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78" r:id="rId5"/>
    <p:sldId id="258" r:id="rId6"/>
    <p:sldId id="259" r:id="rId7"/>
    <p:sldId id="260" r:id="rId8"/>
    <p:sldId id="270" r:id="rId9"/>
    <p:sldId id="261" r:id="rId10"/>
    <p:sldId id="262" r:id="rId11"/>
    <p:sldId id="264" r:id="rId12"/>
    <p:sldId id="271" r:id="rId13"/>
    <p:sldId id="269" r:id="rId14"/>
    <p:sldId id="265" r:id="rId15"/>
    <p:sldId id="263" r:id="rId16"/>
    <p:sldId id="267" r:id="rId17"/>
    <p:sldId id="266" r:id="rId18"/>
    <p:sldId id="268" r:id="rId19"/>
    <p:sldId id="272" r:id="rId20"/>
    <p:sldId id="274" r:id="rId21"/>
    <p:sldId id="273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7099-BFB0-8B6A-52EF-F1A0F880B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C6936-CEEE-C52C-5B17-9A59CDC57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32746-DB9D-E0CB-D76D-5AE3E062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AAA9-0246-4400-AB3D-5AE25B05C11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4C1E1-4D88-BF25-CC64-A675F451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D1631-E195-EA9F-2CB4-A2F143A9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FE-50F2-41CF-9490-DA2FF182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9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FB65D-4AC7-223F-CD60-E41884F7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CE42A-5B99-713B-70A9-CBD75C0CE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20F9E-4291-8EDC-6225-3B995118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AAA9-0246-4400-AB3D-5AE25B05C11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DC30-6880-3E87-EDB9-5D620C66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AF07F-7116-18E9-B20E-552119AA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FE-50F2-41CF-9490-DA2FF182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0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60053C-01EB-3B13-7604-E40F8E58F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34C06-D34F-AC82-FFF7-670796B96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9B3FE-5E3B-E2BA-4F8F-5E5476F8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AAA9-0246-4400-AB3D-5AE25B05C11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D399C-BD10-FB77-DE76-36761047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AF05B-0D70-BA73-DF66-9ECD8289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FE-50F2-41CF-9490-DA2FF182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2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5A1B-2A3C-187F-8EBD-232C9507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3BDE3-88DB-3694-CB4F-04FFCEA01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865CB-59B3-A7CC-0250-E4FBF7DD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AAA9-0246-4400-AB3D-5AE25B05C11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11E64-C6D4-A4BE-40DE-A17A799B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6BB69-6249-345B-7897-E68F4DA4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FE-50F2-41CF-9490-DA2FF182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5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168E-94CA-C482-4296-13BA36E3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69D6E-93B7-4C84-1F97-79798E8B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A4E77-570F-594B-6A13-13714914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AAA9-0246-4400-AB3D-5AE25B05C11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F5D1E-9136-D4CD-4F65-22C4F4EC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3C76D-FC7B-9E11-FBE1-6171E495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FE-50F2-41CF-9490-DA2FF182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1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06A43-5996-3BCA-1494-0DBDEC5D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176DD-64A6-75C8-2568-33422E4CD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FE22E-DAE3-BAF9-026F-85C24E733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8B434-EE66-C255-9BC3-96CB53A3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AAA9-0246-4400-AB3D-5AE25B05C11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A477B-9B6D-4397-82BD-0AF43FDD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DAB37-DFC2-A8A1-B70E-3C5BED8C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FE-50F2-41CF-9490-DA2FF182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3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D4A26-D8F4-A174-72F6-F0ACF55F6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A751A-EF28-E255-A08C-2C4F8508E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B8D25-F125-04A4-F954-C04C3F6DB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2C830-EB11-880A-AA0E-CB002EC20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827-6BCD-4652-248F-6781B64E1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E59AF-EECD-EFF7-DB91-C9961955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AAA9-0246-4400-AB3D-5AE25B05C11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490E0C-D795-C406-561F-5F243D07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A7A00-06C6-32D7-6B55-89B729AE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FE-50F2-41CF-9490-DA2FF182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8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E5CD-F026-6902-F659-DAC41E7FC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D509E-C016-70BE-8DA7-1B8F34D1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AAA9-0246-4400-AB3D-5AE25B05C11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0C8F16-BC53-2840-8917-7F3E042F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DE450-C918-04DA-4F55-D83CB51D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FE-50F2-41CF-9490-DA2FF182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3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1E6B9F-C431-A0FC-3C6D-8205E5C37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AAA9-0246-4400-AB3D-5AE25B05C11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F0A627-E159-4928-96AC-444F9DEB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9F93-2FF2-007E-A678-6CDEBA80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FE-50F2-41CF-9490-DA2FF182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1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10FA-F638-5854-A176-8B929DDA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782E4-B2FE-80B9-58E3-811675BE3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3350B-38C4-8442-37B1-825D84903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AD059-3778-10EA-EDA9-CAF84BE5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AAA9-0246-4400-AB3D-5AE25B05C11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0F888-C421-5C2B-29B3-0A9DBDC4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019BA-143C-1A6C-1ED7-B274A375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FE-50F2-41CF-9490-DA2FF182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7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089F-E5D7-02E2-DE26-EE9D7D66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AFC09-36AF-8947-9FFC-B2A1FC2BE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0093A-8F58-0111-4C0D-7D1296E70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E4128-0E48-E00A-8F17-DC350316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AAA9-0246-4400-AB3D-5AE25B05C11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3D92E-82E7-E1C1-E51D-BA764D0B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D67B8-4C2D-645D-62C4-A19AC896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FE-50F2-41CF-9490-DA2FF182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888E24-0261-4696-1F78-095472270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05DFF-38DB-F68C-B91C-182DCD492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AC1D8-157B-9477-AB0D-30CCEC1D2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4AAA9-0246-4400-AB3D-5AE25B05C11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60720-F175-D6E1-4501-B00C6956F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2C2A9-A10F-A242-8138-C09798265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25FE-50F2-41CF-9490-DA2FF182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1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EBA8-B57E-D788-712B-1BC7B5473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913" y="1041400"/>
            <a:ext cx="974417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Value-Based Reinforcement Learning in Sandbox Environment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42A6C-2369-F834-A542-78435077A1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Yihan Zhang</a:t>
            </a:r>
          </a:p>
        </p:txBody>
      </p:sp>
    </p:spTree>
    <p:extLst>
      <p:ext uri="{BB962C8B-B14F-4D97-AF65-F5344CB8AC3E}">
        <p14:creationId xmlns:p14="http://schemas.microsoft.com/office/powerpoint/2010/main" val="261290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6203-780D-8C09-A404-71E8DC8F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6830E-D84E-F30F-A823-352C21286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19" y="1735020"/>
            <a:ext cx="9820562" cy="47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3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6ACE-C900-A9BD-0A3B-5B4E742F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18232-F769-3CC6-C605-478509D98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007" y="1854491"/>
            <a:ext cx="9631985" cy="441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19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BDA06-3FA5-6538-8469-DCBCF117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CAC78-BDEB-E3DB-E729-2D98A45A5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introduce action randomness into the experiment, </a:t>
            </a:r>
          </a:p>
          <a:p>
            <a:r>
              <a:rPr lang="en-US" dirty="0"/>
              <a:t>The probability of random action selection:</a:t>
            </a:r>
          </a:p>
          <a:p>
            <a:pPr marL="0" indent="0">
              <a:buNone/>
            </a:pPr>
            <a:r>
              <a:rPr lang="en-US" dirty="0"/>
              <a:t>              	</a:t>
            </a:r>
            <a:r>
              <a:rPr lang="en-US" sz="2000" dirty="0"/>
              <a:t>EPS END + (EPS START – EPS END) * e^(-1 * steps done / EPS DECAY)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43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AB301-8745-4066-A412-F7D1439F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602F5-14D4-DC1C-8AAC-2819716B0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random selection of 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9DCE2-5D64-4B78-83C4-433AA8386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096" y="2204384"/>
            <a:ext cx="5605807" cy="420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03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07D7-E57A-DD56-4A58-124B682C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2CC2A-2572-2957-8B94-755583511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 life and score</a:t>
            </a:r>
          </a:p>
          <a:p>
            <a:r>
              <a:rPr lang="en-US" dirty="0"/>
              <a:t>Model: 3-layer fully connected network</a:t>
            </a:r>
          </a:p>
          <a:p>
            <a:endParaRPr lang="en-US" dirty="0"/>
          </a:p>
          <a:p>
            <a:r>
              <a:rPr lang="en-US" dirty="0"/>
              <a:t>Memory length = 100000, </a:t>
            </a:r>
          </a:p>
          <a:p>
            <a:r>
              <a:rPr lang="en-US" dirty="0"/>
              <a:t>EPS START = 0.9, EPS END = 0.05, EPS DECAY = 1000, </a:t>
            </a:r>
          </a:p>
          <a:p>
            <a:r>
              <a:rPr lang="en-US" dirty="0"/>
              <a:t>Original environment setting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4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C98C06-4778-CED6-3760-7D6A3CF10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195" y="1484669"/>
            <a:ext cx="6677609" cy="500820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FF1B40-C58B-5D6D-8A86-76CDDBB9595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39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0ACAA-602E-7216-1544-991014F9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97614-96F5-CC7C-A0DE-90EF69799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Agent using network before training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86EA8-F43F-178B-F394-A33313332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94"/>
          <a:stretch/>
        </p:blipFill>
        <p:spPr>
          <a:xfrm>
            <a:off x="1770471" y="2884602"/>
            <a:ext cx="3918409" cy="2624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61E299-3690-68CD-240D-6A2BFC26A7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94"/>
          <a:stretch/>
        </p:blipFill>
        <p:spPr>
          <a:xfrm>
            <a:off x="6621151" y="2884602"/>
            <a:ext cx="3918409" cy="262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69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76F0-A43F-B744-CB29-E4095BFE5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2A8D4-8E7B-BF40-13C0-4A842AFA0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Agent using network after training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4DADA-4A5A-D90E-C596-D0ACA928E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8"/>
          <a:stretch/>
        </p:blipFill>
        <p:spPr>
          <a:xfrm>
            <a:off x="1442936" y="2724346"/>
            <a:ext cx="3939936" cy="2635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5184E-E66D-3950-FB4C-9DA959AAA5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08"/>
          <a:stretch/>
        </p:blipFill>
        <p:spPr>
          <a:xfrm>
            <a:off x="6809128" y="2724346"/>
            <a:ext cx="3939936" cy="26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5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3F94-46BA-06B7-1E46-06CC982F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different memory  max-length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75941-3EDE-82C5-2F0D-7EFE8E1F8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10^4                             10^5                                 10^6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8D255-5056-A154-D46D-21395F8B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49" y="2780907"/>
            <a:ext cx="3683981" cy="2762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5AB55-93A3-8093-5082-B167B9E89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672" y="2780907"/>
            <a:ext cx="3683979" cy="2762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8C9033-91F4-CFCB-4B42-88BC3AB29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481" y="2784505"/>
            <a:ext cx="3683981" cy="27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82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9A8F-2727-C0B3-0172-CF0114AD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Different Reward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99FD7-A717-4609-B3F8-72C414DD4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No definition of additional reward                     Original 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0BC62-F8CD-2003-C667-219E15E65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017" y="2433972"/>
            <a:ext cx="4499303" cy="3374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0CF727-40C8-E40A-00A1-AF2E7BEDF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50" y="2438365"/>
            <a:ext cx="4499303" cy="33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1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2DE8-E950-A8C7-7143-97EE6A66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70EDE-D374-84D0-3924-BBC7E19C3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Introduction </a:t>
            </a:r>
          </a:p>
          <a:p>
            <a:r>
              <a:rPr lang="en-US" dirty="0"/>
              <a:t>Environment Definition</a:t>
            </a:r>
          </a:p>
          <a:p>
            <a:r>
              <a:rPr lang="en-US" dirty="0"/>
              <a:t>Experiment </a:t>
            </a:r>
          </a:p>
          <a:p>
            <a:r>
              <a:rPr lang="en-US" dirty="0"/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3259043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50D5D-AB21-D9DB-E90F-057DFF79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Different Environment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1D0B6-1FB9-52E1-35EE-709A050A8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difficult situation(life -20 on failure)    easy situation(life -5 on failure)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7F879-57A7-B3EC-7D1E-70426629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02534"/>
            <a:ext cx="4499238" cy="3374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5A0A19-D09C-BF6E-4CD8-DECD84F82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849" y="2805583"/>
            <a:ext cx="4499238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25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ABD2-E1E0-42E6-D447-1C7AB55E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C5A4-52B5-A982-4F40-FA4DA0B69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step is to put a number of agents into the same environment. </a:t>
            </a:r>
          </a:p>
          <a:p>
            <a:endParaRPr lang="en-US" dirty="0"/>
          </a:p>
          <a:p>
            <a:r>
              <a:rPr lang="en-US" dirty="0"/>
              <a:t>Every few iterations, they will be randomly paired and compared. Those with lower scores will be eliminated directly.</a:t>
            </a:r>
          </a:p>
          <a:p>
            <a:endParaRPr lang="en-US" dirty="0"/>
          </a:p>
          <a:p>
            <a:r>
              <a:rPr lang="en-US" dirty="0"/>
              <a:t>And observe the impact of different comparison intervals and time points on the model.</a:t>
            </a:r>
          </a:p>
        </p:txBody>
      </p:sp>
    </p:spTree>
    <p:extLst>
      <p:ext uri="{BB962C8B-B14F-4D97-AF65-F5344CB8AC3E}">
        <p14:creationId xmlns:p14="http://schemas.microsoft.com/office/powerpoint/2010/main" val="589498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2342-CAA3-FDF8-0FA0-43FFA737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F268-29E9-EDD9-B9CD-EE5DC6BD6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have conducted some experiments so far, but cannot obtain stable results, and the model could not converge.</a:t>
            </a:r>
          </a:p>
          <a:p>
            <a:endParaRPr lang="en-US" dirty="0"/>
          </a:p>
          <a:p>
            <a:r>
              <a:rPr lang="en-US" dirty="0"/>
              <a:t>I guess the reason may be that in this multi-agent situation, the model is also part of the environment. </a:t>
            </a:r>
          </a:p>
          <a:p>
            <a:endParaRPr lang="en-US" dirty="0"/>
          </a:p>
          <a:p>
            <a:r>
              <a:rPr lang="en-US" dirty="0"/>
              <a:t>Changes of the model make the environment change, which in turn causes the data distribution to change. </a:t>
            </a:r>
          </a:p>
        </p:txBody>
      </p:sp>
    </p:spTree>
    <p:extLst>
      <p:ext uri="{BB962C8B-B14F-4D97-AF65-F5344CB8AC3E}">
        <p14:creationId xmlns:p14="http://schemas.microsoft.com/office/powerpoint/2010/main" val="4167287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7BB5-142F-C077-51AA-38DEC4F1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86D0F-DFC5-FC6D-FBCF-80D4243E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essence, Value-Based Reinforcement Learning is to classify the data set generated by itself(depended on the environment definition), so changes in data distribution will cause the model to not converge. </a:t>
            </a:r>
          </a:p>
          <a:p>
            <a:endParaRPr lang="en-US" dirty="0"/>
          </a:p>
          <a:p>
            <a:r>
              <a:rPr lang="en-US" dirty="0"/>
              <a:t>Next, I will try to find a solution, which may involve using other methods in reinforcement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58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ACCA-6842-6410-4D55-6FA045AE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510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FD6B5-E8AF-B2F5-766F-2180BE96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CC63-8EBA-4BCB-2F8B-880784E09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4857"/>
            <a:ext cx="6194196" cy="3132105"/>
          </a:xfrm>
        </p:spPr>
        <p:txBody>
          <a:bodyPr>
            <a:normAutofit fontScale="92500"/>
          </a:bodyPr>
          <a:lstStyle/>
          <a:p>
            <a:pPr lvl="2"/>
            <a:r>
              <a:rPr lang="en-US" dirty="0"/>
              <a:t>Tessler, C., </a:t>
            </a:r>
            <a:r>
              <a:rPr lang="en-US" dirty="0" err="1"/>
              <a:t>Givony</a:t>
            </a:r>
            <a:r>
              <a:rPr lang="en-US" dirty="0"/>
              <a:t>, S., </a:t>
            </a:r>
            <a:r>
              <a:rPr lang="en-US" dirty="0" err="1"/>
              <a:t>Zahavy</a:t>
            </a:r>
            <a:r>
              <a:rPr lang="en-US" dirty="0"/>
              <a:t>, T., Mankowitz, D., &amp; </a:t>
            </a:r>
            <a:r>
              <a:rPr lang="en-US" dirty="0" err="1"/>
              <a:t>Mannor</a:t>
            </a:r>
            <a:r>
              <a:rPr lang="en-US" dirty="0"/>
              <a:t>, S. (2017). A Deep Hierarchical Approach to Lifelong Learning in Minecraft. Proceedings of the AAAI Conference on Artificial Intelligence, 31(1).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Frazier, S., &amp; </a:t>
            </a:r>
            <a:r>
              <a:rPr lang="en-US" dirty="0" err="1"/>
              <a:t>Riedl</a:t>
            </a:r>
            <a:r>
              <a:rPr lang="en-US" dirty="0"/>
              <a:t>, M. (2019). Improving Deep Reinforcement Learning in Minecraft with Action Advice. Proceedings of the AAAI Conference on Artificial Intelligence and Interactive Digital Entertainment, 15(1), 146-152.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BCA30-E057-E3B1-BF15-E5BBF17EE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214" y="3044857"/>
            <a:ext cx="4638473" cy="260914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844DCA-3CFD-9881-3AA9-4ACFD4145BF4}"/>
              </a:ext>
            </a:extLst>
          </p:cNvPr>
          <p:cNvSpPr txBox="1">
            <a:spLocks/>
          </p:cNvSpPr>
          <p:nvPr/>
        </p:nvSpPr>
        <p:spPr>
          <a:xfrm>
            <a:off x="1197205" y="1827195"/>
            <a:ext cx="10627450" cy="121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 is reinforcement learning not widely adopted as NPC in sandbox game?</a:t>
            </a:r>
          </a:p>
        </p:txBody>
      </p:sp>
    </p:spTree>
    <p:extLst>
      <p:ext uri="{BB962C8B-B14F-4D97-AF65-F5344CB8AC3E}">
        <p14:creationId xmlns:p14="http://schemas.microsoft.com/office/powerpoint/2010/main" val="346397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38D5-E489-BE14-C90D-FB609C12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8BD72-5861-B481-3693-DCFFA5C86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1AB37-5C32-EA8D-C15E-4D50F9BD2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76" y="2711836"/>
            <a:ext cx="9571648" cy="143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2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0378-3A5A-641A-34E3-4AD56919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F0FA-35E1-B93F-6C9E-13D26BB35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Value-Based Reinforcement Learning</a:t>
            </a:r>
          </a:p>
          <a:p>
            <a:endParaRPr lang="en-US" dirty="0"/>
          </a:p>
          <a:p>
            <a:r>
              <a:rPr lang="en-US" dirty="0"/>
              <a:t>Discounted return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Action-value function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F1606-8543-1B38-429F-16249CBC6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31" y="3429000"/>
            <a:ext cx="7762875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7D5B72-2EF9-D315-10FD-576224861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5087561"/>
            <a:ext cx="6400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3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98D0-F692-CF5F-1CBE-7277FA6D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24B19-057F-5854-A542-E2880C6BF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Optimal action-value function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is a function of action and state, so if state is fixed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	neural network to approximate	this function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DB435-F462-6A6A-FD94-BE63AA38A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2373273"/>
            <a:ext cx="4924425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3FD0A7-D325-97B0-B511-4C1855045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086" y="4015885"/>
            <a:ext cx="39338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8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60D1-94EE-6DB1-F2EA-ED97663F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5634-5012-A07E-6256-42741AC71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how can we get the true return of an action?</a:t>
            </a:r>
          </a:p>
          <a:p>
            <a:endParaRPr lang="en-US" dirty="0"/>
          </a:p>
          <a:p>
            <a:r>
              <a:rPr lang="en-US" dirty="0"/>
              <a:t>Temporal Difference (TD) Learning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E1540-1049-E4B5-CB1F-6F2B5DED9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3517327"/>
            <a:ext cx="73914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9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9FCD2-61B7-3B2A-A4C8-2F5F2E6A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B683-97B7-CCBB-8F6F-4EA7BA11B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Temporal difference error: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use Huber loss to minimize this error:</a:t>
            </a:r>
          </a:p>
          <a:p>
            <a:r>
              <a:rPr lang="en-US" dirty="0"/>
              <a:t>it is more robust to outliers when the estimates of Q are very noisy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79086-EDEC-4B46-AEDF-A077D927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290" y="2632288"/>
            <a:ext cx="5889420" cy="796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E6975C-3FF3-452E-899F-74F130A2F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401" y="4479777"/>
            <a:ext cx="4425197" cy="192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5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EB15-E48F-F8A8-E4D7-6787E80C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Definition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00CB2C-5DA5-16DB-5BEB-E67C96FB5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332" y="1641197"/>
            <a:ext cx="9489335" cy="44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7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501</Words>
  <Application>Microsoft Office PowerPoint</Application>
  <PresentationFormat>Widescreen</PresentationFormat>
  <Paragraphs>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Value-Based Reinforcement Learning in Sandbox Environment</vt:lpstr>
      <vt:lpstr>Content</vt:lpstr>
      <vt:lpstr>Motivation</vt:lpstr>
      <vt:lpstr>Introduction</vt:lpstr>
      <vt:lpstr>PowerPoint Presentation</vt:lpstr>
      <vt:lpstr>PowerPoint Presentation</vt:lpstr>
      <vt:lpstr>PowerPoint Presentation</vt:lpstr>
      <vt:lpstr>PowerPoint Presentation</vt:lpstr>
      <vt:lpstr>Environment Definition</vt:lpstr>
      <vt:lpstr>PowerPoint Presentation</vt:lpstr>
      <vt:lpstr>PowerPoint Presentation</vt:lpstr>
      <vt:lpstr>PowerPoint Presentation</vt:lpstr>
      <vt:lpstr>PowerPoint Presentation</vt:lpstr>
      <vt:lpstr>Experiment</vt:lpstr>
      <vt:lpstr>PowerPoint Presentation</vt:lpstr>
      <vt:lpstr>PowerPoint Presentation</vt:lpstr>
      <vt:lpstr>PowerPoint Presentation</vt:lpstr>
      <vt:lpstr>Results with different memory  max-length</vt:lpstr>
      <vt:lpstr>Results with Different Reward Definition</vt:lpstr>
      <vt:lpstr>Results with Different Environment Setting</vt:lpstr>
      <vt:lpstr>Next Step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Yihan Zhang</dc:creator>
  <cp:lastModifiedBy>Yihan Zhang</cp:lastModifiedBy>
  <cp:revision>12</cp:revision>
  <dcterms:created xsi:type="dcterms:W3CDTF">2023-12-07T17:32:08Z</dcterms:created>
  <dcterms:modified xsi:type="dcterms:W3CDTF">2023-12-08T00:56:43Z</dcterms:modified>
</cp:coreProperties>
</file>