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42" r:id="rId2"/>
    <p:sldId id="351" r:id="rId3"/>
    <p:sldId id="352" r:id="rId4"/>
    <p:sldId id="353" r:id="rId5"/>
    <p:sldId id="354" r:id="rId6"/>
    <p:sldId id="355" r:id="rId7"/>
    <p:sldId id="356" r:id="rId8"/>
    <p:sldId id="35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40707-DB4C-30F3-7E5F-4C24341539B6}" v="815" dt="2023-12-06T18:28:19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646"/>
  </p:normalViewPr>
  <p:slideViewPr>
    <p:cSldViewPr snapToGrid="0" snapToObjects="1" showGuides="1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41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360802"/>
            <a:ext cx="2522391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0601" y="335808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125381" y="3360802"/>
            <a:ext cx="2587137" cy="1721355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anchor="ctr">
            <a:noAutofit/>
          </a:bodyPr>
          <a:lstStyle>
            <a:lvl1pPr>
              <a:defRPr sz="2000" spc="30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2" name="Graphic 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44" name="Graphic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Click to insert image or graphic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>
            <a:noAutofit/>
          </a:bodyPr>
          <a:lstStyle>
            <a:lvl1pPr algn="ctr">
              <a:defRPr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Graphic 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Graphic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anchor="b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Scientific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kaggle.com/datasets/sbaghbidi/human-faces-object-detection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D49BFD"/>
                </a:solidFill>
                <a:ea typeface="+mj-lt"/>
                <a:cs typeface="+mj-lt"/>
              </a:rPr>
              <a:t>Photo Culling with Machine Learning</a:t>
            </a:r>
            <a:endParaRPr lang="en-US" sz="4400" b="1" dirty="0">
              <a:solidFill>
                <a:srgbClr val="D49BFD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4363540"/>
            <a:ext cx="12191997" cy="7811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solidFill>
                  <a:srgbClr val="ABF3FB"/>
                </a:solidFill>
                <a:latin typeface="Biome Light"/>
                <a:cs typeface="Biome Light"/>
              </a:rPr>
              <a:t>CIS-5603</a:t>
            </a:r>
            <a:endParaRPr lang="en-US" sz="3200" dirty="0">
              <a:solidFill>
                <a:srgbClr val="ABF3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087286"/>
            <a:ext cx="12192000" cy="768704"/>
          </a:xfrm>
        </p:spPr>
        <p:txBody>
          <a:bodyPr/>
          <a:lstStyle/>
          <a:p>
            <a:r>
              <a:rPr lang="en-US" dirty="0">
                <a:cs typeface="Arial"/>
              </a:rPr>
              <a:t>Sayantan Kundu</a:t>
            </a:r>
          </a:p>
          <a:p>
            <a:r>
              <a:rPr lang="en-US" dirty="0">
                <a:cs typeface="Arial"/>
              </a:rPr>
              <a:t>Temple University – Fall '23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28215" y="2530837"/>
            <a:ext cx="8059097" cy="9610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ea typeface="+mj-lt"/>
                <a:cs typeface="+mj-lt"/>
              </a:rPr>
              <a:t>Automating the process of sorting and organizing vast collections of images through machine learning algorithms.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3432" y="3617963"/>
            <a:ext cx="6900857" cy="2650237"/>
          </a:xfrm>
        </p:spPr>
        <p:txBody>
          <a:bodyPr/>
          <a:lstStyle/>
          <a:p>
            <a:r>
              <a:rPr lang="en-US" b="1" dirty="0">
                <a:ea typeface="+mn-lt"/>
                <a:cs typeface="+mn-lt"/>
              </a:rPr>
              <a:t>Automated Selection</a:t>
            </a:r>
            <a:r>
              <a:rPr lang="en-US" dirty="0">
                <a:ea typeface="+mn-lt"/>
                <a:cs typeface="+mn-lt"/>
              </a:rPr>
              <a:t>: Using AI to intelligently identify and select images based on specified criteria.</a:t>
            </a:r>
            <a:endParaRPr lang="en-US" dirty="0"/>
          </a:p>
          <a:p>
            <a:r>
              <a:rPr lang="en-US" b="1" dirty="0">
                <a:ea typeface="+mn-lt"/>
                <a:cs typeface="+mn-lt"/>
              </a:rPr>
              <a:t>Efficient Sorting</a:t>
            </a:r>
            <a:r>
              <a:rPr lang="en-US" dirty="0">
                <a:ea typeface="+mn-lt"/>
                <a:cs typeface="+mn-lt"/>
              </a:rPr>
              <a:t>: Streamlining the categorization and arrangement of images for easy access and management.</a:t>
            </a:r>
            <a:endParaRPr lang="en-US" dirty="0"/>
          </a:p>
          <a:p>
            <a:r>
              <a:rPr lang="en-US" b="1" dirty="0">
                <a:ea typeface="+mn-lt"/>
                <a:cs typeface="+mn-lt"/>
              </a:rPr>
              <a:t>Enhanced Workflow</a:t>
            </a:r>
            <a:r>
              <a:rPr lang="en-US" dirty="0">
                <a:ea typeface="+mn-lt"/>
                <a:cs typeface="+mn-lt"/>
              </a:rPr>
              <a:t>: Reducing manual effort and time spent on organizing visual content, optimizing productivity.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945C-94BA-AC11-295D-E4CACAC7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288987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615C6-5B0E-9C55-4354-0FE24FAB35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825354" y="1458319"/>
            <a:ext cx="8541028" cy="1623970"/>
          </a:xfrm>
        </p:spPr>
        <p:txBody>
          <a:bodyPr/>
          <a:lstStyle/>
          <a:p>
            <a:pPr algn="just"/>
            <a:r>
              <a:rPr lang="en-US" sz="1800" dirty="0">
                <a:solidFill>
                  <a:srgbClr val="FEFCDB"/>
                </a:solidFill>
                <a:ea typeface="+mn-lt"/>
                <a:cs typeface="+mn-lt"/>
              </a:rPr>
              <a:t>This project leverages machine learning models such as VGG16, EfficientNETB0, and ResNet50 to automate photo culling, sorting vast image collections efficiently. Focused on a custom dataset, the goal is to achieve high accuracy in selecting and optimizing the curation process for diverse visual content.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97F046A-7911-3E0E-7D88-A57CF0028A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Photo Blur Detection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63CC359-8A44-9313-ADA5-3E961D2CC8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Exposure Assessment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DB2DABA-9EFA-FC6D-50D6-0493014B4A5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Distortion Recognition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648E53-A674-2192-7737-52A353F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A person in a suit walking on a sidewalk&#10;&#10;Description automatically generated">
            <a:extLst>
              <a:ext uri="{FF2B5EF4-FFF2-40B4-BE49-F238E27FC236}">
                <a16:creationId xmlns:a16="http://schemas.microsoft.com/office/drawing/2014/main" id="{029F890A-05EF-8E3A-E628-6CB2B8B8F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240" y="5132832"/>
            <a:ext cx="3602736" cy="1417394"/>
          </a:xfrm>
          <a:prstGeom prst="rect">
            <a:avLst/>
          </a:prstGeom>
        </p:spPr>
      </p:pic>
      <p:pic>
        <p:nvPicPr>
          <p:cNvPr id="5" name="Picture 4" descr="A collage of mountains and water&#10;&#10;Description automatically generated">
            <a:extLst>
              <a:ext uri="{FF2B5EF4-FFF2-40B4-BE49-F238E27FC236}">
                <a16:creationId xmlns:a16="http://schemas.microsoft.com/office/drawing/2014/main" id="{5F350A6C-8BE1-A3FA-5921-184BC4AEE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988" y="5792724"/>
            <a:ext cx="4346448" cy="756290"/>
          </a:xfrm>
          <a:prstGeom prst="rect">
            <a:avLst/>
          </a:prstGeom>
        </p:spPr>
      </p:pic>
      <p:pic>
        <p:nvPicPr>
          <p:cNvPr id="6" name="Picture 5" descr="A collage of a room with a table and chairs&#10;&#10;Description automatically generated">
            <a:extLst>
              <a:ext uri="{FF2B5EF4-FFF2-40B4-BE49-F238E27FC236}">
                <a16:creationId xmlns:a16="http://schemas.microsoft.com/office/drawing/2014/main" id="{4C3C952D-9206-9822-1336-37D01679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16" y="5190744"/>
            <a:ext cx="3413760" cy="13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8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6D87-3CAA-BA45-CCDE-6F8BE6AB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127381"/>
            <a:ext cx="10515601" cy="1112203"/>
          </a:xfrm>
        </p:spPr>
        <p:txBody>
          <a:bodyPr/>
          <a:lstStyle/>
          <a:p>
            <a:r>
              <a:rPr lang="en-US" dirty="0">
                <a:cs typeface="Biome"/>
              </a:rPr>
              <a:t>Project Framework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71268-C28B-FD98-A916-5ED155DAB02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7683" y="1233127"/>
            <a:ext cx="5569034" cy="515767"/>
          </a:xfrm>
        </p:spPr>
        <p:txBody>
          <a:bodyPr/>
          <a:lstStyle/>
          <a:p>
            <a:pPr algn="ctr"/>
            <a:r>
              <a:rPr lang="en-US" dirty="0">
                <a:cs typeface="Biome"/>
              </a:rPr>
              <a:t>Project Basics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D641-12A5-44AA-9E64-A77D82E8B9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15248" y="1231674"/>
            <a:ext cx="5344542" cy="517220"/>
          </a:xfrm>
        </p:spPr>
        <p:txBody>
          <a:bodyPr/>
          <a:lstStyle/>
          <a:p>
            <a:pPr algn="ctr"/>
            <a:r>
              <a:rPr lang="en-US" dirty="0">
                <a:cs typeface="Biome"/>
              </a:rPr>
              <a:t>Custom Dataset Sample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E3091A-BDA8-4E20-2EFA-E60ECB36E91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299" y="1863090"/>
            <a:ext cx="5570094" cy="48861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3210" indent="-28321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Biome"/>
              </a:rPr>
              <a:t>Base Dataset - 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https://www.kaggle.com/datasets/sbaghbidi/human-faces-object-detection</a:t>
            </a:r>
            <a:endParaRPr lang="en-US">
              <a:solidFill>
                <a:schemeClr val="accent1">
                  <a:lumMod val="20000"/>
                  <a:lumOff val="80000"/>
                </a:schemeClr>
              </a:solidFill>
              <a:ea typeface="+mn-lt"/>
            </a:endParaRPr>
          </a:p>
          <a:p>
            <a:pPr marL="283210" indent="-28321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Biome"/>
              </a:rPr>
              <a:t>Models:</a:t>
            </a:r>
          </a:p>
          <a:p>
            <a:pPr marL="566420" lvl="1" indent="-283210">
              <a:buFont typeface="Courier New" panose="020B0604020202020204" pitchFamily="34" charset="0"/>
              <a:buChar char="o"/>
            </a:pPr>
            <a:r>
              <a:rPr lang="en-US" spc="200" dirty="0">
                <a:solidFill>
                  <a:schemeClr val="accent1">
                    <a:lumMod val="20000"/>
                    <a:lumOff val="80000"/>
                  </a:schemeClr>
                </a:solidFill>
                <a:cs typeface="Biome"/>
              </a:rPr>
              <a:t>VGG16,</a:t>
            </a:r>
            <a:r>
              <a:rPr lang="en-US" spc="2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Biome"/>
              </a:rPr>
              <a:t> </a:t>
            </a:r>
            <a:r>
              <a:rPr lang="en-US" spc="2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EfficientNETB0, ResNet50</a:t>
            </a:r>
          </a:p>
          <a:p>
            <a:pPr marL="283210" indent="-283210"/>
            <a:r>
              <a:rPr lang="en-US" spc="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Labels:</a:t>
            </a:r>
          </a:p>
          <a:p>
            <a:pPr marL="566420" lvl="1" indent="-283210">
              <a:buFont typeface="Courier New" panose="020B0604020202020204" pitchFamily="34" charset="0"/>
              <a:buChar char="o"/>
            </a:pPr>
            <a:r>
              <a:rPr lang="en-US" spc="2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Original, Blurred, </a:t>
            </a:r>
            <a:r>
              <a:rPr lang="en-US" spc="200" dirty="0" err="1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Camera_Shake</a:t>
            </a:r>
            <a:r>
              <a:rPr lang="en-US" spc="200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, Distorted, Overexposed, Underexposed</a:t>
            </a:r>
            <a:endParaRPr lang="en-US" spc="200">
              <a:solidFill>
                <a:schemeClr val="accent1">
                  <a:lumMod val="20000"/>
                  <a:lumOff val="80000"/>
                </a:schemeClr>
              </a:solidFill>
              <a:cs typeface="Biome" panose="020B0503030204020804" pitchFamily="34" charset="0"/>
            </a:endParaRPr>
          </a:p>
          <a:p>
            <a:pPr marL="283210" indent="-283210"/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Best Model (After Experiment) - 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ResNet50</a:t>
            </a:r>
          </a:p>
          <a:p>
            <a:pPr marL="283210" indent="-283210"/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Model Efficiency (After Experiment) - 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0.991</a:t>
            </a:r>
          </a:p>
          <a:p>
            <a:pPr marL="283210" indent="-283210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a typeface="+mn-lt"/>
                <a:cs typeface="+mn-lt"/>
              </a:rPr>
              <a:t>Total No. Of Images in Dataset -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1680</a:t>
            </a:r>
          </a:p>
          <a:p>
            <a:pPr marL="283210" indent="-283210"/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Project Part 1 – Create Custom Dataset (from Base Dataset) for 6 Labels.</a:t>
            </a:r>
          </a:p>
          <a:p>
            <a:pPr marL="283210" indent="-283210"/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Project Part 2 – Finding the best model.</a:t>
            </a:r>
          </a:p>
          <a:p>
            <a:pPr marL="283210" indent="-283210"/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Project Part 3 – Creating a </a:t>
            </a:r>
            <a:r>
              <a:rPr lang="en-US" dirty="0" err="1">
                <a:solidFill>
                  <a:srgbClr val="FEFCDB"/>
                </a:solidFill>
                <a:ea typeface="+mn-lt"/>
                <a:cs typeface="+mn-lt"/>
              </a:rPr>
              <a:t>WebUI</a:t>
            </a:r>
            <a:r>
              <a:rPr lang="en-US" dirty="0">
                <a:solidFill>
                  <a:srgbClr val="FEFCDB"/>
                </a:solidFill>
                <a:ea typeface="+mn-lt"/>
                <a:cs typeface="+mn-lt"/>
              </a:rPr>
              <a:t> to use custom Images</a:t>
            </a:r>
          </a:p>
          <a:p>
            <a:pPr marL="283210" indent="-283210"/>
            <a:endParaRPr lang="en-US" dirty="0">
              <a:solidFill>
                <a:srgbClr val="FEFCDB"/>
              </a:solidFill>
              <a:ea typeface="+mn-lt"/>
              <a:cs typeface="+mn-lt"/>
            </a:endParaRPr>
          </a:p>
        </p:txBody>
      </p:sp>
      <p:pic>
        <p:nvPicPr>
          <p:cNvPr id="9" name="Content Placeholder 8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3B02C58E-B60C-5FBA-D589-BEC41E23739C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6386692" y="1706234"/>
            <a:ext cx="4967413" cy="4882896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27F77C-AF1D-21B6-76CF-7A72A445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71D5-FCD7-C7CA-CE2B-CC5E9FE8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iome"/>
              </a:rPr>
              <a:t>Model Performance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5A611-A366-F089-6728-5D5ECE9C379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7802" y="2134975"/>
            <a:ext cx="3249700" cy="526690"/>
          </a:xfrm>
        </p:spPr>
        <p:txBody>
          <a:bodyPr/>
          <a:lstStyle/>
          <a:p>
            <a:r>
              <a:rPr lang="en-US" dirty="0">
                <a:solidFill>
                  <a:srgbClr val="BEFDDD"/>
                </a:solidFill>
                <a:cs typeface="Arial"/>
              </a:rPr>
              <a:t>VGG16 Performance</a:t>
            </a:r>
            <a:endParaRPr lang="en-US" dirty="0">
              <a:solidFill>
                <a:srgbClr val="BEFDDD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7CEB10-7FA1-6602-F803-881EA4FE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7C9089-A137-AE4A-00F0-1386D4AD4AB0}"/>
              </a:ext>
            </a:extLst>
          </p:cNvPr>
          <p:cNvSpPr txBox="1">
            <a:spLocks/>
          </p:cNvSpPr>
          <p:nvPr/>
        </p:nvSpPr>
        <p:spPr>
          <a:xfrm>
            <a:off x="4471018" y="2134975"/>
            <a:ext cx="3249700" cy="526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BEFDDD"/>
                </a:solidFill>
                <a:ea typeface="+mn-lt"/>
                <a:cs typeface="+mn-lt"/>
              </a:rPr>
              <a:t>EfficientNETB0 </a:t>
            </a:r>
            <a:r>
              <a:rPr lang="en-US" dirty="0">
                <a:solidFill>
                  <a:srgbClr val="BEFDDD"/>
                </a:solidFill>
                <a:cs typeface="Arial"/>
              </a:rPr>
              <a:t>Performance</a:t>
            </a:r>
            <a:endParaRPr lang="en-US" dirty="0">
              <a:solidFill>
                <a:srgbClr val="BEFDDD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861D50-4CF3-F61F-0D57-24906957BF49}"/>
              </a:ext>
            </a:extLst>
          </p:cNvPr>
          <p:cNvSpPr txBox="1">
            <a:spLocks/>
          </p:cNvSpPr>
          <p:nvPr/>
        </p:nvSpPr>
        <p:spPr>
          <a:xfrm>
            <a:off x="8098137" y="2134975"/>
            <a:ext cx="3249700" cy="526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1000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BEFDDD"/>
                </a:solidFill>
                <a:ea typeface="+mn-lt"/>
                <a:cs typeface="+mn-lt"/>
              </a:rPr>
              <a:t>ResNet50 </a:t>
            </a:r>
            <a:r>
              <a:rPr lang="en-US" dirty="0">
                <a:solidFill>
                  <a:srgbClr val="BEFDDD"/>
                </a:solidFill>
                <a:cs typeface="Arial"/>
              </a:rPr>
              <a:t>Performance</a:t>
            </a:r>
            <a:endParaRPr lang="en-US" dirty="0">
              <a:solidFill>
                <a:srgbClr val="BEFDDD"/>
              </a:solidFill>
            </a:endParaRPr>
          </a:p>
        </p:txBody>
      </p:sp>
      <p:pic>
        <p:nvPicPr>
          <p:cNvPr id="13" name="Picture 12" descr="A collage of graphs&#10;&#10;Description automatically generated">
            <a:extLst>
              <a:ext uri="{FF2B5EF4-FFF2-40B4-BE49-F238E27FC236}">
                <a16:creationId xmlns:a16="http://schemas.microsoft.com/office/drawing/2014/main" id="{A51878EA-7989-82C7-2998-361CF8486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2749296"/>
            <a:ext cx="4084320" cy="2710688"/>
          </a:xfrm>
          <a:prstGeom prst="rect">
            <a:avLst/>
          </a:prstGeom>
        </p:spPr>
      </p:pic>
      <p:pic>
        <p:nvPicPr>
          <p:cNvPr id="14" name="Picture 13" descr="A collage of graphs&#10;&#10;Description automatically generated">
            <a:extLst>
              <a:ext uri="{FF2B5EF4-FFF2-40B4-BE49-F238E27FC236}">
                <a16:creationId xmlns:a16="http://schemas.microsoft.com/office/drawing/2014/main" id="{F9536C8B-A6F5-1F4C-D8CC-99BC3ADC7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940" y="2744724"/>
            <a:ext cx="4096512" cy="2710688"/>
          </a:xfrm>
          <a:prstGeom prst="rect">
            <a:avLst/>
          </a:prstGeom>
        </p:spPr>
      </p:pic>
      <p:pic>
        <p:nvPicPr>
          <p:cNvPr id="15" name="Picture 14" descr="A collage of graphs&#10;&#10;Description automatically generated">
            <a:extLst>
              <a:ext uri="{FF2B5EF4-FFF2-40B4-BE49-F238E27FC236}">
                <a16:creationId xmlns:a16="http://schemas.microsoft.com/office/drawing/2014/main" id="{B6EF37BC-3451-0C9C-3385-6105F7298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592" y="2746248"/>
            <a:ext cx="4023360" cy="27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7E11-3D56-BCB8-32A9-8A17706A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72517"/>
            <a:ext cx="10515601" cy="1057339"/>
          </a:xfrm>
        </p:spPr>
        <p:txBody>
          <a:bodyPr/>
          <a:lstStyle/>
          <a:p>
            <a:r>
              <a:rPr lang="en-US" dirty="0">
                <a:cs typeface="Biome"/>
              </a:rPr>
              <a:t>Accuracy &amp; Prediction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240C3-C62B-A1FA-BB0A-6C6443F47BA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60643" y="1129495"/>
            <a:ext cx="3953594" cy="509671"/>
          </a:xfrm>
        </p:spPr>
        <p:txBody>
          <a:bodyPr/>
          <a:lstStyle/>
          <a:p>
            <a:pPr algn="ctr"/>
            <a:r>
              <a:rPr lang="en-US" dirty="0">
                <a:cs typeface="Biome"/>
              </a:rPr>
              <a:t>Accuracy List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DDCDC5-8236-26F7-DEE1-96D28ACAAE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008896" y="1128042"/>
            <a:ext cx="3911982" cy="523316"/>
          </a:xfrm>
        </p:spPr>
        <p:txBody>
          <a:bodyPr/>
          <a:lstStyle/>
          <a:p>
            <a:pPr algn="ctr"/>
            <a:r>
              <a:rPr lang="en-US" dirty="0">
                <a:cs typeface="Biome"/>
              </a:rPr>
              <a:t>Prediction – Test Data</a:t>
            </a:r>
            <a:endParaRPr lang="en-US" dirty="0"/>
          </a:p>
        </p:txBody>
      </p:sp>
      <p:pic>
        <p:nvPicPr>
          <p:cNvPr id="9" name="Content Placeholder 8" descr="A screenshot of a test&#10;&#10;Description automatically generated">
            <a:extLst>
              <a:ext uri="{FF2B5EF4-FFF2-40B4-BE49-F238E27FC236}">
                <a16:creationId xmlns:a16="http://schemas.microsoft.com/office/drawing/2014/main" id="{01904989-69AC-FA05-8883-CF7B86945AE1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/>
          <a:stretch>
            <a:fillRect/>
          </a:stretch>
        </p:blipFill>
        <p:spPr>
          <a:xfrm>
            <a:off x="108458" y="2122670"/>
            <a:ext cx="5864352" cy="3946392"/>
          </a:xfrm>
        </p:spPr>
      </p:pic>
      <p:pic>
        <p:nvPicPr>
          <p:cNvPr id="10" name="Content Placeholder 9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20F72025-347D-3190-0D47-BD7CCF25379C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6467852" y="1825106"/>
            <a:ext cx="4987973" cy="4870704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CAF264-D319-0D11-BEEE-173EFC3F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1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F981-04CF-E2E7-226D-96C1BCCE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74" y="84709"/>
            <a:ext cx="9003793" cy="1106107"/>
          </a:xfrm>
        </p:spPr>
        <p:txBody>
          <a:bodyPr/>
          <a:lstStyle/>
          <a:p>
            <a:r>
              <a:rPr lang="en-US" dirty="0">
                <a:cs typeface="Biome"/>
              </a:rPr>
              <a:t>Real World Implementation &amp; Future Work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72D7B-4557-97D9-53C9-E15E42ADCC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19139" y="1592791"/>
            <a:ext cx="3953594" cy="509671"/>
          </a:xfrm>
        </p:spPr>
        <p:txBody>
          <a:bodyPr/>
          <a:lstStyle/>
          <a:p>
            <a:pPr algn="ctr"/>
            <a:r>
              <a:rPr lang="en-US" dirty="0" err="1">
                <a:cs typeface="Biome"/>
              </a:rPr>
              <a:t>WebUI</a:t>
            </a:r>
            <a:r>
              <a:rPr lang="en-US" dirty="0">
                <a:cs typeface="Biome"/>
              </a:rPr>
              <a:t> – Custom Image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1F08D-1383-8778-59FD-032C72607A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84512" y="1591338"/>
            <a:ext cx="3911982" cy="523316"/>
          </a:xfrm>
        </p:spPr>
        <p:txBody>
          <a:bodyPr/>
          <a:lstStyle/>
          <a:p>
            <a:pPr algn="ctr"/>
            <a:r>
              <a:rPr lang="en-US" dirty="0">
                <a:cs typeface="Biome"/>
              </a:rPr>
              <a:t>Future Extension</a:t>
            </a:r>
            <a:endParaRPr lang="en-US" dirty="0"/>
          </a:p>
        </p:txBody>
      </p:sp>
      <p:pic>
        <p:nvPicPr>
          <p:cNvPr id="7" name="Content Placeholder 6" descr="A collage of a person and person&#10;&#10;Description automatically generated">
            <a:extLst>
              <a:ext uri="{FF2B5EF4-FFF2-40B4-BE49-F238E27FC236}">
                <a16:creationId xmlns:a16="http://schemas.microsoft.com/office/drawing/2014/main" id="{6CCE936A-029A-5B77-0BA6-D557AAB5FA51}"/>
              </a:ext>
            </a:extLst>
          </p:cNvPr>
          <p:cNvPicPr>
            <a:picLocks noGrp="1" noChangeAspect="1"/>
          </p:cNvPicPr>
          <p:nvPr>
            <p:ph sz="quarter" idx="35"/>
          </p:nvPr>
        </p:nvPicPr>
        <p:blipFill>
          <a:blip r:embed="rId2"/>
          <a:stretch>
            <a:fillRect/>
          </a:stretch>
        </p:blipFill>
        <p:spPr>
          <a:xfrm>
            <a:off x="414083" y="2516380"/>
            <a:ext cx="5570094" cy="295721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8E2E0-563E-206A-105F-EAA9B02BF57E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246896" y="2277618"/>
            <a:ext cx="5387214" cy="42765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3210" indent="-283210"/>
            <a:r>
              <a:rPr lang="en-US" dirty="0">
                <a:cs typeface="Biome"/>
              </a:rPr>
              <a:t>Doesn't work good with shallow depth of focus on subject, classifies as blurred.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Camera Shake data must be more real life like dataset.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Eyes blink detection.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Nearby Duplicate Detection should be added.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Facial Expression Recognition.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Should be able to divide images in 3 buckets of "To be Deleted", "Must Haves" &amp; "Maybes" based on priority labels.</a:t>
            </a:r>
            <a:endParaRPr lang="en-US" dirty="0"/>
          </a:p>
          <a:p>
            <a:pPr marL="283210" indent="-283210"/>
            <a:r>
              <a:rPr lang="en-US" dirty="0">
                <a:cs typeface="Biome"/>
              </a:rPr>
              <a:t>More complex implementation of rule-of-third and golden ration.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08C4DC-4A91-D549-B73F-CC72582B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B2D8E-5CC7-C7D3-2F87-F04AF4581937}"/>
              </a:ext>
            </a:extLst>
          </p:cNvPr>
          <p:cNvSpPr txBox="1"/>
          <p:nvPr/>
        </p:nvSpPr>
        <p:spPr>
          <a:xfrm>
            <a:off x="1081547" y="5702710"/>
            <a:ext cx="42401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BEFDDD"/>
                </a:solidFill>
                <a:ea typeface="+mn-lt"/>
                <a:cs typeface="+mn-lt"/>
              </a:rPr>
              <a:t>http://127.0.0.1:5000/</a:t>
            </a:r>
            <a:endParaRPr lang="en-US" dirty="0">
              <a:solidFill>
                <a:srgbClr val="BEF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7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TM11936837</Template>
  <TotalTime>0</TotalTime>
  <Words>157</Words>
  <Application>Microsoft Office PowerPoint</Application>
  <PresentationFormat>Widescreen</PresentationFormat>
  <Paragraphs>54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Photo Culling with Machine Learning</vt:lpstr>
      <vt:lpstr>Introduction</vt:lpstr>
      <vt:lpstr>Overview</vt:lpstr>
      <vt:lpstr>Project Framework</vt:lpstr>
      <vt:lpstr>Model Performance</vt:lpstr>
      <vt:lpstr>Accuracy &amp; Prediction</vt:lpstr>
      <vt:lpstr>Real World Implementation &amp; Future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</dc:title>
  <dc:creator/>
  <cp:lastModifiedBy/>
  <cp:revision>300</cp:revision>
  <dcterms:created xsi:type="dcterms:W3CDTF">2023-12-06T03:39:41Z</dcterms:created>
  <dcterms:modified xsi:type="dcterms:W3CDTF">2023-12-06T18:28:43Z</dcterms:modified>
</cp:coreProperties>
</file>