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7" r:id="rId18"/>
    <p:sldId id="273" r:id="rId19"/>
    <p:sldId id="274" r:id="rId20"/>
    <p:sldId id="275" r:id="rId21"/>
    <p:sldId id="276" r:id="rId22"/>
    <p:sldId id="268" r:id="rId23"/>
  </p:sldIdLst>
  <p:sldSz cx="9144000" cy="5143500" type="screen16x9"/>
  <p:notesSz cx="6858000" cy="9144000"/>
  <p:embeddedFontLst>
    <p:embeddedFont>
      <p:font typeface="Book Antiqua" panose="02040602050305030304" pitchFamily="18" charset="0"/>
      <p:regular r:id="rId25"/>
      <p:bold r:id="rId26"/>
      <p:italic r:id="rId27"/>
      <p:boldItalic r:id="rId28"/>
    </p:embeddedFont>
    <p:embeddedFont>
      <p:font typeface="Lato" panose="020F0502020204030203" pitchFamily="34" charset="0"/>
      <p:regular r:id="rId29"/>
      <p:bold r:id="rId30"/>
      <p:italic r:id="rId31"/>
      <p:boldItalic r:id="rId32"/>
    </p:embeddedFont>
    <p:embeddedFont>
      <p:font typeface="Montserrat" panose="000005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snapToGrid="0">
      <p:cViewPr varScale="1">
        <p:scale>
          <a:sx n="100" d="100"/>
          <a:sy n="100" d="100"/>
        </p:scale>
        <p:origin x="646" y="3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a3985acdf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a3985acdf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a3985acdf1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a3985acdf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a3985acdf1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a3985acdf1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a3809865ae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a3809865ae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3809865ae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a3809865ae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a3809865ae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a3809865a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a3809865ae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a3809865ae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a3809865ae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a3809865ae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a3809865ae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a3809865ae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a3809865ae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a3809865ae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a3809865ae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a3809865ae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a3809865ae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a3809865ae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www.chessprogramming.org/Horizon_Effect" TargetMode="External"/><Relationship Id="rId3" Type="http://schemas.openxmlformats.org/officeDocument/2006/relationships/hyperlink" Target="https://www.chessprogramming.org/Piece-Square_Tables" TargetMode="External"/><Relationship Id="rId7" Type="http://schemas.openxmlformats.org/officeDocument/2006/relationships/hyperlink" Target="https://www.javatpoint.com/ai-alpha-beta-prunin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medium.com/dscvitpune/lets-create-a-chess-ai-8542a12afef" TargetMode="External"/><Relationship Id="rId5" Type="http://schemas.openxmlformats.org/officeDocument/2006/relationships/hyperlink" Target="https://www.geeksforgeeks.org/minimax-algorithm-in-game-theory-set-4-alpha-beta-pruning/" TargetMode="External"/><Relationship Id="rId10" Type="http://schemas.openxmlformats.org/officeDocument/2006/relationships/hyperlink" Target="https://en.wikipedia.org/wiki/Quiescence_search" TargetMode="External"/><Relationship Id="rId4" Type="http://schemas.openxmlformats.org/officeDocument/2006/relationships/hyperlink" Target="https://www.chessprogramming.org/Negamax" TargetMode="External"/><Relationship Id="rId9" Type="http://schemas.openxmlformats.org/officeDocument/2006/relationships/hyperlink" Target="https://en.wikipedia.org/wiki/Horizon_effec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222626" y="1578400"/>
            <a:ext cx="5524500" cy="1578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Creating Artificial Intelligence to Play Games - Chess</a:t>
            </a:r>
            <a:endParaRPr dirty="0"/>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dirty="0"/>
              <a:t>CIS 5603: Artificial Intelligence</a:t>
            </a:r>
            <a:endParaRPr dirty="0"/>
          </a:p>
          <a:p>
            <a:pPr marL="0" lvl="0" indent="0" algn="l" rtl="0">
              <a:spcBef>
                <a:spcPts val="0"/>
              </a:spcBef>
              <a:spcAft>
                <a:spcPts val="0"/>
              </a:spcAft>
              <a:buNone/>
            </a:pPr>
            <a:r>
              <a:rPr lang="en" dirty="0"/>
              <a:t>John Bannan and Arpita Das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Chess AI Implementation: Quiescence Search and Horizon Effect</a:t>
            </a:r>
            <a:endParaRPr/>
          </a:p>
        </p:txBody>
      </p:sp>
      <p:sp>
        <p:nvSpPr>
          <p:cNvPr id="196" name="Google Shape;196;p2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The horizon effect is an problem due to the number of possible states  being so large and the limitations of the computer to search a small portion of space. </a:t>
            </a:r>
            <a:endParaRPr/>
          </a:p>
          <a:p>
            <a:pPr marL="457200" lvl="0" indent="-311150" algn="l" rtl="0">
              <a:spcBef>
                <a:spcPts val="0"/>
              </a:spcBef>
              <a:spcAft>
                <a:spcPts val="0"/>
              </a:spcAft>
              <a:buSzPts val="1300"/>
              <a:buChar char="-"/>
            </a:pPr>
            <a:r>
              <a:rPr lang="en"/>
              <a:t>Because of this limitation, an AI algorithm may pick a move that seems to beneficial now, but may be detrimental in the future, but the computer could not tell because of the limit or ‘horizon’ of the search</a:t>
            </a:r>
            <a:endParaRPr/>
          </a:p>
          <a:p>
            <a:pPr marL="457200" lvl="0" indent="-311150" algn="l" rtl="0">
              <a:spcBef>
                <a:spcPts val="0"/>
              </a:spcBef>
              <a:spcAft>
                <a:spcPts val="0"/>
              </a:spcAft>
              <a:buSzPts val="1300"/>
              <a:buChar char="-"/>
            </a:pPr>
            <a:r>
              <a:rPr lang="en"/>
              <a:t>In Chess, an example of the horizon effect is the computer analyzing two moves:</a:t>
            </a:r>
            <a:endParaRPr/>
          </a:p>
          <a:p>
            <a:pPr marL="914400" lvl="1" indent="-298450" algn="l" rtl="0">
              <a:spcBef>
                <a:spcPts val="0"/>
              </a:spcBef>
              <a:spcAft>
                <a:spcPts val="0"/>
              </a:spcAft>
              <a:buSzPts val="1100"/>
              <a:buChar char="-"/>
            </a:pPr>
            <a:r>
              <a:rPr lang="en"/>
              <a:t>1.  The next move results in the loss of a Queen</a:t>
            </a:r>
            <a:endParaRPr/>
          </a:p>
          <a:p>
            <a:pPr marL="914400" lvl="1" indent="-298450" algn="l" rtl="0">
              <a:spcBef>
                <a:spcPts val="0"/>
              </a:spcBef>
              <a:spcAft>
                <a:spcPts val="0"/>
              </a:spcAft>
              <a:buSzPts val="1100"/>
              <a:buChar char="-"/>
            </a:pPr>
            <a:r>
              <a:rPr lang="en"/>
              <a:t>2. The next move results in the loss of a rook, but the move after (beyond the horizon) results in the loss of the Queen</a:t>
            </a:r>
            <a:endParaRPr/>
          </a:p>
          <a:p>
            <a:pPr marL="914400" lvl="1" indent="-298450" algn="l" rtl="0">
              <a:spcBef>
                <a:spcPts val="0"/>
              </a:spcBef>
              <a:spcAft>
                <a:spcPts val="0"/>
              </a:spcAft>
              <a:buSzPts val="1100"/>
              <a:buChar char="-"/>
            </a:pPr>
            <a:r>
              <a:rPr lang="en"/>
              <a:t>The computer will pick move 2, because losing a rook is better than the loss of a queen, but in actuality move 2 is worse because it eventually results in the loss of both the rook and the queen</a:t>
            </a:r>
            <a:endParaRPr/>
          </a:p>
          <a:p>
            <a:pPr marL="457200" lvl="0" indent="-311150" algn="l" rtl="0">
              <a:spcBef>
                <a:spcPts val="0"/>
              </a:spcBef>
              <a:spcAft>
                <a:spcPts val="0"/>
              </a:spcAft>
              <a:buSzPts val="1300"/>
              <a:buChar char="-"/>
            </a:pPr>
            <a:r>
              <a:rPr lang="en"/>
              <a:t>To limit the effects of the horizon effect, we can implement a quiescence search</a:t>
            </a:r>
            <a:endParaRPr/>
          </a:p>
          <a:p>
            <a:pPr marL="457200" lvl="0" indent="0" algn="l" rtl="0">
              <a:spcBef>
                <a:spcPts val="12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Chess AI Implementation: Quiescence Search and Horizon Effect</a:t>
            </a:r>
            <a:endParaRPr/>
          </a:p>
        </p:txBody>
      </p:sp>
      <p:sp>
        <p:nvSpPr>
          <p:cNvPr id="202" name="Google Shape;202;p2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200">
                <a:latin typeface="Montserrat"/>
                <a:ea typeface="Montserrat"/>
                <a:cs typeface="Montserrat"/>
                <a:sym typeface="Montserrat"/>
              </a:rPr>
              <a:t>Quiescence Search: An additional search at the terminal nodes to get a better idea of the optimal move.</a:t>
            </a:r>
            <a:endParaRPr sz="1200">
              <a:latin typeface="Montserrat"/>
              <a:ea typeface="Montserrat"/>
              <a:cs typeface="Montserrat"/>
              <a:sym typeface="Montserrat"/>
            </a:endParaRPr>
          </a:p>
          <a:p>
            <a:pPr marL="457200" lvl="0" indent="-304800" algn="l" rtl="0">
              <a:lnSpc>
                <a:spcPct val="100000"/>
              </a:lnSpc>
              <a:spcBef>
                <a:spcPts val="0"/>
              </a:spcBef>
              <a:spcAft>
                <a:spcPts val="0"/>
              </a:spcAft>
              <a:buSzPts val="1200"/>
              <a:buFont typeface="Montserrat"/>
              <a:buChar char="-"/>
            </a:pPr>
            <a:r>
              <a:rPr lang="en" sz="1200">
                <a:latin typeface="Montserrat"/>
                <a:ea typeface="Montserrat"/>
                <a:cs typeface="Montserrat"/>
                <a:sym typeface="Montserrat"/>
              </a:rPr>
              <a:t>Typically search is limited to high volatile moves, rather than ‘quiet’ ones, i.e moves in which captures and game state is drastically changed (evaluation score is changed drastically) vs. moves in which the game state is more stable</a:t>
            </a:r>
            <a:endParaRPr sz="1200">
              <a:latin typeface="Montserrat"/>
              <a:ea typeface="Montserrat"/>
              <a:cs typeface="Montserrat"/>
              <a:sym typeface="Montserrat"/>
            </a:endParaRPr>
          </a:p>
          <a:p>
            <a:pPr marL="457200" lvl="0" indent="-304800" algn="l" rtl="0">
              <a:lnSpc>
                <a:spcPct val="100000"/>
              </a:lnSpc>
              <a:spcBef>
                <a:spcPts val="0"/>
              </a:spcBef>
              <a:spcAft>
                <a:spcPts val="0"/>
              </a:spcAft>
              <a:buSzPts val="1200"/>
              <a:buFont typeface="Montserrat"/>
              <a:buChar char="-"/>
            </a:pPr>
            <a:r>
              <a:rPr lang="en" sz="1200">
                <a:latin typeface="Montserrat"/>
                <a:ea typeface="Montserrat"/>
                <a:cs typeface="Montserrat"/>
                <a:sym typeface="Montserrat"/>
              </a:rPr>
              <a:t>Search lasts usually as long as the states remain volatile</a:t>
            </a:r>
            <a:endParaRPr sz="1200">
              <a:latin typeface="Montserrat"/>
              <a:ea typeface="Montserrat"/>
              <a:cs typeface="Montserrat"/>
              <a:sym typeface="Montserrat"/>
            </a:endParaRPr>
          </a:p>
          <a:p>
            <a:pPr marL="457200" lvl="0" indent="-304800" algn="l" rtl="0">
              <a:lnSpc>
                <a:spcPct val="100000"/>
              </a:lnSpc>
              <a:spcBef>
                <a:spcPts val="0"/>
              </a:spcBef>
              <a:spcAft>
                <a:spcPts val="0"/>
              </a:spcAft>
              <a:buSzPts val="1200"/>
              <a:buFont typeface="Montserrat"/>
              <a:buChar char="-"/>
            </a:pPr>
            <a:r>
              <a:rPr lang="en" sz="1200">
                <a:latin typeface="Montserrat"/>
                <a:ea typeface="Montserrat"/>
                <a:cs typeface="Montserrat"/>
                <a:sym typeface="Montserrat"/>
              </a:rPr>
              <a:t>In other games like Go, where the game is more ”unstable”, a lot of computational time is given to Quiescence Search</a:t>
            </a:r>
            <a:endParaRPr sz="120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4"/>
          <p:cNvSpPr txBox="1">
            <a:spLocks noGrp="1"/>
          </p:cNvSpPr>
          <p:nvPr>
            <p:ph type="title"/>
          </p:nvPr>
        </p:nvSpPr>
        <p:spPr>
          <a:xfrm>
            <a:off x="1297500" y="247700"/>
            <a:ext cx="7038900" cy="688925"/>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Implementation</a:t>
            </a:r>
            <a:endParaRPr dirty="0"/>
          </a:p>
        </p:txBody>
      </p:sp>
      <p:pic>
        <p:nvPicPr>
          <p:cNvPr id="3" name="Picture 2">
            <a:extLst>
              <a:ext uri="{FF2B5EF4-FFF2-40B4-BE49-F238E27FC236}">
                <a16:creationId xmlns:a16="http://schemas.microsoft.com/office/drawing/2014/main" id="{33B34191-8AA9-381B-1164-E0ADC48EF4F7}"/>
              </a:ext>
            </a:extLst>
          </p:cNvPr>
          <p:cNvPicPr>
            <a:picLocks noChangeAspect="1"/>
          </p:cNvPicPr>
          <p:nvPr/>
        </p:nvPicPr>
        <p:blipFill>
          <a:blip r:embed="rId3"/>
          <a:stretch>
            <a:fillRect/>
          </a:stretch>
        </p:blipFill>
        <p:spPr>
          <a:xfrm>
            <a:off x="7108656" y="57200"/>
            <a:ext cx="1638637" cy="5143500"/>
          </a:xfrm>
          <a:prstGeom prst="rect">
            <a:avLst/>
          </a:prstGeom>
        </p:spPr>
      </p:pic>
      <p:sp>
        <p:nvSpPr>
          <p:cNvPr id="4" name="TextBox 3">
            <a:extLst>
              <a:ext uri="{FF2B5EF4-FFF2-40B4-BE49-F238E27FC236}">
                <a16:creationId xmlns:a16="http://schemas.microsoft.com/office/drawing/2014/main" id="{4DBDCBE7-929F-2066-3648-9C36064C2446}"/>
              </a:ext>
            </a:extLst>
          </p:cNvPr>
          <p:cNvSpPr txBox="1"/>
          <p:nvPr/>
        </p:nvSpPr>
        <p:spPr>
          <a:xfrm>
            <a:off x="1209675" y="962025"/>
            <a:ext cx="5768975" cy="2246769"/>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b="0" i="0" dirty="0">
                <a:solidFill>
                  <a:srgbClr val="242424"/>
                </a:solidFill>
                <a:effectLst/>
                <a:latin typeface="source-serif-pro"/>
              </a:rPr>
              <a:t>Avoid exchanging one minor piece for three pawns.</a:t>
            </a:r>
          </a:p>
          <a:p>
            <a:pPr marL="285750" indent="-285750">
              <a:buFont typeface="Arial" panose="020B0604020202020204" pitchFamily="34" charset="0"/>
              <a:buChar char="•"/>
            </a:pPr>
            <a:r>
              <a:rPr lang="en-US" b="0" i="0" dirty="0">
                <a:solidFill>
                  <a:srgbClr val="242424"/>
                </a:solidFill>
                <a:effectLst/>
                <a:latin typeface="source-serif-pro"/>
              </a:rPr>
              <a:t>Always have the bishop in pairs.</a:t>
            </a:r>
          </a:p>
          <a:p>
            <a:pPr marL="285750" indent="-285750">
              <a:buFont typeface="Arial" panose="020B0604020202020204" pitchFamily="34" charset="0"/>
              <a:buChar char="•"/>
            </a:pPr>
            <a:r>
              <a:rPr lang="en-US" b="0" i="0" dirty="0">
                <a:solidFill>
                  <a:srgbClr val="242424"/>
                </a:solidFill>
                <a:effectLst/>
                <a:latin typeface="source-serif-pro"/>
              </a:rPr>
              <a:t>Avoid exchanging two minor pieces for a rook and a pawn.</a:t>
            </a:r>
          </a:p>
          <a:p>
            <a:pPr marL="285750" indent="-285750">
              <a:buFont typeface="Arial" panose="020B0604020202020204" pitchFamily="34" charset="0"/>
              <a:buChar char="•"/>
            </a:pPr>
            <a:endParaRPr lang="en-US" dirty="0">
              <a:solidFill>
                <a:srgbClr val="242424"/>
              </a:solidFill>
              <a:latin typeface="source-serif-pro"/>
            </a:endParaRPr>
          </a:p>
          <a:p>
            <a:endParaRPr lang="en-US" b="0" i="0" dirty="0">
              <a:solidFill>
                <a:srgbClr val="242424"/>
              </a:solidFill>
              <a:effectLst/>
              <a:latin typeface="source-serif-pro"/>
            </a:endParaRPr>
          </a:p>
          <a:p>
            <a:r>
              <a:rPr lang="en-US" b="0" i="1" dirty="0">
                <a:solidFill>
                  <a:srgbClr val="242424"/>
                </a:solidFill>
                <a:effectLst/>
                <a:latin typeface="source-serif-pro"/>
              </a:rPr>
              <a:t>the </a:t>
            </a:r>
            <a:r>
              <a:rPr lang="en-US" b="1" i="1" dirty="0">
                <a:solidFill>
                  <a:srgbClr val="242424"/>
                </a:solidFill>
                <a:effectLst/>
                <a:latin typeface="source-serif-pro"/>
              </a:rPr>
              <a:t>equations</a:t>
            </a:r>
            <a:r>
              <a:rPr lang="en-US" b="0" i="1" dirty="0">
                <a:solidFill>
                  <a:srgbClr val="242424"/>
                </a:solidFill>
                <a:effectLst/>
                <a:latin typeface="source-serif-pro"/>
              </a:rPr>
              <a:t> from the above insights will be:</a:t>
            </a:r>
            <a:endParaRPr lang="en-US" dirty="0">
              <a:solidFill>
                <a:srgbClr val="242424"/>
              </a:solidFill>
              <a:latin typeface="source-serif-pro"/>
            </a:endParaRPr>
          </a:p>
          <a:p>
            <a:pPr algn="l">
              <a:buFont typeface="+mj-lt"/>
              <a:buAutoNum type="arabicPeriod"/>
            </a:pPr>
            <a:r>
              <a:rPr lang="en-US" b="0" i="0" dirty="0">
                <a:solidFill>
                  <a:srgbClr val="242424"/>
                </a:solidFill>
                <a:effectLst/>
                <a:latin typeface="source-serif-pro"/>
              </a:rPr>
              <a:t>Bishop &gt; 3 Pawns &amp; Knight &gt; 3 Pawns</a:t>
            </a:r>
          </a:p>
          <a:p>
            <a:pPr algn="l">
              <a:buFont typeface="+mj-lt"/>
              <a:buAutoNum type="arabicPeriod"/>
            </a:pPr>
            <a:r>
              <a:rPr lang="en-US" b="0" i="0" dirty="0">
                <a:solidFill>
                  <a:srgbClr val="242424"/>
                </a:solidFill>
                <a:effectLst/>
                <a:latin typeface="source-serif-pro"/>
              </a:rPr>
              <a:t>Bishop &gt; Knight</a:t>
            </a:r>
          </a:p>
          <a:p>
            <a:pPr algn="l">
              <a:buFont typeface="+mj-lt"/>
              <a:buAutoNum type="arabicPeriod"/>
            </a:pPr>
            <a:r>
              <a:rPr lang="en-US" b="0" i="0" dirty="0">
                <a:solidFill>
                  <a:srgbClr val="242424"/>
                </a:solidFill>
                <a:effectLst/>
                <a:latin typeface="source-serif-pro"/>
              </a:rPr>
              <a:t>Bishop + Knight &gt; Rook + Pawn</a:t>
            </a:r>
          </a:p>
          <a:p>
            <a:endParaRPr lang="en-US" b="0" i="0" dirty="0">
              <a:solidFill>
                <a:srgbClr val="242424"/>
              </a:solidFill>
              <a:effectLst/>
              <a:latin typeface="source-serif-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A9DC-A1DB-8183-9E26-1FCC3F9A6140}"/>
              </a:ext>
            </a:extLst>
          </p:cNvPr>
          <p:cNvSpPr>
            <a:spLocks noGrp="1"/>
          </p:cNvSpPr>
          <p:nvPr>
            <p:ph type="title"/>
          </p:nvPr>
        </p:nvSpPr>
        <p:spPr>
          <a:xfrm>
            <a:off x="1297500" y="393750"/>
            <a:ext cx="7038900" cy="609550"/>
          </a:xfrm>
        </p:spPr>
        <p:txBody>
          <a:bodyPr/>
          <a:lstStyle/>
          <a:p>
            <a:r>
              <a:rPr lang="en-US" dirty="0"/>
              <a:t>Implementation</a:t>
            </a:r>
          </a:p>
        </p:txBody>
      </p:sp>
      <p:pic>
        <p:nvPicPr>
          <p:cNvPr id="5" name="Picture 4">
            <a:extLst>
              <a:ext uri="{FF2B5EF4-FFF2-40B4-BE49-F238E27FC236}">
                <a16:creationId xmlns:a16="http://schemas.microsoft.com/office/drawing/2014/main" id="{D529505E-0EB5-90AC-7051-564081D387E4}"/>
              </a:ext>
            </a:extLst>
          </p:cNvPr>
          <p:cNvPicPr>
            <a:picLocks noChangeAspect="1"/>
          </p:cNvPicPr>
          <p:nvPr/>
        </p:nvPicPr>
        <p:blipFill>
          <a:blip r:embed="rId2"/>
          <a:stretch>
            <a:fillRect/>
          </a:stretch>
        </p:blipFill>
        <p:spPr>
          <a:xfrm>
            <a:off x="1297500" y="994682"/>
            <a:ext cx="2930676" cy="1806668"/>
          </a:xfrm>
          <a:prstGeom prst="rect">
            <a:avLst/>
          </a:prstGeom>
        </p:spPr>
      </p:pic>
      <p:pic>
        <p:nvPicPr>
          <p:cNvPr id="7" name="Picture 6">
            <a:extLst>
              <a:ext uri="{FF2B5EF4-FFF2-40B4-BE49-F238E27FC236}">
                <a16:creationId xmlns:a16="http://schemas.microsoft.com/office/drawing/2014/main" id="{249693FA-5254-71B3-2459-704AFD2B9350}"/>
              </a:ext>
            </a:extLst>
          </p:cNvPr>
          <p:cNvPicPr>
            <a:picLocks noChangeAspect="1"/>
          </p:cNvPicPr>
          <p:nvPr/>
        </p:nvPicPr>
        <p:blipFill>
          <a:blip r:embed="rId3"/>
          <a:stretch>
            <a:fillRect/>
          </a:stretch>
        </p:blipFill>
        <p:spPr>
          <a:xfrm>
            <a:off x="4783037" y="955624"/>
            <a:ext cx="3883225" cy="1968601"/>
          </a:xfrm>
          <a:prstGeom prst="rect">
            <a:avLst/>
          </a:prstGeom>
        </p:spPr>
      </p:pic>
      <p:pic>
        <p:nvPicPr>
          <p:cNvPr id="9" name="Picture 8">
            <a:extLst>
              <a:ext uri="{FF2B5EF4-FFF2-40B4-BE49-F238E27FC236}">
                <a16:creationId xmlns:a16="http://schemas.microsoft.com/office/drawing/2014/main" id="{5EE203CE-E5E9-A5F9-2946-B30C3C3B6466}"/>
              </a:ext>
            </a:extLst>
          </p:cNvPr>
          <p:cNvPicPr>
            <a:picLocks noChangeAspect="1"/>
          </p:cNvPicPr>
          <p:nvPr/>
        </p:nvPicPr>
        <p:blipFill>
          <a:blip r:embed="rId4"/>
          <a:stretch>
            <a:fillRect/>
          </a:stretch>
        </p:blipFill>
        <p:spPr>
          <a:xfrm>
            <a:off x="1118894" y="3287068"/>
            <a:ext cx="7639443" cy="247663"/>
          </a:xfrm>
          <a:prstGeom prst="rect">
            <a:avLst/>
          </a:prstGeom>
        </p:spPr>
      </p:pic>
    </p:spTree>
    <p:extLst>
      <p:ext uri="{BB962C8B-B14F-4D97-AF65-F5344CB8AC3E}">
        <p14:creationId xmlns:p14="http://schemas.microsoft.com/office/powerpoint/2010/main" val="19752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EA12-3791-C6D0-FBA2-F078829CA266}"/>
              </a:ext>
            </a:extLst>
          </p:cNvPr>
          <p:cNvSpPr>
            <a:spLocks noGrp="1"/>
          </p:cNvSpPr>
          <p:nvPr>
            <p:ph type="title"/>
          </p:nvPr>
        </p:nvSpPr>
        <p:spPr>
          <a:xfrm>
            <a:off x="1262575" y="225475"/>
            <a:ext cx="7038900" cy="539700"/>
          </a:xfrm>
        </p:spPr>
        <p:txBody>
          <a:bodyPr>
            <a:normAutofit fontScale="90000"/>
          </a:bodyPr>
          <a:lstStyle/>
          <a:p>
            <a:r>
              <a:rPr lang="en-US" dirty="0"/>
              <a:t>Implementation</a:t>
            </a:r>
          </a:p>
        </p:txBody>
      </p:sp>
      <p:pic>
        <p:nvPicPr>
          <p:cNvPr id="5" name="Picture 4">
            <a:extLst>
              <a:ext uri="{FF2B5EF4-FFF2-40B4-BE49-F238E27FC236}">
                <a16:creationId xmlns:a16="http://schemas.microsoft.com/office/drawing/2014/main" id="{B84688D7-CF27-0622-5013-93AFDAC8643F}"/>
              </a:ext>
            </a:extLst>
          </p:cNvPr>
          <p:cNvPicPr>
            <a:picLocks noChangeAspect="1"/>
          </p:cNvPicPr>
          <p:nvPr/>
        </p:nvPicPr>
        <p:blipFill>
          <a:blip r:embed="rId2"/>
          <a:stretch>
            <a:fillRect/>
          </a:stretch>
        </p:blipFill>
        <p:spPr>
          <a:xfrm>
            <a:off x="1327890" y="765175"/>
            <a:ext cx="6518610" cy="3556183"/>
          </a:xfrm>
          <a:prstGeom prst="rect">
            <a:avLst/>
          </a:prstGeom>
        </p:spPr>
      </p:pic>
      <p:pic>
        <p:nvPicPr>
          <p:cNvPr id="7" name="Picture 6">
            <a:extLst>
              <a:ext uri="{FF2B5EF4-FFF2-40B4-BE49-F238E27FC236}">
                <a16:creationId xmlns:a16="http://schemas.microsoft.com/office/drawing/2014/main" id="{90A18063-3010-1C2A-FBA0-42E87912D86A}"/>
              </a:ext>
            </a:extLst>
          </p:cNvPr>
          <p:cNvPicPr>
            <a:picLocks noChangeAspect="1"/>
          </p:cNvPicPr>
          <p:nvPr/>
        </p:nvPicPr>
        <p:blipFill>
          <a:blip r:embed="rId3"/>
          <a:stretch>
            <a:fillRect/>
          </a:stretch>
        </p:blipFill>
        <p:spPr>
          <a:xfrm>
            <a:off x="1646087" y="4437057"/>
            <a:ext cx="5851826" cy="219086"/>
          </a:xfrm>
          <a:prstGeom prst="rect">
            <a:avLst/>
          </a:prstGeom>
        </p:spPr>
      </p:pic>
    </p:spTree>
    <p:extLst>
      <p:ext uri="{BB962C8B-B14F-4D97-AF65-F5344CB8AC3E}">
        <p14:creationId xmlns:p14="http://schemas.microsoft.com/office/powerpoint/2010/main" val="138325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F8698-7FFF-8CCE-84BF-DA5534D18D7F}"/>
              </a:ext>
            </a:extLst>
          </p:cNvPr>
          <p:cNvSpPr>
            <a:spLocks noGrp="1"/>
          </p:cNvSpPr>
          <p:nvPr>
            <p:ph type="title"/>
          </p:nvPr>
        </p:nvSpPr>
        <p:spPr>
          <a:xfrm>
            <a:off x="1297500" y="393750"/>
            <a:ext cx="7038900" cy="539700"/>
          </a:xfrm>
        </p:spPr>
        <p:txBody>
          <a:bodyPr>
            <a:normAutofit fontScale="90000"/>
          </a:bodyPr>
          <a:lstStyle/>
          <a:p>
            <a:r>
              <a:rPr lang="en-US" dirty="0"/>
              <a:t>Implementation</a:t>
            </a:r>
          </a:p>
        </p:txBody>
      </p:sp>
      <p:pic>
        <p:nvPicPr>
          <p:cNvPr id="5" name="Picture 4">
            <a:extLst>
              <a:ext uri="{FF2B5EF4-FFF2-40B4-BE49-F238E27FC236}">
                <a16:creationId xmlns:a16="http://schemas.microsoft.com/office/drawing/2014/main" id="{DA84CFBC-0898-B5AC-3C87-F7E0F4AF94FF}"/>
              </a:ext>
            </a:extLst>
          </p:cNvPr>
          <p:cNvPicPr>
            <a:picLocks noChangeAspect="1"/>
          </p:cNvPicPr>
          <p:nvPr/>
        </p:nvPicPr>
        <p:blipFill>
          <a:blip r:embed="rId2"/>
          <a:stretch>
            <a:fillRect/>
          </a:stretch>
        </p:blipFill>
        <p:spPr>
          <a:xfrm>
            <a:off x="1514277" y="958850"/>
            <a:ext cx="5455046" cy="3670300"/>
          </a:xfrm>
          <a:prstGeom prst="rect">
            <a:avLst/>
          </a:prstGeom>
        </p:spPr>
      </p:pic>
    </p:spTree>
    <p:extLst>
      <p:ext uri="{BB962C8B-B14F-4D97-AF65-F5344CB8AC3E}">
        <p14:creationId xmlns:p14="http://schemas.microsoft.com/office/powerpoint/2010/main" val="3177160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A2328-D536-8641-0EA3-7AEE3698A642}"/>
              </a:ext>
            </a:extLst>
          </p:cNvPr>
          <p:cNvSpPr>
            <a:spLocks noGrp="1"/>
          </p:cNvSpPr>
          <p:nvPr>
            <p:ph type="title"/>
          </p:nvPr>
        </p:nvSpPr>
        <p:spPr>
          <a:xfrm>
            <a:off x="1189550" y="139750"/>
            <a:ext cx="7038900" cy="473025"/>
          </a:xfrm>
        </p:spPr>
        <p:txBody>
          <a:bodyPr>
            <a:normAutofit fontScale="90000"/>
          </a:bodyPr>
          <a:lstStyle/>
          <a:p>
            <a:r>
              <a:rPr lang="en-US" dirty="0">
                <a:latin typeface="Book Antiqua" panose="02040602050305030304" pitchFamily="18" charset="0"/>
                <a:cs typeface="Times New Roman" panose="02020603050405020304" pitchFamily="18" charset="0"/>
              </a:rPr>
              <a:t>Results</a:t>
            </a:r>
          </a:p>
        </p:txBody>
      </p:sp>
      <p:sp>
        <p:nvSpPr>
          <p:cNvPr id="3" name="Text Placeholder 2">
            <a:extLst>
              <a:ext uri="{FF2B5EF4-FFF2-40B4-BE49-F238E27FC236}">
                <a16:creationId xmlns:a16="http://schemas.microsoft.com/office/drawing/2014/main" id="{1193EC36-E663-0A4C-91A4-87C552AE2D4A}"/>
              </a:ext>
            </a:extLst>
          </p:cNvPr>
          <p:cNvSpPr>
            <a:spLocks noGrp="1"/>
          </p:cNvSpPr>
          <p:nvPr>
            <p:ph type="body" idx="1"/>
          </p:nvPr>
        </p:nvSpPr>
        <p:spPr>
          <a:xfrm>
            <a:off x="1126050" y="1015100"/>
            <a:ext cx="1452050" cy="413650"/>
          </a:xfrm>
        </p:spPr>
        <p:txBody>
          <a:bodyPr>
            <a:normAutofit fontScale="92500" lnSpcReduction="20000"/>
          </a:bodyPr>
          <a:lstStyle/>
          <a:p>
            <a:pPr marL="146050" indent="0">
              <a:buNone/>
            </a:pPr>
            <a:r>
              <a:rPr lang="en-US" sz="1600" dirty="0">
                <a:solidFill>
                  <a:srgbClr val="FFFF00"/>
                </a:solidFill>
                <a:latin typeface="Book Antiqua" panose="02040602050305030304" pitchFamily="18" charset="0"/>
                <a:cs typeface="Times New Roman" panose="02020603050405020304" pitchFamily="18" charset="0"/>
              </a:rPr>
              <a:t>AI vs AI</a:t>
            </a:r>
          </a:p>
        </p:txBody>
      </p:sp>
      <p:pic>
        <p:nvPicPr>
          <p:cNvPr id="5" name="Picture 4">
            <a:extLst>
              <a:ext uri="{FF2B5EF4-FFF2-40B4-BE49-F238E27FC236}">
                <a16:creationId xmlns:a16="http://schemas.microsoft.com/office/drawing/2014/main" id="{4764CD42-DD01-2975-3C52-1D576AB1D62B}"/>
              </a:ext>
            </a:extLst>
          </p:cNvPr>
          <p:cNvPicPr>
            <a:picLocks noChangeAspect="1"/>
          </p:cNvPicPr>
          <p:nvPr/>
        </p:nvPicPr>
        <p:blipFill>
          <a:blip r:embed="rId2"/>
          <a:stretch>
            <a:fillRect/>
          </a:stretch>
        </p:blipFill>
        <p:spPr>
          <a:xfrm>
            <a:off x="354525" y="1428750"/>
            <a:ext cx="3121185" cy="3183039"/>
          </a:xfrm>
          <a:prstGeom prst="rect">
            <a:avLst/>
          </a:prstGeom>
        </p:spPr>
      </p:pic>
      <p:sp>
        <p:nvSpPr>
          <p:cNvPr id="7" name="Text Placeholder 2">
            <a:extLst>
              <a:ext uri="{FF2B5EF4-FFF2-40B4-BE49-F238E27FC236}">
                <a16:creationId xmlns:a16="http://schemas.microsoft.com/office/drawing/2014/main" id="{B3AE4213-578B-8FD0-D59B-B4A64CE604C0}"/>
              </a:ext>
            </a:extLst>
          </p:cNvPr>
          <p:cNvSpPr txBox="1">
            <a:spLocks/>
          </p:cNvSpPr>
          <p:nvPr/>
        </p:nvSpPr>
        <p:spPr>
          <a:xfrm>
            <a:off x="3982975" y="1059550"/>
            <a:ext cx="1452050" cy="41365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pPr marL="146050" indent="0">
              <a:buFont typeface="Lato"/>
              <a:buNone/>
            </a:pPr>
            <a:r>
              <a:rPr lang="en-US" dirty="0">
                <a:solidFill>
                  <a:srgbClr val="FFFF00"/>
                </a:solidFill>
                <a:latin typeface="Book Antiqua" panose="02040602050305030304" pitchFamily="18" charset="0"/>
                <a:cs typeface="Times New Roman" panose="02020603050405020304" pitchFamily="18" charset="0"/>
              </a:rPr>
              <a:t>AI vs Human</a:t>
            </a:r>
          </a:p>
        </p:txBody>
      </p:sp>
      <p:pic>
        <p:nvPicPr>
          <p:cNvPr id="9" name="Picture 8">
            <a:extLst>
              <a:ext uri="{FF2B5EF4-FFF2-40B4-BE49-F238E27FC236}">
                <a16:creationId xmlns:a16="http://schemas.microsoft.com/office/drawing/2014/main" id="{C5FD249D-1405-E1B2-7801-DE4BBCE6D92F}"/>
              </a:ext>
            </a:extLst>
          </p:cNvPr>
          <p:cNvPicPr>
            <a:picLocks noChangeAspect="1"/>
          </p:cNvPicPr>
          <p:nvPr/>
        </p:nvPicPr>
        <p:blipFill>
          <a:blip r:embed="rId3"/>
          <a:stretch>
            <a:fillRect/>
          </a:stretch>
        </p:blipFill>
        <p:spPr>
          <a:xfrm>
            <a:off x="3792496" y="1428750"/>
            <a:ext cx="1616158" cy="1276416"/>
          </a:xfrm>
          <a:prstGeom prst="rect">
            <a:avLst/>
          </a:prstGeom>
        </p:spPr>
      </p:pic>
      <p:pic>
        <p:nvPicPr>
          <p:cNvPr id="11" name="Picture 10">
            <a:extLst>
              <a:ext uri="{FF2B5EF4-FFF2-40B4-BE49-F238E27FC236}">
                <a16:creationId xmlns:a16="http://schemas.microsoft.com/office/drawing/2014/main" id="{2C51F9D8-5F09-146E-D292-29C4A958478F}"/>
              </a:ext>
            </a:extLst>
          </p:cNvPr>
          <p:cNvPicPr>
            <a:picLocks noChangeAspect="1"/>
          </p:cNvPicPr>
          <p:nvPr/>
        </p:nvPicPr>
        <p:blipFill>
          <a:blip r:embed="rId4"/>
          <a:stretch>
            <a:fillRect/>
          </a:stretch>
        </p:blipFill>
        <p:spPr>
          <a:xfrm>
            <a:off x="3562350" y="2655130"/>
            <a:ext cx="2521052" cy="2237545"/>
          </a:xfrm>
          <a:prstGeom prst="rect">
            <a:avLst/>
          </a:prstGeom>
        </p:spPr>
      </p:pic>
      <p:sp>
        <p:nvSpPr>
          <p:cNvPr id="12" name="Text Placeholder 2">
            <a:extLst>
              <a:ext uri="{FF2B5EF4-FFF2-40B4-BE49-F238E27FC236}">
                <a16:creationId xmlns:a16="http://schemas.microsoft.com/office/drawing/2014/main" id="{EFEE6BB0-8651-3EA6-4B74-03E02DCD463F}"/>
              </a:ext>
            </a:extLst>
          </p:cNvPr>
          <p:cNvSpPr txBox="1">
            <a:spLocks/>
          </p:cNvSpPr>
          <p:nvPr/>
        </p:nvSpPr>
        <p:spPr>
          <a:xfrm>
            <a:off x="6805079" y="1107175"/>
            <a:ext cx="1452050" cy="41365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pPr marL="146050" indent="0">
              <a:buFont typeface="Lato"/>
              <a:buNone/>
            </a:pPr>
            <a:r>
              <a:rPr lang="en-US" dirty="0">
                <a:solidFill>
                  <a:srgbClr val="FFFF00"/>
                </a:solidFill>
                <a:latin typeface="Book Antiqua" panose="02040602050305030304" pitchFamily="18" charset="0"/>
                <a:cs typeface="Times New Roman" panose="02020603050405020304" pitchFamily="18" charset="0"/>
              </a:rPr>
              <a:t>AI vs Stockfish</a:t>
            </a:r>
          </a:p>
        </p:txBody>
      </p:sp>
      <p:pic>
        <p:nvPicPr>
          <p:cNvPr id="14" name="Picture 13">
            <a:extLst>
              <a:ext uri="{FF2B5EF4-FFF2-40B4-BE49-F238E27FC236}">
                <a16:creationId xmlns:a16="http://schemas.microsoft.com/office/drawing/2014/main" id="{4B57AC17-3923-F1DD-3738-D5940A04B0EE}"/>
              </a:ext>
            </a:extLst>
          </p:cNvPr>
          <p:cNvPicPr>
            <a:picLocks noChangeAspect="1"/>
          </p:cNvPicPr>
          <p:nvPr/>
        </p:nvPicPr>
        <p:blipFill rotWithShape="1">
          <a:blip r:embed="rId5"/>
          <a:srcRect t="42255"/>
          <a:stretch/>
        </p:blipFill>
        <p:spPr>
          <a:xfrm>
            <a:off x="6813529" y="1428750"/>
            <a:ext cx="1638384" cy="740741"/>
          </a:xfrm>
          <a:prstGeom prst="rect">
            <a:avLst/>
          </a:prstGeom>
        </p:spPr>
      </p:pic>
      <p:pic>
        <p:nvPicPr>
          <p:cNvPr id="16" name="Picture 15">
            <a:extLst>
              <a:ext uri="{FF2B5EF4-FFF2-40B4-BE49-F238E27FC236}">
                <a16:creationId xmlns:a16="http://schemas.microsoft.com/office/drawing/2014/main" id="{010C593E-245D-8EFB-21EB-2A425AFB41EA}"/>
              </a:ext>
            </a:extLst>
          </p:cNvPr>
          <p:cNvPicPr>
            <a:picLocks noChangeAspect="1"/>
          </p:cNvPicPr>
          <p:nvPr/>
        </p:nvPicPr>
        <p:blipFill>
          <a:blip r:embed="rId6"/>
          <a:stretch>
            <a:fillRect/>
          </a:stretch>
        </p:blipFill>
        <p:spPr>
          <a:xfrm>
            <a:off x="6466082" y="2169491"/>
            <a:ext cx="2430266" cy="2389198"/>
          </a:xfrm>
          <a:prstGeom prst="rect">
            <a:avLst/>
          </a:prstGeom>
        </p:spPr>
      </p:pic>
    </p:spTree>
    <p:extLst>
      <p:ext uri="{BB962C8B-B14F-4D97-AF65-F5344CB8AC3E}">
        <p14:creationId xmlns:p14="http://schemas.microsoft.com/office/powerpoint/2010/main" val="342878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CC52B-4C7C-12CE-77AF-5F29AB857C22}"/>
              </a:ext>
            </a:extLst>
          </p:cNvPr>
          <p:cNvSpPr>
            <a:spLocks noGrp="1"/>
          </p:cNvSpPr>
          <p:nvPr>
            <p:ph type="title"/>
          </p:nvPr>
        </p:nvSpPr>
        <p:spPr>
          <a:xfrm>
            <a:off x="1297500" y="393750"/>
            <a:ext cx="7687750" cy="914100"/>
          </a:xfrm>
        </p:spPr>
        <p:txBody>
          <a:bodyPr>
            <a:normAutofit fontScale="90000"/>
          </a:bodyPr>
          <a:lstStyle/>
          <a:p>
            <a:r>
              <a:rPr lang="en-US" dirty="0"/>
              <a:t>Implementation (mini-max with </a:t>
            </a:r>
            <a:r>
              <a:rPr lang="en-US" dirty="0" err="1"/>
              <a:t>Tensorflow</a:t>
            </a:r>
            <a:r>
              <a:rPr lang="en-US" dirty="0"/>
              <a:t> CNN)</a:t>
            </a:r>
          </a:p>
        </p:txBody>
      </p:sp>
      <p:pic>
        <p:nvPicPr>
          <p:cNvPr id="5" name="Picture 4">
            <a:extLst>
              <a:ext uri="{FF2B5EF4-FFF2-40B4-BE49-F238E27FC236}">
                <a16:creationId xmlns:a16="http://schemas.microsoft.com/office/drawing/2014/main" id="{A9637FC4-8392-C02C-E44A-3C52C5E135AE}"/>
              </a:ext>
            </a:extLst>
          </p:cNvPr>
          <p:cNvPicPr>
            <a:picLocks noChangeAspect="1"/>
          </p:cNvPicPr>
          <p:nvPr/>
        </p:nvPicPr>
        <p:blipFill>
          <a:blip r:embed="rId2"/>
          <a:stretch>
            <a:fillRect/>
          </a:stretch>
        </p:blipFill>
        <p:spPr>
          <a:xfrm>
            <a:off x="1459215" y="1770001"/>
            <a:ext cx="6715470" cy="2390898"/>
          </a:xfrm>
          <a:prstGeom prst="rect">
            <a:avLst/>
          </a:prstGeom>
        </p:spPr>
      </p:pic>
    </p:spTree>
    <p:extLst>
      <p:ext uri="{BB962C8B-B14F-4D97-AF65-F5344CB8AC3E}">
        <p14:creationId xmlns:p14="http://schemas.microsoft.com/office/powerpoint/2010/main" val="2627725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947C-6BC2-D1C1-1BFF-7974FDC3D80F}"/>
              </a:ext>
            </a:extLst>
          </p:cNvPr>
          <p:cNvSpPr>
            <a:spLocks noGrp="1"/>
          </p:cNvSpPr>
          <p:nvPr>
            <p:ph type="title"/>
          </p:nvPr>
        </p:nvSpPr>
        <p:spPr>
          <a:xfrm>
            <a:off x="1297500" y="393750"/>
            <a:ext cx="7471850" cy="654000"/>
          </a:xfrm>
        </p:spPr>
        <p:txBody>
          <a:bodyPr>
            <a:normAutofit fontScale="90000"/>
          </a:bodyPr>
          <a:lstStyle/>
          <a:p>
            <a:r>
              <a:rPr lang="en-US" dirty="0"/>
              <a:t>Implementation (mini-max with </a:t>
            </a:r>
            <a:r>
              <a:rPr lang="en-US" dirty="0" err="1"/>
              <a:t>Tensorflow</a:t>
            </a:r>
            <a:r>
              <a:rPr lang="en-US" dirty="0"/>
              <a:t> CNN)</a:t>
            </a:r>
          </a:p>
        </p:txBody>
      </p:sp>
      <p:pic>
        <p:nvPicPr>
          <p:cNvPr id="5" name="Picture 4">
            <a:extLst>
              <a:ext uri="{FF2B5EF4-FFF2-40B4-BE49-F238E27FC236}">
                <a16:creationId xmlns:a16="http://schemas.microsoft.com/office/drawing/2014/main" id="{0045F185-77CD-1E90-2562-4DD7F54249AC}"/>
              </a:ext>
            </a:extLst>
          </p:cNvPr>
          <p:cNvPicPr>
            <a:picLocks noChangeAspect="1"/>
          </p:cNvPicPr>
          <p:nvPr/>
        </p:nvPicPr>
        <p:blipFill>
          <a:blip r:embed="rId2"/>
          <a:stretch>
            <a:fillRect/>
          </a:stretch>
        </p:blipFill>
        <p:spPr>
          <a:xfrm>
            <a:off x="1163435" y="984800"/>
            <a:ext cx="6817130" cy="4076700"/>
          </a:xfrm>
          <a:prstGeom prst="rect">
            <a:avLst/>
          </a:prstGeom>
        </p:spPr>
      </p:pic>
    </p:spTree>
    <p:extLst>
      <p:ext uri="{BB962C8B-B14F-4D97-AF65-F5344CB8AC3E}">
        <p14:creationId xmlns:p14="http://schemas.microsoft.com/office/powerpoint/2010/main" val="4284571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6337-867C-F923-3F13-11BCE5307B9B}"/>
              </a:ext>
            </a:extLst>
          </p:cNvPr>
          <p:cNvSpPr>
            <a:spLocks noGrp="1"/>
          </p:cNvSpPr>
          <p:nvPr>
            <p:ph type="title"/>
          </p:nvPr>
        </p:nvSpPr>
        <p:spPr>
          <a:xfrm>
            <a:off x="1297500" y="393750"/>
            <a:ext cx="7459150" cy="504775"/>
          </a:xfrm>
        </p:spPr>
        <p:txBody>
          <a:bodyPr>
            <a:normAutofit fontScale="90000"/>
          </a:bodyPr>
          <a:lstStyle/>
          <a:p>
            <a:r>
              <a:rPr lang="en-US" dirty="0"/>
              <a:t>Implementation (mini-max with </a:t>
            </a:r>
            <a:r>
              <a:rPr lang="en-US" dirty="0" err="1"/>
              <a:t>Tensorflow</a:t>
            </a:r>
            <a:r>
              <a:rPr lang="en-US" dirty="0"/>
              <a:t> CNN)</a:t>
            </a:r>
          </a:p>
        </p:txBody>
      </p:sp>
      <p:pic>
        <p:nvPicPr>
          <p:cNvPr id="5" name="Picture 4">
            <a:extLst>
              <a:ext uri="{FF2B5EF4-FFF2-40B4-BE49-F238E27FC236}">
                <a16:creationId xmlns:a16="http://schemas.microsoft.com/office/drawing/2014/main" id="{5D4062FF-DCEE-1C58-F521-8B5EF367FB04}"/>
              </a:ext>
            </a:extLst>
          </p:cNvPr>
          <p:cNvPicPr>
            <a:picLocks noChangeAspect="1"/>
          </p:cNvPicPr>
          <p:nvPr/>
        </p:nvPicPr>
        <p:blipFill>
          <a:blip r:embed="rId2"/>
          <a:stretch>
            <a:fillRect/>
          </a:stretch>
        </p:blipFill>
        <p:spPr>
          <a:xfrm>
            <a:off x="1271414" y="944461"/>
            <a:ext cx="6753572" cy="3921327"/>
          </a:xfrm>
          <a:prstGeom prst="rect">
            <a:avLst/>
          </a:prstGeom>
        </p:spPr>
      </p:pic>
    </p:spTree>
    <p:extLst>
      <p:ext uri="{BB962C8B-B14F-4D97-AF65-F5344CB8AC3E}">
        <p14:creationId xmlns:p14="http://schemas.microsoft.com/office/powerpoint/2010/main" val="413164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Chess- Background and Rules</a:t>
            </a:r>
            <a:endParaRPr/>
          </a:p>
        </p:txBody>
      </p:sp>
      <p:sp>
        <p:nvSpPr>
          <p:cNvPr id="141" name="Google Shape;141;p1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Rules and Game State</a:t>
            </a:r>
            <a:endParaRPr dirty="0"/>
          </a:p>
          <a:p>
            <a:pPr marL="457200" lvl="0" indent="-311150" algn="l" rtl="0">
              <a:spcBef>
                <a:spcPts val="1200"/>
              </a:spcBef>
              <a:spcAft>
                <a:spcPts val="0"/>
              </a:spcAft>
              <a:buSzPts val="1300"/>
              <a:buChar char="-"/>
            </a:pPr>
            <a:r>
              <a:rPr lang="en" dirty="0"/>
              <a:t>Chess is played on a 8 x 8 grid with black and white pieces, with white going first</a:t>
            </a:r>
            <a:endParaRPr dirty="0"/>
          </a:p>
          <a:p>
            <a:pPr marL="457200" lvl="0" indent="-311150" algn="l" rtl="0">
              <a:spcBef>
                <a:spcPts val="0"/>
              </a:spcBef>
              <a:spcAft>
                <a:spcPts val="0"/>
              </a:spcAft>
              <a:buSzPts val="1300"/>
              <a:buChar char="-"/>
            </a:pPr>
            <a:r>
              <a:rPr lang="en" dirty="0"/>
              <a:t>Players each take turns moving a single piece on the board</a:t>
            </a:r>
            <a:endParaRPr dirty="0"/>
          </a:p>
          <a:p>
            <a:pPr marL="457200" lvl="0" indent="-311150" algn="l" rtl="0">
              <a:spcBef>
                <a:spcPts val="0"/>
              </a:spcBef>
              <a:spcAft>
                <a:spcPts val="0"/>
              </a:spcAft>
              <a:buSzPts val="1300"/>
              <a:buChar char="-"/>
            </a:pPr>
            <a:r>
              <a:rPr lang="en" dirty="0"/>
              <a:t>The goal is to capture the opponent's King which ends with a checkmate</a:t>
            </a:r>
            <a:endParaRPr dirty="0"/>
          </a:p>
          <a:p>
            <a:pPr marL="457200" lvl="0" indent="-311150" algn="l" rtl="0">
              <a:spcBef>
                <a:spcPts val="0"/>
              </a:spcBef>
              <a:spcAft>
                <a:spcPts val="0"/>
              </a:spcAft>
              <a:buSzPts val="1300"/>
              <a:buChar char="-"/>
            </a:pPr>
            <a:r>
              <a:rPr lang="en" dirty="0"/>
              <a:t>There are 6 Chess pieces: pawns, knights, bishops, rooks, queens, and king, each with their own rules for movement and capture</a:t>
            </a:r>
            <a:endParaRPr dirty="0"/>
          </a:p>
          <a:p>
            <a:pPr marL="457200" lvl="0" indent="-311150" algn="l" rtl="0">
              <a:spcBef>
                <a:spcPts val="0"/>
              </a:spcBef>
              <a:spcAft>
                <a:spcPts val="0"/>
              </a:spcAft>
              <a:buSzPts val="1300"/>
              <a:buChar char="-"/>
            </a:pPr>
            <a:r>
              <a:rPr lang="en" dirty="0"/>
              <a:t>Board rules and conditions are supplied by the Python Chess library</a:t>
            </a:r>
            <a:endParaRPr dirty="0"/>
          </a:p>
          <a:p>
            <a:pPr marL="457200" lvl="0" indent="0" algn="l" rtl="0">
              <a:spcBef>
                <a:spcPts val="1200"/>
              </a:spcBef>
              <a:spcAft>
                <a:spcPts val="120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9F328-B514-B13A-0401-D0500B9B082E}"/>
              </a:ext>
            </a:extLst>
          </p:cNvPr>
          <p:cNvSpPr>
            <a:spLocks noGrp="1"/>
          </p:cNvSpPr>
          <p:nvPr>
            <p:ph type="title"/>
          </p:nvPr>
        </p:nvSpPr>
        <p:spPr>
          <a:xfrm>
            <a:off x="1012825" y="393750"/>
            <a:ext cx="8286750" cy="914100"/>
          </a:xfrm>
        </p:spPr>
        <p:txBody>
          <a:bodyPr>
            <a:normAutofit fontScale="90000"/>
          </a:bodyPr>
          <a:lstStyle/>
          <a:p>
            <a:r>
              <a:rPr lang="en-US" dirty="0"/>
              <a:t>Result (mini-max move algorithm with </a:t>
            </a:r>
            <a:r>
              <a:rPr lang="en-US" dirty="0" err="1"/>
              <a:t>Tensorflow</a:t>
            </a:r>
            <a:r>
              <a:rPr lang="en-US" dirty="0"/>
              <a:t> CNN)</a:t>
            </a:r>
          </a:p>
        </p:txBody>
      </p:sp>
      <p:pic>
        <p:nvPicPr>
          <p:cNvPr id="5" name="Picture 4">
            <a:extLst>
              <a:ext uri="{FF2B5EF4-FFF2-40B4-BE49-F238E27FC236}">
                <a16:creationId xmlns:a16="http://schemas.microsoft.com/office/drawing/2014/main" id="{922748FF-5C84-6C57-E817-152EE1D437B8}"/>
              </a:ext>
            </a:extLst>
          </p:cNvPr>
          <p:cNvPicPr>
            <a:picLocks noChangeAspect="1"/>
          </p:cNvPicPr>
          <p:nvPr/>
        </p:nvPicPr>
        <p:blipFill>
          <a:blip r:embed="rId2"/>
          <a:stretch>
            <a:fillRect/>
          </a:stretch>
        </p:blipFill>
        <p:spPr>
          <a:xfrm>
            <a:off x="4168775" y="1407063"/>
            <a:ext cx="1336675" cy="2921242"/>
          </a:xfrm>
          <a:prstGeom prst="rect">
            <a:avLst/>
          </a:prstGeom>
        </p:spPr>
      </p:pic>
      <p:sp>
        <p:nvSpPr>
          <p:cNvPr id="6" name="Text Placeholder 2">
            <a:extLst>
              <a:ext uri="{FF2B5EF4-FFF2-40B4-BE49-F238E27FC236}">
                <a16:creationId xmlns:a16="http://schemas.microsoft.com/office/drawing/2014/main" id="{8684DE75-E4F3-A5FB-1B72-ABD3ABF30FF8}"/>
              </a:ext>
            </a:extLst>
          </p:cNvPr>
          <p:cNvSpPr txBox="1">
            <a:spLocks/>
          </p:cNvSpPr>
          <p:nvPr/>
        </p:nvSpPr>
        <p:spPr>
          <a:xfrm>
            <a:off x="3970849" y="993413"/>
            <a:ext cx="1925125" cy="91409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pPr marL="146050" indent="0">
              <a:buFont typeface="Lato"/>
              <a:buNone/>
            </a:pPr>
            <a:r>
              <a:rPr lang="en-US" sz="1400" dirty="0">
                <a:solidFill>
                  <a:srgbClr val="FFFF00"/>
                </a:solidFill>
                <a:latin typeface="Book Antiqua" panose="02040602050305030304" pitchFamily="18" charset="0"/>
                <a:cs typeface="Times New Roman" panose="02020603050405020304" pitchFamily="18" charset="0"/>
              </a:rPr>
              <a:t>AI vs Stockfish</a:t>
            </a:r>
          </a:p>
        </p:txBody>
      </p:sp>
    </p:spTree>
    <p:extLst>
      <p:ext uri="{BB962C8B-B14F-4D97-AF65-F5344CB8AC3E}">
        <p14:creationId xmlns:p14="http://schemas.microsoft.com/office/powerpoint/2010/main" val="297417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AEC0-6EB5-A890-FCFC-2D170CAC1B00}"/>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4D154AA1-6E2D-E2B6-449A-E99D04620E72}"/>
              </a:ext>
            </a:extLst>
          </p:cNvPr>
          <p:cNvSpPr>
            <a:spLocks noGrp="1"/>
          </p:cNvSpPr>
          <p:nvPr>
            <p:ph type="body" idx="1"/>
          </p:nvPr>
        </p:nvSpPr>
        <p:spPr>
          <a:xfrm>
            <a:off x="1297500" y="1215125"/>
            <a:ext cx="7038900" cy="2911200"/>
          </a:xfrm>
        </p:spPr>
        <p:txBody>
          <a:bodyPr>
            <a:normAutofit/>
          </a:bodyPr>
          <a:lstStyle/>
          <a:p>
            <a:r>
              <a:rPr lang="en-US" sz="1400" dirty="0"/>
              <a:t>Addition of CNN made the move more complex and intelligent.</a:t>
            </a:r>
          </a:p>
          <a:p>
            <a:r>
              <a:rPr lang="en-US" sz="1400" dirty="0"/>
              <a:t>Min-max model served as the basic algorithm for the moves.</a:t>
            </a:r>
          </a:p>
        </p:txBody>
      </p:sp>
    </p:spTree>
    <p:extLst>
      <p:ext uri="{BB962C8B-B14F-4D97-AF65-F5344CB8AC3E}">
        <p14:creationId xmlns:p14="http://schemas.microsoft.com/office/powerpoint/2010/main" val="1838084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References</a:t>
            </a:r>
            <a:endParaRPr/>
          </a:p>
        </p:txBody>
      </p:sp>
      <p:sp>
        <p:nvSpPr>
          <p:cNvPr id="214" name="Google Shape;214;p2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u="sng">
                <a:solidFill>
                  <a:schemeClr val="hlink"/>
                </a:solidFill>
                <a:hlinkClick r:id="rId3"/>
              </a:rPr>
              <a:t>https://www.chessprogramming.org/Piece-Square_Tables</a:t>
            </a:r>
            <a:endParaRPr/>
          </a:p>
          <a:p>
            <a:pPr marL="0" lvl="0" indent="0" algn="l" rtl="0">
              <a:spcBef>
                <a:spcPts val="1200"/>
              </a:spcBef>
              <a:spcAft>
                <a:spcPts val="0"/>
              </a:spcAft>
              <a:buNone/>
            </a:pPr>
            <a:r>
              <a:rPr lang="en" u="sng">
                <a:solidFill>
                  <a:schemeClr val="hlink"/>
                </a:solidFill>
                <a:hlinkClick r:id="rId4"/>
              </a:rPr>
              <a:t>https://www.chessprogramming.org/Negamax</a:t>
            </a:r>
            <a:endParaRPr/>
          </a:p>
          <a:p>
            <a:pPr marL="0" lvl="0" indent="0" algn="l" rtl="0">
              <a:spcBef>
                <a:spcPts val="1200"/>
              </a:spcBef>
              <a:spcAft>
                <a:spcPts val="0"/>
              </a:spcAft>
              <a:buNone/>
            </a:pPr>
            <a:r>
              <a:rPr lang="en" u="sng">
                <a:solidFill>
                  <a:schemeClr val="hlink"/>
                </a:solidFill>
                <a:hlinkClick r:id="rId5"/>
              </a:rPr>
              <a:t>https://www.geeksforgeeks.org/minimax-algorithm-in-game-theory-set-4-alpha-beta-pruning/#</a:t>
            </a:r>
            <a:endParaRPr/>
          </a:p>
          <a:p>
            <a:pPr marL="0" lvl="0" indent="0" algn="l" rtl="0">
              <a:spcBef>
                <a:spcPts val="1200"/>
              </a:spcBef>
              <a:spcAft>
                <a:spcPts val="0"/>
              </a:spcAft>
              <a:buNone/>
            </a:pPr>
            <a:r>
              <a:rPr lang="en" u="sng">
                <a:solidFill>
                  <a:schemeClr val="hlink"/>
                </a:solidFill>
                <a:hlinkClick r:id="rId6"/>
              </a:rPr>
              <a:t>https://medium.com/dscvitpune/lets-create-a-chess-ai-8542a12afef</a:t>
            </a:r>
            <a:endParaRPr/>
          </a:p>
          <a:p>
            <a:pPr marL="0" lvl="0" indent="0" algn="l" rtl="0">
              <a:spcBef>
                <a:spcPts val="1200"/>
              </a:spcBef>
              <a:spcAft>
                <a:spcPts val="0"/>
              </a:spcAft>
              <a:buNone/>
            </a:pPr>
            <a:r>
              <a:rPr lang="en" u="sng">
                <a:solidFill>
                  <a:schemeClr val="hlink"/>
                </a:solidFill>
                <a:hlinkClick r:id="rId7"/>
              </a:rPr>
              <a:t>https://www.javatpoint.com/ai-alpha-beta-pruning</a:t>
            </a:r>
            <a:endParaRPr/>
          </a:p>
          <a:p>
            <a:pPr marL="0" lvl="0" indent="0" algn="l" rtl="0">
              <a:spcBef>
                <a:spcPts val="1200"/>
              </a:spcBef>
              <a:spcAft>
                <a:spcPts val="0"/>
              </a:spcAft>
              <a:buNone/>
            </a:pPr>
            <a:r>
              <a:rPr lang="en" u="sng">
                <a:solidFill>
                  <a:schemeClr val="hlink"/>
                </a:solidFill>
                <a:hlinkClick r:id="rId7"/>
              </a:rPr>
              <a:t>https://www.javatpoint.com/ai-alpha-beta-pruning</a:t>
            </a:r>
            <a:endParaRPr/>
          </a:p>
          <a:p>
            <a:pPr marL="0" lvl="0" indent="0" algn="l" rtl="0">
              <a:spcBef>
                <a:spcPts val="1200"/>
              </a:spcBef>
              <a:spcAft>
                <a:spcPts val="0"/>
              </a:spcAft>
              <a:buNone/>
            </a:pPr>
            <a:r>
              <a:rPr lang="en" u="sng">
                <a:solidFill>
                  <a:schemeClr val="hlink"/>
                </a:solidFill>
                <a:hlinkClick r:id="rId8"/>
              </a:rPr>
              <a:t>https://www.chessprogramming.org/Horizon_Effect</a:t>
            </a:r>
            <a:endParaRPr/>
          </a:p>
          <a:p>
            <a:pPr marL="0" lvl="0" indent="0" algn="l" rtl="0">
              <a:spcBef>
                <a:spcPts val="1200"/>
              </a:spcBef>
              <a:spcAft>
                <a:spcPts val="0"/>
              </a:spcAft>
              <a:buNone/>
            </a:pPr>
            <a:r>
              <a:rPr lang="en" u="sng">
                <a:solidFill>
                  <a:schemeClr val="hlink"/>
                </a:solidFill>
                <a:hlinkClick r:id="rId9"/>
              </a:rPr>
              <a:t>https://en.wikipedia.org/wiki/Horizon_effect</a:t>
            </a:r>
            <a:endParaRPr/>
          </a:p>
          <a:p>
            <a:pPr marL="0" lvl="0" indent="0" algn="l" rtl="0">
              <a:spcBef>
                <a:spcPts val="1200"/>
              </a:spcBef>
              <a:spcAft>
                <a:spcPts val="0"/>
              </a:spcAft>
              <a:buNone/>
            </a:pPr>
            <a:r>
              <a:rPr lang="en" u="sng">
                <a:solidFill>
                  <a:schemeClr val="hlink"/>
                </a:solidFill>
                <a:hlinkClick r:id="rId10"/>
              </a:rPr>
              <a:t>https://en.wikipedia.org/wiki/Quiescence_search</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Chess- Background and Rules</a:t>
            </a:r>
            <a:endParaRPr/>
          </a:p>
        </p:txBody>
      </p:sp>
      <p:sp>
        <p:nvSpPr>
          <p:cNvPr id="147" name="Google Shape;147;p1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8" name="Google Shape;148;p15"/>
          <p:cNvPicPr preferRelativeResize="0"/>
          <p:nvPr/>
        </p:nvPicPr>
        <p:blipFill>
          <a:blip r:embed="rId3">
            <a:alphaModFix/>
          </a:blip>
          <a:stretch>
            <a:fillRect/>
          </a:stretch>
        </p:blipFill>
        <p:spPr>
          <a:xfrm>
            <a:off x="4881625" y="1567550"/>
            <a:ext cx="4034986" cy="2911200"/>
          </a:xfrm>
          <a:prstGeom prst="rect">
            <a:avLst/>
          </a:prstGeom>
          <a:noFill/>
          <a:ln>
            <a:noFill/>
          </a:ln>
        </p:spPr>
      </p:pic>
      <p:pic>
        <p:nvPicPr>
          <p:cNvPr id="149" name="Google Shape;149;p15"/>
          <p:cNvPicPr preferRelativeResize="0"/>
          <p:nvPr/>
        </p:nvPicPr>
        <p:blipFill>
          <a:blip r:embed="rId4">
            <a:alphaModFix/>
          </a:blip>
          <a:stretch>
            <a:fillRect/>
          </a:stretch>
        </p:blipFill>
        <p:spPr>
          <a:xfrm>
            <a:off x="1297500" y="1437700"/>
            <a:ext cx="3170900" cy="3170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Chess AI Implementation: Evaluation Function/ Min-Max Method</a:t>
            </a:r>
            <a:endParaRPr/>
          </a:p>
        </p:txBody>
      </p:sp>
      <p:sp>
        <p:nvSpPr>
          <p:cNvPr id="155" name="Google Shape;155;p1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t>Algorithm Steps:</a:t>
            </a:r>
            <a:endParaRPr sz="1800"/>
          </a:p>
          <a:p>
            <a:pPr marL="457200" lvl="0" indent="-342900" algn="l" rtl="0">
              <a:spcBef>
                <a:spcPts val="1200"/>
              </a:spcBef>
              <a:spcAft>
                <a:spcPts val="0"/>
              </a:spcAft>
              <a:buSzPts val="1800"/>
              <a:buAutoNum type="arabicPeriod"/>
            </a:pPr>
            <a:r>
              <a:rPr lang="en" sz="1800"/>
              <a:t>Board Evaluation</a:t>
            </a:r>
            <a:endParaRPr sz="1800"/>
          </a:p>
          <a:p>
            <a:pPr marL="457200" lvl="0" indent="-342900" algn="l" rtl="0">
              <a:spcBef>
                <a:spcPts val="0"/>
              </a:spcBef>
              <a:spcAft>
                <a:spcPts val="0"/>
              </a:spcAft>
              <a:buSzPts val="1800"/>
              <a:buAutoNum type="arabicPeriod"/>
            </a:pPr>
            <a:r>
              <a:rPr lang="en" sz="1800"/>
              <a:t>Movement Selection</a:t>
            </a:r>
            <a:endParaRPr sz="1800"/>
          </a:p>
          <a:p>
            <a:pPr marL="457200" lvl="0" indent="-342900" algn="l" rtl="0">
              <a:spcBef>
                <a:spcPts val="0"/>
              </a:spcBef>
              <a:spcAft>
                <a:spcPts val="0"/>
              </a:spcAft>
              <a:buSzPts val="1800"/>
              <a:buAutoNum type="arabicPeriod"/>
            </a:pPr>
            <a:r>
              <a:rPr lang="en" sz="1800"/>
              <a:t>Min Max</a:t>
            </a:r>
            <a:endParaRPr sz="1800"/>
          </a:p>
          <a:p>
            <a:pPr marL="457200" lvl="0" indent="-342900" algn="l" rtl="0">
              <a:spcBef>
                <a:spcPts val="0"/>
              </a:spcBef>
              <a:spcAft>
                <a:spcPts val="0"/>
              </a:spcAft>
              <a:buSzPts val="1800"/>
              <a:buAutoNum type="arabicPeriod"/>
            </a:pPr>
            <a:r>
              <a:rPr lang="en" sz="1800"/>
              <a:t>Alpha-Beta Pruning</a:t>
            </a:r>
            <a:endParaRPr sz="1800"/>
          </a:p>
          <a:p>
            <a:pPr marL="457200" lvl="0" indent="-342900" algn="l" rtl="0">
              <a:spcBef>
                <a:spcPts val="0"/>
              </a:spcBef>
              <a:spcAft>
                <a:spcPts val="0"/>
              </a:spcAft>
              <a:buSzPts val="1800"/>
              <a:buAutoNum type="arabicPeriod"/>
            </a:pPr>
            <a:r>
              <a:rPr lang="en" sz="1800"/>
              <a:t>Quiescence Search</a:t>
            </a:r>
            <a:endParaRPr sz="1800"/>
          </a:p>
          <a:p>
            <a:pPr marL="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Chess AI Implementation: Board Evaluation</a:t>
            </a:r>
            <a:endParaRPr/>
          </a:p>
        </p:txBody>
      </p:sp>
      <p:sp>
        <p:nvSpPr>
          <p:cNvPr id="161" name="Google Shape;161;p1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lnSpcReduction="10000"/>
          </a:bodyPr>
          <a:lstStyle/>
          <a:p>
            <a:pPr marL="457200" lvl="0" indent="-304958" algn="l" rtl="0">
              <a:spcBef>
                <a:spcPts val="0"/>
              </a:spcBef>
              <a:spcAft>
                <a:spcPts val="0"/>
              </a:spcAft>
              <a:buSzPct val="100000"/>
              <a:buChar char="-"/>
            </a:pPr>
            <a:r>
              <a:rPr lang="en"/>
              <a:t>Game state for both players has to be evaluated in some numerical way, we can do this through an evaluation function. </a:t>
            </a:r>
            <a:endParaRPr/>
          </a:p>
          <a:p>
            <a:pPr marL="914400" lvl="1" indent="-293211" algn="l" rtl="0">
              <a:spcBef>
                <a:spcPts val="0"/>
              </a:spcBef>
              <a:spcAft>
                <a:spcPts val="0"/>
              </a:spcAft>
              <a:buSzPct val="100000"/>
              <a:buChar char="-"/>
            </a:pPr>
            <a:r>
              <a:rPr lang="en" b="1"/>
              <a:t>Evaluation function = Material Score + pawn Score + KnightS score + Rook Score + Queen Score + King Scor</a:t>
            </a:r>
            <a:r>
              <a:rPr lang="en"/>
              <a:t>e</a:t>
            </a:r>
            <a:endParaRPr/>
          </a:p>
          <a:p>
            <a:pPr marL="914400" lvl="1" indent="-293211" algn="l" rtl="0">
              <a:spcBef>
                <a:spcPts val="0"/>
              </a:spcBef>
              <a:spcAft>
                <a:spcPts val="0"/>
              </a:spcAft>
              <a:buSzPct val="100000"/>
              <a:buChar char="-"/>
            </a:pPr>
            <a:endParaRPr/>
          </a:p>
          <a:p>
            <a:pPr marL="457200" lvl="0" indent="-304958" algn="l" rtl="0">
              <a:spcBef>
                <a:spcPts val="0"/>
              </a:spcBef>
              <a:spcAft>
                <a:spcPts val="0"/>
              </a:spcAft>
              <a:buSzPct val="100000"/>
              <a:buChar char="-"/>
            </a:pPr>
            <a:r>
              <a:rPr lang="en"/>
              <a:t>We can assign Piece Square Tables, to each piece for each position on the board</a:t>
            </a:r>
            <a:endParaRPr/>
          </a:p>
          <a:p>
            <a:pPr marL="914400" lvl="1" indent="-293211" algn="l" rtl="0">
              <a:spcBef>
                <a:spcPts val="0"/>
              </a:spcBef>
              <a:spcAft>
                <a:spcPts val="0"/>
              </a:spcAft>
              <a:buSzPct val="100000"/>
              <a:buChar char="-"/>
            </a:pPr>
            <a:r>
              <a:rPr lang="en"/>
              <a:t>For example: A knight on the edge of the board has more restricted movement, so the squares on the edge will have negative scores for the knight.</a:t>
            </a:r>
            <a:endParaRPr/>
          </a:p>
          <a:p>
            <a:pPr marL="457200" lvl="0" indent="-304958" algn="l" rtl="0">
              <a:spcBef>
                <a:spcPts val="0"/>
              </a:spcBef>
              <a:spcAft>
                <a:spcPts val="0"/>
              </a:spcAft>
              <a:buSzPct val="100000"/>
              <a:buChar char="-"/>
            </a:pPr>
            <a:r>
              <a:rPr lang="en"/>
              <a:t>We also need to check if the game is done (checkmate), returns -9999 if white loses or +9999 if white wins</a:t>
            </a:r>
            <a:endParaRPr/>
          </a:p>
          <a:p>
            <a:pPr marL="457200" lvl="0" indent="-304958" algn="l" rtl="0">
              <a:spcBef>
                <a:spcPts val="0"/>
              </a:spcBef>
              <a:spcAft>
                <a:spcPts val="0"/>
              </a:spcAft>
              <a:buSzPct val="100000"/>
              <a:buChar char="-"/>
            </a:pPr>
            <a:r>
              <a:rPr lang="en"/>
              <a:t>Score calculations for evaluation function:</a:t>
            </a:r>
            <a:endParaRPr/>
          </a:p>
          <a:p>
            <a:pPr marL="914400" lvl="1" indent="-293211" algn="l" rtl="0">
              <a:spcBef>
                <a:spcPts val="0"/>
              </a:spcBef>
              <a:spcAft>
                <a:spcPts val="0"/>
              </a:spcAft>
              <a:buSzPct val="100000"/>
              <a:buChar char="-"/>
            </a:pPr>
            <a:r>
              <a:rPr lang="en"/>
              <a:t>Individual Piece Score: Sum of the piece square values of the current positions in the game</a:t>
            </a:r>
            <a:endParaRPr/>
          </a:p>
          <a:p>
            <a:pPr marL="914400" lvl="1" indent="-293211" algn="l" rtl="0">
              <a:spcBef>
                <a:spcPts val="0"/>
              </a:spcBef>
              <a:spcAft>
                <a:spcPts val="0"/>
              </a:spcAft>
              <a:buSzPct val="100000"/>
              <a:buChar char="-"/>
            </a:pPr>
            <a:r>
              <a:rPr lang="en"/>
              <a:t>Material Score:  Sum of all  piece weights multiplied by the difference between the number of that piece between each player</a:t>
            </a:r>
            <a:endParaRPr/>
          </a:p>
          <a:p>
            <a:pPr marL="0" lvl="0" indent="0" algn="l" rtl="0">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Chess AI Implementation: Board Evaluation</a:t>
            </a:r>
            <a:endParaRPr/>
          </a:p>
        </p:txBody>
      </p:sp>
      <p:sp>
        <p:nvSpPr>
          <p:cNvPr id="167" name="Google Shape;167;p1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8" name="Google Shape;168;p18"/>
          <p:cNvPicPr preferRelativeResize="0"/>
          <p:nvPr/>
        </p:nvPicPr>
        <p:blipFill>
          <a:blip r:embed="rId3">
            <a:alphaModFix/>
          </a:blip>
          <a:stretch>
            <a:fillRect/>
          </a:stretch>
        </p:blipFill>
        <p:spPr>
          <a:xfrm>
            <a:off x="422313" y="2043125"/>
            <a:ext cx="3897625" cy="1960075"/>
          </a:xfrm>
          <a:prstGeom prst="rect">
            <a:avLst/>
          </a:prstGeom>
          <a:noFill/>
          <a:ln>
            <a:noFill/>
          </a:ln>
        </p:spPr>
      </p:pic>
      <p:pic>
        <p:nvPicPr>
          <p:cNvPr id="169" name="Google Shape;169;p18"/>
          <p:cNvPicPr preferRelativeResize="0"/>
          <p:nvPr/>
        </p:nvPicPr>
        <p:blipFill>
          <a:blip r:embed="rId4">
            <a:alphaModFix/>
          </a:blip>
          <a:stretch>
            <a:fillRect/>
          </a:stretch>
        </p:blipFill>
        <p:spPr>
          <a:xfrm>
            <a:off x="4725041" y="2043113"/>
            <a:ext cx="4139284" cy="1960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Chess AI Implementation: Min Max Algorithm and Movement Selection</a:t>
            </a:r>
            <a:endParaRPr/>
          </a:p>
        </p:txBody>
      </p:sp>
      <p:sp>
        <p:nvSpPr>
          <p:cNvPr id="175" name="Google Shape;175;p1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The Min Max Algorithm is typically used in two player games like Chess and Checkers and is used as our decision rule in our AI</a:t>
            </a:r>
            <a:endParaRPr/>
          </a:p>
          <a:p>
            <a:pPr marL="457200" lvl="0" indent="-311150" algn="l" rtl="0">
              <a:spcBef>
                <a:spcPts val="0"/>
              </a:spcBef>
              <a:spcAft>
                <a:spcPts val="0"/>
              </a:spcAft>
              <a:buSzPts val="1300"/>
              <a:buChar char="-"/>
            </a:pPr>
            <a:r>
              <a:rPr lang="en"/>
              <a:t>The Min Max Algorithm focuses on minimizing the loss for each scenario, i.e each player is attempting to minimize the chance they lose, or maximize their chances of winning</a:t>
            </a:r>
            <a:endParaRPr/>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76" name="Google Shape;176;p19"/>
          <p:cNvPicPr preferRelativeResize="0"/>
          <p:nvPr/>
        </p:nvPicPr>
        <p:blipFill>
          <a:blip r:embed="rId3">
            <a:alphaModFix/>
          </a:blip>
          <a:stretch>
            <a:fillRect/>
          </a:stretch>
        </p:blipFill>
        <p:spPr>
          <a:xfrm>
            <a:off x="2688431" y="2854325"/>
            <a:ext cx="3767138" cy="1752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Chess AI Implementation: Min Max Algorithm and Movement Selection</a:t>
            </a:r>
            <a:endParaRPr/>
          </a:p>
          <a:p>
            <a:pPr marL="0" lvl="0" indent="0" algn="l" rtl="0">
              <a:spcBef>
                <a:spcPts val="0"/>
              </a:spcBef>
              <a:spcAft>
                <a:spcPts val="0"/>
              </a:spcAft>
              <a:buNone/>
            </a:pPr>
            <a:endParaRPr/>
          </a:p>
        </p:txBody>
      </p:sp>
      <p:sp>
        <p:nvSpPr>
          <p:cNvPr id="182" name="Google Shape;182;p20"/>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A variation of Min Max Algorithm is called Negated Min Max in which one player’s loss is equivalent to the other player’s gain. Thus the game is zero-sum.</a:t>
            </a:r>
            <a:endParaRPr/>
          </a:p>
          <a:p>
            <a:pPr marL="457200" lvl="0" indent="0" algn="l" rtl="0">
              <a:spcBef>
                <a:spcPts val="1200"/>
              </a:spcBef>
              <a:spcAft>
                <a:spcPts val="1200"/>
              </a:spcAft>
              <a:buNone/>
            </a:pPr>
            <a:endParaRPr/>
          </a:p>
        </p:txBody>
      </p:sp>
      <p:pic>
        <p:nvPicPr>
          <p:cNvPr id="183" name="Google Shape;183;p20"/>
          <p:cNvPicPr preferRelativeResize="0"/>
          <p:nvPr/>
        </p:nvPicPr>
        <p:blipFill>
          <a:blip r:embed="rId3">
            <a:alphaModFix/>
          </a:blip>
          <a:stretch>
            <a:fillRect/>
          </a:stretch>
        </p:blipFill>
        <p:spPr>
          <a:xfrm>
            <a:off x="2628138" y="2571750"/>
            <a:ext cx="3887724" cy="1929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Chess AI Implementation: Min Max Algorithm and Movement Selection</a:t>
            </a:r>
            <a:endParaRPr/>
          </a:p>
        </p:txBody>
      </p:sp>
      <p:sp>
        <p:nvSpPr>
          <p:cNvPr id="189" name="Google Shape;189;p21"/>
          <p:cNvSpPr txBox="1">
            <a:spLocks noGrp="1"/>
          </p:cNvSpPr>
          <p:nvPr>
            <p:ph type="body" idx="1"/>
          </p:nvPr>
        </p:nvSpPr>
        <p:spPr>
          <a:xfrm>
            <a:off x="1122000" y="1567550"/>
            <a:ext cx="3714900" cy="3181200"/>
          </a:xfrm>
          <a:prstGeom prst="rect">
            <a:avLst/>
          </a:prstGeom>
        </p:spPr>
        <p:txBody>
          <a:bodyPr spcFirstLastPara="1" wrap="square" lIns="91425" tIns="91425" rIns="91425" bIns="91425" anchor="t" anchorCtr="0">
            <a:normAutofit fontScale="47500" lnSpcReduction="10000"/>
          </a:bodyPr>
          <a:lstStyle/>
          <a:p>
            <a:pPr marL="0" lvl="0" indent="0" algn="l" rtl="0">
              <a:spcBef>
                <a:spcPts val="0"/>
              </a:spcBef>
              <a:spcAft>
                <a:spcPts val="0"/>
              </a:spcAft>
              <a:buNone/>
            </a:pPr>
            <a:r>
              <a:rPr lang="en" sz="2401"/>
              <a:t>Movement Selection:  </a:t>
            </a:r>
            <a:endParaRPr sz="2401"/>
          </a:p>
          <a:p>
            <a:pPr marL="457200" lvl="0" indent="-289607" algn="l" rtl="0">
              <a:spcBef>
                <a:spcPts val="1200"/>
              </a:spcBef>
              <a:spcAft>
                <a:spcPts val="0"/>
              </a:spcAft>
              <a:buSzPct val="100000"/>
              <a:buChar char="-"/>
            </a:pPr>
            <a:r>
              <a:rPr lang="en" sz="2401"/>
              <a:t>The first move is selected from a library of opening moves from Chess Grandmasters</a:t>
            </a:r>
            <a:endParaRPr sz="2401"/>
          </a:p>
          <a:p>
            <a:pPr marL="457200" lvl="0" indent="-289607" algn="l" rtl="0">
              <a:spcBef>
                <a:spcPts val="0"/>
              </a:spcBef>
              <a:spcAft>
                <a:spcPts val="0"/>
              </a:spcAft>
              <a:buSzPct val="100000"/>
              <a:buChar char="-"/>
            </a:pPr>
            <a:r>
              <a:rPr lang="en" sz="2401"/>
              <a:t>The best move (not the first move) is selected from all possible legal moves. For each move a score is generated and then the most optimal move is returned </a:t>
            </a:r>
            <a:endParaRPr sz="2401"/>
          </a:p>
          <a:p>
            <a:pPr marL="457200" lvl="0" indent="-289607" algn="l" rtl="0">
              <a:spcBef>
                <a:spcPts val="0"/>
              </a:spcBef>
              <a:spcAft>
                <a:spcPts val="0"/>
              </a:spcAft>
              <a:buSzPct val="100000"/>
              <a:buChar char="-"/>
            </a:pPr>
            <a:r>
              <a:rPr lang="en" sz="2401"/>
              <a:t>Using an optimization method of Alpha-Beta Pruning, we can optimize the min max algorithm</a:t>
            </a:r>
            <a:endParaRPr sz="2401"/>
          </a:p>
          <a:p>
            <a:pPr marL="457200" lvl="0" indent="-289607" algn="l" rtl="0">
              <a:spcBef>
                <a:spcPts val="0"/>
              </a:spcBef>
              <a:spcAft>
                <a:spcPts val="0"/>
              </a:spcAft>
              <a:buSzPct val="100000"/>
              <a:buChar char="-"/>
            </a:pPr>
            <a:r>
              <a:rPr lang="en" sz="2401"/>
              <a:t>Alpha is the best choice for the maximizer (high value), Beta is best choice for minimizer (low value)</a:t>
            </a:r>
            <a:endParaRPr sz="2401"/>
          </a:p>
          <a:p>
            <a:pPr marL="457200" lvl="0" indent="-289607" algn="l" rtl="0">
              <a:spcBef>
                <a:spcPts val="0"/>
              </a:spcBef>
              <a:spcAft>
                <a:spcPts val="0"/>
              </a:spcAft>
              <a:buSzPct val="100000"/>
              <a:buChar char="-"/>
            </a:pPr>
            <a:r>
              <a:rPr lang="en" sz="2401"/>
              <a:t>Alpha-Beta Pruning prunes or cuts node of a decision tree that will not be computed and thus reduce computational time</a:t>
            </a:r>
            <a:endParaRPr sz="2401"/>
          </a:p>
          <a:p>
            <a:pPr marL="45720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90" name="Google Shape;190;p21"/>
          <p:cNvPicPr preferRelativeResize="0"/>
          <p:nvPr/>
        </p:nvPicPr>
        <p:blipFill>
          <a:blip r:embed="rId3">
            <a:alphaModFix/>
          </a:blip>
          <a:stretch>
            <a:fillRect/>
          </a:stretch>
        </p:blipFill>
        <p:spPr>
          <a:xfrm>
            <a:off x="5262175" y="1567552"/>
            <a:ext cx="3539275" cy="2657125"/>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1054</Words>
  <Application>Microsoft Office PowerPoint</Application>
  <PresentationFormat>On-screen Show (16:9)</PresentationFormat>
  <Paragraphs>94</Paragraphs>
  <Slides>22</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Lato</vt:lpstr>
      <vt:lpstr>Montserrat</vt:lpstr>
      <vt:lpstr>Book Antiqua</vt:lpstr>
      <vt:lpstr>source-serif-pro</vt:lpstr>
      <vt:lpstr>Arial</vt:lpstr>
      <vt:lpstr>Focus</vt:lpstr>
      <vt:lpstr>Creating Artificial Intelligence to Play Games - Chess</vt:lpstr>
      <vt:lpstr>Chess- Background and Rules</vt:lpstr>
      <vt:lpstr>Chess- Background and Rules</vt:lpstr>
      <vt:lpstr>Chess AI Implementation: Evaluation Function/ Min-Max Method</vt:lpstr>
      <vt:lpstr>Chess AI Implementation: Board Evaluation</vt:lpstr>
      <vt:lpstr>Chess AI Implementation: Board Evaluation</vt:lpstr>
      <vt:lpstr>Chess AI Implementation: Min Max Algorithm and Movement Selection</vt:lpstr>
      <vt:lpstr>Chess AI Implementation: Min Max Algorithm and Movement Selection </vt:lpstr>
      <vt:lpstr>Chess AI Implementation: Min Max Algorithm and Movement Selection</vt:lpstr>
      <vt:lpstr>Chess AI Implementation: Quiescence Search and Horizon Effect</vt:lpstr>
      <vt:lpstr>Chess AI Implementation: Quiescence Search and Horizon Effect</vt:lpstr>
      <vt:lpstr>Implementation</vt:lpstr>
      <vt:lpstr>Implementation</vt:lpstr>
      <vt:lpstr>Implementation</vt:lpstr>
      <vt:lpstr>Implementation</vt:lpstr>
      <vt:lpstr>Results</vt:lpstr>
      <vt:lpstr>Implementation (mini-max with Tensorflow CNN)</vt:lpstr>
      <vt:lpstr>Implementation (mini-max with Tensorflow CNN)</vt:lpstr>
      <vt:lpstr>Implementation (mini-max with Tensorflow CNN)</vt:lpstr>
      <vt:lpstr>Result (mini-max move algorithm with Tensorflow CNN)</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AI to play Games - Chess</dc:title>
  <cp:lastModifiedBy>Arpita Das</cp:lastModifiedBy>
  <cp:revision>17</cp:revision>
  <dcterms:modified xsi:type="dcterms:W3CDTF">2023-12-07T22:48:48Z</dcterms:modified>
</cp:coreProperties>
</file>