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9" r:id="rId12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79885" autoAdjust="0"/>
  </p:normalViewPr>
  <p:slideViewPr>
    <p:cSldViewPr snapToGrid="0" snapToObjects="1">
      <p:cViewPr varScale="1">
        <p:scale>
          <a:sx n="46" d="100"/>
          <a:sy n="46" d="100"/>
        </p:scale>
        <p:origin x="15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454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12721" y="2654617"/>
            <a:ext cx="7518559" cy="16254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400"/>
              </a:lnSpc>
              <a:buNone/>
            </a:pPr>
            <a:r>
              <a:rPr lang="en-US" sz="5120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AI-driven Medical Diagnosis System</a:t>
            </a:r>
            <a:endParaRPr lang="en-US" sz="5120" dirty="0"/>
          </a:p>
        </p:txBody>
      </p:sp>
      <p:sp>
        <p:nvSpPr>
          <p:cNvPr id="6" name="Text 2"/>
          <p:cNvSpPr/>
          <p:nvPr/>
        </p:nvSpPr>
        <p:spPr>
          <a:xfrm>
            <a:off x="812721" y="4605099"/>
            <a:ext cx="7518559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1"/>
              </a:lnSpc>
              <a:buNone/>
            </a:pPr>
            <a:endParaRPr lang="en-US" sz="1707" dirty="0"/>
          </a:p>
        </p:txBody>
      </p:sp>
      <p:sp>
        <p:nvSpPr>
          <p:cNvPr id="7" name="Shape 3"/>
          <p:cNvSpPr/>
          <p:nvPr/>
        </p:nvSpPr>
        <p:spPr>
          <a:xfrm>
            <a:off x="812721" y="5211961"/>
            <a:ext cx="346710" cy="346710"/>
          </a:xfrm>
          <a:prstGeom prst="roundRect">
            <a:avLst>
              <a:gd name="adj" fmla="val 2637098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4"/>
          <p:cNvSpPr/>
          <p:nvPr/>
        </p:nvSpPr>
        <p:spPr>
          <a:xfrm>
            <a:off x="812721" y="6464850"/>
            <a:ext cx="2019300" cy="3793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87"/>
              </a:lnSpc>
              <a:buNone/>
            </a:pPr>
            <a:r>
              <a:rPr lang="en-US" sz="2133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CIS 5603 AI PROJECT PRESENTATION</a:t>
            </a:r>
            <a:br>
              <a:rPr lang="en-US" sz="2133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</a:br>
            <a:r>
              <a:rPr lang="en-US" sz="2133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Biruk Aweke</a:t>
            </a:r>
            <a:endParaRPr lang="en-US" sz="213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454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812840" y="837605"/>
            <a:ext cx="6499860" cy="6772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333"/>
              </a:lnSpc>
              <a:buNone/>
            </a:pPr>
            <a:r>
              <a:rPr lang="en-US" sz="426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Impact and Applications</a:t>
            </a:r>
            <a:endParaRPr lang="en-US" sz="4267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40" y="1948220"/>
            <a:ext cx="4118134" cy="254519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12840" y="4764286"/>
            <a:ext cx="2994660" cy="3387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67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Self-Triage for Patients</a:t>
            </a:r>
            <a:endParaRPr lang="en-US" sz="2800" dirty="0"/>
          </a:p>
        </p:txBody>
      </p:sp>
      <p:sp>
        <p:nvSpPr>
          <p:cNvPr id="7" name="Text 3"/>
          <p:cNvSpPr/>
          <p:nvPr/>
        </p:nvSpPr>
        <p:spPr>
          <a:xfrm>
            <a:off x="812840" y="5319713"/>
            <a:ext cx="4118134" cy="1386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1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Patients can use the MDS to perform an initial self-triage before deciding whether to seek professional medical care.</a:t>
            </a:r>
            <a:endParaRPr lang="en-US" sz="22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6014" y="1948220"/>
            <a:ext cx="4118253" cy="2545199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256014" y="4777016"/>
            <a:ext cx="4605814" cy="6774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7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Remote Patient Monitoring and Telemedicine</a:t>
            </a:r>
            <a:endParaRPr lang="en-US" sz="2800" dirty="0"/>
          </a:p>
        </p:txBody>
      </p:sp>
      <p:sp>
        <p:nvSpPr>
          <p:cNvPr id="10" name="Text 5"/>
          <p:cNvSpPr/>
          <p:nvPr/>
        </p:nvSpPr>
        <p:spPr>
          <a:xfrm>
            <a:off x="5256014" y="5658445"/>
            <a:ext cx="4118253" cy="1386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1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The MDS can be integrated into telemedicine services to provide preliminary assessments of patients in remote locations.</a:t>
            </a:r>
            <a:endParaRPr lang="en-US" sz="22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9308" y="1948220"/>
            <a:ext cx="4118253" cy="2545199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699309" y="4764286"/>
            <a:ext cx="4118134" cy="6774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7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Support for Healthcare Professionals</a:t>
            </a:r>
            <a:endParaRPr lang="en-US" sz="2800" dirty="0"/>
          </a:p>
        </p:txBody>
      </p:sp>
      <p:sp>
        <p:nvSpPr>
          <p:cNvPr id="13" name="Text 7"/>
          <p:cNvSpPr/>
          <p:nvPr/>
        </p:nvSpPr>
        <p:spPr>
          <a:xfrm>
            <a:off x="9699308" y="5658445"/>
            <a:ext cx="4118253" cy="17335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1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The system can act as a decision support tool for healthcare providers by offering a quick reference to potential diagnoses based on the symptoms presented.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828" y="0"/>
            <a:ext cx="14626743" cy="822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hand holding a heart symbol">
            <a:extLst>
              <a:ext uri="{FF2B5EF4-FFF2-40B4-BE49-F238E27FC236}">
                <a16:creationId xmlns:a16="http://schemas.microsoft.com/office/drawing/2014/main" id="{6627C02E-E611-B057-386F-D67661B2F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849" b="8912"/>
          <a:stretch/>
        </p:blipFill>
        <p:spPr>
          <a:xfrm>
            <a:off x="20" y="1538"/>
            <a:ext cx="14630380" cy="822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38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454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812840" y="923925"/>
            <a:ext cx="4334828" cy="6772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333"/>
              </a:lnSpc>
              <a:buNone/>
            </a:pPr>
            <a:r>
              <a:rPr lang="en-US" sz="426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Introduction</a:t>
            </a:r>
            <a:endParaRPr lang="en-US" sz="4267" dirty="0"/>
          </a:p>
        </p:txBody>
      </p:sp>
      <p:sp>
        <p:nvSpPr>
          <p:cNvPr id="5" name="Text 2"/>
          <p:cNvSpPr/>
          <p:nvPr/>
        </p:nvSpPr>
        <p:spPr>
          <a:xfrm>
            <a:off x="812840" y="2034540"/>
            <a:ext cx="13004721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1"/>
              </a:lnSpc>
              <a:buNone/>
            </a:pPr>
            <a:r>
              <a:rPr lang="en-US" sz="400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What are Medical Diagnosis Systems (MDS)?</a:t>
            </a:r>
            <a:endParaRPr lang="en-US" sz="4000" dirty="0"/>
          </a:p>
        </p:txBody>
      </p:sp>
      <p:sp>
        <p:nvSpPr>
          <p:cNvPr id="6" name="Text 3"/>
          <p:cNvSpPr/>
          <p:nvPr/>
        </p:nvSpPr>
        <p:spPr>
          <a:xfrm>
            <a:off x="1159550" y="2625090"/>
            <a:ext cx="12658011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31"/>
              </a:lnSpc>
              <a:buSzPct val="100000"/>
              <a:buChar char="•"/>
            </a:pPr>
            <a:r>
              <a:rPr lang="en-US" sz="20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Medical Diagnosis Systems (MDS), often referred to as medical expert systems, are computer-based systems designed to mimic the decision-making ability of a human expert in the field of medicine.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1159550" y="3547257"/>
            <a:ext cx="12658011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31"/>
              </a:lnSpc>
              <a:buSzPct val="100000"/>
              <a:buChar char="•"/>
            </a:pPr>
            <a:r>
              <a:rPr lang="en-US" sz="20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They are systems designed to assist in the diagnosis of diseases based on patient symptoms and medical data.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1159547" y="4114800"/>
            <a:ext cx="12658011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31"/>
              </a:lnSpc>
              <a:buSzPct val="100000"/>
              <a:buChar char="•"/>
            </a:pPr>
            <a:r>
              <a:rPr lang="en-US" sz="20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They leverage AI and machine learning to analyze complex patterns in symptoms and medical histories.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159548" y="4690257"/>
            <a:ext cx="12658011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31"/>
              </a:lnSpc>
              <a:buSzPct val="100000"/>
              <a:buChar char="•"/>
            </a:pPr>
            <a:r>
              <a:rPr lang="en-US" sz="20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They contain a vast repository of medical knowledge, including symptoms, diseases, and their relationships, treatment protocols, and diagnostic procedures.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1159549" y="5651256"/>
            <a:ext cx="12658011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31"/>
              </a:lnSpc>
              <a:buSzPct val="100000"/>
              <a:buChar char="•"/>
            </a:pPr>
            <a:r>
              <a:rPr lang="en-US" sz="20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These systems have an inference engine, a core component that applies logical rules to the stored knowledge to deduce new information or reach conclusions. This engine is responsible for the diagnostic process.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88051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454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812839" y="877066"/>
            <a:ext cx="4334828" cy="6772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333"/>
              </a:lnSpc>
              <a:buNone/>
            </a:pPr>
            <a:r>
              <a:rPr lang="en-US" sz="426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Introduction</a:t>
            </a:r>
            <a:endParaRPr lang="en-US" sz="4267" dirty="0"/>
          </a:p>
        </p:txBody>
      </p:sp>
      <p:sp>
        <p:nvSpPr>
          <p:cNvPr id="5" name="Text 2"/>
          <p:cNvSpPr/>
          <p:nvPr/>
        </p:nvSpPr>
        <p:spPr>
          <a:xfrm>
            <a:off x="812839" y="1900574"/>
            <a:ext cx="2600920" cy="4063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r>
              <a:rPr lang="en-US" sz="4000" b="1" dirty="0"/>
              <a:t>Why MDS? Understanding the Need</a:t>
            </a:r>
            <a:endParaRPr lang="en-US" sz="4000" b="1" dirty="0">
              <a:latin typeface="Avenir Next LT Pro (Body)"/>
            </a:endParaRPr>
          </a:p>
        </p:txBody>
      </p:sp>
      <p:sp>
        <p:nvSpPr>
          <p:cNvPr id="6" name="Text 3"/>
          <p:cNvSpPr/>
          <p:nvPr/>
        </p:nvSpPr>
        <p:spPr>
          <a:xfrm>
            <a:off x="1159550" y="3074670"/>
            <a:ext cx="12658011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>
              <a:lnSpc>
                <a:spcPts val="2731"/>
              </a:lnSpc>
              <a:buSzPct val="100000"/>
            </a:pPr>
            <a:r>
              <a:rPr lang="en-US" sz="1707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.</a:t>
            </a:r>
            <a:endParaRPr lang="en-US" sz="1707" dirty="0"/>
          </a:p>
        </p:txBody>
      </p:sp>
      <p:sp>
        <p:nvSpPr>
          <p:cNvPr id="7" name="Text 4"/>
          <p:cNvSpPr/>
          <p:nvPr/>
        </p:nvSpPr>
        <p:spPr>
          <a:xfrm>
            <a:off x="1159550" y="3854768"/>
            <a:ext cx="12658011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31"/>
              </a:lnSpc>
              <a:buSzPct val="100000"/>
              <a:buFont typeface="+mj-lt"/>
              <a:buAutoNum type="arabicPeriod" startAt="2"/>
            </a:pPr>
            <a:endParaRPr lang="en-US" sz="1707" dirty="0"/>
          </a:p>
        </p:txBody>
      </p:sp>
      <p:sp>
        <p:nvSpPr>
          <p:cNvPr id="8" name="Text 5"/>
          <p:cNvSpPr/>
          <p:nvPr/>
        </p:nvSpPr>
        <p:spPr>
          <a:xfrm>
            <a:off x="1159550" y="4634865"/>
            <a:ext cx="12658011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31"/>
              </a:lnSpc>
              <a:buSzPct val="100000"/>
              <a:buFont typeface="+mj-lt"/>
              <a:buAutoNum type="arabicPeriod" startAt="3"/>
            </a:pPr>
            <a:endParaRPr lang="en-US" sz="1707" dirty="0"/>
          </a:p>
        </p:txBody>
      </p:sp>
      <p:sp>
        <p:nvSpPr>
          <p:cNvPr id="9" name="Text 6"/>
          <p:cNvSpPr/>
          <p:nvPr/>
        </p:nvSpPr>
        <p:spPr>
          <a:xfrm>
            <a:off x="1159550" y="5414963"/>
            <a:ext cx="12658011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31"/>
              </a:lnSpc>
              <a:buSzPct val="100000"/>
              <a:buFont typeface="+mj-lt"/>
              <a:buAutoNum type="arabicPeriod" startAt="4"/>
            </a:pPr>
            <a:endParaRPr lang="en-US" sz="1707" dirty="0"/>
          </a:p>
        </p:txBody>
      </p:sp>
      <p:sp>
        <p:nvSpPr>
          <p:cNvPr id="10" name="Text 7"/>
          <p:cNvSpPr/>
          <p:nvPr/>
        </p:nvSpPr>
        <p:spPr>
          <a:xfrm>
            <a:off x="812839" y="3230492"/>
            <a:ext cx="12658011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74151"/>
                </a:solidFill>
                <a:effectLst/>
                <a:latin typeface="Söhne"/>
              </a:rPr>
              <a:t> Current Challenges in Preliminary Diagnosis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74151"/>
                </a:solidFill>
                <a:latin typeface="Söhne"/>
              </a:rPr>
              <a:t> A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ccessibility, Speed, and Accuracy</a:t>
            </a:r>
          </a:p>
          <a:p>
            <a:pPr lvl="1"/>
            <a:endParaRPr 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lvl="1"/>
            <a:endParaRPr 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74151"/>
                </a:solidFill>
                <a:latin typeface="Söhne"/>
              </a:rPr>
              <a:t> Growing d</a:t>
            </a:r>
            <a:r>
              <a:rPr lang="en-US" sz="3200" b="0" i="0" dirty="0">
                <a:solidFill>
                  <a:srgbClr val="374151"/>
                </a:solidFill>
                <a:effectLst/>
                <a:latin typeface="Söhne"/>
              </a:rPr>
              <a:t>emand for Digital Health Solutions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374151"/>
              </a:solidFill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32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74151"/>
                </a:solidFill>
                <a:effectLst/>
                <a:latin typeface="Söhne"/>
              </a:rPr>
              <a:t> AI's Role in Healthcare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74151"/>
                </a:solidFill>
                <a:latin typeface="Söhne"/>
              </a:rPr>
              <a:t>E</a:t>
            </a: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arly detection, provide immediate &amp; accessible guidance to users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/>
            <a:endParaRPr lang="en-US" sz="32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454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812839" y="197263"/>
            <a:ext cx="7261860" cy="6772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333"/>
              </a:lnSpc>
              <a:buNone/>
            </a:pPr>
            <a:r>
              <a:rPr lang="en-US" sz="426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Objectives and Background</a:t>
            </a:r>
            <a:endParaRPr lang="en-US" sz="4267" dirty="0"/>
          </a:p>
        </p:txBody>
      </p:sp>
      <p:sp>
        <p:nvSpPr>
          <p:cNvPr id="5" name="Shape 2"/>
          <p:cNvSpPr/>
          <p:nvPr/>
        </p:nvSpPr>
        <p:spPr>
          <a:xfrm>
            <a:off x="812840" y="1279862"/>
            <a:ext cx="13004721" cy="1362432"/>
          </a:xfrm>
          <a:prstGeom prst="roundRect">
            <a:avLst>
              <a:gd name="adj" fmla="val 7159"/>
            </a:avLst>
          </a:prstGeom>
          <a:solidFill>
            <a:srgbClr val="CCEEFF"/>
          </a:solidFill>
          <a:ln w="13454">
            <a:solidFill>
              <a:srgbClr val="99DD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1050608" y="1511631"/>
            <a:ext cx="2621280" cy="3387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67"/>
              </a:lnSpc>
              <a:buNone/>
            </a:pPr>
            <a:r>
              <a:rPr lang="en-US" sz="3200" b="1" i="0" dirty="0">
                <a:solidFill>
                  <a:srgbClr val="374151"/>
                </a:solidFill>
                <a:effectLst/>
                <a:latin typeface="Söhne"/>
              </a:rPr>
              <a:t>Diagnosis Assistance</a:t>
            </a:r>
            <a:endParaRPr lang="en-US" sz="3200" dirty="0"/>
          </a:p>
        </p:txBody>
      </p:sp>
      <p:sp>
        <p:nvSpPr>
          <p:cNvPr id="7" name="Text 4"/>
          <p:cNvSpPr/>
          <p:nvPr/>
        </p:nvSpPr>
        <p:spPr>
          <a:xfrm>
            <a:off x="864450" y="2146953"/>
            <a:ext cx="12544425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Focuses on aiding individuals to self-diagnose based on symptoms reported.</a:t>
            </a:r>
          </a:p>
        </p:txBody>
      </p:sp>
      <p:sp>
        <p:nvSpPr>
          <p:cNvPr id="8" name="Shape 5"/>
          <p:cNvSpPr/>
          <p:nvPr/>
        </p:nvSpPr>
        <p:spPr>
          <a:xfrm>
            <a:off x="812840" y="2938883"/>
            <a:ext cx="13004721" cy="1709142"/>
          </a:xfrm>
          <a:prstGeom prst="roundRect">
            <a:avLst>
              <a:gd name="adj" fmla="val 5707"/>
            </a:avLst>
          </a:prstGeom>
          <a:solidFill>
            <a:srgbClr val="CCEEFF"/>
          </a:solidFill>
          <a:ln w="13454">
            <a:solidFill>
              <a:srgbClr val="99DD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042988" y="3090845"/>
            <a:ext cx="2628900" cy="3387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67"/>
              </a:lnSpc>
              <a:buNone/>
            </a:pPr>
            <a:r>
              <a:rPr lang="en-US" sz="3200" b="1" i="0" dirty="0">
                <a:solidFill>
                  <a:srgbClr val="374151"/>
                </a:solidFill>
                <a:effectLst/>
                <a:latin typeface="Söhne"/>
              </a:rPr>
              <a:t>Treatment Recommendations</a:t>
            </a:r>
            <a:endParaRPr lang="en-US" sz="3200" dirty="0"/>
          </a:p>
        </p:txBody>
      </p:sp>
      <p:sp>
        <p:nvSpPr>
          <p:cNvPr id="10" name="Text 7"/>
          <p:cNvSpPr/>
          <p:nvPr/>
        </p:nvSpPr>
        <p:spPr>
          <a:xfrm>
            <a:off x="864450" y="3646036"/>
            <a:ext cx="12544425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800100" lvl="1" indent="-342900">
              <a:lnSpc>
                <a:spcPts val="2731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Provides suggestions for treatments, aligning with current medical guidelines and personalized patient factors.</a:t>
            </a:r>
            <a:r>
              <a:rPr lang="en-US" sz="24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.</a:t>
            </a:r>
            <a:endParaRPr lang="en-US" sz="2400" dirty="0"/>
          </a:p>
        </p:txBody>
      </p:sp>
      <p:sp>
        <p:nvSpPr>
          <p:cNvPr id="11" name="Shape 8"/>
          <p:cNvSpPr/>
          <p:nvPr/>
        </p:nvSpPr>
        <p:spPr>
          <a:xfrm>
            <a:off x="812838" y="4844651"/>
            <a:ext cx="13004721" cy="1709142"/>
          </a:xfrm>
          <a:prstGeom prst="roundRect">
            <a:avLst>
              <a:gd name="adj" fmla="val 5707"/>
            </a:avLst>
          </a:prstGeom>
          <a:solidFill>
            <a:srgbClr val="CCEEFF"/>
          </a:solidFill>
          <a:ln w="13454">
            <a:solidFill>
              <a:srgbClr val="99DD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1050608" y="5054158"/>
            <a:ext cx="2697480" cy="3387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67"/>
              </a:lnSpc>
              <a:buNone/>
            </a:pPr>
            <a:r>
              <a:rPr lang="en-US" sz="3200" b="1" i="0" dirty="0">
                <a:solidFill>
                  <a:srgbClr val="374151"/>
                </a:solidFill>
                <a:effectLst/>
                <a:latin typeface="Söhne"/>
              </a:rPr>
              <a:t>Data Analysis</a:t>
            </a:r>
            <a:endParaRPr lang="en-US" sz="3200" dirty="0"/>
          </a:p>
        </p:txBody>
      </p:sp>
      <p:sp>
        <p:nvSpPr>
          <p:cNvPr id="13" name="Text 10"/>
          <p:cNvSpPr/>
          <p:nvPr/>
        </p:nvSpPr>
        <p:spPr>
          <a:xfrm>
            <a:off x="864450" y="5626632"/>
            <a:ext cx="12544425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Offers valuable insights for medical research and enhances healthcare delivery systems.</a:t>
            </a:r>
          </a:p>
        </p:txBody>
      </p:sp>
      <p:sp>
        <p:nvSpPr>
          <p:cNvPr id="15" name="Shape 8">
            <a:extLst>
              <a:ext uri="{FF2B5EF4-FFF2-40B4-BE49-F238E27FC236}">
                <a16:creationId xmlns:a16="http://schemas.microsoft.com/office/drawing/2014/main" id="{D6D65ADC-56DA-FD61-CEF8-161660481DF1}"/>
              </a:ext>
            </a:extLst>
          </p:cNvPr>
          <p:cNvSpPr/>
          <p:nvPr/>
        </p:nvSpPr>
        <p:spPr>
          <a:xfrm>
            <a:off x="812837" y="6681335"/>
            <a:ext cx="13004721" cy="1709142"/>
          </a:xfrm>
          <a:prstGeom prst="roundRect">
            <a:avLst>
              <a:gd name="adj" fmla="val 5707"/>
            </a:avLst>
          </a:prstGeom>
          <a:solidFill>
            <a:srgbClr val="CCEEFF"/>
          </a:solidFill>
          <a:ln w="13454">
            <a:solidFill>
              <a:srgbClr val="99DD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9">
            <a:extLst>
              <a:ext uri="{FF2B5EF4-FFF2-40B4-BE49-F238E27FC236}">
                <a16:creationId xmlns:a16="http://schemas.microsoft.com/office/drawing/2014/main" id="{2F0C529B-3E49-76FD-0A4F-1F534DF2534F}"/>
              </a:ext>
            </a:extLst>
          </p:cNvPr>
          <p:cNvSpPr/>
          <p:nvPr/>
        </p:nvSpPr>
        <p:spPr>
          <a:xfrm>
            <a:off x="1050608" y="6787534"/>
            <a:ext cx="2697480" cy="3387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67"/>
              </a:lnSpc>
              <a:buNone/>
            </a:pPr>
            <a:r>
              <a:rPr lang="en-US" sz="3200" b="1" i="0" dirty="0">
                <a:solidFill>
                  <a:srgbClr val="374151"/>
                </a:solidFill>
                <a:effectLst/>
                <a:latin typeface="Söhne"/>
              </a:rPr>
              <a:t>Support Clinical Decision-Making</a:t>
            </a:r>
            <a:endParaRPr lang="en-US" sz="3200" dirty="0"/>
          </a:p>
        </p:txBody>
      </p:sp>
      <p:sp>
        <p:nvSpPr>
          <p:cNvPr id="17" name="Text 10">
            <a:extLst>
              <a:ext uri="{FF2B5EF4-FFF2-40B4-BE49-F238E27FC236}">
                <a16:creationId xmlns:a16="http://schemas.microsoft.com/office/drawing/2014/main" id="{366EB098-F2A9-7B6C-53FD-6A8493C022FA}"/>
              </a:ext>
            </a:extLst>
          </p:cNvPr>
          <p:cNvSpPr/>
          <p:nvPr/>
        </p:nvSpPr>
        <p:spPr>
          <a:xfrm>
            <a:off x="812837" y="7310498"/>
            <a:ext cx="12544425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Aids healthcare professionals in making informed decisions, particularly in complex cases involving multiple conditions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454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812840" y="1103114"/>
            <a:ext cx="13004721" cy="13544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33"/>
              </a:lnSpc>
              <a:buNone/>
            </a:pPr>
            <a:r>
              <a:rPr lang="en-US" sz="426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System Overview: AI and Prolog-based Architecture</a:t>
            </a:r>
            <a:endParaRPr lang="en-US" sz="4267" dirty="0"/>
          </a:p>
        </p:txBody>
      </p:sp>
      <p:sp>
        <p:nvSpPr>
          <p:cNvPr id="5" name="Shape 2"/>
          <p:cNvSpPr/>
          <p:nvPr/>
        </p:nvSpPr>
        <p:spPr>
          <a:xfrm>
            <a:off x="7293531" y="2890957"/>
            <a:ext cx="43339" cy="4235410"/>
          </a:xfrm>
          <a:prstGeom prst="rect">
            <a:avLst/>
          </a:prstGeom>
          <a:solidFill>
            <a:srgbClr val="99DD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559040" y="3282434"/>
            <a:ext cx="758547" cy="43339"/>
          </a:xfrm>
          <a:prstGeom prst="rect">
            <a:avLst/>
          </a:prstGeom>
          <a:solidFill>
            <a:srgbClr val="99DD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7071360" y="3060263"/>
            <a:ext cx="487680" cy="487680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13454">
            <a:solidFill>
              <a:srgbClr val="99DD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250430" y="3100864"/>
            <a:ext cx="129540" cy="4063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560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en-US" sz="2560" dirty="0"/>
          </a:p>
        </p:txBody>
      </p:sp>
      <p:sp>
        <p:nvSpPr>
          <p:cNvPr id="9" name="Text 6"/>
          <p:cNvSpPr/>
          <p:nvPr/>
        </p:nvSpPr>
        <p:spPr>
          <a:xfrm>
            <a:off x="8507254" y="3107650"/>
            <a:ext cx="2484120" cy="3387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67"/>
              </a:lnSpc>
              <a:buNone/>
            </a:pPr>
            <a:r>
              <a:rPr lang="en-US" sz="3200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Symptom Analysis</a:t>
            </a:r>
            <a:endParaRPr lang="en-US" sz="3200" dirty="0"/>
          </a:p>
        </p:txBody>
      </p:sp>
      <p:sp>
        <p:nvSpPr>
          <p:cNvPr id="10" name="Text 7"/>
          <p:cNvSpPr/>
          <p:nvPr/>
        </p:nvSpPr>
        <p:spPr>
          <a:xfrm>
            <a:off x="8507254" y="3663077"/>
            <a:ext cx="5310307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1"/>
              </a:lnSpc>
              <a:buNone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The system employs a detailed questioning process to compile and analyze symptoms reported by the user.</a:t>
            </a:r>
            <a:endParaRPr lang="en-US" sz="2400" dirty="0"/>
          </a:p>
        </p:txBody>
      </p:sp>
      <p:sp>
        <p:nvSpPr>
          <p:cNvPr id="11" name="Shape 8"/>
          <p:cNvSpPr/>
          <p:nvPr/>
        </p:nvSpPr>
        <p:spPr>
          <a:xfrm>
            <a:off x="6312813" y="4366022"/>
            <a:ext cx="758547" cy="43339"/>
          </a:xfrm>
          <a:prstGeom prst="rect">
            <a:avLst/>
          </a:prstGeom>
          <a:solidFill>
            <a:srgbClr val="99DD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7071360" y="4143851"/>
            <a:ext cx="487680" cy="487680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13454">
            <a:solidFill>
              <a:srgbClr val="99DD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7219950" y="4184452"/>
            <a:ext cx="190500" cy="4063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560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2</a:t>
            </a:r>
            <a:endParaRPr lang="en-US" sz="2560" dirty="0"/>
          </a:p>
        </p:txBody>
      </p:sp>
      <p:sp>
        <p:nvSpPr>
          <p:cNvPr id="14" name="Text 11"/>
          <p:cNvSpPr/>
          <p:nvPr/>
        </p:nvSpPr>
        <p:spPr>
          <a:xfrm>
            <a:off x="3715226" y="4191238"/>
            <a:ext cx="2407920" cy="3387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667"/>
              </a:lnSpc>
              <a:buNone/>
            </a:pPr>
            <a:r>
              <a:rPr lang="en-US" sz="3200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Prolog Integration</a:t>
            </a:r>
            <a:endParaRPr lang="en-US" sz="3200" dirty="0"/>
          </a:p>
        </p:txBody>
      </p:sp>
      <p:sp>
        <p:nvSpPr>
          <p:cNvPr id="15" name="Text 12"/>
          <p:cNvSpPr/>
          <p:nvPr/>
        </p:nvSpPr>
        <p:spPr>
          <a:xfrm>
            <a:off x="812840" y="4746665"/>
            <a:ext cx="5310307" cy="10401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31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The architecture incorporates Prolog, a logical programming language, to manage medical knowledge and enable intelligent reasoning</a:t>
            </a:r>
            <a:r>
              <a:rPr lang="en-US" sz="1707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.</a:t>
            </a:r>
            <a:endParaRPr lang="en-US" sz="1707" dirty="0"/>
          </a:p>
        </p:txBody>
      </p:sp>
      <p:sp>
        <p:nvSpPr>
          <p:cNvPr id="16" name="Shape 13"/>
          <p:cNvSpPr/>
          <p:nvPr/>
        </p:nvSpPr>
        <p:spPr>
          <a:xfrm>
            <a:off x="7559040" y="5488781"/>
            <a:ext cx="758547" cy="43339"/>
          </a:xfrm>
          <a:prstGeom prst="rect">
            <a:avLst/>
          </a:prstGeom>
          <a:solidFill>
            <a:srgbClr val="99DD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4"/>
          <p:cNvSpPr/>
          <p:nvPr/>
        </p:nvSpPr>
        <p:spPr>
          <a:xfrm>
            <a:off x="7071360" y="5266611"/>
            <a:ext cx="487680" cy="487680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13454">
            <a:solidFill>
              <a:srgbClr val="99DD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7216140" y="5307211"/>
            <a:ext cx="198120" cy="4063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560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3</a:t>
            </a:r>
            <a:endParaRPr lang="en-US" sz="2560" dirty="0"/>
          </a:p>
        </p:txBody>
      </p:sp>
      <p:sp>
        <p:nvSpPr>
          <p:cNvPr id="19" name="Text 16"/>
          <p:cNvSpPr/>
          <p:nvPr/>
        </p:nvSpPr>
        <p:spPr>
          <a:xfrm>
            <a:off x="8507254" y="5313998"/>
            <a:ext cx="3444240" cy="3387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67"/>
              </a:lnSpc>
              <a:buNone/>
            </a:pPr>
            <a:r>
              <a:rPr lang="en-US" sz="3200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Efficient Decision Making</a:t>
            </a:r>
            <a:endParaRPr lang="en-US" sz="3200" dirty="0"/>
          </a:p>
        </p:txBody>
      </p:sp>
      <p:sp>
        <p:nvSpPr>
          <p:cNvPr id="20" name="Text 17"/>
          <p:cNvSpPr/>
          <p:nvPr/>
        </p:nvSpPr>
        <p:spPr>
          <a:xfrm>
            <a:off x="8507254" y="5869424"/>
            <a:ext cx="5310307" cy="10401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1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By combining AI and Prolog, the system achieves faster and accurate diagnoses, ensuring optimal patient care.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454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12721" y="1809631"/>
            <a:ext cx="5364480" cy="6772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333"/>
              </a:lnSpc>
              <a:buNone/>
            </a:pPr>
            <a:r>
              <a:rPr lang="en-US" sz="426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Architecture Details</a:t>
            </a:r>
            <a:endParaRPr lang="en-US" sz="4267" dirty="0"/>
          </a:p>
        </p:txBody>
      </p:sp>
      <p:sp>
        <p:nvSpPr>
          <p:cNvPr id="6" name="Text 2"/>
          <p:cNvSpPr/>
          <p:nvPr/>
        </p:nvSpPr>
        <p:spPr>
          <a:xfrm>
            <a:off x="812721" y="2811899"/>
            <a:ext cx="7518559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1"/>
              </a:lnSpc>
              <a:buNone/>
            </a:pPr>
            <a:r>
              <a:rPr lang="en-US" sz="32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• </a:t>
            </a:r>
            <a:r>
              <a:rPr lang="en-US" sz="320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User Interface (UI)</a:t>
            </a:r>
            <a:r>
              <a:rPr lang="en-US" sz="1707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
</a:t>
            </a:r>
            <a:r>
              <a:rPr lang="en-US" sz="24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-</a:t>
            </a:r>
            <a:r>
              <a:rPr lang="en-US" sz="1707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  </a:t>
            </a:r>
            <a:r>
              <a:rPr lang="en-US" sz="24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Facilitates symptom input and interaction</a:t>
            </a:r>
            <a:endParaRPr lang="en-US" sz="2400" dirty="0"/>
          </a:p>
        </p:txBody>
      </p:sp>
      <p:sp>
        <p:nvSpPr>
          <p:cNvPr id="7" name="Text 3"/>
          <p:cNvSpPr/>
          <p:nvPr/>
        </p:nvSpPr>
        <p:spPr>
          <a:xfrm>
            <a:off x="812719" y="3689948"/>
            <a:ext cx="7518559" cy="10401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1"/>
              </a:lnSpc>
              <a:buNone/>
            </a:pPr>
            <a:r>
              <a:rPr lang="en-US" sz="32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• </a:t>
            </a:r>
            <a:r>
              <a:rPr lang="en-US" sz="320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AI-powered Diagnosis Engine</a:t>
            </a:r>
            <a:r>
              <a:rPr lang="en-US" sz="1707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
</a:t>
            </a:r>
            <a:r>
              <a:rPr lang="en-US" sz="24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- Analyzes these inputs, queries the Knowledge Base, and  applies </a:t>
            </a:r>
            <a:r>
              <a:rPr lang="en-US" sz="2400" b="1" i="0" dirty="0">
                <a:effectLst/>
                <a:latin typeface="Söhne"/>
              </a:rPr>
              <a:t>Rule-Based Reasoning, Pattern </a:t>
            </a:r>
            <a:r>
              <a:rPr lang="en-US" sz="2400" b="1" i="0" dirty="0" err="1">
                <a:effectLst/>
                <a:latin typeface="Söhne"/>
              </a:rPr>
              <a:t>matiching</a:t>
            </a:r>
            <a:r>
              <a:rPr lang="en-US" sz="2400" b="1" i="0" dirty="0">
                <a:effectLst/>
                <a:latin typeface="Söhne"/>
              </a:rPr>
              <a:t> and Probabilistic (Bayesian)</a:t>
            </a:r>
            <a:r>
              <a:rPr lang="en-US" sz="24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 reasoning to suggest possible conditions.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812720" y="5623798"/>
            <a:ext cx="7518559" cy="1386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1"/>
              </a:lnSpc>
              <a:buNone/>
            </a:pPr>
            <a:r>
              <a:rPr lang="en-US" sz="320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• Knowledge base </a:t>
            </a:r>
            <a:r>
              <a:rPr lang="en-US" sz="1707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
</a:t>
            </a:r>
            <a:r>
              <a:rPr lang="en-US" sz="24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- A comprehensive database of medical knowledge including conditions, symptoms, and their  interconnections, encoded in Prolog for logical processing efficiency.</a:t>
            </a:r>
          </a:p>
          <a:p>
            <a:pPr marL="0" indent="0">
              <a:lnSpc>
                <a:spcPts val="2731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</a:rPr>
              <a:t>- MedlinePlus.gov, Mayoclinic.org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2740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767239" y="725686"/>
            <a:ext cx="5783580" cy="6394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035"/>
              </a:lnSpc>
              <a:buNone/>
            </a:pPr>
            <a:r>
              <a:rPr lang="en-US" sz="4270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MDS System Workflow</a:t>
            </a:r>
            <a:endParaRPr lang="en-US" sz="4270" dirty="0"/>
          </a:p>
        </p:txBody>
      </p:sp>
      <p:sp>
        <p:nvSpPr>
          <p:cNvPr id="5" name="Text 2"/>
          <p:cNvSpPr/>
          <p:nvPr/>
        </p:nvSpPr>
        <p:spPr>
          <a:xfrm>
            <a:off x="767239" y="1590602"/>
            <a:ext cx="7609523" cy="9822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78"/>
              </a:lnSpc>
              <a:buNone/>
            </a:pPr>
            <a:r>
              <a:rPr lang="en-US" sz="300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Initial Interaction: </a:t>
            </a:r>
            <a:r>
              <a:rPr lang="en-US" sz="23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User is welcomed by the system and prompted to enter symptoms one at a time. 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767239" y="2596722"/>
            <a:ext cx="7609523" cy="9822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78"/>
              </a:lnSpc>
              <a:buNone/>
            </a:pPr>
            <a:r>
              <a:rPr lang="en-US" sz="300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Symptom Collection:</a:t>
            </a:r>
            <a:r>
              <a:rPr lang="en-US" sz="1611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 </a:t>
            </a:r>
            <a:r>
              <a:rPr lang="en-US" sz="23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The system queries the user for more details on each symptom, such as duration and severity, to enhance the accuracy of the diagnosis.</a:t>
            </a:r>
            <a:endParaRPr lang="en-US" sz="2300" dirty="0"/>
          </a:p>
        </p:txBody>
      </p:sp>
      <p:sp>
        <p:nvSpPr>
          <p:cNvPr id="7" name="Text 4"/>
          <p:cNvSpPr/>
          <p:nvPr/>
        </p:nvSpPr>
        <p:spPr>
          <a:xfrm>
            <a:off x="767239" y="3806954"/>
            <a:ext cx="7609523" cy="9822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78"/>
              </a:lnSpc>
              <a:buNone/>
            </a:pPr>
            <a:r>
              <a:rPr lang="en-US" sz="300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Related Symptoms Inquiry: </a:t>
            </a:r>
            <a:r>
              <a:rPr lang="en-US" sz="24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Utilizing a comprehensive knowledge base, the system identifies and inquires about additional symptoms related to those initially reported.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767235" y="5334628"/>
            <a:ext cx="7609523" cy="9822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78"/>
              </a:lnSpc>
              <a:buNone/>
            </a:pPr>
            <a:r>
              <a:rPr lang="en-US" sz="300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Bayesian Reasoning for Diagnosis: </a:t>
            </a:r>
            <a:r>
              <a:rPr lang="en-US" sz="23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Using</a:t>
            </a:r>
            <a:r>
              <a:rPr lang="en-US" sz="230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 </a:t>
            </a:r>
            <a:r>
              <a:rPr lang="en-US" sz="23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Bayesian reasoning, the system updates disease probabilities based on symptom presence and severity, allowing for a nuanced analysis of potential diagnoses.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767236" y="6855813"/>
            <a:ext cx="7609523" cy="9822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78"/>
              </a:lnSpc>
              <a:buNone/>
            </a:pPr>
            <a:r>
              <a:rPr lang="en-US" sz="300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Diagnosis and Recommendations: </a:t>
            </a:r>
            <a:r>
              <a:rPr lang="en-US" sz="23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The system presents possible diagnoses along with corresponding advice and treatment recommendations. If uncertain, it advises consultation with a healthcare professional</a:t>
            </a:r>
            <a:r>
              <a:rPr lang="en-US" sz="20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.</a:t>
            </a:r>
            <a:endParaRPr lang="en-US" sz="200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8876" y="-211015"/>
            <a:ext cx="5627077" cy="84406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1" y="0"/>
            <a:ext cx="15298615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454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390810" y="1110615"/>
            <a:ext cx="4334828" cy="6772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333"/>
              </a:lnSpc>
              <a:buNone/>
            </a:pPr>
            <a:r>
              <a:rPr lang="en-US" sz="426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Unique Features</a:t>
            </a:r>
            <a:endParaRPr lang="en-US" sz="4267" dirty="0"/>
          </a:p>
        </p:txBody>
      </p:sp>
      <p:sp>
        <p:nvSpPr>
          <p:cNvPr id="5" name="Text 2"/>
          <p:cNvSpPr/>
          <p:nvPr/>
        </p:nvSpPr>
        <p:spPr>
          <a:xfrm>
            <a:off x="772689" y="2134553"/>
            <a:ext cx="12658011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31"/>
              </a:lnSpc>
              <a:buSzPct val="100000"/>
              <a:buFont typeface="+mj-lt"/>
              <a:buAutoNum type="arabicPeriod"/>
            </a:pPr>
            <a:r>
              <a:rPr lang="en-US" sz="320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Interactivity</a:t>
            </a:r>
            <a:endParaRPr lang="en-US" sz="3200" dirty="0"/>
          </a:p>
        </p:txBody>
      </p:sp>
      <p:sp>
        <p:nvSpPr>
          <p:cNvPr id="6" name="Text 3"/>
          <p:cNvSpPr/>
          <p:nvPr/>
        </p:nvSpPr>
        <p:spPr>
          <a:xfrm>
            <a:off x="772689" y="2668429"/>
            <a:ext cx="12311182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685800" lvl="1" indent="-342900" algn="l">
              <a:lnSpc>
                <a:spcPts val="2731"/>
              </a:lnSpc>
              <a:buSzPct val="100000"/>
              <a:buChar char="•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Eudoxus Sans"/>
              </a:rPr>
              <a:t>Engages users in symptom reporting</a:t>
            </a:r>
            <a:r>
              <a:rPr lang="en-US" sz="2400" dirty="0">
                <a:solidFill>
                  <a:srgbClr val="272525"/>
                </a:solidFill>
                <a:latin typeface="Eudoxus Sans"/>
                <a:ea typeface="Eudoxus Sans" pitchFamily="34" charset="-122"/>
                <a:cs typeface="Eudoxus Sans" pitchFamily="34" charset="-120"/>
              </a:rPr>
              <a:t>.</a:t>
            </a:r>
          </a:p>
          <a:p>
            <a:pPr marL="342900" lvl="1" algn="l">
              <a:lnSpc>
                <a:spcPts val="2731"/>
              </a:lnSpc>
              <a:buSzPct val="100000"/>
            </a:pPr>
            <a:endParaRPr lang="en-US" sz="2400" dirty="0">
              <a:latin typeface="Eudoxus Sans"/>
            </a:endParaRPr>
          </a:p>
        </p:txBody>
      </p:sp>
      <p:sp>
        <p:nvSpPr>
          <p:cNvPr id="7" name="Text 4"/>
          <p:cNvSpPr/>
          <p:nvPr/>
        </p:nvSpPr>
        <p:spPr>
          <a:xfrm>
            <a:off x="772688" y="3354943"/>
            <a:ext cx="12658011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31"/>
              </a:lnSpc>
              <a:buSzPct val="100000"/>
              <a:buFont typeface="+mj-lt"/>
              <a:buAutoNum type="arabicPeriod" startAt="2"/>
            </a:pPr>
            <a:r>
              <a:rPr lang="en-US" sz="320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Adaptability</a:t>
            </a:r>
            <a:endParaRPr lang="en-US" sz="3200" dirty="0"/>
          </a:p>
        </p:txBody>
      </p:sp>
      <p:sp>
        <p:nvSpPr>
          <p:cNvPr id="8" name="Text 5"/>
          <p:cNvSpPr/>
          <p:nvPr/>
        </p:nvSpPr>
        <p:spPr>
          <a:xfrm>
            <a:off x="772689" y="3804286"/>
            <a:ext cx="12311182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685800" lvl="1" indent="-342900" algn="l">
              <a:lnSpc>
                <a:spcPts val="2731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Scalable architecture allows for seamless updates ensuring that the medical information remains </a:t>
            </a:r>
            <a:br>
              <a:rPr lang="en-US" sz="24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</a:br>
            <a:r>
              <a:rPr lang="en-US" sz="24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current and accurate.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772689" y="4599801"/>
            <a:ext cx="12658011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31"/>
              </a:lnSpc>
              <a:buSzPct val="100000"/>
              <a:buFont typeface="+mj-lt"/>
              <a:buAutoNum type="arabicPeriod" startAt="3"/>
            </a:pPr>
            <a:r>
              <a:rPr lang="en-US" sz="320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Comprehensive Knowledge Base</a:t>
            </a:r>
            <a:endParaRPr lang="en-US" sz="3200" dirty="0"/>
          </a:p>
        </p:txBody>
      </p:sp>
      <p:sp>
        <p:nvSpPr>
          <p:cNvPr id="10" name="Text 7"/>
          <p:cNvSpPr/>
          <p:nvPr/>
        </p:nvSpPr>
        <p:spPr>
          <a:xfrm>
            <a:off x="772689" y="5049582"/>
            <a:ext cx="12311182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685800" lvl="1" indent="-342900" algn="l">
              <a:lnSpc>
                <a:spcPts val="2731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Extensive and continually updated repository of medical knowledge.</a:t>
            </a:r>
            <a:endParaRPr lang="en-US" sz="2400" dirty="0"/>
          </a:p>
        </p:txBody>
      </p:sp>
      <p:sp>
        <p:nvSpPr>
          <p:cNvPr id="11" name="Text 8"/>
          <p:cNvSpPr/>
          <p:nvPr/>
        </p:nvSpPr>
        <p:spPr>
          <a:xfrm>
            <a:off x="772689" y="5909013"/>
            <a:ext cx="12658011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31"/>
              </a:lnSpc>
              <a:buSzPct val="100000"/>
              <a:buFont typeface="+mj-lt"/>
              <a:buAutoNum type="arabicPeriod" startAt="4"/>
            </a:pPr>
            <a:r>
              <a:rPr lang="en-US" sz="320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Accuracy and Limitations</a:t>
            </a:r>
            <a:endParaRPr lang="en-US" sz="3200" dirty="0"/>
          </a:p>
        </p:txBody>
      </p:sp>
      <p:sp>
        <p:nvSpPr>
          <p:cNvPr id="12" name="Text 9"/>
          <p:cNvSpPr/>
          <p:nvPr/>
        </p:nvSpPr>
        <p:spPr>
          <a:xfrm>
            <a:off x="772689" y="6459111"/>
            <a:ext cx="12311182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685800" lvl="1" indent="-342900" algn="l">
              <a:lnSpc>
                <a:spcPts val="2731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Combines user inputs and machine learning for high-precision diagnostic suggestions.</a:t>
            </a:r>
            <a:endParaRPr lang="en-US" sz="2400" dirty="0"/>
          </a:p>
        </p:txBody>
      </p:sp>
      <p:sp>
        <p:nvSpPr>
          <p:cNvPr id="13" name="Text 10"/>
          <p:cNvSpPr/>
          <p:nvPr/>
        </p:nvSpPr>
        <p:spPr>
          <a:xfrm>
            <a:off x="772688" y="6945630"/>
            <a:ext cx="12311182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685800" lvl="1" indent="-342900" algn="l">
              <a:lnSpc>
                <a:spcPts val="2731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Transparent about its probabilistic nature and advises professional consultation for conclusive diagnosis.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454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812840" y="1029533"/>
            <a:ext cx="4533900" cy="6772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333"/>
              </a:lnSpc>
              <a:buNone/>
            </a:pPr>
            <a:r>
              <a:rPr lang="en-US" sz="426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Challenges Faced</a:t>
            </a:r>
            <a:endParaRPr lang="en-US" sz="4267" dirty="0"/>
          </a:p>
        </p:txBody>
      </p:sp>
      <p:sp>
        <p:nvSpPr>
          <p:cNvPr id="5" name="Text 2"/>
          <p:cNvSpPr/>
          <p:nvPr/>
        </p:nvSpPr>
        <p:spPr>
          <a:xfrm>
            <a:off x="1159550" y="2031802"/>
            <a:ext cx="12658011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31"/>
              </a:lnSpc>
              <a:buSzPct val="100000"/>
              <a:buFont typeface="+mj-lt"/>
              <a:buAutoNum type="arabicPeriod"/>
            </a:pPr>
            <a:r>
              <a:rPr lang="en-US" sz="320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Technical Expertise in Prolog</a:t>
            </a:r>
            <a:endParaRPr lang="en-US" sz="3200" dirty="0"/>
          </a:p>
        </p:txBody>
      </p:sp>
      <p:sp>
        <p:nvSpPr>
          <p:cNvPr id="6" name="Text 3"/>
          <p:cNvSpPr/>
          <p:nvPr/>
        </p:nvSpPr>
        <p:spPr>
          <a:xfrm>
            <a:off x="1506379" y="2622352"/>
            <a:ext cx="12311182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685800" lvl="1" indent="-342900" algn="l">
              <a:lnSpc>
                <a:spcPts val="2731"/>
              </a:lnSpc>
              <a:buSzPct val="100000"/>
              <a:buChar char="•"/>
            </a:pPr>
            <a:r>
              <a:rPr lang="en-US" sz="240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Learning Curve</a:t>
            </a:r>
            <a:r>
              <a:rPr lang="en-US" sz="24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: Prolog is a logic programming language and can be quite different from more commonly used procedural or object-oriented languages, which means there's a steeper learning curve.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1506378" y="3788450"/>
            <a:ext cx="12311182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685800" lvl="1" indent="-342900" algn="l">
              <a:lnSpc>
                <a:spcPts val="2731"/>
              </a:lnSpc>
              <a:buSzPct val="100000"/>
              <a:buChar char="•"/>
            </a:pPr>
            <a:r>
              <a:rPr lang="en-US" sz="240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Debugging Difficulty</a:t>
            </a:r>
            <a:r>
              <a:rPr lang="en-US" sz="24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: Prolog's declarative nature can make debugging challenging, as it may not be clear how the program arrived at a certain conclusion.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1159549" y="4636511"/>
            <a:ext cx="12658011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31"/>
              </a:lnSpc>
              <a:buSzPct val="100000"/>
              <a:buFont typeface="+mj-lt"/>
              <a:buAutoNum type="arabicPeriod" startAt="2"/>
            </a:pPr>
            <a:r>
              <a:rPr lang="en-US" sz="320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Symptom and Disease Modeling</a:t>
            </a:r>
            <a:endParaRPr lang="en-US" sz="3200" dirty="0"/>
          </a:p>
        </p:txBody>
      </p:sp>
      <p:sp>
        <p:nvSpPr>
          <p:cNvPr id="9" name="Text 6"/>
          <p:cNvSpPr/>
          <p:nvPr/>
        </p:nvSpPr>
        <p:spPr>
          <a:xfrm>
            <a:off x="1506378" y="5061802"/>
            <a:ext cx="12311182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685800" lvl="1" indent="-342900" algn="l">
              <a:lnSpc>
                <a:spcPts val="2731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Modeling symptoms, diseases, and their relationships in a way that allows for complex reasoning and differential diagnosis.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1506378" y="5767030"/>
            <a:ext cx="12311182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685800" lvl="1" indent="-342900" algn="l">
              <a:lnSpc>
                <a:spcPts val="2731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Handling comorbidities and symptom overlap between different diseases</a:t>
            </a:r>
            <a:endParaRPr lang="en-US" sz="2400" dirty="0"/>
          </a:p>
        </p:txBody>
      </p:sp>
      <p:sp>
        <p:nvSpPr>
          <p:cNvPr id="11" name="Text 8"/>
          <p:cNvSpPr/>
          <p:nvPr/>
        </p:nvSpPr>
        <p:spPr>
          <a:xfrm>
            <a:off x="1159550" y="6270903"/>
            <a:ext cx="12658011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31"/>
              </a:lnSpc>
              <a:buSzPct val="100000"/>
              <a:buFont typeface="+mj-lt"/>
              <a:buAutoNum type="arabicPeriod" startAt="3"/>
            </a:pPr>
            <a:r>
              <a:rPr lang="en-US" sz="320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Time Constraint</a:t>
            </a:r>
            <a:endParaRPr lang="en-US" sz="3200" dirty="0"/>
          </a:p>
        </p:txBody>
      </p:sp>
      <p:sp>
        <p:nvSpPr>
          <p:cNvPr id="12" name="Text 9"/>
          <p:cNvSpPr/>
          <p:nvPr/>
        </p:nvSpPr>
        <p:spPr>
          <a:xfrm>
            <a:off x="1506378" y="6696194"/>
            <a:ext cx="12311182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685800" lvl="1" indent="-342900" algn="l">
              <a:lnSpc>
                <a:spcPts val="2731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Building a medical diagnosis system is time-consuming due to the need for meticulousness </a:t>
            </a:r>
          </a:p>
          <a:p>
            <a:pPr marL="342900" lvl="1" algn="l">
              <a:lnSpc>
                <a:spcPts val="2731"/>
              </a:lnSpc>
              <a:buSzPct val="100000"/>
            </a:pPr>
            <a:r>
              <a:rPr lang="en-US" sz="24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     and precision.</a:t>
            </a:r>
            <a:endParaRPr lang="en-US" sz="2400" dirty="0"/>
          </a:p>
        </p:txBody>
      </p:sp>
      <p:sp>
        <p:nvSpPr>
          <p:cNvPr id="13" name="Text 10"/>
          <p:cNvSpPr/>
          <p:nvPr/>
        </p:nvSpPr>
        <p:spPr>
          <a:xfrm>
            <a:off x="812840" y="6853357"/>
            <a:ext cx="13004721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1"/>
              </a:lnSpc>
              <a:buNone/>
            </a:pPr>
            <a:endParaRPr lang="en-US" sz="170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815</Words>
  <Application>Microsoft Office PowerPoint</Application>
  <PresentationFormat>Custom</PresentationFormat>
  <Paragraphs>88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Avenir Next LT Pro (Body)</vt:lpstr>
      <vt:lpstr>Calibri</vt:lpstr>
      <vt:lpstr>Eudoxus Sans</vt:lpstr>
      <vt:lpstr>p22-mackinac-pro</vt:lpstr>
      <vt:lpstr>Söhne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Biruk Moges Aweke</cp:lastModifiedBy>
  <cp:revision>17</cp:revision>
  <dcterms:created xsi:type="dcterms:W3CDTF">2023-12-06T06:37:08Z</dcterms:created>
  <dcterms:modified xsi:type="dcterms:W3CDTF">2023-12-07T20:04:31Z</dcterms:modified>
</cp:coreProperties>
</file>