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3" r:id="rId1"/>
  </p:sldMasterIdLst>
  <p:notesMasterIdLst>
    <p:notesMasterId r:id="rId42"/>
  </p:notesMasterIdLst>
  <p:sldIdLst>
    <p:sldId id="256" r:id="rId2"/>
    <p:sldId id="257" r:id="rId3"/>
    <p:sldId id="258" r:id="rId4"/>
    <p:sldId id="259" r:id="rId5"/>
    <p:sldId id="260" r:id="rId6"/>
    <p:sldId id="289" r:id="rId7"/>
    <p:sldId id="261" r:id="rId8"/>
    <p:sldId id="262" r:id="rId9"/>
    <p:sldId id="266" r:id="rId10"/>
    <p:sldId id="267" r:id="rId11"/>
    <p:sldId id="269" r:id="rId12"/>
    <p:sldId id="290" r:id="rId13"/>
    <p:sldId id="293" r:id="rId14"/>
    <p:sldId id="318" r:id="rId15"/>
    <p:sldId id="336" r:id="rId16"/>
    <p:sldId id="341" r:id="rId17"/>
    <p:sldId id="312" r:id="rId18"/>
    <p:sldId id="343" r:id="rId19"/>
    <p:sldId id="342" r:id="rId20"/>
    <p:sldId id="335" r:id="rId21"/>
    <p:sldId id="320" r:id="rId22"/>
    <p:sldId id="337" r:id="rId23"/>
    <p:sldId id="344" r:id="rId24"/>
    <p:sldId id="345" r:id="rId25"/>
    <p:sldId id="346" r:id="rId26"/>
    <p:sldId id="347" r:id="rId27"/>
    <p:sldId id="349" r:id="rId28"/>
    <p:sldId id="351" r:id="rId29"/>
    <p:sldId id="353" r:id="rId30"/>
    <p:sldId id="360" r:id="rId31"/>
    <p:sldId id="291" r:id="rId32"/>
    <p:sldId id="288" r:id="rId33"/>
    <p:sldId id="354" r:id="rId34"/>
    <p:sldId id="355" r:id="rId35"/>
    <p:sldId id="356" r:id="rId36"/>
    <p:sldId id="357" r:id="rId37"/>
    <p:sldId id="358" r:id="rId38"/>
    <p:sldId id="359" r:id="rId39"/>
    <p:sldId id="361" r:id="rId40"/>
    <p:sldId id="287" r:id="rId41"/>
  </p:sldIdLst>
  <p:sldSz cx="9144000" cy="5143500" type="screen16x9"/>
  <p:notesSz cx="6858000" cy="9144000"/>
  <p:embeddedFontLst>
    <p:embeddedFont>
      <p:font typeface="Fira Sans" panose="020B0503050000020004" pitchFamily="34" charset="0"/>
      <p:regular r:id="rId43"/>
      <p:bold r:id="rId44"/>
      <p:italic r:id="rId45"/>
      <p:boldItalic r:id="rId46"/>
    </p:embeddedFont>
    <p:embeddedFont>
      <p:font typeface="Fira Sans Condensed" panose="020B0503050000020004" pitchFamily="34" charset="0"/>
      <p:regular r:id="rId47"/>
      <p:bold r:id="rId48"/>
      <p:italic r:id="rId49"/>
      <p:boldItalic r:id="rId50"/>
    </p:embeddedFont>
    <p:embeddedFont>
      <p:font typeface="Helvetica" panose="020B0604020202020204" pitchFamily="34" charset="0"/>
      <p:regular r:id="rId51"/>
      <p:bold r:id="rId52"/>
      <p:italic r:id="rId53"/>
      <p:boldItalic r:id="rId54"/>
    </p:embeddedFont>
    <p:embeddedFont>
      <p:font typeface="Poppins" panose="00000500000000000000" pitchFamily="2" charset="0"/>
      <p:regular r:id="rId55"/>
      <p:bold r:id="rId56"/>
      <p:italic r:id="rId57"/>
      <p:boldItalic r:id="rId58"/>
    </p:embeddedFont>
    <p:embeddedFont>
      <p:font typeface="Poppins SemiBold" panose="00000700000000000000" pitchFamily="2" charset="0"/>
      <p:regular r:id="rId59"/>
      <p:bold r:id="rId60"/>
      <p:italic r:id="rId61"/>
      <p:boldItalic r:id="rId62"/>
    </p:embeddedFont>
    <p:embeddedFont>
      <p:font typeface="Roboto" panose="02000000000000000000" pitchFamily="2"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6F6F"/>
    <a:srgbClr val="6B6B6B"/>
    <a:srgbClr val="484848"/>
    <a:srgbClr val="000000"/>
    <a:srgbClr val="7CEB99"/>
    <a:srgbClr val="FF7474"/>
    <a:srgbClr val="FFCE3C"/>
    <a:srgbClr val="DC39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73EEE4A-8AB4-4A83-84FE-193B1EDF6AE2}">
  <a:tblStyle styleId="{373EEE4A-8AB4-4A83-84FE-193B1EDF6AE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97"/>
    <p:restoredTop sz="77007"/>
  </p:normalViewPr>
  <p:slideViewPr>
    <p:cSldViewPr snapToGrid="0" showGuides="1">
      <p:cViewPr varScale="1">
        <p:scale>
          <a:sx n="129" d="100"/>
          <a:sy n="129" d="100"/>
        </p:scale>
        <p:origin x="1992" y="1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notesMaster" Target="notesMasters/notesMaster1.xml"/><Relationship Id="rId47" Type="http://schemas.openxmlformats.org/officeDocument/2006/relationships/font" Target="fonts/font5.fntdata"/><Relationship Id="rId63" Type="http://schemas.openxmlformats.org/officeDocument/2006/relationships/font" Target="fonts/font21.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font" Target="fonts/font24.fntdata"/><Relationship Id="rId5" Type="http://schemas.openxmlformats.org/officeDocument/2006/relationships/slide" Target="slides/slide4.xml"/><Relationship Id="rId61" Type="http://schemas.openxmlformats.org/officeDocument/2006/relationships/font" Target="fonts/font1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font" Target="fonts/font22.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62" Type="http://schemas.openxmlformats.org/officeDocument/2006/relationships/font" Target="fonts/font20.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font" Target="fonts/font23.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8.fntdata"/><Relationship Id="rId55"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2c875348908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2c875348908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r>
              <a:rPr lang="en-US" dirty="0"/>
              <a:t>When we use </a:t>
            </a:r>
            <a:r>
              <a:rPr lang="en-US" dirty="0" err="1"/>
              <a:t>SciDMT</a:t>
            </a:r>
            <a:r>
              <a:rPr lang="en-US" dirty="0"/>
              <a:t>-E as ground truth and evaluate the weak annotations from distant supervision, we observe the following: </a:t>
            </a:r>
            <a:r>
              <a:rPr lang="en-US" b="1" dirty="0"/>
              <a:t>F1 score:</a:t>
            </a:r>
            <a:r>
              <a:rPr lang="en-US" dirty="0"/>
              <a:t> 61.9% </a:t>
            </a:r>
            <a:r>
              <a:rPr lang="en-US" b="1" dirty="0"/>
              <a:t>Precision:</a:t>
            </a:r>
            <a:r>
              <a:rPr lang="en-US" dirty="0"/>
              <a:t> 50.8% </a:t>
            </a:r>
            <a:r>
              <a:rPr lang="en-US" b="1" dirty="0"/>
              <a:t>Recall:</a:t>
            </a:r>
            <a:r>
              <a:rPr lang="en-US" dirty="0"/>
              <a:t> 79.4%</a:t>
            </a:r>
          </a:p>
          <a:p>
            <a:pPr>
              <a:buNone/>
            </a:pPr>
            <a:endParaRPr lang="en-US" dirty="0">
              <a:solidFill>
                <a:schemeClr val="accent5"/>
              </a:solidFill>
            </a:endParaRPr>
          </a:p>
          <a:p>
            <a:pPr>
              <a:buNone/>
            </a:pPr>
            <a:r>
              <a:rPr lang="en-US" strike="sngStrike" dirty="0">
                <a:solidFill>
                  <a:schemeClr val="accent4">
                    <a:lumMod val="40000"/>
                    <a:lumOff val="60000"/>
                  </a:schemeClr>
                </a:solidFill>
              </a:rPr>
              <a:t>These numbers reveal a trade-off. The </a:t>
            </a:r>
            <a:r>
              <a:rPr lang="en-US" b="1" strike="sngStrike" dirty="0">
                <a:solidFill>
                  <a:schemeClr val="accent4">
                    <a:lumMod val="40000"/>
                    <a:lumOff val="60000"/>
                  </a:schemeClr>
                </a:solidFill>
              </a:rPr>
              <a:t>high recall</a:t>
            </a:r>
            <a:r>
              <a:rPr lang="en-US" strike="sngStrike" dirty="0">
                <a:solidFill>
                  <a:schemeClr val="accent4">
                    <a:lumMod val="40000"/>
                    <a:lumOff val="60000"/>
                  </a:schemeClr>
                </a:solidFill>
              </a:rPr>
              <a:t> suggests that the distant supervision method is able to detect most of the relevant scientific entities in text—capturing nearly 80% of them.</a:t>
            </a:r>
          </a:p>
          <a:p>
            <a:pPr>
              <a:buNone/>
            </a:pPr>
            <a:r>
              <a:rPr lang="en-US" strike="sngStrike" dirty="0">
                <a:solidFill>
                  <a:schemeClr val="accent4">
                    <a:lumMod val="40000"/>
                    <a:lumOff val="60000"/>
                  </a:schemeClr>
                </a:solidFill>
              </a:rPr>
              <a:t>However, the </a:t>
            </a:r>
            <a:r>
              <a:rPr lang="en-US" b="1" strike="sngStrike" dirty="0">
                <a:solidFill>
                  <a:schemeClr val="accent4">
                    <a:lumMod val="40000"/>
                    <a:lumOff val="60000"/>
                  </a:schemeClr>
                </a:solidFill>
              </a:rPr>
              <a:t>low precision</a:t>
            </a:r>
            <a:r>
              <a:rPr lang="en-US" strike="sngStrike" dirty="0">
                <a:solidFill>
                  <a:schemeClr val="accent4">
                    <a:lumMod val="40000"/>
                    <a:lumOff val="60000"/>
                  </a:schemeClr>
                </a:solidFill>
              </a:rPr>
              <a:t> indicates that many of the machine-generated annotations are incomplete or only partially correct. A common issue is missing parts of entity names—for example, the annotation might capture “KITTI” but fail to include the version number in “KITTI 2012”.</a:t>
            </a:r>
          </a:p>
          <a:p>
            <a:pPr>
              <a:buNone/>
            </a:pPr>
            <a:endParaRPr lang="en-US" strike="sngStrike" dirty="0">
              <a:solidFill>
                <a:schemeClr val="accent4">
                  <a:lumMod val="40000"/>
                  <a:lumOff val="60000"/>
                </a:schemeClr>
              </a:solidFill>
            </a:endParaRPr>
          </a:p>
          <a:p>
            <a:pPr>
              <a:buNone/>
            </a:pPr>
            <a:r>
              <a:rPr lang="en-US" strike="sngStrike" dirty="0">
                <a:solidFill>
                  <a:schemeClr val="accent4">
                    <a:lumMod val="40000"/>
                    <a:lumOff val="60000"/>
                  </a:schemeClr>
                </a:solidFill>
              </a:rPr>
              <a:t>Together, these findings demonstrate the </a:t>
            </a:r>
            <a:r>
              <a:rPr lang="en-US" b="1" strike="sngStrike" dirty="0">
                <a:solidFill>
                  <a:schemeClr val="accent4">
                    <a:lumMod val="40000"/>
                    <a:lumOff val="60000"/>
                  </a:schemeClr>
                </a:solidFill>
              </a:rPr>
              <a:t>strengths and weaknesses</a:t>
            </a:r>
            <a:r>
              <a:rPr lang="en-US" strike="sngStrike" dirty="0">
                <a:solidFill>
                  <a:schemeClr val="accent4">
                    <a:lumMod val="40000"/>
                    <a:lumOff val="60000"/>
                  </a:schemeClr>
                </a:solidFill>
              </a:rPr>
              <a:t> of distant supervision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2c5a240fc07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2c5a240fc07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r>
              <a:rPr lang="en-US" dirty="0"/>
              <a:t>This slide summarizes our experiments designed to establish baseline performance on the </a:t>
            </a:r>
            <a:r>
              <a:rPr lang="en-US" dirty="0" err="1"/>
              <a:t>SciDMT</a:t>
            </a:r>
            <a:r>
              <a:rPr lang="en-US" dirty="0"/>
              <a:t> dataset. Our goal was to better understand the difficulty of scientific entity mention detection</a:t>
            </a:r>
            <a:r>
              <a:rPr lang="zh-CN" altLang="en-US" dirty="0"/>
              <a:t> </a:t>
            </a:r>
            <a:r>
              <a:rPr lang="en-US" dirty="0"/>
              <a:t>and to evaluate how useful </a:t>
            </a:r>
            <a:r>
              <a:rPr lang="en-US" dirty="0" err="1"/>
              <a:t>SciDMT</a:t>
            </a:r>
            <a:r>
              <a:rPr lang="en-US" dirty="0"/>
              <a:t> is for training information extraction models.</a:t>
            </a:r>
            <a:br>
              <a:rPr lang="en-US" dirty="0"/>
            </a:br>
            <a:endParaRPr lang="en-US" dirty="0"/>
          </a:p>
          <a:p>
            <a:pPr>
              <a:buNone/>
            </a:pPr>
            <a:r>
              <a:rPr lang="en-US" dirty="0"/>
              <a:t>We focus on three categories of scientific entities: </a:t>
            </a:r>
            <a:r>
              <a:rPr lang="en-US" b="1" dirty="0"/>
              <a:t>datasets</a:t>
            </a:r>
            <a:r>
              <a:rPr lang="en-US" dirty="0"/>
              <a:t>, </a:t>
            </a:r>
            <a:r>
              <a:rPr lang="en-US" b="1" dirty="0"/>
              <a:t>methods</a:t>
            </a:r>
            <a:r>
              <a:rPr lang="en-US" dirty="0"/>
              <a:t>, and </a:t>
            </a:r>
            <a:r>
              <a:rPr lang="en-US" b="1" dirty="0"/>
              <a:t>tasks</a:t>
            </a:r>
            <a:r>
              <a:rPr lang="en-US" dirty="0"/>
              <a:t>. The problem is framed as a </a:t>
            </a:r>
            <a:r>
              <a:rPr lang="en-US" b="1" dirty="0"/>
              <a:t>sentence-level tagging task</a:t>
            </a:r>
            <a:r>
              <a:rPr lang="en-US" dirty="0"/>
              <a:t>, and we evaluated a range of models, including CRF, </a:t>
            </a:r>
            <a:r>
              <a:rPr lang="en-US" dirty="0" err="1"/>
              <a:t>BiLSTM</a:t>
            </a:r>
            <a:r>
              <a:rPr lang="en-US" dirty="0"/>
              <a:t> variants, BERT, </a:t>
            </a:r>
            <a:r>
              <a:rPr lang="en-US" dirty="0" err="1"/>
              <a:t>SciBERT</a:t>
            </a:r>
            <a:r>
              <a:rPr lang="en-US" dirty="0"/>
              <a:t>, and GPT-3.5.</a:t>
            </a:r>
            <a:br>
              <a:rPr lang="en-US" dirty="0"/>
            </a:br>
            <a:endParaRPr lang="en-US" dirty="0"/>
          </a:p>
          <a:p>
            <a:pPr>
              <a:buNone/>
            </a:pPr>
            <a:r>
              <a:rPr lang="en-US" dirty="0"/>
              <a:t>We tested these models on two human-annotated evaluation sets: </a:t>
            </a:r>
            <a:r>
              <a:rPr lang="en-US" b="1" dirty="0" err="1"/>
              <a:t>SciDMT</a:t>
            </a:r>
            <a:r>
              <a:rPr lang="en-US" b="1" dirty="0"/>
              <a:t>-E</a:t>
            </a:r>
            <a:r>
              <a:rPr lang="en-US" dirty="0"/>
              <a:t> and </a:t>
            </a:r>
            <a:r>
              <a:rPr lang="en-US" b="1" dirty="0" err="1"/>
              <a:t>SciREX</a:t>
            </a:r>
            <a:r>
              <a:rPr lang="en-US" b="1" dirty="0"/>
              <a:t>-E</a:t>
            </a:r>
            <a:r>
              <a:rPr lang="en-US" dirty="0"/>
              <a:t>.</a:t>
            </a:r>
          </a:p>
          <a:p>
            <a:pPr>
              <a:buNone/>
            </a:pPr>
            <a:r>
              <a:rPr lang="en-US" dirty="0"/>
              <a:t>Performance was broadly comparable across the two sets, suggesting similar difficulty levels.</a:t>
            </a:r>
          </a:p>
          <a:p>
            <a:pPr>
              <a:buNone/>
            </a:pPr>
            <a:r>
              <a:rPr lang="en-US" dirty="0"/>
              <a:t>Interestingly, on </a:t>
            </a:r>
            <a:r>
              <a:rPr lang="en-US" dirty="0" err="1"/>
              <a:t>SciDMT</a:t>
            </a:r>
            <a:r>
              <a:rPr lang="en-US" dirty="0"/>
              <a:t>-E, both </a:t>
            </a:r>
            <a:r>
              <a:rPr lang="en-US" b="1" dirty="0"/>
              <a:t>BERT and </a:t>
            </a:r>
            <a:r>
              <a:rPr lang="en-US" b="1" dirty="0" err="1"/>
              <a:t>SciBERT</a:t>
            </a:r>
            <a:r>
              <a:rPr lang="en-US" dirty="0"/>
              <a:t> performed very well—even </a:t>
            </a:r>
            <a:r>
              <a:rPr lang="en-US" b="1" dirty="0"/>
              <a:t>better on the unseen subset</a:t>
            </a:r>
            <a:r>
              <a:rPr lang="en-US" dirty="0"/>
              <a:t> than on the full set, which was unexpected. This might be due to the smaller and potentially easier subset of unseen samples.</a:t>
            </a:r>
            <a:br>
              <a:rPr lang="en-US" dirty="0"/>
            </a:br>
            <a:endParaRPr lang="en-US" dirty="0"/>
          </a:p>
          <a:p>
            <a:pPr>
              <a:buNone/>
            </a:pPr>
            <a:r>
              <a:rPr lang="en-US" dirty="0"/>
              <a:t>One key insight is that </a:t>
            </a:r>
            <a:r>
              <a:rPr lang="en-US" b="1" dirty="0"/>
              <a:t>dataset mentions are easier to detect</a:t>
            </a:r>
            <a:r>
              <a:rPr lang="en-US" dirty="0"/>
              <a:t> than method or task mentions. This is likely because dataset names tend to be more standardized, with fewer variations or synonyms.</a:t>
            </a:r>
          </a:p>
          <a:p>
            <a:pPr>
              <a:buNone/>
            </a:pPr>
            <a:br>
              <a:rPr lang="en-US" dirty="0"/>
            </a:br>
            <a:endParaRPr lang="en-US" dirty="0"/>
          </a:p>
          <a:p>
            <a:pPr>
              <a:buNone/>
            </a:pPr>
            <a:r>
              <a:rPr lang="en-US" dirty="0"/>
              <a:t>Looking at the models:</a:t>
            </a:r>
          </a:p>
          <a:p>
            <a:pPr>
              <a:buNone/>
            </a:pPr>
            <a:r>
              <a:rPr lang="en-US" dirty="0"/>
              <a:t>• </a:t>
            </a:r>
            <a:r>
              <a:rPr lang="en-US" b="1" dirty="0" err="1"/>
              <a:t>SciBERT</a:t>
            </a:r>
            <a:r>
              <a:rPr lang="en-US" b="1" dirty="0"/>
              <a:t> consistently achieves the highest F1 scores</a:t>
            </a:r>
            <a:r>
              <a:rPr lang="en-US" dirty="0"/>
              <a:t>, particularly in the “All” and “Unseen” categories.</a:t>
            </a:r>
          </a:p>
          <a:p>
            <a:pPr>
              <a:buNone/>
            </a:pPr>
            <a:r>
              <a:rPr lang="en-US" dirty="0"/>
              <a:t>• </a:t>
            </a:r>
            <a:r>
              <a:rPr lang="en-US" b="1" dirty="0" err="1"/>
              <a:t>BiLSTM</a:t>
            </a:r>
            <a:r>
              <a:rPr lang="en-US" b="1" dirty="0"/>
              <a:t> models with </a:t>
            </a:r>
            <a:r>
              <a:rPr lang="en-US" b="1" dirty="0" err="1"/>
              <a:t>GloVe</a:t>
            </a:r>
            <a:r>
              <a:rPr lang="en-US" b="1" dirty="0"/>
              <a:t> or Word2Vec embeddings</a:t>
            </a:r>
            <a:r>
              <a:rPr lang="en-US" dirty="0"/>
              <a:t> perform similarly to the base </a:t>
            </a:r>
            <a:r>
              <a:rPr lang="en-US" dirty="0" err="1"/>
              <a:t>BiLSTM</a:t>
            </a:r>
            <a:r>
              <a:rPr lang="en-US" dirty="0"/>
              <a:t>, showing no meaningful improvements—consistent with past findings.</a:t>
            </a:r>
          </a:p>
          <a:p>
            <a:pPr>
              <a:buNone/>
            </a:pPr>
            <a:r>
              <a:rPr lang="en-US" dirty="0"/>
              <a:t>• </a:t>
            </a:r>
            <a:r>
              <a:rPr lang="en-US" b="1" dirty="0"/>
              <a:t>CRF</a:t>
            </a:r>
            <a:r>
              <a:rPr lang="en-US" dirty="0"/>
              <a:t>, lacking deep features, underperforms across all categories.</a:t>
            </a:r>
          </a:p>
          <a:p>
            <a:pPr>
              <a:buNone/>
            </a:pPr>
            <a:r>
              <a:rPr lang="en-US" dirty="0"/>
              <a:t>• </a:t>
            </a:r>
            <a:r>
              <a:rPr lang="en-US" b="1" dirty="0"/>
              <a:t>GPT-3.5</a:t>
            </a:r>
            <a:r>
              <a:rPr lang="en-US" dirty="0"/>
              <a:t>, though not fine-tuned, performs surprisingly well, especially in terms of precision. It shows inherent knowledge of scientific concepts—likely due to pretraining on web-sourced scientific content—but struggles to pinpoint full entity names or distinguish overlapping mentions.</a:t>
            </a:r>
          </a:p>
          <a:p>
            <a:pPr>
              <a:buNone/>
            </a:pPr>
            <a:endParaRPr lang="en-US" dirty="0"/>
          </a:p>
          <a:p>
            <a:pPr>
              <a:buNone/>
            </a:pPr>
            <a:r>
              <a:rPr lang="en-US" dirty="0"/>
              <a:t>We also conducted an </a:t>
            </a:r>
            <a:r>
              <a:rPr lang="en-US" b="1" dirty="0"/>
              <a:t>error analysis</a:t>
            </a:r>
            <a:r>
              <a:rPr lang="en-US" dirty="0"/>
              <a:t>, using </a:t>
            </a:r>
            <a:r>
              <a:rPr lang="en-US" dirty="0" err="1"/>
              <a:t>SciBERT</a:t>
            </a:r>
            <a:r>
              <a:rPr lang="en-US" dirty="0"/>
              <a:t> as the base model. The most common errors occurred in:</a:t>
            </a:r>
          </a:p>
          <a:p>
            <a:pPr>
              <a:buNone/>
            </a:pPr>
            <a:r>
              <a:rPr lang="en-US" dirty="0"/>
              <a:t>• </a:t>
            </a:r>
            <a:r>
              <a:rPr lang="en-US" b="1" dirty="0"/>
              <a:t>Long sentences with multiple mentions</a:t>
            </a:r>
            <a:r>
              <a:rPr lang="en-US" dirty="0"/>
              <a:t>,</a:t>
            </a:r>
          </a:p>
          <a:p>
            <a:pPr>
              <a:buNone/>
            </a:pPr>
            <a:r>
              <a:rPr lang="en-US" dirty="0"/>
              <a:t>• </a:t>
            </a:r>
            <a:r>
              <a:rPr lang="en-US" b="1" dirty="0"/>
              <a:t>Unseen entities</a:t>
            </a:r>
            <a:r>
              <a:rPr lang="en-US" dirty="0"/>
              <a:t> that were not part of the training set,</a:t>
            </a:r>
          </a:p>
          <a:p>
            <a:pPr>
              <a:buNone/>
            </a:pPr>
            <a:r>
              <a:rPr lang="en-US" dirty="0"/>
              <a:t>• And entities not covered in the </a:t>
            </a:r>
            <a:r>
              <a:rPr lang="en-US" dirty="0" err="1"/>
              <a:t>SciDMT</a:t>
            </a:r>
            <a:r>
              <a:rPr lang="en-US" dirty="0"/>
              <a:t> dictionary.</a:t>
            </a:r>
          </a:p>
          <a:p>
            <a:pPr>
              <a:buNone/>
            </a:pPr>
            <a:endParaRPr lang="en-US" dirty="0"/>
          </a:p>
          <a:p>
            <a:pPr>
              <a:buNone/>
            </a:pPr>
            <a:r>
              <a:rPr lang="en-US" dirty="0"/>
              <a:t>Overall, these experiments not only establish strong baselines but also highlight areas for improvement in entity coverage, annotation quality, and model generalization—especially in complex or ambiguous cases.</a:t>
            </a:r>
          </a:p>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a:extLst>
            <a:ext uri="{FF2B5EF4-FFF2-40B4-BE49-F238E27FC236}">
              <a16:creationId xmlns:a16="http://schemas.microsoft.com/office/drawing/2014/main" id="{785B9DFE-9476-2B88-CF22-34F32C7C883D}"/>
            </a:ext>
          </a:extLst>
        </p:cNvPr>
        <p:cNvGrpSpPr/>
        <p:nvPr/>
      </p:nvGrpSpPr>
      <p:grpSpPr>
        <a:xfrm>
          <a:off x="0" y="0"/>
          <a:ext cx="0" cy="0"/>
          <a:chOff x="0" y="0"/>
          <a:chExt cx="0" cy="0"/>
        </a:xfrm>
      </p:grpSpPr>
      <p:sp>
        <p:nvSpPr>
          <p:cNvPr id="657" name="Google Shape;657;g23da234d1bf_0_510:notes">
            <a:extLst>
              <a:ext uri="{FF2B5EF4-FFF2-40B4-BE49-F238E27FC236}">
                <a16:creationId xmlns:a16="http://schemas.microsoft.com/office/drawing/2014/main" id="{F95F6D17-609A-E1FF-A73A-FE4904A9B5D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23da234d1bf_0_510:notes">
            <a:extLst>
              <a:ext uri="{FF2B5EF4-FFF2-40B4-BE49-F238E27FC236}">
                <a16:creationId xmlns:a16="http://schemas.microsoft.com/office/drawing/2014/main" id="{B20F5337-A6D3-799B-BC70-C8F1E7EB97D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r>
              <a:rPr lang="en-US" dirty="0"/>
              <a:t>As climate change continues to accelerate, the volume of climate science literature has exploded. This wealth of information holds critical insights—but it also makes it increasingly difficult for researchers, policymakers, and practitioners to keep up.</a:t>
            </a:r>
          </a:p>
          <a:p>
            <a:pPr>
              <a:buNone/>
            </a:pPr>
            <a:endParaRPr lang="en-US" dirty="0"/>
          </a:p>
          <a:p>
            <a:pPr>
              <a:buNone/>
            </a:pPr>
            <a:r>
              <a:rPr lang="en-US" dirty="0"/>
              <a:t>To address this challenge, we focus on </a:t>
            </a:r>
            <a:r>
              <a:rPr lang="en-US" b="1" dirty="0"/>
              <a:t>Climate Information Extraction</a:t>
            </a:r>
            <a:r>
              <a:rPr lang="en-US" dirty="0"/>
              <a:t>, aiming to automatically structure and connect knowledge from climate-related publications.</a:t>
            </a:r>
            <a:br>
              <a:rPr lang="en-US" dirty="0"/>
            </a:br>
            <a:endParaRPr lang="en-US" dirty="0"/>
          </a:p>
          <a:p>
            <a:pPr>
              <a:buNone/>
            </a:pPr>
            <a:r>
              <a:rPr lang="en-US" dirty="0"/>
              <a:t>In this section, I’ll discuss two main works under submission:</a:t>
            </a:r>
          </a:p>
          <a:p>
            <a:pPr>
              <a:buNone/>
            </a:pPr>
            <a:r>
              <a:rPr lang="en-US" dirty="0"/>
              <a:t>• A </a:t>
            </a:r>
            <a:r>
              <a:rPr lang="en-US" b="1" dirty="0"/>
              <a:t>taxonomy-driven approach to knowledge graph construction</a:t>
            </a:r>
            <a:r>
              <a:rPr lang="en-US" dirty="0"/>
              <a:t>, tailored for the domain of climate science, and</a:t>
            </a:r>
          </a:p>
          <a:p>
            <a:pPr>
              <a:buNone/>
            </a:pPr>
            <a:r>
              <a:rPr lang="en-US" dirty="0"/>
              <a:t>• </a:t>
            </a:r>
            <a:r>
              <a:rPr lang="en-US" b="1" dirty="0" err="1"/>
              <a:t>ClimateIE</a:t>
            </a:r>
            <a:r>
              <a:rPr lang="en-US" dirty="0"/>
              <a:t>, a dataset specifically developed for extracting entities and relationships relevant to climate research.</a:t>
            </a:r>
          </a:p>
          <a:p>
            <a:pPr>
              <a:buNone/>
            </a:pPr>
            <a:endParaRPr lang="en-US" dirty="0"/>
          </a:p>
          <a:p>
            <a:pPr>
              <a:buNone/>
            </a:pPr>
            <a:r>
              <a:rPr lang="en-US" dirty="0"/>
              <a:t>We build on the methods and lessons learned from our previous work on </a:t>
            </a:r>
            <a:r>
              <a:rPr lang="en-US" b="1" dirty="0"/>
              <a:t>DMDD</a:t>
            </a:r>
            <a:r>
              <a:rPr lang="en-US" dirty="0"/>
              <a:t> and </a:t>
            </a:r>
            <a:r>
              <a:rPr lang="en-US" b="1" dirty="0" err="1"/>
              <a:t>SciDMT</a:t>
            </a:r>
            <a:r>
              <a:rPr lang="en-US" dirty="0"/>
              <a:t>. These earlier projects demonstrated the value of combining distant supervision with human annotation, and how domain-specific dictionaries and ontologies can greatly enhance model performance and interpretability.</a:t>
            </a:r>
          </a:p>
        </p:txBody>
      </p:sp>
    </p:spTree>
    <p:extLst>
      <p:ext uri="{BB962C8B-B14F-4D97-AF65-F5344CB8AC3E}">
        <p14:creationId xmlns:p14="http://schemas.microsoft.com/office/powerpoint/2010/main" val="1418918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To support large-scale information extraction in the climate domain, we created </a:t>
            </a:r>
            <a:r>
              <a:rPr lang="en-US" b="1" dirty="0" err="1"/>
              <a:t>ClimateIE</a:t>
            </a:r>
            <a:r>
              <a:rPr lang="en-US" dirty="0"/>
              <a:t>—a new dataset built specifically for climate science literature.</a:t>
            </a:r>
          </a:p>
          <a:p>
            <a:pPr>
              <a:buNone/>
            </a:pPr>
            <a:endParaRPr lang="en-US" dirty="0"/>
          </a:p>
          <a:p>
            <a:pPr>
              <a:buNone/>
            </a:pPr>
            <a:r>
              <a:rPr lang="en-US" dirty="0"/>
              <a:t>We started with climate-related publications from </a:t>
            </a:r>
            <a:r>
              <a:rPr lang="en-US" b="1" dirty="0"/>
              <a:t>S2ORC</a:t>
            </a:r>
            <a:r>
              <a:rPr lang="en-US" dirty="0"/>
              <a:t>, and then enriched them using domain knowledge from </a:t>
            </a:r>
            <a:r>
              <a:rPr lang="en-US" b="1" dirty="0"/>
              <a:t>NASA GCMD</a:t>
            </a:r>
            <a:r>
              <a:rPr lang="en-US" dirty="0"/>
              <a:t>, </a:t>
            </a:r>
            <a:r>
              <a:rPr lang="en-US" b="1" dirty="0"/>
              <a:t>CMIP6 Controlled Vocabularies</a:t>
            </a:r>
            <a:r>
              <a:rPr lang="en-US" dirty="0"/>
              <a:t>, and other structured sources like </a:t>
            </a:r>
            <a:r>
              <a:rPr lang="en-US" b="1" dirty="0"/>
              <a:t>obs4MIPs</a:t>
            </a:r>
            <a:r>
              <a:rPr lang="en-US" dirty="0"/>
              <a:t>. These were mapped into an expanded taxonomy we call </a:t>
            </a:r>
            <a:r>
              <a:rPr lang="en-US" b="1" dirty="0"/>
              <a:t>GCMD+</a:t>
            </a:r>
            <a:r>
              <a:rPr lang="en-US" dirty="0"/>
              <a:t>, and linked to external resources like </a:t>
            </a:r>
            <a:r>
              <a:rPr lang="en-US" b="1" dirty="0" err="1"/>
              <a:t>Wikidata</a:t>
            </a:r>
            <a:r>
              <a:rPr lang="en-US" dirty="0"/>
              <a:t> to support future entity linking.</a:t>
            </a:r>
            <a:br>
              <a:rPr lang="en-US" dirty="0"/>
            </a:br>
            <a:endParaRPr lang="en-US" dirty="0"/>
          </a:p>
          <a:p>
            <a:pPr>
              <a:buNone/>
            </a:pPr>
            <a:r>
              <a:rPr lang="en-US" dirty="0"/>
              <a:t>The </a:t>
            </a:r>
            <a:r>
              <a:rPr lang="en-US" dirty="0" err="1"/>
              <a:t>ClimateIE</a:t>
            </a:r>
            <a:r>
              <a:rPr lang="en-US" dirty="0"/>
              <a:t> dataset contains </a:t>
            </a:r>
            <a:r>
              <a:rPr lang="en-US" b="1" dirty="0"/>
              <a:t>500 weakly annotated publications</a:t>
            </a:r>
            <a:r>
              <a:rPr lang="en-US" dirty="0"/>
              <a:t>, where we apply distant supervision to tag climate-specific entities </a:t>
            </a:r>
          </a:p>
          <a:p>
            <a:pPr>
              <a:buNone/>
            </a:pPr>
            <a:r>
              <a:rPr lang="en-US" strike="sngStrike" dirty="0"/>
              <a:t>such as:</a:t>
            </a:r>
          </a:p>
          <a:p>
            <a:pPr>
              <a:buNone/>
            </a:pPr>
            <a:r>
              <a:rPr lang="en-US" strike="sngStrike" dirty="0"/>
              <a:t>• </a:t>
            </a:r>
            <a:r>
              <a:rPr lang="en-US" b="1" strike="sngStrike" dirty="0"/>
              <a:t>Variables</a:t>
            </a:r>
            <a:r>
              <a:rPr lang="en-US" strike="sngStrike" dirty="0"/>
              <a:t> like SST and anthropogenic emissions,</a:t>
            </a:r>
          </a:p>
          <a:p>
            <a:pPr>
              <a:buNone/>
            </a:pPr>
            <a:r>
              <a:rPr lang="en-US" strike="sngStrike" dirty="0"/>
              <a:t>• </a:t>
            </a:r>
            <a:r>
              <a:rPr lang="en-US" b="1" strike="sngStrike" dirty="0"/>
              <a:t>Models</a:t>
            </a:r>
            <a:r>
              <a:rPr lang="en-US" strike="sngStrike" dirty="0"/>
              <a:t> like HadGEM2-ES,</a:t>
            </a:r>
          </a:p>
          <a:p>
            <a:pPr>
              <a:buNone/>
            </a:pPr>
            <a:r>
              <a:rPr lang="en-US" strike="sngStrike" dirty="0"/>
              <a:t>• </a:t>
            </a:r>
            <a:r>
              <a:rPr lang="en-US" b="1" strike="sngStrike" dirty="0"/>
              <a:t>Experiments</a:t>
            </a:r>
            <a:r>
              <a:rPr lang="en-US" strike="sngStrike" dirty="0"/>
              <a:t>, </a:t>
            </a:r>
            <a:r>
              <a:rPr lang="en-US" b="1" strike="sngStrike" dirty="0"/>
              <a:t>Providers</a:t>
            </a:r>
            <a:r>
              <a:rPr lang="en-US" strike="sngStrike" dirty="0"/>
              <a:t>, and</a:t>
            </a:r>
          </a:p>
          <a:p>
            <a:pPr>
              <a:buNone/>
            </a:pPr>
            <a:r>
              <a:rPr lang="en-US" strike="sngStrike" dirty="0"/>
              <a:t>• Their relationships, such as </a:t>
            </a:r>
            <a:r>
              <a:rPr lang="en-US" b="1" strike="sngStrike" dirty="0" err="1"/>
              <a:t>UsedIn</a:t>
            </a:r>
            <a:r>
              <a:rPr lang="en-US" strike="sngStrike" dirty="0"/>
              <a:t> and </a:t>
            </a:r>
            <a:r>
              <a:rPr lang="en-US" b="1" strike="sngStrike" dirty="0" err="1"/>
              <a:t>ProvidedBy</a:t>
            </a:r>
            <a:r>
              <a:rPr lang="en-US" strike="sngStrike" dirty="0"/>
              <a:t>.</a:t>
            </a:r>
            <a:br>
              <a:rPr lang="en-US" strike="sngStrike" dirty="0"/>
            </a:br>
            <a:endParaRPr lang="en-US" strike="sngStrike" dirty="0"/>
          </a:p>
          <a:p>
            <a:pPr>
              <a:buNone/>
            </a:pPr>
            <a:r>
              <a:rPr lang="en-US" dirty="0"/>
              <a:t>On the slide, you can see an example of in-text annotations where models and variables are linked through relations extracted from context.</a:t>
            </a:r>
          </a:p>
          <a:p>
            <a:pPr>
              <a:buNone/>
            </a:pPr>
            <a:endParaRPr lang="en-US" dirty="0"/>
          </a:p>
          <a:p>
            <a:pPr>
              <a:buNone/>
            </a:pPr>
            <a:r>
              <a:rPr lang="en-US" dirty="0"/>
              <a:t>To support evaluation and error analysis, we also created a </a:t>
            </a:r>
            <a:r>
              <a:rPr lang="en-US" b="1" dirty="0"/>
              <a:t>manually annotated subset of 25 papers</a:t>
            </a:r>
            <a:r>
              <a:rPr lang="en-US" dirty="0"/>
              <a:t>. This human-verified set allows us to measure model performance and understand the limits of distant supervision in a domain with complex terminology and ambiguous expressions.</a:t>
            </a:r>
          </a:p>
          <a:p>
            <a:pPr>
              <a:buNone/>
            </a:pPr>
            <a:r>
              <a:rPr lang="en-US" dirty="0" err="1"/>
              <a:t>ClimateIE</a:t>
            </a:r>
            <a:r>
              <a:rPr lang="en-US" dirty="0"/>
              <a:t> sets the foundation for building a climate-specific knowledge graph, enabling better access to structured scientific insights that can support researchers, analysts, and policymakers alike.</a:t>
            </a:r>
          </a:p>
          <a:p>
            <a:endParaRPr lang="en-US" dirty="0"/>
          </a:p>
        </p:txBody>
      </p:sp>
    </p:spTree>
    <p:extLst>
      <p:ext uri="{BB962C8B-B14F-4D97-AF65-F5344CB8AC3E}">
        <p14:creationId xmlns:p14="http://schemas.microsoft.com/office/powerpoint/2010/main" val="4143047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To support structured knowledge extraction in climate science, we developed </a:t>
            </a:r>
            <a:r>
              <a:rPr lang="en-US" b="1" dirty="0"/>
              <a:t>GCMD+</a:t>
            </a:r>
            <a:r>
              <a:rPr lang="en-US" dirty="0"/>
              <a:t>, an extended taxonomy built on top of NASA’s </a:t>
            </a:r>
            <a:r>
              <a:rPr lang="en-US" b="1" dirty="0"/>
              <a:t>Global Change Master Directory (GCMD)</a:t>
            </a:r>
            <a:r>
              <a:rPr lang="en-US" dirty="0"/>
              <a:t>.</a:t>
            </a:r>
            <a:br>
              <a:rPr lang="en-US" dirty="0"/>
            </a:br>
            <a:endParaRPr lang="en-US" dirty="0"/>
          </a:p>
          <a:p>
            <a:pPr>
              <a:buNone/>
            </a:pPr>
            <a:r>
              <a:rPr lang="en-US" dirty="0"/>
              <a:t>The original GCMD contained around </a:t>
            </a:r>
            <a:r>
              <a:rPr lang="en-US" b="1" dirty="0"/>
              <a:t>13,840 entities</a:t>
            </a:r>
            <a:r>
              <a:rPr lang="en-US" dirty="0"/>
              <a:t> across 14 categories, including Earth Science, Instruments, and Projects. To expand its domain coverage, we integrated three additional expert-curated sources:</a:t>
            </a:r>
          </a:p>
          <a:p>
            <a:pPr>
              <a:buNone/>
            </a:pPr>
            <a:r>
              <a:rPr lang="en-US" dirty="0"/>
              <a:t>1. The </a:t>
            </a:r>
            <a:r>
              <a:rPr lang="en-US" b="1" dirty="0"/>
              <a:t>CMIP6 Controlled Vocabularies</a:t>
            </a:r>
            <a:r>
              <a:rPr lang="en-US" dirty="0"/>
              <a:t>,</a:t>
            </a:r>
          </a:p>
          <a:p>
            <a:pPr>
              <a:buNone/>
            </a:pPr>
            <a:r>
              <a:rPr lang="en-US" dirty="0"/>
              <a:t>2. Observational datasets from </a:t>
            </a:r>
            <a:r>
              <a:rPr lang="en-US" b="1" dirty="0"/>
              <a:t>obs4MIPs</a:t>
            </a:r>
            <a:r>
              <a:rPr lang="en-US" dirty="0"/>
              <a:t>, and</a:t>
            </a:r>
          </a:p>
          <a:p>
            <a:pPr>
              <a:buNone/>
            </a:pPr>
            <a:r>
              <a:rPr lang="en-US" dirty="0"/>
              <a:t>3. Vocabulary listings from the </a:t>
            </a:r>
            <a:r>
              <a:rPr lang="en-US" b="1" dirty="0"/>
              <a:t>CMIP Publication Hub</a:t>
            </a:r>
            <a:r>
              <a:rPr lang="en-US" dirty="0"/>
              <a:t>.</a:t>
            </a:r>
          </a:p>
          <a:p>
            <a:pPr>
              <a:buNone/>
            </a:pPr>
            <a:endParaRPr lang="en-US" strike="sngStrike" dirty="0"/>
          </a:p>
          <a:p>
            <a:pPr>
              <a:buNone/>
            </a:pPr>
            <a:r>
              <a:rPr lang="en-US" strike="sngStrike" dirty="0"/>
              <a:t>Entities from these sources were either mapped to </a:t>
            </a:r>
            <a:r>
              <a:rPr lang="en-US" b="1" strike="sngStrike" dirty="0"/>
              <a:t>new categories</a:t>
            </a:r>
            <a:r>
              <a:rPr lang="en-US" strike="sngStrike" dirty="0"/>
              <a:t>—such as “experiments” and “realms”—or merged with existing ones. For example, external “activity” entities were consolidated under the existing “Projects” category.</a:t>
            </a:r>
          </a:p>
          <a:p>
            <a:pPr>
              <a:buNone/>
            </a:pPr>
            <a:endParaRPr lang="en-US" strike="sngStrike" dirty="0"/>
          </a:p>
          <a:p>
            <a:pPr>
              <a:buNone/>
            </a:pPr>
            <a:r>
              <a:rPr lang="en-US" strike="sngStrike" dirty="0"/>
              <a:t>While some duplication can arise during mapping, we ensured that the expert-defined semantics and structure of each source were preserved. Every entity in GCMD+ is assigned a unique hierarchical path and identifier, allowing for consistent integration and retrieval.</a:t>
            </a:r>
          </a:p>
          <a:p>
            <a:pPr>
              <a:buNone/>
            </a:pPr>
            <a:endParaRPr lang="en-US" dirty="0"/>
          </a:p>
          <a:p>
            <a:pPr>
              <a:buNone/>
            </a:pPr>
            <a:r>
              <a:rPr lang="en-US" dirty="0"/>
              <a:t>As a result, </a:t>
            </a:r>
            <a:r>
              <a:rPr lang="en-US" b="1" dirty="0"/>
              <a:t>GCMD+ now contains 16,359 entities</a:t>
            </a:r>
            <a:r>
              <a:rPr lang="en-US" dirty="0"/>
              <a:t>, an </a:t>
            </a:r>
            <a:r>
              <a:rPr lang="en-US" b="1" dirty="0"/>
              <a:t>18% increase</a:t>
            </a:r>
            <a:r>
              <a:rPr lang="en-US" dirty="0"/>
              <a:t> over the original GCMD.</a:t>
            </a:r>
          </a:p>
          <a:p>
            <a:pPr>
              <a:buNone/>
            </a:pPr>
            <a:br>
              <a:rPr lang="en-US" dirty="0"/>
            </a:br>
            <a:endParaRPr lang="en-US" dirty="0"/>
          </a:p>
          <a:p>
            <a:pPr>
              <a:buNone/>
            </a:pPr>
            <a:r>
              <a:rPr lang="en-US" dirty="0"/>
              <a:t>Importantly, GCMD+ is more than just a term list—it’s a </a:t>
            </a:r>
            <a:r>
              <a:rPr lang="en-US" b="1" dirty="0"/>
              <a:t>structured type hierarchy</a:t>
            </a:r>
            <a:r>
              <a:rPr lang="en-US" dirty="0"/>
              <a:t>. It includes:</a:t>
            </a:r>
          </a:p>
          <a:p>
            <a:pPr>
              <a:buNone/>
            </a:pPr>
            <a:r>
              <a:rPr lang="en-US" dirty="0"/>
              <a:t>• </a:t>
            </a:r>
            <a:r>
              <a:rPr lang="en-US" b="1" dirty="0"/>
              <a:t>13 derived relationship types</a:t>
            </a:r>
            <a:r>
              <a:rPr lang="en-US" dirty="0"/>
              <a:t> </a:t>
            </a:r>
            <a:r>
              <a:rPr lang="en-US" strike="sngStrike" dirty="0"/>
              <a:t>like </a:t>
            </a:r>
            <a:r>
              <a:rPr lang="en-US" i="1" strike="sngStrike" dirty="0" err="1"/>
              <a:t>HasActivity</a:t>
            </a:r>
            <a:r>
              <a:rPr lang="en-US" strike="sngStrike" dirty="0"/>
              <a:t>, </a:t>
            </a:r>
            <a:r>
              <a:rPr lang="en-US" i="1" strike="sngStrike" dirty="0" err="1"/>
              <a:t>HasRegion</a:t>
            </a:r>
            <a:r>
              <a:rPr lang="en-US" strike="sngStrike" dirty="0"/>
              <a:t>, and </a:t>
            </a:r>
            <a:r>
              <a:rPr lang="en-US" i="1" strike="sngStrike" dirty="0" err="1"/>
              <a:t>HasInstitution</a:t>
            </a:r>
            <a:r>
              <a:rPr lang="en-US" strike="sngStrike" dirty="0"/>
              <a:t>,</a:t>
            </a:r>
          </a:p>
          <a:p>
            <a:pPr>
              <a:buNone/>
            </a:pPr>
            <a:r>
              <a:rPr lang="en-US" dirty="0"/>
              <a:t>• And </a:t>
            </a:r>
            <a:r>
              <a:rPr lang="en-US" b="1" dirty="0"/>
              <a:t>10 additional relationship </a:t>
            </a:r>
            <a:r>
              <a:rPr lang="en-US" b="1" strike="sngStrike" dirty="0"/>
              <a:t>types</a:t>
            </a:r>
            <a:r>
              <a:rPr lang="en-US" strike="sngStrike" dirty="0"/>
              <a:t> suggested by large language models, including </a:t>
            </a:r>
            <a:r>
              <a:rPr lang="en-US" i="1" strike="sngStrike" dirty="0" err="1"/>
              <a:t>UsedIn</a:t>
            </a:r>
            <a:r>
              <a:rPr lang="en-US" strike="sngStrike" dirty="0"/>
              <a:t>, </a:t>
            </a:r>
            <a:r>
              <a:rPr lang="en-US" i="1" strike="sngStrike" dirty="0" err="1"/>
              <a:t>ProvidedBy</a:t>
            </a:r>
            <a:r>
              <a:rPr lang="en-US" strike="sngStrike" dirty="0"/>
              <a:t>, and </a:t>
            </a:r>
            <a:r>
              <a:rPr lang="en-US" i="1" strike="sngStrike" dirty="0" err="1"/>
              <a:t>ValidatedBy</a:t>
            </a:r>
            <a:r>
              <a:rPr lang="en-US" strike="sngStrike" dirty="0"/>
              <a:t>.</a:t>
            </a:r>
          </a:p>
          <a:p>
            <a:pPr>
              <a:buNone/>
            </a:pPr>
            <a:endParaRPr lang="en-US" dirty="0"/>
          </a:p>
          <a:p>
            <a:pPr>
              <a:buNone/>
            </a:pPr>
            <a:r>
              <a:rPr lang="en-US" dirty="0"/>
              <a:t>So why does this matter for knowledge graph construction?</a:t>
            </a:r>
          </a:p>
          <a:p>
            <a:pPr>
              <a:buNone/>
            </a:pPr>
            <a:r>
              <a:rPr lang="en-US" dirty="0"/>
              <a:t>One major challenge with LLM-based extraction—especially in specialized domains like climate science—is </a:t>
            </a:r>
            <a:r>
              <a:rPr lang="en-US" b="1" dirty="0"/>
              <a:t>semantic drift</a:t>
            </a:r>
            <a:r>
              <a:rPr lang="en-US" dirty="0"/>
              <a:t>. Many models operate in an open-world setting, which often results in noisy, irrelevant, or hallucinated triplets that aren’t grounded in a fixed schema. This lack of structure leads to ambiguity and inconsistency in the extracted knowledge graph.</a:t>
            </a:r>
          </a:p>
          <a:p>
            <a:pPr>
              <a:buNone/>
            </a:pPr>
            <a:endParaRPr lang="en-US" dirty="0"/>
          </a:p>
          <a:p>
            <a:pPr>
              <a:buNone/>
            </a:pPr>
            <a:r>
              <a:rPr lang="en-US" b="1" dirty="0"/>
              <a:t>GCMD+ addresses this by anchoring extraction to a curated taxonomy</a:t>
            </a:r>
            <a:r>
              <a:rPr lang="en-US" dirty="0"/>
              <a:t>, which helps:</a:t>
            </a:r>
          </a:p>
          <a:p>
            <a:pPr>
              <a:buNone/>
            </a:pPr>
            <a:r>
              <a:rPr lang="en-US" dirty="0"/>
              <a:t>• </a:t>
            </a:r>
            <a:r>
              <a:rPr lang="en-US" b="1" dirty="0"/>
              <a:t>Disambiguate domain-specific terms</a:t>
            </a:r>
            <a:r>
              <a:rPr lang="en-US" dirty="0"/>
              <a:t>, and</a:t>
            </a:r>
          </a:p>
          <a:p>
            <a:pPr>
              <a:buNone/>
            </a:pPr>
            <a:r>
              <a:rPr lang="en-US" dirty="0"/>
              <a:t>• </a:t>
            </a:r>
            <a:r>
              <a:rPr lang="en-US" b="1" dirty="0"/>
              <a:t>Constrain the space of valid entity types and relationships</a:t>
            </a:r>
            <a:r>
              <a:rPr lang="en-US" dirty="0"/>
              <a:t>.</a:t>
            </a:r>
          </a:p>
          <a:p>
            <a:pPr>
              <a:buNone/>
            </a:pPr>
            <a:endParaRPr lang="en-US" dirty="0"/>
          </a:p>
          <a:p>
            <a:pPr>
              <a:buNone/>
            </a:pPr>
            <a:r>
              <a:rPr lang="en-US" strike="sngStrike" dirty="0"/>
              <a:t>For example, take the sentence: </a:t>
            </a:r>
            <a:r>
              <a:rPr lang="en-US" i="1" strike="sngStrike" dirty="0"/>
              <a:t>“Argo floats collected temperature data across the Southern Ocean.”</a:t>
            </a:r>
            <a:endParaRPr lang="en-US" strike="sngStrike" dirty="0"/>
          </a:p>
          <a:p>
            <a:r>
              <a:rPr lang="en-US" strike="sngStrike" dirty="0"/>
              <a:t>Without grounding, a model might misclassify “Argo floats” as a location. But GCMD+ clarifies that it’s a </a:t>
            </a:r>
            <a:r>
              <a:rPr lang="en-US" b="1" strike="sngStrike" dirty="0"/>
              <a:t>platform</a:t>
            </a:r>
            <a:r>
              <a:rPr lang="en-US" strike="sngStrike" dirty="0"/>
              <a:t>, ensuring the extracted triplet is semantically accurate.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289C57-55D7-40A4-A101-E74FAC7A09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14328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To improve the </a:t>
            </a:r>
            <a:r>
              <a:rPr lang="en-US" b="1" dirty="0" err="1"/>
              <a:t>connectability</a:t>
            </a:r>
            <a:r>
              <a:rPr lang="en-US" dirty="0"/>
              <a:t> of GCMD+ with external knowledge systems, we performed </a:t>
            </a:r>
            <a:r>
              <a:rPr lang="en-US" b="1" dirty="0"/>
              <a:t>cross-domain linking to </a:t>
            </a:r>
            <a:r>
              <a:rPr lang="en-US" b="1" dirty="0" err="1"/>
              <a:t>Wikidata</a:t>
            </a:r>
            <a:r>
              <a:rPr lang="en-US" dirty="0"/>
              <a:t>. This step helps bridge domain-specific taxonomies with broader, community-maintained ontologies—ultimately making our extracted knowledge more reusable across platforms and disciplines.</a:t>
            </a:r>
          </a:p>
          <a:p>
            <a:pPr>
              <a:buNone/>
            </a:pPr>
            <a:endParaRPr lang="en-US" dirty="0"/>
          </a:p>
          <a:p>
            <a:pPr>
              <a:buNone/>
            </a:pPr>
            <a:r>
              <a:rPr lang="en-US" dirty="0"/>
              <a:t>The linking process consisted of two main phases:</a:t>
            </a:r>
          </a:p>
          <a:p>
            <a:pPr>
              <a:buNone/>
            </a:pPr>
            <a:r>
              <a:rPr lang="en-US" b="1" dirty="0"/>
              <a:t>1. Entity Matching:</a:t>
            </a:r>
            <a:endParaRPr lang="en-US" dirty="0"/>
          </a:p>
          <a:p>
            <a:pPr>
              <a:buNone/>
            </a:pPr>
            <a:r>
              <a:rPr lang="en-US" dirty="0"/>
              <a:t>For each GCMD+ entity, we used the </a:t>
            </a:r>
            <a:r>
              <a:rPr lang="en-US" b="1" dirty="0" err="1"/>
              <a:t>Wikidata</a:t>
            </a:r>
            <a:r>
              <a:rPr lang="en-US" b="1" dirty="0"/>
              <a:t> search API</a:t>
            </a:r>
            <a:r>
              <a:rPr lang="en-US" dirty="0"/>
              <a:t> to retrieve the </a:t>
            </a:r>
            <a:r>
              <a:rPr lang="en-US" b="1" dirty="0"/>
              <a:t>top 10 candidate matches</a:t>
            </a:r>
            <a:r>
              <a:rPr lang="en-US" dirty="0"/>
              <a:t>.</a:t>
            </a:r>
          </a:p>
          <a:p>
            <a:pPr>
              <a:buNone/>
            </a:pPr>
            <a:r>
              <a:rPr lang="en-US" dirty="0"/>
              <a:t>Out of 16,360 GCMD+ entities, </a:t>
            </a:r>
            <a:r>
              <a:rPr lang="en-US" b="1" dirty="0"/>
              <a:t>10,623 returned search results</a:t>
            </a:r>
            <a:r>
              <a:rPr lang="en-US" dirty="0"/>
              <a:t>.</a:t>
            </a:r>
          </a:p>
          <a:p>
            <a:pPr>
              <a:buNone/>
            </a:pPr>
            <a:r>
              <a:rPr lang="en-US" dirty="0"/>
              <a:t>We then applied </a:t>
            </a:r>
            <a:r>
              <a:rPr lang="en-US" b="1" dirty="0"/>
              <a:t>fuzzy string matching</a:t>
            </a:r>
            <a:r>
              <a:rPr lang="en-US" dirty="0"/>
              <a:t>, filtering results with a </a:t>
            </a:r>
            <a:r>
              <a:rPr lang="en-US" b="1" dirty="0"/>
              <a:t>threshold score of 70</a:t>
            </a:r>
            <a:r>
              <a:rPr lang="en-US" dirty="0"/>
              <a:t> to ensure high confidence.</a:t>
            </a:r>
          </a:p>
          <a:p>
            <a:pPr>
              <a:buNone/>
            </a:pPr>
            <a:r>
              <a:rPr lang="en-US" dirty="0"/>
              <a:t>After filtering, we retained </a:t>
            </a:r>
            <a:r>
              <a:rPr lang="en-US" b="1" dirty="0"/>
              <a:t>5,098 solid matches</a:t>
            </a:r>
            <a:r>
              <a:rPr lang="en-US" dirty="0"/>
              <a:t>.</a:t>
            </a:r>
            <a:br>
              <a:rPr lang="en-US" dirty="0"/>
            </a:br>
            <a:endParaRPr lang="en-US" dirty="0"/>
          </a:p>
          <a:p>
            <a:pPr>
              <a:buNone/>
            </a:pPr>
            <a:r>
              <a:rPr lang="en-US" dirty="0"/>
              <a:t>The example on the slide shows results for the GCMD+ entity </a:t>
            </a:r>
            <a:r>
              <a:rPr lang="en-US" i="1" dirty="0"/>
              <a:t>“Ocean Currents.”</a:t>
            </a:r>
            <a:endParaRPr lang="en-US" dirty="0"/>
          </a:p>
          <a:p>
            <a:pPr>
              <a:buNone/>
            </a:pPr>
            <a:r>
              <a:rPr lang="en-US" dirty="0"/>
              <a:t>• It returns several relevant hits like </a:t>
            </a:r>
            <a:r>
              <a:rPr lang="en-US" i="1" dirty="0"/>
              <a:t>“Ocean Currents”</a:t>
            </a:r>
            <a:r>
              <a:rPr lang="en-US" dirty="0"/>
              <a:t> with a perfect score of 100,</a:t>
            </a:r>
          </a:p>
          <a:p>
            <a:pPr>
              <a:buNone/>
            </a:pPr>
            <a:r>
              <a:rPr lang="en-US" dirty="0"/>
              <a:t>• And </a:t>
            </a:r>
            <a:r>
              <a:rPr lang="en-US" i="1" dirty="0"/>
              <a:t>“ocean current”</a:t>
            </a:r>
            <a:r>
              <a:rPr lang="en-US" dirty="0"/>
              <a:t> with a score of 96.</a:t>
            </a:r>
          </a:p>
          <a:p>
            <a:pPr>
              <a:buNone/>
            </a:pPr>
            <a:r>
              <a:rPr lang="en-US" dirty="0"/>
              <a:t>• Lower-scoring results like </a:t>
            </a:r>
            <a:r>
              <a:rPr lang="en-US" i="1" dirty="0"/>
              <a:t>“Micronekton”</a:t>
            </a:r>
            <a:r>
              <a:rPr lang="en-US" dirty="0"/>
              <a:t> (score 32) are discarded based on the threshold.</a:t>
            </a:r>
          </a:p>
          <a:p>
            <a:pPr>
              <a:buNone/>
            </a:pPr>
            <a:br>
              <a:rPr lang="en-US" dirty="0"/>
            </a:br>
            <a:endParaRPr lang="en-US" dirty="0"/>
          </a:p>
          <a:p>
            <a:pPr>
              <a:buNone/>
            </a:pPr>
            <a:r>
              <a:rPr lang="en-US" b="1" dirty="0"/>
              <a:t>2. Metadata Integration:</a:t>
            </a:r>
            <a:endParaRPr lang="en-US" dirty="0"/>
          </a:p>
          <a:p>
            <a:pPr>
              <a:buNone/>
            </a:pPr>
            <a:r>
              <a:rPr lang="en-US" dirty="0"/>
              <a:t>Once a match is confirmed, we </a:t>
            </a:r>
            <a:r>
              <a:rPr lang="en-US" b="1" dirty="0"/>
              <a:t>enrich the GCMD+ entity</a:t>
            </a:r>
            <a:r>
              <a:rPr lang="en-US" dirty="0"/>
              <a:t> with corresponding </a:t>
            </a:r>
            <a:r>
              <a:rPr lang="en-US" b="1" dirty="0" err="1"/>
              <a:t>Wikidata</a:t>
            </a:r>
            <a:r>
              <a:rPr lang="en-US" b="1" dirty="0"/>
              <a:t> metadata</a:t>
            </a:r>
            <a:r>
              <a:rPr lang="en-US" dirty="0"/>
              <a:t>, including:</a:t>
            </a:r>
          </a:p>
          <a:p>
            <a:pPr>
              <a:buNone/>
            </a:pPr>
            <a:r>
              <a:rPr lang="en-US" dirty="0"/>
              <a:t>• Unique </a:t>
            </a:r>
            <a:r>
              <a:rPr lang="en-US" b="1" dirty="0" err="1"/>
              <a:t>Wikidata</a:t>
            </a:r>
            <a:r>
              <a:rPr lang="en-US" b="1" dirty="0"/>
              <a:t> IDs</a:t>
            </a:r>
            <a:r>
              <a:rPr lang="en-US" dirty="0"/>
              <a:t>,</a:t>
            </a:r>
          </a:p>
          <a:p>
            <a:pPr>
              <a:buNone/>
            </a:pPr>
            <a:r>
              <a:rPr lang="en-US" dirty="0"/>
              <a:t>• </a:t>
            </a:r>
            <a:r>
              <a:rPr lang="en-US" b="1" dirty="0"/>
              <a:t>Entity definitions</a:t>
            </a:r>
            <a:r>
              <a:rPr lang="en-US" dirty="0"/>
              <a:t>, and</a:t>
            </a:r>
          </a:p>
          <a:p>
            <a:pPr>
              <a:buNone/>
            </a:pPr>
            <a:r>
              <a:rPr lang="en-US" dirty="0"/>
              <a:t>• </a:t>
            </a:r>
            <a:r>
              <a:rPr lang="en-US" b="1" dirty="0"/>
              <a:t>Semantic relationships</a:t>
            </a:r>
            <a:r>
              <a:rPr lang="en-US" dirty="0"/>
              <a:t>, such as </a:t>
            </a:r>
            <a:r>
              <a:rPr lang="en-US" i="1" dirty="0"/>
              <a:t>broader/narrower terms</a:t>
            </a:r>
            <a:r>
              <a:rPr lang="en-US" dirty="0"/>
              <a:t> or </a:t>
            </a:r>
            <a:r>
              <a:rPr lang="en-US" i="1" dirty="0"/>
              <a:t>instance-of</a:t>
            </a:r>
            <a:r>
              <a:rPr lang="en-US" dirty="0"/>
              <a:t> links.</a:t>
            </a:r>
          </a:p>
          <a:p>
            <a:pPr>
              <a:buNone/>
            </a:pPr>
            <a:endParaRPr lang="en-US" dirty="0"/>
          </a:p>
          <a:p>
            <a:pPr>
              <a:buNone/>
            </a:pPr>
            <a:r>
              <a:rPr lang="en-US" dirty="0"/>
              <a:t>This integration adds </a:t>
            </a:r>
            <a:r>
              <a:rPr lang="en-US" b="1" dirty="0"/>
              <a:t>semantic depth</a:t>
            </a:r>
            <a:r>
              <a:rPr lang="en-US" dirty="0"/>
              <a:t> to GCMD+ entities while maintaining alignment with their expert-defined structure.</a:t>
            </a:r>
          </a:p>
          <a:p>
            <a:pPr>
              <a:buNone/>
            </a:pPr>
            <a:r>
              <a:rPr lang="en-US" dirty="0"/>
              <a:t>It also allows us to connect our climate science taxonomy to </a:t>
            </a:r>
            <a:r>
              <a:rPr lang="en-US" b="1" dirty="0"/>
              <a:t>a broader, cross-domain knowledge graph</a:t>
            </a:r>
            <a:r>
              <a:rPr lang="en-US" dirty="0"/>
              <a:t>, which enhances machine reasoning, and enables alignment with linked data initiatives.</a:t>
            </a:r>
          </a:p>
          <a:p>
            <a:pPr>
              <a:buNone/>
            </a:pPr>
            <a:br>
              <a:rPr lang="en-US" dirty="0"/>
            </a:br>
            <a:endParaRPr lang="en-US" dirty="0"/>
          </a:p>
        </p:txBody>
      </p:sp>
      <p:sp>
        <p:nvSpPr>
          <p:cNvPr id="4" name="Slide Number Placeholder 3"/>
          <p:cNvSpPr>
            <a:spLocks noGrp="1"/>
          </p:cNvSpPr>
          <p:nvPr>
            <p:ph type="sldNum" sz="quarter" idx="5"/>
          </p:nvPr>
        </p:nvSpPr>
        <p:spPr/>
        <p:txBody>
          <a:bodyPr/>
          <a:lstStyle/>
          <a:p>
            <a:fld id="{AAD40C67-B9D0-1644-B660-157ECD85551F}" type="slidenum">
              <a:rPr lang="en-US" smtClean="0"/>
              <a:t>15</a:t>
            </a:fld>
            <a:endParaRPr lang="en-US"/>
          </a:p>
        </p:txBody>
      </p:sp>
    </p:spTree>
    <p:extLst>
      <p:ext uri="{BB962C8B-B14F-4D97-AF65-F5344CB8AC3E}">
        <p14:creationId xmlns:p14="http://schemas.microsoft.com/office/powerpoint/2010/main" val="1785295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To enable efficient retrieval and alignment of extracted knowledge, we built a </a:t>
            </a:r>
            <a:r>
              <a:rPr lang="en-US" b="1" dirty="0"/>
              <a:t>semantic index over all GCMD+ entities</a:t>
            </a:r>
            <a:r>
              <a:rPr lang="en-US" dirty="0"/>
              <a:t>.</a:t>
            </a:r>
            <a:br>
              <a:rPr lang="en-US" dirty="0"/>
            </a:br>
            <a:endParaRPr lang="en-US" dirty="0"/>
          </a:p>
          <a:p>
            <a:pPr>
              <a:buNone/>
            </a:pPr>
            <a:r>
              <a:rPr lang="en-US" dirty="0"/>
              <a:t>This step involved embedding definitions for all </a:t>
            </a:r>
            <a:r>
              <a:rPr lang="en-US" b="1" dirty="0"/>
              <a:t>16,360 nodes</a:t>
            </a:r>
            <a:r>
              <a:rPr lang="en-US" dirty="0"/>
              <a:t> using </a:t>
            </a:r>
            <a:r>
              <a:rPr lang="en-US" b="1" dirty="0"/>
              <a:t>NVIDIA’s NV-Embed-v2</a:t>
            </a:r>
            <a:r>
              <a:rPr lang="en-US" dirty="0"/>
              <a:t> model—one of the top-performing models on the </a:t>
            </a:r>
            <a:r>
              <a:rPr lang="en-US" b="1" dirty="0"/>
              <a:t>Massive Text Embedding Benchmark (MTEB)</a:t>
            </a:r>
            <a:r>
              <a:rPr lang="en-US" dirty="0"/>
              <a:t>. </a:t>
            </a:r>
            <a:r>
              <a:rPr lang="en-US" strike="sngStrike" dirty="0"/>
              <a:t>NV-Embed-v2 generates </a:t>
            </a:r>
            <a:r>
              <a:rPr lang="en-US" b="1" strike="sngStrike" dirty="0"/>
              <a:t>4096-dimensional vectors</a:t>
            </a:r>
            <a:r>
              <a:rPr lang="en-US" strike="sngStrike" dirty="0"/>
              <a:t>, capturing rich semantic nuances in climate science terminology.</a:t>
            </a:r>
            <a:br>
              <a:rPr lang="en-US" dirty="0"/>
            </a:br>
            <a:endParaRPr lang="en-US" dirty="0"/>
          </a:p>
          <a:p>
            <a:pPr>
              <a:buNone/>
            </a:pPr>
            <a:r>
              <a:rPr lang="en-US" dirty="0"/>
              <a:t>These embeddings allow us to perform </a:t>
            </a:r>
            <a:r>
              <a:rPr lang="en-US" b="1" dirty="0"/>
              <a:t>semantic search</a:t>
            </a:r>
            <a:r>
              <a:rPr lang="en-US" dirty="0"/>
              <a:t>, where textual mentions from scientific literature can be matched to the most relevant taxonomy entry—even if the wording differs from the term.</a:t>
            </a:r>
          </a:p>
          <a:p>
            <a:pPr>
              <a:buNone/>
            </a:pPr>
            <a:r>
              <a:rPr lang="en-US" dirty="0"/>
              <a:t>More importantly, this embedding-based indexing turns GCMD+ into a </a:t>
            </a:r>
            <a:r>
              <a:rPr lang="en-US" b="1" dirty="0"/>
              <a:t>dynamic reference layer</a:t>
            </a:r>
            <a:r>
              <a:rPr lang="en-US" dirty="0"/>
              <a:t>. It acts as a stable semantic anchor, ensuring that as we extract new knowledge from literature, it consistently maps back to trusted, expert-defined concepts.</a:t>
            </a:r>
          </a:p>
        </p:txBody>
      </p:sp>
      <p:sp>
        <p:nvSpPr>
          <p:cNvPr id="4" name="Slide Number Placeholder 3"/>
          <p:cNvSpPr>
            <a:spLocks noGrp="1"/>
          </p:cNvSpPr>
          <p:nvPr>
            <p:ph type="sldNum" sz="quarter" idx="5"/>
          </p:nvPr>
        </p:nvSpPr>
        <p:spPr/>
        <p:txBody>
          <a:bodyPr/>
          <a:lstStyle/>
          <a:p>
            <a:fld id="{AAD40C67-B9D0-1644-B660-157ECD85551F}" type="slidenum">
              <a:rPr lang="en-US" smtClean="0"/>
              <a:t>16</a:t>
            </a:fld>
            <a:endParaRPr lang="en-US"/>
          </a:p>
        </p:txBody>
      </p:sp>
    </p:spTree>
    <p:extLst>
      <p:ext uri="{BB962C8B-B14F-4D97-AF65-F5344CB8AC3E}">
        <p14:creationId xmlns:p14="http://schemas.microsoft.com/office/powerpoint/2010/main" val="2445358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To ensure high-quality and domain-consistent knowledge extraction, we adopted a </a:t>
            </a:r>
            <a:r>
              <a:rPr lang="en-US" b="1" dirty="0"/>
              <a:t>structured three-stage annotation process</a:t>
            </a:r>
            <a:r>
              <a:rPr lang="en-US" dirty="0"/>
              <a:t> involving </a:t>
            </a:r>
            <a:r>
              <a:rPr lang="en-US" b="1" dirty="0"/>
              <a:t>four climate science experts</a:t>
            </a:r>
            <a:r>
              <a:rPr lang="en-US" dirty="0"/>
              <a:t>.</a:t>
            </a:r>
          </a:p>
          <a:p>
            <a:pPr>
              <a:buNone/>
            </a:pPr>
            <a:r>
              <a:rPr lang="en-US" dirty="0"/>
              <a:t>Instead of using a single-stage approach—which often results in noisy or inconsistent labels—we broke the task into focused stages to improve clarity, agreement, and precision. A total of </a:t>
            </a:r>
            <a:r>
              <a:rPr lang="en-US" b="1" dirty="0"/>
              <a:t>25 scientific publications</a:t>
            </a:r>
            <a:r>
              <a:rPr lang="en-US" dirty="0"/>
              <a:t> were annotated using the </a:t>
            </a:r>
            <a:r>
              <a:rPr lang="en-US" b="1" dirty="0" err="1"/>
              <a:t>INCEpTION</a:t>
            </a:r>
            <a:r>
              <a:rPr lang="en-US" b="1" dirty="0"/>
              <a:t> platform</a:t>
            </a:r>
            <a:r>
              <a:rPr lang="en-US" dirty="0"/>
              <a:t> and AWS-hosted instances.</a:t>
            </a:r>
          </a:p>
          <a:p>
            <a:pPr>
              <a:buNone/>
            </a:pPr>
            <a:br>
              <a:rPr lang="en-US" dirty="0"/>
            </a:br>
            <a:endParaRPr lang="en-US" dirty="0"/>
          </a:p>
          <a:p>
            <a:pPr>
              <a:buNone/>
            </a:pPr>
            <a:r>
              <a:rPr lang="en-US" b="1" dirty="0"/>
              <a:t>Stage 1: Named Entity Recognition (NER)</a:t>
            </a:r>
            <a:endParaRPr lang="en-US" dirty="0"/>
          </a:p>
          <a:p>
            <a:pPr>
              <a:buNone/>
            </a:pPr>
            <a:r>
              <a:rPr lang="en-US" dirty="0"/>
              <a:t>In the first stage, annotators reviewed LLM-generated suggestions and tagged entities into one of </a:t>
            </a:r>
            <a:r>
              <a:rPr lang="en-US" b="1" dirty="0"/>
              <a:t>12 predefined climate categories.</a:t>
            </a:r>
            <a:r>
              <a:rPr lang="zh-CN" altLang="en-US" b="1" dirty="0"/>
              <a:t> </a:t>
            </a:r>
            <a:r>
              <a:rPr lang="en-US" dirty="0"/>
              <a:t>This stage was particularly challenging due to ambiguous or nuanced domain-specific terms.</a:t>
            </a:r>
          </a:p>
          <a:p>
            <a:pPr>
              <a:buNone/>
            </a:pPr>
            <a:r>
              <a:rPr lang="en-US" dirty="0"/>
              <a:t>The </a:t>
            </a:r>
            <a:r>
              <a:rPr lang="en-US" b="1" dirty="0"/>
              <a:t>inter-annotator agreement</a:t>
            </a:r>
            <a:r>
              <a:rPr lang="en-US" dirty="0"/>
              <a:t> for this stage was </a:t>
            </a:r>
            <a:r>
              <a:rPr lang="en-US" b="1" dirty="0"/>
              <a:t>moderate (Kappa: 0.77)</a:t>
            </a:r>
            <a:r>
              <a:rPr lang="en-US" dirty="0"/>
              <a:t>—reflecting the complexity of identifying climate entities with high fidelity.</a:t>
            </a:r>
          </a:p>
          <a:p>
            <a:pPr>
              <a:buNone/>
            </a:pPr>
            <a:br>
              <a:rPr lang="en-US" dirty="0"/>
            </a:br>
            <a:endParaRPr lang="en-US" dirty="0"/>
          </a:p>
          <a:p>
            <a:pPr>
              <a:buNone/>
            </a:pPr>
            <a:r>
              <a:rPr lang="en-US" b="1" dirty="0"/>
              <a:t>Stage 2: Entity Linking (EL)</a:t>
            </a:r>
            <a:endParaRPr lang="en-US" dirty="0"/>
          </a:p>
          <a:p>
            <a:pPr>
              <a:buNone/>
            </a:pPr>
            <a:r>
              <a:rPr lang="en-US" dirty="0"/>
              <a:t>Next, identified entities were linked to entries in our curated taxonomy, </a:t>
            </a:r>
            <a:r>
              <a:rPr lang="en-US" b="1" dirty="0"/>
              <a:t>GCMD+</a:t>
            </a:r>
            <a:r>
              <a:rPr lang="en-US" dirty="0"/>
              <a:t>.</a:t>
            </a:r>
          </a:p>
          <a:p>
            <a:pPr>
              <a:buNone/>
            </a:pPr>
            <a:r>
              <a:rPr lang="en-US" dirty="0"/>
              <a:t>This step ensured semantic grounding and made the dataset compatible with the larger knowledge graph.</a:t>
            </a:r>
          </a:p>
          <a:p>
            <a:pPr>
              <a:buNone/>
            </a:pPr>
            <a:r>
              <a:rPr lang="en-US" dirty="0"/>
              <a:t>In cases where an entity didn’t map cleanly, annotators flagged it for review.</a:t>
            </a:r>
          </a:p>
          <a:p>
            <a:pPr>
              <a:buNone/>
            </a:pPr>
            <a:r>
              <a:rPr lang="en-US" dirty="0"/>
              <a:t>This task was more straightforward and resulted in a </a:t>
            </a:r>
            <a:r>
              <a:rPr lang="en-US" b="1" dirty="0"/>
              <a:t>higher agreement (Kappa: 0.89)</a:t>
            </a:r>
            <a:r>
              <a:rPr lang="en-US" dirty="0"/>
              <a:t>.</a:t>
            </a:r>
          </a:p>
          <a:p>
            <a:pPr>
              <a:buNone/>
            </a:pPr>
            <a:br>
              <a:rPr lang="en-US" dirty="0"/>
            </a:br>
            <a:endParaRPr lang="en-US" dirty="0"/>
          </a:p>
          <a:p>
            <a:pPr>
              <a:buNone/>
            </a:pPr>
            <a:r>
              <a:rPr lang="en-US" b="1" dirty="0"/>
              <a:t>Stage 3: Relationship Validation</a:t>
            </a:r>
            <a:endParaRPr lang="en-US" dirty="0"/>
          </a:p>
          <a:p>
            <a:pPr>
              <a:buNone/>
            </a:pPr>
            <a:r>
              <a:rPr lang="en-US" dirty="0"/>
              <a:t>Finally, annotators validated the semantic </a:t>
            </a:r>
            <a:r>
              <a:rPr lang="en-US" b="1" dirty="0"/>
              <a:t>relationships between entities. </a:t>
            </a:r>
            <a:r>
              <a:rPr lang="en-US" dirty="0"/>
              <a:t>Only clearly supported relationships were retained, and speculative connections were discarded to maintain precision.</a:t>
            </a:r>
          </a:p>
          <a:p>
            <a:pPr>
              <a:buNone/>
            </a:pPr>
            <a:r>
              <a:rPr lang="en-US" dirty="0"/>
              <a:t>This stage achieved a </a:t>
            </a:r>
            <a:r>
              <a:rPr lang="en-US" b="1" dirty="0"/>
              <a:t>Kappa score of 0.82</a:t>
            </a:r>
            <a:r>
              <a:rPr lang="en-US" dirty="0"/>
              <a:t>, indicating strong agreement among annotators.</a:t>
            </a:r>
          </a:p>
          <a:p>
            <a:pPr>
              <a:buNone/>
            </a:pPr>
            <a:endParaRPr lang="en-US" dirty="0"/>
          </a:p>
          <a:p>
            <a:pPr>
              <a:buNone/>
            </a:pPr>
            <a:r>
              <a:rPr lang="en-US" dirty="0"/>
              <a:t>--- [CLICK] ----</a:t>
            </a:r>
          </a:p>
          <a:p>
            <a:pPr>
              <a:buNone/>
            </a:pPr>
            <a:r>
              <a:rPr lang="en-US" dirty="0"/>
              <a:t>Across the 25 documents, we annotated approximately:</a:t>
            </a:r>
          </a:p>
          <a:p>
            <a:pPr>
              <a:buNone/>
            </a:pPr>
            <a:r>
              <a:rPr lang="en-US" dirty="0"/>
              <a:t>• </a:t>
            </a:r>
            <a:r>
              <a:rPr lang="en-US" b="1" dirty="0"/>
              <a:t>549 entities per document</a:t>
            </a:r>
            <a:r>
              <a:rPr lang="en-US" dirty="0"/>
              <a:t>, and</a:t>
            </a:r>
          </a:p>
          <a:p>
            <a:pPr>
              <a:buNone/>
            </a:pPr>
            <a:r>
              <a:rPr lang="en-US" dirty="0"/>
              <a:t>• </a:t>
            </a:r>
            <a:r>
              <a:rPr lang="en-US" b="1" dirty="0"/>
              <a:t>194 relationships per document</a:t>
            </a:r>
            <a:r>
              <a:rPr lang="en-US" dirty="0"/>
              <a:t>.</a:t>
            </a:r>
          </a:p>
          <a:p>
            <a:pPr>
              <a:buNone/>
            </a:pPr>
            <a:r>
              <a:rPr lang="en-US" dirty="0"/>
              <a:t>The most frequent entity types were </a:t>
            </a:r>
            <a:r>
              <a:rPr lang="en-US" b="1" dirty="0"/>
              <a:t>variables</a:t>
            </a:r>
            <a:r>
              <a:rPr lang="en-US" dirty="0"/>
              <a:t>, </a:t>
            </a:r>
            <a:r>
              <a:rPr lang="en-US" b="1" dirty="0"/>
              <a:t>locations</a:t>
            </a:r>
            <a:r>
              <a:rPr lang="en-US" dirty="0"/>
              <a:t>, and </a:t>
            </a:r>
            <a:r>
              <a:rPr lang="en-US" b="1" dirty="0"/>
              <a:t>models</a:t>
            </a:r>
            <a:r>
              <a:rPr lang="en-US" dirty="0"/>
              <a:t>.</a:t>
            </a:r>
          </a:p>
          <a:p>
            <a:endParaRPr lang="en-US" i="0" dirty="0"/>
          </a:p>
        </p:txBody>
      </p:sp>
      <p:sp>
        <p:nvSpPr>
          <p:cNvPr id="4" name="Slide Number Placeholder 3"/>
          <p:cNvSpPr>
            <a:spLocks noGrp="1"/>
          </p:cNvSpPr>
          <p:nvPr>
            <p:ph type="sldNum" sz="quarter" idx="5"/>
          </p:nvPr>
        </p:nvSpPr>
        <p:spPr/>
        <p:txBody>
          <a:bodyPr/>
          <a:lstStyle/>
          <a:p>
            <a:fld id="{AAD40C67-B9D0-1644-B660-157ECD85551F}" type="slidenum">
              <a:rPr lang="en-US" smtClean="0"/>
              <a:t>17</a:t>
            </a:fld>
            <a:endParaRPr lang="en-US"/>
          </a:p>
        </p:txBody>
      </p:sp>
    </p:spTree>
    <p:extLst>
      <p:ext uri="{BB962C8B-B14F-4D97-AF65-F5344CB8AC3E}">
        <p14:creationId xmlns:p14="http://schemas.microsoft.com/office/powerpoint/2010/main" val="3122286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This slide illustrates our overall </a:t>
            </a:r>
            <a:r>
              <a:rPr lang="en-US" b="1" dirty="0"/>
              <a:t>framework for knowledge graph construction</a:t>
            </a:r>
            <a:r>
              <a:rPr lang="en-US" dirty="0"/>
              <a:t> from scientific literature, powered by the synergy between </a:t>
            </a:r>
            <a:r>
              <a:rPr lang="en-US" b="1" dirty="0"/>
              <a:t>large language models (LLMs)</a:t>
            </a:r>
            <a:r>
              <a:rPr lang="en-US" dirty="0"/>
              <a:t> and </a:t>
            </a:r>
            <a:r>
              <a:rPr lang="en-US" b="1" dirty="0"/>
              <a:t>retrieval-augmented generation (RAG)</a:t>
            </a:r>
            <a:r>
              <a:rPr lang="en-US" dirty="0"/>
              <a:t>.</a:t>
            </a:r>
            <a:br>
              <a:rPr lang="en-US" dirty="0"/>
            </a:br>
            <a:endParaRPr lang="en-US" dirty="0"/>
          </a:p>
          <a:p>
            <a:pPr>
              <a:buNone/>
            </a:pPr>
            <a:r>
              <a:rPr lang="en-US" b="1" dirty="0"/>
              <a:t>Step 1: Start with a Domain Taxonomy</a:t>
            </a:r>
            <a:endParaRPr lang="en-US" dirty="0"/>
          </a:p>
          <a:p>
            <a:pPr>
              <a:buNone/>
            </a:pPr>
            <a:r>
              <a:rPr lang="en-US" dirty="0"/>
              <a:t>We begin with a curated </a:t>
            </a:r>
            <a:r>
              <a:rPr lang="en-US" b="1" dirty="0"/>
              <a:t>domain taxonomy</a:t>
            </a:r>
            <a:r>
              <a:rPr lang="en-US" dirty="0"/>
              <a:t>—in our case, GCMD+—which provides a hierarchical classification of entities in climate science.</a:t>
            </a:r>
          </a:p>
          <a:p>
            <a:pPr>
              <a:buNone/>
            </a:pPr>
            <a:r>
              <a:rPr lang="en-US" dirty="0"/>
              <a:t>However, while this taxonomy gives us entity types and structure, it </a:t>
            </a:r>
            <a:r>
              <a:rPr lang="en-US" b="1" dirty="0"/>
              <a:t>lacks rich inter-entity relationships</a:t>
            </a:r>
            <a:r>
              <a:rPr lang="en-US" dirty="0"/>
              <a:t>, beyond simple subclass hierarchies.</a:t>
            </a:r>
          </a:p>
          <a:p>
            <a:pPr>
              <a:buNone/>
            </a:pPr>
            <a:br>
              <a:rPr lang="en-US" dirty="0"/>
            </a:br>
            <a:endParaRPr lang="en-US" dirty="0"/>
          </a:p>
          <a:p>
            <a:pPr>
              <a:buNone/>
            </a:pPr>
            <a:r>
              <a:rPr lang="en-US" b="1" dirty="0"/>
              <a:t>Step 2: RAG-Constrained Extraction</a:t>
            </a:r>
            <a:endParaRPr lang="en-US" dirty="0"/>
          </a:p>
          <a:p>
            <a:pPr>
              <a:buNone/>
            </a:pPr>
            <a:r>
              <a:rPr lang="en-US" dirty="0"/>
              <a:t>To extract relationships, we use a </a:t>
            </a:r>
            <a:r>
              <a:rPr lang="en-US" b="1" dirty="0"/>
              <a:t>RAG-based system</a:t>
            </a:r>
            <a:r>
              <a:rPr lang="en-US" dirty="0"/>
              <a:t> paired with an LLM.</a:t>
            </a:r>
          </a:p>
          <a:p>
            <a:pPr>
              <a:buNone/>
            </a:pPr>
            <a:r>
              <a:rPr lang="en-US" dirty="0"/>
              <a:t>This component processes scientific publications and identifies </a:t>
            </a:r>
            <a:r>
              <a:rPr lang="en-US" b="1" dirty="0"/>
              <a:t>relations between entities</a:t>
            </a:r>
            <a:r>
              <a:rPr lang="en-US" dirty="0"/>
              <a:t>, But importantly, </a:t>
            </a:r>
            <a:r>
              <a:rPr lang="en-US" b="1" dirty="0"/>
              <a:t>these relations are constrained by the taxonomy</a:t>
            </a:r>
            <a:r>
              <a:rPr lang="en-US" dirty="0"/>
              <a:t>:</a:t>
            </a:r>
          </a:p>
          <a:p>
            <a:pPr>
              <a:buNone/>
            </a:pPr>
            <a:r>
              <a:rPr lang="en-US" dirty="0"/>
              <a:t>• We only allow the LLM to extract relations that </a:t>
            </a:r>
            <a:r>
              <a:rPr lang="en-US" b="1" dirty="0"/>
              <a:t>match predefined types</a:t>
            </a:r>
            <a:r>
              <a:rPr lang="en-US" dirty="0"/>
              <a:t> in our schema.</a:t>
            </a:r>
          </a:p>
          <a:p>
            <a:pPr>
              <a:buNone/>
            </a:pPr>
            <a:r>
              <a:rPr lang="en-US" dirty="0"/>
              <a:t>• And we only allow entity mentions that are </a:t>
            </a:r>
            <a:r>
              <a:rPr lang="en-US" b="1" dirty="0"/>
              <a:t>anchored in the taxonomy index</a:t>
            </a:r>
            <a:r>
              <a:rPr lang="en-US" dirty="0"/>
              <a:t>.</a:t>
            </a:r>
          </a:p>
          <a:p>
            <a:pPr>
              <a:buNone/>
            </a:pPr>
            <a:endParaRPr lang="en-US" dirty="0"/>
          </a:p>
          <a:p>
            <a:pPr>
              <a:buNone/>
            </a:pPr>
            <a:r>
              <a:rPr lang="en-US" dirty="0"/>
              <a:t>This constraint reduces hallucinations and ensures that every extracted triple is consistent with our domain structure.</a:t>
            </a:r>
          </a:p>
          <a:p>
            <a:pPr>
              <a:buNone/>
            </a:pPr>
            <a:r>
              <a:rPr lang="en-US" dirty="0"/>
              <a:t>Think of it as adding a </a:t>
            </a:r>
            <a:r>
              <a:rPr lang="en-US" i="1" dirty="0"/>
              <a:t>semantic filter</a:t>
            </a:r>
            <a:r>
              <a:rPr lang="en-US" dirty="0"/>
              <a:t> over the LLM’s open-ended outputs.</a:t>
            </a:r>
          </a:p>
          <a:p>
            <a:pPr>
              <a:buNone/>
            </a:pPr>
            <a:endParaRPr lang="en-US" b="1" dirty="0"/>
          </a:p>
          <a:p>
            <a:pPr>
              <a:buNone/>
            </a:pPr>
            <a:r>
              <a:rPr lang="en-US" b="1" dirty="0"/>
              <a:t>Step 3: Populate the Knowledge Graph</a:t>
            </a:r>
            <a:endParaRPr lang="en-US" dirty="0"/>
          </a:p>
          <a:p>
            <a:pPr>
              <a:buNone/>
            </a:pPr>
            <a:r>
              <a:rPr lang="en-US" dirty="0"/>
              <a:t>Finally, we populate the knowledge graph:</a:t>
            </a:r>
          </a:p>
          <a:p>
            <a:pPr>
              <a:buNone/>
            </a:pPr>
            <a:r>
              <a:rPr lang="en-US" dirty="0"/>
              <a:t>• The </a:t>
            </a:r>
            <a:r>
              <a:rPr lang="en-US" b="1" dirty="0"/>
              <a:t>taxonomy provides the backbone</a:t>
            </a:r>
            <a:r>
              <a:rPr lang="en-US" dirty="0"/>
              <a:t>, defining entity types and hierarchies.</a:t>
            </a:r>
          </a:p>
          <a:p>
            <a:pPr>
              <a:buNone/>
            </a:pPr>
            <a:r>
              <a:rPr lang="en-US" dirty="0"/>
              <a:t>• The </a:t>
            </a:r>
            <a:r>
              <a:rPr lang="en-US" b="1" dirty="0"/>
              <a:t>LLM-RAG pipeline enriches it with relation triples</a:t>
            </a:r>
            <a:r>
              <a:rPr lang="en-US" dirty="0"/>
              <a:t>, pulled directly from publications and grounded in the taxonomy.</a:t>
            </a:r>
          </a:p>
          <a:p>
            <a:pPr>
              <a:buNone/>
            </a:pPr>
            <a:br>
              <a:rPr lang="en-US" dirty="0"/>
            </a:br>
            <a:endParaRPr lang="en-US" dirty="0"/>
          </a:p>
        </p:txBody>
      </p:sp>
    </p:spTree>
    <p:extLst>
      <p:ext uri="{BB962C8B-B14F-4D97-AF65-F5344CB8AC3E}">
        <p14:creationId xmlns:p14="http://schemas.microsoft.com/office/powerpoint/2010/main" val="11121968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Let’s take a closer look at </a:t>
            </a:r>
            <a:r>
              <a:rPr lang="en-US" b="1" dirty="0"/>
              <a:t>Step 2: RAG-Constrained Extraction</a:t>
            </a:r>
            <a:r>
              <a:rPr lang="en-US" dirty="0"/>
              <a:t>, where we identify entities and relationships from scientific publications using large language models—while keeping everything grounded in a verified domain taxonomy.</a:t>
            </a:r>
          </a:p>
          <a:p>
            <a:pPr>
              <a:buNone/>
            </a:pPr>
            <a:endParaRPr lang="en-US" dirty="0"/>
          </a:p>
          <a:p>
            <a:pPr>
              <a:buNone/>
            </a:pPr>
            <a:r>
              <a:rPr lang="en-US" dirty="0"/>
              <a:t>This step is broken down into three key stages:</a:t>
            </a:r>
          </a:p>
          <a:p>
            <a:pPr>
              <a:buNone/>
            </a:pPr>
            <a:r>
              <a:rPr lang="en-US" dirty="0"/>
              <a:t>1. </a:t>
            </a:r>
            <a:r>
              <a:rPr lang="en-US" b="1" dirty="0" err="1"/>
              <a:t>PreRAG</a:t>
            </a:r>
            <a:r>
              <a:rPr lang="en-US" dirty="0"/>
              <a:t> – where we retrieve and suggest relevant entities from the taxonomy to guide the model,</a:t>
            </a:r>
          </a:p>
          <a:p>
            <a:pPr>
              <a:buNone/>
            </a:pPr>
            <a:r>
              <a:rPr lang="en-US" dirty="0"/>
              <a:t>2. </a:t>
            </a:r>
            <a:r>
              <a:rPr lang="en-US" b="1" dirty="0"/>
              <a:t>LLM Extraction</a:t>
            </a:r>
            <a:r>
              <a:rPr lang="en-US" dirty="0"/>
              <a:t> – where the model generates entities and relationships, constrained to predefined types, and</a:t>
            </a:r>
          </a:p>
          <a:p>
            <a:pPr>
              <a:buNone/>
            </a:pPr>
            <a:r>
              <a:rPr lang="en-US" dirty="0"/>
              <a:t>3. </a:t>
            </a:r>
            <a:r>
              <a:rPr lang="en-US" b="1" dirty="0" err="1"/>
              <a:t>PostRAG</a:t>
            </a:r>
            <a:r>
              <a:rPr lang="en-US" dirty="0"/>
              <a:t> – where we validate the output and link it back to the taxonomy to ensure accuracy and consistency.</a:t>
            </a:r>
            <a:br>
              <a:rPr lang="en-US" dirty="0"/>
            </a:br>
            <a:endParaRPr lang="en-US" dirty="0"/>
          </a:p>
          <a:p>
            <a:r>
              <a:rPr lang="en-US" dirty="0"/>
              <a:t>Each of these stages plays a critical role in reducing hallucinations and maintaining semantic alignment—and I’ll walk through them in more detail on the following slides.</a:t>
            </a:r>
          </a:p>
        </p:txBody>
      </p:sp>
    </p:spTree>
    <p:extLst>
      <p:ext uri="{BB962C8B-B14F-4D97-AF65-F5344CB8AC3E}">
        <p14:creationId xmlns:p14="http://schemas.microsoft.com/office/powerpoint/2010/main" val="2457058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c5420d907c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2c5420d907c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Before passing the input to the language model, we use a </a:t>
            </a:r>
            <a:r>
              <a:rPr lang="en-US" b="1" dirty="0"/>
              <a:t>RAG-based preprocessing step</a:t>
            </a:r>
            <a:r>
              <a:rPr lang="en-US" dirty="0"/>
              <a:t> to enrich the input with domain-relevant context—without overwhelming it with noise.</a:t>
            </a:r>
            <a:br>
              <a:rPr lang="en-US" dirty="0"/>
            </a:br>
            <a:endParaRPr lang="en-US" dirty="0"/>
          </a:p>
          <a:p>
            <a:pPr>
              <a:buNone/>
            </a:pPr>
            <a:r>
              <a:rPr lang="en-US" dirty="0"/>
              <a:t>This involves a </a:t>
            </a:r>
            <a:r>
              <a:rPr lang="en-US" b="1" dirty="0"/>
              <a:t>multi-step candidate identification process</a:t>
            </a:r>
            <a:r>
              <a:rPr lang="en-US" dirty="0"/>
              <a:t>:</a:t>
            </a:r>
          </a:p>
          <a:p>
            <a:pPr>
              <a:buNone/>
            </a:pPr>
            <a:r>
              <a:rPr lang="en-US" dirty="0"/>
              <a:t>1. </a:t>
            </a:r>
            <a:r>
              <a:rPr lang="en-US" b="1" dirty="0"/>
              <a:t>First</a:t>
            </a:r>
            <a:r>
              <a:rPr lang="en-US" dirty="0"/>
              <a:t>, we use </a:t>
            </a:r>
            <a:r>
              <a:rPr lang="en-US" b="1" dirty="0" err="1"/>
              <a:t>SpaCy</a:t>
            </a:r>
            <a:r>
              <a:rPr lang="en-US" dirty="0"/>
              <a:t> to extract </a:t>
            </a:r>
            <a:r>
              <a:rPr lang="en-US" b="1" dirty="0"/>
              <a:t>noun phrases</a:t>
            </a:r>
            <a:r>
              <a:rPr lang="en-US" dirty="0"/>
              <a:t> from the input text. These serve as potential candidates for scientific entities.</a:t>
            </a:r>
          </a:p>
          <a:p>
            <a:pPr>
              <a:buNone/>
            </a:pPr>
            <a:r>
              <a:rPr lang="en-US" dirty="0"/>
              <a:t>2. </a:t>
            </a:r>
            <a:r>
              <a:rPr lang="en-US" b="1" dirty="0"/>
              <a:t>Next</a:t>
            </a:r>
            <a:r>
              <a:rPr lang="en-US" dirty="0"/>
              <a:t>, we apply a rule-based filter to </a:t>
            </a:r>
            <a:r>
              <a:rPr lang="en-US" b="1" dirty="0"/>
              <a:t>remove irrelevant or overly generic terms</a:t>
            </a:r>
            <a:r>
              <a:rPr lang="en-US" dirty="0"/>
              <a:t>, such as common </a:t>
            </a:r>
            <a:r>
              <a:rPr lang="en-US" dirty="0" err="1"/>
              <a:t>stopwords</a:t>
            </a:r>
            <a:r>
              <a:rPr lang="en-US" dirty="0"/>
              <a:t>, very short phrases, or domain-unrelated expressions.</a:t>
            </a:r>
          </a:p>
          <a:p>
            <a:pPr>
              <a:buNone/>
            </a:pPr>
            <a:r>
              <a:rPr lang="en-US" dirty="0"/>
              <a:t>3. Then, for each remaining noun phrase, we compute </a:t>
            </a:r>
            <a:r>
              <a:rPr lang="en-US" b="1" dirty="0"/>
              <a:t>cosine similarity</a:t>
            </a:r>
            <a:r>
              <a:rPr lang="en-US" dirty="0"/>
              <a:t> against the embedded nodes from the </a:t>
            </a:r>
            <a:r>
              <a:rPr lang="en-US" b="1" dirty="0"/>
              <a:t>GCMD+ taxonomy</a:t>
            </a:r>
            <a:r>
              <a:rPr lang="en-US" dirty="0"/>
              <a:t>.</a:t>
            </a:r>
          </a:p>
          <a:p>
            <a:pPr>
              <a:buNone/>
            </a:pPr>
            <a:r>
              <a:rPr lang="en-US" dirty="0"/>
              <a:t>4. </a:t>
            </a:r>
            <a:r>
              <a:rPr lang="en-US" b="1" dirty="0"/>
              <a:t>Only candidates with a similarity score above 0.5</a:t>
            </a:r>
            <a:r>
              <a:rPr lang="en-US" dirty="0"/>
              <a:t> are retained. These are then appended back into the input under the prefix </a:t>
            </a:r>
            <a:r>
              <a:rPr lang="en-US" b="1" dirty="0"/>
              <a:t>“Potential Entities”</a:t>
            </a:r>
            <a:r>
              <a:rPr lang="en-US" dirty="0"/>
              <a:t> to help steer the LLM’s attention during extraction.</a:t>
            </a:r>
          </a:p>
          <a:p>
            <a:endParaRPr lang="en-US" dirty="0"/>
          </a:p>
          <a:p>
            <a:r>
              <a:rPr lang="en-US" dirty="0"/>
              <a:t>This approach allows us to inject </a:t>
            </a:r>
            <a:r>
              <a:rPr lang="en-US" b="1" dirty="0"/>
              <a:t>structured domain knowledge into the prompt</a:t>
            </a:r>
            <a:r>
              <a:rPr lang="en-US" dirty="0"/>
              <a:t>, ensuring the model focuses on meaningful climate science concepts—and reducing the chance of drifting into unrelated or hallucinated content.</a:t>
            </a:r>
          </a:p>
        </p:txBody>
      </p:sp>
    </p:spTree>
    <p:extLst>
      <p:ext uri="{BB962C8B-B14F-4D97-AF65-F5344CB8AC3E}">
        <p14:creationId xmlns:p14="http://schemas.microsoft.com/office/powerpoint/2010/main" val="9936507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sz="3200" dirty="0"/>
              <a:t>Now that we’ve guided the input with </a:t>
            </a:r>
            <a:r>
              <a:rPr lang="en-US" sz="3200" dirty="0" err="1"/>
              <a:t>PreRAG</a:t>
            </a:r>
            <a:r>
              <a:rPr lang="en-US" sz="3200" dirty="0"/>
              <a:t>, the next step is </a:t>
            </a:r>
            <a:r>
              <a:rPr lang="en-US" sz="3200" b="1" dirty="0"/>
              <a:t>LLM-based entity and relationship extraction</a:t>
            </a:r>
            <a:r>
              <a:rPr lang="en-US" sz="3200" dirty="0"/>
              <a:t>—but we don’t just send raw text into the model.</a:t>
            </a:r>
          </a:p>
          <a:p>
            <a:pPr>
              <a:buNone/>
            </a:pPr>
            <a:endParaRPr lang="en-US" sz="3200" dirty="0"/>
          </a:p>
          <a:p>
            <a:pPr>
              <a:buNone/>
            </a:pPr>
            <a:r>
              <a:rPr lang="en-US" sz="3200" dirty="0"/>
              <a:t>A generic prompt is not enough. Without constraints, large language models tend to </a:t>
            </a:r>
            <a:r>
              <a:rPr lang="en-US" sz="3200" b="1" dirty="0"/>
              <a:t>hallucinate entity types</a:t>
            </a:r>
            <a:r>
              <a:rPr lang="en-US" sz="3200" dirty="0"/>
              <a:t>, generate </a:t>
            </a:r>
            <a:r>
              <a:rPr lang="en-US" sz="3200" b="1" dirty="0"/>
              <a:t>ambiguous relationships</a:t>
            </a:r>
            <a:r>
              <a:rPr lang="en-US" sz="3200" dirty="0"/>
              <a:t>, and stray from the precise vocabulary needed for structured scientific knowledge.</a:t>
            </a:r>
          </a:p>
          <a:p>
            <a:pPr>
              <a:buNone/>
            </a:pPr>
            <a:endParaRPr lang="en-US" sz="3200" dirty="0"/>
          </a:p>
          <a:p>
            <a:pPr>
              <a:buNone/>
            </a:pPr>
            <a:r>
              <a:rPr lang="en-US" sz="3200" dirty="0"/>
              <a:t>To address this, we designed a </a:t>
            </a:r>
            <a:r>
              <a:rPr lang="en-US" sz="3200" b="1" dirty="0"/>
              <a:t>domain-specific prompt framework</a:t>
            </a:r>
            <a:r>
              <a:rPr lang="en-US" sz="3200" dirty="0"/>
              <a:t>, grounded in our taxonomy. This prompt includes:</a:t>
            </a:r>
          </a:p>
          <a:p>
            <a:pPr>
              <a:buNone/>
            </a:pPr>
            <a:r>
              <a:rPr lang="en-US" sz="3200" dirty="0"/>
              <a:t>• </a:t>
            </a:r>
            <a:r>
              <a:rPr lang="en-US" sz="3200" b="1" dirty="0"/>
              <a:t>Entity type definitions</a:t>
            </a:r>
            <a:r>
              <a:rPr lang="en-US" sz="3200" dirty="0"/>
              <a:t>,</a:t>
            </a:r>
          </a:p>
          <a:p>
            <a:pPr>
              <a:buNone/>
            </a:pPr>
            <a:r>
              <a:rPr lang="en-US" sz="3200" dirty="0"/>
              <a:t>• </a:t>
            </a:r>
            <a:r>
              <a:rPr lang="en-US" sz="3200" b="1" dirty="0"/>
              <a:t>Relationship type definitions</a:t>
            </a:r>
            <a:r>
              <a:rPr lang="en-US" sz="3200" dirty="0"/>
              <a:t>,</a:t>
            </a:r>
          </a:p>
          <a:p>
            <a:pPr>
              <a:buNone/>
            </a:pPr>
            <a:r>
              <a:rPr lang="en-US" sz="3200" dirty="0"/>
              <a:t>• Few-shot examples</a:t>
            </a:r>
            <a:br>
              <a:rPr lang="en-US" sz="3200" dirty="0"/>
            </a:br>
            <a:endParaRPr lang="en-US" sz="3200" dirty="0"/>
          </a:p>
          <a:p>
            <a:pPr>
              <a:buNone/>
            </a:pPr>
            <a:r>
              <a:rPr lang="en-US" sz="3200" dirty="0"/>
              <a:t>With this structured setup, the model is </a:t>
            </a:r>
            <a:r>
              <a:rPr lang="en-US" sz="3200" b="1" dirty="0"/>
              <a:t>constrained to generate only predefined entity and relation types</a:t>
            </a:r>
            <a:r>
              <a:rPr lang="en-US" sz="3200" dirty="0"/>
              <a:t>,</a:t>
            </a:r>
          </a:p>
          <a:p>
            <a:pPr>
              <a:buNone/>
            </a:pPr>
            <a:r>
              <a:rPr lang="en-US" sz="3200" dirty="0"/>
              <a:t>--- [CLICK] ----</a:t>
            </a:r>
          </a:p>
          <a:p>
            <a:pPr>
              <a:buNone/>
            </a:pPr>
            <a:endParaRPr lang="en-US" sz="3200" dirty="0"/>
          </a:p>
          <a:p>
            <a:pPr>
              <a:buNone/>
            </a:pPr>
            <a:r>
              <a:rPr lang="en-US" sz="3200" dirty="0"/>
              <a:t>On the right, you can see the LLM’s structured response. Each extracted entity includes its name, type, and a short definition. Relationships are similarly formatted and explicitly mapped between entities.</a:t>
            </a:r>
          </a:p>
          <a:p>
            <a:pPr>
              <a:buNone/>
            </a:pPr>
            <a:endParaRPr lang="en-US" sz="3200" dirty="0"/>
          </a:p>
          <a:p>
            <a:pPr>
              <a:buNone/>
            </a:pPr>
            <a:r>
              <a:rPr lang="en-US" sz="3200" dirty="0"/>
              <a:t>This approach ensures the output is not only machine-readable but </a:t>
            </a:r>
            <a:r>
              <a:rPr lang="en-US" sz="3200" b="1" dirty="0"/>
              <a:t>aligned with domain standards</a:t>
            </a:r>
            <a:r>
              <a:rPr lang="en-US" sz="3200" dirty="0"/>
              <a:t>, reducing ambiguity and supporting downstream integration into the knowledge graph.</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2289C57-55D7-40A4-A101-E74FAC7A092B}"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54688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In the final step of the pipeline—</a:t>
            </a:r>
            <a:r>
              <a:rPr lang="en-US" b="1" dirty="0" err="1"/>
              <a:t>PostRAG</a:t>
            </a:r>
            <a:r>
              <a:rPr lang="en-US" dirty="0"/>
              <a:t>—we validate and filter the LLM’s outputs to ensure only high-confidence, taxonomy-aligned concepts are added to the knowledge graph.</a:t>
            </a:r>
            <a:br>
              <a:rPr lang="en-US" dirty="0"/>
            </a:br>
            <a:endParaRPr lang="en-US" dirty="0"/>
          </a:p>
          <a:p>
            <a:pPr>
              <a:buNone/>
            </a:pPr>
            <a:r>
              <a:rPr lang="en-US" dirty="0"/>
              <a:t>For each predicted entity, we take both the entity name and its definition and match it against the </a:t>
            </a:r>
            <a:r>
              <a:rPr lang="en-US" b="1" dirty="0"/>
              <a:t>GCMD+ taxonomy</a:t>
            </a:r>
            <a:r>
              <a:rPr lang="en-US" dirty="0"/>
              <a:t> using </a:t>
            </a:r>
            <a:r>
              <a:rPr lang="en-US" b="1" dirty="0"/>
              <a:t>cosine similarity over embeddings</a:t>
            </a:r>
            <a:r>
              <a:rPr lang="en-US" dirty="0"/>
              <a:t>.</a:t>
            </a:r>
          </a:p>
          <a:p>
            <a:pPr>
              <a:buNone/>
            </a:pPr>
            <a:r>
              <a:rPr lang="en-US" dirty="0"/>
              <a:t>• </a:t>
            </a:r>
            <a:r>
              <a:rPr lang="en-US" b="1" dirty="0"/>
              <a:t>Only entities with a similarity score above 0.6</a:t>
            </a:r>
            <a:r>
              <a:rPr lang="en-US" dirty="0"/>
              <a:t> are accepted.</a:t>
            </a:r>
          </a:p>
          <a:p>
            <a:pPr>
              <a:buNone/>
            </a:pPr>
            <a:r>
              <a:rPr lang="en-US" dirty="0"/>
              <a:t>• Those that meet the threshold are </a:t>
            </a:r>
            <a:r>
              <a:rPr lang="en-US" b="1" dirty="0"/>
              <a:t>linked to their GCMD+ entries</a:t>
            </a:r>
            <a:r>
              <a:rPr lang="en-US" dirty="0"/>
              <a:t>, which include the UUID, label, and description.</a:t>
            </a:r>
          </a:p>
          <a:p>
            <a:pPr>
              <a:buNone/>
            </a:pPr>
            <a:r>
              <a:rPr lang="en-US" dirty="0"/>
              <a:t>• Entities that fall below the threshold—often ambiguous or speculative terms—are discarded.</a:t>
            </a:r>
          </a:p>
          <a:p>
            <a:pPr>
              <a:buNone/>
            </a:pPr>
            <a:endParaRPr lang="en-US" dirty="0"/>
          </a:p>
          <a:p>
            <a:pPr>
              <a:buNone/>
            </a:pPr>
            <a:r>
              <a:rPr lang="en-US" dirty="0"/>
              <a:t>[CLICK] x n</a:t>
            </a:r>
            <a:br>
              <a:rPr lang="en-US" dirty="0"/>
            </a:br>
            <a:endParaRPr lang="en-US" dirty="0"/>
          </a:p>
          <a:p>
            <a:pPr>
              <a:buNone/>
            </a:pPr>
            <a:r>
              <a:rPr lang="en-US" dirty="0"/>
              <a:t>Next, we use these validated entities to establish relationships within the graph:</a:t>
            </a:r>
          </a:p>
          <a:p>
            <a:pPr>
              <a:buNone/>
            </a:pPr>
            <a:r>
              <a:rPr lang="en-US" dirty="0"/>
              <a:t>• Publications are linked as </a:t>
            </a:r>
            <a:r>
              <a:rPr lang="en-US" b="1" dirty="0"/>
              <a:t>sources of evidence</a:t>
            </a:r>
            <a:r>
              <a:rPr lang="en-US" dirty="0"/>
              <a:t>, giving provenance to the extracted entities and relationships.</a:t>
            </a:r>
          </a:p>
          <a:p>
            <a:pPr>
              <a:buNone/>
            </a:pPr>
            <a:r>
              <a:rPr lang="en-US" dirty="0"/>
              <a:t>• And crucially, </a:t>
            </a:r>
            <a:r>
              <a:rPr lang="en-US" b="1" dirty="0"/>
              <a:t>only relationships involving validated entities</a:t>
            </a:r>
            <a:r>
              <a:rPr lang="en-US" dirty="0"/>
              <a:t> are added to the knowledge graph.</a:t>
            </a:r>
          </a:p>
          <a:p>
            <a:pPr>
              <a:buNone/>
            </a:pPr>
            <a:br>
              <a:rPr lang="en-US" dirty="0"/>
            </a:br>
            <a:endParaRPr lang="en-US" dirty="0"/>
          </a:p>
          <a:p>
            <a:pPr>
              <a:buNone/>
            </a:pPr>
            <a:r>
              <a:rPr lang="en-US" dirty="0"/>
              <a:t>This final filtering step is key to </a:t>
            </a:r>
            <a:r>
              <a:rPr lang="en-US" b="1" dirty="0"/>
              <a:t>minimizing hallucinations</a:t>
            </a:r>
            <a:r>
              <a:rPr lang="en-US" dirty="0"/>
              <a:t> and preserving </a:t>
            </a:r>
            <a:r>
              <a:rPr lang="en-US" b="1" dirty="0"/>
              <a:t>semantic consistency</a:t>
            </a:r>
            <a:r>
              <a:rPr lang="en-US" dirty="0"/>
              <a:t> across the KG.</a:t>
            </a:r>
          </a:p>
          <a:p>
            <a:pPr>
              <a:buNone/>
            </a:pPr>
            <a:br>
              <a:rPr lang="en-US" dirty="0"/>
            </a:br>
            <a:endParaRPr lang="en-US" dirty="0"/>
          </a:p>
          <a:p>
            <a:pPr>
              <a:buNone/>
            </a:pPr>
            <a:r>
              <a:rPr lang="en-US" dirty="0"/>
              <a:t>By anchoring extraction to verified domain knowledge from start to finish—through </a:t>
            </a:r>
            <a:r>
              <a:rPr lang="en-US" dirty="0" err="1"/>
              <a:t>PreRAG</a:t>
            </a:r>
            <a:r>
              <a:rPr lang="en-US" dirty="0"/>
              <a:t>, prompt constraints, and </a:t>
            </a:r>
            <a:r>
              <a:rPr lang="en-US" dirty="0" err="1"/>
              <a:t>PostRAG</a:t>
            </a:r>
            <a:r>
              <a:rPr lang="en-US" dirty="0"/>
              <a:t> validation—we ensure that the resulting knowledge graph is both reliable and aligned with scientific standards.</a:t>
            </a:r>
          </a:p>
          <a:p>
            <a:pPr>
              <a:buNone/>
            </a:pPr>
            <a:endParaRPr lang="en-US" dirty="0"/>
          </a:p>
        </p:txBody>
      </p:sp>
      <p:sp>
        <p:nvSpPr>
          <p:cNvPr id="4" name="Slide Number Placeholder 3"/>
          <p:cNvSpPr>
            <a:spLocks noGrp="1"/>
          </p:cNvSpPr>
          <p:nvPr>
            <p:ph type="sldNum" sz="quarter" idx="5"/>
          </p:nvPr>
        </p:nvSpPr>
        <p:spPr/>
        <p:txBody>
          <a:bodyPr/>
          <a:lstStyle/>
          <a:p>
            <a:fld id="{AAD40C67-B9D0-1644-B660-157ECD85551F}" type="slidenum">
              <a:rPr lang="en-US" smtClean="0"/>
              <a:t>22</a:t>
            </a:fld>
            <a:endParaRPr lang="en-US"/>
          </a:p>
        </p:txBody>
      </p:sp>
    </p:spTree>
    <p:extLst>
      <p:ext uri="{BB962C8B-B14F-4D97-AF65-F5344CB8AC3E}">
        <p14:creationId xmlns:p14="http://schemas.microsoft.com/office/powerpoint/2010/main" val="21292854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To wrap up this section, here’s a summary of the </a:t>
            </a:r>
            <a:r>
              <a:rPr lang="en-US" b="1" dirty="0" err="1"/>
              <a:t>ClimateIE</a:t>
            </a:r>
            <a:r>
              <a:rPr lang="en-US" b="1" dirty="0"/>
              <a:t> corpus</a:t>
            </a:r>
            <a:r>
              <a:rPr lang="en-US" dirty="0"/>
              <a:t>—the dataset resulting from both LLM-driven and human-curated extraction efforts.</a:t>
            </a:r>
          </a:p>
          <a:p>
            <a:pPr>
              <a:buNone/>
            </a:pPr>
            <a:br>
              <a:rPr lang="en-US" dirty="0"/>
            </a:br>
            <a:endParaRPr lang="en-US" dirty="0"/>
          </a:p>
          <a:p>
            <a:pPr>
              <a:buNone/>
            </a:pPr>
            <a:r>
              <a:rPr lang="en-US" b="1" dirty="0"/>
              <a:t>LLM Annotations:</a:t>
            </a:r>
            <a:br>
              <a:rPr lang="en-US" dirty="0"/>
            </a:br>
            <a:endParaRPr lang="en-US" dirty="0"/>
          </a:p>
          <a:p>
            <a:pPr>
              <a:buNone/>
            </a:pPr>
            <a:r>
              <a:rPr lang="en-US" dirty="0"/>
              <a:t>We applied our full RAG-constrained extraction pipeline to </a:t>
            </a:r>
            <a:r>
              <a:rPr lang="en-US" b="1" dirty="0"/>
              <a:t>500 climate science papers</a:t>
            </a:r>
            <a:r>
              <a:rPr lang="en-US" dirty="0"/>
              <a:t>.</a:t>
            </a:r>
          </a:p>
          <a:p>
            <a:pPr>
              <a:buNone/>
            </a:pPr>
            <a:r>
              <a:rPr lang="en-US" dirty="0"/>
              <a:t>This yielded over </a:t>
            </a:r>
            <a:r>
              <a:rPr lang="en-US" b="1" dirty="0"/>
              <a:t>133,000 entities</a:t>
            </a:r>
            <a:r>
              <a:rPr lang="en-US" dirty="0"/>
              <a:t> and </a:t>
            </a:r>
            <a:r>
              <a:rPr lang="en-US" b="1" dirty="0"/>
              <a:t>95,000 relationships</a:t>
            </a:r>
            <a:r>
              <a:rPr lang="en-US" dirty="0"/>
              <a:t>.</a:t>
            </a:r>
          </a:p>
          <a:p>
            <a:pPr>
              <a:buNone/>
            </a:pPr>
            <a:endParaRPr lang="en-US" dirty="0"/>
          </a:p>
          <a:p>
            <a:pPr>
              <a:buNone/>
            </a:pPr>
            <a:r>
              <a:rPr lang="en-US" dirty="0"/>
              <a:t>However, not all of these were accepted into the final graph. After </a:t>
            </a:r>
            <a:r>
              <a:rPr lang="en-US" dirty="0" err="1"/>
              <a:t>PostRAG</a:t>
            </a:r>
            <a:r>
              <a:rPr lang="en-US" dirty="0"/>
              <a:t> filtering and taxonomy alignment:</a:t>
            </a:r>
          </a:p>
          <a:p>
            <a:pPr>
              <a:buNone/>
            </a:pPr>
            <a:r>
              <a:rPr lang="en-US" dirty="0"/>
              <a:t>• Roughly </a:t>
            </a:r>
            <a:r>
              <a:rPr lang="en-US" b="1" dirty="0"/>
              <a:t>35% of entities</a:t>
            </a:r>
            <a:r>
              <a:rPr lang="en-US" dirty="0"/>
              <a:t> and </a:t>
            </a:r>
            <a:r>
              <a:rPr lang="en-US" b="1" dirty="0"/>
              <a:t>24% of relationships </a:t>
            </a:r>
            <a:r>
              <a:rPr lang="en-US" dirty="0"/>
              <a:t>were successfully </a:t>
            </a:r>
            <a:r>
              <a:rPr lang="en-US" b="1" dirty="0"/>
              <a:t>mapped to GCMD+ taxonomy entries</a:t>
            </a:r>
            <a:r>
              <a:rPr lang="en-US" dirty="0"/>
              <a:t>.</a:t>
            </a:r>
          </a:p>
          <a:p>
            <a:pPr>
              <a:buNone/>
            </a:pPr>
            <a:endParaRPr lang="en-US" dirty="0"/>
          </a:p>
          <a:p>
            <a:pPr>
              <a:buNone/>
            </a:pPr>
            <a:r>
              <a:rPr lang="en-US" dirty="0"/>
              <a:t>You can see on the left chart how the most frequent entity types include </a:t>
            </a:r>
            <a:r>
              <a:rPr lang="en-US" b="1" dirty="0"/>
              <a:t>variables, locations, instruments</a:t>
            </a:r>
            <a:r>
              <a:rPr lang="en-US" dirty="0"/>
              <a:t>, and </a:t>
            </a:r>
            <a:r>
              <a:rPr lang="en-US" b="1" dirty="0"/>
              <a:t>providers</a:t>
            </a:r>
            <a:r>
              <a:rPr lang="en-US" dirty="0"/>
              <a:t>—consistent with the types of knowledge prevalent in climate publications.</a:t>
            </a:r>
          </a:p>
          <a:p>
            <a:pPr>
              <a:buNone/>
            </a:pPr>
            <a:r>
              <a:rPr lang="en-US" dirty="0"/>
              <a:t>On the right, relationship types like </a:t>
            </a:r>
            <a:r>
              <a:rPr lang="en-US" b="1" dirty="0" err="1"/>
              <a:t>TargetsLocation</a:t>
            </a:r>
            <a:r>
              <a:rPr lang="en-US" dirty="0"/>
              <a:t>, </a:t>
            </a:r>
            <a:r>
              <a:rPr lang="en-US" b="1" dirty="0" err="1"/>
              <a:t>UsedIn</a:t>
            </a:r>
            <a:r>
              <a:rPr lang="en-US" dirty="0"/>
              <a:t>, and </a:t>
            </a:r>
            <a:r>
              <a:rPr lang="en-US" b="1" dirty="0" err="1"/>
              <a:t>ComparedTo</a:t>
            </a:r>
            <a:r>
              <a:rPr lang="en-US" dirty="0"/>
              <a:t> dominate the graph, highlighting how models and experiments are linked to regions and other climate entities.</a:t>
            </a:r>
          </a:p>
          <a:p>
            <a:pPr>
              <a:buNone/>
            </a:pPr>
            <a:br>
              <a:rPr lang="en-US" dirty="0"/>
            </a:br>
            <a:endParaRPr lang="en-US" dirty="0"/>
          </a:p>
          <a:p>
            <a:pPr>
              <a:buNone/>
            </a:pPr>
            <a:r>
              <a:rPr lang="en-US" b="1" dirty="0"/>
              <a:t>Human Annotations:</a:t>
            </a:r>
            <a:endParaRPr lang="en-US" dirty="0"/>
          </a:p>
          <a:p>
            <a:pPr>
              <a:buNone/>
            </a:pPr>
            <a:r>
              <a:rPr lang="en-US" dirty="0"/>
              <a:t>on 25 papers to create a gold-standard evaluation set—resulting in </a:t>
            </a:r>
            <a:r>
              <a:rPr lang="en-US" b="1" dirty="0"/>
              <a:t>1,705 entity links</a:t>
            </a:r>
            <a:r>
              <a:rPr lang="en-US" dirty="0"/>
              <a:t> and </a:t>
            </a:r>
            <a:r>
              <a:rPr lang="en-US" b="1" dirty="0"/>
              <a:t>3,618 validated relationships</a:t>
            </a:r>
            <a:r>
              <a:rPr lang="en-US" dirty="0"/>
              <a:t>. This has helped us benchmark and refine the automated pipeline.</a:t>
            </a:r>
          </a:p>
          <a:p>
            <a:pPr>
              <a:buNone/>
            </a:pPr>
            <a:endParaRPr lang="en-US" dirty="0"/>
          </a:p>
          <a:p>
            <a:pPr>
              <a:buNone/>
            </a:pPr>
            <a:r>
              <a:rPr lang="en-US" dirty="0"/>
              <a:t>Together, these efforts contribute a rich and structured resource for downstream reasoning, discovery, and retrieval in climate science.</a:t>
            </a:r>
          </a:p>
          <a:p>
            <a:endParaRPr lang="en-US" dirty="0"/>
          </a:p>
        </p:txBody>
      </p:sp>
    </p:spTree>
    <p:extLst>
      <p:ext uri="{BB962C8B-B14F-4D97-AF65-F5344CB8AC3E}">
        <p14:creationId xmlns:p14="http://schemas.microsoft.com/office/powerpoint/2010/main" val="34402251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This slide gives a high-level overview of our experimental results.</a:t>
            </a:r>
            <a:br>
              <a:rPr lang="en-US" dirty="0"/>
            </a:br>
            <a:endParaRPr lang="en-US" dirty="0"/>
          </a:p>
          <a:p>
            <a:pPr>
              <a:buNone/>
            </a:pPr>
            <a:r>
              <a:rPr lang="en-US" dirty="0"/>
              <a:t>The goal of these experiments is to evaluate the overall effectiveness of our </a:t>
            </a:r>
            <a:r>
              <a:rPr lang="en-US" b="1" dirty="0"/>
              <a:t>taxonomy-driven, RAG-constrained extraction framework</a:t>
            </a:r>
            <a:r>
              <a:rPr lang="en-US" dirty="0"/>
              <a:t>—and to understand how each of its components contributes to performance.</a:t>
            </a:r>
            <a:br>
              <a:rPr lang="en-US" dirty="0"/>
            </a:br>
            <a:endParaRPr lang="en-US" dirty="0"/>
          </a:p>
          <a:p>
            <a:pPr>
              <a:buNone/>
            </a:pPr>
            <a:r>
              <a:rPr lang="en-US" dirty="0"/>
              <a:t>We tested across three main tasks:</a:t>
            </a:r>
          </a:p>
          <a:p>
            <a:pPr>
              <a:buNone/>
            </a:pPr>
            <a:r>
              <a:rPr lang="en-US" dirty="0"/>
              <a:t>• </a:t>
            </a:r>
            <a:r>
              <a:rPr lang="en-US" b="1" dirty="0"/>
              <a:t>NER</a:t>
            </a:r>
            <a:r>
              <a:rPr lang="en-US" dirty="0"/>
              <a:t> – Named Entity Recognition</a:t>
            </a:r>
          </a:p>
          <a:p>
            <a:pPr>
              <a:buNone/>
            </a:pPr>
            <a:r>
              <a:rPr lang="en-US" dirty="0"/>
              <a:t>• </a:t>
            </a:r>
            <a:r>
              <a:rPr lang="en-US" b="1" dirty="0"/>
              <a:t>RE</a:t>
            </a:r>
            <a:r>
              <a:rPr lang="en-US" dirty="0"/>
              <a:t> – Relation Extraction</a:t>
            </a:r>
          </a:p>
          <a:p>
            <a:pPr>
              <a:buNone/>
            </a:pPr>
            <a:r>
              <a:rPr lang="en-US" dirty="0"/>
              <a:t>• </a:t>
            </a:r>
            <a:r>
              <a:rPr lang="en-US" b="1" dirty="0"/>
              <a:t>EL</a:t>
            </a:r>
            <a:r>
              <a:rPr lang="en-US" dirty="0"/>
              <a:t> – Entity Linking</a:t>
            </a:r>
          </a:p>
          <a:p>
            <a:pPr>
              <a:buNone/>
            </a:pPr>
            <a:br>
              <a:rPr lang="en-US" dirty="0"/>
            </a:br>
            <a:endParaRPr lang="en-US" dirty="0"/>
          </a:p>
          <a:p>
            <a:pPr>
              <a:buNone/>
            </a:pPr>
            <a:r>
              <a:rPr lang="en-US" dirty="0"/>
              <a:t>The table shows results both </a:t>
            </a:r>
            <a:r>
              <a:rPr lang="en-US" b="1" dirty="0"/>
              <a:t>with and without </a:t>
            </a:r>
            <a:r>
              <a:rPr lang="en-US" b="1" dirty="0" err="1"/>
              <a:t>PostRAG</a:t>
            </a:r>
            <a:r>
              <a:rPr lang="en-US" dirty="0"/>
              <a:t>, across a variety of models, including:</a:t>
            </a:r>
          </a:p>
          <a:p>
            <a:pPr>
              <a:buNone/>
            </a:pPr>
            <a:r>
              <a:rPr lang="en-US" dirty="0"/>
              <a:t>• Foundation models like </a:t>
            </a:r>
            <a:r>
              <a:rPr lang="en-US" b="1" dirty="0" err="1"/>
              <a:t>DeepSeek</a:t>
            </a:r>
            <a:r>
              <a:rPr lang="en-US" dirty="0"/>
              <a:t>, </a:t>
            </a:r>
            <a:r>
              <a:rPr lang="en-US" b="1" dirty="0"/>
              <a:t>GPT-4o</a:t>
            </a:r>
            <a:r>
              <a:rPr lang="en-US" dirty="0"/>
              <a:t>, and </a:t>
            </a:r>
            <a:r>
              <a:rPr lang="en-US" b="1" dirty="0"/>
              <a:t>LLaMA-3</a:t>
            </a:r>
            <a:endParaRPr lang="en-US" dirty="0"/>
          </a:p>
          <a:p>
            <a:pPr>
              <a:buNone/>
            </a:pPr>
            <a:r>
              <a:rPr lang="en-US" dirty="0"/>
              <a:t>• Specialized or compact models like </a:t>
            </a:r>
            <a:r>
              <a:rPr lang="en-US" b="1" dirty="0" err="1"/>
              <a:t>ClimateGPT</a:t>
            </a:r>
            <a:r>
              <a:rPr lang="en-US" dirty="0"/>
              <a:t>, </a:t>
            </a:r>
            <a:r>
              <a:rPr lang="en-US" b="1" dirty="0" err="1"/>
              <a:t>GLiNER</a:t>
            </a:r>
            <a:r>
              <a:rPr lang="en-US" dirty="0"/>
              <a:t>, and </a:t>
            </a:r>
            <a:r>
              <a:rPr lang="en-US" b="1" dirty="0"/>
              <a:t>NuNER</a:t>
            </a:r>
            <a:endParaRPr lang="en-US" dirty="0"/>
          </a:p>
          <a:p>
            <a:pPr>
              <a:buNone/>
            </a:pPr>
            <a:r>
              <a:rPr lang="en-US" dirty="0"/>
              <a:t>• And multiple training configurations—</a:t>
            </a:r>
            <a:r>
              <a:rPr lang="en-US" b="1" dirty="0"/>
              <a:t>0-shot</a:t>
            </a:r>
            <a:r>
              <a:rPr lang="en-US" dirty="0"/>
              <a:t>, </a:t>
            </a:r>
            <a:r>
              <a:rPr lang="en-US" b="1" dirty="0"/>
              <a:t>1-shot</a:t>
            </a:r>
            <a:r>
              <a:rPr lang="en-US" dirty="0"/>
              <a:t>, </a:t>
            </a:r>
            <a:r>
              <a:rPr lang="en-US" b="1" dirty="0"/>
              <a:t>with/without </a:t>
            </a:r>
            <a:r>
              <a:rPr lang="en-US" b="1" dirty="0" err="1"/>
              <a:t>PreRAG</a:t>
            </a:r>
            <a:r>
              <a:rPr lang="en-US" dirty="0"/>
              <a:t>, and </a:t>
            </a:r>
            <a:r>
              <a:rPr lang="en-US" b="1" dirty="0"/>
              <a:t>with/without relationship prompts</a:t>
            </a:r>
            <a:r>
              <a:rPr lang="en-US" dirty="0"/>
              <a:t>.</a:t>
            </a:r>
          </a:p>
          <a:p>
            <a:pPr>
              <a:buNone/>
            </a:pPr>
            <a:br>
              <a:rPr lang="en-US" dirty="0"/>
            </a:br>
            <a:endParaRPr lang="en-US" dirty="0"/>
          </a:p>
          <a:p>
            <a:pPr>
              <a:buNone/>
            </a:pPr>
            <a:r>
              <a:rPr lang="en-US" dirty="0"/>
              <a:t>Each row also includes performance under </a:t>
            </a:r>
            <a:r>
              <a:rPr lang="en-US" b="1" dirty="0"/>
              <a:t>relaxed</a:t>
            </a:r>
            <a:r>
              <a:rPr lang="en-US" dirty="0"/>
              <a:t> and </a:t>
            </a:r>
            <a:r>
              <a:rPr lang="en-US" b="1" dirty="0"/>
              <a:t>strict</a:t>
            </a:r>
            <a:r>
              <a:rPr lang="en-US" dirty="0"/>
              <a:t> settings to reflect how tolerant we are with matching errors.</a:t>
            </a:r>
            <a:br>
              <a:rPr lang="en-US" dirty="0"/>
            </a:br>
            <a:endParaRPr lang="en-US" dirty="0"/>
          </a:p>
          <a:p>
            <a:pPr>
              <a:buNone/>
            </a:pPr>
            <a:r>
              <a:rPr lang="en-US" dirty="0"/>
              <a:t>We used a chunking strategy with </a:t>
            </a:r>
            <a:r>
              <a:rPr lang="en-US" b="1" dirty="0"/>
              <a:t>600-token windows and 100-token overlap</a:t>
            </a:r>
            <a:r>
              <a:rPr lang="en-US" dirty="0"/>
              <a:t> to ensure full document coverage while preserving context.</a:t>
            </a:r>
            <a:br>
              <a:rPr lang="en-US" dirty="0"/>
            </a:br>
            <a:r>
              <a:rPr lang="en-US" dirty="0"/>
              <a:t>The full analysis of these results—highlighting performance gains, failure modes, and the role of RAG and prompting—will be discussed in the following slides.</a:t>
            </a:r>
          </a:p>
          <a:p>
            <a:pPr marL="158750" indent="0">
              <a:buNone/>
            </a:pPr>
            <a:endParaRPr lang="en-US" dirty="0"/>
          </a:p>
        </p:txBody>
      </p:sp>
    </p:spTree>
    <p:extLst>
      <p:ext uri="{BB962C8B-B14F-4D97-AF65-F5344CB8AC3E}">
        <p14:creationId xmlns:p14="http://schemas.microsoft.com/office/powerpoint/2010/main" val="628309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Now let’s take a closer look at </a:t>
            </a:r>
            <a:r>
              <a:rPr lang="en-US" b="1" dirty="0"/>
              <a:t>how the different models compare</a:t>
            </a:r>
            <a:r>
              <a:rPr lang="en-US" dirty="0"/>
              <a:t>—and which model delivers the best overall performance.</a:t>
            </a:r>
          </a:p>
          <a:p>
            <a:pPr>
              <a:buNone/>
            </a:pPr>
            <a:endParaRPr lang="en-US" dirty="0"/>
          </a:p>
          <a:p>
            <a:pPr>
              <a:buNone/>
            </a:pPr>
            <a:r>
              <a:rPr lang="en-US" dirty="0"/>
              <a:t>As highlighted in green, </a:t>
            </a:r>
            <a:r>
              <a:rPr lang="en-US" b="1" dirty="0"/>
              <a:t>LLaMA-3.3</a:t>
            </a:r>
            <a:r>
              <a:rPr lang="en-US" dirty="0"/>
              <a:t> stands out as the top-performing model </a:t>
            </a:r>
            <a:r>
              <a:rPr lang="en-US" b="1" dirty="0"/>
              <a:t>across all tasks</a:t>
            </a:r>
            <a:endParaRPr lang="en-US" dirty="0"/>
          </a:p>
          <a:p>
            <a:pPr>
              <a:buNone/>
            </a:pPr>
            <a:r>
              <a:rPr lang="en-US" dirty="0"/>
              <a:t>It outperforms:</a:t>
            </a:r>
          </a:p>
          <a:p>
            <a:pPr>
              <a:buNone/>
            </a:pPr>
            <a:r>
              <a:rPr lang="en-US" dirty="0"/>
              <a:t>• </a:t>
            </a:r>
            <a:r>
              <a:rPr lang="en-US" b="1" dirty="0"/>
              <a:t>Larger commercial models</a:t>
            </a:r>
            <a:r>
              <a:rPr lang="en-US" dirty="0"/>
              <a:t>, like GPT-4o and DeepSeek-V3,</a:t>
            </a:r>
          </a:p>
          <a:p>
            <a:pPr>
              <a:buNone/>
            </a:pPr>
            <a:r>
              <a:rPr lang="en-US" dirty="0"/>
              <a:t>• </a:t>
            </a:r>
            <a:r>
              <a:rPr lang="en-US" b="1" dirty="0"/>
              <a:t>Climate-specialized models</a:t>
            </a:r>
            <a:r>
              <a:rPr lang="en-US" dirty="0"/>
              <a:t>, like </a:t>
            </a:r>
            <a:r>
              <a:rPr lang="en-US" dirty="0" err="1"/>
              <a:t>ClimateGPT</a:t>
            </a:r>
            <a:r>
              <a:rPr lang="en-US" dirty="0"/>
              <a:t>, and</a:t>
            </a:r>
          </a:p>
          <a:p>
            <a:pPr>
              <a:buNone/>
            </a:pPr>
            <a:r>
              <a:rPr lang="en-US" dirty="0"/>
              <a:t>• </a:t>
            </a:r>
            <a:r>
              <a:rPr lang="en-US" b="1" dirty="0"/>
              <a:t>NER-specific generalist models</a:t>
            </a:r>
            <a:r>
              <a:rPr lang="en-US" dirty="0"/>
              <a:t>, such as NuNER and </a:t>
            </a:r>
            <a:r>
              <a:rPr lang="en-US" dirty="0" err="1"/>
              <a:t>GLiNER</a:t>
            </a:r>
            <a:r>
              <a:rPr lang="en-US" dirty="0"/>
              <a:t>.</a:t>
            </a:r>
            <a:br>
              <a:rPr lang="en-US" dirty="0"/>
            </a:br>
            <a:endParaRPr lang="en-US" dirty="0"/>
          </a:p>
          <a:p>
            <a:pPr>
              <a:buNone/>
            </a:pPr>
            <a:r>
              <a:rPr lang="en-US" strike="sngStrike" dirty="0"/>
              <a:t>In particular, LLaMA-3.3 achieves the </a:t>
            </a:r>
            <a:r>
              <a:rPr lang="en-US" b="1" strike="sngStrike" dirty="0"/>
              <a:t>highest strict F1 score for NER at 0.525</a:t>
            </a:r>
            <a:r>
              <a:rPr lang="en-US" strike="sngStrike" dirty="0"/>
              <a:t>, while also performing competitively on relation extraction and entity linking.</a:t>
            </a:r>
          </a:p>
          <a:p>
            <a:pPr>
              <a:buNone/>
            </a:pPr>
            <a:r>
              <a:rPr lang="en-US" strike="sngStrike" dirty="0"/>
              <a:t>This result is especially encouraging because it shows that </a:t>
            </a:r>
            <a:r>
              <a:rPr lang="en-US" b="1" strike="sngStrike" dirty="0"/>
              <a:t>smaller, well-aligned models—when paired with domain guidance through RAG—can outperform even much larger models</a:t>
            </a:r>
            <a:r>
              <a:rPr lang="en-US" strike="sngStrike" dirty="0"/>
              <a:t>.</a:t>
            </a:r>
          </a:p>
          <a:p>
            <a:pPr>
              <a:buNone/>
            </a:pPr>
            <a:endParaRPr lang="en-US" dirty="0"/>
          </a:p>
        </p:txBody>
      </p:sp>
    </p:spTree>
    <p:extLst>
      <p:ext uri="{BB962C8B-B14F-4D97-AF65-F5344CB8AC3E}">
        <p14:creationId xmlns:p14="http://schemas.microsoft.com/office/powerpoint/2010/main" val="13292595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This slide highlights a key takeaway: </a:t>
            </a:r>
            <a:r>
              <a:rPr lang="en-US" b="1" dirty="0"/>
              <a:t>LLaMA-3.3 significantly outperforms its smaller variant, LLaMA-3.1</a:t>
            </a:r>
            <a:r>
              <a:rPr lang="en-US" dirty="0"/>
              <a:t>, across all evaluation metrics.</a:t>
            </a:r>
          </a:p>
          <a:p>
            <a:pPr>
              <a:buNone/>
            </a:pPr>
            <a:endParaRPr lang="en-US" dirty="0"/>
          </a:p>
          <a:p>
            <a:pPr>
              <a:buNone/>
            </a:pPr>
            <a:r>
              <a:rPr lang="en-US" dirty="0"/>
              <a:t>We see clear gains in both entity recognition and relation extraction when scaling up from 8B to 70B parameters.</a:t>
            </a:r>
          </a:p>
          <a:p>
            <a:pPr>
              <a:buNone/>
            </a:pPr>
            <a:endParaRPr lang="en-US" dirty="0"/>
          </a:p>
          <a:p>
            <a:r>
              <a:rPr lang="en-US" dirty="0"/>
              <a:t>This shows that within the same model family, </a:t>
            </a:r>
            <a:r>
              <a:rPr lang="en-US" b="1" dirty="0"/>
              <a:t>larger versions benefit from improved reasoning, contextual understanding, and alignment</a:t>
            </a:r>
            <a:r>
              <a:rPr lang="en-US" dirty="0"/>
              <a:t>, especially when supported by domain-specific constraints like our taxonomy and RAG pipeline.</a:t>
            </a:r>
          </a:p>
          <a:p>
            <a:pPr>
              <a:buNone/>
            </a:pPr>
            <a:endParaRPr lang="en-US" dirty="0"/>
          </a:p>
        </p:txBody>
      </p:sp>
    </p:spTree>
    <p:extLst>
      <p:ext uri="{BB962C8B-B14F-4D97-AF65-F5344CB8AC3E}">
        <p14:creationId xmlns:p14="http://schemas.microsoft.com/office/powerpoint/2010/main" val="10129173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This slide shows that </a:t>
            </a:r>
            <a:r>
              <a:rPr lang="en-US" b="1" dirty="0"/>
              <a:t>few-shot in-context learning provides a clear benefit</a:t>
            </a:r>
            <a:r>
              <a:rPr lang="en-US" dirty="0"/>
              <a:t>, even with just a single example. We see consistent gains from 0-shot to 1-shot, and further improvement with 10-shot, especially in NER and RE tasks. It highlights the value of providing concrete guidance to the model during inference.</a:t>
            </a:r>
          </a:p>
          <a:p>
            <a:endParaRPr lang="en-US" dirty="0"/>
          </a:p>
        </p:txBody>
      </p:sp>
    </p:spTree>
    <p:extLst>
      <p:ext uri="{BB962C8B-B14F-4D97-AF65-F5344CB8AC3E}">
        <p14:creationId xmlns:p14="http://schemas.microsoft.com/office/powerpoint/2010/main" val="39715335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Here we isolate the impact of </a:t>
            </a:r>
            <a:r>
              <a:rPr lang="en-US" dirty="0" err="1"/>
              <a:t>PreRAG</a:t>
            </a:r>
            <a:r>
              <a:rPr lang="en-US" dirty="0"/>
              <a:t>—the component that provides candidate entities as input. Across both with and without </a:t>
            </a:r>
            <a:r>
              <a:rPr lang="en-US" dirty="0" err="1"/>
              <a:t>PostRAG</a:t>
            </a:r>
            <a:r>
              <a:rPr lang="en-US" dirty="0"/>
              <a:t> settings, we see that using </a:t>
            </a:r>
            <a:r>
              <a:rPr lang="en-US" dirty="0" err="1"/>
              <a:t>PreRAG</a:t>
            </a:r>
            <a:r>
              <a:rPr lang="en-US" dirty="0"/>
              <a:t> improves precision and F1 scores across all tasks. This confirms that </a:t>
            </a:r>
            <a:r>
              <a:rPr lang="en-US" b="1" dirty="0"/>
              <a:t>anchoring the model with candidate terms upfront helps guide attention</a:t>
            </a:r>
            <a:r>
              <a:rPr lang="en-US" dirty="0"/>
              <a:t> and reduces ambiguity during extraction.</a:t>
            </a:r>
          </a:p>
          <a:p>
            <a:endParaRPr lang="en-US" dirty="0"/>
          </a:p>
        </p:txBody>
      </p:sp>
    </p:spTree>
    <p:extLst>
      <p:ext uri="{BB962C8B-B14F-4D97-AF65-F5344CB8AC3E}">
        <p14:creationId xmlns:p14="http://schemas.microsoft.com/office/powerpoint/2010/main" val="39418070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Here we highlight the impact of </a:t>
            </a:r>
            <a:r>
              <a:rPr lang="en-US" dirty="0" err="1"/>
              <a:t>PostRAG</a:t>
            </a:r>
            <a:r>
              <a:rPr lang="en-US" dirty="0"/>
              <a:t>—our validation and filtering step. You can see that applying </a:t>
            </a:r>
            <a:r>
              <a:rPr lang="en-US" dirty="0" err="1"/>
              <a:t>PostRAG</a:t>
            </a:r>
            <a:r>
              <a:rPr lang="en-US" dirty="0"/>
              <a:t> consistently boosts precision without severely hurting recall. By linking extracted entities back to the GCMD+ taxonomy, we filter out noisy outputs while still preserving most of the true positives. </a:t>
            </a:r>
          </a:p>
        </p:txBody>
      </p:sp>
    </p:spTree>
    <p:extLst>
      <p:ext uri="{BB962C8B-B14F-4D97-AF65-F5344CB8AC3E}">
        <p14:creationId xmlns:p14="http://schemas.microsoft.com/office/powerpoint/2010/main" val="4055686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ae2f294599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ae2f294599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To make the extracted knowledge truly useful, we constructed a Neo4j-based knowledge graph called </a:t>
            </a:r>
            <a:r>
              <a:rPr lang="en-US" b="1" dirty="0"/>
              <a:t>ClimatePub4KG</a:t>
            </a:r>
            <a:r>
              <a:rPr lang="en-US" dirty="0"/>
              <a:t>. This graph allows users—like climate scientists—to query and explore complex relationships between models, variables, regions, experiments, and institutions.</a:t>
            </a:r>
          </a:p>
          <a:p>
            <a:pPr>
              <a:buNone/>
            </a:pPr>
            <a:br>
              <a:rPr lang="en-US" dirty="0"/>
            </a:br>
            <a:endParaRPr lang="en-US" dirty="0"/>
          </a:p>
          <a:p>
            <a:pPr>
              <a:buNone/>
            </a:pPr>
            <a:r>
              <a:rPr lang="en-US" strike="sngStrike" dirty="0"/>
              <a:t>(On the left is an example query: </a:t>
            </a:r>
            <a:r>
              <a:rPr lang="en-US" i="1" strike="sngStrike" dirty="0"/>
              <a:t>Which climate models are associated with tropical regions like Amazonia or the USA, and what related experiments or datasets are linked to them?</a:t>
            </a:r>
            <a:endParaRPr lang="en-US" strike="sngStrike" dirty="0"/>
          </a:p>
          <a:p>
            <a:pPr>
              <a:buNone/>
            </a:pPr>
            <a:br>
              <a:rPr lang="en-US" strike="sngStrike" dirty="0"/>
            </a:br>
            <a:endParaRPr lang="en-US" strike="sngStrike" dirty="0"/>
          </a:p>
          <a:p>
            <a:pPr>
              <a:buNone/>
            </a:pPr>
            <a:r>
              <a:rPr lang="en-US" strike="sngStrike" dirty="0"/>
              <a:t>On the right, we explore a different query: </a:t>
            </a:r>
            <a:r>
              <a:rPr lang="en-US" i="1" strike="sngStrike" dirty="0"/>
              <a:t>For a specific model like GFLD_ESM, what institution developed it, what variables it uses, and which papers or experiments it’s been linked to?)</a:t>
            </a:r>
          </a:p>
          <a:p>
            <a:pPr>
              <a:buNone/>
            </a:pPr>
            <a:endParaRPr lang="en-US" dirty="0"/>
          </a:p>
          <a:p>
            <a:pPr>
              <a:buNone/>
            </a:pPr>
            <a:r>
              <a:rPr lang="en-US" dirty="0"/>
              <a:t>This graph enables flexible, interpretable exploration grounded in structured domain knowledge.</a:t>
            </a:r>
          </a:p>
          <a:p>
            <a:endParaRPr lang="en-US" dirty="0"/>
          </a:p>
        </p:txBody>
      </p:sp>
    </p:spTree>
    <p:extLst>
      <p:ext uri="{BB962C8B-B14F-4D97-AF65-F5344CB8AC3E}">
        <p14:creationId xmlns:p14="http://schemas.microsoft.com/office/powerpoint/2010/main" val="41868846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a:extLst>
            <a:ext uri="{FF2B5EF4-FFF2-40B4-BE49-F238E27FC236}">
              <a16:creationId xmlns:a16="http://schemas.microsoft.com/office/drawing/2014/main" id="{7EB34BE4-EB46-241F-FB83-66CD9324E724}"/>
            </a:ext>
          </a:extLst>
        </p:cNvPr>
        <p:cNvGrpSpPr/>
        <p:nvPr/>
      </p:nvGrpSpPr>
      <p:grpSpPr>
        <a:xfrm>
          <a:off x="0" y="0"/>
          <a:ext cx="0" cy="0"/>
          <a:chOff x="0" y="0"/>
          <a:chExt cx="0" cy="0"/>
        </a:xfrm>
      </p:grpSpPr>
      <p:sp>
        <p:nvSpPr>
          <p:cNvPr id="657" name="Google Shape;657;g23da234d1bf_0_510:notes">
            <a:extLst>
              <a:ext uri="{FF2B5EF4-FFF2-40B4-BE49-F238E27FC236}">
                <a16:creationId xmlns:a16="http://schemas.microsoft.com/office/drawing/2014/main" id="{3145C212-9575-9999-DC0A-466AAF68D83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23da234d1bf_0_510:notes">
            <a:extLst>
              <a:ext uri="{FF2B5EF4-FFF2-40B4-BE49-F238E27FC236}">
                <a16:creationId xmlns:a16="http://schemas.microsoft.com/office/drawing/2014/main" id="{B27475BC-BEFB-7189-71D9-FA834738D02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r>
              <a:rPr lang="en-US" dirty="0"/>
              <a:t>Now we’ll move into the final section—</a:t>
            </a:r>
            <a:r>
              <a:rPr lang="en-US" b="1" dirty="0"/>
              <a:t>Visual Information Extraction</a:t>
            </a:r>
            <a:r>
              <a:rPr lang="en-US" dirty="0"/>
              <a:t>.</a:t>
            </a:r>
          </a:p>
          <a:p>
            <a:pPr>
              <a:buNone/>
            </a:pPr>
            <a:r>
              <a:rPr lang="en-US" dirty="0"/>
              <a:t>This part of the work focuses on </a:t>
            </a:r>
            <a:r>
              <a:rPr lang="en-US" b="1" dirty="0" err="1"/>
              <a:t>FlowLearn</a:t>
            </a:r>
            <a:r>
              <a:rPr lang="en-US" dirty="0"/>
              <a:t>, a benchmark we developed for evaluating large vision-language models on </a:t>
            </a:r>
            <a:r>
              <a:rPr lang="en-US" b="1" dirty="0"/>
              <a:t>flowchart understanding</a:t>
            </a:r>
            <a:r>
              <a:rPr lang="en-US" dirty="0"/>
              <a:t>, accepted at </a:t>
            </a:r>
            <a:r>
              <a:rPr lang="en-US" b="1" dirty="0"/>
              <a:t>ECAI 2024</a:t>
            </a:r>
            <a:r>
              <a:rPr lang="en-US" dirty="0"/>
              <a:t>.</a:t>
            </a:r>
          </a:p>
          <a:p>
            <a:r>
              <a:rPr lang="en-US" dirty="0"/>
              <a:t>We’ll look at how these models handle structured diagrams, and what challenges remain in extracting actionable information from visual formats common in scientific literature.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8560361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a:extLst>
            <a:ext uri="{FF2B5EF4-FFF2-40B4-BE49-F238E27FC236}">
              <a16:creationId xmlns:a16="http://schemas.microsoft.com/office/drawing/2014/main" id="{23D058AB-DCFB-F992-05C6-D151E1D670FB}"/>
            </a:ext>
          </a:extLst>
        </p:cNvPr>
        <p:cNvGrpSpPr/>
        <p:nvPr/>
      </p:nvGrpSpPr>
      <p:grpSpPr>
        <a:xfrm>
          <a:off x="0" y="0"/>
          <a:ext cx="0" cy="0"/>
          <a:chOff x="0" y="0"/>
          <a:chExt cx="0" cy="0"/>
        </a:xfrm>
      </p:grpSpPr>
      <p:sp>
        <p:nvSpPr>
          <p:cNvPr id="456" name="Google Shape;456;g2c5a240fc07_2_46:notes">
            <a:extLst>
              <a:ext uri="{FF2B5EF4-FFF2-40B4-BE49-F238E27FC236}">
                <a16:creationId xmlns:a16="http://schemas.microsoft.com/office/drawing/2014/main" id="{202F6C44-2D60-F7D2-7200-C60A494ADFB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2c5a240fc07_2_46:notes">
            <a:extLst>
              <a:ext uri="{FF2B5EF4-FFF2-40B4-BE49-F238E27FC236}">
                <a16:creationId xmlns:a16="http://schemas.microsoft.com/office/drawing/2014/main" id="{9B89910B-18AB-20A5-E066-792C9BD65C8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r>
              <a:rPr lang="en-US" dirty="0"/>
              <a:t>Flowcharts are a key visual format for representing complex scientific and engineering processes. However, when it comes to machine understanding, there are a few major challenges.</a:t>
            </a:r>
          </a:p>
          <a:p>
            <a:pPr>
              <a:buNone/>
            </a:pPr>
            <a:endParaRPr lang="en-US" dirty="0"/>
          </a:p>
          <a:p>
            <a:pPr>
              <a:buNone/>
            </a:pPr>
            <a:r>
              <a:rPr lang="en-US" dirty="0"/>
              <a:t>First, there’s a </a:t>
            </a:r>
            <a:r>
              <a:rPr lang="en-US" b="1" dirty="0"/>
              <a:t>data scarcity issue</a:t>
            </a:r>
            <a:r>
              <a:rPr lang="en-US" dirty="0"/>
              <a:t>—existing datasets like ACL-FIG contain very few annotated flowcharts, and others like </a:t>
            </a:r>
            <a:r>
              <a:rPr lang="en-US" dirty="0" err="1"/>
              <a:t>CSDia</a:t>
            </a:r>
            <a:r>
              <a:rPr lang="en-US" dirty="0"/>
              <a:t> aren’t drawn from real scientific literature.</a:t>
            </a:r>
          </a:p>
          <a:p>
            <a:pPr>
              <a:buNone/>
            </a:pPr>
            <a:r>
              <a:rPr lang="en-US" dirty="0"/>
              <a:t>Second, </a:t>
            </a:r>
            <a:r>
              <a:rPr lang="en-US" b="1" dirty="0"/>
              <a:t>existing tools like </a:t>
            </a:r>
            <a:r>
              <a:rPr lang="en-US" b="1" dirty="0" err="1"/>
              <a:t>ChartDetective</a:t>
            </a:r>
            <a:r>
              <a:rPr lang="en-US" b="1" dirty="0"/>
              <a:t> are inefficient</a:t>
            </a:r>
            <a:r>
              <a:rPr lang="en-US" dirty="0"/>
              <a:t>, requiring several minutes to process a single image, making large-scale analysis infeasible.</a:t>
            </a:r>
          </a:p>
          <a:p>
            <a:pPr>
              <a:buNone/>
            </a:pPr>
            <a:r>
              <a:rPr lang="en-US" dirty="0"/>
              <a:t>Third, </a:t>
            </a:r>
            <a:r>
              <a:rPr lang="en-US" b="1" dirty="0"/>
              <a:t>multimodal language models still struggle</a:t>
            </a:r>
            <a:r>
              <a:rPr lang="en-US" dirty="0"/>
              <a:t> with understanding the spatial layout and relationships between elements in flowcharts—especially when it comes to recognizing text and inferring structure.</a:t>
            </a:r>
          </a:p>
          <a:p>
            <a:pPr>
              <a:buNone/>
            </a:pPr>
            <a:endParaRPr lang="en-US" dirty="0"/>
          </a:p>
          <a:p>
            <a:pPr>
              <a:buNone/>
            </a:pPr>
            <a:r>
              <a:rPr lang="en-US" dirty="0"/>
              <a:t>To address these gaps, we created </a:t>
            </a:r>
            <a:r>
              <a:rPr lang="en-US" b="1" dirty="0" err="1"/>
              <a:t>FlowLearn</a:t>
            </a:r>
            <a:r>
              <a:rPr lang="en-US" dirty="0"/>
              <a:t>—a new benchmark for evaluating LLMs on flowchart understanding, covering tasks like </a:t>
            </a:r>
            <a:r>
              <a:rPr lang="en-US" b="1" dirty="0"/>
              <a:t>OCR</a:t>
            </a:r>
            <a:r>
              <a:rPr lang="en-US" dirty="0"/>
              <a:t>, </a:t>
            </a:r>
            <a:r>
              <a:rPr lang="en-US" b="1" dirty="0"/>
              <a:t>node counting</a:t>
            </a:r>
            <a:r>
              <a:rPr lang="en-US" dirty="0"/>
              <a:t>, and </a:t>
            </a:r>
            <a:r>
              <a:rPr lang="en-US" b="1" dirty="0"/>
              <a:t>visual question answering</a:t>
            </a:r>
            <a:r>
              <a:rPr lang="en-US" dirty="0"/>
              <a:t>.</a:t>
            </a:r>
          </a:p>
          <a:p>
            <a:r>
              <a:rPr lang="en-US" dirty="0"/>
              <a:t>Our key takeaway is that </a:t>
            </a:r>
            <a:r>
              <a:rPr lang="en-US" b="1" dirty="0"/>
              <a:t>no model excels across all tasks</a:t>
            </a:r>
            <a:r>
              <a:rPr lang="en-US" dirty="0"/>
              <a:t>. GPT-4V and Claude perform well on OCR and counting, but broader comprehension remains a challenge.</a:t>
            </a:r>
          </a:p>
        </p:txBody>
      </p:sp>
    </p:spTree>
    <p:extLst>
      <p:ext uri="{BB962C8B-B14F-4D97-AF65-F5344CB8AC3E}">
        <p14:creationId xmlns:p14="http://schemas.microsoft.com/office/powerpoint/2010/main" val="18006574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a:t>
            </a:r>
            <a:r>
              <a:rPr lang="en-US" dirty="0" err="1"/>
              <a:t>FlowLearn</a:t>
            </a:r>
            <a:r>
              <a:rPr lang="en-US" dirty="0"/>
              <a:t> consists of over </a:t>
            </a:r>
            <a:r>
              <a:rPr lang="en-US" b="1" dirty="0"/>
              <a:t>13,000 flowcharts</a:t>
            </a:r>
            <a:r>
              <a:rPr lang="en-US" dirty="0"/>
              <a:t>, covering both </a:t>
            </a:r>
            <a:r>
              <a:rPr lang="en-US" b="1" dirty="0"/>
              <a:t>real-world scientific figures</a:t>
            </a:r>
            <a:r>
              <a:rPr lang="en-US" dirty="0"/>
              <a:t> and </a:t>
            </a:r>
            <a:r>
              <a:rPr lang="en-US" b="1" dirty="0"/>
              <a:t>simulated diagrams</a:t>
            </a:r>
            <a:r>
              <a:rPr lang="en-US" dirty="0"/>
              <a:t>.</a:t>
            </a:r>
          </a:p>
          <a:p>
            <a:pPr>
              <a:buNone/>
            </a:pPr>
            <a:r>
              <a:rPr lang="en-US" dirty="0"/>
              <a:t>• We extracted </a:t>
            </a:r>
            <a:r>
              <a:rPr lang="en-US" b="1" dirty="0"/>
              <a:t>3,858 flowcharts</a:t>
            </a:r>
            <a:r>
              <a:rPr lang="en-US" dirty="0"/>
              <a:t> from scientific literature, each linked with paper metadata and figure-level annotations like captions and section texts.</a:t>
            </a:r>
          </a:p>
          <a:p>
            <a:pPr>
              <a:buNone/>
            </a:pPr>
            <a:r>
              <a:rPr lang="en-US" dirty="0"/>
              <a:t>• Additionally, we generated </a:t>
            </a:r>
            <a:r>
              <a:rPr lang="en-US" b="1" dirty="0"/>
              <a:t>10,000 flowcharts</a:t>
            </a:r>
            <a:r>
              <a:rPr lang="en-US" dirty="0"/>
              <a:t> using </a:t>
            </a:r>
            <a:r>
              <a:rPr lang="en-US" b="1" dirty="0"/>
              <a:t>Mermaid code</a:t>
            </a:r>
            <a:r>
              <a:rPr lang="en-US" dirty="0"/>
              <a:t>, which gives us control over structure and complexity.</a:t>
            </a:r>
          </a:p>
          <a:p>
            <a:pPr>
              <a:buNone/>
            </a:pPr>
            <a:endParaRPr lang="en-US" dirty="0"/>
          </a:p>
          <a:p>
            <a:pPr>
              <a:buNone/>
            </a:pPr>
            <a:r>
              <a:rPr lang="en-US" dirty="0"/>
              <a:t>Each sample includes:</a:t>
            </a:r>
          </a:p>
          <a:p>
            <a:pPr>
              <a:buNone/>
            </a:pPr>
            <a:r>
              <a:rPr lang="en-US" dirty="0"/>
              <a:t>• The </a:t>
            </a:r>
            <a:r>
              <a:rPr lang="en-US" b="1" dirty="0"/>
              <a:t>image file</a:t>
            </a:r>
            <a:r>
              <a:rPr lang="en-US" dirty="0"/>
              <a:t>, either PNG or SVG,</a:t>
            </a:r>
          </a:p>
          <a:p>
            <a:pPr>
              <a:buNone/>
            </a:pPr>
            <a:r>
              <a:rPr lang="en-US" dirty="0"/>
              <a:t>• </a:t>
            </a:r>
            <a:r>
              <a:rPr lang="en-US" b="1" dirty="0"/>
              <a:t>Textual descriptions</a:t>
            </a:r>
            <a:r>
              <a:rPr lang="en-US" dirty="0"/>
              <a:t>, including the source paper or Mermaid code,</a:t>
            </a:r>
          </a:p>
          <a:p>
            <a:pPr>
              <a:buNone/>
            </a:pPr>
            <a:r>
              <a:rPr lang="en-US" dirty="0"/>
              <a:t>• And </a:t>
            </a:r>
            <a:r>
              <a:rPr lang="en-US" b="1" dirty="0"/>
              <a:t>fine-grained annotations</a:t>
            </a:r>
            <a:r>
              <a:rPr lang="en-US" dirty="0"/>
              <a:t> of visual components—like bounding boxes for text and arrows, as shown in the JSON snippet.</a:t>
            </a:r>
          </a:p>
          <a:p>
            <a:endParaRPr lang="en-US" dirty="0"/>
          </a:p>
          <a:p>
            <a:r>
              <a:rPr lang="en-US" dirty="0"/>
              <a:t>This dual-source design ensures both realism and scalability, making </a:t>
            </a:r>
            <a:r>
              <a:rPr lang="en-US" dirty="0" err="1"/>
              <a:t>FlowLearn</a:t>
            </a:r>
            <a:r>
              <a:rPr lang="en-US" dirty="0"/>
              <a:t> a robust benchmark for evaluating visual reasoning in flowcharts.</a:t>
            </a:r>
          </a:p>
          <a:p>
            <a:endParaRPr lang="en-US" dirty="0"/>
          </a:p>
        </p:txBody>
      </p:sp>
    </p:spTree>
    <p:extLst>
      <p:ext uri="{BB962C8B-B14F-4D97-AF65-F5344CB8AC3E}">
        <p14:creationId xmlns:p14="http://schemas.microsoft.com/office/powerpoint/2010/main" val="22721749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Each flowchart in </a:t>
            </a:r>
            <a:r>
              <a:rPr lang="en-US" dirty="0" err="1"/>
              <a:t>FlowLearn</a:t>
            </a:r>
            <a:r>
              <a:rPr lang="en-US" dirty="0"/>
              <a:t> supports </a:t>
            </a:r>
            <a:r>
              <a:rPr lang="en-US" b="1" dirty="0"/>
              <a:t>three types of VQA tasks</a:t>
            </a:r>
            <a:r>
              <a:rPr lang="en-US" dirty="0"/>
              <a:t>:</a:t>
            </a:r>
          </a:p>
          <a:p>
            <a:pPr>
              <a:buNone/>
            </a:pPr>
            <a:r>
              <a:rPr lang="en-US" dirty="0"/>
              <a:t>1. </a:t>
            </a:r>
            <a:r>
              <a:rPr lang="en-US" b="1" dirty="0"/>
              <a:t>OCR</a:t>
            </a:r>
            <a:r>
              <a:rPr lang="en-US" dirty="0"/>
              <a:t> – The model must transcribe the exact text inside a red box, testing its visual text recognition.</a:t>
            </a:r>
          </a:p>
          <a:p>
            <a:pPr>
              <a:buNone/>
            </a:pPr>
            <a:r>
              <a:rPr lang="en-US" dirty="0"/>
              <a:t>2. </a:t>
            </a:r>
            <a:r>
              <a:rPr lang="en-US" b="1" dirty="0"/>
              <a:t>True/False Reasoning</a:t>
            </a:r>
            <a:r>
              <a:rPr lang="en-US" dirty="0"/>
              <a:t> – Given a statement, the model decides if it’s consistent with the structure of the flowchart.</a:t>
            </a:r>
          </a:p>
          <a:p>
            <a:pPr>
              <a:buNone/>
            </a:pPr>
            <a:r>
              <a:rPr lang="en-US" dirty="0"/>
              <a:t>3. </a:t>
            </a:r>
            <a:r>
              <a:rPr lang="en-US" b="1" dirty="0"/>
              <a:t>Description Generation</a:t>
            </a:r>
            <a:r>
              <a:rPr lang="en-US" dirty="0"/>
              <a:t> – The model is asked to describe the diagram by identifying relationships between nodes and capturing directional logic.</a:t>
            </a:r>
          </a:p>
          <a:p>
            <a:r>
              <a:rPr lang="en-US" dirty="0"/>
              <a:t>These tasks are applied to </a:t>
            </a:r>
            <a:r>
              <a:rPr lang="en-US" b="1" dirty="0"/>
              <a:t>both simulated and scientific flowcharts</a:t>
            </a:r>
            <a:r>
              <a:rPr lang="en-US" dirty="0"/>
              <a:t>, allowing us to evaluate model performance on controlled and real-world diagrams alike.</a:t>
            </a:r>
          </a:p>
          <a:p>
            <a:endParaRPr lang="en-US" dirty="0"/>
          </a:p>
        </p:txBody>
      </p:sp>
    </p:spTree>
    <p:extLst>
      <p:ext uri="{BB962C8B-B14F-4D97-AF65-F5344CB8AC3E}">
        <p14:creationId xmlns:p14="http://schemas.microsoft.com/office/powerpoint/2010/main" val="40576613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In addition to the general VQA tasks, we introduce three </a:t>
            </a:r>
            <a:r>
              <a:rPr lang="en-US" b="1" dirty="0"/>
              <a:t>flowchart-specific tasks</a:t>
            </a:r>
            <a:r>
              <a:rPr lang="en-US" dirty="0"/>
              <a:t> that are </a:t>
            </a:r>
            <a:r>
              <a:rPr lang="en-US" b="1" dirty="0"/>
              <a:t>unique to the simulated subset</a:t>
            </a:r>
            <a:r>
              <a:rPr lang="en-US" dirty="0"/>
              <a:t> of the dataset.</a:t>
            </a:r>
            <a:br>
              <a:rPr lang="en-US" dirty="0"/>
            </a:br>
            <a:endParaRPr lang="en-US" dirty="0"/>
          </a:p>
          <a:p>
            <a:pPr>
              <a:buNone/>
            </a:pPr>
            <a:r>
              <a:rPr lang="en-US" dirty="0"/>
              <a:t>Since these flowcharts are created using </a:t>
            </a:r>
            <a:r>
              <a:rPr lang="en-US" b="1" dirty="0"/>
              <a:t>Mermaid code</a:t>
            </a:r>
            <a:r>
              <a:rPr lang="en-US" dirty="0"/>
              <a:t>, we have access to more detailed structural information automatically—such as the exact number of nodes, arrows, and their connections. This enables us to define additional evaluation tasks that wouldn’t be feasible with scientific flowcharts.</a:t>
            </a:r>
            <a:br>
              <a:rPr lang="en-US" dirty="0"/>
            </a:br>
            <a:endParaRPr lang="en-US" dirty="0"/>
          </a:p>
          <a:p>
            <a:pPr>
              <a:buNone/>
            </a:pPr>
            <a:r>
              <a:rPr lang="en-US" dirty="0"/>
              <a:t>These tasks include:</a:t>
            </a:r>
          </a:p>
          <a:p>
            <a:pPr>
              <a:buNone/>
            </a:pPr>
            <a:r>
              <a:rPr lang="en-US" dirty="0"/>
              <a:t>1. </a:t>
            </a:r>
            <a:r>
              <a:rPr lang="en-US" b="1" dirty="0"/>
              <a:t>Mermaid Code Generation</a:t>
            </a:r>
            <a:r>
              <a:rPr lang="en-US" dirty="0"/>
              <a:t> – Asking the model to reconstruct the diagram’s structure in Mermaid syntax.</a:t>
            </a:r>
          </a:p>
          <a:p>
            <a:pPr>
              <a:buNone/>
            </a:pPr>
            <a:r>
              <a:rPr lang="en-US" dirty="0"/>
              <a:t>2. </a:t>
            </a:r>
            <a:r>
              <a:rPr lang="en-US" b="1" dirty="0"/>
              <a:t>Node Counting</a:t>
            </a:r>
            <a:r>
              <a:rPr lang="en-US" dirty="0"/>
              <a:t> – The model counts how many text nodes are present.</a:t>
            </a:r>
          </a:p>
          <a:p>
            <a:pPr>
              <a:buNone/>
            </a:pPr>
            <a:r>
              <a:rPr lang="en-US" dirty="0"/>
              <a:t>3. </a:t>
            </a:r>
            <a:r>
              <a:rPr lang="en-US" b="1" dirty="0"/>
              <a:t>Arrow Counting</a:t>
            </a:r>
            <a:r>
              <a:rPr lang="en-US" dirty="0"/>
              <a:t> – It counts the total number of directional arrows.</a:t>
            </a:r>
          </a:p>
          <a:p>
            <a:pPr>
              <a:buNone/>
            </a:pPr>
            <a:endParaRPr lang="en-US" dirty="0"/>
          </a:p>
          <a:p>
            <a:r>
              <a:rPr lang="en-US" dirty="0"/>
              <a:t>Together, these tasks assess a model’s ability to understand </a:t>
            </a:r>
            <a:r>
              <a:rPr lang="en-US" b="1" dirty="0"/>
              <a:t>diagram structure</a:t>
            </a:r>
            <a:endParaRPr lang="en-US" dirty="0"/>
          </a:p>
        </p:txBody>
      </p:sp>
    </p:spTree>
    <p:extLst>
      <p:ext uri="{BB962C8B-B14F-4D97-AF65-F5344CB8AC3E}">
        <p14:creationId xmlns:p14="http://schemas.microsoft.com/office/powerpoint/2010/main" val="1581301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This experiment evaluates </a:t>
            </a:r>
            <a:r>
              <a:rPr lang="en-US" b="1" dirty="0"/>
              <a:t>large vision-language models (LVLMs)</a:t>
            </a:r>
            <a:r>
              <a:rPr lang="en-US" dirty="0"/>
              <a:t> on accuracy-based tasks across two types of flowcharts: </a:t>
            </a:r>
            <a:r>
              <a:rPr lang="en-US" b="1" dirty="0"/>
              <a:t>scientific</a:t>
            </a:r>
            <a:r>
              <a:rPr lang="en-US" dirty="0"/>
              <a:t> and </a:t>
            </a:r>
            <a:r>
              <a:rPr lang="en-US" b="1" dirty="0"/>
              <a:t>simulated</a:t>
            </a:r>
            <a:r>
              <a:rPr lang="en-US" dirty="0"/>
              <a:t>.</a:t>
            </a:r>
          </a:p>
          <a:p>
            <a:pPr>
              <a:buNone/>
            </a:pPr>
            <a:r>
              <a:rPr lang="en-US" b="1" dirty="0"/>
              <a:t>Setup</a:t>
            </a:r>
            <a:r>
              <a:rPr lang="en-US" dirty="0"/>
              <a:t>:</a:t>
            </a:r>
          </a:p>
          <a:p>
            <a:pPr>
              <a:buNone/>
            </a:pPr>
            <a:r>
              <a:rPr lang="en-US" dirty="0"/>
              <a:t>• For </a:t>
            </a:r>
            <a:r>
              <a:rPr lang="en-US" b="1" dirty="0"/>
              <a:t>scientific flowcharts</a:t>
            </a:r>
            <a:r>
              <a:rPr lang="en-US" dirty="0"/>
              <a:t>, we assess models on </a:t>
            </a:r>
            <a:r>
              <a:rPr lang="en-US" b="1" dirty="0"/>
              <a:t>OCR</a:t>
            </a:r>
            <a:r>
              <a:rPr lang="en-US" dirty="0"/>
              <a:t> and </a:t>
            </a:r>
            <a:r>
              <a:rPr lang="en-US" b="1" dirty="0"/>
              <a:t>statement reasoning</a:t>
            </a:r>
            <a:r>
              <a:rPr lang="en-US" dirty="0"/>
              <a:t> (True/False).</a:t>
            </a:r>
          </a:p>
          <a:p>
            <a:pPr>
              <a:buNone/>
            </a:pPr>
            <a:r>
              <a:rPr lang="en-US" dirty="0"/>
              <a:t>• For </a:t>
            </a:r>
            <a:r>
              <a:rPr lang="en-US" b="1" dirty="0"/>
              <a:t>simulated flowcharts</a:t>
            </a:r>
            <a:r>
              <a:rPr lang="en-US" dirty="0"/>
              <a:t>, we expand the task set to include </a:t>
            </a:r>
            <a:r>
              <a:rPr lang="en-US" b="1" dirty="0"/>
              <a:t>node and arrow counting</a:t>
            </a:r>
            <a:r>
              <a:rPr lang="en-US" dirty="0"/>
              <a:t> as well as two types of statement reasoning—whether a connection exists </a:t>
            </a:r>
            <a:r>
              <a:rPr lang="en-US" b="1" dirty="0"/>
              <a:t>between any two nodes</a:t>
            </a:r>
            <a:r>
              <a:rPr lang="en-US" dirty="0"/>
              <a:t> or </a:t>
            </a:r>
            <a:r>
              <a:rPr lang="en-US" b="1" dirty="0"/>
              <a:t>from node A to B</a:t>
            </a:r>
            <a:r>
              <a:rPr lang="en-US" dirty="0"/>
              <a:t>.</a:t>
            </a:r>
          </a:p>
          <a:p>
            <a:pPr>
              <a:buNone/>
            </a:pPr>
            <a:r>
              <a:rPr lang="en-US" dirty="0"/>
              <a:t>Each model is evaluated on a subset of the benchmark, and we report </a:t>
            </a:r>
            <a:r>
              <a:rPr lang="en-US" b="1" dirty="0"/>
              <a:t>accuracy across tasks</a:t>
            </a:r>
            <a:r>
              <a:rPr lang="en-US" dirty="0"/>
              <a:t>. Bold indicates the best-performing model per task, while underlined scores are from models tested on the full set.</a:t>
            </a:r>
          </a:p>
          <a:p>
            <a:pPr>
              <a:buNone/>
            </a:pPr>
            <a:endParaRPr lang="en-US" dirty="0"/>
          </a:p>
          <a:p>
            <a:pPr>
              <a:buNone/>
            </a:pPr>
            <a:r>
              <a:rPr lang="en-US" b="1" dirty="0"/>
              <a:t>Findings</a:t>
            </a:r>
            <a:r>
              <a:rPr lang="en-US" dirty="0"/>
              <a:t>:</a:t>
            </a:r>
          </a:p>
          <a:p>
            <a:pPr>
              <a:buNone/>
            </a:pPr>
            <a:r>
              <a:rPr lang="en-US" dirty="0"/>
              <a:t>• On </a:t>
            </a:r>
            <a:r>
              <a:rPr lang="en-US" b="1" dirty="0"/>
              <a:t>scientific flowcharts</a:t>
            </a:r>
            <a:r>
              <a:rPr lang="en-US" dirty="0"/>
              <a:t>, </a:t>
            </a:r>
            <a:r>
              <a:rPr lang="en-US" b="1" dirty="0"/>
              <a:t>Gemini</a:t>
            </a:r>
            <a:r>
              <a:rPr lang="en-US" dirty="0"/>
              <a:t> shows strong OCR performance but struggles with </a:t>
            </a:r>
            <a:r>
              <a:rPr lang="en-US" b="1" dirty="0"/>
              <a:t>structural understanding</a:t>
            </a:r>
            <a:r>
              <a:rPr lang="en-US" dirty="0"/>
              <a:t> tasks like counting nodes or arrows.</a:t>
            </a:r>
          </a:p>
          <a:p>
            <a:pPr>
              <a:buNone/>
            </a:pPr>
            <a:r>
              <a:rPr lang="en-US" dirty="0"/>
              <a:t>• On </a:t>
            </a:r>
            <a:r>
              <a:rPr lang="en-US" b="1" dirty="0"/>
              <a:t>simulated flowcharts</a:t>
            </a:r>
            <a:r>
              <a:rPr lang="en-US" dirty="0"/>
              <a:t>, </a:t>
            </a:r>
            <a:r>
              <a:rPr lang="en-US" b="1" dirty="0"/>
              <a:t>GPT-4V</a:t>
            </a:r>
            <a:r>
              <a:rPr lang="en-US" dirty="0"/>
              <a:t> consistently performs best in tasks requiring </a:t>
            </a:r>
            <a:r>
              <a:rPr lang="en-US" b="1" dirty="0"/>
              <a:t>complex visual understanding</a:t>
            </a:r>
            <a:r>
              <a:rPr lang="en-US" dirty="0"/>
              <a:t>, such as determining flow direction and handling logic over multiple nodes.</a:t>
            </a:r>
          </a:p>
          <a:p>
            <a:r>
              <a:rPr lang="en-US" dirty="0"/>
              <a:t>These results highlight that </a:t>
            </a:r>
            <a:r>
              <a:rPr lang="en-US" b="1" dirty="0"/>
              <a:t>no single model excels universally</a:t>
            </a:r>
            <a:r>
              <a:rPr lang="en-US" dirty="0"/>
              <a:t>—different models have strengths depending on the flowchart type and task complexity.</a:t>
            </a:r>
          </a:p>
          <a:p>
            <a:endParaRPr lang="en-US" dirty="0"/>
          </a:p>
        </p:txBody>
      </p:sp>
    </p:spTree>
    <p:extLst>
      <p:ext uri="{BB962C8B-B14F-4D97-AF65-F5344CB8AC3E}">
        <p14:creationId xmlns:p14="http://schemas.microsoft.com/office/powerpoint/2010/main" val="33501232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In this experiment, we evaluate LVLMs on </a:t>
            </a:r>
            <a:r>
              <a:rPr lang="en-US" b="1" dirty="0"/>
              <a:t>flowchart description tasks</a:t>
            </a:r>
            <a:r>
              <a:rPr lang="en-US" dirty="0"/>
              <a:t>, measuring how well their generated descriptions align with ground truth using four metrics: </a:t>
            </a:r>
            <a:r>
              <a:rPr lang="en-US" b="1" dirty="0"/>
              <a:t>BLEU, ROUGE-L, BERTScore-F1</a:t>
            </a:r>
            <a:r>
              <a:rPr lang="en-US" dirty="0"/>
              <a:t>, and </a:t>
            </a:r>
            <a:r>
              <a:rPr lang="en-US" b="1" dirty="0" err="1"/>
              <a:t>SentenceTransformer</a:t>
            </a:r>
            <a:r>
              <a:rPr lang="en-US" b="1" dirty="0"/>
              <a:t> similarity</a:t>
            </a:r>
            <a:r>
              <a:rPr lang="en-US" dirty="0"/>
              <a:t>.</a:t>
            </a:r>
          </a:p>
          <a:p>
            <a:pPr>
              <a:buNone/>
            </a:pPr>
            <a:r>
              <a:rPr lang="en-US" dirty="0"/>
              <a:t>We break it down across </a:t>
            </a:r>
            <a:r>
              <a:rPr lang="en-US" b="1" dirty="0"/>
              <a:t>scientific</a:t>
            </a:r>
            <a:r>
              <a:rPr lang="en-US" dirty="0"/>
              <a:t> and </a:t>
            </a:r>
            <a:r>
              <a:rPr lang="en-US" b="1" dirty="0"/>
              <a:t>simulated flowcharts</a:t>
            </a:r>
            <a:r>
              <a:rPr lang="en-US" dirty="0"/>
              <a:t>. For most tasks, Gemini performed the best.</a:t>
            </a:r>
            <a:br>
              <a:rPr lang="en-US" dirty="0"/>
            </a:br>
            <a:endParaRPr lang="en-US" dirty="0"/>
          </a:p>
          <a:p>
            <a:pPr>
              <a:buNone/>
            </a:pPr>
            <a:r>
              <a:rPr lang="en-US" dirty="0"/>
              <a:t>Despite these strengths, many models fail at </a:t>
            </a:r>
            <a:r>
              <a:rPr lang="en-US" b="1" dirty="0"/>
              <a:t>syntax compliance</a:t>
            </a:r>
            <a:r>
              <a:rPr lang="en-US" dirty="0"/>
              <a:t>—especially in tasks that require </a:t>
            </a:r>
            <a:r>
              <a:rPr lang="en-US" b="1" dirty="0"/>
              <a:t>Mermaid code generation</a:t>
            </a:r>
            <a:r>
              <a:rPr lang="en-US" dirty="0"/>
              <a:t>. Even with </a:t>
            </a:r>
            <a:r>
              <a:rPr lang="en-US" b="1" dirty="0"/>
              <a:t>2-shot prompting</a:t>
            </a:r>
            <a:r>
              <a:rPr lang="en-US" dirty="0"/>
              <a:t>, models consistently </a:t>
            </a:r>
            <a:r>
              <a:rPr lang="en-US" b="1" dirty="0"/>
              <a:t>produced invalid syntax</a:t>
            </a:r>
            <a:r>
              <a:rPr lang="en-US" dirty="0"/>
              <a:t> and missed key node labels, showing a gap in </a:t>
            </a:r>
            <a:r>
              <a:rPr lang="en-US" b="1" dirty="0"/>
              <a:t>visual grounding</a:t>
            </a:r>
            <a:r>
              <a:rPr lang="en-US" dirty="0"/>
              <a:t> and </a:t>
            </a:r>
            <a:r>
              <a:rPr lang="en-US" b="1" dirty="0"/>
              <a:t>format learning</a:t>
            </a:r>
            <a:r>
              <a:rPr lang="en-US" dirty="0"/>
              <a:t>.</a:t>
            </a:r>
          </a:p>
          <a:p>
            <a:endParaRPr lang="en-US" dirty="0"/>
          </a:p>
        </p:txBody>
      </p:sp>
    </p:spTree>
    <p:extLst>
      <p:ext uri="{BB962C8B-B14F-4D97-AF65-F5344CB8AC3E}">
        <p14:creationId xmlns:p14="http://schemas.microsoft.com/office/powerpoint/2010/main" val="2074266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This slide evaluates how well large vision-language models can convert flowcharts into </a:t>
            </a:r>
            <a:r>
              <a:rPr lang="en-US" b="1" dirty="0"/>
              <a:t>Mermaid code</a:t>
            </a:r>
            <a:r>
              <a:rPr lang="en-US" dirty="0"/>
              <a:t>, focusing on two levels:</a:t>
            </a:r>
          </a:p>
          <a:p>
            <a:pPr>
              <a:buNone/>
            </a:pPr>
            <a:endParaRPr lang="en-US" dirty="0"/>
          </a:p>
          <a:p>
            <a:pPr>
              <a:buNone/>
            </a:pPr>
            <a:r>
              <a:rPr lang="en-US" b="1" dirty="0"/>
              <a:t>Node-level evaluation</a:t>
            </a:r>
            <a:r>
              <a:rPr lang="en-US" dirty="0"/>
              <a:t> checks if the model correctly identifies all </a:t>
            </a:r>
            <a:r>
              <a:rPr lang="en-US" b="1" dirty="0"/>
              <a:t>text nodes</a:t>
            </a:r>
            <a:r>
              <a:rPr lang="en-US" dirty="0"/>
              <a:t> in the diagram. This is a strict match—misspellings or omissions lead to penalties.</a:t>
            </a:r>
          </a:p>
          <a:p>
            <a:pPr>
              <a:buNone/>
            </a:pPr>
            <a:r>
              <a:rPr lang="en-US" b="1" dirty="0"/>
              <a:t>Link-level evaluation</a:t>
            </a:r>
            <a:r>
              <a:rPr lang="en-US" dirty="0"/>
              <a:t> looks at whether the model captures </a:t>
            </a:r>
            <a:r>
              <a:rPr lang="en-US" b="1" dirty="0"/>
              <a:t>relationships between nodes</a:t>
            </a:r>
            <a:r>
              <a:rPr lang="en-US" dirty="0"/>
              <a:t>—that is, whether it reconstructs the arrows or flow between components.</a:t>
            </a:r>
            <a:br>
              <a:rPr lang="en-US" dirty="0"/>
            </a:br>
            <a:endParaRPr lang="en-US" dirty="0"/>
          </a:p>
          <a:p>
            <a:pPr>
              <a:buNone/>
            </a:pPr>
            <a:r>
              <a:rPr lang="en-US" b="1" dirty="0"/>
              <a:t>Findings:</a:t>
            </a:r>
            <a:endParaRPr lang="en-US" dirty="0"/>
          </a:p>
          <a:p>
            <a:pPr>
              <a:buNone/>
            </a:pPr>
            <a:r>
              <a:rPr lang="en-US" dirty="0"/>
              <a:t>• For node-level tasks, </a:t>
            </a:r>
            <a:r>
              <a:rPr lang="en-US" b="1" dirty="0"/>
              <a:t>Claude</a:t>
            </a:r>
            <a:r>
              <a:rPr lang="en-US" dirty="0"/>
              <a:t> performs best with an impressive </a:t>
            </a:r>
            <a:r>
              <a:rPr lang="en-US" b="1" dirty="0"/>
              <a:t>94% F1 score</a:t>
            </a:r>
            <a:r>
              <a:rPr lang="en-US" dirty="0"/>
              <a:t>, indicating strong text recognition capabilities.</a:t>
            </a:r>
          </a:p>
          <a:p>
            <a:pPr>
              <a:buNone/>
            </a:pPr>
            <a:r>
              <a:rPr lang="en-US" dirty="0"/>
              <a:t>• But for </a:t>
            </a:r>
            <a:r>
              <a:rPr lang="en-US" b="1" dirty="0"/>
              <a:t>link-level</a:t>
            </a:r>
            <a:r>
              <a:rPr lang="en-US" dirty="0"/>
              <a:t> accuracy—capturing the structure of the diagram—performance drops across the board. The best F1 here is only </a:t>
            </a:r>
            <a:r>
              <a:rPr lang="en-US" b="1" dirty="0"/>
              <a:t>0.3</a:t>
            </a:r>
            <a:r>
              <a:rPr lang="en-US" dirty="0"/>
              <a:t>, again from </a:t>
            </a:r>
            <a:r>
              <a:rPr lang="en-US" b="1" dirty="0"/>
              <a:t>Claude</a:t>
            </a:r>
            <a:r>
              <a:rPr lang="en-US" dirty="0"/>
              <a:t>, showing that </a:t>
            </a:r>
            <a:r>
              <a:rPr lang="en-US" b="1" dirty="0"/>
              <a:t>models struggle to capture structural flow</a:t>
            </a:r>
            <a:r>
              <a:rPr lang="en-US" dirty="0"/>
              <a:t>, even when they recognize individual nodes correctly.</a:t>
            </a:r>
          </a:p>
          <a:p>
            <a:pPr>
              <a:buNone/>
            </a:pPr>
            <a:r>
              <a:rPr lang="en-US" dirty="0"/>
              <a:t>• Other models like GPT-4V and Gemini perform moderately well on node-level, but link prediction remains a major bottleneck for all.</a:t>
            </a:r>
          </a:p>
          <a:p>
            <a:endParaRPr lang="en-US" dirty="0"/>
          </a:p>
          <a:p>
            <a:r>
              <a:rPr lang="en-US" dirty="0"/>
              <a:t>Overall, this highlights the challenge of </a:t>
            </a:r>
            <a:r>
              <a:rPr lang="en-US" b="1" dirty="0"/>
              <a:t>structure-aware visual understanding</a:t>
            </a:r>
            <a:r>
              <a:rPr lang="en-US" dirty="0"/>
              <a:t>—something current LVLMs are still not good at, especially when it comes to reconstructing flowchart logic.</a:t>
            </a:r>
          </a:p>
          <a:p>
            <a:endParaRPr lang="en-US" dirty="0"/>
          </a:p>
        </p:txBody>
      </p:sp>
    </p:spTree>
    <p:extLst>
      <p:ext uri="{BB962C8B-B14F-4D97-AF65-F5344CB8AC3E}">
        <p14:creationId xmlns:p14="http://schemas.microsoft.com/office/powerpoint/2010/main" val="19057498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a:extLst>
            <a:ext uri="{FF2B5EF4-FFF2-40B4-BE49-F238E27FC236}">
              <a16:creationId xmlns:a16="http://schemas.microsoft.com/office/drawing/2014/main" id="{47D331B5-A516-2A13-2380-36CB7A47A5DF}"/>
            </a:ext>
          </a:extLst>
        </p:cNvPr>
        <p:cNvGrpSpPr/>
        <p:nvPr/>
      </p:nvGrpSpPr>
      <p:grpSpPr>
        <a:xfrm>
          <a:off x="0" y="0"/>
          <a:ext cx="0" cy="0"/>
          <a:chOff x="0" y="0"/>
          <a:chExt cx="0" cy="0"/>
        </a:xfrm>
      </p:grpSpPr>
      <p:sp>
        <p:nvSpPr>
          <p:cNvPr id="433" name="Google Shape;433;g2c5a240fc07_2_11:notes">
            <a:extLst>
              <a:ext uri="{FF2B5EF4-FFF2-40B4-BE49-F238E27FC236}">
                <a16:creationId xmlns:a16="http://schemas.microsoft.com/office/drawing/2014/main" id="{29D6EC31-4CBB-CF16-2599-E6E8BE91A23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2c5a240fc07_2_11:notes">
            <a:extLst>
              <a:ext uri="{FF2B5EF4-FFF2-40B4-BE49-F238E27FC236}">
                <a16:creationId xmlns:a16="http://schemas.microsoft.com/office/drawing/2014/main" id="{9A989A82-5073-9698-536E-F790625A70D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r>
              <a:rPr lang="en-US" sz="4000" dirty="0"/>
              <a:t>To wrap up, my research focuses on building </a:t>
            </a:r>
            <a:r>
              <a:rPr lang="en-US" sz="4000" b="1" dirty="0"/>
              <a:t>automatic parsers</a:t>
            </a:r>
            <a:r>
              <a:rPr lang="en-US" sz="4000" dirty="0"/>
              <a:t> for extracting structured information from both </a:t>
            </a:r>
            <a:r>
              <a:rPr lang="en-US" sz="4000" b="1" dirty="0"/>
              <a:t>text</a:t>
            </a:r>
            <a:r>
              <a:rPr lang="en-US" sz="4000" dirty="0"/>
              <a:t> and </a:t>
            </a:r>
            <a:r>
              <a:rPr lang="en-US" sz="4000" b="1" dirty="0"/>
              <a:t>visual content</a:t>
            </a:r>
            <a:r>
              <a:rPr lang="en-US" sz="4000" dirty="0"/>
              <a:t> like </a:t>
            </a:r>
            <a:r>
              <a:rPr lang="en-US" sz="4000" b="1" dirty="0"/>
              <a:t>flowcharts</a:t>
            </a:r>
            <a:r>
              <a:rPr lang="en-US" sz="4000" dirty="0"/>
              <a:t>.</a:t>
            </a:r>
          </a:p>
          <a:p>
            <a:pPr>
              <a:buNone/>
            </a:pPr>
            <a:endParaRPr lang="en-US" sz="4000" dirty="0"/>
          </a:p>
          <a:p>
            <a:pPr>
              <a:buNone/>
            </a:pPr>
            <a:r>
              <a:rPr lang="en-US" sz="4000" dirty="0"/>
              <a:t>We’ve covered three main domains:</a:t>
            </a:r>
          </a:p>
          <a:p>
            <a:pPr>
              <a:buNone/>
            </a:pPr>
            <a:r>
              <a:rPr lang="en-US" sz="4000" dirty="0"/>
              <a:t>1. </a:t>
            </a:r>
            <a:r>
              <a:rPr lang="en-US" sz="4000" b="1" dirty="0"/>
              <a:t>AI Information Extraction</a:t>
            </a:r>
            <a:r>
              <a:rPr lang="en-US" sz="4000" dirty="0"/>
              <a:t>, with resources like </a:t>
            </a:r>
            <a:r>
              <a:rPr lang="en-US" sz="4000" b="1" dirty="0"/>
              <a:t>DMDD</a:t>
            </a:r>
            <a:r>
              <a:rPr lang="en-US" sz="4000" dirty="0"/>
              <a:t> and </a:t>
            </a:r>
            <a:r>
              <a:rPr lang="en-US" sz="4000" b="1" dirty="0" err="1"/>
              <a:t>SciDMT</a:t>
            </a:r>
            <a:r>
              <a:rPr lang="en-US" sz="4000" dirty="0"/>
              <a:t> to detect dataset and method mentions across scientific literature.</a:t>
            </a:r>
          </a:p>
          <a:p>
            <a:pPr>
              <a:buNone/>
            </a:pPr>
            <a:r>
              <a:rPr lang="en-US" sz="4000" dirty="0"/>
              <a:t>2. </a:t>
            </a:r>
            <a:r>
              <a:rPr lang="en-US" sz="4000" b="1" dirty="0"/>
              <a:t>Climate Information Extraction</a:t>
            </a:r>
            <a:r>
              <a:rPr lang="en-US" sz="4000" dirty="0"/>
              <a:t>, where we proposed a </a:t>
            </a:r>
            <a:r>
              <a:rPr lang="en-US" sz="4000" b="1" dirty="0"/>
              <a:t>taxonomy-driven approach</a:t>
            </a:r>
            <a:r>
              <a:rPr lang="en-US" sz="4000" dirty="0"/>
              <a:t> for knowledge graph construction. This includes our </a:t>
            </a:r>
            <a:r>
              <a:rPr lang="en-US" sz="4000" b="1" dirty="0" err="1"/>
              <a:t>ClimateIE</a:t>
            </a:r>
            <a:r>
              <a:rPr lang="en-US" sz="4000" dirty="0"/>
              <a:t> dataset and the ClimatePub4KG framework, which aligns LLM outputs with curated domain knowledge.</a:t>
            </a:r>
          </a:p>
          <a:p>
            <a:pPr>
              <a:buNone/>
            </a:pPr>
            <a:r>
              <a:rPr lang="en-US" sz="4000" dirty="0"/>
              <a:t>3. </a:t>
            </a:r>
            <a:r>
              <a:rPr lang="en-US" sz="4000" b="1" dirty="0"/>
              <a:t>Visual Information Extraction</a:t>
            </a:r>
            <a:r>
              <a:rPr lang="en-US" sz="4000" dirty="0"/>
              <a:t>, where we introduced </a:t>
            </a:r>
            <a:r>
              <a:rPr lang="en-US" sz="4000" b="1" dirty="0" err="1"/>
              <a:t>FlowLearn</a:t>
            </a:r>
            <a:r>
              <a:rPr lang="en-US" sz="4000" dirty="0"/>
              <a:t>, a new benchmark for evaluating LVLMs on flowchart understanding—highlighting key gaps in OCR, structural parsing, and reasoning.</a:t>
            </a:r>
          </a:p>
          <a:p>
            <a:pPr>
              <a:buNone/>
            </a:pPr>
            <a:endParaRPr lang="en-US" sz="4000" dirty="0"/>
          </a:p>
          <a:p>
            <a:pPr>
              <a:buNone/>
            </a:pPr>
            <a:r>
              <a:rPr lang="en-US" sz="4000" dirty="0"/>
              <a:t>These contributions offer a comprehensive foundation for building multi-modal scientific knowledge graphs grounded in expert-defined structure.</a:t>
            </a:r>
          </a:p>
          <a:p>
            <a:r>
              <a:rPr lang="en-US" sz="4000" dirty="0"/>
              <a:t>Thank you for listening! I’m happy to take any questions.</a:t>
            </a:r>
          </a:p>
          <a:p>
            <a:pPr>
              <a:buNone/>
            </a:pPr>
            <a:endParaRPr lang="en-US" sz="2400" dirty="0"/>
          </a:p>
        </p:txBody>
      </p:sp>
    </p:spTree>
    <p:extLst>
      <p:ext uri="{BB962C8B-B14F-4D97-AF65-F5344CB8AC3E}">
        <p14:creationId xmlns:p14="http://schemas.microsoft.com/office/powerpoint/2010/main" val="3349878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2c5a240fc07_2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2c5a240fc07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r>
              <a:rPr lang="en-US" sz="4000" dirty="0"/>
              <a:t>As the volume of scientific literature available online continues to grow exponentially, it’s becoming increasingly difficult for researchers to stay informed, identify relevant work, and synthesize insights across disciplines.</a:t>
            </a:r>
          </a:p>
          <a:p>
            <a:pPr>
              <a:buNone/>
            </a:pPr>
            <a:r>
              <a:rPr lang="en-US" sz="4000" dirty="0"/>
              <a:t>Automatic information extraction provides a promising solution. By parsing scientific documents at scale, we can unlock structured insights from unstructured content.</a:t>
            </a:r>
            <a:br>
              <a:rPr lang="en-US" sz="4000" dirty="0"/>
            </a:br>
            <a:endParaRPr lang="en-US" sz="4000" dirty="0"/>
          </a:p>
          <a:p>
            <a:pPr>
              <a:buNone/>
            </a:pPr>
            <a:r>
              <a:rPr lang="en-US" sz="4000" dirty="0"/>
              <a:t>— </a:t>
            </a:r>
            <a:r>
              <a:rPr lang="en-US" sz="4000" b="1" dirty="0"/>
              <a:t>[Click]</a:t>
            </a:r>
            <a:r>
              <a:rPr lang="en-US" sz="4000" dirty="0"/>
              <a:t> —</a:t>
            </a:r>
            <a:br>
              <a:rPr lang="en-US" sz="4000" dirty="0"/>
            </a:br>
            <a:endParaRPr lang="en-US" sz="4000" dirty="0"/>
          </a:p>
          <a:p>
            <a:pPr>
              <a:buNone/>
            </a:pPr>
            <a:r>
              <a:rPr lang="en-US" sz="4000" dirty="0"/>
              <a:t>For example, an automatic parser can process the text, figures, and tables in scientific papers. From there, it can extract important named entities—such as datasets, models, and tasks—identify relationships between them, build knowledge graphs, and ultimately support domain-specific understanding and reasoning.</a:t>
            </a:r>
          </a:p>
          <a:p>
            <a:pPr>
              <a:buNone/>
            </a:pPr>
            <a:endParaRPr lang="en-US" sz="4000" dirty="0"/>
          </a:p>
          <a:p>
            <a:pPr>
              <a:buNone/>
            </a:pPr>
            <a:r>
              <a:rPr lang="en-US" sz="4000" dirty="0"/>
              <a:t>These capabilities are highly beneficial for researchers. They can:</a:t>
            </a:r>
          </a:p>
          <a:p>
            <a:pPr>
              <a:buNone/>
            </a:pPr>
            <a:r>
              <a:rPr lang="en-US" sz="4000" dirty="0"/>
              <a:t>• </a:t>
            </a:r>
            <a:r>
              <a:rPr lang="en-US" sz="4000" b="1" dirty="0"/>
              <a:t>Identify new research ideas and opportunities</a:t>
            </a:r>
            <a:r>
              <a:rPr lang="en-US" sz="4000" dirty="0"/>
              <a:t>, such as emerging methods or gaps in current knowledge.</a:t>
            </a:r>
          </a:p>
          <a:p>
            <a:pPr>
              <a:buNone/>
            </a:pPr>
            <a:r>
              <a:rPr lang="en-US" sz="4000" dirty="0"/>
              <a:t>• </a:t>
            </a:r>
            <a:r>
              <a:rPr lang="en-US" sz="4000" b="1" dirty="0"/>
              <a:t>Access experimental resources and datasets</a:t>
            </a:r>
            <a:r>
              <a:rPr lang="en-US" sz="4000" dirty="0"/>
              <a:t> more efficiently by linking mentions to known repositories.</a:t>
            </a:r>
          </a:p>
          <a:p>
            <a:pPr>
              <a:buNone/>
            </a:pPr>
            <a:r>
              <a:rPr lang="en-US" sz="4000" dirty="0"/>
              <a:t>• </a:t>
            </a:r>
            <a:r>
              <a:rPr lang="en-US" sz="4000" b="1" dirty="0"/>
              <a:t>Manage and organize knowledge</a:t>
            </a:r>
            <a:r>
              <a:rPr lang="en-US" sz="4000" dirty="0"/>
              <a:t>, synthesizing findings across papers to avoid redundancy.</a:t>
            </a:r>
          </a:p>
          <a:p>
            <a:pPr>
              <a:buNone/>
            </a:pPr>
            <a:r>
              <a:rPr lang="en-US" sz="4000" dirty="0"/>
              <a:t>• </a:t>
            </a:r>
            <a:r>
              <a:rPr lang="en-US" sz="4000" b="1" dirty="0"/>
              <a:t>Establish meaningful connections between publications</a:t>
            </a:r>
            <a:r>
              <a:rPr lang="en-US" sz="4000" dirty="0"/>
              <a:t>, uncovering relationships between datasets, models, and scientific tasks that may not be explicitly stated.</a:t>
            </a:r>
          </a:p>
          <a:p>
            <a:pPr>
              <a:buNone/>
            </a:pPr>
            <a:endParaRPr lang="en-US" sz="4000" dirty="0"/>
          </a:p>
          <a:p>
            <a:r>
              <a:rPr lang="en-US" sz="4000" dirty="0"/>
              <a:t>In short, information extraction helps transform overwhelming volumes of text into actionable scientific knowledge.</a:t>
            </a:r>
          </a:p>
          <a:p>
            <a:pPr>
              <a:buNone/>
            </a:pPr>
            <a:endParaRPr lang="en-US" sz="2400"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2c5a240fc07_2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4" name="Google Shape;854;g2c5a240fc07_2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2c5a240fc07_2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2c5a240fc07_2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r>
              <a:rPr lang="en-US" sz="2400" dirty="0"/>
              <a:t>As we move toward building automatic tools to extract information from scientific literature, we face several major challenges in processing the text itself.</a:t>
            </a:r>
          </a:p>
          <a:p>
            <a:pPr>
              <a:buNone/>
            </a:pPr>
            <a:r>
              <a:rPr lang="en-US" sz="2400" b="1" dirty="0"/>
              <a:t>First</a:t>
            </a:r>
            <a:r>
              <a:rPr lang="en-US" sz="2400" dirty="0"/>
              <a:t>, there are significant </a:t>
            </a:r>
            <a:r>
              <a:rPr lang="en-US" sz="2400" b="1" dirty="0"/>
              <a:t>scale and coverage gaps</a:t>
            </a:r>
            <a:r>
              <a:rPr lang="en-US" sz="2400" dirty="0"/>
              <a:t>. Most existing AI-centric corpora—like </a:t>
            </a:r>
            <a:r>
              <a:rPr lang="en-US" sz="2400" dirty="0" err="1"/>
              <a:t>SciERC</a:t>
            </a:r>
            <a:r>
              <a:rPr lang="en-US" sz="2400" dirty="0"/>
              <a:t> and </a:t>
            </a:r>
            <a:r>
              <a:rPr lang="en-US" sz="2400" dirty="0" err="1"/>
              <a:t>TDMSci</a:t>
            </a:r>
            <a:r>
              <a:rPr lang="en-US" sz="2400" dirty="0"/>
              <a:t>—contain only 500 to 2,000 annotated instances, which limits the robustness of downstream models. Climate-related corpora are even worse, often covering only a small fraction of the literature. For example, datasets derived from the CMIP Publication Hub only scratch the surface of what’s available.</a:t>
            </a:r>
          </a:p>
          <a:p>
            <a:pPr>
              <a:buNone/>
            </a:pPr>
            <a:r>
              <a:rPr lang="en-US" sz="2400" b="1" dirty="0"/>
              <a:t>Second</a:t>
            </a:r>
            <a:r>
              <a:rPr lang="en-US" sz="2400" dirty="0"/>
              <a:t>, there is high </a:t>
            </a:r>
            <a:r>
              <a:rPr lang="en-US" sz="2400" b="1" dirty="0"/>
              <a:t>lexical diversity</a:t>
            </a:r>
            <a:r>
              <a:rPr lang="en-US" sz="2400" dirty="0"/>
              <a:t> in scientific texts. Models struggle with variations in casing and the use of technical or domain-specific codes. For instance, a simple variant like “</a:t>
            </a:r>
            <a:r>
              <a:rPr lang="en-US" sz="2400" dirty="0" err="1"/>
              <a:t>TDMSci</a:t>
            </a:r>
            <a:r>
              <a:rPr lang="en-US" sz="2400" dirty="0"/>
              <a:t>” might appear in lowercase, uppercase, or camel case, and technical codes such as “CMIP6-ssp245” are particularly hard for models to parse correctly</a:t>
            </a:r>
          </a:p>
          <a:p>
            <a:pPr>
              <a:buNone/>
            </a:pPr>
            <a:r>
              <a:rPr lang="en-US" sz="2400" b="1" dirty="0"/>
              <a:t>Third</a:t>
            </a:r>
            <a:r>
              <a:rPr lang="en-US" sz="2400" dirty="0"/>
              <a:t>, we face serious </a:t>
            </a:r>
            <a:r>
              <a:rPr lang="en-US" sz="2400" b="1" dirty="0"/>
              <a:t>entity </a:t>
            </a:r>
            <a:r>
              <a:rPr lang="en-US" sz="2400" b="1" dirty="0" err="1"/>
              <a:t>linkability</a:t>
            </a:r>
            <a:r>
              <a:rPr lang="en-US" sz="2400" b="1" dirty="0"/>
              <a:t> issues</a:t>
            </a:r>
            <a:r>
              <a:rPr lang="en-US" sz="2400" dirty="0"/>
              <a:t>. In the CLIMATELI benchmark only about 12% of extracted entities could be linked to known climate research concepts in </a:t>
            </a:r>
            <a:r>
              <a:rPr lang="en-US" sz="2400" dirty="0" err="1"/>
              <a:t>Wikidata</a:t>
            </a:r>
            <a:r>
              <a:rPr lang="en-US" sz="2400" dirty="0"/>
              <a:t>. This low linkage rate hinders the ability to connect findings across papers and systems.</a:t>
            </a:r>
          </a:p>
          <a:p>
            <a:pPr>
              <a:buNone/>
            </a:pPr>
            <a:r>
              <a:rPr lang="en-US" sz="2400" b="1" dirty="0"/>
              <a:t>Finally</a:t>
            </a:r>
            <a:r>
              <a:rPr lang="en-US" sz="2400" dirty="0"/>
              <a:t>, there are considerable </a:t>
            </a:r>
            <a:r>
              <a:rPr lang="en-US" sz="2400" b="1" dirty="0"/>
              <a:t>hallucination risks</a:t>
            </a:r>
            <a:r>
              <a:rPr lang="en-US" sz="2400" dirty="0"/>
              <a:t>. Current models exhibit high error rates in climate entity disambiguation, often making incorrect assumptions or fabrications when trying to link or classify unfamiliar terms.</a:t>
            </a:r>
          </a:p>
          <a:p>
            <a:pPr>
              <a:buNone/>
            </a:pPr>
            <a:endParaRPr lang="en-US" sz="2400" dirty="0"/>
          </a:p>
          <a:p>
            <a:pPr>
              <a:buNone/>
            </a:pPr>
            <a:r>
              <a:rPr lang="en-US" sz="2400" dirty="0"/>
              <a:t>These challenges highlight the need for better annotated resources, more robust model architectures, and stronger methods for linking and grounding scientific concepts in knowledge bases.</a:t>
            </a:r>
          </a:p>
          <a:p>
            <a:pPr marL="457200" lvl="0" indent="0" algn="l" rtl="0">
              <a:spcBef>
                <a:spcPts val="0"/>
              </a:spcBef>
              <a:spcAft>
                <a:spcPts val="0"/>
              </a:spcAft>
              <a:buNone/>
            </a:pPr>
            <a:endParaRPr sz="1400" dirty="0">
              <a:solidFill>
                <a:schemeClr val="dk1"/>
              </a:solidFill>
              <a:latin typeface="Fira Sans Condensed"/>
              <a:ea typeface="Fira Sans Condensed"/>
              <a:cs typeface="Fira Sans Condensed"/>
              <a:sym typeface="Fira Sans Condense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a:extLst>
            <a:ext uri="{FF2B5EF4-FFF2-40B4-BE49-F238E27FC236}">
              <a16:creationId xmlns:a16="http://schemas.microsoft.com/office/drawing/2014/main" id="{E5D0585A-3932-94FA-01F0-149AF2874229}"/>
            </a:ext>
          </a:extLst>
        </p:cNvPr>
        <p:cNvGrpSpPr/>
        <p:nvPr/>
      </p:nvGrpSpPr>
      <p:grpSpPr>
        <a:xfrm>
          <a:off x="0" y="0"/>
          <a:ext cx="0" cy="0"/>
          <a:chOff x="0" y="0"/>
          <a:chExt cx="0" cy="0"/>
        </a:xfrm>
      </p:grpSpPr>
      <p:sp>
        <p:nvSpPr>
          <p:cNvPr id="657" name="Google Shape;657;g23da234d1bf_0_510:notes">
            <a:extLst>
              <a:ext uri="{FF2B5EF4-FFF2-40B4-BE49-F238E27FC236}">
                <a16:creationId xmlns:a16="http://schemas.microsoft.com/office/drawing/2014/main" id="{8539CFD9-1425-FBFA-57CD-59B7ACEBFB4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23da234d1bf_0_510:notes">
            <a:extLst>
              <a:ext uri="{FF2B5EF4-FFF2-40B4-BE49-F238E27FC236}">
                <a16:creationId xmlns:a16="http://schemas.microsoft.com/office/drawing/2014/main" id="{46929BD4-937D-429F-EA33-28161176D9A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0957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3da234d1bf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3da234d1bf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r>
              <a:rPr lang="en-US" dirty="0"/>
              <a:t>This slide introduces </a:t>
            </a:r>
            <a:r>
              <a:rPr lang="en-US" b="1" dirty="0"/>
              <a:t>DMDD</a:t>
            </a:r>
            <a:r>
              <a:rPr lang="en-US" dirty="0"/>
              <a:t>—a large-scale dataset designed specifically for </a:t>
            </a:r>
            <a:r>
              <a:rPr lang="en-US" b="1" dirty="0"/>
              <a:t>dataset mentions detection</a:t>
            </a:r>
            <a:r>
              <a:rPr lang="en-US" dirty="0"/>
              <a:t> in scientific literature.</a:t>
            </a:r>
            <a:br>
              <a:rPr lang="en-US" dirty="0"/>
            </a:br>
            <a:endParaRPr lang="en-US" dirty="0"/>
          </a:p>
          <a:p>
            <a:pPr>
              <a:buNone/>
            </a:pPr>
            <a:r>
              <a:rPr lang="en-US" dirty="0"/>
              <a:t>We built DMDD by leveraging two major resources:</a:t>
            </a:r>
          </a:p>
          <a:p>
            <a:pPr>
              <a:buNone/>
            </a:pPr>
            <a:r>
              <a:rPr lang="en-US" dirty="0"/>
              <a:t>• The </a:t>
            </a:r>
            <a:r>
              <a:rPr lang="en-US" b="1" dirty="0"/>
              <a:t>S2ORC corpus</a:t>
            </a:r>
            <a:r>
              <a:rPr lang="en-US" dirty="0"/>
              <a:t> from AI2, which provides parsed text and metadata from scientific articles, and</a:t>
            </a:r>
          </a:p>
          <a:p>
            <a:pPr>
              <a:buNone/>
            </a:pPr>
            <a:r>
              <a:rPr lang="en-US" dirty="0"/>
              <a:t>• The </a:t>
            </a:r>
            <a:r>
              <a:rPr lang="en-US" b="1" dirty="0"/>
              <a:t>Papers with Code</a:t>
            </a:r>
            <a:r>
              <a:rPr lang="en-US" dirty="0"/>
              <a:t> dataset, which offers curated information on datasets used in machine learning papers.</a:t>
            </a:r>
            <a:br>
              <a:rPr lang="en-US" dirty="0"/>
            </a:br>
            <a:endParaRPr lang="en-US" dirty="0"/>
          </a:p>
          <a:p>
            <a:pPr>
              <a:buNone/>
            </a:pPr>
            <a:r>
              <a:rPr lang="en-US" dirty="0"/>
              <a:t>Our approach relies on </a:t>
            </a:r>
            <a:r>
              <a:rPr lang="en-US" b="1" dirty="0"/>
              <a:t>distant supervision</a:t>
            </a:r>
            <a:r>
              <a:rPr lang="en-US" dirty="0"/>
              <a:t>. First, we collect document-level annotations from Papers with Code that indicate which datasets are used in a given paper. Then, we automatically identify and label </a:t>
            </a:r>
            <a:r>
              <a:rPr lang="en-US" b="1" dirty="0"/>
              <a:t>in-text spans</a:t>
            </a:r>
            <a:r>
              <a:rPr lang="en-US" dirty="0"/>
              <a:t> where those datasets are mentioned, and </a:t>
            </a:r>
            <a:r>
              <a:rPr lang="en-US" b="1" dirty="0"/>
              <a:t>link them</a:t>
            </a:r>
            <a:r>
              <a:rPr lang="en-US" dirty="0"/>
              <a:t> to a dictionary of known dataset entries.</a:t>
            </a:r>
            <a:br>
              <a:rPr lang="en-US" dirty="0"/>
            </a:br>
            <a:endParaRPr lang="en-US" dirty="0"/>
          </a:p>
          <a:p>
            <a:pPr>
              <a:buNone/>
            </a:pPr>
            <a:r>
              <a:rPr lang="en-US" dirty="0"/>
              <a:t>Here you can see an example:</a:t>
            </a:r>
          </a:p>
          <a:p>
            <a:pPr>
              <a:buNone/>
            </a:pPr>
            <a:r>
              <a:rPr lang="en-US" dirty="0"/>
              <a:t>• In the document on the left, we identify two mentions—“ImageNet” and “Describable Textures Dataset (DTD)”—and tag them with unique entity IDs.</a:t>
            </a:r>
          </a:p>
          <a:p>
            <a:pPr>
              <a:buNone/>
            </a:pPr>
            <a:r>
              <a:rPr lang="en-US" dirty="0"/>
              <a:t>• On the right is the dictionary entry for each dataset, including metadata like name, acronym, and regex patterns used for matching.</a:t>
            </a:r>
            <a:br>
              <a:rPr lang="en-US" dirty="0"/>
            </a:br>
            <a:endParaRPr lang="en-US" dirty="0"/>
          </a:p>
          <a:p>
            <a:pPr>
              <a:buNone/>
            </a:pPr>
            <a:r>
              <a:rPr lang="en-US" dirty="0"/>
              <a:t>In total, DMDD includes </a:t>
            </a:r>
            <a:r>
              <a:rPr lang="en-US" b="1" dirty="0"/>
              <a:t>380,000 dataset mentions</a:t>
            </a:r>
            <a:r>
              <a:rPr lang="en-US" dirty="0"/>
              <a:t> across </a:t>
            </a:r>
            <a:r>
              <a:rPr lang="en-US" b="1" dirty="0"/>
              <a:t>26,000 papers</a:t>
            </a:r>
            <a:r>
              <a:rPr lang="en-US" dirty="0"/>
              <a:t>, making it one of the largest available resources for training and evaluating models that detect and link dataset mentions in scientific text.</a:t>
            </a:r>
          </a:p>
          <a:p>
            <a:pPr>
              <a:buNone/>
            </a:pPr>
            <a:endParaRPr lang="en-US" dirty="0"/>
          </a:p>
          <a:p>
            <a:pPr>
              <a:buNone/>
            </a:pPr>
            <a:r>
              <a:rPr lang="en-US" dirty="0"/>
              <a:t>This work fills a critical gap in the literature and supports efforts to make experimental resources more discoverable and traceable.</a:t>
            </a:r>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2c5420d907c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2c5420d907c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r>
              <a:rPr lang="en-US" dirty="0"/>
              <a:t>Building on the foundation of DMDD, we developed </a:t>
            </a:r>
            <a:r>
              <a:rPr lang="en-US" b="1" dirty="0" err="1"/>
              <a:t>SciDMT</a:t>
            </a:r>
            <a:r>
              <a:rPr lang="en-US" dirty="0"/>
              <a:t>—a more comprehensive dataset that captures a broader range of scientific mentions beyond just datasets.</a:t>
            </a:r>
          </a:p>
          <a:p>
            <a:pPr>
              <a:buNone/>
            </a:pPr>
            <a:endParaRPr lang="en-US" dirty="0"/>
          </a:p>
          <a:p>
            <a:pPr>
              <a:buNone/>
            </a:pPr>
            <a:r>
              <a:rPr lang="en-US" dirty="0"/>
              <a:t>While DMDD focused on dataset mentions, </a:t>
            </a:r>
            <a:r>
              <a:rPr lang="en-US" b="1" dirty="0" err="1"/>
              <a:t>SciDMT</a:t>
            </a:r>
            <a:r>
              <a:rPr lang="en-US" b="1" dirty="0"/>
              <a:t> extends this to include three types of entities</a:t>
            </a:r>
            <a:r>
              <a:rPr lang="en-US" dirty="0"/>
              <a:t>: </a:t>
            </a:r>
            <a:r>
              <a:rPr lang="en-US" b="1" dirty="0"/>
              <a:t>Datasets</a:t>
            </a:r>
            <a:r>
              <a:rPr lang="en-US" b="0" dirty="0"/>
              <a:t>, </a:t>
            </a:r>
            <a:r>
              <a:rPr lang="en-US" b="1" dirty="0"/>
              <a:t>Methods</a:t>
            </a:r>
            <a:r>
              <a:rPr lang="en-US" b="0" dirty="0"/>
              <a:t>, </a:t>
            </a:r>
            <a:r>
              <a:rPr lang="en-US" b="1" dirty="0"/>
              <a:t>Tasks</a:t>
            </a:r>
          </a:p>
          <a:p>
            <a:pPr>
              <a:buNone/>
            </a:pPr>
            <a:endParaRPr lang="en-US" dirty="0"/>
          </a:p>
          <a:p>
            <a:pPr>
              <a:buNone/>
            </a:pPr>
            <a:r>
              <a:rPr lang="en-US" dirty="0"/>
              <a:t>To construct </a:t>
            </a:r>
            <a:r>
              <a:rPr lang="en-US" dirty="0" err="1"/>
              <a:t>SciDMT</a:t>
            </a:r>
            <a:r>
              <a:rPr lang="en-US" dirty="0"/>
              <a:t>, we again use the </a:t>
            </a:r>
            <a:r>
              <a:rPr lang="en-US" b="1" dirty="0"/>
              <a:t>S2ORC corpus</a:t>
            </a:r>
            <a:r>
              <a:rPr lang="en-US" dirty="0"/>
              <a:t> and </a:t>
            </a:r>
            <a:r>
              <a:rPr lang="en-US" b="1" dirty="0"/>
              <a:t>Papers with Code</a:t>
            </a:r>
            <a:r>
              <a:rPr lang="en-US" dirty="0"/>
              <a:t>, which provides document-level annotations indicating what scientific methods, datasets, or tasks are used in each paper. Using </a:t>
            </a:r>
            <a:r>
              <a:rPr lang="en-US" b="1" dirty="0"/>
              <a:t>distant supervision</a:t>
            </a:r>
            <a:r>
              <a:rPr lang="en-US" dirty="0"/>
              <a:t>, we then locate the exact in-text mentions and link them to structured dictionary entries.</a:t>
            </a:r>
          </a:p>
          <a:p>
            <a:pPr>
              <a:buNone/>
            </a:pPr>
            <a:r>
              <a:rPr lang="en-US" dirty="0"/>
              <a:t>The dictionaries used here are more sophisticated. For example, each entry contains not just names and acronyms but also descriptions, categories, and curated taxonomies from the </a:t>
            </a:r>
            <a:r>
              <a:rPr lang="en-US" b="1" dirty="0"/>
              <a:t>ITO Ontology</a:t>
            </a:r>
            <a:r>
              <a:rPr lang="en-US" dirty="0"/>
              <a:t>—a structured knowledge graph that organizes AI concepts.</a:t>
            </a:r>
          </a:p>
          <a:p>
            <a:pPr>
              <a:buNone/>
            </a:pPr>
            <a:endParaRPr lang="en-US" dirty="0"/>
          </a:p>
          <a:p>
            <a:pPr>
              <a:buNone/>
            </a:pPr>
            <a:r>
              <a:rPr lang="en-US" dirty="0"/>
              <a:t>In the annotation example at the bottom:</a:t>
            </a:r>
          </a:p>
          <a:p>
            <a:pPr>
              <a:buNone/>
            </a:pPr>
            <a:r>
              <a:rPr lang="en-US" dirty="0"/>
              <a:t>• We see “image classification” identified as a task,</a:t>
            </a:r>
          </a:p>
          <a:p>
            <a:pPr>
              <a:buNone/>
            </a:pPr>
            <a:r>
              <a:rPr lang="en-US" dirty="0"/>
              <a:t>• “</a:t>
            </a:r>
            <a:r>
              <a:rPr lang="en-US" dirty="0" err="1"/>
              <a:t>EfficientNet</a:t>
            </a:r>
            <a:r>
              <a:rPr lang="en-US" dirty="0"/>
              <a:t>” and “</a:t>
            </a:r>
            <a:r>
              <a:rPr lang="en-US" dirty="0" err="1"/>
              <a:t>AlexNet</a:t>
            </a:r>
            <a:r>
              <a:rPr lang="en-US" dirty="0"/>
              <a:t>” as methods, and</a:t>
            </a:r>
          </a:p>
          <a:p>
            <a:pPr>
              <a:buNone/>
            </a:pPr>
            <a:r>
              <a:rPr lang="en-US" dirty="0"/>
              <a:t>• “ImageNet” as a dataset.</a:t>
            </a:r>
          </a:p>
          <a:p>
            <a:pPr>
              <a:buNone/>
            </a:pPr>
            <a:r>
              <a:rPr lang="en-US" dirty="0"/>
              <a:t>Each of these is linked to a unique entity with additional metadata.</a:t>
            </a:r>
          </a:p>
          <a:p>
            <a:pPr>
              <a:buNone/>
            </a:pPr>
            <a:endParaRPr lang="en-US" dirty="0"/>
          </a:p>
          <a:p>
            <a:pPr>
              <a:buNone/>
            </a:pPr>
            <a:r>
              <a:rPr lang="en-US" dirty="0"/>
              <a:t>The final </a:t>
            </a:r>
            <a:r>
              <a:rPr lang="en-US" b="1" dirty="0" err="1"/>
              <a:t>SciDMT</a:t>
            </a:r>
            <a:r>
              <a:rPr lang="en-US" b="1" dirty="0"/>
              <a:t> corpus</a:t>
            </a:r>
            <a:r>
              <a:rPr lang="en-US" dirty="0"/>
              <a:t> consists of:</a:t>
            </a:r>
          </a:p>
          <a:p>
            <a:pPr>
              <a:buNone/>
            </a:pPr>
            <a:r>
              <a:rPr lang="en-US" dirty="0"/>
              <a:t>• </a:t>
            </a:r>
            <a:r>
              <a:rPr lang="en-US" b="1" dirty="0"/>
              <a:t>48,000 papers</a:t>
            </a:r>
            <a:endParaRPr lang="en-US" dirty="0"/>
          </a:p>
          <a:p>
            <a:pPr>
              <a:buNone/>
            </a:pPr>
            <a:r>
              <a:rPr lang="en-US" dirty="0"/>
              <a:t>• </a:t>
            </a:r>
            <a:r>
              <a:rPr lang="en-US" b="1" dirty="0"/>
              <a:t>450,000 dataset mentions</a:t>
            </a:r>
            <a:endParaRPr lang="en-US" dirty="0"/>
          </a:p>
          <a:p>
            <a:pPr>
              <a:buNone/>
            </a:pPr>
            <a:r>
              <a:rPr lang="en-US" dirty="0"/>
              <a:t>• </a:t>
            </a:r>
            <a:r>
              <a:rPr lang="en-US" b="1" dirty="0"/>
              <a:t>647,000 task mentions</a:t>
            </a:r>
            <a:r>
              <a:rPr lang="en-US" dirty="0"/>
              <a:t>, and</a:t>
            </a:r>
          </a:p>
          <a:p>
            <a:pPr>
              <a:buNone/>
            </a:pPr>
            <a:r>
              <a:rPr lang="en-US" dirty="0"/>
              <a:t>• </a:t>
            </a:r>
            <a:r>
              <a:rPr lang="en-US" b="1" dirty="0"/>
              <a:t>734,000 method mentions</a:t>
            </a:r>
            <a:endParaRPr lang="en-US" dirty="0"/>
          </a:p>
          <a:p>
            <a:pPr>
              <a:buNone/>
            </a:pPr>
            <a:endParaRPr lang="en-US" dirty="0"/>
          </a:p>
          <a:p>
            <a:r>
              <a:rPr lang="en-US" dirty="0"/>
              <a:t>This large-scale, richly annotated dataset enables deeper understanding and structured analysis of scientific literature across multiple research dimensions.</a:t>
            </a:r>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2c5a240fc07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2c5a240fc07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r>
              <a:rPr lang="en-US" dirty="0"/>
              <a:t>To evaluate the quality of the distantly supervised annotations in </a:t>
            </a:r>
            <a:r>
              <a:rPr lang="en-US" dirty="0" err="1"/>
              <a:t>SciDMT</a:t>
            </a:r>
            <a:r>
              <a:rPr lang="en-US" dirty="0"/>
              <a:t>, we created a human-annotated benchmark called </a:t>
            </a:r>
            <a:r>
              <a:rPr lang="en-US" b="1" dirty="0" err="1"/>
              <a:t>SciDMT</a:t>
            </a:r>
            <a:r>
              <a:rPr lang="en-US" b="1" dirty="0"/>
              <a:t>-E</a:t>
            </a:r>
            <a:r>
              <a:rPr lang="en-US" dirty="0"/>
              <a:t>.</a:t>
            </a:r>
            <a:br>
              <a:rPr lang="en-US" dirty="0"/>
            </a:br>
            <a:endParaRPr lang="en-US" dirty="0"/>
          </a:p>
          <a:p>
            <a:pPr>
              <a:buNone/>
            </a:pPr>
            <a:r>
              <a:rPr lang="en-US" dirty="0" err="1"/>
              <a:t>SciDMT</a:t>
            </a:r>
            <a:r>
              <a:rPr lang="en-US" dirty="0"/>
              <a:t>-E includes </a:t>
            </a:r>
            <a:r>
              <a:rPr lang="en-US" b="1" dirty="0"/>
              <a:t>100 papers</a:t>
            </a:r>
            <a:r>
              <a:rPr lang="en-US" dirty="0"/>
              <a:t> with a total of </a:t>
            </a:r>
            <a:r>
              <a:rPr lang="en-US" b="1" dirty="0"/>
              <a:t>14,846 sentences</a:t>
            </a:r>
            <a:r>
              <a:rPr lang="en-US" dirty="0"/>
              <a:t> containing at least one dataset, method, or task mention.</a:t>
            </a:r>
          </a:p>
          <a:p>
            <a:pPr>
              <a:buNone/>
            </a:pPr>
            <a:r>
              <a:rPr lang="en-US" dirty="0"/>
              <a:t>Each mention was manually annotated and linked to one of the </a:t>
            </a:r>
            <a:r>
              <a:rPr lang="en-US" b="1" dirty="0"/>
              <a:t>1,070 entities</a:t>
            </a:r>
            <a:r>
              <a:rPr lang="en-US" dirty="0"/>
              <a:t> in the </a:t>
            </a:r>
            <a:r>
              <a:rPr lang="en-US" dirty="0" err="1"/>
              <a:t>SciDMT</a:t>
            </a:r>
            <a:r>
              <a:rPr lang="en-US" dirty="0"/>
              <a:t> dictionary. </a:t>
            </a:r>
            <a:r>
              <a:rPr lang="en-US" strike="sngStrike" dirty="0"/>
              <a:t>We used the </a:t>
            </a:r>
            <a:r>
              <a:rPr lang="en-US" b="1" strike="sngStrike" dirty="0"/>
              <a:t>Brat tool</a:t>
            </a:r>
            <a:r>
              <a:rPr lang="en-US" strike="sngStrike" dirty="0"/>
              <a:t> for annotation, and each document took over </a:t>
            </a:r>
            <a:r>
              <a:rPr lang="en-US" b="1" strike="sngStrike" dirty="0"/>
              <a:t>30 minutes</a:t>
            </a:r>
            <a:r>
              <a:rPr lang="en-US" strike="sngStrike" dirty="0"/>
              <a:t> to complete, due to the care required for both entity typing and linking.</a:t>
            </a:r>
          </a:p>
          <a:p>
            <a:pPr>
              <a:buNone/>
            </a:pPr>
            <a:endParaRPr lang="en-US" strike="sngStrike" dirty="0"/>
          </a:p>
          <a:p>
            <a:pPr>
              <a:buNone/>
            </a:pPr>
            <a:r>
              <a:rPr lang="en-US" dirty="0"/>
              <a:t>We also applied the same annotation guideline to </a:t>
            </a:r>
            <a:r>
              <a:rPr lang="en-US" b="1" dirty="0"/>
              <a:t>10 papers</a:t>
            </a:r>
            <a:r>
              <a:rPr lang="en-US" dirty="0"/>
              <a:t> from the </a:t>
            </a:r>
            <a:r>
              <a:rPr lang="en-US" b="1" dirty="0" err="1"/>
              <a:t>SciREX</a:t>
            </a:r>
            <a:r>
              <a:rPr lang="en-US" b="1" dirty="0"/>
              <a:t> dataset</a:t>
            </a:r>
            <a:r>
              <a:rPr lang="en-US" dirty="0"/>
              <a:t>, creating a comparable benchmark called </a:t>
            </a:r>
            <a:r>
              <a:rPr lang="en-US" b="1" dirty="0" err="1"/>
              <a:t>SciREX</a:t>
            </a:r>
            <a:r>
              <a:rPr lang="en-US" b="1" dirty="0"/>
              <a:t>-E</a:t>
            </a:r>
            <a:r>
              <a:rPr lang="en-US" dirty="0"/>
              <a:t>, which includes </a:t>
            </a:r>
            <a:r>
              <a:rPr lang="en-US" b="1" dirty="0"/>
              <a:t>2,207 sentences</a:t>
            </a:r>
            <a:r>
              <a:rPr lang="en-US" dirty="0"/>
              <a:t> with DMT entities. Annotation agreement measured by </a:t>
            </a:r>
            <a:r>
              <a:rPr lang="en-US" b="1" dirty="0"/>
              <a:t>Cohen’s Kappa was 0.76</a:t>
            </a:r>
            <a:r>
              <a:rPr lang="en-US" dirty="0"/>
              <a:t>, indicating substantial agreement between annotators.</a:t>
            </a:r>
          </a:p>
          <a:p>
            <a:pPr>
              <a:buNone/>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126775" y="-82000"/>
            <a:ext cx="9474200" cy="5289550"/>
          </a:xfrm>
          <a:custGeom>
            <a:avLst/>
            <a:gdLst/>
            <a:ahLst/>
            <a:cxnLst/>
            <a:rect l="l" t="t" r="r" b="b"/>
            <a:pathLst>
              <a:path w="378968" h="211582" extrusionOk="0">
                <a:moveTo>
                  <a:pt x="0" y="60960"/>
                </a:moveTo>
                <a:lnTo>
                  <a:pt x="50038" y="0"/>
                </a:lnTo>
                <a:lnTo>
                  <a:pt x="1778" y="114554"/>
                </a:lnTo>
                <a:lnTo>
                  <a:pt x="106172" y="762"/>
                </a:lnTo>
                <a:lnTo>
                  <a:pt x="289560" y="211074"/>
                </a:lnTo>
                <a:lnTo>
                  <a:pt x="374650" y="153924"/>
                </a:lnTo>
                <a:lnTo>
                  <a:pt x="322326" y="211582"/>
                </a:lnTo>
                <a:lnTo>
                  <a:pt x="378968" y="190500"/>
                </a:lnTo>
              </a:path>
            </a:pathLst>
          </a:custGeom>
          <a:noFill/>
          <a:ln w="9525" cap="flat" cmpd="sng">
            <a:solidFill>
              <a:schemeClr val="accent1"/>
            </a:solidFill>
            <a:prstDash val="solid"/>
            <a:round/>
            <a:headEnd type="none" w="med" len="med"/>
            <a:tailEnd type="none" w="med" len="med"/>
          </a:ln>
          <a:effectLst>
            <a:outerShdw blurRad="57150" dist="19050" dir="5400000" algn="bl" rotWithShape="0">
              <a:srgbClr val="000000">
                <a:alpha val="9000"/>
              </a:srgbClr>
            </a:outerShdw>
          </a:effectLst>
        </p:spPr>
      </p:sp>
      <p:sp>
        <p:nvSpPr>
          <p:cNvPr id="11" name="Google Shape;11;p2"/>
          <p:cNvSpPr txBox="1">
            <a:spLocks noGrp="1"/>
          </p:cNvSpPr>
          <p:nvPr>
            <p:ph type="ctrTitle"/>
          </p:nvPr>
        </p:nvSpPr>
        <p:spPr>
          <a:xfrm>
            <a:off x="311700" y="2207018"/>
            <a:ext cx="8520600" cy="576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311700" y="2744468"/>
            <a:ext cx="8520600" cy="478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11700" y="1457075"/>
            <a:ext cx="8520600" cy="17040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6" name="Google Shape;56;p11"/>
          <p:cNvSpPr txBox="1">
            <a:spLocks noGrp="1"/>
          </p:cNvSpPr>
          <p:nvPr>
            <p:ph type="body" idx="1"/>
          </p:nvPr>
        </p:nvSpPr>
        <p:spPr>
          <a:xfrm>
            <a:off x="2916750" y="3161075"/>
            <a:ext cx="3310500" cy="13008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400"/>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7" name="Google Shape;57;p11"/>
          <p:cNvSpPr txBox="1">
            <a:spLocks noGrp="1"/>
          </p:cNvSpPr>
          <p:nvPr>
            <p:ph type="title" idx="2"/>
          </p:nvPr>
        </p:nvSpPr>
        <p:spPr>
          <a:xfrm>
            <a:off x="627071" y="550374"/>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400"/>
              <a:buFont typeface="Fira Sans Condensed ExtraBold"/>
              <a:buNone/>
              <a:defRPr sz="2400">
                <a:solidFill>
                  <a:schemeClr val="accent2"/>
                </a:solidFill>
                <a:latin typeface="Fira Sans Condensed ExtraBold"/>
                <a:ea typeface="Fira Sans Condensed ExtraBold"/>
                <a:cs typeface="Fira Sans Condensed ExtraBold"/>
                <a:sym typeface="Fira Sans Condensed ExtraBold"/>
              </a:defRPr>
            </a:lvl1pPr>
            <a:lvl2pPr lvl="1"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2pPr>
            <a:lvl3pPr lvl="2"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3pPr>
            <a:lvl4pPr lvl="3"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4pPr>
            <a:lvl5pPr lvl="4"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5pPr>
            <a:lvl6pPr lvl="5"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6pPr>
            <a:lvl7pPr lvl="6"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7pPr>
            <a:lvl8pPr lvl="7"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8pPr>
            <a:lvl9pPr lvl="8"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9pPr>
          </a:lstStyle>
          <a:p>
            <a:endParaRPr/>
          </a:p>
        </p:txBody>
      </p:sp>
      <p:sp>
        <p:nvSpPr>
          <p:cNvPr id="58" name="Google Shape;58;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
        <p:nvSpPr>
          <p:cNvPr id="60" name="Google Shape;60;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
    <p:bg>
      <p:bgPr>
        <a:blipFill>
          <a:blip r:embed="rId2">
            <a:alphaModFix/>
          </a:blip>
          <a:stretch>
            <a:fillRect/>
          </a:stretch>
        </a:blipFill>
        <a:effectLst/>
      </p:bgPr>
    </p:bg>
    <p:spTree>
      <p:nvGrpSpPr>
        <p:cNvPr id="1" name="Shape 61"/>
        <p:cNvGrpSpPr/>
        <p:nvPr/>
      </p:nvGrpSpPr>
      <p:grpSpPr>
        <a:xfrm>
          <a:off x="0" y="0"/>
          <a:ext cx="0" cy="0"/>
          <a:chOff x="0" y="0"/>
          <a:chExt cx="0" cy="0"/>
        </a:xfrm>
      </p:grpSpPr>
      <p:sp>
        <p:nvSpPr>
          <p:cNvPr id="62" name="Google Shape;62;p13"/>
          <p:cNvSpPr/>
          <p:nvPr/>
        </p:nvSpPr>
        <p:spPr>
          <a:xfrm>
            <a:off x="-1815650" y="-379800"/>
            <a:ext cx="11252200" cy="4546600"/>
          </a:xfrm>
          <a:custGeom>
            <a:avLst/>
            <a:gdLst/>
            <a:ahLst/>
            <a:cxnLst/>
            <a:rect l="l" t="t" r="r" b="b"/>
            <a:pathLst>
              <a:path w="450088" h="181864" extrusionOk="0">
                <a:moveTo>
                  <a:pt x="450088" y="181864"/>
                </a:moveTo>
                <a:lnTo>
                  <a:pt x="0" y="151384"/>
                </a:lnTo>
                <a:lnTo>
                  <a:pt x="244856" y="10160"/>
                </a:lnTo>
                <a:lnTo>
                  <a:pt x="448564" y="168656"/>
                </a:lnTo>
                <a:lnTo>
                  <a:pt x="399796" y="0"/>
                </a:lnTo>
              </a:path>
            </a:pathLst>
          </a:custGeom>
          <a:noFill/>
          <a:ln w="9525" cap="flat" cmpd="sng">
            <a:solidFill>
              <a:schemeClr val="accent1"/>
            </a:solidFill>
            <a:prstDash val="solid"/>
            <a:round/>
            <a:headEnd type="none" w="med" len="med"/>
            <a:tailEnd type="none" w="med" len="med"/>
          </a:ln>
          <a:effectLst>
            <a:outerShdw blurRad="57150" dist="19050" dir="5400000" algn="bl" rotWithShape="0">
              <a:srgbClr val="000000">
                <a:alpha val="9000"/>
              </a:srgbClr>
            </a:outerShdw>
          </a:effectLst>
        </p:spPr>
      </p:sp>
      <p:sp>
        <p:nvSpPr>
          <p:cNvPr id="63" name="Google Shape;63;p13"/>
          <p:cNvSpPr txBox="1">
            <a:spLocks noGrp="1"/>
          </p:cNvSpPr>
          <p:nvPr>
            <p:ph type="title"/>
          </p:nvPr>
        </p:nvSpPr>
        <p:spPr>
          <a:xfrm>
            <a:off x="667500" y="2253900"/>
            <a:ext cx="1793700" cy="635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64" name="Google Shape;64;p13"/>
          <p:cNvSpPr txBox="1">
            <a:spLocks noGrp="1"/>
          </p:cNvSpPr>
          <p:nvPr>
            <p:ph type="subTitle" idx="1"/>
          </p:nvPr>
        </p:nvSpPr>
        <p:spPr>
          <a:xfrm>
            <a:off x="667500" y="2803075"/>
            <a:ext cx="1793700" cy="79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5" name="Google Shape;65;p13"/>
          <p:cNvSpPr txBox="1">
            <a:spLocks noGrp="1"/>
          </p:cNvSpPr>
          <p:nvPr>
            <p:ph type="title" idx="2" hasCustomPrompt="1"/>
          </p:nvPr>
        </p:nvSpPr>
        <p:spPr>
          <a:xfrm>
            <a:off x="667500" y="1590575"/>
            <a:ext cx="1793700" cy="56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66" name="Google Shape;66;p13"/>
          <p:cNvSpPr txBox="1">
            <a:spLocks noGrp="1"/>
          </p:cNvSpPr>
          <p:nvPr>
            <p:ph type="title" idx="3"/>
          </p:nvPr>
        </p:nvSpPr>
        <p:spPr>
          <a:xfrm>
            <a:off x="2672600" y="2253900"/>
            <a:ext cx="1793700" cy="635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67" name="Google Shape;67;p13"/>
          <p:cNvSpPr txBox="1">
            <a:spLocks noGrp="1"/>
          </p:cNvSpPr>
          <p:nvPr>
            <p:ph type="subTitle" idx="4"/>
          </p:nvPr>
        </p:nvSpPr>
        <p:spPr>
          <a:xfrm>
            <a:off x="2672600" y="2803075"/>
            <a:ext cx="1793700" cy="79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8" name="Google Shape;68;p13"/>
          <p:cNvSpPr txBox="1">
            <a:spLocks noGrp="1"/>
          </p:cNvSpPr>
          <p:nvPr>
            <p:ph type="title" idx="5" hasCustomPrompt="1"/>
          </p:nvPr>
        </p:nvSpPr>
        <p:spPr>
          <a:xfrm>
            <a:off x="2672600" y="1590575"/>
            <a:ext cx="1793700" cy="56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69" name="Google Shape;69;p13"/>
          <p:cNvSpPr txBox="1">
            <a:spLocks noGrp="1"/>
          </p:cNvSpPr>
          <p:nvPr>
            <p:ph type="title" idx="6"/>
          </p:nvPr>
        </p:nvSpPr>
        <p:spPr>
          <a:xfrm>
            <a:off x="4677700" y="2253900"/>
            <a:ext cx="1793700" cy="635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70" name="Google Shape;70;p13"/>
          <p:cNvSpPr txBox="1">
            <a:spLocks noGrp="1"/>
          </p:cNvSpPr>
          <p:nvPr>
            <p:ph type="subTitle" idx="7"/>
          </p:nvPr>
        </p:nvSpPr>
        <p:spPr>
          <a:xfrm>
            <a:off x="4677700" y="2803075"/>
            <a:ext cx="1793700" cy="79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1" name="Google Shape;71;p13"/>
          <p:cNvSpPr txBox="1">
            <a:spLocks noGrp="1"/>
          </p:cNvSpPr>
          <p:nvPr>
            <p:ph type="title" idx="8" hasCustomPrompt="1"/>
          </p:nvPr>
        </p:nvSpPr>
        <p:spPr>
          <a:xfrm>
            <a:off x="4677700" y="1590575"/>
            <a:ext cx="1793700" cy="56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72" name="Google Shape;72;p13"/>
          <p:cNvSpPr txBox="1">
            <a:spLocks noGrp="1"/>
          </p:cNvSpPr>
          <p:nvPr>
            <p:ph type="title" idx="9"/>
          </p:nvPr>
        </p:nvSpPr>
        <p:spPr>
          <a:xfrm>
            <a:off x="6682800" y="2253900"/>
            <a:ext cx="1793700" cy="635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73" name="Google Shape;73;p13"/>
          <p:cNvSpPr txBox="1">
            <a:spLocks noGrp="1"/>
          </p:cNvSpPr>
          <p:nvPr>
            <p:ph type="subTitle" idx="13"/>
          </p:nvPr>
        </p:nvSpPr>
        <p:spPr>
          <a:xfrm>
            <a:off x="6682800" y="2803075"/>
            <a:ext cx="1793700" cy="79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4" name="Google Shape;74;p13"/>
          <p:cNvSpPr txBox="1">
            <a:spLocks noGrp="1"/>
          </p:cNvSpPr>
          <p:nvPr>
            <p:ph type="title" idx="14" hasCustomPrompt="1"/>
          </p:nvPr>
        </p:nvSpPr>
        <p:spPr>
          <a:xfrm>
            <a:off x="6682800" y="1590575"/>
            <a:ext cx="1793700" cy="56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75" name="Google Shape;75;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ullet points">
  <p:cSld name="TITLE_AND_TWO_COLUMNS_1">
    <p:bg>
      <p:bgPr>
        <a:blipFill>
          <a:blip r:embed="rId2">
            <a:alphaModFix/>
          </a:blip>
          <a:stretch>
            <a:fillRect/>
          </a:stretch>
        </a:blipFill>
        <a:effectLst/>
      </p:bgPr>
    </p:bg>
    <p:spTree>
      <p:nvGrpSpPr>
        <p:cNvPr id="1" name="Shape 76"/>
        <p:cNvGrpSpPr/>
        <p:nvPr/>
      </p:nvGrpSpPr>
      <p:grpSpPr>
        <a:xfrm>
          <a:off x="0" y="0"/>
          <a:ext cx="0" cy="0"/>
          <a:chOff x="0" y="0"/>
          <a:chExt cx="0" cy="0"/>
        </a:xfrm>
      </p:grpSpPr>
      <p:sp>
        <p:nvSpPr>
          <p:cNvPr id="77" name="Google Shape;77;p14"/>
          <p:cNvSpPr txBox="1">
            <a:spLocks noGrp="1"/>
          </p:cNvSpPr>
          <p:nvPr>
            <p:ph type="body" idx="1"/>
          </p:nvPr>
        </p:nvSpPr>
        <p:spPr>
          <a:xfrm>
            <a:off x="789500" y="1184750"/>
            <a:ext cx="7111200" cy="3437100"/>
          </a:xfrm>
          <a:prstGeom prst="rect">
            <a:avLst/>
          </a:prstGeom>
        </p:spPr>
        <p:txBody>
          <a:bodyPr spcFirstLastPara="1" wrap="square" lIns="91425" tIns="91425" rIns="91425" bIns="91425" anchor="t" anchorCtr="0">
            <a:noAutofit/>
          </a:bodyPr>
          <a:lstStyle>
            <a:lvl1pPr marL="457200" lvl="0" indent="-307975" rtl="0">
              <a:spcBef>
                <a:spcPts val="0"/>
              </a:spcBef>
              <a:spcAft>
                <a:spcPts val="0"/>
              </a:spcAft>
              <a:buClr>
                <a:schemeClr val="dk1"/>
              </a:buClr>
              <a:buSzPts val="1250"/>
              <a:buChar char="●"/>
              <a:defRPr sz="1250">
                <a:solidFill>
                  <a:schemeClr val="dk1"/>
                </a:solidFill>
              </a:defRPr>
            </a:lvl1pPr>
            <a:lvl2pPr marL="914400" lvl="1" indent="-307975" rtl="0">
              <a:spcBef>
                <a:spcPts val="1600"/>
              </a:spcBef>
              <a:spcAft>
                <a:spcPts val="0"/>
              </a:spcAft>
              <a:buClr>
                <a:schemeClr val="dk1"/>
              </a:buClr>
              <a:buSzPts val="1250"/>
              <a:buChar char="○"/>
              <a:defRPr sz="1250">
                <a:solidFill>
                  <a:schemeClr val="dk1"/>
                </a:solidFill>
              </a:defRPr>
            </a:lvl2pPr>
            <a:lvl3pPr marL="1371600" lvl="2" indent="-307975" rtl="0">
              <a:spcBef>
                <a:spcPts val="1600"/>
              </a:spcBef>
              <a:spcAft>
                <a:spcPts val="0"/>
              </a:spcAft>
              <a:buClr>
                <a:schemeClr val="dk1"/>
              </a:buClr>
              <a:buSzPts val="1250"/>
              <a:buChar char="■"/>
              <a:defRPr sz="1250">
                <a:solidFill>
                  <a:schemeClr val="dk1"/>
                </a:solidFill>
              </a:defRPr>
            </a:lvl3pPr>
            <a:lvl4pPr marL="1828800" lvl="3" indent="-307975" rtl="0">
              <a:spcBef>
                <a:spcPts val="1600"/>
              </a:spcBef>
              <a:spcAft>
                <a:spcPts val="0"/>
              </a:spcAft>
              <a:buClr>
                <a:schemeClr val="dk1"/>
              </a:buClr>
              <a:buSzPts val="1250"/>
              <a:buChar char="●"/>
              <a:defRPr sz="1250">
                <a:solidFill>
                  <a:schemeClr val="dk1"/>
                </a:solidFill>
              </a:defRPr>
            </a:lvl4pPr>
            <a:lvl5pPr marL="2286000" lvl="4" indent="-307975" rtl="0">
              <a:spcBef>
                <a:spcPts val="1600"/>
              </a:spcBef>
              <a:spcAft>
                <a:spcPts val="0"/>
              </a:spcAft>
              <a:buClr>
                <a:schemeClr val="dk1"/>
              </a:buClr>
              <a:buSzPts val="1250"/>
              <a:buChar char="○"/>
              <a:defRPr sz="1250">
                <a:solidFill>
                  <a:schemeClr val="dk1"/>
                </a:solidFill>
              </a:defRPr>
            </a:lvl5pPr>
            <a:lvl6pPr marL="2743200" lvl="5" indent="-307975" rtl="0">
              <a:spcBef>
                <a:spcPts val="1600"/>
              </a:spcBef>
              <a:spcAft>
                <a:spcPts val="0"/>
              </a:spcAft>
              <a:buClr>
                <a:schemeClr val="dk1"/>
              </a:buClr>
              <a:buSzPts val="1250"/>
              <a:buChar char="■"/>
              <a:defRPr sz="1250">
                <a:solidFill>
                  <a:schemeClr val="dk1"/>
                </a:solidFill>
              </a:defRPr>
            </a:lvl6pPr>
            <a:lvl7pPr marL="3200400" lvl="6" indent="-307975" rtl="0">
              <a:spcBef>
                <a:spcPts val="1600"/>
              </a:spcBef>
              <a:spcAft>
                <a:spcPts val="0"/>
              </a:spcAft>
              <a:buClr>
                <a:schemeClr val="dk1"/>
              </a:buClr>
              <a:buSzPts val="1250"/>
              <a:buChar char="●"/>
              <a:defRPr sz="1250">
                <a:solidFill>
                  <a:schemeClr val="dk1"/>
                </a:solidFill>
              </a:defRPr>
            </a:lvl7pPr>
            <a:lvl8pPr marL="3657600" lvl="7" indent="-307975" rtl="0">
              <a:spcBef>
                <a:spcPts val="1600"/>
              </a:spcBef>
              <a:spcAft>
                <a:spcPts val="0"/>
              </a:spcAft>
              <a:buClr>
                <a:schemeClr val="dk1"/>
              </a:buClr>
              <a:buSzPts val="1250"/>
              <a:buChar char="○"/>
              <a:defRPr sz="1250">
                <a:solidFill>
                  <a:schemeClr val="dk1"/>
                </a:solidFill>
              </a:defRPr>
            </a:lvl8pPr>
            <a:lvl9pPr marL="4114800" lvl="8" indent="-307975" rtl="0">
              <a:spcBef>
                <a:spcPts val="1600"/>
              </a:spcBef>
              <a:spcAft>
                <a:spcPts val="1600"/>
              </a:spcAft>
              <a:buClr>
                <a:schemeClr val="dk1"/>
              </a:buClr>
              <a:buSzPts val="1250"/>
              <a:buChar char="■"/>
              <a:defRPr sz="1250">
                <a:solidFill>
                  <a:schemeClr val="dk1"/>
                </a:solidFill>
              </a:defRPr>
            </a:lvl9pPr>
          </a:lstStyle>
          <a:p>
            <a:endParaRPr/>
          </a:p>
        </p:txBody>
      </p:sp>
      <p:sp>
        <p:nvSpPr>
          <p:cNvPr id="78" name="Google Shape;78;p14"/>
          <p:cNvSpPr txBox="1">
            <a:spLocks noGrp="1"/>
          </p:cNvSpPr>
          <p:nvPr>
            <p:ph type="title"/>
          </p:nvPr>
        </p:nvSpPr>
        <p:spPr>
          <a:xfrm>
            <a:off x="627071" y="549258"/>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400"/>
              <a:buFont typeface="Fira Sans Condensed ExtraBold"/>
              <a:buNone/>
              <a:defRPr sz="2400">
                <a:solidFill>
                  <a:schemeClr val="accent2"/>
                </a:solidFill>
                <a:latin typeface="Fira Sans Condensed ExtraBold"/>
                <a:ea typeface="Fira Sans Condensed ExtraBold"/>
                <a:cs typeface="Fira Sans Condensed ExtraBold"/>
                <a:sym typeface="Fira Sans Condensed ExtraBold"/>
              </a:defRPr>
            </a:lvl1pPr>
            <a:lvl2pPr lvl="1"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2pPr>
            <a:lvl3pPr lvl="2"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3pPr>
            <a:lvl4pPr lvl="3"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4pPr>
            <a:lvl5pPr lvl="4"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5pPr>
            <a:lvl6pPr lvl="5"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6pPr>
            <a:lvl7pPr lvl="6"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7pPr>
            <a:lvl8pPr lvl="7"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8pPr>
            <a:lvl9pPr lvl="8"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9pPr>
          </a:lstStyle>
          <a:p>
            <a:endParaRPr/>
          </a:p>
        </p:txBody>
      </p:sp>
      <p:sp>
        <p:nvSpPr>
          <p:cNvPr id="79" name="Google Shape;79;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2">
  <p:cSld name="SECTION_TITLE_AND_DESCRIPTION_1">
    <p:bg>
      <p:bgPr>
        <a:blipFill>
          <a:blip r:embed="rId2">
            <a:alphaModFix/>
          </a:blip>
          <a:stretch>
            <a:fillRect/>
          </a:stretch>
        </a:blipFill>
        <a:effectLst/>
      </p:bgPr>
    </p:bg>
    <p:spTree>
      <p:nvGrpSpPr>
        <p:cNvPr id="1" name="Shape 80"/>
        <p:cNvGrpSpPr/>
        <p:nvPr/>
      </p:nvGrpSpPr>
      <p:grpSpPr>
        <a:xfrm>
          <a:off x="0" y="0"/>
          <a:ext cx="0" cy="0"/>
          <a:chOff x="0" y="0"/>
          <a:chExt cx="0" cy="0"/>
        </a:xfrm>
      </p:grpSpPr>
      <p:sp>
        <p:nvSpPr>
          <p:cNvPr id="81" name="Google Shape;81;p15"/>
          <p:cNvSpPr txBox="1">
            <a:spLocks noGrp="1"/>
          </p:cNvSpPr>
          <p:nvPr>
            <p:ph type="title"/>
          </p:nvPr>
        </p:nvSpPr>
        <p:spPr>
          <a:xfrm>
            <a:off x="1152675" y="3314050"/>
            <a:ext cx="1793700" cy="635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2" name="Google Shape;82;p15"/>
          <p:cNvSpPr txBox="1">
            <a:spLocks noGrp="1"/>
          </p:cNvSpPr>
          <p:nvPr>
            <p:ph type="subTitle" idx="1"/>
          </p:nvPr>
        </p:nvSpPr>
        <p:spPr>
          <a:xfrm>
            <a:off x="1168325" y="3861962"/>
            <a:ext cx="1793700" cy="74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3" name="Google Shape;83;p15"/>
          <p:cNvSpPr txBox="1">
            <a:spLocks noGrp="1"/>
          </p:cNvSpPr>
          <p:nvPr>
            <p:ph type="title" idx="2" hasCustomPrompt="1"/>
          </p:nvPr>
        </p:nvSpPr>
        <p:spPr>
          <a:xfrm>
            <a:off x="1168325" y="2760150"/>
            <a:ext cx="1793700" cy="56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84" name="Google Shape;84;p15"/>
          <p:cNvSpPr txBox="1">
            <a:spLocks noGrp="1"/>
          </p:cNvSpPr>
          <p:nvPr>
            <p:ph type="title" idx="3"/>
          </p:nvPr>
        </p:nvSpPr>
        <p:spPr>
          <a:xfrm>
            <a:off x="3414750" y="3314013"/>
            <a:ext cx="1793700" cy="635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5" name="Google Shape;85;p15"/>
          <p:cNvSpPr txBox="1">
            <a:spLocks noGrp="1"/>
          </p:cNvSpPr>
          <p:nvPr>
            <p:ph type="subTitle" idx="4"/>
          </p:nvPr>
        </p:nvSpPr>
        <p:spPr>
          <a:xfrm>
            <a:off x="3430400" y="3861890"/>
            <a:ext cx="1793700" cy="74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6" name="Google Shape;86;p15"/>
          <p:cNvSpPr txBox="1">
            <a:spLocks noGrp="1"/>
          </p:cNvSpPr>
          <p:nvPr>
            <p:ph type="title" idx="5" hasCustomPrompt="1"/>
          </p:nvPr>
        </p:nvSpPr>
        <p:spPr>
          <a:xfrm>
            <a:off x="3430400" y="2760113"/>
            <a:ext cx="1793700" cy="56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87" name="Google Shape;87;p15"/>
          <p:cNvSpPr txBox="1">
            <a:spLocks noGrp="1"/>
          </p:cNvSpPr>
          <p:nvPr>
            <p:ph type="title" idx="6"/>
          </p:nvPr>
        </p:nvSpPr>
        <p:spPr>
          <a:xfrm>
            <a:off x="5741675" y="3314000"/>
            <a:ext cx="1793700" cy="635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8" name="Google Shape;88;p15"/>
          <p:cNvSpPr txBox="1">
            <a:spLocks noGrp="1"/>
          </p:cNvSpPr>
          <p:nvPr>
            <p:ph type="subTitle" idx="7"/>
          </p:nvPr>
        </p:nvSpPr>
        <p:spPr>
          <a:xfrm>
            <a:off x="5757325" y="3861875"/>
            <a:ext cx="1793700" cy="74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9" name="Google Shape;89;p15"/>
          <p:cNvSpPr txBox="1">
            <a:spLocks noGrp="1"/>
          </p:cNvSpPr>
          <p:nvPr>
            <p:ph type="title" idx="8" hasCustomPrompt="1"/>
          </p:nvPr>
        </p:nvSpPr>
        <p:spPr>
          <a:xfrm>
            <a:off x="5757325" y="2760100"/>
            <a:ext cx="1793700" cy="56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90" name="Google Shape;90;p15"/>
          <p:cNvSpPr txBox="1">
            <a:spLocks noGrp="1"/>
          </p:cNvSpPr>
          <p:nvPr>
            <p:ph type="title" idx="9"/>
          </p:nvPr>
        </p:nvSpPr>
        <p:spPr>
          <a:xfrm>
            <a:off x="1185100" y="1044175"/>
            <a:ext cx="1793700" cy="635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91" name="Google Shape;91;p15"/>
          <p:cNvSpPr txBox="1">
            <a:spLocks noGrp="1"/>
          </p:cNvSpPr>
          <p:nvPr>
            <p:ph type="subTitle" idx="13"/>
          </p:nvPr>
        </p:nvSpPr>
        <p:spPr>
          <a:xfrm>
            <a:off x="1185100" y="1592040"/>
            <a:ext cx="1793700" cy="74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2" name="Google Shape;92;p15"/>
          <p:cNvSpPr txBox="1">
            <a:spLocks noGrp="1"/>
          </p:cNvSpPr>
          <p:nvPr>
            <p:ph type="title" idx="14" hasCustomPrompt="1"/>
          </p:nvPr>
        </p:nvSpPr>
        <p:spPr>
          <a:xfrm>
            <a:off x="1185100" y="490250"/>
            <a:ext cx="1793700" cy="56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93" name="Google Shape;93;p15"/>
          <p:cNvSpPr txBox="1">
            <a:spLocks noGrp="1"/>
          </p:cNvSpPr>
          <p:nvPr>
            <p:ph type="title" idx="15"/>
          </p:nvPr>
        </p:nvSpPr>
        <p:spPr>
          <a:xfrm>
            <a:off x="3447175" y="1044163"/>
            <a:ext cx="1793700" cy="635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94" name="Google Shape;94;p15"/>
          <p:cNvSpPr txBox="1">
            <a:spLocks noGrp="1"/>
          </p:cNvSpPr>
          <p:nvPr>
            <p:ph type="subTitle" idx="16"/>
          </p:nvPr>
        </p:nvSpPr>
        <p:spPr>
          <a:xfrm>
            <a:off x="3447175" y="1592040"/>
            <a:ext cx="1793700" cy="74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5" name="Google Shape;95;p15"/>
          <p:cNvSpPr txBox="1">
            <a:spLocks noGrp="1"/>
          </p:cNvSpPr>
          <p:nvPr>
            <p:ph type="title" idx="17" hasCustomPrompt="1"/>
          </p:nvPr>
        </p:nvSpPr>
        <p:spPr>
          <a:xfrm>
            <a:off x="3447175" y="490263"/>
            <a:ext cx="1793700" cy="56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96" name="Google Shape;96;p15"/>
          <p:cNvSpPr txBox="1">
            <a:spLocks noGrp="1"/>
          </p:cNvSpPr>
          <p:nvPr>
            <p:ph type="title" idx="18"/>
          </p:nvPr>
        </p:nvSpPr>
        <p:spPr>
          <a:xfrm>
            <a:off x="5774100" y="1044150"/>
            <a:ext cx="1793700" cy="635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97" name="Google Shape;97;p15"/>
          <p:cNvSpPr txBox="1">
            <a:spLocks noGrp="1"/>
          </p:cNvSpPr>
          <p:nvPr>
            <p:ph type="subTitle" idx="19"/>
          </p:nvPr>
        </p:nvSpPr>
        <p:spPr>
          <a:xfrm>
            <a:off x="5774100" y="1592025"/>
            <a:ext cx="1793700" cy="74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8" name="Google Shape;98;p15"/>
          <p:cNvSpPr txBox="1">
            <a:spLocks noGrp="1"/>
          </p:cNvSpPr>
          <p:nvPr>
            <p:ph type="title" idx="20" hasCustomPrompt="1"/>
          </p:nvPr>
        </p:nvSpPr>
        <p:spPr>
          <a:xfrm>
            <a:off x="5774100" y="490250"/>
            <a:ext cx="1793700" cy="56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99" name="Google Shape;99;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3">
  <p:cSld name="CUSTOM_22">
    <p:bg>
      <p:bgPr>
        <a:blipFill>
          <a:blip r:embed="rId2">
            <a:alphaModFix/>
          </a:blip>
          <a:stretch>
            <a:fillRect/>
          </a:stretch>
        </a:blipFill>
        <a:effectLst/>
      </p:bgPr>
    </p:bg>
    <p:spTree>
      <p:nvGrpSpPr>
        <p:cNvPr id="1" name="Shape 100"/>
        <p:cNvGrpSpPr/>
        <p:nvPr/>
      </p:nvGrpSpPr>
      <p:grpSpPr>
        <a:xfrm>
          <a:off x="0" y="0"/>
          <a:ext cx="0" cy="0"/>
          <a:chOff x="0" y="0"/>
          <a:chExt cx="0" cy="0"/>
        </a:xfrm>
      </p:grpSpPr>
      <p:sp>
        <p:nvSpPr>
          <p:cNvPr id="101" name="Google Shape;101;p16"/>
          <p:cNvSpPr txBox="1">
            <a:spLocks noGrp="1"/>
          </p:cNvSpPr>
          <p:nvPr>
            <p:ph type="title"/>
          </p:nvPr>
        </p:nvSpPr>
        <p:spPr>
          <a:xfrm>
            <a:off x="1372475" y="868092"/>
            <a:ext cx="2418300" cy="635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1600"/>
            </a:lvl1pPr>
            <a:lvl2pPr lvl="1" algn="r" rtl="0">
              <a:spcBef>
                <a:spcPts val="0"/>
              </a:spcBef>
              <a:spcAft>
                <a:spcPts val="0"/>
              </a:spcAft>
              <a:buSzPts val="1600"/>
              <a:buNone/>
              <a:defRPr sz="1600" b="1"/>
            </a:lvl2pPr>
            <a:lvl3pPr lvl="2" algn="r" rtl="0">
              <a:spcBef>
                <a:spcPts val="0"/>
              </a:spcBef>
              <a:spcAft>
                <a:spcPts val="0"/>
              </a:spcAft>
              <a:buSzPts val="1600"/>
              <a:buNone/>
              <a:defRPr sz="1600" b="1"/>
            </a:lvl3pPr>
            <a:lvl4pPr lvl="3" algn="r" rtl="0">
              <a:spcBef>
                <a:spcPts val="0"/>
              </a:spcBef>
              <a:spcAft>
                <a:spcPts val="0"/>
              </a:spcAft>
              <a:buSzPts val="1600"/>
              <a:buNone/>
              <a:defRPr sz="1600" b="1"/>
            </a:lvl4pPr>
            <a:lvl5pPr lvl="4" algn="r" rtl="0">
              <a:spcBef>
                <a:spcPts val="0"/>
              </a:spcBef>
              <a:spcAft>
                <a:spcPts val="0"/>
              </a:spcAft>
              <a:buSzPts val="1600"/>
              <a:buNone/>
              <a:defRPr sz="1600" b="1"/>
            </a:lvl5pPr>
            <a:lvl6pPr lvl="5" algn="r" rtl="0">
              <a:spcBef>
                <a:spcPts val="0"/>
              </a:spcBef>
              <a:spcAft>
                <a:spcPts val="0"/>
              </a:spcAft>
              <a:buSzPts val="1600"/>
              <a:buNone/>
              <a:defRPr sz="1600" b="1"/>
            </a:lvl6pPr>
            <a:lvl7pPr lvl="6" algn="r" rtl="0">
              <a:spcBef>
                <a:spcPts val="0"/>
              </a:spcBef>
              <a:spcAft>
                <a:spcPts val="0"/>
              </a:spcAft>
              <a:buSzPts val="1600"/>
              <a:buNone/>
              <a:defRPr sz="1600" b="1"/>
            </a:lvl7pPr>
            <a:lvl8pPr lvl="7" algn="r" rtl="0">
              <a:spcBef>
                <a:spcPts val="0"/>
              </a:spcBef>
              <a:spcAft>
                <a:spcPts val="0"/>
              </a:spcAft>
              <a:buSzPts val="1600"/>
              <a:buNone/>
              <a:defRPr sz="1600" b="1"/>
            </a:lvl8pPr>
            <a:lvl9pPr lvl="8" algn="r" rtl="0">
              <a:spcBef>
                <a:spcPts val="0"/>
              </a:spcBef>
              <a:spcAft>
                <a:spcPts val="0"/>
              </a:spcAft>
              <a:buSzPts val="1600"/>
              <a:buNone/>
              <a:defRPr sz="1600" b="1"/>
            </a:lvl9pPr>
          </a:lstStyle>
          <a:p>
            <a:endParaRPr/>
          </a:p>
        </p:txBody>
      </p:sp>
      <p:sp>
        <p:nvSpPr>
          <p:cNvPr id="102" name="Google Shape;102;p16"/>
          <p:cNvSpPr txBox="1">
            <a:spLocks noGrp="1"/>
          </p:cNvSpPr>
          <p:nvPr>
            <p:ph type="subTitle" idx="1"/>
          </p:nvPr>
        </p:nvSpPr>
        <p:spPr>
          <a:xfrm>
            <a:off x="1372475" y="1130798"/>
            <a:ext cx="2418300" cy="7401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03" name="Google Shape;103;p16"/>
          <p:cNvSpPr txBox="1">
            <a:spLocks noGrp="1"/>
          </p:cNvSpPr>
          <p:nvPr>
            <p:ph type="title" idx="2"/>
          </p:nvPr>
        </p:nvSpPr>
        <p:spPr>
          <a:xfrm>
            <a:off x="1372475" y="2482302"/>
            <a:ext cx="2418300" cy="635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1600"/>
            </a:lvl1pPr>
            <a:lvl2pPr lvl="1" algn="r" rtl="0">
              <a:spcBef>
                <a:spcPts val="0"/>
              </a:spcBef>
              <a:spcAft>
                <a:spcPts val="0"/>
              </a:spcAft>
              <a:buSzPts val="1600"/>
              <a:buNone/>
              <a:defRPr sz="1600" b="1"/>
            </a:lvl2pPr>
            <a:lvl3pPr lvl="2" algn="r" rtl="0">
              <a:spcBef>
                <a:spcPts val="0"/>
              </a:spcBef>
              <a:spcAft>
                <a:spcPts val="0"/>
              </a:spcAft>
              <a:buSzPts val="1600"/>
              <a:buNone/>
              <a:defRPr sz="1600" b="1"/>
            </a:lvl3pPr>
            <a:lvl4pPr lvl="3" algn="r" rtl="0">
              <a:spcBef>
                <a:spcPts val="0"/>
              </a:spcBef>
              <a:spcAft>
                <a:spcPts val="0"/>
              </a:spcAft>
              <a:buSzPts val="1600"/>
              <a:buNone/>
              <a:defRPr sz="1600" b="1"/>
            </a:lvl4pPr>
            <a:lvl5pPr lvl="4" algn="r" rtl="0">
              <a:spcBef>
                <a:spcPts val="0"/>
              </a:spcBef>
              <a:spcAft>
                <a:spcPts val="0"/>
              </a:spcAft>
              <a:buSzPts val="1600"/>
              <a:buNone/>
              <a:defRPr sz="1600" b="1"/>
            </a:lvl5pPr>
            <a:lvl6pPr lvl="5" algn="r" rtl="0">
              <a:spcBef>
                <a:spcPts val="0"/>
              </a:spcBef>
              <a:spcAft>
                <a:spcPts val="0"/>
              </a:spcAft>
              <a:buSzPts val="1600"/>
              <a:buNone/>
              <a:defRPr sz="1600" b="1"/>
            </a:lvl6pPr>
            <a:lvl7pPr lvl="6" algn="r" rtl="0">
              <a:spcBef>
                <a:spcPts val="0"/>
              </a:spcBef>
              <a:spcAft>
                <a:spcPts val="0"/>
              </a:spcAft>
              <a:buSzPts val="1600"/>
              <a:buNone/>
              <a:defRPr sz="1600" b="1"/>
            </a:lvl7pPr>
            <a:lvl8pPr lvl="7" algn="r" rtl="0">
              <a:spcBef>
                <a:spcPts val="0"/>
              </a:spcBef>
              <a:spcAft>
                <a:spcPts val="0"/>
              </a:spcAft>
              <a:buSzPts val="1600"/>
              <a:buNone/>
              <a:defRPr sz="1600" b="1"/>
            </a:lvl8pPr>
            <a:lvl9pPr lvl="8" algn="r" rtl="0">
              <a:spcBef>
                <a:spcPts val="0"/>
              </a:spcBef>
              <a:spcAft>
                <a:spcPts val="0"/>
              </a:spcAft>
              <a:buSzPts val="1600"/>
              <a:buNone/>
              <a:defRPr sz="1600" b="1"/>
            </a:lvl9pPr>
          </a:lstStyle>
          <a:p>
            <a:endParaRPr/>
          </a:p>
        </p:txBody>
      </p:sp>
      <p:sp>
        <p:nvSpPr>
          <p:cNvPr id="104" name="Google Shape;104;p16"/>
          <p:cNvSpPr txBox="1">
            <a:spLocks noGrp="1"/>
          </p:cNvSpPr>
          <p:nvPr>
            <p:ph type="subTitle" idx="3"/>
          </p:nvPr>
        </p:nvSpPr>
        <p:spPr>
          <a:xfrm>
            <a:off x="1372475" y="2728677"/>
            <a:ext cx="2418300" cy="7401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400"/>
              <a:buNone/>
              <a:defRPr sz="1400">
                <a:solidFill>
                  <a:schemeClr val="dk1"/>
                </a:solidFill>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05" name="Google Shape;105;p16"/>
          <p:cNvSpPr txBox="1">
            <a:spLocks noGrp="1"/>
          </p:cNvSpPr>
          <p:nvPr>
            <p:ph type="title" idx="4"/>
          </p:nvPr>
        </p:nvSpPr>
        <p:spPr>
          <a:xfrm>
            <a:off x="5438800" y="1690342"/>
            <a:ext cx="2418300" cy="6357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b="1"/>
            </a:lvl2pPr>
            <a:lvl3pPr lvl="2" rtl="0">
              <a:spcBef>
                <a:spcPts val="0"/>
              </a:spcBef>
              <a:spcAft>
                <a:spcPts val="0"/>
              </a:spcAft>
              <a:buSzPts val="1600"/>
              <a:buNone/>
              <a:defRPr sz="1600" b="1"/>
            </a:lvl3pPr>
            <a:lvl4pPr lvl="3" rtl="0">
              <a:spcBef>
                <a:spcPts val="0"/>
              </a:spcBef>
              <a:spcAft>
                <a:spcPts val="0"/>
              </a:spcAft>
              <a:buSzPts val="1600"/>
              <a:buNone/>
              <a:defRPr sz="1600" b="1"/>
            </a:lvl4pPr>
            <a:lvl5pPr lvl="4" rtl="0">
              <a:spcBef>
                <a:spcPts val="0"/>
              </a:spcBef>
              <a:spcAft>
                <a:spcPts val="0"/>
              </a:spcAft>
              <a:buSzPts val="1600"/>
              <a:buNone/>
              <a:defRPr sz="1600" b="1"/>
            </a:lvl5pPr>
            <a:lvl6pPr lvl="5" rtl="0">
              <a:spcBef>
                <a:spcPts val="0"/>
              </a:spcBef>
              <a:spcAft>
                <a:spcPts val="0"/>
              </a:spcAft>
              <a:buSzPts val="1600"/>
              <a:buNone/>
              <a:defRPr sz="1600" b="1"/>
            </a:lvl6pPr>
            <a:lvl7pPr lvl="6" rtl="0">
              <a:spcBef>
                <a:spcPts val="0"/>
              </a:spcBef>
              <a:spcAft>
                <a:spcPts val="0"/>
              </a:spcAft>
              <a:buSzPts val="1600"/>
              <a:buNone/>
              <a:defRPr sz="1600" b="1"/>
            </a:lvl7pPr>
            <a:lvl8pPr lvl="7" rtl="0">
              <a:spcBef>
                <a:spcPts val="0"/>
              </a:spcBef>
              <a:spcAft>
                <a:spcPts val="0"/>
              </a:spcAft>
              <a:buSzPts val="1600"/>
              <a:buNone/>
              <a:defRPr sz="1600" b="1"/>
            </a:lvl8pPr>
            <a:lvl9pPr lvl="8" rtl="0">
              <a:spcBef>
                <a:spcPts val="0"/>
              </a:spcBef>
              <a:spcAft>
                <a:spcPts val="0"/>
              </a:spcAft>
              <a:buSzPts val="1600"/>
              <a:buNone/>
              <a:defRPr sz="1600" b="1"/>
            </a:lvl9pPr>
          </a:lstStyle>
          <a:p>
            <a:endParaRPr/>
          </a:p>
        </p:txBody>
      </p:sp>
      <p:sp>
        <p:nvSpPr>
          <p:cNvPr id="106" name="Google Shape;106;p16"/>
          <p:cNvSpPr txBox="1">
            <a:spLocks noGrp="1"/>
          </p:cNvSpPr>
          <p:nvPr>
            <p:ph type="subTitle" idx="5"/>
          </p:nvPr>
        </p:nvSpPr>
        <p:spPr>
          <a:xfrm>
            <a:off x="5438800" y="1947368"/>
            <a:ext cx="2418300" cy="740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7" name="Google Shape;107;p16"/>
          <p:cNvSpPr txBox="1">
            <a:spLocks noGrp="1"/>
          </p:cNvSpPr>
          <p:nvPr>
            <p:ph type="title" idx="6"/>
          </p:nvPr>
        </p:nvSpPr>
        <p:spPr>
          <a:xfrm>
            <a:off x="5438800" y="3295559"/>
            <a:ext cx="2418300" cy="6357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b="1"/>
            </a:lvl2pPr>
            <a:lvl3pPr lvl="2" rtl="0">
              <a:spcBef>
                <a:spcPts val="0"/>
              </a:spcBef>
              <a:spcAft>
                <a:spcPts val="0"/>
              </a:spcAft>
              <a:buSzPts val="1600"/>
              <a:buNone/>
              <a:defRPr sz="1600" b="1"/>
            </a:lvl3pPr>
            <a:lvl4pPr lvl="3" rtl="0">
              <a:spcBef>
                <a:spcPts val="0"/>
              </a:spcBef>
              <a:spcAft>
                <a:spcPts val="0"/>
              </a:spcAft>
              <a:buSzPts val="1600"/>
              <a:buNone/>
              <a:defRPr sz="1600" b="1"/>
            </a:lvl4pPr>
            <a:lvl5pPr lvl="4" rtl="0">
              <a:spcBef>
                <a:spcPts val="0"/>
              </a:spcBef>
              <a:spcAft>
                <a:spcPts val="0"/>
              </a:spcAft>
              <a:buSzPts val="1600"/>
              <a:buNone/>
              <a:defRPr sz="1600" b="1"/>
            </a:lvl5pPr>
            <a:lvl6pPr lvl="5" rtl="0">
              <a:spcBef>
                <a:spcPts val="0"/>
              </a:spcBef>
              <a:spcAft>
                <a:spcPts val="0"/>
              </a:spcAft>
              <a:buSzPts val="1600"/>
              <a:buNone/>
              <a:defRPr sz="1600" b="1"/>
            </a:lvl6pPr>
            <a:lvl7pPr lvl="6" rtl="0">
              <a:spcBef>
                <a:spcPts val="0"/>
              </a:spcBef>
              <a:spcAft>
                <a:spcPts val="0"/>
              </a:spcAft>
              <a:buSzPts val="1600"/>
              <a:buNone/>
              <a:defRPr sz="1600" b="1"/>
            </a:lvl7pPr>
            <a:lvl8pPr lvl="7" rtl="0">
              <a:spcBef>
                <a:spcPts val="0"/>
              </a:spcBef>
              <a:spcAft>
                <a:spcPts val="0"/>
              </a:spcAft>
              <a:buSzPts val="1600"/>
              <a:buNone/>
              <a:defRPr sz="1600" b="1"/>
            </a:lvl8pPr>
            <a:lvl9pPr lvl="8" rtl="0">
              <a:spcBef>
                <a:spcPts val="0"/>
              </a:spcBef>
              <a:spcAft>
                <a:spcPts val="0"/>
              </a:spcAft>
              <a:buSzPts val="1600"/>
              <a:buNone/>
              <a:defRPr sz="1600" b="1"/>
            </a:lvl9pPr>
          </a:lstStyle>
          <a:p>
            <a:endParaRPr/>
          </a:p>
        </p:txBody>
      </p:sp>
      <p:sp>
        <p:nvSpPr>
          <p:cNvPr id="108" name="Google Shape;108;p16"/>
          <p:cNvSpPr txBox="1">
            <a:spLocks noGrp="1"/>
          </p:cNvSpPr>
          <p:nvPr>
            <p:ph type="subTitle" idx="7"/>
          </p:nvPr>
        </p:nvSpPr>
        <p:spPr>
          <a:xfrm>
            <a:off x="5438800" y="3552583"/>
            <a:ext cx="2418300" cy="740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cxnSp>
        <p:nvCxnSpPr>
          <p:cNvPr id="109" name="Google Shape;109;p16"/>
          <p:cNvCxnSpPr/>
          <p:nvPr/>
        </p:nvCxnSpPr>
        <p:spPr>
          <a:xfrm flipH="1">
            <a:off x="-738825" y="-493275"/>
            <a:ext cx="3144600" cy="3010800"/>
          </a:xfrm>
          <a:prstGeom prst="straightConnector1">
            <a:avLst/>
          </a:prstGeom>
          <a:noFill/>
          <a:ln w="9525" cap="flat" cmpd="sng">
            <a:solidFill>
              <a:schemeClr val="lt1"/>
            </a:solidFill>
            <a:prstDash val="solid"/>
            <a:round/>
            <a:headEnd type="none" w="med" len="med"/>
            <a:tailEnd type="none" w="med" len="med"/>
          </a:ln>
          <a:effectLst>
            <a:outerShdw blurRad="171450" dist="76200" algn="bl" rotWithShape="0">
              <a:srgbClr val="000000"/>
            </a:outerShdw>
          </a:effectLst>
        </p:spPr>
      </p:cxnSp>
      <p:sp>
        <p:nvSpPr>
          <p:cNvPr id="110" name="Google Shape;110;p16"/>
          <p:cNvSpPr txBox="1">
            <a:spLocks noGrp="1"/>
          </p:cNvSpPr>
          <p:nvPr>
            <p:ph type="title" idx="8" hasCustomPrompt="1"/>
          </p:nvPr>
        </p:nvSpPr>
        <p:spPr>
          <a:xfrm>
            <a:off x="3866975" y="1085125"/>
            <a:ext cx="741000" cy="56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11" name="Google Shape;111;p16"/>
          <p:cNvSpPr txBox="1">
            <a:spLocks noGrp="1"/>
          </p:cNvSpPr>
          <p:nvPr>
            <p:ph type="title" idx="9" hasCustomPrompt="1"/>
          </p:nvPr>
        </p:nvSpPr>
        <p:spPr>
          <a:xfrm>
            <a:off x="4614725" y="1905375"/>
            <a:ext cx="727500" cy="56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12" name="Google Shape;112;p16"/>
          <p:cNvSpPr txBox="1">
            <a:spLocks noGrp="1"/>
          </p:cNvSpPr>
          <p:nvPr>
            <p:ph type="title" idx="13" hasCustomPrompt="1"/>
          </p:nvPr>
        </p:nvSpPr>
        <p:spPr>
          <a:xfrm>
            <a:off x="3866975" y="2695700"/>
            <a:ext cx="741000" cy="56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13" name="Google Shape;113;p16"/>
          <p:cNvSpPr txBox="1">
            <a:spLocks noGrp="1"/>
          </p:cNvSpPr>
          <p:nvPr>
            <p:ph type="title" idx="14" hasCustomPrompt="1"/>
          </p:nvPr>
        </p:nvSpPr>
        <p:spPr>
          <a:xfrm>
            <a:off x="4607975" y="3515950"/>
            <a:ext cx="741000" cy="56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14" name="Google Shape;114;p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2">
  <p:cSld name="CUSTOM_6">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17"/>
          <p:cNvSpPr txBox="1">
            <a:spLocks noGrp="1"/>
          </p:cNvSpPr>
          <p:nvPr>
            <p:ph type="title"/>
          </p:nvPr>
        </p:nvSpPr>
        <p:spPr>
          <a:xfrm>
            <a:off x="627071" y="550374"/>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400"/>
              <a:buFont typeface="Fira Sans Condensed ExtraBold"/>
              <a:buNone/>
              <a:defRPr sz="2400">
                <a:solidFill>
                  <a:schemeClr val="accent2"/>
                </a:solidFill>
                <a:latin typeface="Fira Sans Condensed ExtraBold"/>
                <a:ea typeface="Fira Sans Condensed ExtraBold"/>
                <a:cs typeface="Fira Sans Condensed ExtraBold"/>
                <a:sym typeface="Fira Sans Condensed ExtraBold"/>
              </a:defRPr>
            </a:lvl1pPr>
            <a:lvl2pPr lvl="1"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2pPr>
            <a:lvl3pPr lvl="2"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3pPr>
            <a:lvl4pPr lvl="3"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4pPr>
            <a:lvl5pPr lvl="4"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5pPr>
            <a:lvl6pPr lvl="5"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6pPr>
            <a:lvl7pPr lvl="6"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7pPr>
            <a:lvl8pPr lvl="7"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8pPr>
            <a:lvl9pPr lvl="8"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9pPr>
          </a:lstStyle>
          <a:p>
            <a:endParaRPr/>
          </a:p>
        </p:txBody>
      </p:sp>
      <p:sp>
        <p:nvSpPr>
          <p:cNvPr id="117" name="Google Shape;117;p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3">
  <p:cSld name="CUSTOM_15">
    <p:bg>
      <p:bgPr>
        <a:blipFill>
          <a:blip r:embed="rId2">
            <a:alphaModFix/>
          </a:blip>
          <a:stretch>
            <a:fillRect/>
          </a:stretch>
        </a:blipFill>
        <a:effectLst/>
      </p:bgPr>
    </p:bg>
    <p:spTree>
      <p:nvGrpSpPr>
        <p:cNvPr id="1" name="Shape 118"/>
        <p:cNvGrpSpPr/>
        <p:nvPr/>
      </p:nvGrpSpPr>
      <p:grpSpPr>
        <a:xfrm>
          <a:off x="0" y="0"/>
          <a:ext cx="0" cy="0"/>
          <a:chOff x="0" y="0"/>
          <a:chExt cx="0" cy="0"/>
        </a:xfrm>
      </p:grpSpPr>
      <p:sp>
        <p:nvSpPr>
          <p:cNvPr id="119" name="Google Shape;119;p18"/>
          <p:cNvSpPr txBox="1">
            <a:spLocks noGrp="1"/>
          </p:cNvSpPr>
          <p:nvPr>
            <p:ph type="title"/>
          </p:nvPr>
        </p:nvSpPr>
        <p:spPr>
          <a:xfrm>
            <a:off x="710525" y="1974875"/>
            <a:ext cx="1828200" cy="1193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b="1">
                <a:latin typeface="Fira Sans Condensed"/>
                <a:ea typeface="Fira Sans Condensed"/>
                <a:cs typeface="Fira Sans Condensed"/>
                <a:sym typeface="Fira Sans Condensed"/>
              </a:defRPr>
            </a:lvl1pPr>
            <a:lvl2pPr lvl="1" rtl="0">
              <a:spcBef>
                <a:spcPts val="0"/>
              </a:spcBef>
              <a:spcAft>
                <a:spcPts val="0"/>
              </a:spcAft>
              <a:buSzPts val="2400"/>
              <a:buNone/>
              <a:defRPr sz="2400" b="1">
                <a:latin typeface="Fira Sans Condensed"/>
                <a:ea typeface="Fira Sans Condensed"/>
                <a:cs typeface="Fira Sans Condensed"/>
                <a:sym typeface="Fira Sans Condensed"/>
              </a:defRPr>
            </a:lvl2pPr>
            <a:lvl3pPr lvl="2" rtl="0">
              <a:spcBef>
                <a:spcPts val="0"/>
              </a:spcBef>
              <a:spcAft>
                <a:spcPts val="0"/>
              </a:spcAft>
              <a:buSzPts val="2400"/>
              <a:buNone/>
              <a:defRPr sz="2400" b="1">
                <a:latin typeface="Fira Sans Condensed"/>
                <a:ea typeface="Fira Sans Condensed"/>
                <a:cs typeface="Fira Sans Condensed"/>
                <a:sym typeface="Fira Sans Condensed"/>
              </a:defRPr>
            </a:lvl3pPr>
            <a:lvl4pPr lvl="3" rtl="0">
              <a:spcBef>
                <a:spcPts val="0"/>
              </a:spcBef>
              <a:spcAft>
                <a:spcPts val="0"/>
              </a:spcAft>
              <a:buSzPts val="2400"/>
              <a:buNone/>
              <a:defRPr sz="2400" b="1">
                <a:latin typeface="Fira Sans Condensed"/>
                <a:ea typeface="Fira Sans Condensed"/>
                <a:cs typeface="Fira Sans Condensed"/>
                <a:sym typeface="Fira Sans Condensed"/>
              </a:defRPr>
            </a:lvl4pPr>
            <a:lvl5pPr lvl="4" rtl="0">
              <a:spcBef>
                <a:spcPts val="0"/>
              </a:spcBef>
              <a:spcAft>
                <a:spcPts val="0"/>
              </a:spcAft>
              <a:buSzPts val="2400"/>
              <a:buNone/>
              <a:defRPr sz="2400" b="1">
                <a:latin typeface="Fira Sans Condensed"/>
                <a:ea typeface="Fira Sans Condensed"/>
                <a:cs typeface="Fira Sans Condensed"/>
                <a:sym typeface="Fira Sans Condensed"/>
              </a:defRPr>
            </a:lvl5pPr>
            <a:lvl6pPr lvl="5" rtl="0">
              <a:spcBef>
                <a:spcPts val="0"/>
              </a:spcBef>
              <a:spcAft>
                <a:spcPts val="0"/>
              </a:spcAft>
              <a:buSzPts val="2400"/>
              <a:buNone/>
              <a:defRPr sz="2400" b="1">
                <a:latin typeface="Fira Sans Condensed"/>
                <a:ea typeface="Fira Sans Condensed"/>
                <a:cs typeface="Fira Sans Condensed"/>
                <a:sym typeface="Fira Sans Condensed"/>
              </a:defRPr>
            </a:lvl6pPr>
            <a:lvl7pPr lvl="6" rtl="0">
              <a:spcBef>
                <a:spcPts val="0"/>
              </a:spcBef>
              <a:spcAft>
                <a:spcPts val="0"/>
              </a:spcAft>
              <a:buSzPts val="2400"/>
              <a:buNone/>
              <a:defRPr sz="2400" b="1">
                <a:latin typeface="Fira Sans Condensed"/>
                <a:ea typeface="Fira Sans Condensed"/>
                <a:cs typeface="Fira Sans Condensed"/>
                <a:sym typeface="Fira Sans Condensed"/>
              </a:defRPr>
            </a:lvl7pPr>
            <a:lvl8pPr lvl="7" rtl="0">
              <a:spcBef>
                <a:spcPts val="0"/>
              </a:spcBef>
              <a:spcAft>
                <a:spcPts val="0"/>
              </a:spcAft>
              <a:buSzPts val="2400"/>
              <a:buNone/>
              <a:defRPr sz="2400" b="1">
                <a:latin typeface="Fira Sans Condensed"/>
                <a:ea typeface="Fira Sans Condensed"/>
                <a:cs typeface="Fira Sans Condensed"/>
                <a:sym typeface="Fira Sans Condensed"/>
              </a:defRPr>
            </a:lvl8pPr>
            <a:lvl9pPr lvl="8" rtl="0">
              <a:spcBef>
                <a:spcPts val="0"/>
              </a:spcBef>
              <a:spcAft>
                <a:spcPts val="0"/>
              </a:spcAft>
              <a:buSzPts val="2400"/>
              <a:buNone/>
              <a:defRPr sz="2400" b="1">
                <a:latin typeface="Fira Sans Condensed"/>
                <a:ea typeface="Fira Sans Condensed"/>
                <a:cs typeface="Fira Sans Condensed"/>
                <a:sym typeface="Fira Sans Condensed"/>
              </a:defRPr>
            </a:lvl9pPr>
          </a:lstStyle>
          <a:p>
            <a:endParaRPr/>
          </a:p>
        </p:txBody>
      </p:sp>
      <p:sp>
        <p:nvSpPr>
          <p:cNvPr id="120" name="Google Shape;120;p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4">
  <p:cSld name="CUSTOM_16">
    <p:bg>
      <p:bgPr>
        <a:blipFill>
          <a:blip r:embed="rId2">
            <a:alphaModFix/>
          </a:blip>
          <a:stretch>
            <a:fillRect/>
          </a:stretch>
        </a:blipFill>
        <a:effectLst/>
      </p:bgPr>
    </p:bg>
    <p:spTree>
      <p:nvGrpSpPr>
        <p:cNvPr id="1" name="Shape 121"/>
        <p:cNvGrpSpPr/>
        <p:nvPr/>
      </p:nvGrpSpPr>
      <p:grpSpPr>
        <a:xfrm>
          <a:off x="0" y="0"/>
          <a:ext cx="0" cy="0"/>
          <a:chOff x="0" y="0"/>
          <a:chExt cx="0" cy="0"/>
        </a:xfrm>
      </p:grpSpPr>
      <p:sp>
        <p:nvSpPr>
          <p:cNvPr id="122" name="Google Shape;122;p19"/>
          <p:cNvSpPr txBox="1">
            <a:spLocks noGrp="1"/>
          </p:cNvSpPr>
          <p:nvPr>
            <p:ph type="title"/>
          </p:nvPr>
        </p:nvSpPr>
        <p:spPr>
          <a:xfrm>
            <a:off x="710525" y="1974875"/>
            <a:ext cx="1828200" cy="1193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b="1">
                <a:latin typeface="Fira Sans Condensed"/>
                <a:ea typeface="Fira Sans Condensed"/>
                <a:cs typeface="Fira Sans Condensed"/>
                <a:sym typeface="Fira Sans Condensed"/>
              </a:defRPr>
            </a:lvl1pPr>
            <a:lvl2pPr lvl="1" rtl="0">
              <a:spcBef>
                <a:spcPts val="0"/>
              </a:spcBef>
              <a:spcAft>
                <a:spcPts val="0"/>
              </a:spcAft>
              <a:buSzPts val="2400"/>
              <a:buNone/>
              <a:defRPr sz="2400" b="1">
                <a:latin typeface="Fira Sans Condensed"/>
                <a:ea typeface="Fira Sans Condensed"/>
                <a:cs typeface="Fira Sans Condensed"/>
                <a:sym typeface="Fira Sans Condensed"/>
              </a:defRPr>
            </a:lvl2pPr>
            <a:lvl3pPr lvl="2" rtl="0">
              <a:spcBef>
                <a:spcPts val="0"/>
              </a:spcBef>
              <a:spcAft>
                <a:spcPts val="0"/>
              </a:spcAft>
              <a:buSzPts val="2400"/>
              <a:buNone/>
              <a:defRPr sz="2400" b="1">
                <a:latin typeface="Fira Sans Condensed"/>
                <a:ea typeface="Fira Sans Condensed"/>
                <a:cs typeface="Fira Sans Condensed"/>
                <a:sym typeface="Fira Sans Condensed"/>
              </a:defRPr>
            </a:lvl3pPr>
            <a:lvl4pPr lvl="3" rtl="0">
              <a:spcBef>
                <a:spcPts val="0"/>
              </a:spcBef>
              <a:spcAft>
                <a:spcPts val="0"/>
              </a:spcAft>
              <a:buSzPts val="2400"/>
              <a:buNone/>
              <a:defRPr sz="2400" b="1">
                <a:latin typeface="Fira Sans Condensed"/>
                <a:ea typeface="Fira Sans Condensed"/>
                <a:cs typeface="Fira Sans Condensed"/>
                <a:sym typeface="Fira Sans Condensed"/>
              </a:defRPr>
            </a:lvl4pPr>
            <a:lvl5pPr lvl="4" rtl="0">
              <a:spcBef>
                <a:spcPts val="0"/>
              </a:spcBef>
              <a:spcAft>
                <a:spcPts val="0"/>
              </a:spcAft>
              <a:buSzPts val="2400"/>
              <a:buNone/>
              <a:defRPr sz="2400" b="1">
                <a:latin typeface="Fira Sans Condensed"/>
                <a:ea typeface="Fira Sans Condensed"/>
                <a:cs typeface="Fira Sans Condensed"/>
                <a:sym typeface="Fira Sans Condensed"/>
              </a:defRPr>
            </a:lvl5pPr>
            <a:lvl6pPr lvl="5" rtl="0">
              <a:spcBef>
                <a:spcPts val="0"/>
              </a:spcBef>
              <a:spcAft>
                <a:spcPts val="0"/>
              </a:spcAft>
              <a:buSzPts val="2400"/>
              <a:buNone/>
              <a:defRPr sz="2400" b="1">
                <a:latin typeface="Fira Sans Condensed"/>
                <a:ea typeface="Fira Sans Condensed"/>
                <a:cs typeface="Fira Sans Condensed"/>
                <a:sym typeface="Fira Sans Condensed"/>
              </a:defRPr>
            </a:lvl6pPr>
            <a:lvl7pPr lvl="6" rtl="0">
              <a:spcBef>
                <a:spcPts val="0"/>
              </a:spcBef>
              <a:spcAft>
                <a:spcPts val="0"/>
              </a:spcAft>
              <a:buSzPts val="2400"/>
              <a:buNone/>
              <a:defRPr sz="2400" b="1">
                <a:latin typeface="Fira Sans Condensed"/>
                <a:ea typeface="Fira Sans Condensed"/>
                <a:cs typeface="Fira Sans Condensed"/>
                <a:sym typeface="Fira Sans Condensed"/>
              </a:defRPr>
            </a:lvl7pPr>
            <a:lvl8pPr lvl="7" rtl="0">
              <a:spcBef>
                <a:spcPts val="0"/>
              </a:spcBef>
              <a:spcAft>
                <a:spcPts val="0"/>
              </a:spcAft>
              <a:buSzPts val="2400"/>
              <a:buNone/>
              <a:defRPr sz="2400" b="1">
                <a:latin typeface="Fira Sans Condensed"/>
                <a:ea typeface="Fira Sans Condensed"/>
                <a:cs typeface="Fira Sans Condensed"/>
                <a:sym typeface="Fira Sans Condensed"/>
              </a:defRPr>
            </a:lvl8pPr>
            <a:lvl9pPr lvl="8" rtl="0">
              <a:spcBef>
                <a:spcPts val="0"/>
              </a:spcBef>
              <a:spcAft>
                <a:spcPts val="0"/>
              </a:spcAft>
              <a:buSzPts val="2400"/>
              <a:buNone/>
              <a:defRPr sz="2400" b="1">
                <a:latin typeface="Fira Sans Condensed"/>
                <a:ea typeface="Fira Sans Condensed"/>
                <a:cs typeface="Fira Sans Condensed"/>
                <a:sym typeface="Fira Sans Condensed"/>
              </a:defRPr>
            </a:lvl9pPr>
          </a:lstStyle>
          <a:p>
            <a:endParaRPr/>
          </a:p>
        </p:txBody>
      </p:sp>
      <p:sp>
        <p:nvSpPr>
          <p:cNvPr id="123" name="Google Shape;123;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lumns">
  <p:cSld name="SECTION_TITLE_AND_DESCRIPTION_1_1">
    <p:bg>
      <p:bgPr>
        <a:blipFill>
          <a:blip r:embed="rId2">
            <a:alphaModFix/>
          </a:blip>
          <a:stretch>
            <a:fillRect/>
          </a:stretch>
        </a:blipFill>
        <a:effectLst/>
      </p:bgPr>
    </p:bg>
    <p:spTree>
      <p:nvGrpSpPr>
        <p:cNvPr id="1" name="Shape 124"/>
        <p:cNvGrpSpPr/>
        <p:nvPr/>
      </p:nvGrpSpPr>
      <p:grpSpPr>
        <a:xfrm>
          <a:off x="0" y="0"/>
          <a:ext cx="0" cy="0"/>
          <a:chOff x="0" y="0"/>
          <a:chExt cx="0" cy="0"/>
        </a:xfrm>
      </p:grpSpPr>
      <p:sp>
        <p:nvSpPr>
          <p:cNvPr id="125" name="Google Shape;125;p20"/>
          <p:cNvSpPr/>
          <p:nvPr/>
        </p:nvSpPr>
        <p:spPr>
          <a:xfrm>
            <a:off x="-88350" y="-150200"/>
            <a:ext cx="9347200" cy="4417400"/>
          </a:xfrm>
          <a:custGeom>
            <a:avLst/>
            <a:gdLst/>
            <a:ahLst/>
            <a:cxnLst/>
            <a:rect l="l" t="t" r="r" b="b"/>
            <a:pathLst>
              <a:path w="373888" h="176696" extrusionOk="0">
                <a:moveTo>
                  <a:pt x="0" y="53716"/>
                </a:moveTo>
                <a:lnTo>
                  <a:pt x="155846" y="0"/>
                </a:lnTo>
                <a:lnTo>
                  <a:pt x="0" y="176696"/>
                </a:lnTo>
                <a:lnTo>
                  <a:pt x="373888" y="5301"/>
                </a:lnTo>
                <a:lnTo>
                  <a:pt x="372828" y="153372"/>
                </a:lnTo>
              </a:path>
            </a:pathLst>
          </a:custGeom>
          <a:noFill/>
          <a:ln w="9525" cap="flat" cmpd="sng">
            <a:solidFill>
              <a:srgbClr val="FFFFFF"/>
            </a:solidFill>
            <a:prstDash val="solid"/>
            <a:round/>
            <a:headEnd type="none" w="med" len="med"/>
            <a:tailEnd type="none" w="med" len="med"/>
          </a:ln>
          <a:effectLst>
            <a:outerShdw blurRad="57150" dist="19050" dir="5400000" algn="bl" rotWithShape="0">
              <a:srgbClr val="000000">
                <a:alpha val="29000"/>
              </a:srgbClr>
            </a:outerShdw>
          </a:effectLst>
        </p:spPr>
      </p:sp>
      <p:sp>
        <p:nvSpPr>
          <p:cNvPr id="126" name="Google Shape;126;p20"/>
          <p:cNvSpPr txBox="1">
            <a:spLocks noGrp="1"/>
          </p:cNvSpPr>
          <p:nvPr>
            <p:ph type="title"/>
          </p:nvPr>
        </p:nvSpPr>
        <p:spPr>
          <a:xfrm>
            <a:off x="1599308" y="1644300"/>
            <a:ext cx="2087700" cy="635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27" name="Google Shape;127;p20"/>
          <p:cNvSpPr txBox="1">
            <a:spLocks noGrp="1"/>
          </p:cNvSpPr>
          <p:nvPr>
            <p:ph type="subTitle" idx="1"/>
          </p:nvPr>
        </p:nvSpPr>
        <p:spPr>
          <a:xfrm>
            <a:off x="1599308" y="2269675"/>
            <a:ext cx="2087700" cy="94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8" name="Google Shape;128;p20"/>
          <p:cNvSpPr txBox="1">
            <a:spLocks noGrp="1"/>
          </p:cNvSpPr>
          <p:nvPr>
            <p:ph type="title" idx="2"/>
          </p:nvPr>
        </p:nvSpPr>
        <p:spPr>
          <a:xfrm>
            <a:off x="5456992" y="1644300"/>
            <a:ext cx="2087700" cy="635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29" name="Google Shape;129;p20"/>
          <p:cNvSpPr txBox="1">
            <a:spLocks noGrp="1"/>
          </p:cNvSpPr>
          <p:nvPr>
            <p:ph type="subTitle" idx="3"/>
          </p:nvPr>
        </p:nvSpPr>
        <p:spPr>
          <a:xfrm>
            <a:off x="5456983" y="2269675"/>
            <a:ext cx="2087700" cy="94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0" name="Google Shape;130;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3"/>
          <p:cNvSpPr/>
          <p:nvPr/>
        </p:nvSpPr>
        <p:spPr>
          <a:xfrm>
            <a:off x="-192025" y="-75375"/>
            <a:ext cx="9846125" cy="5262200"/>
          </a:xfrm>
          <a:custGeom>
            <a:avLst/>
            <a:gdLst/>
            <a:ahLst/>
            <a:cxnLst/>
            <a:rect l="l" t="t" r="r" b="b"/>
            <a:pathLst>
              <a:path w="393845" h="210488" extrusionOk="0">
                <a:moveTo>
                  <a:pt x="331671" y="1130"/>
                </a:moveTo>
                <a:lnTo>
                  <a:pt x="393845" y="91566"/>
                </a:lnTo>
                <a:lnTo>
                  <a:pt x="155775" y="678"/>
                </a:lnTo>
                <a:lnTo>
                  <a:pt x="80035" y="210488"/>
                </a:lnTo>
                <a:lnTo>
                  <a:pt x="0" y="122766"/>
                </a:lnTo>
                <a:lnTo>
                  <a:pt x="36400" y="0"/>
                </a:lnTo>
                <a:lnTo>
                  <a:pt x="30748" y="0"/>
                </a:lnTo>
              </a:path>
            </a:pathLst>
          </a:custGeom>
          <a:noFill/>
          <a:ln w="9525" cap="flat" cmpd="sng">
            <a:solidFill>
              <a:schemeClr val="accent1"/>
            </a:solidFill>
            <a:prstDash val="solid"/>
            <a:round/>
            <a:headEnd type="none" w="med" len="med"/>
            <a:tailEnd type="none" w="med" len="med"/>
          </a:ln>
          <a:effectLst>
            <a:outerShdw blurRad="57150" dist="19050" dir="5400000" algn="bl" rotWithShape="0">
              <a:srgbClr val="000000">
                <a:alpha val="28000"/>
              </a:srgbClr>
            </a:outerShdw>
          </a:effectLst>
        </p:spPr>
      </p:sp>
      <p:sp>
        <p:nvSpPr>
          <p:cNvPr id="16" name="Google Shape;16;p3"/>
          <p:cNvSpPr txBox="1">
            <a:spLocks noGrp="1"/>
          </p:cNvSpPr>
          <p:nvPr>
            <p:ph type="title"/>
          </p:nvPr>
        </p:nvSpPr>
        <p:spPr>
          <a:xfrm>
            <a:off x="952300" y="2191925"/>
            <a:ext cx="36450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 name="Google Shape;17;p3"/>
          <p:cNvSpPr txBox="1">
            <a:spLocks noGrp="1"/>
          </p:cNvSpPr>
          <p:nvPr>
            <p:ph type="title" idx="2" hasCustomPrompt="1"/>
          </p:nvPr>
        </p:nvSpPr>
        <p:spPr>
          <a:xfrm>
            <a:off x="952300" y="1400175"/>
            <a:ext cx="3645000" cy="7563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18" name="Google Shape;18;p3"/>
          <p:cNvSpPr txBox="1">
            <a:spLocks noGrp="1"/>
          </p:cNvSpPr>
          <p:nvPr>
            <p:ph type="subTitle" idx="1"/>
          </p:nvPr>
        </p:nvSpPr>
        <p:spPr>
          <a:xfrm>
            <a:off x="952300" y="2992975"/>
            <a:ext cx="2445900" cy="84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9" name="Google Shape;19;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lumns 2">
  <p:cSld name="CUSTOM_3">
    <p:bg>
      <p:bgPr>
        <a:solidFill>
          <a:schemeClr val="accent6"/>
        </a:solidFill>
        <a:effectLst/>
      </p:bgPr>
    </p:bg>
    <p:spTree>
      <p:nvGrpSpPr>
        <p:cNvPr id="1" name="Shape 131"/>
        <p:cNvGrpSpPr/>
        <p:nvPr/>
      </p:nvGrpSpPr>
      <p:grpSpPr>
        <a:xfrm>
          <a:off x="0" y="0"/>
          <a:ext cx="0" cy="0"/>
          <a:chOff x="0" y="0"/>
          <a:chExt cx="0" cy="0"/>
        </a:xfrm>
      </p:grpSpPr>
      <p:sp>
        <p:nvSpPr>
          <p:cNvPr id="132" name="Google Shape;132;p21"/>
          <p:cNvSpPr txBox="1">
            <a:spLocks noGrp="1"/>
          </p:cNvSpPr>
          <p:nvPr>
            <p:ph type="subTitle" idx="1"/>
          </p:nvPr>
        </p:nvSpPr>
        <p:spPr>
          <a:xfrm>
            <a:off x="5029108" y="3431475"/>
            <a:ext cx="2087700" cy="945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solidFill>
                  <a:schemeClr val="dk1"/>
                </a:solidFill>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3" name="Google Shape;133;p21"/>
          <p:cNvSpPr txBox="1">
            <a:spLocks noGrp="1"/>
          </p:cNvSpPr>
          <p:nvPr>
            <p:ph type="subTitle" idx="2"/>
          </p:nvPr>
        </p:nvSpPr>
        <p:spPr>
          <a:xfrm>
            <a:off x="2006108" y="1389925"/>
            <a:ext cx="2087700" cy="94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4" name="Google Shape;134;p21"/>
          <p:cNvSpPr txBox="1">
            <a:spLocks noGrp="1"/>
          </p:cNvSpPr>
          <p:nvPr>
            <p:ph type="title"/>
          </p:nvPr>
        </p:nvSpPr>
        <p:spPr>
          <a:xfrm>
            <a:off x="5029108" y="2806100"/>
            <a:ext cx="2087700" cy="635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sz="1600"/>
            </a:lvl1pPr>
            <a:lvl2pPr lvl="1" algn="r" rtl="0">
              <a:spcBef>
                <a:spcPts val="0"/>
              </a:spcBef>
              <a:spcAft>
                <a:spcPts val="0"/>
              </a:spcAft>
              <a:buSzPts val="1600"/>
              <a:buFont typeface="Fira Sans Condensed"/>
              <a:buNone/>
              <a:defRPr sz="1600" b="1">
                <a:latin typeface="Fira Sans Condensed"/>
                <a:ea typeface="Fira Sans Condensed"/>
                <a:cs typeface="Fira Sans Condensed"/>
                <a:sym typeface="Fira Sans Condensed"/>
              </a:defRPr>
            </a:lvl2pPr>
            <a:lvl3pPr lvl="2" algn="r" rtl="0">
              <a:spcBef>
                <a:spcPts val="0"/>
              </a:spcBef>
              <a:spcAft>
                <a:spcPts val="0"/>
              </a:spcAft>
              <a:buSzPts val="1600"/>
              <a:buFont typeface="Fira Sans Condensed"/>
              <a:buNone/>
              <a:defRPr sz="1600" b="1">
                <a:latin typeface="Fira Sans Condensed"/>
                <a:ea typeface="Fira Sans Condensed"/>
                <a:cs typeface="Fira Sans Condensed"/>
                <a:sym typeface="Fira Sans Condensed"/>
              </a:defRPr>
            </a:lvl3pPr>
            <a:lvl4pPr lvl="3" algn="r" rtl="0">
              <a:spcBef>
                <a:spcPts val="0"/>
              </a:spcBef>
              <a:spcAft>
                <a:spcPts val="0"/>
              </a:spcAft>
              <a:buSzPts val="1600"/>
              <a:buFont typeface="Fira Sans Condensed"/>
              <a:buNone/>
              <a:defRPr sz="1600" b="1">
                <a:latin typeface="Fira Sans Condensed"/>
                <a:ea typeface="Fira Sans Condensed"/>
                <a:cs typeface="Fira Sans Condensed"/>
                <a:sym typeface="Fira Sans Condensed"/>
              </a:defRPr>
            </a:lvl4pPr>
            <a:lvl5pPr lvl="4" algn="r" rtl="0">
              <a:spcBef>
                <a:spcPts val="0"/>
              </a:spcBef>
              <a:spcAft>
                <a:spcPts val="0"/>
              </a:spcAft>
              <a:buSzPts val="1600"/>
              <a:buFont typeface="Fira Sans Condensed"/>
              <a:buNone/>
              <a:defRPr sz="1600" b="1">
                <a:latin typeface="Fira Sans Condensed"/>
                <a:ea typeface="Fira Sans Condensed"/>
                <a:cs typeface="Fira Sans Condensed"/>
                <a:sym typeface="Fira Sans Condensed"/>
              </a:defRPr>
            </a:lvl5pPr>
            <a:lvl6pPr lvl="5" algn="r" rtl="0">
              <a:spcBef>
                <a:spcPts val="0"/>
              </a:spcBef>
              <a:spcAft>
                <a:spcPts val="0"/>
              </a:spcAft>
              <a:buSzPts val="1600"/>
              <a:buFont typeface="Fira Sans Condensed"/>
              <a:buNone/>
              <a:defRPr sz="1600" b="1">
                <a:latin typeface="Fira Sans Condensed"/>
                <a:ea typeface="Fira Sans Condensed"/>
                <a:cs typeface="Fira Sans Condensed"/>
                <a:sym typeface="Fira Sans Condensed"/>
              </a:defRPr>
            </a:lvl6pPr>
            <a:lvl7pPr lvl="6" algn="r" rtl="0">
              <a:spcBef>
                <a:spcPts val="0"/>
              </a:spcBef>
              <a:spcAft>
                <a:spcPts val="0"/>
              </a:spcAft>
              <a:buSzPts val="1600"/>
              <a:buFont typeface="Fira Sans Condensed"/>
              <a:buNone/>
              <a:defRPr sz="1600" b="1">
                <a:latin typeface="Fira Sans Condensed"/>
                <a:ea typeface="Fira Sans Condensed"/>
                <a:cs typeface="Fira Sans Condensed"/>
                <a:sym typeface="Fira Sans Condensed"/>
              </a:defRPr>
            </a:lvl7pPr>
            <a:lvl8pPr lvl="7" algn="r" rtl="0">
              <a:spcBef>
                <a:spcPts val="0"/>
              </a:spcBef>
              <a:spcAft>
                <a:spcPts val="0"/>
              </a:spcAft>
              <a:buSzPts val="1600"/>
              <a:buFont typeface="Fira Sans Condensed"/>
              <a:buNone/>
              <a:defRPr sz="1600" b="1">
                <a:latin typeface="Fira Sans Condensed"/>
                <a:ea typeface="Fira Sans Condensed"/>
                <a:cs typeface="Fira Sans Condensed"/>
                <a:sym typeface="Fira Sans Condensed"/>
              </a:defRPr>
            </a:lvl8pPr>
            <a:lvl9pPr lvl="8" algn="r" rtl="0">
              <a:spcBef>
                <a:spcPts val="0"/>
              </a:spcBef>
              <a:spcAft>
                <a:spcPts val="0"/>
              </a:spcAft>
              <a:buSzPts val="1600"/>
              <a:buFont typeface="Fira Sans Condensed"/>
              <a:buNone/>
              <a:defRPr sz="1600" b="1">
                <a:latin typeface="Fira Sans Condensed"/>
                <a:ea typeface="Fira Sans Condensed"/>
                <a:cs typeface="Fira Sans Condensed"/>
                <a:sym typeface="Fira Sans Condensed"/>
              </a:defRPr>
            </a:lvl9pPr>
          </a:lstStyle>
          <a:p>
            <a:endParaRPr/>
          </a:p>
        </p:txBody>
      </p:sp>
      <p:sp>
        <p:nvSpPr>
          <p:cNvPr id="135" name="Google Shape;135;p21"/>
          <p:cNvSpPr txBox="1">
            <a:spLocks noGrp="1"/>
          </p:cNvSpPr>
          <p:nvPr>
            <p:ph type="title" idx="3"/>
          </p:nvPr>
        </p:nvSpPr>
        <p:spPr>
          <a:xfrm>
            <a:off x="2006108" y="764550"/>
            <a:ext cx="2087700" cy="6357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SzPts val="1600"/>
              <a:buFont typeface="Fira Sans Condensed"/>
              <a:buNone/>
              <a:defRPr sz="1600" b="1">
                <a:latin typeface="Fira Sans Condensed"/>
                <a:ea typeface="Fira Sans Condensed"/>
                <a:cs typeface="Fira Sans Condensed"/>
                <a:sym typeface="Fira Sans Condensed"/>
              </a:defRPr>
            </a:lvl2pPr>
            <a:lvl3pPr lvl="2" rtl="0">
              <a:spcBef>
                <a:spcPts val="0"/>
              </a:spcBef>
              <a:spcAft>
                <a:spcPts val="0"/>
              </a:spcAft>
              <a:buSzPts val="1600"/>
              <a:buFont typeface="Fira Sans Condensed"/>
              <a:buNone/>
              <a:defRPr sz="1600" b="1">
                <a:latin typeface="Fira Sans Condensed"/>
                <a:ea typeface="Fira Sans Condensed"/>
                <a:cs typeface="Fira Sans Condensed"/>
                <a:sym typeface="Fira Sans Condensed"/>
              </a:defRPr>
            </a:lvl3pPr>
            <a:lvl4pPr lvl="3" rtl="0">
              <a:spcBef>
                <a:spcPts val="0"/>
              </a:spcBef>
              <a:spcAft>
                <a:spcPts val="0"/>
              </a:spcAft>
              <a:buSzPts val="1600"/>
              <a:buFont typeface="Fira Sans Condensed"/>
              <a:buNone/>
              <a:defRPr sz="1600" b="1">
                <a:latin typeface="Fira Sans Condensed"/>
                <a:ea typeface="Fira Sans Condensed"/>
                <a:cs typeface="Fira Sans Condensed"/>
                <a:sym typeface="Fira Sans Condensed"/>
              </a:defRPr>
            </a:lvl4pPr>
            <a:lvl5pPr lvl="4" rtl="0">
              <a:spcBef>
                <a:spcPts val="0"/>
              </a:spcBef>
              <a:spcAft>
                <a:spcPts val="0"/>
              </a:spcAft>
              <a:buSzPts val="1600"/>
              <a:buFont typeface="Fira Sans Condensed"/>
              <a:buNone/>
              <a:defRPr sz="1600" b="1">
                <a:latin typeface="Fira Sans Condensed"/>
                <a:ea typeface="Fira Sans Condensed"/>
                <a:cs typeface="Fira Sans Condensed"/>
                <a:sym typeface="Fira Sans Condensed"/>
              </a:defRPr>
            </a:lvl5pPr>
            <a:lvl6pPr lvl="5" rtl="0">
              <a:spcBef>
                <a:spcPts val="0"/>
              </a:spcBef>
              <a:spcAft>
                <a:spcPts val="0"/>
              </a:spcAft>
              <a:buSzPts val="1600"/>
              <a:buFont typeface="Fira Sans Condensed"/>
              <a:buNone/>
              <a:defRPr sz="1600" b="1">
                <a:latin typeface="Fira Sans Condensed"/>
                <a:ea typeface="Fira Sans Condensed"/>
                <a:cs typeface="Fira Sans Condensed"/>
                <a:sym typeface="Fira Sans Condensed"/>
              </a:defRPr>
            </a:lvl6pPr>
            <a:lvl7pPr lvl="6" rtl="0">
              <a:spcBef>
                <a:spcPts val="0"/>
              </a:spcBef>
              <a:spcAft>
                <a:spcPts val="0"/>
              </a:spcAft>
              <a:buSzPts val="1600"/>
              <a:buFont typeface="Fira Sans Condensed"/>
              <a:buNone/>
              <a:defRPr sz="1600" b="1">
                <a:latin typeface="Fira Sans Condensed"/>
                <a:ea typeface="Fira Sans Condensed"/>
                <a:cs typeface="Fira Sans Condensed"/>
                <a:sym typeface="Fira Sans Condensed"/>
              </a:defRPr>
            </a:lvl7pPr>
            <a:lvl8pPr lvl="7" rtl="0">
              <a:spcBef>
                <a:spcPts val="0"/>
              </a:spcBef>
              <a:spcAft>
                <a:spcPts val="0"/>
              </a:spcAft>
              <a:buSzPts val="1600"/>
              <a:buFont typeface="Fira Sans Condensed"/>
              <a:buNone/>
              <a:defRPr sz="1600" b="1">
                <a:latin typeface="Fira Sans Condensed"/>
                <a:ea typeface="Fira Sans Condensed"/>
                <a:cs typeface="Fira Sans Condensed"/>
                <a:sym typeface="Fira Sans Condensed"/>
              </a:defRPr>
            </a:lvl8pPr>
            <a:lvl9pPr lvl="8" rtl="0">
              <a:spcBef>
                <a:spcPts val="0"/>
              </a:spcBef>
              <a:spcAft>
                <a:spcPts val="0"/>
              </a:spcAft>
              <a:buSzPts val="1600"/>
              <a:buFont typeface="Fira Sans Condensed"/>
              <a:buNone/>
              <a:defRPr sz="1600" b="1">
                <a:latin typeface="Fira Sans Condensed"/>
                <a:ea typeface="Fira Sans Condensed"/>
                <a:cs typeface="Fira Sans Condensed"/>
                <a:sym typeface="Fira Sans Condensed"/>
              </a:defRPr>
            </a:lvl9pPr>
          </a:lstStyle>
          <a:p>
            <a:endParaRPr/>
          </a:p>
        </p:txBody>
      </p:sp>
      <p:sp>
        <p:nvSpPr>
          <p:cNvPr id="136" name="Google Shape;136;p21"/>
          <p:cNvSpPr txBox="1">
            <a:spLocks noGrp="1"/>
          </p:cNvSpPr>
          <p:nvPr>
            <p:ph type="title" idx="4" hasCustomPrompt="1"/>
          </p:nvPr>
        </p:nvSpPr>
        <p:spPr>
          <a:xfrm>
            <a:off x="770175" y="819650"/>
            <a:ext cx="1235700" cy="1236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Font typeface="Fira Sans Condensed"/>
              <a:buNone/>
              <a:defRPr sz="8000" b="1">
                <a:latin typeface="Fira Sans Condensed"/>
                <a:ea typeface="Fira Sans Condensed"/>
                <a:cs typeface="Fira Sans Condensed"/>
                <a:sym typeface="Fira Sans Condensed"/>
              </a:defRPr>
            </a:lvl2pPr>
            <a:lvl3pPr lvl="2" algn="ctr" rtl="0">
              <a:spcBef>
                <a:spcPts val="0"/>
              </a:spcBef>
              <a:spcAft>
                <a:spcPts val="0"/>
              </a:spcAft>
              <a:buSzPts val="8000"/>
              <a:buFont typeface="Fira Sans Condensed"/>
              <a:buNone/>
              <a:defRPr sz="8000" b="1">
                <a:latin typeface="Fira Sans Condensed"/>
                <a:ea typeface="Fira Sans Condensed"/>
                <a:cs typeface="Fira Sans Condensed"/>
                <a:sym typeface="Fira Sans Condensed"/>
              </a:defRPr>
            </a:lvl3pPr>
            <a:lvl4pPr lvl="3" algn="ctr" rtl="0">
              <a:spcBef>
                <a:spcPts val="0"/>
              </a:spcBef>
              <a:spcAft>
                <a:spcPts val="0"/>
              </a:spcAft>
              <a:buSzPts val="8000"/>
              <a:buFont typeface="Fira Sans Condensed"/>
              <a:buNone/>
              <a:defRPr sz="8000" b="1">
                <a:latin typeface="Fira Sans Condensed"/>
                <a:ea typeface="Fira Sans Condensed"/>
                <a:cs typeface="Fira Sans Condensed"/>
                <a:sym typeface="Fira Sans Condensed"/>
              </a:defRPr>
            </a:lvl4pPr>
            <a:lvl5pPr lvl="4" algn="ctr" rtl="0">
              <a:spcBef>
                <a:spcPts val="0"/>
              </a:spcBef>
              <a:spcAft>
                <a:spcPts val="0"/>
              </a:spcAft>
              <a:buSzPts val="8000"/>
              <a:buFont typeface="Fira Sans Condensed"/>
              <a:buNone/>
              <a:defRPr sz="8000" b="1">
                <a:latin typeface="Fira Sans Condensed"/>
                <a:ea typeface="Fira Sans Condensed"/>
                <a:cs typeface="Fira Sans Condensed"/>
                <a:sym typeface="Fira Sans Condensed"/>
              </a:defRPr>
            </a:lvl5pPr>
            <a:lvl6pPr lvl="5" algn="ctr" rtl="0">
              <a:spcBef>
                <a:spcPts val="0"/>
              </a:spcBef>
              <a:spcAft>
                <a:spcPts val="0"/>
              </a:spcAft>
              <a:buSzPts val="8000"/>
              <a:buFont typeface="Fira Sans Condensed"/>
              <a:buNone/>
              <a:defRPr sz="8000" b="1">
                <a:latin typeface="Fira Sans Condensed"/>
                <a:ea typeface="Fira Sans Condensed"/>
                <a:cs typeface="Fira Sans Condensed"/>
                <a:sym typeface="Fira Sans Condensed"/>
              </a:defRPr>
            </a:lvl6pPr>
            <a:lvl7pPr lvl="6" algn="ctr" rtl="0">
              <a:spcBef>
                <a:spcPts val="0"/>
              </a:spcBef>
              <a:spcAft>
                <a:spcPts val="0"/>
              </a:spcAft>
              <a:buSzPts val="8000"/>
              <a:buFont typeface="Fira Sans Condensed"/>
              <a:buNone/>
              <a:defRPr sz="8000" b="1">
                <a:latin typeface="Fira Sans Condensed"/>
                <a:ea typeface="Fira Sans Condensed"/>
                <a:cs typeface="Fira Sans Condensed"/>
                <a:sym typeface="Fira Sans Condensed"/>
              </a:defRPr>
            </a:lvl7pPr>
            <a:lvl8pPr lvl="7" algn="ctr" rtl="0">
              <a:spcBef>
                <a:spcPts val="0"/>
              </a:spcBef>
              <a:spcAft>
                <a:spcPts val="0"/>
              </a:spcAft>
              <a:buSzPts val="8000"/>
              <a:buFont typeface="Fira Sans Condensed"/>
              <a:buNone/>
              <a:defRPr sz="8000" b="1">
                <a:latin typeface="Fira Sans Condensed"/>
                <a:ea typeface="Fira Sans Condensed"/>
                <a:cs typeface="Fira Sans Condensed"/>
                <a:sym typeface="Fira Sans Condensed"/>
              </a:defRPr>
            </a:lvl8pPr>
            <a:lvl9pPr lvl="8" algn="ctr" rtl="0">
              <a:spcBef>
                <a:spcPts val="0"/>
              </a:spcBef>
              <a:spcAft>
                <a:spcPts val="0"/>
              </a:spcAft>
              <a:buSzPts val="8000"/>
              <a:buFont typeface="Fira Sans Condensed"/>
              <a:buNone/>
              <a:defRPr sz="8000" b="1">
                <a:latin typeface="Fira Sans Condensed"/>
                <a:ea typeface="Fira Sans Condensed"/>
                <a:cs typeface="Fira Sans Condensed"/>
                <a:sym typeface="Fira Sans Condensed"/>
              </a:defRPr>
            </a:lvl9pPr>
          </a:lstStyle>
          <a:p>
            <a:r>
              <a:t>xx%</a:t>
            </a:r>
          </a:p>
        </p:txBody>
      </p:sp>
      <p:sp>
        <p:nvSpPr>
          <p:cNvPr id="137" name="Google Shape;137;p21"/>
          <p:cNvSpPr txBox="1">
            <a:spLocks noGrp="1"/>
          </p:cNvSpPr>
          <p:nvPr>
            <p:ph type="title" idx="5" hasCustomPrompt="1"/>
          </p:nvPr>
        </p:nvSpPr>
        <p:spPr>
          <a:xfrm>
            <a:off x="7116800" y="2848850"/>
            <a:ext cx="1235700" cy="1236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Font typeface="Fira Sans Condensed"/>
              <a:buNone/>
              <a:defRPr sz="8000" b="1">
                <a:latin typeface="Fira Sans Condensed"/>
                <a:ea typeface="Fira Sans Condensed"/>
                <a:cs typeface="Fira Sans Condensed"/>
                <a:sym typeface="Fira Sans Condensed"/>
              </a:defRPr>
            </a:lvl2pPr>
            <a:lvl3pPr lvl="2" algn="ctr" rtl="0">
              <a:spcBef>
                <a:spcPts val="0"/>
              </a:spcBef>
              <a:spcAft>
                <a:spcPts val="0"/>
              </a:spcAft>
              <a:buSzPts val="8000"/>
              <a:buFont typeface="Fira Sans Condensed"/>
              <a:buNone/>
              <a:defRPr sz="8000" b="1">
                <a:latin typeface="Fira Sans Condensed"/>
                <a:ea typeface="Fira Sans Condensed"/>
                <a:cs typeface="Fira Sans Condensed"/>
                <a:sym typeface="Fira Sans Condensed"/>
              </a:defRPr>
            </a:lvl3pPr>
            <a:lvl4pPr lvl="3" algn="ctr" rtl="0">
              <a:spcBef>
                <a:spcPts val="0"/>
              </a:spcBef>
              <a:spcAft>
                <a:spcPts val="0"/>
              </a:spcAft>
              <a:buSzPts val="8000"/>
              <a:buFont typeface="Fira Sans Condensed"/>
              <a:buNone/>
              <a:defRPr sz="8000" b="1">
                <a:latin typeface="Fira Sans Condensed"/>
                <a:ea typeface="Fira Sans Condensed"/>
                <a:cs typeface="Fira Sans Condensed"/>
                <a:sym typeface="Fira Sans Condensed"/>
              </a:defRPr>
            </a:lvl4pPr>
            <a:lvl5pPr lvl="4" algn="ctr" rtl="0">
              <a:spcBef>
                <a:spcPts val="0"/>
              </a:spcBef>
              <a:spcAft>
                <a:spcPts val="0"/>
              </a:spcAft>
              <a:buSzPts val="8000"/>
              <a:buFont typeface="Fira Sans Condensed"/>
              <a:buNone/>
              <a:defRPr sz="8000" b="1">
                <a:latin typeface="Fira Sans Condensed"/>
                <a:ea typeface="Fira Sans Condensed"/>
                <a:cs typeface="Fira Sans Condensed"/>
                <a:sym typeface="Fira Sans Condensed"/>
              </a:defRPr>
            </a:lvl5pPr>
            <a:lvl6pPr lvl="5" algn="ctr" rtl="0">
              <a:spcBef>
                <a:spcPts val="0"/>
              </a:spcBef>
              <a:spcAft>
                <a:spcPts val="0"/>
              </a:spcAft>
              <a:buSzPts val="8000"/>
              <a:buFont typeface="Fira Sans Condensed"/>
              <a:buNone/>
              <a:defRPr sz="8000" b="1">
                <a:latin typeface="Fira Sans Condensed"/>
                <a:ea typeface="Fira Sans Condensed"/>
                <a:cs typeface="Fira Sans Condensed"/>
                <a:sym typeface="Fira Sans Condensed"/>
              </a:defRPr>
            </a:lvl6pPr>
            <a:lvl7pPr lvl="6" algn="ctr" rtl="0">
              <a:spcBef>
                <a:spcPts val="0"/>
              </a:spcBef>
              <a:spcAft>
                <a:spcPts val="0"/>
              </a:spcAft>
              <a:buSzPts val="8000"/>
              <a:buFont typeface="Fira Sans Condensed"/>
              <a:buNone/>
              <a:defRPr sz="8000" b="1">
                <a:latin typeface="Fira Sans Condensed"/>
                <a:ea typeface="Fira Sans Condensed"/>
                <a:cs typeface="Fira Sans Condensed"/>
                <a:sym typeface="Fira Sans Condensed"/>
              </a:defRPr>
            </a:lvl7pPr>
            <a:lvl8pPr lvl="7" algn="ctr" rtl="0">
              <a:spcBef>
                <a:spcPts val="0"/>
              </a:spcBef>
              <a:spcAft>
                <a:spcPts val="0"/>
              </a:spcAft>
              <a:buSzPts val="8000"/>
              <a:buFont typeface="Fira Sans Condensed"/>
              <a:buNone/>
              <a:defRPr sz="8000" b="1">
                <a:latin typeface="Fira Sans Condensed"/>
                <a:ea typeface="Fira Sans Condensed"/>
                <a:cs typeface="Fira Sans Condensed"/>
                <a:sym typeface="Fira Sans Condensed"/>
              </a:defRPr>
            </a:lvl8pPr>
            <a:lvl9pPr lvl="8" algn="ctr" rtl="0">
              <a:spcBef>
                <a:spcPts val="0"/>
              </a:spcBef>
              <a:spcAft>
                <a:spcPts val="0"/>
              </a:spcAft>
              <a:buSzPts val="8000"/>
              <a:buFont typeface="Fira Sans Condensed"/>
              <a:buNone/>
              <a:defRPr sz="8000" b="1">
                <a:latin typeface="Fira Sans Condensed"/>
                <a:ea typeface="Fira Sans Condensed"/>
                <a:cs typeface="Fira Sans Condensed"/>
                <a:sym typeface="Fira Sans Condensed"/>
              </a:defRPr>
            </a:lvl9pPr>
          </a:lstStyle>
          <a:p>
            <a:r>
              <a:t>xx%</a:t>
            </a:r>
          </a:p>
        </p:txBody>
      </p:sp>
      <p:cxnSp>
        <p:nvCxnSpPr>
          <p:cNvPr id="138" name="Google Shape;138;p21"/>
          <p:cNvCxnSpPr/>
          <p:nvPr/>
        </p:nvCxnSpPr>
        <p:spPr>
          <a:xfrm>
            <a:off x="4352075" y="-85750"/>
            <a:ext cx="3144600" cy="3010800"/>
          </a:xfrm>
          <a:prstGeom prst="straightConnector1">
            <a:avLst/>
          </a:prstGeom>
          <a:noFill/>
          <a:ln w="9525" cap="flat" cmpd="sng">
            <a:solidFill>
              <a:schemeClr val="lt1"/>
            </a:solidFill>
            <a:prstDash val="solid"/>
            <a:round/>
            <a:headEnd type="none" w="med" len="med"/>
            <a:tailEnd type="none" w="med" len="med"/>
          </a:ln>
          <a:effectLst>
            <a:outerShdw blurRad="171450" dist="76200" dir="10860000" algn="bl" rotWithShape="0">
              <a:srgbClr val="000000"/>
            </a:outerShdw>
          </a:effectLst>
        </p:spPr>
      </p:cxnSp>
      <p:cxnSp>
        <p:nvCxnSpPr>
          <p:cNvPr id="139" name="Google Shape;139;p21"/>
          <p:cNvCxnSpPr/>
          <p:nvPr/>
        </p:nvCxnSpPr>
        <p:spPr>
          <a:xfrm>
            <a:off x="6545125" y="-493275"/>
            <a:ext cx="3144600" cy="3010800"/>
          </a:xfrm>
          <a:prstGeom prst="straightConnector1">
            <a:avLst/>
          </a:prstGeom>
          <a:noFill/>
          <a:ln w="9525" cap="flat" cmpd="sng">
            <a:solidFill>
              <a:schemeClr val="lt1"/>
            </a:solidFill>
            <a:prstDash val="solid"/>
            <a:round/>
            <a:headEnd type="none" w="med" len="med"/>
            <a:tailEnd type="none" w="med" len="med"/>
          </a:ln>
          <a:effectLst>
            <a:outerShdw blurRad="171450" dist="76200" dir="10860000" algn="bl" rotWithShape="0">
              <a:srgbClr val="000000"/>
            </a:outerShdw>
          </a:effectLst>
        </p:spPr>
      </p:cxnSp>
      <p:cxnSp>
        <p:nvCxnSpPr>
          <p:cNvPr id="140" name="Google Shape;140;p21"/>
          <p:cNvCxnSpPr/>
          <p:nvPr/>
        </p:nvCxnSpPr>
        <p:spPr>
          <a:xfrm>
            <a:off x="-892100" y="2806100"/>
            <a:ext cx="3144600" cy="3010800"/>
          </a:xfrm>
          <a:prstGeom prst="straightConnector1">
            <a:avLst/>
          </a:prstGeom>
          <a:noFill/>
          <a:ln w="9525" cap="flat" cmpd="sng">
            <a:solidFill>
              <a:schemeClr val="lt1"/>
            </a:solidFill>
            <a:prstDash val="solid"/>
            <a:round/>
            <a:headEnd type="none" w="med" len="med"/>
            <a:tailEnd type="none" w="med" len="med"/>
          </a:ln>
          <a:effectLst>
            <a:outerShdw blurRad="171450" dist="76200" dir="960000" algn="bl" rotWithShape="0">
              <a:srgbClr val="000000"/>
            </a:outerShdw>
          </a:effectLst>
        </p:spPr>
      </p:cxnSp>
      <p:cxnSp>
        <p:nvCxnSpPr>
          <p:cNvPr id="141" name="Google Shape;141;p21"/>
          <p:cNvCxnSpPr/>
          <p:nvPr/>
        </p:nvCxnSpPr>
        <p:spPr>
          <a:xfrm>
            <a:off x="1300950" y="2398575"/>
            <a:ext cx="3144600" cy="3010800"/>
          </a:xfrm>
          <a:prstGeom prst="straightConnector1">
            <a:avLst/>
          </a:prstGeom>
          <a:noFill/>
          <a:ln w="9525" cap="flat" cmpd="sng">
            <a:solidFill>
              <a:schemeClr val="lt1"/>
            </a:solidFill>
            <a:prstDash val="solid"/>
            <a:round/>
            <a:headEnd type="none" w="med" len="med"/>
            <a:tailEnd type="none" w="med" len="med"/>
          </a:ln>
          <a:effectLst>
            <a:outerShdw blurRad="171450" dist="76200" dir="960000" algn="bl" rotWithShape="0">
              <a:srgbClr val="000000"/>
            </a:outerShdw>
          </a:effectLst>
        </p:spPr>
      </p:cxnSp>
      <p:sp>
        <p:nvSpPr>
          <p:cNvPr id="142" name="Google Shape;142;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lumns 3">
  <p:cSld name="CUSTOM_23">
    <p:bg>
      <p:bgPr>
        <a:blipFill>
          <a:blip r:embed="rId2">
            <a:alphaModFix/>
          </a:blip>
          <a:stretch>
            <a:fillRect/>
          </a:stretch>
        </a:blipFill>
        <a:effectLst/>
      </p:bgPr>
    </p:bg>
    <p:spTree>
      <p:nvGrpSpPr>
        <p:cNvPr id="1" name="Shape 143"/>
        <p:cNvGrpSpPr/>
        <p:nvPr/>
      </p:nvGrpSpPr>
      <p:grpSpPr>
        <a:xfrm>
          <a:off x="0" y="0"/>
          <a:ext cx="0" cy="0"/>
          <a:chOff x="0" y="0"/>
          <a:chExt cx="0" cy="0"/>
        </a:xfrm>
      </p:grpSpPr>
      <p:sp>
        <p:nvSpPr>
          <p:cNvPr id="144" name="Google Shape;144;p22"/>
          <p:cNvSpPr txBox="1">
            <a:spLocks noGrp="1"/>
          </p:cNvSpPr>
          <p:nvPr>
            <p:ph type="subTitle" idx="1"/>
          </p:nvPr>
        </p:nvSpPr>
        <p:spPr>
          <a:xfrm>
            <a:off x="5023658" y="1530350"/>
            <a:ext cx="2087700" cy="945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22"/>
          <p:cNvSpPr txBox="1">
            <a:spLocks noGrp="1"/>
          </p:cNvSpPr>
          <p:nvPr>
            <p:ph type="title"/>
          </p:nvPr>
        </p:nvSpPr>
        <p:spPr>
          <a:xfrm>
            <a:off x="2935958" y="1685000"/>
            <a:ext cx="2087700" cy="63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Font typeface="Fira Sans Condensed"/>
              <a:buNone/>
              <a:defRPr sz="1600" b="1">
                <a:latin typeface="Fira Sans Condensed"/>
                <a:ea typeface="Fira Sans Condensed"/>
                <a:cs typeface="Fira Sans Condensed"/>
                <a:sym typeface="Fira Sans Condensed"/>
              </a:defRPr>
            </a:lvl2pPr>
            <a:lvl3pPr lvl="2" algn="ctr" rtl="0">
              <a:spcBef>
                <a:spcPts val="0"/>
              </a:spcBef>
              <a:spcAft>
                <a:spcPts val="0"/>
              </a:spcAft>
              <a:buSzPts val="1600"/>
              <a:buFont typeface="Fira Sans Condensed"/>
              <a:buNone/>
              <a:defRPr sz="1600" b="1">
                <a:latin typeface="Fira Sans Condensed"/>
                <a:ea typeface="Fira Sans Condensed"/>
                <a:cs typeface="Fira Sans Condensed"/>
                <a:sym typeface="Fira Sans Condensed"/>
              </a:defRPr>
            </a:lvl3pPr>
            <a:lvl4pPr lvl="3" algn="ctr" rtl="0">
              <a:spcBef>
                <a:spcPts val="0"/>
              </a:spcBef>
              <a:spcAft>
                <a:spcPts val="0"/>
              </a:spcAft>
              <a:buSzPts val="1600"/>
              <a:buFont typeface="Fira Sans Condensed"/>
              <a:buNone/>
              <a:defRPr sz="1600" b="1">
                <a:latin typeface="Fira Sans Condensed"/>
                <a:ea typeface="Fira Sans Condensed"/>
                <a:cs typeface="Fira Sans Condensed"/>
                <a:sym typeface="Fira Sans Condensed"/>
              </a:defRPr>
            </a:lvl4pPr>
            <a:lvl5pPr lvl="4" algn="ctr" rtl="0">
              <a:spcBef>
                <a:spcPts val="0"/>
              </a:spcBef>
              <a:spcAft>
                <a:spcPts val="0"/>
              </a:spcAft>
              <a:buSzPts val="1600"/>
              <a:buFont typeface="Fira Sans Condensed"/>
              <a:buNone/>
              <a:defRPr sz="1600" b="1">
                <a:latin typeface="Fira Sans Condensed"/>
                <a:ea typeface="Fira Sans Condensed"/>
                <a:cs typeface="Fira Sans Condensed"/>
                <a:sym typeface="Fira Sans Condensed"/>
              </a:defRPr>
            </a:lvl5pPr>
            <a:lvl6pPr lvl="5" algn="ctr" rtl="0">
              <a:spcBef>
                <a:spcPts val="0"/>
              </a:spcBef>
              <a:spcAft>
                <a:spcPts val="0"/>
              </a:spcAft>
              <a:buSzPts val="1600"/>
              <a:buFont typeface="Fira Sans Condensed"/>
              <a:buNone/>
              <a:defRPr sz="1600" b="1">
                <a:latin typeface="Fira Sans Condensed"/>
                <a:ea typeface="Fira Sans Condensed"/>
                <a:cs typeface="Fira Sans Condensed"/>
                <a:sym typeface="Fira Sans Condensed"/>
              </a:defRPr>
            </a:lvl6pPr>
            <a:lvl7pPr lvl="6" algn="ctr" rtl="0">
              <a:spcBef>
                <a:spcPts val="0"/>
              </a:spcBef>
              <a:spcAft>
                <a:spcPts val="0"/>
              </a:spcAft>
              <a:buSzPts val="1600"/>
              <a:buFont typeface="Fira Sans Condensed"/>
              <a:buNone/>
              <a:defRPr sz="1600" b="1">
                <a:latin typeface="Fira Sans Condensed"/>
                <a:ea typeface="Fira Sans Condensed"/>
                <a:cs typeface="Fira Sans Condensed"/>
                <a:sym typeface="Fira Sans Condensed"/>
              </a:defRPr>
            </a:lvl7pPr>
            <a:lvl8pPr lvl="7" algn="ctr" rtl="0">
              <a:spcBef>
                <a:spcPts val="0"/>
              </a:spcBef>
              <a:spcAft>
                <a:spcPts val="0"/>
              </a:spcAft>
              <a:buSzPts val="1600"/>
              <a:buFont typeface="Fira Sans Condensed"/>
              <a:buNone/>
              <a:defRPr sz="1600" b="1">
                <a:latin typeface="Fira Sans Condensed"/>
                <a:ea typeface="Fira Sans Condensed"/>
                <a:cs typeface="Fira Sans Condensed"/>
                <a:sym typeface="Fira Sans Condensed"/>
              </a:defRPr>
            </a:lvl8pPr>
            <a:lvl9pPr lvl="8" algn="ctr" rtl="0">
              <a:spcBef>
                <a:spcPts val="0"/>
              </a:spcBef>
              <a:spcAft>
                <a:spcPts val="0"/>
              </a:spcAft>
              <a:buSzPts val="1600"/>
              <a:buFont typeface="Fira Sans Condensed"/>
              <a:buNone/>
              <a:defRPr sz="1600" b="1">
                <a:latin typeface="Fira Sans Condensed"/>
                <a:ea typeface="Fira Sans Condensed"/>
                <a:cs typeface="Fira Sans Condensed"/>
                <a:sym typeface="Fira Sans Condensed"/>
              </a:defRPr>
            </a:lvl9pPr>
          </a:lstStyle>
          <a:p>
            <a:endParaRPr/>
          </a:p>
        </p:txBody>
      </p:sp>
      <p:sp>
        <p:nvSpPr>
          <p:cNvPr id="146" name="Google Shape;146;p22"/>
          <p:cNvSpPr txBox="1">
            <a:spLocks noGrp="1"/>
          </p:cNvSpPr>
          <p:nvPr>
            <p:ph type="subTitle" idx="2"/>
          </p:nvPr>
        </p:nvSpPr>
        <p:spPr>
          <a:xfrm>
            <a:off x="5023658" y="3125350"/>
            <a:ext cx="2087700" cy="945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7" name="Google Shape;147;p22"/>
          <p:cNvSpPr txBox="1">
            <a:spLocks noGrp="1"/>
          </p:cNvSpPr>
          <p:nvPr>
            <p:ph type="title" idx="3"/>
          </p:nvPr>
        </p:nvSpPr>
        <p:spPr>
          <a:xfrm>
            <a:off x="2935958" y="3280000"/>
            <a:ext cx="2087700" cy="63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Font typeface="Fira Sans Condensed"/>
              <a:buNone/>
              <a:defRPr sz="1600" b="1">
                <a:latin typeface="Fira Sans Condensed"/>
                <a:ea typeface="Fira Sans Condensed"/>
                <a:cs typeface="Fira Sans Condensed"/>
                <a:sym typeface="Fira Sans Condensed"/>
              </a:defRPr>
            </a:lvl2pPr>
            <a:lvl3pPr lvl="2" algn="ctr" rtl="0">
              <a:spcBef>
                <a:spcPts val="0"/>
              </a:spcBef>
              <a:spcAft>
                <a:spcPts val="0"/>
              </a:spcAft>
              <a:buSzPts val="1600"/>
              <a:buFont typeface="Fira Sans Condensed"/>
              <a:buNone/>
              <a:defRPr sz="1600" b="1">
                <a:latin typeface="Fira Sans Condensed"/>
                <a:ea typeface="Fira Sans Condensed"/>
                <a:cs typeface="Fira Sans Condensed"/>
                <a:sym typeface="Fira Sans Condensed"/>
              </a:defRPr>
            </a:lvl3pPr>
            <a:lvl4pPr lvl="3" algn="ctr" rtl="0">
              <a:spcBef>
                <a:spcPts val="0"/>
              </a:spcBef>
              <a:spcAft>
                <a:spcPts val="0"/>
              </a:spcAft>
              <a:buSzPts val="1600"/>
              <a:buFont typeface="Fira Sans Condensed"/>
              <a:buNone/>
              <a:defRPr sz="1600" b="1">
                <a:latin typeface="Fira Sans Condensed"/>
                <a:ea typeface="Fira Sans Condensed"/>
                <a:cs typeface="Fira Sans Condensed"/>
                <a:sym typeface="Fira Sans Condensed"/>
              </a:defRPr>
            </a:lvl4pPr>
            <a:lvl5pPr lvl="4" algn="ctr" rtl="0">
              <a:spcBef>
                <a:spcPts val="0"/>
              </a:spcBef>
              <a:spcAft>
                <a:spcPts val="0"/>
              </a:spcAft>
              <a:buSzPts val="1600"/>
              <a:buFont typeface="Fira Sans Condensed"/>
              <a:buNone/>
              <a:defRPr sz="1600" b="1">
                <a:latin typeface="Fira Sans Condensed"/>
                <a:ea typeface="Fira Sans Condensed"/>
                <a:cs typeface="Fira Sans Condensed"/>
                <a:sym typeface="Fira Sans Condensed"/>
              </a:defRPr>
            </a:lvl5pPr>
            <a:lvl6pPr lvl="5" algn="ctr" rtl="0">
              <a:spcBef>
                <a:spcPts val="0"/>
              </a:spcBef>
              <a:spcAft>
                <a:spcPts val="0"/>
              </a:spcAft>
              <a:buSzPts val="1600"/>
              <a:buFont typeface="Fira Sans Condensed"/>
              <a:buNone/>
              <a:defRPr sz="1600" b="1">
                <a:latin typeface="Fira Sans Condensed"/>
                <a:ea typeface="Fira Sans Condensed"/>
                <a:cs typeface="Fira Sans Condensed"/>
                <a:sym typeface="Fira Sans Condensed"/>
              </a:defRPr>
            </a:lvl6pPr>
            <a:lvl7pPr lvl="6" algn="ctr" rtl="0">
              <a:spcBef>
                <a:spcPts val="0"/>
              </a:spcBef>
              <a:spcAft>
                <a:spcPts val="0"/>
              </a:spcAft>
              <a:buSzPts val="1600"/>
              <a:buFont typeface="Fira Sans Condensed"/>
              <a:buNone/>
              <a:defRPr sz="1600" b="1">
                <a:latin typeface="Fira Sans Condensed"/>
                <a:ea typeface="Fira Sans Condensed"/>
                <a:cs typeface="Fira Sans Condensed"/>
                <a:sym typeface="Fira Sans Condensed"/>
              </a:defRPr>
            </a:lvl7pPr>
            <a:lvl8pPr lvl="7" algn="ctr" rtl="0">
              <a:spcBef>
                <a:spcPts val="0"/>
              </a:spcBef>
              <a:spcAft>
                <a:spcPts val="0"/>
              </a:spcAft>
              <a:buSzPts val="1600"/>
              <a:buFont typeface="Fira Sans Condensed"/>
              <a:buNone/>
              <a:defRPr sz="1600" b="1">
                <a:latin typeface="Fira Sans Condensed"/>
                <a:ea typeface="Fira Sans Condensed"/>
                <a:cs typeface="Fira Sans Condensed"/>
                <a:sym typeface="Fira Sans Condensed"/>
              </a:defRPr>
            </a:lvl8pPr>
            <a:lvl9pPr lvl="8" algn="ctr" rtl="0">
              <a:spcBef>
                <a:spcPts val="0"/>
              </a:spcBef>
              <a:spcAft>
                <a:spcPts val="0"/>
              </a:spcAft>
              <a:buSzPts val="1600"/>
              <a:buFont typeface="Fira Sans Condensed"/>
              <a:buNone/>
              <a:defRPr sz="1600" b="1">
                <a:latin typeface="Fira Sans Condensed"/>
                <a:ea typeface="Fira Sans Condensed"/>
                <a:cs typeface="Fira Sans Condensed"/>
                <a:sym typeface="Fira Sans Condensed"/>
              </a:defRPr>
            </a:lvl9pPr>
          </a:lstStyle>
          <a:p>
            <a:endParaRPr/>
          </a:p>
        </p:txBody>
      </p:sp>
      <p:sp>
        <p:nvSpPr>
          <p:cNvPr id="148" name="Google Shape;148;p22"/>
          <p:cNvSpPr txBox="1">
            <a:spLocks noGrp="1"/>
          </p:cNvSpPr>
          <p:nvPr>
            <p:ph type="title" idx="4"/>
          </p:nvPr>
        </p:nvSpPr>
        <p:spPr>
          <a:xfrm>
            <a:off x="627071" y="549258"/>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400"/>
              <a:buFont typeface="Fira Sans Condensed ExtraBold"/>
              <a:buNone/>
              <a:defRPr sz="2400">
                <a:solidFill>
                  <a:schemeClr val="accent2"/>
                </a:solidFill>
                <a:latin typeface="Fira Sans Condensed ExtraBold"/>
                <a:ea typeface="Fira Sans Condensed ExtraBold"/>
                <a:cs typeface="Fira Sans Condensed ExtraBold"/>
                <a:sym typeface="Fira Sans Condensed ExtraBold"/>
              </a:defRPr>
            </a:lvl1pPr>
            <a:lvl2pPr lvl="1"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2pPr>
            <a:lvl3pPr lvl="2"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3pPr>
            <a:lvl4pPr lvl="3"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4pPr>
            <a:lvl5pPr lvl="4"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5pPr>
            <a:lvl6pPr lvl="5"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6pPr>
            <a:lvl7pPr lvl="6"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7pPr>
            <a:lvl8pPr lvl="7"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8pPr>
            <a:lvl9pPr lvl="8"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9pPr>
          </a:lstStyle>
          <a:p>
            <a:endParaRPr/>
          </a:p>
        </p:txBody>
      </p:sp>
      <p:sp>
        <p:nvSpPr>
          <p:cNvPr id="149" name="Google Shape;149;p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p:cSld name="SECTION_TITLE_AND_DESCRIPTION_1_1_1">
    <p:bg>
      <p:bgPr>
        <a:blipFill>
          <a:blip r:embed="rId2">
            <a:alphaModFix/>
          </a:blip>
          <a:stretch>
            <a:fillRect/>
          </a:stretch>
        </a:blipFill>
        <a:effectLst/>
      </p:bgPr>
    </p:bg>
    <p:spTree>
      <p:nvGrpSpPr>
        <p:cNvPr id="1" name="Shape 150"/>
        <p:cNvGrpSpPr/>
        <p:nvPr/>
      </p:nvGrpSpPr>
      <p:grpSpPr>
        <a:xfrm>
          <a:off x="0" y="0"/>
          <a:ext cx="0" cy="0"/>
          <a:chOff x="0" y="0"/>
          <a:chExt cx="0" cy="0"/>
        </a:xfrm>
      </p:grpSpPr>
      <p:sp>
        <p:nvSpPr>
          <p:cNvPr id="151" name="Google Shape;151;p23"/>
          <p:cNvSpPr txBox="1">
            <a:spLocks noGrp="1"/>
          </p:cNvSpPr>
          <p:nvPr>
            <p:ph type="title"/>
          </p:nvPr>
        </p:nvSpPr>
        <p:spPr>
          <a:xfrm>
            <a:off x="5298575" y="2420950"/>
            <a:ext cx="2941800" cy="36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sz="1600"/>
            </a:lvl1pPr>
            <a:lvl2pPr lvl="1" algn="r" rtl="0">
              <a:spcBef>
                <a:spcPts val="0"/>
              </a:spcBef>
              <a:spcAft>
                <a:spcPts val="0"/>
              </a:spcAft>
              <a:buSzPts val="4200"/>
              <a:buNone/>
              <a:defRPr sz="4200"/>
            </a:lvl2pPr>
            <a:lvl3pPr lvl="2" algn="r" rtl="0">
              <a:spcBef>
                <a:spcPts val="0"/>
              </a:spcBef>
              <a:spcAft>
                <a:spcPts val="0"/>
              </a:spcAft>
              <a:buSzPts val="4200"/>
              <a:buNone/>
              <a:defRPr sz="4200"/>
            </a:lvl3pPr>
            <a:lvl4pPr lvl="3" algn="r" rtl="0">
              <a:spcBef>
                <a:spcPts val="0"/>
              </a:spcBef>
              <a:spcAft>
                <a:spcPts val="0"/>
              </a:spcAft>
              <a:buSzPts val="4200"/>
              <a:buNone/>
              <a:defRPr sz="4200"/>
            </a:lvl4pPr>
            <a:lvl5pPr lvl="4" algn="r" rtl="0">
              <a:spcBef>
                <a:spcPts val="0"/>
              </a:spcBef>
              <a:spcAft>
                <a:spcPts val="0"/>
              </a:spcAft>
              <a:buSzPts val="4200"/>
              <a:buNone/>
              <a:defRPr sz="4200"/>
            </a:lvl5pPr>
            <a:lvl6pPr lvl="5" algn="r" rtl="0">
              <a:spcBef>
                <a:spcPts val="0"/>
              </a:spcBef>
              <a:spcAft>
                <a:spcPts val="0"/>
              </a:spcAft>
              <a:buSzPts val="4200"/>
              <a:buNone/>
              <a:defRPr sz="4200"/>
            </a:lvl6pPr>
            <a:lvl7pPr lvl="6" algn="r" rtl="0">
              <a:spcBef>
                <a:spcPts val="0"/>
              </a:spcBef>
              <a:spcAft>
                <a:spcPts val="0"/>
              </a:spcAft>
              <a:buSzPts val="4200"/>
              <a:buNone/>
              <a:defRPr sz="4200"/>
            </a:lvl7pPr>
            <a:lvl8pPr lvl="7" algn="r" rtl="0">
              <a:spcBef>
                <a:spcPts val="0"/>
              </a:spcBef>
              <a:spcAft>
                <a:spcPts val="0"/>
              </a:spcAft>
              <a:buSzPts val="4200"/>
              <a:buNone/>
              <a:defRPr sz="4200"/>
            </a:lvl8pPr>
            <a:lvl9pPr lvl="8" algn="r" rtl="0">
              <a:spcBef>
                <a:spcPts val="0"/>
              </a:spcBef>
              <a:spcAft>
                <a:spcPts val="0"/>
              </a:spcAft>
              <a:buSzPts val="4200"/>
              <a:buNone/>
              <a:defRPr sz="4200"/>
            </a:lvl9pPr>
          </a:lstStyle>
          <a:p>
            <a:endParaRPr/>
          </a:p>
        </p:txBody>
      </p:sp>
      <p:sp>
        <p:nvSpPr>
          <p:cNvPr id="152" name="Google Shape;152;p23"/>
          <p:cNvSpPr txBox="1">
            <a:spLocks noGrp="1"/>
          </p:cNvSpPr>
          <p:nvPr>
            <p:ph type="subTitle" idx="1"/>
          </p:nvPr>
        </p:nvSpPr>
        <p:spPr>
          <a:xfrm>
            <a:off x="4388675" y="585550"/>
            <a:ext cx="3851700" cy="1500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400"/>
              <a:buNone/>
              <a:defRPr sz="2400"/>
            </a:lvl1pPr>
            <a:lvl2pPr lvl="1" algn="r" rtl="0">
              <a:lnSpc>
                <a:spcPct val="100000"/>
              </a:lnSpc>
              <a:spcBef>
                <a:spcPts val="0"/>
              </a:spcBef>
              <a:spcAft>
                <a:spcPts val="0"/>
              </a:spcAft>
              <a:buSzPts val="1800"/>
              <a:buNone/>
              <a:defRPr sz="1800"/>
            </a:lvl2pPr>
            <a:lvl3pPr lvl="2" algn="r" rtl="0">
              <a:lnSpc>
                <a:spcPct val="100000"/>
              </a:lnSpc>
              <a:spcBef>
                <a:spcPts val="0"/>
              </a:spcBef>
              <a:spcAft>
                <a:spcPts val="0"/>
              </a:spcAft>
              <a:buSzPts val="1800"/>
              <a:buNone/>
              <a:defRPr sz="1800"/>
            </a:lvl3pPr>
            <a:lvl4pPr lvl="3" algn="r" rtl="0">
              <a:lnSpc>
                <a:spcPct val="100000"/>
              </a:lnSpc>
              <a:spcBef>
                <a:spcPts val="0"/>
              </a:spcBef>
              <a:spcAft>
                <a:spcPts val="0"/>
              </a:spcAft>
              <a:buSzPts val="1800"/>
              <a:buNone/>
              <a:defRPr sz="1800"/>
            </a:lvl4pPr>
            <a:lvl5pPr lvl="4" algn="r" rtl="0">
              <a:lnSpc>
                <a:spcPct val="100000"/>
              </a:lnSpc>
              <a:spcBef>
                <a:spcPts val="0"/>
              </a:spcBef>
              <a:spcAft>
                <a:spcPts val="0"/>
              </a:spcAft>
              <a:buSzPts val="1800"/>
              <a:buNone/>
              <a:defRPr sz="1800"/>
            </a:lvl5pPr>
            <a:lvl6pPr lvl="5" algn="r" rtl="0">
              <a:lnSpc>
                <a:spcPct val="100000"/>
              </a:lnSpc>
              <a:spcBef>
                <a:spcPts val="0"/>
              </a:spcBef>
              <a:spcAft>
                <a:spcPts val="0"/>
              </a:spcAft>
              <a:buSzPts val="1800"/>
              <a:buNone/>
              <a:defRPr sz="1800"/>
            </a:lvl6pPr>
            <a:lvl7pPr lvl="6" algn="r" rtl="0">
              <a:lnSpc>
                <a:spcPct val="100000"/>
              </a:lnSpc>
              <a:spcBef>
                <a:spcPts val="0"/>
              </a:spcBef>
              <a:spcAft>
                <a:spcPts val="0"/>
              </a:spcAft>
              <a:buSzPts val="1800"/>
              <a:buNone/>
              <a:defRPr sz="1800"/>
            </a:lvl7pPr>
            <a:lvl8pPr lvl="7" algn="r" rtl="0">
              <a:lnSpc>
                <a:spcPct val="100000"/>
              </a:lnSpc>
              <a:spcBef>
                <a:spcPts val="0"/>
              </a:spcBef>
              <a:spcAft>
                <a:spcPts val="0"/>
              </a:spcAft>
              <a:buSzPts val="1800"/>
              <a:buNone/>
              <a:defRPr sz="1800"/>
            </a:lvl8pPr>
            <a:lvl9pPr lvl="8" algn="r" rtl="0">
              <a:lnSpc>
                <a:spcPct val="100000"/>
              </a:lnSpc>
              <a:spcBef>
                <a:spcPts val="0"/>
              </a:spcBef>
              <a:spcAft>
                <a:spcPts val="0"/>
              </a:spcAft>
              <a:buSzPts val="1800"/>
              <a:buNone/>
              <a:defRPr sz="1800"/>
            </a:lvl9pPr>
          </a:lstStyle>
          <a:p>
            <a:endParaRPr/>
          </a:p>
        </p:txBody>
      </p:sp>
      <p:sp>
        <p:nvSpPr>
          <p:cNvPr id="153" name="Google Shape;153;p23"/>
          <p:cNvSpPr/>
          <p:nvPr/>
        </p:nvSpPr>
        <p:spPr>
          <a:xfrm>
            <a:off x="0" y="385825"/>
            <a:ext cx="9537525" cy="3148325"/>
          </a:xfrm>
          <a:custGeom>
            <a:avLst/>
            <a:gdLst/>
            <a:ahLst/>
            <a:cxnLst/>
            <a:rect l="l" t="t" r="r" b="b"/>
            <a:pathLst>
              <a:path w="381501" h="125933" extrusionOk="0">
                <a:moveTo>
                  <a:pt x="381501" y="66670"/>
                </a:moveTo>
                <a:lnTo>
                  <a:pt x="303719" y="125933"/>
                </a:lnTo>
                <a:lnTo>
                  <a:pt x="14198" y="0"/>
                </a:lnTo>
                <a:lnTo>
                  <a:pt x="0" y="9877"/>
                </a:lnTo>
              </a:path>
            </a:pathLst>
          </a:custGeom>
          <a:noFill/>
          <a:ln w="9525" cap="flat" cmpd="sng">
            <a:solidFill>
              <a:srgbClr val="FFFFFF"/>
            </a:solidFill>
            <a:prstDash val="solid"/>
            <a:round/>
            <a:headEnd type="none" w="med" len="med"/>
            <a:tailEnd type="none" w="med" len="med"/>
          </a:ln>
          <a:effectLst>
            <a:outerShdw blurRad="57150" dist="19050" dir="5400000" algn="bl" rotWithShape="0">
              <a:srgbClr val="000000">
                <a:alpha val="36000"/>
              </a:srgbClr>
            </a:outerShdw>
          </a:effectLst>
        </p:spPr>
      </p:sp>
      <p:sp>
        <p:nvSpPr>
          <p:cNvPr id="154" name="Google Shape;154;p23"/>
          <p:cNvSpPr/>
          <p:nvPr/>
        </p:nvSpPr>
        <p:spPr>
          <a:xfrm>
            <a:off x="-15425" y="-77175"/>
            <a:ext cx="4660725" cy="1743925"/>
          </a:xfrm>
          <a:custGeom>
            <a:avLst/>
            <a:gdLst/>
            <a:ahLst/>
            <a:cxnLst/>
            <a:rect l="l" t="t" r="r" b="b"/>
            <a:pathLst>
              <a:path w="186429" h="69757" extrusionOk="0">
                <a:moveTo>
                  <a:pt x="0" y="69757"/>
                </a:moveTo>
                <a:lnTo>
                  <a:pt x="186429" y="0"/>
                </a:lnTo>
              </a:path>
            </a:pathLst>
          </a:custGeom>
          <a:noFill/>
          <a:ln w="9525" cap="flat" cmpd="sng">
            <a:solidFill>
              <a:srgbClr val="FFFFFF"/>
            </a:solidFill>
            <a:prstDash val="solid"/>
            <a:round/>
            <a:headEnd type="none" w="med" len="med"/>
            <a:tailEnd type="none" w="med" len="med"/>
          </a:ln>
          <a:effectLst>
            <a:outerShdw blurRad="57150" dist="19050" dir="5400000" algn="bl" rotWithShape="0">
              <a:srgbClr val="000000">
                <a:alpha val="38000"/>
              </a:srgbClr>
            </a:outerShdw>
          </a:effectLst>
        </p:spPr>
      </p:sp>
      <p:sp>
        <p:nvSpPr>
          <p:cNvPr id="155" name="Google Shape;155;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ercentages">
  <p:cSld name="BIG_NUMBER_1">
    <p:bg>
      <p:bgPr>
        <a:blipFill>
          <a:blip r:embed="rId2">
            <a:alphaModFix/>
          </a:blip>
          <a:stretch>
            <a:fillRect/>
          </a:stretch>
        </a:blipFill>
        <a:effectLst/>
      </p:bgPr>
    </p:bg>
    <p:spTree>
      <p:nvGrpSpPr>
        <p:cNvPr id="1" name="Shape 156"/>
        <p:cNvGrpSpPr/>
        <p:nvPr/>
      </p:nvGrpSpPr>
      <p:grpSpPr>
        <a:xfrm>
          <a:off x="0" y="0"/>
          <a:ext cx="0" cy="0"/>
          <a:chOff x="0" y="0"/>
          <a:chExt cx="0" cy="0"/>
        </a:xfrm>
      </p:grpSpPr>
      <p:sp>
        <p:nvSpPr>
          <p:cNvPr id="157" name="Google Shape;157;p24"/>
          <p:cNvSpPr txBox="1">
            <a:spLocks noGrp="1"/>
          </p:cNvSpPr>
          <p:nvPr>
            <p:ph type="title" hasCustomPrompt="1"/>
          </p:nvPr>
        </p:nvSpPr>
        <p:spPr>
          <a:xfrm>
            <a:off x="944500" y="3207700"/>
            <a:ext cx="2073600" cy="818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4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58" name="Google Shape;158;p24"/>
          <p:cNvSpPr txBox="1">
            <a:spLocks noGrp="1"/>
          </p:cNvSpPr>
          <p:nvPr>
            <p:ph type="subTitle" idx="1"/>
          </p:nvPr>
        </p:nvSpPr>
        <p:spPr>
          <a:xfrm>
            <a:off x="944500" y="3925100"/>
            <a:ext cx="2073600" cy="81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59" name="Google Shape;159;p24"/>
          <p:cNvSpPr txBox="1">
            <a:spLocks noGrp="1"/>
          </p:cNvSpPr>
          <p:nvPr>
            <p:ph type="title" idx="2" hasCustomPrompt="1"/>
          </p:nvPr>
        </p:nvSpPr>
        <p:spPr>
          <a:xfrm>
            <a:off x="3535200" y="3207700"/>
            <a:ext cx="2073600" cy="818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4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60" name="Google Shape;160;p24"/>
          <p:cNvSpPr txBox="1">
            <a:spLocks noGrp="1"/>
          </p:cNvSpPr>
          <p:nvPr>
            <p:ph type="subTitle" idx="3"/>
          </p:nvPr>
        </p:nvSpPr>
        <p:spPr>
          <a:xfrm>
            <a:off x="3535200" y="3925100"/>
            <a:ext cx="2073600" cy="81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1" name="Google Shape;161;p24"/>
          <p:cNvSpPr txBox="1">
            <a:spLocks noGrp="1"/>
          </p:cNvSpPr>
          <p:nvPr>
            <p:ph type="title" idx="4" hasCustomPrompt="1"/>
          </p:nvPr>
        </p:nvSpPr>
        <p:spPr>
          <a:xfrm>
            <a:off x="6125900" y="3207700"/>
            <a:ext cx="2073600" cy="818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4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62" name="Google Shape;162;p24"/>
          <p:cNvSpPr txBox="1">
            <a:spLocks noGrp="1"/>
          </p:cNvSpPr>
          <p:nvPr>
            <p:ph type="subTitle" idx="5"/>
          </p:nvPr>
        </p:nvSpPr>
        <p:spPr>
          <a:xfrm>
            <a:off x="6125900" y="3925100"/>
            <a:ext cx="2073600" cy="81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3" name="Google Shape;163;p24"/>
          <p:cNvSpPr txBox="1">
            <a:spLocks noGrp="1"/>
          </p:cNvSpPr>
          <p:nvPr>
            <p:ph type="title" idx="6"/>
          </p:nvPr>
        </p:nvSpPr>
        <p:spPr>
          <a:xfrm>
            <a:off x="627071" y="550374"/>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400"/>
              <a:buFont typeface="Fira Sans Condensed ExtraBold"/>
              <a:buNone/>
              <a:defRPr sz="2400">
                <a:solidFill>
                  <a:schemeClr val="accent2"/>
                </a:solidFill>
                <a:latin typeface="Fira Sans Condensed ExtraBold"/>
                <a:ea typeface="Fira Sans Condensed ExtraBold"/>
                <a:cs typeface="Fira Sans Condensed ExtraBold"/>
                <a:sym typeface="Fira Sans Condensed ExtraBold"/>
              </a:defRPr>
            </a:lvl1pPr>
            <a:lvl2pPr lvl="1"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2pPr>
            <a:lvl3pPr lvl="2"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3pPr>
            <a:lvl4pPr lvl="3"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4pPr>
            <a:lvl5pPr lvl="4"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5pPr>
            <a:lvl6pPr lvl="5"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6pPr>
            <a:lvl7pPr lvl="6"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7pPr>
            <a:lvl8pPr lvl="7"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8pPr>
            <a:lvl9pPr lvl="8"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9pPr>
          </a:lstStyle>
          <a:p>
            <a:endParaRPr/>
          </a:p>
        </p:txBody>
      </p:sp>
      <p:sp>
        <p:nvSpPr>
          <p:cNvPr id="164" name="Google Shape;164;p2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p:cSld name="ONE_COLUMN_TEXT_1">
    <p:bg>
      <p:bgPr>
        <a:blipFill>
          <a:blip r:embed="rId2">
            <a:alphaModFix/>
          </a:blip>
          <a:stretch>
            <a:fillRect/>
          </a:stretch>
        </a:blipFill>
        <a:effectLst/>
      </p:bgPr>
    </p:bg>
    <p:spTree>
      <p:nvGrpSpPr>
        <p:cNvPr id="1" name="Shape 165"/>
        <p:cNvGrpSpPr/>
        <p:nvPr/>
      </p:nvGrpSpPr>
      <p:grpSpPr>
        <a:xfrm>
          <a:off x="0" y="0"/>
          <a:ext cx="0" cy="0"/>
          <a:chOff x="0" y="0"/>
          <a:chExt cx="0" cy="0"/>
        </a:xfrm>
      </p:grpSpPr>
      <p:sp>
        <p:nvSpPr>
          <p:cNvPr id="166" name="Google Shape;166;p25"/>
          <p:cNvSpPr txBox="1">
            <a:spLocks noGrp="1"/>
          </p:cNvSpPr>
          <p:nvPr>
            <p:ph type="body" idx="1"/>
          </p:nvPr>
        </p:nvSpPr>
        <p:spPr>
          <a:xfrm>
            <a:off x="677950" y="1390675"/>
            <a:ext cx="2891400" cy="16824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SzPts val="1600"/>
              <a:buChar char="●"/>
              <a:defRPr sz="1600"/>
            </a:lvl1pPr>
            <a:lvl2pPr marL="914400" lvl="1" indent="-330200" rtl="0">
              <a:spcBef>
                <a:spcPts val="1600"/>
              </a:spcBef>
              <a:spcAft>
                <a:spcPts val="0"/>
              </a:spcAft>
              <a:buSzPts val="1600"/>
              <a:buChar char="○"/>
              <a:defRPr sz="1600"/>
            </a:lvl2pPr>
            <a:lvl3pPr marL="1371600" lvl="2" indent="-330200" rtl="0">
              <a:spcBef>
                <a:spcPts val="1600"/>
              </a:spcBef>
              <a:spcAft>
                <a:spcPts val="0"/>
              </a:spcAft>
              <a:buSzPts val="1600"/>
              <a:buChar char="■"/>
              <a:defRPr sz="1600"/>
            </a:lvl3pPr>
            <a:lvl4pPr marL="1828800" lvl="3" indent="-330200" rtl="0">
              <a:spcBef>
                <a:spcPts val="1600"/>
              </a:spcBef>
              <a:spcAft>
                <a:spcPts val="0"/>
              </a:spcAft>
              <a:buSzPts val="1600"/>
              <a:buChar char="●"/>
              <a:defRPr sz="1600"/>
            </a:lvl4pPr>
            <a:lvl5pPr marL="2286000" lvl="4" indent="-330200" rtl="0">
              <a:spcBef>
                <a:spcPts val="1600"/>
              </a:spcBef>
              <a:spcAft>
                <a:spcPts val="0"/>
              </a:spcAft>
              <a:buSzPts val="1600"/>
              <a:buChar char="○"/>
              <a:defRPr sz="1600"/>
            </a:lvl5pPr>
            <a:lvl6pPr marL="2743200" lvl="5" indent="-330200" rtl="0">
              <a:spcBef>
                <a:spcPts val="1600"/>
              </a:spcBef>
              <a:spcAft>
                <a:spcPts val="0"/>
              </a:spcAft>
              <a:buSzPts val="1600"/>
              <a:buChar char="■"/>
              <a:defRPr sz="1600"/>
            </a:lvl6pPr>
            <a:lvl7pPr marL="3200400" lvl="6" indent="-330200" rtl="0">
              <a:spcBef>
                <a:spcPts val="1600"/>
              </a:spcBef>
              <a:spcAft>
                <a:spcPts val="0"/>
              </a:spcAft>
              <a:buSzPts val="1600"/>
              <a:buChar char="●"/>
              <a:defRPr sz="1600"/>
            </a:lvl7pPr>
            <a:lvl8pPr marL="3657600" lvl="7" indent="-330200" rtl="0">
              <a:spcBef>
                <a:spcPts val="1600"/>
              </a:spcBef>
              <a:spcAft>
                <a:spcPts val="0"/>
              </a:spcAft>
              <a:buSzPts val="1600"/>
              <a:buChar char="○"/>
              <a:defRPr sz="1600"/>
            </a:lvl8pPr>
            <a:lvl9pPr marL="4114800" lvl="8" indent="-330200" rtl="0">
              <a:spcBef>
                <a:spcPts val="1600"/>
              </a:spcBef>
              <a:spcAft>
                <a:spcPts val="1600"/>
              </a:spcAft>
              <a:buSzPts val="1600"/>
              <a:buChar char="■"/>
              <a:defRPr sz="1600"/>
            </a:lvl9pPr>
          </a:lstStyle>
          <a:p>
            <a:endParaRPr/>
          </a:p>
        </p:txBody>
      </p:sp>
      <p:sp>
        <p:nvSpPr>
          <p:cNvPr id="167" name="Google Shape;167;p25"/>
          <p:cNvSpPr txBox="1">
            <a:spLocks noGrp="1"/>
          </p:cNvSpPr>
          <p:nvPr>
            <p:ph type="title"/>
          </p:nvPr>
        </p:nvSpPr>
        <p:spPr>
          <a:xfrm>
            <a:off x="627071" y="550374"/>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400"/>
              <a:buFont typeface="Fira Sans Condensed ExtraBold"/>
              <a:buNone/>
              <a:defRPr sz="2400">
                <a:solidFill>
                  <a:schemeClr val="accent2"/>
                </a:solidFill>
                <a:latin typeface="Fira Sans Condensed ExtraBold"/>
                <a:ea typeface="Fira Sans Condensed ExtraBold"/>
                <a:cs typeface="Fira Sans Condensed ExtraBold"/>
                <a:sym typeface="Fira Sans Condensed ExtraBold"/>
              </a:defRPr>
            </a:lvl1pPr>
            <a:lvl2pPr lvl="1"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2pPr>
            <a:lvl3pPr lvl="2"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3pPr>
            <a:lvl4pPr lvl="3"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4pPr>
            <a:lvl5pPr lvl="4"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5pPr>
            <a:lvl6pPr lvl="5"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6pPr>
            <a:lvl7pPr lvl="6"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7pPr>
            <a:lvl8pPr lvl="7"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8pPr>
            <a:lvl9pPr lvl="8"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9pPr>
          </a:lstStyle>
          <a:p>
            <a:endParaRPr/>
          </a:p>
        </p:txBody>
      </p:sp>
      <p:sp>
        <p:nvSpPr>
          <p:cNvPr id="168" name="Google Shape;168;p2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2">
  <p:cSld name="CUSTOM_7">
    <p:bg>
      <p:bgPr>
        <a:solidFill>
          <a:schemeClr val="lt2"/>
        </a:solidFill>
        <a:effectLst/>
      </p:bgPr>
    </p:bg>
    <p:spTree>
      <p:nvGrpSpPr>
        <p:cNvPr id="1" name="Shape 169"/>
        <p:cNvGrpSpPr/>
        <p:nvPr/>
      </p:nvGrpSpPr>
      <p:grpSpPr>
        <a:xfrm>
          <a:off x="0" y="0"/>
          <a:ext cx="0" cy="0"/>
          <a:chOff x="0" y="0"/>
          <a:chExt cx="0" cy="0"/>
        </a:xfrm>
      </p:grpSpPr>
      <p:sp>
        <p:nvSpPr>
          <p:cNvPr id="170" name="Google Shape;170;p26"/>
          <p:cNvSpPr/>
          <p:nvPr/>
        </p:nvSpPr>
        <p:spPr>
          <a:xfrm>
            <a:off x="3706400" y="-277775"/>
            <a:ext cx="5579600" cy="7175675"/>
          </a:xfrm>
          <a:custGeom>
            <a:avLst/>
            <a:gdLst/>
            <a:ahLst/>
            <a:cxnLst/>
            <a:rect l="l" t="t" r="r" b="b"/>
            <a:pathLst>
              <a:path w="223184" h="287027" extrusionOk="0">
                <a:moveTo>
                  <a:pt x="0" y="264497"/>
                </a:moveTo>
                <a:lnTo>
                  <a:pt x="37038" y="273930"/>
                </a:lnTo>
                <a:lnTo>
                  <a:pt x="84081" y="287027"/>
                </a:lnTo>
                <a:lnTo>
                  <a:pt x="35395" y="0"/>
                </a:lnTo>
                <a:lnTo>
                  <a:pt x="223184" y="52429"/>
                </a:lnTo>
              </a:path>
            </a:pathLst>
          </a:custGeom>
          <a:noFill/>
          <a:ln w="9525" cap="flat" cmpd="sng">
            <a:solidFill>
              <a:srgbClr val="FFFFFF"/>
            </a:solidFill>
            <a:prstDash val="solid"/>
            <a:round/>
            <a:headEnd type="none" w="med" len="med"/>
            <a:tailEnd type="none" w="med" len="med"/>
          </a:ln>
          <a:effectLst>
            <a:outerShdw blurRad="57150" dist="19050" dir="5400000" algn="bl" rotWithShape="0">
              <a:srgbClr val="000000">
                <a:alpha val="29000"/>
              </a:srgbClr>
            </a:outerShdw>
          </a:effectLst>
        </p:spPr>
      </p:sp>
      <p:sp>
        <p:nvSpPr>
          <p:cNvPr id="171" name="Google Shape;171;p26"/>
          <p:cNvSpPr txBox="1">
            <a:spLocks noGrp="1"/>
          </p:cNvSpPr>
          <p:nvPr>
            <p:ph type="body" idx="1"/>
          </p:nvPr>
        </p:nvSpPr>
        <p:spPr>
          <a:xfrm>
            <a:off x="5521475" y="2334075"/>
            <a:ext cx="2891400" cy="1326300"/>
          </a:xfrm>
          <a:prstGeom prst="rect">
            <a:avLst/>
          </a:prstGeom>
        </p:spPr>
        <p:txBody>
          <a:bodyPr spcFirstLastPara="1" wrap="square" lIns="91425" tIns="91425" rIns="91425" bIns="91425" anchor="t" anchorCtr="0">
            <a:noAutofit/>
          </a:bodyPr>
          <a:lstStyle>
            <a:lvl1pPr marL="457200" lvl="0" indent="-330200" algn="r" rtl="0">
              <a:spcBef>
                <a:spcPts val="0"/>
              </a:spcBef>
              <a:spcAft>
                <a:spcPts val="0"/>
              </a:spcAft>
              <a:buSzPts val="1600"/>
              <a:buChar char="●"/>
              <a:defRPr sz="1600"/>
            </a:lvl1pPr>
            <a:lvl2pPr marL="914400" lvl="1" indent="-330200" algn="r" rtl="0">
              <a:spcBef>
                <a:spcPts val="1600"/>
              </a:spcBef>
              <a:spcAft>
                <a:spcPts val="0"/>
              </a:spcAft>
              <a:buSzPts val="1600"/>
              <a:buChar char="○"/>
              <a:defRPr sz="1600"/>
            </a:lvl2pPr>
            <a:lvl3pPr marL="1371600" lvl="2" indent="-330200" algn="r" rtl="0">
              <a:spcBef>
                <a:spcPts val="1600"/>
              </a:spcBef>
              <a:spcAft>
                <a:spcPts val="0"/>
              </a:spcAft>
              <a:buSzPts val="1600"/>
              <a:buChar char="■"/>
              <a:defRPr sz="1600"/>
            </a:lvl3pPr>
            <a:lvl4pPr marL="1828800" lvl="3" indent="-330200" algn="r" rtl="0">
              <a:spcBef>
                <a:spcPts val="1600"/>
              </a:spcBef>
              <a:spcAft>
                <a:spcPts val="0"/>
              </a:spcAft>
              <a:buSzPts val="1600"/>
              <a:buChar char="●"/>
              <a:defRPr sz="1600"/>
            </a:lvl4pPr>
            <a:lvl5pPr marL="2286000" lvl="4" indent="-330200" algn="r" rtl="0">
              <a:spcBef>
                <a:spcPts val="1600"/>
              </a:spcBef>
              <a:spcAft>
                <a:spcPts val="0"/>
              </a:spcAft>
              <a:buSzPts val="1600"/>
              <a:buChar char="○"/>
              <a:defRPr sz="1600"/>
            </a:lvl5pPr>
            <a:lvl6pPr marL="2743200" lvl="5" indent="-330200" algn="r" rtl="0">
              <a:spcBef>
                <a:spcPts val="1600"/>
              </a:spcBef>
              <a:spcAft>
                <a:spcPts val="0"/>
              </a:spcAft>
              <a:buSzPts val="1600"/>
              <a:buChar char="■"/>
              <a:defRPr sz="1600"/>
            </a:lvl6pPr>
            <a:lvl7pPr marL="3200400" lvl="6" indent="-330200" algn="r" rtl="0">
              <a:spcBef>
                <a:spcPts val="1600"/>
              </a:spcBef>
              <a:spcAft>
                <a:spcPts val="0"/>
              </a:spcAft>
              <a:buSzPts val="1600"/>
              <a:buChar char="●"/>
              <a:defRPr sz="1600"/>
            </a:lvl7pPr>
            <a:lvl8pPr marL="3657600" lvl="7" indent="-330200" algn="r" rtl="0">
              <a:spcBef>
                <a:spcPts val="1600"/>
              </a:spcBef>
              <a:spcAft>
                <a:spcPts val="0"/>
              </a:spcAft>
              <a:buSzPts val="1600"/>
              <a:buChar char="○"/>
              <a:defRPr sz="1600"/>
            </a:lvl8pPr>
            <a:lvl9pPr marL="4114800" lvl="8" indent="-330200" algn="r" rtl="0">
              <a:spcBef>
                <a:spcPts val="1600"/>
              </a:spcBef>
              <a:spcAft>
                <a:spcPts val="1600"/>
              </a:spcAft>
              <a:buSzPts val="1600"/>
              <a:buChar char="■"/>
              <a:defRPr sz="1600"/>
            </a:lvl9pPr>
          </a:lstStyle>
          <a:p>
            <a:endParaRPr/>
          </a:p>
        </p:txBody>
      </p:sp>
      <p:sp>
        <p:nvSpPr>
          <p:cNvPr id="172" name="Google Shape;172;p26"/>
          <p:cNvSpPr txBox="1">
            <a:spLocks noGrp="1"/>
          </p:cNvSpPr>
          <p:nvPr>
            <p:ph type="title"/>
          </p:nvPr>
        </p:nvSpPr>
        <p:spPr>
          <a:xfrm>
            <a:off x="4091075" y="1483125"/>
            <a:ext cx="4321800" cy="5727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2"/>
              </a:buClr>
              <a:buSzPts val="2400"/>
              <a:buFont typeface="Fira Sans Condensed ExtraBold"/>
              <a:buNone/>
              <a:defRPr sz="2400">
                <a:solidFill>
                  <a:schemeClr val="accent2"/>
                </a:solidFill>
                <a:latin typeface="Fira Sans Condensed ExtraBold"/>
                <a:ea typeface="Fira Sans Condensed ExtraBold"/>
                <a:cs typeface="Fira Sans Condensed ExtraBold"/>
                <a:sym typeface="Fira Sans Condensed ExtraBold"/>
              </a:defRPr>
            </a:lvl1pPr>
            <a:lvl2pPr lvl="1" algn="r"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2pPr>
            <a:lvl3pPr lvl="2" algn="r"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3pPr>
            <a:lvl4pPr lvl="3" algn="r"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4pPr>
            <a:lvl5pPr lvl="4" algn="r"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5pPr>
            <a:lvl6pPr lvl="5" algn="r"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6pPr>
            <a:lvl7pPr lvl="6" algn="r"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7pPr>
            <a:lvl8pPr lvl="7" algn="r"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8pPr>
            <a:lvl9pPr lvl="8" algn="r"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9pPr>
          </a:lstStyle>
          <a:p>
            <a:endParaRPr/>
          </a:p>
        </p:txBody>
      </p:sp>
      <p:sp>
        <p:nvSpPr>
          <p:cNvPr id="173" name="Google Shape;173;p2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p:cSld name="SECTION_TITLE_AND_DESCRIPTION_1_1_2">
    <p:bg>
      <p:bgPr>
        <a:blipFill>
          <a:blip r:embed="rId2">
            <a:alphaModFix/>
          </a:blip>
          <a:stretch>
            <a:fillRect/>
          </a:stretch>
        </a:blipFill>
        <a:effectLst/>
      </p:bgPr>
    </p:bg>
    <p:spTree>
      <p:nvGrpSpPr>
        <p:cNvPr id="1" name="Shape 174"/>
        <p:cNvGrpSpPr/>
        <p:nvPr/>
      </p:nvGrpSpPr>
      <p:grpSpPr>
        <a:xfrm>
          <a:off x="0" y="0"/>
          <a:ext cx="0" cy="0"/>
          <a:chOff x="0" y="0"/>
          <a:chExt cx="0" cy="0"/>
        </a:xfrm>
      </p:grpSpPr>
      <p:sp>
        <p:nvSpPr>
          <p:cNvPr id="175" name="Google Shape;175;p27"/>
          <p:cNvSpPr/>
          <p:nvPr/>
        </p:nvSpPr>
        <p:spPr>
          <a:xfrm>
            <a:off x="5332075" y="-46300"/>
            <a:ext cx="4027975" cy="4220900"/>
          </a:xfrm>
          <a:custGeom>
            <a:avLst/>
            <a:gdLst/>
            <a:ahLst/>
            <a:cxnLst/>
            <a:rect l="l" t="t" r="r" b="b"/>
            <a:pathLst>
              <a:path w="161119" h="168836" extrusionOk="0">
                <a:moveTo>
                  <a:pt x="0" y="0"/>
                </a:moveTo>
                <a:lnTo>
                  <a:pt x="158033" y="89202"/>
                </a:lnTo>
                <a:lnTo>
                  <a:pt x="140131" y="136118"/>
                </a:lnTo>
                <a:lnTo>
                  <a:pt x="161119" y="168836"/>
                </a:lnTo>
              </a:path>
            </a:pathLst>
          </a:custGeom>
          <a:noFill/>
          <a:ln w="9525" cap="flat" cmpd="sng">
            <a:solidFill>
              <a:srgbClr val="FFFFFF"/>
            </a:solidFill>
            <a:prstDash val="solid"/>
            <a:round/>
            <a:headEnd type="none" w="med" len="med"/>
            <a:tailEnd type="none" w="med" len="med"/>
          </a:ln>
          <a:effectLst>
            <a:outerShdw blurRad="57150" dist="19050" dir="5400000" algn="bl" rotWithShape="0">
              <a:srgbClr val="000000">
                <a:alpha val="21000"/>
              </a:srgbClr>
            </a:outerShdw>
          </a:effectLst>
        </p:spPr>
      </p:sp>
      <p:sp>
        <p:nvSpPr>
          <p:cNvPr id="176" name="Google Shape;176;p27"/>
          <p:cNvSpPr/>
          <p:nvPr/>
        </p:nvSpPr>
        <p:spPr>
          <a:xfrm>
            <a:off x="6875350" y="-100325"/>
            <a:ext cx="2446125" cy="1504725"/>
          </a:xfrm>
          <a:custGeom>
            <a:avLst/>
            <a:gdLst/>
            <a:ahLst/>
            <a:cxnLst/>
            <a:rect l="l" t="t" r="r" b="b"/>
            <a:pathLst>
              <a:path w="97845" h="60189" extrusionOk="0">
                <a:moveTo>
                  <a:pt x="0" y="0"/>
                </a:moveTo>
                <a:lnTo>
                  <a:pt x="97536" y="56794"/>
                </a:lnTo>
                <a:lnTo>
                  <a:pt x="97845" y="60189"/>
                </a:lnTo>
              </a:path>
            </a:pathLst>
          </a:custGeom>
          <a:noFill/>
          <a:ln w="9525" cap="flat" cmpd="sng">
            <a:solidFill>
              <a:srgbClr val="FFFFFF"/>
            </a:solidFill>
            <a:prstDash val="solid"/>
            <a:round/>
            <a:headEnd type="none" w="med" len="med"/>
            <a:tailEnd type="none" w="med" len="med"/>
          </a:ln>
          <a:effectLst>
            <a:outerShdw blurRad="57150" dist="19050" dir="5400000" algn="bl" rotWithShape="0">
              <a:srgbClr val="000000">
                <a:alpha val="21000"/>
              </a:srgbClr>
            </a:outerShdw>
          </a:effectLst>
        </p:spPr>
      </p:sp>
      <p:sp>
        <p:nvSpPr>
          <p:cNvPr id="177" name="Google Shape;177;p27"/>
          <p:cNvSpPr txBox="1">
            <a:spLocks noGrp="1"/>
          </p:cNvSpPr>
          <p:nvPr>
            <p:ph type="title"/>
          </p:nvPr>
        </p:nvSpPr>
        <p:spPr>
          <a:xfrm>
            <a:off x="1114173" y="1579200"/>
            <a:ext cx="2185500" cy="380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sz="1600"/>
            </a:lvl1pPr>
            <a:lvl2pPr lvl="1" algn="r" rtl="0">
              <a:spcBef>
                <a:spcPts val="0"/>
              </a:spcBef>
              <a:spcAft>
                <a:spcPts val="0"/>
              </a:spcAft>
              <a:buSzPts val="4200"/>
              <a:buNone/>
              <a:defRPr sz="4200"/>
            </a:lvl2pPr>
            <a:lvl3pPr lvl="2" algn="r" rtl="0">
              <a:spcBef>
                <a:spcPts val="0"/>
              </a:spcBef>
              <a:spcAft>
                <a:spcPts val="0"/>
              </a:spcAft>
              <a:buSzPts val="4200"/>
              <a:buNone/>
              <a:defRPr sz="4200"/>
            </a:lvl3pPr>
            <a:lvl4pPr lvl="3" algn="r" rtl="0">
              <a:spcBef>
                <a:spcPts val="0"/>
              </a:spcBef>
              <a:spcAft>
                <a:spcPts val="0"/>
              </a:spcAft>
              <a:buSzPts val="4200"/>
              <a:buNone/>
              <a:defRPr sz="4200"/>
            </a:lvl4pPr>
            <a:lvl5pPr lvl="4" algn="r" rtl="0">
              <a:spcBef>
                <a:spcPts val="0"/>
              </a:spcBef>
              <a:spcAft>
                <a:spcPts val="0"/>
              </a:spcAft>
              <a:buSzPts val="4200"/>
              <a:buNone/>
              <a:defRPr sz="4200"/>
            </a:lvl5pPr>
            <a:lvl6pPr lvl="5" algn="r" rtl="0">
              <a:spcBef>
                <a:spcPts val="0"/>
              </a:spcBef>
              <a:spcAft>
                <a:spcPts val="0"/>
              </a:spcAft>
              <a:buSzPts val="4200"/>
              <a:buNone/>
              <a:defRPr sz="4200"/>
            </a:lvl6pPr>
            <a:lvl7pPr lvl="6" algn="r" rtl="0">
              <a:spcBef>
                <a:spcPts val="0"/>
              </a:spcBef>
              <a:spcAft>
                <a:spcPts val="0"/>
              </a:spcAft>
              <a:buSzPts val="4200"/>
              <a:buNone/>
              <a:defRPr sz="4200"/>
            </a:lvl7pPr>
            <a:lvl8pPr lvl="7" algn="r" rtl="0">
              <a:spcBef>
                <a:spcPts val="0"/>
              </a:spcBef>
              <a:spcAft>
                <a:spcPts val="0"/>
              </a:spcAft>
              <a:buSzPts val="4200"/>
              <a:buNone/>
              <a:defRPr sz="4200"/>
            </a:lvl8pPr>
            <a:lvl9pPr lvl="8" algn="r" rtl="0">
              <a:spcBef>
                <a:spcPts val="0"/>
              </a:spcBef>
              <a:spcAft>
                <a:spcPts val="0"/>
              </a:spcAft>
              <a:buSzPts val="4200"/>
              <a:buNone/>
              <a:defRPr sz="4200"/>
            </a:lvl9pPr>
          </a:lstStyle>
          <a:p>
            <a:endParaRPr/>
          </a:p>
        </p:txBody>
      </p:sp>
      <p:sp>
        <p:nvSpPr>
          <p:cNvPr id="178" name="Google Shape;178;p27"/>
          <p:cNvSpPr txBox="1">
            <a:spLocks noGrp="1"/>
          </p:cNvSpPr>
          <p:nvPr>
            <p:ph type="subTitle" idx="1"/>
          </p:nvPr>
        </p:nvSpPr>
        <p:spPr>
          <a:xfrm>
            <a:off x="1114173" y="1896372"/>
            <a:ext cx="2185500" cy="645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179" name="Google Shape;179;p27"/>
          <p:cNvSpPr txBox="1">
            <a:spLocks noGrp="1"/>
          </p:cNvSpPr>
          <p:nvPr>
            <p:ph type="title" idx="2"/>
          </p:nvPr>
        </p:nvSpPr>
        <p:spPr>
          <a:xfrm>
            <a:off x="1114173" y="2987377"/>
            <a:ext cx="2185500" cy="380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sz="1600"/>
            </a:lvl1pPr>
            <a:lvl2pPr lvl="1" algn="r" rtl="0">
              <a:spcBef>
                <a:spcPts val="0"/>
              </a:spcBef>
              <a:spcAft>
                <a:spcPts val="0"/>
              </a:spcAft>
              <a:buSzPts val="4200"/>
              <a:buNone/>
              <a:defRPr sz="4200"/>
            </a:lvl2pPr>
            <a:lvl3pPr lvl="2" algn="r" rtl="0">
              <a:spcBef>
                <a:spcPts val="0"/>
              </a:spcBef>
              <a:spcAft>
                <a:spcPts val="0"/>
              </a:spcAft>
              <a:buSzPts val="4200"/>
              <a:buNone/>
              <a:defRPr sz="4200"/>
            </a:lvl3pPr>
            <a:lvl4pPr lvl="3" algn="r" rtl="0">
              <a:spcBef>
                <a:spcPts val="0"/>
              </a:spcBef>
              <a:spcAft>
                <a:spcPts val="0"/>
              </a:spcAft>
              <a:buSzPts val="4200"/>
              <a:buNone/>
              <a:defRPr sz="4200"/>
            </a:lvl4pPr>
            <a:lvl5pPr lvl="4" algn="r" rtl="0">
              <a:spcBef>
                <a:spcPts val="0"/>
              </a:spcBef>
              <a:spcAft>
                <a:spcPts val="0"/>
              </a:spcAft>
              <a:buSzPts val="4200"/>
              <a:buNone/>
              <a:defRPr sz="4200"/>
            </a:lvl5pPr>
            <a:lvl6pPr lvl="5" algn="r" rtl="0">
              <a:spcBef>
                <a:spcPts val="0"/>
              </a:spcBef>
              <a:spcAft>
                <a:spcPts val="0"/>
              </a:spcAft>
              <a:buSzPts val="4200"/>
              <a:buNone/>
              <a:defRPr sz="4200"/>
            </a:lvl6pPr>
            <a:lvl7pPr lvl="6" algn="r" rtl="0">
              <a:spcBef>
                <a:spcPts val="0"/>
              </a:spcBef>
              <a:spcAft>
                <a:spcPts val="0"/>
              </a:spcAft>
              <a:buSzPts val="4200"/>
              <a:buNone/>
              <a:defRPr sz="4200"/>
            </a:lvl7pPr>
            <a:lvl8pPr lvl="7" algn="r" rtl="0">
              <a:spcBef>
                <a:spcPts val="0"/>
              </a:spcBef>
              <a:spcAft>
                <a:spcPts val="0"/>
              </a:spcAft>
              <a:buSzPts val="4200"/>
              <a:buNone/>
              <a:defRPr sz="4200"/>
            </a:lvl8pPr>
            <a:lvl9pPr lvl="8" algn="r" rtl="0">
              <a:spcBef>
                <a:spcPts val="0"/>
              </a:spcBef>
              <a:spcAft>
                <a:spcPts val="0"/>
              </a:spcAft>
              <a:buSzPts val="4200"/>
              <a:buNone/>
              <a:defRPr sz="4200"/>
            </a:lvl9pPr>
          </a:lstStyle>
          <a:p>
            <a:endParaRPr/>
          </a:p>
        </p:txBody>
      </p:sp>
      <p:sp>
        <p:nvSpPr>
          <p:cNvPr id="180" name="Google Shape;180;p27"/>
          <p:cNvSpPr txBox="1">
            <a:spLocks noGrp="1"/>
          </p:cNvSpPr>
          <p:nvPr>
            <p:ph type="subTitle" idx="3"/>
          </p:nvPr>
        </p:nvSpPr>
        <p:spPr>
          <a:xfrm>
            <a:off x="1114173" y="3297799"/>
            <a:ext cx="2185500" cy="645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181" name="Google Shape;181;p27"/>
          <p:cNvSpPr txBox="1">
            <a:spLocks noGrp="1"/>
          </p:cNvSpPr>
          <p:nvPr>
            <p:ph type="title" idx="4"/>
          </p:nvPr>
        </p:nvSpPr>
        <p:spPr>
          <a:xfrm>
            <a:off x="5844348" y="1579200"/>
            <a:ext cx="2185500" cy="3804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182" name="Google Shape;182;p27"/>
          <p:cNvSpPr txBox="1">
            <a:spLocks noGrp="1"/>
          </p:cNvSpPr>
          <p:nvPr>
            <p:ph type="subTitle" idx="5"/>
          </p:nvPr>
        </p:nvSpPr>
        <p:spPr>
          <a:xfrm>
            <a:off x="5844348" y="1896372"/>
            <a:ext cx="2185500" cy="64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83" name="Google Shape;183;p27"/>
          <p:cNvSpPr txBox="1">
            <a:spLocks noGrp="1"/>
          </p:cNvSpPr>
          <p:nvPr>
            <p:ph type="title" idx="6"/>
          </p:nvPr>
        </p:nvSpPr>
        <p:spPr>
          <a:xfrm>
            <a:off x="5844348" y="2987377"/>
            <a:ext cx="2185500" cy="3804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184" name="Google Shape;184;p27"/>
          <p:cNvSpPr txBox="1">
            <a:spLocks noGrp="1"/>
          </p:cNvSpPr>
          <p:nvPr>
            <p:ph type="subTitle" idx="7"/>
          </p:nvPr>
        </p:nvSpPr>
        <p:spPr>
          <a:xfrm>
            <a:off x="5844348" y="3297799"/>
            <a:ext cx="2185500" cy="64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85" name="Google Shape;185;p27"/>
          <p:cNvSpPr txBox="1">
            <a:spLocks noGrp="1"/>
          </p:cNvSpPr>
          <p:nvPr>
            <p:ph type="title" idx="8"/>
          </p:nvPr>
        </p:nvSpPr>
        <p:spPr>
          <a:xfrm>
            <a:off x="627071" y="550374"/>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400"/>
              <a:buFont typeface="Fira Sans Condensed ExtraBold"/>
              <a:buNone/>
              <a:defRPr sz="2400">
                <a:solidFill>
                  <a:schemeClr val="accent2"/>
                </a:solidFill>
                <a:latin typeface="Fira Sans Condensed ExtraBold"/>
                <a:ea typeface="Fira Sans Condensed ExtraBold"/>
                <a:cs typeface="Fira Sans Condensed ExtraBold"/>
                <a:sym typeface="Fira Sans Condensed ExtraBold"/>
              </a:defRPr>
            </a:lvl1pPr>
            <a:lvl2pPr lvl="1"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2pPr>
            <a:lvl3pPr lvl="2"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3pPr>
            <a:lvl4pPr lvl="3"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4pPr>
            <a:lvl5pPr lvl="4"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5pPr>
            <a:lvl6pPr lvl="5"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6pPr>
            <a:lvl7pPr lvl="6"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7pPr>
            <a:lvl8pPr lvl="7"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8pPr>
            <a:lvl9pPr lvl="8"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9pPr>
          </a:lstStyle>
          <a:p>
            <a:endParaRPr/>
          </a:p>
        </p:txBody>
      </p:sp>
      <p:sp>
        <p:nvSpPr>
          <p:cNvPr id="186" name="Google Shape;186;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2">
  <p:cSld name="SECTION_TITLE_AND_DESCRIPTION_2">
    <p:bg>
      <p:bgPr>
        <a:blipFill>
          <a:blip r:embed="rId2">
            <a:alphaModFix/>
          </a:blip>
          <a:stretch>
            <a:fillRect/>
          </a:stretch>
        </a:blipFill>
        <a:effectLst/>
      </p:bgPr>
    </p:bg>
    <p:spTree>
      <p:nvGrpSpPr>
        <p:cNvPr id="1" name="Shape 187"/>
        <p:cNvGrpSpPr/>
        <p:nvPr/>
      </p:nvGrpSpPr>
      <p:grpSpPr>
        <a:xfrm>
          <a:off x="0" y="0"/>
          <a:ext cx="0" cy="0"/>
          <a:chOff x="0" y="0"/>
          <a:chExt cx="0" cy="0"/>
        </a:xfrm>
      </p:grpSpPr>
      <p:sp>
        <p:nvSpPr>
          <p:cNvPr id="188" name="Google Shape;188;p28"/>
          <p:cNvSpPr txBox="1">
            <a:spLocks noGrp="1"/>
          </p:cNvSpPr>
          <p:nvPr>
            <p:ph type="title"/>
          </p:nvPr>
        </p:nvSpPr>
        <p:spPr>
          <a:xfrm>
            <a:off x="751460" y="3395875"/>
            <a:ext cx="1650300" cy="38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89" name="Google Shape;189;p28"/>
          <p:cNvSpPr txBox="1">
            <a:spLocks noGrp="1"/>
          </p:cNvSpPr>
          <p:nvPr>
            <p:ph type="subTitle" idx="1"/>
          </p:nvPr>
        </p:nvSpPr>
        <p:spPr>
          <a:xfrm>
            <a:off x="751460" y="3713049"/>
            <a:ext cx="1650300" cy="64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90" name="Google Shape;190;p28"/>
          <p:cNvSpPr txBox="1">
            <a:spLocks noGrp="1"/>
          </p:cNvSpPr>
          <p:nvPr>
            <p:ph type="title" idx="2"/>
          </p:nvPr>
        </p:nvSpPr>
        <p:spPr>
          <a:xfrm>
            <a:off x="2748387" y="3395875"/>
            <a:ext cx="1650300" cy="38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91" name="Google Shape;191;p28"/>
          <p:cNvSpPr txBox="1">
            <a:spLocks noGrp="1"/>
          </p:cNvSpPr>
          <p:nvPr>
            <p:ph type="subTitle" idx="3"/>
          </p:nvPr>
        </p:nvSpPr>
        <p:spPr>
          <a:xfrm>
            <a:off x="2748387" y="3713049"/>
            <a:ext cx="1650300" cy="64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92" name="Google Shape;192;p28"/>
          <p:cNvSpPr txBox="1">
            <a:spLocks noGrp="1"/>
          </p:cNvSpPr>
          <p:nvPr>
            <p:ph type="title" idx="4"/>
          </p:nvPr>
        </p:nvSpPr>
        <p:spPr>
          <a:xfrm>
            <a:off x="4745313" y="3395875"/>
            <a:ext cx="1650300" cy="38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93" name="Google Shape;193;p28"/>
          <p:cNvSpPr txBox="1">
            <a:spLocks noGrp="1"/>
          </p:cNvSpPr>
          <p:nvPr>
            <p:ph type="subTitle" idx="5"/>
          </p:nvPr>
        </p:nvSpPr>
        <p:spPr>
          <a:xfrm>
            <a:off x="4745313" y="3713049"/>
            <a:ext cx="1650300" cy="64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94" name="Google Shape;194;p28"/>
          <p:cNvSpPr txBox="1">
            <a:spLocks noGrp="1"/>
          </p:cNvSpPr>
          <p:nvPr>
            <p:ph type="title" idx="6"/>
          </p:nvPr>
        </p:nvSpPr>
        <p:spPr>
          <a:xfrm>
            <a:off x="6742240" y="3395875"/>
            <a:ext cx="1650300" cy="38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95" name="Google Shape;195;p28"/>
          <p:cNvSpPr txBox="1">
            <a:spLocks noGrp="1"/>
          </p:cNvSpPr>
          <p:nvPr>
            <p:ph type="subTitle" idx="7"/>
          </p:nvPr>
        </p:nvSpPr>
        <p:spPr>
          <a:xfrm>
            <a:off x="6742240" y="3713049"/>
            <a:ext cx="1650300" cy="64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96" name="Google Shape;196;p28"/>
          <p:cNvSpPr txBox="1">
            <a:spLocks noGrp="1"/>
          </p:cNvSpPr>
          <p:nvPr>
            <p:ph type="title" idx="8"/>
          </p:nvPr>
        </p:nvSpPr>
        <p:spPr>
          <a:xfrm>
            <a:off x="627071" y="550374"/>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400"/>
              <a:buFont typeface="Fira Sans Condensed ExtraBold"/>
              <a:buNone/>
              <a:defRPr sz="2400">
                <a:solidFill>
                  <a:schemeClr val="accent2"/>
                </a:solidFill>
                <a:latin typeface="Fira Sans Condensed ExtraBold"/>
                <a:ea typeface="Fira Sans Condensed ExtraBold"/>
                <a:cs typeface="Fira Sans Condensed ExtraBold"/>
                <a:sym typeface="Fira Sans Condensed ExtraBold"/>
              </a:defRPr>
            </a:lvl1pPr>
            <a:lvl2pPr lvl="1"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2pPr>
            <a:lvl3pPr lvl="2"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3pPr>
            <a:lvl4pPr lvl="3"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4pPr>
            <a:lvl5pPr lvl="4"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5pPr>
            <a:lvl6pPr lvl="5"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6pPr>
            <a:lvl7pPr lvl="6"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7pPr>
            <a:lvl8pPr lvl="7"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8pPr>
            <a:lvl9pPr lvl="8"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9pPr>
          </a:lstStyle>
          <a:p>
            <a:endParaRPr/>
          </a:p>
        </p:txBody>
      </p:sp>
      <p:sp>
        <p:nvSpPr>
          <p:cNvPr id="197" name="Google Shape;197;p2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5">
  <p:cSld name="ONE_COLUMN_TEXT_2">
    <p:bg>
      <p:bgPr>
        <a:blipFill>
          <a:blip r:embed="rId2">
            <a:alphaModFix/>
          </a:blip>
          <a:stretch>
            <a:fillRect/>
          </a:stretch>
        </a:blipFill>
        <a:effectLst/>
      </p:bgPr>
    </p:bg>
    <p:spTree>
      <p:nvGrpSpPr>
        <p:cNvPr id="1" name="Shape 198"/>
        <p:cNvGrpSpPr/>
        <p:nvPr/>
      </p:nvGrpSpPr>
      <p:grpSpPr>
        <a:xfrm>
          <a:off x="0" y="0"/>
          <a:ext cx="0" cy="0"/>
          <a:chOff x="0" y="0"/>
          <a:chExt cx="0" cy="0"/>
        </a:xfrm>
      </p:grpSpPr>
      <p:sp>
        <p:nvSpPr>
          <p:cNvPr id="199" name="Google Shape;199;p29"/>
          <p:cNvSpPr/>
          <p:nvPr/>
        </p:nvSpPr>
        <p:spPr>
          <a:xfrm>
            <a:off x="4610400" y="-392500"/>
            <a:ext cx="5156200" cy="3949700"/>
          </a:xfrm>
          <a:custGeom>
            <a:avLst/>
            <a:gdLst/>
            <a:ahLst/>
            <a:cxnLst/>
            <a:rect l="l" t="t" r="r" b="b"/>
            <a:pathLst>
              <a:path w="206248" h="157988" extrusionOk="0">
                <a:moveTo>
                  <a:pt x="0" y="8636"/>
                </a:moveTo>
                <a:lnTo>
                  <a:pt x="197104" y="157988"/>
                </a:lnTo>
                <a:lnTo>
                  <a:pt x="206248" y="134620"/>
                </a:lnTo>
                <a:lnTo>
                  <a:pt x="76708" y="0"/>
                </a:lnTo>
                <a:lnTo>
                  <a:pt x="188468" y="38100"/>
                </a:lnTo>
              </a:path>
            </a:pathLst>
          </a:custGeom>
          <a:noFill/>
          <a:ln w="9525" cap="flat" cmpd="sng">
            <a:solidFill>
              <a:schemeClr val="accent1"/>
            </a:solidFill>
            <a:prstDash val="solid"/>
            <a:round/>
            <a:headEnd type="none" w="med" len="med"/>
            <a:tailEnd type="none" w="med" len="med"/>
          </a:ln>
          <a:effectLst>
            <a:outerShdw blurRad="57150" dist="19050" dir="5400000" algn="bl" rotWithShape="0">
              <a:srgbClr val="000000">
                <a:alpha val="10000"/>
              </a:srgbClr>
            </a:outerShdw>
          </a:effectLst>
        </p:spPr>
      </p:sp>
      <p:sp>
        <p:nvSpPr>
          <p:cNvPr id="200" name="Google Shape;200;p29"/>
          <p:cNvSpPr txBox="1">
            <a:spLocks noGrp="1"/>
          </p:cNvSpPr>
          <p:nvPr>
            <p:ph type="title"/>
          </p:nvPr>
        </p:nvSpPr>
        <p:spPr>
          <a:xfrm>
            <a:off x="627071" y="550374"/>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400"/>
              <a:buFont typeface="Fira Sans Condensed ExtraBold"/>
              <a:buNone/>
              <a:defRPr sz="2400">
                <a:solidFill>
                  <a:schemeClr val="accent2"/>
                </a:solidFill>
                <a:latin typeface="Fira Sans Condensed ExtraBold"/>
                <a:ea typeface="Fira Sans Condensed ExtraBold"/>
                <a:cs typeface="Fira Sans Condensed ExtraBold"/>
                <a:sym typeface="Fira Sans Condensed ExtraBold"/>
              </a:defRPr>
            </a:lvl1pPr>
            <a:lvl2pPr lvl="1"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2pPr>
            <a:lvl3pPr lvl="2"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3pPr>
            <a:lvl4pPr lvl="3"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4pPr>
            <a:lvl5pPr lvl="4"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5pPr>
            <a:lvl6pPr lvl="5"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6pPr>
            <a:lvl7pPr lvl="6"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7pPr>
            <a:lvl8pPr lvl="7"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8pPr>
            <a:lvl9pPr lvl="8"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9pPr>
          </a:lstStyle>
          <a:p>
            <a:endParaRPr/>
          </a:p>
        </p:txBody>
      </p:sp>
      <p:sp>
        <p:nvSpPr>
          <p:cNvPr id="201" name="Google Shape;201;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2">
  <p:cSld name="CUSTOM_10">
    <p:bg>
      <p:bgPr>
        <a:blipFill>
          <a:blip r:embed="rId2">
            <a:alphaModFix/>
          </a:blip>
          <a:stretch>
            <a:fillRect/>
          </a:stretch>
        </a:blipFill>
        <a:effectLst/>
      </p:bgPr>
    </p:bg>
    <p:spTree>
      <p:nvGrpSpPr>
        <p:cNvPr id="1" name="Shape 202"/>
        <p:cNvGrpSpPr/>
        <p:nvPr/>
      </p:nvGrpSpPr>
      <p:grpSpPr>
        <a:xfrm>
          <a:off x="0" y="0"/>
          <a:ext cx="0" cy="0"/>
          <a:chOff x="0" y="0"/>
          <a:chExt cx="0" cy="0"/>
        </a:xfrm>
      </p:grpSpPr>
      <p:sp>
        <p:nvSpPr>
          <p:cNvPr id="203" name="Google Shape;203;p30"/>
          <p:cNvSpPr txBox="1">
            <a:spLocks noGrp="1"/>
          </p:cNvSpPr>
          <p:nvPr>
            <p:ph type="title"/>
          </p:nvPr>
        </p:nvSpPr>
        <p:spPr>
          <a:xfrm>
            <a:off x="1757675" y="2720175"/>
            <a:ext cx="1980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400"/>
              <a:buFont typeface="Fira Sans Condensed ExtraBold"/>
              <a:buNone/>
              <a:defRPr sz="2400">
                <a:solidFill>
                  <a:schemeClr val="accent2"/>
                </a:solidFill>
                <a:latin typeface="Fira Sans Condensed ExtraBold"/>
                <a:ea typeface="Fira Sans Condensed ExtraBold"/>
                <a:cs typeface="Fira Sans Condensed ExtraBold"/>
                <a:sym typeface="Fira Sans Condensed ExtraBold"/>
              </a:defRPr>
            </a:lvl1pPr>
            <a:lvl2pPr lvl="1" algn="ctr"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2pPr>
            <a:lvl3pPr lvl="2" algn="ctr"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3pPr>
            <a:lvl4pPr lvl="3" algn="ctr"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4pPr>
            <a:lvl5pPr lvl="4" algn="ctr"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5pPr>
            <a:lvl6pPr lvl="5" algn="ctr"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6pPr>
            <a:lvl7pPr lvl="6" algn="ctr"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7pPr>
            <a:lvl8pPr lvl="7" algn="ctr"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8pPr>
            <a:lvl9pPr lvl="8" algn="ctr"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9pPr>
          </a:lstStyle>
          <a:p>
            <a:endParaRPr/>
          </a:p>
        </p:txBody>
      </p:sp>
      <p:sp>
        <p:nvSpPr>
          <p:cNvPr id="204" name="Google Shape;204;p30"/>
          <p:cNvSpPr txBox="1">
            <a:spLocks noGrp="1"/>
          </p:cNvSpPr>
          <p:nvPr>
            <p:ph type="body" idx="1"/>
          </p:nvPr>
        </p:nvSpPr>
        <p:spPr>
          <a:xfrm>
            <a:off x="4212925" y="1047300"/>
            <a:ext cx="3173400" cy="30489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SzPts val="1600"/>
              <a:buChar char="●"/>
              <a:defRPr sz="1600"/>
            </a:lvl1pPr>
            <a:lvl2pPr marL="914400" lvl="1" indent="-330200" rtl="0">
              <a:spcBef>
                <a:spcPts val="1600"/>
              </a:spcBef>
              <a:spcAft>
                <a:spcPts val="0"/>
              </a:spcAft>
              <a:buSzPts val="1600"/>
              <a:buChar char="○"/>
              <a:defRPr sz="1600"/>
            </a:lvl2pPr>
            <a:lvl3pPr marL="1371600" lvl="2" indent="-330200" rtl="0">
              <a:spcBef>
                <a:spcPts val="1600"/>
              </a:spcBef>
              <a:spcAft>
                <a:spcPts val="0"/>
              </a:spcAft>
              <a:buSzPts val="1600"/>
              <a:buChar char="■"/>
              <a:defRPr sz="1600"/>
            </a:lvl3pPr>
            <a:lvl4pPr marL="1828800" lvl="3" indent="-330200" rtl="0">
              <a:spcBef>
                <a:spcPts val="1600"/>
              </a:spcBef>
              <a:spcAft>
                <a:spcPts val="0"/>
              </a:spcAft>
              <a:buSzPts val="1600"/>
              <a:buChar char="●"/>
              <a:defRPr sz="1600"/>
            </a:lvl4pPr>
            <a:lvl5pPr marL="2286000" lvl="4" indent="-330200" rtl="0">
              <a:spcBef>
                <a:spcPts val="1600"/>
              </a:spcBef>
              <a:spcAft>
                <a:spcPts val="0"/>
              </a:spcAft>
              <a:buSzPts val="1600"/>
              <a:buChar char="○"/>
              <a:defRPr sz="1600"/>
            </a:lvl5pPr>
            <a:lvl6pPr marL="2743200" lvl="5" indent="-330200" rtl="0">
              <a:spcBef>
                <a:spcPts val="1600"/>
              </a:spcBef>
              <a:spcAft>
                <a:spcPts val="0"/>
              </a:spcAft>
              <a:buSzPts val="1600"/>
              <a:buChar char="■"/>
              <a:defRPr sz="1600"/>
            </a:lvl6pPr>
            <a:lvl7pPr marL="3200400" lvl="6" indent="-330200" rtl="0">
              <a:spcBef>
                <a:spcPts val="1600"/>
              </a:spcBef>
              <a:spcAft>
                <a:spcPts val="0"/>
              </a:spcAft>
              <a:buSzPts val="1600"/>
              <a:buChar char="●"/>
              <a:defRPr sz="1600"/>
            </a:lvl7pPr>
            <a:lvl8pPr marL="3657600" lvl="7" indent="-330200" rtl="0">
              <a:spcBef>
                <a:spcPts val="1600"/>
              </a:spcBef>
              <a:spcAft>
                <a:spcPts val="0"/>
              </a:spcAft>
              <a:buSzPts val="1600"/>
              <a:buChar char="○"/>
              <a:defRPr sz="1600"/>
            </a:lvl8pPr>
            <a:lvl9pPr marL="4114800" lvl="8" indent="-330200" rtl="0">
              <a:spcBef>
                <a:spcPts val="1600"/>
              </a:spcBef>
              <a:spcAft>
                <a:spcPts val="1600"/>
              </a:spcAft>
              <a:buSzPts val="1600"/>
              <a:buChar char="■"/>
              <a:defRPr sz="1600"/>
            </a:lvl9pPr>
          </a:lstStyle>
          <a:p>
            <a:endParaRPr/>
          </a:p>
        </p:txBody>
      </p:sp>
      <p:sp>
        <p:nvSpPr>
          <p:cNvPr id="205" name="Google Shape;205;p3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843642" y="1533475"/>
            <a:ext cx="35004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2" name="Google Shape;22;p4"/>
          <p:cNvSpPr/>
          <p:nvPr/>
        </p:nvSpPr>
        <p:spPr>
          <a:xfrm>
            <a:off x="3272750" y="-97150"/>
            <a:ext cx="6140900" cy="2477225"/>
          </a:xfrm>
          <a:custGeom>
            <a:avLst/>
            <a:gdLst/>
            <a:ahLst/>
            <a:cxnLst/>
            <a:rect l="l" t="t" r="r" b="b"/>
            <a:pathLst>
              <a:path w="245636" h="99089" extrusionOk="0">
                <a:moveTo>
                  <a:pt x="244332" y="34681"/>
                </a:moveTo>
                <a:lnTo>
                  <a:pt x="161411" y="261"/>
                </a:lnTo>
                <a:lnTo>
                  <a:pt x="245636" y="99089"/>
                </a:lnTo>
                <a:lnTo>
                  <a:pt x="3390" y="261"/>
                </a:lnTo>
                <a:lnTo>
                  <a:pt x="0" y="0"/>
                </a:lnTo>
              </a:path>
            </a:pathLst>
          </a:custGeom>
          <a:noFill/>
          <a:ln w="9525" cap="flat" cmpd="sng">
            <a:solidFill>
              <a:schemeClr val="accent1"/>
            </a:solidFill>
            <a:prstDash val="solid"/>
            <a:round/>
            <a:headEnd type="none" w="med" len="med"/>
            <a:tailEnd type="none" w="med" len="med"/>
          </a:ln>
          <a:effectLst>
            <a:outerShdw blurRad="57150" dist="19050" dir="5400000" algn="bl" rotWithShape="0">
              <a:srgbClr val="000000">
                <a:alpha val="20000"/>
              </a:srgbClr>
            </a:outerShdw>
          </a:effectLst>
        </p:spPr>
      </p:sp>
      <p:sp>
        <p:nvSpPr>
          <p:cNvPr id="23" name="Google Shape;23;p4"/>
          <p:cNvSpPr txBox="1">
            <a:spLocks noGrp="1"/>
          </p:cNvSpPr>
          <p:nvPr>
            <p:ph type="title"/>
          </p:nvPr>
        </p:nvSpPr>
        <p:spPr>
          <a:xfrm>
            <a:off x="627071" y="550374"/>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400"/>
              <a:buFont typeface="Fira Sans Condensed ExtraBold"/>
              <a:buNone/>
              <a:defRPr sz="2400">
                <a:solidFill>
                  <a:schemeClr val="accent2"/>
                </a:solidFill>
                <a:latin typeface="Fira Sans Condensed ExtraBold"/>
                <a:ea typeface="Fira Sans Condensed ExtraBold"/>
                <a:cs typeface="Fira Sans Condensed ExtraBold"/>
                <a:sym typeface="Fira Sans Condensed ExtraBold"/>
              </a:defRPr>
            </a:lvl1pPr>
            <a:lvl2pPr lvl="1"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2pPr>
            <a:lvl3pPr lvl="2"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3pPr>
            <a:lvl4pPr lvl="3"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4pPr>
            <a:lvl5pPr lvl="4"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5pPr>
            <a:lvl6pPr lvl="5"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6pPr>
            <a:lvl7pPr lvl="6"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7pPr>
            <a:lvl8pPr lvl="7"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8pPr>
            <a:lvl9pPr lvl="8"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9pPr>
          </a:lstStyle>
          <a:p>
            <a:endParaRPr/>
          </a:p>
        </p:txBody>
      </p:sp>
      <p:sp>
        <p:nvSpPr>
          <p:cNvPr id="24" name="Google Shape;24;p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Quote 2">
  <p:cSld name="CUSTOM_4">
    <p:spTree>
      <p:nvGrpSpPr>
        <p:cNvPr id="1" name="Shape 206"/>
        <p:cNvGrpSpPr/>
        <p:nvPr/>
      </p:nvGrpSpPr>
      <p:grpSpPr>
        <a:xfrm>
          <a:off x="0" y="0"/>
          <a:ext cx="0" cy="0"/>
          <a:chOff x="0" y="0"/>
          <a:chExt cx="0" cy="0"/>
        </a:xfrm>
      </p:grpSpPr>
      <p:sp>
        <p:nvSpPr>
          <p:cNvPr id="207" name="Google Shape;207;p31"/>
          <p:cNvSpPr txBox="1">
            <a:spLocks noGrp="1"/>
          </p:cNvSpPr>
          <p:nvPr>
            <p:ph type="title"/>
          </p:nvPr>
        </p:nvSpPr>
        <p:spPr>
          <a:xfrm>
            <a:off x="807825" y="3469975"/>
            <a:ext cx="2941800" cy="36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208" name="Google Shape;208;p31"/>
          <p:cNvSpPr txBox="1">
            <a:spLocks noGrp="1"/>
          </p:cNvSpPr>
          <p:nvPr>
            <p:ph type="subTitle" idx="1"/>
          </p:nvPr>
        </p:nvSpPr>
        <p:spPr>
          <a:xfrm>
            <a:off x="807825" y="1312625"/>
            <a:ext cx="3197100" cy="199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None/>
              <a:defRPr sz="2400"/>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209" name="Google Shape;209;p31"/>
          <p:cNvSpPr/>
          <p:nvPr/>
        </p:nvSpPr>
        <p:spPr>
          <a:xfrm rot="10800000" flipH="1">
            <a:off x="-25" y="-802"/>
            <a:ext cx="9347200" cy="5145388"/>
          </a:xfrm>
          <a:custGeom>
            <a:avLst/>
            <a:gdLst/>
            <a:ahLst/>
            <a:cxnLst/>
            <a:rect l="l" t="t" r="r" b="b"/>
            <a:pathLst>
              <a:path w="373888" h="176696" extrusionOk="0">
                <a:moveTo>
                  <a:pt x="0" y="53716"/>
                </a:moveTo>
                <a:lnTo>
                  <a:pt x="155846" y="0"/>
                </a:lnTo>
                <a:lnTo>
                  <a:pt x="0" y="176696"/>
                </a:lnTo>
                <a:lnTo>
                  <a:pt x="373888" y="5301"/>
                </a:lnTo>
                <a:lnTo>
                  <a:pt x="372828" y="153372"/>
                </a:lnTo>
              </a:path>
            </a:pathLst>
          </a:custGeom>
          <a:noFill/>
          <a:ln w="9525" cap="flat" cmpd="sng">
            <a:solidFill>
              <a:srgbClr val="FFFFFF"/>
            </a:solidFill>
            <a:prstDash val="solid"/>
            <a:round/>
            <a:headEnd type="none" w="med" len="med"/>
            <a:tailEnd type="none" w="med" len="med"/>
          </a:ln>
          <a:effectLst>
            <a:outerShdw blurRad="57150" dist="19050" dir="5400000" algn="bl" rotWithShape="0">
              <a:srgbClr val="000000">
                <a:alpha val="29000"/>
              </a:srgbClr>
            </a:outerShdw>
          </a:effectLst>
        </p:spPr>
      </p:sp>
      <p:sp>
        <p:nvSpPr>
          <p:cNvPr id="210" name="Google Shape;210;p3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p:cSld name="ONE_COLUMN_TEXT_1_1">
    <p:bg>
      <p:bgPr>
        <a:blipFill>
          <a:blip r:embed="rId2">
            <a:alphaModFix/>
          </a:blip>
          <a:stretch>
            <a:fillRect/>
          </a:stretch>
        </a:blipFill>
        <a:effectLst/>
      </p:bgPr>
    </p:bg>
    <p:spTree>
      <p:nvGrpSpPr>
        <p:cNvPr id="1" name="Shape 211"/>
        <p:cNvGrpSpPr/>
        <p:nvPr/>
      </p:nvGrpSpPr>
      <p:grpSpPr>
        <a:xfrm>
          <a:off x="0" y="0"/>
          <a:ext cx="0" cy="0"/>
          <a:chOff x="0" y="0"/>
          <a:chExt cx="0" cy="0"/>
        </a:xfrm>
      </p:grpSpPr>
      <p:sp>
        <p:nvSpPr>
          <p:cNvPr id="212" name="Google Shape;212;p32"/>
          <p:cNvSpPr txBox="1">
            <a:spLocks noGrp="1"/>
          </p:cNvSpPr>
          <p:nvPr>
            <p:ph type="title"/>
          </p:nvPr>
        </p:nvSpPr>
        <p:spPr>
          <a:xfrm>
            <a:off x="1225013" y="2105975"/>
            <a:ext cx="1774500" cy="38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13" name="Google Shape;213;p32"/>
          <p:cNvSpPr txBox="1">
            <a:spLocks noGrp="1"/>
          </p:cNvSpPr>
          <p:nvPr>
            <p:ph type="subTitle" idx="1"/>
          </p:nvPr>
        </p:nvSpPr>
        <p:spPr>
          <a:xfrm>
            <a:off x="1225013" y="2507375"/>
            <a:ext cx="1774500" cy="84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14" name="Google Shape;214;p32"/>
          <p:cNvSpPr txBox="1">
            <a:spLocks noGrp="1"/>
          </p:cNvSpPr>
          <p:nvPr>
            <p:ph type="title" idx="2"/>
          </p:nvPr>
        </p:nvSpPr>
        <p:spPr>
          <a:xfrm>
            <a:off x="3684751" y="2105975"/>
            <a:ext cx="1774500" cy="38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15" name="Google Shape;215;p32"/>
          <p:cNvSpPr txBox="1">
            <a:spLocks noGrp="1"/>
          </p:cNvSpPr>
          <p:nvPr>
            <p:ph type="subTitle" idx="3"/>
          </p:nvPr>
        </p:nvSpPr>
        <p:spPr>
          <a:xfrm>
            <a:off x="3684751" y="2507375"/>
            <a:ext cx="1774500" cy="84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16" name="Google Shape;216;p32"/>
          <p:cNvSpPr txBox="1">
            <a:spLocks noGrp="1"/>
          </p:cNvSpPr>
          <p:nvPr>
            <p:ph type="title" idx="4"/>
          </p:nvPr>
        </p:nvSpPr>
        <p:spPr>
          <a:xfrm>
            <a:off x="6144489" y="2105975"/>
            <a:ext cx="1774500" cy="38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17" name="Google Shape;217;p32"/>
          <p:cNvSpPr txBox="1">
            <a:spLocks noGrp="1"/>
          </p:cNvSpPr>
          <p:nvPr>
            <p:ph type="subTitle" idx="5"/>
          </p:nvPr>
        </p:nvSpPr>
        <p:spPr>
          <a:xfrm>
            <a:off x="6144489" y="2507375"/>
            <a:ext cx="1774500" cy="84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18" name="Google Shape;218;p32"/>
          <p:cNvSpPr/>
          <p:nvPr/>
        </p:nvSpPr>
        <p:spPr>
          <a:xfrm>
            <a:off x="7469525" y="-157700"/>
            <a:ext cx="1867375" cy="5393800"/>
          </a:xfrm>
          <a:custGeom>
            <a:avLst/>
            <a:gdLst/>
            <a:ahLst/>
            <a:cxnLst/>
            <a:rect l="l" t="t" r="r" b="b"/>
            <a:pathLst>
              <a:path w="74695" h="215752" extrusionOk="0">
                <a:moveTo>
                  <a:pt x="0" y="0"/>
                </a:moveTo>
                <a:lnTo>
                  <a:pt x="74695" y="61114"/>
                </a:lnTo>
                <a:lnTo>
                  <a:pt x="309" y="215752"/>
                </a:lnTo>
                <a:lnTo>
                  <a:pt x="72226" y="181799"/>
                </a:lnTo>
              </a:path>
            </a:pathLst>
          </a:custGeom>
          <a:noFill/>
          <a:ln w="9525" cap="flat" cmpd="sng">
            <a:solidFill>
              <a:schemeClr val="accent1"/>
            </a:solidFill>
            <a:prstDash val="solid"/>
            <a:round/>
            <a:headEnd type="none" w="med" len="med"/>
            <a:tailEnd type="none" w="med" len="med"/>
          </a:ln>
          <a:effectLst>
            <a:outerShdw blurRad="57150" dist="19050" dir="5400000" algn="bl" rotWithShape="0">
              <a:srgbClr val="000000">
                <a:alpha val="50000"/>
              </a:srgbClr>
            </a:outerShdw>
          </a:effectLst>
        </p:spPr>
      </p:sp>
      <p:sp>
        <p:nvSpPr>
          <p:cNvPr id="219" name="Google Shape;219;p32"/>
          <p:cNvSpPr txBox="1">
            <a:spLocks noGrp="1"/>
          </p:cNvSpPr>
          <p:nvPr>
            <p:ph type="title" idx="6"/>
          </p:nvPr>
        </p:nvSpPr>
        <p:spPr>
          <a:xfrm>
            <a:off x="627071" y="550374"/>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400"/>
              <a:buFont typeface="Fira Sans Condensed ExtraBold"/>
              <a:buNone/>
              <a:defRPr sz="2400">
                <a:solidFill>
                  <a:schemeClr val="accent2"/>
                </a:solidFill>
                <a:latin typeface="Fira Sans Condensed ExtraBold"/>
                <a:ea typeface="Fira Sans Condensed ExtraBold"/>
                <a:cs typeface="Fira Sans Condensed ExtraBold"/>
                <a:sym typeface="Fira Sans Condensed ExtraBold"/>
              </a:defRPr>
            </a:lvl1pPr>
            <a:lvl2pPr lvl="1"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2pPr>
            <a:lvl3pPr lvl="2"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3pPr>
            <a:lvl4pPr lvl="3"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4pPr>
            <a:lvl5pPr lvl="4"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5pPr>
            <a:lvl6pPr lvl="5"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6pPr>
            <a:lvl7pPr lvl="6"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7pPr>
            <a:lvl8pPr lvl="7"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8pPr>
            <a:lvl9pPr lvl="8"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9pPr>
          </a:lstStyle>
          <a:p>
            <a:endParaRPr/>
          </a:p>
        </p:txBody>
      </p:sp>
      <p:sp>
        <p:nvSpPr>
          <p:cNvPr id="220" name="Google Shape;220;p3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five columns">
  <p:cSld name="CUSTOM_21">
    <p:bg>
      <p:bgPr>
        <a:blipFill>
          <a:blip r:embed="rId2">
            <a:alphaModFix/>
          </a:blip>
          <a:stretch>
            <a:fillRect/>
          </a:stretch>
        </a:blipFill>
        <a:effectLst/>
      </p:bgPr>
    </p:bg>
    <p:spTree>
      <p:nvGrpSpPr>
        <p:cNvPr id="1" name="Shape 221"/>
        <p:cNvGrpSpPr/>
        <p:nvPr/>
      </p:nvGrpSpPr>
      <p:grpSpPr>
        <a:xfrm>
          <a:off x="0" y="0"/>
          <a:ext cx="0" cy="0"/>
          <a:chOff x="0" y="0"/>
          <a:chExt cx="0" cy="0"/>
        </a:xfrm>
      </p:grpSpPr>
      <p:sp>
        <p:nvSpPr>
          <p:cNvPr id="222" name="Google Shape;222;p33"/>
          <p:cNvSpPr txBox="1">
            <a:spLocks noGrp="1"/>
          </p:cNvSpPr>
          <p:nvPr>
            <p:ph type="title"/>
          </p:nvPr>
        </p:nvSpPr>
        <p:spPr>
          <a:xfrm>
            <a:off x="844013" y="2105975"/>
            <a:ext cx="1774500" cy="38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23" name="Google Shape;223;p33"/>
          <p:cNvSpPr txBox="1">
            <a:spLocks noGrp="1"/>
          </p:cNvSpPr>
          <p:nvPr>
            <p:ph type="subTitle" idx="1"/>
          </p:nvPr>
        </p:nvSpPr>
        <p:spPr>
          <a:xfrm>
            <a:off x="844013" y="2507375"/>
            <a:ext cx="1774500" cy="84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24" name="Google Shape;224;p33"/>
          <p:cNvSpPr txBox="1">
            <a:spLocks noGrp="1"/>
          </p:cNvSpPr>
          <p:nvPr>
            <p:ph type="title" idx="2"/>
          </p:nvPr>
        </p:nvSpPr>
        <p:spPr>
          <a:xfrm>
            <a:off x="3684751" y="2105975"/>
            <a:ext cx="1774500" cy="38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25" name="Google Shape;225;p33"/>
          <p:cNvSpPr txBox="1">
            <a:spLocks noGrp="1"/>
          </p:cNvSpPr>
          <p:nvPr>
            <p:ph type="subTitle" idx="3"/>
          </p:nvPr>
        </p:nvSpPr>
        <p:spPr>
          <a:xfrm>
            <a:off x="3684751" y="2507375"/>
            <a:ext cx="1774500" cy="84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26" name="Google Shape;226;p33"/>
          <p:cNvSpPr txBox="1">
            <a:spLocks noGrp="1"/>
          </p:cNvSpPr>
          <p:nvPr>
            <p:ph type="title" idx="4"/>
          </p:nvPr>
        </p:nvSpPr>
        <p:spPr>
          <a:xfrm>
            <a:off x="6525489" y="2105975"/>
            <a:ext cx="1774500" cy="38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27" name="Google Shape;227;p33"/>
          <p:cNvSpPr txBox="1">
            <a:spLocks noGrp="1"/>
          </p:cNvSpPr>
          <p:nvPr>
            <p:ph type="subTitle" idx="5"/>
          </p:nvPr>
        </p:nvSpPr>
        <p:spPr>
          <a:xfrm>
            <a:off x="6525489" y="2507375"/>
            <a:ext cx="1774500" cy="84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28" name="Google Shape;228;p33"/>
          <p:cNvSpPr txBox="1">
            <a:spLocks noGrp="1"/>
          </p:cNvSpPr>
          <p:nvPr>
            <p:ph type="title" idx="6"/>
          </p:nvPr>
        </p:nvSpPr>
        <p:spPr>
          <a:xfrm>
            <a:off x="627071" y="550374"/>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400"/>
              <a:buFont typeface="Fira Sans Condensed ExtraBold"/>
              <a:buNone/>
              <a:defRPr sz="2400">
                <a:solidFill>
                  <a:schemeClr val="accent2"/>
                </a:solidFill>
                <a:latin typeface="Fira Sans Condensed ExtraBold"/>
                <a:ea typeface="Fira Sans Condensed ExtraBold"/>
                <a:cs typeface="Fira Sans Condensed ExtraBold"/>
                <a:sym typeface="Fira Sans Condensed ExtraBold"/>
              </a:defRPr>
            </a:lvl1pPr>
            <a:lvl2pPr lvl="1"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2pPr>
            <a:lvl3pPr lvl="2"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3pPr>
            <a:lvl4pPr lvl="3"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4pPr>
            <a:lvl5pPr lvl="4"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5pPr>
            <a:lvl6pPr lvl="5"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6pPr>
            <a:lvl7pPr lvl="6"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7pPr>
            <a:lvl8pPr lvl="7"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8pPr>
            <a:lvl9pPr lvl="8"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9pPr>
          </a:lstStyle>
          <a:p>
            <a:endParaRPr/>
          </a:p>
        </p:txBody>
      </p:sp>
      <p:sp>
        <p:nvSpPr>
          <p:cNvPr id="229" name="Google Shape;229;p33"/>
          <p:cNvSpPr txBox="1">
            <a:spLocks noGrp="1"/>
          </p:cNvSpPr>
          <p:nvPr>
            <p:ph type="title" idx="7"/>
          </p:nvPr>
        </p:nvSpPr>
        <p:spPr>
          <a:xfrm>
            <a:off x="2264363" y="3356675"/>
            <a:ext cx="1774500" cy="38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30" name="Google Shape;230;p33"/>
          <p:cNvSpPr txBox="1">
            <a:spLocks noGrp="1"/>
          </p:cNvSpPr>
          <p:nvPr>
            <p:ph type="subTitle" idx="8"/>
          </p:nvPr>
        </p:nvSpPr>
        <p:spPr>
          <a:xfrm>
            <a:off x="2264363" y="3758075"/>
            <a:ext cx="1774500" cy="84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31" name="Google Shape;231;p33"/>
          <p:cNvSpPr txBox="1">
            <a:spLocks noGrp="1"/>
          </p:cNvSpPr>
          <p:nvPr>
            <p:ph type="title" idx="9"/>
          </p:nvPr>
        </p:nvSpPr>
        <p:spPr>
          <a:xfrm>
            <a:off x="5105113" y="3356675"/>
            <a:ext cx="1774500" cy="38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32" name="Google Shape;232;p33"/>
          <p:cNvSpPr txBox="1">
            <a:spLocks noGrp="1"/>
          </p:cNvSpPr>
          <p:nvPr>
            <p:ph type="subTitle" idx="13"/>
          </p:nvPr>
        </p:nvSpPr>
        <p:spPr>
          <a:xfrm>
            <a:off x="5105113" y="3758075"/>
            <a:ext cx="1774500" cy="84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33" name="Google Shape;233;p3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2">
  <p:cSld name="CUSTOM_5">
    <p:bg>
      <p:bgPr>
        <a:blipFill>
          <a:blip r:embed="rId2">
            <a:alphaModFix/>
          </a:blip>
          <a:stretch>
            <a:fillRect/>
          </a:stretch>
        </a:blipFill>
        <a:effectLst/>
      </p:bgPr>
    </p:bg>
    <p:spTree>
      <p:nvGrpSpPr>
        <p:cNvPr id="1" name="Shape 234"/>
        <p:cNvGrpSpPr/>
        <p:nvPr/>
      </p:nvGrpSpPr>
      <p:grpSpPr>
        <a:xfrm>
          <a:off x="0" y="0"/>
          <a:ext cx="0" cy="0"/>
          <a:chOff x="0" y="0"/>
          <a:chExt cx="0" cy="0"/>
        </a:xfrm>
      </p:grpSpPr>
      <p:sp>
        <p:nvSpPr>
          <p:cNvPr id="235" name="Google Shape;235;p34"/>
          <p:cNvSpPr txBox="1">
            <a:spLocks noGrp="1"/>
          </p:cNvSpPr>
          <p:nvPr>
            <p:ph type="title"/>
          </p:nvPr>
        </p:nvSpPr>
        <p:spPr>
          <a:xfrm>
            <a:off x="627071" y="550374"/>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400"/>
              <a:buFont typeface="Fira Sans Condensed ExtraBold"/>
              <a:buNone/>
              <a:defRPr sz="2400">
                <a:solidFill>
                  <a:schemeClr val="accent2"/>
                </a:solidFill>
                <a:latin typeface="Fira Sans Condensed ExtraBold"/>
                <a:ea typeface="Fira Sans Condensed ExtraBold"/>
                <a:cs typeface="Fira Sans Condensed ExtraBold"/>
                <a:sym typeface="Fira Sans Condensed ExtraBold"/>
              </a:defRPr>
            </a:lvl1pPr>
            <a:lvl2pPr lvl="1"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2pPr>
            <a:lvl3pPr lvl="2"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3pPr>
            <a:lvl4pPr lvl="3"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4pPr>
            <a:lvl5pPr lvl="4"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5pPr>
            <a:lvl6pPr lvl="5"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6pPr>
            <a:lvl7pPr lvl="6"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7pPr>
            <a:lvl8pPr lvl="7"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8pPr>
            <a:lvl9pPr lvl="8"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9pPr>
          </a:lstStyle>
          <a:p>
            <a:endParaRPr/>
          </a:p>
        </p:txBody>
      </p:sp>
      <p:sp>
        <p:nvSpPr>
          <p:cNvPr id="236" name="Google Shape;236;p34"/>
          <p:cNvSpPr txBox="1">
            <a:spLocks noGrp="1"/>
          </p:cNvSpPr>
          <p:nvPr>
            <p:ph type="title" idx="2" hasCustomPrompt="1"/>
          </p:nvPr>
        </p:nvSpPr>
        <p:spPr>
          <a:xfrm>
            <a:off x="3323414" y="1312150"/>
            <a:ext cx="2073600" cy="818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37" name="Google Shape;237;p34"/>
          <p:cNvSpPr txBox="1">
            <a:spLocks noGrp="1"/>
          </p:cNvSpPr>
          <p:nvPr>
            <p:ph type="title" idx="3" hasCustomPrompt="1"/>
          </p:nvPr>
        </p:nvSpPr>
        <p:spPr>
          <a:xfrm>
            <a:off x="3323414" y="2526150"/>
            <a:ext cx="2073600" cy="818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38" name="Google Shape;238;p34"/>
          <p:cNvSpPr txBox="1">
            <a:spLocks noGrp="1"/>
          </p:cNvSpPr>
          <p:nvPr>
            <p:ph type="title" idx="4" hasCustomPrompt="1"/>
          </p:nvPr>
        </p:nvSpPr>
        <p:spPr>
          <a:xfrm>
            <a:off x="3323414" y="3740150"/>
            <a:ext cx="2073600" cy="818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39" name="Google Shape;239;p34"/>
          <p:cNvSpPr txBox="1">
            <a:spLocks noGrp="1"/>
          </p:cNvSpPr>
          <p:nvPr>
            <p:ph type="subTitle" idx="1"/>
          </p:nvPr>
        </p:nvSpPr>
        <p:spPr>
          <a:xfrm>
            <a:off x="5820598" y="1296550"/>
            <a:ext cx="1774500" cy="84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40" name="Google Shape;240;p34"/>
          <p:cNvSpPr txBox="1">
            <a:spLocks noGrp="1"/>
          </p:cNvSpPr>
          <p:nvPr>
            <p:ph type="subTitle" idx="5"/>
          </p:nvPr>
        </p:nvSpPr>
        <p:spPr>
          <a:xfrm>
            <a:off x="5767366" y="2510550"/>
            <a:ext cx="1774500" cy="84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41" name="Google Shape;241;p34"/>
          <p:cNvSpPr txBox="1">
            <a:spLocks noGrp="1"/>
          </p:cNvSpPr>
          <p:nvPr>
            <p:ph type="subTitle" idx="6"/>
          </p:nvPr>
        </p:nvSpPr>
        <p:spPr>
          <a:xfrm>
            <a:off x="5788652" y="3724550"/>
            <a:ext cx="1774500" cy="84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42" name="Google Shape;242;p34"/>
          <p:cNvSpPr txBox="1">
            <a:spLocks noGrp="1"/>
          </p:cNvSpPr>
          <p:nvPr>
            <p:ph type="title" idx="7"/>
          </p:nvPr>
        </p:nvSpPr>
        <p:spPr>
          <a:xfrm>
            <a:off x="1548902" y="1531000"/>
            <a:ext cx="1774500" cy="38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43" name="Google Shape;243;p34"/>
          <p:cNvSpPr txBox="1">
            <a:spLocks noGrp="1"/>
          </p:cNvSpPr>
          <p:nvPr>
            <p:ph type="title" idx="8"/>
          </p:nvPr>
        </p:nvSpPr>
        <p:spPr>
          <a:xfrm>
            <a:off x="1602160" y="3959000"/>
            <a:ext cx="1774500" cy="38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44" name="Google Shape;244;p34"/>
          <p:cNvSpPr txBox="1">
            <a:spLocks noGrp="1"/>
          </p:cNvSpPr>
          <p:nvPr>
            <p:ph type="title" idx="9"/>
          </p:nvPr>
        </p:nvSpPr>
        <p:spPr>
          <a:xfrm>
            <a:off x="1634096" y="2745000"/>
            <a:ext cx="1774500" cy="38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45" name="Google Shape;245;p3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3">
  <p:cSld name="CUSTOM_8">
    <p:bg>
      <p:bgPr>
        <a:blipFill>
          <a:blip r:embed="rId2">
            <a:alphaModFix/>
          </a:blip>
          <a:stretch>
            <a:fillRect/>
          </a:stretch>
        </a:blipFill>
        <a:effectLst/>
      </p:bgPr>
    </p:bg>
    <p:spTree>
      <p:nvGrpSpPr>
        <p:cNvPr id="1" name="Shape 246"/>
        <p:cNvGrpSpPr/>
        <p:nvPr/>
      </p:nvGrpSpPr>
      <p:grpSpPr>
        <a:xfrm>
          <a:off x="0" y="0"/>
          <a:ext cx="0" cy="0"/>
          <a:chOff x="0" y="0"/>
          <a:chExt cx="0" cy="0"/>
        </a:xfrm>
      </p:grpSpPr>
      <p:sp>
        <p:nvSpPr>
          <p:cNvPr id="247" name="Google Shape;247;p35"/>
          <p:cNvSpPr txBox="1">
            <a:spLocks noGrp="1"/>
          </p:cNvSpPr>
          <p:nvPr>
            <p:ph type="title"/>
          </p:nvPr>
        </p:nvSpPr>
        <p:spPr>
          <a:xfrm>
            <a:off x="627071" y="550374"/>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400"/>
              <a:buFont typeface="Fira Sans Condensed ExtraBold"/>
              <a:buNone/>
              <a:defRPr sz="2400">
                <a:solidFill>
                  <a:schemeClr val="accent2"/>
                </a:solidFill>
                <a:latin typeface="Fira Sans Condensed ExtraBold"/>
                <a:ea typeface="Fira Sans Condensed ExtraBold"/>
                <a:cs typeface="Fira Sans Condensed ExtraBold"/>
                <a:sym typeface="Fira Sans Condensed ExtraBold"/>
              </a:defRPr>
            </a:lvl1pPr>
            <a:lvl2pPr lvl="1"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2pPr>
            <a:lvl3pPr lvl="2"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3pPr>
            <a:lvl4pPr lvl="3"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4pPr>
            <a:lvl5pPr lvl="4"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5pPr>
            <a:lvl6pPr lvl="5"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6pPr>
            <a:lvl7pPr lvl="6"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7pPr>
            <a:lvl8pPr lvl="7"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8pPr>
            <a:lvl9pPr lvl="8"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9pPr>
          </a:lstStyle>
          <a:p>
            <a:endParaRPr/>
          </a:p>
        </p:txBody>
      </p:sp>
      <p:sp>
        <p:nvSpPr>
          <p:cNvPr id="248" name="Google Shape;248;p35"/>
          <p:cNvSpPr txBox="1">
            <a:spLocks noGrp="1"/>
          </p:cNvSpPr>
          <p:nvPr>
            <p:ph type="title" idx="2"/>
          </p:nvPr>
        </p:nvSpPr>
        <p:spPr>
          <a:xfrm>
            <a:off x="1225013" y="3053750"/>
            <a:ext cx="1774500" cy="38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49" name="Google Shape;249;p35"/>
          <p:cNvSpPr txBox="1">
            <a:spLocks noGrp="1"/>
          </p:cNvSpPr>
          <p:nvPr>
            <p:ph type="subTitle" idx="1"/>
          </p:nvPr>
        </p:nvSpPr>
        <p:spPr>
          <a:xfrm>
            <a:off x="1225013" y="3412554"/>
            <a:ext cx="1774500" cy="84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50" name="Google Shape;250;p35"/>
          <p:cNvSpPr txBox="1">
            <a:spLocks noGrp="1"/>
          </p:cNvSpPr>
          <p:nvPr>
            <p:ph type="title" idx="3"/>
          </p:nvPr>
        </p:nvSpPr>
        <p:spPr>
          <a:xfrm>
            <a:off x="3684751" y="3053750"/>
            <a:ext cx="1774500" cy="38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51" name="Google Shape;251;p35"/>
          <p:cNvSpPr txBox="1">
            <a:spLocks noGrp="1"/>
          </p:cNvSpPr>
          <p:nvPr>
            <p:ph type="subTitle" idx="4"/>
          </p:nvPr>
        </p:nvSpPr>
        <p:spPr>
          <a:xfrm>
            <a:off x="3684751" y="3412554"/>
            <a:ext cx="1774500" cy="84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52" name="Google Shape;252;p35"/>
          <p:cNvSpPr txBox="1">
            <a:spLocks noGrp="1"/>
          </p:cNvSpPr>
          <p:nvPr>
            <p:ph type="title" idx="5"/>
          </p:nvPr>
        </p:nvSpPr>
        <p:spPr>
          <a:xfrm>
            <a:off x="6144489" y="3053750"/>
            <a:ext cx="1774500" cy="38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53" name="Google Shape;253;p35"/>
          <p:cNvSpPr txBox="1">
            <a:spLocks noGrp="1"/>
          </p:cNvSpPr>
          <p:nvPr>
            <p:ph type="subTitle" idx="6"/>
          </p:nvPr>
        </p:nvSpPr>
        <p:spPr>
          <a:xfrm>
            <a:off x="6144489" y="3412554"/>
            <a:ext cx="1774500" cy="84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54" name="Google Shape;254;p3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4">
  <p:cSld name="CUSTOM_27">
    <p:bg>
      <p:bgPr>
        <a:blipFill>
          <a:blip r:embed="rId2">
            <a:alphaModFix/>
          </a:blip>
          <a:stretch>
            <a:fillRect/>
          </a:stretch>
        </a:blipFill>
        <a:effectLst/>
      </p:bgPr>
    </p:bg>
    <p:spTree>
      <p:nvGrpSpPr>
        <p:cNvPr id="1" name="Shape 255"/>
        <p:cNvGrpSpPr/>
        <p:nvPr/>
      </p:nvGrpSpPr>
      <p:grpSpPr>
        <a:xfrm>
          <a:off x="0" y="0"/>
          <a:ext cx="0" cy="0"/>
          <a:chOff x="0" y="0"/>
          <a:chExt cx="0" cy="0"/>
        </a:xfrm>
      </p:grpSpPr>
      <p:sp>
        <p:nvSpPr>
          <p:cNvPr id="256" name="Google Shape;256;p36"/>
          <p:cNvSpPr txBox="1">
            <a:spLocks noGrp="1"/>
          </p:cNvSpPr>
          <p:nvPr>
            <p:ph type="title"/>
          </p:nvPr>
        </p:nvSpPr>
        <p:spPr>
          <a:xfrm>
            <a:off x="627071" y="550374"/>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400"/>
              <a:buFont typeface="Fira Sans Condensed ExtraBold"/>
              <a:buNone/>
              <a:defRPr sz="2400">
                <a:solidFill>
                  <a:schemeClr val="accent2"/>
                </a:solidFill>
                <a:latin typeface="Fira Sans Condensed ExtraBold"/>
                <a:ea typeface="Fira Sans Condensed ExtraBold"/>
                <a:cs typeface="Fira Sans Condensed ExtraBold"/>
                <a:sym typeface="Fira Sans Condensed ExtraBold"/>
              </a:defRPr>
            </a:lvl1pPr>
            <a:lvl2pPr lvl="1"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2pPr>
            <a:lvl3pPr lvl="2"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3pPr>
            <a:lvl4pPr lvl="3"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4pPr>
            <a:lvl5pPr lvl="4"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5pPr>
            <a:lvl6pPr lvl="5"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6pPr>
            <a:lvl7pPr lvl="6"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7pPr>
            <a:lvl8pPr lvl="7"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8pPr>
            <a:lvl9pPr lvl="8"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9pPr>
          </a:lstStyle>
          <a:p>
            <a:endParaRPr/>
          </a:p>
        </p:txBody>
      </p:sp>
      <p:sp>
        <p:nvSpPr>
          <p:cNvPr id="257" name="Google Shape;257;p36"/>
          <p:cNvSpPr txBox="1">
            <a:spLocks noGrp="1"/>
          </p:cNvSpPr>
          <p:nvPr>
            <p:ph type="subTitle" idx="1"/>
          </p:nvPr>
        </p:nvSpPr>
        <p:spPr>
          <a:xfrm>
            <a:off x="5169077" y="1296550"/>
            <a:ext cx="1774500" cy="84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58" name="Google Shape;258;p36"/>
          <p:cNvSpPr txBox="1">
            <a:spLocks noGrp="1"/>
          </p:cNvSpPr>
          <p:nvPr>
            <p:ph type="subTitle" idx="2"/>
          </p:nvPr>
        </p:nvSpPr>
        <p:spPr>
          <a:xfrm>
            <a:off x="5169090" y="2510550"/>
            <a:ext cx="1774500" cy="84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59" name="Google Shape;259;p36"/>
          <p:cNvSpPr txBox="1">
            <a:spLocks noGrp="1"/>
          </p:cNvSpPr>
          <p:nvPr>
            <p:ph type="subTitle" idx="3"/>
          </p:nvPr>
        </p:nvSpPr>
        <p:spPr>
          <a:xfrm>
            <a:off x="5169078" y="3724550"/>
            <a:ext cx="1774500" cy="84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60" name="Google Shape;260;p36"/>
          <p:cNvSpPr txBox="1">
            <a:spLocks noGrp="1"/>
          </p:cNvSpPr>
          <p:nvPr>
            <p:ph type="title" idx="4"/>
          </p:nvPr>
        </p:nvSpPr>
        <p:spPr>
          <a:xfrm>
            <a:off x="3245026" y="1531000"/>
            <a:ext cx="1774500" cy="38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61" name="Google Shape;261;p36"/>
          <p:cNvSpPr txBox="1">
            <a:spLocks noGrp="1"/>
          </p:cNvSpPr>
          <p:nvPr>
            <p:ph type="title" idx="5"/>
          </p:nvPr>
        </p:nvSpPr>
        <p:spPr>
          <a:xfrm>
            <a:off x="3245040" y="3959000"/>
            <a:ext cx="1774500" cy="38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62" name="Google Shape;262;p36"/>
          <p:cNvSpPr txBox="1">
            <a:spLocks noGrp="1"/>
          </p:cNvSpPr>
          <p:nvPr>
            <p:ph type="title" idx="6"/>
          </p:nvPr>
        </p:nvSpPr>
        <p:spPr>
          <a:xfrm>
            <a:off x="3245028" y="2745000"/>
            <a:ext cx="1774500" cy="38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63" name="Google Shape;263;p3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six columns">
  <p:cSld name="SECTION_TITLE_AND_DESCRIPTION_1_1_2_1">
    <p:bg>
      <p:bgPr>
        <a:blipFill>
          <a:blip r:embed="rId2">
            <a:alphaModFix/>
          </a:blip>
          <a:stretch>
            <a:fillRect/>
          </a:stretch>
        </a:blipFill>
        <a:effectLst/>
      </p:bgPr>
    </p:bg>
    <p:spTree>
      <p:nvGrpSpPr>
        <p:cNvPr id="1" name="Shape 264"/>
        <p:cNvGrpSpPr/>
        <p:nvPr/>
      </p:nvGrpSpPr>
      <p:grpSpPr>
        <a:xfrm>
          <a:off x="0" y="0"/>
          <a:ext cx="0" cy="0"/>
          <a:chOff x="0" y="0"/>
          <a:chExt cx="0" cy="0"/>
        </a:xfrm>
      </p:grpSpPr>
      <p:sp>
        <p:nvSpPr>
          <p:cNvPr id="265" name="Google Shape;265;p37"/>
          <p:cNvSpPr txBox="1">
            <a:spLocks noGrp="1"/>
          </p:cNvSpPr>
          <p:nvPr>
            <p:ph type="title"/>
          </p:nvPr>
        </p:nvSpPr>
        <p:spPr>
          <a:xfrm>
            <a:off x="928625" y="1567050"/>
            <a:ext cx="2022300" cy="38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66" name="Google Shape;266;p37"/>
          <p:cNvSpPr txBox="1">
            <a:spLocks noGrp="1"/>
          </p:cNvSpPr>
          <p:nvPr>
            <p:ph type="subTitle" idx="1"/>
          </p:nvPr>
        </p:nvSpPr>
        <p:spPr>
          <a:xfrm>
            <a:off x="928625" y="1884223"/>
            <a:ext cx="2022300" cy="64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67" name="Google Shape;267;p37"/>
          <p:cNvSpPr txBox="1">
            <a:spLocks noGrp="1"/>
          </p:cNvSpPr>
          <p:nvPr>
            <p:ph type="title" idx="2"/>
          </p:nvPr>
        </p:nvSpPr>
        <p:spPr>
          <a:xfrm>
            <a:off x="3560850" y="1567050"/>
            <a:ext cx="2022300" cy="38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68" name="Google Shape;268;p37"/>
          <p:cNvSpPr txBox="1">
            <a:spLocks noGrp="1"/>
          </p:cNvSpPr>
          <p:nvPr>
            <p:ph type="subTitle" idx="3"/>
          </p:nvPr>
        </p:nvSpPr>
        <p:spPr>
          <a:xfrm>
            <a:off x="3560850" y="1884223"/>
            <a:ext cx="2022300" cy="64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69" name="Google Shape;269;p37"/>
          <p:cNvSpPr txBox="1">
            <a:spLocks noGrp="1"/>
          </p:cNvSpPr>
          <p:nvPr>
            <p:ph type="title" idx="4"/>
          </p:nvPr>
        </p:nvSpPr>
        <p:spPr>
          <a:xfrm>
            <a:off x="6193075" y="1567050"/>
            <a:ext cx="2022300" cy="38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0" name="Google Shape;270;p37"/>
          <p:cNvSpPr txBox="1">
            <a:spLocks noGrp="1"/>
          </p:cNvSpPr>
          <p:nvPr>
            <p:ph type="subTitle" idx="5"/>
          </p:nvPr>
        </p:nvSpPr>
        <p:spPr>
          <a:xfrm>
            <a:off x="6193075" y="1884223"/>
            <a:ext cx="2022300" cy="64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1" name="Google Shape;271;p37"/>
          <p:cNvSpPr txBox="1">
            <a:spLocks noGrp="1"/>
          </p:cNvSpPr>
          <p:nvPr>
            <p:ph type="title" idx="6"/>
          </p:nvPr>
        </p:nvSpPr>
        <p:spPr>
          <a:xfrm>
            <a:off x="928625" y="3097675"/>
            <a:ext cx="2022300" cy="38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2" name="Google Shape;272;p37"/>
          <p:cNvSpPr txBox="1">
            <a:spLocks noGrp="1"/>
          </p:cNvSpPr>
          <p:nvPr>
            <p:ph type="subTitle" idx="7"/>
          </p:nvPr>
        </p:nvSpPr>
        <p:spPr>
          <a:xfrm>
            <a:off x="928625" y="3414848"/>
            <a:ext cx="2022300" cy="64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3" name="Google Shape;273;p37"/>
          <p:cNvSpPr txBox="1">
            <a:spLocks noGrp="1"/>
          </p:cNvSpPr>
          <p:nvPr>
            <p:ph type="title" idx="8"/>
          </p:nvPr>
        </p:nvSpPr>
        <p:spPr>
          <a:xfrm>
            <a:off x="3560850" y="3097675"/>
            <a:ext cx="2022300" cy="38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4" name="Google Shape;274;p37"/>
          <p:cNvSpPr txBox="1">
            <a:spLocks noGrp="1"/>
          </p:cNvSpPr>
          <p:nvPr>
            <p:ph type="subTitle" idx="9"/>
          </p:nvPr>
        </p:nvSpPr>
        <p:spPr>
          <a:xfrm>
            <a:off x="3560850" y="3414848"/>
            <a:ext cx="2022300" cy="64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5" name="Google Shape;275;p37"/>
          <p:cNvSpPr txBox="1">
            <a:spLocks noGrp="1"/>
          </p:cNvSpPr>
          <p:nvPr>
            <p:ph type="title" idx="13"/>
          </p:nvPr>
        </p:nvSpPr>
        <p:spPr>
          <a:xfrm>
            <a:off x="6193075" y="3097675"/>
            <a:ext cx="2022300" cy="38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6" name="Google Shape;276;p37"/>
          <p:cNvSpPr txBox="1">
            <a:spLocks noGrp="1"/>
          </p:cNvSpPr>
          <p:nvPr>
            <p:ph type="subTitle" idx="14"/>
          </p:nvPr>
        </p:nvSpPr>
        <p:spPr>
          <a:xfrm>
            <a:off x="6193075" y="3414848"/>
            <a:ext cx="2022300" cy="64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7" name="Google Shape;277;p37"/>
          <p:cNvSpPr/>
          <p:nvPr/>
        </p:nvSpPr>
        <p:spPr>
          <a:xfrm>
            <a:off x="0" y="360975"/>
            <a:ext cx="9406350" cy="4421550"/>
          </a:xfrm>
          <a:custGeom>
            <a:avLst/>
            <a:gdLst/>
            <a:ahLst/>
            <a:cxnLst/>
            <a:rect l="l" t="t" r="r" b="b"/>
            <a:pathLst>
              <a:path w="376254" h="176862" extrusionOk="0">
                <a:moveTo>
                  <a:pt x="0" y="129946"/>
                </a:moveTo>
                <a:lnTo>
                  <a:pt x="292608" y="0"/>
                </a:lnTo>
                <a:lnTo>
                  <a:pt x="373168" y="176862"/>
                </a:lnTo>
                <a:lnTo>
                  <a:pt x="376254" y="176244"/>
                </a:lnTo>
              </a:path>
            </a:pathLst>
          </a:custGeom>
          <a:noFill/>
          <a:ln w="9525" cap="flat" cmpd="sng">
            <a:solidFill>
              <a:schemeClr val="accent1"/>
            </a:solidFill>
            <a:prstDash val="solid"/>
            <a:round/>
            <a:headEnd type="none" w="med" len="med"/>
            <a:tailEnd type="none" w="med" len="med"/>
          </a:ln>
          <a:effectLst>
            <a:outerShdw blurRad="57150" dist="19050" dir="5400000" algn="bl" rotWithShape="0">
              <a:srgbClr val="000000">
                <a:alpha val="23000"/>
              </a:srgbClr>
            </a:outerShdw>
          </a:effectLst>
        </p:spPr>
      </p:sp>
      <p:sp>
        <p:nvSpPr>
          <p:cNvPr id="278" name="Google Shape;278;p37"/>
          <p:cNvSpPr txBox="1">
            <a:spLocks noGrp="1"/>
          </p:cNvSpPr>
          <p:nvPr>
            <p:ph type="title" idx="15"/>
          </p:nvPr>
        </p:nvSpPr>
        <p:spPr>
          <a:xfrm>
            <a:off x="627071" y="550374"/>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400"/>
              <a:buFont typeface="Fira Sans Condensed ExtraBold"/>
              <a:buNone/>
              <a:defRPr sz="2400">
                <a:solidFill>
                  <a:schemeClr val="accent2"/>
                </a:solidFill>
                <a:latin typeface="Fira Sans Condensed ExtraBold"/>
                <a:ea typeface="Fira Sans Condensed ExtraBold"/>
                <a:cs typeface="Fira Sans Condensed ExtraBold"/>
                <a:sym typeface="Fira Sans Condensed ExtraBold"/>
              </a:defRPr>
            </a:lvl1pPr>
            <a:lvl2pPr lvl="1"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2pPr>
            <a:lvl3pPr lvl="2"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3pPr>
            <a:lvl4pPr lvl="3"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4pPr>
            <a:lvl5pPr lvl="4"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5pPr>
            <a:lvl6pPr lvl="5"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6pPr>
            <a:lvl7pPr lvl="6"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7pPr>
            <a:lvl8pPr lvl="7"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8pPr>
            <a:lvl9pPr lvl="8"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9pPr>
          </a:lstStyle>
          <a:p>
            <a:endParaRPr/>
          </a:p>
        </p:txBody>
      </p:sp>
      <p:sp>
        <p:nvSpPr>
          <p:cNvPr id="279" name="Google Shape;279;p3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six columns 2">
  <p:cSld name="CUSTOM_20">
    <p:bg>
      <p:bgPr>
        <a:blipFill>
          <a:blip r:embed="rId2">
            <a:alphaModFix/>
          </a:blip>
          <a:stretch>
            <a:fillRect/>
          </a:stretch>
        </a:blipFill>
        <a:effectLst/>
      </p:bgPr>
    </p:bg>
    <p:spTree>
      <p:nvGrpSpPr>
        <p:cNvPr id="1" name="Shape 280"/>
        <p:cNvGrpSpPr/>
        <p:nvPr/>
      </p:nvGrpSpPr>
      <p:grpSpPr>
        <a:xfrm>
          <a:off x="0" y="0"/>
          <a:ext cx="0" cy="0"/>
          <a:chOff x="0" y="0"/>
          <a:chExt cx="0" cy="0"/>
        </a:xfrm>
      </p:grpSpPr>
      <p:sp>
        <p:nvSpPr>
          <p:cNvPr id="281" name="Google Shape;281;p38"/>
          <p:cNvSpPr txBox="1">
            <a:spLocks noGrp="1"/>
          </p:cNvSpPr>
          <p:nvPr>
            <p:ph type="title"/>
          </p:nvPr>
        </p:nvSpPr>
        <p:spPr>
          <a:xfrm>
            <a:off x="3917475" y="723525"/>
            <a:ext cx="2022300" cy="38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82" name="Google Shape;282;p38"/>
          <p:cNvSpPr txBox="1">
            <a:spLocks noGrp="1"/>
          </p:cNvSpPr>
          <p:nvPr>
            <p:ph type="subTitle" idx="1"/>
          </p:nvPr>
        </p:nvSpPr>
        <p:spPr>
          <a:xfrm>
            <a:off x="3917475" y="1040698"/>
            <a:ext cx="2022300" cy="64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83" name="Google Shape;283;p38"/>
          <p:cNvSpPr txBox="1">
            <a:spLocks noGrp="1"/>
          </p:cNvSpPr>
          <p:nvPr>
            <p:ph type="title" idx="2"/>
          </p:nvPr>
        </p:nvSpPr>
        <p:spPr>
          <a:xfrm>
            <a:off x="6381600" y="723525"/>
            <a:ext cx="2022300" cy="38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84" name="Google Shape;284;p38"/>
          <p:cNvSpPr txBox="1">
            <a:spLocks noGrp="1"/>
          </p:cNvSpPr>
          <p:nvPr>
            <p:ph type="subTitle" idx="3"/>
          </p:nvPr>
        </p:nvSpPr>
        <p:spPr>
          <a:xfrm>
            <a:off x="6381600" y="1040698"/>
            <a:ext cx="2022300" cy="64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85" name="Google Shape;285;p38"/>
          <p:cNvSpPr txBox="1">
            <a:spLocks noGrp="1"/>
          </p:cNvSpPr>
          <p:nvPr>
            <p:ph type="title" idx="4"/>
          </p:nvPr>
        </p:nvSpPr>
        <p:spPr>
          <a:xfrm>
            <a:off x="3938775" y="3631800"/>
            <a:ext cx="2022300" cy="38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86" name="Google Shape;286;p38"/>
          <p:cNvSpPr txBox="1">
            <a:spLocks noGrp="1"/>
          </p:cNvSpPr>
          <p:nvPr>
            <p:ph type="subTitle" idx="5"/>
          </p:nvPr>
        </p:nvSpPr>
        <p:spPr>
          <a:xfrm>
            <a:off x="3938775" y="3948973"/>
            <a:ext cx="2022300" cy="64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87" name="Google Shape;287;p38"/>
          <p:cNvSpPr txBox="1">
            <a:spLocks noGrp="1"/>
          </p:cNvSpPr>
          <p:nvPr>
            <p:ph type="title" idx="6"/>
          </p:nvPr>
        </p:nvSpPr>
        <p:spPr>
          <a:xfrm>
            <a:off x="6402900" y="3631800"/>
            <a:ext cx="2022300" cy="38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88" name="Google Shape;288;p38"/>
          <p:cNvSpPr txBox="1">
            <a:spLocks noGrp="1"/>
          </p:cNvSpPr>
          <p:nvPr>
            <p:ph type="subTitle" idx="7"/>
          </p:nvPr>
        </p:nvSpPr>
        <p:spPr>
          <a:xfrm>
            <a:off x="6402900" y="3948973"/>
            <a:ext cx="2022300" cy="64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89" name="Google Shape;289;p38"/>
          <p:cNvSpPr txBox="1">
            <a:spLocks noGrp="1"/>
          </p:cNvSpPr>
          <p:nvPr>
            <p:ph type="title" idx="8"/>
          </p:nvPr>
        </p:nvSpPr>
        <p:spPr>
          <a:xfrm>
            <a:off x="3938775" y="2177663"/>
            <a:ext cx="2022300" cy="38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90" name="Google Shape;290;p38"/>
          <p:cNvSpPr txBox="1">
            <a:spLocks noGrp="1"/>
          </p:cNvSpPr>
          <p:nvPr>
            <p:ph type="subTitle" idx="9"/>
          </p:nvPr>
        </p:nvSpPr>
        <p:spPr>
          <a:xfrm>
            <a:off x="3938775" y="2494835"/>
            <a:ext cx="2022300" cy="64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91" name="Google Shape;291;p38"/>
          <p:cNvSpPr txBox="1">
            <a:spLocks noGrp="1"/>
          </p:cNvSpPr>
          <p:nvPr>
            <p:ph type="title" idx="13"/>
          </p:nvPr>
        </p:nvSpPr>
        <p:spPr>
          <a:xfrm>
            <a:off x="6402900" y="2177663"/>
            <a:ext cx="2022300" cy="38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92" name="Google Shape;292;p38"/>
          <p:cNvSpPr txBox="1">
            <a:spLocks noGrp="1"/>
          </p:cNvSpPr>
          <p:nvPr>
            <p:ph type="subTitle" idx="14"/>
          </p:nvPr>
        </p:nvSpPr>
        <p:spPr>
          <a:xfrm>
            <a:off x="6402900" y="2494835"/>
            <a:ext cx="2022300" cy="64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93" name="Google Shape;293;p38"/>
          <p:cNvSpPr txBox="1">
            <a:spLocks noGrp="1"/>
          </p:cNvSpPr>
          <p:nvPr>
            <p:ph type="title" idx="15"/>
          </p:nvPr>
        </p:nvSpPr>
        <p:spPr>
          <a:xfrm>
            <a:off x="1138950" y="1686600"/>
            <a:ext cx="2022300" cy="1770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400"/>
              <a:buFont typeface="Fira Sans Condensed ExtraBold"/>
              <a:buNone/>
              <a:defRPr sz="2400">
                <a:solidFill>
                  <a:schemeClr val="accent2"/>
                </a:solidFill>
                <a:latin typeface="Fira Sans Condensed ExtraBold"/>
                <a:ea typeface="Fira Sans Condensed ExtraBold"/>
                <a:cs typeface="Fira Sans Condensed ExtraBold"/>
                <a:sym typeface="Fira Sans Condensed ExtraBold"/>
              </a:defRPr>
            </a:lvl1pPr>
            <a:lvl2pPr lvl="1" rtl="0">
              <a:spcBef>
                <a:spcPts val="0"/>
              </a:spcBef>
              <a:spcAft>
                <a:spcPts val="0"/>
              </a:spcAft>
              <a:buClr>
                <a:schemeClr val="accent2"/>
              </a:buClr>
              <a:buSzPts val="2400"/>
              <a:buFont typeface="Muli"/>
              <a:buNone/>
              <a:defRPr sz="2400">
                <a:solidFill>
                  <a:schemeClr val="accent2"/>
                </a:solidFill>
                <a:latin typeface="Muli"/>
                <a:ea typeface="Muli"/>
                <a:cs typeface="Muli"/>
                <a:sym typeface="Muli"/>
              </a:defRPr>
            </a:lvl2pPr>
            <a:lvl3pPr lvl="2" rtl="0">
              <a:spcBef>
                <a:spcPts val="0"/>
              </a:spcBef>
              <a:spcAft>
                <a:spcPts val="0"/>
              </a:spcAft>
              <a:buClr>
                <a:schemeClr val="accent2"/>
              </a:buClr>
              <a:buSzPts val="2400"/>
              <a:buFont typeface="Muli"/>
              <a:buNone/>
              <a:defRPr sz="2400">
                <a:solidFill>
                  <a:schemeClr val="accent2"/>
                </a:solidFill>
                <a:latin typeface="Muli"/>
                <a:ea typeface="Muli"/>
                <a:cs typeface="Muli"/>
                <a:sym typeface="Muli"/>
              </a:defRPr>
            </a:lvl3pPr>
            <a:lvl4pPr lvl="3" rtl="0">
              <a:spcBef>
                <a:spcPts val="0"/>
              </a:spcBef>
              <a:spcAft>
                <a:spcPts val="0"/>
              </a:spcAft>
              <a:buClr>
                <a:schemeClr val="accent2"/>
              </a:buClr>
              <a:buSzPts val="2400"/>
              <a:buFont typeface="Muli"/>
              <a:buNone/>
              <a:defRPr sz="2400">
                <a:solidFill>
                  <a:schemeClr val="accent2"/>
                </a:solidFill>
                <a:latin typeface="Muli"/>
                <a:ea typeface="Muli"/>
                <a:cs typeface="Muli"/>
                <a:sym typeface="Muli"/>
              </a:defRPr>
            </a:lvl4pPr>
            <a:lvl5pPr lvl="4" rtl="0">
              <a:spcBef>
                <a:spcPts val="0"/>
              </a:spcBef>
              <a:spcAft>
                <a:spcPts val="0"/>
              </a:spcAft>
              <a:buClr>
                <a:schemeClr val="accent2"/>
              </a:buClr>
              <a:buSzPts val="2400"/>
              <a:buFont typeface="Muli"/>
              <a:buNone/>
              <a:defRPr sz="2400">
                <a:solidFill>
                  <a:schemeClr val="accent2"/>
                </a:solidFill>
                <a:latin typeface="Muli"/>
                <a:ea typeface="Muli"/>
                <a:cs typeface="Muli"/>
                <a:sym typeface="Muli"/>
              </a:defRPr>
            </a:lvl5pPr>
            <a:lvl6pPr lvl="5" rtl="0">
              <a:spcBef>
                <a:spcPts val="0"/>
              </a:spcBef>
              <a:spcAft>
                <a:spcPts val="0"/>
              </a:spcAft>
              <a:buClr>
                <a:schemeClr val="accent2"/>
              </a:buClr>
              <a:buSzPts val="2400"/>
              <a:buFont typeface="Muli"/>
              <a:buNone/>
              <a:defRPr sz="2400">
                <a:solidFill>
                  <a:schemeClr val="accent2"/>
                </a:solidFill>
                <a:latin typeface="Muli"/>
                <a:ea typeface="Muli"/>
                <a:cs typeface="Muli"/>
                <a:sym typeface="Muli"/>
              </a:defRPr>
            </a:lvl6pPr>
            <a:lvl7pPr lvl="6" rtl="0">
              <a:spcBef>
                <a:spcPts val="0"/>
              </a:spcBef>
              <a:spcAft>
                <a:spcPts val="0"/>
              </a:spcAft>
              <a:buClr>
                <a:schemeClr val="accent2"/>
              </a:buClr>
              <a:buSzPts val="2400"/>
              <a:buFont typeface="Muli"/>
              <a:buNone/>
              <a:defRPr sz="2400">
                <a:solidFill>
                  <a:schemeClr val="accent2"/>
                </a:solidFill>
                <a:latin typeface="Muli"/>
                <a:ea typeface="Muli"/>
                <a:cs typeface="Muli"/>
                <a:sym typeface="Muli"/>
              </a:defRPr>
            </a:lvl7pPr>
            <a:lvl8pPr lvl="7" rtl="0">
              <a:spcBef>
                <a:spcPts val="0"/>
              </a:spcBef>
              <a:spcAft>
                <a:spcPts val="0"/>
              </a:spcAft>
              <a:buClr>
                <a:schemeClr val="accent2"/>
              </a:buClr>
              <a:buSzPts val="2400"/>
              <a:buFont typeface="Muli"/>
              <a:buNone/>
              <a:defRPr sz="2400">
                <a:solidFill>
                  <a:schemeClr val="accent2"/>
                </a:solidFill>
                <a:latin typeface="Muli"/>
                <a:ea typeface="Muli"/>
                <a:cs typeface="Muli"/>
                <a:sym typeface="Muli"/>
              </a:defRPr>
            </a:lvl8pPr>
            <a:lvl9pPr lvl="8" rtl="0">
              <a:spcBef>
                <a:spcPts val="0"/>
              </a:spcBef>
              <a:spcAft>
                <a:spcPts val="0"/>
              </a:spcAft>
              <a:buClr>
                <a:schemeClr val="accent2"/>
              </a:buClr>
              <a:buSzPts val="2400"/>
              <a:buFont typeface="Muli"/>
              <a:buNone/>
              <a:defRPr sz="2400">
                <a:solidFill>
                  <a:schemeClr val="accent2"/>
                </a:solidFill>
                <a:latin typeface="Muli"/>
                <a:ea typeface="Muli"/>
                <a:cs typeface="Muli"/>
                <a:sym typeface="Muli"/>
              </a:defRPr>
            </a:lvl9pPr>
          </a:lstStyle>
          <a:p>
            <a:endParaRPr/>
          </a:p>
        </p:txBody>
      </p:sp>
      <p:sp>
        <p:nvSpPr>
          <p:cNvPr id="294" name="Google Shape;294;p38"/>
          <p:cNvSpPr/>
          <p:nvPr/>
        </p:nvSpPr>
        <p:spPr>
          <a:xfrm rot="-8458454">
            <a:off x="1612775" y="2107018"/>
            <a:ext cx="9406800" cy="4421762"/>
          </a:xfrm>
          <a:custGeom>
            <a:avLst/>
            <a:gdLst/>
            <a:ahLst/>
            <a:cxnLst/>
            <a:rect l="l" t="t" r="r" b="b"/>
            <a:pathLst>
              <a:path w="376254" h="176862" extrusionOk="0">
                <a:moveTo>
                  <a:pt x="0" y="129946"/>
                </a:moveTo>
                <a:lnTo>
                  <a:pt x="292608" y="0"/>
                </a:lnTo>
                <a:lnTo>
                  <a:pt x="373168" y="176862"/>
                </a:lnTo>
                <a:lnTo>
                  <a:pt x="376254" y="176244"/>
                </a:lnTo>
              </a:path>
            </a:pathLst>
          </a:custGeom>
          <a:noFill/>
          <a:ln w="9525" cap="flat" cmpd="sng">
            <a:solidFill>
              <a:schemeClr val="accent1"/>
            </a:solidFill>
            <a:prstDash val="solid"/>
            <a:round/>
            <a:headEnd type="none" w="med" len="med"/>
            <a:tailEnd type="none" w="med" len="med"/>
          </a:ln>
          <a:effectLst>
            <a:outerShdw blurRad="57150" dist="19050" dir="5400000" algn="bl" rotWithShape="0">
              <a:srgbClr val="000000">
                <a:alpha val="23000"/>
              </a:srgbClr>
            </a:outerShdw>
          </a:effectLst>
        </p:spPr>
      </p:sp>
      <p:sp>
        <p:nvSpPr>
          <p:cNvPr id="295" name="Google Shape;295;p3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p:cSld name="BIG_NUMBER_1_1">
    <p:bg>
      <p:bgPr>
        <a:blipFill>
          <a:blip r:embed="rId2">
            <a:alphaModFix/>
          </a:blip>
          <a:stretch>
            <a:fillRect/>
          </a:stretch>
        </a:blipFill>
        <a:effectLst/>
      </p:bgPr>
    </p:bg>
    <p:spTree>
      <p:nvGrpSpPr>
        <p:cNvPr id="1" name="Shape 296"/>
        <p:cNvGrpSpPr/>
        <p:nvPr/>
      </p:nvGrpSpPr>
      <p:grpSpPr>
        <a:xfrm>
          <a:off x="0" y="0"/>
          <a:ext cx="0" cy="0"/>
          <a:chOff x="0" y="0"/>
          <a:chExt cx="0" cy="0"/>
        </a:xfrm>
      </p:grpSpPr>
      <p:sp>
        <p:nvSpPr>
          <p:cNvPr id="297" name="Google Shape;297;p39"/>
          <p:cNvSpPr txBox="1">
            <a:spLocks noGrp="1"/>
          </p:cNvSpPr>
          <p:nvPr>
            <p:ph type="title"/>
          </p:nvPr>
        </p:nvSpPr>
        <p:spPr>
          <a:xfrm>
            <a:off x="1822014" y="3487325"/>
            <a:ext cx="2087700" cy="2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98" name="Google Shape;298;p39"/>
          <p:cNvSpPr txBox="1">
            <a:spLocks noGrp="1"/>
          </p:cNvSpPr>
          <p:nvPr>
            <p:ph type="subTitle" idx="1"/>
          </p:nvPr>
        </p:nvSpPr>
        <p:spPr>
          <a:xfrm>
            <a:off x="1609913" y="2344025"/>
            <a:ext cx="2511900" cy="94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99" name="Google Shape;299;p39"/>
          <p:cNvSpPr txBox="1">
            <a:spLocks noGrp="1"/>
          </p:cNvSpPr>
          <p:nvPr>
            <p:ph type="title" idx="2"/>
          </p:nvPr>
        </p:nvSpPr>
        <p:spPr>
          <a:xfrm>
            <a:off x="5234289" y="3487325"/>
            <a:ext cx="2087700" cy="2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00" name="Google Shape;300;p39"/>
          <p:cNvSpPr txBox="1">
            <a:spLocks noGrp="1"/>
          </p:cNvSpPr>
          <p:nvPr>
            <p:ph type="subTitle" idx="3"/>
          </p:nvPr>
        </p:nvSpPr>
        <p:spPr>
          <a:xfrm>
            <a:off x="5022188" y="2344025"/>
            <a:ext cx="2511900" cy="94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01" name="Google Shape;301;p39"/>
          <p:cNvSpPr/>
          <p:nvPr/>
        </p:nvSpPr>
        <p:spPr>
          <a:xfrm>
            <a:off x="-22850" y="972725"/>
            <a:ext cx="9406350" cy="4398375"/>
          </a:xfrm>
          <a:custGeom>
            <a:avLst/>
            <a:gdLst/>
            <a:ahLst/>
            <a:cxnLst/>
            <a:rect l="l" t="t" r="r" b="b"/>
            <a:pathLst>
              <a:path w="376254" h="175935" extrusionOk="0">
                <a:moveTo>
                  <a:pt x="0" y="0"/>
                </a:moveTo>
                <a:lnTo>
                  <a:pt x="103092" y="170379"/>
                </a:lnTo>
                <a:lnTo>
                  <a:pt x="376254" y="108031"/>
                </a:lnTo>
                <a:lnTo>
                  <a:pt x="320696" y="175935"/>
                </a:lnTo>
              </a:path>
            </a:pathLst>
          </a:custGeom>
          <a:noFill/>
          <a:ln w="9525" cap="flat" cmpd="sng">
            <a:solidFill>
              <a:schemeClr val="accent1"/>
            </a:solidFill>
            <a:prstDash val="solid"/>
            <a:round/>
            <a:headEnd type="none" w="med" len="med"/>
            <a:tailEnd type="none" w="med" len="med"/>
          </a:ln>
          <a:effectLst>
            <a:outerShdw blurRad="57150" dist="19050" dir="5400000" algn="bl" rotWithShape="0">
              <a:srgbClr val="000000">
                <a:alpha val="20000"/>
              </a:srgbClr>
            </a:outerShdw>
          </a:effectLst>
        </p:spPr>
      </p:sp>
      <p:sp>
        <p:nvSpPr>
          <p:cNvPr id="302" name="Google Shape;302;p39"/>
          <p:cNvSpPr txBox="1">
            <a:spLocks noGrp="1"/>
          </p:cNvSpPr>
          <p:nvPr>
            <p:ph type="title" idx="4"/>
          </p:nvPr>
        </p:nvSpPr>
        <p:spPr>
          <a:xfrm>
            <a:off x="627071" y="550374"/>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400"/>
              <a:buFont typeface="Fira Sans Condensed ExtraBold"/>
              <a:buNone/>
              <a:defRPr sz="2400">
                <a:solidFill>
                  <a:schemeClr val="accent2"/>
                </a:solidFill>
                <a:latin typeface="Fira Sans Condensed ExtraBold"/>
                <a:ea typeface="Fira Sans Condensed ExtraBold"/>
                <a:cs typeface="Fira Sans Condensed ExtraBold"/>
                <a:sym typeface="Fira Sans Condensed ExtraBold"/>
              </a:defRPr>
            </a:lvl1pPr>
            <a:lvl2pPr lvl="1"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2pPr>
            <a:lvl3pPr lvl="2"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3pPr>
            <a:lvl4pPr lvl="3"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4pPr>
            <a:lvl5pPr lvl="4"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5pPr>
            <a:lvl6pPr lvl="5"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6pPr>
            <a:lvl7pPr lvl="6"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7pPr>
            <a:lvl8pPr lvl="7"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8pPr>
            <a:lvl9pPr lvl="8"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9pPr>
          </a:lstStyle>
          <a:p>
            <a:endParaRPr/>
          </a:p>
        </p:txBody>
      </p:sp>
      <p:sp>
        <p:nvSpPr>
          <p:cNvPr id="303" name="Google Shape;303;p3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2">
  <p:cSld name="CUSTOM_9">
    <p:bg>
      <p:bgPr>
        <a:solidFill>
          <a:schemeClr val="accent6"/>
        </a:solidFill>
        <a:effectLst/>
      </p:bgPr>
    </p:bg>
    <p:spTree>
      <p:nvGrpSpPr>
        <p:cNvPr id="1" name="Shape 304"/>
        <p:cNvGrpSpPr/>
        <p:nvPr/>
      </p:nvGrpSpPr>
      <p:grpSpPr>
        <a:xfrm>
          <a:off x="0" y="0"/>
          <a:ext cx="0" cy="0"/>
          <a:chOff x="0" y="0"/>
          <a:chExt cx="0" cy="0"/>
        </a:xfrm>
      </p:grpSpPr>
      <p:sp>
        <p:nvSpPr>
          <p:cNvPr id="305" name="Google Shape;305;p40"/>
          <p:cNvSpPr txBox="1">
            <a:spLocks noGrp="1"/>
          </p:cNvSpPr>
          <p:nvPr>
            <p:ph type="title"/>
          </p:nvPr>
        </p:nvSpPr>
        <p:spPr>
          <a:xfrm>
            <a:off x="627071" y="550374"/>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400"/>
              <a:buFont typeface="Fira Sans Condensed ExtraBold"/>
              <a:buNone/>
              <a:defRPr sz="2400">
                <a:solidFill>
                  <a:schemeClr val="accent2"/>
                </a:solidFill>
                <a:latin typeface="Fira Sans Condensed ExtraBold"/>
                <a:ea typeface="Fira Sans Condensed ExtraBold"/>
                <a:cs typeface="Fira Sans Condensed ExtraBold"/>
                <a:sym typeface="Fira Sans Condensed ExtraBold"/>
              </a:defRPr>
            </a:lvl1pPr>
            <a:lvl2pPr lvl="1"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2pPr>
            <a:lvl3pPr lvl="2"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3pPr>
            <a:lvl4pPr lvl="3"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4pPr>
            <a:lvl5pPr lvl="4"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5pPr>
            <a:lvl6pPr lvl="5"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6pPr>
            <a:lvl7pPr lvl="6"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7pPr>
            <a:lvl8pPr lvl="7"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8pPr>
            <a:lvl9pPr lvl="8"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9pPr>
          </a:lstStyle>
          <a:p>
            <a:endParaRPr/>
          </a:p>
        </p:txBody>
      </p:sp>
      <p:cxnSp>
        <p:nvCxnSpPr>
          <p:cNvPr id="306" name="Google Shape;306;p40"/>
          <p:cNvCxnSpPr/>
          <p:nvPr/>
        </p:nvCxnSpPr>
        <p:spPr>
          <a:xfrm>
            <a:off x="6736800" y="-818625"/>
            <a:ext cx="2940600" cy="2940600"/>
          </a:xfrm>
          <a:prstGeom prst="straightConnector1">
            <a:avLst/>
          </a:prstGeom>
          <a:noFill/>
          <a:ln w="9525" cap="flat" cmpd="sng">
            <a:solidFill>
              <a:schemeClr val="lt1"/>
            </a:solidFill>
            <a:prstDash val="solid"/>
            <a:round/>
            <a:headEnd type="none" w="med" len="med"/>
            <a:tailEnd type="none" w="med" len="med"/>
          </a:ln>
          <a:effectLst>
            <a:outerShdw blurRad="171450" dist="76200" dir="10860000" algn="bl" rotWithShape="0">
              <a:srgbClr val="000000"/>
            </a:outerShdw>
          </a:effectLst>
        </p:spPr>
      </p:cxnSp>
      <p:cxnSp>
        <p:nvCxnSpPr>
          <p:cNvPr id="307" name="Google Shape;307;p40"/>
          <p:cNvCxnSpPr/>
          <p:nvPr/>
        </p:nvCxnSpPr>
        <p:spPr>
          <a:xfrm>
            <a:off x="-851925" y="2726150"/>
            <a:ext cx="3104400" cy="3090900"/>
          </a:xfrm>
          <a:prstGeom prst="straightConnector1">
            <a:avLst/>
          </a:prstGeom>
          <a:noFill/>
          <a:ln w="9525" cap="flat" cmpd="sng">
            <a:solidFill>
              <a:schemeClr val="lt1"/>
            </a:solidFill>
            <a:prstDash val="solid"/>
            <a:round/>
            <a:headEnd type="none" w="med" len="med"/>
            <a:tailEnd type="none" w="med" len="med"/>
          </a:ln>
          <a:effectLst>
            <a:outerShdw blurRad="171450" dist="76200" dir="960000" algn="bl" rotWithShape="0">
              <a:srgbClr val="000000"/>
            </a:outerShdw>
          </a:effectLst>
        </p:spPr>
      </p:cxnSp>
      <p:sp>
        <p:nvSpPr>
          <p:cNvPr id="308" name="Google Shape;308;p40"/>
          <p:cNvSpPr txBox="1">
            <a:spLocks noGrp="1"/>
          </p:cNvSpPr>
          <p:nvPr>
            <p:ph type="title" idx="2"/>
          </p:nvPr>
        </p:nvSpPr>
        <p:spPr>
          <a:xfrm>
            <a:off x="3490038" y="2121975"/>
            <a:ext cx="2087700" cy="2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09" name="Google Shape;309;p40"/>
          <p:cNvSpPr txBox="1">
            <a:spLocks noGrp="1"/>
          </p:cNvSpPr>
          <p:nvPr>
            <p:ph type="subTitle" idx="1"/>
          </p:nvPr>
        </p:nvSpPr>
        <p:spPr>
          <a:xfrm>
            <a:off x="3419749" y="1247175"/>
            <a:ext cx="2308200" cy="94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0" name="Google Shape;310;p40"/>
          <p:cNvSpPr txBox="1">
            <a:spLocks noGrp="1"/>
          </p:cNvSpPr>
          <p:nvPr>
            <p:ph type="title" idx="3"/>
          </p:nvPr>
        </p:nvSpPr>
        <p:spPr>
          <a:xfrm>
            <a:off x="3490038" y="4018875"/>
            <a:ext cx="2087700" cy="2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11" name="Google Shape;311;p40"/>
          <p:cNvSpPr txBox="1">
            <a:spLocks noGrp="1"/>
          </p:cNvSpPr>
          <p:nvPr>
            <p:ph type="subTitle" idx="4"/>
          </p:nvPr>
        </p:nvSpPr>
        <p:spPr>
          <a:xfrm>
            <a:off x="3419749" y="3150075"/>
            <a:ext cx="2308200" cy="94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2" name="Google Shape;312;p4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5"/>
          <p:cNvSpPr txBox="1">
            <a:spLocks noGrp="1"/>
          </p:cNvSpPr>
          <p:nvPr>
            <p:ph type="body" idx="1"/>
          </p:nvPr>
        </p:nvSpPr>
        <p:spPr>
          <a:xfrm>
            <a:off x="843650" y="1948825"/>
            <a:ext cx="3463500" cy="2284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7" name="Google Shape;27;p5"/>
          <p:cNvSpPr txBox="1">
            <a:spLocks noGrp="1"/>
          </p:cNvSpPr>
          <p:nvPr>
            <p:ph type="body" idx="2"/>
          </p:nvPr>
        </p:nvSpPr>
        <p:spPr>
          <a:xfrm>
            <a:off x="4686909" y="1533475"/>
            <a:ext cx="3463500" cy="27000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8" name="Google Shape;28;p5"/>
          <p:cNvSpPr txBox="1">
            <a:spLocks noGrp="1"/>
          </p:cNvSpPr>
          <p:nvPr>
            <p:ph type="title"/>
          </p:nvPr>
        </p:nvSpPr>
        <p:spPr>
          <a:xfrm>
            <a:off x="627071" y="550374"/>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400"/>
              <a:buFont typeface="Fira Sans Condensed ExtraBold"/>
              <a:buNone/>
              <a:defRPr sz="2400">
                <a:solidFill>
                  <a:schemeClr val="accent2"/>
                </a:solidFill>
                <a:latin typeface="Fira Sans Condensed ExtraBold"/>
                <a:ea typeface="Fira Sans Condensed ExtraBold"/>
                <a:cs typeface="Fira Sans Condensed ExtraBold"/>
                <a:sym typeface="Fira Sans Condensed ExtraBold"/>
              </a:defRPr>
            </a:lvl1pPr>
            <a:lvl2pPr lvl="1"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2pPr>
            <a:lvl3pPr lvl="2"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3pPr>
            <a:lvl4pPr lvl="3"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4pPr>
            <a:lvl5pPr lvl="4"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5pPr>
            <a:lvl6pPr lvl="5"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6pPr>
            <a:lvl7pPr lvl="6"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7pPr>
            <a:lvl8pPr lvl="7"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8pPr>
            <a:lvl9pPr lvl="8"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9pPr>
          </a:lstStyle>
          <a:p>
            <a:endParaRPr/>
          </a:p>
        </p:txBody>
      </p:sp>
      <p:sp>
        <p:nvSpPr>
          <p:cNvPr id="29" name="Google Shape;29;p5"/>
          <p:cNvSpPr txBox="1">
            <a:spLocks noGrp="1"/>
          </p:cNvSpPr>
          <p:nvPr>
            <p:ph type="subTitle" idx="3"/>
          </p:nvPr>
        </p:nvSpPr>
        <p:spPr>
          <a:xfrm>
            <a:off x="851925" y="1544125"/>
            <a:ext cx="3463500" cy="4047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sz="1600" b="1"/>
            </a:lvl1pPr>
            <a:lvl2pPr lvl="1">
              <a:spcBef>
                <a:spcPts val="0"/>
              </a:spcBef>
              <a:spcAft>
                <a:spcPts val="0"/>
              </a:spcAft>
              <a:buSzPts val="1600"/>
              <a:buNone/>
              <a:defRPr sz="1600" b="1"/>
            </a:lvl2pPr>
            <a:lvl3pPr lvl="2">
              <a:spcBef>
                <a:spcPts val="0"/>
              </a:spcBef>
              <a:spcAft>
                <a:spcPts val="0"/>
              </a:spcAft>
              <a:buSzPts val="1600"/>
              <a:buNone/>
              <a:defRPr sz="1600" b="1"/>
            </a:lvl3pPr>
            <a:lvl4pPr lvl="3">
              <a:spcBef>
                <a:spcPts val="0"/>
              </a:spcBef>
              <a:spcAft>
                <a:spcPts val="0"/>
              </a:spcAft>
              <a:buSzPts val="1600"/>
              <a:buNone/>
              <a:defRPr sz="1600" b="1"/>
            </a:lvl4pPr>
            <a:lvl5pPr lvl="4">
              <a:spcBef>
                <a:spcPts val="0"/>
              </a:spcBef>
              <a:spcAft>
                <a:spcPts val="0"/>
              </a:spcAft>
              <a:buSzPts val="1600"/>
              <a:buNone/>
              <a:defRPr sz="1600" b="1"/>
            </a:lvl5pPr>
            <a:lvl6pPr lvl="5">
              <a:spcBef>
                <a:spcPts val="0"/>
              </a:spcBef>
              <a:spcAft>
                <a:spcPts val="0"/>
              </a:spcAft>
              <a:buSzPts val="1600"/>
              <a:buNone/>
              <a:defRPr sz="1600" b="1"/>
            </a:lvl6pPr>
            <a:lvl7pPr lvl="6">
              <a:spcBef>
                <a:spcPts val="0"/>
              </a:spcBef>
              <a:spcAft>
                <a:spcPts val="0"/>
              </a:spcAft>
              <a:buSzPts val="1600"/>
              <a:buNone/>
              <a:defRPr sz="1600" b="1"/>
            </a:lvl7pPr>
            <a:lvl8pPr lvl="7">
              <a:spcBef>
                <a:spcPts val="0"/>
              </a:spcBef>
              <a:spcAft>
                <a:spcPts val="0"/>
              </a:spcAft>
              <a:buSzPts val="1600"/>
              <a:buNone/>
              <a:defRPr sz="1600" b="1"/>
            </a:lvl8pPr>
            <a:lvl9pPr lvl="8">
              <a:spcBef>
                <a:spcPts val="0"/>
              </a:spcBef>
              <a:spcAft>
                <a:spcPts val="0"/>
              </a:spcAft>
              <a:buSzPts val="1600"/>
              <a:buNone/>
              <a:defRPr sz="1600" b="1"/>
            </a:lvl9pPr>
          </a:lstStyle>
          <a:p>
            <a:endParaRPr/>
          </a:p>
        </p:txBody>
      </p:sp>
      <p:sp>
        <p:nvSpPr>
          <p:cNvPr id="30" name="Google Shape;30;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3">
  <p:cSld name="CUSTOM_11">
    <p:bg>
      <p:bgPr>
        <a:blipFill>
          <a:blip r:embed="rId2">
            <a:alphaModFix/>
          </a:blip>
          <a:stretch>
            <a:fillRect/>
          </a:stretch>
        </a:blipFill>
        <a:effectLst/>
      </p:bgPr>
    </p:bg>
    <p:spTree>
      <p:nvGrpSpPr>
        <p:cNvPr id="1" name="Shape 313"/>
        <p:cNvGrpSpPr/>
        <p:nvPr/>
      </p:nvGrpSpPr>
      <p:grpSpPr>
        <a:xfrm>
          <a:off x="0" y="0"/>
          <a:ext cx="0" cy="0"/>
          <a:chOff x="0" y="0"/>
          <a:chExt cx="0" cy="0"/>
        </a:xfrm>
      </p:grpSpPr>
      <p:sp>
        <p:nvSpPr>
          <p:cNvPr id="314" name="Google Shape;314;p41"/>
          <p:cNvSpPr txBox="1">
            <a:spLocks noGrp="1"/>
          </p:cNvSpPr>
          <p:nvPr>
            <p:ph type="title"/>
          </p:nvPr>
        </p:nvSpPr>
        <p:spPr>
          <a:xfrm>
            <a:off x="627071" y="550374"/>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400"/>
              <a:buFont typeface="Fira Sans Condensed ExtraBold"/>
              <a:buNone/>
              <a:defRPr sz="2400">
                <a:solidFill>
                  <a:schemeClr val="accent2"/>
                </a:solidFill>
                <a:latin typeface="Fira Sans Condensed ExtraBold"/>
                <a:ea typeface="Fira Sans Condensed ExtraBold"/>
                <a:cs typeface="Fira Sans Condensed ExtraBold"/>
                <a:sym typeface="Fira Sans Condensed ExtraBold"/>
              </a:defRPr>
            </a:lvl1pPr>
            <a:lvl2pPr lvl="1"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2pPr>
            <a:lvl3pPr lvl="2"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3pPr>
            <a:lvl4pPr lvl="3"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4pPr>
            <a:lvl5pPr lvl="4"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5pPr>
            <a:lvl6pPr lvl="5"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6pPr>
            <a:lvl7pPr lvl="6"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7pPr>
            <a:lvl8pPr lvl="7"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8pPr>
            <a:lvl9pPr lvl="8"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9pPr>
          </a:lstStyle>
          <a:p>
            <a:endParaRPr/>
          </a:p>
        </p:txBody>
      </p:sp>
      <p:sp>
        <p:nvSpPr>
          <p:cNvPr id="315" name="Google Shape;315;p41"/>
          <p:cNvSpPr txBox="1">
            <a:spLocks noGrp="1"/>
          </p:cNvSpPr>
          <p:nvPr>
            <p:ph type="subTitle" idx="1"/>
          </p:nvPr>
        </p:nvSpPr>
        <p:spPr>
          <a:xfrm>
            <a:off x="2147800" y="3272400"/>
            <a:ext cx="1965000" cy="1219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16" name="Google Shape;316;p41"/>
          <p:cNvSpPr txBox="1">
            <a:spLocks noGrp="1"/>
          </p:cNvSpPr>
          <p:nvPr>
            <p:ph type="subTitle" idx="2"/>
          </p:nvPr>
        </p:nvSpPr>
        <p:spPr>
          <a:xfrm>
            <a:off x="2147800" y="1715200"/>
            <a:ext cx="1965000" cy="1219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17" name="Google Shape;317;p41"/>
          <p:cNvSpPr txBox="1">
            <a:spLocks noGrp="1"/>
          </p:cNvSpPr>
          <p:nvPr>
            <p:ph type="title" idx="3"/>
          </p:nvPr>
        </p:nvSpPr>
        <p:spPr>
          <a:xfrm>
            <a:off x="705825" y="3899796"/>
            <a:ext cx="1533900" cy="3801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sz="1600" b="1">
                <a:latin typeface="Fira Sans Condensed"/>
                <a:ea typeface="Fira Sans Condensed"/>
                <a:cs typeface="Fira Sans Condensed"/>
                <a:sym typeface="Fira Sans Condensed"/>
              </a:defRPr>
            </a:lvl1pPr>
            <a:lvl2pPr lvl="1" rtl="0">
              <a:spcBef>
                <a:spcPts val="0"/>
              </a:spcBef>
              <a:spcAft>
                <a:spcPts val="0"/>
              </a:spcAft>
              <a:buSzPts val="1600"/>
              <a:buNone/>
              <a:defRPr sz="1600" b="1">
                <a:latin typeface="Fira Sans Condensed"/>
                <a:ea typeface="Fira Sans Condensed"/>
                <a:cs typeface="Fira Sans Condensed"/>
                <a:sym typeface="Fira Sans Condensed"/>
              </a:defRPr>
            </a:lvl2pPr>
            <a:lvl3pPr lvl="2" rtl="0">
              <a:spcBef>
                <a:spcPts val="0"/>
              </a:spcBef>
              <a:spcAft>
                <a:spcPts val="0"/>
              </a:spcAft>
              <a:buSzPts val="1600"/>
              <a:buNone/>
              <a:defRPr sz="1600" b="1">
                <a:latin typeface="Fira Sans Condensed"/>
                <a:ea typeface="Fira Sans Condensed"/>
                <a:cs typeface="Fira Sans Condensed"/>
                <a:sym typeface="Fira Sans Condensed"/>
              </a:defRPr>
            </a:lvl3pPr>
            <a:lvl4pPr lvl="3" rtl="0">
              <a:spcBef>
                <a:spcPts val="0"/>
              </a:spcBef>
              <a:spcAft>
                <a:spcPts val="0"/>
              </a:spcAft>
              <a:buSzPts val="1600"/>
              <a:buNone/>
              <a:defRPr sz="1600" b="1">
                <a:latin typeface="Fira Sans Condensed"/>
                <a:ea typeface="Fira Sans Condensed"/>
                <a:cs typeface="Fira Sans Condensed"/>
                <a:sym typeface="Fira Sans Condensed"/>
              </a:defRPr>
            </a:lvl4pPr>
            <a:lvl5pPr lvl="4" rtl="0">
              <a:spcBef>
                <a:spcPts val="0"/>
              </a:spcBef>
              <a:spcAft>
                <a:spcPts val="0"/>
              </a:spcAft>
              <a:buSzPts val="1600"/>
              <a:buNone/>
              <a:defRPr sz="1600" b="1">
                <a:latin typeface="Fira Sans Condensed"/>
                <a:ea typeface="Fira Sans Condensed"/>
                <a:cs typeface="Fira Sans Condensed"/>
                <a:sym typeface="Fira Sans Condensed"/>
              </a:defRPr>
            </a:lvl5pPr>
            <a:lvl6pPr lvl="5" rtl="0">
              <a:spcBef>
                <a:spcPts val="0"/>
              </a:spcBef>
              <a:spcAft>
                <a:spcPts val="0"/>
              </a:spcAft>
              <a:buSzPts val="1600"/>
              <a:buNone/>
              <a:defRPr sz="1600" b="1">
                <a:latin typeface="Fira Sans Condensed"/>
                <a:ea typeface="Fira Sans Condensed"/>
                <a:cs typeface="Fira Sans Condensed"/>
                <a:sym typeface="Fira Sans Condensed"/>
              </a:defRPr>
            </a:lvl6pPr>
            <a:lvl7pPr lvl="6" rtl="0">
              <a:spcBef>
                <a:spcPts val="0"/>
              </a:spcBef>
              <a:spcAft>
                <a:spcPts val="0"/>
              </a:spcAft>
              <a:buSzPts val="1600"/>
              <a:buNone/>
              <a:defRPr sz="1600" b="1">
                <a:latin typeface="Fira Sans Condensed"/>
                <a:ea typeface="Fira Sans Condensed"/>
                <a:cs typeface="Fira Sans Condensed"/>
                <a:sym typeface="Fira Sans Condensed"/>
              </a:defRPr>
            </a:lvl7pPr>
            <a:lvl8pPr lvl="7" rtl="0">
              <a:spcBef>
                <a:spcPts val="0"/>
              </a:spcBef>
              <a:spcAft>
                <a:spcPts val="0"/>
              </a:spcAft>
              <a:buSzPts val="1600"/>
              <a:buNone/>
              <a:defRPr sz="1600" b="1">
                <a:latin typeface="Fira Sans Condensed"/>
                <a:ea typeface="Fira Sans Condensed"/>
                <a:cs typeface="Fira Sans Condensed"/>
                <a:sym typeface="Fira Sans Condensed"/>
              </a:defRPr>
            </a:lvl8pPr>
            <a:lvl9pPr lvl="8" rtl="0">
              <a:spcBef>
                <a:spcPts val="0"/>
              </a:spcBef>
              <a:spcAft>
                <a:spcPts val="0"/>
              </a:spcAft>
              <a:buSzPts val="1600"/>
              <a:buNone/>
              <a:defRPr sz="1600" b="1">
                <a:latin typeface="Fira Sans Condensed"/>
                <a:ea typeface="Fira Sans Condensed"/>
                <a:cs typeface="Fira Sans Condensed"/>
                <a:sym typeface="Fira Sans Condensed"/>
              </a:defRPr>
            </a:lvl9pPr>
          </a:lstStyle>
          <a:p>
            <a:endParaRPr/>
          </a:p>
        </p:txBody>
      </p:sp>
      <p:sp>
        <p:nvSpPr>
          <p:cNvPr id="318" name="Google Shape;318;p41"/>
          <p:cNvSpPr txBox="1">
            <a:spLocks noGrp="1"/>
          </p:cNvSpPr>
          <p:nvPr>
            <p:ph type="title" idx="4"/>
          </p:nvPr>
        </p:nvSpPr>
        <p:spPr>
          <a:xfrm>
            <a:off x="705825" y="2342596"/>
            <a:ext cx="1533900" cy="3801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sz="1600" b="1">
                <a:latin typeface="Fira Sans Condensed"/>
                <a:ea typeface="Fira Sans Condensed"/>
                <a:cs typeface="Fira Sans Condensed"/>
                <a:sym typeface="Fira Sans Condensed"/>
              </a:defRPr>
            </a:lvl1pPr>
            <a:lvl2pPr lvl="1" rtl="0">
              <a:spcBef>
                <a:spcPts val="0"/>
              </a:spcBef>
              <a:spcAft>
                <a:spcPts val="0"/>
              </a:spcAft>
              <a:buSzPts val="1600"/>
              <a:buNone/>
              <a:defRPr sz="1600" b="1">
                <a:latin typeface="Fira Sans Condensed"/>
                <a:ea typeface="Fira Sans Condensed"/>
                <a:cs typeface="Fira Sans Condensed"/>
                <a:sym typeface="Fira Sans Condensed"/>
              </a:defRPr>
            </a:lvl2pPr>
            <a:lvl3pPr lvl="2" rtl="0">
              <a:spcBef>
                <a:spcPts val="0"/>
              </a:spcBef>
              <a:spcAft>
                <a:spcPts val="0"/>
              </a:spcAft>
              <a:buSzPts val="1600"/>
              <a:buNone/>
              <a:defRPr sz="1600" b="1">
                <a:latin typeface="Fira Sans Condensed"/>
                <a:ea typeface="Fira Sans Condensed"/>
                <a:cs typeface="Fira Sans Condensed"/>
                <a:sym typeface="Fira Sans Condensed"/>
              </a:defRPr>
            </a:lvl3pPr>
            <a:lvl4pPr lvl="3" rtl="0">
              <a:spcBef>
                <a:spcPts val="0"/>
              </a:spcBef>
              <a:spcAft>
                <a:spcPts val="0"/>
              </a:spcAft>
              <a:buSzPts val="1600"/>
              <a:buNone/>
              <a:defRPr sz="1600" b="1">
                <a:latin typeface="Fira Sans Condensed"/>
                <a:ea typeface="Fira Sans Condensed"/>
                <a:cs typeface="Fira Sans Condensed"/>
                <a:sym typeface="Fira Sans Condensed"/>
              </a:defRPr>
            </a:lvl4pPr>
            <a:lvl5pPr lvl="4" rtl="0">
              <a:spcBef>
                <a:spcPts val="0"/>
              </a:spcBef>
              <a:spcAft>
                <a:spcPts val="0"/>
              </a:spcAft>
              <a:buSzPts val="1600"/>
              <a:buNone/>
              <a:defRPr sz="1600" b="1">
                <a:latin typeface="Fira Sans Condensed"/>
                <a:ea typeface="Fira Sans Condensed"/>
                <a:cs typeface="Fira Sans Condensed"/>
                <a:sym typeface="Fira Sans Condensed"/>
              </a:defRPr>
            </a:lvl5pPr>
            <a:lvl6pPr lvl="5" rtl="0">
              <a:spcBef>
                <a:spcPts val="0"/>
              </a:spcBef>
              <a:spcAft>
                <a:spcPts val="0"/>
              </a:spcAft>
              <a:buSzPts val="1600"/>
              <a:buNone/>
              <a:defRPr sz="1600" b="1">
                <a:latin typeface="Fira Sans Condensed"/>
                <a:ea typeface="Fira Sans Condensed"/>
                <a:cs typeface="Fira Sans Condensed"/>
                <a:sym typeface="Fira Sans Condensed"/>
              </a:defRPr>
            </a:lvl6pPr>
            <a:lvl7pPr lvl="6" rtl="0">
              <a:spcBef>
                <a:spcPts val="0"/>
              </a:spcBef>
              <a:spcAft>
                <a:spcPts val="0"/>
              </a:spcAft>
              <a:buSzPts val="1600"/>
              <a:buNone/>
              <a:defRPr sz="1600" b="1">
                <a:latin typeface="Fira Sans Condensed"/>
                <a:ea typeface="Fira Sans Condensed"/>
                <a:cs typeface="Fira Sans Condensed"/>
                <a:sym typeface="Fira Sans Condensed"/>
              </a:defRPr>
            </a:lvl7pPr>
            <a:lvl8pPr lvl="7" rtl="0">
              <a:spcBef>
                <a:spcPts val="0"/>
              </a:spcBef>
              <a:spcAft>
                <a:spcPts val="0"/>
              </a:spcAft>
              <a:buSzPts val="1600"/>
              <a:buNone/>
              <a:defRPr sz="1600" b="1">
                <a:latin typeface="Fira Sans Condensed"/>
                <a:ea typeface="Fira Sans Condensed"/>
                <a:cs typeface="Fira Sans Condensed"/>
                <a:sym typeface="Fira Sans Condensed"/>
              </a:defRPr>
            </a:lvl8pPr>
            <a:lvl9pPr lvl="8" rtl="0">
              <a:spcBef>
                <a:spcPts val="0"/>
              </a:spcBef>
              <a:spcAft>
                <a:spcPts val="0"/>
              </a:spcAft>
              <a:buSzPts val="1600"/>
              <a:buNone/>
              <a:defRPr sz="1600" b="1">
                <a:latin typeface="Fira Sans Condensed"/>
                <a:ea typeface="Fira Sans Condensed"/>
                <a:cs typeface="Fira Sans Condensed"/>
                <a:sym typeface="Fira Sans Condensed"/>
              </a:defRPr>
            </a:lvl9pPr>
          </a:lstStyle>
          <a:p>
            <a:endParaRPr/>
          </a:p>
        </p:txBody>
      </p:sp>
      <p:sp>
        <p:nvSpPr>
          <p:cNvPr id="319" name="Google Shape;319;p4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6">
  <p:cSld name="SECTION_TITLE_AND_DESCRIPTION_3">
    <p:bg>
      <p:bgPr>
        <a:blipFill>
          <a:blip r:embed="rId2">
            <a:alphaModFix/>
          </a:blip>
          <a:stretch>
            <a:fillRect/>
          </a:stretch>
        </a:blipFill>
        <a:effectLst/>
      </p:bgPr>
    </p:bg>
    <p:spTree>
      <p:nvGrpSpPr>
        <p:cNvPr id="1" name="Shape 320"/>
        <p:cNvGrpSpPr/>
        <p:nvPr/>
      </p:nvGrpSpPr>
      <p:grpSpPr>
        <a:xfrm>
          <a:off x="0" y="0"/>
          <a:ext cx="0" cy="0"/>
          <a:chOff x="0" y="0"/>
          <a:chExt cx="0" cy="0"/>
        </a:xfrm>
      </p:grpSpPr>
      <p:sp>
        <p:nvSpPr>
          <p:cNvPr id="321" name="Google Shape;321;p42"/>
          <p:cNvSpPr/>
          <p:nvPr/>
        </p:nvSpPr>
        <p:spPr>
          <a:xfrm>
            <a:off x="4390950" y="3256800"/>
            <a:ext cx="5116025" cy="2006275"/>
          </a:xfrm>
          <a:custGeom>
            <a:avLst/>
            <a:gdLst/>
            <a:ahLst/>
            <a:cxnLst/>
            <a:rect l="l" t="t" r="r" b="b"/>
            <a:pathLst>
              <a:path w="204641" h="80251" extrusionOk="0">
                <a:moveTo>
                  <a:pt x="0" y="79016"/>
                </a:moveTo>
                <a:lnTo>
                  <a:pt x="204641" y="0"/>
                </a:lnTo>
                <a:lnTo>
                  <a:pt x="130254" y="80251"/>
                </a:lnTo>
              </a:path>
            </a:pathLst>
          </a:custGeom>
          <a:noFill/>
          <a:ln w="9525" cap="flat" cmpd="sng">
            <a:solidFill>
              <a:schemeClr val="accent1"/>
            </a:solidFill>
            <a:prstDash val="solid"/>
            <a:round/>
            <a:headEnd type="none" w="med" len="med"/>
            <a:tailEnd type="none" w="med" len="med"/>
          </a:ln>
          <a:effectLst>
            <a:outerShdw blurRad="57150" dist="19050" dir="5400000" algn="bl" rotWithShape="0">
              <a:srgbClr val="000000">
                <a:alpha val="20000"/>
              </a:srgbClr>
            </a:outerShdw>
          </a:effectLst>
        </p:spPr>
      </p:sp>
      <p:sp>
        <p:nvSpPr>
          <p:cNvPr id="322" name="Google Shape;322;p42"/>
          <p:cNvSpPr txBox="1">
            <a:spLocks noGrp="1"/>
          </p:cNvSpPr>
          <p:nvPr>
            <p:ph type="title"/>
          </p:nvPr>
        </p:nvSpPr>
        <p:spPr>
          <a:xfrm>
            <a:off x="627071" y="550374"/>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400"/>
              <a:buFont typeface="Fira Sans Condensed ExtraBold"/>
              <a:buNone/>
              <a:defRPr sz="2400">
                <a:solidFill>
                  <a:schemeClr val="accent2"/>
                </a:solidFill>
                <a:latin typeface="Fira Sans Condensed ExtraBold"/>
                <a:ea typeface="Fira Sans Condensed ExtraBold"/>
                <a:cs typeface="Fira Sans Condensed ExtraBold"/>
                <a:sym typeface="Fira Sans Condensed ExtraBold"/>
              </a:defRPr>
            </a:lvl1pPr>
            <a:lvl2pPr lvl="1"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2pPr>
            <a:lvl3pPr lvl="2"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3pPr>
            <a:lvl4pPr lvl="3"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4pPr>
            <a:lvl5pPr lvl="4"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5pPr>
            <a:lvl6pPr lvl="5"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6pPr>
            <a:lvl7pPr lvl="6"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7pPr>
            <a:lvl8pPr lvl="7"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8pPr>
            <a:lvl9pPr lvl="8"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9pPr>
          </a:lstStyle>
          <a:p>
            <a:endParaRPr/>
          </a:p>
        </p:txBody>
      </p:sp>
      <p:sp>
        <p:nvSpPr>
          <p:cNvPr id="323" name="Google Shape;323;p4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2">
  <p:cSld name="SECTION_TITLE_AND_DESCRIPTION_1_1_2_2_1">
    <p:bg>
      <p:bgPr>
        <a:blipFill>
          <a:blip r:embed="rId2">
            <a:alphaModFix/>
          </a:blip>
          <a:stretch>
            <a:fillRect/>
          </a:stretch>
        </a:blipFill>
        <a:effectLst/>
      </p:bgPr>
    </p:bg>
    <p:spTree>
      <p:nvGrpSpPr>
        <p:cNvPr id="1" name="Shape 324"/>
        <p:cNvGrpSpPr/>
        <p:nvPr/>
      </p:nvGrpSpPr>
      <p:grpSpPr>
        <a:xfrm>
          <a:off x="0" y="0"/>
          <a:ext cx="0" cy="0"/>
          <a:chOff x="0" y="0"/>
          <a:chExt cx="0" cy="0"/>
        </a:xfrm>
      </p:grpSpPr>
      <p:sp>
        <p:nvSpPr>
          <p:cNvPr id="325" name="Google Shape;325;p43"/>
          <p:cNvSpPr/>
          <p:nvPr/>
        </p:nvSpPr>
        <p:spPr>
          <a:xfrm>
            <a:off x="6875350" y="-100325"/>
            <a:ext cx="2446125" cy="1504725"/>
          </a:xfrm>
          <a:custGeom>
            <a:avLst/>
            <a:gdLst/>
            <a:ahLst/>
            <a:cxnLst/>
            <a:rect l="l" t="t" r="r" b="b"/>
            <a:pathLst>
              <a:path w="97845" h="60189" extrusionOk="0">
                <a:moveTo>
                  <a:pt x="0" y="0"/>
                </a:moveTo>
                <a:lnTo>
                  <a:pt x="97536" y="56794"/>
                </a:lnTo>
                <a:lnTo>
                  <a:pt x="97845" y="60189"/>
                </a:lnTo>
              </a:path>
            </a:pathLst>
          </a:custGeom>
          <a:noFill/>
          <a:ln w="9525" cap="flat" cmpd="sng">
            <a:solidFill>
              <a:srgbClr val="FFFFFF"/>
            </a:solidFill>
            <a:prstDash val="solid"/>
            <a:round/>
            <a:headEnd type="none" w="med" len="med"/>
            <a:tailEnd type="none" w="med" len="med"/>
          </a:ln>
          <a:effectLst>
            <a:outerShdw blurRad="57150" dist="19050" dir="5400000" algn="bl" rotWithShape="0">
              <a:srgbClr val="000000">
                <a:alpha val="21000"/>
              </a:srgbClr>
            </a:outerShdw>
          </a:effectLst>
        </p:spPr>
      </p:sp>
      <p:sp>
        <p:nvSpPr>
          <p:cNvPr id="326" name="Google Shape;326;p43"/>
          <p:cNvSpPr txBox="1">
            <a:spLocks noGrp="1"/>
          </p:cNvSpPr>
          <p:nvPr>
            <p:ph type="title"/>
          </p:nvPr>
        </p:nvSpPr>
        <p:spPr>
          <a:xfrm>
            <a:off x="5820375" y="1664100"/>
            <a:ext cx="24462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27" name="Google Shape;327;p43"/>
          <p:cNvSpPr txBox="1">
            <a:spLocks noGrp="1"/>
          </p:cNvSpPr>
          <p:nvPr>
            <p:ph type="body" idx="1"/>
          </p:nvPr>
        </p:nvSpPr>
        <p:spPr>
          <a:xfrm>
            <a:off x="5820375" y="2498100"/>
            <a:ext cx="2446200" cy="1682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328" name="Google Shape;328;p4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e column text 3">
  <p:cSld name="CUSTOM_1">
    <p:spTree>
      <p:nvGrpSpPr>
        <p:cNvPr id="1" name="Shape 329"/>
        <p:cNvGrpSpPr/>
        <p:nvPr/>
      </p:nvGrpSpPr>
      <p:grpSpPr>
        <a:xfrm>
          <a:off x="0" y="0"/>
          <a:ext cx="0" cy="0"/>
          <a:chOff x="0" y="0"/>
          <a:chExt cx="0" cy="0"/>
        </a:xfrm>
      </p:grpSpPr>
      <p:sp>
        <p:nvSpPr>
          <p:cNvPr id="330" name="Google Shape;330;p44"/>
          <p:cNvSpPr/>
          <p:nvPr/>
        </p:nvSpPr>
        <p:spPr>
          <a:xfrm>
            <a:off x="3718675" y="0"/>
            <a:ext cx="6922000" cy="5143500"/>
          </a:xfrm>
          <a:prstGeom prst="flowChartManualOperation">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31" name="Google Shape;331;p44"/>
          <p:cNvCxnSpPr/>
          <p:nvPr/>
        </p:nvCxnSpPr>
        <p:spPr>
          <a:xfrm>
            <a:off x="4331975" y="-277425"/>
            <a:ext cx="1524000" cy="5687700"/>
          </a:xfrm>
          <a:prstGeom prst="straightConnector1">
            <a:avLst/>
          </a:prstGeom>
          <a:noFill/>
          <a:ln w="9525" cap="flat" cmpd="sng">
            <a:solidFill>
              <a:schemeClr val="lt1"/>
            </a:solidFill>
            <a:prstDash val="solid"/>
            <a:round/>
            <a:headEnd type="none" w="med" len="med"/>
            <a:tailEnd type="none" w="med" len="med"/>
          </a:ln>
          <a:effectLst>
            <a:outerShdw blurRad="185738" dist="85725" dir="1020000" algn="bl" rotWithShape="0">
              <a:schemeClr val="dk1"/>
            </a:outerShdw>
          </a:effectLst>
        </p:spPr>
      </p:cxnSp>
      <p:cxnSp>
        <p:nvCxnSpPr>
          <p:cNvPr id="332" name="Google Shape;332;p44"/>
          <p:cNvCxnSpPr/>
          <p:nvPr/>
        </p:nvCxnSpPr>
        <p:spPr>
          <a:xfrm>
            <a:off x="7249875" y="-125025"/>
            <a:ext cx="1524000" cy="5687700"/>
          </a:xfrm>
          <a:prstGeom prst="straightConnector1">
            <a:avLst/>
          </a:prstGeom>
          <a:noFill/>
          <a:ln w="9525" cap="flat" cmpd="sng">
            <a:solidFill>
              <a:schemeClr val="lt1"/>
            </a:solidFill>
            <a:prstDash val="solid"/>
            <a:round/>
            <a:headEnd type="none" w="med" len="med"/>
            <a:tailEnd type="none" w="med" len="med"/>
          </a:ln>
          <a:effectLst>
            <a:outerShdw blurRad="185738" dist="85725" dir="1020000" algn="bl" rotWithShape="0">
              <a:schemeClr val="dk1"/>
            </a:outerShdw>
          </a:effectLst>
        </p:spPr>
      </p:cxnSp>
      <p:sp>
        <p:nvSpPr>
          <p:cNvPr id="333" name="Google Shape;333;p44"/>
          <p:cNvSpPr txBox="1">
            <a:spLocks noGrp="1"/>
          </p:cNvSpPr>
          <p:nvPr>
            <p:ph type="title"/>
          </p:nvPr>
        </p:nvSpPr>
        <p:spPr>
          <a:xfrm>
            <a:off x="5327750" y="1328025"/>
            <a:ext cx="3089700" cy="755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34" name="Google Shape;334;p44"/>
          <p:cNvSpPr txBox="1">
            <a:spLocks noGrp="1"/>
          </p:cNvSpPr>
          <p:nvPr>
            <p:ph type="body" idx="1"/>
          </p:nvPr>
        </p:nvSpPr>
        <p:spPr>
          <a:xfrm>
            <a:off x="5249625" y="2148525"/>
            <a:ext cx="3167700" cy="1682400"/>
          </a:xfrm>
          <a:prstGeom prst="rect">
            <a:avLst/>
          </a:prstGeom>
        </p:spPr>
        <p:txBody>
          <a:bodyPr spcFirstLastPara="1" wrap="square" lIns="91425" tIns="91425" rIns="91425" bIns="91425" anchor="t" anchorCtr="0">
            <a:noAutofit/>
          </a:bodyPr>
          <a:lstStyle>
            <a:lvl1pPr marL="457200" lvl="0" indent="-342900" algn="r" rtl="0">
              <a:spcBef>
                <a:spcPts val="0"/>
              </a:spcBef>
              <a:spcAft>
                <a:spcPts val="0"/>
              </a:spcAft>
              <a:buSzPts val="1800"/>
              <a:buChar char="●"/>
              <a:defRPr>
                <a:solidFill>
                  <a:schemeClr val="dk1"/>
                </a:solidFill>
              </a:defRPr>
            </a:lvl1pPr>
            <a:lvl2pPr marL="914400" lvl="1" indent="-342900" algn="ctr" rtl="0">
              <a:spcBef>
                <a:spcPts val="1600"/>
              </a:spcBef>
              <a:spcAft>
                <a:spcPts val="0"/>
              </a:spcAft>
              <a:buSzPts val="1800"/>
              <a:buChar char="○"/>
              <a:defRPr sz="1800"/>
            </a:lvl2pPr>
            <a:lvl3pPr marL="1371600" lvl="2" indent="-342900" algn="ctr" rtl="0">
              <a:spcBef>
                <a:spcPts val="1600"/>
              </a:spcBef>
              <a:spcAft>
                <a:spcPts val="0"/>
              </a:spcAft>
              <a:buSzPts val="1800"/>
              <a:buChar char="■"/>
              <a:defRPr sz="1800"/>
            </a:lvl3pPr>
            <a:lvl4pPr marL="1828800" lvl="3" indent="-342900" algn="ctr" rtl="0">
              <a:spcBef>
                <a:spcPts val="1600"/>
              </a:spcBef>
              <a:spcAft>
                <a:spcPts val="0"/>
              </a:spcAft>
              <a:buSzPts val="1800"/>
              <a:buChar char="●"/>
              <a:defRPr sz="1800"/>
            </a:lvl4pPr>
            <a:lvl5pPr marL="2286000" lvl="4" indent="-342900" algn="ctr" rtl="0">
              <a:spcBef>
                <a:spcPts val="1600"/>
              </a:spcBef>
              <a:spcAft>
                <a:spcPts val="0"/>
              </a:spcAft>
              <a:buSzPts val="1800"/>
              <a:buChar char="○"/>
              <a:defRPr sz="1800"/>
            </a:lvl5pPr>
            <a:lvl6pPr marL="2743200" lvl="5" indent="-342900" algn="ctr" rtl="0">
              <a:spcBef>
                <a:spcPts val="1600"/>
              </a:spcBef>
              <a:spcAft>
                <a:spcPts val="0"/>
              </a:spcAft>
              <a:buSzPts val="1800"/>
              <a:buChar char="■"/>
              <a:defRPr sz="1800"/>
            </a:lvl6pPr>
            <a:lvl7pPr marL="3200400" lvl="6" indent="-342900" algn="ctr" rtl="0">
              <a:spcBef>
                <a:spcPts val="1600"/>
              </a:spcBef>
              <a:spcAft>
                <a:spcPts val="0"/>
              </a:spcAft>
              <a:buSzPts val="1800"/>
              <a:buChar char="●"/>
              <a:defRPr sz="1800"/>
            </a:lvl7pPr>
            <a:lvl8pPr marL="3657600" lvl="7" indent="-342900" algn="ctr" rtl="0">
              <a:spcBef>
                <a:spcPts val="1600"/>
              </a:spcBef>
              <a:spcAft>
                <a:spcPts val="0"/>
              </a:spcAft>
              <a:buSzPts val="1800"/>
              <a:buChar char="○"/>
              <a:defRPr sz="1800"/>
            </a:lvl8pPr>
            <a:lvl9pPr marL="4114800" lvl="8" indent="-342900" algn="ctr" rtl="0">
              <a:spcBef>
                <a:spcPts val="1600"/>
              </a:spcBef>
              <a:spcAft>
                <a:spcPts val="1600"/>
              </a:spcAft>
              <a:buSzPts val="1800"/>
              <a:buChar char="■"/>
              <a:defRPr sz="1800"/>
            </a:lvl9pPr>
          </a:lstStyle>
          <a:p>
            <a:endParaRPr/>
          </a:p>
        </p:txBody>
      </p:sp>
      <p:sp>
        <p:nvSpPr>
          <p:cNvPr id="335" name="Google Shape;335;p4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 column text 3">
  <p:cSld name="CUSTOM_12">
    <p:spTree>
      <p:nvGrpSpPr>
        <p:cNvPr id="1" name="Shape 336"/>
        <p:cNvGrpSpPr/>
        <p:nvPr/>
      </p:nvGrpSpPr>
      <p:grpSpPr>
        <a:xfrm>
          <a:off x="0" y="0"/>
          <a:ext cx="0" cy="0"/>
          <a:chOff x="0" y="0"/>
          <a:chExt cx="0" cy="0"/>
        </a:xfrm>
      </p:grpSpPr>
      <p:sp>
        <p:nvSpPr>
          <p:cNvPr id="337" name="Google Shape;337;p45"/>
          <p:cNvSpPr/>
          <p:nvPr/>
        </p:nvSpPr>
        <p:spPr>
          <a:xfrm flipH="1">
            <a:off x="-680316" y="-392500"/>
            <a:ext cx="6714919" cy="5143694"/>
          </a:xfrm>
          <a:custGeom>
            <a:avLst/>
            <a:gdLst/>
            <a:ahLst/>
            <a:cxnLst/>
            <a:rect l="l" t="t" r="r" b="b"/>
            <a:pathLst>
              <a:path w="206248" h="157988" extrusionOk="0">
                <a:moveTo>
                  <a:pt x="0" y="8636"/>
                </a:moveTo>
                <a:lnTo>
                  <a:pt x="197104" y="157988"/>
                </a:lnTo>
                <a:lnTo>
                  <a:pt x="206248" y="134620"/>
                </a:lnTo>
                <a:lnTo>
                  <a:pt x="76708" y="0"/>
                </a:lnTo>
                <a:lnTo>
                  <a:pt x="188468" y="38100"/>
                </a:lnTo>
              </a:path>
            </a:pathLst>
          </a:custGeom>
          <a:noFill/>
          <a:ln w="9525" cap="flat" cmpd="sng">
            <a:solidFill>
              <a:schemeClr val="accent1"/>
            </a:solidFill>
            <a:prstDash val="solid"/>
            <a:round/>
            <a:headEnd type="none" w="med" len="med"/>
            <a:tailEnd type="none" w="med" len="med"/>
          </a:ln>
          <a:effectLst>
            <a:outerShdw blurRad="57150" dist="19050" dir="5400000" algn="bl" rotWithShape="0">
              <a:srgbClr val="000000">
                <a:alpha val="10000"/>
              </a:srgbClr>
            </a:outerShdw>
          </a:effectLst>
        </p:spPr>
      </p:sp>
      <p:sp>
        <p:nvSpPr>
          <p:cNvPr id="338" name="Google Shape;338;p45"/>
          <p:cNvSpPr txBox="1">
            <a:spLocks noGrp="1"/>
          </p:cNvSpPr>
          <p:nvPr>
            <p:ph type="subTitle" idx="1"/>
          </p:nvPr>
        </p:nvSpPr>
        <p:spPr>
          <a:xfrm>
            <a:off x="3818634" y="1742550"/>
            <a:ext cx="3910500" cy="16584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9" name="Google Shape;339;p45"/>
          <p:cNvSpPr txBox="1">
            <a:spLocks noGrp="1"/>
          </p:cNvSpPr>
          <p:nvPr>
            <p:ph type="title"/>
          </p:nvPr>
        </p:nvSpPr>
        <p:spPr>
          <a:xfrm>
            <a:off x="1132000" y="821350"/>
            <a:ext cx="2610600" cy="7557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5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340" name="Google Shape;340;p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4">
  <p:cSld name="CUSTOM_13">
    <p:bg>
      <p:bgPr>
        <a:blipFill>
          <a:blip r:embed="rId2">
            <a:alphaModFix/>
          </a:blip>
          <a:stretch>
            <a:fillRect/>
          </a:stretch>
        </a:blipFill>
        <a:effectLst/>
      </p:bgPr>
    </p:bg>
    <p:spTree>
      <p:nvGrpSpPr>
        <p:cNvPr id="1" name="Shape 341"/>
        <p:cNvGrpSpPr/>
        <p:nvPr/>
      </p:nvGrpSpPr>
      <p:grpSpPr>
        <a:xfrm>
          <a:off x="0" y="0"/>
          <a:ext cx="0" cy="0"/>
          <a:chOff x="0" y="0"/>
          <a:chExt cx="0" cy="0"/>
        </a:xfrm>
      </p:grpSpPr>
      <p:sp>
        <p:nvSpPr>
          <p:cNvPr id="342" name="Google Shape;342;p46"/>
          <p:cNvSpPr txBox="1">
            <a:spLocks noGrp="1"/>
          </p:cNvSpPr>
          <p:nvPr>
            <p:ph type="subTitle" idx="1"/>
          </p:nvPr>
        </p:nvSpPr>
        <p:spPr>
          <a:xfrm>
            <a:off x="2616750" y="2318875"/>
            <a:ext cx="3910500" cy="1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343" name="Google Shape;343;p46"/>
          <p:cNvSpPr txBox="1">
            <a:spLocks noGrp="1"/>
          </p:cNvSpPr>
          <p:nvPr>
            <p:ph type="title"/>
          </p:nvPr>
        </p:nvSpPr>
        <p:spPr>
          <a:xfrm>
            <a:off x="3646182" y="1166225"/>
            <a:ext cx="1851600" cy="75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44" name="Google Shape;344;p46"/>
          <p:cNvSpPr/>
          <p:nvPr/>
        </p:nvSpPr>
        <p:spPr>
          <a:xfrm rot="-796065">
            <a:off x="-527754" y="-192960"/>
            <a:ext cx="9406271" cy="4421513"/>
          </a:xfrm>
          <a:custGeom>
            <a:avLst/>
            <a:gdLst/>
            <a:ahLst/>
            <a:cxnLst/>
            <a:rect l="l" t="t" r="r" b="b"/>
            <a:pathLst>
              <a:path w="376254" h="176862" extrusionOk="0">
                <a:moveTo>
                  <a:pt x="0" y="129946"/>
                </a:moveTo>
                <a:lnTo>
                  <a:pt x="292608" y="0"/>
                </a:lnTo>
                <a:lnTo>
                  <a:pt x="373168" y="176862"/>
                </a:lnTo>
                <a:lnTo>
                  <a:pt x="376254" y="176244"/>
                </a:lnTo>
              </a:path>
            </a:pathLst>
          </a:custGeom>
          <a:noFill/>
          <a:ln w="9525" cap="flat" cmpd="sng">
            <a:solidFill>
              <a:schemeClr val="accent1"/>
            </a:solidFill>
            <a:prstDash val="solid"/>
            <a:round/>
            <a:headEnd type="none" w="med" len="med"/>
            <a:tailEnd type="none" w="med" len="med"/>
          </a:ln>
          <a:effectLst>
            <a:outerShdw blurRad="57150" dist="19050" dir="5400000" algn="bl" rotWithShape="0">
              <a:srgbClr val="000000">
                <a:alpha val="23000"/>
              </a:srgbClr>
            </a:outerShdw>
          </a:effectLst>
        </p:spPr>
      </p:sp>
      <p:sp>
        <p:nvSpPr>
          <p:cNvPr id="345" name="Google Shape;345;p4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aption 2">
  <p:cSld name="CUSTOM_14">
    <p:bg>
      <p:bgPr>
        <a:solidFill>
          <a:schemeClr val="lt2"/>
        </a:solidFill>
        <a:effectLst/>
      </p:bgPr>
    </p:bg>
    <p:spTree>
      <p:nvGrpSpPr>
        <p:cNvPr id="1" name="Shape 346"/>
        <p:cNvGrpSpPr/>
        <p:nvPr/>
      </p:nvGrpSpPr>
      <p:grpSpPr>
        <a:xfrm>
          <a:off x="0" y="0"/>
          <a:ext cx="0" cy="0"/>
          <a:chOff x="0" y="0"/>
          <a:chExt cx="0" cy="0"/>
        </a:xfrm>
      </p:grpSpPr>
      <p:sp>
        <p:nvSpPr>
          <p:cNvPr id="347" name="Google Shape;347;p47"/>
          <p:cNvSpPr txBox="1">
            <a:spLocks noGrp="1"/>
          </p:cNvSpPr>
          <p:nvPr>
            <p:ph type="title"/>
          </p:nvPr>
        </p:nvSpPr>
        <p:spPr>
          <a:xfrm>
            <a:off x="716950" y="489675"/>
            <a:ext cx="7699200" cy="564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3000"/>
              <a:buNone/>
              <a:defRPr sz="3000">
                <a:solidFill>
                  <a:schemeClr val="accent2"/>
                </a:solidFill>
              </a:defRPr>
            </a:lvl1pPr>
            <a:lvl2pPr lvl="1" rtl="0">
              <a:spcBef>
                <a:spcPts val="0"/>
              </a:spcBef>
              <a:spcAft>
                <a:spcPts val="0"/>
              </a:spcAft>
              <a:buClr>
                <a:schemeClr val="accent2"/>
              </a:buClr>
              <a:buSzPts val="3000"/>
              <a:buFont typeface="Fira Sans Condensed"/>
              <a:buNone/>
              <a:defRPr sz="3000" b="1">
                <a:solidFill>
                  <a:schemeClr val="accent2"/>
                </a:solidFill>
                <a:latin typeface="Fira Sans Condensed"/>
                <a:ea typeface="Fira Sans Condensed"/>
                <a:cs typeface="Fira Sans Condensed"/>
                <a:sym typeface="Fira Sans Condensed"/>
              </a:defRPr>
            </a:lvl2pPr>
            <a:lvl3pPr lvl="2" rtl="0">
              <a:spcBef>
                <a:spcPts val="0"/>
              </a:spcBef>
              <a:spcAft>
                <a:spcPts val="0"/>
              </a:spcAft>
              <a:buClr>
                <a:schemeClr val="accent2"/>
              </a:buClr>
              <a:buSzPts val="3000"/>
              <a:buFont typeface="Fira Sans Condensed"/>
              <a:buNone/>
              <a:defRPr sz="3000" b="1">
                <a:solidFill>
                  <a:schemeClr val="accent2"/>
                </a:solidFill>
                <a:latin typeface="Fira Sans Condensed"/>
                <a:ea typeface="Fira Sans Condensed"/>
                <a:cs typeface="Fira Sans Condensed"/>
                <a:sym typeface="Fira Sans Condensed"/>
              </a:defRPr>
            </a:lvl3pPr>
            <a:lvl4pPr lvl="3" rtl="0">
              <a:spcBef>
                <a:spcPts val="0"/>
              </a:spcBef>
              <a:spcAft>
                <a:spcPts val="0"/>
              </a:spcAft>
              <a:buClr>
                <a:schemeClr val="accent2"/>
              </a:buClr>
              <a:buSzPts val="3000"/>
              <a:buFont typeface="Fira Sans Condensed"/>
              <a:buNone/>
              <a:defRPr sz="3000" b="1">
                <a:solidFill>
                  <a:schemeClr val="accent2"/>
                </a:solidFill>
                <a:latin typeface="Fira Sans Condensed"/>
                <a:ea typeface="Fira Sans Condensed"/>
                <a:cs typeface="Fira Sans Condensed"/>
                <a:sym typeface="Fira Sans Condensed"/>
              </a:defRPr>
            </a:lvl4pPr>
            <a:lvl5pPr lvl="4" rtl="0">
              <a:spcBef>
                <a:spcPts val="0"/>
              </a:spcBef>
              <a:spcAft>
                <a:spcPts val="0"/>
              </a:spcAft>
              <a:buClr>
                <a:schemeClr val="accent2"/>
              </a:buClr>
              <a:buSzPts val="3000"/>
              <a:buFont typeface="Fira Sans Condensed"/>
              <a:buNone/>
              <a:defRPr sz="3000" b="1">
                <a:solidFill>
                  <a:schemeClr val="accent2"/>
                </a:solidFill>
                <a:latin typeface="Fira Sans Condensed"/>
                <a:ea typeface="Fira Sans Condensed"/>
                <a:cs typeface="Fira Sans Condensed"/>
                <a:sym typeface="Fira Sans Condensed"/>
              </a:defRPr>
            </a:lvl5pPr>
            <a:lvl6pPr lvl="5" rtl="0">
              <a:spcBef>
                <a:spcPts val="0"/>
              </a:spcBef>
              <a:spcAft>
                <a:spcPts val="0"/>
              </a:spcAft>
              <a:buClr>
                <a:schemeClr val="accent2"/>
              </a:buClr>
              <a:buSzPts val="3000"/>
              <a:buFont typeface="Fira Sans Condensed"/>
              <a:buNone/>
              <a:defRPr sz="3000" b="1">
                <a:solidFill>
                  <a:schemeClr val="accent2"/>
                </a:solidFill>
                <a:latin typeface="Fira Sans Condensed"/>
                <a:ea typeface="Fira Sans Condensed"/>
                <a:cs typeface="Fira Sans Condensed"/>
                <a:sym typeface="Fira Sans Condensed"/>
              </a:defRPr>
            </a:lvl6pPr>
            <a:lvl7pPr lvl="6" rtl="0">
              <a:spcBef>
                <a:spcPts val="0"/>
              </a:spcBef>
              <a:spcAft>
                <a:spcPts val="0"/>
              </a:spcAft>
              <a:buClr>
                <a:schemeClr val="accent2"/>
              </a:buClr>
              <a:buSzPts val="3000"/>
              <a:buFont typeface="Fira Sans Condensed"/>
              <a:buNone/>
              <a:defRPr sz="3000" b="1">
                <a:solidFill>
                  <a:schemeClr val="accent2"/>
                </a:solidFill>
                <a:latin typeface="Fira Sans Condensed"/>
                <a:ea typeface="Fira Sans Condensed"/>
                <a:cs typeface="Fira Sans Condensed"/>
                <a:sym typeface="Fira Sans Condensed"/>
              </a:defRPr>
            </a:lvl7pPr>
            <a:lvl8pPr lvl="7" rtl="0">
              <a:spcBef>
                <a:spcPts val="0"/>
              </a:spcBef>
              <a:spcAft>
                <a:spcPts val="0"/>
              </a:spcAft>
              <a:buClr>
                <a:schemeClr val="accent2"/>
              </a:buClr>
              <a:buSzPts val="3000"/>
              <a:buFont typeface="Fira Sans Condensed"/>
              <a:buNone/>
              <a:defRPr sz="3000" b="1">
                <a:solidFill>
                  <a:schemeClr val="accent2"/>
                </a:solidFill>
                <a:latin typeface="Fira Sans Condensed"/>
                <a:ea typeface="Fira Sans Condensed"/>
                <a:cs typeface="Fira Sans Condensed"/>
                <a:sym typeface="Fira Sans Condensed"/>
              </a:defRPr>
            </a:lvl8pPr>
            <a:lvl9pPr lvl="8" rtl="0">
              <a:spcBef>
                <a:spcPts val="0"/>
              </a:spcBef>
              <a:spcAft>
                <a:spcPts val="0"/>
              </a:spcAft>
              <a:buClr>
                <a:schemeClr val="accent2"/>
              </a:buClr>
              <a:buSzPts val="3000"/>
              <a:buFont typeface="Fira Sans Condensed"/>
              <a:buNone/>
              <a:defRPr sz="3000" b="1">
                <a:solidFill>
                  <a:schemeClr val="accent2"/>
                </a:solidFill>
                <a:latin typeface="Fira Sans Condensed"/>
                <a:ea typeface="Fira Sans Condensed"/>
                <a:cs typeface="Fira Sans Condensed"/>
                <a:sym typeface="Fira Sans Condensed"/>
              </a:defRPr>
            </a:lvl9pPr>
          </a:lstStyle>
          <a:p>
            <a:endParaRPr/>
          </a:p>
        </p:txBody>
      </p:sp>
      <p:sp>
        <p:nvSpPr>
          <p:cNvPr id="348" name="Google Shape;348;p47"/>
          <p:cNvSpPr/>
          <p:nvPr/>
        </p:nvSpPr>
        <p:spPr>
          <a:xfrm rot="-7089850">
            <a:off x="-1665207" y="2610830"/>
            <a:ext cx="9406362" cy="4421556"/>
          </a:xfrm>
          <a:custGeom>
            <a:avLst/>
            <a:gdLst/>
            <a:ahLst/>
            <a:cxnLst/>
            <a:rect l="l" t="t" r="r" b="b"/>
            <a:pathLst>
              <a:path w="376254" h="176862" extrusionOk="0">
                <a:moveTo>
                  <a:pt x="0" y="129946"/>
                </a:moveTo>
                <a:lnTo>
                  <a:pt x="292608" y="0"/>
                </a:lnTo>
                <a:lnTo>
                  <a:pt x="373168" y="176862"/>
                </a:lnTo>
                <a:lnTo>
                  <a:pt x="376254" y="176244"/>
                </a:lnTo>
              </a:path>
            </a:pathLst>
          </a:custGeom>
          <a:noFill/>
          <a:ln w="9525" cap="flat" cmpd="sng">
            <a:solidFill>
              <a:schemeClr val="accent1"/>
            </a:solidFill>
            <a:prstDash val="solid"/>
            <a:round/>
            <a:headEnd type="none" w="med" len="med"/>
            <a:tailEnd type="none" w="med" len="med"/>
          </a:ln>
          <a:effectLst>
            <a:outerShdw blurRad="57150" dist="19050" dir="5400000" algn="bl" rotWithShape="0">
              <a:srgbClr val="000000">
                <a:alpha val="23000"/>
              </a:srgbClr>
            </a:outerShdw>
          </a:effectLst>
        </p:spPr>
      </p:sp>
      <p:sp>
        <p:nvSpPr>
          <p:cNvPr id="349" name="Google Shape;349;p4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2">
  <p:cSld name="CUSTOM_17">
    <p:bg>
      <p:bgPr>
        <a:blipFill>
          <a:blip r:embed="rId2">
            <a:alphaModFix/>
          </a:blip>
          <a:stretch>
            <a:fillRect/>
          </a:stretch>
        </a:blipFill>
        <a:effectLst/>
      </p:bgPr>
    </p:bg>
    <p:spTree>
      <p:nvGrpSpPr>
        <p:cNvPr id="1" name="Shape 350"/>
        <p:cNvGrpSpPr/>
        <p:nvPr/>
      </p:nvGrpSpPr>
      <p:grpSpPr>
        <a:xfrm>
          <a:off x="0" y="0"/>
          <a:ext cx="0" cy="0"/>
          <a:chOff x="0" y="0"/>
          <a:chExt cx="0" cy="0"/>
        </a:xfrm>
      </p:grpSpPr>
      <p:sp>
        <p:nvSpPr>
          <p:cNvPr id="351" name="Google Shape;351;p48"/>
          <p:cNvSpPr txBox="1">
            <a:spLocks noGrp="1"/>
          </p:cNvSpPr>
          <p:nvPr>
            <p:ph type="title"/>
          </p:nvPr>
        </p:nvSpPr>
        <p:spPr>
          <a:xfrm>
            <a:off x="1167725" y="1470900"/>
            <a:ext cx="3372000" cy="22017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b="1">
                <a:latin typeface="Fira Sans Condensed"/>
                <a:ea typeface="Fira Sans Condensed"/>
                <a:cs typeface="Fira Sans Condensed"/>
                <a:sym typeface="Fira Sans Condensed"/>
              </a:defRPr>
            </a:lvl1pPr>
            <a:lvl2pPr lvl="1" rtl="0">
              <a:spcBef>
                <a:spcPts val="0"/>
              </a:spcBef>
              <a:spcAft>
                <a:spcPts val="0"/>
              </a:spcAft>
              <a:buSzPts val="6000"/>
              <a:buNone/>
              <a:defRPr sz="6000" b="1">
                <a:latin typeface="Fira Sans Condensed"/>
                <a:ea typeface="Fira Sans Condensed"/>
                <a:cs typeface="Fira Sans Condensed"/>
                <a:sym typeface="Fira Sans Condensed"/>
              </a:defRPr>
            </a:lvl2pPr>
            <a:lvl3pPr lvl="2" rtl="0">
              <a:spcBef>
                <a:spcPts val="0"/>
              </a:spcBef>
              <a:spcAft>
                <a:spcPts val="0"/>
              </a:spcAft>
              <a:buSzPts val="6000"/>
              <a:buNone/>
              <a:defRPr sz="6000" b="1">
                <a:latin typeface="Fira Sans Condensed"/>
                <a:ea typeface="Fira Sans Condensed"/>
                <a:cs typeface="Fira Sans Condensed"/>
                <a:sym typeface="Fira Sans Condensed"/>
              </a:defRPr>
            </a:lvl3pPr>
            <a:lvl4pPr lvl="3" rtl="0">
              <a:spcBef>
                <a:spcPts val="0"/>
              </a:spcBef>
              <a:spcAft>
                <a:spcPts val="0"/>
              </a:spcAft>
              <a:buSzPts val="6000"/>
              <a:buNone/>
              <a:defRPr sz="6000" b="1">
                <a:latin typeface="Fira Sans Condensed"/>
                <a:ea typeface="Fira Sans Condensed"/>
                <a:cs typeface="Fira Sans Condensed"/>
                <a:sym typeface="Fira Sans Condensed"/>
              </a:defRPr>
            </a:lvl4pPr>
            <a:lvl5pPr lvl="4" rtl="0">
              <a:spcBef>
                <a:spcPts val="0"/>
              </a:spcBef>
              <a:spcAft>
                <a:spcPts val="0"/>
              </a:spcAft>
              <a:buSzPts val="6000"/>
              <a:buNone/>
              <a:defRPr sz="6000" b="1">
                <a:latin typeface="Fira Sans Condensed"/>
                <a:ea typeface="Fira Sans Condensed"/>
                <a:cs typeface="Fira Sans Condensed"/>
                <a:sym typeface="Fira Sans Condensed"/>
              </a:defRPr>
            </a:lvl5pPr>
            <a:lvl6pPr lvl="5" rtl="0">
              <a:spcBef>
                <a:spcPts val="0"/>
              </a:spcBef>
              <a:spcAft>
                <a:spcPts val="0"/>
              </a:spcAft>
              <a:buSzPts val="6000"/>
              <a:buNone/>
              <a:defRPr sz="6000" b="1">
                <a:latin typeface="Fira Sans Condensed"/>
                <a:ea typeface="Fira Sans Condensed"/>
                <a:cs typeface="Fira Sans Condensed"/>
                <a:sym typeface="Fira Sans Condensed"/>
              </a:defRPr>
            </a:lvl6pPr>
            <a:lvl7pPr lvl="6" rtl="0">
              <a:spcBef>
                <a:spcPts val="0"/>
              </a:spcBef>
              <a:spcAft>
                <a:spcPts val="0"/>
              </a:spcAft>
              <a:buSzPts val="6000"/>
              <a:buNone/>
              <a:defRPr sz="6000" b="1">
                <a:latin typeface="Fira Sans Condensed"/>
                <a:ea typeface="Fira Sans Condensed"/>
                <a:cs typeface="Fira Sans Condensed"/>
                <a:sym typeface="Fira Sans Condensed"/>
              </a:defRPr>
            </a:lvl7pPr>
            <a:lvl8pPr lvl="7" rtl="0">
              <a:spcBef>
                <a:spcPts val="0"/>
              </a:spcBef>
              <a:spcAft>
                <a:spcPts val="0"/>
              </a:spcAft>
              <a:buSzPts val="6000"/>
              <a:buNone/>
              <a:defRPr sz="6000" b="1">
                <a:latin typeface="Fira Sans Condensed"/>
                <a:ea typeface="Fira Sans Condensed"/>
                <a:cs typeface="Fira Sans Condensed"/>
                <a:sym typeface="Fira Sans Condensed"/>
              </a:defRPr>
            </a:lvl8pPr>
            <a:lvl9pPr lvl="8" rtl="0">
              <a:spcBef>
                <a:spcPts val="0"/>
              </a:spcBef>
              <a:spcAft>
                <a:spcPts val="0"/>
              </a:spcAft>
              <a:buSzPts val="6000"/>
              <a:buNone/>
              <a:defRPr sz="6000" b="1">
                <a:latin typeface="Fira Sans Condensed"/>
                <a:ea typeface="Fira Sans Condensed"/>
                <a:cs typeface="Fira Sans Condensed"/>
                <a:sym typeface="Fira Sans Condensed"/>
              </a:defRPr>
            </a:lvl9pPr>
          </a:lstStyle>
          <a:p>
            <a:endParaRPr/>
          </a:p>
        </p:txBody>
      </p:sp>
      <p:sp>
        <p:nvSpPr>
          <p:cNvPr id="352" name="Google Shape;352;p4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3">
  <p:cSld name="CUSTOM_18">
    <p:bg>
      <p:bgPr>
        <a:blipFill>
          <a:blip r:embed="rId2">
            <a:alphaModFix/>
          </a:blip>
          <a:stretch>
            <a:fillRect/>
          </a:stretch>
        </a:blipFill>
        <a:effectLst/>
      </p:bgPr>
    </p:bg>
    <p:spTree>
      <p:nvGrpSpPr>
        <p:cNvPr id="1" name="Shape 353"/>
        <p:cNvGrpSpPr/>
        <p:nvPr/>
      </p:nvGrpSpPr>
      <p:grpSpPr>
        <a:xfrm>
          <a:off x="0" y="0"/>
          <a:ext cx="0" cy="0"/>
          <a:chOff x="0" y="0"/>
          <a:chExt cx="0" cy="0"/>
        </a:xfrm>
      </p:grpSpPr>
      <p:sp>
        <p:nvSpPr>
          <p:cNvPr id="354" name="Google Shape;354;p49"/>
          <p:cNvSpPr txBox="1">
            <a:spLocks noGrp="1"/>
          </p:cNvSpPr>
          <p:nvPr>
            <p:ph type="title"/>
          </p:nvPr>
        </p:nvSpPr>
        <p:spPr>
          <a:xfrm>
            <a:off x="2886000" y="1115850"/>
            <a:ext cx="3372000" cy="2201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b="1">
                <a:latin typeface="Fira Sans Condensed"/>
                <a:ea typeface="Fira Sans Condensed"/>
                <a:cs typeface="Fira Sans Condensed"/>
                <a:sym typeface="Fira Sans Condensed"/>
              </a:defRPr>
            </a:lvl1pPr>
            <a:lvl2pPr lvl="1" algn="ctr" rtl="0">
              <a:spcBef>
                <a:spcPts val="0"/>
              </a:spcBef>
              <a:spcAft>
                <a:spcPts val="0"/>
              </a:spcAft>
              <a:buSzPts val="6000"/>
              <a:buNone/>
              <a:defRPr sz="6000" b="1">
                <a:latin typeface="Fira Sans Condensed"/>
                <a:ea typeface="Fira Sans Condensed"/>
                <a:cs typeface="Fira Sans Condensed"/>
                <a:sym typeface="Fira Sans Condensed"/>
              </a:defRPr>
            </a:lvl2pPr>
            <a:lvl3pPr lvl="2" algn="ctr" rtl="0">
              <a:spcBef>
                <a:spcPts val="0"/>
              </a:spcBef>
              <a:spcAft>
                <a:spcPts val="0"/>
              </a:spcAft>
              <a:buSzPts val="6000"/>
              <a:buNone/>
              <a:defRPr sz="6000" b="1">
                <a:latin typeface="Fira Sans Condensed"/>
                <a:ea typeface="Fira Sans Condensed"/>
                <a:cs typeface="Fira Sans Condensed"/>
                <a:sym typeface="Fira Sans Condensed"/>
              </a:defRPr>
            </a:lvl3pPr>
            <a:lvl4pPr lvl="3" algn="ctr" rtl="0">
              <a:spcBef>
                <a:spcPts val="0"/>
              </a:spcBef>
              <a:spcAft>
                <a:spcPts val="0"/>
              </a:spcAft>
              <a:buSzPts val="6000"/>
              <a:buNone/>
              <a:defRPr sz="6000" b="1">
                <a:latin typeface="Fira Sans Condensed"/>
                <a:ea typeface="Fira Sans Condensed"/>
                <a:cs typeface="Fira Sans Condensed"/>
                <a:sym typeface="Fira Sans Condensed"/>
              </a:defRPr>
            </a:lvl4pPr>
            <a:lvl5pPr lvl="4" algn="ctr" rtl="0">
              <a:spcBef>
                <a:spcPts val="0"/>
              </a:spcBef>
              <a:spcAft>
                <a:spcPts val="0"/>
              </a:spcAft>
              <a:buSzPts val="6000"/>
              <a:buNone/>
              <a:defRPr sz="6000" b="1">
                <a:latin typeface="Fira Sans Condensed"/>
                <a:ea typeface="Fira Sans Condensed"/>
                <a:cs typeface="Fira Sans Condensed"/>
                <a:sym typeface="Fira Sans Condensed"/>
              </a:defRPr>
            </a:lvl5pPr>
            <a:lvl6pPr lvl="5" algn="ctr" rtl="0">
              <a:spcBef>
                <a:spcPts val="0"/>
              </a:spcBef>
              <a:spcAft>
                <a:spcPts val="0"/>
              </a:spcAft>
              <a:buSzPts val="6000"/>
              <a:buNone/>
              <a:defRPr sz="6000" b="1">
                <a:latin typeface="Fira Sans Condensed"/>
                <a:ea typeface="Fira Sans Condensed"/>
                <a:cs typeface="Fira Sans Condensed"/>
                <a:sym typeface="Fira Sans Condensed"/>
              </a:defRPr>
            </a:lvl6pPr>
            <a:lvl7pPr lvl="6" algn="ctr" rtl="0">
              <a:spcBef>
                <a:spcPts val="0"/>
              </a:spcBef>
              <a:spcAft>
                <a:spcPts val="0"/>
              </a:spcAft>
              <a:buSzPts val="6000"/>
              <a:buNone/>
              <a:defRPr sz="6000" b="1">
                <a:latin typeface="Fira Sans Condensed"/>
                <a:ea typeface="Fira Sans Condensed"/>
                <a:cs typeface="Fira Sans Condensed"/>
                <a:sym typeface="Fira Sans Condensed"/>
              </a:defRPr>
            </a:lvl7pPr>
            <a:lvl8pPr lvl="7" algn="ctr" rtl="0">
              <a:spcBef>
                <a:spcPts val="0"/>
              </a:spcBef>
              <a:spcAft>
                <a:spcPts val="0"/>
              </a:spcAft>
              <a:buSzPts val="6000"/>
              <a:buNone/>
              <a:defRPr sz="6000" b="1">
                <a:latin typeface="Fira Sans Condensed"/>
                <a:ea typeface="Fira Sans Condensed"/>
                <a:cs typeface="Fira Sans Condensed"/>
                <a:sym typeface="Fira Sans Condensed"/>
              </a:defRPr>
            </a:lvl8pPr>
            <a:lvl9pPr lvl="8" algn="ctr" rtl="0">
              <a:spcBef>
                <a:spcPts val="0"/>
              </a:spcBef>
              <a:spcAft>
                <a:spcPts val="0"/>
              </a:spcAft>
              <a:buSzPts val="6000"/>
              <a:buNone/>
              <a:defRPr sz="6000" b="1">
                <a:latin typeface="Fira Sans Condensed"/>
                <a:ea typeface="Fira Sans Condensed"/>
                <a:cs typeface="Fira Sans Condensed"/>
                <a:sym typeface="Fira Sans Condensed"/>
              </a:defRPr>
            </a:lvl9pPr>
          </a:lstStyle>
          <a:p>
            <a:endParaRPr/>
          </a:p>
        </p:txBody>
      </p:sp>
      <p:sp>
        <p:nvSpPr>
          <p:cNvPr id="355" name="Google Shape;355;p49"/>
          <p:cNvSpPr txBox="1">
            <a:spLocks noGrp="1"/>
          </p:cNvSpPr>
          <p:nvPr>
            <p:ph type="subTitle" idx="1"/>
          </p:nvPr>
        </p:nvSpPr>
        <p:spPr>
          <a:xfrm>
            <a:off x="2602050" y="3317550"/>
            <a:ext cx="3939900" cy="7101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sz="1600"/>
            </a:lvl1pPr>
            <a:lvl2pPr lvl="1" algn="ctr">
              <a:spcBef>
                <a:spcPts val="1600"/>
              </a:spcBef>
              <a:spcAft>
                <a:spcPts val="0"/>
              </a:spcAft>
              <a:buSzPts val="1800"/>
              <a:buNone/>
              <a:defRPr sz="1800"/>
            </a:lvl2pPr>
            <a:lvl3pPr lvl="2" algn="ctr">
              <a:spcBef>
                <a:spcPts val="1600"/>
              </a:spcBef>
              <a:spcAft>
                <a:spcPts val="0"/>
              </a:spcAft>
              <a:buSzPts val="1800"/>
              <a:buNone/>
              <a:defRPr sz="1800"/>
            </a:lvl3pPr>
            <a:lvl4pPr lvl="3" algn="ctr">
              <a:spcBef>
                <a:spcPts val="1600"/>
              </a:spcBef>
              <a:spcAft>
                <a:spcPts val="0"/>
              </a:spcAft>
              <a:buSzPts val="1800"/>
              <a:buNone/>
              <a:defRPr sz="1800"/>
            </a:lvl4pPr>
            <a:lvl5pPr lvl="4" algn="ctr">
              <a:spcBef>
                <a:spcPts val="1600"/>
              </a:spcBef>
              <a:spcAft>
                <a:spcPts val="0"/>
              </a:spcAft>
              <a:buSzPts val="1800"/>
              <a:buNone/>
              <a:defRPr sz="1800"/>
            </a:lvl5pPr>
            <a:lvl6pPr lvl="5" algn="ctr">
              <a:spcBef>
                <a:spcPts val="1600"/>
              </a:spcBef>
              <a:spcAft>
                <a:spcPts val="0"/>
              </a:spcAft>
              <a:buSzPts val="1800"/>
              <a:buNone/>
              <a:defRPr sz="1800"/>
            </a:lvl6pPr>
            <a:lvl7pPr lvl="6" algn="ctr">
              <a:spcBef>
                <a:spcPts val="1600"/>
              </a:spcBef>
              <a:spcAft>
                <a:spcPts val="0"/>
              </a:spcAft>
              <a:buSzPts val="1800"/>
              <a:buNone/>
              <a:defRPr sz="1800"/>
            </a:lvl7pPr>
            <a:lvl8pPr lvl="7" algn="ctr">
              <a:spcBef>
                <a:spcPts val="1600"/>
              </a:spcBef>
              <a:spcAft>
                <a:spcPts val="0"/>
              </a:spcAft>
              <a:buSzPts val="1800"/>
              <a:buNone/>
              <a:defRPr sz="1800"/>
            </a:lvl8pPr>
            <a:lvl9pPr lvl="8" algn="ctr">
              <a:spcBef>
                <a:spcPts val="1600"/>
              </a:spcBef>
              <a:spcAft>
                <a:spcPts val="1600"/>
              </a:spcAft>
              <a:buSzPts val="1800"/>
              <a:buNone/>
              <a:defRPr sz="1800"/>
            </a:lvl9pPr>
          </a:lstStyle>
          <a:p>
            <a:endParaRPr/>
          </a:p>
        </p:txBody>
      </p:sp>
      <p:sp>
        <p:nvSpPr>
          <p:cNvPr id="356" name="Google Shape;356;p4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3">
  <p:cSld name="CUSTOM_19">
    <p:spTree>
      <p:nvGrpSpPr>
        <p:cNvPr id="1" name="Shape 357"/>
        <p:cNvGrpSpPr/>
        <p:nvPr/>
      </p:nvGrpSpPr>
      <p:grpSpPr>
        <a:xfrm>
          <a:off x="0" y="0"/>
          <a:ext cx="0" cy="0"/>
          <a:chOff x="0" y="0"/>
          <a:chExt cx="0" cy="0"/>
        </a:xfrm>
      </p:grpSpPr>
      <p:sp>
        <p:nvSpPr>
          <p:cNvPr id="358" name="Google Shape;358;p50"/>
          <p:cNvSpPr/>
          <p:nvPr/>
        </p:nvSpPr>
        <p:spPr>
          <a:xfrm rot="-2700013">
            <a:off x="-2887354" y="-1082398"/>
            <a:ext cx="8696758" cy="4148296"/>
          </a:xfrm>
          <a:prstGeom prst="flowChartExtra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59" name="Google Shape;359;p50"/>
          <p:cNvCxnSpPr/>
          <p:nvPr/>
        </p:nvCxnSpPr>
        <p:spPr>
          <a:xfrm rot="10800000" flipH="1">
            <a:off x="-379150" y="-1036950"/>
            <a:ext cx="5731800" cy="5965800"/>
          </a:xfrm>
          <a:prstGeom prst="straightConnector1">
            <a:avLst/>
          </a:prstGeom>
          <a:noFill/>
          <a:ln w="9525" cap="flat" cmpd="sng">
            <a:solidFill>
              <a:schemeClr val="lt1"/>
            </a:solidFill>
            <a:prstDash val="solid"/>
            <a:round/>
            <a:headEnd type="none" w="med" len="med"/>
            <a:tailEnd type="none" w="med" len="med"/>
          </a:ln>
          <a:effectLst>
            <a:outerShdw blurRad="171450" dist="76200" algn="bl" rotWithShape="0">
              <a:srgbClr val="000000"/>
            </a:outerShdw>
          </a:effectLst>
        </p:spPr>
      </p:cxnSp>
      <p:cxnSp>
        <p:nvCxnSpPr>
          <p:cNvPr id="360" name="Google Shape;360;p50"/>
          <p:cNvCxnSpPr/>
          <p:nvPr/>
        </p:nvCxnSpPr>
        <p:spPr>
          <a:xfrm rot="10800000" flipH="1">
            <a:off x="-758275" y="-1118250"/>
            <a:ext cx="3661500" cy="3828000"/>
          </a:xfrm>
          <a:prstGeom prst="straightConnector1">
            <a:avLst/>
          </a:prstGeom>
          <a:noFill/>
          <a:ln w="9525" cap="flat" cmpd="sng">
            <a:solidFill>
              <a:schemeClr val="lt1"/>
            </a:solidFill>
            <a:prstDash val="solid"/>
            <a:round/>
            <a:headEnd type="none" w="med" len="med"/>
            <a:tailEnd type="none" w="med" len="med"/>
          </a:ln>
          <a:effectLst>
            <a:outerShdw blurRad="171450" dist="76200" algn="bl" rotWithShape="0">
              <a:srgbClr val="000000"/>
            </a:outerShdw>
          </a:effectLst>
        </p:spPr>
      </p:cxnSp>
      <p:sp>
        <p:nvSpPr>
          <p:cNvPr id="361" name="Google Shape;361;p50"/>
          <p:cNvSpPr txBox="1">
            <a:spLocks noGrp="1"/>
          </p:cNvSpPr>
          <p:nvPr>
            <p:ph type="title"/>
          </p:nvPr>
        </p:nvSpPr>
        <p:spPr>
          <a:xfrm>
            <a:off x="691825" y="714750"/>
            <a:ext cx="2247000" cy="2140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62" name="Google Shape;362;p5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6"/>
          <p:cNvSpPr/>
          <p:nvPr/>
        </p:nvSpPr>
        <p:spPr>
          <a:xfrm>
            <a:off x="-231500" y="3179175"/>
            <a:ext cx="1203775" cy="2068025"/>
          </a:xfrm>
          <a:custGeom>
            <a:avLst/>
            <a:gdLst/>
            <a:ahLst/>
            <a:cxnLst/>
            <a:rect l="l" t="t" r="r" b="b"/>
            <a:pathLst>
              <a:path w="48151" h="82721" extrusionOk="0">
                <a:moveTo>
                  <a:pt x="0" y="32409"/>
                </a:moveTo>
                <a:lnTo>
                  <a:pt x="37348" y="82721"/>
                </a:lnTo>
                <a:lnTo>
                  <a:pt x="48151" y="82103"/>
                </a:lnTo>
                <a:lnTo>
                  <a:pt x="6173" y="0"/>
                </a:lnTo>
              </a:path>
            </a:pathLst>
          </a:custGeom>
          <a:noFill/>
          <a:ln w="9525" cap="flat" cmpd="sng">
            <a:solidFill>
              <a:schemeClr val="accent1"/>
            </a:solidFill>
            <a:prstDash val="solid"/>
            <a:round/>
            <a:headEnd type="none" w="med" len="med"/>
            <a:tailEnd type="none" w="med" len="med"/>
          </a:ln>
          <a:effectLst>
            <a:outerShdw blurRad="57150" dist="19050" dir="5400000" algn="bl" rotWithShape="0">
              <a:srgbClr val="000000">
                <a:alpha val="19000"/>
              </a:srgbClr>
            </a:outerShdw>
          </a:effectLst>
        </p:spPr>
      </p:sp>
      <p:sp>
        <p:nvSpPr>
          <p:cNvPr id="33" name="Google Shape;33;p6"/>
          <p:cNvSpPr/>
          <p:nvPr/>
        </p:nvSpPr>
        <p:spPr>
          <a:xfrm>
            <a:off x="7284325" y="-92600"/>
            <a:ext cx="1913700" cy="1134325"/>
          </a:xfrm>
          <a:custGeom>
            <a:avLst/>
            <a:gdLst/>
            <a:ahLst/>
            <a:cxnLst/>
            <a:rect l="l" t="t" r="r" b="b"/>
            <a:pathLst>
              <a:path w="76548" h="45373" extrusionOk="0">
                <a:moveTo>
                  <a:pt x="0" y="0"/>
                </a:moveTo>
                <a:lnTo>
                  <a:pt x="76548" y="45373"/>
                </a:lnTo>
              </a:path>
            </a:pathLst>
          </a:custGeom>
          <a:noFill/>
          <a:ln w="9525" cap="flat" cmpd="sng">
            <a:solidFill>
              <a:schemeClr val="accent1"/>
            </a:solidFill>
            <a:prstDash val="solid"/>
            <a:round/>
            <a:headEnd type="none" w="med" len="med"/>
            <a:tailEnd type="none" w="med" len="med"/>
          </a:ln>
          <a:effectLst>
            <a:outerShdw blurRad="57150" dist="19050" dir="5400000" algn="bl" rotWithShape="0">
              <a:srgbClr val="000000">
                <a:alpha val="31000"/>
              </a:srgbClr>
            </a:outerShdw>
          </a:effectLst>
        </p:spPr>
      </p:sp>
      <p:sp>
        <p:nvSpPr>
          <p:cNvPr id="34" name="Google Shape;34;p6"/>
          <p:cNvSpPr txBox="1">
            <a:spLocks noGrp="1"/>
          </p:cNvSpPr>
          <p:nvPr>
            <p:ph type="title"/>
          </p:nvPr>
        </p:nvSpPr>
        <p:spPr>
          <a:xfrm>
            <a:off x="736500" y="550375"/>
            <a:ext cx="76710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400"/>
              <a:buFont typeface="Fira Sans Condensed ExtraBold"/>
              <a:buNone/>
              <a:defRPr sz="2400">
                <a:solidFill>
                  <a:schemeClr val="accent2"/>
                </a:solidFill>
                <a:latin typeface="Fira Sans Condensed ExtraBold"/>
                <a:ea typeface="Fira Sans Condensed ExtraBold"/>
                <a:cs typeface="Fira Sans Condensed ExtraBold"/>
                <a:sym typeface="Fira Sans Condensed ExtraBold"/>
              </a:defRPr>
            </a:lvl1pPr>
            <a:lvl2pPr lvl="1"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2pPr>
            <a:lvl3pPr lvl="2"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3pPr>
            <a:lvl4pPr lvl="3"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4pPr>
            <a:lvl5pPr lvl="4"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5pPr>
            <a:lvl6pPr lvl="5"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6pPr>
            <a:lvl7pPr lvl="6"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7pPr>
            <a:lvl8pPr lvl="7"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8pPr>
            <a:lvl9pPr lvl="8"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9pPr>
          </a:lstStyle>
          <a:p>
            <a:endParaRPr/>
          </a:p>
        </p:txBody>
      </p:sp>
      <p:sp>
        <p:nvSpPr>
          <p:cNvPr id="35" name="Google Shape;35;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2">
  <p:cSld name="CUSTOM_2">
    <p:bg>
      <p:bgPr>
        <a:blipFill>
          <a:blip r:embed="rId2">
            <a:alphaModFix/>
          </a:blip>
          <a:stretch>
            <a:fillRect/>
          </a:stretch>
        </a:blipFill>
        <a:effectLst/>
      </p:bgPr>
    </p:bg>
    <p:spTree>
      <p:nvGrpSpPr>
        <p:cNvPr id="1" name="Shape 363"/>
        <p:cNvGrpSpPr/>
        <p:nvPr/>
      </p:nvGrpSpPr>
      <p:grpSpPr>
        <a:xfrm>
          <a:off x="0" y="0"/>
          <a:ext cx="0" cy="0"/>
          <a:chOff x="0" y="0"/>
          <a:chExt cx="0" cy="0"/>
        </a:xfrm>
      </p:grpSpPr>
      <p:sp>
        <p:nvSpPr>
          <p:cNvPr id="364" name="Google Shape;364;p51"/>
          <p:cNvSpPr txBox="1">
            <a:spLocks noGrp="1"/>
          </p:cNvSpPr>
          <p:nvPr>
            <p:ph type="title"/>
          </p:nvPr>
        </p:nvSpPr>
        <p:spPr>
          <a:xfrm>
            <a:off x="4800300" y="2146200"/>
            <a:ext cx="3645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5" name="Google Shape;365;p51"/>
          <p:cNvSpPr txBox="1">
            <a:spLocks noGrp="1"/>
          </p:cNvSpPr>
          <p:nvPr>
            <p:ph type="title" idx="2" hasCustomPrompt="1"/>
          </p:nvPr>
        </p:nvSpPr>
        <p:spPr>
          <a:xfrm>
            <a:off x="4800300" y="1354450"/>
            <a:ext cx="3645000" cy="756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66" name="Google Shape;366;p51"/>
          <p:cNvSpPr txBox="1">
            <a:spLocks noGrp="1"/>
          </p:cNvSpPr>
          <p:nvPr>
            <p:ph type="subTitle" idx="1"/>
          </p:nvPr>
        </p:nvSpPr>
        <p:spPr>
          <a:xfrm>
            <a:off x="5399850" y="2947250"/>
            <a:ext cx="2445900" cy="84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67" name="Google Shape;367;p5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3">
  <p:cSld name="CUSTOM_24">
    <p:bg>
      <p:bgPr>
        <a:blipFill>
          <a:blip r:embed="rId2">
            <a:alphaModFix/>
          </a:blip>
          <a:stretch>
            <a:fillRect/>
          </a:stretch>
        </a:blipFill>
        <a:effectLst/>
      </p:bgPr>
    </p:bg>
    <p:spTree>
      <p:nvGrpSpPr>
        <p:cNvPr id="1" name="Shape 368"/>
        <p:cNvGrpSpPr/>
        <p:nvPr/>
      </p:nvGrpSpPr>
      <p:grpSpPr>
        <a:xfrm>
          <a:off x="0" y="0"/>
          <a:ext cx="0" cy="0"/>
          <a:chOff x="0" y="0"/>
          <a:chExt cx="0" cy="0"/>
        </a:xfrm>
      </p:grpSpPr>
      <p:sp>
        <p:nvSpPr>
          <p:cNvPr id="369" name="Google Shape;369;p52"/>
          <p:cNvSpPr/>
          <p:nvPr/>
        </p:nvSpPr>
        <p:spPr>
          <a:xfrm flipH="1">
            <a:off x="-192025" y="-75375"/>
            <a:ext cx="9846125" cy="5262200"/>
          </a:xfrm>
          <a:custGeom>
            <a:avLst/>
            <a:gdLst/>
            <a:ahLst/>
            <a:cxnLst/>
            <a:rect l="l" t="t" r="r" b="b"/>
            <a:pathLst>
              <a:path w="393845" h="210488" extrusionOk="0">
                <a:moveTo>
                  <a:pt x="331671" y="1130"/>
                </a:moveTo>
                <a:lnTo>
                  <a:pt x="393845" y="91566"/>
                </a:lnTo>
                <a:lnTo>
                  <a:pt x="155775" y="678"/>
                </a:lnTo>
                <a:lnTo>
                  <a:pt x="80035" y="210488"/>
                </a:lnTo>
                <a:lnTo>
                  <a:pt x="0" y="122766"/>
                </a:lnTo>
                <a:lnTo>
                  <a:pt x="36400" y="0"/>
                </a:lnTo>
                <a:lnTo>
                  <a:pt x="30748" y="0"/>
                </a:lnTo>
              </a:path>
            </a:pathLst>
          </a:custGeom>
          <a:noFill/>
          <a:ln w="9525" cap="flat" cmpd="sng">
            <a:solidFill>
              <a:schemeClr val="accent1"/>
            </a:solidFill>
            <a:prstDash val="solid"/>
            <a:round/>
            <a:headEnd type="none" w="med" len="med"/>
            <a:tailEnd type="none" w="med" len="med"/>
          </a:ln>
          <a:effectLst>
            <a:outerShdw blurRad="57150" dist="19050" dir="5400000" algn="bl" rotWithShape="0">
              <a:srgbClr val="000000">
                <a:alpha val="28000"/>
              </a:srgbClr>
            </a:outerShdw>
          </a:effectLst>
        </p:spPr>
      </p:sp>
      <p:sp>
        <p:nvSpPr>
          <p:cNvPr id="370" name="Google Shape;370;p52"/>
          <p:cNvSpPr txBox="1">
            <a:spLocks noGrp="1"/>
          </p:cNvSpPr>
          <p:nvPr>
            <p:ph type="title"/>
          </p:nvPr>
        </p:nvSpPr>
        <p:spPr>
          <a:xfrm flipH="1">
            <a:off x="4559975" y="2191925"/>
            <a:ext cx="36450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36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371" name="Google Shape;371;p52"/>
          <p:cNvSpPr txBox="1">
            <a:spLocks noGrp="1"/>
          </p:cNvSpPr>
          <p:nvPr>
            <p:ph type="title" idx="2" hasCustomPrompt="1"/>
          </p:nvPr>
        </p:nvSpPr>
        <p:spPr>
          <a:xfrm flipH="1">
            <a:off x="4559975" y="1400175"/>
            <a:ext cx="3645000" cy="756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372" name="Google Shape;372;p52"/>
          <p:cNvSpPr txBox="1">
            <a:spLocks noGrp="1"/>
          </p:cNvSpPr>
          <p:nvPr>
            <p:ph type="subTitle" idx="1"/>
          </p:nvPr>
        </p:nvSpPr>
        <p:spPr>
          <a:xfrm flipH="1">
            <a:off x="5759075" y="2992975"/>
            <a:ext cx="2445900" cy="841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
        <p:nvSpPr>
          <p:cNvPr id="373" name="Google Shape;373;p5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2">
  <p:cSld name="CUSTOM_25">
    <p:bg>
      <p:bgPr>
        <a:blipFill>
          <a:blip r:embed="rId2">
            <a:alphaModFix/>
          </a:blip>
          <a:stretch>
            <a:fillRect/>
          </a:stretch>
        </a:blipFill>
        <a:effectLst/>
      </p:bgPr>
    </p:bg>
    <p:spTree>
      <p:nvGrpSpPr>
        <p:cNvPr id="1" name="Shape 374"/>
        <p:cNvGrpSpPr/>
        <p:nvPr/>
      </p:nvGrpSpPr>
      <p:grpSpPr>
        <a:xfrm>
          <a:off x="0" y="0"/>
          <a:ext cx="0" cy="0"/>
          <a:chOff x="0" y="0"/>
          <a:chExt cx="0" cy="0"/>
        </a:xfrm>
      </p:grpSpPr>
      <p:sp>
        <p:nvSpPr>
          <p:cNvPr id="375" name="Google Shape;375;p53"/>
          <p:cNvSpPr txBox="1">
            <a:spLocks noGrp="1"/>
          </p:cNvSpPr>
          <p:nvPr>
            <p:ph type="title"/>
          </p:nvPr>
        </p:nvSpPr>
        <p:spPr>
          <a:xfrm>
            <a:off x="711250" y="1328025"/>
            <a:ext cx="30897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76" name="Google Shape;376;p53"/>
          <p:cNvSpPr txBox="1">
            <a:spLocks noGrp="1"/>
          </p:cNvSpPr>
          <p:nvPr>
            <p:ph type="body" idx="1"/>
          </p:nvPr>
        </p:nvSpPr>
        <p:spPr>
          <a:xfrm>
            <a:off x="711250" y="2148525"/>
            <a:ext cx="3089700" cy="1682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42900" rtl="0">
              <a:spcBef>
                <a:spcPts val="1600"/>
              </a:spcBef>
              <a:spcAft>
                <a:spcPts val="0"/>
              </a:spcAft>
              <a:buSzPts val="1800"/>
              <a:buChar char="○"/>
              <a:defRPr sz="1800"/>
            </a:lvl2pPr>
            <a:lvl3pPr marL="1371600" lvl="2" indent="-342900" rtl="0">
              <a:spcBef>
                <a:spcPts val="1600"/>
              </a:spcBef>
              <a:spcAft>
                <a:spcPts val="0"/>
              </a:spcAft>
              <a:buSzPts val="1800"/>
              <a:buChar char="■"/>
              <a:defRPr sz="1800"/>
            </a:lvl3pPr>
            <a:lvl4pPr marL="1828800" lvl="3" indent="-342900" rtl="0">
              <a:spcBef>
                <a:spcPts val="1600"/>
              </a:spcBef>
              <a:spcAft>
                <a:spcPts val="0"/>
              </a:spcAft>
              <a:buSzPts val="1800"/>
              <a:buChar char="●"/>
              <a:defRPr sz="1800"/>
            </a:lvl4pPr>
            <a:lvl5pPr marL="2286000" lvl="4" indent="-342900" rtl="0">
              <a:spcBef>
                <a:spcPts val="1600"/>
              </a:spcBef>
              <a:spcAft>
                <a:spcPts val="0"/>
              </a:spcAft>
              <a:buSzPts val="1800"/>
              <a:buChar char="○"/>
              <a:defRPr sz="1800"/>
            </a:lvl5pPr>
            <a:lvl6pPr marL="2743200" lvl="5" indent="-342900" rtl="0">
              <a:spcBef>
                <a:spcPts val="1600"/>
              </a:spcBef>
              <a:spcAft>
                <a:spcPts val="0"/>
              </a:spcAft>
              <a:buSzPts val="1800"/>
              <a:buChar char="■"/>
              <a:defRPr sz="1800"/>
            </a:lvl6pPr>
            <a:lvl7pPr marL="3200400" lvl="6" indent="-342900" rtl="0">
              <a:spcBef>
                <a:spcPts val="1600"/>
              </a:spcBef>
              <a:spcAft>
                <a:spcPts val="0"/>
              </a:spcAft>
              <a:buSzPts val="1800"/>
              <a:buChar char="●"/>
              <a:defRPr sz="1800"/>
            </a:lvl7pPr>
            <a:lvl8pPr marL="3657600" lvl="7" indent="-342900" rtl="0">
              <a:spcBef>
                <a:spcPts val="1600"/>
              </a:spcBef>
              <a:spcAft>
                <a:spcPts val="0"/>
              </a:spcAft>
              <a:buSzPts val="1800"/>
              <a:buChar char="○"/>
              <a:defRPr sz="1800"/>
            </a:lvl8pPr>
            <a:lvl9pPr marL="4114800" lvl="8" indent="-342900" rtl="0">
              <a:spcBef>
                <a:spcPts val="1600"/>
              </a:spcBef>
              <a:spcAft>
                <a:spcPts val="1600"/>
              </a:spcAft>
              <a:buSzPts val="1800"/>
              <a:buChar char="■"/>
              <a:defRPr sz="1800"/>
            </a:lvl9pPr>
          </a:lstStyle>
          <a:p>
            <a:endParaRPr/>
          </a:p>
        </p:txBody>
      </p:sp>
      <p:sp>
        <p:nvSpPr>
          <p:cNvPr id="377" name="Google Shape;377;p53"/>
          <p:cNvSpPr/>
          <p:nvPr/>
        </p:nvSpPr>
        <p:spPr>
          <a:xfrm>
            <a:off x="-234275" y="-188950"/>
            <a:ext cx="5999325" cy="5378225"/>
          </a:xfrm>
          <a:custGeom>
            <a:avLst/>
            <a:gdLst/>
            <a:ahLst/>
            <a:cxnLst/>
            <a:rect l="l" t="t" r="r" b="b"/>
            <a:pathLst>
              <a:path w="239973" h="215129" extrusionOk="0">
                <a:moveTo>
                  <a:pt x="223646" y="0"/>
                </a:moveTo>
                <a:lnTo>
                  <a:pt x="153887" y="66690"/>
                </a:lnTo>
                <a:lnTo>
                  <a:pt x="239973" y="215129"/>
                </a:lnTo>
                <a:lnTo>
                  <a:pt x="0" y="88917"/>
                </a:lnTo>
              </a:path>
            </a:pathLst>
          </a:custGeom>
          <a:noFill/>
          <a:ln w="9525" cap="flat" cmpd="sng">
            <a:solidFill>
              <a:schemeClr val="accent1"/>
            </a:solidFill>
            <a:prstDash val="solid"/>
            <a:round/>
            <a:headEnd type="none" w="med" len="med"/>
            <a:tailEnd type="none" w="med" len="med"/>
          </a:ln>
          <a:effectLst>
            <a:outerShdw blurRad="57150" dist="19050" dir="5400000" algn="bl" rotWithShape="0">
              <a:srgbClr val="000000">
                <a:alpha val="50000"/>
              </a:srgbClr>
            </a:outerShdw>
          </a:effectLst>
        </p:spPr>
      </p:sp>
      <p:sp>
        <p:nvSpPr>
          <p:cNvPr id="378" name="Google Shape;378;p5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3">
  <p:cSld name="CUSTOM_26">
    <p:bg>
      <p:bgPr>
        <a:blipFill>
          <a:blip r:embed="rId2">
            <a:alphaModFix/>
          </a:blip>
          <a:stretch>
            <a:fillRect/>
          </a:stretch>
        </a:blipFill>
        <a:effectLst/>
      </p:bgPr>
    </p:bg>
    <p:spTree>
      <p:nvGrpSpPr>
        <p:cNvPr id="1" name="Shape 379"/>
        <p:cNvGrpSpPr/>
        <p:nvPr/>
      </p:nvGrpSpPr>
      <p:grpSpPr>
        <a:xfrm>
          <a:off x="0" y="0"/>
          <a:ext cx="0" cy="0"/>
          <a:chOff x="0" y="0"/>
          <a:chExt cx="0" cy="0"/>
        </a:xfrm>
      </p:grpSpPr>
      <p:sp>
        <p:nvSpPr>
          <p:cNvPr id="380" name="Google Shape;380;p54"/>
          <p:cNvSpPr txBox="1">
            <a:spLocks noGrp="1"/>
          </p:cNvSpPr>
          <p:nvPr>
            <p:ph type="title"/>
          </p:nvPr>
        </p:nvSpPr>
        <p:spPr>
          <a:xfrm>
            <a:off x="3027150" y="1701300"/>
            <a:ext cx="3089700" cy="755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81" name="Google Shape;381;p54"/>
          <p:cNvSpPr txBox="1">
            <a:spLocks noGrp="1"/>
          </p:cNvSpPr>
          <p:nvPr>
            <p:ph type="body" idx="1"/>
          </p:nvPr>
        </p:nvSpPr>
        <p:spPr>
          <a:xfrm>
            <a:off x="3027150" y="2521800"/>
            <a:ext cx="3089700" cy="16824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42900" algn="ctr" rtl="0">
              <a:spcBef>
                <a:spcPts val="1600"/>
              </a:spcBef>
              <a:spcAft>
                <a:spcPts val="0"/>
              </a:spcAft>
              <a:buSzPts val="1800"/>
              <a:buChar char="○"/>
              <a:defRPr sz="1800"/>
            </a:lvl2pPr>
            <a:lvl3pPr marL="1371600" lvl="2" indent="-342900" algn="ctr" rtl="0">
              <a:spcBef>
                <a:spcPts val="1600"/>
              </a:spcBef>
              <a:spcAft>
                <a:spcPts val="0"/>
              </a:spcAft>
              <a:buSzPts val="1800"/>
              <a:buChar char="■"/>
              <a:defRPr sz="1800"/>
            </a:lvl3pPr>
            <a:lvl4pPr marL="1828800" lvl="3" indent="-342900" algn="ctr" rtl="0">
              <a:spcBef>
                <a:spcPts val="1600"/>
              </a:spcBef>
              <a:spcAft>
                <a:spcPts val="0"/>
              </a:spcAft>
              <a:buSzPts val="1800"/>
              <a:buChar char="●"/>
              <a:defRPr sz="1800"/>
            </a:lvl4pPr>
            <a:lvl5pPr marL="2286000" lvl="4" indent="-342900" algn="ctr" rtl="0">
              <a:spcBef>
                <a:spcPts val="1600"/>
              </a:spcBef>
              <a:spcAft>
                <a:spcPts val="0"/>
              </a:spcAft>
              <a:buSzPts val="1800"/>
              <a:buChar char="○"/>
              <a:defRPr sz="1800"/>
            </a:lvl5pPr>
            <a:lvl6pPr marL="2743200" lvl="5" indent="-342900" algn="ctr" rtl="0">
              <a:spcBef>
                <a:spcPts val="1600"/>
              </a:spcBef>
              <a:spcAft>
                <a:spcPts val="0"/>
              </a:spcAft>
              <a:buSzPts val="1800"/>
              <a:buChar char="■"/>
              <a:defRPr sz="1800"/>
            </a:lvl6pPr>
            <a:lvl7pPr marL="3200400" lvl="6" indent="-342900" algn="ctr" rtl="0">
              <a:spcBef>
                <a:spcPts val="1600"/>
              </a:spcBef>
              <a:spcAft>
                <a:spcPts val="0"/>
              </a:spcAft>
              <a:buSzPts val="1800"/>
              <a:buChar char="●"/>
              <a:defRPr sz="1800"/>
            </a:lvl7pPr>
            <a:lvl8pPr marL="3657600" lvl="7" indent="-342900" algn="ctr" rtl="0">
              <a:spcBef>
                <a:spcPts val="1600"/>
              </a:spcBef>
              <a:spcAft>
                <a:spcPts val="0"/>
              </a:spcAft>
              <a:buSzPts val="1800"/>
              <a:buChar char="○"/>
              <a:defRPr sz="1800"/>
            </a:lvl8pPr>
            <a:lvl9pPr marL="4114800" lvl="8" indent="-342900" algn="ctr" rtl="0">
              <a:spcBef>
                <a:spcPts val="1600"/>
              </a:spcBef>
              <a:spcAft>
                <a:spcPts val="1600"/>
              </a:spcAft>
              <a:buSzPts val="1800"/>
              <a:buChar char="■"/>
              <a:defRPr sz="1800"/>
            </a:lvl9pPr>
          </a:lstStyle>
          <a:p>
            <a:endParaRPr/>
          </a:p>
        </p:txBody>
      </p:sp>
      <p:sp>
        <p:nvSpPr>
          <p:cNvPr id="382" name="Google Shape;382;p54"/>
          <p:cNvSpPr/>
          <p:nvPr/>
        </p:nvSpPr>
        <p:spPr>
          <a:xfrm rot="9643457">
            <a:off x="1602348" y="-3934616"/>
            <a:ext cx="9405942" cy="4421358"/>
          </a:xfrm>
          <a:custGeom>
            <a:avLst/>
            <a:gdLst/>
            <a:ahLst/>
            <a:cxnLst/>
            <a:rect l="l" t="t" r="r" b="b"/>
            <a:pathLst>
              <a:path w="376254" h="176862" extrusionOk="0">
                <a:moveTo>
                  <a:pt x="0" y="129946"/>
                </a:moveTo>
                <a:lnTo>
                  <a:pt x="292608" y="0"/>
                </a:lnTo>
                <a:lnTo>
                  <a:pt x="373168" y="176862"/>
                </a:lnTo>
                <a:lnTo>
                  <a:pt x="376254" y="176244"/>
                </a:lnTo>
              </a:path>
            </a:pathLst>
          </a:custGeom>
          <a:noFill/>
          <a:ln w="9525" cap="flat" cmpd="sng">
            <a:solidFill>
              <a:schemeClr val="accent1"/>
            </a:solidFill>
            <a:prstDash val="solid"/>
            <a:round/>
            <a:headEnd type="none" w="med" len="med"/>
            <a:tailEnd type="none" w="med" len="med"/>
          </a:ln>
          <a:effectLst>
            <a:outerShdw blurRad="57150" dist="19050" dir="5400000" algn="bl" rotWithShape="0">
              <a:srgbClr val="000000">
                <a:alpha val="23000"/>
              </a:srgbClr>
            </a:outerShdw>
          </a:effectLst>
        </p:spPr>
      </p:sp>
      <p:sp>
        <p:nvSpPr>
          <p:cNvPr id="383" name="Google Shape;383;p5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2">
  <p:cSld name="CUSTOM_2_1">
    <p:bg>
      <p:bgPr>
        <a:blipFill>
          <a:blip r:embed="rId2">
            <a:alphaModFix/>
          </a:blip>
          <a:stretch>
            <a:fillRect/>
          </a:stretch>
        </a:blipFill>
        <a:effectLst/>
      </p:bgPr>
    </p:bg>
    <p:spTree>
      <p:nvGrpSpPr>
        <p:cNvPr id="1" name="Shape 384"/>
        <p:cNvGrpSpPr/>
        <p:nvPr/>
      </p:nvGrpSpPr>
      <p:grpSpPr>
        <a:xfrm>
          <a:off x="0" y="0"/>
          <a:ext cx="0" cy="0"/>
          <a:chOff x="0" y="0"/>
          <a:chExt cx="0" cy="0"/>
        </a:xfrm>
      </p:grpSpPr>
      <p:sp>
        <p:nvSpPr>
          <p:cNvPr id="385" name="Google Shape;385;p55"/>
          <p:cNvSpPr txBox="1">
            <a:spLocks noGrp="1"/>
          </p:cNvSpPr>
          <p:nvPr>
            <p:ph type="title"/>
          </p:nvPr>
        </p:nvSpPr>
        <p:spPr>
          <a:xfrm>
            <a:off x="4031873" y="1840200"/>
            <a:ext cx="28560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386" name="Google Shape;386;p55"/>
          <p:cNvSpPr txBox="1">
            <a:spLocks noGrp="1"/>
          </p:cNvSpPr>
          <p:nvPr>
            <p:ph type="title" idx="2" hasCustomPrompt="1"/>
          </p:nvPr>
        </p:nvSpPr>
        <p:spPr>
          <a:xfrm>
            <a:off x="2232225" y="2188950"/>
            <a:ext cx="1755300" cy="756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87" name="Google Shape;387;p55"/>
          <p:cNvSpPr txBox="1">
            <a:spLocks noGrp="1"/>
          </p:cNvSpPr>
          <p:nvPr>
            <p:ph type="subTitle" idx="1"/>
          </p:nvPr>
        </p:nvSpPr>
        <p:spPr>
          <a:xfrm>
            <a:off x="4031873" y="2816708"/>
            <a:ext cx="2856000" cy="841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388" name="Google Shape;388;p5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hanks">
  <p:cSld name="BIG_NUMBER_1_2">
    <p:bg>
      <p:bgPr>
        <a:blipFill>
          <a:blip r:embed="rId2">
            <a:alphaModFix/>
          </a:blip>
          <a:stretch>
            <a:fillRect/>
          </a:stretch>
        </a:blipFill>
        <a:effectLst/>
      </p:bgPr>
    </p:bg>
    <p:spTree>
      <p:nvGrpSpPr>
        <p:cNvPr id="1" name="Shape 389"/>
        <p:cNvGrpSpPr/>
        <p:nvPr/>
      </p:nvGrpSpPr>
      <p:grpSpPr>
        <a:xfrm>
          <a:off x="0" y="0"/>
          <a:ext cx="0" cy="0"/>
          <a:chOff x="0" y="0"/>
          <a:chExt cx="0" cy="0"/>
        </a:xfrm>
      </p:grpSpPr>
      <p:sp>
        <p:nvSpPr>
          <p:cNvPr id="390" name="Google Shape;390;p56"/>
          <p:cNvSpPr txBox="1">
            <a:spLocks noGrp="1"/>
          </p:cNvSpPr>
          <p:nvPr>
            <p:ph type="subTitle" idx="1"/>
          </p:nvPr>
        </p:nvSpPr>
        <p:spPr>
          <a:xfrm>
            <a:off x="677950" y="1259375"/>
            <a:ext cx="3387900" cy="142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391" name="Google Shape;391;p56"/>
          <p:cNvSpPr txBox="1">
            <a:spLocks noGrp="1"/>
          </p:cNvSpPr>
          <p:nvPr>
            <p:ph type="title"/>
          </p:nvPr>
        </p:nvSpPr>
        <p:spPr>
          <a:xfrm>
            <a:off x="634238" y="399824"/>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36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92" name="Google Shape;392;p56"/>
          <p:cNvSpPr/>
          <p:nvPr/>
        </p:nvSpPr>
        <p:spPr>
          <a:xfrm>
            <a:off x="2536100" y="2685825"/>
            <a:ext cx="7118750" cy="2522875"/>
          </a:xfrm>
          <a:custGeom>
            <a:avLst/>
            <a:gdLst/>
            <a:ahLst/>
            <a:cxnLst/>
            <a:rect l="l" t="t" r="r" b="b"/>
            <a:pathLst>
              <a:path w="284750" h="100915" extrusionOk="0">
                <a:moveTo>
                  <a:pt x="230251" y="100132"/>
                </a:moveTo>
                <a:lnTo>
                  <a:pt x="271191" y="58671"/>
                </a:lnTo>
                <a:lnTo>
                  <a:pt x="0" y="100915"/>
                </a:lnTo>
                <a:lnTo>
                  <a:pt x="284750" y="0"/>
                </a:lnTo>
              </a:path>
            </a:pathLst>
          </a:custGeom>
          <a:noFill/>
          <a:ln w="9525" cap="flat" cmpd="sng">
            <a:solidFill>
              <a:srgbClr val="FFFFFF"/>
            </a:solidFill>
            <a:prstDash val="solid"/>
            <a:round/>
            <a:headEnd type="none" w="med" len="med"/>
            <a:tailEnd type="none" w="med" len="med"/>
          </a:ln>
          <a:effectLst>
            <a:outerShdw blurRad="57150" dist="19050" dir="5400000" algn="bl" rotWithShape="0">
              <a:srgbClr val="000000">
                <a:alpha val="22000"/>
              </a:srgbClr>
            </a:outerShdw>
          </a:effectLst>
        </p:spPr>
      </p:sp>
      <p:sp>
        <p:nvSpPr>
          <p:cNvPr id="393" name="Google Shape;393;p56"/>
          <p:cNvSpPr txBox="1"/>
          <p:nvPr/>
        </p:nvSpPr>
        <p:spPr>
          <a:xfrm>
            <a:off x="676850" y="3200550"/>
            <a:ext cx="3571800" cy="7734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000">
                <a:solidFill>
                  <a:schemeClr val="dk1"/>
                </a:solidFill>
                <a:latin typeface="Fira Sans Condensed"/>
                <a:ea typeface="Fira Sans Condensed"/>
                <a:cs typeface="Fira Sans Condensed"/>
                <a:sym typeface="Fira Sans Condensed"/>
              </a:rPr>
              <a:t>CREDITS: This presentation template was created by </a:t>
            </a:r>
            <a:r>
              <a:rPr lang="en" sz="1000" b="1">
                <a:solidFill>
                  <a:schemeClr val="dk1"/>
                </a:solidFill>
                <a:uFill>
                  <a:noFill/>
                </a:uFill>
                <a:latin typeface="Fira Sans Condensed"/>
                <a:ea typeface="Fira Sans Condensed"/>
                <a:cs typeface="Fira Sans Condensed"/>
                <a:sym typeface="Fira Sans Condensed"/>
                <a:hlinkClick r:id="rId3">
                  <a:extLst>
                    <a:ext uri="{A12FA001-AC4F-418D-AE19-62706E023703}">
                      <ahyp:hlinkClr xmlns:ahyp="http://schemas.microsoft.com/office/drawing/2018/hyperlinkcolor" val="tx"/>
                    </a:ext>
                  </a:extLst>
                </a:hlinkClick>
              </a:rPr>
              <a:t>Slidesgo</a:t>
            </a:r>
            <a:r>
              <a:rPr lang="en" sz="1000">
                <a:solidFill>
                  <a:schemeClr val="dk1"/>
                </a:solidFill>
                <a:latin typeface="Fira Sans Condensed"/>
                <a:ea typeface="Fira Sans Condensed"/>
                <a:cs typeface="Fira Sans Condensed"/>
                <a:sym typeface="Fira Sans Condensed"/>
              </a:rPr>
              <a:t>, including icons by </a:t>
            </a:r>
            <a:r>
              <a:rPr lang="en" sz="1000" b="1">
                <a:solidFill>
                  <a:schemeClr val="dk1"/>
                </a:solidFill>
                <a:uFill>
                  <a:noFill/>
                </a:uFill>
                <a:latin typeface="Fira Sans Condensed"/>
                <a:ea typeface="Fira Sans Condensed"/>
                <a:cs typeface="Fira Sans Condensed"/>
                <a:sym typeface="Fira Sans Condensed"/>
                <a:hlinkClick r:id="rId4">
                  <a:extLst>
                    <a:ext uri="{A12FA001-AC4F-418D-AE19-62706E023703}">
                      <ahyp:hlinkClr xmlns:ahyp="http://schemas.microsoft.com/office/drawing/2018/hyperlinkcolor" val="tx"/>
                    </a:ext>
                  </a:extLst>
                </a:hlinkClick>
              </a:rPr>
              <a:t>Flaticon</a:t>
            </a:r>
            <a:r>
              <a:rPr lang="en" sz="1000">
                <a:solidFill>
                  <a:schemeClr val="dk1"/>
                </a:solidFill>
                <a:latin typeface="Fira Sans Condensed"/>
                <a:ea typeface="Fira Sans Condensed"/>
                <a:cs typeface="Fira Sans Condensed"/>
                <a:sym typeface="Fira Sans Condensed"/>
              </a:rPr>
              <a:t>, and infographics &amp; images by </a:t>
            </a:r>
            <a:r>
              <a:rPr lang="en" sz="1000" b="1">
                <a:solidFill>
                  <a:schemeClr val="dk1"/>
                </a:solidFill>
                <a:uFill>
                  <a:noFill/>
                </a:uFill>
                <a:latin typeface="Fira Sans Condensed"/>
                <a:ea typeface="Fira Sans Condensed"/>
                <a:cs typeface="Fira Sans Condensed"/>
                <a:sym typeface="Fira Sans Condensed"/>
                <a:hlinkClick r:id="rId5">
                  <a:extLst>
                    <a:ext uri="{A12FA001-AC4F-418D-AE19-62706E023703}">
                      <ahyp:hlinkClr xmlns:ahyp="http://schemas.microsoft.com/office/drawing/2018/hyperlinkcolor" val="tx"/>
                    </a:ext>
                  </a:extLst>
                </a:hlinkClick>
              </a:rPr>
              <a:t>Freepik</a:t>
            </a:r>
            <a:endParaRPr sz="1000">
              <a:solidFill>
                <a:schemeClr val="dk1"/>
              </a:solidFill>
              <a:latin typeface="Fira Sans Condensed"/>
              <a:ea typeface="Fira Sans Condensed"/>
              <a:cs typeface="Fira Sans Condensed"/>
              <a:sym typeface="Fira Sans Condensed"/>
            </a:endParaRPr>
          </a:p>
          <a:p>
            <a:pPr marL="0" lvl="0" indent="0" algn="l" rtl="0">
              <a:lnSpc>
                <a:spcPct val="115000"/>
              </a:lnSpc>
              <a:spcBef>
                <a:spcPts val="300"/>
              </a:spcBef>
              <a:spcAft>
                <a:spcPts val="0"/>
              </a:spcAft>
              <a:buNone/>
            </a:pPr>
            <a:endParaRPr sz="1000">
              <a:solidFill>
                <a:schemeClr val="dk1"/>
              </a:solidFill>
              <a:latin typeface="Fira Sans Condensed"/>
              <a:ea typeface="Fira Sans Condensed"/>
              <a:cs typeface="Fira Sans Condensed"/>
              <a:sym typeface="Fira Sans Condensed"/>
            </a:endParaRPr>
          </a:p>
        </p:txBody>
      </p:sp>
      <p:sp>
        <p:nvSpPr>
          <p:cNvPr id="394" name="Google Shape;394;p5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3027150" y="1328025"/>
            <a:ext cx="3089700" cy="755700"/>
          </a:xfrm>
          <a:prstGeom prst="rect">
            <a:avLst/>
          </a:prstGeom>
        </p:spPr>
        <p:txBody>
          <a:bodyPr spcFirstLastPara="1" wrap="square" lIns="91425" tIns="91425" rIns="91425" bIns="91425" anchor="b" anchorCtr="0">
            <a:noAutofit/>
          </a:bodyPr>
          <a:lstStyle>
            <a:lvl1pPr lvl="0" algn="ctr">
              <a:spcBef>
                <a:spcPts val="0"/>
              </a:spcBef>
              <a:spcAft>
                <a:spcPts val="0"/>
              </a:spcAft>
              <a:buSzPts val="2400"/>
              <a:buNone/>
              <a:defRPr sz="2400"/>
            </a:lvl1pPr>
            <a:lvl2pPr lvl="1" algn="ctr">
              <a:spcBef>
                <a:spcPts val="0"/>
              </a:spcBef>
              <a:spcAft>
                <a:spcPts val="0"/>
              </a:spcAft>
              <a:buSzPts val="2400"/>
              <a:buNone/>
              <a:defRPr sz="2400"/>
            </a:lvl2pPr>
            <a:lvl3pPr lvl="2" algn="ctr">
              <a:spcBef>
                <a:spcPts val="0"/>
              </a:spcBef>
              <a:spcAft>
                <a:spcPts val="0"/>
              </a:spcAft>
              <a:buSzPts val="2400"/>
              <a:buNone/>
              <a:defRPr sz="2400"/>
            </a:lvl3pPr>
            <a:lvl4pPr lvl="3" algn="ctr">
              <a:spcBef>
                <a:spcPts val="0"/>
              </a:spcBef>
              <a:spcAft>
                <a:spcPts val="0"/>
              </a:spcAft>
              <a:buSzPts val="2400"/>
              <a:buNone/>
              <a:defRPr sz="2400"/>
            </a:lvl4pPr>
            <a:lvl5pPr lvl="4" algn="ctr">
              <a:spcBef>
                <a:spcPts val="0"/>
              </a:spcBef>
              <a:spcAft>
                <a:spcPts val="0"/>
              </a:spcAft>
              <a:buSzPts val="2400"/>
              <a:buNone/>
              <a:defRPr sz="2400"/>
            </a:lvl5pPr>
            <a:lvl6pPr lvl="5" algn="ctr">
              <a:spcBef>
                <a:spcPts val="0"/>
              </a:spcBef>
              <a:spcAft>
                <a:spcPts val="0"/>
              </a:spcAft>
              <a:buSzPts val="2400"/>
              <a:buNone/>
              <a:defRPr sz="2400"/>
            </a:lvl6pPr>
            <a:lvl7pPr lvl="6" algn="ctr">
              <a:spcBef>
                <a:spcPts val="0"/>
              </a:spcBef>
              <a:spcAft>
                <a:spcPts val="0"/>
              </a:spcAft>
              <a:buSzPts val="2400"/>
              <a:buNone/>
              <a:defRPr sz="2400"/>
            </a:lvl7pPr>
            <a:lvl8pPr lvl="7" algn="ctr">
              <a:spcBef>
                <a:spcPts val="0"/>
              </a:spcBef>
              <a:spcAft>
                <a:spcPts val="0"/>
              </a:spcAft>
              <a:buSzPts val="2400"/>
              <a:buNone/>
              <a:defRPr sz="2400"/>
            </a:lvl8pPr>
            <a:lvl9pPr lvl="8" algn="ctr">
              <a:spcBef>
                <a:spcPts val="0"/>
              </a:spcBef>
              <a:spcAft>
                <a:spcPts val="0"/>
              </a:spcAft>
              <a:buSzPts val="2400"/>
              <a:buNone/>
              <a:defRPr sz="2400"/>
            </a:lvl9pPr>
          </a:lstStyle>
          <a:p>
            <a:endParaRPr/>
          </a:p>
        </p:txBody>
      </p:sp>
      <p:sp>
        <p:nvSpPr>
          <p:cNvPr id="38" name="Google Shape;38;p7"/>
          <p:cNvSpPr txBox="1">
            <a:spLocks noGrp="1"/>
          </p:cNvSpPr>
          <p:nvPr>
            <p:ph type="body" idx="1"/>
          </p:nvPr>
        </p:nvSpPr>
        <p:spPr>
          <a:xfrm>
            <a:off x="2704950" y="2148525"/>
            <a:ext cx="3734100" cy="16824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42900" algn="ctr">
              <a:spcBef>
                <a:spcPts val="1600"/>
              </a:spcBef>
              <a:spcAft>
                <a:spcPts val="0"/>
              </a:spcAft>
              <a:buSzPts val="1800"/>
              <a:buChar char="○"/>
              <a:defRPr sz="1800"/>
            </a:lvl2pPr>
            <a:lvl3pPr marL="1371600" lvl="2" indent="-342900" algn="ctr">
              <a:spcBef>
                <a:spcPts val="1600"/>
              </a:spcBef>
              <a:spcAft>
                <a:spcPts val="0"/>
              </a:spcAft>
              <a:buSzPts val="1800"/>
              <a:buChar char="■"/>
              <a:defRPr sz="1800"/>
            </a:lvl3pPr>
            <a:lvl4pPr marL="1828800" lvl="3" indent="-342900" algn="ctr">
              <a:spcBef>
                <a:spcPts val="1600"/>
              </a:spcBef>
              <a:spcAft>
                <a:spcPts val="0"/>
              </a:spcAft>
              <a:buSzPts val="1800"/>
              <a:buChar char="●"/>
              <a:defRPr sz="1800"/>
            </a:lvl4pPr>
            <a:lvl5pPr marL="2286000" lvl="4" indent="-342900" algn="ctr">
              <a:spcBef>
                <a:spcPts val="1600"/>
              </a:spcBef>
              <a:spcAft>
                <a:spcPts val="0"/>
              </a:spcAft>
              <a:buSzPts val="1800"/>
              <a:buChar char="○"/>
              <a:defRPr sz="1800"/>
            </a:lvl5pPr>
            <a:lvl6pPr marL="2743200" lvl="5" indent="-342900" algn="ctr">
              <a:spcBef>
                <a:spcPts val="1600"/>
              </a:spcBef>
              <a:spcAft>
                <a:spcPts val="0"/>
              </a:spcAft>
              <a:buSzPts val="1800"/>
              <a:buChar char="■"/>
              <a:defRPr sz="1800"/>
            </a:lvl6pPr>
            <a:lvl7pPr marL="3200400" lvl="6" indent="-342900" algn="ctr">
              <a:spcBef>
                <a:spcPts val="1600"/>
              </a:spcBef>
              <a:spcAft>
                <a:spcPts val="0"/>
              </a:spcAft>
              <a:buSzPts val="1800"/>
              <a:buChar char="●"/>
              <a:defRPr sz="1800"/>
            </a:lvl7pPr>
            <a:lvl8pPr marL="3657600" lvl="7" indent="-342900" algn="ctr">
              <a:spcBef>
                <a:spcPts val="1600"/>
              </a:spcBef>
              <a:spcAft>
                <a:spcPts val="0"/>
              </a:spcAft>
              <a:buSzPts val="1800"/>
              <a:buChar char="○"/>
              <a:defRPr sz="1800"/>
            </a:lvl8pPr>
            <a:lvl9pPr marL="4114800" lvl="8" indent="-342900" algn="ctr">
              <a:spcBef>
                <a:spcPts val="1600"/>
              </a:spcBef>
              <a:spcAft>
                <a:spcPts val="1600"/>
              </a:spcAft>
              <a:buSzPts val="1800"/>
              <a:buChar char="■"/>
              <a:defRPr sz="1800"/>
            </a:lvl9pPr>
          </a:lstStyle>
          <a:p>
            <a:endParaRPr/>
          </a:p>
        </p:txBody>
      </p:sp>
      <p:sp>
        <p:nvSpPr>
          <p:cNvPr id="39" name="Google Shape;39;p7"/>
          <p:cNvSpPr/>
          <p:nvPr/>
        </p:nvSpPr>
        <p:spPr>
          <a:xfrm>
            <a:off x="4610400" y="-392500"/>
            <a:ext cx="5156200" cy="3949700"/>
          </a:xfrm>
          <a:custGeom>
            <a:avLst/>
            <a:gdLst/>
            <a:ahLst/>
            <a:cxnLst/>
            <a:rect l="l" t="t" r="r" b="b"/>
            <a:pathLst>
              <a:path w="206248" h="157988" extrusionOk="0">
                <a:moveTo>
                  <a:pt x="0" y="8636"/>
                </a:moveTo>
                <a:lnTo>
                  <a:pt x="197104" y="157988"/>
                </a:lnTo>
                <a:lnTo>
                  <a:pt x="206248" y="134620"/>
                </a:lnTo>
                <a:lnTo>
                  <a:pt x="76708" y="0"/>
                </a:lnTo>
                <a:lnTo>
                  <a:pt x="188468" y="38100"/>
                </a:lnTo>
              </a:path>
            </a:pathLst>
          </a:custGeom>
          <a:noFill/>
          <a:ln w="9525" cap="flat" cmpd="sng">
            <a:solidFill>
              <a:schemeClr val="accent1"/>
            </a:solidFill>
            <a:prstDash val="solid"/>
            <a:round/>
            <a:headEnd type="none" w="med" len="med"/>
            <a:tailEnd type="none" w="med" len="med"/>
          </a:ln>
          <a:effectLst>
            <a:outerShdw blurRad="57150" dist="19050" dir="5400000" algn="bl" rotWithShape="0">
              <a:srgbClr val="000000">
                <a:alpha val="10000"/>
              </a:srgbClr>
            </a:outerShdw>
          </a:effectLst>
        </p:spPr>
      </p:sp>
      <p:sp>
        <p:nvSpPr>
          <p:cNvPr id="40" name="Google Shape;40;p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1"/>
        <p:cNvGrpSpPr/>
        <p:nvPr/>
      </p:nvGrpSpPr>
      <p:grpSpPr>
        <a:xfrm>
          <a:off x="0" y="0"/>
          <a:ext cx="0" cy="0"/>
          <a:chOff x="0" y="0"/>
          <a:chExt cx="0" cy="0"/>
        </a:xfrm>
      </p:grpSpPr>
      <p:sp>
        <p:nvSpPr>
          <p:cNvPr id="42" name="Google Shape;42;p8"/>
          <p:cNvSpPr/>
          <p:nvPr/>
        </p:nvSpPr>
        <p:spPr>
          <a:xfrm>
            <a:off x="4801575" y="-38575"/>
            <a:ext cx="4884671" cy="5239475"/>
          </a:xfrm>
          <a:custGeom>
            <a:avLst/>
            <a:gdLst/>
            <a:ahLst/>
            <a:cxnLst/>
            <a:rect l="l" t="t" r="r" b="b"/>
            <a:pathLst>
              <a:path w="182417" h="209579" extrusionOk="0">
                <a:moveTo>
                  <a:pt x="0" y="0"/>
                </a:moveTo>
                <a:lnTo>
                  <a:pt x="117908" y="209579"/>
                </a:lnTo>
                <a:lnTo>
                  <a:pt x="182417" y="209579"/>
                </a:lnTo>
                <a:lnTo>
                  <a:pt x="182417" y="0"/>
                </a:lnTo>
                <a:close/>
              </a:path>
            </a:pathLst>
          </a:custGeom>
          <a:solidFill>
            <a:schemeClr val="lt2"/>
          </a:solidFill>
          <a:ln w="9525" cap="flat" cmpd="sng">
            <a:solidFill>
              <a:schemeClr val="accent1"/>
            </a:solidFill>
            <a:prstDash val="solid"/>
            <a:round/>
            <a:headEnd type="none" w="med" len="med"/>
            <a:tailEnd type="none" w="med" len="med"/>
          </a:ln>
          <a:effectLst>
            <a:outerShdw blurRad="57150" dist="19050" dir="5400000" algn="bl" rotWithShape="0">
              <a:schemeClr val="dk1">
                <a:alpha val="20000"/>
              </a:schemeClr>
            </a:outerShdw>
          </a:effectLst>
        </p:spPr>
      </p:sp>
      <p:sp>
        <p:nvSpPr>
          <p:cNvPr id="43" name="Google Shape;43;p8"/>
          <p:cNvSpPr txBox="1">
            <a:spLocks noGrp="1"/>
          </p:cNvSpPr>
          <p:nvPr>
            <p:ph type="title"/>
          </p:nvPr>
        </p:nvSpPr>
        <p:spPr>
          <a:xfrm>
            <a:off x="6185475" y="714750"/>
            <a:ext cx="2247000" cy="2140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3000"/>
            </a:lvl1pPr>
            <a:lvl2pPr lvl="1" algn="r" rtl="0">
              <a:spcBef>
                <a:spcPts val="0"/>
              </a:spcBef>
              <a:spcAft>
                <a:spcPts val="0"/>
              </a:spcAft>
              <a:buSzPts val="3000"/>
              <a:buNone/>
              <a:defRPr sz="3000"/>
            </a:lvl2pPr>
            <a:lvl3pPr lvl="2" algn="r" rtl="0">
              <a:spcBef>
                <a:spcPts val="0"/>
              </a:spcBef>
              <a:spcAft>
                <a:spcPts val="0"/>
              </a:spcAft>
              <a:buSzPts val="3000"/>
              <a:buNone/>
              <a:defRPr sz="3000"/>
            </a:lvl3pPr>
            <a:lvl4pPr lvl="3" algn="r" rtl="0">
              <a:spcBef>
                <a:spcPts val="0"/>
              </a:spcBef>
              <a:spcAft>
                <a:spcPts val="0"/>
              </a:spcAft>
              <a:buSzPts val="3000"/>
              <a:buNone/>
              <a:defRPr sz="3000"/>
            </a:lvl4pPr>
            <a:lvl5pPr lvl="4" algn="r" rtl="0">
              <a:spcBef>
                <a:spcPts val="0"/>
              </a:spcBef>
              <a:spcAft>
                <a:spcPts val="0"/>
              </a:spcAft>
              <a:buSzPts val="3000"/>
              <a:buNone/>
              <a:defRPr sz="3000"/>
            </a:lvl5pPr>
            <a:lvl6pPr lvl="5" algn="r" rtl="0">
              <a:spcBef>
                <a:spcPts val="0"/>
              </a:spcBef>
              <a:spcAft>
                <a:spcPts val="0"/>
              </a:spcAft>
              <a:buSzPts val="3000"/>
              <a:buNone/>
              <a:defRPr sz="3000"/>
            </a:lvl6pPr>
            <a:lvl7pPr lvl="6" algn="r" rtl="0">
              <a:spcBef>
                <a:spcPts val="0"/>
              </a:spcBef>
              <a:spcAft>
                <a:spcPts val="0"/>
              </a:spcAft>
              <a:buSzPts val="3000"/>
              <a:buNone/>
              <a:defRPr sz="3000"/>
            </a:lvl7pPr>
            <a:lvl8pPr lvl="7" algn="r" rtl="0">
              <a:spcBef>
                <a:spcPts val="0"/>
              </a:spcBef>
              <a:spcAft>
                <a:spcPts val="0"/>
              </a:spcAft>
              <a:buSzPts val="3000"/>
              <a:buNone/>
              <a:defRPr sz="3000"/>
            </a:lvl8pPr>
            <a:lvl9pPr lvl="8" algn="r" rtl="0">
              <a:spcBef>
                <a:spcPts val="0"/>
              </a:spcBef>
              <a:spcAft>
                <a:spcPts val="0"/>
              </a:spcAft>
              <a:buSzPts val="3000"/>
              <a:buNone/>
              <a:defRPr sz="3000"/>
            </a:lvl9pPr>
          </a:lstStyle>
          <a:p>
            <a:endParaRPr/>
          </a:p>
        </p:txBody>
      </p:sp>
      <p:sp>
        <p:nvSpPr>
          <p:cNvPr id="44" name="Google Shape;44;p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9"/>
          <p:cNvSpPr txBox="1">
            <a:spLocks noGrp="1"/>
          </p:cNvSpPr>
          <p:nvPr>
            <p:ph type="subTitle" idx="1"/>
          </p:nvPr>
        </p:nvSpPr>
        <p:spPr>
          <a:xfrm>
            <a:off x="4640350" y="2229350"/>
            <a:ext cx="3229500" cy="368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b="1"/>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7" name="Google Shape;47;p9"/>
          <p:cNvSpPr txBox="1">
            <a:spLocks noGrp="1"/>
          </p:cNvSpPr>
          <p:nvPr>
            <p:ph type="body" idx="2"/>
          </p:nvPr>
        </p:nvSpPr>
        <p:spPr>
          <a:xfrm>
            <a:off x="4640350" y="2628605"/>
            <a:ext cx="3837000" cy="2256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dirty="0"/>
          </a:p>
        </p:txBody>
      </p:sp>
      <p:sp>
        <p:nvSpPr>
          <p:cNvPr id="48" name="Google Shape;48;p9"/>
          <p:cNvSpPr txBox="1">
            <a:spLocks noGrp="1"/>
          </p:cNvSpPr>
          <p:nvPr>
            <p:ph type="title"/>
          </p:nvPr>
        </p:nvSpPr>
        <p:spPr>
          <a:xfrm>
            <a:off x="627071" y="550374"/>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400"/>
              <a:buFont typeface="Fira Sans Condensed ExtraBold"/>
              <a:buNone/>
              <a:defRPr sz="2400">
                <a:solidFill>
                  <a:schemeClr val="accent2"/>
                </a:solidFill>
                <a:latin typeface="Fira Sans Condensed ExtraBold"/>
                <a:ea typeface="Fira Sans Condensed ExtraBold"/>
                <a:cs typeface="Fira Sans Condensed ExtraBold"/>
                <a:sym typeface="Fira Sans Condensed ExtraBold"/>
              </a:defRPr>
            </a:lvl1pPr>
            <a:lvl2pPr lvl="1"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2pPr>
            <a:lvl3pPr lvl="2"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3pPr>
            <a:lvl4pPr lvl="3"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4pPr>
            <a:lvl5pPr lvl="4"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5pPr>
            <a:lvl6pPr lvl="5"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6pPr>
            <a:lvl7pPr lvl="6"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7pPr>
            <a:lvl8pPr lvl="7"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8pPr>
            <a:lvl9pPr lvl="8"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9pPr>
          </a:lstStyle>
          <a:p>
            <a:endParaRPr/>
          </a:p>
        </p:txBody>
      </p:sp>
      <p:sp>
        <p:nvSpPr>
          <p:cNvPr id="49" name="Google Shape;49;p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50"/>
        <p:cNvGrpSpPr/>
        <p:nvPr/>
      </p:nvGrpSpPr>
      <p:grpSpPr>
        <a:xfrm>
          <a:off x="0" y="0"/>
          <a:ext cx="0" cy="0"/>
          <a:chOff x="0" y="0"/>
          <a:chExt cx="0" cy="0"/>
        </a:xfrm>
      </p:grpSpPr>
      <p:sp>
        <p:nvSpPr>
          <p:cNvPr id="51" name="Google Shape;51;p10"/>
          <p:cNvSpPr txBox="1">
            <a:spLocks noGrp="1"/>
          </p:cNvSpPr>
          <p:nvPr>
            <p:ph type="title"/>
          </p:nvPr>
        </p:nvSpPr>
        <p:spPr>
          <a:xfrm>
            <a:off x="5700700" y="489675"/>
            <a:ext cx="2718300" cy="19605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2"/>
              </a:buClr>
              <a:buSzPts val="3000"/>
              <a:buNone/>
              <a:defRPr sz="3000">
                <a:solidFill>
                  <a:schemeClr val="accent2"/>
                </a:solidFill>
              </a:defRPr>
            </a:lvl1pPr>
            <a:lvl2pPr lvl="1" algn="r" rtl="0">
              <a:spcBef>
                <a:spcPts val="0"/>
              </a:spcBef>
              <a:spcAft>
                <a:spcPts val="0"/>
              </a:spcAft>
              <a:buClr>
                <a:schemeClr val="accent2"/>
              </a:buClr>
              <a:buSzPts val="3000"/>
              <a:buFont typeface="Fira Sans Condensed"/>
              <a:buNone/>
              <a:defRPr sz="3000" b="1">
                <a:solidFill>
                  <a:schemeClr val="accent2"/>
                </a:solidFill>
                <a:latin typeface="Fira Sans Condensed"/>
                <a:ea typeface="Fira Sans Condensed"/>
                <a:cs typeface="Fira Sans Condensed"/>
                <a:sym typeface="Fira Sans Condensed"/>
              </a:defRPr>
            </a:lvl2pPr>
            <a:lvl3pPr lvl="2" algn="r" rtl="0">
              <a:spcBef>
                <a:spcPts val="0"/>
              </a:spcBef>
              <a:spcAft>
                <a:spcPts val="0"/>
              </a:spcAft>
              <a:buClr>
                <a:schemeClr val="accent2"/>
              </a:buClr>
              <a:buSzPts val="3000"/>
              <a:buFont typeface="Fira Sans Condensed"/>
              <a:buNone/>
              <a:defRPr sz="3000" b="1">
                <a:solidFill>
                  <a:schemeClr val="accent2"/>
                </a:solidFill>
                <a:latin typeface="Fira Sans Condensed"/>
                <a:ea typeface="Fira Sans Condensed"/>
                <a:cs typeface="Fira Sans Condensed"/>
                <a:sym typeface="Fira Sans Condensed"/>
              </a:defRPr>
            </a:lvl3pPr>
            <a:lvl4pPr lvl="3" algn="r" rtl="0">
              <a:spcBef>
                <a:spcPts val="0"/>
              </a:spcBef>
              <a:spcAft>
                <a:spcPts val="0"/>
              </a:spcAft>
              <a:buClr>
                <a:schemeClr val="accent2"/>
              </a:buClr>
              <a:buSzPts val="3000"/>
              <a:buFont typeface="Fira Sans Condensed"/>
              <a:buNone/>
              <a:defRPr sz="3000" b="1">
                <a:solidFill>
                  <a:schemeClr val="accent2"/>
                </a:solidFill>
                <a:latin typeface="Fira Sans Condensed"/>
                <a:ea typeface="Fira Sans Condensed"/>
                <a:cs typeface="Fira Sans Condensed"/>
                <a:sym typeface="Fira Sans Condensed"/>
              </a:defRPr>
            </a:lvl4pPr>
            <a:lvl5pPr lvl="4" algn="r" rtl="0">
              <a:spcBef>
                <a:spcPts val="0"/>
              </a:spcBef>
              <a:spcAft>
                <a:spcPts val="0"/>
              </a:spcAft>
              <a:buClr>
                <a:schemeClr val="accent2"/>
              </a:buClr>
              <a:buSzPts val="3000"/>
              <a:buFont typeface="Fira Sans Condensed"/>
              <a:buNone/>
              <a:defRPr sz="3000" b="1">
                <a:solidFill>
                  <a:schemeClr val="accent2"/>
                </a:solidFill>
                <a:latin typeface="Fira Sans Condensed"/>
                <a:ea typeface="Fira Sans Condensed"/>
                <a:cs typeface="Fira Sans Condensed"/>
                <a:sym typeface="Fira Sans Condensed"/>
              </a:defRPr>
            </a:lvl5pPr>
            <a:lvl6pPr lvl="5" algn="r" rtl="0">
              <a:spcBef>
                <a:spcPts val="0"/>
              </a:spcBef>
              <a:spcAft>
                <a:spcPts val="0"/>
              </a:spcAft>
              <a:buClr>
                <a:schemeClr val="accent2"/>
              </a:buClr>
              <a:buSzPts val="3000"/>
              <a:buFont typeface="Fira Sans Condensed"/>
              <a:buNone/>
              <a:defRPr sz="3000" b="1">
                <a:solidFill>
                  <a:schemeClr val="accent2"/>
                </a:solidFill>
                <a:latin typeface="Fira Sans Condensed"/>
                <a:ea typeface="Fira Sans Condensed"/>
                <a:cs typeface="Fira Sans Condensed"/>
                <a:sym typeface="Fira Sans Condensed"/>
              </a:defRPr>
            </a:lvl6pPr>
            <a:lvl7pPr lvl="6" algn="r" rtl="0">
              <a:spcBef>
                <a:spcPts val="0"/>
              </a:spcBef>
              <a:spcAft>
                <a:spcPts val="0"/>
              </a:spcAft>
              <a:buClr>
                <a:schemeClr val="accent2"/>
              </a:buClr>
              <a:buSzPts val="3000"/>
              <a:buFont typeface="Fira Sans Condensed"/>
              <a:buNone/>
              <a:defRPr sz="3000" b="1">
                <a:solidFill>
                  <a:schemeClr val="accent2"/>
                </a:solidFill>
                <a:latin typeface="Fira Sans Condensed"/>
                <a:ea typeface="Fira Sans Condensed"/>
                <a:cs typeface="Fira Sans Condensed"/>
                <a:sym typeface="Fira Sans Condensed"/>
              </a:defRPr>
            </a:lvl7pPr>
            <a:lvl8pPr lvl="7" algn="r" rtl="0">
              <a:spcBef>
                <a:spcPts val="0"/>
              </a:spcBef>
              <a:spcAft>
                <a:spcPts val="0"/>
              </a:spcAft>
              <a:buClr>
                <a:schemeClr val="accent2"/>
              </a:buClr>
              <a:buSzPts val="3000"/>
              <a:buFont typeface="Fira Sans Condensed"/>
              <a:buNone/>
              <a:defRPr sz="3000" b="1">
                <a:solidFill>
                  <a:schemeClr val="accent2"/>
                </a:solidFill>
                <a:latin typeface="Fira Sans Condensed"/>
                <a:ea typeface="Fira Sans Condensed"/>
                <a:cs typeface="Fira Sans Condensed"/>
                <a:sym typeface="Fira Sans Condensed"/>
              </a:defRPr>
            </a:lvl8pPr>
            <a:lvl9pPr lvl="8" algn="r" rtl="0">
              <a:spcBef>
                <a:spcPts val="0"/>
              </a:spcBef>
              <a:spcAft>
                <a:spcPts val="0"/>
              </a:spcAft>
              <a:buClr>
                <a:schemeClr val="accent2"/>
              </a:buClr>
              <a:buSzPts val="3000"/>
              <a:buFont typeface="Fira Sans Condensed"/>
              <a:buNone/>
              <a:defRPr sz="3000" b="1">
                <a:solidFill>
                  <a:schemeClr val="accent2"/>
                </a:solidFill>
                <a:latin typeface="Fira Sans Condensed"/>
                <a:ea typeface="Fira Sans Condensed"/>
                <a:cs typeface="Fira Sans Condensed"/>
                <a:sym typeface="Fira Sans Condensed"/>
              </a:defRPr>
            </a:lvl9pPr>
          </a:lstStyle>
          <a:p>
            <a:endParaRPr/>
          </a:p>
        </p:txBody>
      </p:sp>
      <p:sp>
        <p:nvSpPr>
          <p:cNvPr id="52" name="Google Shape;52;p10"/>
          <p:cNvSpPr/>
          <p:nvPr/>
        </p:nvSpPr>
        <p:spPr>
          <a:xfrm flipH="1">
            <a:off x="-416600" y="-242575"/>
            <a:ext cx="2959250" cy="2662175"/>
          </a:xfrm>
          <a:custGeom>
            <a:avLst/>
            <a:gdLst/>
            <a:ahLst/>
            <a:cxnLst/>
            <a:rect l="l" t="t" r="r" b="b"/>
            <a:pathLst>
              <a:path w="118370" h="106487" extrusionOk="0">
                <a:moveTo>
                  <a:pt x="59571" y="4938"/>
                </a:moveTo>
                <a:lnTo>
                  <a:pt x="118370" y="63737"/>
                </a:lnTo>
                <a:lnTo>
                  <a:pt x="0" y="0"/>
                </a:lnTo>
                <a:lnTo>
                  <a:pt x="118216" y="106487"/>
                </a:lnTo>
              </a:path>
            </a:pathLst>
          </a:custGeom>
          <a:noFill/>
          <a:ln w="9525" cap="flat" cmpd="sng">
            <a:solidFill>
              <a:schemeClr val="accent1"/>
            </a:solidFill>
            <a:prstDash val="solid"/>
            <a:round/>
            <a:headEnd type="none" w="med" len="med"/>
            <a:tailEnd type="none" w="med" len="med"/>
          </a:ln>
          <a:effectLst>
            <a:outerShdw blurRad="57150" dist="19050" dir="5400000" algn="bl" rotWithShape="0">
              <a:srgbClr val="000000">
                <a:alpha val="38000"/>
              </a:srgbClr>
            </a:outerShdw>
          </a:effectLst>
        </p:spPr>
      </p:sp>
      <p:sp>
        <p:nvSpPr>
          <p:cNvPr id="53" name="Google Shape;53;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7071" y="503298"/>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2"/>
              </a:buClr>
              <a:buSzPts val="2800"/>
              <a:buFont typeface="Fira Sans Condensed ExtraBold"/>
              <a:buNone/>
              <a:defRPr sz="2800">
                <a:solidFill>
                  <a:schemeClr val="accent2"/>
                </a:solidFill>
                <a:latin typeface="Fira Sans Condensed ExtraBold"/>
                <a:ea typeface="Fira Sans Condensed ExtraBold"/>
                <a:cs typeface="Fira Sans Condensed ExtraBold"/>
                <a:sym typeface="Fira Sans Condensed ExtraBold"/>
              </a:defRPr>
            </a:lvl1pPr>
            <a:lvl2pPr lvl="1"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2pPr>
            <a:lvl3pPr lvl="2"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3pPr>
            <a:lvl4pPr lvl="3"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4pPr>
            <a:lvl5pPr lvl="4"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5pPr>
            <a:lvl6pPr lvl="5"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6pPr>
            <a:lvl7pPr lvl="6"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7pPr>
            <a:lvl8pPr lvl="7"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8pPr>
            <a:lvl9pPr lvl="8" rtl="0">
              <a:spcBef>
                <a:spcPts val="0"/>
              </a:spcBef>
              <a:spcAft>
                <a:spcPts val="0"/>
              </a:spcAft>
              <a:buClr>
                <a:schemeClr val="accent2"/>
              </a:buClr>
              <a:buSzPts val="2800"/>
              <a:buFont typeface="Muli"/>
              <a:buNone/>
              <a:defRPr sz="2800">
                <a:solidFill>
                  <a:schemeClr val="accent2"/>
                </a:solidFill>
                <a:latin typeface="Muli"/>
                <a:ea typeface="Muli"/>
                <a:cs typeface="Muli"/>
                <a:sym typeface="Muli"/>
              </a:defRPr>
            </a:lvl9pPr>
          </a:lstStyle>
          <a:p>
            <a:endParaRPr/>
          </a:p>
        </p:txBody>
      </p:sp>
      <p:sp>
        <p:nvSpPr>
          <p:cNvPr id="7" name="Google Shape;7;p1"/>
          <p:cNvSpPr txBox="1">
            <a:spLocks noGrp="1"/>
          </p:cNvSpPr>
          <p:nvPr>
            <p:ph type="body" idx="1"/>
          </p:nvPr>
        </p:nvSpPr>
        <p:spPr>
          <a:xfrm>
            <a:off x="707200" y="1152475"/>
            <a:ext cx="77268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00000"/>
              </a:lnSpc>
              <a:spcBef>
                <a:spcPts val="0"/>
              </a:spcBef>
              <a:spcAft>
                <a:spcPts val="0"/>
              </a:spcAft>
              <a:buClr>
                <a:schemeClr val="accent2"/>
              </a:buClr>
              <a:buSzPts val="1800"/>
              <a:buFont typeface="Fira Sans Condensed"/>
              <a:buChar char="●"/>
              <a:defRPr sz="1800">
                <a:solidFill>
                  <a:schemeClr val="accent2"/>
                </a:solidFill>
                <a:latin typeface="Fira Sans Condensed"/>
                <a:ea typeface="Fira Sans Condensed"/>
                <a:cs typeface="Fira Sans Condensed"/>
                <a:sym typeface="Fira Sans Condensed"/>
              </a:defRPr>
            </a:lvl1pPr>
            <a:lvl2pPr marL="914400" lvl="1" indent="-317500" rtl="0">
              <a:lnSpc>
                <a:spcPct val="100000"/>
              </a:lnSpc>
              <a:spcBef>
                <a:spcPts val="1600"/>
              </a:spcBef>
              <a:spcAft>
                <a:spcPts val="0"/>
              </a:spcAft>
              <a:buClr>
                <a:schemeClr val="accent2"/>
              </a:buClr>
              <a:buSzPts val="1400"/>
              <a:buFont typeface="Fira Sans Condensed"/>
              <a:buChar char="○"/>
              <a:defRPr>
                <a:solidFill>
                  <a:schemeClr val="accent2"/>
                </a:solidFill>
                <a:latin typeface="Fira Sans Condensed"/>
                <a:ea typeface="Fira Sans Condensed"/>
                <a:cs typeface="Fira Sans Condensed"/>
                <a:sym typeface="Fira Sans Condensed"/>
              </a:defRPr>
            </a:lvl2pPr>
            <a:lvl3pPr marL="1371600" lvl="2" indent="-317500" rtl="0">
              <a:lnSpc>
                <a:spcPct val="100000"/>
              </a:lnSpc>
              <a:spcBef>
                <a:spcPts val="1600"/>
              </a:spcBef>
              <a:spcAft>
                <a:spcPts val="0"/>
              </a:spcAft>
              <a:buClr>
                <a:schemeClr val="accent2"/>
              </a:buClr>
              <a:buSzPts val="1400"/>
              <a:buFont typeface="Fira Sans Condensed"/>
              <a:buChar char="■"/>
              <a:defRPr>
                <a:solidFill>
                  <a:schemeClr val="accent2"/>
                </a:solidFill>
                <a:latin typeface="Fira Sans Condensed"/>
                <a:ea typeface="Fira Sans Condensed"/>
                <a:cs typeface="Fira Sans Condensed"/>
                <a:sym typeface="Fira Sans Condensed"/>
              </a:defRPr>
            </a:lvl3pPr>
            <a:lvl4pPr marL="1828800" lvl="3" indent="-317500" rtl="0">
              <a:lnSpc>
                <a:spcPct val="100000"/>
              </a:lnSpc>
              <a:spcBef>
                <a:spcPts val="1600"/>
              </a:spcBef>
              <a:spcAft>
                <a:spcPts val="0"/>
              </a:spcAft>
              <a:buClr>
                <a:schemeClr val="accent2"/>
              </a:buClr>
              <a:buSzPts val="1400"/>
              <a:buFont typeface="Fira Sans Condensed"/>
              <a:buChar char="●"/>
              <a:defRPr>
                <a:solidFill>
                  <a:schemeClr val="accent2"/>
                </a:solidFill>
                <a:latin typeface="Fira Sans Condensed"/>
                <a:ea typeface="Fira Sans Condensed"/>
                <a:cs typeface="Fira Sans Condensed"/>
                <a:sym typeface="Fira Sans Condensed"/>
              </a:defRPr>
            </a:lvl4pPr>
            <a:lvl5pPr marL="2286000" lvl="4" indent="-317500" rtl="0">
              <a:lnSpc>
                <a:spcPct val="100000"/>
              </a:lnSpc>
              <a:spcBef>
                <a:spcPts val="1600"/>
              </a:spcBef>
              <a:spcAft>
                <a:spcPts val="0"/>
              </a:spcAft>
              <a:buClr>
                <a:schemeClr val="accent2"/>
              </a:buClr>
              <a:buSzPts val="1400"/>
              <a:buFont typeface="Fira Sans Condensed"/>
              <a:buChar char="○"/>
              <a:defRPr>
                <a:solidFill>
                  <a:schemeClr val="accent2"/>
                </a:solidFill>
                <a:latin typeface="Fira Sans Condensed"/>
                <a:ea typeface="Fira Sans Condensed"/>
                <a:cs typeface="Fira Sans Condensed"/>
                <a:sym typeface="Fira Sans Condensed"/>
              </a:defRPr>
            </a:lvl5pPr>
            <a:lvl6pPr marL="2743200" lvl="5" indent="-317500" rtl="0">
              <a:lnSpc>
                <a:spcPct val="100000"/>
              </a:lnSpc>
              <a:spcBef>
                <a:spcPts val="1600"/>
              </a:spcBef>
              <a:spcAft>
                <a:spcPts val="0"/>
              </a:spcAft>
              <a:buClr>
                <a:schemeClr val="accent2"/>
              </a:buClr>
              <a:buSzPts val="1400"/>
              <a:buFont typeface="Fira Sans Condensed"/>
              <a:buChar char="■"/>
              <a:defRPr>
                <a:solidFill>
                  <a:schemeClr val="accent2"/>
                </a:solidFill>
                <a:latin typeface="Fira Sans Condensed"/>
                <a:ea typeface="Fira Sans Condensed"/>
                <a:cs typeface="Fira Sans Condensed"/>
                <a:sym typeface="Fira Sans Condensed"/>
              </a:defRPr>
            </a:lvl6pPr>
            <a:lvl7pPr marL="3200400" lvl="6" indent="-317500" rtl="0">
              <a:lnSpc>
                <a:spcPct val="100000"/>
              </a:lnSpc>
              <a:spcBef>
                <a:spcPts val="1600"/>
              </a:spcBef>
              <a:spcAft>
                <a:spcPts val="0"/>
              </a:spcAft>
              <a:buClr>
                <a:schemeClr val="accent2"/>
              </a:buClr>
              <a:buSzPts val="1400"/>
              <a:buFont typeface="Fira Sans Condensed"/>
              <a:buChar char="●"/>
              <a:defRPr>
                <a:solidFill>
                  <a:schemeClr val="accent2"/>
                </a:solidFill>
                <a:latin typeface="Fira Sans Condensed"/>
                <a:ea typeface="Fira Sans Condensed"/>
                <a:cs typeface="Fira Sans Condensed"/>
                <a:sym typeface="Fira Sans Condensed"/>
              </a:defRPr>
            </a:lvl7pPr>
            <a:lvl8pPr marL="3657600" lvl="7" indent="-317500" rtl="0">
              <a:lnSpc>
                <a:spcPct val="100000"/>
              </a:lnSpc>
              <a:spcBef>
                <a:spcPts val="1600"/>
              </a:spcBef>
              <a:spcAft>
                <a:spcPts val="0"/>
              </a:spcAft>
              <a:buClr>
                <a:schemeClr val="accent2"/>
              </a:buClr>
              <a:buSzPts val="1400"/>
              <a:buFont typeface="Fira Sans Condensed"/>
              <a:buChar char="○"/>
              <a:defRPr>
                <a:solidFill>
                  <a:schemeClr val="accent2"/>
                </a:solidFill>
                <a:latin typeface="Fira Sans Condensed"/>
                <a:ea typeface="Fira Sans Condensed"/>
                <a:cs typeface="Fira Sans Condensed"/>
                <a:sym typeface="Fira Sans Condensed"/>
              </a:defRPr>
            </a:lvl8pPr>
            <a:lvl9pPr marL="4114800" lvl="8" indent="-317500" rtl="0">
              <a:lnSpc>
                <a:spcPct val="100000"/>
              </a:lnSpc>
              <a:spcBef>
                <a:spcPts val="1600"/>
              </a:spcBef>
              <a:spcAft>
                <a:spcPts val="1600"/>
              </a:spcAft>
              <a:buClr>
                <a:schemeClr val="accent2"/>
              </a:buClr>
              <a:buSzPts val="1400"/>
              <a:buFont typeface="Fira Sans Condensed"/>
              <a:buChar char="■"/>
              <a:defRPr>
                <a:solidFill>
                  <a:schemeClr val="accent2"/>
                </a:solidFill>
                <a:latin typeface="Fira Sans Condensed"/>
                <a:ea typeface="Fira Sans Condensed"/>
                <a:cs typeface="Fira Sans Condensed"/>
                <a:sym typeface="Fira Sans Condensed"/>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accent2"/>
                </a:solidFill>
                <a:latin typeface="Fira Sans Condensed"/>
                <a:ea typeface="Fira Sans Condensed"/>
                <a:cs typeface="Fira Sans Condensed"/>
                <a:sym typeface="Fira Sans Condensed"/>
              </a:defRPr>
            </a:lvl1pPr>
            <a:lvl2pPr lvl="1" algn="r">
              <a:buNone/>
              <a:defRPr sz="1300">
                <a:solidFill>
                  <a:schemeClr val="accent2"/>
                </a:solidFill>
                <a:latin typeface="Fira Sans Condensed"/>
                <a:ea typeface="Fira Sans Condensed"/>
                <a:cs typeface="Fira Sans Condensed"/>
                <a:sym typeface="Fira Sans Condensed"/>
              </a:defRPr>
            </a:lvl2pPr>
            <a:lvl3pPr lvl="2" algn="r">
              <a:buNone/>
              <a:defRPr sz="1300">
                <a:solidFill>
                  <a:schemeClr val="accent2"/>
                </a:solidFill>
                <a:latin typeface="Fira Sans Condensed"/>
                <a:ea typeface="Fira Sans Condensed"/>
                <a:cs typeface="Fira Sans Condensed"/>
                <a:sym typeface="Fira Sans Condensed"/>
              </a:defRPr>
            </a:lvl3pPr>
            <a:lvl4pPr lvl="3" algn="r">
              <a:buNone/>
              <a:defRPr sz="1300">
                <a:solidFill>
                  <a:schemeClr val="accent2"/>
                </a:solidFill>
                <a:latin typeface="Fira Sans Condensed"/>
                <a:ea typeface="Fira Sans Condensed"/>
                <a:cs typeface="Fira Sans Condensed"/>
                <a:sym typeface="Fira Sans Condensed"/>
              </a:defRPr>
            </a:lvl4pPr>
            <a:lvl5pPr lvl="4" algn="r">
              <a:buNone/>
              <a:defRPr sz="1300">
                <a:solidFill>
                  <a:schemeClr val="accent2"/>
                </a:solidFill>
                <a:latin typeface="Fira Sans Condensed"/>
                <a:ea typeface="Fira Sans Condensed"/>
                <a:cs typeface="Fira Sans Condensed"/>
                <a:sym typeface="Fira Sans Condensed"/>
              </a:defRPr>
            </a:lvl5pPr>
            <a:lvl6pPr lvl="5" algn="r">
              <a:buNone/>
              <a:defRPr sz="1300">
                <a:solidFill>
                  <a:schemeClr val="accent2"/>
                </a:solidFill>
                <a:latin typeface="Fira Sans Condensed"/>
                <a:ea typeface="Fira Sans Condensed"/>
                <a:cs typeface="Fira Sans Condensed"/>
                <a:sym typeface="Fira Sans Condensed"/>
              </a:defRPr>
            </a:lvl6pPr>
            <a:lvl7pPr lvl="6" algn="r">
              <a:buNone/>
              <a:defRPr sz="1300">
                <a:solidFill>
                  <a:schemeClr val="accent2"/>
                </a:solidFill>
                <a:latin typeface="Fira Sans Condensed"/>
                <a:ea typeface="Fira Sans Condensed"/>
                <a:cs typeface="Fira Sans Condensed"/>
                <a:sym typeface="Fira Sans Condensed"/>
              </a:defRPr>
            </a:lvl7pPr>
            <a:lvl8pPr lvl="7" algn="r">
              <a:buNone/>
              <a:defRPr sz="1300">
                <a:solidFill>
                  <a:schemeClr val="accent2"/>
                </a:solidFill>
                <a:latin typeface="Fira Sans Condensed"/>
                <a:ea typeface="Fira Sans Condensed"/>
                <a:cs typeface="Fira Sans Condensed"/>
                <a:sym typeface="Fira Sans Condensed"/>
              </a:defRPr>
            </a:lvl8pPr>
            <a:lvl9pPr lvl="8" algn="r">
              <a:buNone/>
              <a:defRPr sz="1300">
                <a:solidFill>
                  <a:schemeClr val="accent2"/>
                </a:solidFill>
                <a:latin typeface="Fira Sans Condensed"/>
                <a:ea typeface="Fira Sans Condensed"/>
                <a:cs typeface="Fira Sans Condensed"/>
                <a:sym typeface="Fira Sans Condensed"/>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47.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34.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hyperlink" Target="https://cmip-publications.llnl.gov/"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microsoft.com/office/2007/relationships/hdphoto" Target="../media/hdphoto6.wdp"/><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microsoft.com/office/2007/relationships/hdphoto" Target="../media/hdphoto7.wdp"/><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7.svg"/><Relationship Id="rId5" Type="http://schemas.microsoft.com/office/2007/relationships/hdphoto" Target="../media/hdphoto1.wdp"/><Relationship Id="rId10" Type="http://schemas.openxmlformats.org/officeDocument/2006/relationships/image" Target="../media/image16.png"/><Relationship Id="rId4" Type="http://schemas.openxmlformats.org/officeDocument/2006/relationships/image" Target="../media/image13.png"/><Relationship Id="rId9"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47.xml"/><Relationship Id="rId5" Type="http://schemas.openxmlformats.org/officeDocument/2006/relationships/image" Target="../media/image55.png"/><Relationship Id="rId4" Type="http://schemas.microsoft.com/office/2007/relationships/hdphoto" Target="../media/hdphoto8.wdp"/></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microsoft.com/office/2007/relationships/hdphoto" Target="../media/hdphoto3.wdp"/></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47.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99" name="Google Shape;399;p57"/>
          <p:cNvPicPr preferRelativeResize="0"/>
          <p:nvPr/>
        </p:nvPicPr>
        <p:blipFill rotWithShape="1">
          <a:blip r:embed="rId3">
            <a:alphaModFix/>
          </a:blip>
          <a:srcRect b="11268"/>
          <a:stretch/>
        </p:blipFill>
        <p:spPr>
          <a:xfrm>
            <a:off x="0" y="-1"/>
            <a:ext cx="9144000" cy="5415600"/>
          </a:xfrm>
          <a:prstGeom prst="rect">
            <a:avLst/>
          </a:prstGeom>
          <a:noFill/>
          <a:ln>
            <a:noFill/>
          </a:ln>
        </p:spPr>
      </p:pic>
      <p:sp>
        <p:nvSpPr>
          <p:cNvPr id="400" name="Google Shape;400;p57"/>
          <p:cNvSpPr/>
          <p:nvPr/>
        </p:nvSpPr>
        <p:spPr>
          <a:xfrm>
            <a:off x="-8500" y="1250"/>
            <a:ext cx="9144000" cy="5415600"/>
          </a:xfrm>
          <a:prstGeom prst="rect">
            <a:avLst/>
          </a:prstGeom>
          <a:gradFill>
            <a:gsLst>
              <a:gs pos="0">
                <a:schemeClr val="accent6"/>
              </a:gs>
              <a:gs pos="33000">
                <a:schemeClr val="accent6"/>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1" name="Google Shape;401;p57"/>
          <p:cNvSpPr txBox="1">
            <a:spLocks noGrp="1"/>
          </p:cNvSpPr>
          <p:nvPr>
            <p:ph type="ctrTitle"/>
          </p:nvPr>
        </p:nvSpPr>
        <p:spPr>
          <a:xfrm>
            <a:off x="311700" y="961010"/>
            <a:ext cx="8520600" cy="1365300"/>
          </a:xfrm>
          <a:prstGeom prst="rect">
            <a:avLst/>
          </a:prstGeom>
        </p:spPr>
        <p:txBody>
          <a:bodyPr spcFirstLastPara="1" wrap="square" lIns="91425" tIns="91425" rIns="91425" bIns="91425" anchor="b" anchorCtr="0">
            <a:noAutofit/>
          </a:bodyPr>
          <a:lstStyle/>
          <a:p>
            <a:r>
              <a:rPr lang="en-US">
                <a:effectLst/>
                <a:latin typeface="Helvetica" pitchFamily="2" charset="0"/>
              </a:rPr>
              <a:t>Information Extraction From Scientific Literature</a:t>
            </a:r>
          </a:p>
        </p:txBody>
      </p:sp>
      <p:sp>
        <p:nvSpPr>
          <p:cNvPr id="402" name="Google Shape;402;p57"/>
          <p:cNvSpPr txBox="1">
            <a:spLocks noGrp="1"/>
          </p:cNvSpPr>
          <p:nvPr>
            <p:ph type="subTitle" idx="1"/>
          </p:nvPr>
        </p:nvSpPr>
        <p:spPr>
          <a:xfrm>
            <a:off x="311700" y="2287268"/>
            <a:ext cx="8520600" cy="478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Defense</a:t>
            </a:r>
            <a:endParaRPr b="1" dirty="0"/>
          </a:p>
          <a:p>
            <a:pPr marL="0" lvl="0" indent="0" algn="ctr" rtl="0">
              <a:spcBef>
                <a:spcPts val="0"/>
              </a:spcBef>
              <a:spcAft>
                <a:spcPts val="0"/>
              </a:spcAft>
              <a:buNone/>
            </a:pPr>
            <a:r>
              <a:rPr lang="en-US" dirty="0" err="1"/>
              <a:t>Huitong</a:t>
            </a:r>
            <a:r>
              <a:rPr lang="en-US" dirty="0"/>
              <a:t> (</a:t>
            </a:r>
            <a:r>
              <a:rPr lang="en" dirty="0"/>
              <a:t>Jo) Pan</a:t>
            </a:r>
            <a:endParaRPr dirty="0"/>
          </a:p>
          <a:p>
            <a:pPr marL="0" lvl="0" indent="0" algn="ctr" rtl="0">
              <a:spcBef>
                <a:spcPts val="0"/>
              </a:spcBef>
              <a:spcAft>
                <a:spcPts val="0"/>
              </a:spcAft>
              <a:buNone/>
            </a:pPr>
            <a:endParaRPr dirty="0"/>
          </a:p>
          <a:p>
            <a:pPr marL="0" lvl="0" indent="0" algn="ctr" rtl="0">
              <a:spcBef>
                <a:spcPts val="0"/>
              </a:spcBef>
              <a:spcAft>
                <a:spcPts val="0"/>
              </a:spcAft>
              <a:buNone/>
            </a:pPr>
            <a:r>
              <a:rPr lang="en" b="1" dirty="0"/>
              <a:t>Committee</a:t>
            </a:r>
            <a:endParaRPr b="1" dirty="0"/>
          </a:p>
          <a:p>
            <a:pPr marL="0" lvl="0" indent="0" algn="ctr" rtl="0">
              <a:spcBef>
                <a:spcPts val="0"/>
              </a:spcBef>
              <a:spcAft>
                <a:spcPts val="0"/>
              </a:spcAft>
              <a:buNone/>
            </a:pPr>
            <a:r>
              <a:rPr lang="en" dirty="0"/>
              <a:t>Dr. </a:t>
            </a:r>
            <a:r>
              <a:rPr lang="en" dirty="0" err="1"/>
              <a:t>Longin</a:t>
            </a:r>
            <a:r>
              <a:rPr lang="en" dirty="0"/>
              <a:t> Jan Latecki (Advisor), Dr. Eduard C. Dragut, Dr. </a:t>
            </a:r>
            <a:r>
              <a:rPr lang="en" dirty="0" err="1"/>
              <a:t>Hongchang</a:t>
            </a:r>
            <a:r>
              <a:rPr lang="en" dirty="0"/>
              <a:t> Gao, </a:t>
            </a:r>
          </a:p>
          <a:p>
            <a:pPr marL="0" lvl="0" indent="0" algn="ctr" rtl="0">
              <a:spcBef>
                <a:spcPts val="0"/>
              </a:spcBef>
              <a:spcAft>
                <a:spcPts val="0"/>
              </a:spcAft>
              <a:buNone/>
            </a:pPr>
            <a:r>
              <a:rPr lang="en" dirty="0"/>
              <a:t>Dr. Cornelia </a:t>
            </a:r>
            <a:r>
              <a:rPr lang="en" dirty="0" err="1"/>
              <a:t>Caragea</a:t>
            </a:r>
            <a:r>
              <a:rPr lang="en-US" dirty="0"/>
              <a:t> (External)</a:t>
            </a:r>
            <a:endParaRPr dirty="0"/>
          </a:p>
        </p:txBody>
      </p:sp>
      <p:pic>
        <p:nvPicPr>
          <p:cNvPr id="403" name="Google Shape;403;p57"/>
          <p:cNvPicPr preferRelativeResize="0"/>
          <p:nvPr/>
        </p:nvPicPr>
        <p:blipFill>
          <a:blip r:embed="rId4">
            <a:alphaModFix/>
          </a:blip>
          <a:stretch>
            <a:fillRect/>
          </a:stretch>
        </p:blipFill>
        <p:spPr>
          <a:xfrm>
            <a:off x="3714374" y="4234299"/>
            <a:ext cx="1715251" cy="389450"/>
          </a:xfrm>
          <a:prstGeom prst="rect">
            <a:avLst/>
          </a:prstGeom>
          <a:noFill/>
          <a:ln>
            <a:noFill/>
          </a:ln>
        </p:spPr>
      </p:pic>
      <p:sp>
        <p:nvSpPr>
          <p:cNvPr id="404" name="Google Shape;404;p5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68"/>
          <p:cNvSpPr txBox="1">
            <a:spLocks noGrp="1"/>
          </p:cNvSpPr>
          <p:nvPr>
            <p:ph type="title"/>
          </p:nvPr>
        </p:nvSpPr>
        <p:spPr>
          <a:xfrm>
            <a:off x="627071" y="550374"/>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chemeClr val="dk1"/>
                </a:solidFill>
              </a:rPr>
              <a:t>2.   </a:t>
            </a:r>
            <a:r>
              <a:rPr lang="en" sz="2700">
                <a:solidFill>
                  <a:schemeClr val="dk1"/>
                </a:solidFill>
              </a:rPr>
              <a:t>SciDMT：</a:t>
            </a:r>
            <a:r>
              <a:rPr lang="en" sz="2100">
                <a:solidFill>
                  <a:schemeClr val="dk1"/>
                </a:solidFill>
              </a:rPr>
              <a:t>The human annotated evaluation set</a:t>
            </a:r>
            <a:endParaRPr/>
          </a:p>
        </p:txBody>
      </p:sp>
      <p:pic>
        <p:nvPicPr>
          <p:cNvPr id="611" name="Google Shape;611;p68"/>
          <p:cNvPicPr preferRelativeResize="0"/>
          <p:nvPr/>
        </p:nvPicPr>
        <p:blipFill>
          <a:blip r:embed="rId3">
            <a:alphaModFix/>
          </a:blip>
          <a:stretch>
            <a:fillRect/>
          </a:stretch>
        </p:blipFill>
        <p:spPr>
          <a:xfrm>
            <a:off x="291545" y="1701775"/>
            <a:ext cx="4048500" cy="2306000"/>
          </a:xfrm>
          <a:prstGeom prst="rect">
            <a:avLst/>
          </a:prstGeom>
          <a:noFill/>
          <a:ln>
            <a:noFill/>
          </a:ln>
        </p:spPr>
      </p:pic>
      <p:sp>
        <p:nvSpPr>
          <p:cNvPr id="612" name="Google Shape;612;p68"/>
          <p:cNvSpPr txBox="1"/>
          <p:nvPr/>
        </p:nvSpPr>
        <p:spPr>
          <a:xfrm>
            <a:off x="4428172" y="1496525"/>
            <a:ext cx="4164000" cy="271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accent2"/>
                </a:solidFill>
                <a:latin typeface="Fira Sans Condensed"/>
                <a:ea typeface="Fira Sans Condensed"/>
                <a:cs typeface="Fira Sans Condensed"/>
                <a:sym typeface="Fira Sans Condensed"/>
              </a:rPr>
              <a:t>GT: SciDMT-E</a:t>
            </a:r>
            <a:endParaRPr sz="1800">
              <a:solidFill>
                <a:schemeClr val="accent2"/>
              </a:solidFill>
              <a:latin typeface="Fira Sans Condensed"/>
              <a:ea typeface="Fira Sans Condensed"/>
              <a:cs typeface="Fira Sans Condensed"/>
              <a:sym typeface="Fira Sans Condensed"/>
            </a:endParaRPr>
          </a:p>
          <a:p>
            <a:pPr marL="0" lvl="0" indent="0" algn="l" rtl="0">
              <a:spcBef>
                <a:spcPts val="0"/>
              </a:spcBef>
              <a:spcAft>
                <a:spcPts val="0"/>
              </a:spcAft>
              <a:buNone/>
            </a:pPr>
            <a:r>
              <a:rPr lang="en" sz="1800">
                <a:solidFill>
                  <a:schemeClr val="accent2"/>
                </a:solidFill>
                <a:latin typeface="Fira Sans Condensed"/>
                <a:ea typeface="Fira Sans Condensed"/>
                <a:cs typeface="Fira Sans Condensed"/>
                <a:sym typeface="Fira Sans Condensed"/>
              </a:rPr>
              <a:t>SciDMT’s weak annotation obtains:</a:t>
            </a:r>
            <a:endParaRPr sz="1800">
              <a:solidFill>
                <a:schemeClr val="accent2"/>
              </a:solidFill>
              <a:latin typeface="Fira Sans Condensed"/>
              <a:ea typeface="Fira Sans Condensed"/>
              <a:cs typeface="Fira Sans Condensed"/>
              <a:sym typeface="Fira Sans Condensed"/>
            </a:endParaRPr>
          </a:p>
          <a:p>
            <a:pPr marL="457200" lvl="0" indent="-342900" algn="l" rtl="0">
              <a:spcBef>
                <a:spcPts val="0"/>
              </a:spcBef>
              <a:spcAft>
                <a:spcPts val="0"/>
              </a:spcAft>
              <a:buClr>
                <a:schemeClr val="accent2"/>
              </a:buClr>
              <a:buSzPts val="1800"/>
              <a:buFont typeface="Fira Sans Condensed"/>
              <a:buChar char="-"/>
            </a:pPr>
            <a:r>
              <a:rPr lang="en" sz="1800">
                <a:solidFill>
                  <a:schemeClr val="accent2"/>
                </a:solidFill>
                <a:latin typeface="Fira Sans Condensed"/>
                <a:ea typeface="Fira Sans Condensed"/>
                <a:cs typeface="Fira Sans Condensed"/>
                <a:sym typeface="Fira Sans Condensed"/>
              </a:rPr>
              <a:t>F1 61.9%</a:t>
            </a:r>
            <a:endParaRPr sz="1800">
              <a:solidFill>
                <a:schemeClr val="accent2"/>
              </a:solidFill>
              <a:latin typeface="Fira Sans Condensed"/>
              <a:ea typeface="Fira Sans Condensed"/>
              <a:cs typeface="Fira Sans Condensed"/>
              <a:sym typeface="Fira Sans Condensed"/>
            </a:endParaRPr>
          </a:p>
          <a:p>
            <a:pPr marL="457200" lvl="0" indent="-342900" algn="l" rtl="0">
              <a:spcBef>
                <a:spcPts val="0"/>
              </a:spcBef>
              <a:spcAft>
                <a:spcPts val="0"/>
              </a:spcAft>
              <a:buClr>
                <a:schemeClr val="accent2"/>
              </a:buClr>
              <a:buSzPts val="1800"/>
              <a:buFont typeface="Fira Sans Condensed"/>
              <a:buChar char="-"/>
            </a:pPr>
            <a:r>
              <a:rPr lang="en" sz="1800">
                <a:solidFill>
                  <a:schemeClr val="accent2"/>
                </a:solidFill>
                <a:latin typeface="Fira Sans Condensed"/>
                <a:ea typeface="Fira Sans Condensed"/>
                <a:cs typeface="Fira Sans Condensed"/>
                <a:sym typeface="Fira Sans Condensed"/>
              </a:rPr>
              <a:t>Precision 50.8%</a:t>
            </a:r>
            <a:endParaRPr sz="1800">
              <a:solidFill>
                <a:schemeClr val="accent2"/>
              </a:solidFill>
              <a:latin typeface="Fira Sans Condensed"/>
              <a:ea typeface="Fira Sans Condensed"/>
              <a:cs typeface="Fira Sans Condensed"/>
              <a:sym typeface="Fira Sans Condensed"/>
            </a:endParaRPr>
          </a:p>
          <a:p>
            <a:pPr marL="457200" lvl="0" indent="-342900" algn="l" rtl="0">
              <a:spcBef>
                <a:spcPts val="0"/>
              </a:spcBef>
              <a:spcAft>
                <a:spcPts val="0"/>
              </a:spcAft>
              <a:buClr>
                <a:schemeClr val="accent2"/>
              </a:buClr>
              <a:buSzPts val="1800"/>
              <a:buFont typeface="Fira Sans Condensed"/>
              <a:buChar char="-"/>
            </a:pPr>
            <a:r>
              <a:rPr lang="en" sz="1800">
                <a:solidFill>
                  <a:schemeClr val="accent2"/>
                </a:solidFill>
                <a:latin typeface="Fira Sans Condensed"/>
                <a:ea typeface="Fira Sans Condensed"/>
                <a:cs typeface="Fira Sans Condensed"/>
                <a:sym typeface="Fira Sans Condensed"/>
              </a:rPr>
              <a:t>Recall 79.4%</a:t>
            </a:r>
            <a:endParaRPr sz="1800">
              <a:solidFill>
                <a:schemeClr val="accent2"/>
              </a:solidFill>
              <a:latin typeface="Fira Sans Condensed"/>
              <a:ea typeface="Fira Sans Condensed"/>
              <a:cs typeface="Fira Sans Condensed"/>
              <a:sym typeface="Fira Sans Condensed"/>
            </a:endParaRPr>
          </a:p>
          <a:p>
            <a:pPr marL="457200" lvl="0" indent="0" algn="l" rtl="0">
              <a:spcBef>
                <a:spcPts val="0"/>
              </a:spcBef>
              <a:spcAft>
                <a:spcPts val="0"/>
              </a:spcAft>
              <a:buNone/>
            </a:pPr>
            <a:endParaRPr sz="1800">
              <a:solidFill>
                <a:schemeClr val="accent2"/>
              </a:solidFill>
              <a:latin typeface="Fira Sans Condensed"/>
              <a:ea typeface="Fira Sans Condensed"/>
              <a:cs typeface="Fira Sans Condensed"/>
              <a:sym typeface="Fira Sans Condensed"/>
            </a:endParaRPr>
          </a:p>
        </p:txBody>
      </p:sp>
      <p:sp>
        <p:nvSpPr>
          <p:cNvPr id="613" name="Google Shape;613;p6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36"/>
        <p:cNvGrpSpPr/>
        <p:nvPr/>
      </p:nvGrpSpPr>
      <p:grpSpPr>
        <a:xfrm>
          <a:off x="0" y="0"/>
          <a:ext cx="0" cy="0"/>
          <a:chOff x="0" y="0"/>
          <a:chExt cx="0" cy="0"/>
        </a:xfrm>
      </p:grpSpPr>
      <p:sp>
        <p:nvSpPr>
          <p:cNvPr id="637" name="Google Shape;637;p70"/>
          <p:cNvSpPr txBox="1">
            <a:spLocks noGrp="1"/>
          </p:cNvSpPr>
          <p:nvPr>
            <p:ph type="title"/>
          </p:nvPr>
        </p:nvSpPr>
        <p:spPr>
          <a:xfrm>
            <a:off x="627071" y="550374"/>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chemeClr val="dk1"/>
                </a:solidFill>
              </a:rPr>
              <a:t>2.   </a:t>
            </a:r>
            <a:r>
              <a:rPr lang="en" sz="2700">
                <a:solidFill>
                  <a:schemeClr val="dk1"/>
                </a:solidFill>
              </a:rPr>
              <a:t>SciDMT：</a:t>
            </a:r>
            <a:r>
              <a:rPr lang="en" sz="2100">
                <a:solidFill>
                  <a:schemeClr val="dk1"/>
                </a:solidFill>
              </a:rPr>
              <a:t>Experiments</a:t>
            </a:r>
            <a:endParaRPr/>
          </a:p>
        </p:txBody>
      </p:sp>
      <p:pic>
        <p:nvPicPr>
          <p:cNvPr id="638" name="Google Shape;638;p70"/>
          <p:cNvPicPr preferRelativeResize="0"/>
          <p:nvPr/>
        </p:nvPicPr>
        <p:blipFill>
          <a:blip r:embed="rId3">
            <a:alphaModFix/>
          </a:blip>
          <a:stretch>
            <a:fillRect/>
          </a:stretch>
        </p:blipFill>
        <p:spPr>
          <a:xfrm>
            <a:off x="711375" y="1441375"/>
            <a:ext cx="7520350" cy="3204625"/>
          </a:xfrm>
          <a:prstGeom prst="rect">
            <a:avLst/>
          </a:prstGeom>
          <a:noFill/>
          <a:ln>
            <a:noFill/>
          </a:ln>
        </p:spPr>
      </p:pic>
      <p:sp>
        <p:nvSpPr>
          <p:cNvPr id="639" name="Google Shape;639;p7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59">
          <a:extLst>
            <a:ext uri="{FF2B5EF4-FFF2-40B4-BE49-F238E27FC236}">
              <a16:creationId xmlns:a16="http://schemas.microsoft.com/office/drawing/2014/main" id="{C2B1BDE6-A587-8509-D7ED-0512FB53D3FA}"/>
            </a:ext>
          </a:extLst>
        </p:cNvPr>
        <p:cNvGrpSpPr/>
        <p:nvPr/>
      </p:nvGrpSpPr>
      <p:grpSpPr>
        <a:xfrm>
          <a:off x="0" y="0"/>
          <a:ext cx="0" cy="0"/>
          <a:chOff x="0" y="0"/>
          <a:chExt cx="0" cy="0"/>
        </a:xfrm>
      </p:grpSpPr>
      <p:pic>
        <p:nvPicPr>
          <p:cNvPr id="6146" name="Picture 2" descr="Weather &amp; Climate Science | Maps for Forecasting, Preparedness &amp; Adaptation">
            <a:extLst>
              <a:ext uri="{FF2B5EF4-FFF2-40B4-BE49-F238E27FC236}">
                <a16:creationId xmlns:a16="http://schemas.microsoft.com/office/drawing/2014/main" id="{AFC8287E-BD8E-BD66-9735-31220EB26109}"/>
              </a:ext>
            </a:extLst>
          </p:cNvPr>
          <p:cNvPicPr>
            <a:picLocks noChangeAspect="1" noChangeArrowheads="1"/>
          </p:cNvPicPr>
          <p:nvPr/>
        </p:nvPicPr>
        <p:blipFill>
          <a:blip r:embed="rId3">
            <a:alphaModFix amt="67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733426" y="49"/>
            <a:ext cx="10972695" cy="5143451"/>
          </a:xfrm>
          <a:prstGeom prst="rect">
            <a:avLst/>
          </a:prstGeom>
          <a:noFill/>
          <a:extLst>
            <a:ext uri="{909E8E84-426E-40DD-AFC4-6F175D3DCCD1}">
              <a14:hiddenFill xmlns:a14="http://schemas.microsoft.com/office/drawing/2010/main">
                <a:solidFill>
                  <a:srgbClr val="FFFFFF"/>
                </a:solidFill>
              </a14:hiddenFill>
            </a:ext>
          </a:extLst>
        </p:spPr>
      </p:pic>
      <p:sp>
        <p:nvSpPr>
          <p:cNvPr id="661" name="Google Shape;661;p73">
            <a:extLst>
              <a:ext uri="{FF2B5EF4-FFF2-40B4-BE49-F238E27FC236}">
                <a16:creationId xmlns:a16="http://schemas.microsoft.com/office/drawing/2014/main" id="{8435FF5F-B165-1BBC-1AD5-1AF9AF4D14CC}"/>
              </a:ext>
            </a:extLst>
          </p:cNvPr>
          <p:cNvSpPr txBox="1">
            <a:spLocks noGrp="1"/>
          </p:cNvSpPr>
          <p:nvPr>
            <p:ph type="title"/>
          </p:nvPr>
        </p:nvSpPr>
        <p:spPr>
          <a:xfrm>
            <a:off x="717933" y="2095500"/>
            <a:ext cx="7708133" cy="1256645"/>
          </a:xfrm>
          <a:prstGeom prst="rect">
            <a:avLst/>
          </a:prstGeom>
          <a:gradFill flip="none" rotWithShape="1">
            <a:gsLst>
              <a:gs pos="0">
                <a:schemeClr val="bg1"/>
              </a:gs>
              <a:gs pos="63000">
                <a:srgbClr val="FFFFFF"/>
              </a:gs>
              <a:gs pos="100000">
                <a:schemeClr val="accent1">
                  <a:shade val="100000"/>
                  <a:satMod val="115000"/>
                  <a:alpha val="12934"/>
                </a:schemeClr>
              </a:gs>
            </a:gsLst>
            <a:path path="circle">
              <a:fillToRect l="50000" t="50000" r="50000" b="50000"/>
            </a:path>
            <a:tileRect/>
          </a:gradFill>
          <a:ln>
            <a:noFill/>
          </a:ln>
        </p:spPr>
        <p:txBody>
          <a:bodyPr spcFirstLastPara="1" wrap="square" lIns="91425" tIns="91425" rIns="91425" bIns="91425" anchor="ctr" anchorCtr="0">
            <a:noAutofit/>
          </a:bodyPr>
          <a:lstStyle/>
          <a:p>
            <a:pPr algn="ctr"/>
            <a:r>
              <a:rPr lang="en" sz="4200" dirty="0"/>
              <a:t>3.</a:t>
            </a:r>
            <a:r>
              <a:rPr lang="en-US" sz="4200" dirty="0"/>
              <a:t> Climate Information Extraction</a:t>
            </a:r>
            <a:br>
              <a:rPr lang="en-US" sz="4200" dirty="0"/>
            </a:br>
            <a:r>
              <a:rPr lang="en" sz="4200" dirty="0"/>
              <a:t> </a:t>
            </a:r>
            <a:endParaRPr sz="4200" dirty="0"/>
          </a:p>
        </p:txBody>
      </p:sp>
      <p:sp>
        <p:nvSpPr>
          <p:cNvPr id="662" name="Google Shape;662;p73">
            <a:extLst>
              <a:ext uri="{FF2B5EF4-FFF2-40B4-BE49-F238E27FC236}">
                <a16:creationId xmlns:a16="http://schemas.microsoft.com/office/drawing/2014/main" id="{0BC925C9-00DE-14D0-921C-94D5896D7288}"/>
              </a:ext>
            </a:extLst>
          </p:cNvPr>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a:t>
            </a:fld>
            <a:endParaRPr/>
          </a:p>
        </p:txBody>
      </p:sp>
      <p:sp>
        <p:nvSpPr>
          <p:cNvPr id="3" name="TextBox 2">
            <a:extLst>
              <a:ext uri="{FF2B5EF4-FFF2-40B4-BE49-F238E27FC236}">
                <a16:creationId xmlns:a16="http://schemas.microsoft.com/office/drawing/2014/main" id="{CFDCB8E8-B2CF-8403-7A98-38DA8DB83CB3}"/>
              </a:ext>
            </a:extLst>
          </p:cNvPr>
          <p:cNvSpPr txBox="1"/>
          <p:nvPr/>
        </p:nvSpPr>
        <p:spPr>
          <a:xfrm>
            <a:off x="1564836" y="2852843"/>
            <a:ext cx="7066721" cy="523220"/>
          </a:xfrm>
          <a:prstGeom prst="rect">
            <a:avLst/>
          </a:prstGeom>
          <a:noFill/>
        </p:spPr>
        <p:txBody>
          <a:bodyPr wrap="square">
            <a:spAutoFit/>
          </a:bodyPr>
          <a:lstStyle/>
          <a:p>
            <a:r>
              <a:rPr lang="en-US" sz="1400" dirty="0">
                <a:solidFill>
                  <a:schemeClr val="dk1"/>
                </a:solidFill>
                <a:latin typeface="Fira Sans Condensed"/>
                <a:ea typeface="Fira Sans Condensed"/>
                <a:cs typeface="Fira Sans Condensed"/>
                <a:sym typeface="Fira Sans Condensed"/>
              </a:rPr>
              <a:t>- Taxonomy-Driven Knowledge Graph Construction for Domain-Specific Scientific Application</a:t>
            </a:r>
            <a:br>
              <a:rPr lang="en-US" dirty="0">
                <a:solidFill>
                  <a:schemeClr val="dk1"/>
                </a:solidFill>
                <a:latin typeface="+mn-lt"/>
              </a:rPr>
            </a:br>
            <a:r>
              <a:rPr lang="en-US" dirty="0">
                <a:solidFill>
                  <a:schemeClr val="dk1"/>
                </a:solidFill>
                <a:latin typeface="+mn-lt"/>
              </a:rPr>
              <a:t>- </a:t>
            </a:r>
            <a:r>
              <a:rPr lang="en-US" sz="1400" dirty="0" err="1">
                <a:solidFill>
                  <a:schemeClr val="dk1"/>
                </a:solidFill>
                <a:latin typeface="Fira Sans Condensed"/>
                <a:ea typeface="Fira Sans Condensed"/>
                <a:cs typeface="Fira Sans Condensed"/>
                <a:sym typeface="Fira Sans Condensed"/>
              </a:rPr>
              <a:t>ClimateIE</a:t>
            </a:r>
            <a:r>
              <a:rPr lang="en-US" sz="1400" dirty="0">
                <a:solidFill>
                  <a:schemeClr val="dk1"/>
                </a:solidFill>
                <a:latin typeface="Fira Sans Condensed"/>
                <a:ea typeface="Fira Sans Condensed"/>
                <a:cs typeface="Fira Sans Condensed"/>
                <a:sym typeface="Fira Sans Condensed"/>
              </a:rPr>
              <a:t>: A Dataset for Climate Science Information Extraction</a:t>
            </a:r>
            <a:endParaRPr lang="en-US" dirty="0"/>
          </a:p>
        </p:txBody>
      </p:sp>
    </p:spTree>
    <p:extLst>
      <p:ext uri="{BB962C8B-B14F-4D97-AF65-F5344CB8AC3E}">
        <p14:creationId xmlns:p14="http://schemas.microsoft.com/office/powerpoint/2010/main" val="3138385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22CC4-3B12-DF25-23CA-0AFC3E9D9539}"/>
              </a:ext>
            </a:extLst>
          </p:cNvPr>
          <p:cNvSpPr>
            <a:spLocks noGrp="1"/>
          </p:cNvSpPr>
          <p:nvPr>
            <p:ph type="title"/>
          </p:nvPr>
        </p:nvSpPr>
        <p:spPr>
          <a:xfrm>
            <a:off x="5772150" y="550374"/>
            <a:ext cx="2635350" cy="1830875"/>
          </a:xfrm>
        </p:spPr>
        <p:txBody>
          <a:bodyPr/>
          <a:lstStyle/>
          <a:p>
            <a:r>
              <a:rPr lang="en-US" dirty="0"/>
              <a:t>3.1 </a:t>
            </a:r>
            <a:r>
              <a:rPr lang="en-US" dirty="0" err="1"/>
              <a:t>ClimateIE</a:t>
            </a:r>
            <a:r>
              <a:rPr lang="en-US" dirty="0"/>
              <a:t>: </a:t>
            </a:r>
            <a:br>
              <a:rPr lang="en-US" dirty="0"/>
            </a:br>
            <a:r>
              <a:rPr lang="en-US" sz="2000" dirty="0">
                <a:solidFill>
                  <a:schemeClr val="dk1"/>
                </a:solidFill>
                <a:latin typeface="Fira Sans Condensed"/>
                <a:ea typeface="Fira Sans Condensed"/>
                <a:cs typeface="Fira Sans Condensed"/>
                <a:sym typeface="Fira Sans Condensed"/>
              </a:rPr>
              <a:t>A Dataset for </a:t>
            </a:r>
            <a:br>
              <a:rPr lang="en-US" sz="2000" dirty="0">
                <a:solidFill>
                  <a:schemeClr val="dk1"/>
                </a:solidFill>
                <a:latin typeface="Fira Sans Condensed"/>
                <a:ea typeface="Fira Sans Condensed"/>
                <a:cs typeface="Fira Sans Condensed"/>
                <a:sym typeface="Fira Sans Condensed"/>
              </a:rPr>
            </a:br>
            <a:r>
              <a:rPr lang="en-US" sz="2000" dirty="0">
                <a:solidFill>
                  <a:schemeClr val="dk1"/>
                </a:solidFill>
                <a:latin typeface="Fira Sans Condensed"/>
                <a:ea typeface="Fira Sans Condensed"/>
                <a:cs typeface="Fira Sans Condensed"/>
                <a:sym typeface="Fira Sans Condensed"/>
              </a:rPr>
              <a:t>Climate Science </a:t>
            </a:r>
            <a:br>
              <a:rPr lang="en-US" sz="2000" dirty="0">
                <a:solidFill>
                  <a:schemeClr val="dk1"/>
                </a:solidFill>
                <a:latin typeface="Fira Sans Condensed"/>
                <a:ea typeface="Fira Sans Condensed"/>
                <a:cs typeface="Fira Sans Condensed"/>
                <a:sym typeface="Fira Sans Condensed"/>
              </a:rPr>
            </a:br>
            <a:r>
              <a:rPr lang="en-US" sz="2000" dirty="0">
                <a:solidFill>
                  <a:schemeClr val="dk1"/>
                </a:solidFill>
                <a:latin typeface="Fira Sans Condensed"/>
                <a:ea typeface="Fira Sans Condensed"/>
                <a:cs typeface="Fira Sans Condensed"/>
                <a:sym typeface="Fira Sans Condensed"/>
              </a:rPr>
              <a:t>Information Extraction</a:t>
            </a:r>
            <a:br>
              <a:rPr lang="en-US" sz="2000" dirty="0">
                <a:solidFill>
                  <a:schemeClr val="dk1"/>
                </a:solidFill>
                <a:latin typeface="Fira Sans Condensed"/>
                <a:ea typeface="Fira Sans Condensed"/>
                <a:cs typeface="Fira Sans Condensed"/>
                <a:sym typeface="Fira Sans Condensed"/>
              </a:rPr>
            </a:br>
            <a:endParaRPr lang="en-US" dirty="0"/>
          </a:p>
        </p:txBody>
      </p:sp>
      <p:sp>
        <p:nvSpPr>
          <p:cNvPr id="3" name="Slide Number Placeholder 2">
            <a:extLst>
              <a:ext uri="{FF2B5EF4-FFF2-40B4-BE49-F238E27FC236}">
                <a16:creationId xmlns:a16="http://schemas.microsoft.com/office/drawing/2014/main" id="{2473B94F-71C0-C782-40D5-DC9E78DB586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pic>
        <p:nvPicPr>
          <p:cNvPr id="256" name="Picture 255">
            <a:extLst>
              <a:ext uri="{FF2B5EF4-FFF2-40B4-BE49-F238E27FC236}">
                <a16:creationId xmlns:a16="http://schemas.microsoft.com/office/drawing/2014/main" id="{8446A1A0-5BB6-F4D6-1B02-A840A5C34F79}"/>
              </a:ext>
            </a:extLst>
          </p:cNvPr>
          <p:cNvPicPr>
            <a:picLocks noChangeAspect="1"/>
          </p:cNvPicPr>
          <p:nvPr/>
        </p:nvPicPr>
        <p:blipFill>
          <a:blip r:embed="rId3"/>
          <a:stretch>
            <a:fillRect/>
          </a:stretch>
        </p:blipFill>
        <p:spPr>
          <a:xfrm>
            <a:off x="38516" y="109537"/>
            <a:ext cx="5438359" cy="5013671"/>
          </a:xfrm>
          <a:prstGeom prst="rect">
            <a:avLst/>
          </a:prstGeom>
        </p:spPr>
      </p:pic>
      <p:grpSp>
        <p:nvGrpSpPr>
          <p:cNvPr id="257" name="Google Shape;669;p74">
            <a:extLst>
              <a:ext uri="{FF2B5EF4-FFF2-40B4-BE49-F238E27FC236}">
                <a16:creationId xmlns:a16="http://schemas.microsoft.com/office/drawing/2014/main" id="{332C1C75-04A9-576A-68AB-617F02E1AF50}"/>
              </a:ext>
            </a:extLst>
          </p:cNvPr>
          <p:cNvGrpSpPr/>
          <p:nvPr/>
        </p:nvGrpSpPr>
        <p:grpSpPr>
          <a:xfrm>
            <a:off x="6255913" y="2381249"/>
            <a:ext cx="974575" cy="1437050"/>
            <a:chOff x="5781002" y="1823425"/>
            <a:chExt cx="974575" cy="1437050"/>
          </a:xfrm>
        </p:grpSpPr>
        <p:pic>
          <p:nvPicPr>
            <p:cNvPr id="258" name="Google Shape;670;p74">
              <a:extLst>
                <a:ext uri="{FF2B5EF4-FFF2-40B4-BE49-F238E27FC236}">
                  <a16:creationId xmlns:a16="http://schemas.microsoft.com/office/drawing/2014/main" id="{012ED082-0736-F4E7-2C05-B3A165E1E41C}"/>
                </a:ext>
              </a:extLst>
            </p:cNvPr>
            <p:cNvPicPr preferRelativeResize="0"/>
            <p:nvPr/>
          </p:nvPicPr>
          <p:blipFill>
            <a:blip r:embed="rId4">
              <a:alphaModFix amt="77000"/>
            </a:blip>
            <a:stretch>
              <a:fillRect/>
            </a:stretch>
          </p:blipFill>
          <p:spPr>
            <a:xfrm>
              <a:off x="5781002" y="2285901"/>
              <a:ext cx="974575" cy="974574"/>
            </a:xfrm>
            <a:prstGeom prst="rect">
              <a:avLst/>
            </a:prstGeom>
            <a:noFill/>
            <a:ln>
              <a:noFill/>
            </a:ln>
          </p:spPr>
        </p:pic>
        <p:pic>
          <p:nvPicPr>
            <p:cNvPr id="259" name="Google Shape;671;p74">
              <a:extLst>
                <a:ext uri="{FF2B5EF4-FFF2-40B4-BE49-F238E27FC236}">
                  <a16:creationId xmlns:a16="http://schemas.microsoft.com/office/drawing/2014/main" id="{5D6C0D81-4789-713C-F042-BCEC28555612}"/>
                </a:ext>
              </a:extLst>
            </p:cNvPr>
            <p:cNvPicPr preferRelativeResize="0"/>
            <p:nvPr/>
          </p:nvPicPr>
          <p:blipFill>
            <a:blip r:embed="rId5">
              <a:alphaModFix/>
            </a:blip>
            <a:stretch>
              <a:fillRect/>
            </a:stretch>
          </p:blipFill>
          <p:spPr>
            <a:xfrm>
              <a:off x="5938265" y="1823425"/>
              <a:ext cx="722793" cy="722792"/>
            </a:xfrm>
            <a:prstGeom prst="rect">
              <a:avLst/>
            </a:prstGeom>
            <a:noFill/>
            <a:ln>
              <a:noFill/>
            </a:ln>
          </p:spPr>
        </p:pic>
      </p:grpSp>
      <p:grpSp>
        <p:nvGrpSpPr>
          <p:cNvPr id="4" name="Google Shape;513;p63">
            <a:extLst>
              <a:ext uri="{FF2B5EF4-FFF2-40B4-BE49-F238E27FC236}">
                <a16:creationId xmlns:a16="http://schemas.microsoft.com/office/drawing/2014/main" id="{CD4F7A55-B804-6979-D7E3-6F36DB6E0247}"/>
              </a:ext>
            </a:extLst>
          </p:cNvPr>
          <p:cNvGrpSpPr/>
          <p:nvPr/>
        </p:nvGrpSpPr>
        <p:grpSpPr>
          <a:xfrm>
            <a:off x="555486" y="-21781"/>
            <a:ext cx="1240699" cy="572155"/>
            <a:chOff x="326700" y="988523"/>
            <a:chExt cx="2269735" cy="1046701"/>
          </a:xfrm>
        </p:grpSpPr>
        <p:sp>
          <p:nvSpPr>
            <p:cNvPr id="5" name="Google Shape;514;p63">
              <a:extLst>
                <a:ext uri="{FF2B5EF4-FFF2-40B4-BE49-F238E27FC236}">
                  <a16:creationId xmlns:a16="http://schemas.microsoft.com/office/drawing/2014/main" id="{7ACB0F96-763E-F97C-C85C-A52AB94A0CAE}"/>
                </a:ext>
              </a:extLst>
            </p:cNvPr>
            <p:cNvSpPr/>
            <p:nvPr/>
          </p:nvSpPr>
          <p:spPr>
            <a:xfrm>
              <a:off x="326700" y="1147225"/>
              <a:ext cx="2165400" cy="7293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Condensed"/>
                <a:ea typeface="Fira Sans Condensed"/>
                <a:cs typeface="Fira Sans Condensed"/>
                <a:sym typeface="Fira Sans Condensed"/>
              </a:endParaRPr>
            </a:p>
          </p:txBody>
        </p:sp>
        <p:pic>
          <p:nvPicPr>
            <p:cNvPr id="6" name="Google Shape;515;p63">
              <a:extLst>
                <a:ext uri="{FF2B5EF4-FFF2-40B4-BE49-F238E27FC236}">
                  <a16:creationId xmlns:a16="http://schemas.microsoft.com/office/drawing/2014/main" id="{0A4E6B4A-BDFA-37C3-7CA3-D0FF65C79468}"/>
                </a:ext>
              </a:extLst>
            </p:cNvPr>
            <p:cNvPicPr preferRelativeResize="0"/>
            <p:nvPr/>
          </p:nvPicPr>
          <p:blipFill>
            <a:blip r:embed="rId6">
              <a:alphaModFix amt="71000"/>
            </a:blip>
            <a:stretch>
              <a:fillRect/>
            </a:stretch>
          </p:blipFill>
          <p:spPr>
            <a:xfrm>
              <a:off x="326700" y="988523"/>
              <a:ext cx="1046701" cy="1046701"/>
            </a:xfrm>
            <a:prstGeom prst="rect">
              <a:avLst/>
            </a:prstGeom>
            <a:noFill/>
            <a:ln>
              <a:noFill/>
            </a:ln>
          </p:spPr>
        </p:pic>
        <p:sp>
          <p:nvSpPr>
            <p:cNvPr id="7" name="Google Shape;516;p63">
              <a:extLst>
                <a:ext uri="{FF2B5EF4-FFF2-40B4-BE49-F238E27FC236}">
                  <a16:creationId xmlns:a16="http://schemas.microsoft.com/office/drawing/2014/main" id="{50577D6C-F744-CA84-D677-F147D0D09228}"/>
                </a:ext>
              </a:extLst>
            </p:cNvPr>
            <p:cNvSpPr txBox="1"/>
            <p:nvPr/>
          </p:nvSpPr>
          <p:spPr>
            <a:xfrm>
              <a:off x="1092234" y="1170843"/>
              <a:ext cx="1504201" cy="73190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dirty="0">
                  <a:solidFill>
                    <a:srgbClr val="666666"/>
                  </a:solidFill>
                  <a:latin typeface="Fira Sans Condensed"/>
                  <a:ea typeface="Fira Sans Condensed"/>
                  <a:cs typeface="Fira Sans Condensed"/>
                  <a:sym typeface="Fira Sans Condensed"/>
                </a:rPr>
                <a:t>S2ORC</a:t>
              </a:r>
              <a:endParaRPr dirty="0">
                <a:solidFill>
                  <a:srgbClr val="666666"/>
                </a:solidFill>
                <a:latin typeface="Fira Sans Condensed"/>
                <a:ea typeface="Fira Sans Condensed"/>
                <a:cs typeface="Fira Sans Condensed"/>
                <a:sym typeface="Fira Sans Condensed"/>
              </a:endParaRPr>
            </a:p>
          </p:txBody>
        </p:sp>
      </p:grpSp>
    </p:spTree>
    <p:extLst>
      <p:ext uri="{BB962C8B-B14F-4D97-AF65-F5344CB8AC3E}">
        <p14:creationId xmlns:p14="http://schemas.microsoft.com/office/powerpoint/2010/main" val="3356299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E9E13-9A0E-7050-8573-8550A12107D4}"/>
              </a:ext>
            </a:extLst>
          </p:cNvPr>
          <p:cNvSpPr>
            <a:spLocks noGrp="1"/>
          </p:cNvSpPr>
          <p:nvPr>
            <p:ph type="title"/>
          </p:nvPr>
        </p:nvSpPr>
        <p:spPr>
          <a:xfrm>
            <a:off x="281969" y="104768"/>
            <a:ext cx="8520600" cy="572700"/>
          </a:xfrm>
        </p:spPr>
        <p:txBody>
          <a:bodyPr>
            <a:normAutofit/>
          </a:bodyPr>
          <a:lstStyle/>
          <a:p>
            <a:pPr>
              <a:lnSpc>
                <a:spcPct val="100000"/>
              </a:lnSpc>
              <a:buClr>
                <a:schemeClr val="dk1"/>
              </a:buClr>
              <a:buSzPts val="3000"/>
            </a:pPr>
            <a:r>
              <a:rPr lang="en-US" sz="2250" dirty="0">
                <a:solidFill>
                  <a:schemeClr val="dk1"/>
                </a:solidFill>
                <a:latin typeface="Poppins SemiBold"/>
                <a:cs typeface="Poppins SemiBold"/>
                <a:sym typeface="Poppins SemiBold"/>
              </a:rPr>
              <a:t>3.1.1 GCMD+: Multi-Source Taxonomy Aggregation</a:t>
            </a:r>
          </a:p>
        </p:txBody>
      </p:sp>
      <p:sp>
        <p:nvSpPr>
          <p:cNvPr id="4" name="Slide Number Placeholder 3">
            <a:extLst>
              <a:ext uri="{FF2B5EF4-FFF2-40B4-BE49-F238E27FC236}">
                <a16:creationId xmlns:a16="http://schemas.microsoft.com/office/drawing/2014/main" id="{B1869030-3651-EA9A-4611-0952A5B9AC8D}"/>
              </a:ext>
            </a:extLst>
          </p:cNvPr>
          <p:cNvSpPr>
            <a:spLocks noGrp="1"/>
          </p:cNvSpPr>
          <p:nvPr>
            <p:ph type="sldNum" idx="12"/>
          </p:nvPr>
        </p:nvSpPr>
        <p:spPr/>
        <p:txBody>
          <a:bodyPr/>
          <a:lstStyle/>
          <a:p>
            <a:pPr defTabSz="685800">
              <a:buClrTx/>
              <a:defRPr/>
            </a:pPr>
            <a:fld id="{00000000-1234-1234-1234-123412341234}" type="slidenum">
              <a:rPr lang="en" sz="900" kern="1200">
                <a:solidFill>
                  <a:prstClr val="black">
                    <a:tint val="82000"/>
                  </a:prstClr>
                </a:solidFill>
                <a:latin typeface="Aptos" panose="02110004020202020204"/>
                <a:ea typeface="+mn-ea"/>
                <a:cs typeface="+mn-cs"/>
              </a:rPr>
              <a:pPr defTabSz="685800">
                <a:buClrTx/>
                <a:defRPr/>
              </a:pPr>
              <a:t>14</a:t>
            </a:fld>
            <a:endParaRPr lang="en" sz="900" kern="1200">
              <a:solidFill>
                <a:prstClr val="black">
                  <a:tint val="82000"/>
                </a:prstClr>
              </a:solidFill>
              <a:latin typeface="Aptos" panose="02110004020202020204"/>
              <a:ea typeface="+mn-ea"/>
              <a:cs typeface="+mn-cs"/>
            </a:endParaRPr>
          </a:p>
        </p:txBody>
      </p:sp>
      <p:sp>
        <p:nvSpPr>
          <p:cNvPr id="6" name="Oval 5">
            <a:extLst>
              <a:ext uri="{FF2B5EF4-FFF2-40B4-BE49-F238E27FC236}">
                <a16:creationId xmlns:a16="http://schemas.microsoft.com/office/drawing/2014/main" id="{EC7A9BAA-9BAC-2DA9-49AB-69B73C5ACB70}"/>
              </a:ext>
            </a:extLst>
          </p:cNvPr>
          <p:cNvSpPr/>
          <p:nvPr/>
        </p:nvSpPr>
        <p:spPr>
          <a:xfrm>
            <a:off x="3137638" y="2060892"/>
            <a:ext cx="522795" cy="545982"/>
          </a:xfrm>
          <a:prstGeom prst="ellipse">
            <a:avLst/>
          </a:prstGeom>
          <a:solidFill>
            <a:schemeClr val="accent1">
              <a:lumMod val="20000"/>
              <a:lumOff val="80000"/>
            </a:schemeClr>
          </a:solidFill>
          <a:ln w="285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defTabSz="685800">
              <a:buClrTx/>
              <a:defRPr/>
            </a:pPr>
            <a:r>
              <a:rPr lang="en-US" sz="900" kern="1200">
                <a:solidFill>
                  <a:prstClr val="black"/>
                </a:solidFill>
                <a:latin typeface="Aptos" panose="02110004020202020204"/>
              </a:rPr>
              <a:t>Location</a:t>
            </a:r>
          </a:p>
        </p:txBody>
      </p:sp>
      <p:sp>
        <p:nvSpPr>
          <p:cNvPr id="7" name="Oval 6">
            <a:extLst>
              <a:ext uri="{FF2B5EF4-FFF2-40B4-BE49-F238E27FC236}">
                <a16:creationId xmlns:a16="http://schemas.microsoft.com/office/drawing/2014/main" id="{347AF4B2-3DCB-3ABE-2151-FC50F76D1910}"/>
              </a:ext>
            </a:extLst>
          </p:cNvPr>
          <p:cNvSpPr/>
          <p:nvPr/>
        </p:nvSpPr>
        <p:spPr>
          <a:xfrm>
            <a:off x="4030801" y="2064167"/>
            <a:ext cx="522794" cy="497893"/>
          </a:xfrm>
          <a:prstGeom prst="ellipse">
            <a:avLst/>
          </a:prstGeom>
          <a:solidFill>
            <a:schemeClr val="accent4">
              <a:lumMod val="20000"/>
              <a:lumOff val="80000"/>
            </a:schemeClr>
          </a:solidFill>
          <a:ln w="285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defTabSz="685800">
              <a:buClrTx/>
              <a:defRPr/>
            </a:pPr>
            <a:r>
              <a:rPr lang="en-US" sz="900" kern="1200">
                <a:solidFill>
                  <a:prstClr val="black"/>
                </a:solidFill>
                <a:latin typeface="Aptos" panose="02110004020202020204"/>
              </a:rPr>
              <a:t>Projects</a:t>
            </a:r>
            <a:endParaRPr lang="en-US" sz="900" kern="1200">
              <a:solidFill>
                <a:prstClr val="white"/>
              </a:solidFill>
              <a:latin typeface="Aptos" panose="02110004020202020204"/>
            </a:endParaRPr>
          </a:p>
        </p:txBody>
      </p:sp>
      <p:sp>
        <p:nvSpPr>
          <p:cNvPr id="8" name="Oval 7">
            <a:extLst>
              <a:ext uri="{FF2B5EF4-FFF2-40B4-BE49-F238E27FC236}">
                <a16:creationId xmlns:a16="http://schemas.microsoft.com/office/drawing/2014/main" id="{D821A740-D9D5-61F1-A60D-0B03EDA70268}"/>
              </a:ext>
            </a:extLst>
          </p:cNvPr>
          <p:cNvSpPr/>
          <p:nvPr/>
        </p:nvSpPr>
        <p:spPr>
          <a:xfrm>
            <a:off x="4961151" y="2076643"/>
            <a:ext cx="459676" cy="480063"/>
          </a:xfrm>
          <a:prstGeom prst="ellipse">
            <a:avLst/>
          </a:prstGeom>
          <a:solidFill>
            <a:schemeClr val="accent2">
              <a:lumMod val="20000"/>
              <a:lumOff val="80000"/>
            </a:schemeClr>
          </a:solidFill>
          <a:ln w="285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defTabSz="685800">
              <a:buClrTx/>
              <a:defRPr/>
            </a:pPr>
            <a:r>
              <a:rPr lang="en-US" sz="900" kern="1200">
                <a:solidFill>
                  <a:prstClr val="black"/>
                </a:solidFill>
                <a:latin typeface="Aptos" panose="02110004020202020204"/>
              </a:rPr>
              <a:t>Variable</a:t>
            </a:r>
          </a:p>
        </p:txBody>
      </p:sp>
      <p:sp>
        <p:nvSpPr>
          <p:cNvPr id="9" name="Oval 8">
            <a:extLst>
              <a:ext uri="{FF2B5EF4-FFF2-40B4-BE49-F238E27FC236}">
                <a16:creationId xmlns:a16="http://schemas.microsoft.com/office/drawing/2014/main" id="{6FDD65A2-6C01-4B7A-118A-4F72374E2064}"/>
              </a:ext>
            </a:extLst>
          </p:cNvPr>
          <p:cNvSpPr/>
          <p:nvPr/>
        </p:nvSpPr>
        <p:spPr>
          <a:xfrm>
            <a:off x="4030802" y="1511788"/>
            <a:ext cx="459676" cy="480063"/>
          </a:xfrm>
          <a:prstGeom prst="ellipse">
            <a:avLst/>
          </a:prstGeom>
          <a:noFill/>
          <a:ln w="285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ptos" panose="02110004020202020204"/>
            </a:endParaRPr>
          </a:p>
        </p:txBody>
      </p:sp>
      <p:sp>
        <p:nvSpPr>
          <p:cNvPr id="10" name="Oval 9">
            <a:extLst>
              <a:ext uri="{FF2B5EF4-FFF2-40B4-BE49-F238E27FC236}">
                <a16:creationId xmlns:a16="http://schemas.microsoft.com/office/drawing/2014/main" id="{D26904A2-8872-0C3C-0BA5-47846A15184A}"/>
              </a:ext>
            </a:extLst>
          </p:cNvPr>
          <p:cNvSpPr/>
          <p:nvPr/>
        </p:nvSpPr>
        <p:spPr>
          <a:xfrm>
            <a:off x="2894447" y="2714596"/>
            <a:ext cx="241235" cy="252125"/>
          </a:xfrm>
          <a:prstGeom prst="ellipse">
            <a:avLst/>
          </a:prstGeom>
          <a:solidFill>
            <a:schemeClr val="accent5">
              <a:lumMod val="20000"/>
              <a:lumOff val="80000"/>
            </a:schemeClr>
          </a:solidFill>
          <a:ln w="285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ptos" panose="02110004020202020204"/>
            </a:endParaRPr>
          </a:p>
        </p:txBody>
      </p:sp>
      <p:sp>
        <p:nvSpPr>
          <p:cNvPr id="11" name="Oval 10">
            <a:extLst>
              <a:ext uri="{FF2B5EF4-FFF2-40B4-BE49-F238E27FC236}">
                <a16:creationId xmlns:a16="http://schemas.microsoft.com/office/drawing/2014/main" id="{7272E0F0-72EF-424C-43E9-FED0355A49EA}"/>
              </a:ext>
            </a:extLst>
          </p:cNvPr>
          <p:cNvSpPr/>
          <p:nvPr/>
        </p:nvSpPr>
        <p:spPr>
          <a:xfrm>
            <a:off x="3173551" y="2714596"/>
            <a:ext cx="241235" cy="252125"/>
          </a:xfrm>
          <a:prstGeom prst="ellipse">
            <a:avLst/>
          </a:prstGeom>
          <a:solidFill>
            <a:schemeClr val="accent5">
              <a:lumMod val="20000"/>
              <a:lumOff val="80000"/>
            </a:schemeClr>
          </a:solidFill>
          <a:ln w="285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ptos" panose="02110004020202020204"/>
            </a:endParaRPr>
          </a:p>
        </p:txBody>
      </p:sp>
      <p:sp>
        <p:nvSpPr>
          <p:cNvPr id="12" name="Oval 11">
            <a:extLst>
              <a:ext uri="{FF2B5EF4-FFF2-40B4-BE49-F238E27FC236}">
                <a16:creationId xmlns:a16="http://schemas.microsoft.com/office/drawing/2014/main" id="{3B91684E-26B4-B3DD-E1E6-2BC279FE7B63}"/>
              </a:ext>
            </a:extLst>
          </p:cNvPr>
          <p:cNvSpPr/>
          <p:nvPr/>
        </p:nvSpPr>
        <p:spPr>
          <a:xfrm>
            <a:off x="3419429" y="2707950"/>
            <a:ext cx="241235" cy="252125"/>
          </a:xfrm>
          <a:prstGeom prst="ellipse">
            <a:avLst/>
          </a:prstGeom>
          <a:solidFill>
            <a:schemeClr val="accent5">
              <a:lumMod val="20000"/>
              <a:lumOff val="80000"/>
            </a:schemeClr>
          </a:solidFill>
          <a:ln w="285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ptos" panose="02110004020202020204"/>
            </a:endParaRPr>
          </a:p>
        </p:txBody>
      </p:sp>
      <p:sp>
        <p:nvSpPr>
          <p:cNvPr id="13" name="Oval 12">
            <a:extLst>
              <a:ext uri="{FF2B5EF4-FFF2-40B4-BE49-F238E27FC236}">
                <a16:creationId xmlns:a16="http://schemas.microsoft.com/office/drawing/2014/main" id="{66E76B77-616E-2F21-81F8-2A29E979DA91}"/>
              </a:ext>
            </a:extLst>
          </p:cNvPr>
          <p:cNvSpPr/>
          <p:nvPr/>
        </p:nvSpPr>
        <p:spPr>
          <a:xfrm>
            <a:off x="3339685" y="3033571"/>
            <a:ext cx="241235" cy="252125"/>
          </a:xfrm>
          <a:prstGeom prst="ellipse">
            <a:avLst/>
          </a:prstGeom>
          <a:solidFill>
            <a:schemeClr val="accent5">
              <a:lumMod val="20000"/>
              <a:lumOff val="80000"/>
            </a:schemeClr>
          </a:solidFill>
          <a:ln w="285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ptos" panose="02110004020202020204"/>
            </a:endParaRPr>
          </a:p>
        </p:txBody>
      </p:sp>
      <p:sp>
        <p:nvSpPr>
          <p:cNvPr id="14" name="Oval 13">
            <a:extLst>
              <a:ext uri="{FF2B5EF4-FFF2-40B4-BE49-F238E27FC236}">
                <a16:creationId xmlns:a16="http://schemas.microsoft.com/office/drawing/2014/main" id="{B6A94ABA-15AE-CEEF-E752-639A3D956C3D}"/>
              </a:ext>
            </a:extLst>
          </p:cNvPr>
          <p:cNvSpPr/>
          <p:nvPr/>
        </p:nvSpPr>
        <p:spPr>
          <a:xfrm>
            <a:off x="2980835" y="3033571"/>
            <a:ext cx="241235" cy="252125"/>
          </a:xfrm>
          <a:prstGeom prst="ellipse">
            <a:avLst/>
          </a:prstGeom>
          <a:solidFill>
            <a:schemeClr val="accent5">
              <a:lumMod val="20000"/>
              <a:lumOff val="80000"/>
            </a:schemeClr>
          </a:solidFill>
          <a:ln w="285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ptos" panose="02110004020202020204"/>
            </a:endParaRPr>
          </a:p>
        </p:txBody>
      </p:sp>
      <p:sp>
        <p:nvSpPr>
          <p:cNvPr id="16" name="Oval 15">
            <a:extLst>
              <a:ext uri="{FF2B5EF4-FFF2-40B4-BE49-F238E27FC236}">
                <a16:creationId xmlns:a16="http://schemas.microsoft.com/office/drawing/2014/main" id="{BE8661C5-2220-42C5-A5AD-D51366C39E8B}"/>
              </a:ext>
            </a:extLst>
          </p:cNvPr>
          <p:cNvSpPr/>
          <p:nvPr/>
        </p:nvSpPr>
        <p:spPr>
          <a:xfrm>
            <a:off x="3897895" y="2674723"/>
            <a:ext cx="241235" cy="252125"/>
          </a:xfrm>
          <a:prstGeom prst="ellipse">
            <a:avLst/>
          </a:prstGeom>
          <a:solidFill>
            <a:schemeClr val="accent4">
              <a:lumMod val="20000"/>
              <a:lumOff val="80000"/>
            </a:schemeClr>
          </a:solidFill>
          <a:ln w="285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ptos" panose="02110004020202020204"/>
            </a:endParaRPr>
          </a:p>
        </p:txBody>
      </p:sp>
      <p:sp>
        <p:nvSpPr>
          <p:cNvPr id="17" name="Oval 16">
            <a:extLst>
              <a:ext uri="{FF2B5EF4-FFF2-40B4-BE49-F238E27FC236}">
                <a16:creationId xmlns:a16="http://schemas.microsoft.com/office/drawing/2014/main" id="{05CD5559-C827-B587-E995-EA1AB94404B1}"/>
              </a:ext>
            </a:extLst>
          </p:cNvPr>
          <p:cNvSpPr/>
          <p:nvPr/>
        </p:nvSpPr>
        <p:spPr>
          <a:xfrm>
            <a:off x="4176999" y="2674723"/>
            <a:ext cx="241235" cy="252125"/>
          </a:xfrm>
          <a:prstGeom prst="ellipse">
            <a:avLst/>
          </a:prstGeom>
          <a:solidFill>
            <a:schemeClr val="accent4">
              <a:lumMod val="20000"/>
              <a:lumOff val="80000"/>
            </a:schemeClr>
          </a:solidFill>
          <a:ln w="285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ptos" panose="02110004020202020204"/>
            </a:endParaRPr>
          </a:p>
        </p:txBody>
      </p:sp>
      <p:sp>
        <p:nvSpPr>
          <p:cNvPr id="18" name="Oval 17">
            <a:extLst>
              <a:ext uri="{FF2B5EF4-FFF2-40B4-BE49-F238E27FC236}">
                <a16:creationId xmlns:a16="http://schemas.microsoft.com/office/drawing/2014/main" id="{05348921-75C4-A2A8-6658-85B01750CBE4}"/>
              </a:ext>
            </a:extLst>
          </p:cNvPr>
          <p:cNvSpPr/>
          <p:nvPr/>
        </p:nvSpPr>
        <p:spPr>
          <a:xfrm>
            <a:off x="4422877" y="2668078"/>
            <a:ext cx="241235" cy="252125"/>
          </a:xfrm>
          <a:prstGeom prst="ellipse">
            <a:avLst/>
          </a:prstGeom>
          <a:solidFill>
            <a:schemeClr val="accent4">
              <a:lumMod val="20000"/>
              <a:lumOff val="80000"/>
            </a:schemeClr>
          </a:solidFill>
          <a:ln w="285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ptos" panose="02110004020202020204"/>
            </a:endParaRPr>
          </a:p>
        </p:txBody>
      </p:sp>
      <p:sp>
        <p:nvSpPr>
          <p:cNvPr id="19" name="Oval 18">
            <a:extLst>
              <a:ext uri="{FF2B5EF4-FFF2-40B4-BE49-F238E27FC236}">
                <a16:creationId xmlns:a16="http://schemas.microsoft.com/office/drawing/2014/main" id="{0615BD4B-592A-EFF7-7030-BE0647DEC271}"/>
              </a:ext>
            </a:extLst>
          </p:cNvPr>
          <p:cNvSpPr/>
          <p:nvPr/>
        </p:nvSpPr>
        <p:spPr>
          <a:xfrm>
            <a:off x="4283218" y="2989344"/>
            <a:ext cx="241235" cy="252125"/>
          </a:xfrm>
          <a:prstGeom prst="ellipse">
            <a:avLst/>
          </a:prstGeom>
          <a:solidFill>
            <a:schemeClr val="accent4">
              <a:lumMod val="20000"/>
              <a:lumOff val="80000"/>
            </a:schemeClr>
          </a:solidFill>
          <a:ln w="285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ptos" panose="02110004020202020204"/>
            </a:endParaRPr>
          </a:p>
        </p:txBody>
      </p:sp>
      <p:sp>
        <p:nvSpPr>
          <p:cNvPr id="20" name="Oval 19">
            <a:extLst>
              <a:ext uri="{FF2B5EF4-FFF2-40B4-BE49-F238E27FC236}">
                <a16:creationId xmlns:a16="http://schemas.microsoft.com/office/drawing/2014/main" id="{EFD4CC21-518D-8093-A103-CF3EE5D8048F}"/>
              </a:ext>
            </a:extLst>
          </p:cNvPr>
          <p:cNvSpPr/>
          <p:nvPr/>
        </p:nvSpPr>
        <p:spPr>
          <a:xfrm>
            <a:off x="3921816" y="3000054"/>
            <a:ext cx="241235" cy="252125"/>
          </a:xfrm>
          <a:prstGeom prst="ellipse">
            <a:avLst/>
          </a:prstGeom>
          <a:solidFill>
            <a:schemeClr val="accent4">
              <a:lumMod val="20000"/>
              <a:lumOff val="80000"/>
            </a:schemeClr>
          </a:solidFill>
          <a:ln w="285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ptos" panose="02110004020202020204"/>
            </a:endParaRPr>
          </a:p>
        </p:txBody>
      </p:sp>
      <p:sp>
        <p:nvSpPr>
          <p:cNvPr id="21" name="Oval 20">
            <a:extLst>
              <a:ext uri="{FF2B5EF4-FFF2-40B4-BE49-F238E27FC236}">
                <a16:creationId xmlns:a16="http://schemas.microsoft.com/office/drawing/2014/main" id="{793CACAE-049A-FD1F-AFAD-305B2080B0C0}"/>
              </a:ext>
            </a:extLst>
          </p:cNvPr>
          <p:cNvSpPr/>
          <p:nvPr/>
        </p:nvSpPr>
        <p:spPr>
          <a:xfrm>
            <a:off x="4814953" y="2674723"/>
            <a:ext cx="241235" cy="252125"/>
          </a:xfrm>
          <a:prstGeom prst="ellipse">
            <a:avLst/>
          </a:prstGeom>
          <a:solidFill>
            <a:schemeClr val="accent2">
              <a:lumMod val="20000"/>
              <a:lumOff val="80000"/>
            </a:schemeClr>
          </a:solidFill>
          <a:ln w="285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ptos" panose="02110004020202020204"/>
            </a:endParaRPr>
          </a:p>
        </p:txBody>
      </p:sp>
      <p:sp>
        <p:nvSpPr>
          <p:cNvPr id="22" name="Oval 21">
            <a:extLst>
              <a:ext uri="{FF2B5EF4-FFF2-40B4-BE49-F238E27FC236}">
                <a16:creationId xmlns:a16="http://schemas.microsoft.com/office/drawing/2014/main" id="{02A469C6-065B-2CCE-5002-E35C5367658B}"/>
              </a:ext>
            </a:extLst>
          </p:cNvPr>
          <p:cNvSpPr/>
          <p:nvPr/>
        </p:nvSpPr>
        <p:spPr>
          <a:xfrm>
            <a:off x="5094057" y="2674723"/>
            <a:ext cx="241235" cy="252125"/>
          </a:xfrm>
          <a:prstGeom prst="ellipse">
            <a:avLst/>
          </a:prstGeom>
          <a:solidFill>
            <a:schemeClr val="accent2">
              <a:lumMod val="20000"/>
              <a:lumOff val="80000"/>
            </a:schemeClr>
          </a:solidFill>
          <a:ln w="285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ptos" panose="02110004020202020204"/>
            </a:endParaRPr>
          </a:p>
        </p:txBody>
      </p:sp>
      <p:sp>
        <p:nvSpPr>
          <p:cNvPr id="23" name="Oval 22">
            <a:extLst>
              <a:ext uri="{FF2B5EF4-FFF2-40B4-BE49-F238E27FC236}">
                <a16:creationId xmlns:a16="http://schemas.microsoft.com/office/drawing/2014/main" id="{5A74CF5F-F96A-7785-A1C5-0B0467C59566}"/>
              </a:ext>
            </a:extLst>
          </p:cNvPr>
          <p:cNvSpPr/>
          <p:nvPr/>
        </p:nvSpPr>
        <p:spPr>
          <a:xfrm>
            <a:off x="5339935" y="2668078"/>
            <a:ext cx="241235" cy="252125"/>
          </a:xfrm>
          <a:prstGeom prst="ellipse">
            <a:avLst/>
          </a:prstGeom>
          <a:solidFill>
            <a:schemeClr val="accent2">
              <a:lumMod val="20000"/>
              <a:lumOff val="80000"/>
            </a:schemeClr>
          </a:solidFill>
          <a:ln w="285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ptos" panose="02110004020202020204"/>
            </a:endParaRPr>
          </a:p>
        </p:txBody>
      </p:sp>
      <p:sp>
        <p:nvSpPr>
          <p:cNvPr id="24" name="Oval 23">
            <a:extLst>
              <a:ext uri="{FF2B5EF4-FFF2-40B4-BE49-F238E27FC236}">
                <a16:creationId xmlns:a16="http://schemas.microsoft.com/office/drawing/2014/main" id="{130C440A-5719-988F-E694-60602A9DF3DB}"/>
              </a:ext>
            </a:extLst>
          </p:cNvPr>
          <p:cNvSpPr/>
          <p:nvPr/>
        </p:nvSpPr>
        <p:spPr>
          <a:xfrm>
            <a:off x="5260190" y="2993699"/>
            <a:ext cx="241235" cy="252125"/>
          </a:xfrm>
          <a:prstGeom prst="ellipse">
            <a:avLst/>
          </a:prstGeom>
          <a:solidFill>
            <a:schemeClr val="accent2">
              <a:lumMod val="20000"/>
              <a:lumOff val="80000"/>
            </a:schemeClr>
          </a:solidFill>
          <a:ln w="285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ptos" panose="02110004020202020204"/>
            </a:endParaRPr>
          </a:p>
        </p:txBody>
      </p:sp>
      <p:sp>
        <p:nvSpPr>
          <p:cNvPr id="25" name="Oval 24">
            <a:extLst>
              <a:ext uri="{FF2B5EF4-FFF2-40B4-BE49-F238E27FC236}">
                <a16:creationId xmlns:a16="http://schemas.microsoft.com/office/drawing/2014/main" id="{348E547B-911A-A2EC-59AA-9C0C03A45A8C}"/>
              </a:ext>
            </a:extLst>
          </p:cNvPr>
          <p:cNvSpPr/>
          <p:nvPr/>
        </p:nvSpPr>
        <p:spPr>
          <a:xfrm>
            <a:off x="4961149" y="2993699"/>
            <a:ext cx="241235" cy="252125"/>
          </a:xfrm>
          <a:prstGeom prst="ellipse">
            <a:avLst/>
          </a:prstGeom>
          <a:solidFill>
            <a:schemeClr val="accent2">
              <a:lumMod val="20000"/>
              <a:lumOff val="80000"/>
            </a:schemeClr>
          </a:solidFill>
          <a:ln w="285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ptos" panose="02110004020202020204"/>
            </a:endParaRPr>
          </a:p>
        </p:txBody>
      </p:sp>
      <p:sp>
        <p:nvSpPr>
          <p:cNvPr id="26" name="Oval 25">
            <a:extLst>
              <a:ext uri="{FF2B5EF4-FFF2-40B4-BE49-F238E27FC236}">
                <a16:creationId xmlns:a16="http://schemas.microsoft.com/office/drawing/2014/main" id="{9802C364-A3A0-9B78-73BE-E020E636A761}"/>
              </a:ext>
            </a:extLst>
          </p:cNvPr>
          <p:cNvSpPr/>
          <p:nvPr/>
        </p:nvSpPr>
        <p:spPr>
          <a:xfrm>
            <a:off x="5559230" y="2993699"/>
            <a:ext cx="241235" cy="252125"/>
          </a:xfrm>
          <a:prstGeom prst="ellipse">
            <a:avLst/>
          </a:prstGeom>
          <a:solidFill>
            <a:schemeClr val="accent2">
              <a:lumMod val="20000"/>
              <a:lumOff val="80000"/>
            </a:schemeClr>
          </a:solidFill>
          <a:ln w="285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ptos" panose="02110004020202020204"/>
            </a:endParaRPr>
          </a:p>
        </p:txBody>
      </p:sp>
      <p:sp>
        <p:nvSpPr>
          <p:cNvPr id="27" name="Oval 26">
            <a:extLst>
              <a:ext uri="{FF2B5EF4-FFF2-40B4-BE49-F238E27FC236}">
                <a16:creationId xmlns:a16="http://schemas.microsoft.com/office/drawing/2014/main" id="{185240A2-0834-ED7A-77AC-5072F685317F}"/>
              </a:ext>
            </a:extLst>
          </p:cNvPr>
          <p:cNvSpPr/>
          <p:nvPr/>
        </p:nvSpPr>
        <p:spPr>
          <a:xfrm>
            <a:off x="2734957" y="2408908"/>
            <a:ext cx="241235" cy="252125"/>
          </a:xfrm>
          <a:prstGeom prst="ellipse">
            <a:avLst/>
          </a:prstGeom>
          <a:solidFill>
            <a:schemeClr val="accent5">
              <a:lumMod val="20000"/>
              <a:lumOff val="80000"/>
            </a:schemeClr>
          </a:solidFill>
          <a:ln w="285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ptos" panose="02110004020202020204"/>
            </a:endParaRPr>
          </a:p>
        </p:txBody>
      </p:sp>
      <p:cxnSp>
        <p:nvCxnSpPr>
          <p:cNvPr id="28" name="Straight Arrow Connector 27">
            <a:extLst>
              <a:ext uri="{FF2B5EF4-FFF2-40B4-BE49-F238E27FC236}">
                <a16:creationId xmlns:a16="http://schemas.microsoft.com/office/drawing/2014/main" id="{4E591E64-728D-6727-2B4B-ED30C860E676}"/>
              </a:ext>
            </a:extLst>
          </p:cNvPr>
          <p:cNvCxnSpPr>
            <a:cxnSpLocks/>
            <a:stCxn id="9" idx="5"/>
          </p:cNvCxnSpPr>
          <p:nvPr/>
        </p:nvCxnSpPr>
        <p:spPr>
          <a:xfrm>
            <a:off x="4423160" y="1921548"/>
            <a:ext cx="603993" cy="185468"/>
          </a:xfrm>
          <a:prstGeom prst="straightConnector1">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B93AC11-4183-3D4E-C7FE-98115A523821}"/>
              </a:ext>
            </a:extLst>
          </p:cNvPr>
          <p:cNvCxnSpPr>
            <a:cxnSpLocks/>
            <a:stCxn id="6" idx="7"/>
            <a:endCxn id="9" idx="3"/>
          </p:cNvCxnSpPr>
          <p:nvPr/>
        </p:nvCxnSpPr>
        <p:spPr>
          <a:xfrm flipV="1">
            <a:off x="3583871" y="1921548"/>
            <a:ext cx="514248" cy="219302"/>
          </a:xfrm>
          <a:prstGeom prst="straightConnector1">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B9BDA98-6B20-3E1F-4892-011899920780}"/>
              </a:ext>
            </a:extLst>
          </p:cNvPr>
          <p:cNvCxnSpPr>
            <a:cxnSpLocks/>
            <a:stCxn id="7" idx="0"/>
            <a:endCxn id="9" idx="4"/>
          </p:cNvCxnSpPr>
          <p:nvPr/>
        </p:nvCxnSpPr>
        <p:spPr>
          <a:xfrm flipH="1" flipV="1">
            <a:off x="4260640" y="1991851"/>
            <a:ext cx="31558" cy="72316"/>
          </a:xfrm>
          <a:prstGeom prst="straightConnector1">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349DD46-D238-A6D7-34CC-43F075380E20}"/>
              </a:ext>
            </a:extLst>
          </p:cNvPr>
          <p:cNvCxnSpPr>
            <a:cxnSpLocks/>
            <a:stCxn id="11" idx="0"/>
            <a:endCxn id="6" idx="4"/>
          </p:cNvCxnSpPr>
          <p:nvPr/>
        </p:nvCxnSpPr>
        <p:spPr>
          <a:xfrm flipV="1">
            <a:off x="3294169" y="2606874"/>
            <a:ext cx="104867" cy="107722"/>
          </a:xfrm>
          <a:prstGeom prst="straightConnector1">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58F4982-B23A-666B-9EB0-89E2349A6A5C}"/>
              </a:ext>
            </a:extLst>
          </p:cNvPr>
          <p:cNvCxnSpPr>
            <a:cxnSpLocks/>
            <a:stCxn id="12" idx="0"/>
            <a:endCxn id="6" idx="5"/>
          </p:cNvCxnSpPr>
          <p:nvPr/>
        </p:nvCxnSpPr>
        <p:spPr>
          <a:xfrm flipV="1">
            <a:off x="3540047" y="2526916"/>
            <a:ext cx="43825" cy="181034"/>
          </a:xfrm>
          <a:prstGeom prst="straightConnector1">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3A2EDFB-D765-E49B-9693-823D8DB3E798}"/>
              </a:ext>
            </a:extLst>
          </p:cNvPr>
          <p:cNvCxnSpPr>
            <a:cxnSpLocks/>
            <a:stCxn id="27" idx="7"/>
            <a:endCxn id="6" idx="2"/>
          </p:cNvCxnSpPr>
          <p:nvPr/>
        </p:nvCxnSpPr>
        <p:spPr>
          <a:xfrm flipV="1">
            <a:off x="2940863" y="2333883"/>
            <a:ext cx="196775" cy="111948"/>
          </a:xfrm>
          <a:prstGeom prst="straightConnector1">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CE9AB452-3A6C-7CB3-62EE-AF6982DC4FF9}"/>
              </a:ext>
            </a:extLst>
          </p:cNvPr>
          <p:cNvCxnSpPr>
            <a:cxnSpLocks/>
            <a:stCxn id="10" idx="0"/>
            <a:endCxn id="6" idx="3"/>
          </p:cNvCxnSpPr>
          <p:nvPr/>
        </p:nvCxnSpPr>
        <p:spPr>
          <a:xfrm flipV="1">
            <a:off x="3015065" y="2526917"/>
            <a:ext cx="199135" cy="187679"/>
          </a:xfrm>
          <a:prstGeom prst="straightConnector1">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E72821C7-2C87-10C2-AA18-E29AC4BA9074}"/>
              </a:ext>
            </a:extLst>
          </p:cNvPr>
          <p:cNvCxnSpPr>
            <a:cxnSpLocks/>
            <a:stCxn id="14" idx="0"/>
            <a:endCxn id="11" idx="3"/>
          </p:cNvCxnSpPr>
          <p:nvPr/>
        </p:nvCxnSpPr>
        <p:spPr>
          <a:xfrm flipV="1">
            <a:off x="3101453" y="2929798"/>
            <a:ext cx="107426" cy="103774"/>
          </a:xfrm>
          <a:prstGeom prst="straightConnector1">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E0485DA1-D8AD-C9B3-0746-D0EA1F600B97}"/>
              </a:ext>
            </a:extLst>
          </p:cNvPr>
          <p:cNvCxnSpPr>
            <a:cxnSpLocks/>
            <a:stCxn id="13" idx="1"/>
            <a:endCxn id="11" idx="4"/>
          </p:cNvCxnSpPr>
          <p:nvPr/>
        </p:nvCxnSpPr>
        <p:spPr>
          <a:xfrm flipH="1" flipV="1">
            <a:off x="3294169" y="2966721"/>
            <a:ext cx="80843" cy="103774"/>
          </a:xfrm>
          <a:prstGeom prst="straightConnector1">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305422BA-3E66-C8DA-4F0A-C2F9AA34993B}"/>
              </a:ext>
            </a:extLst>
          </p:cNvPr>
          <p:cNvCxnSpPr>
            <a:cxnSpLocks/>
            <a:stCxn id="16" idx="0"/>
            <a:endCxn id="7" idx="3"/>
          </p:cNvCxnSpPr>
          <p:nvPr/>
        </p:nvCxnSpPr>
        <p:spPr>
          <a:xfrm flipV="1">
            <a:off x="4018513" y="2489145"/>
            <a:ext cx="88850" cy="185579"/>
          </a:xfrm>
          <a:prstGeom prst="straightConnector1">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1E8CC124-C2C6-36E8-516E-74511EE924F5}"/>
              </a:ext>
            </a:extLst>
          </p:cNvPr>
          <p:cNvCxnSpPr>
            <a:cxnSpLocks/>
            <a:stCxn id="16" idx="4"/>
            <a:endCxn id="20" idx="0"/>
          </p:cNvCxnSpPr>
          <p:nvPr/>
        </p:nvCxnSpPr>
        <p:spPr>
          <a:xfrm>
            <a:off x="4018513" y="2926848"/>
            <a:ext cx="23921" cy="73206"/>
          </a:xfrm>
          <a:prstGeom prst="straightConnector1">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92E550C8-6B86-5031-3A1A-8F4C3D416A45}"/>
              </a:ext>
            </a:extLst>
          </p:cNvPr>
          <p:cNvCxnSpPr>
            <a:cxnSpLocks/>
            <a:stCxn id="17" idx="5"/>
            <a:endCxn id="19" idx="0"/>
          </p:cNvCxnSpPr>
          <p:nvPr/>
        </p:nvCxnSpPr>
        <p:spPr>
          <a:xfrm>
            <a:off x="4382905" y="2889925"/>
            <a:ext cx="20930" cy="99419"/>
          </a:xfrm>
          <a:prstGeom prst="straightConnector1">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8A3FA59C-92D6-59EF-6A75-1D51C9E63170}"/>
              </a:ext>
            </a:extLst>
          </p:cNvPr>
          <p:cNvCxnSpPr>
            <a:cxnSpLocks/>
            <a:stCxn id="7" idx="4"/>
            <a:endCxn id="17" idx="0"/>
          </p:cNvCxnSpPr>
          <p:nvPr/>
        </p:nvCxnSpPr>
        <p:spPr>
          <a:xfrm>
            <a:off x="4292198" y="2562060"/>
            <a:ext cx="5419" cy="112664"/>
          </a:xfrm>
          <a:prstGeom prst="straightConnector1">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8FB6D934-88DA-EA9F-E2F2-378215F75000}"/>
              </a:ext>
            </a:extLst>
          </p:cNvPr>
          <p:cNvCxnSpPr>
            <a:cxnSpLocks/>
            <a:stCxn id="7" idx="5"/>
            <a:endCxn id="18" idx="0"/>
          </p:cNvCxnSpPr>
          <p:nvPr/>
        </p:nvCxnSpPr>
        <p:spPr>
          <a:xfrm>
            <a:off x="4477033" y="2489144"/>
            <a:ext cx="66461" cy="178934"/>
          </a:xfrm>
          <a:prstGeom prst="straightConnector1">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1D6F30A-FF53-5134-A794-97E9E8803875}"/>
              </a:ext>
            </a:extLst>
          </p:cNvPr>
          <p:cNvCxnSpPr>
            <a:cxnSpLocks/>
            <a:stCxn id="8" idx="3"/>
            <a:endCxn id="21" idx="0"/>
          </p:cNvCxnSpPr>
          <p:nvPr/>
        </p:nvCxnSpPr>
        <p:spPr>
          <a:xfrm flipH="1">
            <a:off x="4935570" y="2486403"/>
            <a:ext cx="92898" cy="188321"/>
          </a:xfrm>
          <a:prstGeom prst="straightConnector1">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52B35FDE-2F28-2C4A-C7CC-CCD49EBA0476}"/>
              </a:ext>
            </a:extLst>
          </p:cNvPr>
          <p:cNvCxnSpPr>
            <a:cxnSpLocks/>
            <a:stCxn id="8" idx="4"/>
            <a:endCxn id="22" idx="0"/>
          </p:cNvCxnSpPr>
          <p:nvPr/>
        </p:nvCxnSpPr>
        <p:spPr>
          <a:xfrm>
            <a:off x="5190989" y="2556706"/>
            <a:ext cx="23686" cy="118018"/>
          </a:xfrm>
          <a:prstGeom prst="straightConnector1">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61FBED6C-E6A4-EFDA-C4C9-3E3AFEAD8CA0}"/>
              </a:ext>
            </a:extLst>
          </p:cNvPr>
          <p:cNvCxnSpPr>
            <a:cxnSpLocks/>
            <a:stCxn id="8" idx="5"/>
            <a:endCxn id="23" idx="0"/>
          </p:cNvCxnSpPr>
          <p:nvPr/>
        </p:nvCxnSpPr>
        <p:spPr>
          <a:xfrm>
            <a:off x="5353509" y="2486402"/>
            <a:ext cx="107044" cy="181676"/>
          </a:xfrm>
          <a:prstGeom prst="straightConnector1">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D1341441-9B2E-BDF2-B330-698FD7AA7206}"/>
              </a:ext>
            </a:extLst>
          </p:cNvPr>
          <p:cNvCxnSpPr>
            <a:cxnSpLocks/>
            <a:stCxn id="22" idx="3"/>
            <a:endCxn id="25" idx="1"/>
          </p:cNvCxnSpPr>
          <p:nvPr/>
        </p:nvCxnSpPr>
        <p:spPr>
          <a:xfrm flipH="1">
            <a:off x="4996477" y="2889926"/>
            <a:ext cx="132908" cy="140696"/>
          </a:xfrm>
          <a:prstGeom prst="straightConnector1">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FD342773-5358-69DE-878F-FD42EC64A6F1}"/>
              </a:ext>
            </a:extLst>
          </p:cNvPr>
          <p:cNvCxnSpPr>
            <a:cxnSpLocks/>
            <a:stCxn id="22" idx="5"/>
            <a:endCxn id="24" idx="0"/>
          </p:cNvCxnSpPr>
          <p:nvPr/>
        </p:nvCxnSpPr>
        <p:spPr>
          <a:xfrm>
            <a:off x="5299964" y="2889926"/>
            <a:ext cx="80844" cy="103774"/>
          </a:xfrm>
          <a:prstGeom prst="straightConnector1">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35324DE6-537F-F560-C90A-CF21B3935DB3}"/>
              </a:ext>
            </a:extLst>
          </p:cNvPr>
          <p:cNvCxnSpPr>
            <a:cxnSpLocks/>
            <a:stCxn id="23" idx="5"/>
            <a:endCxn id="26" idx="1"/>
          </p:cNvCxnSpPr>
          <p:nvPr/>
        </p:nvCxnSpPr>
        <p:spPr>
          <a:xfrm>
            <a:off x="5545842" y="2883280"/>
            <a:ext cx="48716" cy="147342"/>
          </a:xfrm>
          <a:prstGeom prst="straightConnector1">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97EAE1CB-53D4-B712-2D20-0849C256F9E3}"/>
              </a:ext>
            </a:extLst>
          </p:cNvPr>
          <p:cNvCxnSpPr>
            <a:cxnSpLocks/>
            <a:stCxn id="9" idx="6"/>
            <a:endCxn id="165" idx="1"/>
          </p:cNvCxnSpPr>
          <p:nvPr/>
        </p:nvCxnSpPr>
        <p:spPr>
          <a:xfrm>
            <a:off x="4490478" y="1751820"/>
            <a:ext cx="542222" cy="122190"/>
          </a:xfrm>
          <a:prstGeom prst="straightConnector1">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65" name="TextBox 164">
            <a:extLst>
              <a:ext uri="{FF2B5EF4-FFF2-40B4-BE49-F238E27FC236}">
                <a16:creationId xmlns:a16="http://schemas.microsoft.com/office/drawing/2014/main" id="{D0CCD14D-929A-EF2C-74E2-BA7DD88EB439}"/>
              </a:ext>
            </a:extLst>
          </p:cNvPr>
          <p:cNvSpPr txBox="1"/>
          <p:nvPr/>
        </p:nvSpPr>
        <p:spPr>
          <a:xfrm>
            <a:off x="5032700" y="1723969"/>
            <a:ext cx="368048" cy="300082"/>
          </a:xfrm>
          <a:prstGeom prst="rect">
            <a:avLst/>
          </a:prstGeom>
          <a:noFill/>
        </p:spPr>
        <p:txBody>
          <a:bodyPr wrap="square" rtlCol="0">
            <a:spAutoFit/>
          </a:bodyPr>
          <a:lstStyle/>
          <a:p>
            <a:pPr defTabSz="685800">
              <a:buClrTx/>
              <a:defRPr/>
            </a:pPr>
            <a:r>
              <a:rPr lang="en-US" sz="1350" kern="1200">
                <a:solidFill>
                  <a:srgbClr val="196B24"/>
                </a:solidFill>
                <a:latin typeface="Aptos" panose="02110004020202020204"/>
                <a:ea typeface="+mn-ea"/>
                <a:cs typeface="+mn-cs"/>
              </a:rPr>
              <a:t>…</a:t>
            </a:r>
          </a:p>
        </p:txBody>
      </p:sp>
      <p:cxnSp>
        <p:nvCxnSpPr>
          <p:cNvPr id="166" name="Straight Arrow Connector 165">
            <a:extLst>
              <a:ext uri="{FF2B5EF4-FFF2-40B4-BE49-F238E27FC236}">
                <a16:creationId xmlns:a16="http://schemas.microsoft.com/office/drawing/2014/main" id="{DEFD74BF-8EAB-B298-B94D-5C166C2E7966}"/>
              </a:ext>
            </a:extLst>
          </p:cNvPr>
          <p:cNvCxnSpPr>
            <a:cxnSpLocks/>
            <a:stCxn id="8" idx="6"/>
          </p:cNvCxnSpPr>
          <p:nvPr/>
        </p:nvCxnSpPr>
        <p:spPr>
          <a:xfrm>
            <a:off x="5420826" y="2316674"/>
            <a:ext cx="111694" cy="180440"/>
          </a:xfrm>
          <a:prstGeom prst="straightConnector1">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9E980586-0A3F-64DD-7230-16A9B2045A87}"/>
              </a:ext>
            </a:extLst>
          </p:cNvPr>
          <p:cNvSpPr txBox="1"/>
          <p:nvPr/>
        </p:nvSpPr>
        <p:spPr>
          <a:xfrm>
            <a:off x="5450860" y="2378386"/>
            <a:ext cx="368048" cy="300082"/>
          </a:xfrm>
          <a:prstGeom prst="rect">
            <a:avLst/>
          </a:prstGeom>
          <a:noFill/>
        </p:spPr>
        <p:txBody>
          <a:bodyPr wrap="square" rtlCol="0">
            <a:spAutoFit/>
          </a:bodyPr>
          <a:lstStyle/>
          <a:p>
            <a:pPr defTabSz="685800">
              <a:buClrTx/>
              <a:defRPr/>
            </a:pPr>
            <a:r>
              <a:rPr lang="en-US" sz="1350" kern="1200">
                <a:solidFill>
                  <a:srgbClr val="196B24"/>
                </a:solidFill>
                <a:latin typeface="Aptos" panose="02110004020202020204"/>
                <a:ea typeface="+mn-ea"/>
                <a:cs typeface="+mn-cs"/>
              </a:rPr>
              <a:t>…</a:t>
            </a:r>
          </a:p>
        </p:txBody>
      </p:sp>
      <p:cxnSp>
        <p:nvCxnSpPr>
          <p:cNvPr id="173" name="Straight Arrow Connector 172">
            <a:extLst>
              <a:ext uri="{FF2B5EF4-FFF2-40B4-BE49-F238E27FC236}">
                <a16:creationId xmlns:a16="http://schemas.microsoft.com/office/drawing/2014/main" id="{F136F95B-9514-B365-4831-05A93AC7AD60}"/>
              </a:ext>
            </a:extLst>
          </p:cNvPr>
          <p:cNvCxnSpPr>
            <a:cxnSpLocks/>
            <a:stCxn id="6" idx="6"/>
          </p:cNvCxnSpPr>
          <p:nvPr/>
        </p:nvCxnSpPr>
        <p:spPr>
          <a:xfrm>
            <a:off x="3660433" y="2333883"/>
            <a:ext cx="122799" cy="286305"/>
          </a:xfrm>
          <a:prstGeom prst="straightConnector1">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74" name="TextBox 173">
            <a:extLst>
              <a:ext uri="{FF2B5EF4-FFF2-40B4-BE49-F238E27FC236}">
                <a16:creationId xmlns:a16="http://schemas.microsoft.com/office/drawing/2014/main" id="{1758E9EA-81D9-3172-6667-770903E5D044}"/>
              </a:ext>
            </a:extLst>
          </p:cNvPr>
          <p:cNvSpPr txBox="1"/>
          <p:nvPr/>
        </p:nvSpPr>
        <p:spPr>
          <a:xfrm>
            <a:off x="3631238" y="2524675"/>
            <a:ext cx="368048" cy="300082"/>
          </a:xfrm>
          <a:prstGeom prst="rect">
            <a:avLst/>
          </a:prstGeom>
          <a:noFill/>
        </p:spPr>
        <p:txBody>
          <a:bodyPr wrap="square" rtlCol="0">
            <a:spAutoFit/>
          </a:bodyPr>
          <a:lstStyle/>
          <a:p>
            <a:pPr defTabSz="685800">
              <a:buClrTx/>
              <a:defRPr/>
            </a:pPr>
            <a:r>
              <a:rPr lang="en-US" sz="1350" kern="1200">
                <a:solidFill>
                  <a:srgbClr val="196B24"/>
                </a:solidFill>
                <a:latin typeface="Aptos" panose="02110004020202020204"/>
                <a:ea typeface="+mn-ea"/>
                <a:cs typeface="+mn-cs"/>
              </a:rPr>
              <a:t>…</a:t>
            </a:r>
          </a:p>
        </p:txBody>
      </p:sp>
      <p:cxnSp>
        <p:nvCxnSpPr>
          <p:cNvPr id="177" name="Straight Arrow Connector 176">
            <a:extLst>
              <a:ext uri="{FF2B5EF4-FFF2-40B4-BE49-F238E27FC236}">
                <a16:creationId xmlns:a16="http://schemas.microsoft.com/office/drawing/2014/main" id="{58DA65CB-14D0-0CA3-12EF-2E0312D70C0E}"/>
              </a:ext>
            </a:extLst>
          </p:cNvPr>
          <p:cNvCxnSpPr>
            <a:cxnSpLocks/>
            <a:stCxn id="18" idx="5"/>
          </p:cNvCxnSpPr>
          <p:nvPr/>
        </p:nvCxnSpPr>
        <p:spPr>
          <a:xfrm>
            <a:off x="4628784" y="2883280"/>
            <a:ext cx="60703" cy="232127"/>
          </a:xfrm>
          <a:prstGeom prst="straightConnector1">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78" name="TextBox 177">
            <a:extLst>
              <a:ext uri="{FF2B5EF4-FFF2-40B4-BE49-F238E27FC236}">
                <a16:creationId xmlns:a16="http://schemas.microsoft.com/office/drawing/2014/main" id="{76A7861C-9FE4-5DA0-CC5F-3348A1367331}"/>
              </a:ext>
            </a:extLst>
          </p:cNvPr>
          <p:cNvSpPr txBox="1"/>
          <p:nvPr/>
        </p:nvSpPr>
        <p:spPr>
          <a:xfrm>
            <a:off x="4575436" y="2981684"/>
            <a:ext cx="368048" cy="300082"/>
          </a:xfrm>
          <a:prstGeom prst="rect">
            <a:avLst/>
          </a:prstGeom>
          <a:noFill/>
        </p:spPr>
        <p:txBody>
          <a:bodyPr wrap="square" rtlCol="0">
            <a:spAutoFit/>
          </a:bodyPr>
          <a:lstStyle/>
          <a:p>
            <a:pPr defTabSz="685800">
              <a:buClrTx/>
              <a:defRPr/>
            </a:pPr>
            <a:r>
              <a:rPr lang="en-US" sz="1350" kern="1200">
                <a:solidFill>
                  <a:srgbClr val="196B24"/>
                </a:solidFill>
                <a:latin typeface="Aptos" panose="02110004020202020204"/>
                <a:ea typeface="+mn-ea"/>
                <a:cs typeface="+mn-cs"/>
              </a:rPr>
              <a:t>…</a:t>
            </a:r>
          </a:p>
        </p:txBody>
      </p:sp>
      <p:sp>
        <p:nvSpPr>
          <p:cNvPr id="121" name="TextBox 120">
            <a:extLst>
              <a:ext uri="{FF2B5EF4-FFF2-40B4-BE49-F238E27FC236}">
                <a16:creationId xmlns:a16="http://schemas.microsoft.com/office/drawing/2014/main" id="{704C4F2C-6A3D-12A0-1475-F92FC2BBA78A}"/>
              </a:ext>
            </a:extLst>
          </p:cNvPr>
          <p:cNvSpPr txBox="1"/>
          <p:nvPr/>
        </p:nvSpPr>
        <p:spPr>
          <a:xfrm>
            <a:off x="3947225" y="1645137"/>
            <a:ext cx="684683" cy="261610"/>
          </a:xfrm>
          <a:prstGeom prst="rect">
            <a:avLst/>
          </a:prstGeom>
          <a:noFill/>
        </p:spPr>
        <p:txBody>
          <a:bodyPr wrap="square" rtlCol="0">
            <a:spAutoFit/>
          </a:bodyPr>
          <a:lstStyle/>
          <a:p>
            <a:pPr defTabSz="685800">
              <a:buClrTx/>
              <a:defRPr/>
            </a:pPr>
            <a:r>
              <a:rPr lang="en-US" sz="1100" kern="1200" dirty="0">
                <a:solidFill>
                  <a:srgbClr val="00B0F0"/>
                </a:solidFill>
                <a:latin typeface="Aptos" panose="02110004020202020204"/>
                <a:ea typeface="+mn-ea"/>
                <a:cs typeface="+mn-cs"/>
              </a:rPr>
              <a:t>GCMD+</a:t>
            </a:r>
          </a:p>
        </p:txBody>
      </p:sp>
      <p:sp>
        <p:nvSpPr>
          <p:cNvPr id="246" name="TextBox 245">
            <a:extLst>
              <a:ext uri="{FF2B5EF4-FFF2-40B4-BE49-F238E27FC236}">
                <a16:creationId xmlns:a16="http://schemas.microsoft.com/office/drawing/2014/main" id="{6F87DDFF-49E2-65BC-E0E5-F0352AE80437}"/>
              </a:ext>
            </a:extLst>
          </p:cNvPr>
          <p:cNvSpPr txBox="1"/>
          <p:nvPr/>
        </p:nvSpPr>
        <p:spPr>
          <a:xfrm>
            <a:off x="1327980" y="3990076"/>
            <a:ext cx="6030433" cy="1107996"/>
          </a:xfrm>
          <a:prstGeom prst="rect">
            <a:avLst/>
          </a:prstGeom>
          <a:noFill/>
        </p:spPr>
        <p:txBody>
          <a:bodyPr wrap="none" lIns="68580" tIns="34290" rIns="68580" bIns="34290" rtlCol="0" anchor="t">
            <a:spAutoFit/>
          </a:bodyPr>
          <a:lstStyle/>
          <a:p>
            <a:pPr algn="ctr" defTabSz="685800">
              <a:buClrTx/>
              <a:defRPr/>
            </a:pPr>
            <a:r>
              <a:rPr lang="en-US" sz="1350" kern="1200" dirty="0">
                <a:solidFill>
                  <a:srgbClr val="212121"/>
                </a:solidFill>
                <a:latin typeface="Aptos"/>
                <a:ea typeface="+mn-ea"/>
                <a:cs typeface="+mn-cs"/>
              </a:rPr>
              <a:t>GCMD+ Derived Relationships (13): </a:t>
            </a:r>
          </a:p>
          <a:p>
            <a:pPr algn="ctr" defTabSz="685800">
              <a:buClrTx/>
              <a:defRPr/>
            </a:pPr>
            <a:r>
              <a:rPr lang="en-US" sz="1350" kern="1200" dirty="0">
                <a:solidFill>
                  <a:srgbClr val="212121"/>
                </a:solidFill>
                <a:latin typeface="Aptos"/>
                <a:ea typeface="+mn-ea"/>
                <a:cs typeface="+mn-cs"/>
              </a:rPr>
              <a:t>‘</a:t>
            </a:r>
            <a:r>
              <a:rPr lang="en-US" sz="1350" kern="1200" dirty="0" err="1">
                <a:solidFill>
                  <a:srgbClr val="212121"/>
                </a:solidFill>
                <a:latin typeface="Aptos"/>
                <a:ea typeface="+mn-ea"/>
                <a:cs typeface="+mn-cs"/>
              </a:rPr>
              <a:t>ChildOf</a:t>
            </a:r>
            <a:r>
              <a:rPr lang="en-US" sz="1350" kern="1200" dirty="0">
                <a:solidFill>
                  <a:srgbClr val="212121"/>
                </a:solidFill>
                <a:latin typeface="Aptos"/>
                <a:ea typeface="+mn-ea"/>
                <a:cs typeface="+mn-cs"/>
              </a:rPr>
              <a:t>’, ‘</a:t>
            </a:r>
            <a:r>
              <a:rPr lang="en-US" sz="1350" kern="1200" dirty="0" err="1">
                <a:solidFill>
                  <a:srgbClr val="212121"/>
                </a:solidFill>
                <a:latin typeface="Aptos"/>
                <a:ea typeface="+mn-ea"/>
                <a:cs typeface="+mn-cs"/>
              </a:rPr>
              <a:t>HasActivity</a:t>
            </a:r>
            <a:r>
              <a:rPr lang="en-US" sz="1350" kern="1200" dirty="0">
                <a:solidFill>
                  <a:srgbClr val="212121"/>
                </a:solidFill>
                <a:latin typeface="Aptos"/>
                <a:ea typeface="+mn-ea"/>
                <a:cs typeface="+mn-cs"/>
              </a:rPr>
              <a:t>', '</a:t>
            </a:r>
            <a:r>
              <a:rPr lang="en-US" sz="1350" kern="1200" dirty="0" err="1">
                <a:solidFill>
                  <a:srgbClr val="212121"/>
                </a:solidFill>
                <a:latin typeface="Aptos"/>
                <a:ea typeface="+mn-ea"/>
                <a:cs typeface="+mn-cs"/>
              </a:rPr>
              <a:t>HasLicenseInfo</a:t>
            </a:r>
            <a:r>
              <a:rPr lang="en-US" sz="1350" kern="1200" dirty="0">
                <a:solidFill>
                  <a:srgbClr val="212121"/>
                </a:solidFill>
                <a:latin typeface="Aptos"/>
                <a:ea typeface="+mn-ea"/>
                <a:cs typeface="+mn-cs"/>
              </a:rPr>
              <a:t>', '</a:t>
            </a:r>
            <a:r>
              <a:rPr lang="en-US" sz="1350" kern="1200" dirty="0" err="1">
                <a:solidFill>
                  <a:srgbClr val="212121"/>
                </a:solidFill>
                <a:latin typeface="Aptos"/>
                <a:ea typeface="+mn-ea"/>
                <a:cs typeface="+mn-cs"/>
              </a:rPr>
              <a:t>HasParentExperiment</a:t>
            </a:r>
            <a:r>
              <a:rPr lang="en-US" sz="1350" kern="1200" dirty="0">
                <a:solidFill>
                  <a:srgbClr val="212121"/>
                </a:solidFill>
                <a:latin typeface="Aptos"/>
                <a:ea typeface="+mn-ea"/>
                <a:cs typeface="+mn-cs"/>
              </a:rPr>
              <a:t>’, </a:t>
            </a:r>
          </a:p>
          <a:p>
            <a:pPr algn="ctr" defTabSz="685800">
              <a:buClrTx/>
              <a:defRPr/>
            </a:pPr>
            <a:r>
              <a:rPr lang="en-US" sz="1350" kern="1200" dirty="0">
                <a:solidFill>
                  <a:srgbClr val="212121"/>
                </a:solidFill>
                <a:latin typeface="Aptos"/>
                <a:ea typeface="+mn-ea"/>
                <a:cs typeface="+mn-cs"/>
              </a:rPr>
              <a:t>'</a:t>
            </a:r>
            <a:r>
              <a:rPr lang="en-US" sz="1350" kern="1200" dirty="0" err="1">
                <a:solidFill>
                  <a:srgbClr val="212121"/>
                </a:solidFill>
                <a:latin typeface="Aptos"/>
                <a:ea typeface="+mn-ea"/>
                <a:cs typeface="+mn-cs"/>
              </a:rPr>
              <a:t>HasProjectName</a:t>
            </a:r>
            <a:r>
              <a:rPr lang="en-US" sz="1350" kern="1200" dirty="0">
                <a:solidFill>
                  <a:srgbClr val="212121"/>
                </a:solidFill>
                <a:latin typeface="Aptos"/>
                <a:ea typeface="+mn-ea"/>
                <a:cs typeface="+mn-cs"/>
              </a:rPr>
              <a:t>', '</a:t>
            </a:r>
            <a:r>
              <a:rPr lang="en-US" sz="1350" kern="1200" dirty="0" err="1">
                <a:solidFill>
                  <a:srgbClr val="212121"/>
                </a:solidFill>
                <a:latin typeface="Aptos"/>
                <a:ea typeface="+mn-ea"/>
                <a:cs typeface="+mn-cs"/>
              </a:rPr>
              <a:t>HasInstitution</a:t>
            </a:r>
            <a:r>
              <a:rPr lang="en-US" sz="1350" kern="1200" dirty="0">
                <a:solidFill>
                  <a:srgbClr val="212121"/>
                </a:solidFill>
                <a:latin typeface="Aptos"/>
                <a:ea typeface="+mn-ea"/>
                <a:cs typeface="+mn-cs"/>
              </a:rPr>
              <a:t>', '</a:t>
            </a:r>
            <a:r>
              <a:rPr lang="en-US" sz="1350" kern="1200" dirty="0" err="1">
                <a:solidFill>
                  <a:srgbClr val="212121"/>
                </a:solidFill>
                <a:latin typeface="Aptos"/>
                <a:ea typeface="+mn-ea"/>
                <a:cs typeface="+mn-cs"/>
              </a:rPr>
              <a:t>HasRegion</a:t>
            </a:r>
            <a:r>
              <a:rPr lang="en-US" sz="1350" kern="1200" dirty="0">
                <a:solidFill>
                  <a:srgbClr val="212121"/>
                </a:solidFill>
                <a:latin typeface="Aptos"/>
                <a:ea typeface="+mn-ea"/>
                <a:cs typeface="+mn-cs"/>
              </a:rPr>
              <a:t>', '</a:t>
            </a:r>
            <a:r>
              <a:rPr lang="en-US" sz="1350" kern="1200" dirty="0" err="1">
                <a:solidFill>
                  <a:srgbClr val="212121"/>
                </a:solidFill>
                <a:latin typeface="Aptos"/>
                <a:ea typeface="+mn-ea"/>
                <a:cs typeface="+mn-cs"/>
              </a:rPr>
              <a:t>HasSourceType</a:t>
            </a:r>
            <a:r>
              <a:rPr lang="en-US" sz="1350" kern="1200" dirty="0">
                <a:solidFill>
                  <a:srgbClr val="212121"/>
                </a:solidFill>
                <a:latin typeface="Aptos"/>
                <a:ea typeface="+mn-ea"/>
                <a:cs typeface="+mn-cs"/>
              </a:rPr>
              <a:t>’,</a:t>
            </a:r>
          </a:p>
          <a:p>
            <a:pPr algn="ctr" defTabSz="685800">
              <a:buClrTx/>
              <a:defRPr/>
            </a:pPr>
            <a:r>
              <a:rPr lang="en-US" sz="1350" kern="1200" dirty="0">
                <a:solidFill>
                  <a:srgbClr val="212121"/>
                </a:solidFill>
                <a:latin typeface="Aptos"/>
                <a:ea typeface="+mn-ea"/>
                <a:cs typeface="+mn-cs"/>
              </a:rPr>
              <a:t> '</a:t>
            </a:r>
            <a:r>
              <a:rPr lang="en-US" sz="1350" kern="1200" dirty="0" err="1">
                <a:solidFill>
                  <a:srgbClr val="212121"/>
                </a:solidFill>
                <a:latin typeface="Aptos"/>
                <a:ea typeface="+mn-ea"/>
                <a:cs typeface="+mn-cs"/>
              </a:rPr>
              <a:t>HasAdditionalAllowedModelComponents</a:t>
            </a:r>
            <a:r>
              <a:rPr lang="en-US" sz="1350" kern="1200" dirty="0">
                <a:solidFill>
                  <a:srgbClr val="212121"/>
                </a:solidFill>
                <a:latin typeface="Aptos"/>
                <a:ea typeface="+mn-ea"/>
                <a:cs typeface="+mn-cs"/>
              </a:rPr>
              <a:t>', '</a:t>
            </a:r>
            <a:r>
              <a:rPr lang="en-US" sz="1350" kern="1200" dirty="0" err="1">
                <a:solidFill>
                  <a:srgbClr val="212121"/>
                </a:solidFill>
                <a:latin typeface="Aptos"/>
                <a:ea typeface="+mn-ea"/>
                <a:cs typeface="+mn-cs"/>
              </a:rPr>
              <a:t>HasModelComponent</a:t>
            </a:r>
            <a:r>
              <a:rPr lang="en-US" sz="1350" kern="1200" dirty="0">
                <a:solidFill>
                  <a:srgbClr val="212121"/>
                </a:solidFill>
                <a:latin typeface="Aptos"/>
                <a:ea typeface="+mn-ea"/>
                <a:cs typeface="+mn-cs"/>
              </a:rPr>
              <a:t>’, </a:t>
            </a:r>
          </a:p>
          <a:p>
            <a:pPr algn="ctr" defTabSz="685800">
              <a:buClrTx/>
              <a:defRPr/>
            </a:pPr>
            <a:r>
              <a:rPr lang="en-US" sz="1350" kern="1200" dirty="0">
                <a:solidFill>
                  <a:srgbClr val="212121"/>
                </a:solidFill>
                <a:latin typeface="Aptos"/>
                <a:ea typeface="+mn-ea"/>
                <a:cs typeface="+mn-cs"/>
              </a:rPr>
              <a:t>'</a:t>
            </a:r>
            <a:r>
              <a:rPr lang="en-US" sz="1350" kern="1200" dirty="0" err="1">
                <a:solidFill>
                  <a:srgbClr val="212121"/>
                </a:solidFill>
                <a:latin typeface="Aptos"/>
                <a:ea typeface="+mn-ea"/>
                <a:cs typeface="+mn-cs"/>
              </a:rPr>
              <a:t>HasParentActivity</a:t>
            </a:r>
            <a:r>
              <a:rPr lang="en-US" sz="1350" kern="1200" dirty="0">
                <a:solidFill>
                  <a:srgbClr val="212121"/>
                </a:solidFill>
                <a:latin typeface="Aptos"/>
                <a:ea typeface="+mn-ea"/>
                <a:cs typeface="+mn-cs"/>
              </a:rPr>
              <a:t>', '</a:t>
            </a:r>
            <a:r>
              <a:rPr lang="en-US" sz="1350" kern="1200" dirty="0" err="1">
                <a:solidFill>
                  <a:srgbClr val="212121"/>
                </a:solidFill>
                <a:latin typeface="Aptos"/>
                <a:ea typeface="+mn-ea"/>
                <a:cs typeface="+mn-cs"/>
              </a:rPr>
              <a:t>HasRequiredModelComponents</a:t>
            </a:r>
            <a:r>
              <a:rPr lang="en-US" sz="1350" kern="1200" dirty="0">
                <a:solidFill>
                  <a:srgbClr val="212121"/>
                </a:solidFill>
                <a:latin typeface="Aptos"/>
                <a:ea typeface="+mn-ea"/>
                <a:cs typeface="+mn-cs"/>
              </a:rPr>
              <a:t>', '</a:t>
            </a:r>
            <a:r>
              <a:rPr lang="en-US" sz="1350" kern="1200" dirty="0" err="1">
                <a:solidFill>
                  <a:srgbClr val="212121"/>
                </a:solidFill>
                <a:latin typeface="Aptos"/>
                <a:ea typeface="+mn-ea"/>
                <a:cs typeface="+mn-cs"/>
              </a:rPr>
              <a:t>HasActivityParticipation</a:t>
            </a:r>
            <a:r>
              <a:rPr lang="en-US" sz="1350" kern="1200" dirty="0">
                <a:solidFill>
                  <a:srgbClr val="212121"/>
                </a:solidFill>
                <a:latin typeface="Aptos"/>
                <a:ea typeface="+mn-ea"/>
                <a:cs typeface="+mn-cs"/>
              </a:rPr>
              <a:t>’</a:t>
            </a:r>
          </a:p>
        </p:txBody>
      </p:sp>
      <p:sp>
        <p:nvSpPr>
          <p:cNvPr id="49" name="Google Shape;73;p13">
            <a:extLst>
              <a:ext uri="{FF2B5EF4-FFF2-40B4-BE49-F238E27FC236}">
                <a16:creationId xmlns:a16="http://schemas.microsoft.com/office/drawing/2014/main" id="{A97D3BDE-C87B-683B-67D9-A370AA5E7F62}"/>
              </a:ext>
            </a:extLst>
          </p:cNvPr>
          <p:cNvSpPr/>
          <p:nvPr/>
        </p:nvSpPr>
        <p:spPr>
          <a:xfrm>
            <a:off x="2285584" y="1467445"/>
            <a:ext cx="265403" cy="1940420"/>
          </a:xfrm>
          <a:prstGeom prst="rightBrace">
            <a:avLst>
              <a:gd name="adj1" fmla="val 50000"/>
              <a:gd name="adj2" fmla="val 50000"/>
            </a:avLst>
          </a:prstGeom>
          <a:noFill/>
          <a:ln w="28575" cap="flat" cmpd="sng">
            <a:solidFill>
              <a:srgbClr val="0070C0"/>
            </a:solidFill>
            <a:prstDash val="solid"/>
            <a:round/>
            <a:headEnd type="none" w="sm" len="sm"/>
            <a:tailEnd type="none" w="sm" len="sm"/>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defRPr/>
            </a:pPr>
            <a:endParaRPr sz="1350" kern="1200"/>
          </a:p>
        </p:txBody>
      </p:sp>
      <p:pic>
        <p:nvPicPr>
          <p:cNvPr id="95" name="Google Shape;187;p20" descr="A logo for a company&#10;&#10;Description automatically generated">
            <a:extLst>
              <a:ext uri="{FF2B5EF4-FFF2-40B4-BE49-F238E27FC236}">
                <a16:creationId xmlns:a16="http://schemas.microsoft.com/office/drawing/2014/main" id="{C5B7873E-C4FC-68A2-67B4-5240563D1814}"/>
              </a:ext>
            </a:extLst>
          </p:cNvPr>
          <p:cNvPicPr preferRelativeResize="0"/>
          <p:nvPr/>
        </p:nvPicPr>
        <p:blipFill>
          <a:blip r:embed="rId3">
            <a:alphaModFix/>
          </a:blip>
          <a:stretch>
            <a:fillRect/>
          </a:stretch>
        </p:blipFill>
        <p:spPr>
          <a:xfrm>
            <a:off x="623751" y="2301957"/>
            <a:ext cx="707972" cy="395672"/>
          </a:xfrm>
          <a:prstGeom prst="rect">
            <a:avLst/>
          </a:prstGeom>
          <a:noFill/>
          <a:ln>
            <a:noFill/>
          </a:ln>
        </p:spPr>
      </p:pic>
      <p:pic>
        <p:nvPicPr>
          <p:cNvPr id="96" name="Google Shape;188;p20" descr="logo">
            <a:extLst>
              <a:ext uri="{FF2B5EF4-FFF2-40B4-BE49-F238E27FC236}">
                <a16:creationId xmlns:a16="http://schemas.microsoft.com/office/drawing/2014/main" id="{510AC5FA-9721-B1A1-9ABA-5FAADF4BFAA8}"/>
              </a:ext>
            </a:extLst>
          </p:cNvPr>
          <p:cNvPicPr preferRelativeResize="0"/>
          <p:nvPr/>
        </p:nvPicPr>
        <p:blipFill>
          <a:blip r:embed="rId4">
            <a:alphaModFix/>
          </a:blip>
          <a:stretch>
            <a:fillRect/>
          </a:stretch>
        </p:blipFill>
        <p:spPr>
          <a:xfrm>
            <a:off x="700131" y="1712151"/>
            <a:ext cx="552568" cy="406001"/>
          </a:xfrm>
          <a:prstGeom prst="rect">
            <a:avLst/>
          </a:prstGeom>
          <a:noFill/>
          <a:ln>
            <a:noFill/>
          </a:ln>
        </p:spPr>
      </p:pic>
      <p:pic>
        <p:nvPicPr>
          <p:cNvPr id="97" name="Google Shape;191;p20" descr="A close up of a blue background&#10;&#10;Description automatically generated">
            <a:extLst>
              <a:ext uri="{FF2B5EF4-FFF2-40B4-BE49-F238E27FC236}">
                <a16:creationId xmlns:a16="http://schemas.microsoft.com/office/drawing/2014/main" id="{2BC22A78-56B4-78F4-CFE9-9AFC77AC7BA1}"/>
              </a:ext>
            </a:extLst>
          </p:cNvPr>
          <p:cNvPicPr preferRelativeResize="0"/>
          <p:nvPr/>
        </p:nvPicPr>
        <p:blipFill>
          <a:blip r:embed="rId5">
            <a:alphaModFix/>
          </a:blip>
          <a:stretch>
            <a:fillRect/>
          </a:stretch>
        </p:blipFill>
        <p:spPr>
          <a:xfrm>
            <a:off x="488295" y="2789173"/>
            <a:ext cx="1045551" cy="267073"/>
          </a:xfrm>
          <a:prstGeom prst="rect">
            <a:avLst/>
          </a:prstGeom>
          <a:noFill/>
          <a:ln>
            <a:noFill/>
          </a:ln>
        </p:spPr>
      </p:pic>
      <p:sp>
        <p:nvSpPr>
          <p:cNvPr id="99" name="TextBox 54">
            <a:extLst>
              <a:ext uri="{FF2B5EF4-FFF2-40B4-BE49-F238E27FC236}">
                <a16:creationId xmlns:a16="http://schemas.microsoft.com/office/drawing/2014/main" id="{0FBFB28A-AA40-9F48-BED5-F3B20C647E53}"/>
              </a:ext>
            </a:extLst>
          </p:cNvPr>
          <p:cNvSpPr txBox="1"/>
          <p:nvPr/>
        </p:nvSpPr>
        <p:spPr>
          <a:xfrm>
            <a:off x="423664" y="3088791"/>
            <a:ext cx="1757840" cy="5078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buClrTx/>
              <a:defRPr/>
            </a:pPr>
            <a:r>
              <a:rPr lang="en-US" sz="1350">
                <a:solidFill>
                  <a:prstClr val="black"/>
                </a:solidFill>
                <a:latin typeface="Aptos" panose="02110004020202020204"/>
              </a:rPr>
              <a:t>Aggregate existing</a:t>
            </a:r>
          </a:p>
          <a:p>
            <a:pPr defTabSz="685800">
              <a:buClrTx/>
              <a:defRPr/>
            </a:pPr>
            <a:r>
              <a:rPr lang="en-US" sz="1350">
                <a:solidFill>
                  <a:prstClr val="black"/>
                </a:solidFill>
                <a:latin typeface="Aptos" panose="02110004020202020204"/>
              </a:rPr>
              <a:t>taxonomies</a:t>
            </a:r>
          </a:p>
        </p:txBody>
      </p:sp>
      <p:pic>
        <p:nvPicPr>
          <p:cNvPr id="101" name="Google Shape;66;p13">
            <a:extLst>
              <a:ext uri="{FF2B5EF4-FFF2-40B4-BE49-F238E27FC236}">
                <a16:creationId xmlns:a16="http://schemas.microsoft.com/office/drawing/2014/main" id="{D87FB371-6097-F5EE-2EE4-56B423982FC0}"/>
              </a:ext>
            </a:extLst>
          </p:cNvPr>
          <p:cNvPicPr preferRelativeResize="0"/>
          <p:nvPr/>
        </p:nvPicPr>
        <p:blipFill>
          <a:blip r:embed="rId6">
            <a:alphaModFix/>
          </a:blip>
          <a:stretch>
            <a:fillRect/>
          </a:stretch>
        </p:blipFill>
        <p:spPr>
          <a:xfrm>
            <a:off x="632704" y="1434848"/>
            <a:ext cx="234638" cy="193915"/>
          </a:xfrm>
          <a:prstGeom prst="rect">
            <a:avLst/>
          </a:prstGeom>
          <a:noFill/>
          <a:ln>
            <a:noFill/>
          </a:ln>
        </p:spPr>
      </p:pic>
      <p:sp>
        <p:nvSpPr>
          <p:cNvPr id="102" name="Google Shape;67;p13">
            <a:extLst>
              <a:ext uri="{FF2B5EF4-FFF2-40B4-BE49-F238E27FC236}">
                <a16:creationId xmlns:a16="http://schemas.microsoft.com/office/drawing/2014/main" id="{04B12B75-A8BC-F546-6553-F515C24F1159}"/>
              </a:ext>
            </a:extLst>
          </p:cNvPr>
          <p:cNvSpPr txBox="1"/>
          <p:nvPr/>
        </p:nvSpPr>
        <p:spPr>
          <a:xfrm>
            <a:off x="807567" y="1393318"/>
            <a:ext cx="815171" cy="323143"/>
          </a:xfrm>
          <a:prstGeom prst="rect">
            <a:avLst/>
          </a:prstGeom>
          <a:noFill/>
          <a:ln>
            <a:noFill/>
          </a:ln>
        </p:spPr>
        <p:txBody>
          <a:bodyPr spcFirstLastPara="1" wrap="square" lIns="68569" tIns="68569" rIns="68569" bIns="68569"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buClrTx/>
              <a:defRPr/>
            </a:pPr>
            <a:r>
              <a:rPr lang="en" sz="1200" b="1" dirty="0">
                <a:solidFill>
                  <a:prstClr val="black"/>
                </a:solidFill>
                <a:latin typeface="Times New Roman"/>
                <a:ea typeface="Times New Roman"/>
                <a:cs typeface="Times New Roman"/>
                <a:sym typeface="Times New Roman"/>
              </a:rPr>
              <a:t>GCMD</a:t>
            </a:r>
            <a:endParaRPr sz="1200" b="1" dirty="0">
              <a:solidFill>
                <a:prstClr val="black"/>
              </a:solidFill>
              <a:latin typeface="Times New Roman"/>
              <a:ea typeface="Times New Roman"/>
              <a:cs typeface="Times New Roman"/>
              <a:sym typeface="Times New Roman"/>
            </a:endParaRPr>
          </a:p>
        </p:txBody>
      </p:sp>
      <p:pic>
        <p:nvPicPr>
          <p:cNvPr id="103" name="Google Shape;187;p20" descr="A logo for a company&#10;&#10;Description automatically generated">
            <a:extLst>
              <a:ext uri="{FF2B5EF4-FFF2-40B4-BE49-F238E27FC236}">
                <a16:creationId xmlns:a16="http://schemas.microsoft.com/office/drawing/2014/main" id="{C5B7873E-C4FC-68A2-67B4-5240563D1814}"/>
              </a:ext>
            </a:extLst>
          </p:cNvPr>
          <p:cNvPicPr preferRelativeResize="0"/>
          <p:nvPr/>
        </p:nvPicPr>
        <p:blipFill>
          <a:blip r:embed="rId3">
            <a:alphaModFix/>
          </a:blip>
          <a:stretch>
            <a:fillRect/>
          </a:stretch>
        </p:blipFill>
        <p:spPr>
          <a:xfrm>
            <a:off x="623751" y="2301957"/>
            <a:ext cx="707972" cy="395672"/>
          </a:xfrm>
          <a:prstGeom prst="rect">
            <a:avLst/>
          </a:prstGeom>
          <a:noFill/>
          <a:ln>
            <a:noFill/>
          </a:ln>
        </p:spPr>
      </p:pic>
      <p:pic>
        <p:nvPicPr>
          <p:cNvPr id="104" name="Google Shape;188;p20" descr="logo">
            <a:extLst>
              <a:ext uri="{FF2B5EF4-FFF2-40B4-BE49-F238E27FC236}">
                <a16:creationId xmlns:a16="http://schemas.microsoft.com/office/drawing/2014/main" id="{510AC5FA-9721-B1A1-9ABA-5FAADF4BFAA8}"/>
              </a:ext>
            </a:extLst>
          </p:cNvPr>
          <p:cNvPicPr preferRelativeResize="0"/>
          <p:nvPr/>
        </p:nvPicPr>
        <p:blipFill>
          <a:blip r:embed="rId4">
            <a:alphaModFix/>
          </a:blip>
          <a:stretch>
            <a:fillRect/>
          </a:stretch>
        </p:blipFill>
        <p:spPr>
          <a:xfrm>
            <a:off x="700131" y="1712151"/>
            <a:ext cx="552568" cy="406001"/>
          </a:xfrm>
          <a:prstGeom prst="rect">
            <a:avLst/>
          </a:prstGeom>
          <a:noFill/>
          <a:ln>
            <a:noFill/>
          </a:ln>
        </p:spPr>
      </p:pic>
      <p:pic>
        <p:nvPicPr>
          <p:cNvPr id="105" name="Google Shape;191;p20" descr="A close up of a blue background&#10;&#10;Description automatically generated">
            <a:extLst>
              <a:ext uri="{FF2B5EF4-FFF2-40B4-BE49-F238E27FC236}">
                <a16:creationId xmlns:a16="http://schemas.microsoft.com/office/drawing/2014/main" id="{2BC22A78-56B4-78F4-CFE9-9AFC77AC7BA1}"/>
              </a:ext>
            </a:extLst>
          </p:cNvPr>
          <p:cNvPicPr preferRelativeResize="0"/>
          <p:nvPr/>
        </p:nvPicPr>
        <p:blipFill>
          <a:blip r:embed="rId5">
            <a:alphaModFix/>
          </a:blip>
          <a:stretch>
            <a:fillRect/>
          </a:stretch>
        </p:blipFill>
        <p:spPr>
          <a:xfrm>
            <a:off x="488295" y="2789173"/>
            <a:ext cx="1045551" cy="267073"/>
          </a:xfrm>
          <a:prstGeom prst="rect">
            <a:avLst/>
          </a:prstGeom>
          <a:noFill/>
          <a:ln>
            <a:noFill/>
          </a:ln>
        </p:spPr>
      </p:pic>
      <p:sp>
        <p:nvSpPr>
          <p:cNvPr id="106" name="Google Shape;189;p20">
            <a:extLst>
              <a:ext uri="{FF2B5EF4-FFF2-40B4-BE49-F238E27FC236}">
                <a16:creationId xmlns:a16="http://schemas.microsoft.com/office/drawing/2014/main" id="{CFFFD13F-AD49-DB36-8A82-4687F20FD9B5}"/>
              </a:ext>
            </a:extLst>
          </p:cNvPr>
          <p:cNvSpPr txBox="1"/>
          <p:nvPr/>
        </p:nvSpPr>
        <p:spPr>
          <a:xfrm>
            <a:off x="427619" y="2091329"/>
            <a:ext cx="1379877" cy="210675"/>
          </a:xfrm>
          <a:prstGeom prst="rect">
            <a:avLst/>
          </a:prstGeom>
          <a:noFill/>
          <a:ln>
            <a:noFill/>
          </a:ln>
        </p:spPr>
        <p:txBody>
          <a:bodyPr spcFirstLastPara="1" wrap="square" lIns="68569" tIns="68569" rIns="68569" bIns="68569"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buClrTx/>
              <a:defRPr/>
            </a:pPr>
            <a:r>
              <a:rPr lang="en" sz="1013" dirty="0">
                <a:solidFill>
                  <a:srgbClr val="6F6F6F"/>
                </a:solidFill>
                <a:highlight>
                  <a:srgbClr val="F8F8F8"/>
                </a:highlight>
                <a:uFill>
                  <a:noFill/>
                </a:uFill>
                <a:latin typeface="Aptos" panose="02110004020202020204"/>
                <a:hlinkClick r:id="rId7">
                  <a:extLst>
                    <a:ext uri="{A12FA001-AC4F-418D-AE19-62706E023703}">
                      <ahyp:hlinkClr xmlns:ahyp="http://schemas.microsoft.com/office/drawing/2018/hyperlinkcolor" val="tx"/>
                    </a:ext>
                  </a:extLst>
                </a:hlinkClick>
              </a:rPr>
              <a:t> Publication Hub</a:t>
            </a:r>
            <a:endParaRPr sz="1350" dirty="0">
              <a:solidFill>
                <a:srgbClr val="6F6F6F"/>
              </a:solidFill>
              <a:latin typeface="Aptos" panose="02110004020202020204"/>
            </a:endParaRPr>
          </a:p>
        </p:txBody>
      </p:sp>
      <p:sp>
        <p:nvSpPr>
          <p:cNvPr id="107" name="TextBox 54">
            <a:extLst>
              <a:ext uri="{FF2B5EF4-FFF2-40B4-BE49-F238E27FC236}">
                <a16:creationId xmlns:a16="http://schemas.microsoft.com/office/drawing/2014/main" id="{0FBFB28A-AA40-9F48-BED5-F3B20C647E53}"/>
              </a:ext>
            </a:extLst>
          </p:cNvPr>
          <p:cNvSpPr txBox="1"/>
          <p:nvPr/>
        </p:nvSpPr>
        <p:spPr>
          <a:xfrm>
            <a:off x="423664" y="3088791"/>
            <a:ext cx="1757840" cy="5078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buClrTx/>
              <a:defRPr/>
            </a:pPr>
            <a:r>
              <a:rPr lang="en-US" sz="1350" dirty="0">
                <a:solidFill>
                  <a:prstClr val="black"/>
                </a:solidFill>
                <a:latin typeface="Aptos" panose="02110004020202020204"/>
              </a:rPr>
              <a:t>Aggregate existing</a:t>
            </a:r>
          </a:p>
          <a:p>
            <a:pPr defTabSz="685800">
              <a:buClrTx/>
              <a:defRPr/>
            </a:pPr>
            <a:r>
              <a:rPr lang="en-US" sz="1350" dirty="0">
                <a:solidFill>
                  <a:prstClr val="black"/>
                </a:solidFill>
                <a:latin typeface="Aptos" panose="02110004020202020204"/>
              </a:rPr>
              <a:t>taxonomies</a:t>
            </a:r>
          </a:p>
        </p:txBody>
      </p:sp>
      <p:sp>
        <p:nvSpPr>
          <p:cNvPr id="110" name="TextBox 109">
            <a:extLst>
              <a:ext uri="{FF2B5EF4-FFF2-40B4-BE49-F238E27FC236}">
                <a16:creationId xmlns:a16="http://schemas.microsoft.com/office/drawing/2014/main" id="{6D7F9BCF-5F54-7B51-3A48-2E1EBE4608ED}"/>
              </a:ext>
            </a:extLst>
          </p:cNvPr>
          <p:cNvSpPr txBox="1"/>
          <p:nvPr/>
        </p:nvSpPr>
        <p:spPr>
          <a:xfrm>
            <a:off x="4814952" y="713680"/>
            <a:ext cx="4099403" cy="992579"/>
          </a:xfrm>
          <a:prstGeom prst="rect">
            <a:avLst/>
          </a:prstGeom>
          <a:noFill/>
        </p:spPr>
        <p:txBody>
          <a:bodyPr wrap="square" lIns="68580" tIns="34290" rIns="68580" bIns="34290" rtlCol="0" anchor="t">
            <a:spAutoFit/>
          </a:bodyPr>
          <a:lstStyle/>
          <a:p>
            <a:pPr algn="ctr" defTabSz="685800">
              <a:buClrTx/>
              <a:defRPr/>
            </a:pPr>
            <a:r>
              <a:rPr lang="en-US" sz="1500" dirty="0">
                <a:solidFill>
                  <a:srgbClr val="212121"/>
                </a:solidFill>
                <a:latin typeface="Aptos"/>
              </a:rPr>
              <a:t>LLM </a:t>
            </a:r>
            <a:r>
              <a:rPr lang="en-US" sz="1500" kern="1200" dirty="0">
                <a:solidFill>
                  <a:srgbClr val="212121"/>
                </a:solidFill>
                <a:latin typeface="Aptos"/>
                <a:ea typeface="+mn-ea"/>
                <a:cs typeface="+mn-cs"/>
              </a:rPr>
              <a:t>Added Relationships/Edge Types (10):</a:t>
            </a:r>
          </a:p>
          <a:p>
            <a:pPr algn="ctr" defTabSz="685800">
              <a:buClrTx/>
              <a:defRPr/>
            </a:pPr>
            <a:r>
              <a:rPr lang="en-US" sz="1500" kern="1200" dirty="0">
                <a:solidFill>
                  <a:srgbClr val="A02B93">
                    <a:lumMod val="75000"/>
                  </a:srgbClr>
                </a:solidFill>
                <a:latin typeface="Aptos"/>
                <a:ea typeface="+mn-ea"/>
                <a:cs typeface="+mn-cs"/>
              </a:rPr>
              <a:t>‘Mentions’, '</a:t>
            </a:r>
            <a:r>
              <a:rPr lang="en-US" sz="1500" kern="1200" dirty="0" err="1">
                <a:solidFill>
                  <a:srgbClr val="A02B93">
                    <a:lumMod val="75000"/>
                  </a:srgbClr>
                </a:solidFill>
                <a:latin typeface="Aptos"/>
                <a:ea typeface="+mn-ea"/>
                <a:cs typeface="+mn-cs"/>
              </a:rPr>
              <a:t>ComparedTo</a:t>
            </a:r>
            <a:r>
              <a:rPr lang="en-US" sz="1500" kern="1200" dirty="0">
                <a:solidFill>
                  <a:srgbClr val="A02B93">
                    <a:lumMod val="75000"/>
                  </a:srgbClr>
                </a:solidFill>
                <a:latin typeface="Aptos"/>
                <a:ea typeface="+mn-ea"/>
                <a:cs typeface="+mn-cs"/>
              </a:rPr>
              <a:t>', 'Outputs', '</a:t>
            </a:r>
            <a:r>
              <a:rPr lang="en-US" sz="1500" kern="1200" dirty="0" err="1">
                <a:solidFill>
                  <a:srgbClr val="A02B93">
                    <a:lumMod val="75000"/>
                  </a:srgbClr>
                </a:solidFill>
                <a:latin typeface="Aptos"/>
                <a:ea typeface="+mn-ea"/>
                <a:cs typeface="+mn-cs"/>
              </a:rPr>
              <a:t>RunBy</a:t>
            </a:r>
            <a:r>
              <a:rPr lang="en-US" sz="1500" kern="1200" dirty="0">
                <a:solidFill>
                  <a:srgbClr val="A02B93">
                    <a:lumMod val="75000"/>
                  </a:srgbClr>
                </a:solidFill>
                <a:latin typeface="Aptos"/>
                <a:ea typeface="+mn-ea"/>
                <a:cs typeface="+mn-cs"/>
              </a:rPr>
              <a:t>', </a:t>
            </a:r>
          </a:p>
          <a:p>
            <a:pPr algn="ctr" defTabSz="685800">
              <a:buClrTx/>
              <a:defRPr/>
            </a:pPr>
            <a:r>
              <a:rPr lang="en-US" sz="1500" kern="1200" dirty="0">
                <a:solidFill>
                  <a:srgbClr val="A02B93">
                    <a:lumMod val="75000"/>
                  </a:srgbClr>
                </a:solidFill>
                <a:latin typeface="Aptos"/>
                <a:ea typeface="+mn-ea"/>
                <a:cs typeface="+mn-cs"/>
              </a:rPr>
              <a:t>'</a:t>
            </a:r>
            <a:r>
              <a:rPr lang="en-US" sz="1500" kern="1200" dirty="0" err="1">
                <a:solidFill>
                  <a:srgbClr val="A02B93">
                    <a:lumMod val="75000"/>
                  </a:srgbClr>
                </a:solidFill>
                <a:latin typeface="Aptos"/>
                <a:ea typeface="+mn-ea"/>
                <a:cs typeface="+mn-cs"/>
              </a:rPr>
              <a:t>ProvidedBy</a:t>
            </a:r>
            <a:r>
              <a:rPr lang="en-US" sz="1500" kern="1200" dirty="0">
                <a:solidFill>
                  <a:srgbClr val="A02B93">
                    <a:lumMod val="75000"/>
                  </a:srgbClr>
                </a:solidFill>
                <a:latin typeface="Aptos"/>
                <a:ea typeface="+mn-ea"/>
                <a:cs typeface="+mn-cs"/>
              </a:rPr>
              <a:t>', '</a:t>
            </a:r>
            <a:r>
              <a:rPr lang="en-US" sz="1500" kern="1200" dirty="0" err="1">
                <a:solidFill>
                  <a:srgbClr val="A02B93">
                    <a:lumMod val="75000"/>
                  </a:srgbClr>
                </a:solidFill>
                <a:latin typeface="Aptos"/>
                <a:ea typeface="+mn-ea"/>
                <a:cs typeface="+mn-cs"/>
              </a:rPr>
              <a:t>ValidatedBy</a:t>
            </a:r>
            <a:r>
              <a:rPr lang="en-US" sz="1500" kern="1200" dirty="0">
                <a:solidFill>
                  <a:srgbClr val="A02B93">
                    <a:lumMod val="75000"/>
                  </a:srgbClr>
                </a:solidFill>
                <a:latin typeface="Aptos"/>
                <a:ea typeface="+mn-ea"/>
                <a:cs typeface="+mn-cs"/>
              </a:rPr>
              <a:t>’, '</a:t>
            </a:r>
            <a:r>
              <a:rPr lang="en-US" sz="1500" kern="1200" dirty="0" err="1">
                <a:solidFill>
                  <a:srgbClr val="A02B93">
                    <a:lumMod val="75000"/>
                  </a:srgbClr>
                </a:solidFill>
                <a:latin typeface="Aptos"/>
                <a:ea typeface="+mn-ea"/>
                <a:cs typeface="+mn-cs"/>
              </a:rPr>
              <a:t>UsedIn</a:t>
            </a:r>
            <a:r>
              <a:rPr lang="en-US" sz="1500" kern="1200" dirty="0">
                <a:solidFill>
                  <a:srgbClr val="A02B93">
                    <a:lumMod val="75000"/>
                  </a:srgbClr>
                </a:solidFill>
                <a:latin typeface="Aptos"/>
                <a:ea typeface="+mn-ea"/>
                <a:cs typeface="+mn-cs"/>
              </a:rPr>
              <a:t>', </a:t>
            </a:r>
            <a:endParaRPr lang="en-US" sz="1200" kern="1200" dirty="0">
              <a:solidFill>
                <a:srgbClr val="A02B93">
                  <a:lumMod val="75000"/>
                </a:srgbClr>
              </a:solidFill>
              <a:latin typeface="Aptos"/>
              <a:ea typeface="+mn-ea"/>
              <a:cs typeface="+mn-cs"/>
            </a:endParaRPr>
          </a:p>
          <a:p>
            <a:pPr algn="ctr" defTabSz="685800">
              <a:buClrTx/>
              <a:defRPr/>
            </a:pPr>
            <a:r>
              <a:rPr lang="en-US" sz="1500" kern="1200" dirty="0">
                <a:solidFill>
                  <a:srgbClr val="A02B93">
                    <a:lumMod val="75000"/>
                  </a:srgbClr>
                </a:solidFill>
                <a:latin typeface="Aptos"/>
                <a:ea typeface="+mn-ea"/>
                <a:cs typeface="+mn-cs"/>
              </a:rPr>
              <a:t>'</a:t>
            </a:r>
            <a:r>
              <a:rPr lang="en-US" sz="1500" kern="1200" dirty="0" err="1">
                <a:solidFill>
                  <a:srgbClr val="A02B93">
                    <a:lumMod val="75000"/>
                  </a:srgbClr>
                </a:solidFill>
                <a:latin typeface="Aptos"/>
                <a:ea typeface="+mn-ea"/>
                <a:cs typeface="+mn-cs"/>
              </a:rPr>
              <a:t>MeasuredAt</a:t>
            </a:r>
            <a:r>
              <a:rPr lang="en-US" sz="1500" kern="1200" dirty="0">
                <a:solidFill>
                  <a:srgbClr val="A02B93">
                    <a:lumMod val="75000"/>
                  </a:srgbClr>
                </a:solidFill>
                <a:latin typeface="Aptos"/>
                <a:ea typeface="+mn-ea"/>
                <a:cs typeface="+mn-cs"/>
              </a:rPr>
              <a:t>', '</a:t>
            </a:r>
            <a:r>
              <a:rPr lang="en-US" sz="1500" kern="1200" dirty="0" err="1">
                <a:solidFill>
                  <a:srgbClr val="A02B93">
                    <a:lumMod val="75000"/>
                  </a:srgbClr>
                </a:solidFill>
                <a:latin typeface="Aptos"/>
                <a:ea typeface="+mn-ea"/>
                <a:cs typeface="+mn-cs"/>
              </a:rPr>
              <a:t>MountedOn</a:t>
            </a:r>
            <a:r>
              <a:rPr lang="en-US" sz="1500" kern="1200" dirty="0">
                <a:solidFill>
                  <a:srgbClr val="A02B93">
                    <a:lumMod val="75000"/>
                  </a:srgbClr>
                </a:solidFill>
                <a:latin typeface="Aptos"/>
                <a:ea typeface="+mn-ea"/>
                <a:cs typeface="+mn-cs"/>
              </a:rPr>
              <a:t>', '</a:t>
            </a:r>
            <a:r>
              <a:rPr lang="en-US" sz="1500" kern="1200" dirty="0" err="1">
                <a:solidFill>
                  <a:srgbClr val="A02B93">
                    <a:lumMod val="75000"/>
                  </a:srgbClr>
                </a:solidFill>
                <a:latin typeface="Aptos"/>
                <a:ea typeface="+mn-ea"/>
                <a:cs typeface="+mn-cs"/>
              </a:rPr>
              <a:t>TargetsLocation</a:t>
            </a:r>
            <a:r>
              <a:rPr lang="en-US" sz="1500" kern="1200" dirty="0">
                <a:solidFill>
                  <a:srgbClr val="A02B93">
                    <a:lumMod val="75000"/>
                  </a:srgbClr>
                </a:solidFill>
                <a:latin typeface="Aptos"/>
                <a:ea typeface="+mn-ea"/>
                <a:cs typeface="+mn-cs"/>
              </a:rPr>
              <a:t>'</a:t>
            </a:r>
            <a:endParaRPr lang="en-US" sz="1200" kern="1200" dirty="0">
              <a:solidFill>
                <a:srgbClr val="A02B93">
                  <a:lumMod val="75000"/>
                </a:srgbClr>
              </a:solidFill>
              <a:latin typeface="Aptos"/>
              <a:ea typeface="+mn-ea"/>
              <a:cs typeface="+mn-cs"/>
            </a:endParaRPr>
          </a:p>
        </p:txBody>
      </p:sp>
      <p:sp>
        <p:nvSpPr>
          <p:cNvPr id="5" name="TextBox 4">
            <a:extLst>
              <a:ext uri="{FF2B5EF4-FFF2-40B4-BE49-F238E27FC236}">
                <a16:creationId xmlns:a16="http://schemas.microsoft.com/office/drawing/2014/main" id="{9C6B98B1-37DC-78EF-D8F7-050046DE7717}"/>
              </a:ext>
            </a:extLst>
          </p:cNvPr>
          <p:cNvSpPr txBox="1"/>
          <p:nvPr/>
        </p:nvSpPr>
        <p:spPr>
          <a:xfrm>
            <a:off x="2282825" y="3421707"/>
            <a:ext cx="4571480" cy="300082"/>
          </a:xfrm>
          <a:prstGeom prst="rect">
            <a:avLst/>
          </a:prstGeom>
          <a:noFill/>
        </p:spPr>
        <p:txBody>
          <a:bodyPr wrap="square">
            <a:spAutoFit/>
          </a:bodyPr>
          <a:lstStyle/>
          <a:p>
            <a:pPr algn="ctr" defTabSz="685800">
              <a:buClrTx/>
              <a:defRPr/>
            </a:pPr>
            <a:r>
              <a:rPr lang="en-US" sz="1350" kern="1200" dirty="0">
                <a:solidFill>
                  <a:srgbClr val="212121"/>
                </a:solidFill>
                <a:latin typeface="Aptos"/>
                <a:ea typeface="+mn-ea"/>
                <a:cs typeface="+mn-cs"/>
              </a:rPr>
              <a:t>Total number of Nodes = 16,359</a:t>
            </a:r>
          </a:p>
        </p:txBody>
      </p:sp>
    </p:spTree>
    <p:extLst>
      <p:ext uri="{BB962C8B-B14F-4D97-AF65-F5344CB8AC3E}">
        <p14:creationId xmlns:p14="http://schemas.microsoft.com/office/powerpoint/2010/main" val="160505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p:bldP spid="1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3A371-AD34-E4A7-9395-FCC45E88DCA2}"/>
              </a:ext>
            </a:extLst>
          </p:cNvPr>
          <p:cNvSpPr>
            <a:spLocks noGrp="1"/>
          </p:cNvSpPr>
          <p:nvPr>
            <p:ph type="title"/>
          </p:nvPr>
        </p:nvSpPr>
        <p:spPr>
          <a:xfrm>
            <a:off x="448292" y="526718"/>
            <a:ext cx="8520600" cy="572700"/>
          </a:xfrm>
        </p:spPr>
        <p:txBody>
          <a:bodyPr>
            <a:normAutofit/>
          </a:bodyPr>
          <a:lstStyle/>
          <a:p>
            <a:r>
              <a:rPr lang="en-US" sz="2250" dirty="0">
                <a:solidFill>
                  <a:schemeClr val="dk1"/>
                </a:solidFill>
                <a:latin typeface="Poppins SemiBold"/>
                <a:cs typeface="Poppins SemiBold"/>
              </a:rPr>
              <a:t>3.1.2 Cross-Domain Linking via </a:t>
            </a:r>
            <a:r>
              <a:rPr lang="en-US" sz="2250" dirty="0" err="1">
                <a:solidFill>
                  <a:schemeClr val="dk1"/>
                </a:solidFill>
                <a:latin typeface="Poppins SemiBold"/>
                <a:cs typeface="Poppins SemiBold"/>
              </a:rPr>
              <a:t>Wikidata</a:t>
            </a:r>
            <a:endParaRPr lang="en-US" sz="2250" dirty="0">
              <a:solidFill>
                <a:schemeClr val="dk1"/>
              </a:solidFill>
              <a:latin typeface="Poppins SemiBold"/>
              <a:cs typeface="Poppins SemiBold"/>
            </a:endParaRPr>
          </a:p>
        </p:txBody>
      </p:sp>
      <p:sp>
        <p:nvSpPr>
          <p:cNvPr id="3" name="Text Placeholder 2">
            <a:extLst>
              <a:ext uri="{FF2B5EF4-FFF2-40B4-BE49-F238E27FC236}">
                <a16:creationId xmlns:a16="http://schemas.microsoft.com/office/drawing/2014/main" id="{A50C8180-63A2-14C2-88A9-29289253991F}"/>
              </a:ext>
            </a:extLst>
          </p:cNvPr>
          <p:cNvSpPr>
            <a:spLocks noGrp="1"/>
          </p:cNvSpPr>
          <p:nvPr>
            <p:ph type="body" idx="1"/>
          </p:nvPr>
        </p:nvSpPr>
        <p:spPr>
          <a:xfrm>
            <a:off x="311700" y="1152475"/>
            <a:ext cx="8793784" cy="3641267"/>
          </a:xfrm>
        </p:spPr>
        <p:txBody>
          <a:bodyPr>
            <a:noAutofit/>
          </a:bodyPr>
          <a:lstStyle/>
          <a:p>
            <a:pPr marL="114297" indent="0">
              <a:buNone/>
            </a:pPr>
            <a:r>
              <a:rPr lang="en-US" sz="1600" dirty="0"/>
              <a:t>Task: Match each entity in GCMD+ to one or more entities in </a:t>
            </a:r>
            <a:r>
              <a:rPr lang="en-US" sz="1600" dirty="0" err="1"/>
              <a:t>WikiData</a:t>
            </a:r>
            <a:r>
              <a:rPr lang="en-US" sz="1600" dirty="0"/>
              <a:t> </a:t>
            </a:r>
          </a:p>
          <a:p>
            <a:pPr marL="482597" indent="-342900">
              <a:buFont typeface="+mj-lt"/>
              <a:buAutoNum type="arabicPeriod"/>
            </a:pPr>
            <a:r>
              <a:rPr lang="en-US" sz="1600" dirty="0"/>
              <a:t>Each entity, get 10 search results from Wiki data search API: </a:t>
            </a:r>
          </a:p>
          <a:p>
            <a:pPr marL="139697" indent="0">
              <a:buNone/>
            </a:pPr>
            <a:r>
              <a:rPr lang="en-US" sz="1600" dirty="0"/>
              <a:t>	</a:t>
            </a:r>
            <a:r>
              <a:rPr lang="en-US" sz="1200" dirty="0"/>
              <a:t>10623/16360 entities have wiki results</a:t>
            </a:r>
          </a:p>
          <a:p>
            <a:pPr marL="139697" indent="0">
              <a:buNone/>
            </a:pPr>
            <a:r>
              <a:rPr lang="en-US" sz="1600" dirty="0"/>
              <a:t>2.   Filter search results. </a:t>
            </a:r>
          </a:p>
          <a:p>
            <a:pPr marL="939797" lvl="1" indent="-342900">
              <a:spcBef>
                <a:spcPts val="0"/>
              </a:spcBef>
            </a:pPr>
            <a:r>
              <a:rPr lang="en-US" sz="1200" dirty="0"/>
              <a:t>threshold at </a:t>
            </a:r>
            <a:r>
              <a:rPr lang="en-US" sz="1200" u="sng" dirty="0"/>
              <a:t>fuzz scores 70</a:t>
            </a:r>
          </a:p>
          <a:p>
            <a:pPr lvl="1">
              <a:spcBef>
                <a:spcPts val="0"/>
              </a:spcBef>
            </a:pPr>
            <a:r>
              <a:rPr lang="en-US" sz="1200" dirty="0"/>
              <a:t>5098/10623 matches are kept</a:t>
            </a:r>
          </a:p>
          <a:p>
            <a:pPr marL="596900" lvl="1" indent="0">
              <a:spcBef>
                <a:spcPts val="0"/>
              </a:spcBef>
              <a:buNone/>
            </a:pPr>
            <a:endParaRPr lang="en-US" sz="1200" dirty="0"/>
          </a:p>
          <a:p>
            <a:pPr marL="114297" indent="0">
              <a:buNone/>
            </a:pPr>
            <a:r>
              <a:rPr lang="en-US" sz="1600" dirty="0"/>
              <a:t>Example:  For ‘Ocean Currents’ in GCMD+ we get </a:t>
            </a:r>
            <a:r>
              <a:rPr lang="en-US" sz="1600" dirty="0" err="1"/>
              <a:t>WikiData</a:t>
            </a:r>
            <a:r>
              <a:rPr lang="en-US" sz="1600" dirty="0"/>
              <a:t> search results:</a:t>
            </a:r>
          </a:p>
          <a:p>
            <a:pPr marL="939800" lvl="1" indent="-342900">
              <a:spcBef>
                <a:spcPts val="0"/>
              </a:spcBef>
              <a:buFont typeface="+mj-lt"/>
              <a:buAutoNum type="arabicPeriod"/>
            </a:pPr>
            <a:r>
              <a:rPr lang="en-US" sz="1200" dirty="0"/>
              <a:t>Ocean Currents, Fuzz Score: 100 </a:t>
            </a:r>
          </a:p>
          <a:p>
            <a:pPr lvl="1">
              <a:spcBef>
                <a:spcPts val="0"/>
              </a:spcBef>
              <a:buAutoNum type="arabicPeriod"/>
            </a:pPr>
            <a:r>
              <a:rPr lang="en-US" sz="1200" dirty="0"/>
              <a:t>ocean current, Fuzz Score : 96 </a:t>
            </a:r>
          </a:p>
          <a:p>
            <a:pPr lvl="1">
              <a:spcBef>
                <a:spcPts val="0"/>
              </a:spcBef>
              <a:buAutoNum type="arabicPeriod"/>
            </a:pPr>
            <a:r>
              <a:rPr lang="en-US" sz="1200" dirty="0"/>
              <a:t>tideline, Fuzz Score : 27 </a:t>
            </a:r>
          </a:p>
          <a:p>
            <a:pPr lvl="1">
              <a:spcBef>
                <a:spcPts val="0"/>
              </a:spcBef>
              <a:buAutoNum type="arabicPeriod"/>
            </a:pPr>
            <a:r>
              <a:rPr lang="en-US" sz="1200" dirty="0"/>
              <a:t>Ocean currents over Plantagenet Bank, Bermuda, Fuzz Score : 47 </a:t>
            </a:r>
          </a:p>
          <a:p>
            <a:pPr lvl="1">
              <a:spcBef>
                <a:spcPts val="0"/>
              </a:spcBef>
              <a:buAutoNum type="arabicPeriod"/>
            </a:pPr>
            <a:r>
              <a:rPr lang="en-US" sz="1200" dirty="0"/>
              <a:t>A practical method for determining ocean currents, Fuzz Score : 44 </a:t>
            </a:r>
          </a:p>
          <a:p>
            <a:pPr lvl="1">
              <a:spcBef>
                <a:spcPts val="0"/>
              </a:spcBef>
              <a:buAutoNum type="arabicPeriod"/>
            </a:pPr>
            <a:r>
              <a:rPr lang="en-US" sz="1200" dirty="0" err="1"/>
              <a:t>Category:Ocean</a:t>
            </a:r>
            <a:r>
              <a:rPr lang="en-US" sz="1200" dirty="0"/>
              <a:t> currents, Fuzz Score : 76 </a:t>
            </a:r>
          </a:p>
          <a:p>
            <a:pPr lvl="1">
              <a:spcBef>
                <a:spcPts val="0"/>
              </a:spcBef>
              <a:buAutoNum type="arabicPeriod"/>
            </a:pPr>
            <a:r>
              <a:rPr lang="en-US" sz="1200" dirty="0"/>
              <a:t>Mass, salt, and heat transport by ocean currents across 35 deg north latitude in the Pacific ocean, Fuzz Score : 25 </a:t>
            </a:r>
          </a:p>
          <a:p>
            <a:pPr lvl="1">
              <a:spcBef>
                <a:spcPts val="0"/>
              </a:spcBef>
              <a:buAutoNum type="arabicPeriod"/>
            </a:pPr>
            <a:r>
              <a:rPr lang="en-US" sz="1200" dirty="0"/>
              <a:t>ocean gyre, Fuzz Score : 67 </a:t>
            </a:r>
          </a:p>
          <a:p>
            <a:pPr lvl="1">
              <a:spcBef>
                <a:spcPts val="0"/>
              </a:spcBef>
              <a:buAutoNum type="arabicPeriod"/>
            </a:pPr>
            <a:r>
              <a:rPr lang="en-US" sz="1200" dirty="0"/>
              <a:t>The ocean : a treatise on ocean currents and tides and their causes, demonstrating the system of the world, Fuzz Score : 23 </a:t>
            </a:r>
          </a:p>
          <a:p>
            <a:pPr lvl="1">
              <a:spcBef>
                <a:spcPts val="0"/>
              </a:spcBef>
              <a:buAutoNum type="arabicPeriod"/>
            </a:pPr>
            <a:r>
              <a:rPr lang="en-US" sz="1200" dirty="0"/>
              <a:t>Micronekton, Fuzz Score : 32</a:t>
            </a:r>
          </a:p>
        </p:txBody>
      </p:sp>
      <p:sp>
        <p:nvSpPr>
          <p:cNvPr id="4" name="Slide Number Placeholder 3">
            <a:extLst>
              <a:ext uri="{FF2B5EF4-FFF2-40B4-BE49-F238E27FC236}">
                <a16:creationId xmlns:a16="http://schemas.microsoft.com/office/drawing/2014/main" id="{4E9D0FBC-D727-1A4B-667F-CBDC4CFA13AB}"/>
              </a:ext>
            </a:extLst>
          </p:cNvPr>
          <p:cNvSpPr>
            <a:spLocks noGrp="1"/>
          </p:cNvSpPr>
          <p:nvPr>
            <p:ph type="sldNum" idx="12"/>
          </p:nvPr>
        </p:nvSpPr>
        <p:spPr/>
        <p:txBody>
          <a:bodyPr/>
          <a:lstStyle/>
          <a:p>
            <a:pPr defTabSz="685800">
              <a:buClrTx/>
              <a:defRPr/>
            </a:pPr>
            <a:fld id="{00000000-1234-1234-1234-123412341234}" type="slidenum">
              <a:rPr lang="en" sz="900" kern="1200">
                <a:solidFill>
                  <a:prstClr val="black">
                    <a:tint val="75000"/>
                  </a:prstClr>
                </a:solidFill>
                <a:latin typeface="Calibri" panose="020F0502020204030204"/>
                <a:ea typeface="+mn-ea"/>
                <a:cs typeface="Arial"/>
                <a:sym typeface="Arial"/>
              </a:rPr>
              <a:pPr defTabSz="685800">
                <a:buClrTx/>
                <a:defRPr/>
              </a:pPr>
              <a:t>15</a:t>
            </a:fld>
            <a:endParaRPr lang="en" sz="900" kern="1200">
              <a:solidFill>
                <a:prstClr val="black">
                  <a:tint val="75000"/>
                </a:prstClr>
              </a:solidFill>
              <a:latin typeface="Calibri" panose="020F0502020204030204"/>
              <a:ea typeface="+mn-ea"/>
              <a:cs typeface="Arial"/>
              <a:sym typeface="Arial"/>
            </a:endParaRPr>
          </a:p>
        </p:txBody>
      </p:sp>
      <p:pic>
        <p:nvPicPr>
          <p:cNvPr id="6" name="Picture 2">
            <a:extLst>
              <a:ext uri="{FF2B5EF4-FFF2-40B4-BE49-F238E27FC236}">
                <a16:creationId xmlns:a16="http://schemas.microsoft.com/office/drawing/2014/main" id="{9318AC51-1423-6507-7E89-92C14154AA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1820" y="298797"/>
            <a:ext cx="975998" cy="6902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20,173 Classification Icon Royalty-Free Photos and Stock Images |  Shutterstock">
            <a:extLst>
              <a:ext uri="{FF2B5EF4-FFF2-40B4-BE49-F238E27FC236}">
                <a16:creationId xmlns:a16="http://schemas.microsoft.com/office/drawing/2014/main" id="{7D281CC7-DF01-FA70-B3B5-95BF0B74C5F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70006" y="270164"/>
            <a:ext cx="897075" cy="747562"/>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50F67931-3EC7-C39C-2588-0905083298C5}"/>
              </a:ext>
            </a:extLst>
          </p:cNvPr>
          <p:cNvCxnSpPr>
            <a:stCxn id="6" idx="3"/>
            <a:endCxn id="7" idx="1"/>
          </p:cNvCxnSpPr>
          <p:nvPr/>
        </p:nvCxnSpPr>
        <p:spPr>
          <a:xfrm>
            <a:off x="7297818" y="643944"/>
            <a:ext cx="472188" cy="1"/>
          </a:xfrm>
          <a:prstGeom prst="straightConnector1">
            <a:avLst/>
          </a:prstGeom>
          <a:ln w="57150">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5156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1FBBDBD-85C2-AF87-DACB-F7AAADDDEC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4C1FE9-2F67-055E-3EA3-C58588600DD5}"/>
              </a:ext>
            </a:extLst>
          </p:cNvPr>
          <p:cNvSpPr>
            <a:spLocks noGrp="1"/>
          </p:cNvSpPr>
          <p:nvPr>
            <p:ph type="title"/>
          </p:nvPr>
        </p:nvSpPr>
        <p:spPr/>
        <p:txBody>
          <a:bodyPr>
            <a:normAutofit/>
          </a:bodyPr>
          <a:lstStyle/>
          <a:p>
            <a:r>
              <a:rPr lang="en-US" sz="2250" dirty="0">
                <a:solidFill>
                  <a:schemeClr val="dk1"/>
                </a:solidFill>
                <a:latin typeface="Poppins SemiBold"/>
                <a:cs typeface="Poppins SemiBold"/>
              </a:rPr>
              <a:t>3.1.3 GCMD+ Indexing</a:t>
            </a:r>
          </a:p>
        </p:txBody>
      </p:sp>
      <p:sp>
        <p:nvSpPr>
          <p:cNvPr id="3" name="Text Placeholder 2">
            <a:extLst>
              <a:ext uri="{FF2B5EF4-FFF2-40B4-BE49-F238E27FC236}">
                <a16:creationId xmlns:a16="http://schemas.microsoft.com/office/drawing/2014/main" id="{0E97948D-DD35-C9CF-81E3-F456DCC62BB0}"/>
              </a:ext>
            </a:extLst>
          </p:cNvPr>
          <p:cNvSpPr>
            <a:spLocks noGrp="1"/>
          </p:cNvSpPr>
          <p:nvPr>
            <p:ph type="body" idx="1"/>
          </p:nvPr>
        </p:nvSpPr>
        <p:spPr>
          <a:xfrm>
            <a:off x="311700" y="1152475"/>
            <a:ext cx="8520600" cy="3550871"/>
          </a:xfrm>
        </p:spPr>
        <p:txBody>
          <a:bodyPr>
            <a:normAutofit/>
          </a:bodyPr>
          <a:lstStyle/>
          <a:p>
            <a:pPr marL="113824" indent="0">
              <a:buNone/>
            </a:pPr>
            <a:r>
              <a:rPr lang="en-US" b="1" dirty="0">
                <a:solidFill>
                  <a:srgbClr val="0E0E0E"/>
                </a:solidFill>
                <a:effectLst/>
                <a:latin typeface=".AppleSystemUIFont"/>
              </a:rPr>
              <a:t>Taxonomy Refinement  for GCMD nodes</a:t>
            </a:r>
            <a:endParaRPr lang="en-US" dirty="0">
              <a:solidFill>
                <a:srgbClr val="0E0E0E"/>
              </a:solidFill>
              <a:effectLst/>
              <a:latin typeface=".AppleSystemUIFont"/>
            </a:endParaRPr>
          </a:p>
          <a:p>
            <a:pPr marL="913924" lvl="1" indent="-317183">
              <a:spcBef>
                <a:spcPts val="675"/>
              </a:spcBef>
            </a:pPr>
            <a:r>
              <a:rPr lang="en-US" dirty="0">
                <a:solidFill>
                  <a:srgbClr val="0E0E0E"/>
                </a:solidFill>
                <a:effectLst/>
                <a:latin typeface=".AppleSystemUIFont"/>
              </a:rPr>
              <a:t>Embedded updated definitions with </a:t>
            </a:r>
            <a:r>
              <a:rPr lang="en-US" b="1" dirty="0">
                <a:solidFill>
                  <a:srgbClr val="0E0E0E"/>
                </a:solidFill>
                <a:effectLst/>
                <a:latin typeface=".AppleSystemUIFont"/>
              </a:rPr>
              <a:t>NVIDIA NV-Embed-v2</a:t>
            </a:r>
            <a:r>
              <a:rPr lang="en-US" dirty="0">
                <a:solidFill>
                  <a:srgbClr val="0E0E0E"/>
                </a:solidFill>
                <a:effectLst/>
                <a:latin typeface=".AppleSystemUIFont"/>
              </a:rPr>
              <a:t>.</a:t>
            </a:r>
            <a:endParaRPr lang="en-US" dirty="0">
              <a:ea typeface="Calibri"/>
              <a:cs typeface="Calibri"/>
            </a:endParaRPr>
          </a:p>
          <a:p>
            <a:pPr marL="913924" lvl="1" indent="-317183">
              <a:spcBef>
                <a:spcPts val="675"/>
              </a:spcBef>
            </a:pPr>
            <a:r>
              <a:rPr lang="en-US" dirty="0">
                <a:solidFill>
                  <a:srgbClr val="0E0E0E"/>
                </a:solidFill>
                <a:effectLst/>
                <a:latin typeface=".AppleSystemUIFont"/>
              </a:rPr>
              <a:t>Created </a:t>
            </a:r>
            <a:r>
              <a:rPr lang="en-US" dirty="0"/>
              <a:t>GCMD+ index </a:t>
            </a:r>
            <a:endParaRPr lang="en-US" dirty="0">
              <a:solidFill>
                <a:srgbClr val="0E0E0E"/>
              </a:solidFill>
              <a:effectLst/>
              <a:latin typeface=".AppleSystemUIFont"/>
            </a:endParaRPr>
          </a:p>
        </p:txBody>
      </p:sp>
      <p:sp>
        <p:nvSpPr>
          <p:cNvPr id="4" name="Slide Number Placeholder 3">
            <a:extLst>
              <a:ext uri="{FF2B5EF4-FFF2-40B4-BE49-F238E27FC236}">
                <a16:creationId xmlns:a16="http://schemas.microsoft.com/office/drawing/2014/main" id="{57865BA1-4B13-4897-2C5B-A8D61A8B56B7}"/>
              </a:ext>
            </a:extLst>
          </p:cNvPr>
          <p:cNvSpPr>
            <a:spLocks noGrp="1"/>
          </p:cNvSpPr>
          <p:nvPr>
            <p:ph type="sldNum" idx="12"/>
          </p:nvPr>
        </p:nvSpPr>
        <p:spPr/>
        <p:txBody>
          <a:bodyPr/>
          <a:lstStyle/>
          <a:p>
            <a:fld id="{00000000-1234-1234-1234-123412341234}" type="slidenum">
              <a:rPr lang="en" smtClean="0"/>
              <a:pPr/>
              <a:t>16</a:t>
            </a:fld>
            <a:endParaRPr lang="en"/>
          </a:p>
        </p:txBody>
      </p:sp>
      <p:pic>
        <p:nvPicPr>
          <p:cNvPr id="8194" name="Picture 2" descr="index Vector Icons free download in SVG, PNG Format">
            <a:extLst>
              <a:ext uri="{FF2B5EF4-FFF2-40B4-BE49-F238E27FC236}">
                <a16:creationId xmlns:a16="http://schemas.microsoft.com/office/drawing/2014/main" id="{97A46A7A-AA33-EAD1-4892-E0E4740121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782041"/>
            <a:ext cx="572700" cy="5727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20,173 Classification Icon Royalty-Free Photos and Stock Images |  Shutterstock">
            <a:extLst>
              <a:ext uri="{FF2B5EF4-FFF2-40B4-BE49-F238E27FC236}">
                <a16:creationId xmlns:a16="http://schemas.microsoft.com/office/drawing/2014/main" id="{F0799473-46A0-E80B-20C7-5DE66ADFAAE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70006" y="270164"/>
            <a:ext cx="897075" cy="747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120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99FF9-8D91-6880-CBEC-BF50A5644687}"/>
              </a:ext>
            </a:extLst>
          </p:cNvPr>
          <p:cNvSpPr>
            <a:spLocks noGrp="1"/>
          </p:cNvSpPr>
          <p:nvPr>
            <p:ph type="title"/>
          </p:nvPr>
        </p:nvSpPr>
        <p:spPr/>
        <p:txBody>
          <a:bodyPr/>
          <a:lstStyle/>
          <a:p>
            <a:r>
              <a:rPr lang="en-US" dirty="0"/>
              <a:t>3.2 Annotations with Domain Experts</a:t>
            </a:r>
          </a:p>
        </p:txBody>
      </p:sp>
      <p:sp>
        <p:nvSpPr>
          <p:cNvPr id="3" name="Text Placeholder 2">
            <a:extLst>
              <a:ext uri="{FF2B5EF4-FFF2-40B4-BE49-F238E27FC236}">
                <a16:creationId xmlns:a16="http://schemas.microsoft.com/office/drawing/2014/main" id="{9AD26DA0-0D08-A32E-2E82-9BDCAD9F1010}"/>
              </a:ext>
            </a:extLst>
          </p:cNvPr>
          <p:cNvSpPr>
            <a:spLocks noGrp="1"/>
          </p:cNvSpPr>
          <p:nvPr>
            <p:ph type="body" idx="1"/>
          </p:nvPr>
        </p:nvSpPr>
        <p:spPr>
          <a:xfrm>
            <a:off x="181914" y="1010700"/>
            <a:ext cx="8780171" cy="3344400"/>
          </a:xfrm>
        </p:spPr>
        <p:txBody>
          <a:bodyPr/>
          <a:lstStyle/>
          <a:p>
            <a:pPr indent="0">
              <a:buNone/>
            </a:pPr>
            <a:r>
              <a:rPr lang="en-US" sz="1350" dirty="0"/>
              <a:t>4 domain experts, multiple rounds, 25 Documents</a:t>
            </a:r>
          </a:p>
          <a:p>
            <a:pPr indent="0">
              <a:buNone/>
            </a:pPr>
            <a:r>
              <a:rPr lang="en-US" sz="1350" dirty="0"/>
              <a:t>3-stage process:</a:t>
            </a:r>
          </a:p>
          <a:p>
            <a:pPr marL="671501" indent="-214313">
              <a:buFont typeface="Arial" panose="020B0604020202020204" pitchFamily="34" charset="0"/>
              <a:buChar char="•"/>
            </a:pPr>
            <a:r>
              <a:rPr lang="en-US" sz="1150" dirty="0">
                <a:ea typeface="Calibri"/>
                <a:cs typeface="Calibri"/>
              </a:rPr>
              <a:t>Stage 1: Tagging climate entities: Human annotators tasked with identifying climate entities in scientific literature and tagging them appropriately </a:t>
            </a:r>
            <a:r>
              <a:rPr lang="en-US" sz="1150" dirty="0" err="1">
                <a:ea typeface="Calibri"/>
                <a:cs typeface="Calibri"/>
              </a:rPr>
              <a:t>eg.</a:t>
            </a:r>
            <a:r>
              <a:rPr lang="en-US" sz="1150" dirty="0">
                <a:ea typeface="Calibri"/>
                <a:cs typeface="Calibri"/>
              </a:rPr>
              <a:t> Precipitation-variable </a:t>
            </a:r>
            <a:r>
              <a:rPr lang="en-US" sz="825" dirty="0"/>
              <a:t>(Kappa: 0.77)</a:t>
            </a:r>
            <a:endParaRPr lang="en-US" sz="1150" dirty="0">
              <a:ea typeface="Calibri"/>
              <a:cs typeface="Calibri"/>
            </a:endParaRPr>
          </a:p>
          <a:p>
            <a:pPr marL="671501" indent="-214313">
              <a:buFont typeface="Arial" panose="020B0604020202020204" pitchFamily="34" charset="0"/>
              <a:buChar char="•"/>
            </a:pPr>
            <a:r>
              <a:rPr lang="en-US" sz="1150" dirty="0">
                <a:ea typeface="Calibri"/>
                <a:cs typeface="Calibri"/>
              </a:rPr>
              <a:t>Stage 2: Linking Climate Entities to GCMD+ Knowledge base Annotators required to link identified entities from Stage 1 to GCMD+ entries </a:t>
            </a:r>
            <a:r>
              <a:rPr lang="en-US" sz="825" dirty="0"/>
              <a:t>(Kappa: 0.89) </a:t>
            </a:r>
            <a:endParaRPr lang="en-US" sz="1150" dirty="0">
              <a:ea typeface="Calibri"/>
              <a:cs typeface="Calibri"/>
            </a:endParaRPr>
          </a:p>
          <a:p>
            <a:pPr marL="671501" indent="-214313">
              <a:buFont typeface="Arial" panose="020B0604020202020204" pitchFamily="34" charset="0"/>
              <a:buChar char="•"/>
            </a:pPr>
            <a:r>
              <a:rPr lang="en-US" sz="1150" dirty="0">
                <a:ea typeface="Calibri"/>
                <a:cs typeface="Calibri"/>
              </a:rPr>
              <a:t>Stage 3: Validate semantic relationship between entities in scientific literature and identify missing relationships </a:t>
            </a:r>
            <a:r>
              <a:rPr lang="en-US" sz="825" dirty="0"/>
              <a:t>(Kappa: 0.82)</a:t>
            </a:r>
          </a:p>
          <a:p>
            <a:pPr indent="0"/>
            <a:endParaRPr lang="en-US" sz="1150" dirty="0">
              <a:ea typeface="Calibri"/>
              <a:cs typeface="Calibri"/>
            </a:endParaRPr>
          </a:p>
          <a:p>
            <a:pPr indent="0"/>
            <a:endParaRPr lang="en-US" sz="1350" dirty="0"/>
          </a:p>
          <a:p>
            <a:pPr indent="0"/>
            <a:endParaRPr lang="en-US" sz="1350" dirty="0"/>
          </a:p>
          <a:p>
            <a:pPr indent="0"/>
            <a:endParaRPr lang="en-US" sz="1350" dirty="0"/>
          </a:p>
          <a:p>
            <a:pPr indent="0"/>
            <a:endParaRPr lang="en-US" sz="1350" dirty="0"/>
          </a:p>
          <a:p>
            <a:pPr indent="0"/>
            <a:endParaRPr lang="en-US" sz="1350" dirty="0"/>
          </a:p>
          <a:p>
            <a:pPr indent="0"/>
            <a:endParaRPr lang="en-US" sz="1350" dirty="0"/>
          </a:p>
        </p:txBody>
      </p:sp>
      <p:pic>
        <p:nvPicPr>
          <p:cNvPr id="6" name="Picture 5" descr="A screenshot of a computer&#10;&#10;AI-generated content may be incorrect.">
            <a:extLst>
              <a:ext uri="{FF2B5EF4-FFF2-40B4-BE49-F238E27FC236}">
                <a16:creationId xmlns:a16="http://schemas.microsoft.com/office/drawing/2014/main" id="{8753FF5E-3C28-3124-C873-66C8A1D4C4CB}"/>
              </a:ext>
            </a:extLst>
          </p:cNvPr>
          <p:cNvPicPr>
            <a:picLocks noChangeAspect="1"/>
          </p:cNvPicPr>
          <p:nvPr/>
        </p:nvPicPr>
        <p:blipFill>
          <a:blip r:embed="rId3"/>
          <a:stretch>
            <a:fillRect/>
          </a:stretch>
        </p:blipFill>
        <p:spPr>
          <a:xfrm>
            <a:off x="720000" y="2501721"/>
            <a:ext cx="5704373" cy="2641779"/>
          </a:xfrm>
          <a:prstGeom prst="rect">
            <a:avLst/>
          </a:prstGeom>
        </p:spPr>
      </p:pic>
      <p:grpSp>
        <p:nvGrpSpPr>
          <p:cNvPr id="4" name="Google Shape;12269;p64">
            <a:extLst>
              <a:ext uri="{FF2B5EF4-FFF2-40B4-BE49-F238E27FC236}">
                <a16:creationId xmlns:a16="http://schemas.microsoft.com/office/drawing/2014/main" id="{84DC6680-7EB0-E869-8A42-72DC34317298}"/>
              </a:ext>
            </a:extLst>
          </p:cNvPr>
          <p:cNvGrpSpPr/>
          <p:nvPr/>
        </p:nvGrpSpPr>
        <p:grpSpPr>
          <a:xfrm>
            <a:off x="5495985" y="610227"/>
            <a:ext cx="321037" cy="353822"/>
            <a:chOff x="4212429" y="1502385"/>
            <a:chExt cx="321037" cy="353822"/>
          </a:xfrm>
          <a:solidFill>
            <a:srgbClr val="000000"/>
          </a:solidFill>
        </p:grpSpPr>
        <p:sp>
          <p:nvSpPr>
            <p:cNvPr id="8" name="Google Shape;12270;p64">
              <a:extLst>
                <a:ext uri="{FF2B5EF4-FFF2-40B4-BE49-F238E27FC236}">
                  <a16:creationId xmlns:a16="http://schemas.microsoft.com/office/drawing/2014/main" id="{F4022AD8-A71A-3A91-A284-91CDD55539D9}"/>
                </a:ext>
              </a:extLst>
            </p:cNvPr>
            <p:cNvSpPr/>
            <p:nvPr/>
          </p:nvSpPr>
          <p:spPr>
            <a:xfrm>
              <a:off x="4310592" y="1585938"/>
              <a:ext cx="125092" cy="163001"/>
            </a:xfrm>
            <a:custGeom>
              <a:avLst/>
              <a:gdLst/>
              <a:ahLst/>
              <a:cxnLst/>
              <a:rect l="l" t="t" r="r" b="b"/>
              <a:pathLst>
                <a:path w="3930" h="5121" extrusionOk="0">
                  <a:moveTo>
                    <a:pt x="1941" y="310"/>
                  </a:moveTo>
                  <a:cubicBezTo>
                    <a:pt x="2227" y="310"/>
                    <a:pt x="2477" y="489"/>
                    <a:pt x="2584" y="751"/>
                  </a:cubicBezTo>
                  <a:cubicBezTo>
                    <a:pt x="2620" y="834"/>
                    <a:pt x="2644" y="930"/>
                    <a:pt x="2644" y="1013"/>
                  </a:cubicBezTo>
                  <a:lnTo>
                    <a:pt x="2644" y="1192"/>
                  </a:lnTo>
                  <a:cubicBezTo>
                    <a:pt x="2370" y="1096"/>
                    <a:pt x="2275" y="834"/>
                    <a:pt x="2251" y="822"/>
                  </a:cubicBezTo>
                  <a:cubicBezTo>
                    <a:pt x="2227" y="763"/>
                    <a:pt x="2179" y="715"/>
                    <a:pt x="2108" y="715"/>
                  </a:cubicBezTo>
                  <a:cubicBezTo>
                    <a:pt x="2048" y="715"/>
                    <a:pt x="1989" y="751"/>
                    <a:pt x="1953" y="811"/>
                  </a:cubicBezTo>
                  <a:cubicBezTo>
                    <a:pt x="1953" y="811"/>
                    <a:pt x="1763" y="1168"/>
                    <a:pt x="1239" y="1227"/>
                  </a:cubicBezTo>
                  <a:lnTo>
                    <a:pt x="1239" y="1025"/>
                  </a:lnTo>
                  <a:cubicBezTo>
                    <a:pt x="1263" y="930"/>
                    <a:pt x="1275" y="834"/>
                    <a:pt x="1310" y="751"/>
                  </a:cubicBezTo>
                  <a:cubicBezTo>
                    <a:pt x="1406" y="489"/>
                    <a:pt x="1667" y="310"/>
                    <a:pt x="1941" y="310"/>
                  </a:cubicBezTo>
                  <a:close/>
                  <a:moveTo>
                    <a:pt x="2108" y="1180"/>
                  </a:moveTo>
                  <a:cubicBezTo>
                    <a:pt x="2215" y="1322"/>
                    <a:pt x="2394" y="1489"/>
                    <a:pt x="2656" y="1549"/>
                  </a:cubicBezTo>
                  <a:lnTo>
                    <a:pt x="2656" y="1775"/>
                  </a:lnTo>
                  <a:cubicBezTo>
                    <a:pt x="2656" y="2144"/>
                    <a:pt x="2358" y="2454"/>
                    <a:pt x="1989" y="2477"/>
                  </a:cubicBezTo>
                  <a:lnTo>
                    <a:pt x="1929" y="2477"/>
                  </a:lnTo>
                  <a:cubicBezTo>
                    <a:pt x="1560" y="2442"/>
                    <a:pt x="1263" y="2144"/>
                    <a:pt x="1263" y="1763"/>
                  </a:cubicBezTo>
                  <a:lnTo>
                    <a:pt x="1263" y="1549"/>
                  </a:lnTo>
                  <a:cubicBezTo>
                    <a:pt x="1679" y="1501"/>
                    <a:pt x="1941" y="1322"/>
                    <a:pt x="2108" y="1180"/>
                  </a:cubicBezTo>
                  <a:close/>
                  <a:moveTo>
                    <a:pt x="2132" y="2799"/>
                  </a:moveTo>
                  <a:lnTo>
                    <a:pt x="2048" y="2966"/>
                  </a:lnTo>
                  <a:lnTo>
                    <a:pt x="1846" y="2966"/>
                  </a:lnTo>
                  <a:lnTo>
                    <a:pt x="1751" y="2799"/>
                  </a:lnTo>
                  <a:close/>
                  <a:moveTo>
                    <a:pt x="2025" y="3287"/>
                  </a:moveTo>
                  <a:lnTo>
                    <a:pt x="2215" y="4109"/>
                  </a:lnTo>
                  <a:lnTo>
                    <a:pt x="1941" y="4347"/>
                  </a:lnTo>
                  <a:lnTo>
                    <a:pt x="1679" y="4109"/>
                  </a:lnTo>
                  <a:lnTo>
                    <a:pt x="1870" y="3287"/>
                  </a:lnTo>
                  <a:close/>
                  <a:moveTo>
                    <a:pt x="2453" y="2870"/>
                  </a:moveTo>
                  <a:cubicBezTo>
                    <a:pt x="2668" y="2954"/>
                    <a:pt x="2894" y="3085"/>
                    <a:pt x="3072" y="3263"/>
                  </a:cubicBezTo>
                  <a:cubicBezTo>
                    <a:pt x="3394" y="3561"/>
                    <a:pt x="3561" y="3966"/>
                    <a:pt x="3561" y="4359"/>
                  </a:cubicBezTo>
                  <a:lnTo>
                    <a:pt x="3596" y="4775"/>
                  </a:lnTo>
                  <a:lnTo>
                    <a:pt x="322" y="4775"/>
                  </a:lnTo>
                  <a:lnTo>
                    <a:pt x="322" y="4359"/>
                  </a:lnTo>
                  <a:cubicBezTo>
                    <a:pt x="322" y="3942"/>
                    <a:pt x="501" y="3561"/>
                    <a:pt x="810" y="3263"/>
                  </a:cubicBezTo>
                  <a:cubicBezTo>
                    <a:pt x="989" y="3097"/>
                    <a:pt x="1215" y="2966"/>
                    <a:pt x="1441" y="2870"/>
                  </a:cubicBezTo>
                  <a:lnTo>
                    <a:pt x="1572" y="3144"/>
                  </a:lnTo>
                  <a:lnTo>
                    <a:pt x="1346" y="4120"/>
                  </a:lnTo>
                  <a:cubicBezTo>
                    <a:pt x="1334" y="4180"/>
                    <a:pt x="1346" y="4240"/>
                    <a:pt x="1394" y="4287"/>
                  </a:cubicBezTo>
                  <a:lnTo>
                    <a:pt x="1834" y="4692"/>
                  </a:lnTo>
                  <a:cubicBezTo>
                    <a:pt x="1870" y="4716"/>
                    <a:pt x="1917" y="4740"/>
                    <a:pt x="1941" y="4740"/>
                  </a:cubicBezTo>
                  <a:cubicBezTo>
                    <a:pt x="1989" y="4740"/>
                    <a:pt x="2025" y="4716"/>
                    <a:pt x="2048" y="4692"/>
                  </a:cubicBezTo>
                  <a:lnTo>
                    <a:pt x="2501" y="4287"/>
                  </a:lnTo>
                  <a:cubicBezTo>
                    <a:pt x="2537" y="4240"/>
                    <a:pt x="2560" y="4180"/>
                    <a:pt x="2537" y="4120"/>
                  </a:cubicBezTo>
                  <a:lnTo>
                    <a:pt x="2322" y="3144"/>
                  </a:lnTo>
                  <a:lnTo>
                    <a:pt x="2453" y="2870"/>
                  </a:lnTo>
                  <a:close/>
                  <a:moveTo>
                    <a:pt x="1965" y="1"/>
                  </a:moveTo>
                  <a:cubicBezTo>
                    <a:pt x="1394" y="1"/>
                    <a:pt x="929" y="465"/>
                    <a:pt x="929" y="1025"/>
                  </a:cubicBezTo>
                  <a:lnTo>
                    <a:pt x="929" y="1406"/>
                  </a:lnTo>
                  <a:lnTo>
                    <a:pt x="929" y="1775"/>
                  </a:lnTo>
                  <a:cubicBezTo>
                    <a:pt x="929" y="2096"/>
                    <a:pt x="1084" y="2394"/>
                    <a:pt x="1334" y="2573"/>
                  </a:cubicBezTo>
                  <a:cubicBezTo>
                    <a:pt x="560" y="2846"/>
                    <a:pt x="1" y="3561"/>
                    <a:pt x="1" y="4382"/>
                  </a:cubicBezTo>
                  <a:lnTo>
                    <a:pt x="1" y="4954"/>
                  </a:lnTo>
                  <a:cubicBezTo>
                    <a:pt x="1" y="5049"/>
                    <a:pt x="72" y="5121"/>
                    <a:pt x="155" y="5121"/>
                  </a:cubicBezTo>
                  <a:lnTo>
                    <a:pt x="3763" y="5121"/>
                  </a:lnTo>
                  <a:cubicBezTo>
                    <a:pt x="3846" y="5121"/>
                    <a:pt x="3930" y="5049"/>
                    <a:pt x="3930" y="4954"/>
                  </a:cubicBezTo>
                  <a:lnTo>
                    <a:pt x="3930" y="4382"/>
                  </a:lnTo>
                  <a:cubicBezTo>
                    <a:pt x="3930" y="3561"/>
                    <a:pt x="3346" y="2846"/>
                    <a:pt x="2584" y="2573"/>
                  </a:cubicBezTo>
                  <a:cubicBezTo>
                    <a:pt x="2822" y="2382"/>
                    <a:pt x="2989" y="2096"/>
                    <a:pt x="2989" y="1775"/>
                  </a:cubicBezTo>
                  <a:lnTo>
                    <a:pt x="2989" y="1406"/>
                  </a:lnTo>
                  <a:lnTo>
                    <a:pt x="2989" y="1025"/>
                  </a:lnTo>
                  <a:cubicBezTo>
                    <a:pt x="2989" y="465"/>
                    <a:pt x="2525" y="1"/>
                    <a:pt x="19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271;p64">
              <a:extLst>
                <a:ext uri="{FF2B5EF4-FFF2-40B4-BE49-F238E27FC236}">
                  <a16:creationId xmlns:a16="http://schemas.microsoft.com/office/drawing/2014/main" id="{6F88E9B9-B782-4A65-9A20-662C155929F4}"/>
                </a:ext>
              </a:extLst>
            </p:cNvPr>
            <p:cNvSpPr/>
            <p:nvPr/>
          </p:nvSpPr>
          <p:spPr>
            <a:xfrm>
              <a:off x="4248428" y="1536124"/>
              <a:ext cx="253972" cy="152179"/>
            </a:xfrm>
            <a:custGeom>
              <a:avLst/>
              <a:gdLst/>
              <a:ahLst/>
              <a:cxnLst/>
              <a:rect l="l" t="t" r="r" b="b"/>
              <a:pathLst>
                <a:path w="7979" h="4781" extrusionOk="0">
                  <a:moveTo>
                    <a:pt x="3906" y="0"/>
                  </a:moveTo>
                  <a:cubicBezTo>
                    <a:pt x="3876" y="0"/>
                    <a:pt x="3847" y="6"/>
                    <a:pt x="3823" y="18"/>
                  </a:cubicBezTo>
                  <a:cubicBezTo>
                    <a:pt x="3811" y="30"/>
                    <a:pt x="1775" y="1244"/>
                    <a:pt x="239" y="1244"/>
                  </a:cubicBezTo>
                  <a:cubicBezTo>
                    <a:pt x="156" y="1244"/>
                    <a:pt x="84" y="1304"/>
                    <a:pt x="72" y="1375"/>
                  </a:cubicBezTo>
                  <a:cubicBezTo>
                    <a:pt x="72" y="1387"/>
                    <a:pt x="1" y="1875"/>
                    <a:pt x="1" y="2614"/>
                  </a:cubicBezTo>
                  <a:cubicBezTo>
                    <a:pt x="1" y="2697"/>
                    <a:pt x="72" y="2768"/>
                    <a:pt x="156" y="2768"/>
                  </a:cubicBezTo>
                  <a:cubicBezTo>
                    <a:pt x="251" y="2768"/>
                    <a:pt x="322" y="2697"/>
                    <a:pt x="322" y="2614"/>
                  </a:cubicBezTo>
                  <a:cubicBezTo>
                    <a:pt x="322" y="2137"/>
                    <a:pt x="358" y="1744"/>
                    <a:pt x="382" y="1566"/>
                  </a:cubicBezTo>
                  <a:cubicBezTo>
                    <a:pt x="1037" y="1542"/>
                    <a:pt x="1835" y="1328"/>
                    <a:pt x="2739" y="923"/>
                  </a:cubicBezTo>
                  <a:cubicBezTo>
                    <a:pt x="3299" y="685"/>
                    <a:pt x="3728" y="435"/>
                    <a:pt x="3906" y="351"/>
                  </a:cubicBezTo>
                  <a:cubicBezTo>
                    <a:pt x="4085" y="447"/>
                    <a:pt x="4525" y="685"/>
                    <a:pt x="5085" y="923"/>
                  </a:cubicBezTo>
                  <a:cubicBezTo>
                    <a:pt x="5990" y="1316"/>
                    <a:pt x="6788" y="1542"/>
                    <a:pt x="7442" y="1566"/>
                  </a:cubicBezTo>
                  <a:cubicBezTo>
                    <a:pt x="7478" y="1971"/>
                    <a:pt x="7585" y="3233"/>
                    <a:pt x="7288" y="4590"/>
                  </a:cubicBezTo>
                  <a:cubicBezTo>
                    <a:pt x="7276" y="4673"/>
                    <a:pt x="7323" y="4769"/>
                    <a:pt x="7407" y="4781"/>
                  </a:cubicBezTo>
                  <a:lnTo>
                    <a:pt x="7442" y="4781"/>
                  </a:lnTo>
                  <a:cubicBezTo>
                    <a:pt x="7514" y="4781"/>
                    <a:pt x="7585" y="4733"/>
                    <a:pt x="7597" y="4650"/>
                  </a:cubicBezTo>
                  <a:cubicBezTo>
                    <a:pt x="7978" y="2947"/>
                    <a:pt x="7752" y="1435"/>
                    <a:pt x="7740" y="1375"/>
                  </a:cubicBezTo>
                  <a:cubicBezTo>
                    <a:pt x="7728" y="1304"/>
                    <a:pt x="7669" y="1244"/>
                    <a:pt x="7573" y="1244"/>
                  </a:cubicBezTo>
                  <a:cubicBezTo>
                    <a:pt x="6037" y="1244"/>
                    <a:pt x="4001" y="30"/>
                    <a:pt x="3990" y="18"/>
                  </a:cubicBezTo>
                  <a:cubicBezTo>
                    <a:pt x="3966" y="6"/>
                    <a:pt x="3936" y="0"/>
                    <a:pt x="39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272;p64">
              <a:extLst>
                <a:ext uri="{FF2B5EF4-FFF2-40B4-BE49-F238E27FC236}">
                  <a16:creationId xmlns:a16="http://schemas.microsoft.com/office/drawing/2014/main" id="{08B627D9-07FE-FBB6-DC7D-8CC07FF76F3A}"/>
                </a:ext>
              </a:extLst>
            </p:cNvPr>
            <p:cNvSpPr/>
            <p:nvPr/>
          </p:nvSpPr>
          <p:spPr>
            <a:xfrm>
              <a:off x="4248428" y="1633270"/>
              <a:ext cx="238407" cy="187288"/>
            </a:xfrm>
            <a:custGeom>
              <a:avLst/>
              <a:gdLst/>
              <a:ahLst/>
              <a:cxnLst/>
              <a:rect l="l" t="t" r="r" b="b"/>
              <a:pathLst>
                <a:path w="7490" h="5884" extrusionOk="0">
                  <a:moveTo>
                    <a:pt x="186" y="1"/>
                  </a:moveTo>
                  <a:cubicBezTo>
                    <a:pt x="180" y="1"/>
                    <a:pt x="174" y="1"/>
                    <a:pt x="168" y="2"/>
                  </a:cubicBezTo>
                  <a:cubicBezTo>
                    <a:pt x="72" y="2"/>
                    <a:pt x="1" y="97"/>
                    <a:pt x="13" y="181"/>
                  </a:cubicBezTo>
                  <a:cubicBezTo>
                    <a:pt x="84" y="1383"/>
                    <a:pt x="370" y="2455"/>
                    <a:pt x="846" y="3348"/>
                  </a:cubicBezTo>
                  <a:cubicBezTo>
                    <a:pt x="1501" y="4574"/>
                    <a:pt x="2513" y="5419"/>
                    <a:pt x="3859" y="5860"/>
                  </a:cubicBezTo>
                  <a:cubicBezTo>
                    <a:pt x="3870" y="5860"/>
                    <a:pt x="3882" y="5884"/>
                    <a:pt x="3894" y="5884"/>
                  </a:cubicBezTo>
                  <a:cubicBezTo>
                    <a:pt x="3918" y="5884"/>
                    <a:pt x="3930" y="5884"/>
                    <a:pt x="3942" y="5860"/>
                  </a:cubicBezTo>
                  <a:cubicBezTo>
                    <a:pt x="4811" y="5586"/>
                    <a:pt x="5549" y="5110"/>
                    <a:pt x="6133" y="4503"/>
                  </a:cubicBezTo>
                  <a:cubicBezTo>
                    <a:pt x="6716" y="3872"/>
                    <a:pt x="7157" y="3086"/>
                    <a:pt x="7442" y="2145"/>
                  </a:cubicBezTo>
                  <a:cubicBezTo>
                    <a:pt x="7490" y="2062"/>
                    <a:pt x="7442" y="1967"/>
                    <a:pt x="7347" y="1955"/>
                  </a:cubicBezTo>
                  <a:cubicBezTo>
                    <a:pt x="7330" y="1948"/>
                    <a:pt x="7313" y="1944"/>
                    <a:pt x="7296" y="1944"/>
                  </a:cubicBezTo>
                  <a:cubicBezTo>
                    <a:pt x="7228" y="1944"/>
                    <a:pt x="7164" y="1996"/>
                    <a:pt x="7145" y="2062"/>
                  </a:cubicBezTo>
                  <a:cubicBezTo>
                    <a:pt x="6871" y="2931"/>
                    <a:pt x="6454" y="3693"/>
                    <a:pt x="5906" y="4277"/>
                  </a:cubicBezTo>
                  <a:cubicBezTo>
                    <a:pt x="5371" y="4836"/>
                    <a:pt x="4704" y="5265"/>
                    <a:pt x="3894" y="5539"/>
                  </a:cubicBezTo>
                  <a:cubicBezTo>
                    <a:pt x="2668" y="5122"/>
                    <a:pt x="1727" y="4336"/>
                    <a:pt x="1132" y="3181"/>
                  </a:cubicBezTo>
                  <a:cubicBezTo>
                    <a:pt x="680" y="2336"/>
                    <a:pt x="418" y="1312"/>
                    <a:pt x="346" y="157"/>
                  </a:cubicBezTo>
                  <a:cubicBezTo>
                    <a:pt x="346" y="69"/>
                    <a:pt x="264" y="1"/>
                    <a:pt x="1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273;p64">
              <a:extLst>
                <a:ext uri="{FF2B5EF4-FFF2-40B4-BE49-F238E27FC236}">
                  <a16:creationId xmlns:a16="http://schemas.microsoft.com/office/drawing/2014/main" id="{CD71E34C-6EA0-6E12-B92C-B0B073DC4403}"/>
                </a:ext>
              </a:extLst>
            </p:cNvPr>
            <p:cNvSpPr/>
            <p:nvPr/>
          </p:nvSpPr>
          <p:spPr>
            <a:xfrm>
              <a:off x="4212429" y="1502385"/>
              <a:ext cx="321037" cy="353822"/>
            </a:xfrm>
            <a:custGeom>
              <a:avLst/>
              <a:gdLst/>
              <a:ahLst/>
              <a:cxnLst/>
              <a:rect l="l" t="t" r="r" b="b"/>
              <a:pathLst>
                <a:path w="10086" h="11116" extrusionOk="0">
                  <a:moveTo>
                    <a:pt x="5061" y="316"/>
                  </a:moveTo>
                  <a:cubicBezTo>
                    <a:pt x="5263" y="435"/>
                    <a:pt x="5811" y="757"/>
                    <a:pt x="6549" y="1066"/>
                  </a:cubicBezTo>
                  <a:cubicBezTo>
                    <a:pt x="7692" y="1554"/>
                    <a:pt x="8692" y="1828"/>
                    <a:pt x="9526" y="1852"/>
                  </a:cubicBezTo>
                  <a:cubicBezTo>
                    <a:pt x="9550" y="2328"/>
                    <a:pt x="9693" y="3876"/>
                    <a:pt x="9335" y="5579"/>
                  </a:cubicBezTo>
                  <a:cubicBezTo>
                    <a:pt x="9073" y="6745"/>
                    <a:pt x="8645" y="7757"/>
                    <a:pt x="8049" y="8591"/>
                  </a:cubicBezTo>
                  <a:cubicBezTo>
                    <a:pt x="7311" y="9603"/>
                    <a:pt x="6299" y="10341"/>
                    <a:pt x="5049" y="10770"/>
                  </a:cubicBezTo>
                  <a:cubicBezTo>
                    <a:pt x="3799" y="10341"/>
                    <a:pt x="2775" y="9603"/>
                    <a:pt x="2037" y="8591"/>
                  </a:cubicBezTo>
                  <a:cubicBezTo>
                    <a:pt x="1430" y="7781"/>
                    <a:pt x="989" y="6745"/>
                    <a:pt x="751" y="5579"/>
                  </a:cubicBezTo>
                  <a:cubicBezTo>
                    <a:pt x="394" y="3876"/>
                    <a:pt x="537" y="2316"/>
                    <a:pt x="596" y="1852"/>
                  </a:cubicBezTo>
                  <a:cubicBezTo>
                    <a:pt x="1406" y="1828"/>
                    <a:pt x="2418" y="1554"/>
                    <a:pt x="3573" y="1066"/>
                  </a:cubicBezTo>
                  <a:cubicBezTo>
                    <a:pt x="4299" y="757"/>
                    <a:pt x="4847" y="435"/>
                    <a:pt x="5061" y="316"/>
                  </a:cubicBezTo>
                  <a:close/>
                  <a:moveTo>
                    <a:pt x="5037" y="1"/>
                  </a:moveTo>
                  <a:cubicBezTo>
                    <a:pt x="5007" y="1"/>
                    <a:pt x="4978" y="7"/>
                    <a:pt x="4954" y="18"/>
                  </a:cubicBezTo>
                  <a:cubicBezTo>
                    <a:pt x="4930" y="30"/>
                    <a:pt x="2370" y="1554"/>
                    <a:pt x="441" y="1554"/>
                  </a:cubicBezTo>
                  <a:cubicBezTo>
                    <a:pt x="370" y="1554"/>
                    <a:pt x="299" y="1614"/>
                    <a:pt x="287" y="1685"/>
                  </a:cubicBezTo>
                  <a:cubicBezTo>
                    <a:pt x="263" y="1769"/>
                    <a:pt x="1" y="3578"/>
                    <a:pt x="429" y="5650"/>
                  </a:cubicBezTo>
                  <a:cubicBezTo>
                    <a:pt x="680" y="6865"/>
                    <a:pt x="1132" y="7924"/>
                    <a:pt x="1775" y="8793"/>
                  </a:cubicBezTo>
                  <a:cubicBezTo>
                    <a:pt x="2561" y="9877"/>
                    <a:pt x="3644" y="10651"/>
                    <a:pt x="5001" y="11091"/>
                  </a:cubicBezTo>
                  <a:cubicBezTo>
                    <a:pt x="5013" y="11091"/>
                    <a:pt x="5025" y="11115"/>
                    <a:pt x="5049" y="11115"/>
                  </a:cubicBezTo>
                  <a:cubicBezTo>
                    <a:pt x="5061" y="11115"/>
                    <a:pt x="5073" y="11115"/>
                    <a:pt x="5085" y="11091"/>
                  </a:cubicBezTo>
                  <a:cubicBezTo>
                    <a:pt x="6430" y="10651"/>
                    <a:pt x="7514" y="9877"/>
                    <a:pt x="8323" y="8793"/>
                  </a:cubicBezTo>
                  <a:cubicBezTo>
                    <a:pt x="8954" y="7924"/>
                    <a:pt x="9407" y="6865"/>
                    <a:pt x="9657" y="5650"/>
                  </a:cubicBezTo>
                  <a:cubicBezTo>
                    <a:pt x="10085" y="3566"/>
                    <a:pt x="9812" y="1769"/>
                    <a:pt x="9788" y="1685"/>
                  </a:cubicBezTo>
                  <a:cubicBezTo>
                    <a:pt x="9776" y="1614"/>
                    <a:pt x="9716" y="1554"/>
                    <a:pt x="9633" y="1554"/>
                  </a:cubicBezTo>
                  <a:cubicBezTo>
                    <a:pt x="7692" y="1554"/>
                    <a:pt x="5132" y="42"/>
                    <a:pt x="5121" y="18"/>
                  </a:cubicBezTo>
                  <a:cubicBezTo>
                    <a:pt x="5097" y="7"/>
                    <a:pt x="5067" y="1"/>
                    <a:pt x="50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2" name="Picture 4" descr="Free Aws Logo Icon - Free Download Logos Logo Icons | IconScout">
            <a:extLst>
              <a:ext uri="{FF2B5EF4-FFF2-40B4-BE49-F238E27FC236}">
                <a16:creationId xmlns:a16="http://schemas.microsoft.com/office/drawing/2014/main" id="{6471DFD9-F49B-1092-9C8B-AE6A5B440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2472" y="2655837"/>
            <a:ext cx="767171" cy="76717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0688CA02-703F-0D5E-30D9-97F8BBC57458}"/>
              </a:ext>
            </a:extLst>
          </p:cNvPr>
          <p:cNvGrpSpPr/>
          <p:nvPr/>
        </p:nvGrpSpPr>
        <p:grpSpPr>
          <a:xfrm>
            <a:off x="6186539" y="3731883"/>
            <a:ext cx="2428065" cy="623217"/>
            <a:chOff x="6186539" y="3731883"/>
            <a:chExt cx="2428065" cy="623217"/>
          </a:xfrm>
        </p:grpSpPr>
        <p:grpSp>
          <p:nvGrpSpPr>
            <p:cNvPr id="9" name="Google Shape;420;p9">
              <a:extLst>
                <a:ext uri="{FF2B5EF4-FFF2-40B4-BE49-F238E27FC236}">
                  <a16:creationId xmlns:a16="http://schemas.microsoft.com/office/drawing/2014/main" id="{104A643F-22CF-5FF4-C329-46415DEC39E7}"/>
                </a:ext>
              </a:extLst>
            </p:cNvPr>
            <p:cNvGrpSpPr/>
            <p:nvPr/>
          </p:nvGrpSpPr>
          <p:grpSpPr>
            <a:xfrm>
              <a:off x="6186539" y="3731883"/>
              <a:ext cx="1901998" cy="623217"/>
              <a:chOff x="5461189" y="1402309"/>
              <a:chExt cx="2535998" cy="830956"/>
            </a:xfrm>
          </p:grpSpPr>
          <p:sp>
            <p:nvSpPr>
              <p:cNvPr id="10" name="Google Shape;421;p9">
                <a:extLst>
                  <a:ext uri="{FF2B5EF4-FFF2-40B4-BE49-F238E27FC236}">
                    <a16:creationId xmlns:a16="http://schemas.microsoft.com/office/drawing/2014/main" id="{A69A738C-3158-8072-2E25-0889816EC06B}"/>
                  </a:ext>
                </a:extLst>
              </p:cNvPr>
              <p:cNvSpPr txBox="1"/>
              <p:nvPr/>
            </p:nvSpPr>
            <p:spPr>
              <a:xfrm>
                <a:off x="5461189" y="1402309"/>
                <a:ext cx="2481694" cy="830956"/>
              </a:xfrm>
              <a:prstGeom prst="rect">
                <a:avLst/>
              </a:prstGeom>
              <a:noFill/>
              <a:ln>
                <a:noFill/>
              </a:ln>
            </p:spPr>
            <p:txBody>
              <a:bodyPr spcFirstLastPara="1" wrap="square" lIns="68569" tIns="34275" rIns="68569" bIns="34275" anchor="t" anchorCtr="0">
                <a:spAutoFit/>
              </a:bodyPr>
              <a:lstStyle/>
              <a:p>
                <a:r>
                  <a:rPr lang="en-US" sz="1800" dirty="0">
                    <a:solidFill>
                      <a:srgbClr val="595959"/>
                    </a:solidFill>
                    <a:latin typeface="Calibri"/>
                    <a:ea typeface="Calibri"/>
                    <a:cs typeface="Calibri"/>
                    <a:sym typeface="Calibri"/>
                  </a:rPr>
                  <a:t> Entities ~549</a:t>
                </a:r>
                <a:endParaRPr sz="1800" dirty="0">
                  <a:solidFill>
                    <a:srgbClr val="595959"/>
                  </a:solidFill>
                  <a:latin typeface="Calibri"/>
                  <a:ea typeface="Calibri"/>
                  <a:cs typeface="Calibri"/>
                  <a:sym typeface="Calibri"/>
                </a:endParaRPr>
              </a:p>
              <a:p>
                <a:r>
                  <a:rPr lang="en-US" sz="1800" dirty="0">
                    <a:solidFill>
                      <a:srgbClr val="595959"/>
                    </a:solidFill>
                    <a:latin typeface="Calibri"/>
                    <a:ea typeface="Calibri"/>
                    <a:cs typeface="Calibri"/>
                    <a:sym typeface="Calibri"/>
                  </a:rPr>
                  <a:t> Relations ~194</a:t>
                </a:r>
                <a:endParaRPr sz="1050" dirty="0"/>
              </a:p>
            </p:txBody>
          </p:sp>
          <p:cxnSp>
            <p:nvCxnSpPr>
              <p:cNvPr id="11" name="Google Shape;422;p9">
                <a:extLst>
                  <a:ext uri="{FF2B5EF4-FFF2-40B4-BE49-F238E27FC236}">
                    <a16:creationId xmlns:a16="http://schemas.microsoft.com/office/drawing/2014/main" id="{430C1C0D-D3A7-C260-614F-128D9535CBCB}"/>
                  </a:ext>
                </a:extLst>
              </p:cNvPr>
              <p:cNvCxnSpPr/>
              <p:nvPr/>
            </p:nvCxnSpPr>
            <p:spPr>
              <a:xfrm flipH="1">
                <a:off x="7727023" y="1469685"/>
                <a:ext cx="270164" cy="696203"/>
              </a:xfrm>
              <a:prstGeom prst="straightConnector1">
                <a:avLst/>
              </a:prstGeom>
              <a:noFill/>
              <a:ln w="19050" cap="flat" cmpd="sng">
                <a:solidFill>
                  <a:schemeClr val="bg2"/>
                </a:solidFill>
                <a:prstDash val="solid"/>
                <a:miter lim="800000"/>
                <a:headEnd type="none" w="sm" len="sm"/>
                <a:tailEnd type="none" w="sm" len="sm"/>
              </a:ln>
            </p:spPr>
          </p:cxnSp>
        </p:grpSp>
        <p:sp>
          <p:nvSpPr>
            <p:cNvPr id="16" name="Google Shape;9048;p59">
              <a:extLst>
                <a:ext uri="{FF2B5EF4-FFF2-40B4-BE49-F238E27FC236}">
                  <a16:creationId xmlns:a16="http://schemas.microsoft.com/office/drawing/2014/main" id="{B16C3BEE-C01D-7411-12CF-24AE24829DBF}"/>
                </a:ext>
              </a:extLst>
            </p:cNvPr>
            <p:cNvSpPr/>
            <p:nvPr/>
          </p:nvSpPr>
          <p:spPr>
            <a:xfrm>
              <a:off x="8233395" y="3932691"/>
              <a:ext cx="381209" cy="312466"/>
            </a:xfrm>
            <a:custGeom>
              <a:avLst/>
              <a:gdLst/>
              <a:ahLst/>
              <a:cxnLst/>
              <a:rect l="l" t="t" r="r" b="b"/>
              <a:pathLst>
                <a:path w="11967" h="9809" extrusionOk="0">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bg1">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0312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72C4D7-AECA-6CB2-AC9A-4BE4BA6074C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AAC7856-A5A2-03CA-FE05-8B9EBD49EB78}"/>
              </a:ext>
            </a:extLst>
          </p:cNvPr>
          <p:cNvSpPr>
            <a:spLocks noGrp="1"/>
          </p:cNvSpPr>
          <p:nvPr>
            <p:ph type="title"/>
          </p:nvPr>
        </p:nvSpPr>
        <p:spPr/>
        <p:txBody>
          <a:bodyPr/>
          <a:lstStyle/>
          <a:p>
            <a:r>
              <a:rPr lang="en-US" dirty="0"/>
              <a:t>3.3 Information Extraction via LLM-RAG Synergy</a:t>
            </a:r>
          </a:p>
        </p:txBody>
      </p:sp>
      <p:sp>
        <p:nvSpPr>
          <p:cNvPr id="4" name="Slide Number Placeholder 3">
            <a:extLst>
              <a:ext uri="{FF2B5EF4-FFF2-40B4-BE49-F238E27FC236}">
                <a16:creationId xmlns:a16="http://schemas.microsoft.com/office/drawing/2014/main" id="{B44E0604-09EA-A3A8-03EF-4F7C69A0D9B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sp>
        <p:nvSpPr>
          <p:cNvPr id="6" name="TextBox 5">
            <a:extLst>
              <a:ext uri="{FF2B5EF4-FFF2-40B4-BE49-F238E27FC236}">
                <a16:creationId xmlns:a16="http://schemas.microsoft.com/office/drawing/2014/main" id="{5480EB97-B0D5-2077-B740-AA5069491A07}"/>
              </a:ext>
            </a:extLst>
          </p:cNvPr>
          <p:cNvSpPr txBox="1"/>
          <p:nvPr/>
        </p:nvSpPr>
        <p:spPr>
          <a:xfrm>
            <a:off x="962025" y="969185"/>
            <a:ext cx="7594759" cy="307777"/>
          </a:xfrm>
          <a:prstGeom prst="rect">
            <a:avLst/>
          </a:prstGeom>
          <a:noFill/>
        </p:spPr>
        <p:txBody>
          <a:bodyPr wrap="square">
            <a:spAutoFit/>
          </a:bodyPr>
          <a:lstStyle/>
          <a:p>
            <a:r>
              <a:rPr lang="en-US" sz="1400" dirty="0">
                <a:solidFill>
                  <a:schemeClr val="dk1"/>
                </a:solidFill>
                <a:latin typeface="Fira Sans Condensed"/>
                <a:ea typeface="Fira Sans Condensed"/>
                <a:cs typeface="Fira Sans Condensed"/>
                <a:sym typeface="Fira Sans Condensed"/>
              </a:rPr>
              <a:t>Taxonomy-Driven Knowledge Graph Construction for Domain-Specific Scientific Application</a:t>
            </a:r>
            <a:endParaRPr lang="en-US" dirty="0"/>
          </a:p>
        </p:txBody>
      </p:sp>
      <p:pic>
        <p:nvPicPr>
          <p:cNvPr id="24" name="Picture 23">
            <a:extLst>
              <a:ext uri="{FF2B5EF4-FFF2-40B4-BE49-F238E27FC236}">
                <a16:creationId xmlns:a16="http://schemas.microsoft.com/office/drawing/2014/main" id="{F66F7F8E-C4C1-B8C7-4D67-8F932BDF6B4F}"/>
              </a:ext>
            </a:extLst>
          </p:cNvPr>
          <p:cNvPicPr>
            <a:picLocks noChangeAspect="1"/>
          </p:cNvPicPr>
          <p:nvPr/>
        </p:nvPicPr>
        <p:blipFill>
          <a:blip r:embed="rId3"/>
          <a:stretch>
            <a:fillRect/>
          </a:stretch>
        </p:blipFill>
        <p:spPr>
          <a:xfrm>
            <a:off x="409838" y="1541885"/>
            <a:ext cx="8534137" cy="2449090"/>
          </a:xfrm>
          <a:prstGeom prst="rect">
            <a:avLst/>
          </a:prstGeom>
        </p:spPr>
      </p:pic>
    </p:spTree>
    <p:extLst>
      <p:ext uri="{BB962C8B-B14F-4D97-AF65-F5344CB8AC3E}">
        <p14:creationId xmlns:p14="http://schemas.microsoft.com/office/powerpoint/2010/main" val="908405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613FEB-DFB3-733A-4D50-2CA1B6F1643F}"/>
              </a:ext>
            </a:extLst>
          </p:cNvPr>
          <p:cNvSpPr>
            <a:spLocks noGrp="1"/>
          </p:cNvSpPr>
          <p:nvPr>
            <p:ph type="title"/>
          </p:nvPr>
        </p:nvSpPr>
        <p:spPr/>
        <p:txBody>
          <a:bodyPr/>
          <a:lstStyle/>
          <a:p>
            <a:r>
              <a:rPr lang="en-US" dirty="0"/>
              <a:t>3.3 Information Extraction via LLM-RAG Synergy</a:t>
            </a:r>
          </a:p>
        </p:txBody>
      </p:sp>
      <p:sp>
        <p:nvSpPr>
          <p:cNvPr id="4" name="Slide Number Placeholder 3">
            <a:extLst>
              <a:ext uri="{FF2B5EF4-FFF2-40B4-BE49-F238E27FC236}">
                <a16:creationId xmlns:a16="http://schemas.microsoft.com/office/drawing/2014/main" id="{84EAD289-080F-D4A0-B581-7ED1CD80DE7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pic>
        <p:nvPicPr>
          <p:cNvPr id="64" name="Picture 63">
            <a:extLst>
              <a:ext uri="{FF2B5EF4-FFF2-40B4-BE49-F238E27FC236}">
                <a16:creationId xmlns:a16="http://schemas.microsoft.com/office/drawing/2014/main" id="{424E4788-530E-6CD0-9F68-2B4EF69E84E6}"/>
              </a:ext>
            </a:extLst>
          </p:cNvPr>
          <p:cNvPicPr>
            <a:picLocks noChangeAspect="1"/>
          </p:cNvPicPr>
          <p:nvPr/>
        </p:nvPicPr>
        <p:blipFill>
          <a:blip r:embed="rId3"/>
          <a:stretch>
            <a:fillRect/>
          </a:stretch>
        </p:blipFill>
        <p:spPr>
          <a:xfrm>
            <a:off x="149352" y="1123074"/>
            <a:ext cx="8407432" cy="3472889"/>
          </a:xfrm>
          <a:prstGeom prst="rect">
            <a:avLst/>
          </a:prstGeom>
        </p:spPr>
      </p:pic>
    </p:spTree>
    <p:extLst>
      <p:ext uri="{BB962C8B-B14F-4D97-AF65-F5344CB8AC3E}">
        <p14:creationId xmlns:p14="http://schemas.microsoft.com/office/powerpoint/2010/main" val="1721183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8"/>
          <p:cNvSpPr txBox="1">
            <a:spLocks noGrp="1"/>
          </p:cNvSpPr>
          <p:nvPr>
            <p:ph type="title"/>
          </p:nvPr>
        </p:nvSpPr>
        <p:spPr>
          <a:xfrm>
            <a:off x="584884" y="100892"/>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About Myself</a:t>
            </a:r>
            <a:endParaRPr dirty="0"/>
          </a:p>
        </p:txBody>
      </p:sp>
      <p:sp>
        <p:nvSpPr>
          <p:cNvPr id="410" name="Google Shape;410;p58"/>
          <p:cNvSpPr txBox="1"/>
          <p:nvPr/>
        </p:nvSpPr>
        <p:spPr>
          <a:xfrm>
            <a:off x="231062" y="526882"/>
            <a:ext cx="8874422" cy="4185731"/>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Clr>
                <a:schemeClr val="accent2"/>
              </a:buClr>
              <a:buSzPts val="1400"/>
            </a:pPr>
            <a:r>
              <a:rPr lang="en" sz="1200" dirty="0">
                <a:solidFill>
                  <a:schemeClr val="accent2"/>
                </a:solidFill>
                <a:latin typeface="Fira Sans Condensed"/>
                <a:ea typeface="Fira Sans Condensed"/>
                <a:cs typeface="Fira Sans Condensed"/>
                <a:sym typeface="Fira Sans Condensed"/>
              </a:rPr>
              <a:t>	Joined Professor </a:t>
            </a:r>
            <a:r>
              <a:rPr lang="en" sz="1200" dirty="0" err="1">
                <a:solidFill>
                  <a:schemeClr val="accent2"/>
                </a:solidFill>
                <a:latin typeface="Fira Sans Condensed"/>
                <a:ea typeface="Fira Sans Condensed"/>
                <a:cs typeface="Fira Sans Condensed"/>
                <a:sym typeface="Fira Sans Condensed"/>
              </a:rPr>
              <a:t>Latecki’s</a:t>
            </a:r>
            <a:r>
              <a:rPr lang="en" sz="1200" dirty="0">
                <a:solidFill>
                  <a:schemeClr val="accent2"/>
                </a:solidFill>
                <a:latin typeface="Fira Sans Condensed"/>
                <a:ea typeface="Fira Sans Condensed"/>
                <a:cs typeface="Fira Sans Condensed"/>
                <a:sym typeface="Fira Sans Condensed"/>
              </a:rPr>
              <a:t> Lab 2019 Fall</a:t>
            </a:r>
            <a:endParaRPr sz="1200" dirty="0">
              <a:solidFill>
                <a:schemeClr val="accent2"/>
              </a:solidFill>
              <a:latin typeface="Fira Sans Condensed"/>
              <a:ea typeface="Fira Sans Condensed"/>
              <a:cs typeface="Fira Sans Condensed"/>
              <a:sym typeface="Fira Sans Condensed"/>
            </a:endParaRPr>
          </a:p>
          <a:p>
            <a:pPr marL="457200" lvl="0" indent="-317500" algn="l" rtl="0">
              <a:spcBef>
                <a:spcPts val="0"/>
              </a:spcBef>
              <a:spcAft>
                <a:spcPts val="0"/>
              </a:spcAft>
              <a:buClr>
                <a:schemeClr val="accent2"/>
              </a:buClr>
              <a:buSzPts val="1400"/>
              <a:buFont typeface="Fira Sans Condensed"/>
              <a:buChar char="-"/>
            </a:pPr>
            <a:r>
              <a:rPr lang="en" sz="1600" b="1" dirty="0">
                <a:solidFill>
                  <a:schemeClr val="accent2"/>
                </a:solidFill>
                <a:latin typeface="Fira Sans Condensed"/>
                <a:ea typeface="Fira Sans Condensed"/>
                <a:cs typeface="Fira Sans Condensed"/>
                <a:sym typeface="Fira Sans Condensed"/>
              </a:rPr>
              <a:t>Computer vision</a:t>
            </a:r>
            <a:r>
              <a:rPr lang="en" sz="1200" dirty="0">
                <a:solidFill>
                  <a:schemeClr val="accent2"/>
                </a:solidFill>
                <a:latin typeface="Fira Sans Condensed"/>
                <a:ea typeface="Fira Sans Condensed"/>
                <a:cs typeface="Fira Sans Condensed"/>
                <a:sym typeface="Fira Sans Condensed"/>
              </a:rPr>
              <a:t> </a:t>
            </a:r>
            <a:endParaRPr sz="1200" dirty="0">
              <a:solidFill>
                <a:schemeClr val="accent2"/>
              </a:solidFill>
              <a:latin typeface="Fira Sans Condensed"/>
              <a:ea typeface="Fira Sans Condensed"/>
              <a:cs typeface="Fira Sans Condensed"/>
              <a:sym typeface="Fira Sans Condensed"/>
            </a:endParaRPr>
          </a:p>
          <a:p>
            <a:pPr marL="914400" lvl="1" indent="-317500" algn="l" rtl="0">
              <a:spcBef>
                <a:spcPts val="0"/>
              </a:spcBef>
              <a:spcAft>
                <a:spcPts val="0"/>
              </a:spcAft>
              <a:buClr>
                <a:schemeClr val="accent2"/>
              </a:buClr>
              <a:buSzPts val="1400"/>
              <a:buFont typeface="Fira Sans Condensed"/>
              <a:buChar char="-"/>
            </a:pPr>
            <a:r>
              <a:rPr lang="en" sz="1200" b="1" dirty="0">
                <a:solidFill>
                  <a:schemeClr val="accent2"/>
                </a:solidFill>
                <a:latin typeface="Fira Sans Condensed"/>
                <a:ea typeface="Fira Sans Condensed"/>
                <a:cs typeface="Fira Sans Condensed"/>
                <a:sym typeface="Fira Sans Condensed"/>
              </a:rPr>
              <a:t>Pan, H.</a:t>
            </a:r>
            <a:r>
              <a:rPr lang="en" sz="1200" dirty="0">
                <a:solidFill>
                  <a:schemeClr val="accent2"/>
                </a:solidFill>
                <a:latin typeface="Fira Sans Condensed"/>
                <a:ea typeface="Fira Sans Condensed"/>
                <a:cs typeface="Fira Sans Condensed"/>
                <a:sym typeface="Fira Sans Condensed"/>
              </a:rPr>
              <a:t>, Zhou, Q., &amp; Latecki, L.J. (2021). SGUNET: Semantic Guided UNET For Thyroid Nodule Segmentation. 2021 IEEE 18th International Symposium on Biomedical Imaging (ISBI), 630-634.</a:t>
            </a:r>
            <a:endParaRPr sz="1200" dirty="0">
              <a:solidFill>
                <a:schemeClr val="accent2"/>
              </a:solidFill>
              <a:latin typeface="Fira Sans Condensed"/>
              <a:ea typeface="Fira Sans Condensed"/>
              <a:cs typeface="Fira Sans Condensed"/>
              <a:sym typeface="Fira Sans Condensed"/>
            </a:endParaRPr>
          </a:p>
          <a:p>
            <a:pPr marL="457200" lvl="0" indent="-317500" algn="l" rtl="0">
              <a:spcBef>
                <a:spcPts val="0"/>
              </a:spcBef>
              <a:spcAft>
                <a:spcPts val="0"/>
              </a:spcAft>
              <a:buClr>
                <a:schemeClr val="accent2"/>
              </a:buClr>
              <a:buSzPts val="1400"/>
              <a:buFont typeface="Fira Sans Condensed"/>
              <a:buChar char="-"/>
            </a:pPr>
            <a:r>
              <a:rPr lang="en" sz="1600" b="1" dirty="0">
                <a:solidFill>
                  <a:schemeClr val="accent2"/>
                </a:solidFill>
                <a:latin typeface="Fira Sans Condensed"/>
                <a:ea typeface="Fira Sans Condensed"/>
                <a:cs typeface="Fira Sans Condensed"/>
                <a:sym typeface="Fira Sans Condensed"/>
              </a:rPr>
              <a:t>Natural Language Processing </a:t>
            </a:r>
            <a:endParaRPr sz="1200" dirty="0">
              <a:solidFill>
                <a:schemeClr val="accent2"/>
              </a:solidFill>
              <a:latin typeface="Fira Sans Condensed"/>
              <a:ea typeface="Fira Sans Condensed"/>
              <a:cs typeface="Fira Sans Condensed"/>
              <a:sym typeface="Fira Sans Condensed"/>
            </a:endParaRPr>
          </a:p>
          <a:p>
            <a:pPr marL="914400" lvl="1" indent="-317500" algn="l" rtl="0">
              <a:spcBef>
                <a:spcPts val="0"/>
              </a:spcBef>
              <a:spcAft>
                <a:spcPts val="0"/>
              </a:spcAft>
              <a:buClr>
                <a:schemeClr val="accent2"/>
              </a:buClr>
              <a:buSzPts val="1400"/>
              <a:buFont typeface="Fira Sans Condensed"/>
              <a:buChar char="-"/>
            </a:pPr>
            <a:r>
              <a:rPr lang="en" sz="1200" b="1" dirty="0">
                <a:solidFill>
                  <a:schemeClr val="accent2"/>
                </a:solidFill>
                <a:latin typeface="Fira Sans Condensed"/>
                <a:ea typeface="Fira Sans Condensed"/>
                <a:cs typeface="Fira Sans Condensed"/>
                <a:sym typeface="Fira Sans Condensed"/>
              </a:rPr>
              <a:t>‌Pan, H.</a:t>
            </a:r>
            <a:r>
              <a:rPr lang="en" sz="1200" dirty="0">
                <a:solidFill>
                  <a:schemeClr val="accent2"/>
                </a:solidFill>
                <a:latin typeface="Fira Sans Condensed"/>
                <a:ea typeface="Fira Sans Condensed"/>
                <a:cs typeface="Fira Sans Condensed"/>
                <a:sym typeface="Fira Sans Condensed"/>
              </a:rPr>
              <a:t>, Zhang, Q., </a:t>
            </a:r>
            <a:r>
              <a:rPr lang="en" sz="1200" dirty="0" err="1">
                <a:solidFill>
                  <a:schemeClr val="accent2"/>
                </a:solidFill>
                <a:latin typeface="Fira Sans Condensed"/>
                <a:ea typeface="Fira Sans Condensed"/>
                <a:cs typeface="Fira Sans Condensed"/>
                <a:sym typeface="Fira Sans Condensed"/>
              </a:rPr>
              <a:t>Dragut</a:t>
            </a:r>
            <a:r>
              <a:rPr lang="en" sz="1200" dirty="0">
                <a:solidFill>
                  <a:schemeClr val="accent2"/>
                </a:solidFill>
                <a:latin typeface="Fira Sans Condensed"/>
                <a:ea typeface="Fira Sans Condensed"/>
                <a:cs typeface="Fira Sans Condensed"/>
                <a:sym typeface="Fira Sans Condensed"/>
              </a:rPr>
              <a:t>, E.C., </a:t>
            </a:r>
            <a:r>
              <a:rPr lang="en" sz="1200" dirty="0" err="1">
                <a:solidFill>
                  <a:schemeClr val="accent2"/>
                </a:solidFill>
                <a:latin typeface="Fira Sans Condensed"/>
                <a:ea typeface="Fira Sans Condensed"/>
                <a:cs typeface="Fira Sans Condensed"/>
                <a:sym typeface="Fira Sans Condensed"/>
              </a:rPr>
              <a:t>Caragea</a:t>
            </a:r>
            <a:r>
              <a:rPr lang="en" sz="1200" dirty="0">
                <a:solidFill>
                  <a:schemeClr val="accent2"/>
                </a:solidFill>
                <a:latin typeface="Fira Sans Condensed"/>
                <a:ea typeface="Fira Sans Condensed"/>
                <a:cs typeface="Fira Sans Condensed"/>
                <a:sym typeface="Fira Sans Condensed"/>
              </a:rPr>
              <a:t>, C., &amp; Latecki, L.J. (2023). DMDD: A Large-Scale Dataset for Dataset Mentions Detection. Transactions of the Association for Computational Linguistics, 11, 1132-1146.</a:t>
            </a:r>
            <a:endParaRPr sz="1200" dirty="0">
              <a:solidFill>
                <a:schemeClr val="accent2"/>
              </a:solidFill>
              <a:latin typeface="Fira Sans Condensed"/>
              <a:ea typeface="Fira Sans Condensed"/>
              <a:cs typeface="Fira Sans Condensed"/>
              <a:sym typeface="Fira Sans Condensed"/>
            </a:endParaRPr>
          </a:p>
          <a:p>
            <a:pPr marL="914400" lvl="1" indent="-317500" algn="l" rtl="0">
              <a:spcBef>
                <a:spcPts val="0"/>
              </a:spcBef>
              <a:spcAft>
                <a:spcPts val="0"/>
              </a:spcAft>
              <a:buClr>
                <a:schemeClr val="accent2"/>
              </a:buClr>
              <a:buSzPts val="1400"/>
              <a:buFont typeface="Fira Sans Condensed"/>
              <a:buChar char="-"/>
            </a:pPr>
            <a:r>
              <a:rPr lang="en" sz="1200" b="1" dirty="0">
                <a:solidFill>
                  <a:schemeClr val="dk1"/>
                </a:solidFill>
                <a:latin typeface="Fira Sans Condensed"/>
                <a:ea typeface="Fira Sans Condensed"/>
                <a:cs typeface="Fira Sans Condensed"/>
                <a:sym typeface="Fira Sans Condensed"/>
              </a:rPr>
              <a:t>Pan, H.,</a:t>
            </a:r>
            <a:r>
              <a:rPr lang="en" sz="1200" dirty="0">
                <a:solidFill>
                  <a:schemeClr val="dk1"/>
                </a:solidFill>
                <a:latin typeface="Fira Sans Condensed"/>
                <a:ea typeface="Fira Sans Condensed"/>
                <a:cs typeface="Fira Sans Condensed"/>
                <a:sym typeface="Fira Sans Condensed"/>
              </a:rPr>
              <a:t> Zhang, Q., </a:t>
            </a:r>
            <a:r>
              <a:rPr lang="en" sz="1200" dirty="0" err="1">
                <a:solidFill>
                  <a:schemeClr val="dk1"/>
                </a:solidFill>
                <a:latin typeface="Fira Sans Condensed"/>
                <a:ea typeface="Fira Sans Condensed"/>
                <a:cs typeface="Fira Sans Condensed"/>
                <a:sym typeface="Fira Sans Condensed"/>
              </a:rPr>
              <a:t>Dragut</a:t>
            </a:r>
            <a:r>
              <a:rPr lang="en" sz="1200" dirty="0">
                <a:solidFill>
                  <a:schemeClr val="dk1"/>
                </a:solidFill>
                <a:latin typeface="Fira Sans Condensed"/>
                <a:ea typeface="Fira Sans Condensed"/>
                <a:cs typeface="Fira Sans Condensed"/>
                <a:sym typeface="Fira Sans Condensed"/>
              </a:rPr>
              <a:t>, E.C., </a:t>
            </a:r>
            <a:r>
              <a:rPr lang="en" sz="1200" dirty="0" err="1">
                <a:solidFill>
                  <a:schemeClr val="dk1"/>
                </a:solidFill>
                <a:latin typeface="Fira Sans Condensed"/>
                <a:ea typeface="Fira Sans Condensed"/>
                <a:cs typeface="Fira Sans Condensed"/>
                <a:sym typeface="Fira Sans Condensed"/>
              </a:rPr>
              <a:t>Caragea</a:t>
            </a:r>
            <a:r>
              <a:rPr lang="en" sz="1200" dirty="0">
                <a:solidFill>
                  <a:schemeClr val="dk1"/>
                </a:solidFill>
                <a:latin typeface="Fira Sans Condensed"/>
                <a:ea typeface="Fira Sans Condensed"/>
                <a:cs typeface="Fira Sans Condensed"/>
                <a:sym typeface="Fira Sans Condensed"/>
              </a:rPr>
              <a:t>, C., &amp; Latecki, L.J. (2024). </a:t>
            </a:r>
            <a:r>
              <a:rPr lang="en" sz="1200" dirty="0" err="1">
                <a:solidFill>
                  <a:schemeClr val="dk1"/>
                </a:solidFill>
                <a:latin typeface="Fira Sans Condensed"/>
                <a:ea typeface="Fira Sans Condensed"/>
                <a:cs typeface="Fira Sans Condensed"/>
                <a:sym typeface="Fira Sans Condensed"/>
              </a:rPr>
              <a:t>SciDMT</a:t>
            </a:r>
            <a:r>
              <a:rPr lang="en" sz="1200" dirty="0">
                <a:solidFill>
                  <a:schemeClr val="dk1"/>
                </a:solidFill>
                <a:latin typeface="Fira Sans Condensed"/>
                <a:ea typeface="Fira Sans Condensed"/>
                <a:cs typeface="Fira Sans Condensed"/>
                <a:sym typeface="Fira Sans Condensed"/>
              </a:rPr>
              <a:t>: A Large-Scale Corpus for Detecting Scientific Mention. LREC-COLING</a:t>
            </a:r>
          </a:p>
          <a:p>
            <a:pPr marL="914400" lvl="1" indent="-317500" algn="l" rtl="0">
              <a:spcBef>
                <a:spcPts val="0"/>
              </a:spcBef>
              <a:spcAft>
                <a:spcPts val="0"/>
              </a:spcAft>
              <a:buClr>
                <a:schemeClr val="accent2"/>
              </a:buClr>
              <a:buSzPts val="1400"/>
              <a:buFont typeface="Fira Sans Condensed"/>
              <a:buChar char="-"/>
            </a:pPr>
            <a:r>
              <a:rPr lang="en" sz="1200" b="1" dirty="0">
                <a:solidFill>
                  <a:schemeClr val="dk1"/>
                </a:solidFill>
                <a:latin typeface="Fira Sans Condensed"/>
                <a:ea typeface="Fira Sans Condensed"/>
                <a:cs typeface="Fira Sans Condensed"/>
                <a:sym typeface="Fira Sans Condensed"/>
              </a:rPr>
              <a:t>Pan, H.,</a:t>
            </a:r>
            <a:r>
              <a:rPr lang="en" sz="1200" dirty="0">
                <a:solidFill>
                  <a:schemeClr val="dk1"/>
                </a:solidFill>
                <a:latin typeface="Fira Sans Condensed"/>
                <a:ea typeface="Fira Sans Condensed"/>
                <a:cs typeface="Fira Sans Condensed"/>
                <a:sym typeface="Fira Sans Condensed"/>
              </a:rPr>
              <a:t> Zhang, Q., </a:t>
            </a:r>
            <a:r>
              <a:rPr lang="en" sz="1200" dirty="0" err="1">
                <a:solidFill>
                  <a:schemeClr val="dk1"/>
                </a:solidFill>
                <a:latin typeface="Fira Sans Condensed"/>
                <a:ea typeface="Fira Sans Condensed"/>
                <a:cs typeface="Fira Sans Condensed"/>
                <a:sym typeface="Fira Sans Condensed"/>
              </a:rPr>
              <a:t>Dragut</a:t>
            </a:r>
            <a:r>
              <a:rPr lang="en" sz="1200" dirty="0">
                <a:solidFill>
                  <a:schemeClr val="dk1"/>
                </a:solidFill>
                <a:latin typeface="Fira Sans Condensed"/>
                <a:ea typeface="Fira Sans Condensed"/>
                <a:cs typeface="Fira Sans Condensed"/>
                <a:sym typeface="Fira Sans Condensed"/>
              </a:rPr>
              <a:t>, E.C., </a:t>
            </a:r>
            <a:r>
              <a:rPr lang="en" sz="1200" dirty="0" err="1">
                <a:solidFill>
                  <a:schemeClr val="dk1"/>
                </a:solidFill>
                <a:latin typeface="Fira Sans Condensed"/>
                <a:ea typeface="Fira Sans Condensed"/>
                <a:cs typeface="Fira Sans Condensed"/>
                <a:sym typeface="Fira Sans Condensed"/>
              </a:rPr>
              <a:t>Caragea</a:t>
            </a:r>
            <a:r>
              <a:rPr lang="en" sz="1200" dirty="0">
                <a:solidFill>
                  <a:schemeClr val="dk1"/>
                </a:solidFill>
                <a:latin typeface="Fira Sans Condensed"/>
                <a:ea typeface="Fira Sans Condensed"/>
                <a:cs typeface="Fira Sans Condensed"/>
                <a:sym typeface="Fira Sans Condensed"/>
              </a:rPr>
              <a:t>, C., &amp; Latecki, L.J. (2024).</a:t>
            </a:r>
            <a:r>
              <a:rPr lang="en-US" sz="1200" dirty="0">
                <a:solidFill>
                  <a:schemeClr val="dk1"/>
                </a:solidFill>
                <a:latin typeface="Fira Sans Condensed"/>
                <a:ea typeface="Fira Sans Condensed"/>
                <a:cs typeface="Fira Sans Condensed"/>
                <a:sym typeface="Fira Sans Condensed"/>
              </a:rPr>
              <a:t> “</a:t>
            </a:r>
            <a:r>
              <a:rPr lang="en-US" sz="1200" dirty="0" err="1">
                <a:solidFill>
                  <a:schemeClr val="dk1"/>
                </a:solidFill>
                <a:latin typeface="Fira Sans Condensed"/>
                <a:ea typeface="Fira Sans Condensed"/>
                <a:cs typeface="Fira Sans Condensed"/>
                <a:sym typeface="Fira Sans Condensed"/>
              </a:rPr>
              <a:t>FlowLearn</a:t>
            </a:r>
            <a:r>
              <a:rPr lang="en-US" sz="1200" dirty="0">
                <a:solidFill>
                  <a:schemeClr val="dk1"/>
                </a:solidFill>
                <a:latin typeface="Fira Sans Condensed"/>
                <a:ea typeface="Fira Sans Condensed"/>
                <a:cs typeface="Fira Sans Condensed"/>
                <a:sym typeface="Fira Sans Condensed"/>
              </a:rPr>
              <a:t>: Evaluating</a:t>
            </a:r>
          </a:p>
          <a:p>
            <a:pPr marL="914400" lvl="1" indent="-317500" algn="l" rtl="0">
              <a:spcBef>
                <a:spcPts val="0"/>
              </a:spcBef>
              <a:spcAft>
                <a:spcPts val="0"/>
              </a:spcAft>
              <a:buClr>
                <a:schemeClr val="accent2"/>
              </a:buClr>
              <a:buSzPts val="1400"/>
              <a:buFont typeface="Fira Sans Condensed"/>
              <a:buChar char="-"/>
            </a:pPr>
            <a:r>
              <a:rPr lang="en-US" sz="1200" dirty="0">
                <a:solidFill>
                  <a:schemeClr val="dk1"/>
                </a:solidFill>
                <a:latin typeface="Fira Sans Condensed"/>
                <a:ea typeface="Fira Sans Condensed"/>
                <a:cs typeface="Fira Sans Condensed"/>
                <a:sym typeface="Fira Sans Condensed"/>
              </a:rPr>
              <a:t>Large Vision-Language Models on Flowchart Understanding”. 27th European Conference on Artificial Intelligence (ECAI).</a:t>
            </a:r>
          </a:p>
          <a:p>
            <a:pPr marL="914400" lvl="0" indent="-317500" algn="l" rtl="0">
              <a:spcBef>
                <a:spcPts val="0"/>
              </a:spcBef>
              <a:spcAft>
                <a:spcPts val="0"/>
              </a:spcAft>
              <a:buClr>
                <a:schemeClr val="dk1"/>
              </a:buClr>
              <a:buSzPts val="1400"/>
              <a:buFont typeface="Fira Sans Condensed"/>
              <a:buChar char="-"/>
            </a:pPr>
            <a:r>
              <a:rPr lang="en-US" sz="1200" dirty="0">
                <a:solidFill>
                  <a:schemeClr val="dk1"/>
                </a:solidFill>
                <a:latin typeface="Fira Sans Condensed"/>
                <a:cs typeface="Fira Sans Condensed"/>
              </a:rPr>
              <a:t>Zhang, Qi, Chen, Z., </a:t>
            </a:r>
            <a:r>
              <a:rPr lang="en-US" sz="1200" b="1" dirty="0">
                <a:solidFill>
                  <a:schemeClr val="dk1"/>
                </a:solidFill>
                <a:latin typeface="Fira Sans Condensed"/>
                <a:cs typeface="Fira Sans Condensed"/>
              </a:rPr>
              <a:t>Pan, H.</a:t>
            </a:r>
            <a:r>
              <a:rPr lang="en-US" sz="1200" dirty="0">
                <a:solidFill>
                  <a:schemeClr val="dk1"/>
                </a:solidFill>
                <a:latin typeface="Fira Sans Condensed"/>
                <a:cs typeface="Fira Sans Condensed"/>
              </a:rPr>
              <a:t>, </a:t>
            </a:r>
            <a:r>
              <a:rPr lang="en" sz="1200" dirty="0" err="1">
                <a:solidFill>
                  <a:schemeClr val="dk1"/>
                </a:solidFill>
                <a:latin typeface="Fira Sans Condensed"/>
                <a:ea typeface="Fira Sans Condensed"/>
                <a:cs typeface="Fira Sans Condensed"/>
                <a:sym typeface="Fira Sans Condensed"/>
              </a:rPr>
              <a:t>Caragea</a:t>
            </a:r>
            <a:r>
              <a:rPr lang="en" sz="1200" dirty="0">
                <a:solidFill>
                  <a:schemeClr val="dk1"/>
                </a:solidFill>
                <a:latin typeface="Fira Sans Condensed"/>
                <a:ea typeface="Fira Sans Condensed"/>
                <a:cs typeface="Fira Sans Condensed"/>
                <a:sym typeface="Fira Sans Condensed"/>
              </a:rPr>
              <a:t>, C., Latecki, L.J. &amp; </a:t>
            </a:r>
            <a:r>
              <a:rPr lang="en" sz="1200" dirty="0" err="1">
                <a:solidFill>
                  <a:schemeClr val="dk1"/>
                </a:solidFill>
                <a:latin typeface="Fira Sans Condensed"/>
                <a:ea typeface="Fira Sans Condensed"/>
                <a:cs typeface="Fira Sans Condensed"/>
                <a:sym typeface="Fira Sans Condensed"/>
              </a:rPr>
              <a:t>Dragut</a:t>
            </a:r>
            <a:r>
              <a:rPr lang="en" sz="1200" dirty="0">
                <a:solidFill>
                  <a:schemeClr val="dk1"/>
                </a:solidFill>
                <a:latin typeface="Fira Sans Condensed"/>
                <a:ea typeface="Fira Sans Condensed"/>
                <a:cs typeface="Fira Sans Condensed"/>
                <a:sym typeface="Fira Sans Condensed"/>
              </a:rPr>
              <a:t>, E.C. (2025).</a:t>
            </a:r>
            <a:r>
              <a:rPr lang="en-US" sz="1200" dirty="0">
                <a:solidFill>
                  <a:schemeClr val="dk1"/>
                </a:solidFill>
                <a:latin typeface="Fira Sans Condensed"/>
                <a:cs typeface="Fira Sans Condensed"/>
              </a:rPr>
              <a:t> “</a:t>
            </a:r>
            <a:r>
              <a:rPr lang="en-US" sz="1200" dirty="0" err="1">
                <a:solidFill>
                  <a:schemeClr val="dk1"/>
                </a:solidFill>
                <a:latin typeface="Fira Sans Condensed"/>
                <a:cs typeface="Fira Sans Condensed"/>
              </a:rPr>
              <a:t>SciER</a:t>
            </a:r>
            <a:r>
              <a:rPr lang="en-US" sz="1200" dirty="0">
                <a:solidFill>
                  <a:schemeClr val="dk1"/>
                </a:solidFill>
                <a:latin typeface="Fira Sans Condensed"/>
                <a:cs typeface="Fira Sans Condensed"/>
              </a:rPr>
              <a:t>: An Entity and Relation Extraction Dataset for Datasets, Methods, and Tasks in Scientific Documents”. Empirical Methods in Natural Language Processing (EMNLP).</a:t>
            </a:r>
          </a:p>
          <a:p>
            <a:pPr marL="914400" lvl="0" indent="-317500" algn="l" rtl="0">
              <a:spcBef>
                <a:spcPts val="0"/>
              </a:spcBef>
              <a:spcAft>
                <a:spcPts val="0"/>
              </a:spcAft>
              <a:buClr>
                <a:schemeClr val="dk1"/>
              </a:buClr>
              <a:buSzPts val="1400"/>
              <a:buFont typeface="Fira Sans Condensed"/>
              <a:buChar char="-"/>
            </a:pPr>
            <a:r>
              <a:rPr lang="en" sz="1200" dirty="0">
                <a:solidFill>
                  <a:schemeClr val="dk1"/>
                </a:solidFill>
                <a:latin typeface="Fira Sans Condensed"/>
                <a:ea typeface="Fira Sans Condensed"/>
                <a:cs typeface="Fira Sans Condensed"/>
                <a:sym typeface="Fira Sans Condensed"/>
              </a:rPr>
              <a:t>Zhang, Q., </a:t>
            </a:r>
            <a:r>
              <a:rPr lang="en" sz="1200" b="1" dirty="0">
                <a:solidFill>
                  <a:schemeClr val="dk1"/>
                </a:solidFill>
                <a:latin typeface="Fira Sans Condensed"/>
                <a:ea typeface="Fira Sans Condensed"/>
                <a:cs typeface="Fira Sans Condensed"/>
                <a:sym typeface="Fira Sans Condensed"/>
              </a:rPr>
              <a:t>Pan, H.</a:t>
            </a:r>
            <a:r>
              <a:rPr lang="en" sz="1200" dirty="0">
                <a:solidFill>
                  <a:schemeClr val="dk1"/>
                </a:solidFill>
                <a:latin typeface="Fira Sans Condensed"/>
                <a:ea typeface="Fira Sans Condensed"/>
                <a:cs typeface="Fira Sans Condensed"/>
                <a:sym typeface="Fira Sans Condensed"/>
              </a:rPr>
              <a:t>, </a:t>
            </a:r>
            <a:r>
              <a:rPr lang="en-US" sz="1200" dirty="0">
                <a:solidFill>
                  <a:schemeClr val="dk1"/>
                </a:solidFill>
                <a:latin typeface="Fira Sans Condensed"/>
                <a:cs typeface="Fira Sans Condensed"/>
              </a:rPr>
              <a:t>Chen, Z., </a:t>
            </a:r>
            <a:r>
              <a:rPr lang="en" sz="1200" dirty="0" err="1">
                <a:solidFill>
                  <a:schemeClr val="dk1"/>
                </a:solidFill>
                <a:latin typeface="Fira Sans Condensed"/>
                <a:ea typeface="Fira Sans Condensed"/>
                <a:cs typeface="Fira Sans Condensed"/>
                <a:sym typeface="Fira Sans Condensed"/>
              </a:rPr>
              <a:t>Caragea</a:t>
            </a:r>
            <a:r>
              <a:rPr lang="en" sz="1200" dirty="0">
                <a:solidFill>
                  <a:schemeClr val="dk1"/>
                </a:solidFill>
                <a:latin typeface="Fira Sans Condensed"/>
                <a:ea typeface="Fira Sans Condensed"/>
                <a:cs typeface="Fira Sans Condensed"/>
                <a:sym typeface="Fira Sans Condensed"/>
              </a:rPr>
              <a:t>, C., Latecki, L.J. &amp; </a:t>
            </a:r>
            <a:r>
              <a:rPr lang="en" sz="1200" dirty="0" err="1">
                <a:solidFill>
                  <a:schemeClr val="dk1"/>
                </a:solidFill>
                <a:latin typeface="Fira Sans Condensed"/>
                <a:ea typeface="Fira Sans Condensed"/>
                <a:cs typeface="Fira Sans Condensed"/>
                <a:sym typeface="Fira Sans Condensed"/>
              </a:rPr>
              <a:t>Dragut</a:t>
            </a:r>
            <a:r>
              <a:rPr lang="en" sz="1200" dirty="0">
                <a:solidFill>
                  <a:schemeClr val="dk1"/>
                </a:solidFill>
                <a:latin typeface="Fira Sans Condensed"/>
                <a:ea typeface="Fira Sans Condensed"/>
                <a:cs typeface="Fira Sans Condensed"/>
                <a:sym typeface="Fira Sans Condensed"/>
              </a:rPr>
              <a:t>, E.C. (2025).</a:t>
            </a:r>
            <a:r>
              <a:rPr lang="en-US" sz="1200" dirty="0">
                <a:solidFill>
                  <a:schemeClr val="dk1"/>
                </a:solidFill>
                <a:latin typeface="Fira Sans Condensed"/>
                <a:cs typeface="Fira Sans Condensed"/>
              </a:rPr>
              <a:t> “</a:t>
            </a:r>
            <a:r>
              <a:rPr lang="en-US" sz="1200" dirty="0" err="1">
                <a:solidFill>
                  <a:schemeClr val="dk1"/>
                </a:solidFill>
                <a:latin typeface="Fira Sans Condensed"/>
                <a:cs typeface="Fira Sans Condensed"/>
              </a:rPr>
              <a:t>DynClean</a:t>
            </a:r>
            <a:r>
              <a:rPr lang="en-US" sz="1200" dirty="0">
                <a:solidFill>
                  <a:schemeClr val="dk1"/>
                </a:solidFill>
                <a:latin typeface="Fira Sans Condensed"/>
                <a:cs typeface="Fira Sans Condensed"/>
              </a:rPr>
              <a:t>: Training Dynamics-based Label Cleaning for Distantly-Supervised Named Entity Recognition”. NAACL Findings.</a:t>
            </a:r>
          </a:p>
          <a:p>
            <a:pPr marL="596900" lvl="0" algn="l" rtl="0">
              <a:spcBef>
                <a:spcPts val="0"/>
              </a:spcBef>
              <a:spcAft>
                <a:spcPts val="0"/>
              </a:spcAft>
              <a:buClr>
                <a:schemeClr val="dk1"/>
              </a:buClr>
              <a:buSzPts val="1400"/>
            </a:pPr>
            <a:r>
              <a:rPr lang="en-US" sz="1200" b="1" dirty="0">
                <a:solidFill>
                  <a:schemeClr val="dk1"/>
                </a:solidFill>
                <a:latin typeface="Fira Sans Condensed"/>
                <a:ea typeface="Fira Sans Condensed"/>
                <a:cs typeface="Fira Sans Condensed"/>
                <a:sym typeface="Fira Sans Condensed"/>
              </a:rPr>
              <a:t>In submission:</a:t>
            </a:r>
          </a:p>
          <a:p>
            <a:pPr marL="914400" lvl="2" indent="-317500">
              <a:buClr>
                <a:schemeClr val="dk1"/>
              </a:buClr>
              <a:buSzPts val="1400"/>
              <a:buFont typeface="Fira Sans Condensed"/>
              <a:buChar char="-"/>
            </a:pPr>
            <a:r>
              <a:rPr lang="en" sz="1200" b="1" dirty="0">
                <a:solidFill>
                  <a:schemeClr val="dk1"/>
                </a:solidFill>
                <a:latin typeface="Fira Sans Condensed"/>
                <a:ea typeface="Fira Sans Condensed"/>
                <a:cs typeface="Fira Sans Condensed"/>
                <a:sym typeface="Fira Sans Condensed"/>
              </a:rPr>
              <a:t>Pan, H.,</a:t>
            </a:r>
            <a:r>
              <a:rPr lang="en" sz="1200" dirty="0">
                <a:solidFill>
                  <a:schemeClr val="dk1"/>
                </a:solidFill>
                <a:latin typeface="Fira Sans Condensed"/>
                <a:ea typeface="Fira Sans Condensed"/>
                <a:cs typeface="Fira Sans Condensed"/>
                <a:sym typeface="Fira Sans Condensed"/>
              </a:rPr>
              <a:t> Zhang, Q., </a:t>
            </a:r>
            <a:r>
              <a:rPr lang="en" sz="1200" dirty="0" err="1">
                <a:solidFill>
                  <a:schemeClr val="dk1"/>
                </a:solidFill>
                <a:latin typeface="Fira Sans Condensed"/>
                <a:ea typeface="Fira Sans Condensed"/>
                <a:cs typeface="Fira Sans Condensed"/>
                <a:sym typeface="Fira Sans Condensed"/>
              </a:rPr>
              <a:t>Dragut</a:t>
            </a:r>
            <a:r>
              <a:rPr lang="en" sz="1200" dirty="0">
                <a:solidFill>
                  <a:schemeClr val="dk1"/>
                </a:solidFill>
                <a:latin typeface="Fira Sans Condensed"/>
                <a:ea typeface="Fira Sans Condensed"/>
                <a:cs typeface="Fira Sans Condensed"/>
                <a:sym typeface="Fira Sans Condensed"/>
              </a:rPr>
              <a:t>, E.C., </a:t>
            </a:r>
            <a:r>
              <a:rPr lang="en" sz="1200" dirty="0" err="1">
                <a:solidFill>
                  <a:schemeClr val="dk1"/>
                </a:solidFill>
                <a:latin typeface="Fira Sans Condensed"/>
                <a:ea typeface="Fira Sans Condensed"/>
                <a:cs typeface="Fira Sans Condensed"/>
                <a:sym typeface="Fira Sans Condensed"/>
              </a:rPr>
              <a:t>Caragea</a:t>
            </a:r>
            <a:r>
              <a:rPr lang="en" sz="1200" dirty="0">
                <a:solidFill>
                  <a:schemeClr val="dk1"/>
                </a:solidFill>
                <a:latin typeface="Fira Sans Condensed"/>
                <a:ea typeface="Fira Sans Condensed"/>
                <a:cs typeface="Fira Sans Condensed"/>
                <a:sym typeface="Fira Sans Condensed"/>
              </a:rPr>
              <a:t>, C., &amp; Latecki, L.J. (2025). </a:t>
            </a:r>
            <a:r>
              <a:rPr lang="en-US" sz="1200" dirty="0">
                <a:solidFill>
                  <a:schemeClr val="dk1"/>
                </a:solidFill>
                <a:latin typeface="Fira Sans Condensed"/>
                <a:ea typeface="Fira Sans Condensed"/>
                <a:cs typeface="Fira Sans Condensed"/>
                <a:sym typeface="Fira Sans Condensed"/>
              </a:rPr>
              <a:t>Taxonomy-Driven Knowledge Graph Construction for Domain-Specific Scientific Application</a:t>
            </a:r>
          </a:p>
          <a:p>
            <a:pPr marL="914400" lvl="2" indent="-317500">
              <a:buClr>
                <a:schemeClr val="dk1"/>
              </a:buClr>
              <a:buSzPts val="1400"/>
              <a:buFont typeface="Fira Sans Condensed"/>
              <a:buChar char="-"/>
            </a:pPr>
            <a:r>
              <a:rPr lang="en-US" sz="1200" b="1" dirty="0">
                <a:solidFill>
                  <a:schemeClr val="dk1"/>
                </a:solidFill>
                <a:latin typeface="Fira Sans Condensed"/>
                <a:ea typeface="Fira Sans Condensed"/>
                <a:cs typeface="Fira Sans Condensed"/>
                <a:sym typeface="Fira Sans Condensed"/>
              </a:rPr>
              <a:t>Pan, H.,</a:t>
            </a:r>
            <a:r>
              <a:rPr lang="en-US" sz="1200" dirty="0">
                <a:solidFill>
                  <a:schemeClr val="dk1"/>
                </a:solidFill>
                <a:latin typeface="Fira Sans Condensed"/>
                <a:ea typeface="Fira Sans Condensed"/>
                <a:cs typeface="Fira Sans Condensed"/>
                <a:sym typeface="Fira Sans Condensed"/>
              </a:rPr>
              <a:t> Zhang, Q., </a:t>
            </a:r>
            <a:r>
              <a:rPr lang="en-US" sz="1200" dirty="0" err="1">
                <a:solidFill>
                  <a:schemeClr val="dk1"/>
                </a:solidFill>
                <a:latin typeface="Fira Sans Condensed"/>
                <a:ea typeface="Fira Sans Condensed"/>
                <a:cs typeface="Fira Sans Condensed"/>
                <a:sym typeface="Fira Sans Condensed"/>
              </a:rPr>
              <a:t>Dragut</a:t>
            </a:r>
            <a:r>
              <a:rPr lang="en-US" sz="1200" dirty="0">
                <a:solidFill>
                  <a:schemeClr val="dk1"/>
                </a:solidFill>
                <a:latin typeface="Fira Sans Condensed"/>
                <a:ea typeface="Fira Sans Condensed"/>
                <a:cs typeface="Fira Sans Condensed"/>
                <a:sym typeface="Fira Sans Condensed"/>
              </a:rPr>
              <a:t>, E.C., </a:t>
            </a:r>
            <a:r>
              <a:rPr lang="en-US" sz="1200" dirty="0" err="1">
                <a:solidFill>
                  <a:schemeClr val="dk1"/>
                </a:solidFill>
                <a:latin typeface="Fira Sans Condensed"/>
                <a:ea typeface="Fira Sans Condensed"/>
                <a:cs typeface="Fira Sans Condensed"/>
                <a:sym typeface="Fira Sans Condensed"/>
              </a:rPr>
              <a:t>Caragea</a:t>
            </a:r>
            <a:r>
              <a:rPr lang="en-US" sz="1200" dirty="0">
                <a:solidFill>
                  <a:schemeClr val="dk1"/>
                </a:solidFill>
                <a:latin typeface="Fira Sans Condensed"/>
                <a:ea typeface="Fira Sans Condensed"/>
                <a:cs typeface="Fira Sans Condensed"/>
                <a:sym typeface="Fira Sans Condensed"/>
              </a:rPr>
              <a:t>, C., &amp; Latecki, L.J. (2025). </a:t>
            </a:r>
            <a:r>
              <a:rPr lang="en-US" sz="1200" dirty="0" err="1">
                <a:solidFill>
                  <a:schemeClr val="dk1"/>
                </a:solidFill>
                <a:latin typeface="Fira Sans Condensed"/>
                <a:ea typeface="Fira Sans Condensed"/>
                <a:cs typeface="Fira Sans Condensed"/>
                <a:sym typeface="Fira Sans Condensed"/>
              </a:rPr>
              <a:t>ClimateIE</a:t>
            </a:r>
            <a:r>
              <a:rPr lang="en-US" sz="1200" dirty="0">
                <a:solidFill>
                  <a:schemeClr val="dk1"/>
                </a:solidFill>
                <a:latin typeface="Fira Sans Condensed"/>
                <a:ea typeface="Fira Sans Condensed"/>
                <a:cs typeface="Fira Sans Condensed"/>
                <a:sym typeface="Fira Sans Condensed"/>
              </a:rPr>
              <a:t>: A Dataset for Climate Science Information Extraction</a:t>
            </a:r>
          </a:p>
          <a:p>
            <a:pPr marL="596900" lvl="0" algn="l" rtl="0">
              <a:spcBef>
                <a:spcPts val="0"/>
              </a:spcBef>
              <a:spcAft>
                <a:spcPts val="0"/>
              </a:spcAft>
              <a:buClr>
                <a:schemeClr val="dk1"/>
              </a:buClr>
              <a:buSzPts val="1400"/>
            </a:pPr>
            <a:endParaRPr sz="1200" dirty="0">
              <a:solidFill>
                <a:schemeClr val="dk1"/>
              </a:solidFill>
              <a:latin typeface="Fira Sans Condensed"/>
              <a:ea typeface="Fira Sans Condensed"/>
              <a:cs typeface="Fira Sans Condensed"/>
              <a:sym typeface="Fira Sans Condensed"/>
            </a:endParaRPr>
          </a:p>
        </p:txBody>
      </p:sp>
      <p:pic>
        <p:nvPicPr>
          <p:cNvPr id="411" name="Google Shape;411;p58"/>
          <p:cNvPicPr preferRelativeResize="0"/>
          <p:nvPr/>
        </p:nvPicPr>
        <p:blipFill>
          <a:blip r:embed="rId3">
            <a:alphaModFix/>
          </a:blip>
          <a:stretch>
            <a:fillRect/>
          </a:stretch>
        </p:blipFill>
        <p:spPr>
          <a:xfrm>
            <a:off x="316671" y="793881"/>
            <a:ext cx="268213" cy="268213"/>
          </a:xfrm>
          <a:prstGeom prst="rect">
            <a:avLst/>
          </a:prstGeom>
          <a:noFill/>
          <a:ln>
            <a:noFill/>
          </a:ln>
        </p:spPr>
      </p:pic>
      <p:pic>
        <p:nvPicPr>
          <p:cNvPr id="412" name="Google Shape;412;p58"/>
          <p:cNvPicPr preferRelativeResize="0"/>
          <p:nvPr/>
        </p:nvPicPr>
        <p:blipFill>
          <a:blip r:embed="rId4">
            <a:alphaModFix/>
          </a:blip>
          <a:stretch>
            <a:fillRect/>
          </a:stretch>
        </p:blipFill>
        <p:spPr>
          <a:xfrm>
            <a:off x="316671" y="1381791"/>
            <a:ext cx="268213" cy="268213"/>
          </a:xfrm>
          <a:prstGeom prst="rect">
            <a:avLst/>
          </a:prstGeom>
          <a:noFill/>
          <a:ln>
            <a:noFill/>
          </a:ln>
        </p:spPr>
      </p:pic>
      <p:sp>
        <p:nvSpPr>
          <p:cNvPr id="413" name="Google Shape;413;p5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FD082D9-833D-74BC-E6E1-94F3855841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6FA23B-AC9E-BFC1-7221-26522CB44F57}"/>
              </a:ext>
            </a:extLst>
          </p:cNvPr>
          <p:cNvSpPr>
            <a:spLocks noGrp="1"/>
          </p:cNvSpPr>
          <p:nvPr>
            <p:ph type="title"/>
          </p:nvPr>
        </p:nvSpPr>
        <p:spPr>
          <a:xfrm>
            <a:off x="312746" y="321774"/>
            <a:ext cx="8520600" cy="572700"/>
          </a:xfrm>
        </p:spPr>
        <p:txBody>
          <a:bodyPr>
            <a:normAutofit fontScale="90000"/>
          </a:bodyPr>
          <a:lstStyle/>
          <a:p>
            <a:r>
              <a:rPr lang="en-US" sz="2250" b="1" dirty="0">
                <a:latin typeface="Poppins" pitchFamily="2" charset="77"/>
                <a:cs typeface="Poppins" pitchFamily="2" charset="77"/>
              </a:rPr>
              <a:t>3.3.1: </a:t>
            </a:r>
            <a:r>
              <a:rPr lang="en-US" sz="2250" b="1" dirty="0" err="1">
                <a:solidFill>
                  <a:srgbClr val="0070C0"/>
                </a:solidFill>
                <a:latin typeface="Poppins" pitchFamily="2" charset="77"/>
                <a:cs typeface="Poppins" pitchFamily="2" charset="77"/>
              </a:rPr>
              <a:t>PreRAG</a:t>
            </a:r>
            <a:r>
              <a:rPr lang="en-US" sz="2250" b="1" dirty="0">
                <a:latin typeface="Poppins" pitchFamily="2" charset="77"/>
                <a:cs typeface="Poppins" pitchFamily="2" charset="77"/>
              </a:rPr>
              <a:t> - Leveraging RAG to Enhance LLM Input for IE</a:t>
            </a:r>
          </a:p>
        </p:txBody>
      </p:sp>
      <p:sp>
        <p:nvSpPr>
          <p:cNvPr id="3" name="Text Placeholder 2">
            <a:extLst>
              <a:ext uri="{FF2B5EF4-FFF2-40B4-BE49-F238E27FC236}">
                <a16:creationId xmlns:a16="http://schemas.microsoft.com/office/drawing/2014/main" id="{642491D1-7B71-5D3C-9300-A8201A84F3F8}"/>
              </a:ext>
            </a:extLst>
          </p:cNvPr>
          <p:cNvSpPr>
            <a:spLocks noGrp="1"/>
          </p:cNvSpPr>
          <p:nvPr>
            <p:ph type="body" idx="1"/>
          </p:nvPr>
        </p:nvSpPr>
        <p:spPr>
          <a:xfrm>
            <a:off x="-69214" y="2032457"/>
            <a:ext cx="4987278" cy="3110994"/>
          </a:xfrm>
        </p:spPr>
        <p:txBody>
          <a:bodyPr>
            <a:normAutofit lnSpcReduction="10000"/>
          </a:bodyPr>
          <a:lstStyle/>
          <a:p>
            <a:pPr marL="500060" indent="-385763">
              <a:buFont typeface="+mj-lt"/>
              <a:buAutoNum type="arabicPeriod"/>
            </a:pPr>
            <a:r>
              <a:rPr lang="en-US" sz="1800" b="1" dirty="0">
                <a:solidFill>
                  <a:srgbClr val="0E0E0E"/>
                </a:solidFill>
                <a:latin typeface=".AppleSystemUIFont"/>
              </a:rPr>
              <a:t>Extract Noun Phrases: </a:t>
            </a:r>
            <a:r>
              <a:rPr lang="en-US" sz="1800" dirty="0">
                <a:solidFill>
                  <a:srgbClr val="0E0E0E"/>
                </a:solidFill>
                <a:latin typeface=".AppleSystemUIFont"/>
              </a:rPr>
              <a:t>Used </a:t>
            </a:r>
            <a:r>
              <a:rPr lang="en-US" sz="1800" dirty="0" err="1">
                <a:solidFill>
                  <a:srgbClr val="0E0E0E"/>
                </a:solidFill>
                <a:latin typeface=".AppleSystemUIFont"/>
              </a:rPr>
              <a:t>SpaCy</a:t>
            </a:r>
            <a:r>
              <a:rPr lang="en-US" sz="1800" dirty="0">
                <a:solidFill>
                  <a:srgbClr val="0E0E0E"/>
                </a:solidFill>
                <a:latin typeface=".AppleSystemUIFont"/>
              </a:rPr>
              <a:t> to identify potential terms.</a:t>
            </a:r>
          </a:p>
          <a:p>
            <a:pPr marL="500060" indent="-385763">
              <a:buFont typeface="+mj-lt"/>
              <a:buAutoNum type="arabicPeriod"/>
            </a:pPr>
            <a:r>
              <a:rPr lang="en-US" sz="1800" b="1" dirty="0">
                <a:solidFill>
                  <a:srgbClr val="0E0E0E"/>
                </a:solidFill>
                <a:latin typeface=".AppleSystemUIFont"/>
              </a:rPr>
              <a:t>Filter Irrelevant Phrases: </a:t>
            </a:r>
            <a:r>
              <a:rPr lang="en-US" sz="1800" dirty="0">
                <a:solidFill>
                  <a:srgbClr val="0E0E0E"/>
                </a:solidFill>
                <a:latin typeface=".AppleSystemUIFont"/>
              </a:rPr>
              <a:t>Removed predefined set of terms, skip words, and phrases &lt;3 characters. (Rule-based)</a:t>
            </a:r>
          </a:p>
          <a:p>
            <a:pPr marL="500060" indent="-385763">
              <a:buFont typeface="+mj-lt"/>
              <a:buAutoNum type="arabicPeriod"/>
            </a:pPr>
            <a:r>
              <a:rPr lang="en-US" sz="1800" b="1" dirty="0">
                <a:solidFill>
                  <a:srgbClr val="0E0E0E"/>
                </a:solidFill>
                <a:latin typeface=".AppleSystemUIFont"/>
              </a:rPr>
              <a:t>Retrieve Relevant Nodes: </a:t>
            </a:r>
            <a:r>
              <a:rPr lang="en-US" sz="1800" dirty="0">
                <a:solidFill>
                  <a:srgbClr val="0E0E0E"/>
                </a:solidFill>
                <a:latin typeface=".AppleSystemUIFont"/>
              </a:rPr>
              <a:t>Computed cosine similarity between noun phrase and GCMD+ node embeddings.</a:t>
            </a:r>
          </a:p>
          <a:p>
            <a:pPr marL="500060" indent="-385763">
              <a:buFont typeface="+mj-lt"/>
              <a:buAutoNum type="arabicPeriod"/>
            </a:pPr>
            <a:r>
              <a:rPr lang="en-US" sz="1800" b="1" dirty="0">
                <a:solidFill>
                  <a:srgbClr val="0E0E0E"/>
                </a:solidFill>
                <a:latin typeface=".AppleSystemUIFont"/>
              </a:rPr>
              <a:t>Candidate Selection:</a:t>
            </a:r>
          </a:p>
          <a:p>
            <a:pPr marL="957248" lvl="1" indent="-385763">
              <a:spcBef>
                <a:spcPts val="0"/>
              </a:spcBef>
            </a:pPr>
            <a:r>
              <a:rPr lang="en-US" sz="1500" dirty="0">
                <a:solidFill>
                  <a:srgbClr val="0E0E0E"/>
                </a:solidFill>
                <a:latin typeface=".AppleSystemUIFont"/>
              </a:rPr>
              <a:t>Retained noun phrases with similarity scores &gt;0.5</a:t>
            </a:r>
          </a:p>
          <a:p>
            <a:pPr marL="957248" lvl="1" indent="-385763">
              <a:spcBef>
                <a:spcPts val="0"/>
              </a:spcBef>
            </a:pPr>
            <a:r>
              <a:rPr lang="en-US" sz="1500" dirty="0">
                <a:solidFill>
                  <a:srgbClr val="0E0E0E"/>
                </a:solidFill>
                <a:latin typeface=".AppleSystemUIFont"/>
              </a:rPr>
              <a:t>Appended candidates to the input text with the prefix: </a:t>
            </a:r>
            <a:r>
              <a:rPr lang="en-US" sz="1500" i="1" dirty="0">
                <a:solidFill>
                  <a:srgbClr val="0E0E0E"/>
                </a:solidFill>
                <a:latin typeface=".AppleSystemUIFont"/>
              </a:rPr>
              <a:t>Potential Entities</a:t>
            </a:r>
            <a:r>
              <a:rPr lang="en-US" sz="1500" dirty="0">
                <a:solidFill>
                  <a:srgbClr val="0E0E0E"/>
                </a:solidFill>
                <a:latin typeface=".AppleSystemUIFont"/>
              </a:rPr>
              <a:t>.</a:t>
            </a:r>
          </a:p>
        </p:txBody>
      </p:sp>
      <p:sp>
        <p:nvSpPr>
          <p:cNvPr id="4" name="Slide Number Placeholder 3">
            <a:extLst>
              <a:ext uri="{FF2B5EF4-FFF2-40B4-BE49-F238E27FC236}">
                <a16:creationId xmlns:a16="http://schemas.microsoft.com/office/drawing/2014/main" id="{3D388ED6-B1C3-99A7-31EE-2060FFAAA4B5}"/>
              </a:ext>
            </a:extLst>
          </p:cNvPr>
          <p:cNvSpPr>
            <a:spLocks noGrp="1"/>
          </p:cNvSpPr>
          <p:nvPr>
            <p:ph type="sldNum" idx="12"/>
          </p:nvPr>
        </p:nvSpPr>
        <p:spPr/>
        <p:txBody>
          <a:bodyPr/>
          <a:lstStyle/>
          <a:p>
            <a:pPr defTabSz="685800">
              <a:buClr>
                <a:srgbClr val="888888"/>
              </a:buClr>
              <a:buSzPts val="1200"/>
              <a:defRPr/>
            </a:pPr>
            <a:fld id="{00000000-1234-1234-1234-123412341234}" type="slidenum">
              <a:rPr lang="en" sz="900">
                <a:solidFill>
                  <a:srgbClr val="888888"/>
                </a:solidFill>
                <a:latin typeface="Calibri"/>
                <a:cs typeface="Calibri"/>
                <a:sym typeface="Calibri"/>
              </a:rPr>
              <a:pPr defTabSz="685800">
                <a:buClr>
                  <a:srgbClr val="888888"/>
                </a:buClr>
                <a:buSzPts val="1200"/>
                <a:defRPr/>
              </a:pPr>
              <a:t>20</a:t>
            </a:fld>
            <a:endParaRPr lang="en" sz="900">
              <a:solidFill>
                <a:srgbClr val="888888"/>
              </a:solidFill>
              <a:latin typeface="Calibri"/>
              <a:cs typeface="Calibri"/>
              <a:sym typeface="Calibri"/>
            </a:endParaRPr>
          </a:p>
        </p:txBody>
      </p:sp>
      <p:sp>
        <p:nvSpPr>
          <p:cNvPr id="5" name="TextBox 4">
            <a:extLst>
              <a:ext uri="{FF2B5EF4-FFF2-40B4-BE49-F238E27FC236}">
                <a16:creationId xmlns:a16="http://schemas.microsoft.com/office/drawing/2014/main" id="{C83E4483-ED50-4F7E-0F3B-D2115CB5B326}"/>
              </a:ext>
            </a:extLst>
          </p:cNvPr>
          <p:cNvSpPr txBox="1"/>
          <p:nvPr/>
        </p:nvSpPr>
        <p:spPr>
          <a:xfrm>
            <a:off x="272006" y="1128810"/>
            <a:ext cx="8520600" cy="577081"/>
          </a:xfrm>
          <a:prstGeom prst="rect">
            <a:avLst/>
          </a:prstGeom>
          <a:noFill/>
        </p:spPr>
        <p:txBody>
          <a:bodyPr wrap="square" rtlCol="0">
            <a:spAutoFit/>
          </a:bodyPr>
          <a:lstStyle/>
          <a:p>
            <a:pPr defTabSz="685800">
              <a:defRPr/>
            </a:pPr>
            <a:r>
              <a:rPr lang="en-US" sz="1050" dirty="0">
                <a:solidFill>
                  <a:srgbClr val="000000">
                    <a:lumMod val="50000"/>
                    <a:lumOff val="50000"/>
                  </a:srgbClr>
                </a:solidFill>
              </a:rPr>
              <a:t>Example Input Text: Simulations of individual global climate drivers using models from the Coupled Model Intercomparison Project phase 3(CMIP3) have been examined; First, ENSO signals project strongly onto the SAM, although ENSO-forced signals tend to peak before ENSO. This feature is similar to the situation associated with the IOD. </a:t>
            </a:r>
            <a:endParaRPr lang="en-US" sz="1050" dirty="0">
              <a:solidFill>
                <a:srgbClr val="000000">
                  <a:lumMod val="50000"/>
                  <a:lumOff val="50000"/>
                </a:srgbClr>
              </a:solidFill>
              <a:latin typeface="Menlo" panose="020B0609030804020204" pitchFamily="49" charset="0"/>
            </a:endParaRPr>
          </a:p>
        </p:txBody>
      </p:sp>
      <p:sp>
        <p:nvSpPr>
          <p:cNvPr id="6" name="TextBox 5">
            <a:extLst>
              <a:ext uri="{FF2B5EF4-FFF2-40B4-BE49-F238E27FC236}">
                <a16:creationId xmlns:a16="http://schemas.microsoft.com/office/drawing/2014/main" id="{D0B37EAD-607D-6A75-2350-B5C285991FB8}"/>
              </a:ext>
            </a:extLst>
          </p:cNvPr>
          <p:cNvSpPr txBox="1"/>
          <p:nvPr/>
        </p:nvSpPr>
        <p:spPr>
          <a:xfrm>
            <a:off x="4891178" y="2030265"/>
            <a:ext cx="4070619" cy="923330"/>
          </a:xfrm>
          <a:prstGeom prst="rect">
            <a:avLst/>
          </a:prstGeom>
          <a:noFill/>
        </p:spPr>
        <p:txBody>
          <a:bodyPr wrap="square" rtlCol="0">
            <a:spAutoFit/>
          </a:bodyPr>
          <a:lstStyle/>
          <a:p>
            <a:pPr defTabSz="685800">
              <a:defRPr/>
            </a:pPr>
            <a:r>
              <a:rPr lang="en-US" sz="900">
                <a:solidFill>
                  <a:srgbClr val="000000">
                    <a:lumMod val="50000"/>
                    <a:lumOff val="50000"/>
                  </a:srgbClr>
                </a:solidFill>
                <a:latin typeface="Menlo" panose="020B0609030804020204" pitchFamily="49" charset="0"/>
              </a:rPr>
              <a:t>1. </a:t>
            </a:r>
          </a:p>
          <a:p>
            <a:pPr defTabSz="685800">
              <a:defRPr/>
            </a:pPr>
            <a:r>
              <a:rPr lang="en-US" sz="900">
                <a:solidFill>
                  <a:srgbClr val="000000">
                    <a:lumMod val="50000"/>
                    <a:lumOff val="50000"/>
                  </a:srgbClr>
                </a:solidFill>
                <a:latin typeface="Menlo" panose="020B0609030804020204" pitchFamily="49" charset="0"/>
              </a:rPr>
              <a:t>['Simulations', 'individual global climate drivers', 'models', 'the Coupled Model Intercomparison Project', '3(CMIP3', 'ENSO signals', 'the SAM', 'ENSO-forced signals', 'ENSO', 'This feature', 'the situation', 'the IOD']</a:t>
            </a:r>
          </a:p>
        </p:txBody>
      </p:sp>
      <p:sp>
        <p:nvSpPr>
          <p:cNvPr id="8" name="TextBox 7">
            <a:extLst>
              <a:ext uri="{FF2B5EF4-FFF2-40B4-BE49-F238E27FC236}">
                <a16:creationId xmlns:a16="http://schemas.microsoft.com/office/drawing/2014/main" id="{054D820C-BF8F-A809-5048-A2A681E89663}"/>
              </a:ext>
            </a:extLst>
          </p:cNvPr>
          <p:cNvSpPr txBox="1"/>
          <p:nvPr/>
        </p:nvSpPr>
        <p:spPr>
          <a:xfrm>
            <a:off x="4918063" y="3406552"/>
            <a:ext cx="3625682" cy="507831"/>
          </a:xfrm>
          <a:prstGeom prst="rect">
            <a:avLst/>
          </a:prstGeom>
          <a:noFill/>
        </p:spPr>
        <p:txBody>
          <a:bodyPr wrap="square" rtlCol="0">
            <a:spAutoFit/>
          </a:bodyPr>
          <a:lstStyle/>
          <a:p>
            <a:pPr defTabSz="685800">
              <a:defRPr/>
            </a:pPr>
            <a:r>
              <a:rPr lang="en-US" sz="900">
                <a:solidFill>
                  <a:srgbClr val="000000">
                    <a:lumMod val="50000"/>
                    <a:lumOff val="50000"/>
                  </a:srgbClr>
                </a:solidFill>
                <a:latin typeface="Menlo" panose="020B0609030804020204" pitchFamily="49" charset="0"/>
              </a:rPr>
              <a:t>3&amp;4: </a:t>
            </a:r>
          </a:p>
          <a:p>
            <a:pPr defTabSz="685800">
              <a:defRPr/>
            </a:pPr>
            <a:r>
              <a:rPr lang="en-US" sz="900">
                <a:solidFill>
                  <a:srgbClr val="000000">
                    <a:lumMod val="50000"/>
                    <a:lumOff val="50000"/>
                  </a:srgbClr>
                </a:solidFill>
                <a:latin typeface="Menlo" panose="020B0609030804020204" pitchFamily="49" charset="0"/>
              </a:rPr>
              <a:t>[The Coupled Model Intercomparison Project, ENSO signals, ENSO-forced signals] </a:t>
            </a:r>
          </a:p>
        </p:txBody>
      </p:sp>
      <p:sp>
        <p:nvSpPr>
          <p:cNvPr id="9" name="TextBox 8">
            <a:extLst>
              <a:ext uri="{FF2B5EF4-FFF2-40B4-BE49-F238E27FC236}">
                <a16:creationId xmlns:a16="http://schemas.microsoft.com/office/drawing/2014/main" id="{5D91FB40-4D52-66A3-4349-E32EFF58CA7F}"/>
              </a:ext>
            </a:extLst>
          </p:cNvPr>
          <p:cNvSpPr txBox="1"/>
          <p:nvPr/>
        </p:nvSpPr>
        <p:spPr>
          <a:xfrm>
            <a:off x="144872" y="868297"/>
            <a:ext cx="8061038" cy="253916"/>
          </a:xfrm>
          <a:prstGeom prst="rect">
            <a:avLst/>
          </a:prstGeom>
          <a:noFill/>
        </p:spPr>
        <p:txBody>
          <a:bodyPr wrap="square">
            <a:spAutoFit/>
          </a:bodyPr>
          <a:lstStyle/>
          <a:p>
            <a:pPr marL="456724" indent="-342424" defTabSz="685800">
              <a:defRPr/>
            </a:pPr>
            <a:r>
              <a:rPr lang="en-US" sz="1050" b="1" dirty="0">
                <a:solidFill>
                  <a:srgbClr val="0E0E0E"/>
                </a:solidFill>
                <a:latin typeface=".AppleSystemUIFont"/>
              </a:rPr>
              <a:t>Objective:</a:t>
            </a:r>
            <a:r>
              <a:rPr lang="en-US" sz="1050" dirty="0">
                <a:solidFill>
                  <a:srgbClr val="0E0E0E"/>
                </a:solidFill>
                <a:latin typeface=".AppleSystemUIFont"/>
              </a:rPr>
              <a:t> Improve IE model accuracy by providing possible candidates and integrating domain-specific context.</a:t>
            </a:r>
            <a:endParaRPr lang="en-US" sz="1050" dirty="0"/>
          </a:p>
        </p:txBody>
      </p:sp>
      <p:sp>
        <p:nvSpPr>
          <p:cNvPr id="10" name="TextBox 9">
            <a:extLst>
              <a:ext uri="{FF2B5EF4-FFF2-40B4-BE49-F238E27FC236}">
                <a16:creationId xmlns:a16="http://schemas.microsoft.com/office/drawing/2014/main" id="{C6D3B1B9-E578-3ACD-D7EF-936F2FB792BB}"/>
              </a:ext>
            </a:extLst>
          </p:cNvPr>
          <p:cNvSpPr txBox="1"/>
          <p:nvPr/>
        </p:nvSpPr>
        <p:spPr>
          <a:xfrm>
            <a:off x="143785" y="1722172"/>
            <a:ext cx="6652637" cy="646331"/>
          </a:xfrm>
          <a:prstGeom prst="rect">
            <a:avLst/>
          </a:prstGeom>
          <a:noFill/>
        </p:spPr>
        <p:txBody>
          <a:bodyPr wrap="square" rtlCol="0">
            <a:spAutoFit/>
          </a:bodyPr>
          <a:lstStyle/>
          <a:p>
            <a:pPr defTabSz="685800">
              <a:defRPr/>
            </a:pPr>
            <a:r>
              <a:rPr lang="en-US" sz="1800" b="1" dirty="0">
                <a:solidFill>
                  <a:srgbClr val="0E0E0E"/>
                </a:solidFill>
                <a:latin typeface=".AppleSystemUIFont"/>
              </a:rPr>
              <a:t>Multi-Step </a:t>
            </a:r>
            <a:r>
              <a:rPr lang="en-US" sz="1800" b="1" dirty="0">
                <a:solidFill>
                  <a:srgbClr val="0E0E0E"/>
                </a:solidFill>
                <a:highlight>
                  <a:srgbClr val="C0C0C0"/>
                </a:highlight>
                <a:latin typeface=".AppleSystemUIFont"/>
              </a:rPr>
              <a:t>Candidate</a:t>
            </a:r>
            <a:r>
              <a:rPr lang="en-US" sz="1800" b="1" dirty="0">
                <a:solidFill>
                  <a:srgbClr val="0E0E0E"/>
                </a:solidFill>
                <a:latin typeface=".AppleSystemUIFont"/>
              </a:rPr>
              <a:t> Identification Process in Input Text</a:t>
            </a:r>
            <a:endParaRPr lang="en-US" sz="1800" dirty="0">
              <a:solidFill>
                <a:srgbClr val="0E0E0E"/>
              </a:solidFill>
              <a:latin typeface=".AppleSystemUIFont"/>
            </a:endParaRPr>
          </a:p>
          <a:p>
            <a:pPr defTabSz="685800">
              <a:defRPr/>
            </a:pPr>
            <a:endParaRPr lang="en-US" sz="1800" dirty="0"/>
          </a:p>
        </p:txBody>
      </p:sp>
    </p:spTree>
    <p:extLst>
      <p:ext uri="{BB962C8B-B14F-4D97-AF65-F5344CB8AC3E}">
        <p14:creationId xmlns:p14="http://schemas.microsoft.com/office/powerpoint/2010/main" val="2201480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4AA52C9-23A6-72DB-C0B7-15F5FB269254}"/>
              </a:ext>
            </a:extLst>
          </p:cNvPr>
          <p:cNvSpPr txBox="1"/>
          <p:nvPr/>
        </p:nvSpPr>
        <p:spPr>
          <a:xfrm>
            <a:off x="80294" y="1125243"/>
            <a:ext cx="3607499" cy="2504532"/>
          </a:xfrm>
          <a:prstGeom prst="rect">
            <a:avLst/>
          </a:prstGeom>
          <a:noFill/>
          <a:ln>
            <a:noFill/>
          </a:ln>
        </p:spPr>
        <p:txBody>
          <a:bodyPr wrap="square" rtlCol="0">
            <a:spAutoFit/>
          </a:bodyPr>
          <a:lstStyle/>
          <a:p>
            <a:pPr defTabSz="685800">
              <a:defRPr/>
            </a:pPr>
            <a:r>
              <a:rPr lang="en-US" sz="825" dirty="0">
                <a:latin typeface="Menlo" panose="020B0609030804020204" pitchFamily="49" charset="0"/>
              </a:rPr>
              <a:t>Given a text document, identify all entities of given entity types from the text and all relationships among the identified entities.</a:t>
            </a:r>
          </a:p>
          <a:p>
            <a:pPr defTabSz="685800">
              <a:defRPr/>
            </a:pPr>
            <a:endParaRPr lang="en-US" sz="825" dirty="0">
              <a:latin typeface="Menlo" panose="020B0609030804020204" pitchFamily="49" charset="0"/>
            </a:endParaRPr>
          </a:p>
          <a:p>
            <a:pPr defTabSz="685800">
              <a:defRPr/>
            </a:pPr>
            <a:r>
              <a:rPr lang="en-US" sz="825" dirty="0">
                <a:latin typeface="Menlo" panose="020B0609030804020204" pitchFamily="49" charset="0"/>
              </a:rPr>
              <a:t>## Entity Types and Definitions ##</a:t>
            </a:r>
          </a:p>
          <a:p>
            <a:pPr defTabSz="685800">
              <a:defRPr/>
            </a:pPr>
            <a:r>
              <a:rPr lang="en-US" sz="825" dirty="0">
                <a:latin typeface="Menlo" panose="020B0609030804020204" pitchFamily="49" charset="0"/>
              </a:rPr>
              <a:t>A project refers to the scientific program, field campaign, or project from which the data were collected.</a:t>
            </a:r>
          </a:p>
          <a:p>
            <a:pPr defTabSz="685800">
              <a:defRPr/>
            </a:pPr>
            <a:r>
              <a:rPr lang="en-US" sz="825" dirty="0">
                <a:latin typeface="Menlo" panose="020B0609030804020204" pitchFamily="49" charset="0"/>
              </a:rPr>
              <a:t>…</a:t>
            </a:r>
          </a:p>
          <a:p>
            <a:pPr defTabSz="685800">
              <a:defRPr/>
            </a:pPr>
            <a:r>
              <a:rPr lang="en-US" sz="825" dirty="0">
                <a:latin typeface="Menlo" panose="020B0609030804020204" pitchFamily="49" charset="0"/>
              </a:rPr>
              <a:t>A variable is a quantity or a characteristic that can be measured or observed in climate experiments.</a:t>
            </a:r>
          </a:p>
          <a:p>
            <a:pPr defTabSz="685800">
              <a:defRPr/>
            </a:pPr>
            <a:endParaRPr lang="en-US" sz="825" dirty="0">
              <a:latin typeface="Menlo" panose="020B0609030804020204" pitchFamily="49" charset="0"/>
            </a:endParaRPr>
          </a:p>
          <a:p>
            <a:pPr defTabSz="685800">
              <a:defRPr/>
            </a:pPr>
            <a:r>
              <a:rPr lang="en-US" sz="825" dirty="0">
                <a:latin typeface="Menlo" panose="020B0609030804020204" pitchFamily="49" charset="0"/>
              </a:rPr>
              <a:t>## Relationship Types and Definitions ##</a:t>
            </a:r>
          </a:p>
          <a:p>
            <a:pPr defTabSz="685800">
              <a:defRPr/>
            </a:pPr>
            <a:r>
              <a:rPr lang="en-US" sz="825" dirty="0" err="1">
                <a:latin typeface="Menlo" panose="020B0609030804020204" pitchFamily="49" charset="0"/>
              </a:rPr>
              <a:t>ComparedTo</a:t>
            </a:r>
            <a:r>
              <a:rPr lang="en-US" sz="825" dirty="0">
                <a:latin typeface="Menlo" panose="020B0609030804020204" pitchFamily="49" charset="0"/>
              </a:rPr>
              <a:t>: The </a:t>
            </a:r>
            <a:r>
              <a:rPr lang="en-US" sz="825" dirty="0" err="1">
                <a:latin typeface="Menlo" panose="020B0609030804020204" pitchFamily="49" charset="0"/>
              </a:rPr>
              <a:t>source_entity</a:t>
            </a:r>
            <a:r>
              <a:rPr lang="en-US" sz="825" dirty="0">
                <a:latin typeface="Menlo" panose="020B0609030804020204" pitchFamily="49" charset="0"/>
              </a:rPr>
              <a:t> is compared to the </a:t>
            </a:r>
            <a:r>
              <a:rPr lang="en-US" sz="825" dirty="0" err="1">
                <a:latin typeface="Menlo" panose="020B0609030804020204" pitchFamily="49" charset="0"/>
              </a:rPr>
              <a:t>target_entity</a:t>
            </a:r>
            <a:r>
              <a:rPr lang="en-US" sz="825" dirty="0">
                <a:latin typeface="Menlo" panose="020B0609030804020204" pitchFamily="49" charset="0"/>
              </a:rPr>
              <a:t>.</a:t>
            </a:r>
          </a:p>
          <a:p>
            <a:pPr defTabSz="685800">
              <a:defRPr/>
            </a:pPr>
            <a:r>
              <a:rPr lang="en-US" sz="825" dirty="0">
                <a:latin typeface="Menlo" panose="020B0609030804020204" pitchFamily="49" charset="0"/>
              </a:rPr>
              <a:t>…</a:t>
            </a:r>
          </a:p>
          <a:p>
            <a:pPr defTabSz="685800">
              <a:defRPr/>
            </a:pPr>
            <a:r>
              <a:rPr lang="en-US" sz="825" dirty="0" err="1">
                <a:latin typeface="Menlo" panose="020B0609030804020204" pitchFamily="49" charset="0"/>
              </a:rPr>
              <a:t>TargetsLocation</a:t>
            </a:r>
            <a:r>
              <a:rPr lang="en-US" sz="825" dirty="0">
                <a:latin typeface="Menlo" panose="020B0609030804020204" pitchFamily="49" charset="0"/>
              </a:rPr>
              <a:t>: An experiment, project, or model (</a:t>
            </a:r>
            <a:r>
              <a:rPr lang="en-US" sz="825" dirty="0" err="1">
                <a:latin typeface="Menlo" panose="020B0609030804020204" pitchFamily="49" charset="0"/>
              </a:rPr>
              <a:t>source_entity</a:t>
            </a:r>
            <a:r>
              <a:rPr lang="en-US" sz="825" dirty="0">
                <a:latin typeface="Menlo" panose="020B0609030804020204" pitchFamily="49" charset="0"/>
              </a:rPr>
              <a:t>)</a:t>
            </a:r>
          </a:p>
          <a:p>
            <a:pPr defTabSz="685800">
              <a:defRPr/>
            </a:pPr>
            <a:r>
              <a:rPr lang="en-US" sz="825" dirty="0">
                <a:latin typeface="Menlo" panose="020B0609030804020204" pitchFamily="49" charset="0"/>
              </a:rPr>
              <a:t>…</a:t>
            </a:r>
          </a:p>
        </p:txBody>
      </p:sp>
      <p:sp>
        <p:nvSpPr>
          <p:cNvPr id="2" name="Title 1">
            <a:extLst>
              <a:ext uri="{FF2B5EF4-FFF2-40B4-BE49-F238E27FC236}">
                <a16:creationId xmlns:a16="http://schemas.microsoft.com/office/drawing/2014/main" id="{CBCD8199-D646-9F6D-DADF-D525010BA200}"/>
              </a:ext>
            </a:extLst>
          </p:cNvPr>
          <p:cNvSpPr>
            <a:spLocks noGrp="1"/>
          </p:cNvSpPr>
          <p:nvPr>
            <p:ph type="title"/>
          </p:nvPr>
        </p:nvSpPr>
        <p:spPr>
          <a:xfrm>
            <a:off x="627071" y="264624"/>
            <a:ext cx="8520600" cy="572700"/>
          </a:xfrm>
        </p:spPr>
        <p:txBody>
          <a:bodyPr>
            <a:normAutofit/>
          </a:bodyPr>
          <a:lstStyle/>
          <a:p>
            <a:r>
              <a:rPr lang="en-US" sz="2475" b="1" dirty="0">
                <a:latin typeface="Poppins" pitchFamily="2" charset="77"/>
                <a:cs typeface="Poppins" pitchFamily="2" charset="77"/>
              </a:rPr>
              <a:t>3.3.2 Information Extraction with LLM</a:t>
            </a:r>
          </a:p>
        </p:txBody>
      </p:sp>
      <p:sp>
        <p:nvSpPr>
          <p:cNvPr id="4" name="Slide Number Placeholder 3">
            <a:extLst>
              <a:ext uri="{FF2B5EF4-FFF2-40B4-BE49-F238E27FC236}">
                <a16:creationId xmlns:a16="http://schemas.microsoft.com/office/drawing/2014/main" id="{764A407C-B585-5F74-307E-B1761CDB9C19}"/>
              </a:ext>
            </a:extLst>
          </p:cNvPr>
          <p:cNvSpPr>
            <a:spLocks noGrp="1"/>
          </p:cNvSpPr>
          <p:nvPr>
            <p:ph type="sldNum" idx="12"/>
          </p:nvPr>
        </p:nvSpPr>
        <p:spPr/>
        <p:txBody>
          <a:bodyPr/>
          <a:lstStyle/>
          <a:p>
            <a:pPr defTabSz="685800">
              <a:buClr>
                <a:srgbClr val="888888"/>
              </a:buClr>
              <a:buSzPts val="1200"/>
              <a:defRPr/>
            </a:pPr>
            <a:fld id="{00000000-1234-1234-1234-123412341234}" type="slidenum">
              <a:rPr lang="en" sz="900">
                <a:solidFill>
                  <a:srgbClr val="888888"/>
                </a:solidFill>
                <a:latin typeface="Calibri"/>
                <a:cs typeface="Calibri"/>
                <a:sym typeface="Calibri"/>
              </a:rPr>
              <a:pPr defTabSz="685800">
                <a:buClr>
                  <a:srgbClr val="888888"/>
                </a:buClr>
                <a:buSzPts val="1200"/>
                <a:defRPr/>
              </a:pPr>
              <a:t>21</a:t>
            </a:fld>
            <a:endParaRPr lang="en" sz="900">
              <a:solidFill>
                <a:srgbClr val="888888"/>
              </a:solidFill>
              <a:latin typeface="Calibri"/>
              <a:cs typeface="Calibri"/>
              <a:sym typeface="Calibri"/>
            </a:endParaRPr>
          </a:p>
        </p:txBody>
      </p:sp>
      <p:sp>
        <p:nvSpPr>
          <p:cNvPr id="5" name="TextBox 4">
            <a:extLst>
              <a:ext uri="{FF2B5EF4-FFF2-40B4-BE49-F238E27FC236}">
                <a16:creationId xmlns:a16="http://schemas.microsoft.com/office/drawing/2014/main" id="{4170DA00-BFCE-F43E-B22B-AE58B0F835B6}"/>
              </a:ext>
            </a:extLst>
          </p:cNvPr>
          <p:cNvSpPr txBox="1"/>
          <p:nvPr/>
        </p:nvSpPr>
        <p:spPr>
          <a:xfrm>
            <a:off x="278117" y="3914264"/>
            <a:ext cx="3409676" cy="1107996"/>
          </a:xfrm>
          <a:prstGeom prst="rect">
            <a:avLst/>
          </a:prstGeom>
          <a:noFill/>
          <a:ln>
            <a:noFill/>
          </a:ln>
        </p:spPr>
        <p:txBody>
          <a:bodyPr wrap="square" rtlCol="0">
            <a:spAutoFit/>
          </a:bodyPr>
          <a:lstStyle/>
          <a:p>
            <a:pPr defTabSz="685800">
              <a:defRPr/>
            </a:pPr>
            <a:r>
              <a:rPr lang="en-US" sz="825">
                <a:latin typeface="Menlo" panose="020B0609030804020204" pitchFamily="49" charset="0"/>
              </a:rPr>
              <a:t>This oceanic teleconnection is conducted through the Indonesian Throughflow passage … </a:t>
            </a:r>
          </a:p>
          <a:p>
            <a:pPr defTabSz="685800">
              <a:defRPr/>
            </a:pPr>
            <a:r>
              <a:rPr lang="en-US" sz="825">
                <a:latin typeface="Menlo" panose="020B0609030804020204" pitchFamily="49" charset="0"/>
              </a:rPr>
              <a:t>Are CMIP3 models as an entity able to simulate their mutual influence? …</a:t>
            </a:r>
          </a:p>
          <a:p>
            <a:pPr defTabSz="685800">
              <a:defRPr/>
            </a:pPr>
            <a:endParaRPr lang="en-US" sz="825">
              <a:latin typeface="Menlo" panose="020B0609030804020204" pitchFamily="49" charset="0"/>
            </a:endParaRPr>
          </a:p>
          <a:p>
            <a:pPr defTabSz="685800">
              <a:defRPr/>
            </a:pPr>
            <a:r>
              <a:rPr lang="en-US" sz="825">
                <a:latin typeface="Menlo" panose="020B0609030804020204" pitchFamily="49" charset="0"/>
              </a:rPr>
              <a:t>Entities: oceanic teleconnection, Indonesian Throughflow passage, Rossby waves, ENSO signals, NP Rossby waves, CMIP3 models</a:t>
            </a:r>
          </a:p>
        </p:txBody>
      </p:sp>
      <p:sp>
        <p:nvSpPr>
          <p:cNvPr id="7" name="TextBox 6">
            <a:extLst>
              <a:ext uri="{FF2B5EF4-FFF2-40B4-BE49-F238E27FC236}">
                <a16:creationId xmlns:a16="http://schemas.microsoft.com/office/drawing/2014/main" id="{EB8062F2-4227-7103-3B66-B74903392C81}"/>
              </a:ext>
            </a:extLst>
          </p:cNvPr>
          <p:cNvSpPr txBox="1"/>
          <p:nvPr/>
        </p:nvSpPr>
        <p:spPr>
          <a:xfrm>
            <a:off x="1558035" y="863137"/>
            <a:ext cx="619080" cy="253916"/>
          </a:xfrm>
          <a:prstGeom prst="rect">
            <a:avLst/>
          </a:prstGeom>
          <a:noFill/>
        </p:spPr>
        <p:txBody>
          <a:bodyPr wrap="none" rtlCol="0">
            <a:spAutoFit/>
          </a:bodyPr>
          <a:lstStyle/>
          <a:p>
            <a:pPr defTabSz="685800">
              <a:defRPr/>
            </a:pPr>
            <a:r>
              <a:rPr lang="en-US" sz="1050">
                <a:highlight>
                  <a:srgbClr val="C0C0C0"/>
                </a:highlight>
              </a:rPr>
              <a:t>Prompt</a:t>
            </a:r>
          </a:p>
        </p:txBody>
      </p:sp>
      <p:sp>
        <p:nvSpPr>
          <p:cNvPr id="6" name="Plus Sign 5">
            <a:extLst>
              <a:ext uri="{FF2B5EF4-FFF2-40B4-BE49-F238E27FC236}">
                <a16:creationId xmlns:a16="http://schemas.microsoft.com/office/drawing/2014/main" id="{D8E7A5A3-4F13-F98E-9BE2-4ED601C79ABE}"/>
              </a:ext>
            </a:extLst>
          </p:cNvPr>
          <p:cNvSpPr/>
          <p:nvPr/>
        </p:nvSpPr>
        <p:spPr>
          <a:xfrm>
            <a:off x="1418311" y="3352223"/>
            <a:ext cx="504450" cy="464094"/>
          </a:xfrm>
          <a:prstGeom prst="mathPlus">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0">
              <a:solidFill>
                <a:srgbClr val="FFFFFF"/>
              </a:solidFill>
              <a:latin typeface="Arial"/>
            </a:endParaRPr>
          </a:p>
        </p:txBody>
      </p:sp>
      <p:pic>
        <p:nvPicPr>
          <p:cNvPr id="20" name="Picture 2" descr="Publications Icon">
            <a:extLst>
              <a:ext uri="{FF2B5EF4-FFF2-40B4-BE49-F238E27FC236}">
                <a16:creationId xmlns:a16="http://schemas.microsoft.com/office/drawing/2014/main" id="{CAAD442E-78F6-C90E-AEEE-E195D9A614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535566"/>
            <a:ext cx="464094" cy="46409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20,173 Classification Icon Royalty-Free Photos and Stock Images |  Shutterstock">
            <a:extLst>
              <a:ext uri="{FF2B5EF4-FFF2-40B4-BE49-F238E27FC236}">
                <a16:creationId xmlns:a16="http://schemas.microsoft.com/office/drawing/2014/main" id="{27B7B74D-5970-FF97-47C7-83CFBCE10C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429" y="906902"/>
            <a:ext cx="265404" cy="22117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Expert Svg Png Icon Free Download (#289423) - OnlineWebFonts.COM">
            <a:extLst>
              <a:ext uri="{FF2B5EF4-FFF2-40B4-BE49-F238E27FC236}">
                <a16:creationId xmlns:a16="http://schemas.microsoft.com/office/drawing/2014/main" id="{CDD5F183-01AD-00DF-E2BE-A915AEC8AF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443" y="903862"/>
            <a:ext cx="227252" cy="22725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07E4A1E4-299D-2020-6508-1E08105DC54F}"/>
              </a:ext>
            </a:extLst>
          </p:cNvPr>
          <p:cNvGrpSpPr/>
          <p:nvPr/>
        </p:nvGrpSpPr>
        <p:grpSpPr>
          <a:xfrm>
            <a:off x="3476826" y="997436"/>
            <a:ext cx="954125" cy="4059382"/>
            <a:chOff x="4635768" y="1329914"/>
            <a:chExt cx="1272166" cy="5412509"/>
          </a:xfrm>
        </p:grpSpPr>
        <p:grpSp>
          <p:nvGrpSpPr>
            <p:cNvPr id="3" name="Group 2">
              <a:extLst>
                <a:ext uri="{FF2B5EF4-FFF2-40B4-BE49-F238E27FC236}">
                  <a16:creationId xmlns:a16="http://schemas.microsoft.com/office/drawing/2014/main" id="{8FF2DA4C-A2A2-1419-B216-E4FD23A14065}"/>
                </a:ext>
              </a:extLst>
            </p:cNvPr>
            <p:cNvGrpSpPr/>
            <p:nvPr/>
          </p:nvGrpSpPr>
          <p:grpSpPr>
            <a:xfrm>
              <a:off x="4635768" y="1329914"/>
              <a:ext cx="1272166" cy="5412509"/>
              <a:chOff x="4635768" y="1329914"/>
              <a:chExt cx="1272166" cy="5412509"/>
            </a:xfrm>
          </p:grpSpPr>
          <p:cxnSp>
            <p:nvCxnSpPr>
              <p:cNvPr id="15" name="Straight Arrow Connector 14">
                <a:extLst>
                  <a:ext uri="{FF2B5EF4-FFF2-40B4-BE49-F238E27FC236}">
                    <a16:creationId xmlns:a16="http://schemas.microsoft.com/office/drawing/2014/main" id="{A622BAC0-D152-DD7F-056A-DDBD1A372F15}"/>
                  </a:ext>
                </a:extLst>
              </p:cNvPr>
              <p:cNvCxnSpPr>
                <a:cxnSpLocks/>
              </p:cNvCxnSpPr>
              <p:nvPr/>
            </p:nvCxnSpPr>
            <p:spPr>
              <a:xfrm flipV="1">
                <a:off x="4862059" y="4036168"/>
                <a:ext cx="1045875" cy="12787"/>
              </a:xfrm>
              <a:prstGeom prst="straightConnector1">
                <a:avLst/>
              </a:prstGeom>
              <a:ln w="76200">
                <a:solidFill>
                  <a:srgbClr val="0070C0"/>
                </a:solidFill>
                <a:tailEnd type="triangle"/>
              </a:ln>
            </p:spPr>
            <p:style>
              <a:lnRef idx="1">
                <a:schemeClr val="dk1"/>
              </a:lnRef>
              <a:fillRef idx="0">
                <a:schemeClr val="dk1"/>
              </a:fillRef>
              <a:effectRef idx="0">
                <a:schemeClr val="dk1"/>
              </a:effectRef>
              <a:fontRef idx="minor">
                <a:schemeClr val="tx1"/>
              </a:fontRef>
            </p:style>
          </p:cxnSp>
          <p:sp>
            <p:nvSpPr>
              <p:cNvPr id="12" name="Right Brace 11">
                <a:extLst>
                  <a:ext uri="{FF2B5EF4-FFF2-40B4-BE49-F238E27FC236}">
                    <a16:creationId xmlns:a16="http://schemas.microsoft.com/office/drawing/2014/main" id="{8B57A6E4-A0F2-24F2-3AF2-58A1ADBD6020}"/>
                  </a:ext>
                </a:extLst>
              </p:cNvPr>
              <p:cNvSpPr/>
              <p:nvPr/>
            </p:nvSpPr>
            <p:spPr>
              <a:xfrm>
                <a:off x="4635768" y="1329914"/>
                <a:ext cx="452582" cy="5412509"/>
              </a:xfrm>
              <a:prstGeom prst="rightBrace">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en-US" sz="1050">
                  <a:solidFill>
                    <a:srgbClr val="000000"/>
                  </a:solidFill>
                  <a:latin typeface="Arial"/>
                </a:endParaRPr>
              </a:p>
            </p:txBody>
          </p:sp>
        </p:grpSp>
        <p:pic>
          <p:nvPicPr>
            <p:cNvPr id="17" name="Picture 6" descr="GN] Llama 2 Uncensored 버전을 로컬에서 실행하기 - 읽을거리&amp;정보공유 - 파이토치 한국 사용자 모임">
              <a:extLst>
                <a:ext uri="{FF2B5EF4-FFF2-40B4-BE49-F238E27FC236}">
                  <a16:creationId xmlns:a16="http://schemas.microsoft.com/office/drawing/2014/main" id="{026EFF24-4D11-DE75-AB15-113C2FBE81E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292" t="23850" r="31466"/>
            <a:stretch/>
          </p:blipFill>
          <p:spPr bwMode="auto">
            <a:xfrm>
              <a:off x="4965357" y="2891350"/>
              <a:ext cx="933544" cy="1025059"/>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4CB5C037-26FA-2464-8B90-3696E9FB5A4E}"/>
              </a:ext>
            </a:extLst>
          </p:cNvPr>
          <p:cNvGrpSpPr/>
          <p:nvPr/>
        </p:nvGrpSpPr>
        <p:grpSpPr>
          <a:xfrm>
            <a:off x="4430951" y="878988"/>
            <a:ext cx="4440420" cy="4166095"/>
            <a:chOff x="5907934" y="1171984"/>
            <a:chExt cx="5920560" cy="5554793"/>
          </a:xfrm>
        </p:grpSpPr>
        <p:grpSp>
          <p:nvGrpSpPr>
            <p:cNvPr id="11" name="Group 10">
              <a:extLst>
                <a:ext uri="{FF2B5EF4-FFF2-40B4-BE49-F238E27FC236}">
                  <a16:creationId xmlns:a16="http://schemas.microsoft.com/office/drawing/2014/main" id="{A8F963F1-9A23-7420-234B-43AB4341CD2F}"/>
                </a:ext>
              </a:extLst>
            </p:cNvPr>
            <p:cNvGrpSpPr/>
            <p:nvPr/>
          </p:nvGrpSpPr>
          <p:grpSpPr>
            <a:xfrm>
              <a:off x="5907934" y="1171984"/>
              <a:ext cx="5920560" cy="5554793"/>
              <a:chOff x="5907934" y="1171984"/>
              <a:chExt cx="5920560" cy="5554793"/>
            </a:xfrm>
          </p:grpSpPr>
          <p:grpSp>
            <p:nvGrpSpPr>
              <p:cNvPr id="10" name="Group 9">
                <a:extLst>
                  <a:ext uri="{FF2B5EF4-FFF2-40B4-BE49-F238E27FC236}">
                    <a16:creationId xmlns:a16="http://schemas.microsoft.com/office/drawing/2014/main" id="{8CA45597-E597-4758-7E0A-E5B84AB8D20D}"/>
                  </a:ext>
                </a:extLst>
              </p:cNvPr>
              <p:cNvGrpSpPr/>
              <p:nvPr/>
            </p:nvGrpSpPr>
            <p:grpSpPr>
              <a:xfrm>
                <a:off x="5907934" y="1171984"/>
                <a:ext cx="5920560" cy="5554793"/>
                <a:chOff x="5482219" y="1009332"/>
                <a:chExt cx="5964023" cy="5554793"/>
              </a:xfrm>
            </p:grpSpPr>
            <p:sp>
              <p:nvSpPr>
                <p:cNvPr id="19" name="TextBox 18">
                  <a:extLst>
                    <a:ext uri="{FF2B5EF4-FFF2-40B4-BE49-F238E27FC236}">
                      <a16:creationId xmlns:a16="http://schemas.microsoft.com/office/drawing/2014/main" id="{A0ACB172-E9CC-0749-10D8-1DF163E1BEAB}"/>
                    </a:ext>
                  </a:extLst>
                </p:cNvPr>
                <p:cNvSpPr txBox="1"/>
                <p:nvPr/>
              </p:nvSpPr>
              <p:spPr>
                <a:xfrm>
                  <a:off x="5482219" y="1670477"/>
                  <a:ext cx="5964023" cy="4893648"/>
                </a:xfrm>
                <a:prstGeom prst="rect">
                  <a:avLst/>
                </a:prstGeom>
                <a:noFill/>
                <a:ln>
                  <a:noFill/>
                </a:ln>
              </p:spPr>
              <p:txBody>
                <a:bodyPr wrap="square" lIns="68580" tIns="34290" rIns="68580" bIns="34290" rtlCol="0" anchor="t">
                  <a:spAutoFit/>
                </a:bodyPr>
                <a:lstStyle>
                  <a:defPPr>
                    <a:defRPr lang="en-US"/>
                  </a:defPPr>
                  <a:lvl1pPr>
                    <a:lnSpc>
                      <a:spcPts val="1350"/>
                    </a:lnSpc>
                    <a:defRPr sz="1100" b="0">
                      <a:solidFill>
                        <a:srgbClr val="000000"/>
                      </a:solidFill>
                      <a:effectLst/>
                      <a:latin typeface="Menlo" panose="020B0609030804020204" pitchFamily="49" charset="0"/>
                    </a:defRPr>
                  </a:lvl1pPr>
                </a:lstStyle>
                <a:p>
                  <a:pPr defTabSz="685800">
                    <a:lnSpc>
                      <a:spcPct val="100000"/>
                    </a:lnSpc>
                    <a:defRPr/>
                  </a:pPr>
                  <a:r>
                    <a:rPr lang="en-US" sz="900" dirty="0">
                      <a:latin typeface="Menlo"/>
                    </a:rPr>
                    <a:t>…</a:t>
                  </a:r>
                </a:p>
                <a:p>
                  <a:pPr defTabSz="685800">
                    <a:lnSpc>
                      <a:spcPct val="100000"/>
                    </a:lnSpc>
                    <a:defRPr/>
                  </a:pPr>
                  <a:r>
                    <a:rPr lang="en-US" sz="900" dirty="0">
                      <a:latin typeface="Menlo"/>
                    </a:rPr>
                    <a:t>("entity"&lt;|&gt;oceanic teleconnection&lt;|&gt;teleconnection&lt;|&gt;A large-scale pattern of climate variability that links weather and climate phenomena across vast distances)</a:t>
                  </a:r>
                </a:p>
                <a:p>
                  <a:pPr defTabSz="685800">
                    <a:lnSpc>
                      <a:spcPct val="100000"/>
                    </a:lnSpc>
                    <a:defRPr/>
                  </a:pPr>
                  <a:r>
                    <a:rPr lang="en-US" sz="900" dirty="0">
                      <a:latin typeface="Menlo"/>
                    </a:rPr>
                    <a:t>##</a:t>
                  </a:r>
                </a:p>
                <a:p>
                  <a:pPr defTabSz="685800">
                    <a:lnSpc>
                      <a:spcPct val="100000"/>
                    </a:lnSpc>
                    <a:defRPr/>
                  </a:pPr>
                  <a:r>
                    <a:rPr lang="en-US" sz="900" dirty="0">
                      <a:latin typeface="Menlo"/>
                    </a:rPr>
                    <a:t>("entity"&lt;|&gt;Indonesian Throughflow passage&lt;|&gt;location&lt;|&gt;A strait connecting the Pacific and Indian Oceans, allowing water to flow between the two oceans)</a:t>
                  </a:r>
                </a:p>
                <a:p>
                  <a:pPr defTabSz="685800">
                    <a:lnSpc>
                      <a:spcPct val="100000"/>
                    </a:lnSpc>
                    <a:defRPr/>
                  </a:pPr>
                  <a:r>
                    <a:rPr lang="en-US" sz="900" dirty="0">
                      <a:latin typeface="Menlo"/>
                    </a:rPr>
                    <a:t>##</a:t>
                  </a:r>
                </a:p>
                <a:p>
                  <a:pPr defTabSz="685800">
                    <a:lnSpc>
                      <a:spcPct val="100000"/>
                    </a:lnSpc>
                    <a:defRPr/>
                  </a:pPr>
                  <a:r>
                    <a:rPr lang="en-US" sz="900" dirty="0">
                      <a:latin typeface="Menlo"/>
                    </a:rPr>
                    <a:t>("entity"&lt;|&gt;ENSO signals&lt;|&gt;variable&lt;|&gt;The fluctuations in the El Niño-Southern Oscillation, a major driver of climate variability in the Pacific Ocean)</a:t>
                  </a:r>
                </a:p>
                <a:p>
                  <a:pPr defTabSz="685800">
                    <a:lnSpc>
                      <a:spcPct val="100000"/>
                    </a:lnSpc>
                    <a:defRPr/>
                  </a:pPr>
                  <a:r>
                    <a:rPr lang="en-US" sz="900" dirty="0">
                      <a:latin typeface="Menlo"/>
                    </a:rPr>
                    <a:t>##</a:t>
                  </a:r>
                </a:p>
                <a:p>
                  <a:pPr defTabSz="685800">
                    <a:lnSpc>
                      <a:spcPct val="100000"/>
                    </a:lnSpc>
                    <a:defRPr/>
                  </a:pPr>
                  <a:r>
                    <a:rPr lang="en-US" sz="900" dirty="0">
                      <a:latin typeface="Menlo"/>
                    </a:rPr>
                    <a:t>("entity"&lt;|&gt;CMIP3 models&lt;|&gt;model&lt;|&gt;A set of climate models used for the Coupled Model Intercomparison Project Phase 3, designed to compare and improve climate predictions)</a:t>
                  </a:r>
                </a:p>
                <a:p>
                  <a:pPr defTabSz="685800">
                    <a:lnSpc>
                      <a:spcPct val="100000"/>
                    </a:lnSpc>
                    <a:defRPr/>
                  </a:pPr>
                  <a:r>
                    <a:rPr lang="en-US" sz="900" dirty="0">
                      <a:latin typeface="Menlo"/>
                    </a:rPr>
                    <a:t>##</a:t>
                  </a:r>
                </a:p>
                <a:p>
                  <a:pPr defTabSz="685800">
                    <a:lnSpc>
                      <a:spcPct val="100000"/>
                    </a:lnSpc>
                    <a:defRPr/>
                  </a:pPr>
                  <a:r>
                    <a:rPr lang="en-US" sz="900" dirty="0">
                      <a:latin typeface="Menlo"/>
                    </a:rPr>
                    <a:t>…</a:t>
                  </a:r>
                </a:p>
                <a:p>
                  <a:pPr defTabSz="685800">
                    <a:lnSpc>
                      <a:spcPct val="100000"/>
                    </a:lnSpc>
                    <a:defRPr/>
                  </a:pPr>
                  <a:r>
                    <a:rPr lang="en-US" sz="900" dirty="0">
                      <a:latin typeface="Menlo"/>
                    </a:rPr>
                    <a:t>("relationship"&lt;|&gt;oceanic teleconnection&lt;|&gt;Indonesian Throughflow passage&lt;|&gt;</a:t>
                  </a:r>
                  <a:r>
                    <a:rPr lang="en-US" sz="900" dirty="0" err="1">
                      <a:latin typeface="Menlo"/>
                    </a:rPr>
                    <a:t>TargetsLocation</a:t>
                  </a:r>
                  <a:r>
                    <a:rPr lang="en-US" sz="900" dirty="0">
                      <a:latin typeface="Menlo"/>
                    </a:rPr>
                    <a:t>)</a:t>
                  </a:r>
                </a:p>
                <a:p>
                  <a:pPr defTabSz="685800">
                    <a:lnSpc>
                      <a:spcPct val="100000"/>
                    </a:lnSpc>
                    <a:defRPr/>
                  </a:pPr>
                  <a:r>
                    <a:rPr lang="en-US" sz="900" dirty="0">
                      <a:latin typeface="Menlo"/>
                    </a:rPr>
                    <a:t>##</a:t>
                  </a:r>
                </a:p>
                <a:p>
                  <a:pPr defTabSz="685800">
                    <a:lnSpc>
                      <a:spcPct val="100000"/>
                    </a:lnSpc>
                    <a:defRPr/>
                  </a:pPr>
                  <a:r>
                    <a:rPr lang="en-US" sz="900" dirty="0">
                      <a:latin typeface="Menlo"/>
                    </a:rPr>
                    <a:t>("relationship"&lt;|&gt;Rossby waves&lt;|&gt;ENSO signals&lt;|&gt;</a:t>
                  </a:r>
                  <a:r>
                    <a:rPr lang="en-US" sz="900" dirty="0" err="1">
                      <a:latin typeface="Menlo"/>
                    </a:rPr>
                    <a:t>ValidatedBy</a:t>
                  </a:r>
                  <a:r>
                    <a:rPr lang="en-US" sz="900" dirty="0">
                      <a:latin typeface="Menlo"/>
                    </a:rPr>
                    <a:t>)</a:t>
                  </a:r>
                </a:p>
                <a:p>
                  <a:pPr defTabSz="685800">
                    <a:lnSpc>
                      <a:spcPct val="100000"/>
                    </a:lnSpc>
                    <a:defRPr/>
                  </a:pPr>
                  <a:r>
                    <a:rPr lang="en-US" sz="900" dirty="0">
                      <a:latin typeface="Menlo"/>
                    </a:rPr>
                    <a:t>##</a:t>
                  </a:r>
                </a:p>
                <a:p>
                  <a:pPr defTabSz="685800">
                    <a:lnSpc>
                      <a:spcPct val="100000"/>
                    </a:lnSpc>
                    <a:defRPr/>
                  </a:pPr>
                  <a:r>
                    <a:rPr lang="en-US" sz="900" dirty="0">
                      <a:latin typeface="Menlo"/>
                    </a:rPr>
                    <a:t>("relationship"&lt;|&gt;CMIP3 models&lt;|&gt;NP Rossby waves&lt;|&gt;</a:t>
                  </a:r>
                  <a:r>
                    <a:rPr lang="en-US" sz="900" dirty="0" err="1">
                      <a:latin typeface="Menlo"/>
                    </a:rPr>
                    <a:t>UsedIn</a:t>
                  </a:r>
                  <a:r>
                    <a:rPr lang="en-US" sz="900" dirty="0">
                      <a:latin typeface="Menlo"/>
                    </a:rPr>
                    <a:t>)</a:t>
                  </a:r>
                </a:p>
                <a:p>
                  <a:pPr defTabSz="685800">
                    <a:lnSpc>
                      <a:spcPct val="100000"/>
                    </a:lnSpc>
                    <a:defRPr/>
                  </a:pPr>
                  <a:r>
                    <a:rPr lang="en-US" sz="900" dirty="0">
                      <a:latin typeface="Menlo"/>
                    </a:rPr>
                    <a:t>&lt;|COMPLETE|&gt;</a:t>
                  </a:r>
                </a:p>
                <a:p>
                  <a:pPr defTabSz="685800">
                    <a:lnSpc>
                      <a:spcPct val="100000"/>
                    </a:lnSpc>
                    <a:defRPr/>
                  </a:pPr>
                  <a:r>
                    <a:rPr lang="en-US" sz="900" dirty="0">
                      <a:latin typeface="Menlo"/>
                    </a:rPr>
                    <a:t>…</a:t>
                  </a:r>
                </a:p>
              </p:txBody>
            </p:sp>
            <p:sp>
              <p:nvSpPr>
                <p:cNvPr id="26" name="TextBox 25">
                  <a:extLst>
                    <a:ext uri="{FF2B5EF4-FFF2-40B4-BE49-F238E27FC236}">
                      <a16:creationId xmlns:a16="http://schemas.microsoft.com/office/drawing/2014/main" id="{310A4041-A819-CC2F-1050-CF90BE1593B0}"/>
                    </a:ext>
                  </a:extLst>
                </p:cNvPr>
                <p:cNvSpPr txBox="1"/>
                <p:nvPr/>
              </p:nvSpPr>
              <p:spPr>
                <a:xfrm>
                  <a:off x="7743352" y="1009332"/>
                  <a:ext cx="1529081" cy="338555"/>
                </a:xfrm>
                <a:prstGeom prst="rect">
                  <a:avLst/>
                </a:prstGeom>
                <a:noFill/>
              </p:spPr>
              <p:txBody>
                <a:bodyPr wrap="none" rtlCol="0">
                  <a:spAutoFit/>
                </a:bodyPr>
                <a:lstStyle/>
                <a:p>
                  <a:pPr defTabSz="685800">
                    <a:defRPr/>
                  </a:pPr>
                  <a:r>
                    <a:rPr lang="en-US" sz="1050" dirty="0">
                      <a:highlight>
                        <a:srgbClr val="C0C0C0"/>
                      </a:highlight>
                    </a:rPr>
                    <a:t>LLM’s response</a:t>
                  </a:r>
                </a:p>
              </p:txBody>
            </p:sp>
          </p:grpSp>
          <p:sp>
            <p:nvSpPr>
              <p:cNvPr id="22" name="TextBox 21">
                <a:extLst>
                  <a:ext uri="{FF2B5EF4-FFF2-40B4-BE49-F238E27FC236}">
                    <a16:creationId xmlns:a16="http://schemas.microsoft.com/office/drawing/2014/main" id="{6025FFBC-A167-871B-D5CC-AED302784CFA}"/>
                  </a:ext>
                </a:extLst>
              </p:cNvPr>
              <p:cNvSpPr txBox="1"/>
              <p:nvPr/>
            </p:nvSpPr>
            <p:spPr>
              <a:xfrm>
                <a:off x="6502845" y="1437064"/>
                <a:ext cx="3781377" cy="338555"/>
              </a:xfrm>
              <a:prstGeom prst="rect">
                <a:avLst/>
              </a:prstGeom>
              <a:noFill/>
            </p:spPr>
            <p:txBody>
              <a:bodyPr wrap="none" rtlCol="0">
                <a:spAutoFit/>
              </a:bodyPr>
              <a:lstStyle/>
              <a:p>
                <a:pPr defTabSz="685800">
                  <a:defRPr/>
                </a:pPr>
                <a:r>
                  <a:rPr lang="en-US" sz="1050" dirty="0">
                    <a:solidFill>
                      <a:srgbClr val="4472C4"/>
                    </a:solidFill>
                  </a:rPr>
                  <a:t>      entity name | entity type | entity definition</a:t>
                </a:r>
              </a:p>
            </p:txBody>
          </p:sp>
        </p:grpSp>
        <p:sp>
          <p:nvSpPr>
            <p:cNvPr id="13" name="TextBox 12">
              <a:extLst>
                <a:ext uri="{FF2B5EF4-FFF2-40B4-BE49-F238E27FC236}">
                  <a16:creationId xmlns:a16="http://schemas.microsoft.com/office/drawing/2014/main" id="{639F255F-E045-2CED-29E4-0D203CF15813}"/>
                </a:ext>
              </a:extLst>
            </p:cNvPr>
            <p:cNvSpPr txBox="1"/>
            <p:nvPr/>
          </p:nvSpPr>
          <p:spPr>
            <a:xfrm>
              <a:off x="7331829" y="4808922"/>
              <a:ext cx="3323987" cy="338555"/>
            </a:xfrm>
            <a:prstGeom prst="rect">
              <a:avLst/>
            </a:prstGeom>
            <a:noFill/>
          </p:spPr>
          <p:txBody>
            <a:bodyPr wrap="none" rtlCol="0">
              <a:spAutoFit/>
            </a:bodyPr>
            <a:lstStyle/>
            <a:p>
              <a:pPr defTabSz="685800">
                <a:defRPr/>
              </a:pPr>
              <a:r>
                <a:rPr lang="en-US" sz="1050" dirty="0">
                  <a:solidFill>
                    <a:srgbClr val="4472C4"/>
                  </a:solidFill>
                </a:rPr>
                <a:t>| source name | target name |  relation </a:t>
              </a:r>
            </a:p>
          </p:txBody>
        </p:sp>
      </p:grpSp>
    </p:spTree>
    <p:extLst>
      <p:ext uri="{BB962C8B-B14F-4D97-AF65-F5344CB8AC3E}">
        <p14:creationId xmlns:p14="http://schemas.microsoft.com/office/powerpoint/2010/main" val="378283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6A0D31-A46B-D2F0-5721-E0FD8B810A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528334-BD8D-3E48-C657-FD5628A7E924}"/>
              </a:ext>
            </a:extLst>
          </p:cNvPr>
          <p:cNvSpPr>
            <a:spLocks noGrp="1"/>
          </p:cNvSpPr>
          <p:nvPr>
            <p:ph type="title"/>
          </p:nvPr>
        </p:nvSpPr>
        <p:spPr>
          <a:xfrm>
            <a:off x="305231" y="445025"/>
            <a:ext cx="8520600" cy="572700"/>
          </a:xfrm>
        </p:spPr>
        <p:txBody>
          <a:bodyPr>
            <a:normAutofit fontScale="90000"/>
          </a:bodyPr>
          <a:lstStyle/>
          <a:p>
            <a:r>
              <a:rPr lang="en-US" sz="2475" b="1" dirty="0">
                <a:latin typeface="Poppins" pitchFamily="2" charset="77"/>
                <a:cs typeface="Poppins" pitchFamily="2" charset="77"/>
              </a:rPr>
              <a:t>3.3.3 </a:t>
            </a:r>
            <a:r>
              <a:rPr lang="en-US" sz="2475" b="1" dirty="0" err="1">
                <a:solidFill>
                  <a:srgbClr val="0070C0"/>
                </a:solidFill>
                <a:latin typeface="Poppins" pitchFamily="2" charset="77"/>
                <a:cs typeface="Poppins" pitchFamily="2" charset="77"/>
              </a:rPr>
              <a:t>PostRAG</a:t>
            </a:r>
            <a:r>
              <a:rPr lang="en-US" sz="2475" b="1" dirty="0">
                <a:latin typeface="Poppins" pitchFamily="2" charset="77"/>
                <a:cs typeface="Poppins" pitchFamily="2" charset="77"/>
              </a:rPr>
              <a:t> - Leveraging RAG for </a:t>
            </a:r>
            <a:r>
              <a:rPr lang="en-US" altLang="zh-CN" sz="2475" b="1" dirty="0">
                <a:latin typeface="Poppins" pitchFamily="2" charset="77"/>
                <a:cs typeface="Poppins" pitchFamily="2" charset="77"/>
              </a:rPr>
              <a:t>output postprocessing</a:t>
            </a:r>
            <a:endParaRPr lang="en-US" sz="2475" b="1" dirty="0">
              <a:latin typeface="Poppins" pitchFamily="2" charset="77"/>
              <a:cs typeface="Poppins" pitchFamily="2" charset="77"/>
            </a:endParaRPr>
          </a:p>
        </p:txBody>
      </p:sp>
      <p:sp>
        <p:nvSpPr>
          <p:cNvPr id="4" name="Slide Number Placeholder 3">
            <a:extLst>
              <a:ext uri="{FF2B5EF4-FFF2-40B4-BE49-F238E27FC236}">
                <a16:creationId xmlns:a16="http://schemas.microsoft.com/office/drawing/2014/main" id="{783CC641-045B-6B98-7A4D-7254268D8C98}"/>
              </a:ext>
            </a:extLst>
          </p:cNvPr>
          <p:cNvSpPr>
            <a:spLocks noGrp="1"/>
          </p:cNvSpPr>
          <p:nvPr>
            <p:ph type="sldNum" idx="12"/>
          </p:nvPr>
        </p:nvSpPr>
        <p:spPr/>
        <p:txBody>
          <a:bodyPr/>
          <a:lstStyle/>
          <a:p>
            <a:pPr defTabSz="685800">
              <a:buClr>
                <a:srgbClr val="888888"/>
              </a:buClr>
              <a:buSzPts val="1200"/>
              <a:defRPr/>
            </a:pPr>
            <a:fld id="{00000000-1234-1234-1234-123412341234}" type="slidenum">
              <a:rPr lang="en" sz="900">
                <a:solidFill>
                  <a:srgbClr val="888888"/>
                </a:solidFill>
                <a:latin typeface="Calibri"/>
                <a:cs typeface="Calibri"/>
                <a:sym typeface="Calibri"/>
              </a:rPr>
              <a:pPr defTabSz="685800">
                <a:buClr>
                  <a:srgbClr val="888888"/>
                </a:buClr>
                <a:buSzPts val="1200"/>
                <a:defRPr/>
              </a:pPr>
              <a:t>22</a:t>
            </a:fld>
            <a:endParaRPr lang="en" sz="900">
              <a:solidFill>
                <a:srgbClr val="888888"/>
              </a:solidFill>
              <a:latin typeface="Calibri"/>
              <a:cs typeface="Calibri"/>
              <a:sym typeface="Calibri"/>
            </a:endParaRPr>
          </a:p>
        </p:txBody>
      </p:sp>
      <p:sp>
        <p:nvSpPr>
          <p:cNvPr id="9" name="Text Placeholder 8">
            <a:extLst>
              <a:ext uri="{FF2B5EF4-FFF2-40B4-BE49-F238E27FC236}">
                <a16:creationId xmlns:a16="http://schemas.microsoft.com/office/drawing/2014/main" id="{C8284DDF-0460-5D43-EEC4-17DA4CCD3BD9}"/>
              </a:ext>
            </a:extLst>
          </p:cNvPr>
          <p:cNvSpPr>
            <a:spLocks noGrp="1"/>
          </p:cNvSpPr>
          <p:nvPr>
            <p:ph type="body" idx="1"/>
          </p:nvPr>
        </p:nvSpPr>
        <p:spPr>
          <a:xfrm>
            <a:off x="275707" y="1032037"/>
            <a:ext cx="8405133" cy="3416400"/>
          </a:xfrm>
        </p:spPr>
        <p:txBody>
          <a:bodyPr/>
          <a:lstStyle/>
          <a:p>
            <a:r>
              <a:rPr lang="en-US" dirty="0"/>
              <a:t>For each predicted entity, use the predicted entity substring and definition to match the GCMD+ index</a:t>
            </a:r>
          </a:p>
          <a:p>
            <a:pPr marL="456724" indent="-342424"/>
            <a:r>
              <a:rPr lang="en-US" dirty="0"/>
              <a:t>Keep only those with higher than a given similarity threshold.</a:t>
            </a:r>
            <a:endParaRPr lang="en-US" dirty="0">
              <a:ea typeface="Calibri"/>
              <a:cs typeface="Calibri"/>
            </a:endParaRPr>
          </a:p>
        </p:txBody>
      </p:sp>
      <p:sp>
        <p:nvSpPr>
          <p:cNvPr id="10" name="TextBox 9">
            <a:extLst>
              <a:ext uri="{FF2B5EF4-FFF2-40B4-BE49-F238E27FC236}">
                <a16:creationId xmlns:a16="http://schemas.microsoft.com/office/drawing/2014/main" id="{7D2907F6-8662-EE08-3D92-B6B531627B0B}"/>
              </a:ext>
            </a:extLst>
          </p:cNvPr>
          <p:cNvSpPr txBox="1"/>
          <p:nvPr/>
        </p:nvSpPr>
        <p:spPr>
          <a:xfrm>
            <a:off x="47931" y="1902064"/>
            <a:ext cx="5047313" cy="3139321"/>
          </a:xfrm>
          <a:prstGeom prst="rect">
            <a:avLst/>
          </a:prstGeom>
          <a:noFill/>
          <a:ln>
            <a:noFill/>
          </a:ln>
        </p:spPr>
        <p:txBody>
          <a:bodyPr wrap="square" lIns="68580" tIns="34290" rIns="68580" bIns="34290" rtlCol="0" anchor="t">
            <a:spAutoFit/>
          </a:bodyPr>
          <a:lstStyle>
            <a:defPPr>
              <a:defRPr lang="en-US"/>
            </a:defPPr>
            <a:lvl1pPr>
              <a:lnSpc>
                <a:spcPts val="1350"/>
              </a:lnSpc>
              <a:defRPr sz="1100" b="0">
                <a:solidFill>
                  <a:srgbClr val="000000"/>
                </a:solidFill>
                <a:effectLst/>
                <a:latin typeface="Menlo" panose="020B0609030804020204" pitchFamily="49" charset="0"/>
              </a:defRPr>
            </a:lvl1pPr>
          </a:lstStyle>
          <a:p>
            <a:pPr defTabSz="685800">
              <a:lnSpc>
                <a:spcPct val="100000"/>
              </a:lnSpc>
              <a:defRPr/>
            </a:pPr>
            <a:r>
              <a:rPr lang="en-US" sz="1050" dirty="0">
                <a:latin typeface="Menlo"/>
              </a:rPr>
              <a:t>…</a:t>
            </a:r>
          </a:p>
          <a:p>
            <a:pPr defTabSz="685800">
              <a:lnSpc>
                <a:spcPct val="100000"/>
              </a:lnSpc>
              <a:defRPr/>
            </a:pPr>
            <a:r>
              <a:rPr lang="en-US" sz="1050" dirty="0">
                <a:latin typeface="Menlo"/>
              </a:rPr>
              <a:t>("entity"&lt;|&gt;</a:t>
            </a:r>
            <a:r>
              <a:rPr lang="en-US" sz="1050" dirty="0">
                <a:solidFill>
                  <a:srgbClr val="FF0000"/>
                </a:solidFill>
                <a:latin typeface="Menlo"/>
              </a:rPr>
              <a:t>oceanic teleconnection</a:t>
            </a:r>
            <a:r>
              <a:rPr lang="en-US" sz="1050" dirty="0">
                <a:latin typeface="Menlo"/>
              </a:rPr>
              <a:t>&lt;|&gt;teleconnection&lt;|&gt;A large-scale pattern of climate variability that links weather and climate phenomena across vast distances)</a:t>
            </a:r>
          </a:p>
          <a:p>
            <a:pPr defTabSz="685800">
              <a:lnSpc>
                <a:spcPct val="100000"/>
              </a:lnSpc>
              <a:defRPr/>
            </a:pPr>
            <a:r>
              <a:rPr lang="en-US" sz="1050" dirty="0">
                <a:latin typeface="Menlo"/>
              </a:rPr>
              <a:t>##</a:t>
            </a:r>
          </a:p>
          <a:p>
            <a:pPr defTabSz="685800">
              <a:lnSpc>
                <a:spcPct val="100000"/>
              </a:lnSpc>
              <a:defRPr/>
            </a:pPr>
            <a:r>
              <a:rPr lang="en-US" sz="1050" dirty="0">
                <a:latin typeface="Menlo"/>
              </a:rPr>
              <a:t>("entity"&lt;|&gt;</a:t>
            </a:r>
            <a:r>
              <a:rPr lang="en-US" sz="1050" dirty="0">
                <a:solidFill>
                  <a:srgbClr val="FF0000"/>
                </a:solidFill>
                <a:latin typeface="Menlo"/>
              </a:rPr>
              <a:t>Indonesian Throughflow passage</a:t>
            </a:r>
            <a:r>
              <a:rPr lang="en-US" sz="1050" dirty="0">
                <a:latin typeface="Menlo"/>
              </a:rPr>
              <a:t>&lt;|&gt;location&lt;|&gt;A strait connecting the Pacific and Indian Oceans, allowing water to flow between the two oceans)</a:t>
            </a:r>
          </a:p>
          <a:p>
            <a:pPr defTabSz="685800">
              <a:lnSpc>
                <a:spcPct val="100000"/>
              </a:lnSpc>
              <a:defRPr/>
            </a:pPr>
            <a:r>
              <a:rPr lang="en-US" sz="1050" dirty="0">
                <a:latin typeface="Menlo"/>
              </a:rPr>
              <a:t>##</a:t>
            </a:r>
          </a:p>
          <a:p>
            <a:pPr defTabSz="685800">
              <a:lnSpc>
                <a:spcPct val="100000"/>
              </a:lnSpc>
              <a:defRPr/>
            </a:pPr>
            <a:r>
              <a:rPr lang="en-US" sz="1050" dirty="0">
                <a:latin typeface="Menlo"/>
              </a:rPr>
              <a:t>("entity"&lt;|&gt;</a:t>
            </a:r>
            <a:r>
              <a:rPr lang="en-US" sz="1050" dirty="0">
                <a:highlight>
                  <a:srgbClr val="00FF00"/>
                </a:highlight>
                <a:latin typeface="Menlo"/>
              </a:rPr>
              <a:t>ENSO signals</a:t>
            </a:r>
            <a:r>
              <a:rPr lang="en-US" sz="1050" dirty="0">
                <a:latin typeface="Menlo"/>
              </a:rPr>
              <a:t>&lt;|&gt;variable&lt;|&gt;The fluctuations in the El Niño-Southern Oscillation, a major driver of climate variability in the Pacific Ocean)</a:t>
            </a:r>
          </a:p>
          <a:p>
            <a:pPr defTabSz="685800">
              <a:lnSpc>
                <a:spcPct val="100000"/>
              </a:lnSpc>
              <a:defRPr/>
            </a:pPr>
            <a:r>
              <a:rPr lang="en-US" sz="1050" dirty="0">
                <a:latin typeface="Menlo"/>
              </a:rPr>
              <a:t>##</a:t>
            </a:r>
          </a:p>
          <a:p>
            <a:pPr defTabSz="685800">
              <a:lnSpc>
                <a:spcPct val="100000"/>
              </a:lnSpc>
              <a:defRPr/>
            </a:pPr>
            <a:r>
              <a:rPr lang="en-US" sz="1050" dirty="0">
                <a:latin typeface="Menlo"/>
              </a:rPr>
              <a:t>("entity"&lt;|&gt;</a:t>
            </a:r>
            <a:r>
              <a:rPr lang="en-US" sz="1050" dirty="0">
                <a:highlight>
                  <a:srgbClr val="00FF00"/>
                </a:highlight>
                <a:latin typeface="Menlo"/>
              </a:rPr>
              <a:t>CMIP3 models</a:t>
            </a:r>
            <a:r>
              <a:rPr lang="en-US" sz="1050" dirty="0">
                <a:latin typeface="Menlo"/>
              </a:rPr>
              <a:t>&lt;|&gt;model&lt;|&gt;A set of climate models used for the Coupled Model Intercomparison Project Phase 3, designed to compare and improve climate predictions)</a:t>
            </a:r>
          </a:p>
          <a:p>
            <a:pPr defTabSz="685800">
              <a:lnSpc>
                <a:spcPct val="100000"/>
              </a:lnSpc>
              <a:defRPr/>
            </a:pPr>
            <a:r>
              <a:rPr lang="en-US" sz="1050" dirty="0">
                <a:latin typeface="Menlo"/>
              </a:rPr>
              <a:t>##</a:t>
            </a:r>
          </a:p>
          <a:p>
            <a:pPr defTabSz="685800">
              <a:lnSpc>
                <a:spcPct val="100000"/>
              </a:lnSpc>
              <a:defRPr/>
            </a:pPr>
            <a:r>
              <a:rPr lang="en-US" sz="1050" dirty="0">
                <a:latin typeface="Menlo"/>
              </a:rPr>
              <a:t>…</a:t>
            </a:r>
          </a:p>
          <a:p>
            <a:pPr defTabSz="685800">
              <a:lnSpc>
                <a:spcPct val="100000"/>
              </a:lnSpc>
              <a:defRPr/>
            </a:pPr>
            <a:endParaRPr lang="en-US" sz="1050" dirty="0">
              <a:latin typeface="Menlo"/>
            </a:endParaRPr>
          </a:p>
        </p:txBody>
      </p:sp>
      <p:sp>
        <p:nvSpPr>
          <p:cNvPr id="11" name="TextBox 10">
            <a:extLst>
              <a:ext uri="{FF2B5EF4-FFF2-40B4-BE49-F238E27FC236}">
                <a16:creationId xmlns:a16="http://schemas.microsoft.com/office/drawing/2014/main" id="{79953240-C3FC-99CF-4258-B9EEBA4D58F7}"/>
              </a:ext>
            </a:extLst>
          </p:cNvPr>
          <p:cNvSpPr txBox="1"/>
          <p:nvPr/>
        </p:nvSpPr>
        <p:spPr>
          <a:xfrm>
            <a:off x="1177637" y="1765145"/>
            <a:ext cx="2322325" cy="253916"/>
          </a:xfrm>
          <a:prstGeom prst="rect">
            <a:avLst/>
          </a:prstGeom>
          <a:noFill/>
        </p:spPr>
        <p:txBody>
          <a:bodyPr wrap="square" rtlCol="0">
            <a:spAutoFit/>
          </a:bodyPr>
          <a:lstStyle/>
          <a:p>
            <a:pPr defTabSz="685800">
              <a:defRPr/>
            </a:pPr>
            <a:r>
              <a:rPr lang="en-US" sz="1050" u="sng"/>
              <a:t>LLM’s response</a:t>
            </a:r>
          </a:p>
        </p:txBody>
      </p:sp>
      <p:grpSp>
        <p:nvGrpSpPr>
          <p:cNvPr id="15" name="Group 14">
            <a:extLst>
              <a:ext uri="{FF2B5EF4-FFF2-40B4-BE49-F238E27FC236}">
                <a16:creationId xmlns:a16="http://schemas.microsoft.com/office/drawing/2014/main" id="{F2817787-2E7F-4775-D992-3EEC687BF20B}"/>
              </a:ext>
            </a:extLst>
          </p:cNvPr>
          <p:cNvGrpSpPr/>
          <p:nvPr/>
        </p:nvGrpSpPr>
        <p:grpSpPr>
          <a:xfrm>
            <a:off x="5095244" y="1765145"/>
            <a:ext cx="3925915" cy="2683292"/>
            <a:chOff x="6793658" y="2823426"/>
            <a:chExt cx="5234553" cy="3577723"/>
          </a:xfrm>
        </p:grpSpPr>
        <p:sp>
          <p:nvSpPr>
            <p:cNvPr id="13" name="TextBox 12">
              <a:extLst>
                <a:ext uri="{FF2B5EF4-FFF2-40B4-BE49-F238E27FC236}">
                  <a16:creationId xmlns:a16="http://schemas.microsoft.com/office/drawing/2014/main" id="{62BB4A93-9452-7FFD-5A05-CF0297018A35}"/>
                </a:ext>
              </a:extLst>
            </p:cNvPr>
            <p:cNvSpPr txBox="1"/>
            <p:nvPr/>
          </p:nvSpPr>
          <p:spPr>
            <a:xfrm>
              <a:off x="6793658" y="3370405"/>
              <a:ext cx="5234553" cy="3030744"/>
            </a:xfrm>
            <a:prstGeom prst="rect">
              <a:avLst/>
            </a:prstGeom>
            <a:noFill/>
          </p:spPr>
          <p:txBody>
            <a:bodyPr wrap="square">
              <a:spAutoFit/>
            </a:bodyPr>
            <a:lstStyle/>
            <a:p>
              <a:pPr defTabSz="685800">
                <a:lnSpc>
                  <a:spcPts val="1013"/>
                </a:lnSpc>
                <a:defRPr/>
              </a:pPr>
              <a:r>
                <a:rPr lang="en-US" sz="1050" dirty="0">
                  <a:latin typeface="Menlo" panose="020B0609030804020204" pitchFamily="49" charset="0"/>
                </a:rPr>
                <a:t>{</a:t>
              </a:r>
              <a:r>
                <a:rPr lang="en-US" sz="1050" dirty="0">
                  <a:solidFill>
                    <a:srgbClr val="0451A5"/>
                  </a:solidFill>
                  <a:latin typeface="Menlo" panose="020B0609030804020204" pitchFamily="49" charset="0"/>
                </a:rPr>
                <a:t>"name"</a:t>
              </a:r>
              <a:r>
                <a:rPr lang="en-US" sz="1050" dirty="0">
                  <a:latin typeface="Menlo" panose="020B0609030804020204" pitchFamily="49" charset="0"/>
                </a:rPr>
                <a:t>: </a:t>
              </a:r>
              <a:r>
                <a:rPr lang="en-US" sz="1050" dirty="0">
                  <a:solidFill>
                    <a:srgbClr val="A31515"/>
                  </a:solidFill>
                  <a:latin typeface="Menlo" panose="020B0609030804020204" pitchFamily="49" charset="0"/>
                </a:rPr>
                <a:t>"ENSO"</a:t>
              </a:r>
              <a:r>
                <a:rPr lang="en-US" sz="1050" dirty="0">
                  <a:latin typeface="Menlo" panose="020B0609030804020204" pitchFamily="49" charset="0"/>
                </a:rPr>
                <a:t>,</a:t>
              </a:r>
            </a:p>
            <a:p>
              <a:pPr defTabSz="685800">
                <a:lnSpc>
                  <a:spcPts val="1013"/>
                </a:lnSpc>
                <a:defRPr/>
              </a:pPr>
              <a:r>
                <a:rPr lang="en-US" sz="1050" dirty="0">
                  <a:solidFill>
                    <a:srgbClr val="0451A5"/>
                  </a:solidFill>
                  <a:latin typeface="Menlo" panose="020B0609030804020204" pitchFamily="49" charset="0"/>
                </a:rPr>
                <a:t>"label"</a:t>
              </a:r>
              <a:r>
                <a:rPr lang="en-US" sz="1050" dirty="0">
                  <a:latin typeface="Menlo" panose="020B0609030804020204" pitchFamily="49" charset="0"/>
                </a:rPr>
                <a:t>: </a:t>
              </a:r>
              <a:r>
                <a:rPr lang="en-US" sz="1050" dirty="0">
                  <a:solidFill>
                    <a:srgbClr val="A31515"/>
                  </a:solidFill>
                  <a:latin typeface="Menlo" panose="020B0609030804020204" pitchFamily="49" charset="0"/>
                </a:rPr>
                <a:t>"teleconnection"</a:t>
              </a:r>
              <a:r>
                <a:rPr lang="en-US" sz="1050" dirty="0">
                  <a:latin typeface="Menlo" panose="020B0609030804020204" pitchFamily="49" charset="0"/>
                </a:rPr>
                <a:t>,</a:t>
              </a:r>
            </a:p>
            <a:p>
              <a:pPr defTabSz="685800">
                <a:lnSpc>
                  <a:spcPts val="1013"/>
                </a:lnSpc>
                <a:defRPr/>
              </a:pPr>
              <a:r>
                <a:rPr lang="en-US" sz="1050" dirty="0">
                  <a:solidFill>
                    <a:srgbClr val="0451A5"/>
                  </a:solidFill>
                  <a:latin typeface="Menlo" panose="020B0609030804020204" pitchFamily="49" charset="0"/>
                </a:rPr>
                <a:t>"description"</a:t>
              </a:r>
              <a:r>
                <a:rPr lang="en-US" sz="1050" dirty="0">
                  <a:latin typeface="Menlo" panose="020B0609030804020204" pitchFamily="49" charset="0"/>
                </a:rPr>
                <a:t>: </a:t>
              </a:r>
              <a:r>
                <a:rPr lang="en-US" sz="1050" dirty="0">
                  <a:solidFill>
                    <a:srgbClr val="A31515"/>
                  </a:solidFill>
                  <a:latin typeface="Menlo" panose="020B0609030804020204" pitchFamily="49" charset="0"/>
                </a:rPr>
                <a:t>"A periodic climate phenomenon characterized by …"</a:t>
              </a:r>
              <a:r>
                <a:rPr lang="en-US" sz="1050" dirty="0">
                  <a:latin typeface="Menlo" panose="020B0609030804020204" pitchFamily="49" charset="0"/>
                </a:rPr>
                <a:t>,</a:t>
              </a:r>
            </a:p>
            <a:p>
              <a:pPr defTabSz="685800">
                <a:lnSpc>
                  <a:spcPts val="1013"/>
                </a:lnSpc>
                <a:defRPr/>
              </a:pPr>
              <a:r>
                <a:rPr lang="en-US" sz="1050" dirty="0">
                  <a:solidFill>
                    <a:srgbClr val="0451A5"/>
                  </a:solidFill>
                  <a:latin typeface="Menlo" panose="020B0609030804020204" pitchFamily="49" charset="0"/>
                </a:rPr>
                <a:t>"</a:t>
              </a:r>
              <a:r>
                <a:rPr lang="en-US" sz="1050" dirty="0" err="1">
                  <a:solidFill>
                    <a:srgbClr val="0451A5"/>
                  </a:solidFill>
                  <a:latin typeface="Menlo" panose="020B0609030804020204" pitchFamily="49" charset="0"/>
                </a:rPr>
                <a:t>uuid</a:t>
              </a:r>
              <a:r>
                <a:rPr lang="en-US" sz="1050" dirty="0">
                  <a:solidFill>
                    <a:srgbClr val="0451A5"/>
                  </a:solidFill>
                  <a:latin typeface="Menlo" panose="020B0609030804020204" pitchFamily="49" charset="0"/>
                </a:rPr>
                <a:t>"</a:t>
              </a:r>
              <a:r>
                <a:rPr lang="en-US" sz="1050" dirty="0">
                  <a:latin typeface="Menlo" panose="020B0609030804020204" pitchFamily="49" charset="0"/>
                </a:rPr>
                <a:t>: </a:t>
              </a:r>
              <a:r>
                <a:rPr lang="en-US" sz="1050" dirty="0">
                  <a:solidFill>
                    <a:srgbClr val="A31515"/>
                  </a:solidFill>
                  <a:latin typeface="Menlo" panose="020B0609030804020204" pitchFamily="49" charset="0"/>
                </a:rPr>
                <a:t>"095a05c0-6220-4abd-9c1b-c4504a092d7d"</a:t>
              </a:r>
              <a:r>
                <a:rPr lang="en-US" sz="1050" dirty="0">
                  <a:latin typeface="Menlo" panose="020B0609030804020204" pitchFamily="49" charset="0"/>
                </a:rPr>
                <a:t>,</a:t>
              </a:r>
            </a:p>
            <a:p>
              <a:pPr defTabSz="685800">
                <a:lnSpc>
                  <a:spcPts val="1013"/>
                </a:lnSpc>
                <a:defRPr/>
              </a:pPr>
              <a:r>
                <a:rPr lang="en-US" sz="1050" dirty="0">
                  <a:solidFill>
                    <a:srgbClr val="0451A5"/>
                  </a:solidFill>
                  <a:latin typeface="Menlo" panose="020B0609030804020204" pitchFamily="49" charset="0"/>
                </a:rPr>
                <a:t>"score"</a:t>
              </a:r>
              <a:r>
                <a:rPr lang="en-US" sz="1050" dirty="0">
                  <a:latin typeface="Menlo" panose="020B0609030804020204" pitchFamily="49" charset="0"/>
                </a:rPr>
                <a:t>: </a:t>
              </a:r>
              <a:r>
                <a:rPr lang="en-US" sz="1050" dirty="0">
                  <a:solidFill>
                    <a:srgbClr val="098658"/>
                  </a:solidFill>
                  <a:latin typeface="Menlo" panose="020B0609030804020204" pitchFamily="49" charset="0"/>
                </a:rPr>
                <a:t>0.7561502079915926</a:t>
              </a:r>
              <a:r>
                <a:rPr lang="en-US" sz="1050" dirty="0">
                  <a:latin typeface="Menlo" panose="020B0609030804020204" pitchFamily="49" charset="0"/>
                </a:rPr>
                <a:t>},</a:t>
              </a:r>
            </a:p>
            <a:p>
              <a:pPr defTabSz="685800">
                <a:lnSpc>
                  <a:spcPts val="1013"/>
                </a:lnSpc>
                <a:defRPr/>
              </a:pPr>
              <a:endParaRPr lang="en-US" sz="1050" dirty="0">
                <a:latin typeface="Menlo" panose="020B0609030804020204" pitchFamily="49" charset="0"/>
              </a:endParaRPr>
            </a:p>
            <a:p>
              <a:pPr defTabSz="685800">
                <a:lnSpc>
                  <a:spcPts val="1013"/>
                </a:lnSpc>
                <a:defRPr/>
              </a:pPr>
              <a:r>
                <a:rPr lang="en-US" sz="1050" dirty="0">
                  <a:latin typeface="Menlo" panose="020B0609030804020204" pitchFamily="49" charset="0"/>
                </a:rPr>
                <a:t>{</a:t>
              </a:r>
              <a:r>
                <a:rPr lang="en-US" sz="1050" dirty="0">
                  <a:solidFill>
                    <a:srgbClr val="0451A5"/>
                  </a:solidFill>
                  <a:latin typeface="Menlo" panose="020B0609030804020204" pitchFamily="49" charset="0"/>
                </a:rPr>
                <a:t>"name"</a:t>
              </a:r>
              <a:r>
                <a:rPr lang="en-US" sz="1050" dirty="0">
                  <a:latin typeface="Menlo" panose="020B0609030804020204" pitchFamily="49" charset="0"/>
                </a:rPr>
                <a:t>: </a:t>
              </a:r>
              <a:r>
                <a:rPr lang="en-US" sz="1050" dirty="0">
                  <a:solidFill>
                    <a:srgbClr val="A31515"/>
                  </a:solidFill>
                  <a:latin typeface="Menlo" panose="020B0609030804020204" pitchFamily="49" charset="0"/>
                </a:rPr>
                <a:t>"CMIP3 models"</a:t>
              </a:r>
              <a:r>
                <a:rPr lang="en-US" sz="1050" dirty="0">
                  <a:latin typeface="Menlo" panose="020B0609030804020204" pitchFamily="49" charset="0"/>
                </a:rPr>
                <a:t>,</a:t>
              </a:r>
            </a:p>
            <a:p>
              <a:pPr defTabSz="685800">
                <a:lnSpc>
                  <a:spcPts val="1013"/>
                </a:lnSpc>
                <a:defRPr/>
              </a:pPr>
              <a:r>
                <a:rPr lang="en-US" sz="1050" dirty="0">
                  <a:solidFill>
                    <a:srgbClr val="0451A5"/>
                  </a:solidFill>
                  <a:latin typeface="Menlo" panose="020B0609030804020204" pitchFamily="49" charset="0"/>
                </a:rPr>
                <a:t>"label"</a:t>
              </a:r>
              <a:r>
                <a:rPr lang="en-US" sz="1050" dirty="0">
                  <a:latin typeface="Menlo" panose="020B0609030804020204" pitchFamily="49" charset="0"/>
                </a:rPr>
                <a:t>: </a:t>
              </a:r>
              <a:r>
                <a:rPr lang="en-US" sz="1050" dirty="0">
                  <a:solidFill>
                    <a:srgbClr val="A31515"/>
                  </a:solidFill>
                  <a:latin typeface="Menlo" panose="020B0609030804020204" pitchFamily="49" charset="0"/>
                </a:rPr>
                <a:t>"model"</a:t>
              </a:r>
              <a:r>
                <a:rPr lang="en-US" sz="1050" dirty="0">
                  <a:latin typeface="Menlo" panose="020B0609030804020204" pitchFamily="49" charset="0"/>
                </a:rPr>
                <a:t>,</a:t>
              </a:r>
            </a:p>
            <a:p>
              <a:pPr defTabSz="685800">
                <a:lnSpc>
                  <a:spcPts val="1013"/>
                </a:lnSpc>
                <a:defRPr/>
              </a:pPr>
              <a:r>
                <a:rPr lang="en-US" sz="1050" dirty="0">
                  <a:solidFill>
                    <a:srgbClr val="0451A5"/>
                  </a:solidFill>
                  <a:latin typeface="Menlo" panose="020B0609030804020204" pitchFamily="49" charset="0"/>
                </a:rPr>
                <a:t>"description"</a:t>
              </a:r>
              <a:r>
                <a:rPr lang="en-US" sz="1050" dirty="0">
                  <a:latin typeface="Menlo" panose="020B0609030804020204" pitchFamily="49" charset="0"/>
                </a:rPr>
                <a:t>: </a:t>
              </a:r>
              <a:r>
                <a:rPr lang="en-US" sz="1050" dirty="0">
                  <a:solidFill>
                    <a:srgbClr val="A31515"/>
                  </a:solidFill>
                  <a:latin typeface="Menlo" panose="020B0609030804020204" pitchFamily="49" charset="0"/>
                </a:rPr>
                <a:t>"The Coupled Model Intercomparison Project Phase 3, a …"</a:t>
              </a:r>
              <a:r>
                <a:rPr lang="en-US" sz="1050" dirty="0">
                  <a:latin typeface="Menlo" panose="020B0609030804020204" pitchFamily="49" charset="0"/>
                </a:rPr>
                <a:t>,</a:t>
              </a:r>
            </a:p>
            <a:p>
              <a:pPr defTabSz="685800">
                <a:lnSpc>
                  <a:spcPts val="1013"/>
                </a:lnSpc>
                <a:defRPr/>
              </a:pPr>
              <a:r>
                <a:rPr lang="en-US" sz="1050" dirty="0">
                  <a:solidFill>
                    <a:srgbClr val="0451A5"/>
                  </a:solidFill>
                  <a:latin typeface="Menlo" panose="020B0609030804020204" pitchFamily="49" charset="0"/>
                </a:rPr>
                <a:t>"</a:t>
              </a:r>
              <a:r>
                <a:rPr lang="en-US" sz="1050" dirty="0" err="1">
                  <a:solidFill>
                    <a:srgbClr val="0451A5"/>
                  </a:solidFill>
                  <a:latin typeface="Menlo" panose="020B0609030804020204" pitchFamily="49" charset="0"/>
                </a:rPr>
                <a:t>uuid</a:t>
              </a:r>
              <a:r>
                <a:rPr lang="en-US" sz="1050" dirty="0">
                  <a:solidFill>
                    <a:srgbClr val="0451A5"/>
                  </a:solidFill>
                  <a:latin typeface="Menlo" panose="020B0609030804020204" pitchFamily="49" charset="0"/>
                </a:rPr>
                <a:t>"</a:t>
              </a:r>
              <a:r>
                <a:rPr lang="en-US" sz="1050" dirty="0">
                  <a:latin typeface="Menlo" panose="020B0609030804020204" pitchFamily="49" charset="0"/>
                </a:rPr>
                <a:t>: </a:t>
              </a:r>
              <a:r>
                <a:rPr lang="en-US" sz="1050" dirty="0">
                  <a:solidFill>
                    <a:srgbClr val="A31515"/>
                  </a:solidFill>
                  <a:latin typeface="Menlo" panose="020B0609030804020204" pitchFamily="49" charset="0"/>
                </a:rPr>
                <a:t>"6a04c8fb-53aa-465d-803d-d0aaad32be12"</a:t>
              </a:r>
              <a:r>
                <a:rPr lang="en-US" sz="1050" dirty="0">
                  <a:latin typeface="Menlo" panose="020B0609030804020204" pitchFamily="49" charset="0"/>
                </a:rPr>
                <a:t>,</a:t>
              </a:r>
            </a:p>
            <a:p>
              <a:pPr defTabSz="685800">
                <a:lnSpc>
                  <a:spcPts val="1013"/>
                </a:lnSpc>
                <a:defRPr/>
              </a:pPr>
              <a:r>
                <a:rPr lang="en-US" sz="1050" dirty="0">
                  <a:solidFill>
                    <a:srgbClr val="0451A5"/>
                  </a:solidFill>
                  <a:latin typeface="Menlo" panose="020B0609030804020204" pitchFamily="49" charset="0"/>
                </a:rPr>
                <a:t>"score"</a:t>
              </a:r>
              <a:r>
                <a:rPr lang="en-US" sz="1050" dirty="0">
                  <a:latin typeface="Menlo" panose="020B0609030804020204" pitchFamily="49" charset="0"/>
                </a:rPr>
                <a:t>: </a:t>
              </a:r>
              <a:r>
                <a:rPr lang="en-US" sz="1050" dirty="0">
                  <a:solidFill>
                    <a:srgbClr val="098658"/>
                  </a:solidFill>
                  <a:latin typeface="Menlo" panose="020B0609030804020204" pitchFamily="49" charset="0"/>
                </a:rPr>
                <a:t>0.7684686516775323</a:t>
              </a:r>
              <a:r>
                <a:rPr lang="en-US" sz="1050" dirty="0">
                  <a:latin typeface="Menlo" panose="020B0609030804020204" pitchFamily="49" charset="0"/>
                </a:rPr>
                <a:t>},</a:t>
              </a:r>
            </a:p>
            <a:p>
              <a:pPr defTabSz="685800">
                <a:lnSpc>
                  <a:spcPts val="1013"/>
                </a:lnSpc>
                <a:defRPr/>
              </a:pPr>
              <a:endParaRPr lang="en-US" sz="1050" dirty="0">
                <a:latin typeface="Menlo" panose="020B0609030804020204" pitchFamily="49" charset="0"/>
              </a:endParaRPr>
            </a:p>
            <a:p>
              <a:pPr defTabSz="685800">
                <a:lnSpc>
                  <a:spcPts val="1013"/>
                </a:lnSpc>
                <a:defRPr/>
              </a:pPr>
              <a:r>
                <a:rPr lang="en-US" sz="1050" dirty="0">
                  <a:latin typeface="Menlo" panose="020B0609030804020204" pitchFamily="49" charset="0"/>
                </a:rPr>
                <a:t>…</a:t>
              </a:r>
            </a:p>
          </p:txBody>
        </p:sp>
        <p:sp>
          <p:nvSpPr>
            <p:cNvPr id="14" name="TextBox 13">
              <a:extLst>
                <a:ext uri="{FF2B5EF4-FFF2-40B4-BE49-F238E27FC236}">
                  <a16:creationId xmlns:a16="http://schemas.microsoft.com/office/drawing/2014/main" id="{3234AD91-22F9-B87D-DB30-EB004A40F692}"/>
                </a:ext>
              </a:extLst>
            </p:cNvPr>
            <p:cNvSpPr txBox="1"/>
            <p:nvPr/>
          </p:nvSpPr>
          <p:spPr>
            <a:xfrm>
              <a:off x="7862717" y="2823426"/>
              <a:ext cx="3096433" cy="338555"/>
            </a:xfrm>
            <a:prstGeom prst="rect">
              <a:avLst/>
            </a:prstGeom>
            <a:noFill/>
          </p:spPr>
          <p:txBody>
            <a:bodyPr wrap="square" rtlCol="0">
              <a:spAutoFit/>
            </a:bodyPr>
            <a:lstStyle/>
            <a:p>
              <a:pPr defTabSz="685800">
                <a:defRPr/>
              </a:pPr>
              <a:r>
                <a:rPr lang="en-US" sz="1050" u="sng" dirty="0"/>
                <a:t>Postprocessed</a:t>
              </a:r>
            </a:p>
          </p:txBody>
        </p:sp>
      </p:grpSp>
      <p:cxnSp>
        <p:nvCxnSpPr>
          <p:cNvPr id="5" name="Straight Arrow Connector 4">
            <a:extLst>
              <a:ext uri="{FF2B5EF4-FFF2-40B4-BE49-F238E27FC236}">
                <a16:creationId xmlns:a16="http://schemas.microsoft.com/office/drawing/2014/main" id="{51795042-DFA2-EC29-B812-2A94327D0DDA}"/>
              </a:ext>
            </a:extLst>
          </p:cNvPr>
          <p:cNvCxnSpPr>
            <a:cxnSpLocks/>
          </p:cNvCxnSpPr>
          <p:nvPr/>
        </p:nvCxnSpPr>
        <p:spPr>
          <a:xfrm flipV="1">
            <a:off x="4478274" y="2522394"/>
            <a:ext cx="616970" cy="636478"/>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D293C8A7-546D-D439-D18D-DBCA275D3F5C}"/>
              </a:ext>
            </a:extLst>
          </p:cNvPr>
          <p:cNvCxnSpPr>
            <a:cxnSpLocks/>
          </p:cNvCxnSpPr>
          <p:nvPr/>
        </p:nvCxnSpPr>
        <p:spPr>
          <a:xfrm flipV="1">
            <a:off x="4711446" y="3330322"/>
            <a:ext cx="383798" cy="308279"/>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306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A1B3FD-14E2-FBAD-9482-8E2C1CE87805}"/>
              </a:ext>
            </a:extLst>
          </p:cNvPr>
          <p:cNvSpPr>
            <a:spLocks noGrp="1"/>
          </p:cNvSpPr>
          <p:nvPr>
            <p:ph type="body" idx="1"/>
          </p:nvPr>
        </p:nvSpPr>
        <p:spPr>
          <a:xfrm>
            <a:off x="843641" y="1533475"/>
            <a:ext cx="7814583" cy="3416400"/>
          </a:xfrm>
        </p:spPr>
        <p:txBody>
          <a:bodyPr/>
          <a:lstStyle/>
          <a:p>
            <a:r>
              <a:rPr lang="en-US" sz="1100" dirty="0"/>
              <a:t>LLM-Annotations:</a:t>
            </a:r>
          </a:p>
          <a:p>
            <a:pPr lvl="1">
              <a:spcBef>
                <a:spcPts val="0"/>
              </a:spcBef>
            </a:pPr>
            <a:r>
              <a:rPr lang="en-US" sz="1100" dirty="0"/>
              <a:t>500 papers, 133,709 entities and 95,309 relationships. </a:t>
            </a:r>
          </a:p>
          <a:p>
            <a:pPr lvl="1">
              <a:spcBef>
                <a:spcPts val="0"/>
              </a:spcBef>
            </a:pPr>
            <a:r>
              <a:rPr lang="en-US" sz="1100" dirty="0"/>
              <a:t>Of these, 46,848 entities (35%) and 23,246 relations (24%) were successfully mapped to GCMD+ taxonomies</a:t>
            </a:r>
          </a:p>
          <a:p>
            <a:pPr marL="596900" lvl="1" indent="0">
              <a:spcBef>
                <a:spcPts val="0"/>
              </a:spcBef>
              <a:buNone/>
            </a:pPr>
            <a:endParaRPr lang="en-US" sz="1100" dirty="0"/>
          </a:p>
          <a:p>
            <a:pPr marL="596900" lvl="1" indent="0">
              <a:spcBef>
                <a:spcPts val="0"/>
              </a:spcBef>
              <a:buNone/>
            </a:pPr>
            <a:endParaRPr lang="en-US" sz="1100" dirty="0"/>
          </a:p>
          <a:p>
            <a:pPr marL="596900" lvl="1" indent="0">
              <a:spcBef>
                <a:spcPts val="0"/>
              </a:spcBef>
              <a:buNone/>
            </a:pPr>
            <a:endParaRPr lang="en-US" sz="1100" dirty="0"/>
          </a:p>
          <a:p>
            <a:pPr marL="596900" lvl="1" indent="0">
              <a:spcBef>
                <a:spcPts val="0"/>
              </a:spcBef>
              <a:buNone/>
            </a:pPr>
            <a:endParaRPr lang="en-US" sz="1100" dirty="0"/>
          </a:p>
          <a:p>
            <a:pPr marL="596900" lvl="1" indent="0">
              <a:spcBef>
                <a:spcPts val="0"/>
              </a:spcBef>
              <a:buNone/>
            </a:pPr>
            <a:endParaRPr lang="en-US" sz="1100" dirty="0"/>
          </a:p>
          <a:p>
            <a:pPr marL="596900" lvl="1" indent="0">
              <a:spcBef>
                <a:spcPts val="0"/>
              </a:spcBef>
              <a:buNone/>
            </a:pPr>
            <a:endParaRPr lang="en-US" sz="1100" dirty="0"/>
          </a:p>
          <a:p>
            <a:pPr marL="596900" lvl="1" indent="0">
              <a:spcBef>
                <a:spcPts val="0"/>
              </a:spcBef>
              <a:buNone/>
            </a:pPr>
            <a:endParaRPr lang="en-US" sz="1100" dirty="0"/>
          </a:p>
          <a:p>
            <a:pPr marL="596900" lvl="1" indent="0">
              <a:spcBef>
                <a:spcPts val="0"/>
              </a:spcBef>
              <a:buNone/>
            </a:pPr>
            <a:endParaRPr lang="en-US" sz="1100" dirty="0"/>
          </a:p>
          <a:p>
            <a:pPr marL="596900" lvl="1" indent="0">
              <a:spcBef>
                <a:spcPts val="0"/>
              </a:spcBef>
              <a:buNone/>
            </a:pPr>
            <a:endParaRPr lang="en-US" sz="1100" dirty="0"/>
          </a:p>
          <a:p>
            <a:pPr marL="596900" lvl="1" indent="0">
              <a:spcBef>
                <a:spcPts val="0"/>
              </a:spcBef>
              <a:buNone/>
            </a:pPr>
            <a:endParaRPr lang="en-US" sz="1100" dirty="0"/>
          </a:p>
          <a:p>
            <a:pPr marL="596900" lvl="1" indent="0">
              <a:spcBef>
                <a:spcPts val="0"/>
              </a:spcBef>
              <a:buNone/>
            </a:pPr>
            <a:endParaRPr lang="en-US" sz="1100" dirty="0"/>
          </a:p>
          <a:p>
            <a:pPr marL="596900" lvl="1" indent="0">
              <a:spcBef>
                <a:spcPts val="0"/>
              </a:spcBef>
              <a:buNone/>
            </a:pPr>
            <a:endParaRPr lang="en-US" sz="1100" dirty="0"/>
          </a:p>
          <a:p>
            <a:endParaRPr lang="en-US" sz="1100" dirty="0"/>
          </a:p>
          <a:p>
            <a:endParaRPr lang="en-US" sz="1100" dirty="0"/>
          </a:p>
          <a:p>
            <a:r>
              <a:rPr lang="en-US" sz="1100" dirty="0"/>
              <a:t>Human-Annotations: </a:t>
            </a:r>
          </a:p>
          <a:p>
            <a:pPr lvl="1">
              <a:spcBef>
                <a:spcPts val="0"/>
              </a:spcBef>
            </a:pPr>
            <a:r>
              <a:rPr lang="en-US" sz="1100" dirty="0"/>
              <a:t>25 papers (1,705 entity links, 3,618 relationships)</a:t>
            </a:r>
          </a:p>
          <a:p>
            <a:endParaRPr lang="en-US" sz="1100" dirty="0"/>
          </a:p>
        </p:txBody>
      </p:sp>
      <p:sp>
        <p:nvSpPr>
          <p:cNvPr id="3" name="Title 2">
            <a:extLst>
              <a:ext uri="{FF2B5EF4-FFF2-40B4-BE49-F238E27FC236}">
                <a16:creationId xmlns:a16="http://schemas.microsoft.com/office/drawing/2014/main" id="{70167FDC-68D1-3FB7-54D2-AE3741847E48}"/>
              </a:ext>
            </a:extLst>
          </p:cNvPr>
          <p:cNvSpPr>
            <a:spLocks noGrp="1"/>
          </p:cNvSpPr>
          <p:nvPr>
            <p:ph type="title"/>
          </p:nvPr>
        </p:nvSpPr>
        <p:spPr/>
        <p:txBody>
          <a:bodyPr/>
          <a:lstStyle/>
          <a:p>
            <a:r>
              <a:rPr lang="en-US" dirty="0"/>
              <a:t>3.4 </a:t>
            </a:r>
            <a:r>
              <a:rPr lang="en-US" dirty="0" err="1"/>
              <a:t>ClimateIE</a:t>
            </a:r>
            <a:r>
              <a:rPr lang="en-US" b="1" dirty="0"/>
              <a:t>: Corpus Summary</a:t>
            </a:r>
            <a:endParaRPr lang="en-US" dirty="0"/>
          </a:p>
        </p:txBody>
      </p:sp>
      <p:sp>
        <p:nvSpPr>
          <p:cNvPr id="4" name="Slide Number Placeholder 3">
            <a:extLst>
              <a:ext uri="{FF2B5EF4-FFF2-40B4-BE49-F238E27FC236}">
                <a16:creationId xmlns:a16="http://schemas.microsoft.com/office/drawing/2014/main" id="{29AB0443-40AA-91D8-BDAC-D90AF3A720B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grpSp>
        <p:nvGrpSpPr>
          <p:cNvPr id="5" name="Google Shape;669;p74">
            <a:extLst>
              <a:ext uri="{FF2B5EF4-FFF2-40B4-BE49-F238E27FC236}">
                <a16:creationId xmlns:a16="http://schemas.microsoft.com/office/drawing/2014/main" id="{668C8338-F354-4B38-BC95-691452F084CE}"/>
              </a:ext>
            </a:extLst>
          </p:cNvPr>
          <p:cNvGrpSpPr/>
          <p:nvPr/>
        </p:nvGrpSpPr>
        <p:grpSpPr>
          <a:xfrm>
            <a:off x="6855353" y="193625"/>
            <a:ext cx="974575" cy="1437050"/>
            <a:chOff x="5781002" y="1823425"/>
            <a:chExt cx="974575" cy="1437050"/>
          </a:xfrm>
        </p:grpSpPr>
        <p:pic>
          <p:nvPicPr>
            <p:cNvPr id="6" name="Google Shape;670;p74">
              <a:extLst>
                <a:ext uri="{FF2B5EF4-FFF2-40B4-BE49-F238E27FC236}">
                  <a16:creationId xmlns:a16="http://schemas.microsoft.com/office/drawing/2014/main" id="{D9652014-8AB5-1865-91AE-04A4DE160488}"/>
                </a:ext>
              </a:extLst>
            </p:cNvPr>
            <p:cNvPicPr preferRelativeResize="0"/>
            <p:nvPr/>
          </p:nvPicPr>
          <p:blipFill>
            <a:blip r:embed="rId3">
              <a:alphaModFix amt="77000"/>
            </a:blip>
            <a:stretch>
              <a:fillRect/>
            </a:stretch>
          </p:blipFill>
          <p:spPr>
            <a:xfrm>
              <a:off x="5781002" y="2285901"/>
              <a:ext cx="974575" cy="974574"/>
            </a:xfrm>
            <a:prstGeom prst="rect">
              <a:avLst/>
            </a:prstGeom>
            <a:noFill/>
            <a:ln>
              <a:noFill/>
            </a:ln>
          </p:spPr>
        </p:pic>
        <p:pic>
          <p:nvPicPr>
            <p:cNvPr id="7" name="Google Shape;671;p74">
              <a:extLst>
                <a:ext uri="{FF2B5EF4-FFF2-40B4-BE49-F238E27FC236}">
                  <a16:creationId xmlns:a16="http://schemas.microsoft.com/office/drawing/2014/main" id="{E54D528D-0D56-9E5E-B83B-9E93A09E570B}"/>
                </a:ext>
              </a:extLst>
            </p:cNvPr>
            <p:cNvPicPr preferRelativeResize="0"/>
            <p:nvPr/>
          </p:nvPicPr>
          <p:blipFill>
            <a:blip r:embed="rId4">
              <a:alphaModFix/>
            </a:blip>
            <a:stretch>
              <a:fillRect/>
            </a:stretch>
          </p:blipFill>
          <p:spPr>
            <a:xfrm>
              <a:off x="5938265" y="1823425"/>
              <a:ext cx="722793" cy="722792"/>
            </a:xfrm>
            <a:prstGeom prst="rect">
              <a:avLst/>
            </a:prstGeom>
            <a:noFill/>
            <a:ln>
              <a:noFill/>
            </a:ln>
          </p:spPr>
        </p:pic>
      </p:grpSp>
      <p:pic>
        <p:nvPicPr>
          <p:cNvPr id="8" name="Picture 7">
            <a:extLst>
              <a:ext uri="{FF2B5EF4-FFF2-40B4-BE49-F238E27FC236}">
                <a16:creationId xmlns:a16="http://schemas.microsoft.com/office/drawing/2014/main" id="{69FA5C8F-E18A-DF27-7D06-6AE11794B769}"/>
              </a:ext>
            </a:extLst>
          </p:cNvPr>
          <p:cNvPicPr>
            <a:picLocks noChangeAspect="1"/>
          </p:cNvPicPr>
          <p:nvPr/>
        </p:nvPicPr>
        <p:blipFill>
          <a:blip r:embed="rId5"/>
          <a:stretch>
            <a:fillRect/>
          </a:stretch>
        </p:blipFill>
        <p:spPr>
          <a:xfrm>
            <a:off x="396381" y="2147421"/>
            <a:ext cx="4193437" cy="1974103"/>
          </a:xfrm>
          <a:prstGeom prst="rect">
            <a:avLst/>
          </a:prstGeom>
        </p:spPr>
      </p:pic>
      <p:pic>
        <p:nvPicPr>
          <p:cNvPr id="9" name="Picture 8">
            <a:extLst>
              <a:ext uri="{FF2B5EF4-FFF2-40B4-BE49-F238E27FC236}">
                <a16:creationId xmlns:a16="http://schemas.microsoft.com/office/drawing/2014/main" id="{591E21BE-C01C-7FD8-3BFE-EC4E175E16B0}"/>
              </a:ext>
            </a:extLst>
          </p:cNvPr>
          <p:cNvPicPr>
            <a:picLocks noChangeAspect="1"/>
          </p:cNvPicPr>
          <p:nvPr/>
        </p:nvPicPr>
        <p:blipFill>
          <a:blip r:embed="rId6"/>
          <a:stretch>
            <a:fillRect/>
          </a:stretch>
        </p:blipFill>
        <p:spPr>
          <a:xfrm>
            <a:off x="4572000" y="2210269"/>
            <a:ext cx="3984784" cy="1898077"/>
          </a:xfrm>
          <a:prstGeom prst="rect">
            <a:avLst/>
          </a:prstGeom>
        </p:spPr>
      </p:pic>
      <p:grpSp>
        <p:nvGrpSpPr>
          <p:cNvPr id="10" name="Google Shape;12269;p64">
            <a:extLst>
              <a:ext uri="{FF2B5EF4-FFF2-40B4-BE49-F238E27FC236}">
                <a16:creationId xmlns:a16="http://schemas.microsoft.com/office/drawing/2014/main" id="{E360D309-C4AA-81E6-8520-0F6540F7FAE4}"/>
              </a:ext>
            </a:extLst>
          </p:cNvPr>
          <p:cNvGrpSpPr/>
          <p:nvPr/>
        </p:nvGrpSpPr>
        <p:grpSpPr>
          <a:xfrm>
            <a:off x="627071" y="4416215"/>
            <a:ext cx="321037" cy="353822"/>
            <a:chOff x="4212429" y="1502385"/>
            <a:chExt cx="321037" cy="353822"/>
          </a:xfrm>
          <a:solidFill>
            <a:srgbClr val="000000"/>
          </a:solidFill>
        </p:grpSpPr>
        <p:sp>
          <p:nvSpPr>
            <p:cNvPr id="11" name="Google Shape;12270;p64">
              <a:extLst>
                <a:ext uri="{FF2B5EF4-FFF2-40B4-BE49-F238E27FC236}">
                  <a16:creationId xmlns:a16="http://schemas.microsoft.com/office/drawing/2014/main" id="{353B2E4B-8764-1602-57E8-8F939DCA6389}"/>
                </a:ext>
              </a:extLst>
            </p:cNvPr>
            <p:cNvSpPr/>
            <p:nvPr/>
          </p:nvSpPr>
          <p:spPr>
            <a:xfrm>
              <a:off x="4310592" y="1585938"/>
              <a:ext cx="125092" cy="163001"/>
            </a:xfrm>
            <a:custGeom>
              <a:avLst/>
              <a:gdLst/>
              <a:ahLst/>
              <a:cxnLst/>
              <a:rect l="l" t="t" r="r" b="b"/>
              <a:pathLst>
                <a:path w="3930" h="5121" extrusionOk="0">
                  <a:moveTo>
                    <a:pt x="1941" y="310"/>
                  </a:moveTo>
                  <a:cubicBezTo>
                    <a:pt x="2227" y="310"/>
                    <a:pt x="2477" y="489"/>
                    <a:pt x="2584" y="751"/>
                  </a:cubicBezTo>
                  <a:cubicBezTo>
                    <a:pt x="2620" y="834"/>
                    <a:pt x="2644" y="930"/>
                    <a:pt x="2644" y="1013"/>
                  </a:cubicBezTo>
                  <a:lnTo>
                    <a:pt x="2644" y="1192"/>
                  </a:lnTo>
                  <a:cubicBezTo>
                    <a:pt x="2370" y="1096"/>
                    <a:pt x="2275" y="834"/>
                    <a:pt x="2251" y="822"/>
                  </a:cubicBezTo>
                  <a:cubicBezTo>
                    <a:pt x="2227" y="763"/>
                    <a:pt x="2179" y="715"/>
                    <a:pt x="2108" y="715"/>
                  </a:cubicBezTo>
                  <a:cubicBezTo>
                    <a:pt x="2048" y="715"/>
                    <a:pt x="1989" y="751"/>
                    <a:pt x="1953" y="811"/>
                  </a:cubicBezTo>
                  <a:cubicBezTo>
                    <a:pt x="1953" y="811"/>
                    <a:pt x="1763" y="1168"/>
                    <a:pt x="1239" y="1227"/>
                  </a:cubicBezTo>
                  <a:lnTo>
                    <a:pt x="1239" y="1025"/>
                  </a:lnTo>
                  <a:cubicBezTo>
                    <a:pt x="1263" y="930"/>
                    <a:pt x="1275" y="834"/>
                    <a:pt x="1310" y="751"/>
                  </a:cubicBezTo>
                  <a:cubicBezTo>
                    <a:pt x="1406" y="489"/>
                    <a:pt x="1667" y="310"/>
                    <a:pt x="1941" y="310"/>
                  </a:cubicBezTo>
                  <a:close/>
                  <a:moveTo>
                    <a:pt x="2108" y="1180"/>
                  </a:moveTo>
                  <a:cubicBezTo>
                    <a:pt x="2215" y="1322"/>
                    <a:pt x="2394" y="1489"/>
                    <a:pt x="2656" y="1549"/>
                  </a:cubicBezTo>
                  <a:lnTo>
                    <a:pt x="2656" y="1775"/>
                  </a:lnTo>
                  <a:cubicBezTo>
                    <a:pt x="2656" y="2144"/>
                    <a:pt x="2358" y="2454"/>
                    <a:pt x="1989" y="2477"/>
                  </a:cubicBezTo>
                  <a:lnTo>
                    <a:pt x="1929" y="2477"/>
                  </a:lnTo>
                  <a:cubicBezTo>
                    <a:pt x="1560" y="2442"/>
                    <a:pt x="1263" y="2144"/>
                    <a:pt x="1263" y="1763"/>
                  </a:cubicBezTo>
                  <a:lnTo>
                    <a:pt x="1263" y="1549"/>
                  </a:lnTo>
                  <a:cubicBezTo>
                    <a:pt x="1679" y="1501"/>
                    <a:pt x="1941" y="1322"/>
                    <a:pt x="2108" y="1180"/>
                  </a:cubicBezTo>
                  <a:close/>
                  <a:moveTo>
                    <a:pt x="2132" y="2799"/>
                  </a:moveTo>
                  <a:lnTo>
                    <a:pt x="2048" y="2966"/>
                  </a:lnTo>
                  <a:lnTo>
                    <a:pt x="1846" y="2966"/>
                  </a:lnTo>
                  <a:lnTo>
                    <a:pt x="1751" y="2799"/>
                  </a:lnTo>
                  <a:close/>
                  <a:moveTo>
                    <a:pt x="2025" y="3287"/>
                  </a:moveTo>
                  <a:lnTo>
                    <a:pt x="2215" y="4109"/>
                  </a:lnTo>
                  <a:lnTo>
                    <a:pt x="1941" y="4347"/>
                  </a:lnTo>
                  <a:lnTo>
                    <a:pt x="1679" y="4109"/>
                  </a:lnTo>
                  <a:lnTo>
                    <a:pt x="1870" y="3287"/>
                  </a:lnTo>
                  <a:close/>
                  <a:moveTo>
                    <a:pt x="2453" y="2870"/>
                  </a:moveTo>
                  <a:cubicBezTo>
                    <a:pt x="2668" y="2954"/>
                    <a:pt x="2894" y="3085"/>
                    <a:pt x="3072" y="3263"/>
                  </a:cubicBezTo>
                  <a:cubicBezTo>
                    <a:pt x="3394" y="3561"/>
                    <a:pt x="3561" y="3966"/>
                    <a:pt x="3561" y="4359"/>
                  </a:cubicBezTo>
                  <a:lnTo>
                    <a:pt x="3596" y="4775"/>
                  </a:lnTo>
                  <a:lnTo>
                    <a:pt x="322" y="4775"/>
                  </a:lnTo>
                  <a:lnTo>
                    <a:pt x="322" y="4359"/>
                  </a:lnTo>
                  <a:cubicBezTo>
                    <a:pt x="322" y="3942"/>
                    <a:pt x="501" y="3561"/>
                    <a:pt x="810" y="3263"/>
                  </a:cubicBezTo>
                  <a:cubicBezTo>
                    <a:pt x="989" y="3097"/>
                    <a:pt x="1215" y="2966"/>
                    <a:pt x="1441" y="2870"/>
                  </a:cubicBezTo>
                  <a:lnTo>
                    <a:pt x="1572" y="3144"/>
                  </a:lnTo>
                  <a:lnTo>
                    <a:pt x="1346" y="4120"/>
                  </a:lnTo>
                  <a:cubicBezTo>
                    <a:pt x="1334" y="4180"/>
                    <a:pt x="1346" y="4240"/>
                    <a:pt x="1394" y="4287"/>
                  </a:cubicBezTo>
                  <a:lnTo>
                    <a:pt x="1834" y="4692"/>
                  </a:lnTo>
                  <a:cubicBezTo>
                    <a:pt x="1870" y="4716"/>
                    <a:pt x="1917" y="4740"/>
                    <a:pt x="1941" y="4740"/>
                  </a:cubicBezTo>
                  <a:cubicBezTo>
                    <a:pt x="1989" y="4740"/>
                    <a:pt x="2025" y="4716"/>
                    <a:pt x="2048" y="4692"/>
                  </a:cubicBezTo>
                  <a:lnTo>
                    <a:pt x="2501" y="4287"/>
                  </a:lnTo>
                  <a:cubicBezTo>
                    <a:pt x="2537" y="4240"/>
                    <a:pt x="2560" y="4180"/>
                    <a:pt x="2537" y="4120"/>
                  </a:cubicBezTo>
                  <a:lnTo>
                    <a:pt x="2322" y="3144"/>
                  </a:lnTo>
                  <a:lnTo>
                    <a:pt x="2453" y="2870"/>
                  </a:lnTo>
                  <a:close/>
                  <a:moveTo>
                    <a:pt x="1965" y="1"/>
                  </a:moveTo>
                  <a:cubicBezTo>
                    <a:pt x="1394" y="1"/>
                    <a:pt x="929" y="465"/>
                    <a:pt x="929" y="1025"/>
                  </a:cubicBezTo>
                  <a:lnTo>
                    <a:pt x="929" y="1406"/>
                  </a:lnTo>
                  <a:lnTo>
                    <a:pt x="929" y="1775"/>
                  </a:lnTo>
                  <a:cubicBezTo>
                    <a:pt x="929" y="2096"/>
                    <a:pt x="1084" y="2394"/>
                    <a:pt x="1334" y="2573"/>
                  </a:cubicBezTo>
                  <a:cubicBezTo>
                    <a:pt x="560" y="2846"/>
                    <a:pt x="1" y="3561"/>
                    <a:pt x="1" y="4382"/>
                  </a:cubicBezTo>
                  <a:lnTo>
                    <a:pt x="1" y="4954"/>
                  </a:lnTo>
                  <a:cubicBezTo>
                    <a:pt x="1" y="5049"/>
                    <a:pt x="72" y="5121"/>
                    <a:pt x="155" y="5121"/>
                  </a:cubicBezTo>
                  <a:lnTo>
                    <a:pt x="3763" y="5121"/>
                  </a:lnTo>
                  <a:cubicBezTo>
                    <a:pt x="3846" y="5121"/>
                    <a:pt x="3930" y="5049"/>
                    <a:pt x="3930" y="4954"/>
                  </a:cubicBezTo>
                  <a:lnTo>
                    <a:pt x="3930" y="4382"/>
                  </a:lnTo>
                  <a:cubicBezTo>
                    <a:pt x="3930" y="3561"/>
                    <a:pt x="3346" y="2846"/>
                    <a:pt x="2584" y="2573"/>
                  </a:cubicBezTo>
                  <a:cubicBezTo>
                    <a:pt x="2822" y="2382"/>
                    <a:pt x="2989" y="2096"/>
                    <a:pt x="2989" y="1775"/>
                  </a:cubicBezTo>
                  <a:lnTo>
                    <a:pt x="2989" y="1406"/>
                  </a:lnTo>
                  <a:lnTo>
                    <a:pt x="2989" y="1025"/>
                  </a:lnTo>
                  <a:cubicBezTo>
                    <a:pt x="2989" y="465"/>
                    <a:pt x="2525" y="1"/>
                    <a:pt x="1965" y="1"/>
                  </a:cubicBezTo>
                  <a:close/>
                </a:path>
              </a:pathLst>
            </a:custGeom>
            <a:grpFill/>
            <a:ln w="3175">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271;p64">
              <a:extLst>
                <a:ext uri="{FF2B5EF4-FFF2-40B4-BE49-F238E27FC236}">
                  <a16:creationId xmlns:a16="http://schemas.microsoft.com/office/drawing/2014/main" id="{E08FB978-FE8F-4D16-D7D5-23B032DFC729}"/>
                </a:ext>
              </a:extLst>
            </p:cNvPr>
            <p:cNvSpPr/>
            <p:nvPr/>
          </p:nvSpPr>
          <p:spPr>
            <a:xfrm>
              <a:off x="4248428" y="1536124"/>
              <a:ext cx="253972" cy="152179"/>
            </a:xfrm>
            <a:custGeom>
              <a:avLst/>
              <a:gdLst/>
              <a:ahLst/>
              <a:cxnLst/>
              <a:rect l="l" t="t" r="r" b="b"/>
              <a:pathLst>
                <a:path w="7979" h="4781" extrusionOk="0">
                  <a:moveTo>
                    <a:pt x="3906" y="0"/>
                  </a:moveTo>
                  <a:cubicBezTo>
                    <a:pt x="3876" y="0"/>
                    <a:pt x="3847" y="6"/>
                    <a:pt x="3823" y="18"/>
                  </a:cubicBezTo>
                  <a:cubicBezTo>
                    <a:pt x="3811" y="30"/>
                    <a:pt x="1775" y="1244"/>
                    <a:pt x="239" y="1244"/>
                  </a:cubicBezTo>
                  <a:cubicBezTo>
                    <a:pt x="156" y="1244"/>
                    <a:pt x="84" y="1304"/>
                    <a:pt x="72" y="1375"/>
                  </a:cubicBezTo>
                  <a:cubicBezTo>
                    <a:pt x="72" y="1387"/>
                    <a:pt x="1" y="1875"/>
                    <a:pt x="1" y="2614"/>
                  </a:cubicBezTo>
                  <a:cubicBezTo>
                    <a:pt x="1" y="2697"/>
                    <a:pt x="72" y="2768"/>
                    <a:pt x="156" y="2768"/>
                  </a:cubicBezTo>
                  <a:cubicBezTo>
                    <a:pt x="251" y="2768"/>
                    <a:pt x="322" y="2697"/>
                    <a:pt x="322" y="2614"/>
                  </a:cubicBezTo>
                  <a:cubicBezTo>
                    <a:pt x="322" y="2137"/>
                    <a:pt x="358" y="1744"/>
                    <a:pt x="382" y="1566"/>
                  </a:cubicBezTo>
                  <a:cubicBezTo>
                    <a:pt x="1037" y="1542"/>
                    <a:pt x="1835" y="1328"/>
                    <a:pt x="2739" y="923"/>
                  </a:cubicBezTo>
                  <a:cubicBezTo>
                    <a:pt x="3299" y="685"/>
                    <a:pt x="3728" y="435"/>
                    <a:pt x="3906" y="351"/>
                  </a:cubicBezTo>
                  <a:cubicBezTo>
                    <a:pt x="4085" y="447"/>
                    <a:pt x="4525" y="685"/>
                    <a:pt x="5085" y="923"/>
                  </a:cubicBezTo>
                  <a:cubicBezTo>
                    <a:pt x="5990" y="1316"/>
                    <a:pt x="6788" y="1542"/>
                    <a:pt x="7442" y="1566"/>
                  </a:cubicBezTo>
                  <a:cubicBezTo>
                    <a:pt x="7478" y="1971"/>
                    <a:pt x="7585" y="3233"/>
                    <a:pt x="7288" y="4590"/>
                  </a:cubicBezTo>
                  <a:cubicBezTo>
                    <a:pt x="7276" y="4673"/>
                    <a:pt x="7323" y="4769"/>
                    <a:pt x="7407" y="4781"/>
                  </a:cubicBezTo>
                  <a:lnTo>
                    <a:pt x="7442" y="4781"/>
                  </a:lnTo>
                  <a:cubicBezTo>
                    <a:pt x="7514" y="4781"/>
                    <a:pt x="7585" y="4733"/>
                    <a:pt x="7597" y="4650"/>
                  </a:cubicBezTo>
                  <a:cubicBezTo>
                    <a:pt x="7978" y="2947"/>
                    <a:pt x="7752" y="1435"/>
                    <a:pt x="7740" y="1375"/>
                  </a:cubicBezTo>
                  <a:cubicBezTo>
                    <a:pt x="7728" y="1304"/>
                    <a:pt x="7669" y="1244"/>
                    <a:pt x="7573" y="1244"/>
                  </a:cubicBezTo>
                  <a:cubicBezTo>
                    <a:pt x="6037" y="1244"/>
                    <a:pt x="4001" y="30"/>
                    <a:pt x="3990" y="18"/>
                  </a:cubicBezTo>
                  <a:cubicBezTo>
                    <a:pt x="3966" y="6"/>
                    <a:pt x="3936" y="0"/>
                    <a:pt x="3906" y="0"/>
                  </a:cubicBezTo>
                  <a:close/>
                </a:path>
              </a:pathLst>
            </a:custGeom>
            <a:grpFill/>
            <a:ln w="3175">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272;p64">
              <a:extLst>
                <a:ext uri="{FF2B5EF4-FFF2-40B4-BE49-F238E27FC236}">
                  <a16:creationId xmlns:a16="http://schemas.microsoft.com/office/drawing/2014/main" id="{18EBC848-1BC8-D5A8-EC1F-C2E5B8057255}"/>
                </a:ext>
              </a:extLst>
            </p:cNvPr>
            <p:cNvSpPr/>
            <p:nvPr/>
          </p:nvSpPr>
          <p:spPr>
            <a:xfrm>
              <a:off x="4248428" y="1633270"/>
              <a:ext cx="238407" cy="187288"/>
            </a:xfrm>
            <a:custGeom>
              <a:avLst/>
              <a:gdLst/>
              <a:ahLst/>
              <a:cxnLst/>
              <a:rect l="l" t="t" r="r" b="b"/>
              <a:pathLst>
                <a:path w="7490" h="5884" extrusionOk="0">
                  <a:moveTo>
                    <a:pt x="186" y="1"/>
                  </a:moveTo>
                  <a:cubicBezTo>
                    <a:pt x="180" y="1"/>
                    <a:pt x="174" y="1"/>
                    <a:pt x="168" y="2"/>
                  </a:cubicBezTo>
                  <a:cubicBezTo>
                    <a:pt x="72" y="2"/>
                    <a:pt x="1" y="97"/>
                    <a:pt x="13" y="181"/>
                  </a:cubicBezTo>
                  <a:cubicBezTo>
                    <a:pt x="84" y="1383"/>
                    <a:pt x="370" y="2455"/>
                    <a:pt x="846" y="3348"/>
                  </a:cubicBezTo>
                  <a:cubicBezTo>
                    <a:pt x="1501" y="4574"/>
                    <a:pt x="2513" y="5419"/>
                    <a:pt x="3859" y="5860"/>
                  </a:cubicBezTo>
                  <a:cubicBezTo>
                    <a:pt x="3870" y="5860"/>
                    <a:pt x="3882" y="5884"/>
                    <a:pt x="3894" y="5884"/>
                  </a:cubicBezTo>
                  <a:cubicBezTo>
                    <a:pt x="3918" y="5884"/>
                    <a:pt x="3930" y="5884"/>
                    <a:pt x="3942" y="5860"/>
                  </a:cubicBezTo>
                  <a:cubicBezTo>
                    <a:pt x="4811" y="5586"/>
                    <a:pt x="5549" y="5110"/>
                    <a:pt x="6133" y="4503"/>
                  </a:cubicBezTo>
                  <a:cubicBezTo>
                    <a:pt x="6716" y="3872"/>
                    <a:pt x="7157" y="3086"/>
                    <a:pt x="7442" y="2145"/>
                  </a:cubicBezTo>
                  <a:cubicBezTo>
                    <a:pt x="7490" y="2062"/>
                    <a:pt x="7442" y="1967"/>
                    <a:pt x="7347" y="1955"/>
                  </a:cubicBezTo>
                  <a:cubicBezTo>
                    <a:pt x="7330" y="1948"/>
                    <a:pt x="7313" y="1944"/>
                    <a:pt x="7296" y="1944"/>
                  </a:cubicBezTo>
                  <a:cubicBezTo>
                    <a:pt x="7228" y="1944"/>
                    <a:pt x="7164" y="1996"/>
                    <a:pt x="7145" y="2062"/>
                  </a:cubicBezTo>
                  <a:cubicBezTo>
                    <a:pt x="6871" y="2931"/>
                    <a:pt x="6454" y="3693"/>
                    <a:pt x="5906" y="4277"/>
                  </a:cubicBezTo>
                  <a:cubicBezTo>
                    <a:pt x="5371" y="4836"/>
                    <a:pt x="4704" y="5265"/>
                    <a:pt x="3894" y="5539"/>
                  </a:cubicBezTo>
                  <a:cubicBezTo>
                    <a:pt x="2668" y="5122"/>
                    <a:pt x="1727" y="4336"/>
                    <a:pt x="1132" y="3181"/>
                  </a:cubicBezTo>
                  <a:cubicBezTo>
                    <a:pt x="680" y="2336"/>
                    <a:pt x="418" y="1312"/>
                    <a:pt x="346" y="157"/>
                  </a:cubicBezTo>
                  <a:cubicBezTo>
                    <a:pt x="346" y="69"/>
                    <a:pt x="264" y="1"/>
                    <a:pt x="186" y="1"/>
                  </a:cubicBezTo>
                  <a:close/>
                </a:path>
              </a:pathLst>
            </a:custGeom>
            <a:grpFill/>
            <a:ln w="3175">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273;p64">
              <a:extLst>
                <a:ext uri="{FF2B5EF4-FFF2-40B4-BE49-F238E27FC236}">
                  <a16:creationId xmlns:a16="http://schemas.microsoft.com/office/drawing/2014/main" id="{64E6E9F1-8E1A-EDB4-FFBB-64A63F87374C}"/>
                </a:ext>
              </a:extLst>
            </p:cNvPr>
            <p:cNvSpPr/>
            <p:nvPr/>
          </p:nvSpPr>
          <p:spPr>
            <a:xfrm>
              <a:off x="4212429" y="1502385"/>
              <a:ext cx="321037" cy="353822"/>
            </a:xfrm>
            <a:custGeom>
              <a:avLst/>
              <a:gdLst/>
              <a:ahLst/>
              <a:cxnLst/>
              <a:rect l="l" t="t" r="r" b="b"/>
              <a:pathLst>
                <a:path w="10086" h="11116" extrusionOk="0">
                  <a:moveTo>
                    <a:pt x="5061" y="316"/>
                  </a:moveTo>
                  <a:cubicBezTo>
                    <a:pt x="5263" y="435"/>
                    <a:pt x="5811" y="757"/>
                    <a:pt x="6549" y="1066"/>
                  </a:cubicBezTo>
                  <a:cubicBezTo>
                    <a:pt x="7692" y="1554"/>
                    <a:pt x="8692" y="1828"/>
                    <a:pt x="9526" y="1852"/>
                  </a:cubicBezTo>
                  <a:cubicBezTo>
                    <a:pt x="9550" y="2328"/>
                    <a:pt x="9693" y="3876"/>
                    <a:pt x="9335" y="5579"/>
                  </a:cubicBezTo>
                  <a:cubicBezTo>
                    <a:pt x="9073" y="6745"/>
                    <a:pt x="8645" y="7757"/>
                    <a:pt x="8049" y="8591"/>
                  </a:cubicBezTo>
                  <a:cubicBezTo>
                    <a:pt x="7311" y="9603"/>
                    <a:pt x="6299" y="10341"/>
                    <a:pt x="5049" y="10770"/>
                  </a:cubicBezTo>
                  <a:cubicBezTo>
                    <a:pt x="3799" y="10341"/>
                    <a:pt x="2775" y="9603"/>
                    <a:pt x="2037" y="8591"/>
                  </a:cubicBezTo>
                  <a:cubicBezTo>
                    <a:pt x="1430" y="7781"/>
                    <a:pt x="989" y="6745"/>
                    <a:pt x="751" y="5579"/>
                  </a:cubicBezTo>
                  <a:cubicBezTo>
                    <a:pt x="394" y="3876"/>
                    <a:pt x="537" y="2316"/>
                    <a:pt x="596" y="1852"/>
                  </a:cubicBezTo>
                  <a:cubicBezTo>
                    <a:pt x="1406" y="1828"/>
                    <a:pt x="2418" y="1554"/>
                    <a:pt x="3573" y="1066"/>
                  </a:cubicBezTo>
                  <a:cubicBezTo>
                    <a:pt x="4299" y="757"/>
                    <a:pt x="4847" y="435"/>
                    <a:pt x="5061" y="316"/>
                  </a:cubicBezTo>
                  <a:close/>
                  <a:moveTo>
                    <a:pt x="5037" y="1"/>
                  </a:moveTo>
                  <a:cubicBezTo>
                    <a:pt x="5007" y="1"/>
                    <a:pt x="4978" y="7"/>
                    <a:pt x="4954" y="18"/>
                  </a:cubicBezTo>
                  <a:cubicBezTo>
                    <a:pt x="4930" y="30"/>
                    <a:pt x="2370" y="1554"/>
                    <a:pt x="441" y="1554"/>
                  </a:cubicBezTo>
                  <a:cubicBezTo>
                    <a:pt x="370" y="1554"/>
                    <a:pt x="299" y="1614"/>
                    <a:pt x="287" y="1685"/>
                  </a:cubicBezTo>
                  <a:cubicBezTo>
                    <a:pt x="263" y="1769"/>
                    <a:pt x="1" y="3578"/>
                    <a:pt x="429" y="5650"/>
                  </a:cubicBezTo>
                  <a:cubicBezTo>
                    <a:pt x="680" y="6865"/>
                    <a:pt x="1132" y="7924"/>
                    <a:pt x="1775" y="8793"/>
                  </a:cubicBezTo>
                  <a:cubicBezTo>
                    <a:pt x="2561" y="9877"/>
                    <a:pt x="3644" y="10651"/>
                    <a:pt x="5001" y="11091"/>
                  </a:cubicBezTo>
                  <a:cubicBezTo>
                    <a:pt x="5013" y="11091"/>
                    <a:pt x="5025" y="11115"/>
                    <a:pt x="5049" y="11115"/>
                  </a:cubicBezTo>
                  <a:cubicBezTo>
                    <a:pt x="5061" y="11115"/>
                    <a:pt x="5073" y="11115"/>
                    <a:pt x="5085" y="11091"/>
                  </a:cubicBezTo>
                  <a:cubicBezTo>
                    <a:pt x="6430" y="10651"/>
                    <a:pt x="7514" y="9877"/>
                    <a:pt x="8323" y="8793"/>
                  </a:cubicBezTo>
                  <a:cubicBezTo>
                    <a:pt x="8954" y="7924"/>
                    <a:pt x="9407" y="6865"/>
                    <a:pt x="9657" y="5650"/>
                  </a:cubicBezTo>
                  <a:cubicBezTo>
                    <a:pt x="10085" y="3566"/>
                    <a:pt x="9812" y="1769"/>
                    <a:pt x="9788" y="1685"/>
                  </a:cubicBezTo>
                  <a:cubicBezTo>
                    <a:pt x="9776" y="1614"/>
                    <a:pt x="9716" y="1554"/>
                    <a:pt x="9633" y="1554"/>
                  </a:cubicBezTo>
                  <a:cubicBezTo>
                    <a:pt x="7692" y="1554"/>
                    <a:pt x="5132" y="42"/>
                    <a:pt x="5121" y="18"/>
                  </a:cubicBezTo>
                  <a:cubicBezTo>
                    <a:pt x="5097" y="7"/>
                    <a:pt x="5067" y="1"/>
                    <a:pt x="5037" y="1"/>
                  </a:cubicBezTo>
                  <a:close/>
                </a:path>
              </a:pathLst>
            </a:custGeom>
            <a:grpFill/>
            <a:ln w="3175">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263;p61">
            <a:extLst>
              <a:ext uri="{FF2B5EF4-FFF2-40B4-BE49-F238E27FC236}">
                <a16:creationId xmlns:a16="http://schemas.microsoft.com/office/drawing/2014/main" id="{C391CAE6-8A68-B44E-F80D-4D24214FE820}"/>
              </a:ext>
            </a:extLst>
          </p:cNvPr>
          <p:cNvGrpSpPr/>
          <p:nvPr/>
        </p:nvGrpSpPr>
        <p:grpSpPr>
          <a:xfrm>
            <a:off x="627071" y="1564253"/>
            <a:ext cx="347435" cy="345534"/>
            <a:chOff x="3527780" y="2885263"/>
            <a:chExt cx="347435" cy="345534"/>
          </a:xfrm>
          <a:solidFill>
            <a:srgbClr val="000000"/>
          </a:solidFill>
        </p:grpSpPr>
        <p:sp>
          <p:nvSpPr>
            <p:cNvPr id="16" name="Google Shape;10264;p61">
              <a:extLst>
                <a:ext uri="{FF2B5EF4-FFF2-40B4-BE49-F238E27FC236}">
                  <a16:creationId xmlns:a16="http://schemas.microsoft.com/office/drawing/2014/main" id="{AEAAEB72-54CF-E05B-550F-E510D84FFFBF}"/>
                </a:ext>
              </a:extLst>
            </p:cNvPr>
            <p:cNvSpPr/>
            <p:nvPr/>
          </p:nvSpPr>
          <p:spPr>
            <a:xfrm>
              <a:off x="3527780" y="2885263"/>
              <a:ext cx="347435" cy="345534"/>
            </a:xfrm>
            <a:custGeom>
              <a:avLst/>
              <a:gdLst/>
              <a:ahLst/>
              <a:cxnLst/>
              <a:rect l="l" t="t" r="r" b="b"/>
              <a:pathLst>
                <a:path w="10967" h="10907" extrusionOk="0">
                  <a:moveTo>
                    <a:pt x="3751" y="298"/>
                  </a:moveTo>
                  <a:cubicBezTo>
                    <a:pt x="3811" y="298"/>
                    <a:pt x="3847" y="345"/>
                    <a:pt x="3847" y="405"/>
                  </a:cubicBezTo>
                  <a:cubicBezTo>
                    <a:pt x="3847" y="464"/>
                    <a:pt x="3811" y="512"/>
                    <a:pt x="3751" y="512"/>
                  </a:cubicBezTo>
                  <a:cubicBezTo>
                    <a:pt x="3692" y="512"/>
                    <a:pt x="3644" y="464"/>
                    <a:pt x="3644" y="405"/>
                  </a:cubicBezTo>
                  <a:cubicBezTo>
                    <a:pt x="3656" y="345"/>
                    <a:pt x="3704" y="298"/>
                    <a:pt x="3751" y="298"/>
                  </a:cubicBezTo>
                  <a:close/>
                  <a:moveTo>
                    <a:pt x="5490" y="298"/>
                  </a:moveTo>
                  <a:cubicBezTo>
                    <a:pt x="5549" y="298"/>
                    <a:pt x="5597" y="345"/>
                    <a:pt x="5597" y="405"/>
                  </a:cubicBezTo>
                  <a:cubicBezTo>
                    <a:pt x="5597" y="464"/>
                    <a:pt x="5549" y="512"/>
                    <a:pt x="5490" y="512"/>
                  </a:cubicBezTo>
                  <a:cubicBezTo>
                    <a:pt x="5430" y="512"/>
                    <a:pt x="5382" y="464"/>
                    <a:pt x="5382" y="405"/>
                  </a:cubicBezTo>
                  <a:cubicBezTo>
                    <a:pt x="5382" y="345"/>
                    <a:pt x="5430" y="298"/>
                    <a:pt x="5490" y="298"/>
                  </a:cubicBezTo>
                  <a:close/>
                  <a:moveTo>
                    <a:pt x="7216" y="298"/>
                  </a:moveTo>
                  <a:cubicBezTo>
                    <a:pt x="7276" y="298"/>
                    <a:pt x="7323" y="345"/>
                    <a:pt x="7323" y="405"/>
                  </a:cubicBezTo>
                  <a:cubicBezTo>
                    <a:pt x="7323" y="464"/>
                    <a:pt x="7276" y="512"/>
                    <a:pt x="7216" y="512"/>
                  </a:cubicBezTo>
                  <a:cubicBezTo>
                    <a:pt x="7156" y="512"/>
                    <a:pt x="7109" y="464"/>
                    <a:pt x="7109" y="405"/>
                  </a:cubicBezTo>
                  <a:cubicBezTo>
                    <a:pt x="7109" y="345"/>
                    <a:pt x="7156" y="298"/>
                    <a:pt x="7216" y="298"/>
                  </a:cubicBezTo>
                  <a:close/>
                  <a:moveTo>
                    <a:pt x="394" y="3632"/>
                  </a:moveTo>
                  <a:cubicBezTo>
                    <a:pt x="453" y="3632"/>
                    <a:pt x="501" y="3679"/>
                    <a:pt x="501" y="3739"/>
                  </a:cubicBezTo>
                  <a:cubicBezTo>
                    <a:pt x="501" y="3798"/>
                    <a:pt x="453" y="3846"/>
                    <a:pt x="394" y="3846"/>
                  </a:cubicBezTo>
                  <a:cubicBezTo>
                    <a:pt x="334" y="3846"/>
                    <a:pt x="287" y="3798"/>
                    <a:pt x="287" y="3739"/>
                  </a:cubicBezTo>
                  <a:cubicBezTo>
                    <a:pt x="287" y="3679"/>
                    <a:pt x="334" y="3632"/>
                    <a:pt x="394" y="3632"/>
                  </a:cubicBezTo>
                  <a:close/>
                  <a:moveTo>
                    <a:pt x="10562" y="3655"/>
                  </a:moveTo>
                  <a:cubicBezTo>
                    <a:pt x="10621" y="3655"/>
                    <a:pt x="10669" y="3691"/>
                    <a:pt x="10669" y="3763"/>
                  </a:cubicBezTo>
                  <a:cubicBezTo>
                    <a:pt x="10669" y="3822"/>
                    <a:pt x="10621" y="3858"/>
                    <a:pt x="10562" y="3858"/>
                  </a:cubicBezTo>
                  <a:cubicBezTo>
                    <a:pt x="10502" y="3858"/>
                    <a:pt x="10454" y="3822"/>
                    <a:pt x="10454" y="3763"/>
                  </a:cubicBezTo>
                  <a:cubicBezTo>
                    <a:pt x="10454" y="3691"/>
                    <a:pt x="10502" y="3655"/>
                    <a:pt x="10562" y="3655"/>
                  </a:cubicBezTo>
                  <a:close/>
                  <a:moveTo>
                    <a:pt x="394" y="5382"/>
                  </a:moveTo>
                  <a:cubicBezTo>
                    <a:pt x="453" y="5382"/>
                    <a:pt x="501" y="5417"/>
                    <a:pt x="501" y="5477"/>
                  </a:cubicBezTo>
                  <a:cubicBezTo>
                    <a:pt x="501" y="5548"/>
                    <a:pt x="453" y="5584"/>
                    <a:pt x="394" y="5584"/>
                  </a:cubicBezTo>
                  <a:cubicBezTo>
                    <a:pt x="334" y="5584"/>
                    <a:pt x="287" y="5548"/>
                    <a:pt x="287" y="5477"/>
                  </a:cubicBezTo>
                  <a:cubicBezTo>
                    <a:pt x="287" y="5417"/>
                    <a:pt x="334" y="5382"/>
                    <a:pt x="394" y="5382"/>
                  </a:cubicBezTo>
                  <a:close/>
                  <a:moveTo>
                    <a:pt x="10562" y="5382"/>
                  </a:moveTo>
                  <a:cubicBezTo>
                    <a:pt x="10621" y="5382"/>
                    <a:pt x="10669" y="5429"/>
                    <a:pt x="10669" y="5489"/>
                  </a:cubicBezTo>
                  <a:cubicBezTo>
                    <a:pt x="10669" y="5548"/>
                    <a:pt x="10621" y="5584"/>
                    <a:pt x="10562" y="5584"/>
                  </a:cubicBezTo>
                  <a:cubicBezTo>
                    <a:pt x="10502" y="5584"/>
                    <a:pt x="10454" y="5548"/>
                    <a:pt x="10454" y="5489"/>
                  </a:cubicBezTo>
                  <a:cubicBezTo>
                    <a:pt x="10454" y="5429"/>
                    <a:pt x="10502" y="5382"/>
                    <a:pt x="10562" y="5382"/>
                  </a:cubicBezTo>
                  <a:close/>
                  <a:moveTo>
                    <a:pt x="394" y="7108"/>
                  </a:moveTo>
                  <a:cubicBezTo>
                    <a:pt x="453" y="7108"/>
                    <a:pt x="501" y="7144"/>
                    <a:pt x="501" y="7215"/>
                  </a:cubicBezTo>
                  <a:cubicBezTo>
                    <a:pt x="501" y="7275"/>
                    <a:pt x="453" y="7311"/>
                    <a:pt x="394" y="7311"/>
                  </a:cubicBezTo>
                  <a:cubicBezTo>
                    <a:pt x="334" y="7311"/>
                    <a:pt x="287" y="7275"/>
                    <a:pt x="287" y="7215"/>
                  </a:cubicBezTo>
                  <a:cubicBezTo>
                    <a:pt x="287" y="7144"/>
                    <a:pt x="334" y="7108"/>
                    <a:pt x="394" y="7108"/>
                  </a:cubicBezTo>
                  <a:close/>
                  <a:moveTo>
                    <a:pt x="10562" y="7120"/>
                  </a:moveTo>
                  <a:cubicBezTo>
                    <a:pt x="10621" y="7120"/>
                    <a:pt x="10669" y="7168"/>
                    <a:pt x="10669" y="7227"/>
                  </a:cubicBezTo>
                  <a:cubicBezTo>
                    <a:pt x="10669" y="7287"/>
                    <a:pt x="10621" y="7334"/>
                    <a:pt x="10562" y="7334"/>
                  </a:cubicBezTo>
                  <a:cubicBezTo>
                    <a:pt x="10502" y="7334"/>
                    <a:pt x="10454" y="7287"/>
                    <a:pt x="10454" y="7227"/>
                  </a:cubicBezTo>
                  <a:cubicBezTo>
                    <a:pt x="10454" y="7168"/>
                    <a:pt x="10502" y="7120"/>
                    <a:pt x="10562" y="7120"/>
                  </a:cubicBezTo>
                  <a:close/>
                  <a:moveTo>
                    <a:pt x="3751" y="10454"/>
                  </a:moveTo>
                  <a:cubicBezTo>
                    <a:pt x="3811" y="10454"/>
                    <a:pt x="3847" y="10501"/>
                    <a:pt x="3847" y="10561"/>
                  </a:cubicBezTo>
                  <a:cubicBezTo>
                    <a:pt x="3847" y="10621"/>
                    <a:pt x="3811" y="10668"/>
                    <a:pt x="3751" y="10668"/>
                  </a:cubicBezTo>
                  <a:cubicBezTo>
                    <a:pt x="3692" y="10668"/>
                    <a:pt x="3644" y="10621"/>
                    <a:pt x="3644" y="10561"/>
                  </a:cubicBezTo>
                  <a:cubicBezTo>
                    <a:pt x="3644" y="10501"/>
                    <a:pt x="3680" y="10454"/>
                    <a:pt x="3751" y="10454"/>
                  </a:cubicBezTo>
                  <a:close/>
                  <a:moveTo>
                    <a:pt x="5490" y="10454"/>
                  </a:moveTo>
                  <a:cubicBezTo>
                    <a:pt x="5549" y="10454"/>
                    <a:pt x="5597" y="10501"/>
                    <a:pt x="5597" y="10561"/>
                  </a:cubicBezTo>
                  <a:cubicBezTo>
                    <a:pt x="5597" y="10621"/>
                    <a:pt x="5537" y="10668"/>
                    <a:pt x="5490" y="10668"/>
                  </a:cubicBezTo>
                  <a:cubicBezTo>
                    <a:pt x="5430" y="10668"/>
                    <a:pt x="5382" y="10621"/>
                    <a:pt x="5382" y="10561"/>
                  </a:cubicBezTo>
                  <a:cubicBezTo>
                    <a:pt x="5382" y="10501"/>
                    <a:pt x="5430" y="10454"/>
                    <a:pt x="5490" y="10454"/>
                  </a:cubicBezTo>
                  <a:close/>
                  <a:moveTo>
                    <a:pt x="7216" y="10454"/>
                  </a:moveTo>
                  <a:cubicBezTo>
                    <a:pt x="7276" y="10454"/>
                    <a:pt x="7323" y="10501"/>
                    <a:pt x="7323" y="10561"/>
                  </a:cubicBezTo>
                  <a:cubicBezTo>
                    <a:pt x="7323" y="10621"/>
                    <a:pt x="7276" y="10668"/>
                    <a:pt x="7216" y="10668"/>
                  </a:cubicBezTo>
                  <a:cubicBezTo>
                    <a:pt x="7156" y="10668"/>
                    <a:pt x="7109" y="10621"/>
                    <a:pt x="7109" y="10561"/>
                  </a:cubicBezTo>
                  <a:cubicBezTo>
                    <a:pt x="7109" y="10501"/>
                    <a:pt x="7156" y="10454"/>
                    <a:pt x="7216" y="10454"/>
                  </a:cubicBezTo>
                  <a:close/>
                  <a:moveTo>
                    <a:pt x="3811" y="0"/>
                  </a:moveTo>
                  <a:cubicBezTo>
                    <a:pt x="3561" y="0"/>
                    <a:pt x="3394" y="203"/>
                    <a:pt x="3394" y="417"/>
                  </a:cubicBezTo>
                  <a:cubicBezTo>
                    <a:pt x="3394" y="595"/>
                    <a:pt x="3489" y="750"/>
                    <a:pt x="3656" y="810"/>
                  </a:cubicBezTo>
                  <a:lnTo>
                    <a:pt x="3656" y="1738"/>
                  </a:lnTo>
                  <a:lnTo>
                    <a:pt x="1965" y="1738"/>
                  </a:lnTo>
                  <a:cubicBezTo>
                    <a:pt x="1870" y="1738"/>
                    <a:pt x="1799" y="1810"/>
                    <a:pt x="1799" y="1893"/>
                  </a:cubicBezTo>
                  <a:lnTo>
                    <a:pt x="1799" y="3596"/>
                  </a:lnTo>
                  <a:lnTo>
                    <a:pt x="799" y="3596"/>
                  </a:lnTo>
                  <a:cubicBezTo>
                    <a:pt x="739" y="3441"/>
                    <a:pt x="596" y="3322"/>
                    <a:pt x="418" y="3322"/>
                  </a:cubicBezTo>
                  <a:cubicBezTo>
                    <a:pt x="179" y="3322"/>
                    <a:pt x="1" y="3524"/>
                    <a:pt x="1" y="3739"/>
                  </a:cubicBezTo>
                  <a:cubicBezTo>
                    <a:pt x="1" y="3977"/>
                    <a:pt x="191" y="4155"/>
                    <a:pt x="418" y="4155"/>
                  </a:cubicBezTo>
                  <a:cubicBezTo>
                    <a:pt x="596" y="4155"/>
                    <a:pt x="739" y="4048"/>
                    <a:pt x="799" y="3893"/>
                  </a:cubicBezTo>
                  <a:lnTo>
                    <a:pt x="1727" y="3893"/>
                  </a:lnTo>
                  <a:lnTo>
                    <a:pt x="1727" y="5310"/>
                  </a:lnTo>
                  <a:lnTo>
                    <a:pt x="799" y="5310"/>
                  </a:lnTo>
                  <a:cubicBezTo>
                    <a:pt x="739" y="5156"/>
                    <a:pt x="596" y="5036"/>
                    <a:pt x="418" y="5036"/>
                  </a:cubicBezTo>
                  <a:cubicBezTo>
                    <a:pt x="179" y="5036"/>
                    <a:pt x="1" y="5227"/>
                    <a:pt x="1" y="5453"/>
                  </a:cubicBezTo>
                  <a:cubicBezTo>
                    <a:pt x="1" y="5691"/>
                    <a:pt x="191" y="5870"/>
                    <a:pt x="418" y="5870"/>
                  </a:cubicBezTo>
                  <a:cubicBezTo>
                    <a:pt x="596" y="5870"/>
                    <a:pt x="739" y="5763"/>
                    <a:pt x="799" y="5608"/>
                  </a:cubicBezTo>
                  <a:lnTo>
                    <a:pt x="1727" y="5608"/>
                  </a:lnTo>
                  <a:lnTo>
                    <a:pt x="1727" y="7013"/>
                  </a:lnTo>
                  <a:lnTo>
                    <a:pt x="799" y="7013"/>
                  </a:lnTo>
                  <a:cubicBezTo>
                    <a:pt x="739" y="6870"/>
                    <a:pt x="596" y="6751"/>
                    <a:pt x="418" y="6751"/>
                  </a:cubicBezTo>
                  <a:cubicBezTo>
                    <a:pt x="179" y="6751"/>
                    <a:pt x="1" y="6941"/>
                    <a:pt x="1" y="7168"/>
                  </a:cubicBezTo>
                  <a:cubicBezTo>
                    <a:pt x="1" y="7406"/>
                    <a:pt x="191" y="7584"/>
                    <a:pt x="418" y="7584"/>
                  </a:cubicBezTo>
                  <a:cubicBezTo>
                    <a:pt x="596" y="7584"/>
                    <a:pt x="739" y="7477"/>
                    <a:pt x="799" y="7311"/>
                  </a:cubicBezTo>
                  <a:lnTo>
                    <a:pt x="1727" y="7311"/>
                  </a:lnTo>
                  <a:lnTo>
                    <a:pt x="1727" y="9013"/>
                  </a:lnTo>
                  <a:cubicBezTo>
                    <a:pt x="1727" y="9097"/>
                    <a:pt x="1799" y="9180"/>
                    <a:pt x="1882" y="9180"/>
                  </a:cubicBezTo>
                  <a:lnTo>
                    <a:pt x="3585" y="9180"/>
                  </a:lnTo>
                  <a:lnTo>
                    <a:pt x="3585" y="10097"/>
                  </a:lnTo>
                  <a:cubicBezTo>
                    <a:pt x="3430" y="10156"/>
                    <a:pt x="3311" y="10311"/>
                    <a:pt x="3311" y="10490"/>
                  </a:cubicBezTo>
                  <a:cubicBezTo>
                    <a:pt x="3311" y="10728"/>
                    <a:pt x="3513" y="10906"/>
                    <a:pt x="3727" y="10906"/>
                  </a:cubicBezTo>
                  <a:cubicBezTo>
                    <a:pt x="3966" y="10906"/>
                    <a:pt x="4144" y="10704"/>
                    <a:pt x="4144" y="10490"/>
                  </a:cubicBezTo>
                  <a:cubicBezTo>
                    <a:pt x="4144" y="10311"/>
                    <a:pt x="4049" y="10156"/>
                    <a:pt x="3882" y="10097"/>
                  </a:cubicBezTo>
                  <a:lnTo>
                    <a:pt x="3882" y="9180"/>
                  </a:lnTo>
                  <a:lnTo>
                    <a:pt x="5299" y="9180"/>
                  </a:lnTo>
                  <a:lnTo>
                    <a:pt x="5299" y="10097"/>
                  </a:lnTo>
                  <a:cubicBezTo>
                    <a:pt x="5144" y="10156"/>
                    <a:pt x="5025" y="10311"/>
                    <a:pt x="5025" y="10490"/>
                  </a:cubicBezTo>
                  <a:cubicBezTo>
                    <a:pt x="5025" y="10728"/>
                    <a:pt x="5216" y="10906"/>
                    <a:pt x="5442" y="10906"/>
                  </a:cubicBezTo>
                  <a:cubicBezTo>
                    <a:pt x="5680" y="10906"/>
                    <a:pt x="5859" y="10704"/>
                    <a:pt x="5859" y="10490"/>
                  </a:cubicBezTo>
                  <a:cubicBezTo>
                    <a:pt x="5859" y="10311"/>
                    <a:pt x="5752" y="10156"/>
                    <a:pt x="5597" y="10097"/>
                  </a:cubicBezTo>
                  <a:lnTo>
                    <a:pt x="5597" y="9180"/>
                  </a:lnTo>
                  <a:lnTo>
                    <a:pt x="7002" y="9180"/>
                  </a:lnTo>
                  <a:lnTo>
                    <a:pt x="7002" y="10097"/>
                  </a:lnTo>
                  <a:cubicBezTo>
                    <a:pt x="6859" y="10156"/>
                    <a:pt x="6740" y="10311"/>
                    <a:pt x="6740" y="10490"/>
                  </a:cubicBezTo>
                  <a:cubicBezTo>
                    <a:pt x="6740" y="10728"/>
                    <a:pt x="6930" y="10906"/>
                    <a:pt x="7156" y="10906"/>
                  </a:cubicBezTo>
                  <a:cubicBezTo>
                    <a:pt x="7383" y="10906"/>
                    <a:pt x="7573" y="10704"/>
                    <a:pt x="7573" y="10490"/>
                  </a:cubicBezTo>
                  <a:cubicBezTo>
                    <a:pt x="7573" y="10311"/>
                    <a:pt x="7466" y="10156"/>
                    <a:pt x="7299" y="10097"/>
                  </a:cubicBezTo>
                  <a:lnTo>
                    <a:pt x="7299" y="9180"/>
                  </a:lnTo>
                  <a:lnTo>
                    <a:pt x="9002" y="9180"/>
                  </a:lnTo>
                  <a:cubicBezTo>
                    <a:pt x="9085" y="9180"/>
                    <a:pt x="9169" y="9097"/>
                    <a:pt x="9169" y="9013"/>
                  </a:cubicBezTo>
                  <a:lnTo>
                    <a:pt x="9169" y="7311"/>
                  </a:lnTo>
                  <a:lnTo>
                    <a:pt x="10085" y="7311"/>
                  </a:lnTo>
                  <a:cubicBezTo>
                    <a:pt x="10145" y="7465"/>
                    <a:pt x="10300" y="7584"/>
                    <a:pt x="10478" y="7584"/>
                  </a:cubicBezTo>
                  <a:cubicBezTo>
                    <a:pt x="10716" y="7584"/>
                    <a:pt x="10895" y="7394"/>
                    <a:pt x="10895" y="7168"/>
                  </a:cubicBezTo>
                  <a:cubicBezTo>
                    <a:pt x="10895" y="6930"/>
                    <a:pt x="10693" y="6751"/>
                    <a:pt x="10478" y="6751"/>
                  </a:cubicBezTo>
                  <a:cubicBezTo>
                    <a:pt x="10300" y="6751"/>
                    <a:pt x="10145" y="6858"/>
                    <a:pt x="10085" y="7013"/>
                  </a:cubicBezTo>
                  <a:lnTo>
                    <a:pt x="9169" y="7013"/>
                  </a:lnTo>
                  <a:lnTo>
                    <a:pt x="9240" y="5644"/>
                  </a:lnTo>
                  <a:lnTo>
                    <a:pt x="10157" y="5644"/>
                  </a:lnTo>
                  <a:cubicBezTo>
                    <a:pt x="10216" y="5798"/>
                    <a:pt x="10371" y="5918"/>
                    <a:pt x="10550" y="5918"/>
                  </a:cubicBezTo>
                  <a:cubicBezTo>
                    <a:pt x="10788" y="5918"/>
                    <a:pt x="10966" y="5727"/>
                    <a:pt x="10966" y="5501"/>
                  </a:cubicBezTo>
                  <a:cubicBezTo>
                    <a:pt x="10966" y="5263"/>
                    <a:pt x="10776" y="5084"/>
                    <a:pt x="10550" y="5084"/>
                  </a:cubicBezTo>
                  <a:cubicBezTo>
                    <a:pt x="10371" y="5084"/>
                    <a:pt x="10216" y="5191"/>
                    <a:pt x="10157" y="5346"/>
                  </a:cubicBezTo>
                  <a:lnTo>
                    <a:pt x="9240" y="5346"/>
                  </a:lnTo>
                  <a:lnTo>
                    <a:pt x="9240" y="3905"/>
                  </a:lnTo>
                  <a:lnTo>
                    <a:pt x="10157" y="3905"/>
                  </a:lnTo>
                  <a:cubicBezTo>
                    <a:pt x="10216" y="4060"/>
                    <a:pt x="10371" y="4179"/>
                    <a:pt x="10550" y="4179"/>
                  </a:cubicBezTo>
                  <a:cubicBezTo>
                    <a:pt x="10788" y="4179"/>
                    <a:pt x="10966" y="3977"/>
                    <a:pt x="10966" y="3763"/>
                  </a:cubicBezTo>
                  <a:cubicBezTo>
                    <a:pt x="10966" y="3524"/>
                    <a:pt x="10776" y="3346"/>
                    <a:pt x="10550" y="3346"/>
                  </a:cubicBezTo>
                  <a:cubicBezTo>
                    <a:pt x="10371" y="3346"/>
                    <a:pt x="10216" y="3441"/>
                    <a:pt x="10157" y="3608"/>
                  </a:cubicBezTo>
                  <a:lnTo>
                    <a:pt x="9240" y="3608"/>
                  </a:lnTo>
                  <a:lnTo>
                    <a:pt x="9240" y="1917"/>
                  </a:lnTo>
                  <a:cubicBezTo>
                    <a:pt x="9240" y="1822"/>
                    <a:pt x="9169" y="1750"/>
                    <a:pt x="9073" y="1750"/>
                  </a:cubicBezTo>
                  <a:lnTo>
                    <a:pt x="8395" y="1750"/>
                  </a:lnTo>
                  <a:cubicBezTo>
                    <a:pt x="8299" y="1750"/>
                    <a:pt x="8228" y="1822"/>
                    <a:pt x="8228" y="1917"/>
                  </a:cubicBezTo>
                  <a:cubicBezTo>
                    <a:pt x="8228" y="2000"/>
                    <a:pt x="8299" y="2072"/>
                    <a:pt x="8395" y="2072"/>
                  </a:cubicBezTo>
                  <a:lnTo>
                    <a:pt x="8930" y="2072"/>
                  </a:lnTo>
                  <a:lnTo>
                    <a:pt x="8930" y="3763"/>
                  </a:lnTo>
                  <a:lnTo>
                    <a:pt x="8930" y="5489"/>
                  </a:lnTo>
                  <a:lnTo>
                    <a:pt x="8930" y="7215"/>
                  </a:lnTo>
                  <a:lnTo>
                    <a:pt x="8930" y="8906"/>
                  </a:lnTo>
                  <a:lnTo>
                    <a:pt x="2049" y="8906"/>
                  </a:lnTo>
                  <a:lnTo>
                    <a:pt x="2049" y="7215"/>
                  </a:lnTo>
                  <a:lnTo>
                    <a:pt x="2049" y="5489"/>
                  </a:lnTo>
                  <a:lnTo>
                    <a:pt x="2049" y="3763"/>
                  </a:lnTo>
                  <a:lnTo>
                    <a:pt x="2049" y="2060"/>
                  </a:lnTo>
                  <a:lnTo>
                    <a:pt x="7752" y="2060"/>
                  </a:lnTo>
                  <a:cubicBezTo>
                    <a:pt x="7835" y="2060"/>
                    <a:pt x="7918" y="1988"/>
                    <a:pt x="7918" y="1893"/>
                  </a:cubicBezTo>
                  <a:cubicBezTo>
                    <a:pt x="7918" y="1810"/>
                    <a:pt x="7835" y="1738"/>
                    <a:pt x="7752" y="1738"/>
                  </a:cubicBezTo>
                  <a:lnTo>
                    <a:pt x="7383" y="1738"/>
                  </a:lnTo>
                  <a:lnTo>
                    <a:pt x="7383" y="810"/>
                  </a:lnTo>
                  <a:cubicBezTo>
                    <a:pt x="7526" y="750"/>
                    <a:pt x="7645" y="595"/>
                    <a:pt x="7645" y="417"/>
                  </a:cubicBezTo>
                  <a:cubicBezTo>
                    <a:pt x="7645" y="179"/>
                    <a:pt x="7454" y="0"/>
                    <a:pt x="7228" y="0"/>
                  </a:cubicBezTo>
                  <a:cubicBezTo>
                    <a:pt x="6990" y="0"/>
                    <a:pt x="6811" y="203"/>
                    <a:pt x="6811" y="417"/>
                  </a:cubicBezTo>
                  <a:cubicBezTo>
                    <a:pt x="6811" y="595"/>
                    <a:pt x="6918" y="750"/>
                    <a:pt x="7085" y="810"/>
                  </a:cubicBezTo>
                  <a:lnTo>
                    <a:pt x="7085" y="1738"/>
                  </a:lnTo>
                  <a:lnTo>
                    <a:pt x="5668" y="1738"/>
                  </a:lnTo>
                  <a:lnTo>
                    <a:pt x="5668" y="810"/>
                  </a:lnTo>
                  <a:cubicBezTo>
                    <a:pt x="5811" y="750"/>
                    <a:pt x="5930" y="595"/>
                    <a:pt x="5930" y="417"/>
                  </a:cubicBezTo>
                  <a:cubicBezTo>
                    <a:pt x="5930" y="179"/>
                    <a:pt x="5740" y="0"/>
                    <a:pt x="5513" y="0"/>
                  </a:cubicBezTo>
                  <a:cubicBezTo>
                    <a:pt x="5275" y="0"/>
                    <a:pt x="5097" y="203"/>
                    <a:pt x="5097" y="417"/>
                  </a:cubicBezTo>
                  <a:cubicBezTo>
                    <a:pt x="5097" y="595"/>
                    <a:pt x="5204" y="750"/>
                    <a:pt x="5371" y="810"/>
                  </a:cubicBezTo>
                  <a:lnTo>
                    <a:pt x="5371" y="1738"/>
                  </a:lnTo>
                  <a:lnTo>
                    <a:pt x="3954" y="1738"/>
                  </a:lnTo>
                  <a:lnTo>
                    <a:pt x="3954" y="810"/>
                  </a:lnTo>
                  <a:cubicBezTo>
                    <a:pt x="4108" y="750"/>
                    <a:pt x="4216" y="595"/>
                    <a:pt x="4216" y="417"/>
                  </a:cubicBezTo>
                  <a:cubicBezTo>
                    <a:pt x="4216" y="179"/>
                    <a:pt x="4025" y="0"/>
                    <a:pt x="38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265;p61">
              <a:extLst>
                <a:ext uri="{FF2B5EF4-FFF2-40B4-BE49-F238E27FC236}">
                  <a16:creationId xmlns:a16="http://schemas.microsoft.com/office/drawing/2014/main" id="{A8719054-9DF8-C512-B7EF-5C4A1D8996F8}"/>
                </a:ext>
              </a:extLst>
            </p:cNvPr>
            <p:cNvSpPr/>
            <p:nvPr/>
          </p:nvSpPr>
          <p:spPr>
            <a:xfrm>
              <a:off x="3599440" y="2956543"/>
              <a:ext cx="204494" cy="204843"/>
            </a:xfrm>
            <a:custGeom>
              <a:avLst/>
              <a:gdLst/>
              <a:ahLst/>
              <a:cxnLst/>
              <a:rect l="l" t="t" r="r" b="b"/>
              <a:pathLst>
                <a:path w="6455" h="6466" extrusionOk="0">
                  <a:moveTo>
                    <a:pt x="156" y="0"/>
                  </a:moveTo>
                  <a:cubicBezTo>
                    <a:pt x="72" y="0"/>
                    <a:pt x="1" y="84"/>
                    <a:pt x="1" y="167"/>
                  </a:cubicBezTo>
                  <a:lnTo>
                    <a:pt x="1" y="4644"/>
                  </a:lnTo>
                  <a:cubicBezTo>
                    <a:pt x="1" y="4739"/>
                    <a:pt x="72" y="4811"/>
                    <a:pt x="156" y="4811"/>
                  </a:cubicBezTo>
                  <a:cubicBezTo>
                    <a:pt x="251" y="4811"/>
                    <a:pt x="322" y="4739"/>
                    <a:pt x="322" y="4644"/>
                  </a:cubicBezTo>
                  <a:lnTo>
                    <a:pt x="322" y="334"/>
                  </a:lnTo>
                  <a:lnTo>
                    <a:pt x="6133" y="334"/>
                  </a:lnTo>
                  <a:lnTo>
                    <a:pt x="6133" y="6132"/>
                  </a:lnTo>
                  <a:lnTo>
                    <a:pt x="322" y="6132"/>
                  </a:lnTo>
                  <a:lnTo>
                    <a:pt x="322" y="5287"/>
                  </a:lnTo>
                  <a:cubicBezTo>
                    <a:pt x="322" y="5203"/>
                    <a:pt x="251" y="5120"/>
                    <a:pt x="156" y="5120"/>
                  </a:cubicBezTo>
                  <a:cubicBezTo>
                    <a:pt x="72" y="5120"/>
                    <a:pt x="1" y="5203"/>
                    <a:pt x="1" y="5287"/>
                  </a:cubicBezTo>
                  <a:lnTo>
                    <a:pt x="1" y="6299"/>
                  </a:lnTo>
                  <a:cubicBezTo>
                    <a:pt x="1" y="6394"/>
                    <a:pt x="72" y="6466"/>
                    <a:pt x="156" y="6466"/>
                  </a:cubicBezTo>
                  <a:lnTo>
                    <a:pt x="6287" y="6466"/>
                  </a:lnTo>
                  <a:cubicBezTo>
                    <a:pt x="6383" y="6466"/>
                    <a:pt x="6454" y="6394"/>
                    <a:pt x="6454" y="6299"/>
                  </a:cubicBezTo>
                  <a:lnTo>
                    <a:pt x="6454" y="167"/>
                  </a:lnTo>
                  <a:cubicBezTo>
                    <a:pt x="6442" y="84"/>
                    <a:pt x="6383" y="0"/>
                    <a:pt x="62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266;p61">
              <a:extLst>
                <a:ext uri="{FF2B5EF4-FFF2-40B4-BE49-F238E27FC236}">
                  <a16:creationId xmlns:a16="http://schemas.microsoft.com/office/drawing/2014/main" id="{CA714E7E-BFF6-C305-70EE-B580385B7307}"/>
                </a:ext>
              </a:extLst>
            </p:cNvPr>
            <p:cNvSpPr/>
            <p:nvPr/>
          </p:nvSpPr>
          <p:spPr>
            <a:xfrm>
              <a:off x="3661691" y="3018763"/>
              <a:ext cx="79992" cy="80372"/>
            </a:xfrm>
            <a:custGeom>
              <a:avLst/>
              <a:gdLst/>
              <a:ahLst/>
              <a:cxnLst/>
              <a:rect l="l" t="t" r="r" b="b"/>
              <a:pathLst>
                <a:path w="2525" h="2537" extrusionOk="0">
                  <a:moveTo>
                    <a:pt x="155" y="1"/>
                  </a:moveTo>
                  <a:cubicBezTo>
                    <a:pt x="72" y="1"/>
                    <a:pt x="1" y="84"/>
                    <a:pt x="1" y="168"/>
                  </a:cubicBezTo>
                  <a:lnTo>
                    <a:pt x="1" y="2370"/>
                  </a:lnTo>
                  <a:cubicBezTo>
                    <a:pt x="1" y="2466"/>
                    <a:pt x="72" y="2537"/>
                    <a:pt x="155" y="2537"/>
                  </a:cubicBezTo>
                  <a:lnTo>
                    <a:pt x="1013" y="2537"/>
                  </a:lnTo>
                  <a:cubicBezTo>
                    <a:pt x="1096" y="2537"/>
                    <a:pt x="1167" y="2466"/>
                    <a:pt x="1167" y="2370"/>
                  </a:cubicBezTo>
                  <a:cubicBezTo>
                    <a:pt x="1167" y="2287"/>
                    <a:pt x="1096" y="2204"/>
                    <a:pt x="1013" y="2204"/>
                  </a:cubicBezTo>
                  <a:lnTo>
                    <a:pt x="322" y="2204"/>
                  </a:lnTo>
                  <a:lnTo>
                    <a:pt x="322" y="322"/>
                  </a:lnTo>
                  <a:lnTo>
                    <a:pt x="2215" y="322"/>
                  </a:lnTo>
                  <a:lnTo>
                    <a:pt x="2215" y="2204"/>
                  </a:lnTo>
                  <a:lnTo>
                    <a:pt x="1632" y="2204"/>
                  </a:lnTo>
                  <a:cubicBezTo>
                    <a:pt x="1548" y="2204"/>
                    <a:pt x="1465" y="2287"/>
                    <a:pt x="1465" y="2370"/>
                  </a:cubicBezTo>
                  <a:cubicBezTo>
                    <a:pt x="1465" y="2466"/>
                    <a:pt x="1548" y="2537"/>
                    <a:pt x="1632" y="2537"/>
                  </a:cubicBezTo>
                  <a:lnTo>
                    <a:pt x="2346" y="2537"/>
                  </a:lnTo>
                  <a:cubicBezTo>
                    <a:pt x="2441" y="2537"/>
                    <a:pt x="2513" y="2466"/>
                    <a:pt x="2513" y="2370"/>
                  </a:cubicBezTo>
                  <a:lnTo>
                    <a:pt x="2513" y="168"/>
                  </a:lnTo>
                  <a:cubicBezTo>
                    <a:pt x="2525" y="84"/>
                    <a:pt x="2453" y="1"/>
                    <a:pt x="23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267;p61">
              <a:extLst>
                <a:ext uri="{FF2B5EF4-FFF2-40B4-BE49-F238E27FC236}">
                  <a16:creationId xmlns:a16="http://schemas.microsoft.com/office/drawing/2014/main" id="{82C71561-988F-F9BC-0E28-ABFFA678E207}"/>
                </a:ext>
              </a:extLst>
            </p:cNvPr>
            <p:cNvSpPr/>
            <p:nvPr/>
          </p:nvSpPr>
          <p:spPr>
            <a:xfrm>
              <a:off x="3625101" y="2982552"/>
              <a:ext cx="18501" cy="18533"/>
            </a:xfrm>
            <a:custGeom>
              <a:avLst/>
              <a:gdLst/>
              <a:ahLst/>
              <a:cxnLst/>
              <a:rect l="l" t="t" r="r" b="b"/>
              <a:pathLst>
                <a:path w="584" h="585" extrusionOk="0">
                  <a:moveTo>
                    <a:pt x="167" y="1"/>
                  </a:moveTo>
                  <a:cubicBezTo>
                    <a:pt x="84" y="1"/>
                    <a:pt x="1" y="72"/>
                    <a:pt x="1" y="168"/>
                  </a:cubicBezTo>
                  <a:lnTo>
                    <a:pt x="1" y="418"/>
                  </a:lnTo>
                  <a:cubicBezTo>
                    <a:pt x="1" y="513"/>
                    <a:pt x="84" y="584"/>
                    <a:pt x="167" y="584"/>
                  </a:cubicBezTo>
                  <a:lnTo>
                    <a:pt x="417" y="584"/>
                  </a:lnTo>
                  <a:cubicBezTo>
                    <a:pt x="513" y="584"/>
                    <a:pt x="584" y="513"/>
                    <a:pt x="584" y="418"/>
                  </a:cubicBezTo>
                  <a:lnTo>
                    <a:pt x="584" y="168"/>
                  </a:lnTo>
                  <a:cubicBezTo>
                    <a:pt x="584" y="72"/>
                    <a:pt x="513"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268;p61">
              <a:extLst>
                <a:ext uri="{FF2B5EF4-FFF2-40B4-BE49-F238E27FC236}">
                  <a16:creationId xmlns:a16="http://schemas.microsoft.com/office/drawing/2014/main" id="{FF1ABAF6-CD4F-8459-13D8-7843F39BEAFE}"/>
                </a:ext>
              </a:extLst>
            </p:cNvPr>
            <p:cNvSpPr/>
            <p:nvPr/>
          </p:nvSpPr>
          <p:spPr>
            <a:xfrm>
              <a:off x="3651522" y="2982552"/>
              <a:ext cx="18881" cy="18533"/>
            </a:xfrm>
            <a:custGeom>
              <a:avLst/>
              <a:gdLst/>
              <a:ahLst/>
              <a:cxnLst/>
              <a:rect l="l" t="t" r="r" b="b"/>
              <a:pathLst>
                <a:path w="596" h="585" extrusionOk="0">
                  <a:moveTo>
                    <a:pt x="167" y="1"/>
                  </a:moveTo>
                  <a:cubicBezTo>
                    <a:pt x="83" y="1"/>
                    <a:pt x="0" y="72"/>
                    <a:pt x="0" y="168"/>
                  </a:cubicBezTo>
                  <a:lnTo>
                    <a:pt x="0" y="418"/>
                  </a:lnTo>
                  <a:cubicBezTo>
                    <a:pt x="0" y="513"/>
                    <a:pt x="83" y="584"/>
                    <a:pt x="167" y="584"/>
                  </a:cubicBezTo>
                  <a:lnTo>
                    <a:pt x="417" y="584"/>
                  </a:lnTo>
                  <a:cubicBezTo>
                    <a:pt x="512" y="584"/>
                    <a:pt x="583" y="513"/>
                    <a:pt x="583" y="418"/>
                  </a:cubicBezTo>
                  <a:lnTo>
                    <a:pt x="583" y="168"/>
                  </a:lnTo>
                  <a:cubicBezTo>
                    <a:pt x="595" y="72"/>
                    <a:pt x="524" y="1"/>
                    <a:pt x="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269;p61">
              <a:extLst>
                <a:ext uri="{FF2B5EF4-FFF2-40B4-BE49-F238E27FC236}">
                  <a16:creationId xmlns:a16="http://schemas.microsoft.com/office/drawing/2014/main" id="{4B8FEB92-C283-8E9D-D0AE-C5EF37885D3A}"/>
                </a:ext>
              </a:extLst>
            </p:cNvPr>
            <p:cNvSpPr/>
            <p:nvPr/>
          </p:nvSpPr>
          <p:spPr>
            <a:xfrm>
              <a:off x="3679052" y="2982552"/>
              <a:ext cx="18501" cy="18533"/>
            </a:xfrm>
            <a:custGeom>
              <a:avLst/>
              <a:gdLst/>
              <a:ahLst/>
              <a:cxnLst/>
              <a:rect l="l" t="t" r="r" b="b"/>
              <a:pathLst>
                <a:path w="584" h="585" extrusionOk="0">
                  <a:moveTo>
                    <a:pt x="167" y="1"/>
                  </a:moveTo>
                  <a:cubicBezTo>
                    <a:pt x="72" y="1"/>
                    <a:pt x="0" y="72"/>
                    <a:pt x="0" y="168"/>
                  </a:cubicBezTo>
                  <a:lnTo>
                    <a:pt x="0" y="418"/>
                  </a:lnTo>
                  <a:cubicBezTo>
                    <a:pt x="0" y="513"/>
                    <a:pt x="72" y="584"/>
                    <a:pt x="167" y="584"/>
                  </a:cubicBezTo>
                  <a:lnTo>
                    <a:pt x="417" y="584"/>
                  </a:lnTo>
                  <a:cubicBezTo>
                    <a:pt x="500" y="584"/>
                    <a:pt x="584" y="513"/>
                    <a:pt x="584" y="418"/>
                  </a:cubicBezTo>
                  <a:lnTo>
                    <a:pt x="584" y="168"/>
                  </a:lnTo>
                  <a:cubicBezTo>
                    <a:pt x="584" y="72"/>
                    <a:pt x="500"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270;p61">
              <a:extLst>
                <a:ext uri="{FF2B5EF4-FFF2-40B4-BE49-F238E27FC236}">
                  <a16:creationId xmlns:a16="http://schemas.microsoft.com/office/drawing/2014/main" id="{A60407FA-4B94-73B6-12AD-F9E243F9C9B0}"/>
                </a:ext>
              </a:extLst>
            </p:cNvPr>
            <p:cNvSpPr/>
            <p:nvPr/>
          </p:nvSpPr>
          <p:spPr>
            <a:xfrm>
              <a:off x="3705822" y="2982552"/>
              <a:ext cx="18501" cy="18533"/>
            </a:xfrm>
            <a:custGeom>
              <a:avLst/>
              <a:gdLst/>
              <a:ahLst/>
              <a:cxnLst/>
              <a:rect l="l" t="t" r="r" b="b"/>
              <a:pathLst>
                <a:path w="584" h="585" extrusionOk="0">
                  <a:moveTo>
                    <a:pt x="167" y="1"/>
                  </a:moveTo>
                  <a:cubicBezTo>
                    <a:pt x="72" y="1"/>
                    <a:pt x="1" y="72"/>
                    <a:pt x="1" y="168"/>
                  </a:cubicBezTo>
                  <a:lnTo>
                    <a:pt x="1" y="418"/>
                  </a:lnTo>
                  <a:cubicBezTo>
                    <a:pt x="1" y="513"/>
                    <a:pt x="72" y="584"/>
                    <a:pt x="167" y="584"/>
                  </a:cubicBezTo>
                  <a:lnTo>
                    <a:pt x="417" y="584"/>
                  </a:lnTo>
                  <a:cubicBezTo>
                    <a:pt x="513" y="584"/>
                    <a:pt x="584" y="513"/>
                    <a:pt x="584" y="418"/>
                  </a:cubicBezTo>
                  <a:lnTo>
                    <a:pt x="584" y="168"/>
                  </a:lnTo>
                  <a:cubicBezTo>
                    <a:pt x="584" y="72"/>
                    <a:pt x="513"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271;p61">
              <a:extLst>
                <a:ext uri="{FF2B5EF4-FFF2-40B4-BE49-F238E27FC236}">
                  <a16:creationId xmlns:a16="http://schemas.microsoft.com/office/drawing/2014/main" id="{ED318A56-E27F-48CF-5AE5-9F9EB604262B}"/>
                </a:ext>
              </a:extLst>
            </p:cNvPr>
            <p:cNvSpPr/>
            <p:nvPr/>
          </p:nvSpPr>
          <p:spPr>
            <a:xfrm>
              <a:off x="3732591" y="2982552"/>
              <a:ext cx="18533" cy="18533"/>
            </a:xfrm>
            <a:custGeom>
              <a:avLst/>
              <a:gdLst/>
              <a:ahLst/>
              <a:cxnLst/>
              <a:rect l="l" t="t" r="r" b="b"/>
              <a:pathLst>
                <a:path w="585" h="585" extrusionOk="0">
                  <a:moveTo>
                    <a:pt x="168" y="1"/>
                  </a:moveTo>
                  <a:cubicBezTo>
                    <a:pt x="72" y="1"/>
                    <a:pt x="1" y="72"/>
                    <a:pt x="1" y="168"/>
                  </a:cubicBezTo>
                  <a:lnTo>
                    <a:pt x="1" y="418"/>
                  </a:lnTo>
                  <a:cubicBezTo>
                    <a:pt x="1" y="513"/>
                    <a:pt x="72" y="584"/>
                    <a:pt x="168" y="584"/>
                  </a:cubicBezTo>
                  <a:lnTo>
                    <a:pt x="418" y="584"/>
                  </a:lnTo>
                  <a:cubicBezTo>
                    <a:pt x="513" y="584"/>
                    <a:pt x="584" y="513"/>
                    <a:pt x="584" y="418"/>
                  </a:cubicBezTo>
                  <a:lnTo>
                    <a:pt x="584" y="168"/>
                  </a:lnTo>
                  <a:cubicBezTo>
                    <a:pt x="584" y="72"/>
                    <a:pt x="513" y="1"/>
                    <a:pt x="4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272;p61">
              <a:extLst>
                <a:ext uri="{FF2B5EF4-FFF2-40B4-BE49-F238E27FC236}">
                  <a16:creationId xmlns:a16="http://schemas.microsoft.com/office/drawing/2014/main" id="{205F7C3A-F505-95A2-A730-8A187C48E079}"/>
                </a:ext>
              </a:extLst>
            </p:cNvPr>
            <p:cNvSpPr/>
            <p:nvPr/>
          </p:nvSpPr>
          <p:spPr>
            <a:xfrm>
              <a:off x="3759773" y="2982552"/>
              <a:ext cx="18121" cy="18533"/>
            </a:xfrm>
            <a:custGeom>
              <a:avLst/>
              <a:gdLst/>
              <a:ahLst/>
              <a:cxnLst/>
              <a:rect l="l" t="t" r="r" b="b"/>
              <a:pathLst>
                <a:path w="572" h="585" extrusionOk="0">
                  <a:moveTo>
                    <a:pt x="155" y="1"/>
                  </a:moveTo>
                  <a:cubicBezTo>
                    <a:pt x="72" y="1"/>
                    <a:pt x="0" y="72"/>
                    <a:pt x="0" y="168"/>
                  </a:cubicBezTo>
                  <a:lnTo>
                    <a:pt x="0" y="418"/>
                  </a:lnTo>
                  <a:cubicBezTo>
                    <a:pt x="0" y="513"/>
                    <a:pt x="72" y="584"/>
                    <a:pt x="155" y="584"/>
                  </a:cubicBezTo>
                  <a:lnTo>
                    <a:pt x="417" y="584"/>
                  </a:lnTo>
                  <a:cubicBezTo>
                    <a:pt x="500" y="584"/>
                    <a:pt x="572" y="513"/>
                    <a:pt x="572" y="418"/>
                  </a:cubicBezTo>
                  <a:lnTo>
                    <a:pt x="572" y="168"/>
                  </a:lnTo>
                  <a:cubicBezTo>
                    <a:pt x="572" y="72"/>
                    <a:pt x="500"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273;p61">
              <a:extLst>
                <a:ext uri="{FF2B5EF4-FFF2-40B4-BE49-F238E27FC236}">
                  <a16:creationId xmlns:a16="http://schemas.microsoft.com/office/drawing/2014/main" id="{CC69B33E-E9E6-49F3-4883-5D59C2A82D12}"/>
                </a:ext>
              </a:extLst>
            </p:cNvPr>
            <p:cNvSpPr/>
            <p:nvPr/>
          </p:nvSpPr>
          <p:spPr>
            <a:xfrm>
              <a:off x="3625101" y="3116844"/>
              <a:ext cx="18501" cy="18501"/>
            </a:xfrm>
            <a:custGeom>
              <a:avLst/>
              <a:gdLst/>
              <a:ahLst/>
              <a:cxnLst/>
              <a:rect l="l" t="t" r="r" b="b"/>
              <a:pathLst>
                <a:path w="584" h="584" extrusionOk="0">
                  <a:moveTo>
                    <a:pt x="167" y="1"/>
                  </a:moveTo>
                  <a:cubicBezTo>
                    <a:pt x="84" y="1"/>
                    <a:pt x="1" y="84"/>
                    <a:pt x="1" y="167"/>
                  </a:cubicBezTo>
                  <a:lnTo>
                    <a:pt x="1" y="417"/>
                  </a:lnTo>
                  <a:cubicBezTo>
                    <a:pt x="1" y="513"/>
                    <a:pt x="84" y="584"/>
                    <a:pt x="167" y="584"/>
                  </a:cubicBezTo>
                  <a:lnTo>
                    <a:pt x="417" y="584"/>
                  </a:lnTo>
                  <a:cubicBezTo>
                    <a:pt x="513" y="584"/>
                    <a:pt x="584" y="513"/>
                    <a:pt x="584" y="417"/>
                  </a:cubicBezTo>
                  <a:lnTo>
                    <a:pt x="584" y="167"/>
                  </a:lnTo>
                  <a:cubicBezTo>
                    <a:pt x="584" y="84"/>
                    <a:pt x="513"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274;p61">
              <a:extLst>
                <a:ext uri="{FF2B5EF4-FFF2-40B4-BE49-F238E27FC236}">
                  <a16:creationId xmlns:a16="http://schemas.microsoft.com/office/drawing/2014/main" id="{C22F85D5-7C66-6F95-AADE-29FA106DE440}"/>
                </a:ext>
              </a:extLst>
            </p:cNvPr>
            <p:cNvSpPr/>
            <p:nvPr/>
          </p:nvSpPr>
          <p:spPr>
            <a:xfrm>
              <a:off x="3651522" y="3116844"/>
              <a:ext cx="18881" cy="18501"/>
            </a:xfrm>
            <a:custGeom>
              <a:avLst/>
              <a:gdLst/>
              <a:ahLst/>
              <a:cxnLst/>
              <a:rect l="l" t="t" r="r" b="b"/>
              <a:pathLst>
                <a:path w="596" h="584" extrusionOk="0">
                  <a:moveTo>
                    <a:pt x="167" y="1"/>
                  </a:moveTo>
                  <a:cubicBezTo>
                    <a:pt x="83" y="1"/>
                    <a:pt x="0" y="84"/>
                    <a:pt x="0" y="167"/>
                  </a:cubicBezTo>
                  <a:lnTo>
                    <a:pt x="0" y="417"/>
                  </a:lnTo>
                  <a:cubicBezTo>
                    <a:pt x="0" y="513"/>
                    <a:pt x="83" y="584"/>
                    <a:pt x="167" y="584"/>
                  </a:cubicBezTo>
                  <a:lnTo>
                    <a:pt x="417" y="584"/>
                  </a:lnTo>
                  <a:cubicBezTo>
                    <a:pt x="512" y="584"/>
                    <a:pt x="583" y="513"/>
                    <a:pt x="583" y="417"/>
                  </a:cubicBezTo>
                  <a:lnTo>
                    <a:pt x="583" y="167"/>
                  </a:lnTo>
                  <a:cubicBezTo>
                    <a:pt x="595" y="84"/>
                    <a:pt x="524" y="1"/>
                    <a:pt x="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275;p61">
              <a:extLst>
                <a:ext uri="{FF2B5EF4-FFF2-40B4-BE49-F238E27FC236}">
                  <a16:creationId xmlns:a16="http://schemas.microsoft.com/office/drawing/2014/main" id="{ECBE1F13-6C39-EDDB-CC65-1DCFFBC46E51}"/>
                </a:ext>
              </a:extLst>
            </p:cNvPr>
            <p:cNvSpPr/>
            <p:nvPr/>
          </p:nvSpPr>
          <p:spPr>
            <a:xfrm>
              <a:off x="3679052" y="3116844"/>
              <a:ext cx="18501" cy="18501"/>
            </a:xfrm>
            <a:custGeom>
              <a:avLst/>
              <a:gdLst/>
              <a:ahLst/>
              <a:cxnLst/>
              <a:rect l="l" t="t" r="r" b="b"/>
              <a:pathLst>
                <a:path w="584" h="584" extrusionOk="0">
                  <a:moveTo>
                    <a:pt x="167" y="1"/>
                  </a:moveTo>
                  <a:cubicBezTo>
                    <a:pt x="72" y="1"/>
                    <a:pt x="0" y="84"/>
                    <a:pt x="0" y="167"/>
                  </a:cubicBezTo>
                  <a:lnTo>
                    <a:pt x="0" y="417"/>
                  </a:lnTo>
                  <a:cubicBezTo>
                    <a:pt x="0" y="513"/>
                    <a:pt x="72" y="584"/>
                    <a:pt x="167" y="584"/>
                  </a:cubicBezTo>
                  <a:lnTo>
                    <a:pt x="417" y="584"/>
                  </a:lnTo>
                  <a:cubicBezTo>
                    <a:pt x="500" y="584"/>
                    <a:pt x="584" y="513"/>
                    <a:pt x="584" y="417"/>
                  </a:cubicBezTo>
                  <a:lnTo>
                    <a:pt x="584" y="167"/>
                  </a:lnTo>
                  <a:cubicBezTo>
                    <a:pt x="584" y="84"/>
                    <a:pt x="500"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276;p61">
              <a:extLst>
                <a:ext uri="{FF2B5EF4-FFF2-40B4-BE49-F238E27FC236}">
                  <a16:creationId xmlns:a16="http://schemas.microsoft.com/office/drawing/2014/main" id="{161B6194-48EC-2793-CFC9-CD1F7384CA5E}"/>
                </a:ext>
              </a:extLst>
            </p:cNvPr>
            <p:cNvSpPr/>
            <p:nvPr/>
          </p:nvSpPr>
          <p:spPr>
            <a:xfrm>
              <a:off x="3705822" y="3116844"/>
              <a:ext cx="18501" cy="18501"/>
            </a:xfrm>
            <a:custGeom>
              <a:avLst/>
              <a:gdLst/>
              <a:ahLst/>
              <a:cxnLst/>
              <a:rect l="l" t="t" r="r" b="b"/>
              <a:pathLst>
                <a:path w="584" h="584" extrusionOk="0">
                  <a:moveTo>
                    <a:pt x="167" y="1"/>
                  </a:moveTo>
                  <a:cubicBezTo>
                    <a:pt x="72" y="1"/>
                    <a:pt x="1" y="84"/>
                    <a:pt x="1" y="167"/>
                  </a:cubicBezTo>
                  <a:lnTo>
                    <a:pt x="1" y="417"/>
                  </a:lnTo>
                  <a:cubicBezTo>
                    <a:pt x="1" y="513"/>
                    <a:pt x="72" y="584"/>
                    <a:pt x="167" y="584"/>
                  </a:cubicBezTo>
                  <a:lnTo>
                    <a:pt x="417" y="584"/>
                  </a:lnTo>
                  <a:cubicBezTo>
                    <a:pt x="513" y="584"/>
                    <a:pt x="584" y="513"/>
                    <a:pt x="584" y="417"/>
                  </a:cubicBezTo>
                  <a:lnTo>
                    <a:pt x="584" y="167"/>
                  </a:lnTo>
                  <a:cubicBezTo>
                    <a:pt x="584" y="84"/>
                    <a:pt x="513"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277;p61">
              <a:extLst>
                <a:ext uri="{FF2B5EF4-FFF2-40B4-BE49-F238E27FC236}">
                  <a16:creationId xmlns:a16="http://schemas.microsoft.com/office/drawing/2014/main" id="{D23C87EB-C12A-41AB-F8B3-5D5CE0EF079B}"/>
                </a:ext>
              </a:extLst>
            </p:cNvPr>
            <p:cNvSpPr/>
            <p:nvPr/>
          </p:nvSpPr>
          <p:spPr>
            <a:xfrm>
              <a:off x="3732591" y="3116844"/>
              <a:ext cx="18533" cy="18501"/>
            </a:xfrm>
            <a:custGeom>
              <a:avLst/>
              <a:gdLst/>
              <a:ahLst/>
              <a:cxnLst/>
              <a:rect l="l" t="t" r="r" b="b"/>
              <a:pathLst>
                <a:path w="585" h="584" extrusionOk="0">
                  <a:moveTo>
                    <a:pt x="168" y="1"/>
                  </a:moveTo>
                  <a:cubicBezTo>
                    <a:pt x="72" y="1"/>
                    <a:pt x="1" y="84"/>
                    <a:pt x="1" y="167"/>
                  </a:cubicBezTo>
                  <a:lnTo>
                    <a:pt x="1" y="417"/>
                  </a:lnTo>
                  <a:cubicBezTo>
                    <a:pt x="1" y="513"/>
                    <a:pt x="72" y="584"/>
                    <a:pt x="168" y="584"/>
                  </a:cubicBezTo>
                  <a:lnTo>
                    <a:pt x="418" y="584"/>
                  </a:lnTo>
                  <a:cubicBezTo>
                    <a:pt x="513" y="584"/>
                    <a:pt x="584" y="513"/>
                    <a:pt x="584" y="417"/>
                  </a:cubicBezTo>
                  <a:lnTo>
                    <a:pt x="584" y="167"/>
                  </a:lnTo>
                  <a:cubicBezTo>
                    <a:pt x="584" y="84"/>
                    <a:pt x="513" y="1"/>
                    <a:pt x="4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278;p61">
              <a:extLst>
                <a:ext uri="{FF2B5EF4-FFF2-40B4-BE49-F238E27FC236}">
                  <a16:creationId xmlns:a16="http://schemas.microsoft.com/office/drawing/2014/main" id="{485B3B88-E7A0-5DB2-7E06-33644636196D}"/>
                </a:ext>
              </a:extLst>
            </p:cNvPr>
            <p:cNvSpPr/>
            <p:nvPr/>
          </p:nvSpPr>
          <p:spPr>
            <a:xfrm>
              <a:off x="3759773" y="3116844"/>
              <a:ext cx="18121" cy="18501"/>
            </a:xfrm>
            <a:custGeom>
              <a:avLst/>
              <a:gdLst/>
              <a:ahLst/>
              <a:cxnLst/>
              <a:rect l="l" t="t" r="r" b="b"/>
              <a:pathLst>
                <a:path w="572" h="584" extrusionOk="0">
                  <a:moveTo>
                    <a:pt x="155" y="1"/>
                  </a:moveTo>
                  <a:cubicBezTo>
                    <a:pt x="72" y="1"/>
                    <a:pt x="0" y="84"/>
                    <a:pt x="0" y="167"/>
                  </a:cubicBezTo>
                  <a:lnTo>
                    <a:pt x="0" y="417"/>
                  </a:lnTo>
                  <a:cubicBezTo>
                    <a:pt x="0" y="513"/>
                    <a:pt x="72" y="584"/>
                    <a:pt x="155" y="584"/>
                  </a:cubicBezTo>
                  <a:lnTo>
                    <a:pt x="417" y="584"/>
                  </a:lnTo>
                  <a:cubicBezTo>
                    <a:pt x="500" y="584"/>
                    <a:pt x="572" y="513"/>
                    <a:pt x="572" y="417"/>
                  </a:cubicBezTo>
                  <a:lnTo>
                    <a:pt x="572" y="167"/>
                  </a:lnTo>
                  <a:cubicBezTo>
                    <a:pt x="572" y="84"/>
                    <a:pt x="500"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279;p61">
              <a:extLst>
                <a:ext uri="{FF2B5EF4-FFF2-40B4-BE49-F238E27FC236}">
                  <a16:creationId xmlns:a16="http://schemas.microsoft.com/office/drawing/2014/main" id="{F4138734-EF89-6916-5CAB-BFE446AF25D1}"/>
                </a:ext>
              </a:extLst>
            </p:cNvPr>
            <p:cNvSpPr/>
            <p:nvPr/>
          </p:nvSpPr>
          <p:spPr>
            <a:xfrm>
              <a:off x="3625101" y="3009354"/>
              <a:ext cx="18501" cy="18501"/>
            </a:xfrm>
            <a:custGeom>
              <a:avLst/>
              <a:gdLst/>
              <a:ahLst/>
              <a:cxnLst/>
              <a:rect l="l" t="t" r="r" b="b"/>
              <a:pathLst>
                <a:path w="584" h="584" extrusionOk="0">
                  <a:moveTo>
                    <a:pt x="167" y="0"/>
                  </a:moveTo>
                  <a:cubicBezTo>
                    <a:pt x="84" y="0"/>
                    <a:pt x="1" y="84"/>
                    <a:pt x="1" y="167"/>
                  </a:cubicBezTo>
                  <a:lnTo>
                    <a:pt x="1" y="417"/>
                  </a:lnTo>
                  <a:cubicBezTo>
                    <a:pt x="1" y="512"/>
                    <a:pt x="84" y="584"/>
                    <a:pt x="167" y="584"/>
                  </a:cubicBezTo>
                  <a:lnTo>
                    <a:pt x="417" y="584"/>
                  </a:lnTo>
                  <a:cubicBezTo>
                    <a:pt x="513" y="584"/>
                    <a:pt x="584" y="512"/>
                    <a:pt x="584" y="417"/>
                  </a:cubicBezTo>
                  <a:lnTo>
                    <a:pt x="584" y="167"/>
                  </a:lnTo>
                  <a:cubicBezTo>
                    <a:pt x="584" y="84"/>
                    <a:pt x="513" y="0"/>
                    <a:pt x="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280;p61">
              <a:extLst>
                <a:ext uri="{FF2B5EF4-FFF2-40B4-BE49-F238E27FC236}">
                  <a16:creationId xmlns:a16="http://schemas.microsoft.com/office/drawing/2014/main" id="{1E5630A1-55C2-D3EF-0946-190BC21E0102}"/>
                </a:ext>
              </a:extLst>
            </p:cNvPr>
            <p:cNvSpPr/>
            <p:nvPr/>
          </p:nvSpPr>
          <p:spPr>
            <a:xfrm>
              <a:off x="3625101" y="3036503"/>
              <a:ext cx="18501" cy="18153"/>
            </a:xfrm>
            <a:custGeom>
              <a:avLst/>
              <a:gdLst/>
              <a:ahLst/>
              <a:cxnLst/>
              <a:rect l="l" t="t" r="r" b="b"/>
              <a:pathLst>
                <a:path w="584" h="573" extrusionOk="0">
                  <a:moveTo>
                    <a:pt x="167" y="1"/>
                  </a:moveTo>
                  <a:cubicBezTo>
                    <a:pt x="84" y="1"/>
                    <a:pt x="1" y="72"/>
                    <a:pt x="1" y="155"/>
                  </a:cubicBezTo>
                  <a:lnTo>
                    <a:pt x="1" y="417"/>
                  </a:lnTo>
                  <a:cubicBezTo>
                    <a:pt x="1" y="501"/>
                    <a:pt x="84" y="572"/>
                    <a:pt x="167" y="572"/>
                  </a:cubicBezTo>
                  <a:lnTo>
                    <a:pt x="417" y="572"/>
                  </a:lnTo>
                  <a:cubicBezTo>
                    <a:pt x="513" y="572"/>
                    <a:pt x="584" y="501"/>
                    <a:pt x="584" y="417"/>
                  </a:cubicBezTo>
                  <a:lnTo>
                    <a:pt x="584" y="155"/>
                  </a:lnTo>
                  <a:cubicBezTo>
                    <a:pt x="584" y="72"/>
                    <a:pt x="513"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281;p61">
              <a:extLst>
                <a:ext uri="{FF2B5EF4-FFF2-40B4-BE49-F238E27FC236}">
                  <a16:creationId xmlns:a16="http://schemas.microsoft.com/office/drawing/2014/main" id="{3F760906-215B-AE13-C0C4-FB11D13638C9}"/>
                </a:ext>
              </a:extLst>
            </p:cNvPr>
            <p:cNvSpPr/>
            <p:nvPr/>
          </p:nvSpPr>
          <p:spPr>
            <a:xfrm>
              <a:off x="3625101" y="3063273"/>
              <a:ext cx="18501" cy="18533"/>
            </a:xfrm>
            <a:custGeom>
              <a:avLst/>
              <a:gdLst/>
              <a:ahLst/>
              <a:cxnLst/>
              <a:rect l="l" t="t" r="r" b="b"/>
              <a:pathLst>
                <a:path w="584" h="585" extrusionOk="0">
                  <a:moveTo>
                    <a:pt x="167" y="1"/>
                  </a:moveTo>
                  <a:cubicBezTo>
                    <a:pt x="84" y="1"/>
                    <a:pt x="1" y="72"/>
                    <a:pt x="1" y="168"/>
                  </a:cubicBezTo>
                  <a:lnTo>
                    <a:pt x="1" y="418"/>
                  </a:lnTo>
                  <a:cubicBezTo>
                    <a:pt x="1" y="501"/>
                    <a:pt x="84" y="584"/>
                    <a:pt x="167" y="584"/>
                  </a:cubicBezTo>
                  <a:lnTo>
                    <a:pt x="417" y="584"/>
                  </a:lnTo>
                  <a:cubicBezTo>
                    <a:pt x="513" y="584"/>
                    <a:pt x="584" y="501"/>
                    <a:pt x="584" y="418"/>
                  </a:cubicBezTo>
                  <a:lnTo>
                    <a:pt x="584" y="168"/>
                  </a:lnTo>
                  <a:cubicBezTo>
                    <a:pt x="584" y="72"/>
                    <a:pt x="513"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282;p61">
              <a:extLst>
                <a:ext uri="{FF2B5EF4-FFF2-40B4-BE49-F238E27FC236}">
                  <a16:creationId xmlns:a16="http://schemas.microsoft.com/office/drawing/2014/main" id="{F5D079D8-CA29-1027-4B37-1F61F33E29F3}"/>
                </a:ext>
              </a:extLst>
            </p:cNvPr>
            <p:cNvSpPr/>
            <p:nvPr/>
          </p:nvSpPr>
          <p:spPr>
            <a:xfrm>
              <a:off x="3625101" y="3090074"/>
              <a:ext cx="18501" cy="18501"/>
            </a:xfrm>
            <a:custGeom>
              <a:avLst/>
              <a:gdLst/>
              <a:ahLst/>
              <a:cxnLst/>
              <a:rect l="l" t="t" r="r" b="b"/>
              <a:pathLst>
                <a:path w="584" h="584" extrusionOk="0">
                  <a:moveTo>
                    <a:pt x="167" y="0"/>
                  </a:moveTo>
                  <a:cubicBezTo>
                    <a:pt x="84" y="0"/>
                    <a:pt x="1" y="72"/>
                    <a:pt x="1" y="167"/>
                  </a:cubicBezTo>
                  <a:lnTo>
                    <a:pt x="1" y="417"/>
                  </a:lnTo>
                  <a:cubicBezTo>
                    <a:pt x="1" y="512"/>
                    <a:pt x="84" y="584"/>
                    <a:pt x="167" y="584"/>
                  </a:cubicBezTo>
                  <a:lnTo>
                    <a:pt x="417" y="584"/>
                  </a:lnTo>
                  <a:cubicBezTo>
                    <a:pt x="513" y="584"/>
                    <a:pt x="584" y="512"/>
                    <a:pt x="584" y="417"/>
                  </a:cubicBezTo>
                  <a:lnTo>
                    <a:pt x="584" y="167"/>
                  </a:lnTo>
                  <a:cubicBezTo>
                    <a:pt x="584" y="72"/>
                    <a:pt x="513" y="0"/>
                    <a:pt x="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83;p61">
              <a:extLst>
                <a:ext uri="{FF2B5EF4-FFF2-40B4-BE49-F238E27FC236}">
                  <a16:creationId xmlns:a16="http://schemas.microsoft.com/office/drawing/2014/main" id="{6BD19606-AF3A-40F2-46D1-154600D15BA9}"/>
                </a:ext>
              </a:extLst>
            </p:cNvPr>
            <p:cNvSpPr/>
            <p:nvPr/>
          </p:nvSpPr>
          <p:spPr>
            <a:xfrm>
              <a:off x="3759773" y="3009354"/>
              <a:ext cx="18121" cy="18501"/>
            </a:xfrm>
            <a:custGeom>
              <a:avLst/>
              <a:gdLst/>
              <a:ahLst/>
              <a:cxnLst/>
              <a:rect l="l" t="t" r="r" b="b"/>
              <a:pathLst>
                <a:path w="572" h="584" extrusionOk="0">
                  <a:moveTo>
                    <a:pt x="155" y="0"/>
                  </a:moveTo>
                  <a:cubicBezTo>
                    <a:pt x="72" y="0"/>
                    <a:pt x="0" y="84"/>
                    <a:pt x="0" y="167"/>
                  </a:cubicBezTo>
                  <a:lnTo>
                    <a:pt x="0" y="417"/>
                  </a:lnTo>
                  <a:cubicBezTo>
                    <a:pt x="0" y="512"/>
                    <a:pt x="72" y="584"/>
                    <a:pt x="155" y="584"/>
                  </a:cubicBezTo>
                  <a:lnTo>
                    <a:pt x="417" y="584"/>
                  </a:lnTo>
                  <a:cubicBezTo>
                    <a:pt x="500" y="584"/>
                    <a:pt x="572" y="512"/>
                    <a:pt x="572" y="417"/>
                  </a:cubicBezTo>
                  <a:lnTo>
                    <a:pt x="572" y="167"/>
                  </a:lnTo>
                  <a:cubicBezTo>
                    <a:pt x="572" y="84"/>
                    <a:pt x="500" y="0"/>
                    <a:pt x="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84;p61">
              <a:extLst>
                <a:ext uri="{FF2B5EF4-FFF2-40B4-BE49-F238E27FC236}">
                  <a16:creationId xmlns:a16="http://schemas.microsoft.com/office/drawing/2014/main" id="{D73FA63B-6528-A980-2FE5-CFEDDEF11006}"/>
                </a:ext>
              </a:extLst>
            </p:cNvPr>
            <p:cNvSpPr/>
            <p:nvPr/>
          </p:nvSpPr>
          <p:spPr>
            <a:xfrm>
              <a:off x="3759773" y="3036503"/>
              <a:ext cx="18121" cy="18153"/>
            </a:xfrm>
            <a:custGeom>
              <a:avLst/>
              <a:gdLst/>
              <a:ahLst/>
              <a:cxnLst/>
              <a:rect l="l" t="t" r="r" b="b"/>
              <a:pathLst>
                <a:path w="572" h="573" extrusionOk="0">
                  <a:moveTo>
                    <a:pt x="155" y="1"/>
                  </a:moveTo>
                  <a:cubicBezTo>
                    <a:pt x="72" y="1"/>
                    <a:pt x="0" y="72"/>
                    <a:pt x="0" y="155"/>
                  </a:cubicBezTo>
                  <a:lnTo>
                    <a:pt x="0" y="417"/>
                  </a:lnTo>
                  <a:cubicBezTo>
                    <a:pt x="0" y="501"/>
                    <a:pt x="72" y="572"/>
                    <a:pt x="155" y="572"/>
                  </a:cubicBezTo>
                  <a:lnTo>
                    <a:pt x="417" y="572"/>
                  </a:lnTo>
                  <a:cubicBezTo>
                    <a:pt x="500" y="572"/>
                    <a:pt x="572" y="501"/>
                    <a:pt x="572" y="417"/>
                  </a:cubicBezTo>
                  <a:lnTo>
                    <a:pt x="572" y="155"/>
                  </a:lnTo>
                  <a:cubicBezTo>
                    <a:pt x="572" y="72"/>
                    <a:pt x="500"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85;p61">
              <a:extLst>
                <a:ext uri="{FF2B5EF4-FFF2-40B4-BE49-F238E27FC236}">
                  <a16:creationId xmlns:a16="http://schemas.microsoft.com/office/drawing/2014/main" id="{CDE550A9-77C3-66BD-07DB-1E25CCBA0D3B}"/>
                </a:ext>
              </a:extLst>
            </p:cNvPr>
            <p:cNvSpPr/>
            <p:nvPr/>
          </p:nvSpPr>
          <p:spPr>
            <a:xfrm>
              <a:off x="3759773" y="3063273"/>
              <a:ext cx="18121" cy="18533"/>
            </a:xfrm>
            <a:custGeom>
              <a:avLst/>
              <a:gdLst/>
              <a:ahLst/>
              <a:cxnLst/>
              <a:rect l="l" t="t" r="r" b="b"/>
              <a:pathLst>
                <a:path w="572" h="585" extrusionOk="0">
                  <a:moveTo>
                    <a:pt x="155" y="1"/>
                  </a:moveTo>
                  <a:cubicBezTo>
                    <a:pt x="72" y="1"/>
                    <a:pt x="0" y="72"/>
                    <a:pt x="0" y="168"/>
                  </a:cubicBezTo>
                  <a:lnTo>
                    <a:pt x="0" y="418"/>
                  </a:lnTo>
                  <a:cubicBezTo>
                    <a:pt x="0" y="501"/>
                    <a:pt x="72" y="584"/>
                    <a:pt x="155" y="584"/>
                  </a:cubicBezTo>
                  <a:lnTo>
                    <a:pt x="417" y="584"/>
                  </a:lnTo>
                  <a:cubicBezTo>
                    <a:pt x="500" y="584"/>
                    <a:pt x="572" y="501"/>
                    <a:pt x="572" y="418"/>
                  </a:cubicBezTo>
                  <a:lnTo>
                    <a:pt x="572" y="168"/>
                  </a:lnTo>
                  <a:cubicBezTo>
                    <a:pt x="572" y="72"/>
                    <a:pt x="500"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86;p61">
              <a:extLst>
                <a:ext uri="{FF2B5EF4-FFF2-40B4-BE49-F238E27FC236}">
                  <a16:creationId xmlns:a16="http://schemas.microsoft.com/office/drawing/2014/main" id="{D09FB7DE-F895-C5E7-B926-173EA53DE2D4}"/>
                </a:ext>
              </a:extLst>
            </p:cNvPr>
            <p:cNvSpPr/>
            <p:nvPr/>
          </p:nvSpPr>
          <p:spPr>
            <a:xfrm>
              <a:off x="3759773" y="3090074"/>
              <a:ext cx="18121" cy="18501"/>
            </a:xfrm>
            <a:custGeom>
              <a:avLst/>
              <a:gdLst/>
              <a:ahLst/>
              <a:cxnLst/>
              <a:rect l="l" t="t" r="r" b="b"/>
              <a:pathLst>
                <a:path w="572" h="584" extrusionOk="0">
                  <a:moveTo>
                    <a:pt x="155" y="0"/>
                  </a:moveTo>
                  <a:cubicBezTo>
                    <a:pt x="72" y="0"/>
                    <a:pt x="0" y="72"/>
                    <a:pt x="0" y="167"/>
                  </a:cubicBezTo>
                  <a:lnTo>
                    <a:pt x="0" y="417"/>
                  </a:lnTo>
                  <a:cubicBezTo>
                    <a:pt x="0" y="512"/>
                    <a:pt x="72" y="584"/>
                    <a:pt x="155" y="584"/>
                  </a:cubicBezTo>
                  <a:lnTo>
                    <a:pt x="417" y="584"/>
                  </a:lnTo>
                  <a:cubicBezTo>
                    <a:pt x="500" y="584"/>
                    <a:pt x="572" y="512"/>
                    <a:pt x="572" y="417"/>
                  </a:cubicBezTo>
                  <a:lnTo>
                    <a:pt x="572" y="167"/>
                  </a:lnTo>
                  <a:cubicBezTo>
                    <a:pt x="572" y="72"/>
                    <a:pt x="500" y="0"/>
                    <a:pt x="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068490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796CFF-30A2-2630-E075-B7428820C912}"/>
              </a:ext>
            </a:extLst>
          </p:cNvPr>
          <p:cNvSpPr>
            <a:spLocks noGrp="1"/>
          </p:cNvSpPr>
          <p:nvPr>
            <p:ph type="title"/>
          </p:nvPr>
        </p:nvSpPr>
        <p:spPr>
          <a:xfrm>
            <a:off x="0" y="-153065"/>
            <a:ext cx="1781175" cy="572700"/>
          </a:xfrm>
        </p:spPr>
        <p:txBody>
          <a:bodyPr/>
          <a:lstStyle/>
          <a:p>
            <a:r>
              <a:rPr lang="en-US" dirty="0"/>
              <a:t>3.5 Experiment </a:t>
            </a:r>
            <a:br>
              <a:rPr lang="en-US" dirty="0"/>
            </a:br>
            <a:r>
              <a:rPr lang="en-US" dirty="0"/>
              <a:t>results</a:t>
            </a:r>
          </a:p>
        </p:txBody>
      </p:sp>
      <p:sp>
        <p:nvSpPr>
          <p:cNvPr id="4" name="Slide Number Placeholder 3">
            <a:extLst>
              <a:ext uri="{FF2B5EF4-FFF2-40B4-BE49-F238E27FC236}">
                <a16:creationId xmlns:a16="http://schemas.microsoft.com/office/drawing/2014/main" id="{7EFE75C0-83CE-6DC7-FC36-30A5D6DABDD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graphicFrame>
        <p:nvGraphicFramePr>
          <p:cNvPr id="5" name="Table 4">
            <a:extLst>
              <a:ext uri="{FF2B5EF4-FFF2-40B4-BE49-F238E27FC236}">
                <a16:creationId xmlns:a16="http://schemas.microsoft.com/office/drawing/2014/main" id="{2046CB79-5D18-3169-FCF6-06CEECC25E6A}"/>
              </a:ext>
            </a:extLst>
          </p:cNvPr>
          <p:cNvGraphicFramePr>
            <a:graphicFrameLocks noGrp="1"/>
          </p:cNvGraphicFramePr>
          <p:nvPr>
            <p:extLst>
              <p:ext uri="{D42A27DB-BD31-4B8C-83A1-F6EECF244321}">
                <p14:modId xmlns:p14="http://schemas.microsoft.com/office/powerpoint/2010/main" val="855180536"/>
              </p:ext>
            </p:extLst>
          </p:nvPr>
        </p:nvGraphicFramePr>
        <p:xfrm>
          <a:off x="387899" y="133285"/>
          <a:ext cx="8368202" cy="4876930"/>
        </p:xfrm>
        <a:graphic>
          <a:graphicData uri="http://schemas.openxmlformats.org/drawingml/2006/table">
            <a:tbl>
              <a:tblPr/>
              <a:tblGrid>
                <a:gridCol w="763722">
                  <a:extLst>
                    <a:ext uri="{9D8B030D-6E8A-4147-A177-3AD203B41FA5}">
                      <a16:colId xmlns:a16="http://schemas.microsoft.com/office/drawing/2014/main" val="2581058370"/>
                    </a:ext>
                  </a:extLst>
                </a:gridCol>
                <a:gridCol w="894646">
                  <a:extLst>
                    <a:ext uri="{9D8B030D-6E8A-4147-A177-3AD203B41FA5}">
                      <a16:colId xmlns:a16="http://schemas.microsoft.com/office/drawing/2014/main" val="1007817004"/>
                    </a:ext>
                  </a:extLst>
                </a:gridCol>
                <a:gridCol w="621886">
                  <a:extLst>
                    <a:ext uri="{9D8B030D-6E8A-4147-A177-3AD203B41FA5}">
                      <a16:colId xmlns:a16="http://schemas.microsoft.com/office/drawing/2014/main" val="1851669647"/>
                    </a:ext>
                  </a:extLst>
                </a:gridCol>
                <a:gridCol w="567336">
                  <a:extLst>
                    <a:ext uri="{9D8B030D-6E8A-4147-A177-3AD203B41FA5}">
                      <a16:colId xmlns:a16="http://schemas.microsoft.com/office/drawing/2014/main" val="139231995"/>
                    </a:ext>
                  </a:extLst>
                </a:gridCol>
                <a:gridCol w="327309">
                  <a:extLst>
                    <a:ext uri="{9D8B030D-6E8A-4147-A177-3AD203B41FA5}">
                      <a16:colId xmlns:a16="http://schemas.microsoft.com/office/drawing/2014/main" val="1528606129"/>
                    </a:ext>
                  </a:extLst>
                </a:gridCol>
                <a:gridCol w="327309">
                  <a:extLst>
                    <a:ext uri="{9D8B030D-6E8A-4147-A177-3AD203B41FA5}">
                      <a16:colId xmlns:a16="http://schemas.microsoft.com/office/drawing/2014/main" val="3817648937"/>
                    </a:ext>
                  </a:extLst>
                </a:gridCol>
                <a:gridCol w="447322">
                  <a:extLst>
                    <a:ext uri="{9D8B030D-6E8A-4147-A177-3AD203B41FA5}">
                      <a16:colId xmlns:a16="http://schemas.microsoft.com/office/drawing/2014/main" val="175531977"/>
                    </a:ext>
                  </a:extLst>
                </a:gridCol>
                <a:gridCol w="360040">
                  <a:extLst>
                    <a:ext uri="{9D8B030D-6E8A-4147-A177-3AD203B41FA5}">
                      <a16:colId xmlns:a16="http://schemas.microsoft.com/office/drawing/2014/main" val="3563650619"/>
                    </a:ext>
                  </a:extLst>
                </a:gridCol>
                <a:gridCol w="360040">
                  <a:extLst>
                    <a:ext uri="{9D8B030D-6E8A-4147-A177-3AD203B41FA5}">
                      <a16:colId xmlns:a16="http://schemas.microsoft.com/office/drawing/2014/main" val="3976870377"/>
                    </a:ext>
                  </a:extLst>
                </a:gridCol>
                <a:gridCol w="436413">
                  <a:extLst>
                    <a:ext uri="{9D8B030D-6E8A-4147-A177-3AD203B41FA5}">
                      <a16:colId xmlns:a16="http://schemas.microsoft.com/office/drawing/2014/main" val="3071763958"/>
                    </a:ext>
                  </a:extLst>
                </a:gridCol>
                <a:gridCol w="327309">
                  <a:extLst>
                    <a:ext uri="{9D8B030D-6E8A-4147-A177-3AD203B41FA5}">
                      <a16:colId xmlns:a16="http://schemas.microsoft.com/office/drawing/2014/main" val="3246341485"/>
                    </a:ext>
                  </a:extLst>
                </a:gridCol>
                <a:gridCol w="327309">
                  <a:extLst>
                    <a:ext uri="{9D8B030D-6E8A-4147-A177-3AD203B41FA5}">
                      <a16:colId xmlns:a16="http://schemas.microsoft.com/office/drawing/2014/main" val="3067253258"/>
                    </a:ext>
                  </a:extLst>
                </a:gridCol>
                <a:gridCol w="447322">
                  <a:extLst>
                    <a:ext uri="{9D8B030D-6E8A-4147-A177-3AD203B41FA5}">
                      <a16:colId xmlns:a16="http://schemas.microsoft.com/office/drawing/2014/main" val="2742508935"/>
                    </a:ext>
                  </a:extLst>
                </a:gridCol>
                <a:gridCol w="327309">
                  <a:extLst>
                    <a:ext uri="{9D8B030D-6E8A-4147-A177-3AD203B41FA5}">
                      <a16:colId xmlns:a16="http://schemas.microsoft.com/office/drawing/2014/main" val="2330828300"/>
                    </a:ext>
                  </a:extLst>
                </a:gridCol>
                <a:gridCol w="327309">
                  <a:extLst>
                    <a:ext uri="{9D8B030D-6E8A-4147-A177-3AD203B41FA5}">
                      <a16:colId xmlns:a16="http://schemas.microsoft.com/office/drawing/2014/main" val="3963867498"/>
                    </a:ext>
                  </a:extLst>
                </a:gridCol>
                <a:gridCol w="447322">
                  <a:extLst>
                    <a:ext uri="{9D8B030D-6E8A-4147-A177-3AD203B41FA5}">
                      <a16:colId xmlns:a16="http://schemas.microsoft.com/office/drawing/2014/main" val="1334715963"/>
                    </a:ext>
                  </a:extLst>
                </a:gridCol>
                <a:gridCol w="327309">
                  <a:extLst>
                    <a:ext uri="{9D8B030D-6E8A-4147-A177-3AD203B41FA5}">
                      <a16:colId xmlns:a16="http://schemas.microsoft.com/office/drawing/2014/main" val="876712431"/>
                    </a:ext>
                  </a:extLst>
                </a:gridCol>
                <a:gridCol w="327309">
                  <a:extLst>
                    <a:ext uri="{9D8B030D-6E8A-4147-A177-3AD203B41FA5}">
                      <a16:colId xmlns:a16="http://schemas.microsoft.com/office/drawing/2014/main" val="1924241491"/>
                    </a:ext>
                  </a:extLst>
                </a:gridCol>
                <a:gridCol w="403681">
                  <a:extLst>
                    <a:ext uri="{9D8B030D-6E8A-4147-A177-3AD203B41FA5}">
                      <a16:colId xmlns:a16="http://schemas.microsoft.com/office/drawing/2014/main" val="3316825767"/>
                    </a:ext>
                  </a:extLst>
                </a:gridCol>
              </a:tblGrid>
              <a:tr h="172382">
                <a:tc>
                  <a:txBody>
                    <a:bodyPr/>
                    <a:lstStyle/>
                    <a:p>
                      <a:pPr rtl="0" fontAlgn="b"/>
                      <a:endParaRPr lang="en-US" sz="10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endParaRPr lang="en-US" sz="10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ctr" rtl="0" fontAlgn="b"/>
                      <a:endParaRPr lang="en-US" sz="1000" b="1" dirty="0">
                        <a:effectLst/>
                      </a:endParaRP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gridSpan="6">
                  <a:txBody>
                    <a:bodyPr/>
                    <a:lstStyle/>
                    <a:p>
                      <a:pPr algn="ctr" rtl="0" fontAlgn="b"/>
                      <a:r>
                        <a:rPr lang="en-US" sz="1000" b="1" dirty="0">
                          <a:effectLst/>
                        </a:rPr>
                        <a:t>NER</a:t>
                      </a:r>
                    </a:p>
                  </a:txBody>
                  <a:tcPr marL="17377" marR="17377" marT="11585" marB="1158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rtl="0" fontAlgn="b"/>
                      <a:r>
                        <a:rPr lang="en-US" sz="1000" b="1" dirty="0">
                          <a:effectLst/>
                        </a:rPr>
                        <a:t>RE</a:t>
                      </a:r>
                    </a:p>
                  </a:txBody>
                  <a:tcPr marL="17377" marR="17377" marT="11585" marB="1158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rtl="0" fontAlgn="b"/>
                      <a:r>
                        <a:rPr lang="en-US" sz="1000" b="1">
                          <a:effectLst/>
                        </a:rPr>
                        <a:t>EL</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36959875"/>
                  </a:ext>
                </a:extLst>
              </a:tr>
              <a:tr h="172382">
                <a:tc>
                  <a:txBody>
                    <a:bodyPr/>
                    <a:lstStyle/>
                    <a:p>
                      <a:pPr rtl="0" fontAlgn="b"/>
                      <a:endParaRPr lang="en-US" sz="10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endParaRPr lang="en-US" sz="100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ctr" rtl="0" fontAlgn="b"/>
                      <a:endParaRPr lang="en-US" sz="1000" b="1" dirty="0">
                        <a:effectLst/>
                      </a:endParaRP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gridSpan="3">
                  <a:txBody>
                    <a:bodyPr/>
                    <a:lstStyle/>
                    <a:p>
                      <a:pPr algn="ctr" rtl="0" fontAlgn="b"/>
                      <a:r>
                        <a:rPr lang="en-US" sz="1000" b="1" dirty="0">
                          <a:effectLst/>
                        </a:rPr>
                        <a:t>Relaxed</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3">
                  <a:txBody>
                    <a:bodyPr/>
                    <a:lstStyle/>
                    <a:p>
                      <a:pPr algn="ctr" rtl="0" fontAlgn="b"/>
                      <a:r>
                        <a:rPr lang="en-US" sz="1000" b="1">
                          <a:effectLst/>
                        </a:rPr>
                        <a:t>Strict</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3">
                  <a:txBody>
                    <a:bodyPr/>
                    <a:lstStyle/>
                    <a:p>
                      <a:pPr algn="ctr" rtl="0" fontAlgn="b"/>
                      <a:r>
                        <a:rPr lang="en-US" sz="1000" b="1">
                          <a:effectLst/>
                        </a:rPr>
                        <a:t>Relaxed</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3">
                  <a:txBody>
                    <a:bodyPr/>
                    <a:lstStyle/>
                    <a:p>
                      <a:pPr algn="ctr" rtl="0" fontAlgn="b"/>
                      <a:r>
                        <a:rPr lang="en-US" sz="1000" b="1">
                          <a:effectLst/>
                        </a:rPr>
                        <a:t>Strict</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4">
                  <a:txBody>
                    <a:bodyPr/>
                    <a:lstStyle/>
                    <a:p>
                      <a:pPr algn="ctr" rtl="0" fontAlgn="b"/>
                      <a:r>
                        <a:rPr lang="en-US" sz="1000" b="1" dirty="0">
                          <a:effectLst/>
                        </a:rPr>
                        <a:t>Strict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01289345"/>
                  </a:ext>
                </a:extLst>
              </a:tr>
              <a:tr h="130782">
                <a:tc>
                  <a:txBody>
                    <a:bodyPr/>
                    <a:lstStyle/>
                    <a:p>
                      <a:pPr algn="r" rtl="0" fontAlgn="b"/>
                      <a:endParaRPr lang="en-US" sz="1000" b="1"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Model</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#Params</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dirty="0">
                          <a:effectLst/>
                        </a:rPr>
                        <a:t>P</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R</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F1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P</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R</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dirty="0">
                          <a:effectLst/>
                        </a:rPr>
                        <a:t>F1</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P</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R</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F1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P</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R</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F1</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P</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R</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dirty="0">
                          <a:effectLst/>
                        </a:rPr>
                        <a:t>F1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dirty="0">
                          <a:effectLst/>
                        </a:rPr>
                        <a:t>#PD</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944712991"/>
                  </a:ext>
                </a:extLst>
              </a:tr>
              <a:tr h="172382">
                <a:tc>
                  <a:txBody>
                    <a:bodyPr/>
                    <a:lstStyle/>
                    <a:p>
                      <a:pPr rtl="0" fontAlgn="b"/>
                      <a:endParaRPr lang="en-US" sz="100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gridSpan="18">
                  <a:txBody>
                    <a:bodyPr/>
                    <a:lstStyle/>
                    <a:p>
                      <a:pPr algn="ctr" rtl="0" fontAlgn="b"/>
                      <a:r>
                        <a:rPr lang="en-US" sz="1000" b="1" dirty="0">
                          <a:effectLst/>
                        </a:rPr>
                        <a:t>Without </a:t>
                      </a:r>
                      <a:r>
                        <a:rPr lang="en-US" sz="1000" b="1" dirty="0" err="1">
                          <a:effectLst/>
                        </a:rPr>
                        <a:t>PostRAG</a:t>
                      </a:r>
                      <a:endParaRPr lang="en-US" sz="1000" b="1" dirty="0">
                        <a:effectLst/>
                      </a:endParaRPr>
                    </a:p>
                  </a:txBody>
                  <a:tcPr marL="17377" marR="17377" marT="11585" marB="11585" anchor="b">
                    <a:lnL w="9525" cap="flat" cmpd="sng" algn="ctr">
                      <a:solidFill>
                        <a:srgbClr val="CCCCCC"/>
                      </a:solidFill>
                      <a:prstDash val="solid"/>
                      <a:round/>
                      <a:headEnd type="none" w="med" len="med"/>
                      <a:tailEnd type="none" w="med" len="med"/>
                    </a:lnL>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endParaRPr lang="en-US"/>
                    </a:p>
                  </a:txBody>
                  <a:tcPr/>
                </a:tc>
                <a:tc hMerge="1">
                  <a:txBody>
                    <a:bodyPr/>
                    <a:lstStyle/>
                    <a:p>
                      <a:pPr algn="ctr" rtl="0" fontAlgn="b"/>
                      <a:endParaRPr lang="en-US" sz="1000" b="1" dirty="0">
                        <a:effectLst/>
                      </a:endParaRPr>
                    </a:p>
                  </a:txBody>
                  <a:tcPr marL="17377" marR="17377" marT="11585" marB="1158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rtl="0" fontAlgn="b"/>
                      <a:endParaRPr lang="en-US" sz="1000" b="1" dirty="0">
                        <a:effectLst/>
                      </a:endParaRPr>
                    </a:p>
                  </a:txBody>
                  <a:tcPr marL="17377" marR="17377" marT="11585" marB="1158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rtl="0" fontAlgn="b"/>
                      <a:endParaRPr lang="en-US" sz="1000" b="1" dirty="0">
                        <a:effectLst/>
                      </a:endParaRP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08325316"/>
                  </a:ext>
                </a:extLst>
              </a:tr>
              <a:tr h="130782">
                <a:tc rowSpan="7">
                  <a:txBody>
                    <a:bodyPr/>
                    <a:lstStyle/>
                    <a:p>
                      <a:pPr algn="r" rtl="0" fontAlgn="b"/>
                      <a:r>
                        <a:rPr lang="en-US" sz="1000" dirty="0">
                          <a:effectLst/>
                        </a:rPr>
                        <a:t>Base</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DeepSeek-V3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671B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.572</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.350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.435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.472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.255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.331</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.075</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.072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.073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.033</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736390799"/>
                  </a:ext>
                </a:extLst>
              </a:tr>
              <a:tr h="130782">
                <a:tc vMerge="1">
                  <a:txBody>
                    <a:bodyPr/>
                    <a:lstStyle/>
                    <a:p>
                      <a:endParaRPr lang="en-US"/>
                    </a:p>
                  </a:txBody>
                  <a:tcPr/>
                </a:tc>
                <a:tc>
                  <a:txBody>
                    <a:bodyPr/>
                    <a:lstStyle/>
                    <a:p>
                      <a:pPr algn="r" rtl="0" fontAlgn="b"/>
                      <a:r>
                        <a:rPr lang="en-US" sz="1000">
                          <a:effectLst/>
                        </a:rPr>
                        <a:t>GPT 4o</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200B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.602</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.323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.420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.455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.214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.291</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.096</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.066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.079</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.060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.049</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101829654"/>
                  </a:ext>
                </a:extLst>
              </a:tr>
              <a:tr h="130782">
                <a:tc vMerge="1">
                  <a:txBody>
                    <a:bodyPr/>
                    <a:lstStyle/>
                    <a:p>
                      <a:endParaRPr lang="en-US"/>
                    </a:p>
                  </a:txBody>
                  <a:tcPr/>
                </a:tc>
                <a:tc>
                  <a:txBody>
                    <a:bodyPr/>
                    <a:lstStyle/>
                    <a:p>
                      <a:pPr algn="r" rtl="0" fontAlgn="b"/>
                      <a:r>
                        <a:rPr lang="en-US" sz="1000">
                          <a:effectLst/>
                        </a:rPr>
                        <a:t>Llama-3.3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70B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.536</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.471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.501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.432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.337</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.378</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.066</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.096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.078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.066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.053</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208195215"/>
                  </a:ext>
                </a:extLst>
              </a:tr>
              <a:tr h="130782">
                <a:tc vMerge="1">
                  <a:txBody>
                    <a:bodyPr/>
                    <a:lstStyle/>
                    <a:p>
                      <a:endParaRPr lang="en-US"/>
                    </a:p>
                  </a:txBody>
                  <a:tcPr/>
                </a:tc>
                <a:tc>
                  <a:txBody>
                    <a:bodyPr/>
                    <a:lstStyle/>
                    <a:p>
                      <a:pPr algn="r" rtl="0" fontAlgn="b"/>
                      <a:r>
                        <a:rPr lang="en-US" sz="1000">
                          <a:effectLst/>
                        </a:rPr>
                        <a:t>Llama-3.1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8B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.385</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.346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.364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.291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.239</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.262</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.026</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.016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.027</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.020</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61793653"/>
                  </a:ext>
                </a:extLst>
              </a:tr>
              <a:tr h="130782">
                <a:tc vMerge="1">
                  <a:txBody>
                    <a:bodyPr/>
                    <a:lstStyle/>
                    <a:p>
                      <a:endParaRPr lang="en-US"/>
                    </a:p>
                  </a:txBody>
                  <a:tcPr/>
                </a:tc>
                <a:tc>
                  <a:txBody>
                    <a:bodyPr/>
                    <a:lstStyle/>
                    <a:p>
                      <a:pPr algn="r" rtl="0" fontAlgn="b"/>
                      <a:r>
                        <a:rPr lang="en-US" sz="1000">
                          <a:effectLst/>
                        </a:rPr>
                        <a:t>ClimateGPT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70B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.494</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.062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.110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.305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.062</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.009</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.000</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950547050"/>
                  </a:ext>
                </a:extLst>
              </a:tr>
              <a:tr h="172382">
                <a:tc vMerge="1">
                  <a:txBody>
                    <a:bodyPr/>
                    <a:lstStyle/>
                    <a:p>
                      <a:endParaRPr lang="en-US"/>
                    </a:p>
                  </a:txBody>
                  <a:tcPr/>
                </a:tc>
                <a:tc>
                  <a:txBody>
                    <a:bodyPr/>
                    <a:lstStyle/>
                    <a:p>
                      <a:pPr algn="r" rtl="0" fontAlgn="b"/>
                      <a:r>
                        <a:rPr lang="en-US" sz="1000">
                          <a:effectLst/>
                        </a:rPr>
                        <a:t>NuNER</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0.35B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.727</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.307</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.431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.512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.196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.284</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121262639"/>
                  </a:ext>
                </a:extLst>
              </a:tr>
              <a:tr h="172382">
                <a:tc vMerge="1">
                  <a:txBody>
                    <a:bodyPr/>
                    <a:lstStyle/>
                    <a:p>
                      <a:endParaRPr lang="en-US"/>
                    </a:p>
                  </a:txBody>
                  <a:tcPr/>
                </a:tc>
                <a:tc>
                  <a:txBody>
                    <a:bodyPr/>
                    <a:lstStyle/>
                    <a:p>
                      <a:pPr algn="r" rtl="0" fontAlgn="b"/>
                      <a:r>
                        <a:rPr lang="en-US" sz="1000">
                          <a:effectLst/>
                        </a:rPr>
                        <a:t>GLiNER</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0.3B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.591</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.378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.461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.458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.269</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.339</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842115105"/>
                  </a:ext>
                </a:extLst>
              </a:tr>
              <a:tr h="130782">
                <a:tc>
                  <a:txBody>
                    <a:bodyPr/>
                    <a:lstStyle/>
                    <a:p>
                      <a:pPr algn="r" rtl="0" fontAlgn="b"/>
                      <a:r>
                        <a:rPr lang="en-US" sz="1000">
                          <a:effectLst/>
                        </a:rPr>
                        <a:t>0-shot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4">
                  <a:txBody>
                    <a:bodyPr/>
                    <a:lstStyle/>
                    <a:p>
                      <a:pPr algn="r" rtl="0" fontAlgn="b"/>
                      <a:r>
                        <a:rPr lang="en-US" sz="1000">
                          <a:effectLst/>
                        </a:rPr>
                        <a:t>Llama-3.3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4">
                  <a:txBody>
                    <a:bodyPr/>
                    <a:lstStyle/>
                    <a:p>
                      <a:pPr algn="r" rtl="0" fontAlgn="b"/>
                      <a:r>
                        <a:rPr lang="en-US" sz="1000">
                          <a:effectLst/>
                        </a:rPr>
                        <a:t>70B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.469</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.414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.440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.358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.285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.317</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.037</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.083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.012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.028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.017</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076990351"/>
                  </a:ext>
                </a:extLst>
              </a:tr>
              <a:tr h="130782">
                <a:tc>
                  <a:txBody>
                    <a:bodyPr/>
                    <a:lstStyle/>
                    <a:p>
                      <a:pPr algn="r" rtl="0" fontAlgn="b"/>
                      <a:r>
                        <a:rPr lang="en-US" sz="1000" dirty="0">
                          <a:effectLst/>
                        </a:rPr>
                        <a:t>1-shot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a:txBody>
                    <a:bodyPr/>
                    <a:lstStyle/>
                    <a:p>
                      <a:pPr algn="r" rtl="0" fontAlgn="b"/>
                      <a:r>
                        <a:rPr lang="en-US" sz="1000" b="0" i="0" dirty="0">
                          <a:effectLst/>
                          <a:latin typeface="Fira Sans" panose="020B0503050000020004" pitchFamily="34" charset="0"/>
                        </a:rPr>
                        <a:t>.504</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.431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.464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.386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.295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.334</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.047</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.076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.038</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60314684"/>
                  </a:ext>
                </a:extLst>
              </a:tr>
              <a:tr h="130782">
                <a:tc>
                  <a:txBody>
                    <a:bodyPr/>
                    <a:lstStyle/>
                    <a:p>
                      <a:pPr algn="r" rtl="0" fontAlgn="b"/>
                      <a:r>
                        <a:rPr lang="en-US" sz="1000">
                          <a:effectLst/>
                        </a:rPr>
                        <a:t>No PreRAG</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a:txBody>
                    <a:bodyPr/>
                    <a:lstStyle/>
                    <a:p>
                      <a:pPr algn="r" rtl="0" fontAlgn="b"/>
                      <a:r>
                        <a:rPr lang="en-US" sz="1000" b="0" i="0" dirty="0">
                          <a:effectLst/>
                          <a:latin typeface="Fira Sans" panose="020B0503050000020004" pitchFamily="34" charset="0"/>
                        </a:rPr>
                        <a:t>.517</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.456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.485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.406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.316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.355</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.064</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.096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.076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.061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.048</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90436944"/>
                  </a:ext>
                </a:extLst>
              </a:tr>
              <a:tr h="172382">
                <a:tc>
                  <a:txBody>
                    <a:bodyPr/>
                    <a:lstStyle/>
                    <a:p>
                      <a:pPr algn="r" rtl="0" fontAlgn="b"/>
                      <a:r>
                        <a:rPr lang="en-US" sz="1000" dirty="0">
                          <a:effectLst/>
                        </a:rPr>
                        <a:t>No Rel.</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a:txBody>
                    <a:bodyPr/>
                    <a:lstStyle/>
                    <a:p>
                      <a:pPr algn="r" rtl="0" fontAlgn="b"/>
                      <a:r>
                        <a:rPr lang="en-US" sz="1000" b="0" i="0" dirty="0">
                          <a:effectLst/>
                          <a:latin typeface="Fira Sans" panose="020B0503050000020004" pitchFamily="34" charset="0"/>
                        </a:rPr>
                        <a:t>.539</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.505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.522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.431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.360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.392</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201021360"/>
                  </a:ext>
                </a:extLst>
              </a:tr>
              <a:tr h="172382">
                <a:tc>
                  <a:txBody>
                    <a:bodyPr/>
                    <a:lstStyle/>
                    <a:p>
                      <a:pPr rtl="0" fontAlgn="b"/>
                      <a:endParaRPr lang="en-US" sz="100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gridSpan="18">
                  <a:txBody>
                    <a:bodyPr/>
                    <a:lstStyle/>
                    <a:p>
                      <a:pPr algn="ctr" rtl="0" fontAlgn="b"/>
                      <a:r>
                        <a:rPr lang="en-US" sz="1000" b="1" dirty="0">
                          <a:effectLst/>
                        </a:rPr>
                        <a:t>With </a:t>
                      </a:r>
                      <a:r>
                        <a:rPr lang="en-US" sz="1000" b="1" dirty="0" err="1">
                          <a:effectLst/>
                        </a:rPr>
                        <a:t>PostRAG</a:t>
                      </a:r>
                      <a:endParaRPr lang="en-US" sz="1000" b="1" dirty="0">
                        <a:effectLst/>
                      </a:endParaRPr>
                    </a:p>
                  </a:txBody>
                  <a:tcPr marL="17377" marR="17377" marT="11585" marB="11585" anchor="b">
                    <a:lnL w="9525" cap="flat" cmpd="sng" algn="ctr">
                      <a:solidFill>
                        <a:srgbClr val="CCCCCC"/>
                      </a:solidFill>
                      <a:prstDash val="solid"/>
                      <a:round/>
                      <a:headEnd type="none" w="med" len="med"/>
                      <a:tailEnd type="none" w="med" len="med"/>
                    </a:lnL>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pPr rtl="0" fontAlgn="b"/>
                      <a:endParaRPr lang="en-US" sz="1000">
                        <a:effectLst/>
                      </a:endParaRP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endParaRPr/>
                    </a:p>
                  </a:txBody>
                  <a:tcPr marL="17377" marR="17377" marT="11585" marB="1158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rtl="0" fontAlgn="b"/>
                      <a:endParaRPr lang="en-US" sz="1000" b="1" dirty="0">
                        <a:effectLst/>
                      </a:endParaRPr>
                    </a:p>
                  </a:txBody>
                  <a:tcPr marL="17377" marR="17377" marT="11585" marB="1158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rtl="0" fontAlgn="b"/>
                      <a:endParaRPr lang="en-US" sz="1000" b="1" dirty="0">
                        <a:effectLst/>
                      </a:endParaRP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87134255"/>
                  </a:ext>
                </a:extLst>
              </a:tr>
              <a:tr h="130782">
                <a:tc>
                  <a:txBody>
                    <a:bodyPr/>
                    <a:lstStyle/>
                    <a:p>
                      <a:pPr algn="r" rtl="0" fontAlgn="b"/>
                      <a:r>
                        <a:rPr lang="en-US" sz="1000" dirty="0">
                          <a:effectLst/>
                        </a:rPr>
                        <a:t>Base</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DeepSeek-V3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671B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.604</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.336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.432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.498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.244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.328</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.059</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.049</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.026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.018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.022</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.457</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.272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.341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3,365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324571231"/>
                  </a:ext>
                </a:extLst>
              </a:tr>
              <a:tr h="172382">
                <a:tc>
                  <a:txBody>
                    <a:bodyPr/>
                    <a:lstStyle/>
                    <a:p>
                      <a:pPr rtl="0" fontAlgn="b"/>
                      <a:endParaRPr lang="en-US" sz="14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GPT 4o</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200B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.663</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.304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.417</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.510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.205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.292</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.090</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.065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.026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.037</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.497</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.246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.330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2,779</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792932686"/>
                  </a:ext>
                </a:extLst>
              </a:tr>
              <a:tr h="172382">
                <a:tc>
                  <a:txBody>
                    <a:bodyPr/>
                    <a:lstStyle/>
                    <a:p>
                      <a:pPr rtl="0" fontAlgn="b"/>
                      <a:endParaRPr lang="en-US" sz="14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Llama-3.3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70B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.661</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.436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.525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.530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.310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.391</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.060</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.052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.056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.039</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.034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.036</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.440</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.315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.367</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4,051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542496629"/>
                  </a:ext>
                </a:extLst>
              </a:tr>
              <a:tr h="172382">
                <a:tc>
                  <a:txBody>
                    <a:bodyPr/>
                    <a:lstStyle/>
                    <a:p>
                      <a:pPr rtl="0" fontAlgn="b"/>
                      <a:endParaRPr lang="en-US" sz="14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Llama-3.1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8B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.533</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.314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.395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.413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.220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.287</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.042</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.026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.022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.024</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.396</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.247</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.304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3,540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567515572"/>
                  </a:ext>
                </a:extLst>
              </a:tr>
              <a:tr h="172382">
                <a:tc>
                  <a:txBody>
                    <a:bodyPr/>
                    <a:lstStyle/>
                    <a:p>
                      <a:pPr rtl="0" fontAlgn="b"/>
                      <a:endParaRPr lang="en-US" sz="140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ClimateGPT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70B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.495</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.104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.172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.325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.061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.102</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.000</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.000</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.478</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.108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.176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828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707490627"/>
                  </a:ext>
                </a:extLst>
              </a:tr>
              <a:tr h="130782">
                <a:tc>
                  <a:txBody>
                    <a:bodyPr/>
                    <a:lstStyle/>
                    <a:p>
                      <a:pPr algn="r" rtl="0" fontAlgn="b"/>
                      <a:r>
                        <a:rPr lang="en-US" sz="1000">
                          <a:effectLst/>
                        </a:rPr>
                        <a:t>0-shot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4">
                  <a:txBody>
                    <a:bodyPr/>
                    <a:lstStyle/>
                    <a:p>
                      <a:pPr algn="r" rtl="0" fontAlgn="b"/>
                      <a:r>
                        <a:rPr lang="en-US" sz="1000">
                          <a:effectLst/>
                        </a:rPr>
                        <a:t>Llama-3.3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4">
                  <a:txBody>
                    <a:bodyPr/>
                    <a:lstStyle/>
                    <a:p>
                      <a:pPr algn="r" rtl="0" fontAlgn="b"/>
                      <a:r>
                        <a:rPr lang="en-US" sz="1000">
                          <a:effectLst/>
                        </a:rPr>
                        <a:t>70B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.603</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.386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.470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.461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.266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.338</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.040</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.013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.017</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.015</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.427</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.294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.348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3,788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982857477"/>
                  </a:ext>
                </a:extLst>
              </a:tr>
              <a:tr h="130782">
                <a:tc>
                  <a:txBody>
                    <a:bodyPr/>
                    <a:lstStyle/>
                    <a:p>
                      <a:pPr algn="r" rtl="0" fontAlgn="b"/>
                      <a:r>
                        <a:rPr lang="en-US" sz="1000">
                          <a:effectLst/>
                        </a:rPr>
                        <a:t>1-shot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a:txBody>
                    <a:bodyPr/>
                    <a:lstStyle/>
                    <a:p>
                      <a:pPr algn="r" rtl="0" fontAlgn="b"/>
                      <a:r>
                        <a:rPr lang="en-US" sz="1000" b="0" i="0" dirty="0">
                          <a:effectLst/>
                          <a:latin typeface="Fira Sans" panose="020B0503050000020004" pitchFamily="34" charset="0"/>
                        </a:rPr>
                        <a:t>.641</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.405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.497</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.485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.274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.350</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.050</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.031</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.448</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.304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.362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3,840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153937152"/>
                  </a:ext>
                </a:extLst>
              </a:tr>
              <a:tr h="130782">
                <a:tc>
                  <a:txBody>
                    <a:bodyPr/>
                    <a:lstStyle/>
                    <a:p>
                      <a:pPr algn="r" rtl="0" fontAlgn="b"/>
                      <a:r>
                        <a:rPr lang="en-US" sz="1000">
                          <a:effectLst/>
                        </a:rPr>
                        <a:t>No PreRAG</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a:txBody>
                    <a:bodyPr/>
                    <a:lstStyle/>
                    <a:p>
                      <a:pPr algn="r" rtl="0" fontAlgn="b"/>
                      <a:r>
                        <a:rPr lang="en-US" sz="1000" b="0" i="0" dirty="0">
                          <a:effectLst/>
                          <a:latin typeface="Fira Sans" panose="020B0503050000020004" pitchFamily="34" charset="0"/>
                        </a:rPr>
                        <a:t>.688</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.413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.516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.535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.282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.370</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.070</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.060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.038</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.456</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.298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.360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3,692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202866077"/>
                  </a:ext>
                </a:extLst>
              </a:tr>
              <a:tr h="172382">
                <a:tc>
                  <a:txBody>
                    <a:bodyPr/>
                    <a:lstStyle/>
                    <a:p>
                      <a:pPr algn="r" rtl="0" fontAlgn="b"/>
                      <a:r>
                        <a:rPr lang="en-US" sz="1000">
                          <a:effectLst/>
                        </a:rPr>
                        <a:t>No Rel.</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a:txBody>
                    <a:bodyPr/>
                    <a:lstStyle/>
                    <a:p>
                      <a:pPr algn="r" rtl="0" fontAlgn="b"/>
                      <a:r>
                        <a:rPr lang="en-US" sz="1000" b="0" i="0" dirty="0">
                          <a:effectLst/>
                          <a:latin typeface="Fira Sans" panose="020B0503050000020004" pitchFamily="34" charset="0"/>
                        </a:rPr>
                        <a:t>.653</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.468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.545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.521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.333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.406</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dirty="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.435</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.336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.379</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4,388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140886455"/>
                  </a:ext>
                </a:extLst>
              </a:tr>
            </a:tbl>
          </a:graphicData>
        </a:graphic>
      </p:graphicFrame>
    </p:spTree>
    <p:extLst>
      <p:ext uri="{BB962C8B-B14F-4D97-AF65-F5344CB8AC3E}">
        <p14:creationId xmlns:p14="http://schemas.microsoft.com/office/powerpoint/2010/main" val="21268224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59999DD-F66D-BA25-9D75-26E58FEEA5A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F3EDD15-C7F8-F29C-2195-8E235D283BE2}"/>
              </a:ext>
            </a:extLst>
          </p:cNvPr>
          <p:cNvSpPr>
            <a:spLocks noGrp="1"/>
          </p:cNvSpPr>
          <p:nvPr>
            <p:ph type="title"/>
          </p:nvPr>
        </p:nvSpPr>
        <p:spPr>
          <a:xfrm>
            <a:off x="0" y="-153065"/>
            <a:ext cx="1781175" cy="572700"/>
          </a:xfrm>
        </p:spPr>
        <p:txBody>
          <a:bodyPr/>
          <a:lstStyle/>
          <a:p>
            <a:r>
              <a:rPr lang="en-US" dirty="0"/>
              <a:t>3.5</a:t>
            </a:r>
          </a:p>
        </p:txBody>
      </p:sp>
      <p:sp>
        <p:nvSpPr>
          <p:cNvPr id="4" name="Slide Number Placeholder 3">
            <a:extLst>
              <a:ext uri="{FF2B5EF4-FFF2-40B4-BE49-F238E27FC236}">
                <a16:creationId xmlns:a16="http://schemas.microsoft.com/office/drawing/2014/main" id="{A20AA5A1-46A4-5528-D1E6-B5E9E1D60CE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graphicFrame>
        <p:nvGraphicFramePr>
          <p:cNvPr id="5" name="Table 4">
            <a:extLst>
              <a:ext uri="{FF2B5EF4-FFF2-40B4-BE49-F238E27FC236}">
                <a16:creationId xmlns:a16="http://schemas.microsoft.com/office/drawing/2014/main" id="{7D410406-0CEF-9C4B-CCED-CE6F098A0660}"/>
              </a:ext>
            </a:extLst>
          </p:cNvPr>
          <p:cNvGraphicFramePr>
            <a:graphicFrameLocks noGrp="1"/>
          </p:cNvGraphicFramePr>
          <p:nvPr>
            <p:extLst>
              <p:ext uri="{D42A27DB-BD31-4B8C-83A1-F6EECF244321}">
                <p14:modId xmlns:p14="http://schemas.microsoft.com/office/powerpoint/2010/main" val="1954781443"/>
              </p:ext>
            </p:extLst>
          </p:nvPr>
        </p:nvGraphicFramePr>
        <p:xfrm>
          <a:off x="387899" y="133285"/>
          <a:ext cx="8368202" cy="4876930"/>
        </p:xfrm>
        <a:graphic>
          <a:graphicData uri="http://schemas.openxmlformats.org/drawingml/2006/table">
            <a:tbl>
              <a:tblPr/>
              <a:tblGrid>
                <a:gridCol w="763722">
                  <a:extLst>
                    <a:ext uri="{9D8B030D-6E8A-4147-A177-3AD203B41FA5}">
                      <a16:colId xmlns:a16="http://schemas.microsoft.com/office/drawing/2014/main" val="2581058370"/>
                    </a:ext>
                  </a:extLst>
                </a:gridCol>
                <a:gridCol w="894646">
                  <a:extLst>
                    <a:ext uri="{9D8B030D-6E8A-4147-A177-3AD203B41FA5}">
                      <a16:colId xmlns:a16="http://schemas.microsoft.com/office/drawing/2014/main" val="1007817004"/>
                    </a:ext>
                  </a:extLst>
                </a:gridCol>
                <a:gridCol w="621886">
                  <a:extLst>
                    <a:ext uri="{9D8B030D-6E8A-4147-A177-3AD203B41FA5}">
                      <a16:colId xmlns:a16="http://schemas.microsoft.com/office/drawing/2014/main" val="1851669647"/>
                    </a:ext>
                  </a:extLst>
                </a:gridCol>
                <a:gridCol w="567336">
                  <a:extLst>
                    <a:ext uri="{9D8B030D-6E8A-4147-A177-3AD203B41FA5}">
                      <a16:colId xmlns:a16="http://schemas.microsoft.com/office/drawing/2014/main" val="139231995"/>
                    </a:ext>
                  </a:extLst>
                </a:gridCol>
                <a:gridCol w="327309">
                  <a:extLst>
                    <a:ext uri="{9D8B030D-6E8A-4147-A177-3AD203B41FA5}">
                      <a16:colId xmlns:a16="http://schemas.microsoft.com/office/drawing/2014/main" val="1528606129"/>
                    </a:ext>
                  </a:extLst>
                </a:gridCol>
                <a:gridCol w="327309">
                  <a:extLst>
                    <a:ext uri="{9D8B030D-6E8A-4147-A177-3AD203B41FA5}">
                      <a16:colId xmlns:a16="http://schemas.microsoft.com/office/drawing/2014/main" val="3817648937"/>
                    </a:ext>
                  </a:extLst>
                </a:gridCol>
                <a:gridCol w="447322">
                  <a:extLst>
                    <a:ext uri="{9D8B030D-6E8A-4147-A177-3AD203B41FA5}">
                      <a16:colId xmlns:a16="http://schemas.microsoft.com/office/drawing/2014/main" val="175531977"/>
                    </a:ext>
                  </a:extLst>
                </a:gridCol>
                <a:gridCol w="360040">
                  <a:extLst>
                    <a:ext uri="{9D8B030D-6E8A-4147-A177-3AD203B41FA5}">
                      <a16:colId xmlns:a16="http://schemas.microsoft.com/office/drawing/2014/main" val="3563650619"/>
                    </a:ext>
                  </a:extLst>
                </a:gridCol>
                <a:gridCol w="360040">
                  <a:extLst>
                    <a:ext uri="{9D8B030D-6E8A-4147-A177-3AD203B41FA5}">
                      <a16:colId xmlns:a16="http://schemas.microsoft.com/office/drawing/2014/main" val="3976870377"/>
                    </a:ext>
                  </a:extLst>
                </a:gridCol>
                <a:gridCol w="436413">
                  <a:extLst>
                    <a:ext uri="{9D8B030D-6E8A-4147-A177-3AD203B41FA5}">
                      <a16:colId xmlns:a16="http://schemas.microsoft.com/office/drawing/2014/main" val="3071763958"/>
                    </a:ext>
                  </a:extLst>
                </a:gridCol>
                <a:gridCol w="327309">
                  <a:extLst>
                    <a:ext uri="{9D8B030D-6E8A-4147-A177-3AD203B41FA5}">
                      <a16:colId xmlns:a16="http://schemas.microsoft.com/office/drawing/2014/main" val="3246341485"/>
                    </a:ext>
                  </a:extLst>
                </a:gridCol>
                <a:gridCol w="327309">
                  <a:extLst>
                    <a:ext uri="{9D8B030D-6E8A-4147-A177-3AD203B41FA5}">
                      <a16:colId xmlns:a16="http://schemas.microsoft.com/office/drawing/2014/main" val="3067253258"/>
                    </a:ext>
                  </a:extLst>
                </a:gridCol>
                <a:gridCol w="447322">
                  <a:extLst>
                    <a:ext uri="{9D8B030D-6E8A-4147-A177-3AD203B41FA5}">
                      <a16:colId xmlns:a16="http://schemas.microsoft.com/office/drawing/2014/main" val="2742508935"/>
                    </a:ext>
                  </a:extLst>
                </a:gridCol>
                <a:gridCol w="327309">
                  <a:extLst>
                    <a:ext uri="{9D8B030D-6E8A-4147-A177-3AD203B41FA5}">
                      <a16:colId xmlns:a16="http://schemas.microsoft.com/office/drawing/2014/main" val="2330828300"/>
                    </a:ext>
                  </a:extLst>
                </a:gridCol>
                <a:gridCol w="327309">
                  <a:extLst>
                    <a:ext uri="{9D8B030D-6E8A-4147-A177-3AD203B41FA5}">
                      <a16:colId xmlns:a16="http://schemas.microsoft.com/office/drawing/2014/main" val="3963867498"/>
                    </a:ext>
                  </a:extLst>
                </a:gridCol>
                <a:gridCol w="447322">
                  <a:extLst>
                    <a:ext uri="{9D8B030D-6E8A-4147-A177-3AD203B41FA5}">
                      <a16:colId xmlns:a16="http://schemas.microsoft.com/office/drawing/2014/main" val="1334715963"/>
                    </a:ext>
                  </a:extLst>
                </a:gridCol>
                <a:gridCol w="327309">
                  <a:extLst>
                    <a:ext uri="{9D8B030D-6E8A-4147-A177-3AD203B41FA5}">
                      <a16:colId xmlns:a16="http://schemas.microsoft.com/office/drawing/2014/main" val="876712431"/>
                    </a:ext>
                  </a:extLst>
                </a:gridCol>
                <a:gridCol w="327309">
                  <a:extLst>
                    <a:ext uri="{9D8B030D-6E8A-4147-A177-3AD203B41FA5}">
                      <a16:colId xmlns:a16="http://schemas.microsoft.com/office/drawing/2014/main" val="1924241491"/>
                    </a:ext>
                  </a:extLst>
                </a:gridCol>
                <a:gridCol w="403681">
                  <a:extLst>
                    <a:ext uri="{9D8B030D-6E8A-4147-A177-3AD203B41FA5}">
                      <a16:colId xmlns:a16="http://schemas.microsoft.com/office/drawing/2014/main" val="3316825767"/>
                    </a:ext>
                  </a:extLst>
                </a:gridCol>
              </a:tblGrid>
              <a:tr h="172382">
                <a:tc>
                  <a:txBody>
                    <a:bodyPr/>
                    <a:lstStyle/>
                    <a:p>
                      <a:pPr rtl="0" fontAlgn="b"/>
                      <a:endParaRPr lang="en-US" sz="10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endParaRPr lang="en-US" sz="10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ctr" rtl="0" fontAlgn="b"/>
                      <a:endParaRPr lang="en-US" sz="1000" b="1" dirty="0">
                        <a:effectLst/>
                      </a:endParaRP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gridSpan="6">
                  <a:txBody>
                    <a:bodyPr/>
                    <a:lstStyle/>
                    <a:p>
                      <a:pPr algn="ctr" rtl="0" fontAlgn="b"/>
                      <a:r>
                        <a:rPr lang="en-US" sz="1000" b="1" dirty="0">
                          <a:effectLst/>
                        </a:rPr>
                        <a:t>NER</a:t>
                      </a:r>
                    </a:p>
                  </a:txBody>
                  <a:tcPr marL="17377" marR="17377" marT="11585" marB="1158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rtl="0" fontAlgn="b"/>
                      <a:r>
                        <a:rPr lang="en-US" sz="1000" b="1" dirty="0">
                          <a:effectLst/>
                        </a:rPr>
                        <a:t>RE</a:t>
                      </a:r>
                    </a:p>
                  </a:txBody>
                  <a:tcPr marL="17377" marR="17377" marT="11585" marB="1158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rtl="0" fontAlgn="b"/>
                      <a:r>
                        <a:rPr lang="en-US" sz="1000" b="1">
                          <a:effectLst/>
                        </a:rPr>
                        <a:t>EL</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36959875"/>
                  </a:ext>
                </a:extLst>
              </a:tr>
              <a:tr h="172382">
                <a:tc>
                  <a:txBody>
                    <a:bodyPr/>
                    <a:lstStyle/>
                    <a:p>
                      <a:pPr rtl="0" fontAlgn="b"/>
                      <a:endParaRPr lang="en-US" sz="10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endParaRPr lang="en-US" sz="100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ctr" rtl="0" fontAlgn="b"/>
                      <a:endParaRPr lang="en-US" sz="1000" b="1" dirty="0">
                        <a:effectLst/>
                      </a:endParaRP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gridSpan="3">
                  <a:txBody>
                    <a:bodyPr/>
                    <a:lstStyle/>
                    <a:p>
                      <a:pPr algn="ctr" rtl="0" fontAlgn="b"/>
                      <a:r>
                        <a:rPr lang="en-US" sz="1000" b="1" dirty="0">
                          <a:effectLst/>
                        </a:rPr>
                        <a:t>Relaxed</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3">
                  <a:txBody>
                    <a:bodyPr/>
                    <a:lstStyle/>
                    <a:p>
                      <a:pPr algn="ctr" rtl="0" fontAlgn="b"/>
                      <a:r>
                        <a:rPr lang="en-US" sz="1000" b="1">
                          <a:effectLst/>
                        </a:rPr>
                        <a:t>Strict</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3">
                  <a:txBody>
                    <a:bodyPr/>
                    <a:lstStyle/>
                    <a:p>
                      <a:pPr algn="ctr" rtl="0" fontAlgn="b"/>
                      <a:r>
                        <a:rPr lang="en-US" sz="1000" b="1">
                          <a:effectLst/>
                        </a:rPr>
                        <a:t>Relaxed</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3">
                  <a:txBody>
                    <a:bodyPr/>
                    <a:lstStyle/>
                    <a:p>
                      <a:pPr algn="ctr" rtl="0" fontAlgn="b"/>
                      <a:r>
                        <a:rPr lang="en-US" sz="1000" b="1">
                          <a:effectLst/>
                        </a:rPr>
                        <a:t>Strict</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4">
                  <a:txBody>
                    <a:bodyPr/>
                    <a:lstStyle/>
                    <a:p>
                      <a:pPr algn="ctr" rtl="0" fontAlgn="b"/>
                      <a:r>
                        <a:rPr lang="en-US" sz="1000" b="1" dirty="0">
                          <a:effectLst/>
                        </a:rPr>
                        <a:t>Strict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01289345"/>
                  </a:ext>
                </a:extLst>
              </a:tr>
              <a:tr h="130782">
                <a:tc>
                  <a:txBody>
                    <a:bodyPr/>
                    <a:lstStyle/>
                    <a:p>
                      <a:pPr algn="r" rtl="0" fontAlgn="b"/>
                      <a:endParaRPr lang="en-US" sz="1000" b="1"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Model</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#Params</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dirty="0">
                          <a:effectLst/>
                        </a:rPr>
                        <a:t>P</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R</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F1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P</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R</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dirty="0">
                          <a:effectLst/>
                        </a:rPr>
                        <a:t>F1</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P</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R</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F1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P</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R</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F1</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P</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R</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dirty="0">
                          <a:effectLst/>
                        </a:rPr>
                        <a:t>F1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dirty="0">
                          <a:effectLst/>
                        </a:rPr>
                        <a:t>#PD</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944712991"/>
                  </a:ext>
                </a:extLst>
              </a:tr>
              <a:tr h="172382">
                <a:tc>
                  <a:txBody>
                    <a:bodyPr/>
                    <a:lstStyle/>
                    <a:p>
                      <a:pPr rtl="0" fontAlgn="b"/>
                      <a:endParaRPr lang="en-US" sz="100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gridSpan="18">
                  <a:txBody>
                    <a:bodyPr/>
                    <a:lstStyle/>
                    <a:p>
                      <a:pPr algn="ctr" rtl="0" fontAlgn="b"/>
                      <a:r>
                        <a:rPr lang="en-US" sz="1000" b="1" dirty="0">
                          <a:effectLst/>
                        </a:rPr>
                        <a:t>Without </a:t>
                      </a:r>
                      <a:r>
                        <a:rPr lang="en-US" sz="1000" b="1" dirty="0" err="1">
                          <a:effectLst/>
                        </a:rPr>
                        <a:t>PostRAG</a:t>
                      </a:r>
                      <a:endParaRPr lang="en-US" sz="1000" b="1" dirty="0">
                        <a:effectLst/>
                      </a:endParaRPr>
                    </a:p>
                  </a:txBody>
                  <a:tcPr marL="17377" marR="17377" marT="11585" marB="11585" anchor="b">
                    <a:lnL w="9525" cap="flat" cmpd="sng" algn="ctr">
                      <a:solidFill>
                        <a:srgbClr val="CCCCCC"/>
                      </a:solidFill>
                      <a:prstDash val="solid"/>
                      <a:round/>
                      <a:headEnd type="none" w="med" len="med"/>
                      <a:tailEnd type="none" w="med" len="med"/>
                    </a:lnL>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endParaRPr lang="en-US"/>
                    </a:p>
                  </a:txBody>
                  <a:tcPr/>
                </a:tc>
                <a:tc hMerge="1">
                  <a:txBody>
                    <a:bodyPr/>
                    <a:lstStyle/>
                    <a:p>
                      <a:pPr algn="ctr" rtl="0" fontAlgn="b"/>
                      <a:endParaRPr lang="en-US" sz="1000" b="1" dirty="0">
                        <a:effectLst/>
                      </a:endParaRPr>
                    </a:p>
                  </a:txBody>
                  <a:tcPr marL="17377" marR="17377" marT="11585" marB="1158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rtl="0" fontAlgn="b"/>
                      <a:endParaRPr lang="en-US" sz="1000" b="1" dirty="0">
                        <a:effectLst/>
                      </a:endParaRPr>
                    </a:p>
                  </a:txBody>
                  <a:tcPr marL="17377" marR="17377" marT="11585" marB="1158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rtl="0" fontAlgn="b"/>
                      <a:endParaRPr lang="en-US" sz="1000" b="1" dirty="0">
                        <a:effectLst/>
                      </a:endParaRP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08325316"/>
                  </a:ext>
                </a:extLst>
              </a:tr>
              <a:tr h="130782">
                <a:tc rowSpan="7">
                  <a:txBody>
                    <a:bodyPr/>
                    <a:lstStyle/>
                    <a:p>
                      <a:pPr algn="r" rtl="0" fontAlgn="b"/>
                      <a:r>
                        <a:rPr lang="en-US" sz="1000" dirty="0">
                          <a:effectLst/>
                        </a:rPr>
                        <a:t>Base</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DeepSeek-V3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671B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.572</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.350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.435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.472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.255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.331</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.075</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.072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.073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.033</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736390799"/>
                  </a:ext>
                </a:extLst>
              </a:tr>
              <a:tr h="130782">
                <a:tc vMerge="1">
                  <a:txBody>
                    <a:bodyPr/>
                    <a:lstStyle/>
                    <a:p>
                      <a:endParaRPr lang="en-US"/>
                    </a:p>
                  </a:txBody>
                  <a:tcPr/>
                </a:tc>
                <a:tc>
                  <a:txBody>
                    <a:bodyPr/>
                    <a:lstStyle/>
                    <a:p>
                      <a:pPr algn="r" rtl="0" fontAlgn="b"/>
                      <a:r>
                        <a:rPr lang="en-US" sz="1000">
                          <a:effectLst/>
                        </a:rPr>
                        <a:t>GPT 4o</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200B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.602</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.323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.420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.455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.214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.291</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.096</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.066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.079</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.060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.049</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101829654"/>
                  </a:ext>
                </a:extLst>
              </a:tr>
              <a:tr h="130782">
                <a:tc vMerge="1">
                  <a:txBody>
                    <a:bodyPr/>
                    <a:lstStyle/>
                    <a:p>
                      <a:endParaRPr lang="en-US"/>
                    </a:p>
                  </a:txBody>
                  <a:tcPr/>
                </a:tc>
                <a:tc>
                  <a:txBody>
                    <a:bodyPr/>
                    <a:lstStyle/>
                    <a:p>
                      <a:pPr algn="r" rtl="0" fontAlgn="b"/>
                      <a:r>
                        <a:rPr lang="en-US" sz="1000" dirty="0">
                          <a:effectLst/>
                        </a:rPr>
                        <a:t>Llama-3.3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dirty="0">
                          <a:effectLst/>
                        </a:rPr>
                        <a:t>70B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dirty="0">
                          <a:effectLst/>
                          <a:latin typeface="Fira Sans" panose="020B0503050000020004" pitchFamily="34" charset="0"/>
                        </a:rPr>
                        <a:t>.536</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.471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.501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dirty="0">
                          <a:effectLst/>
                          <a:latin typeface="Fira Sans" panose="020B0503050000020004" pitchFamily="34" charset="0"/>
                        </a:rPr>
                        <a:t>.432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.337</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.378</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dirty="0">
                          <a:effectLst/>
                        </a:rPr>
                        <a:t>.066</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.096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dirty="0">
                          <a:effectLst/>
                          <a:latin typeface="Fira Sans" panose="020B0503050000020004" pitchFamily="34" charset="0"/>
                        </a:rPr>
                        <a:t>.078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dirty="0">
                          <a:effectLst/>
                          <a:latin typeface="Fira Sans" panose="020B0503050000020004" pitchFamily="34" charset="0"/>
                        </a:rPr>
                        <a:t>.045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.066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.053</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dirty="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dirty="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dirty="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dirty="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extLst>
                  <a:ext uri="{0D108BD9-81ED-4DB2-BD59-A6C34878D82A}">
                    <a16:rowId xmlns:a16="http://schemas.microsoft.com/office/drawing/2014/main" val="1208195215"/>
                  </a:ext>
                </a:extLst>
              </a:tr>
              <a:tr h="130782">
                <a:tc vMerge="1">
                  <a:txBody>
                    <a:bodyPr/>
                    <a:lstStyle/>
                    <a:p>
                      <a:endParaRPr lang="en-US"/>
                    </a:p>
                  </a:txBody>
                  <a:tcPr/>
                </a:tc>
                <a:tc>
                  <a:txBody>
                    <a:bodyPr/>
                    <a:lstStyle/>
                    <a:p>
                      <a:pPr algn="r" rtl="0" fontAlgn="b"/>
                      <a:r>
                        <a:rPr lang="en-US" sz="1000">
                          <a:effectLst/>
                        </a:rPr>
                        <a:t>Llama-3.1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8B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.385</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.346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.364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.291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.239</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.262</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.026</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.016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.027</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.020</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dirty="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61793653"/>
                  </a:ext>
                </a:extLst>
              </a:tr>
              <a:tr h="130782">
                <a:tc vMerge="1">
                  <a:txBody>
                    <a:bodyPr/>
                    <a:lstStyle/>
                    <a:p>
                      <a:endParaRPr lang="en-US"/>
                    </a:p>
                  </a:txBody>
                  <a:tcPr/>
                </a:tc>
                <a:tc>
                  <a:txBody>
                    <a:bodyPr/>
                    <a:lstStyle/>
                    <a:p>
                      <a:pPr algn="r" rtl="0" fontAlgn="b"/>
                      <a:r>
                        <a:rPr lang="en-US" sz="1000">
                          <a:effectLst/>
                        </a:rPr>
                        <a:t>ClimateGPT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70B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.494</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.062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.110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.305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.062</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.009</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.000</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950547050"/>
                  </a:ext>
                </a:extLst>
              </a:tr>
              <a:tr h="172382">
                <a:tc vMerge="1">
                  <a:txBody>
                    <a:bodyPr/>
                    <a:lstStyle/>
                    <a:p>
                      <a:endParaRPr lang="en-US"/>
                    </a:p>
                  </a:txBody>
                  <a:tcPr/>
                </a:tc>
                <a:tc>
                  <a:txBody>
                    <a:bodyPr/>
                    <a:lstStyle/>
                    <a:p>
                      <a:pPr algn="r" rtl="0" fontAlgn="b"/>
                      <a:r>
                        <a:rPr lang="en-US" sz="1000">
                          <a:effectLst/>
                        </a:rPr>
                        <a:t>NuNER</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0.35B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.727</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.307</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.431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.512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.196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.284</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121262639"/>
                  </a:ext>
                </a:extLst>
              </a:tr>
              <a:tr h="172382">
                <a:tc vMerge="1">
                  <a:txBody>
                    <a:bodyPr/>
                    <a:lstStyle/>
                    <a:p>
                      <a:endParaRPr lang="en-US"/>
                    </a:p>
                  </a:txBody>
                  <a:tcPr/>
                </a:tc>
                <a:tc>
                  <a:txBody>
                    <a:bodyPr/>
                    <a:lstStyle/>
                    <a:p>
                      <a:pPr algn="r" rtl="0" fontAlgn="b"/>
                      <a:r>
                        <a:rPr lang="en-US" sz="1000">
                          <a:effectLst/>
                        </a:rPr>
                        <a:t>GLiNER</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0.3B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.591</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.378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.461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.458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.269</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.339</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842115105"/>
                  </a:ext>
                </a:extLst>
              </a:tr>
              <a:tr h="130782">
                <a:tc>
                  <a:txBody>
                    <a:bodyPr/>
                    <a:lstStyle/>
                    <a:p>
                      <a:pPr algn="r" rtl="0" fontAlgn="b"/>
                      <a:r>
                        <a:rPr lang="en-US" sz="1000">
                          <a:effectLst/>
                        </a:rPr>
                        <a:t>0-shot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4">
                  <a:txBody>
                    <a:bodyPr/>
                    <a:lstStyle/>
                    <a:p>
                      <a:pPr algn="r" rtl="0" fontAlgn="b"/>
                      <a:r>
                        <a:rPr lang="en-US" sz="1000">
                          <a:effectLst/>
                        </a:rPr>
                        <a:t>Llama-3.3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4">
                  <a:txBody>
                    <a:bodyPr/>
                    <a:lstStyle/>
                    <a:p>
                      <a:pPr algn="r" rtl="0" fontAlgn="b"/>
                      <a:r>
                        <a:rPr lang="en-US" sz="1000">
                          <a:effectLst/>
                        </a:rPr>
                        <a:t>70B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.469</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.414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.440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.358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.285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.317</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.037</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.083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.012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.028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.017</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076990351"/>
                  </a:ext>
                </a:extLst>
              </a:tr>
              <a:tr h="130782">
                <a:tc>
                  <a:txBody>
                    <a:bodyPr/>
                    <a:lstStyle/>
                    <a:p>
                      <a:pPr algn="r" rtl="0" fontAlgn="b"/>
                      <a:r>
                        <a:rPr lang="en-US" sz="1000" dirty="0">
                          <a:effectLst/>
                        </a:rPr>
                        <a:t>1-shot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a:txBody>
                    <a:bodyPr/>
                    <a:lstStyle/>
                    <a:p>
                      <a:pPr algn="r" rtl="0" fontAlgn="b"/>
                      <a:r>
                        <a:rPr lang="en-US" sz="1000" b="0" i="0" dirty="0">
                          <a:effectLst/>
                          <a:latin typeface="Fira Sans" panose="020B0503050000020004" pitchFamily="34" charset="0"/>
                        </a:rPr>
                        <a:t>.504</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.431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.464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.386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.295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.334</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.047</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.076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.038</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60314684"/>
                  </a:ext>
                </a:extLst>
              </a:tr>
              <a:tr h="130782">
                <a:tc>
                  <a:txBody>
                    <a:bodyPr/>
                    <a:lstStyle/>
                    <a:p>
                      <a:pPr algn="r" rtl="0" fontAlgn="b"/>
                      <a:r>
                        <a:rPr lang="en-US" sz="1000">
                          <a:effectLst/>
                        </a:rPr>
                        <a:t>No PreRAG</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a:txBody>
                    <a:bodyPr/>
                    <a:lstStyle/>
                    <a:p>
                      <a:pPr algn="r" rtl="0" fontAlgn="b"/>
                      <a:r>
                        <a:rPr lang="en-US" sz="1000" b="0" i="0" dirty="0">
                          <a:effectLst/>
                          <a:latin typeface="Fira Sans" panose="020B0503050000020004" pitchFamily="34" charset="0"/>
                        </a:rPr>
                        <a:t>.517</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.456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.485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.406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.316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.355</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.064</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.096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.076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.061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.048</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90436944"/>
                  </a:ext>
                </a:extLst>
              </a:tr>
              <a:tr h="172382">
                <a:tc>
                  <a:txBody>
                    <a:bodyPr/>
                    <a:lstStyle/>
                    <a:p>
                      <a:pPr algn="r" rtl="0" fontAlgn="b"/>
                      <a:r>
                        <a:rPr lang="en-US" sz="1000" dirty="0">
                          <a:effectLst/>
                        </a:rPr>
                        <a:t>No Rel.</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a:txBody>
                    <a:bodyPr/>
                    <a:lstStyle/>
                    <a:p>
                      <a:pPr algn="r" rtl="0" fontAlgn="b"/>
                      <a:r>
                        <a:rPr lang="en-US" sz="1000" b="0" i="0" dirty="0">
                          <a:effectLst/>
                          <a:latin typeface="Fira Sans" panose="020B0503050000020004" pitchFamily="34" charset="0"/>
                        </a:rPr>
                        <a:t>.539</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.505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.522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.431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.360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.392</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201021360"/>
                  </a:ext>
                </a:extLst>
              </a:tr>
              <a:tr h="172382">
                <a:tc>
                  <a:txBody>
                    <a:bodyPr/>
                    <a:lstStyle/>
                    <a:p>
                      <a:pPr rtl="0" fontAlgn="b"/>
                      <a:endParaRPr lang="en-US" sz="100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gridSpan="18">
                  <a:txBody>
                    <a:bodyPr/>
                    <a:lstStyle/>
                    <a:p>
                      <a:pPr algn="ctr" rtl="0" fontAlgn="b"/>
                      <a:r>
                        <a:rPr lang="en-US" sz="1000" b="1" dirty="0">
                          <a:effectLst/>
                        </a:rPr>
                        <a:t>With </a:t>
                      </a:r>
                      <a:r>
                        <a:rPr lang="en-US" sz="1000" b="1" dirty="0" err="1">
                          <a:effectLst/>
                        </a:rPr>
                        <a:t>PostRAG</a:t>
                      </a:r>
                      <a:endParaRPr lang="en-US" sz="1000" b="1" dirty="0">
                        <a:effectLst/>
                      </a:endParaRPr>
                    </a:p>
                  </a:txBody>
                  <a:tcPr marL="17377" marR="17377" marT="11585" marB="11585" anchor="b">
                    <a:lnL w="9525" cap="flat" cmpd="sng" algn="ctr">
                      <a:solidFill>
                        <a:srgbClr val="CCCCCC"/>
                      </a:solidFill>
                      <a:prstDash val="solid"/>
                      <a:round/>
                      <a:headEnd type="none" w="med" len="med"/>
                      <a:tailEnd type="none" w="med" len="med"/>
                    </a:lnL>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pPr rtl="0" fontAlgn="b"/>
                      <a:endParaRPr lang="en-US" sz="1000">
                        <a:effectLst/>
                      </a:endParaRP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endParaRPr/>
                    </a:p>
                  </a:txBody>
                  <a:tcPr marL="17377" marR="17377" marT="11585" marB="1158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rtl="0" fontAlgn="b"/>
                      <a:endParaRPr lang="en-US" sz="1000" b="1" dirty="0">
                        <a:effectLst/>
                      </a:endParaRPr>
                    </a:p>
                  </a:txBody>
                  <a:tcPr marL="17377" marR="17377" marT="11585" marB="1158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rtl="0" fontAlgn="b"/>
                      <a:endParaRPr lang="en-US" sz="1000" b="1" dirty="0">
                        <a:effectLst/>
                      </a:endParaRP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87134255"/>
                  </a:ext>
                </a:extLst>
              </a:tr>
              <a:tr h="130782">
                <a:tc>
                  <a:txBody>
                    <a:bodyPr/>
                    <a:lstStyle/>
                    <a:p>
                      <a:pPr algn="r" rtl="0" fontAlgn="b"/>
                      <a:r>
                        <a:rPr lang="en-US" sz="1000" dirty="0">
                          <a:effectLst/>
                        </a:rPr>
                        <a:t>Base</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DeepSeek-V3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671B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.604</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.336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.432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.498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.244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.328</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.059</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.049</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.026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.018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.022</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.457</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.272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.341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3,365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324571231"/>
                  </a:ext>
                </a:extLst>
              </a:tr>
              <a:tr h="172382">
                <a:tc>
                  <a:txBody>
                    <a:bodyPr/>
                    <a:lstStyle/>
                    <a:p>
                      <a:pPr rtl="0" fontAlgn="b"/>
                      <a:endParaRPr lang="en-US" sz="14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GPT 4o</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200B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.663</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.304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.417</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.510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.205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.292</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.090</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.065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.026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.037</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.497</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.246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.330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2,779</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792932686"/>
                  </a:ext>
                </a:extLst>
              </a:tr>
              <a:tr h="172382">
                <a:tc>
                  <a:txBody>
                    <a:bodyPr/>
                    <a:lstStyle/>
                    <a:p>
                      <a:pPr rtl="0" fontAlgn="b"/>
                      <a:endParaRPr lang="en-US" sz="14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dirty="0">
                          <a:effectLst/>
                        </a:rPr>
                        <a:t>Llama-3.3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dirty="0">
                          <a:effectLst/>
                        </a:rPr>
                        <a:t>70B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dirty="0">
                          <a:effectLst/>
                          <a:latin typeface="Fira Sans" panose="020B0503050000020004" pitchFamily="34" charset="0"/>
                        </a:rPr>
                        <a:t>.661</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.436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highlight>
                            <a:srgbClr val="FFFF00"/>
                          </a:highlight>
                          <a:latin typeface="Fira Sans" panose="020B0503050000020004" pitchFamily="34" charset="0"/>
                        </a:rPr>
                        <a:t>.525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.530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.310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.391</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dirty="0">
                          <a:effectLst/>
                          <a:latin typeface="Fira Sans" panose="020B0503050000020004" pitchFamily="34" charset="0"/>
                        </a:rPr>
                        <a:t>.060</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.052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.056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dirty="0">
                          <a:effectLst/>
                          <a:latin typeface="Fira Sans" panose="020B0503050000020004" pitchFamily="34" charset="0"/>
                        </a:rPr>
                        <a:t>.039</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.034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dirty="0">
                          <a:effectLst/>
                          <a:latin typeface="Fira Sans" panose="020B0503050000020004" pitchFamily="34" charset="0"/>
                        </a:rPr>
                        <a:t>.036</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dirty="0">
                          <a:effectLst/>
                          <a:latin typeface="Fira Sans" panose="020B0503050000020004" pitchFamily="34" charset="0"/>
                        </a:rPr>
                        <a:t>.440</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.315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.367</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dirty="0">
                          <a:effectLst/>
                          <a:latin typeface="Fira Sans" panose="020B0503050000020004" pitchFamily="34" charset="0"/>
                        </a:rPr>
                        <a:t>4,051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extLst>
                  <a:ext uri="{0D108BD9-81ED-4DB2-BD59-A6C34878D82A}">
                    <a16:rowId xmlns:a16="http://schemas.microsoft.com/office/drawing/2014/main" val="1542496629"/>
                  </a:ext>
                </a:extLst>
              </a:tr>
              <a:tr h="172382">
                <a:tc>
                  <a:txBody>
                    <a:bodyPr/>
                    <a:lstStyle/>
                    <a:p>
                      <a:pPr rtl="0" fontAlgn="b"/>
                      <a:endParaRPr lang="en-US" sz="14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Llama-3.1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8B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.533</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.314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.395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.413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.220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.287</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.042</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.026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.022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.024</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.396</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.247</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.304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3,540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567515572"/>
                  </a:ext>
                </a:extLst>
              </a:tr>
              <a:tr h="172382">
                <a:tc>
                  <a:txBody>
                    <a:bodyPr/>
                    <a:lstStyle/>
                    <a:p>
                      <a:pPr rtl="0" fontAlgn="b"/>
                      <a:endParaRPr lang="en-US" sz="140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ClimateGPT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70B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.495</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.104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.172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.325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.061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.102</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.000</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.000</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.478</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.108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.176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828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707490627"/>
                  </a:ext>
                </a:extLst>
              </a:tr>
              <a:tr h="130782">
                <a:tc>
                  <a:txBody>
                    <a:bodyPr/>
                    <a:lstStyle/>
                    <a:p>
                      <a:pPr algn="r" rtl="0" fontAlgn="b"/>
                      <a:r>
                        <a:rPr lang="en-US" sz="1000">
                          <a:effectLst/>
                        </a:rPr>
                        <a:t>0-shot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4">
                  <a:txBody>
                    <a:bodyPr/>
                    <a:lstStyle/>
                    <a:p>
                      <a:pPr algn="r" rtl="0" fontAlgn="b"/>
                      <a:r>
                        <a:rPr lang="en-US" sz="1000">
                          <a:effectLst/>
                        </a:rPr>
                        <a:t>Llama-3.3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4">
                  <a:txBody>
                    <a:bodyPr/>
                    <a:lstStyle/>
                    <a:p>
                      <a:pPr algn="r" rtl="0" fontAlgn="b"/>
                      <a:r>
                        <a:rPr lang="en-US" sz="1000">
                          <a:effectLst/>
                        </a:rPr>
                        <a:t>70B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.603</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.386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.470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.461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.266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.338</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.040</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.013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.017</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.015</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.427</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.294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.348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3,788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982857477"/>
                  </a:ext>
                </a:extLst>
              </a:tr>
              <a:tr h="130782">
                <a:tc>
                  <a:txBody>
                    <a:bodyPr/>
                    <a:lstStyle/>
                    <a:p>
                      <a:pPr algn="r" rtl="0" fontAlgn="b"/>
                      <a:r>
                        <a:rPr lang="en-US" sz="1000">
                          <a:effectLst/>
                        </a:rPr>
                        <a:t>1-shot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a:txBody>
                    <a:bodyPr/>
                    <a:lstStyle/>
                    <a:p>
                      <a:pPr algn="r" rtl="0" fontAlgn="b"/>
                      <a:r>
                        <a:rPr lang="en-US" sz="1000" b="0" i="0" dirty="0">
                          <a:effectLst/>
                          <a:latin typeface="Fira Sans" panose="020B0503050000020004" pitchFamily="34" charset="0"/>
                        </a:rPr>
                        <a:t>.641</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.405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.497</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.485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.274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.350</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.050</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.031</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.448</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.304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.362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3,840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153937152"/>
                  </a:ext>
                </a:extLst>
              </a:tr>
              <a:tr h="130782">
                <a:tc>
                  <a:txBody>
                    <a:bodyPr/>
                    <a:lstStyle/>
                    <a:p>
                      <a:pPr algn="r" rtl="0" fontAlgn="b"/>
                      <a:r>
                        <a:rPr lang="en-US" sz="1000">
                          <a:effectLst/>
                        </a:rPr>
                        <a:t>No PreRAG</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a:txBody>
                    <a:bodyPr/>
                    <a:lstStyle/>
                    <a:p>
                      <a:pPr algn="r" rtl="0" fontAlgn="b"/>
                      <a:r>
                        <a:rPr lang="en-US" sz="1000" b="0" i="0" dirty="0">
                          <a:effectLst/>
                          <a:latin typeface="Fira Sans" panose="020B0503050000020004" pitchFamily="34" charset="0"/>
                        </a:rPr>
                        <a:t>.688</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.413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.516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.535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.282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.370</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.070</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.060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.038</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.456</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.298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.360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3,692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202866077"/>
                  </a:ext>
                </a:extLst>
              </a:tr>
              <a:tr h="172382">
                <a:tc>
                  <a:txBody>
                    <a:bodyPr/>
                    <a:lstStyle/>
                    <a:p>
                      <a:pPr algn="r" rtl="0" fontAlgn="b"/>
                      <a:r>
                        <a:rPr lang="en-US" sz="1000">
                          <a:effectLst/>
                        </a:rPr>
                        <a:t>No Rel.</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a:txBody>
                    <a:bodyPr/>
                    <a:lstStyle/>
                    <a:p>
                      <a:pPr algn="r" rtl="0" fontAlgn="b"/>
                      <a:r>
                        <a:rPr lang="en-US" sz="1000" b="0" i="0" dirty="0">
                          <a:effectLst/>
                          <a:latin typeface="Fira Sans" panose="020B0503050000020004" pitchFamily="34" charset="0"/>
                        </a:rPr>
                        <a:t>.653</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.468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.545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.521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.333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.406</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dirty="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.435</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.336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.379</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4,388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140886455"/>
                  </a:ext>
                </a:extLst>
              </a:tr>
            </a:tbl>
          </a:graphicData>
        </a:graphic>
      </p:graphicFrame>
      <p:sp>
        <p:nvSpPr>
          <p:cNvPr id="2" name="TextBox 1">
            <a:extLst>
              <a:ext uri="{FF2B5EF4-FFF2-40B4-BE49-F238E27FC236}">
                <a16:creationId xmlns:a16="http://schemas.microsoft.com/office/drawing/2014/main" id="{B8BF0B46-1E2B-6462-88B0-A8EF7F1FF743}"/>
              </a:ext>
            </a:extLst>
          </p:cNvPr>
          <p:cNvSpPr txBox="1"/>
          <p:nvPr/>
        </p:nvSpPr>
        <p:spPr>
          <a:xfrm>
            <a:off x="4876384" y="1831165"/>
            <a:ext cx="4171950" cy="954107"/>
          </a:xfrm>
          <a:prstGeom prst="rect">
            <a:avLst/>
          </a:prstGeom>
          <a:solidFill>
            <a:schemeClr val="bg1"/>
          </a:solidFill>
          <a:effectLst>
            <a:glow rad="101600">
              <a:schemeClr val="accent2">
                <a:satMod val="175000"/>
                <a:alpha val="40000"/>
              </a:schemeClr>
            </a:glow>
          </a:effectLst>
        </p:spPr>
        <p:txBody>
          <a:bodyPr wrap="square" rtlCol="0">
            <a:spAutoFit/>
          </a:bodyPr>
          <a:lstStyle/>
          <a:p>
            <a:r>
              <a:rPr lang="en-US" dirty="0"/>
              <a:t>Llama outperforms </a:t>
            </a:r>
          </a:p>
          <a:p>
            <a:pPr marL="285750" indent="-285750">
              <a:buFontTx/>
              <a:buChar char="-"/>
            </a:pPr>
            <a:r>
              <a:rPr lang="en-US" dirty="0"/>
              <a:t>Larger commercial models </a:t>
            </a:r>
            <a:r>
              <a:rPr lang="en-US" sz="1100" dirty="0"/>
              <a:t>(GPT-4o, DeepSeek-V3)</a:t>
            </a:r>
          </a:p>
          <a:p>
            <a:pPr marL="285750" indent="-285750">
              <a:buFontTx/>
              <a:buChar char="-"/>
            </a:pPr>
            <a:r>
              <a:rPr lang="en-US" dirty="0"/>
              <a:t>Climate-specialized alternatives </a:t>
            </a:r>
            <a:r>
              <a:rPr lang="en-US" sz="1100" dirty="0"/>
              <a:t>(</a:t>
            </a:r>
            <a:r>
              <a:rPr lang="en-US" sz="1100" dirty="0" err="1"/>
              <a:t>ClimateGPT</a:t>
            </a:r>
            <a:r>
              <a:rPr lang="en-US" sz="1100" dirty="0"/>
              <a:t>)</a:t>
            </a:r>
          </a:p>
          <a:p>
            <a:pPr marL="285750" indent="-285750">
              <a:buFontTx/>
              <a:buChar char="-"/>
            </a:pPr>
            <a:r>
              <a:rPr lang="en-US" dirty="0"/>
              <a:t>Generalist NER models </a:t>
            </a:r>
            <a:r>
              <a:rPr lang="en-US" sz="1100" dirty="0"/>
              <a:t>(</a:t>
            </a:r>
            <a:r>
              <a:rPr lang="en-US" sz="1100" dirty="0" err="1"/>
              <a:t>NuNER</a:t>
            </a:r>
            <a:r>
              <a:rPr lang="en-US" sz="1100" dirty="0"/>
              <a:t>, </a:t>
            </a:r>
            <a:r>
              <a:rPr lang="en-US" sz="1100" dirty="0" err="1"/>
              <a:t>GLiNER</a:t>
            </a:r>
            <a:r>
              <a:rPr lang="en-US" sz="1100" dirty="0"/>
              <a:t>)</a:t>
            </a:r>
          </a:p>
        </p:txBody>
      </p:sp>
    </p:spTree>
    <p:extLst>
      <p:ext uri="{BB962C8B-B14F-4D97-AF65-F5344CB8AC3E}">
        <p14:creationId xmlns:p14="http://schemas.microsoft.com/office/powerpoint/2010/main" val="38938875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A59BEC-B816-3305-CCB7-D404CC1CC34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907D397-9301-F58F-86D9-A38DBE7E3A7B}"/>
              </a:ext>
            </a:extLst>
          </p:cNvPr>
          <p:cNvSpPr>
            <a:spLocks noGrp="1"/>
          </p:cNvSpPr>
          <p:nvPr>
            <p:ph type="title"/>
          </p:nvPr>
        </p:nvSpPr>
        <p:spPr>
          <a:xfrm>
            <a:off x="0" y="-153065"/>
            <a:ext cx="1781175" cy="572700"/>
          </a:xfrm>
        </p:spPr>
        <p:txBody>
          <a:bodyPr/>
          <a:lstStyle/>
          <a:p>
            <a:r>
              <a:rPr lang="en-US" dirty="0"/>
              <a:t>3.5</a:t>
            </a:r>
          </a:p>
        </p:txBody>
      </p:sp>
      <p:sp>
        <p:nvSpPr>
          <p:cNvPr id="4" name="Slide Number Placeholder 3">
            <a:extLst>
              <a:ext uri="{FF2B5EF4-FFF2-40B4-BE49-F238E27FC236}">
                <a16:creationId xmlns:a16="http://schemas.microsoft.com/office/drawing/2014/main" id="{8C75E62D-7EBD-C84D-09D7-DEC416FF9EC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graphicFrame>
        <p:nvGraphicFramePr>
          <p:cNvPr id="5" name="Table 4">
            <a:extLst>
              <a:ext uri="{FF2B5EF4-FFF2-40B4-BE49-F238E27FC236}">
                <a16:creationId xmlns:a16="http://schemas.microsoft.com/office/drawing/2014/main" id="{F2D05804-3EA4-D4C1-79EB-4AD8E89C5DB6}"/>
              </a:ext>
            </a:extLst>
          </p:cNvPr>
          <p:cNvGraphicFramePr>
            <a:graphicFrameLocks noGrp="1"/>
          </p:cNvGraphicFramePr>
          <p:nvPr>
            <p:extLst>
              <p:ext uri="{D42A27DB-BD31-4B8C-83A1-F6EECF244321}">
                <p14:modId xmlns:p14="http://schemas.microsoft.com/office/powerpoint/2010/main" val="96123662"/>
              </p:ext>
            </p:extLst>
          </p:nvPr>
        </p:nvGraphicFramePr>
        <p:xfrm>
          <a:off x="387899" y="133285"/>
          <a:ext cx="8368202" cy="4876930"/>
        </p:xfrm>
        <a:graphic>
          <a:graphicData uri="http://schemas.openxmlformats.org/drawingml/2006/table">
            <a:tbl>
              <a:tblPr/>
              <a:tblGrid>
                <a:gridCol w="763722">
                  <a:extLst>
                    <a:ext uri="{9D8B030D-6E8A-4147-A177-3AD203B41FA5}">
                      <a16:colId xmlns:a16="http://schemas.microsoft.com/office/drawing/2014/main" val="2581058370"/>
                    </a:ext>
                  </a:extLst>
                </a:gridCol>
                <a:gridCol w="894646">
                  <a:extLst>
                    <a:ext uri="{9D8B030D-6E8A-4147-A177-3AD203B41FA5}">
                      <a16:colId xmlns:a16="http://schemas.microsoft.com/office/drawing/2014/main" val="1007817004"/>
                    </a:ext>
                  </a:extLst>
                </a:gridCol>
                <a:gridCol w="621886">
                  <a:extLst>
                    <a:ext uri="{9D8B030D-6E8A-4147-A177-3AD203B41FA5}">
                      <a16:colId xmlns:a16="http://schemas.microsoft.com/office/drawing/2014/main" val="1851669647"/>
                    </a:ext>
                  </a:extLst>
                </a:gridCol>
                <a:gridCol w="567336">
                  <a:extLst>
                    <a:ext uri="{9D8B030D-6E8A-4147-A177-3AD203B41FA5}">
                      <a16:colId xmlns:a16="http://schemas.microsoft.com/office/drawing/2014/main" val="139231995"/>
                    </a:ext>
                  </a:extLst>
                </a:gridCol>
                <a:gridCol w="327309">
                  <a:extLst>
                    <a:ext uri="{9D8B030D-6E8A-4147-A177-3AD203B41FA5}">
                      <a16:colId xmlns:a16="http://schemas.microsoft.com/office/drawing/2014/main" val="1528606129"/>
                    </a:ext>
                  </a:extLst>
                </a:gridCol>
                <a:gridCol w="327309">
                  <a:extLst>
                    <a:ext uri="{9D8B030D-6E8A-4147-A177-3AD203B41FA5}">
                      <a16:colId xmlns:a16="http://schemas.microsoft.com/office/drawing/2014/main" val="3817648937"/>
                    </a:ext>
                  </a:extLst>
                </a:gridCol>
                <a:gridCol w="447322">
                  <a:extLst>
                    <a:ext uri="{9D8B030D-6E8A-4147-A177-3AD203B41FA5}">
                      <a16:colId xmlns:a16="http://schemas.microsoft.com/office/drawing/2014/main" val="175531977"/>
                    </a:ext>
                  </a:extLst>
                </a:gridCol>
                <a:gridCol w="360040">
                  <a:extLst>
                    <a:ext uri="{9D8B030D-6E8A-4147-A177-3AD203B41FA5}">
                      <a16:colId xmlns:a16="http://schemas.microsoft.com/office/drawing/2014/main" val="3563650619"/>
                    </a:ext>
                  </a:extLst>
                </a:gridCol>
                <a:gridCol w="360040">
                  <a:extLst>
                    <a:ext uri="{9D8B030D-6E8A-4147-A177-3AD203B41FA5}">
                      <a16:colId xmlns:a16="http://schemas.microsoft.com/office/drawing/2014/main" val="3976870377"/>
                    </a:ext>
                  </a:extLst>
                </a:gridCol>
                <a:gridCol w="436413">
                  <a:extLst>
                    <a:ext uri="{9D8B030D-6E8A-4147-A177-3AD203B41FA5}">
                      <a16:colId xmlns:a16="http://schemas.microsoft.com/office/drawing/2014/main" val="3071763958"/>
                    </a:ext>
                  </a:extLst>
                </a:gridCol>
                <a:gridCol w="327309">
                  <a:extLst>
                    <a:ext uri="{9D8B030D-6E8A-4147-A177-3AD203B41FA5}">
                      <a16:colId xmlns:a16="http://schemas.microsoft.com/office/drawing/2014/main" val="3246341485"/>
                    </a:ext>
                  </a:extLst>
                </a:gridCol>
                <a:gridCol w="327309">
                  <a:extLst>
                    <a:ext uri="{9D8B030D-6E8A-4147-A177-3AD203B41FA5}">
                      <a16:colId xmlns:a16="http://schemas.microsoft.com/office/drawing/2014/main" val="3067253258"/>
                    </a:ext>
                  </a:extLst>
                </a:gridCol>
                <a:gridCol w="447322">
                  <a:extLst>
                    <a:ext uri="{9D8B030D-6E8A-4147-A177-3AD203B41FA5}">
                      <a16:colId xmlns:a16="http://schemas.microsoft.com/office/drawing/2014/main" val="2742508935"/>
                    </a:ext>
                  </a:extLst>
                </a:gridCol>
                <a:gridCol w="327309">
                  <a:extLst>
                    <a:ext uri="{9D8B030D-6E8A-4147-A177-3AD203B41FA5}">
                      <a16:colId xmlns:a16="http://schemas.microsoft.com/office/drawing/2014/main" val="2330828300"/>
                    </a:ext>
                  </a:extLst>
                </a:gridCol>
                <a:gridCol w="327309">
                  <a:extLst>
                    <a:ext uri="{9D8B030D-6E8A-4147-A177-3AD203B41FA5}">
                      <a16:colId xmlns:a16="http://schemas.microsoft.com/office/drawing/2014/main" val="3963867498"/>
                    </a:ext>
                  </a:extLst>
                </a:gridCol>
                <a:gridCol w="447322">
                  <a:extLst>
                    <a:ext uri="{9D8B030D-6E8A-4147-A177-3AD203B41FA5}">
                      <a16:colId xmlns:a16="http://schemas.microsoft.com/office/drawing/2014/main" val="1334715963"/>
                    </a:ext>
                  </a:extLst>
                </a:gridCol>
                <a:gridCol w="327309">
                  <a:extLst>
                    <a:ext uri="{9D8B030D-6E8A-4147-A177-3AD203B41FA5}">
                      <a16:colId xmlns:a16="http://schemas.microsoft.com/office/drawing/2014/main" val="876712431"/>
                    </a:ext>
                  </a:extLst>
                </a:gridCol>
                <a:gridCol w="327309">
                  <a:extLst>
                    <a:ext uri="{9D8B030D-6E8A-4147-A177-3AD203B41FA5}">
                      <a16:colId xmlns:a16="http://schemas.microsoft.com/office/drawing/2014/main" val="1924241491"/>
                    </a:ext>
                  </a:extLst>
                </a:gridCol>
                <a:gridCol w="403681">
                  <a:extLst>
                    <a:ext uri="{9D8B030D-6E8A-4147-A177-3AD203B41FA5}">
                      <a16:colId xmlns:a16="http://schemas.microsoft.com/office/drawing/2014/main" val="3316825767"/>
                    </a:ext>
                  </a:extLst>
                </a:gridCol>
              </a:tblGrid>
              <a:tr h="172382">
                <a:tc>
                  <a:txBody>
                    <a:bodyPr/>
                    <a:lstStyle/>
                    <a:p>
                      <a:pPr rtl="0" fontAlgn="b"/>
                      <a:endParaRPr lang="en-US" sz="10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endParaRPr lang="en-US" sz="10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ctr" rtl="0" fontAlgn="b"/>
                      <a:endParaRPr lang="en-US" sz="1000" b="1" dirty="0">
                        <a:effectLst/>
                      </a:endParaRP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gridSpan="6">
                  <a:txBody>
                    <a:bodyPr/>
                    <a:lstStyle/>
                    <a:p>
                      <a:pPr algn="ctr" rtl="0" fontAlgn="b"/>
                      <a:r>
                        <a:rPr lang="en-US" sz="1000" b="1" dirty="0">
                          <a:effectLst/>
                        </a:rPr>
                        <a:t>NER</a:t>
                      </a:r>
                    </a:p>
                  </a:txBody>
                  <a:tcPr marL="17377" marR="17377" marT="11585" marB="1158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rtl="0" fontAlgn="b"/>
                      <a:r>
                        <a:rPr lang="en-US" sz="1000" b="1" dirty="0">
                          <a:effectLst/>
                        </a:rPr>
                        <a:t>RE</a:t>
                      </a:r>
                    </a:p>
                  </a:txBody>
                  <a:tcPr marL="17377" marR="17377" marT="11585" marB="1158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rtl="0" fontAlgn="b"/>
                      <a:r>
                        <a:rPr lang="en-US" sz="1000" b="1">
                          <a:effectLst/>
                        </a:rPr>
                        <a:t>EL</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36959875"/>
                  </a:ext>
                </a:extLst>
              </a:tr>
              <a:tr h="172382">
                <a:tc>
                  <a:txBody>
                    <a:bodyPr/>
                    <a:lstStyle/>
                    <a:p>
                      <a:pPr rtl="0" fontAlgn="b"/>
                      <a:endParaRPr lang="en-US" sz="10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endParaRPr lang="en-US" sz="100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ctr" rtl="0" fontAlgn="b"/>
                      <a:endParaRPr lang="en-US" sz="1000" b="1" dirty="0">
                        <a:effectLst/>
                      </a:endParaRP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gridSpan="3">
                  <a:txBody>
                    <a:bodyPr/>
                    <a:lstStyle/>
                    <a:p>
                      <a:pPr algn="ctr" rtl="0" fontAlgn="b"/>
                      <a:r>
                        <a:rPr lang="en-US" sz="1000" b="1" dirty="0">
                          <a:effectLst/>
                        </a:rPr>
                        <a:t>Relaxed</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3">
                  <a:txBody>
                    <a:bodyPr/>
                    <a:lstStyle/>
                    <a:p>
                      <a:pPr algn="ctr" rtl="0" fontAlgn="b"/>
                      <a:r>
                        <a:rPr lang="en-US" sz="1000" b="1">
                          <a:effectLst/>
                        </a:rPr>
                        <a:t>Strict</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3">
                  <a:txBody>
                    <a:bodyPr/>
                    <a:lstStyle/>
                    <a:p>
                      <a:pPr algn="ctr" rtl="0" fontAlgn="b"/>
                      <a:r>
                        <a:rPr lang="en-US" sz="1000" b="1">
                          <a:effectLst/>
                        </a:rPr>
                        <a:t>Relaxed</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3">
                  <a:txBody>
                    <a:bodyPr/>
                    <a:lstStyle/>
                    <a:p>
                      <a:pPr algn="ctr" rtl="0" fontAlgn="b"/>
                      <a:r>
                        <a:rPr lang="en-US" sz="1000" b="1">
                          <a:effectLst/>
                        </a:rPr>
                        <a:t>Strict</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4">
                  <a:txBody>
                    <a:bodyPr/>
                    <a:lstStyle/>
                    <a:p>
                      <a:pPr algn="ctr" rtl="0" fontAlgn="b"/>
                      <a:r>
                        <a:rPr lang="en-US" sz="1000" b="1" dirty="0">
                          <a:effectLst/>
                        </a:rPr>
                        <a:t>Strict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01289345"/>
                  </a:ext>
                </a:extLst>
              </a:tr>
              <a:tr h="130782">
                <a:tc>
                  <a:txBody>
                    <a:bodyPr/>
                    <a:lstStyle/>
                    <a:p>
                      <a:pPr algn="r" rtl="0" fontAlgn="b"/>
                      <a:endParaRPr lang="en-US" sz="1000" b="1"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Model</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#Params</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dirty="0">
                          <a:effectLst/>
                        </a:rPr>
                        <a:t>P</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R</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F1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P</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R</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dirty="0">
                          <a:effectLst/>
                        </a:rPr>
                        <a:t>F1</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P</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R</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F1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P</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R</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F1</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P</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R</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dirty="0">
                          <a:effectLst/>
                        </a:rPr>
                        <a:t>F1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dirty="0">
                          <a:effectLst/>
                        </a:rPr>
                        <a:t>#PD</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944712991"/>
                  </a:ext>
                </a:extLst>
              </a:tr>
              <a:tr h="172382">
                <a:tc>
                  <a:txBody>
                    <a:bodyPr/>
                    <a:lstStyle/>
                    <a:p>
                      <a:pPr rtl="0" fontAlgn="b"/>
                      <a:endParaRPr lang="en-US" sz="100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gridSpan="18">
                  <a:txBody>
                    <a:bodyPr/>
                    <a:lstStyle/>
                    <a:p>
                      <a:pPr algn="ctr" rtl="0" fontAlgn="b"/>
                      <a:r>
                        <a:rPr lang="en-US" sz="1000" b="1" dirty="0">
                          <a:effectLst/>
                        </a:rPr>
                        <a:t>Without </a:t>
                      </a:r>
                      <a:r>
                        <a:rPr lang="en-US" sz="1000" b="1" dirty="0" err="1">
                          <a:effectLst/>
                        </a:rPr>
                        <a:t>PostRAG</a:t>
                      </a:r>
                      <a:endParaRPr lang="en-US" sz="1000" b="1" dirty="0">
                        <a:effectLst/>
                      </a:endParaRPr>
                    </a:p>
                  </a:txBody>
                  <a:tcPr marL="17377" marR="17377" marT="11585" marB="11585" anchor="b">
                    <a:lnL w="9525" cap="flat" cmpd="sng" algn="ctr">
                      <a:solidFill>
                        <a:srgbClr val="CCCCCC"/>
                      </a:solidFill>
                      <a:prstDash val="solid"/>
                      <a:round/>
                      <a:headEnd type="none" w="med" len="med"/>
                      <a:tailEnd type="none" w="med" len="med"/>
                    </a:lnL>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endParaRPr lang="en-US"/>
                    </a:p>
                  </a:txBody>
                  <a:tcPr/>
                </a:tc>
                <a:tc hMerge="1">
                  <a:txBody>
                    <a:bodyPr/>
                    <a:lstStyle/>
                    <a:p>
                      <a:pPr algn="ctr" rtl="0" fontAlgn="b"/>
                      <a:endParaRPr lang="en-US" sz="1000" b="1" dirty="0">
                        <a:effectLst/>
                      </a:endParaRPr>
                    </a:p>
                  </a:txBody>
                  <a:tcPr marL="17377" marR="17377" marT="11585" marB="1158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rtl="0" fontAlgn="b"/>
                      <a:endParaRPr lang="en-US" sz="1000" b="1" dirty="0">
                        <a:effectLst/>
                      </a:endParaRPr>
                    </a:p>
                  </a:txBody>
                  <a:tcPr marL="17377" marR="17377" marT="11585" marB="1158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rtl="0" fontAlgn="b"/>
                      <a:endParaRPr lang="en-US" sz="1000" b="1" dirty="0">
                        <a:effectLst/>
                      </a:endParaRP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08325316"/>
                  </a:ext>
                </a:extLst>
              </a:tr>
              <a:tr h="130782">
                <a:tc rowSpan="7">
                  <a:txBody>
                    <a:bodyPr/>
                    <a:lstStyle/>
                    <a:p>
                      <a:pPr algn="r" rtl="0" fontAlgn="b"/>
                      <a:r>
                        <a:rPr lang="en-US" sz="1000" dirty="0">
                          <a:effectLst/>
                        </a:rPr>
                        <a:t>Base</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DeepSeek-V3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671B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.572</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.350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.435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.472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.255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.331</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.075</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.072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.073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.033</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736390799"/>
                  </a:ext>
                </a:extLst>
              </a:tr>
              <a:tr h="130782">
                <a:tc vMerge="1">
                  <a:txBody>
                    <a:bodyPr/>
                    <a:lstStyle/>
                    <a:p>
                      <a:endParaRPr lang="en-US"/>
                    </a:p>
                  </a:txBody>
                  <a:tcPr/>
                </a:tc>
                <a:tc>
                  <a:txBody>
                    <a:bodyPr/>
                    <a:lstStyle/>
                    <a:p>
                      <a:pPr algn="r" rtl="0" fontAlgn="b"/>
                      <a:r>
                        <a:rPr lang="en-US" sz="1000">
                          <a:effectLst/>
                        </a:rPr>
                        <a:t>GPT 4o</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200B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.602</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.323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.420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.455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.214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.291</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.096</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.066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.079</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.060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.049</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101829654"/>
                  </a:ext>
                </a:extLst>
              </a:tr>
              <a:tr h="130782">
                <a:tc vMerge="1">
                  <a:txBody>
                    <a:bodyPr/>
                    <a:lstStyle/>
                    <a:p>
                      <a:endParaRPr lang="en-US"/>
                    </a:p>
                  </a:txBody>
                  <a:tcPr/>
                </a:tc>
                <a:tc>
                  <a:txBody>
                    <a:bodyPr/>
                    <a:lstStyle/>
                    <a:p>
                      <a:pPr algn="r" rtl="0" fontAlgn="b"/>
                      <a:r>
                        <a:rPr lang="en-US" sz="1000" dirty="0">
                          <a:effectLst/>
                        </a:rPr>
                        <a:t>Llama-3.3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dirty="0">
                          <a:effectLst/>
                        </a:rPr>
                        <a:t>70B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dirty="0">
                          <a:effectLst/>
                          <a:latin typeface="Fira Sans" panose="020B0503050000020004" pitchFamily="34" charset="0"/>
                        </a:rPr>
                        <a:t>.536</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.471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.501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dirty="0">
                          <a:effectLst/>
                          <a:latin typeface="Fira Sans" panose="020B0503050000020004" pitchFamily="34" charset="0"/>
                        </a:rPr>
                        <a:t>.432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.337</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.378</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dirty="0">
                          <a:effectLst/>
                        </a:rPr>
                        <a:t>.066</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.096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dirty="0">
                          <a:effectLst/>
                          <a:latin typeface="Fira Sans" panose="020B0503050000020004" pitchFamily="34" charset="0"/>
                        </a:rPr>
                        <a:t>.078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dirty="0">
                          <a:effectLst/>
                          <a:latin typeface="Fira Sans" panose="020B0503050000020004" pitchFamily="34" charset="0"/>
                        </a:rPr>
                        <a:t>.045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.066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.053</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dirty="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dirty="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dirty="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dirty="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extLst>
                  <a:ext uri="{0D108BD9-81ED-4DB2-BD59-A6C34878D82A}">
                    <a16:rowId xmlns:a16="http://schemas.microsoft.com/office/drawing/2014/main" val="1208195215"/>
                  </a:ext>
                </a:extLst>
              </a:tr>
              <a:tr h="130782">
                <a:tc vMerge="1">
                  <a:txBody>
                    <a:bodyPr/>
                    <a:lstStyle/>
                    <a:p>
                      <a:endParaRPr lang="en-US"/>
                    </a:p>
                  </a:txBody>
                  <a:tcPr/>
                </a:tc>
                <a:tc>
                  <a:txBody>
                    <a:bodyPr/>
                    <a:lstStyle/>
                    <a:p>
                      <a:pPr algn="r" rtl="0" fontAlgn="b"/>
                      <a:r>
                        <a:rPr lang="en-US" sz="1000" dirty="0">
                          <a:effectLst/>
                        </a:rPr>
                        <a:t>Llama-3.1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dirty="0">
                          <a:effectLst/>
                        </a:rPr>
                        <a:t>8B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.385</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.346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.364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.291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.239</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.262</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.026</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.042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.032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.016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.027</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.020</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dirty="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dirty="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dirty="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dirty="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extLst>
                  <a:ext uri="{0D108BD9-81ED-4DB2-BD59-A6C34878D82A}">
                    <a16:rowId xmlns:a16="http://schemas.microsoft.com/office/drawing/2014/main" val="361793653"/>
                  </a:ext>
                </a:extLst>
              </a:tr>
              <a:tr h="130782">
                <a:tc vMerge="1">
                  <a:txBody>
                    <a:bodyPr/>
                    <a:lstStyle/>
                    <a:p>
                      <a:endParaRPr lang="en-US"/>
                    </a:p>
                  </a:txBody>
                  <a:tcPr/>
                </a:tc>
                <a:tc>
                  <a:txBody>
                    <a:bodyPr/>
                    <a:lstStyle/>
                    <a:p>
                      <a:pPr algn="r" rtl="0" fontAlgn="b"/>
                      <a:r>
                        <a:rPr lang="en-US" sz="1000">
                          <a:effectLst/>
                        </a:rPr>
                        <a:t>ClimateGPT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70B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.494</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.062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.110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.305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.062</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.009</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.000</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dirty="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dirty="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dirty="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dirty="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950547050"/>
                  </a:ext>
                </a:extLst>
              </a:tr>
              <a:tr h="172382">
                <a:tc vMerge="1">
                  <a:txBody>
                    <a:bodyPr/>
                    <a:lstStyle/>
                    <a:p>
                      <a:endParaRPr lang="en-US"/>
                    </a:p>
                  </a:txBody>
                  <a:tcPr/>
                </a:tc>
                <a:tc>
                  <a:txBody>
                    <a:bodyPr/>
                    <a:lstStyle/>
                    <a:p>
                      <a:pPr algn="r" rtl="0" fontAlgn="b"/>
                      <a:r>
                        <a:rPr lang="en-US" sz="1000">
                          <a:effectLst/>
                        </a:rPr>
                        <a:t>NuNER</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0.35B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.727</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.307</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.431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.512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.196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.284</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121262639"/>
                  </a:ext>
                </a:extLst>
              </a:tr>
              <a:tr h="172382">
                <a:tc vMerge="1">
                  <a:txBody>
                    <a:bodyPr/>
                    <a:lstStyle/>
                    <a:p>
                      <a:endParaRPr lang="en-US"/>
                    </a:p>
                  </a:txBody>
                  <a:tcPr/>
                </a:tc>
                <a:tc>
                  <a:txBody>
                    <a:bodyPr/>
                    <a:lstStyle/>
                    <a:p>
                      <a:pPr algn="r" rtl="0" fontAlgn="b"/>
                      <a:r>
                        <a:rPr lang="en-US" sz="1000">
                          <a:effectLst/>
                        </a:rPr>
                        <a:t>GLiNER</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0.3B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.591</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.378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.461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.458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.269</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.339</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842115105"/>
                  </a:ext>
                </a:extLst>
              </a:tr>
              <a:tr h="130782">
                <a:tc>
                  <a:txBody>
                    <a:bodyPr/>
                    <a:lstStyle/>
                    <a:p>
                      <a:pPr algn="r" rtl="0" fontAlgn="b"/>
                      <a:r>
                        <a:rPr lang="en-US" sz="1000">
                          <a:effectLst/>
                        </a:rPr>
                        <a:t>0-shot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4">
                  <a:txBody>
                    <a:bodyPr/>
                    <a:lstStyle/>
                    <a:p>
                      <a:pPr algn="r" rtl="0" fontAlgn="b"/>
                      <a:r>
                        <a:rPr lang="en-US" sz="1000">
                          <a:effectLst/>
                        </a:rPr>
                        <a:t>Llama-3.3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4">
                  <a:txBody>
                    <a:bodyPr/>
                    <a:lstStyle/>
                    <a:p>
                      <a:pPr algn="r" rtl="0" fontAlgn="b"/>
                      <a:r>
                        <a:rPr lang="en-US" sz="1000">
                          <a:effectLst/>
                        </a:rPr>
                        <a:t>70B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.469</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.414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.440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.358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.285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.317</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.037</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.083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.012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.028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.017</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076990351"/>
                  </a:ext>
                </a:extLst>
              </a:tr>
              <a:tr h="130782">
                <a:tc>
                  <a:txBody>
                    <a:bodyPr/>
                    <a:lstStyle/>
                    <a:p>
                      <a:pPr algn="r" rtl="0" fontAlgn="b"/>
                      <a:r>
                        <a:rPr lang="en-US" sz="1000" dirty="0">
                          <a:effectLst/>
                        </a:rPr>
                        <a:t>1-shot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a:txBody>
                    <a:bodyPr/>
                    <a:lstStyle/>
                    <a:p>
                      <a:pPr algn="r" rtl="0" fontAlgn="b"/>
                      <a:r>
                        <a:rPr lang="en-US" sz="1000" b="0" i="0" dirty="0">
                          <a:effectLst/>
                          <a:latin typeface="Fira Sans" panose="020B0503050000020004" pitchFamily="34" charset="0"/>
                        </a:rPr>
                        <a:t>.504</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.431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.464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.386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.295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.334</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.047</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.076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.038</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60314684"/>
                  </a:ext>
                </a:extLst>
              </a:tr>
              <a:tr h="130782">
                <a:tc>
                  <a:txBody>
                    <a:bodyPr/>
                    <a:lstStyle/>
                    <a:p>
                      <a:pPr algn="r" rtl="0" fontAlgn="b"/>
                      <a:r>
                        <a:rPr lang="en-US" sz="1000">
                          <a:effectLst/>
                        </a:rPr>
                        <a:t>No PreRAG</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a:txBody>
                    <a:bodyPr/>
                    <a:lstStyle/>
                    <a:p>
                      <a:pPr algn="r" rtl="0" fontAlgn="b"/>
                      <a:r>
                        <a:rPr lang="en-US" sz="1000" b="0" i="0" dirty="0">
                          <a:effectLst/>
                          <a:latin typeface="Fira Sans" panose="020B0503050000020004" pitchFamily="34" charset="0"/>
                        </a:rPr>
                        <a:t>.517</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.456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.485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.406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.316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.355</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.064</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.096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.076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.061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.048</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90436944"/>
                  </a:ext>
                </a:extLst>
              </a:tr>
              <a:tr h="172382">
                <a:tc>
                  <a:txBody>
                    <a:bodyPr/>
                    <a:lstStyle/>
                    <a:p>
                      <a:pPr algn="r" rtl="0" fontAlgn="b"/>
                      <a:r>
                        <a:rPr lang="en-US" sz="1000" dirty="0">
                          <a:effectLst/>
                        </a:rPr>
                        <a:t>No Rel.</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a:txBody>
                    <a:bodyPr/>
                    <a:lstStyle/>
                    <a:p>
                      <a:pPr algn="r" rtl="0" fontAlgn="b"/>
                      <a:r>
                        <a:rPr lang="en-US" sz="1000" b="0" i="0" dirty="0">
                          <a:effectLst/>
                          <a:latin typeface="Fira Sans" panose="020B0503050000020004" pitchFamily="34" charset="0"/>
                        </a:rPr>
                        <a:t>.539</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.505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.522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.431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.360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.392</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201021360"/>
                  </a:ext>
                </a:extLst>
              </a:tr>
              <a:tr h="172382">
                <a:tc>
                  <a:txBody>
                    <a:bodyPr/>
                    <a:lstStyle/>
                    <a:p>
                      <a:pPr rtl="0" fontAlgn="b"/>
                      <a:endParaRPr lang="en-US" sz="100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gridSpan="18">
                  <a:txBody>
                    <a:bodyPr/>
                    <a:lstStyle/>
                    <a:p>
                      <a:pPr algn="ctr" rtl="0" fontAlgn="b"/>
                      <a:r>
                        <a:rPr lang="en-US" sz="1000" b="1" dirty="0">
                          <a:effectLst/>
                        </a:rPr>
                        <a:t>With </a:t>
                      </a:r>
                      <a:r>
                        <a:rPr lang="en-US" sz="1000" b="1" dirty="0" err="1">
                          <a:effectLst/>
                        </a:rPr>
                        <a:t>PostRAG</a:t>
                      </a:r>
                      <a:endParaRPr lang="en-US" sz="1000" b="1" dirty="0">
                        <a:effectLst/>
                      </a:endParaRPr>
                    </a:p>
                  </a:txBody>
                  <a:tcPr marL="17377" marR="17377" marT="11585" marB="11585" anchor="b">
                    <a:lnL w="9525" cap="flat" cmpd="sng" algn="ctr">
                      <a:solidFill>
                        <a:srgbClr val="CCCCCC"/>
                      </a:solidFill>
                      <a:prstDash val="solid"/>
                      <a:round/>
                      <a:headEnd type="none" w="med" len="med"/>
                      <a:tailEnd type="none" w="med" len="med"/>
                    </a:lnL>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pPr rtl="0" fontAlgn="b"/>
                      <a:endParaRPr lang="en-US" sz="1000">
                        <a:effectLst/>
                      </a:endParaRP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endParaRPr/>
                    </a:p>
                  </a:txBody>
                  <a:tcPr marL="17377" marR="17377" marT="11585" marB="1158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rtl="0" fontAlgn="b"/>
                      <a:endParaRPr lang="en-US" sz="1000" b="1" dirty="0">
                        <a:effectLst/>
                      </a:endParaRPr>
                    </a:p>
                  </a:txBody>
                  <a:tcPr marL="17377" marR="17377" marT="11585" marB="1158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rtl="0" fontAlgn="b"/>
                      <a:endParaRPr lang="en-US" sz="1000" b="1" dirty="0">
                        <a:effectLst/>
                      </a:endParaRP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87134255"/>
                  </a:ext>
                </a:extLst>
              </a:tr>
              <a:tr h="130782">
                <a:tc>
                  <a:txBody>
                    <a:bodyPr/>
                    <a:lstStyle/>
                    <a:p>
                      <a:pPr algn="r" rtl="0" fontAlgn="b"/>
                      <a:r>
                        <a:rPr lang="en-US" sz="1000" dirty="0">
                          <a:effectLst/>
                        </a:rPr>
                        <a:t>Base</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DeepSeek-V3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671B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.604</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.336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.432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.498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.244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.328</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.059</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.049</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.026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.018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.022</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.457</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.272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.341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3,365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324571231"/>
                  </a:ext>
                </a:extLst>
              </a:tr>
              <a:tr h="172382">
                <a:tc>
                  <a:txBody>
                    <a:bodyPr/>
                    <a:lstStyle/>
                    <a:p>
                      <a:pPr rtl="0" fontAlgn="b"/>
                      <a:endParaRPr lang="en-US" sz="14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GPT 4o</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200B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.663</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.304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.417</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.510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.205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.292</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.090</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.065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.026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.037</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.497</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.246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.330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2,779</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792932686"/>
                  </a:ext>
                </a:extLst>
              </a:tr>
              <a:tr h="172382">
                <a:tc>
                  <a:txBody>
                    <a:bodyPr/>
                    <a:lstStyle/>
                    <a:p>
                      <a:pPr rtl="0" fontAlgn="b"/>
                      <a:endParaRPr lang="en-US" sz="14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dirty="0">
                          <a:effectLst/>
                        </a:rPr>
                        <a:t>Llama-3.3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dirty="0">
                          <a:effectLst/>
                        </a:rPr>
                        <a:t>70B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dirty="0">
                          <a:effectLst/>
                          <a:latin typeface="Fira Sans" panose="020B0503050000020004" pitchFamily="34" charset="0"/>
                        </a:rPr>
                        <a:t>.661</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.436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.525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.530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.310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.391</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dirty="0">
                          <a:effectLst/>
                          <a:latin typeface="Fira Sans" panose="020B0503050000020004" pitchFamily="34" charset="0"/>
                        </a:rPr>
                        <a:t>.060</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.052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.056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dirty="0">
                          <a:effectLst/>
                          <a:latin typeface="Fira Sans" panose="020B0503050000020004" pitchFamily="34" charset="0"/>
                        </a:rPr>
                        <a:t>.039</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.034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dirty="0">
                          <a:effectLst/>
                          <a:latin typeface="Fira Sans" panose="020B0503050000020004" pitchFamily="34" charset="0"/>
                        </a:rPr>
                        <a:t>.036</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dirty="0">
                          <a:effectLst/>
                          <a:latin typeface="Fira Sans" panose="020B0503050000020004" pitchFamily="34" charset="0"/>
                        </a:rPr>
                        <a:t>.440</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.315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.367</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dirty="0">
                          <a:effectLst/>
                          <a:latin typeface="Fira Sans" panose="020B0503050000020004" pitchFamily="34" charset="0"/>
                        </a:rPr>
                        <a:t>4,051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extLst>
                  <a:ext uri="{0D108BD9-81ED-4DB2-BD59-A6C34878D82A}">
                    <a16:rowId xmlns:a16="http://schemas.microsoft.com/office/drawing/2014/main" val="1542496629"/>
                  </a:ext>
                </a:extLst>
              </a:tr>
              <a:tr h="172382">
                <a:tc>
                  <a:txBody>
                    <a:bodyPr/>
                    <a:lstStyle/>
                    <a:p>
                      <a:pPr rtl="0" fontAlgn="b"/>
                      <a:endParaRPr lang="en-US" sz="14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dirty="0">
                          <a:effectLst/>
                        </a:rPr>
                        <a:t>Llama-3.1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dirty="0">
                          <a:effectLst/>
                        </a:rPr>
                        <a:t>8B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.533</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.314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.395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.413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.220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.287</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.042</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.034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.038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.026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.022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.024</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.396</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.247</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.304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3,540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extLst>
                  <a:ext uri="{0D108BD9-81ED-4DB2-BD59-A6C34878D82A}">
                    <a16:rowId xmlns:a16="http://schemas.microsoft.com/office/drawing/2014/main" val="1567515572"/>
                  </a:ext>
                </a:extLst>
              </a:tr>
              <a:tr h="172382">
                <a:tc>
                  <a:txBody>
                    <a:bodyPr/>
                    <a:lstStyle/>
                    <a:p>
                      <a:pPr rtl="0" fontAlgn="b"/>
                      <a:endParaRPr lang="en-US" sz="140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ClimateGPT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70B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.495</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.104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.172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.325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.061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.102</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.000</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.000</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.478</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.108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.176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828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707490627"/>
                  </a:ext>
                </a:extLst>
              </a:tr>
              <a:tr h="130782">
                <a:tc>
                  <a:txBody>
                    <a:bodyPr/>
                    <a:lstStyle/>
                    <a:p>
                      <a:pPr algn="r" rtl="0" fontAlgn="b"/>
                      <a:r>
                        <a:rPr lang="en-US" sz="1000">
                          <a:effectLst/>
                        </a:rPr>
                        <a:t>0-shot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4">
                  <a:txBody>
                    <a:bodyPr/>
                    <a:lstStyle/>
                    <a:p>
                      <a:pPr algn="r" rtl="0" fontAlgn="b"/>
                      <a:r>
                        <a:rPr lang="en-US" sz="1000">
                          <a:effectLst/>
                        </a:rPr>
                        <a:t>Llama-3.3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4">
                  <a:txBody>
                    <a:bodyPr/>
                    <a:lstStyle/>
                    <a:p>
                      <a:pPr algn="r" rtl="0" fontAlgn="b"/>
                      <a:r>
                        <a:rPr lang="en-US" sz="1000">
                          <a:effectLst/>
                        </a:rPr>
                        <a:t>70B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.603</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.386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.470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.461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.266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.338</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.040</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.013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.017</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.015</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.427</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.294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.348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3,788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982857477"/>
                  </a:ext>
                </a:extLst>
              </a:tr>
              <a:tr h="130782">
                <a:tc>
                  <a:txBody>
                    <a:bodyPr/>
                    <a:lstStyle/>
                    <a:p>
                      <a:pPr algn="r" rtl="0" fontAlgn="b"/>
                      <a:r>
                        <a:rPr lang="en-US" sz="1000">
                          <a:effectLst/>
                        </a:rPr>
                        <a:t>1-shot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a:txBody>
                    <a:bodyPr/>
                    <a:lstStyle/>
                    <a:p>
                      <a:pPr algn="r" rtl="0" fontAlgn="b"/>
                      <a:r>
                        <a:rPr lang="en-US" sz="1000" b="0" i="0" dirty="0">
                          <a:effectLst/>
                          <a:latin typeface="Fira Sans" panose="020B0503050000020004" pitchFamily="34" charset="0"/>
                        </a:rPr>
                        <a:t>.641</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.405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.497</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.485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.274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.350</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.050</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.031</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.448</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.304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.362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3,840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153937152"/>
                  </a:ext>
                </a:extLst>
              </a:tr>
              <a:tr h="130782">
                <a:tc>
                  <a:txBody>
                    <a:bodyPr/>
                    <a:lstStyle/>
                    <a:p>
                      <a:pPr algn="r" rtl="0" fontAlgn="b"/>
                      <a:r>
                        <a:rPr lang="en-US" sz="1000">
                          <a:effectLst/>
                        </a:rPr>
                        <a:t>No PreRAG</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a:txBody>
                    <a:bodyPr/>
                    <a:lstStyle/>
                    <a:p>
                      <a:pPr algn="r" rtl="0" fontAlgn="b"/>
                      <a:r>
                        <a:rPr lang="en-US" sz="1000" b="0" i="0" dirty="0">
                          <a:effectLst/>
                          <a:latin typeface="Fira Sans" panose="020B0503050000020004" pitchFamily="34" charset="0"/>
                        </a:rPr>
                        <a:t>.688</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.413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.516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.535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.282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.370</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.070</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.060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.038</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.456</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.298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.360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3,692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202866077"/>
                  </a:ext>
                </a:extLst>
              </a:tr>
              <a:tr h="172382">
                <a:tc>
                  <a:txBody>
                    <a:bodyPr/>
                    <a:lstStyle/>
                    <a:p>
                      <a:pPr algn="r" rtl="0" fontAlgn="b"/>
                      <a:r>
                        <a:rPr lang="en-US" sz="1000">
                          <a:effectLst/>
                        </a:rPr>
                        <a:t>No Rel.</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a:txBody>
                    <a:bodyPr/>
                    <a:lstStyle/>
                    <a:p>
                      <a:pPr algn="r" rtl="0" fontAlgn="b"/>
                      <a:r>
                        <a:rPr lang="en-US" sz="1000" b="0" i="0" dirty="0">
                          <a:effectLst/>
                          <a:latin typeface="Fira Sans" panose="020B0503050000020004" pitchFamily="34" charset="0"/>
                        </a:rPr>
                        <a:t>.653</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.468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.545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.521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.333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.406</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dirty="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.435</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.336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.379</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4,388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140886455"/>
                  </a:ext>
                </a:extLst>
              </a:tr>
            </a:tbl>
          </a:graphicData>
        </a:graphic>
      </p:graphicFrame>
      <p:sp>
        <p:nvSpPr>
          <p:cNvPr id="2" name="TextBox 1">
            <a:extLst>
              <a:ext uri="{FF2B5EF4-FFF2-40B4-BE49-F238E27FC236}">
                <a16:creationId xmlns:a16="http://schemas.microsoft.com/office/drawing/2014/main" id="{D2961169-29DA-4B32-1B78-7E0C28828AD9}"/>
              </a:ext>
            </a:extLst>
          </p:cNvPr>
          <p:cNvSpPr txBox="1"/>
          <p:nvPr/>
        </p:nvSpPr>
        <p:spPr>
          <a:xfrm>
            <a:off x="2363703" y="1648420"/>
            <a:ext cx="5399172" cy="1015663"/>
          </a:xfrm>
          <a:prstGeom prst="rect">
            <a:avLst/>
          </a:prstGeom>
          <a:solidFill>
            <a:schemeClr val="bg1"/>
          </a:solidFill>
          <a:effectLst>
            <a:glow rad="139700">
              <a:schemeClr val="accent2">
                <a:satMod val="175000"/>
                <a:alpha val="40000"/>
              </a:schemeClr>
            </a:glow>
          </a:effectLst>
        </p:spPr>
        <p:txBody>
          <a:bodyPr wrap="square" rtlCol="0">
            <a:spAutoFit/>
          </a:bodyPr>
          <a:lstStyle>
            <a:defPPr marR="0" lvl="0" algn="l" rtl="0">
              <a:lnSpc>
                <a:spcPct val="100000"/>
              </a:lnSpc>
              <a:spcBef>
                <a:spcPts val="0"/>
              </a:spcBef>
              <a:spcAft>
                <a:spcPts val="0"/>
              </a:spcAft>
            </a:defPPr>
            <a:lvl1pPr>
              <a:defRPr sz="2000"/>
            </a:lvl1pPr>
          </a:lstStyle>
          <a:p>
            <a:r>
              <a:rPr lang="en-US" sz="6000" dirty="0"/>
              <a:t>Larger, Better</a:t>
            </a:r>
          </a:p>
        </p:txBody>
      </p:sp>
    </p:spTree>
    <p:extLst>
      <p:ext uri="{BB962C8B-B14F-4D97-AF65-F5344CB8AC3E}">
        <p14:creationId xmlns:p14="http://schemas.microsoft.com/office/powerpoint/2010/main" val="19008324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9275AC1-5C43-09F6-A203-04F523EA8AF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C7D0FE1-3F58-FF47-6B1C-D83735B71BFB}"/>
              </a:ext>
            </a:extLst>
          </p:cNvPr>
          <p:cNvSpPr>
            <a:spLocks noGrp="1"/>
          </p:cNvSpPr>
          <p:nvPr>
            <p:ph type="title"/>
          </p:nvPr>
        </p:nvSpPr>
        <p:spPr>
          <a:xfrm>
            <a:off x="0" y="-153065"/>
            <a:ext cx="1781175" cy="572700"/>
          </a:xfrm>
        </p:spPr>
        <p:txBody>
          <a:bodyPr/>
          <a:lstStyle/>
          <a:p>
            <a:r>
              <a:rPr lang="en-US" dirty="0"/>
              <a:t>3.5</a:t>
            </a:r>
          </a:p>
        </p:txBody>
      </p:sp>
      <p:sp>
        <p:nvSpPr>
          <p:cNvPr id="4" name="Slide Number Placeholder 3">
            <a:extLst>
              <a:ext uri="{FF2B5EF4-FFF2-40B4-BE49-F238E27FC236}">
                <a16:creationId xmlns:a16="http://schemas.microsoft.com/office/drawing/2014/main" id="{D3AAB2D8-3BC7-B53E-7853-20055AC9CB4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graphicFrame>
        <p:nvGraphicFramePr>
          <p:cNvPr id="5" name="Table 4">
            <a:extLst>
              <a:ext uri="{FF2B5EF4-FFF2-40B4-BE49-F238E27FC236}">
                <a16:creationId xmlns:a16="http://schemas.microsoft.com/office/drawing/2014/main" id="{BDB46D1E-CC29-88B9-1741-6299207A0BC8}"/>
              </a:ext>
            </a:extLst>
          </p:cNvPr>
          <p:cNvGraphicFramePr>
            <a:graphicFrameLocks noGrp="1"/>
          </p:cNvGraphicFramePr>
          <p:nvPr>
            <p:extLst>
              <p:ext uri="{D42A27DB-BD31-4B8C-83A1-F6EECF244321}">
                <p14:modId xmlns:p14="http://schemas.microsoft.com/office/powerpoint/2010/main" val="3784206606"/>
              </p:ext>
            </p:extLst>
          </p:nvPr>
        </p:nvGraphicFramePr>
        <p:xfrm>
          <a:off x="387899" y="133285"/>
          <a:ext cx="8368202" cy="4815970"/>
        </p:xfrm>
        <a:graphic>
          <a:graphicData uri="http://schemas.openxmlformats.org/drawingml/2006/table">
            <a:tbl>
              <a:tblPr/>
              <a:tblGrid>
                <a:gridCol w="763722">
                  <a:extLst>
                    <a:ext uri="{9D8B030D-6E8A-4147-A177-3AD203B41FA5}">
                      <a16:colId xmlns:a16="http://schemas.microsoft.com/office/drawing/2014/main" val="2581058370"/>
                    </a:ext>
                  </a:extLst>
                </a:gridCol>
                <a:gridCol w="894646">
                  <a:extLst>
                    <a:ext uri="{9D8B030D-6E8A-4147-A177-3AD203B41FA5}">
                      <a16:colId xmlns:a16="http://schemas.microsoft.com/office/drawing/2014/main" val="1007817004"/>
                    </a:ext>
                  </a:extLst>
                </a:gridCol>
                <a:gridCol w="621886">
                  <a:extLst>
                    <a:ext uri="{9D8B030D-6E8A-4147-A177-3AD203B41FA5}">
                      <a16:colId xmlns:a16="http://schemas.microsoft.com/office/drawing/2014/main" val="1851669647"/>
                    </a:ext>
                  </a:extLst>
                </a:gridCol>
                <a:gridCol w="567336">
                  <a:extLst>
                    <a:ext uri="{9D8B030D-6E8A-4147-A177-3AD203B41FA5}">
                      <a16:colId xmlns:a16="http://schemas.microsoft.com/office/drawing/2014/main" val="139231995"/>
                    </a:ext>
                  </a:extLst>
                </a:gridCol>
                <a:gridCol w="327309">
                  <a:extLst>
                    <a:ext uri="{9D8B030D-6E8A-4147-A177-3AD203B41FA5}">
                      <a16:colId xmlns:a16="http://schemas.microsoft.com/office/drawing/2014/main" val="1528606129"/>
                    </a:ext>
                  </a:extLst>
                </a:gridCol>
                <a:gridCol w="327309">
                  <a:extLst>
                    <a:ext uri="{9D8B030D-6E8A-4147-A177-3AD203B41FA5}">
                      <a16:colId xmlns:a16="http://schemas.microsoft.com/office/drawing/2014/main" val="3817648937"/>
                    </a:ext>
                  </a:extLst>
                </a:gridCol>
                <a:gridCol w="447322">
                  <a:extLst>
                    <a:ext uri="{9D8B030D-6E8A-4147-A177-3AD203B41FA5}">
                      <a16:colId xmlns:a16="http://schemas.microsoft.com/office/drawing/2014/main" val="175531977"/>
                    </a:ext>
                  </a:extLst>
                </a:gridCol>
                <a:gridCol w="360040">
                  <a:extLst>
                    <a:ext uri="{9D8B030D-6E8A-4147-A177-3AD203B41FA5}">
                      <a16:colId xmlns:a16="http://schemas.microsoft.com/office/drawing/2014/main" val="3563650619"/>
                    </a:ext>
                  </a:extLst>
                </a:gridCol>
                <a:gridCol w="360040">
                  <a:extLst>
                    <a:ext uri="{9D8B030D-6E8A-4147-A177-3AD203B41FA5}">
                      <a16:colId xmlns:a16="http://schemas.microsoft.com/office/drawing/2014/main" val="3976870377"/>
                    </a:ext>
                  </a:extLst>
                </a:gridCol>
                <a:gridCol w="436413">
                  <a:extLst>
                    <a:ext uri="{9D8B030D-6E8A-4147-A177-3AD203B41FA5}">
                      <a16:colId xmlns:a16="http://schemas.microsoft.com/office/drawing/2014/main" val="3071763958"/>
                    </a:ext>
                  </a:extLst>
                </a:gridCol>
                <a:gridCol w="327309">
                  <a:extLst>
                    <a:ext uri="{9D8B030D-6E8A-4147-A177-3AD203B41FA5}">
                      <a16:colId xmlns:a16="http://schemas.microsoft.com/office/drawing/2014/main" val="3246341485"/>
                    </a:ext>
                  </a:extLst>
                </a:gridCol>
                <a:gridCol w="327309">
                  <a:extLst>
                    <a:ext uri="{9D8B030D-6E8A-4147-A177-3AD203B41FA5}">
                      <a16:colId xmlns:a16="http://schemas.microsoft.com/office/drawing/2014/main" val="3067253258"/>
                    </a:ext>
                  </a:extLst>
                </a:gridCol>
                <a:gridCol w="447322">
                  <a:extLst>
                    <a:ext uri="{9D8B030D-6E8A-4147-A177-3AD203B41FA5}">
                      <a16:colId xmlns:a16="http://schemas.microsoft.com/office/drawing/2014/main" val="2742508935"/>
                    </a:ext>
                  </a:extLst>
                </a:gridCol>
                <a:gridCol w="327309">
                  <a:extLst>
                    <a:ext uri="{9D8B030D-6E8A-4147-A177-3AD203B41FA5}">
                      <a16:colId xmlns:a16="http://schemas.microsoft.com/office/drawing/2014/main" val="2330828300"/>
                    </a:ext>
                  </a:extLst>
                </a:gridCol>
                <a:gridCol w="327309">
                  <a:extLst>
                    <a:ext uri="{9D8B030D-6E8A-4147-A177-3AD203B41FA5}">
                      <a16:colId xmlns:a16="http://schemas.microsoft.com/office/drawing/2014/main" val="3963867498"/>
                    </a:ext>
                  </a:extLst>
                </a:gridCol>
                <a:gridCol w="447322">
                  <a:extLst>
                    <a:ext uri="{9D8B030D-6E8A-4147-A177-3AD203B41FA5}">
                      <a16:colId xmlns:a16="http://schemas.microsoft.com/office/drawing/2014/main" val="1334715963"/>
                    </a:ext>
                  </a:extLst>
                </a:gridCol>
                <a:gridCol w="327309">
                  <a:extLst>
                    <a:ext uri="{9D8B030D-6E8A-4147-A177-3AD203B41FA5}">
                      <a16:colId xmlns:a16="http://schemas.microsoft.com/office/drawing/2014/main" val="876712431"/>
                    </a:ext>
                  </a:extLst>
                </a:gridCol>
                <a:gridCol w="327309">
                  <a:extLst>
                    <a:ext uri="{9D8B030D-6E8A-4147-A177-3AD203B41FA5}">
                      <a16:colId xmlns:a16="http://schemas.microsoft.com/office/drawing/2014/main" val="1924241491"/>
                    </a:ext>
                  </a:extLst>
                </a:gridCol>
                <a:gridCol w="403681">
                  <a:extLst>
                    <a:ext uri="{9D8B030D-6E8A-4147-A177-3AD203B41FA5}">
                      <a16:colId xmlns:a16="http://schemas.microsoft.com/office/drawing/2014/main" val="3316825767"/>
                    </a:ext>
                  </a:extLst>
                </a:gridCol>
              </a:tblGrid>
              <a:tr h="172382">
                <a:tc>
                  <a:txBody>
                    <a:bodyPr/>
                    <a:lstStyle/>
                    <a:p>
                      <a:pPr rtl="0" fontAlgn="b"/>
                      <a:endParaRPr lang="en-US" sz="10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endParaRPr lang="en-US" sz="10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ctr" rtl="0" fontAlgn="b"/>
                      <a:endParaRPr lang="en-US" sz="1000" b="1" dirty="0">
                        <a:effectLst/>
                      </a:endParaRP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gridSpan="6">
                  <a:txBody>
                    <a:bodyPr/>
                    <a:lstStyle/>
                    <a:p>
                      <a:pPr algn="ctr" rtl="0" fontAlgn="b"/>
                      <a:r>
                        <a:rPr lang="en-US" sz="1000" b="1" dirty="0">
                          <a:effectLst/>
                        </a:rPr>
                        <a:t>NER</a:t>
                      </a:r>
                    </a:p>
                  </a:txBody>
                  <a:tcPr marL="17377" marR="17377" marT="11585" marB="1158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rtl="0" fontAlgn="b"/>
                      <a:r>
                        <a:rPr lang="en-US" sz="1000" b="1" dirty="0">
                          <a:effectLst/>
                        </a:rPr>
                        <a:t>RE</a:t>
                      </a:r>
                    </a:p>
                  </a:txBody>
                  <a:tcPr marL="17377" marR="17377" marT="11585" marB="1158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rtl="0" fontAlgn="b"/>
                      <a:r>
                        <a:rPr lang="en-US" sz="1000" b="1">
                          <a:effectLst/>
                        </a:rPr>
                        <a:t>EL</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36959875"/>
                  </a:ext>
                </a:extLst>
              </a:tr>
              <a:tr h="172382">
                <a:tc>
                  <a:txBody>
                    <a:bodyPr/>
                    <a:lstStyle/>
                    <a:p>
                      <a:pPr rtl="0" fontAlgn="b"/>
                      <a:endParaRPr lang="en-US" sz="10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endParaRPr lang="en-US" sz="100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ctr" rtl="0" fontAlgn="b"/>
                      <a:endParaRPr lang="en-US" sz="1000" b="1" dirty="0">
                        <a:effectLst/>
                      </a:endParaRP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gridSpan="3">
                  <a:txBody>
                    <a:bodyPr/>
                    <a:lstStyle/>
                    <a:p>
                      <a:pPr algn="ctr" rtl="0" fontAlgn="b"/>
                      <a:r>
                        <a:rPr lang="en-US" sz="1000" b="1" dirty="0">
                          <a:effectLst/>
                        </a:rPr>
                        <a:t>Relaxed</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3">
                  <a:txBody>
                    <a:bodyPr/>
                    <a:lstStyle/>
                    <a:p>
                      <a:pPr algn="ctr" rtl="0" fontAlgn="b"/>
                      <a:r>
                        <a:rPr lang="en-US" sz="1000" b="1">
                          <a:effectLst/>
                        </a:rPr>
                        <a:t>Strict</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3">
                  <a:txBody>
                    <a:bodyPr/>
                    <a:lstStyle/>
                    <a:p>
                      <a:pPr algn="ctr" rtl="0" fontAlgn="b"/>
                      <a:r>
                        <a:rPr lang="en-US" sz="1000" b="1">
                          <a:effectLst/>
                        </a:rPr>
                        <a:t>Relaxed</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3">
                  <a:txBody>
                    <a:bodyPr/>
                    <a:lstStyle/>
                    <a:p>
                      <a:pPr algn="ctr" rtl="0" fontAlgn="b"/>
                      <a:r>
                        <a:rPr lang="en-US" sz="1000" b="1">
                          <a:effectLst/>
                        </a:rPr>
                        <a:t>Strict</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4">
                  <a:txBody>
                    <a:bodyPr/>
                    <a:lstStyle/>
                    <a:p>
                      <a:pPr algn="ctr" rtl="0" fontAlgn="b"/>
                      <a:r>
                        <a:rPr lang="en-US" sz="1000" b="1" dirty="0">
                          <a:effectLst/>
                        </a:rPr>
                        <a:t>Strict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01289345"/>
                  </a:ext>
                </a:extLst>
              </a:tr>
              <a:tr h="130782">
                <a:tc>
                  <a:txBody>
                    <a:bodyPr/>
                    <a:lstStyle/>
                    <a:p>
                      <a:pPr algn="r" rtl="0" fontAlgn="b"/>
                      <a:endParaRPr lang="en-US" sz="1000" b="1"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Model</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#Params</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dirty="0">
                          <a:effectLst/>
                        </a:rPr>
                        <a:t>P</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R</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F1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P</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R</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dirty="0">
                          <a:effectLst/>
                        </a:rPr>
                        <a:t>F1</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P</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R</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F1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P</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R</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F1</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P</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R</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dirty="0">
                          <a:effectLst/>
                        </a:rPr>
                        <a:t>F1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dirty="0">
                          <a:effectLst/>
                        </a:rPr>
                        <a:t>#PD</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944712991"/>
                  </a:ext>
                </a:extLst>
              </a:tr>
              <a:tr h="172382">
                <a:tc>
                  <a:txBody>
                    <a:bodyPr/>
                    <a:lstStyle/>
                    <a:p>
                      <a:pPr rtl="0" fontAlgn="b"/>
                      <a:endParaRPr lang="en-US" sz="100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gridSpan="18">
                  <a:txBody>
                    <a:bodyPr/>
                    <a:lstStyle/>
                    <a:p>
                      <a:pPr algn="ctr" rtl="0" fontAlgn="b"/>
                      <a:r>
                        <a:rPr lang="en-US" sz="1000" b="1" dirty="0">
                          <a:effectLst/>
                        </a:rPr>
                        <a:t>Without </a:t>
                      </a:r>
                      <a:r>
                        <a:rPr lang="en-US" sz="1000" b="1" dirty="0" err="1">
                          <a:effectLst/>
                        </a:rPr>
                        <a:t>PostRAG</a:t>
                      </a:r>
                      <a:endParaRPr lang="en-US" sz="1000" b="1" dirty="0">
                        <a:effectLst/>
                      </a:endParaRPr>
                    </a:p>
                  </a:txBody>
                  <a:tcPr marL="17377" marR="17377" marT="11585" marB="11585" anchor="b">
                    <a:lnL w="9525" cap="flat" cmpd="sng" algn="ctr">
                      <a:solidFill>
                        <a:srgbClr val="CCCCCC"/>
                      </a:solidFill>
                      <a:prstDash val="solid"/>
                      <a:round/>
                      <a:headEnd type="none" w="med" len="med"/>
                      <a:tailEnd type="none" w="med" len="med"/>
                    </a:lnL>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endParaRPr lang="en-US"/>
                    </a:p>
                  </a:txBody>
                  <a:tcPr/>
                </a:tc>
                <a:tc hMerge="1">
                  <a:txBody>
                    <a:bodyPr/>
                    <a:lstStyle/>
                    <a:p>
                      <a:pPr algn="ctr" rtl="0" fontAlgn="b"/>
                      <a:endParaRPr lang="en-US" sz="1000" b="1" dirty="0">
                        <a:effectLst/>
                      </a:endParaRPr>
                    </a:p>
                  </a:txBody>
                  <a:tcPr marL="17377" marR="17377" marT="11585" marB="1158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rtl="0" fontAlgn="b"/>
                      <a:endParaRPr lang="en-US" sz="1000" b="1" dirty="0">
                        <a:effectLst/>
                      </a:endParaRPr>
                    </a:p>
                  </a:txBody>
                  <a:tcPr marL="17377" marR="17377" marT="11585" marB="1158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rtl="0" fontAlgn="b"/>
                      <a:endParaRPr lang="en-US" sz="1000" b="1" dirty="0">
                        <a:effectLst/>
                      </a:endParaRP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08325316"/>
                  </a:ext>
                </a:extLst>
              </a:tr>
              <a:tr h="130782">
                <a:tc rowSpan="7">
                  <a:txBody>
                    <a:bodyPr/>
                    <a:lstStyle/>
                    <a:p>
                      <a:pPr algn="r" rtl="0" fontAlgn="b"/>
                      <a:r>
                        <a:rPr lang="en-US" sz="1000" dirty="0">
                          <a:effectLst/>
                        </a:rPr>
                        <a:t>10-shot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DeepSeek-V3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671B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.572</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.350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.435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.472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.255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.331</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.075</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.072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.073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.033</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736390799"/>
                  </a:ext>
                </a:extLst>
              </a:tr>
              <a:tr h="130782">
                <a:tc vMerge="1">
                  <a:txBody>
                    <a:bodyPr/>
                    <a:lstStyle/>
                    <a:p>
                      <a:endParaRPr lang="en-US"/>
                    </a:p>
                  </a:txBody>
                  <a:tcPr/>
                </a:tc>
                <a:tc>
                  <a:txBody>
                    <a:bodyPr/>
                    <a:lstStyle/>
                    <a:p>
                      <a:pPr algn="r" rtl="0" fontAlgn="b"/>
                      <a:r>
                        <a:rPr lang="en-US" sz="1000">
                          <a:effectLst/>
                        </a:rPr>
                        <a:t>GPT 4o</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200B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.602</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.323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.420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.455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.214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.291</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.096</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.066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.079</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.060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.049</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101829654"/>
                  </a:ext>
                </a:extLst>
              </a:tr>
              <a:tr h="130782">
                <a:tc vMerge="1">
                  <a:txBody>
                    <a:bodyPr/>
                    <a:lstStyle/>
                    <a:p>
                      <a:endParaRPr lang="en-US"/>
                    </a:p>
                  </a:txBody>
                  <a:tcPr/>
                </a:tc>
                <a:tc>
                  <a:txBody>
                    <a:bodyPr/>
                    <a:lstStyle/>
                    <a:p>
                      <a:pPr algn="r" rtl="0" fontAlgn="b"/>
                      <a:r>
                        <a:rPr lang="en-US" sz="1000" dirty="0">
                          <a:effectLst/>
                        </a:rPr>
                        <a:t>Llama-3.3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dirty="0">
                          <a:effectLst/>
                        </a:rPr>
                        <a:t>70B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dirty="0">
                          <a:effectLst/>
                          <a:latin typeface="Fira Sans" panose="020B0503050000020004" pitchFamily="34" charset="0"/>
                        </a:rPr>
                        <a:t>.536</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.471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.501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dirty="0">
                          <a:effectLst/>
                          <a:latin typeface="Fira Sans" panose="020B0503050000020004" pitchFamily="34" charset="0"/>
                        </a:rPr>
                        <a:t>.432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.337</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.378</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dirty="0">
                          <a:effectLst/>
                        </a:rPr>
                        <a:t>.066</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.096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dirty="0">
                          <a:effectLst/>
                          <a:latin typeface="Fira Sans" panose="020B0503050000020004" pitchFamily="34" charset="0"/>
                        </a:rPr>
                        <a:t>.078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dirty="0">
                          <a:effectLst/>
                          <a:latin typeface="Fira Sans" panose="020B0503050000020004" pitchFamily="34" charset="0"/>
                        </a:rPr>
                        <a:t>.045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.066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.053</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dirty="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dirty="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dirty="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dirty="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extLst>
                  <a:ext uri="{0D108BD9-81ED-4DB2-BD59-A6C34878D82A}">
                    <a16:rowId xmlns:a16="http://schemas.microsoft.com/office/drawing/2014/main" val="1208195215"/>
                  </a:ext>
                </a:extLst>
              </a:tr>
              <a:tr h="130782">
                <a:tc vMerge="1">
                  <a:txBody>
                    <a:bodyPr/>
                    <a:lstStyle/>
                    <a:p>
                      <a:endParaRPr lang="en-US"/>
                    </a:p>
                  </a:txBody>
                  <a:tcPr/>
                </a:tc>
                <a:tc>
                  <a:txBody>
                    <a:bodyPr/>
                    <a:lstStyle/>
                    <a:p>
                      <a:pPr algn="r" rtl="0" fontAlgn="b"/>
                      <a:r>
                        <a:rPr lang="en-US" sz="1000">
                          <a:effectLst/>
                        </a:rPr>
                        <a:t>Llama-3.1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8B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.385</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.346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.364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.291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.239</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.262</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.026</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.016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.027</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.020</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dirty="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dirty="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61793653"/>
                  </a:ext>
                </a:extLst>
              </a:tr>
              <a:tr h="130782">
                <a:tc vMerge="1">
                  <a:txBody>
                    <a:bodyPr/>
                    <a:lstStyle/>
                    <a:p>
                      <a:endParaRPr lang="en-US"/>
                    </a:p>
                  </a:txBody>
                  <a:tcPr/>
                </a:tc>
                <a:tc>
                  <a:txBody>
                    <a:bodyPr/>
                    <a:lstStyle/>
                    <a:p>
                      <a:pPr algn="r" rtl="0" fontAlgn="b"/>
                      <a:r>
                        <a:rPr lang="en-US" sz="1000">
                          <a:effectLst/>
                        </a:rPr>
                        <a:t>ClimateGPT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70B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.494</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.062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.110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.305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.062</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.009</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.000</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950547050"/>
                  </a:ext>
                </a:extLst>
              </a:tr>
              <a:tr h="172382">
                <a:tc vMerge="1">
                  <a:txBody>
                    <a:bodyPr/>
                    <a:lstStyle/>
                    <a:p>
                      <a:endParaRPr lang="en-US"/>
                    </a:p>
                  </a:txBody>
                  <a:tcPr/>
                </a:tc>
                <a:tc>
                  <a:txBody>
                    <a:bodyPr/>
                    <a:lstStyle/>
                    <a:p>
                      <a:pPr algn="r" rtl="0" fontAlgn="b"/>
                      <a:r>
                        <a:rPr lang="en-US" sz="1000">
                          <a:effectLst/>
                        </a:rPr>
                        <a:t>NuNER</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0.35B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.727</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.307</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.431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.512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.196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.284</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121262639"/>
                  </a:ext>
                </a:extLst>
              </a:tr>
              <a:tr h="233807">
                <a:tc vMerge="1">
                  <a:txBody>
                    <a:bodyPr/>
                    <a:lstStyle/>
                    <a:p>
                      <a:endParaRPr lang="en-US"/>
                    </a:p>
                  </a:txBody>
                  <a:tcPr/>
                </a:tc>
                <a:tc>
                  <a:txBody>
                    <a:bodyPr/>
                    <a:lstStyle/>
                    <a:p>
                      <a:pPr algn="r" rtl="0" fontAlgn="b"/>
                      <a:r>
                        <a:rPr lang="en-US" sz="1000" dirty="0" err="1">
                          <a:effectLst/>
                        </a:rPr>
                        <a:t>GLiNER</a:t>
                      </a:r>
                      <a:endParaRPr lang="en-US" sz="10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dirty="0">
                          <a:effectLst/>
                        </a:rPr>
                        <a:t>0.3B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.591</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.378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.461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.458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.269</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.339</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842115105"/>
                  </a:ext>
                </a:extLst>
              </a:tr>
              <a:tr h="130782">
                <a:tc>
                  <a:txBody>
                    <a:bodyPr/>
                    <a:lstStyle/>
                    <a:p>
                      <a:pPr algn="r" rtl="0" fontAlgn="b"/>
                      <a:r>
                        <a:rPr lang="en-US" sz="1000" dirty="0">
                          <a:effectLst/>
                        </a:rPr>
                        <a:t>0-shot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rowSpan="4">
                  <a:txBody>
                    <a:bodyPr/>
                    <a:lstStyle/>
                    <a:p>
                      <a:pPr algn="r" rtl="0" fontAlgn="b"/>
                      <a:r>
                        <a:rPr lang="en-US" sz="1000" dirty="0">
                          <a:effectLst/>
                        </a:rPr>
                        <a:t>Llama-3.3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4">
                  <a:txBody>
                    <a:bodyPr/>
                    <a:lstStyle/>
                    <a:p>
                      <a:pPr algn="r" rtl="0" fontAlgn="b"/>
                      <a:r>
                        <a:rPr lang="en-US" sz="1000" dirty="0">
                          <a:effectLst/>
                        </a:rPr>
                        <a:t>70B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.469</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.414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.440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.358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.285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.317</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.037</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.083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.051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.012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.028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.017</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dirty="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dirty="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dirty="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dirty="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extLst>
                  <a:ext uri="{0D108BD9-81ED-4DB2-BD59-A6C34878D82A}">
                    <a16:rowId xmlns:a16="http://schemas.microsoft.com/office/drawing/2014/main" val="2076990351"/>
                  </a:ext>
                </a:extLst>
              </a:tr>
              <a:tr h="130782">
                <a:tc>
                  <a:txBody>
                    <a:bodyPr/>
                    <a:lstStyle/>
                    <a:p>
                      <a:pPr algn="r" rtl="0" fontAlgn="b"/>
                      <a:r>
                        <a:rPr lang="en-US" sz="1000" dirty="0">
                          <a:effectLst/>
                        </a:rPr>
                        <a:t>1-shot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CE3C"/>
                    </a:solidFill>
                  </a:tcPr>
                </a:tc>
                <a:tc vMerge="1">
                  <a:txBody>
                    <a:bodyPr/>
                    <a:lstStyle/>
                    <a:p>
                      <a:endParaRPr lang="en-US"/>
                    </a:p>
                  </a:txBody>
                  <a:tcPr/>
                </a:tc>
                <a:tc vMerge="1">
                  <a:txBody>
                    <a:bodyPr/>
                    <a:lstStyle/>
                    <a:p>
                      <a:endParaRPr lang="en-US"/>
                    </a:p>
                  </a:txBody>
                  <a:tcPr/>
                </a:tc>
                <a:tc>
                  <a:txBody>
                    <a:bodyPr/>
                    <a:lstStyle/>
                    <a:p>
                      <a:pPr algn="r" rtl="0" fontAlgn="b"/>
                      <a:r>
                        <a:rPr lang="en-US" sz="1000" b="0" i="0" dirty="0">
                          <a:effectLst/>
                          <a:latin typeface="Fira Sans" panose="020B0503050000020004" pitchFamily="34" charset="0"/>
                        </a:rPr>
                        <a:t>.504</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CE3C"/>
                    </a:solidFill>
                  </a:tcPr>
                </a:tc>
                <a:tc>
                  <a:txBody>
                    <a:bodyPr/>
                    <a:lstStyle/>
                    <a:p>
                      <a:pPr algn="r" rtl="0" fontAlgn="b"/>
                      <a:r>
                        <a:rPr lang="en-US" sz="1000" b="0" i="0" dirty="0">
                          <a:effectLst/>
                          <a:latin typeface="Fira Sans" panose="020B0503050000020004" pitchFamily="34" charset="0"/>
                        </a:rPr>
                        <a:t>.431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CE3C"/>
                    </a:solidFill>
                  </a:tcPr>
                </a:tc>
                <a:tc>
                  <a:txBody>
                    <a:bodyPr/>
                    <a:lstStyle/>
                    <a:p>
                      <a:pPr algn="r" rtl="0" fontAlgn="b"/>
                      <a:r>
                        <a:rPr lang="en-US" sz="1000" b="0" i="0" dirty="0">
                          <a:effectLst/>
                          <a:latin typeface="Fira Sans" panose="020B0503050000020004" pitchFamily="34" charset="0"/>
                        </a:rPr>
                        <a:t>.464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CE3C"/>
                    </a:solidFill>
                  </a:tcPr>
                </a:tc>
                <a:tc>
                  <a:txBody>
                    <a:bodyPr/>
                    <a:lstStyle/>
                    <a:p>
                      <a:pPr algn="r" rtl="0" fontAlgn="b"/>
                      <a:r>
                        <a:rPr lang="en-US" sz="1000" b="0" i="0" dirty="0">
                          <a:effectLst/>
                          <a:latin typeface="Fira Sans" panose="020B0503050000020004" pitchFamily="34" charset="0"/>
                        </a:rPr>
                        <a:t>.386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CE3C"/>
                    </a:solidFill>
                  </a:tcPr>
                </a:tc>
                <a:tc>
                  <a:txBody>
                    <a:bodyPr/>
                    <a:lstStyle/>
                    <a:p>
                      <a:pPr algn="r" rtl="0" fontAlgn="b"/>
                      <a:r>
                        <a:rPr lang="en-US" sz="1000" b="0" i="0" dirty="0">
                          <a:effectLst/>
                          <a:latin typeface="Fira Sans" panose="020B0503050000020004" pitchFamily="34" charset="0"/>
                        </a:rPr>
                        <a:t>.295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CE3C"/>
                    </a:solidFill>
                  </a:tcPr>
                </a:tc>
                <a:tc>
                  <a:txBody>
                    <a:bodyPr/>
                    <a:lstStyle/>
                    <a:p>
                      <a:pPr algn="r" rtl="0" fontAlgn="b"/>
                      <a:r>
                        <a:rPr lang="en-US" sz="1000" b="0" i="0" dirty="0">
                          <a:effectLst/>
                          <a:latin typeface="Fira Sans" panose="020B0503050000020004" pitchFamily="34" charset="0"/>
                        </a:rPr>
                        <a:t>.334</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CE3C"/>
                    </a:solidFill>
                  </a:tcPr>
                </a:tc>
                <a:tc>
                  <a:txBody>
                    <a:bodyPr/>
                    <a:lstStyle/>
                    <a:p>
                      <a:pPr algn="r" rtl="0" fontAlgn="b"/>
                      <a:r>
                        <a:rPr lang="en-US" sz="1000" b="0" i="0" dirty="0">
                          <a:effectLst/>
                          <a:latin typeface="Fira Sans" panose="020B0503050000020004" pitchFamily="34" charset="0"/>
                        </a:rPr>
                        <a:t>.047</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CE3C"/>
                    </a:solidFill>
                  </a:tcPr>
                </a:tc>
                <a:tc>
                  <a:txBody>
                    <a:bodyPr/>
                    <a:lstStyle/>
                    <a:p>
                      <a:pPr algn="r" rtl="0" fontAlgn="b"/>
                      <a:r>
                        <a:rPr lang="en-US" sz="1000" b="0" i="0" dirty="0">
                          <a:effectLst/>
                          <a:latin typeface="Fira Sans" panose="020B0503050000020004" pitchFamily="34" charset="0"/>
                        </a:rPr>
                        <a:t>.076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CE3C"/>
                    </a:solidFill>
                  </a:tcPr>
                </a:tc>
                <a:tc>
                  <a:txBody>
                    <a:bodyPr/>
                    <a:lstStyle/>
                    <a:p>
                      <a:pPr algn="r" rtl="0" fontAlgn="b"/>
                      <a:r>
                        <a:rPr lang="en-US" sz="1000" b="0" i="0" dirty="0">
                          <a:effectLst/>
                          <a:latin typeface="Fira Sans" panose="020B0503050000020004" pitchFamily="34" charset="0"/>
                        </a:rPr>
                        <a:t>.058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CE3C"/>
                    </a:solidFill>
                  </a:tcPr>
                </a:tc>
                <a:tc>
                  <a:txBody>
                    <a:bodyPr/>
                    <a:lstStyle/>
                    <a:p>
                      <a:pPr algn="r" rtl="0" fontAlgn="b"/>
                      <a:r>
                        <a:rPr lang="en-US" sz="1000" b="0" i="0" dirty="0">
                          <a:effectLst/>
                          <a:latin typeface="Fira Sans" panose="020B0503050000020004" pitchFamily="34" charset="0"/>
                        </a:rPr>
                        <a:t>.031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CE3C"/>
                    </a:solidFill>
                  </a:tcPr>
                </a:tc>
                <a:tc>
                  <a:txBody>
                    <a:bodyPr/>
                    <a:lstStyle/>
                    <a:p>
                      <a:pPr algn="r" rtl="0" fontAlgn="b"/>
                      <a:r>
                        <a:rPr lang="en-US" sz="1000" b="0" i="0" dirty="0">
                          <a:effectLst/>
                          <a:latin typeface="Fira Sans" panose="020B0503050000020004" pitchFamily="34" charset="0"/>
                        </a:rPr>
                        <a:t>.050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CE3C"/>
                    </a:solidFill>
                  </a:tcPr>
                </a:tc>
                <a:tc>
                  <a:txBody>
                    <a:bodyPr/>
                    <a:lstStyle/>
                    <a:p>
                      <a:pPr algn="r" rtl="0" fontAlgn="b"/>
                      <a:r>
                        <a:rPr lang="en-US" sz="1000" b="0" i="0" dirty="0">
                          <a:effectLst/>
                          <a:latin typeface="Fira Sans" panose="020B0503050000020004" pitchFamily="34" charset="0"/>
                        </a:rPr>
                        <a:t>.038</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CE3C"/>
                    </a:solidFill>
                  </a:tcPr>
                </a:tc>
                <a:tc>
                  <a:txBody>
                    <a:bodyPr/>
                    <a:lstStyle/>
                    <a:p>
                      <a:pPr algn="r" rtl="0" fontAlgn="b"/>
                      <a:r>
                        <a:rPr lang="en-US" sz="1000" dirty="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CE3C"/>
                    </a:solidFill>
                  </a:tcPr>
                </a:tc>
                <a:tc>
                  <a:txBody>
                    <a:bodyPr/>
                    <a:lstStyle/>
                    <a:p>
                      <a:pPr algn="r" rtl="0" fontAlgn="b"/>
                      <a:r>
                        <a:rPr lang="en-US" sz="1000" dirty="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CE3C"/>
                    </a:solidFill>
                  </a:tcPr>
                </a:tc>
                <a:tc>
                  <a:txBody>
                    <a:bodyPr/>
                    <a:lstStyle/>
                    <a:p>
                      <a:pPr algn="r" rtl="0" fontAlgn="b"/>
                      <a:r>
                        <a:rPr lang="en-US" sz="1000" dirty="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CE3C"/>
                    </a:solidFill>
                  </a:tcPr>
                </a:tc>
                <a:tc>
                  <a:txBody>
                    <a:bodyPr/>
                    <a:lstStyle/>
                    <a:p>
                      <a:pPr algn="r" rtl="0" fontAlgn="b"/>
                      <a:r>
                        <a:rPr lang="en-US" sz="1000" dirty="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CE3C"/>
                    </a:solidFill>
                  </a:tcPr>
                </a:tc>
                <a:extLst>
                  <a:ext uri="{0D108BD9-81ED-4DB2-BD59-A6C34878D82A}">
                    <a16:rowId xmlns:a16="http://schemas.microsoft.com/office/drawing/2014/main" val="160314684"/>
                  </a:ext>
                </a:extLst>
              </a:tr>
              <a:tr h="130782">
                <a:tc>
                  <a:txBody>
                    <a:bodyPr/>
                    <a:lstStyle/>
                    <a:p>
                      <a:pPr algn="r" rtl="0" fontAlgn="b"/>
                      <a:r>
                        <a:rPr lang="en-US" sz="1000">
                          <a:effectLst/>
                        </a:rPr>
                        <a:t>No PreRAG</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a:txBody>
                    <a:bodyPr/>
                    <a:lstStyle/>
                    <a:p>
                      <a:pPr algn="r" rtl="0" fontAlgn="b"/>
                      <a:r>
                        <a:rPr lang="en-US" sz="1000" b="0" i="0" dirty="0">
                          <a:effectLst/>
                          <a:latin typeface="Fira Sans" panose="020B0503050000020004" pitchFamily="34" charset="0"/>
                        </a:rPr>
                        <a:t>.517</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.456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.485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.406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.316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.355</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.064</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.096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.076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.061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.048</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90436944"/>
                  </a:ext>
                </a:extLst>
              </a:tr>
              <a:tr h="172382">
                <a:tc>
                  <a:txBody>
                    <a:bodyPr/>
                    <a:lstStyle/>
                    <a:p>
                      <a:pPr algn="r" rtl="0" fontAlgn="b"/>
                      <a:r>
                        <a:rPr lang="en-US" sz="1000" dirty="0">
                          <a:effectLst/>
                        </a:rPr>
                        <a:t>No Rel.</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a:txBody>
                    <a:bodyPr/>
                    <a:lstStyle/>
                    <a:p>
                      <a:pPr algn="r" rtl="0" fontAlgn="b"/>
                      <a:r>
                        <a:rPr lang="en-US" sz="1000" b="0" i="0" dirty="0">
                          <a:effectLst/>
                          <a:latin typeface="Fira Sans" panose="020B0503050000020004" pitchFamily="34" charset="0"/>
                        </a:rPr>
                        <a:t>.539</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.505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.522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.431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.360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.392</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dirty="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dirty="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dirty="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201021360"/>
                  </a:ext>
                </a:extLst>
              </a:tr>
              <a:tr h="172382">
                <a:tc>
                  <a:txBody>
                    <a:bodyPr/>
                    <a:lstStyle/>
                    <a:p>
                      <a:pPr rtl="0" fontAlgn="b"/>
                      <a:endParaRPr lang="en-US" sz="100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gridSpan="18">
                  <a:txBody>
                    <a:bodyPr/>
                    <a:lstStyle/>
                    <a:p>
                      <a:pPr algn="ctr" rtl="0" fontAlgn="b"/>
                      <a:r>
                        <a:rPr lang="en-US" sz="1000" b="1" dirty="0">
                          <a:effectLst/>
                        </a:rPr>
                        <a:t>With </a:t>
                      </a:r>
                      <a:r>
                        <a:rPr lang="en-US" sz="1000" b="1" dirty="0" err="1">
                          <a:effectLst/>
                        </a:rPr>
                        <a:t>PostRAG</a:t>
                      </a:r>
                      <a:endParaRPr lang="en-US" sz="1000" b="1" dirty="0">
                        <a:effectLst/>
                      </a:endParaRPr>
                    </a:p>
                  </a:txBody>
                  <a:tcPr marL="17377" marR="17377" marT="11585" marB="11585" anchor="b">
                    <a:lnL w="9525" cap="flat" cmpd="sng" algn="ctr">
                      <a:solidFill>
                        <a:srgbClr val="CCCCCC"/>
                      </a:solidFill>
                      <a:prstDash val="solid"/>
                      <a:round/>
                      <a:headEnd type="none" w="med" len="med"/>
                      <a:tailEnd type="none" w="med" len="med"/>
                    </a:lnL>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pPr rtl="0" fontAlgn="b"/>
                      <a:endParaRPr lang="en-US" sz="1000">
                        <a:effectLst/>
                      </a:endParaRP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endParaRPr/>
                    </a:p>
                  </a:txBody>
                  <a:tcPr marL="17377" marR="17377" marT="11585" marB="1158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rtl="0" fontAlgn="b"/>
                      <a:endParaRPr lang="en-US" sz="1000" b="1" dirty="0">
                        <a:effectLst/>
                      </a:endParaRPr>
                    </a:p>
                  </a:txBody>
                  <a:tcPr marL="17377" marR="17377" marT="11585" marB="1158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rtl="0" fontAlgn="b"/>
                      <a:endParaRPr lang="en-US" sz="1000" b="1" dirty="0">
                        <a:effectLst/>
                      </a:endParaRP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87134255"/>
                  </a:ext>
                </a:extLst>
              </a:tr>
              <a:tr h="130782">
                <a:tc>
                  <a:txBody>
                    <a:bodyPr/>
                    <a:lstStyle/>
                    <a:p>
                      <a:pPr algn="r" rtl="0" fontAlgn="b"/>
                      <a:endParaRPr lang="en-US" sz="10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DeepSeek-V3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671B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.604</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.336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.432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.498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.244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.328</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.059</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.049</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.026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.018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.022</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.457</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.272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.341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3,365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324571231"/>
                  </a:ext>
                </a:extLst>
              </a:tr>
              <a:tr h="172382">
                <a:tc>
                  <a:txBody>
                    <a:bodyPr/>
                    <a:lstStyle/>
                    <a:p>
                      <a:pPr rtl="0" fontAlgn="b"/>
                      <a:endParaRPr lang="en-US" sz="14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dirty="0">
                          <a:effectLst/>
                        </a:rPr>
                        <a:t>GPT 4o</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200B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.663</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.304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.417</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.510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.205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.292</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.090</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.065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.026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.037</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.497</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.246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.330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2,779</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792932686"/>
                  </a:ext>
                </a:extLst>
              </a:tr>
              <a:tr h="172382">
                <a:tc>
                  <a:txBody>
                    <a:bodyPr/>
                    <a:lstStyle/>
                    <a:p>
                      <a:pPr algn="r" rtl="0" fontAlgn="b"/>
                      <a:r>
                        <a:rPr lang="en-US" sz="1000" dirty="0">
                          <a:effectLst/>
                        </a:rPr>
                        <a:t>10-shot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a:effectLst/>
                        </a:rPr>
                        <a:t>Llama-3.3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dirty="0">
                          <a:effectLst/>
                        </a:rPr>
                        <a:t>70B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dirty="0">
                          <a:effectLst/>
                          <a:latin typeface="Fira Sans" panose="020B0503050000020004" pitchFamily="34" charset="0"/>
                        </a:rPr>
                        <a:t>.661</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.436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.525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.530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.310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.391</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dirty="0">
                          <a:effectLst/>
                          <a:latin typeface="Fira Sans" panose="020B0503050000020004" pitchFamily="34" charset="0"/>
                        </a:rPr>
                        <a:t>.060</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.052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.056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dirty="0">
                          <a:effectLst/>
                          <a:latin typeface="Fira Sans" panose="020B0503050000020004" pitchFamily="34" charset="0"/>
                        </a:rPr>
                        <a:t>.039</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.034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dirty="0">
                          <a:effectLst/>
                          <a:latin typeface="Fira Sans" panose="020B0503050000020004" pitchFamily="34" charset="0"/>
                        </a:rPr>
                        <a:t>.036</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dirty="0">
                          <a:effectLst/>
                          <a:latin typeface="Fira Sans" panose="020B0503050000020004" pitchFamily="34" charset="0"/>
                        </a:rPr>
                        <a:t>.440</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.315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.367</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dirty="0">
                          <a:effectLst/>
                          <a:latin typeface="Fira Sans" panose="020B0503050000020004" pitchFamily="34" charset="0"/>
                        </a:rPr>
                        <a:t>4,051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extLst>
                  <a:ext uri="{0D108BD9-81ED-4DB2-BD59-A6C34878D82A}">
                    <a16:rowId xmlns:a16="http://schemas.microsoft.com/office/drawing/2014/main" val="1542496629"/>
                  </a:ext>
                </a:extLst>
              </a:tr>
              <a:tr h="172382">
                <a:tc>
                  <a:txBody>
                    <a:bodyPr/>
                    <a:lstStyle/>
                    <a:p>
                      <a:pPr rtl="0" fontAlgn="b"/>
                      <a:endParaRPr lang="en-US" sz="14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dirty="0">
                          <a:effectLst/>
                        </a:rPr>
                        <a:t>Llama-3.1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dirty="0">
                          <a:effectLst/>
                        </a:rPr>
                        <a:t>8B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.533</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.314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.395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.413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.220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.287</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.042</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.026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.022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.024</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.396</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.247</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.304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3,540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567515572"/>
                  </a:ext>
                </a:extLst>
              </a:tr>
              <a:tr h="172382">
                <a:tc>
                  <a:txBody>
                    <a:bodyPr/>
                    <a:lstStyle/>
                    <a:p>
                      <a:pPr rtl="0" fontAlgn="b"/>
                      <a:endParaRPr lang="en-US" sz="14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ClimateGPT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70B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.495</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.104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.172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.325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.061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.102</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.000</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.000</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.478</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.108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.176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828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707490627"/>
                  </a:ext>
                </a:extLst>
              </a:tr>
              <a:tr h="130782">
                <a:tc>
                  <a:txBody>
                    <a:bodyPr/>
                    <a:lstStyle/>
                    <a:p>
                      <a:pPr algn="r" rtl="0" fontAlgn="b"/>
                      <a:r>
                        <a:rPr lang="en-US" sz="1000" dirty="0">
                          <a:effectLst/>
                        </a:rPr>
                        <a:t>0-shot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rowSpan="4">
                  <a:txBody>
                    <a:bodyPr/>
                    <a:lstStyle/>
                    <a:p>
                      <a:pPr algn="r" rtl="0" fontAlgn="b"/>
                      <a:r>
                        <a:rPr lang="en-US" sz="1000" dirty="0">
                          <a:effectLst/>
                        </a:rPr>
                        <a:t>Llama-3.3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4">
                  <a:txBody>
                    <a:bodyPr/>
                    <a:lstStyle/>
                    <a:p>
                      <a:pPr algn="r" rtl="0" fontAlgn="b"/>
                      <a:r>
                        <a:rPr lang="en-US" sz="1000">
                          <a:effectLst/>
                        </a:rPr>
                        <a:t>70B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.603</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.386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.470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.461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.266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.338</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.040</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.051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.045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.013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.017</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.015</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.427</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.294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.348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3,788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extLst>
                  <a:ext uri="{0D108BD9-81ED-4DB2-BD59-A6C34878D82A}">
                    <a16:rowId xmlns:a16="http://schemas.microsoft.com/office/drawing/2014/main" val="2982857477"/>
                  </a:ext>
                </a:extLst>
              </a:tr>
              <a:tr h="130782">
                <a:tc>
                  <a:txBody>
                    <a:bodyPr/>
                    <a:lstStyle/>
                    <a:p>
                      <a:pPr algn="r" rtl="0" fontAlgn="b"/>
                      <a:r>
                        <a:rPr lang="en-US" sz="1000" dirty="0">
                          <a:effectLst/>
                        </a:rPr>
                        <a:t>1-shot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CE3C"/>
                    </a:solidFill>
                  </a:tcPr>
                </a:tc>
                <a:tc vMerge="1">
                  <a:txBody>
                    <a:bodyPr/>
                    <a:lstStyle/>
                    <a:p>
                      <a:endParaRPr lang="en-US"/>
                    </a:p>
                  </a:txBody>
                  <a:tcPr/>
                </a:tc>
                <a:tc vMerge="1">
                  <a:txBody>
                    <a:bodyPr/>
                    <a:lstStyle/>
                    <a:p>
                      <a:endParaRPr lang="en-US"/>
                    </a:p>
                  </a:txBody>
                  <a:tcPr/>
                </a:tc>
                <a:tc>
                  <a:txBody>
                    <a:bodyPr/>
                    <a:lstStyle/>
                    <a:p>
                      <a:pPr algn="r" rtl="0" fontAlgn="b"/>
                      <a:r>
                        <a:rPr lang="en-US" sz="1000" b="0" i="0" dirty="0">
                          <a:effectLst/>
                          <a:latin typeface="Fira Sans" panose="020B0503050000020004" pitchFamily="34" charset="0"/>
                        </a:rPr>
                        <a:t>.641</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CE3C"/>
                    </a:solidFill>
                  </a:tcPr>
                </a:tc>
                <a:tc>
                  <a:txBody>
                    <a:bodyPr/>
                    <a:lstStyle/>
                    <a:p>
                      <a:pPr algn="r" rtl="0" fontAlgn="b"/>
                      <a:r>
                        <a:rPr lang="en-US" sz="1000" b="0" i="0" dirty="0">
                          <a:effectLst/>
                          <a:latin typeface="Fira Sans" panose="020B0503050000020004" pitchFamily="34" charset="0"/>
                        </a:rPr>
                        <a:t>.405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CE3C"/>
                    </a:solidFill>
                  </a:tcPr>
                </a:tc>
                <a:tc>
                  <a:txBody>
                    <a:bodyPr/>
                    <a:lstStyle/>
                    <a:p>
                      <a:pPr algn="r" rtl="0" fontAlgn="b"/>
                      <a:r>
                        <a:rPr lang="en-US" sz="1000" b="0" i="0" dirty="0">
                          <a:effectLst/>
                          <a:latin typeface="Fira Sans" panose="020B0503050000020004" pitchFamily="34" charset="0"/>
                        </a:rPr>
                        <a:t>.497</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CE3C"/>
                    </a:solidFill>
                  </a:tcPr>
                </a:tc>
                <a:tc>
                  <a:txBody>
                    <a:bodyPr/>
                    <a:lstStyle/>
                    <a:p>
                      <a:pPr algn="r" rtl="0" fontAlgn="b"/>
                      <a:r>
                        <a:rPr lang="en-US" sz="1000" b="0" i="0" dirty="0">
                          <a:effectLst/>
                          <a:latin typeface="Fira Sans" panose="020B0503050000020004" pitchFamily="34" charset="0"/>
                        </a:rPr>
                        <a:t>.485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CE3C"/>
                    </a:solidFill>
                  </a:tcPr>
                </a:tc>
                <a:tc>
                  <a:txBody>
                    <a:bodyPr/>
                    <a:lstStyle/>
                    <a:p>
                      <a:pPr algn="r" rtl="0" fontAlgn="b"/>
                      <a:r>
                        <a:rPr lang="en-US" sz="1000" b="0" i="0" dirty="0">
                          <a:effectLst/>
                          <a:latin typeface="Fira Sans" panose="020B0503050000020004" pitchFamily="34" charset="0"/>
                        </a:rPr>
                        <a:t>.274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CE3C"/>
                    </a:solidFill>
                  </a:tcPr>
                </a:tc>
                <a:tc>
                  <a:txBody>
                    <a:bodyPr/>
                    <a:lstStyle/>
                    <a:p>
                      <a:pPr algn="r" rtl="0" fontAlgn="b"/>
                      <a:r>
                        <a:rPr lang="en-US" sz="1000" b="0" i="0" dirty="0">
                          <a:effectLst/>
                          <a:latin typeface="Fira Sans" panose="020B0503050000020004" pitchFamily="34" charset="0"/>
                        </a:rPr>
                        <a:t>.350</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CE3C"/>
                    </a:solidFill>
                  </a:tcPr>
                </a:tc>
                <a:tc>
                  <a:txBody>
                    <a:bodyPr/>
                    <a:lstStyle/>
                    <a:p>
                      <a:pPr algn="r" rtl="0" fontAlgn="b"/>
                      <a:r>
                        <a:rPr lang="en-US" sz="1000" b="0" i="0" dirty="0">
                          <a:effectLst/>
                          <a:latin typeface="Fira Sans" panose="020B0503050000020004" pitchFamily="34" charset="0"/>
                        </a:rPr>
                        <a:t>.050</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CE3C"/>
                    </a:solidFill>
                  </a:tcPr>
                </a:tc>
                <a:tc>
                  <a:txBody>
                    <a:bodyPr/>
                    <a:lstStyle/>
                    <a:p>
                      <a:pPr algn="r" rtl="0" fontAlgn="b"/>
                      <a:r>
                        <a:rPr lang="en-US" sz="1000" b="0" i="0" dirty="0">
                          <a:effectLst/>
                          <a:latin typeface="Fira Sans" panose="020B0503050000020004" pitchFamily="34" charset="0"/>
                        </a:rPr>
                        <a:t>.050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CE3C"/>
                    </a:solidFill>
                  </a:tcPr>
                </a:tc>
                <a:tc>
                  <a:txBody>
                    <a:bodyPr/>
                    <a:lstStyle/>
                    <a:p>
                      <a:pPr algn="r" rtl="0" fontAlgn="b"/>
                      <a:r>
                        <a:rPr lang="en-US" sz="1000" b="0" i="0" dirty="0">
                          <a:effectLst/>
                          <a:latin typeface="Fira Sans" panose="020B0503050000020004" pitchFamily="34" charset="0"/>
                        </a:rPr>
                        <a:t>.050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CE3C"/>
                    </a:solidFill>
                  </a:tcPr>
                </a:tc>
                <a:tc>
                  <a:txBody>
                    <a:bodyPr/>
                    <a:lstStyle/>
                    <a:p>
                      <a:pPr algn="r" rtl="0" fontAlgn="b"/>
                      <a:r>
                        <a:rPr lang="en-US" sz="1000" b="0" i="0" dirty="0">
                          <a:effectLst/>
                          <a:latin typeface="Fira Sans" panose="020B0503050000020004" pitchFamily="34" charset="0"/>
                        </a:rPr>
                        <a:t>.031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CE3C"/>
                    </a:solidFill>
                  </a:tcPr>
                </a:tc>
                <a:tc>
                  <a:txBody>
                    <a:bodyPr/>
                    <a:lstStyle/>
                    <a:p>
                      <a:pPr algn="r" rtl="0" fontAlgn="b"/>
                      <a:r>
                        <a:rPr lang="en-US" sz="1000" b="0" i="0" dirty="0">
                          <a:effectLst/>
                          <a:latin typeface="Fira Sans" panose="020B0503050000020004" pitchFamily="34" charset="0"/>
                        </a:rPr>
                        <a:t>.031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CE3C"/>
                    </a:solidFill>
                  </a:tcPr>
                </a:tc>
                <a:tc>
                  <a:txBody>
                    <a:bodyPr/>
                    <a:lstStyle/>
                    <a:p>
                      <a:pPr algn="r" rtl="0" fontAlgn="b"/>
                      <a:r>
                        <a:rPr lang="en-US" sz="1000" b="0" i="0" dirty="0">
                          <a:effectLst/>
                          <a:latin typeface="Fira Sans" panose="020B0503050000020004" pitchFamily="34" charset="0"/>
                        </a:rPr>
                        <a:t>.031</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CE3C"/>
                    </a:solidFill>
                  </a:tcPr>
                </a:tc>
                <a:tc>
                  <a:txBody>
                    <a:bodyPr/>
                    <a:lstStyle/>
                    <a:p>
                      <a:pPr algn="r" rtl="0" fontAlgn="b"/>
                      <a:r>
                        <a:rPr lang="en-US" sz="1000" b="0" i="0" dirty="0">
                          <a:effectLst/>
                          <a:latin typeface="Fira Sans" panose="020B0503050000020004" pitchFamily="34" charset="0"/>
                        </a:rPr>
                        <a:t>.448</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CE3C"/>
                    </a:solidFill>
                  </a:tcPr>
                </a:tc>
                <a:tc>
                  <a:txBody>
                    <a:bodyPr/>
                    <a:lstStyle/>
                    <a:p>
                      <a:pPr algn="r" rtl="0" fontAlgn="b"/>
                      <a:r>
                        <a:rPr lang="en-US" sz="1000" b="0" i="0" dirty="0">
                          <a:effectLst/>
                          <a:latin typeface="Fira Sans" panose="020B0503050000020004" pitchFamily="34" charset="0"/>
                        </a:rPr>
                        <a:t>.304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CE3C"/>
                    </a:solidFill>
                  </a:tcPr>
                </a:tc>
                <a:tc>
                  <a:txBody>
                    <a:bodyPr/>
                    <a:lstStyle/>
                    <a:p>
                      <a:pPr algn="r" rtl="0" fontAlgn="b"/>
                      <a:r>
                        <a:rPr lang="en-US" sz="1000" b="0" i="0" dirty="0">
                          <a:effectLst/>
                          <a:latin typeface="Fira Sans" panose="020B0503050000020004" pitchFamily="34" charset="0"/>
                        </a:rPr>
                        <a:t>.362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CE3C"/>
                    </a:solidFill>
                  </a:tcPr>
                </a:tc>
                <a:tc>
                  <a:txBody>
                    <a:bodyPr/>
                    <a:lstStyle/>
                    <a:p>
                      <a:pPr algn="r" rtl="0" fontAlgn="b"/>
                      <a:r>
                        <a:rPr lang="en-US" sz="1000" b="0" i="0" dirty="0">
                          <a:effectLst/>
                          <a:latin typeface="Fira Sans" panose="020B0503050000020004" pitchFamily="34" charset="0"/>
                        </a:rPr>
                        <a:t>3,840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CE3C"/>
                    </a:solidFill>
                  </a:tcPr>
                </a:tc>
                <a:extLst>
                  <a:ext uri="{0D108BD9-81ED-4DB2-BD59-A6C34878D82A}">
                    <a16:rowId xmlns:a16="http://schemas.microsoft.com/office/drawing/2014/main" val="2153937152"/>
                  </a:ext>
                </a:extLst>
              </a:tr>
              <a:tr h="130782">
                <a:tc>
                  <a:txBody>
                    <a:bodyPr/>
                    <a:lstStyle/>
                    <a:p>
                      <a:pPr algn="r" rtl="0" fontAlgn="b"/>
                      <a:r>
                        <a:rPr lang="en-US" sz="1000">
                          <a:effectLst/>
                        </a:rPr>
                        <a:t>No PreRAG</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a:txBody>
                    <a:bodyPr/>
                    <a:lstStyle/>
                    <a:p>
                      <a:pPr algn="r" rtl="0" fontAlgn="b"/>
                      <a:r>
                        <a:rPr lang="en-US" sz="1000" b="0" i="0" dirty="0">
                          <a:effectLst/>
                          <a:latin typeface="Fira Sans" panose="020B0503050000020004" pitchFamily="34" charset="0"/>
                        </a:rPr>
                        <a:t>.688</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.413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.516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.535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.282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.370</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.070</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.060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.038</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.456</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.298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.360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3,692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202866077"/>
                  </a:ext>
                </a:extLst>
              </a:tr>
              <a:tr h="172382">
                <a:tc>
                  <a:txBody>
                    <a:bodyPr/>
                    <a:lstStyle/>
                    <a:p>
                      <a:pPr algn="r" rtl="0" fontAlgn="b"/>
                      <a:r>
                        <a:rPr lang="en-US" sz="1000">
                          <a:effectLst/>
                        </a:rPr>
                        <a:t>No Rel.</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a:txBody>
                    <a:bodyPr/>
                    <a:lstStyle/>
                    <a:p>
                      <a:pPr algn="r" rtl="0" fontAlgn="b"/>
                      <a:r>
                        <a:rPr lang="en-US" sz="1000" b="0" i="0" dirty="0">
                          <a:effectLst/>
                          <a:latin typeface="Fira Sans" panose="020B0503050000020004" pitchFamily="34" charset="0"/>
                        </a:rPr>
                        <a:t>.653</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.468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.545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.521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.333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.406</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dirty="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.435</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.336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.379</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4,388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140886455"/>
                  </a:ext>
                </a:extLst>
              </a:tr>
            </a:tbl>
          </a:graphicData>
        </a:graphic>
      </p:graphicFrame>
      <p:sp>
        <p:nvSpPr>
          <p:cNvPr id="2" name="TextBox 1">
            <a:extLst>
              <a:ext uri="{FF2B5EF4-FFF2-40B4-BE49-F238E27FC236}">
                <a16:creationId xmlns:a16="http://schemas.microsoft.com/office/drawing/2014/main" id="{51F3ACA7-E937-75D8-A498-CC129EF2B470}"/>
              </a:ext>
            </a:extLst>
          </p:cNvPr>
          <p:cNvSpPr txBox="1"/>
          <p:nvPr/>
        </p:nvSpPr>
        <p:spPr>
          <a:xfrm>
            <a:off x="1333500" y="1735915"/>
            <a:ext cx="7422601" cy="400110"/>
          </a:xfrm>
          <a:prstGeom prst="rect">
            <a:avLst/>
          </a:prstGeom>
          <a:solidFill>
            <a:schemeClr val="bg1"/>
          </a:solidFill>
          <a:effectLst>
            <a:glow rad="139700">
              <a:schemeClr val="accent2">
                <a:satMod val="175000"/>
                <a:alpha val="40000"/>
              </a:schemeClr>
            </a:glow>
          </a:effectLst>
        </p:spPr>
        <p:txBody>
          <a:bodyPr wrap="square" rtlCol="0">
            <a:spAutoFit/>
          </a:bodyPr>
          <a:lstStyle/>
          <a:p>
            <a:r>
              <a:rPr lang="en-US" sz="2000" dirty="0"/>
              <a:t>Few-shot in-context learning helps. Even just 1 sample helps.</a:t>
            </a:r>
            <a:endParaRPr lang="en-US" sz="1600" dirty="0"/>
          </a:p>
        </p:txBody>
      </p:sp>
    </p:spTree>
    <p:extLst>
      <p:ext uri="{BB962C8B-B14F-4D97-AF65-F5344CB8AC3E}">
        <p14:creationId xmlns:p14="http://schemas.microsoft.com/office/powerpoint/2010/main" val="64216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A187B71-BD13-1DEB-81DF-33B381654A9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8B44561-049A-649E-FB22-E019DB648F90}"/>
              </a:ext>
            </a:extLst>
          </p:cNvPr>
          <p:cNvSpPr>
            <a:spLocks noGrp="1"/>
          </p:cNvSpPr>
          <p:nvPr>
            <p:ph type="title"/>
          </p:nvPr>
        </p:nvSpPr>
        <p:spPr>
          <a:xfrm>
            <a:off x="0" y="-153065"/>
            <a:ext cx="1781175" cy="572700"/>
          </a:xfrm>
        </p:spPr>
        <p:txBody>
          <a:bodyPr/>
          <a:lstStyle/>
          <a:p>
            <a:r>
              <a:rPr lang="en-US" dirty="0"/>
              <a:t>3.5</a:t>
            </a:r>
          </a:p>
        </p:txBody>
      </p:sp>
      <p:sp>
        <p:nvSpPr>
          <p:cNvPr id="4" name="Slide Number Placeholder 3">
            <a:extLst>
              <a:ext uri="{FF2B5EF4-FFF2-40B4-BE49-F238E27FC236}">
                <a16:creationId xmlns:a16="http://schemas.microsoft.com/office/drawing/2014/main" id="{14A1624B-A751-0F17-F908-EFA5EC2BB2F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graphicFrame>
        <p:nvGraphicFramePr>
          <p:cNvPr id="5" name="Table 4">
            <a:extLst>
              <a:ext uri="{FF2B5EF4-FFF2-40B4-BE49-F238E27FC236}">
                <a16:creationId xmlns:a16="http://schemas.microsoft.com/office/drawing/2014/main" id="{A556CE99-CF76-9659-EE77-7C5D4935A9BD}"/>
              </a:ext>
            </a:extLst>
          </p:cNvPr>
          <p:cNvGraphicFramePr>
            <a:graphicFrameLocks noGrp="1"/>
          </p:cNvGraphicFramePr>
          <p:nvPr>
            <p:extLst>
              <p:ext uri="{D42A27DB-BD31-4B8C-83A1-F6EECF244321}">
                <p14:modId xmlns:p14="http://schemas.microsoft.com/office/powerpoint/2010/main" val="2667610692"/>
              </p:ext>
            </p:extLst>
          </p:nvPr>
        </p:nvGraphicFramePr>
        <p:xfrm>
          <a:off x="387899" y="133285"/>
          <a:ext cx="8368202" cy="4837689"/>
        </p:xfrm>
        <a:graphic>
          <a:graphicData uri="http://schemas.openxmlformats.org/drawingml/2006/table">
            <a:tbl>
              <a:tblPr/>
              <a:tblGrid>
                <a:gridCol w="763722">
                  <a:extLst>
                    <a:ext uri="{9D8B030D-6E8A-4147-A177-3AD203B41FA5}">
                      <a16:colId xmlns:a16="http://schemas.microsoft.com/office/drawing/2014/main" val="2581058370"/>
                    </a:ext>
                  </a:extLst>
                </a:gridCol>
                <a:gridCol w="894646">
                  <a:extLst>
                    <a:ext uri="{9D8B030D-6E8A-4147-A177-3AD203B41FA5}">
                      <a16:colId xmlns:a16="http://schemas.microsoft.com/office/drawing/2014/main" val="1007817004"/>
                    </a:ext>
                  </a:extLst>
                </a:gridCol>
                <a:gridCol w="621886">
                  <a:extLst>
                    <a:ext uri="{9D8B030D-6E8A-4147-A177-3AD203B41FA5}">
                      <a16:colId xmlns:a16="http://schemas.microsoft.com/office/drawing/2014/main" val="1851669647"/>
                    </a:ext>
                  </a:extLst>
                </a:gridCol>
                <a:gridCol w="567336">
                  <a:extLst>
                    <a:ext uri="{9D8B030D-6E8A-4147-A177-3AD203B41FA5}">
                      <a16:colId xmlns:a16="http://schemas.microsoft.com/office/drawing/2014/main" val="139231995"/>
                    </a:ext>
                  </a:extLst>
                </a:gridCol>
                <a:gridCol w="327309">
                  <a:extLst>
                    <a:ext uri="{9D8B030D-6E8A-4147-A177-3AD203B41FA5}">
                      <a16:colId xmlns:a16="http://schemas.microsoft.com/office/drawing/2014/main" val="1528606129"/>
                    </a:ext>
                  </a:extLst>
                </a:gridCol>
                <a:gridCol w="327309">
                  <a:extLst>
                    <a:ext uri="{9D8B030D-6E8A-4147-A177-3AD203B41FA5}">
                      <a16:colId xmlns:a16="http://schemas.microsoft.com/office/drawing/2014/main" val="3817648937"/>
                    </a:ext>
                  </a:extLst>
                </a:gridCol>
                <a:gridCol w="447322">
                  <a:extLst>
                    <a:ext uri="{9D8B030D-6E8A-4147-A177-3AD203B41FA5}">
                      <a16:colId xmlns:a16="http://schemas.microsoft.com/office/drawing/2014/main" val="175531977"/>
                    </a:ext>
                  </a:extLst>
                </a:gridCol>
                <a:gridCol w="360040">
                  <a:extLst>
                    <a:ext uri="{9D8B030D-6E8A-4147-A177-3AD203B41FA5}">
                      <a16:colId xmlns:a16="http://schemas.microsoft.com/office/drawing/2014/main" val="3563650619"/>
                    </a:ext>
                  </a:extLst>
                </a:gridCol>
                <a:gridCol w="360040">
                  <a:extLst>
                    <a:ext uri="{9D8B030D-6E8A-4147-A177-3AD203B41FA5}">
                      <a16:colId xmlns:a16="http://schemas.microsoft.com/office/drawing/2014/main" val="3976870377"/>
                    </a:ext>
                  </a:extLst>
                </a:gridCol>
                <a:gridCol w="436413">
                  <a:extLst>
                    <a:ext uri="{9D8B030D-6E8A-4147-A177-3AD203B41FA5}">
                      <a16:colId xmlns:a16="http://schemas.microsoft.com/office/drawing/2014/main" val="3071763958"/>
                    </a:ext>
                  </a:extLst>
                </a:gridCol>
                <a:gridCol w="327309">
                  <a:extLst>
                    <a:ext uri="{9D8B030D-6E8A-4147-A177-3AD203B41FA5}">
                      <a16:colId xmlns:a16="http://schemas.microsoft.com/office/drawing/2014/main" val="3246341485"/>
                    </a:ext>
                  </a:extLst>
                </a:gridCol>
                <a:gridCol w="327309">
                  <a:extLst>
                    <a:ext uri="{9D8B030D-6E8A-4147-A177-3AD203B41FA5}">
                      <a16:colId xmlns:a16="http://schemas.microsoft.com/office/drawing/2014/main" val="3067253258"/>
                    </a:ext>
                  </a:extLst>
                </a:gridCol>
                <a:gridCol w="447322">
                  <a:extLst>
                    <a:ext uri="{9D8B030D-6E8A-4147-A177-3AD203B41FA5}">
                      <a16:colId xmlns:a16="http://schemas.microsoft.com/office/drawing/2014/main" val="2742508935"/>
                    </a:ext>
                  </a:extLst>
                </a:gridCol>
                <a:gridCol w="327309">
                  <a:extLst>
                    <a:ext uri="{9D8B030D-6E8A-4147-A177-3AD203B41FA5}">
                      <a16:colId xmlns:a16="http://schemas.microsoft.com/office/drawing/2014/main" val="2330828300"/>
                    </a:ext>
                  </a:extLst>
                </a:gridCol>
                <a:gridCol w="327309">
                  <a:extLst>
                    <a:ext uri="{9D8B030D-6E8A-4147-A177-3AD203B41FA5}">
                      <a16:colId xmlns:a16="http://schemas.microsoft.com/office/drawing/2014/main" val="3963867498"/>
                    </a:ext>
                  </a:extLst>
                </a:gridCol>
                <a:gridCol w="447322">
                  <a:extLst>
                    <a:ext uri="{9D8B030D-6E8A-4147-A177-3AD203B41FA5}">
                      <a16:colId xmlns:a16="http://schemas.microsoft.com/office/drawing/2014/main" val="1334715963"/>
                    </a:ext>
                  </a:extLst>
                </a:gridCol>
                <a:gridCol w="327309">
                  <a:extLst>
                    <a:ext uri="{9D8B030D-6E8A-4147-A177-3AD203B41FA5}">
                      <a16:colId xmlns:a16="http://schemas.microsoft.com/office/drawing/2014/main" val="876712431"/>
                    </a:ext>
                  </a:extLst>
                </a:gridCol>
                <a:gridCol w="327309">
                  <a:extLst>
                    <a:ext uri="{9D8B030D-6E8A-4147-A177-3AD203B41FA5}">
                      <a16:colId xmlns:a16="http://schemas.microsoft.com/office/drawing/2014/main" val="1924241491"/>
                    </a:ext>
                  </a:extLst>
                </a:gridCol>
                <a:gridCol w="403681">
                  <a:extLst>
                    <a:ext uri="{9D8B030D-6E8A-4147-A177-3AD203B41FA5}">
                      <a16:colId xmlns:a16="http://schemas.microsoft.com/office/drawing/2014/main" val="3316825767"/>
                    </a:ext>
                  </a:extLst>
                </a:gridCol>
              </a:tblGrid>
              <a:tr h="172382">
                <a:tc>
                  <a:txBody>
                    <a:bodyPr/>
                    <a:lstStyle/>
                    <a:p>
                      <a:pPr rtl="0" fontAlgn="b"/>
                      <a:endParaRPr lang="en-US" sz="10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endParaRPr lang="en-US" sz="10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ctr" rtl="0" fontAlgn="b"/>
                      <a:endParaRPr lang="en-US" sz="1000" b="1" dirty="0">
                        <a:effectLst/>
                      </a:endParaRP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gridSpan="6">
                  <a:txBody>
                    <a:bodyPr/>
                    <a:lstStyle/>
                    <a:p>
                      <a:pPr algn="ctr" rtl="0" fontAlgn="b"/>
                      <a:r>
                        <a:rPr lang="en-US" sz="1000" b="1" dirty="0">
                          <a:effectLst/>
                        </a:rPr>
                        <a:t>NER</a:t>
                      </a:r>
                    </a:p>
                  </a:txBody>
                  <a:tcPr marL="17377" marR="17377" marT="11585" marB="1158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rtl="0" fontAlgn="b"/>
                      <a:r>
                        <a:rPr lang="en-US" sz="1000" b="1" dirty="0">
                          <a:effectLst/>
                        </a:rPr>
                        <a:t>RE</a:t>
                      </a:r>
                    </a:p>
                  </a:txBody>
                  <a:tcPr marL="17377" marR="17377" marT="11585" marB="1158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rtl="0" fontAlgn="b"/>
                      <a:r>
                        <a:rPr lang="en-US" sz="1000" b="1">
                          <a:effectLst/>
                        </a:rPr>
                        <a:t>EL</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36959875"/>
                  </a:ext>
                </a:extLst>
              </a:tr>
              <a:tr h="172382">
                <a:tc>
                  <a:txBody>
                    <a:bodyPr/>
                    <a:lstStyle/>
                    <a:p>
                      <a:pPr rtl="0" fontAlgn="b"/>
                      <a:endParaRPr lang="en-US" sz="10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endParaRPr lang="en-US" sz="100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ctr" rtl="0" fontAlgn="b"/>
                      <a:endParaRPr lang="en-US" sz="1000" b="1" dirty="0">
                        <a:effectLst/>
                      </a:endParaRP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gridSpan="3">
                  <a:txBody>
                    <a:bodyPr/>
                    <a:lstStyle/>
                    <a:p>
                      <a:pPr algn="ctr" rtl="0" fontAlgn="b"/>
                      <a:r>
                        <a:rPr lang="en-US" sz="1000" b="1" dirty="0">
                          <a:effectLst/>
                        </a:rPr>
                        <a:t>Relaxed</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3">
                  <a:txBody>
                    <a:bodyPr/>
                    <a:lstStyle/>
                    <a:p>
                      <a:pPr algn="ctr" rtl="0" fontAlgn="b"/>
                      <a:r>
                        <a:rPr lang="en-US" sz="1000" b="1">
                          <a:effectLst/>
                        </a:rPr>
                        <a:t>Strict</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3">
                  <a:txBody>
                    <a:bodyPr/>
                    <a:lstStyle/>
                    <a:p>
                      <a:pPr algn="ctr" rtl="0" fontAlgn="b"/>
                      <a:r>
                        <a:rPr lang="en-US" sz="1000" b="1">
                          <a:effectLst/>
                        </a:rPr>
                        <a:t>Relaxed</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3">
                  <a:txBody>
                    <a:bodyPr/>
                    <a:lstStyle/>
                    <a:p>
                      <a:pPr algn="ctr" rtl="0" fontAlgn="b"/>
                      <a:r>
                        <a:rPr lang="en-US" sz="1000" b="1">
                          <a:effectLst/>
                        </a:rPr>
                        <a:t>Strict</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4">
                  <a:txBody>
                    <a:bodyPr/>
                    <a:lstStyle/>
                    <a:p>
                      <a:pPr algn="ctr" rtl="0" fontAlgn="b"/>
                      <a:r>
                        <a:rPr lang="en-US" sz="1000" b="1" dirty="0">
                          <a:effectLst/>
                        </a:rPr>
                        <a:t>Strict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01289345"/>
                  </a:ext>
                </a:extLst>
              </a:tr>
              <a:tr h="130782">
                <a:tc>
                  <a:txBody>
                    <a:bodyPr/>
                    <a:lstStyle/>
                    <a:p>
                      <a:pPr algn="r" rtl="0" fontAlgn="b"/>
                      <a:endParaRPr lang="en-US" sz="1000" b="1"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Model</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#Params</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dirty="0">
                          <a:effectLst/>
                        </a:rPr>
                        <a:t>P</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R</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F1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P</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R</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dirty="0">
                          <a:effectLst/>
                        </a:rPr>
                        <a:t>F1</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P</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R</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F1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P</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R</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F1</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P</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R</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dirty="0">
                          <a:effectLst/>
                        </a:rPr>
                        <a:t>F1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dirty="0">
                          <a:effectLst/>
                        </a:rPr>
                        <a:t>#PD</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944712991"/>
                  </a:ext>
                </a:extLst>
              </a:tr>
              <a:tr h="172382">
                <a:tc>
                  <a:txBody>
                    <a:bodyPr/>
                    <a:lstStyle/>
                    <a:p>
                      <a:pPr rtl="0" fontAlgn="b"/>
                      <a:endParaRPr lang="en-US" sz="100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gridSpan="18">
                  <a:txBody>
                    <a:bodyPr/>
                    <a:lstStyle/>
                    <a:p>
                      <a:pPr algn="ctr" rtl="0" fontAlgn="b"/>
                      <a:r>
                        <a:rPr lang="en-US" sz="1000" b="1" dirty="0">
                          <a:effectLst/>
                        </a:rPr>
                        <a:t>Without </a:t>
                      </a:r>
                      <a:r>
                        <a:rPr lang="en-US" sz="1000" b="1" dirty="0" err="1">
                          <a:effectLst/>
                        </a:rPr>
                        <a:t>PostRAG</a:t>
                      </a:r>
                      <a:endParaRPr lang="en-US" sz="1000" b="1" dirty="0">
                        <a:effectLst/>
                      </a:endParaRPr>
                    </a:p>
                  </a:txBody>
                  <a:tcPr marL="17377" marR="17377" marT="11585" marB="11585" anchor="b">
                    <a:lnL w="9525" cap="flat" cmpd="sng" algn="ctr">
                      <a:solidFill>
                        <a:srgbClr val="CCCCCC"/>
                      </a:solidFill>
                      <a:prstDash val="solid"/>
                      <a:round/>
                      <a:headEnd type="none" w="med" len="med"/>
                      <a:tailEnd type="none" w="med" len="med"/>
                    </a:lnL>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endParaRPr lang="en-US"/>
                    </a:p>
                  </a:txBody>
                  <a:tcPr/>
                </a:tc>
                <a:tc hMerge="1">
                  <a:txBody>
                    <a:bodyPr/>
                    <a:lstStyle/>
                    <a:p>
                      <a:pPr algn="ctr" rtl="0" fontAlgn="b"/>
                      <a:endParaRPr lang="en-US" sz="1000" b="1" dirty="0">
                        <a:effectLst/>
                      </a:endParaRPr>
                    </a:p>
                  </a:txBody>
                  <a:tcPr marL="17377" marR="17377" marT="11585" marB="1158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rtl="0" fontAlgn="b"/>
                      <a:endParaRPr lang="en-US" sz="1000" b="1" dirty="0">
                        <a:effectLst/>
                      </a:endParaRPr>
                    </a:p>
                  </a:txBody>
                  <a:tcPr marL="17377" marR="17377" marT="11585" marB="1158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rtl="0" fontAlgn="b"/>
                      <a:endParaRPr lang="en-US" sz="1000" b="1" dirty="0">
                        <a:effectLst/>
                      </a:endParaRP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08325316"/>
                  </a:ext>
                </a:extLst>
              </a:tr>
              <a:tr h="130782">
                <a:tc rowSpan="2">
                  <a:txBody>
                    <a:bodyPr/>
                    <a:lstStyle/>
                    <a:p>
                      <a:pPr algn="r" rtl="0" fontAlgn="b"/>
                      <a:endParaRPr lang="en-US" sz="10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DeepSeek-V3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671B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.572</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.350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.435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.472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.255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.331</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.075</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.072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.073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.033</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736390799"/>
                  </a:ext>
                </a:extLst>
              </a:tr>
              <a:tr h="0">
                <a:tc vMerge="1">
                  <a:txBody>
                    <a:bodyPr/>
                    <a:lstStyle/>
                    <a:p>
                      <a:endParaRPr lang="en-US"/>
                    </a:p>
                  </a:txBody>
                  <a:tcPr/>
                </a:tc>
                <a:tc rowSpan="2">
                  <a:txBody>
                    <a:bodyPr/>
                    <a:lstStyle/>
                    <a:p>
                      <a:pPr algn="r" rtl="0" fontAlgn="b"/>
                      <a:r>
                        <a:rPr lang="en-US" sz="1000">
                          <a:effectLst/>
                        </a:rPr>
                        <a:t>GPT 4o</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a:effectLst/>
                        </a:rPr>
                        <a:t>200B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.602</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.323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.420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.455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.214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.291</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u="sng" dirty="0">
                          <a:effectLst/>
                          <a:latin typeface="Fira Sans" panose="020B0503050000020004" pitchFamily="34" charset="0"/>
                        </a:rPr>
                        <a:t>.096</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.066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u="sng" dirty="0">
                          <a:effectLst/>
                          <a:latin typeface="Fira Sans" panose="020B0503050000020004" pitchFamily="34" charset="0"/>
                        </a:rPr>
                        <a:t>.079</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u="sng" dirty="0">
                          <a:effectLst/>
                          <a:latin typeface="Fira Sans" panose="020B0503050000020004" pitchFamily="34" charset="0"/>
                        </a:rPr>
                        <a:t>.060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.041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.049</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101829654"/>
                  </a:ext>
                </a:extLst>
              </a:tr>
              <a:tr h="158153">
                <a:tc rowSpan="2">
                  <a:txBody>
                    <a:bodyPr/>
                    <a:lstStyle/>
                    <a:p>
                      <a:pPr algn="r" rtl="0" fontAlgn="b"/>
                      <a:endParaRPr lang="en-US" sz="10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321271116"/>
                  </a:ext>
                </a:extLst>
              </a:tr>
              <a:tr h="0">
                <a:tc vMerge="1">
                  <a:txBody>
                    <a:bodyPr/>
                    <a:lstStyle/>
                    <a:p>
                      <a:endParaRPr lang="en-US"/>
                    </a:p>
                  </a:txBody>
                  <a:tcPr/>
                </a:tc>
                <a:tc rowSpan="2">
                  <a:txBody>
                    <a:bodyPr/>
                    <a:lstStyle/>
                    <a:p>
                      <a:pPr algn="r" rtl="0" fontAlgn="b"/>
                      <a:r>
                        <a:rPr lang="en-US" sz="1000" dirty="0">
                          <a:effectLst/>
                        </a:rPr>
                        <a:t>Llama-3.3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rowSpan="2">
                  <a:txBody>
                    <a:bodyPr/>
                    <a:lstStyle/>
                    <a:p>
                      <a:pPr algn="r" rtl="0" fontAlgn="b"/>
                      <a:r>
                        <a:rPr lang="en-US" sz="1000">
                          <a:effectLst/>
                        </a:rPr>
                        <a:t>70B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rowSpan="2">
                  <a:txBody>
                    <a:bodyPr/>
                    <a:lstStyle/>
                    <a:p>
                      <a:pPr algn="r" rtl="0" fontAlgn="b"/>
                      <a:r>
                        <a:rPr lang="en-US" sz="1000" b="0" i="0" dirty="0">
                          <a:effectLst/>
                          <a:latin typeface="Fira Sans" panose="020B0503050000020004" pitchFamily="34" charset="0"/>
                        </a:rPr>
                        <a:t>.536</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rowSpan="2">
                  <a:txBody>
                    <a:bodyPr/>
                    <a:lstStyle/>
                    <a:p>
                      <a:pPr algn="r" rtl="0" fontAlgn="b"/>
                      <a:r>
                        <a:rPr lang="en-US" sz="1000" b="0" i="0" u="sng" dirty="0">
                          <a:effectLst/>
                          <a:latin typeface="Fira Sans" panose="020B0503050000020004" pitchFamily="34" charset="0"/>
                        </a:rPr>
                        <a:t>.471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rowSpan="2">
                  <a:txBody>
                    <a:bodyPr/>
                    <a:lstStyle/>
                    <a:p>
                      <a:pPr algn="r" rtl="0" fontAlgn="b"/>
                      <a:r>
                        <a:rPr lang="en-US" sz="1000" b="0" i="0" u="sng" dirty="0">
                          <a:effectLst/>
                          <a:latin typeface="Fira Sans" panose="020B0503050000020004" pitchFamily="34" charset="0"/>
                        </a:rPr>
                        <a:t>.501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rowSpan="2">
                  <a:txBody>
                    <a:bodyPr/>
                    <a:lstStyle/>
                    <a:p>
                      <a:pPr algn="r" rtl="0" fontAlgn="b"/>
                      <a:r>
                        <a:rPr lang="en-US" sz="1000" b="0" i="0" dirty="0">
                          <a:effectLst/>
                          <a:latin typeface="Fira Sans" panose="020B0503050000020004" pitchFamily="34" charset="0"/>
                        </a:rPr>
                        <a:t>.432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rowSpan="2">
                  <a:txBody>
                    <a:bodyPr/>
                    <a:lstStyle/>
                    <a:p>
                      <a:pPr algn="r" rtl="0" fontAlgn="b"/>
                      <a:r>
                        <a:rPr lang="en-US" sz="1000" b="0" i="0" u="sng" dirty="0">
                          <a:effectLst/>
                          <a:latin typeface="Fira Sans" panose="020B0503050000020004" pitchFamily="34" charset="0"/>
                        </a:rPr>
                        <a:t>.337</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rowSpan="2">
                  <a:txBody>
                    <a:bodyPr/>
                    <a:lstStyle/>
                    <a:p>
                      <a:pPr algn="r" rtl="0" fontAlgn="b"/>
                      <a:r>
                        <a:rPr lang="en-US" sz="1000" b="0" i="0" u="sng" dirty="0">
                          <a:effectLst/>
                          <a:latin typeface="Fira Sans" panose="020B0503050000020004" pitchFamily="34" charset="0"/>
                        </a:rPr>
                        <a:t>.378</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rowSpan="2">
                  <a:txBody>
                    <a:bodyPr/>
                    <a:lstStyle/>
                    <a:p>
                      <a:pPr algn="r" rtl="0" fontAlgn="b"/>
                      <a:r>
                        <a:rPr lang="en-US" sz="1000">
                          <a:effectLst/>
                        </a:rPr>
                        <a:t>.066</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rowSpan="2">
                  <a:txBody>
                    <a:bodyPr/>
                    <a:lstStyle/>
                    <a:p>
                      <a:pPr algn="r" rtl="0" fontAlgn="b"/>
                      <a:r>
                        <a:rPr lang="en-US" sz="1000" b="0" i="0" u="sng" dirty="0">
                          <a:effectLst/>
                          <a:latin typeface="Fira Sans" panose="020B0503050000020004" pitchFamily="34" charset="0"/>
                        </a:rPr>
                        <a:t>.096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rowSpan="2">
                  <a:txBody>
                    <a:bodyPr/>
                    <a:lstStyle/>
                    <a:p>
                      <a:pPr algn="r" rtl="0" fontAlgn="b"/>
                      <a:r>
                        <a:rPr lang="en-US" sz="1000" b="0" i="0" dirty="0">
                          <a:effectLst/>
                          <a:latin typeface="Fira Sans" panose="020B0503050000020004" pitchFamily="34" charset="0"/>
                        </a:rPr>
                        <a:t>.078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rowSpan="2">
                  <a:txBody>
                    <a:bodyPr/>
                    <a:lstStyle/>
                    <a:p>
                      <a:pPr algn="r" rtl="0" fontAlgn="b"/>
                      <a:r>
                        <a:rPr lang="en-US" sz="1000" b="0" i="0" dirty="0">
                          <a:effectLst/>
                          <a:latin typeface="Fira Sans" panose="020B0503050000020004" pitchFamily="34" charset="0"/>
                        </a:rPr>
                        <a:t>.045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rowSpan="2">
                  <a:txBody>
                    <a:bodyPr/>
                    <a:lstStyle/>
                    <a:p>
                      <a:pPr algn="r" rtl="0" fontAlgn="b"/>
                      <a:r>
                        <a:rPr lang="en-US" sz="1000" b="0" i="0" u="sng" dirty="0">
                          <a:effectLst/>
                          <a:latin typeface="Fira Sans" panose="020B0503050000020004" pitchFamily="34" charset="0"/>
                        </a:rPr>
                        <a:t>.066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rowSpan="2">
                  <a:txBody>
                    <a:bodyPr/>
                    <a:lstStyle/>
                    <a:p>
                      <a:pPr algn="r" rtl="0" fontAlgn="b"/>
                      <a:r>
                        <a:rPr lang="en-US" sz="1000" b="0" i="0" u="sng" dirty="0">
                          <a:effectLst/>
                          <a:latin typeface="Fira Sans" panose="020B0503050000020004" pitchFamily="34" charset="0"/>
                        </a:rPr>
                        <a:t>.053</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rowSpan="2">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rowSpan="2">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rowSpan="2">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rowSpan="2">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extLst>
                  <a:ext uri="{0D108BD9-81ED-4DB2-BD59-A6C34878D82A}">
                    <a16:rowId xmlns:a16="http://schemas.microsoft.com/office/drawing/2014/main" val="1208195215"/>
                  </a:ext>
                </a:extLst>
              </a:tr>
              <a:tr h="140736">
                <a:tc rowSpan="2">
                  <a:txBody>
                    <a:bodyPr/>
                    <a:lstStyle/>
                    <a:p>
                      <a:pPr algn="r" rtl="0" fontAlgn="b"/>
                      <a:r>
                        <a:rPr lang="en-US" sz="1000" dirty="0">
                          <a:effectLst/>
                        </a:rPr>
                        <a:t>w. </a:t>
                      </a:r>
                      <a:r>
                        <a:rPr lang="en-US" sz="1000" dirty="0" err="1">
                          <a:effectLst/>
                        </a:rPr>
                        <a:t>PreRAG</a:t>
                      </a:r>
                      <a:endParaRPr lang="en-US" sz="10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009501500"/>
                  </a:ext>
                </a:extLst>
              </a:tr>
              <a:tr h="52251">
                <a:tc vMerge="1">
                  <a:txBody>
                    <a:bodyPr/>
                    <a:lstStyle/>
                    <a:p>
                      <a:endParaRPr lang="en-US"/>
                    </a:p>
                  </a:txBody>
                  <a:tcPr/>
                </a:tc>
                <a:tc rowSpan="2">
                  <a:txBody>
                    <a:bodyPr/>
                    <a:lstStyle/>
                    <a:p>
                      <a:pPr algn="r" rtl="0" fontAlgn="b"/>
                      <a:r>
                        <a:rPr lang="en-US" sz="1000">
                          <a:effectLst/>
                        </a:rPr>
                        <a:t>Llama-3.1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dirty="0">
                          <a:effectLst/>
                        </a:rPr>
                        <a:t>8B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.385</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.346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.364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.291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.239</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.262</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.026</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.042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.032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.016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.027</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.020</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61793653"/>
                  </a:ext>
                </a:extLst>
              </a:tr>
              <a:tr h="123319">
                <a:tc rowSpan="2">
                  <a:txBody>
                    <a:bodyPr/>
                    <a:lstStyle/>
                    <a:p>
                      <a:pPr algn="r" rtl="0" fontAlgn="b"/>
                      <a:endParaRPr lang="en-US" sz="10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729108545"/>
                  </a:ext>
                </a:extLst>
              </a:tr>
              <a:tr h="69669">
                <a:tc vMerge="1">
                  <a:txBody>
                    <a:bodyPr/>
                    <a:lstStyle/>
                    <a:p>
                      <a:endParaRPr lang="en-US"/>
                    </a:p>
                  </a:txBody>
                  <a:tcPr/>
                </a:tc>
                <a:tc rowSpan="2">
                  <a:txBody>
                    <a:bodyPr/>
                    <a:lstStyle/>
                    <a:p>
                      <a:pPr algn="r" rtl="0" fontAlgn="b"/>
                      <a:r>
                        <a:rPr lang="en-US" sz="1000">
                          <a:effectLst/>
                        </a:rPr>
                        <a:t>ClimateGPT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a:effectLst/>
                        </a:rPr>
                        <a:t>70B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.494</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.062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.110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.305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.034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.062</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.009</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.001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.001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.000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.000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.000</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950547050"/>
                  </a:ext>
                </a:extLst>
              </a:tr>
              <a:tr h="0">
                <a:tc rowSpan="2">
                  <a:txBody>
                    <a:bodyPr/>
                    <a:lstStyle/>
                    <a:p>
                      <a:pPr algn="r" rtl="0" fontAlgn="b"/>
                      <a:endParaRPr lang="en-US" sz="10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974470741"/>
                  </a:ext>
                </a:extLst>
              </a:tr>
              <a:tr h="87086">
                <a:tc vMerge="1">
                  <a:txBody>
                    <a:bodyPr/>
                    <a:lstStyle/>
                    <a:p>
                      <a:endParaRPr lang="en-US"/>
                    </a:p>
                  </a:txBody>
                  <a:tcPr/>
                </a:tc>
                <a:tc rowSpan="2">
                  <a:txBody>
                    <a:bodyPr/>
                    <a:lstStyle/>
                    <a:p>
                      <a:pPr algn="r" rtl="0" fontAlgn="b"/>
                      <a:r>
                        <a:rPr lang="en-US" sz="1000">
                          <a:effectLst/>
                        </a:rPr>
                        <a:t>NuNER</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a:effectLst/>
                        </a:rPr>
                        <a:t>0.35B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u="sng" dirty="0">
                          <a:effectLst/>
                          <a:latin typeface="Fira Sans" panose="020B0503050000020004" pitchFamily="34" charset="0"/>
                        </a:rPr>
                        <a:t>.727</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.307</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.431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.512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.196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.284</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4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121262639"/>
                  </a:ext>
                </a:extLst>
              </a:tr>
              <a:tr h="149444">
                <a:tc rowSpan="2">
                  <a:txBody>
                    <a:bodyPr/>
                    <a:lstStyle/>
                    <a:p>
                      <a:pPr algn="r" rtl="0" fontAlgn="b"/>
                      <a:endParaRPr lang="en-US" sz="10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841937348"/>
                  </a:ext>
                </a:extLst>
              </a:tr>
              <a:tr h="0">
                <a:tc vMerge="1">
                  <a:txBody>
                    <a:bodyPr/>
                    <a:lstStyle/>
                    <a:p>
                      <a:endParaRPr lang="en-US"/>
                    </a:p>
                  </a:txBody>
                  <a:tcPr/>
                </a:tc>
                <a:tc rowSpan="2">
                  <a:txBody>
                    <a:bodyPr/>
                    <a:lstStyle/>
                    <a:p>
                      <a:pPr algn="r" rtl="0" fontAlgn="b"/>
                      <a:r>
                        <a:rPr lang="en-US" sz="1000">
                          <a:effectLst/>
                        </a:rPr>
                        <a:t>GLiNER</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a:effectLst/>
                        </a:rPr>
                        <a:t>0.3B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.591</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.378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.461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.458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.269</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.339</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4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842115105"/>
                  </a:ext>
                </a:extLst>
              </a:tr>
              <a:tr h="192987">
                <a:tc>
                  <a:txBody>
                    <a:bodyPr/>
                    <a:lstStyle/>
                    <a:p>
                      <a:pPr algn="r" rtl="0" fontAlgn="b"/>
                      <a:endParaRPr lang="en-US" sz="10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209680604"/>
                  </a:ext>
                </a:extLst>
              </a:tr>
              <a:tr h="130782">
                <a:tc>
                  <a:txBody>
                    <a:bodyPr/>
                    <a:lstStyle/>
                    <a:p>
                      <a:pPr algn="r" rtl="0" fontAlgn="b"/>
                      <a:r>
                        <a:rPr lang="en-US" sz="1000">
                          <a:effectLst/>
                        </a:rPr>
                        <a:t>0-shot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4">
                  <a:txBody>
                    <a:bodyPr/>
                    <a:lstStyle/>
                    <a:p>
                      <a:pPr algn="r" rtl="0" fontAlgn="b"/>
                      <a:r>
                        <a:rPr lang="en-US" sz="1000" dirty="0">
                          <a:effectLst/>
                        </a:rPr>
                        <a:t>Llama-3.3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4">
                  <a:txBody>
                    <a:bodyPr/>
                    <a:lstStyle/>
                    <a:p>
                      <a:pPr algn="r" rtl="0" fontAlgn="b"/>
                      <a:r>
                        <a:rPr lang="en-US" sz="1000">
                          <a:effectLst/>
                        </a:rPr>
                        <a:t>70B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.469</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.414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.440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.358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.285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.317</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.037</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.083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.012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.028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.017</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076990351"/>
                  </a:ext>
                </a:extLst>
              </a:tr>
              <a:tr h="130782">
                <a:tc>
                  <a:txBody>
                    <a:bodyPr/>
                    <a:lstStyle/>
                    <a:p>
                      <a:pPr algn="r" rtl="0" fontAlgn="b"/>
                      <a:r>
                        <a:rPr lang="en-US" sz="1000" dirty="0">
                          <a:effectLst/>
                        </a:rPr>
                        <a:t>1-shot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a:txBody>
                    <a:bodyPr/>
                    <a:lstStyle/>
                    <a:p>
                      <a:pPr algn="r" rtl="0" fontAlgn="b"/>
                      <a:r>
                        <a:rPr lang="en-US" sz="1000" b="0" i="0" dirty="0">
                          <a:effectLst/>
                          <a:latin typeface="Fira Sans" panose="020B0503050000020004" pitchFamily="34" charset="0"/>
                        </a:rPr>
                        <a:t>.504</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.431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.464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.386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.295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.334</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.047</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.076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.038</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60314684"/>
                  </a:ext>
                </a:extLst>
              </a:tr>
              <a:tr h="130782">
                <a:tc>
                  <a:txBody>
                    <a:bodyPr/>
                    <a:lstStyle/>
                    <a:p>
                      <a:pPr algn="r" rtl="0" fontAlgn="b"/>
                      <a:r>
                        <a:rPr lang="en-US" sz="1000" dirty="0">
                          <a:effectLst/>
                        </a:rPr>
                        <a:t>No </a:t>
                      </a:r>
                      <a:r>
                        <a:rPr lang="en-US" sz="1000" dirty="0" err="1">
                          <a:effectLst/>
                        </a:rPr>
                        <a:t>PreRAG</a:t>
                      </a:r>
                      <a:endParaRPr lang="en-US" sz="10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vMerge="1">
                  <a:txBody>
                    <a:bodyPr/>
                    <a:lstStyle/>
                    <a:p>
                      <a:endParaRPr lang="en-US"/>
                    </a:p>
                  </a:txBody>
                  <a:tcPr/>
                </a:tc>
                <a:tc vMerge="1">
                  <a:txBody>
                    <a:bodyPr/>
                    <a:lstStyle/>
                    <a:p>
                      <a:endParaRPr lang="en-US"/>
                    </a:p>
                  </a:txBody>
                  <a:tcPr/>
                </a:tc>
                <a:tc>
                  <a:txBody>
                    <a:bodyPr/>
                    <a:lstStyle/>
                    <a:p>
                      <a:pPr algn="r" rtl="0" fontAlgn="b"/>
                      <a:r>
                        <a:rPr lang="en-US" sz="1000" b="0" i="0" dirty="0">
                          <a:effectLst/>
                          <a:latin typeface="Fira Sans" panose="020B0503050000020004" pitchFamily="34" charset="0"/>
                        </a:rPr>
                        <a:t>.517</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.456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.485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.406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.316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.355</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.064</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.096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.076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.040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.061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.048</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dirty="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dirty="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dirty="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dirty="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extLst>
                  <a:ext uri="{0D108BD9-81ED-4DB2-BD59-A6C34878D82A}">
                    <a16:rowId xmlns:a16="http://schemas.microsoft.com/office/drawing/2014/main" val="390436944"/>
                  </a:ext>
                </a:extLst>
              </a:tr>
              <a:tr h="172382">
                <a:tc>
                  <a:txBody>
                    <a:bodyPr/>
                    <a:lstStyle/>
                    <a:p>
                      <a:pPr algn="r" rtl="0" fontAlgn="b"/>
                      <a:r>
                        <a:rPr lang="en-US" sz="1000" dirty="0">
                          <a:effectLst/>
                        </a:rPr>
                        <a:t>No Rel.</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a:txBody>
                    <a:bodyPr/>
                    <a:lstStyle/>
                    <a:p>
                      <a:pPr algn="r" rtl="0" fontAlgn="b"/>
                      <a:r>
                        <a:rPr lang="en-US" sz="1000" b="0" i="0" dirty="0">
                          <a:effectLst/>
                          <a:latin typeface="Fira Sans" panose="020B0503050000020004" pitchFamily="34" charset="0"/>
                        </a:rPr>
                        <a:t>.539</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.505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.522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.431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.360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.392</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dirty="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dirty="0">
                          <a:effectLst/>
                        </a:rPr>
                        <a:t>-</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201021360"/>
                  </a:ext>
                </a:extLst>
              </a:tr>
              <a:tr h="172382">
                <a:tc>
                  <a:txBody>
                    <a:bodyPr/>
                    <a:lstStyle/>
                    <a:p>
                      <a:pPr rtl="0" fontAlgn="b"/>
                      <a:endParaRPr lang="en-US" sz="100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gridSpan="18">
                  <a:txBody>
                    <a:bodyPr/>
                    <a:lstStyle/>
                    <a:p>
                      <a:pPr algn="ctr" rtl="0" fontAlgn="b"/>
                      <a:r>
                        <a:rPr lang="en-US" sz="1000" b="1" dirty="0">
                          <a:effectLst/>
                        </a:rPr>
                        <a:t>With </a:t>
                      </a:r>
                      <a:r>
                        <a:rPr lang="en-US" sz="1000" b="1" dirty="0" err="1">
                          <a:effectLst/>
                        </a:rPr>
                        <a:t>PostRAG</a:t>
                      </a:r>
                      <a:endParaRPr lang="en-US" sz="1000" b="1" dirty="0">
                        <a:effectLst/>
                      </a:endParaRPr>
                    </a:p>
                  </a:txBody>
                  <a:tcPr marL="17377" marR="17377" marT="11585" marB="11585" anchor="b">
                    <a:lnL w="9525" cap="flat" cmpd="sng" algn="ctr">
                      <a:solidFill>
                        <a:srgbClr val="CCCCCC"/>
                      </a:solidFill>
                      <a:prstDash val="solid"/>
                      <a:round/>
                      <a:headEnd type="none" w="med" len="med"/>
                      <a:tailEnd type="none" w="med" len="med"/>
                    </a:lnL>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pPr rtl="0" fontAlgn="b"/>
                      <a:endParaRPr lang="en-US" sz="1000">
                        <a:effectLst/>
                      </a:endParaRP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endParaRPr/>
                    </a:p>
                  </a:txBody>
                  <a:tcPr marL="17377" marR="17377" marT="11585" marB="1158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rtl="0" fontAlgn="b"/>
                      <a:endParaRPr lang="en-US" sz="1000" b="1" dirty="0">
                        <a:effectLst/>
                      </a:endParaRPr>
                    </a:p>
                  </a:txBody>
                  <a:tcPr marL="17377" marR="17377" marT="11585" marB="1158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rtl="0" fontAlgn="b"/>
                      <a:endParaRPr lang="en-US" sz="1000" b="1" dirty="0">
                        <a:effectLst/>
                      </a:endParaRP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87134255"/>
                  </a:ext>
                </a:extLst>
              </a:tr>
              <a:tr h="130782">
                <a:tc>
                  <a:txBody>
                    <a:bodyPr/>
                    <a:lstStyle/>
                    <a:p>
                      <a:pPr algn="r" rtl="0" fontAlgn="b"/>
                      <a:r>
                        <a:rPr lang="en-US" sz="1000" dirty="0">
                          <a:effectLst/>
                        </a:rPr>
                        <a:t>Base</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DeepSeek-V3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671B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.604</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.336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.432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.498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.244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.328</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.059</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.049</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.026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.018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.022</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.457</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.272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.341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3,365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324571231"/>
                  </a:ext>
                </a:extLst>
              </a:tr>
              <a:tr h="172382">
                <a:tc>
                  <a:txBody>
                    <a:bodyPr/>
                    <a:lstStyle/>
                    <a:p>
                      <a:pPr rtl="0" fontAlgn="b"/>
                      <a:endParaRPr lang="en-US" sz="14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GPT 4o</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200B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.663</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.304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.417</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.510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.205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.292</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.090</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.065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.026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.037</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.497</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.246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.330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2,779</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792932686"/>
                  </a:ext>
                </a:extLst>
              </a:tr>
              <a:tr h="172382">
                <a:tc>
                  <a:txBody>
                    <a:bodyPr/>
                    <a:lstStyle/>
                    <a:p>
                      <a:pPr rtl="0" fontAlgn="b"/>
                      <a:r>
                        <a:rPr lang="en-US" sz="1000" dirty="0">
                          <a:effectLst/>
                        </a:rPr>
                        <a:t>w. </a:t>
                      </a:r>
                      <a:r>
                        <a:rPr lang="en-US" sz="1000" dirty="0" err="1">
                          <a:effectLst/>
                        </a:rPr>
                        <a:t>PreRag</a:t>
                      </a:r>
                      <a:endParaRPr lang="en-US" sz="10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dirty="0">
                          <a:effectLst/>
                        </a:rPr>
                        <a:t>Llama-3.3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dirty="0">
                          <a:effectLst/>
                        </a:rPr>
                        <a:t>70B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dirty="0">
                          <a:effectLst/>
                          <a:latin typeface="Fira Sans" panose="020B0503050000020004" pitchFamily="34" charset="0"/>
                        </a:rPr>
                        <a:t>.661</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.436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.525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.530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.310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.391</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dirty="0">
                          <a:effectLst/>
                          <a:latin typeface="Fira Sans" panose="020B0503050000020004" pitchFamily="34" charset="0"/>
                        </a:rPr>
                        <a:t>.060</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.052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.056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dirty="0">
                          <a:effectLst/>
                          <a:latin typeface="Fira Sans" panose="020B0503050000020004" pitchFamily="34" charset="0"/>
                        </a:rPr>
                        <a:t>.039</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.034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dirty="0">
                          <a:effectLst/>
                          <a:latin typeface="Fira Sans" panose="020B0503050000020004" pitchFamily="34" charset="0"/>
                        </a:rPr>
                        <a:t>.036</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dirty="0">
                          <a:effectLst/>
                          <a:latin typeface="Fira Sans" panose="020B0503050000020004" pitchFamily="34" charset="0"/>
                        </a:rPr>
                        <a:t>.440</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.315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.367</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dirty="0">
                          <a:effectLst/>
                          <a:latin typeface="Fira Sans" panose="020B0503050000020004" pitchFamily="34" charset="0"/>
                        </a:rPr>
                        <a:t>4,051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extLst>
                  <a:ext uri="{0D108BD9-81ED-4DB2-BD59-A6C34878D82A}">
                    <a16:rowId xmlns:a16="http://schemas.microsoft.com/office/drawing/2014/main" val="1542496629"/>
                  </a:ext>
                </a:extLst>
              </a:tr>
              <a:tr h="172382">
                <a:tc>
                  <a:txBody>
                    <a:bodyPr/>
                    <a:lstStyle/>
                    <a:p>
                      <a:pPr rtl="0" fontAlgn="b"/>
                      <a:endParaRPr lang="en-US" sz="14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Llama-3.1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8B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.533</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.314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.395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.413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.220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.287</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.042</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.026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.022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.024</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.396</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.247</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.304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3,540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567515572"/>
                  </a:ext>
                </a:extLst>
              </a:tr>
              <a:tr h="172382">
                <a:tc>
                  <a:txBody>
                    <a:bodyPr/>
                    <a:lstStyle/>
                    <a:p>
                      <a:pPr rtl="0" fontAlgn="b"/>
                      <a:endParaRPr lang="en-US" sz="140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ClimateGPT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70B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.495</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.104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.172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.325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.061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.102</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.000</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.000</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.478</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.108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.176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828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707490627"/>
                  </a:ext>
                </a:extLst>
              </a:tr>
              <a:tr h="130782">
                <a:tc>
                  <a:txBody>
                    <a:bodyPr/>
                    <a:lstStyle/>
                    <a:p>
                      <a:pPr algn="r" rtl="0" fontAlgn="b"/>
                      <a:r>
                        <a:rPr lang="en-US" sz="1000">
                          <a:effectLst/>
                        </a:rPr>
                        <a:t>0-shot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4">
                  <a:txBody>
                    <a:bodyPr/>
                    <a:lstStyle/>
                    <a:p>
                      <a:pPr algn="r" rtl="0" fontAlgn="b"/>
                      <a:r>
                        <a:rPr lang="en-US" sz="1000">
                          <a:effectLst/>
                        </a:rPr>
                        <a:t>Llama-3.3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4">
                  <a:txBody>
                    <a:bodyPr/>
                    <a:lstStyle/>
                    <a:p>
                      <a:pPr algn="r" rtl="0" fontAlgn="b"/>
                      <a:r>
                        <a:rPr lang="en-US" sz="1000">
                          <a:effectLst/>
                        </a:rPr>
                        <a:t>70B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.603</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.386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.470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.461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.266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.338</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.040</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.013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.017</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.015</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.427</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.294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.348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3,788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982857477"/>
                  </a:ext>
                </a:extLst>
              </a:tr>
              <a:tr h="130782">
                <a:tc>
                  <a:txBody>
                    <a:bodyPr/>
                    <a:lstStyle/>
                    <a:p>
                      <a:pPr algn="r" rtl="0" fontAlgn="b"/>
                      <a:r>
                        <a:rPr lang="en-US" sz="1000">
                          <a:effectLst/>
                        </a:rPr>
                        <a:t>1-shot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a:txBody>
                    <a:bodyPr/>
                    <a:lstStyle/>
                    <a:p>
                      <a:pPr algn="r" rtl="0" fontAlgn="b"/>
                      <a:r>
                        <a:rPr lang="en-US" sz="1000" b="0" i="0" dirty="0">
                          <a:effectLst/>
                          <a:latin typeface="Fira Sans" panose="020B0503050000020004" pitchFamily="34" charset="0"/>
                        </a:rPr>
                        <a:t>.641</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.405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.497</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.485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.274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.350</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.050</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.031</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.448</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.304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.362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3,840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153937152"/>
                  </a:ext>
                </a:extLst>
              </a:tr>
              <a:tr h="130782">
                <a:tc>
                  <a:txBody>
                    <a:bodyPr/>
                    <a:lstStyle/>
                    <a:p>
                      <a:pPr algn="r" rtl="0" fontAlgn="b"/>
                      <a:r>
                        <a:rPr lang="en-US" sz="1000" dirty="0">
                          <a:effectLst/>
                        </a:rPr>
                        <a:t>No </a:t>
                      </a:r>
                      <a:r>
                        <a:rPr lang="en-US" sz="1000" dirty="0" err="1">
                          <a:effectLst/>
                        </a:rPr>
                        <a:t>PreRAG</a:t>
                      </a:r>
                      <a:endParaRPr lang="en-US" sz="10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vMerge="1">
                  <a:txBody>
                    <a:bodyPr/>
                    <a:lstStyle/>
                    <a:p>
                      <a:endParaRPr lang="en-US"/>
                    </a:p>
                  </a:txBody>
                  <a:tcPr/>
                </a:tc>
                <a:tc vMerge="1">
                  <a:txBody>
                    <a:bodyPr/>
                    <a:lstStyle/>
                    <a:p>
                      <a:endParaRPr lang="en-US"/>
                    </a:p>
                  </a:txBody>
                  <a:tcPr/>
                </a:tc>
                <a:tc>
                  <a:txBody>
                    <a:bodyPr/>
                    <a:lstStyle/>
                    <a:p>
                      <a:pPr algn="r" rtl="0" fontAlgn="b"/>
                      <a:r>
                        <a:rPr lang="en-US" sz="1000" b="0" i="0" dirty="0">
                          <a:effectLst/>
                          <a:latin typeface="Fira Sans" panose="020B0503050000020004" pitchFamily="34" charset="0"/>
                        </a:rPr>
                        <a:t>.688</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.413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.516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.535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.282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.370</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.070</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.053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.060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.044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.033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.038</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.456</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.298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.360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a:txBody>
                    <a:bodyPr/>
                    <a:lstStyle/>
                    <a:p>
                      <a:pPr algn="r" rtl="0" fontAlgn="b"/>
                      <a:r>
                        <a:rPr lang="en-US" sz="1000" b="0" i="0" dirty="0">
                          <a:effectLst/>
                          <a:latin typeface="Fira Sans" panose="020B0503050000020004" pitchFamily="34" charset="0"/>
                        </a:rPr>
                        <a:t>3,692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extLst>
                  <a:ext uri="{0D108BD9-81ED-4DB2-BD59-A6C34878D82A}">
                    <a16:rowId xmlns:a16="http://schemas.microsoft.com/office/drawing/2014/main" val="3202866077"/>
                  </a:ext>
                </a:extLst>
              </a:tr>
              <a:tr h="172382">
                <a:tc>
                  <a:txBody>
                    <a:bodyPr/>
                    <a:lstStyle/>
                    <a:p>
                      <a:pPr algn="r" rtl="0" fontAlgn="b"/>
                      <a:r>
                        <a:rPr lang="en-US" sz="1000">
                          <a:effectLst/>
                        </a:rPr>
                        <a:t>No Rel.</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a:txBody>
                    <a:bodyPr/>
                    <a:lstStyle/>
                    <a:p>
                      <a:pPr algn="r" rtl="0" fontAlgn="b"/>
                      <a:r>
                        <a:rPr lang="en-US" sz="1000" b="0" i="0" dirty="0">
                          <a:effectLst/>
                          <a:latin typeface="Fira Sans" panose="020B0503050000020004" pitchFamily="34" charset="0"/>
                        </a:rPr>
                        <a:t>.653</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.468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.545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.521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.333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.406</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dirty="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.435</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.336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.379</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4,388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140886455"/>
                  </a:ext>
                </a:extLst>
              </a:tr>
            </a:tbl>
          </a:graphicData>
        </a:graphic>
      </p:graphicFrame>
      <p:sp>
        <p:nvSpPr>
          <p:cNvPr id="2" name="TextBox 1">
            <a:extLst>
              <a:ext uri="{FF2B5EF4-FFF2-40B4-BE49-F238E27FC236}">
                <a16:creationId xmlns:a16="http://schemas.microsoft.com/office/drawing/2014/main" id="{6D01A0C9-8667-F4C4-639C-9BF34BC49A1B}"/>
              </a:ext>
            </a:extLst>
          </p:cNvPr>
          <p:cNvSpPr txBox="1"/>
          <p:nvPr/>
        </p:nvSpPr>
        <p:spPr>
          <a:xfrm>
            <a:off x="1333500" y="1735915"/>
            <a:ext cx="7422601" cy="400110"/>
          </a:xfrm>
          <a:prstGeom prst="rect">
            <a:avLst/>
          </a:prstGeom>
          <a:solidFill>
            <a:schemeClr val="bg1"/>
          </a:solidFill>
          <a:effectLst>
            <a:glow rad="101600">
              <a:schemeClr val="accent2">
                <a:satMod val="175000"/>
                <a:alpha val="40000"/>
              </a:schemeClr>
            </a:glow>
          </a:effectLst>
        </p:spPr>
        <p:txBody>
          <a:bodyPr wrap="square" rtlCol="0">
            <a:spAutoFit/>
          </a:bodyPr>
          <a:lstStyle/>
          <a:p>
            <a:r>
              <a:rPr lang="en-US" sz="2000" dirty="0" err="1"/>
              <a:t>PreRAG</a:t>
            </a:r>
            <a:r>
              <a:rPr lang="en-US" sz="2000" dirty="0"/>
              <a:t> (input candidates) Helps. </a:t>
            </a:r>
            <a:endParaRPr lang="en-US" sz="1600" dirty="0"/>
          </a:p>
        </p:txBody>
      </p:sp>
    </p:spTree>
    <p:extLst>
      <p:ext uri="{BB962C8B-B14F-4D97-AF65-F5344CB8AC3E}">
        <p14:creationId xmlns:p14="http://schemas.microsoft.com/office/powerpoint/2010/main" val="2398873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801252E-0027-84C2-8EFF-FCEC76C734D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9EABF34-2504-02BA-52DB-34F57D4E4BFA}"/>
              </a:ext>
            </a:extLst>
          </p:cNvPr>
          <p:cNvSpPr>
            <a:spLocks noGrp="1"/>
          </p:cNvSpPr>
          <p:nvPr>
            <p:ph type="title"/>
          </p:nvPr>
        </p:nvSpPr>
        <p:spPr>
          <a:xfrm>
            <a:off x="0" y="-153065"/>
            <a:ext cx="1781175" cy="572700"/>
          </a:xfrm>
        </p:spPr>
        <p:txBody>
          <a:bodyPr/>
          <a:lstStyle/>
          <a:p>
            <a:r>
              <a:rPr lang="en-US" dirty="0"/>
              <a:t>3.5</a:t>
            </a:r>
          </a:p>
        </p:txBody>
      </p:sp>
      <p:sp>
        <p:nvSpPr>
          <p:cNvPr id="4" name="Slide Number Placeholder 3">
            <a:extLst>
              <a:ext uri="{FF2B5EF4-FFF2-40B4-BE49-F238E27FC236}">
                <a16:creationId xmlns:a16="http://schemas.microsoft.com/office/drawing/2014/main" id="{69DBE2B1-1D47-A9FF-D8B5-E0F379CB6D4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p:graphicFrame>
        <p:nvGraphicFramePr>
          <p:cNvPr id="5" name="Table 4">
            <a:extLst>
              <a:ext uri="{FF2B5EF4-FFF2-40B4-BE49-F238E27FC236}">
                <a16:creationId xmlns:a16="http://schemas.microsoft.com/office/drawing/2014/main" id="{F6421D80-853B-AF87-3445-2F0120E9D7F5}"/>
              </a:ext>
            </a:extLst>
          </p:cNvPr>
          <p:cNvGraphicFramePr>
            <a:graphicFrameLocks noGrp="1"/>
          </p:cNvGraphicFramePr>
          <p:nvPr>
            <p:extLst>
              <p:ext uri="{D42A27DB-BD31-4B8C-83A1-F6EECF244321}">
                <p14:modId xmlns:p14="http://schemas.microsoft.com/office/powerpoint/2010/main" val="4097636978"/>
              </p:ext>
            </p:extLst>
          </p:nvPr>
        </p:nvGraphicFramePr>
        <p:xfrm>
          <a:off x="387899" y="133285"/>
          <a:ext cx="8368202" cy="4972672"/>
        </p:xfrm>
        <a:graphic>
          <a:graphicData uri="http://schemas.openxmlformats.org/drawingml/2006/table">
            <a:tbl>
              <a:tblPr/>
              <a:tblGrid>
                <a:gridCol w="763722">
                  <a:extLst>
                    <a:ext uri="{9D8B030D-6E8A-4147-A177-3AD203B41FA5}">
                      <a16:colId xmlns:a16="http://schemas.microsoft.com/office/drawing/2014/main" val="2581058370"/>
                    </a:ext>
                  </a:extLst>
                </a:gridCol>
                <a:gridCol w="894646">
                  <a:extLst>
                    <a:ext uri="{9D8B030D-6E8A-4147-A177-3AD203B41FA5}">
                      <a16:colId xmlns:a16="http://schemas.microsoft.com/office/drawing/2014/main" val="1007817004"/>
                    </a:ext>
                  </a:extLst>
                </a:gridCol>
                <a:gridCol w="621886">
                  <a:extLst>
                    <a:ext uri="{9D8B030D-6E8A-4147-A177-3AD203B41FA5}">
                      <a16:colId xmlns:a16="http://schemas.microsoft.com/office/drawing/2014/main" val="1851669647"/>
                    </a:ext>
                  </a:extLst>
                </a:gridCol>
                <a:gridCol w="567336">
                  <a:extLst>
                    <a:ext uri="{9D8B030D-6E8A-4147-A177-3AD203B41FA5}">
                      <a16:colId xmlns:a16="http://schemas.microsoft.com/office/drawing/2014/main" val="139231995"/>
                    </a:ext>
                  </a:extLst>
                </a:gridCol>
                <a:gridCol w="327309">
                  <a:extLst>
                    <a:ext uri="{9D8B030D-6E8A-4147-A177-3AD203B41FA5}">
                      <a16:colId xmlns:a16="http://schemas.microsoft.com/office/drawing/2014/main" val="1528606129"/>
                    </a:ext>
                  </a:extLst>
                </a:gridCol>
                <a:gridCol w="327309">
                  <a:extLst>
                    <a:ext uri="{9D8B030D-6E8A-4147-A177-3AD203B41FA5}">
                      <a16:colId xmlns:a16="http://schemas.microsoft.com/office/drawing/2014/main" val="3817648937"/>
                    </a:ext>
                  </a:extLst>
                </a:gridCol>
                <a:gridCol w="447322">
                  <a:extLst>
                    <a:ext uri="{9D8B030D-6E8A-4147-A177-3AD203B41FA5}">
                      <a16:colId xmlns:a16="http://schemas.microsoft.com/office/drawing/2014/main" val="175531977"/>
                    </a:ext>
                  </a:extLst>
                </a:gridCol>
                <a:gridCol w="360040">
                  <a:extLst>
                    <a:ext uri="{9D8B030D-6E8A-4147-A177-3AD203B41FA5}">
                      <a16:colId xmlns:a16="http://schemas.microsoft.com/office/drawing/2014/main" val="3563650619"/>
                    </a:ext>
                  </a:extLst>
                </a:gridCol>
                <a:gridCol w="360040">
                  <a:extLst>
                    <a:ext uri="{9D8B030D-6E8A-4147-A177-3AD203B41FA5}">
                      <a16:colId xmlns:a16="http://schemas.microsoft.com/office/drawing/2014/main" val="3976870377"/>
                    </a:ext>
                  </a:extLst>
                </a:gridCol>
                <a:gridCol w="436413">
                  <a:extLst>
                    <a:ext uri="{9D8B030D-6E8A-4147-A177-3AD203B41FA5}">
                      <a16:colId xmlns:a16="http://schemas.microsoft.com/office/drawing/2014/main" val="3071763958"/>
                    </a:ext>
                  </a:extLst>
                </a:gridCol>
                <a:gridCol w="327309">
                  <a:extLst>
                    <a:ext uri="{9D8B030D-6E8A-4147-A177-3AD203B41FA5}">
                      <a16:colId xmlns:a16="http://schemas.microsoft.com/office/drawing/2014/main" val="3246341485"/>
                    </a:ext>
                  </a:extLst>
                </a:gridCol>
                <a:gridCol w="327309">
                  <a:extLst>
                    <a:ext uri="{9D8B030D-6E8A-4147-A177-3AD203B41FA5}">
                      <a16:colId xmlns:a16="http://schemas.microsoft.com/office/drawing/2014/main" val="3067253258"/>
                    </a:ext>
                  </a:extLst>
                </a:gridCol>
                <a:gridCol w="447322">
                  <a:extLst>
                    <a:ext uri="{9D8B030D-6E8A-4147-A177-3AD203B41FA5}">
                      <a16:colId xmlns:a16="http://schemas.microsoft.com/office/drawing/2014/main" val="2742508935"/>
                    </a:ext>
                  </a:extLst>
                </a:gridCol>
                <a:gridCol w="327309">
                  <a:extLst>
                    <a:ext uri="{9D8B030D-6E8A-4147-A177-3AD203B41FA5}">
                      <a16:colId xmlns:a16="http://schemas.microsoft.com/office/drawing/2014/main" val="2330828300"/>
                    </a:ext>
                  </a:extLst>
                </a:gridCol>
                <a:gridCol w="327309">
                  <a:extLst>
                    <a:ext uri="{9D8B030D-6E8A-4147-A177-3AD203B41FA5}">
                      <a16:colId xmlns:a16="http://schemas.microsoft.com/office/drawing/2014/main" val="3963867498"/>
                    </a:ext>
                  </a:extLst>
                </a:gridCol>
                <a:gridCol w="447322">
                  <a:extLst>
                    <a:ext uri="{9D8B030D-6E8A-4147-A177-3AD203B41FA5}">
                      <a16:colId xmlns:a16="http://schemas.microsoft.com/office/drawing/2014/main" val="1334715963"/>
                    </a:ext>
                  </a:extLst>
                </a:gridCol>
                <a:gridCol w="327309">
                  <a:extLst>
                    <a:ext uri="{9D8B030D-6E8A-4147-A177-3AD203B41FA5}">
                      <a16:colId xmlns:a16="http://schemas.microsoft.com/office/drawing/2014/main" val="876712431"/>
                    </a:ext>
                  </a:extLst>
                </a:gridCol>
                <a:gridCol w="327309">
                  <a:extLst>
                    <a:ext uri="{9D8B030D-6E8A-4147-A177-3AD203B41FA5}">
                      <a16:colId xmlns:a16="http://schemas.microsoft.com/office/drawing/2014/main" val="1924241491"/>
                    </a:ext>
                  </a:extLst>
                </a:gridCol>
                <a:gridCol w="403681">
                  <a:extLst>
                    <a:ext uri="{9D8B030D-6E8A-4147-A177-3AD203B41FA5}">
                      <a16:colId xmlns:a16="http://schemas.microsoft.com/office/drawing/2014/main" val="3316825767"/>
                    </a:ext>
                  </a:extLst>
                </a:gridCol>
              </a:tblGrid>
              <a:tr h="172382">
                <a:tc>
                  <a:txBody>
                    <a:bodyPr/>
                    <a:lstStyle/>
                    <a:p>
                      <a:pPr rtl="0" fontAlgn="b"/>
                      <a:endParaRPr lang="en-US" sz="10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endParaRPr lang="en-US" sz="10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ctr" rtl="0" fontAlgn="b"/>
                      <a:endParaRPr lang="en-US" sz="1000" b="1" dirty="0">
                        <a:effectLst/>
                      </a:endParaRP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gridSpan="6">
                  <a:txBody>
                    <a:bodyPr/>
                    <a:lstStyle/>
                    <a:p>
                      <a:pPr algn="ctr" rtl="0" fontAlgn="b"/>
                      <a:r>
                        <a:rPr lang="en-US" sz="1000" b="1" dirty="0">
                          <a:effectLst/>
                        </a:rPr>
                        <a:t>NER</a:t>
                      </a:r>
                    </a:p>
                  </a:txBody>
                  <a:tcPr marL="17377" marR="17377" marT="11585" marB="1158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rtl="0" fontAlgn="b"/>
                      <a:r>
                        <a:rPr lang="en-US" sz="1000" b="1" dirty="0">
                          <a:effectLst/>
                        </a:rPr>
                        <a:t>RE</a:t>
                      </a:r>
                    </a:p>
                  </a:txBody>
                  <a:tcPr marL="17377" marR="17377" marT="11585" marB="1158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rtl="0" fontAlgn="b"/>
                      <a:r>
                        <a:rPr lang="en-US" sz="1000" b="1">
                          <a:effectLst/>
                        </a:rPr>
                        <a:t>EL</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36959875"/>
                  </a:ext>
                </a:extLst>
              </a:tr>
              <a:tr h="172382">
                <a:tc>
                  <a:txBody>
                    <a:bodyPr/>
                    <a:lstStyle/>
                    <a:p>
                      <a:pPr rtl="0" fontAlgn="b"/>
                      <a:endParaRPr lang="en-US" sz="10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endParaRPr lang="en-US" sz="100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ctr" rtl="0" fontAlgn="b"/>
                      <a:endParaRPr lang="en-US" sz="1000" b="1" dirty="0">
                        <a:effectLst/>
                      </a:endParaRP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gridSpan="3">
                  <a:txBody>
                    <a:bodyPr/>
                    <a:lstStyle/>
                    <a:p>
                      <a:pPr algn="ctr" rtl="0" fontAlgn="b"/>
                      <a:r>
                        <a:rPr lang="en-US" sz="1000" b="1" dirty="0">
                          <a:effectLst/>
                        </a:rPr>
                        <a:t>Relaxed</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3">
                  <a:txBody>
                    <a:bodyPr/>
                    <a:lstStyle/>
                    <a:p>
                      <a:pPr algn="ctr" rtl="0" fontAlgn="b"/>
                      <a:r>
                        <a:rPr lang="en-US" sz="1000" b="1">
                          <a:effectLst/>
                        </a:rPr>
                        <a:t>Strict</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3">
                  <a:txBody>
                    <a:bodyPr/>
                    <a:lstStyle/>
                    <a:p>
                      <a:pPr algn="ctr" rtl="0" fontAlgn="b"/>
                      <a:r>
                        <a:rPr lang="en-US" sz="1000" b="1">
                          <a:effectLst/>
                        </a:rPr>
                        <a:t>Relaxed</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3">
                  <a:txBody>
                    <a:bodyPr/>
                    <a:lstStyle/>
                    <a:p>
                      <a:pPr algn="ctr" rtl="0" fontAlgn="b"/>
                      <a:r>
                        <a:rPr lang="en-US" sz="1000" b="1">
                          <a:effectLst/>
                        </a:rPr>
                        <a:t>Strict</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4">
                  <a:txBody>
                    <a:bodyPr/>
                    <a:lstStyle/>
                    <a:p>
                      <a:pPr algn="ctr" rtl="0" fontAlgn="b"/>
                      <a:r>
                        <a:rPr lang="en-US" sz="1000" b="1" dirty="0">
                          <a:effectLst/>
                        </a:rPr>
                        <a:t>Strict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01289345"/>
                  </a:ext>
                </a:extLst>
              </a:tr>
              <a:tr h="130782">
                <a:tc>
                  <a:txBody>
                    <a:bodyPr/>
                    <a:lstStyle/>
                    <a:p>
                      <a:pPr algn="r" rtl="0" fontAlgn="b"/>
                      <a:endParaRPr lang="en-US" sz="1000" b="1"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Model</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#Params</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dirty="0">
                          <a:effectLst/>
                        </a:rPr>
                        <a:t>P</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R</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F1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P</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R</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dirty="0">
                          <a:effectLst/>
                        </a:rPr>
                        <a:t>F1</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P</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R</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F1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P</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R</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F1</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P</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a:effectLst/>
                        </a:rPr>
                        <a:t>R</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dirty="0">
                          <a:effectLst/>
                        </a:rPr>
                        <a:t>F1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1" dirty="0">
                          <a:effectLst/>
                        </a:rPr>
                        <a:t>#PD</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944712991"/>
                  </a:ext>
                </a:extLst>
              </a:tr>
              <a:tr h="172382">
                <a:tc>
                  <a:txBody>
                    <a:bodyPr/>
                    <a:lstStyle/>
                    <a:p>
                      <a:pPr rtl="0" fontAlgn="b"/>
                      <a:endParaRPr lang="en-US" sz="100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gridSpan="18">
                  <a:txBody>
                    <a:bodyPr/>
                    <a:lstStyle/>
                    <a:p>
                      <a:pPr algn="ctr" rtl="0" fontAlgn="b"/>
                      <a:r>
                        <a:rPr lang="en-US" sz="1000" b="1" dirty="0">
                          <a:effectLst/>
                        </a:rPr>
                        <a:t>Without </a:t>
                      </a:r>
                      <a:r>
                        <a:rPr lang="en-US" sz="1000" b="1" dirty="0" err="1">
                          <a:effectLst/>
                        </a:rPr>
                        <a:t>PostRAG</a:t>
                      </a:r>
                      <a:endParaRPr lang="en-US" sz="1000" b="1" dirty="0">
                        <a:effectLst/>
                      </a:endParaRPr>
                    </a:p>
                  </a:txBody>
                  <a:tcPr marL="17377" marR="17377" marT="11585" marB="11585" anchor="b">
                    <a:lnL w="9525" cap="flat" cmpd="sng" algn="ctr">
                      <a:solidFill>
                        <a:srgbClr val="CCCCCC"/>
                      </a:solidFill>
                      <a:prstDash val="solid"/>
                      <a:round/>
                      <a:headEnd type="none" w="med" len="med"/>
                      <a:tailEnd type="none" w="med" len="med"/>
                    </a:lnL>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endParaRPr lang="en-US"/>
                    </a:p>
                  </a:txBody>
                  <a:tcPr/>
                </a:tc>
                <a:tc hMerge="1">
                  <a:txBody>
                    <a:bodyPr/>
                    <a:lstStyle/>
                    <a:p>
                      <a:pPr algn="ctr" rtl="0" fontAlgn="b"/>
                      <a:endParaRPr lang="en-US" sz="1000" b="1" dirty="0">
                        <a:effectLst/>
                      </a:endParaRPr>
                    </a:p>
                  </a:txBody>
                  <a:tcPr marL="17377" marR="17377" marT="11585" marB="1158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rtl="0" fontAlgn="b"/>
                      <a:endParaRPr lang="en-US" sz="1000" b="1" dirty="0">
                        <a:effectLst/>
                      </a:endParaRPr>
                    </a:p>
                  </a:txBody>
                  <a:tcPr marL="17377" marR="17377" marT="11585" marB="1158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rtl="0" fontAlgn="b"/>
                      <a:endParaRPr lang="en-US" sz="1000" b="1" dirty="0">
                        <a:effectLst/>
                      </a:endParaRP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08325316"/>
                  </a:ext>
                </a:extLst>
              </a:tr>
              <a:tr h="130782">
                <a:tc rowSpan="2">
                  <a:txBody>
                    <a:bodyPr/>
                    <a:lstStyle/>
                    <a:p>
                      <a:pPr algn="r" rtl="0" fontAlgn="b"/>
                      <a:endParaRPr lang="en-US" sz="10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DeepSeek-V3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671B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.572</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.350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.435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.472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.255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.331</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.075</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.072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.073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.033</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736390799"/>
                  </a:ext>
                </a:extLst>
              </a:tr>
              <a:tr h="0">
                <a:tc vMerge="1">
                  <a:txBody>
                    <a:bodyPr/>
                    <a:lstStyle/>
                    <a:p>
                      <a:endParaRPr lang="en-US"/>
                    </a:p>
                  </a:txBody>
                  <a:tcPr/>
                </a:tc>
                <a:tc rowSpan="2">
                  <a:txBody>
                    <a:bodyPr/>
                    <a:lstStyle/>
                    <a:p>
                      <a:pPr algn="r" rtl="0" fontAlgn="b"/>
                      <a:r>
                        <a:rPr lang="en-US" sz="1000">
                          <a:effectLst/>
                        </a:rPr>
                        <a:t>GPT 4o</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a:effectLst/>
                        </a:rPr>
                        <a:t>200B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.602</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.323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.420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.455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.214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.291</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u="sng" dirty="0">
                          <a:effectLst/>
                          <a:latin typeface="Fira Sans" panose="020B0503050000020004" pitchFamily="34" charset="0"/>
                        </a:rPr>
                        <a:t>.096</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.066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u="sng" dirty="0">
                          <a:effectLst/>
                          <a:latin typeface="Fira Sans" panose="020B0503050000020004" pitchFamily="34" charset="0"/>
                        </a:rPr>
                        <a:t>.079</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u="sng" dirty="0">
                          <a:effectLst/>
                          <a:latin typeface="Fira Sans" panose="020B0503050000020004" pitchFamily="34" charset="0"/>
                        </a:rPr>
                        <a:t>.060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.041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.049</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101829654"/>
                  </a:ext>
                </a:extLst>
              </a:tr>
              <a:tr h="158153">
                <a:tc rowSpan="2">
                  <a:txBody>
                    <a:bodyPr/>
                    <a:lstStyle/>
                    <a:p>
                      <a:pPr algn="r" rtl="0" fontAlgn="b"/>
                      <a:endParaRPr lang="en-US" sz="10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321271116"/>
                  </a:ext>
                </a:extLst>
              </a:tr>
              <a:tr h="0">
                <a:tc vMerge="1">
                  <a:txBody>
                    <a:bodyPr/>
                    <a:lstStyle/>
                    <a:p>
                      <a:endParaRPr lang="en-US"/>
                    </a:p>
                  </a:txBody>
                  <a:tcPr/>
                </a:tc>
                <a:tc rowSpan="2">
                  <a:txBody>
                    <a:bodyPr/>
                    <a:lstStyle/>
                    <a:p>
                      <a:pPr algn="r" rtl="0" fontAlgn="b"/>
                      <a:r>
                        <a:rPr lang="en-US" sz="1000" dirty="0">
                          <a:effectLst/>
                        </a:rPr>
                        <a:t>Llama-3.3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rowSpan="2">
                  <a:txBody>
                    <a:bodyPr/>
                    <a:lstStyle/>
                    <a:p>
                      <a:pPr algn="r" rtl="0" fontAlgn="b"/>
                      <a:r>
                        <a:rPr lang="en-US" sz="1000">
                          <a:effectLst/>
                        </a:rPr>
                        <a:t>70B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rowSpan="2">
                  <a:txBody>
                    <a:bodyPr/>
                    <a:lstStyle/>
                    <a:p>
                      <a:pPr algn="r" rtl="0" fontAlgn="b"/>
                      <a:r>
                        <a:rPr lang="en-US" sz="1000" b="0" i="0" dirty="0">
                          <a:effectLst/>
                          <a:latin typeface="Fira Sans" panose="020B0503050000020004" pitchFamily="34" charset="0"/>
                        </a:rPr>
                        <a:t>.536</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rowSpan="2">
                  <a:txBody>
                    <a:bodyPr/>
                    <a:lstStyle/>
                    <a:p>
                      <a:pPr algn="r" rtl="0" fontAlgn="b"/>
                      <a:r>
                        <a:rPr lang="en-US" sz="1000" b="0" i="0" u="sng" dirty="0">
                          <a:effectLst/>
                          <a:latin typeface="Fira Sans" panose="020B0503050000020004" pitchFamily="34" charset="0"/>
                        </a:rPr>
                        <a:t>.471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rowSpan="2">
                  <a:txBody>
                    <a:bodyPr/>
                    <a:lstStyle/>
                    <a:p>
                      <a:pPr algn="r" rtl="0" fontAlgn="b"/>
                      <a:r>
                        <a:rPr lang="en-US" sz="1000" b="0" i="0" u="sng" dirty="0">
                          <a:effectLst/>
                          <a:latin typeface="Fira Sans" panose="020B0503050000020004" pitchFamily="34" charset="0"/>
                        </a:rPr>
                        <a:t>.501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rowSpan="2">
                  <a:txBody>
                    <a:bodyPr/>
                    <a:lstStyle/>
                    <a:p>
                      <a:pPr algn="r" rtl="0" fontAlgn="b"/>
                      <a:r>
                        <a:rPr lang="en-US" sz="1000" b="0" i="0" dirty="0">
                          <a:effectLst/>
                          <a:latin typeface="Fira Sans" panose="020B0503050000020004" pitchFamily="34" charset="0"/>
                        </a:rPr>
                        <a:t>.432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rowSpan="2">
                  <a:txBody>
                    <a:bodyPr/>
                    <a:lstStyle/>
                    <a:p>
                      <a:pPr algn="r" rtl="0" fontAlgn="b"/>
                      <a:r>
                        <a:rPr lang="en-US" sz="1000" b="0" i="0" u="sng" dirty="0">
                          <a:effectLst/>
                          <a:latin typeface="Fira Sans" panose="020B0503050000020004" pitchFamily="34" charset="0"/>
                        </a:rPr>
                        <a:t>.337</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rowSpan="2">
                  <a:txBody>
                    <a:bodyPr/>
                    <a:lstStyle/>
                    <a:p>
                      <a:pPr algn="r" rtl="0" fontAlgn="b"/>
                      <a:r>
                        <a:rPr lang="en-US" sz="1000" b="0" i="0" u="sng" dirty="0">
                          <a:effectLst/>
                          <a:latin typeface="Fira Sans" panose="020B0503050000020004" pitchFamily="34" charset="0"/>
                        </a:rPr>
                        <a:t>.378</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rowSpan="2">
                  <a:txBody>
                    <a:bodyPr/>
                    <a:lstStyle/>
                    <a:p>
                      <a:pPr algn="r" rtl="0" fontAlgn="b"/>
                      <a:r>
                        <a:rPr lang="en-US" sz="1000">
                          <a:effectLst/>
                        </a:rPr>
                        <a:t>.066</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rowSpan="2">
                  <a:txBody>
                    <a:bodyPr/>
                    <a:lstStyle/>
                    <a:p>
                      <a:pPr algn="r" rtl="0" fontAlgn="b"/>
                      <a:r>
                        <a:rPr lang="en-US" sz="1000" b="0" i="0" u="sng" dirty="0">
                          <a:effectLst/>
                          <a:latin typeface="Fira Sans" panose="020B0503050000020004" pitchFamily="34" charset="0"/>
                        </a:rPr>
                        <a:t>.096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rowSpan="2">
                  <a:txBody>
                    <a:bodyPr/>
                    <a:lstStyle/>
                    <a:p>
                      <a:pPr algn="r" rtl="0" fontAlgn="b"/>
                      <a:r>
                        <a:rPr lang="en-US" sz="1000" b="0" i="0" dirty="0">
                          <a:effectLst/>
                          <a:latin typeface="Fira Sans" panose="020B0503050000020004" pitchFamily="34" charset="0"/>
                        </a:rPr>
                        <a:t>.078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rowSpan="2">
                  <a:txBody>
                    <a:bodyPr/>
                    <a:lstStyle/>
                    <a:p>
                      <a:pPr algn="r" rtl="0" fontAlgn="b"/>
                      <a:r>
                        <a:rPr lang="en-US" sz="1000" b="0" i="0" dirty="0">
                          <a:effectLst/>
                          <a:latin typeface="Fira Sans" panose="020B0503050000020004" pitchFamily="34" charset="0"/>
                        </a:rPr>
                        <a:t>.045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rowSpan="2">
                  <a:txBody>
                    <a:bodyPr/>
                    <a:lstStyle/>
                    <a:p>
                      <a:pPr algn="r" rtl="0" fontAlgn="b"/>
                      <a:r>
                        <a:rPr lang="en-US" sz="1000" b="0" i="0" u="sng" dirty="0">
                          <a:effectLst/>
                          <a:latin typeface="Fira Sans" panose="020B0503050000020004" pitchFamily="34" charset="0"/>
                        </a:rPr>
                        <a:t>.066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rowSpan="2">
                  <a:txBody>
                    <a:bodyPr/>
                    <a:lstStyle/>
                    <a:p>
                      <a:pPr algn="r" rtl="0" fontAlgn="b"/>
                      <a:r>
                        <a:rPr lang="en-US" sz="1000" b="0" i="0" u="sng" dirty="0">
                          <a:effectLst/>
                          <a:latin typeface="Fira Sans" panose="020B0503050000020004" pitchFamily="34" charset="0"/>
                        </a:rPr>
                        <a:t>.053</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rowSpan="2">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rowSpan="2">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rowSpan="2">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rowSpan="2">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extLst>
                  <a:ext uri="{0D108BD9-81ED-4DB2-BD59-A6C34878D82A}">
                    <a16:rowId xmlns:a16="http://schemas.microsoft.com/office/drawing/2014/main" val="1208195215"/>
                  </a:ext>
                </a:extLst>
              </a:tr>
              <a:tr h="140736">
                <a:tc rowSpan="2">
                  <a:txBody>
                    <a:bodyPr/>
                    <a:lstStyle/>
                    <a:p>
                      <a:pPr algn="r" rtl="0" fontAlgn="b"/>
                      <a:r>
                        <a:rPr lang="en-US" sz="1000" dirty="0">
                          <a:effectLst/>
                        </a:rPr>
                        <a:t>Without </a:t>
                      </a:r>
                      <a:r>
                        <a:rPr lang="en-US" sz="1000" dirty="0" err="1">
                          <a:effectLst/>
                        </a:rPr>
                        <a:t>PostRAG</a:t>
                      </a:r>
                      <a:endParaRPr lang="en-US" sz="10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7474"/>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009501500"/>
                  </a:ext>
                </a:extLst>
              </a:tr>
              <a:tr h="52251">
                <a:tc vMerge="1">
                  <a:txBody>
                    <a:bodyPr/>
                    <a:lstStyle/>
                    <a:p>
                      <a:endParaRPr lang="en-US"/>
                    </a:p>
                  </a:txBody>
                  <a:tcPr/>
                </a:tc>
                <a:tc rowSpan="2">
                  <a:txBody>
                    <a:bodyPr/>
                    <a:lstStyle/>
                    <a:p>
                      <a:pPr algn="r" rtl="0" fontAlgn="b"/>
                      <a:r>
                        <a:rPr lang="en-US" sz="1000">
                          <a:effectLst/>
                        </a:rPr>
                        <a:t>Llama-3.1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dirty="0">
                          <a:effectLst/>
                        </a:rPr>
                        <a:t>8B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.385</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.346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.364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.291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.239</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.262</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.026</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.042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.032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.016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.027</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.020</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dirty="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61793653"/>
                  </a:ext>
                </a:extLst>
              </a:tr>
              <a:tr h="123319">
                <a:tc rowSpan="2">
                  <a:txBody>
                    <a:bodyPr/>
                    <a:lstStyle/>
                    <a:p>
                      <a:pPr algn="r" rtl="0" fontAlgn="b"/>
                      <a:endParaRPr lang="en-US" sz="10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729108545"/>
                  </a:ext>
                </a:extLst>
              </a:tr>
              <a:tr h="69669">
                <a:tc vMerge="1">
                  <a:txBody>
                    <a:bodyPr/>
                    <a:lstStyle/>
                    <a:p>
                      <a:endParaRPr lang="en-US"/>
                    </a:p>
                  </a:txBody>
                  <a:tcPr/>
                </a:tc>
                <a:tc rowSpan="2">
                  <a:txBody>
                    <a:bodyPr/>
                    <a:lstStyle/>
                    <a:p>
                      <a:pPr algn="r" rtl="0" fontAlgn="b"/>
                      <a:r>
                        <a:rPr lang="en-US" sz="1000">
                          <a:effectLst/>
                        </a:rPr>
                        <a:t>ClimateGPT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a:effectLst/>
                        </a:rPr>
                        <a:t>70B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.494</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.062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.110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.305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.034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.062</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.009</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.001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.001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.000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.000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.000</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950547050"/>
                  </a:ext>
                </a:extLst>
              </a:tr>
              <a:tr h="0">
                <a:tc rowSpan="2">
                  <a:txBody>
                    <a:bodyPr/>
                    <a:lstStyle/>
                    <a:p>
                      <a:pPr algn="r" rtl="0" fontAlgn="b"/>
                      <a:endParaRPr lang="en-US" sz="10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974470741"/>
                  </a:ext>
                </a:extLst>
              </a:tr>
              <a:tr h="87086">
                <a:tc vMerge="1">
                  <a:txBody>
                    <a:bodyPr/>
                    <a:lstStyle/>
                    <a:p>
                      <a:endParaRPr lang="en-US"/>
                    </a:p>
                  </a:txBody>
                  <a:tcPr/>
                </a:tc>
                <a:tc rowSpan="2">
                  <a:txBody>
                    <a:bodyPr/>
                    <a:lstStyle/>
                    <a:p>
                      <a:pPr algn="r" rtl="0" fontAlgn="b"/>
                      <a:r>
                        <a:rPr lang="en-US" sz="1000">
                          <a:effectLst/>
                        </a:rPr>
                        <a:t>NuNER</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a:effectLst/>
                        </a:rPr>
                        <a:t>0.35B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u="sng" dirty="0">
                          <a:effectLst/>
                          <a:latin typeface="Fira Sans" panose="020B0503050000020004" pitchFamily="34" charset="0"/>
                        </a:rPr>
                        <a:t>.727</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.307</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.431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.512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.196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.284</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4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121262639"/>
                  </a:ext>
                </a:extLst>
              </a:tr>
              <a:tr h="149444">
                <a:tc rowSpan="2">
                  <a:txBody>
                    <a:bodyPr/>
                    <a:lstStyle/>
                    <a:p>
                      <a:pPr algn="r" rtl="0" fontAlgn="b"/>
                      <a:endParaRPr lang="en-US" sz="10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841937348"/>
                  </a:ext>
                </a:extLst>
              </a:tr>
              <a:tr h="0">
                <a:tc vMerge="1">
                  <a:txBody>
                    <a:bodyPr/>
                    <a:lstStyle/>
                    <a:p>
                      <a:endParaRPr lang="en-US"/>
                    </a:p>
                  </a:txBody>
                  <a:tcPr/>
                </a:tc>
                <a:tc rowSpan="2">
                  <a:txBody>
                    <a:bodyPr/>
                    <a:lstStyle/>
                    <a:p>
                      <a:pPr algn="r" rtl="0" fontAlgn="b"/>
                      <a:r>
                        <a:rPr lang="en-US" sz="1000">
                          <a:effectLst/>
                        </a:rPr>
                        <a:t>GLiNER</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a:effectLst/>
                        </a:rPr>
                        <a:t>0.3B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.591</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.378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.461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.458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.269</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b="0" i="0" dirty="0">
                          <a:effectLst/>
                          <a:latin typeface="Fira Sans" panose="020B0503050000020004" pitchFamily="34" charset="0"/>
                        </a:rPr>
                        <a:t>.339</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4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2">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842115105"/>
                  </a:ext>
                </a:extLst>
              </a:tr>
              <a:tr h="192987">
                <a:tc>
                  <a:txBody>
                    <a:bodyPr/>
                    <a:lstStyle/>
                    <a:p>
                      <a:pPr algn="r" rtl="0" fontAlgn="b"/>
                      <a:endParaRPr lang="en-US" sz="10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209680604"/>
                  </a:ext>
                </a:extLst>
              </a:tr>
              <a:tr h="130782">
                <a:tc>
                  <a:txBody>
                    <a:bodyPr/>
                    <a:lstStyle/>
                    <a:p>
                      <a:pPr algn="r" rtl="0" fontAlgn="b"/>
                      <a:r>
                        <a:rPr lang="en-US" sz="1000">
                          <a:effectLst/>
                        </a:rPr>
                        <a:t>0-shot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4">
                  <a:txBody>
                    <a:bodyPr/>
                    <a:lstStyle/>
                    <a:p>
                      <a:pPr algn="r" rtl="0" fontAlgn="b"/>
                      <a:r>
                        <a:rPr lang="en-US" sz="1000" dirty="0">
                          <a:effectLst/>
                        </a:rPr>
                        <a:t>Llama-3.3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4">
                  <a:txBody>
                    <a:bodyPr/>
                    <a:lstStyle/>
                    <a:p>
                      <a:pPr algn="r" rtl="0" fontAlgn="b"/>
                      <a:r>
                        <a:rPr lang="en-US" sz="1000">
                          <a:effectLst/>
                        </a:rPr>
                        <a:t>70B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.469</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.414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.440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.358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.285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.317</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.037</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.083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.012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.028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.017</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076990351"/>
                  </a:ext>
                </a:extLst>
              </a:tr>
              <a:tr h="130782">
                <a:tc>
                  <a:txBody>
                    <a:bodyPr/>
                    <a:lstStyle/>
                    <a:p>
                      <a:pPr algn="r" rtl="0" fontAlgn="b"/>
                      <a:r>
                        <a:rPr lang="en-US" sz="1000" dirty="0">
                          <a:effectLst/>
                        </a:rPr>
                        <a:t>1-shot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a:txBody>
                    <a:bodyPr/>
                    <a:lstStyle/>
                    <a:p>
                      <a:pPr algn="r" rtl="0" fontAlgn="b"/>
                      <a:r>
                        <a:rPr lang="en-US" sz="1000" b="0" i="0" dirty="0">
                          <a:effectLst/>
                          <a:latin typeface="Fira Sans" panose="020B0503050000020004" pitchFamily="34" charset="0"/>
                        </a:rPr>
                        <a:t>.504</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.431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.464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.386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.295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.334</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.047</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.076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.038</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60314684"/>
                  </a:ext>
                </a:extLst>
              </a:tr>
              <a:tr h="130782">
                <a:tc>
                  <a:txBody>
                    <a:bodyPr/>
                    <a:lstStyle/>
                    <a:p>
                      <a:pPr algn="r" rtl="0" fontAlgn="b"/>
                      <a:r>
                        <a:rPr lang="en-US" sz="1000">
                          <a:effectLst/>
                        </a:rPr>
                        <a:t>No PreRAG</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a:txBody>
                    <a:bodyPr/>
                    <a:lstStyle/>
                    <a:p>
                      <a:pPr algn="r" rtl="0" fontAlgn="b"/>
                      <a:r>
                        <a:rPr lang="en-US" sz="1000" b="0" i="0" dirty="0">
                          <a:effectLst/>
                          <a:latin typeface="Fira Sans" panose="020B0503050000020004" pitchFamily="34" charset="0"/>
                        </a:rPr>
                        <a:t>.517</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.456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.485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.406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.316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.355</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.064</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.096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.076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.061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.048</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90436944"/>
                  </a:ext>
                </a:extLst>
              </a:tr>
              <a:tr h="172382">
                <a:tc>
                  <a:txBody>
                    <a:bodyPr/>
                    <a:lstStyle/>
                    <a:p>
                      <a:pPr algn="r" rtl="0" fontAlgn="b"/>
                      <a:r>
                        <a:rPr lang="en-US" sz="1000" dirty="0">
                          <a:effectLst/>
                        </a:rPr>
                        <a:t>No Rel.</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a:txBody>
                    <a:bodyPr/>
                    <a:lstStyle/>
                    <a:p>
                      <a:pPr algn="r" rtl="0" fontAlgn="b"/>
                      <a:r>
                        <a:rPr lang="en-US" sz="1000" b="0" i="0" dirty="0">
                          <a:effectLst/>
                          <a:latin typeface="Fira Sans" panose="020B0503050000020004" pitchFamily="34" charset="0"/>
                        </a:rPr>
                        <a:t>.539</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.505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.522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.431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.360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.392</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201021360"/>
                  </a:ext>
                </a:extLst>
              </a:tr>
              <a:tr h="172382">
                <a:tc>
                  <a:txBody>
                    <a:bodyPr/>
                    <a:lstStyle/>
                    <a:p>
                      <a:pPr rtl="0" fontAlgn="b"/>
                      <a:endParaRPr lang="en-US" sz="100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gridSpan="18">
                  <a:txBody>
                    <a:bodyPr/>
                    <a:lstStyle/>
                    <a:p>
                      <a:pPr algn="ctr" rtl="0" fontAlgn="b"/>
                      <a:r>
                        <a:rPr lang="en-US" sz="1000" b="1" dirty="0">
                          <a:effectLst/>
                        </a:rPr>
                        <a:t>With </a:t>
                      </a:r>
                      <a:r>
                        <a:rPr lang="en-US" sz="1000" b="1" dirty="0" err="1">
                          <a:effectLst/>
                        </a:rPr>
                        <a:t>PostRAG</a:t>
                      </a:r>
                      <a:endParaRPr lang="en-US" sz="1000" b="1" dirty="0">
                        <a:effectLst/>
                      </a:endParaRPr>
                    </a:p>
                  </a:txBody>
                  <a:tcPr marL="17377" marR="17377" marT="11585" marB="11585" anchor="b">
                    <a:lnL w="9525" cap="flat" cmpd="sng" algn="ctr">
                      <a:solidFill>
                        <a:srgbClr val="CCCCCC"/>
                      </a:solidFill>
                      <a:prstDash val="solid"/>
                      <a:round/>
                      <a:headEnd type="none" w="med" len="med"/>
                      <a:tailEnd type="none" w="med" len="med"/>
                    </a:lnL>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pPr rtl="0" fontAlgn="b"/>
                      <a:endParaRPr lang="en-US" sz="1000">
                        <a:effectLst/>
                      </a:endParaRP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endParaRPr/>
                    </a:p>
                  </a:txBody>
                  <a:tcPr marL="17377" marR="17377" marT="11585" marB="1158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rtl="0" fontAlgn="b"/>
                      <a:endParaRPr lang="en-US" sz="1000" b="1" dirty="0">
                        <a:effectLst/>
                      </a:endParaRPr>
                    </a:p>
                  </a:txBody>
                  <a:tcPr marL="17377" marR="17377" marT="11585" marB="1158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rtl="0" fontAlgn="b"/>
                      <a:endParaRPr lang="en-US" sz="1000" b="1" dirty="0">
                        <a:effectLst/>
                      </a:endParaRP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87134255"/>
                  </a:ext>
                </a:extLst>
              </a:tr>
              <a:tr h="130782">
                <a:tc>
                  <a:txBody>
                    <a:bodyPr/>
                    <a:lstStyle/>
                    <a:p>
                      <a:pPr algn="r" rtl="0" fontAlgn="b"/>
                      <a:r>
                        <a:rPr lang="en-US" sz="1000" dirty="0">
                          <a:effectLst/>
                        </a:rPr>
                        <a:t>Base</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DeepSeek-V3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671B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.604</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.336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.432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.498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.244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.328</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.059</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.049</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.026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.018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.022</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.457</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.272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.341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3,365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324571231"/>
                  </a:ext>
                </a:extLst>
              </a:tr>
              <a:tr h="172382">
                <a:tc>
                  <a:txBody>
                    <a:bodyPr/>
                    <a:lstStyle/>
                    <a:p>
                      <a:pPr rtl="0" fontAlgn="b"/>
                      <a:endParaRPr lang="en-US" sz="14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GPT 4o</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200B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.663</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.304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.417</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.510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.205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.292</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.090</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.065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.026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.037</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u="sng" dirty="0">
                          <a:effectLst/>
                          <a:latin typeface="Fira Sans" panose="020B0503050000020004" pitchFamily="34" charset="0"/>
                        </a:rPr>
                        <a:t>.497</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.246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.330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2,779</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792932686"/>
                  </a:ext>
                </a:extLst>
              </a:tr>
              <a:tr h="172382">
                <a:tc>
                  <a:txBody>
                    <a:bodyPr/>
                    <a:lstStyle/>
                    <a:p>
                      <a:pPr rtl="0" fontAlgn="b"/>
                      <a:r>
                        <a:rPr lang="en-US" sz="1000" dirty="0">
                          <a:effectLst/>
                        </a:rPr>
                        <a:t>w. </a:t>
                      </a:r>
                      <a:r>
                        <a:rPr lang="en-US" sz="1000" dirty="0" err="1">
                          <a:effectLst/>
                        </a:rPr>
                        <a:t>PostRAG</a:t>
                      </a:r>
                      <a:endParaRPr lang="en-US" sz="10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a:effectLst/>
                        </a:rPr>
                        <a:t>Llama-3.3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a:effectLst/>
                        </a:rPr>
                        <a:t>70B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dirty="0">
                          <a:effectLst/>
                          <a:latin typeface="Fira Sans" panose="020B0503050000020004" pitchFamily="34" charset="0"/>
                        </a:rPr>
                        <a:t>.661</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.436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.525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.530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.310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.391</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dirty="0">
                          <a:effectLst/>
                          <a:latin typeface="Fira Sans" panose="020B0503050000020004" pitchFamily="34" charset="0"/>
                        </a:rPr>
                        <a:t>.060</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.052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.056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dirty="0">
                          <a:effectLst/>
                          <a:latin typeface="Fira Sans" panose="020B0503050000020004" pitchFamily="34" charset="0"/>
                        </a:rPr>
                        <a:t>.039</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.034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dirty="0">
                          <a:effectLst/>
                          <a:latin typeface="Fira Sans" panose="020B0503050000020004" pitchFamily="34" charset="0"/>
                        </a:rPr>
                        <a:t>.036</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dirty="0">
                          <a:effectLst/>
                          <a:latin typeface="Fira Sans" panose="020B0503050000020004" pitchFamily="34" charset="0"/>
                        </a:rPr>
                        <a:t>.440</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.315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u="sng" dirty="0">
                          <a:effectLst/>
                          <a:latin typeface="Fira Sans" panose="020B0503050000020004" pitchFamily="34" charset="0"/>
                        </a:rPr>
                        <a:t>.367</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tc>
                  <a:txBody>
                    <a:bodyPr/>
                    <a:lstStyle/>
                    <a:p>
                      <a:pPr algn="r" rtl="0" fontAlgn="b"/>
                      <a:r>
                        <a:rPr lang="en-US" sz="1000" b="0" i="0" dirty="0">
                          <a:effectLst/>
                          <a:latin typeface="Fira Sans" panose="020B0503050000020004" pitchFamily="34" charset="0"/>
                        </a:rPr>
                        <a:t>4,051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7CEB99"/>
                    </a:solidFill>
                  </a:tcPr>
                </a:tc>
                <a:extLst>
                  <a:ext uri="{0D108BD9-81ED-4DB2-BD59-A6C34878D82A}">
                    <a16:rowId xmlns:a16="http://schemas.microsoft.com/office/drawing/2014/main" val="1542496629"/>
                  </a:ext>
                </a:extLst>
              </a:tr>
              <a:tr h="172382">
                <a:tc>
                  <a:txBody>
                    <a:bodyPr/>
                    <a:lstStyle/>
                    <a:p>
                      <a:pPr rtl="0" fontAlgn="b"/>
                      <a:endParaRPr lang="en-US" sz="1400" dirty="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Llama-3.1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8B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.533</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.314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.395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.413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.220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.287</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.042</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.026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.022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.024</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.396</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.247</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.304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3,540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567515572"/>
                  </a:ext>
                </a:extLst>
              </a:tr>
              <a:tr h="172382">
                <a:tc>
                  <a:txBody>
                    <a:bodyPr/>
                    <a:lstStyle/>
                    <a:p>
                      <a:pPr rtl="0" fontAlgn="b"/>
                      <a:endParaRPr lang="en-US" sz="1400">
                        <a:effectLst/>
                      </a:endParaRP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ClimateGPT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a:effectLst/>
                        </a:rPr>
                        <a:t>70B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.495</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.104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.172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.325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.061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.102</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.000</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.000</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.478</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.108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.176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828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707490627"/>
                  </a:ext>
                </a:extLst>
              </a:tr>
              <a:tr h="130782">
                <a:tc>
                  <a:txBody>
                    <a:bodyPr/>
                    <a:lstStyle/>
                    <a:p>
                      <a:pPr algn="r" rtl="0" fontAlgn="b"/>
                      <a:r>
                        <a:rPr lang="en-US" sz="1000">
                          <a:effectLst/>
                        </a:rPr>
                        <a:t>0-shot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4">
                  <a:txBody>
                    <a:bodyPr/>
                    <a:lstStyle/>
                    <a:p>
                      <a:pPr algn="r" rtl="0" fontAlgn="b"/>
                      <a:r>
                        <a:rPr lang="en-US" sz="1000">
                          <a:effectLst/>
                        </a:rPr>
                        <a:t>Llama-3.3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4">
                  <a:txBody>
                    <a:bodyPr/>
                    <a:lstStyle/>
                    <a:p>
                      <a:pPr algn="r" rtl="0" fontAlgn="b"/>
                      <a:r>
                        <a:rPr lang="en-US" sz="1000">
                          <a:effectLst/>
                        </a:rPr>
                        <a:t>70B</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.603</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.386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.470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.461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.266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.338</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.040</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.013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.017</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.015</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.427</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.294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.348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3,788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982857477"/>
                  </a:ext>
                </a:extLst>
              </a:tr>
              <a:tr h="130782">
                <a:tc>
                  <a:txBody>
                    <a:bodyPr/>
                    <a:lstStyle/>
                    <a:p>
                      <a:pPr algn="r" rtl="0" fontAlgn="b"/>
                      <a:r>
                        <a:rPr lang="en-US" sz="1000">
                          <a:effectLst/>
                        </a:rPr>
                        <a:t>1-shot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a:txBody>
                    <a:bodyPr/>
                    <a:lstStyle/>
                    <a:p>
                      <a:pPr algn="r" rtl="0" fontAlgn="b"/>
                      <a:r>
                        <a:rPr lang="en-US" sz="1000" b="0" i="0" dirty="0">
                          <a:effectLst/>
                          <a:latin typeface="Fira Sans" panose="020B0503050000020004" pitchFamily="34" charset="0"/>
                        </a:rPr>
                        <a:t>.641</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.405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.497</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.485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.274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.350</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.050</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.031</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.448</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.304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.362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3,840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153937152"/>
                  </a:ext>
                </a:extLst>
              </a:tr>
              <a:tr h="130782">
                <a:tc>
                  <a:txBody>
                    <a:bodyPr/>
                    <a:lstStyle/>
                    <a:p>
                      <a:pPr algn="r" rtl="0" fontAlgn="b"/>
                      <a:r>
                        <a:rPr lang="en-US" sz="1000">
                          <a:effectLst/>
                        </a:rPr>
                        <a:t>No PreRAG</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a:txBody>
                    <a:bodyPr/>
                    <a:lstStyle/>
                    <a:p>
                      <a:pPr algn="r" rtl="0" fontAlgn="b"/>
                      <a:r>
                        <a:rPr lang="en-US" sz="1000" b="0" i="0" dirty="0">
                          <a:effectLst/>
                          <a:latin typeface="Fira Sans" panose="020B0503050000020004" pitchFamily="34" charset="0"/>
                        </a:rPr>
                        <a:t>.688</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.413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.516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.535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.282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.370</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.070</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.053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.060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.044</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.038</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.456</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.298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.360</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3,692</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202866077"/>
                  </a:ext>
                </a:extLst>
              </a:tr>
              <a:tr h="172382">
                <a:tc>
                  <a:txBody>
                    <a:bodyPr/>
                    <a:lstStyle/>
                    <a:p>
                      <a:pPr algn="r" rtl="0" fontAlgn="b"/>
                      <a:r>
                        <a:rPr lang="en-US" sz="1000">
                          <a:effectLst/>
                        </a:rPr>
                        <a:t>No Rel.</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a:txBody>
                    <a:bodyPr/>
                    <a:lstStyle/>
                    <a:p>
                      <a:pPr algn="r" rtl="0" fontAlgn="b"/>
                      <a:r>
                        <a:rPr lang="en-US" sz="1000" b="0" i="0" dirty="0">
                          <a:effectLst/>
                          <a:latin typeface="Fira Sans" panose="020B0503050000020004" pitchFamily="34" charset="0"/>
                        </a:rPr>
                        <a:t>.653</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.468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.545</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.521</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.333</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.406</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dirty="0">
                          <a:effectLst/>
                        </a:rPr>
                        <a:t>-</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400">
                          <a:effectLst/>
                        </a:rPr>
                        <a:t>-</a:t>
                      </a:r>
                    </a:p>
                  </a:txBody>
                  <a:tcPr marL="17377" marR="17377" marT="11585" marB="11585"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.435</a:t>
                      </a:r>
                    </a:p>
                  </a:txBody>
                  <a:tcPr marL="17377" marR="17377" marT="11585" marB="11585"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.336</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.379</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sz="1000" b="0" i="0" dirty="0">
                          <a:effectLst/>
                          <a:latin typeface="Fira Sans" panose="020B0503050000020004" pitchFamily="34" charset="0"/>
                        </a:rPr>
                        <a:t>4,388</a:t>
                      </a:r>
                    </a:p>
                  </a:txBody>
                  <a:tcPr marL="17377" marR="17377" marT="11585" marB="1158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140886455"/>
                  </a:ext>
                </a:extLst>
              </a:tr>
            </a:tbl>
          </a:graphicData>
        </a:graphic>
      </p:graphicFrame>
      <p:sp>
        <p:nvSpPr>
          <p:cNvPr id="2" name="TextBox 1">
            <a:extLst>
              <a:ext uri="{FF2B5EF4-FFF2-40B4-BE49-F238E27FC236}">
                <a16:creationId xmlns:a16="http://schemas.microsoft.com/office/drawing/2014/main" id="{2E22863F-5301-1A66-79E5-932607B738F9}"/>
              </a:ext>
            </a:extLst>
          </p:cNvPr>
          <p:cNvSpPr txBox="1"/>
          <p:nvPr/>
        </p:nvSpPr>
        <p:spPr>
          <a:xfrm>
            <a:off x="1333500" y="1735915"/>
            <a:ext cx="7422601" cy="707886"/>
          </a:xfrm>
          <a:prstGeom prst="rect">
            <a:avLst/>
          </a:prstGeom>
          <a:solidFill>
            <a:schemeClr val="bg1"/>
          </a:solidFill>
          <a:effectLst>
            <a:glow rad="63500">
              <a:schemeClr val="accent2">
                <a:satMod val="175000"/>
                <a:alpha val="40000"/>
              </a:schemeClr>
            </a:glow>
          </a:effectLst>
        </p:spPr>
        <p:txBody>
          <a:bodyPr wrap="square" rtlCol="0">
            <a:spAutoFit/>
          </a:bodyPr>
          <a:lstStyle/>
          <a:p>
            <a:r>
              <a:rPr lang="en-US" sz="2000" dirty="0" err="1"/>
              <a:t>PostRAG</a:t>
            </a:r>
            <a:r>
              <a:rPr lang="en-US" sz="2000" dirty="0"/>
              <a:t>: Taxonomic constraints mitigate LLM hallucinations while preserving recall</a:t>
            </a:r>
            <a:endParaRPr lang="en-US" sz="1600" dirty="0"/>
          </a:p>
        </p:txBody>
      </p:sp>
    </p:spTree>
    <p:extLst>
      <p:ext uri="{BB962C8B-B14F-4D97-AF65-F5344CB8AC3E}">
        <p14:creationId xmlns:p14="http://schemas.microsoft.com/office/powerpoint/2010/main" val="2816354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25" name="Google Shape;425;p59"/>
          <p:cNvSpPr txBox="1">
            <a:spLocks noGrp="1"/>
          </p:cNvSpPr>
          <p:nvPr>
            <p:ph type="title" idx="4294967295"/>
          </p:nvPr>
        </p:nvSpPr>
        <p:spPr>
          <a:xfrm>
            <a:off x="627071" y="550374"/>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Agenda</a:t>
            </a:r>
            <a:endParaRPr dirty="0"/>
          </a:p>
        </p:txBody>
      </p:sp>
      <p:sp>
        <p:nvSpPr>
          <p:cNvPr id="427" name="Google Shape;427;p59"/>
          <p:cNvSpPr txBox="1">
            <a:spLocks noGrp="1"/>
          </p:cNvSpPr>
          <p:nvPr>
            <p:ph type="title"/>
          </p:nvPr>
        </p:nvSpPr>
        <p:spPr>
          <a:xfrm>
            <a:off x="627071" y="1222465"/>
            <a:ext cx="8599817" cy="4134726"/>
          </a:xfrm>
          <a:prstGeom prst="rect">
            <a:avLst/>
          </a:prstGeom>
        </p:spPr>
        <p:txBody>
          <a:bodyPr spcFirstLastPara="1" wrap="square" lIns="91425" tIns="91425" rIns="91425" bIns="91425" anchor="t" anchorCtr="0">
            <a:noAutofit/>
          </a:bodyPr>
          <a:lstStyle/>
          <a:p>
            <a:pPr algn="l"/>
            <a:r>
              <a:rPr lang="en-US" b="1" dirty="0">
                <a:solidFill>
                  <a:schemeClr val="dk1"/>
                </a:solidFill>
                <a:latin typeface="+mn-lt"/>
              </a:rPr>
              <a:t>1. Background: </a:t>
            </a:r>
            <a:r>
              <a:rPr lang="en-US" dirty="0">
                <a:solidFill>
                  <a:schemeClr val="dk1"/>
                </a:solidFill>
                <a:latin typeface="+mn-lt"/>
              </a:rPr>
              <a:t>Motivation and Textual Information Extraction Challenges​</a:t>
            </a:r>
            <a:br>
              <a:rPr lang="en-US" b="1" dirty="0">
                <a:solidFill>
                  <a:schemeClr val="dk1"/>
                </a:solidFill>
                <a:latin typeface="+mn-lt"/>
              </a:rPr>
            </a:br>
            <a:br>
              <a:rPr lang="en-US" b="1" dirty="0">
                <a:solidFill>
                  <a:schemeClr val="dk1"/>
                </a:solidFill>
                <a:latin typeface="+mn-lt"/>
              </a:rPr>
            </a:br>
            <a:r>
              <a:rPr lang="en-US" b="1" dirty="0">
                <a:solidFill>
                  <a:schemeClr val="dk1"/>
                </a:solidFill>
                <a:latin typeface="+mn-lt"/>
              </a:rPr>
              <a:t>2. AI Information Extraction</a:t>
            </a:r>
            <a:br>
              <a:rPr lang="en-US" dirty="0">
                <a:solidFill>
                  <a:schemeClr val="dk1"/>
                </a:solidFill>
                <a:latin typeface="+mn-lt"/>
              </a:rPr>
            </a:br>
            <a:r>
              <a:rPr lang="en-US" dirty="0">
                <a:solidFill>
                  <a:schemeClr val="dk1"/>
                </a:solidFill>
                <a:latin typeface="+mn-lt"/>
              </a:rPr>
              <a:t>   </a:t>
            </a:r>
            <a:r>
              <a:rPr lang="en-US" dirty="0">
                <a:solidFill>
                  <a:schemeClr val="dk1"/>
                </a:solidFill>
                <a:latin typeface="Fira Sans Condensed"/>
                <a:cs typeface="Fira Sans Condensed"/>
              </a:rPr>
              <a:t>DMDD: A Large-Scale Dataset for Dataset Mentions Detection (TACL 2023)</a:t>
            </a:r>
            <a:br>
              <a:rPr lang="en-US" dirty="0">
                <a:solidFill>
                  <a:schemeClr val="dk1"/>
                </a:solidFill>
                <a:latin typeface="Fira Sans Condensed"/>
                <a:cs typeface="Fira Sans Condensed"/>
              </a:rPr>
            </a:br>
            <a:r>
              <a:rPr lang="en-US" dirty="0">
                <a:solidFill>
                  <a:schemeClr val="dk1"/>
                </a:solidFill>
                <a:latin typeface="+mn-lt"/>
              </a:rPr>
              <a:t>   </a:t>
            </a:r>
            <a:r>
              <a:rPr lang="en-US" dirty="0" err="1">
                <a:solidFill>
                  <a:schemeClr val="dk1"/>
                </a:solidFill>
                <a:latin typeface="Fira Sans Condensed"/>
                <a:cs typeface="Fira Sans Condensed"/>
              </a:rPr>
              <a:t>SciDMT</a:t>
            </a:r>
            <a:r>
              <a:rPr lang="en-US" dirty="0">
                <a:solidFill>
                  <a:schemeClr val="dk1"/>
                </a:solidFill>
                <a:latin typeface="Fira Sans Condensed"/>
                <a:cs typeface="Fira Sans Condensed"/>
              </a:rPr>
              <a:t>: A Large-Scale Corpus for Detecting Scientific Mentions (LREC-COLING 2024)</a:t>
            </a:r>
            <a:br>
              <a:rPr lang="en-US" dirty="0">
                <a:solidFill>
                  <a:schemeClr val="dk1"/>
                </a:solidFill>
                <a:latin typeface="+mn-lt"/>
              </a:rPr>
            </a:br>
            <a:br>
              <a:rPr lang="en-US" dirty="0">
                <a:solidFill>
                  <a:schemeClr val="dk1"/>
                </a:solidFill>
                <a:latin typeface="+mn-lt"/>
              </a:rPr>
            </a:br>
            <a:r>
              <a:rPr lang="en-US" b="1" dirty="0">
                <a:solidFill>
                  <a:schemeClr val="dk1"/>
                </a:solidFill>
                <a:latin typeface="+mn-lt"/>
              </a:rPr>
              <a:t>3. Climate Information Extraction</a:t>
            </a:r>
            <a:br>
              <a:rPr lang="en-US" b="1" dirty="0">
                <a:solidFill>
                  <a:schemeClr val="dk1"/>
                </a:solidFill>
                <a:latin typeface="+mn-lt"/>
              </a:rPr>
            </a:br>
            <a:r>
              <a:rPr lang="en-US" b="1" dirty="0">
                <a:solidFill>
                  <a:schemeClr val="dk1"/>
                </a:solidFill>
                <a:latin typeface="+mn-lt"/>
              </a:rPr>
              <a:t>   </a:t>
            </a:r>
            <a:r>
              <a:rPr lang="en-US" sz="1600" dirty="0">
                <a:solidFill>
                  <a:schemeClr val="dk1"/>
                </a:solidFill>
                <a:latin typeface="Fira Sans Condensed"/>
                <a:ea typeface="Fira Sans Condensed"/>
                <a:cs typeface="Fira Sans Condensed"/>
                <a:sym typeface="Fira Sans Condensed"/>
              </a:rPr>
              <a:t>Taxonomy-Driven Knowledge Graph Construction for Domain-Specific Scientific Application</a:t>
            </a:r>
            <a:br>
              <a:rPr lang="en-US" dirty="0">
                <a:solidFill>
                  <a:schemeClr val="dk1"/>
                </a:solidFill>
                <a:latin typeface="+mn-lt"/>
              </a:rPr>
            </a:br>
            <a:r>
              <a:rPr lang="en-US" dirty="0">
                <a:solidFill>
                  <a:schemeClr val="dk1"/>
                </a:solidFill>
                <a:latin typeface="+mn-lt"/>
              </a:rPr>
              <a:t>   </a:t>
            </a:r>
            <a:r>
              <a:rPr lang="en-US" sz="1600" dirty="0" err="1">
                <a:solidFill>
                  <a:schemeClr val="dk1"/>
                </a:solidFill>
                <a:latin typeface="Fira Sans Condensed"/>
                <a:ea typeface="Fira Sans Condensed"/>
                <a:cs typeface="Fira Sans Condensed"/>
                <a:sym typeface="Fira Sans Condensed"/>
              </a:rPr>
              <a:t>ClimateIE</a:t>
            </a:r>
            <a:r>
              <a:rPr lang="en-US" sz="1600" dirty="0">
                <a:solidFill>
                  <a:schemeClr val="dk1"/>
                </a:solidFill>
                <a:latin typeface="Fira Sans Condensed"/>
                <a:ea typeface="Fira Sans Condensed"/>
                <a:cs typeface="Fira Sans Condensed"/>
                <a:sym typeface="Fira Sans Condensed"/>
              </a:rPr>
              <a:t>: A Dataset for Climate Science Information Extraction</a:t>
            </a:r>
            <a:br>
              <a:rPr lang="en-US" sz="1600" dirty="0">
                <a:solidFill>
                  <a:schemeClr val="dk1"/>
                </a:solidFill>
                <a:latin typeface="Fira Sans Condensed"/>
                <a:ea typeface="Fira Sans Condensed"/>
                <a:cs typeface="Fira Sans Condensed"/>
                <a:sym typeface="Fira Sans Condensed"/>
              </a:rPr>
            </a:br>
            <a:br>
              <a:rPr lang="en-US" dirty="0">
                <a:solidFill>
                  <a:schemeClr val="dk1"/>
                </a:solidFill>
                <a:latin typeface="+mn-lt"/>
              </a:rPr>
            </a:br>
            <a:r>
              <a:rPr lang="en-US" b="1" dirty="0">
                <a:solidFill>
                  <a:schemeClr val="dk1"/>
                </a:solidFill>
                <a:latin typeface="+mn-lt"/>
              </a:rPr>
              <a:t>4. Visual Information Extraction</a:t>
            </a:r>
            <a:br>
              <a:rPr lang="en-US" b="1" dirty="0">
                <a:solidFill>
                  <a:schemeClr val="dk1"/>
                </a:solidFill>
                <a:latin typeface="+mn-lt"/>
              </a:rPr>
            </a:br>
            <a:r>
              <a:rPr lang="en-US" dirty="0">
                <a:solidFill>
                  <a:schemeClr val="dk1"/>
                </a:solidFill>
                <a:latin typeface="+mn-lt"/>
              </a:rPr>
              <a:t>- Challenges​</a:t>
            </a:r>
            <a:br>
              <a:rPr lang="en-US" dirty="0">
                <a:solidFill>
                  <a:schemeClr val="dk1"/>
                </a:solidFill>
                <a:latin typeface="+mn-lt"/>
              </a:rPr>
            </a:br>
            <a:r>
              <a:rPr lang="en-US" dirty="0">
                <a:solidFill>
                  <a:schemeClr val="dk1"/>
                </a:solidFill>
                <a:latin typeface="+mn-lt"/>
              </a:rPr>
              <a:t>- Scientific Flowchart Comprehension</a:t>
            </a:r>
            <a:br>
              <a:rPr lang="en-US" b="1" dirty="0">
                <a:solidFill>
                  <a:schemeClr val="dk1"/>
                </a:solidFill>
                <a:latin typeface="+mn-lt"/>
              </a:rPr>
            </a:br>
            <a:r>
              <a:rPr lang="en-US" b="1" dirty="0">
                <a:solidFill>
                  <a:schemeClr val="dk1"/>
                </a:solidFill>
                <a:latin typeface="+mn-lt"/>
              </a:rPr>
              <a:t>   </a:t>
            </a:r>
            <a:r>
              <a:rPr lang="en-US" dirty="0" err="1">
                <a:solidFill>
                  <a:schemeClr val="dk1"/>
                </a:solidFill>
                <a:latin typeface="Fira Sans Condensed"/>
                <a:cs typeface="Fira Sans Condensed"/>
              </a:rPr>
              <a:t>FlowLearn</a:t>
            </a:r>
            <a:r>
              <a:rPr lang="en-US" dirty="0">
                <a:solidFill>
                  <a:schemeClr val="dk1"/>
                </a:solidFill>
                <a:latin typeface="Fira Sans Condensed"/>
                <a:cs typeface="Fira Sans Condensed"/>
              </a:rPr>
              <a:t>: Evaluating Large Vision-Language Models on Flowchart Understanding (ECAI 2024).</a:t>
            </a:r>
            <a:br>
              <a:rPr lang="en-US" dirty="0">
                <a:solidFill>
                  <a:schemeClr val="dk1"/>
                </a:solidFill>
                <a:latin typeface="+mn-lt"/>
              </a:rPr>
            </a:br>
            <a:endParaRPr lang="en-US" dirty="0">
              <a:latin typeface="+mn-lt"/>
            </a:endParaRPr>
          </a:p>
        </p:txBody>
      </p:sp>
      <p:sp>
        <p:nvSpPr>
          <p:cNvPr id="431" name="Google Shape;431;p5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a:t>
            </a:fld>
            <a:endParaRPr/>
          </a:p>
        </p:txBody>
      </p:sp>
      <p:pic>
        <p:nvPicPr>
          <p:cNvPr id="394" name="Google Shape;412;p58">
            <a:extLst>
              <a:ext uri="{FF2B5EF4-FFF2-40B4-BE49-F238E27FC236}">
                <a16:creationId xmlns:a16="http://schemas.microsoft.com/office/drawing/2014/main" id="{6CF6A30F-721B-308D-C90D-B0638AD0D4E9}"/>
              </a:ext>
            </a:extLst>
          </p:cNvPr>
          <p:cNvPicPr preferRelativeResize="0"/>
          <p:nvPr/>
        </p:nvPicPr>
        <p:blipFill>
          <a:blip r:embed="rId3">
            <a:alphaModFix/>
          </a:blip>
          <a:stretch>
            <a:fillRect/>
          </a:stretch>
        </p:blipFill>
        <p:spPr>
          <a:xfrm>
            <a:off x="270003" y="1818911"/>
            <a:ext cx="418348" cy="397755"/>
          </a:xfrm>
          <a:prstGeom prst="rect">
            <a:avLst/>
          </a:prstGeom>
          <a:noFill/>
          <a:ln>
            <a:noFill/>
          </a:ln>
        </p:spPr>
      </p:pic>
      <p:pic>
        <p:nvPicPr>
          <p:cNvPr id="395" name="Google Shape;412;p58">
            <a:extLst>
              <a:ext uri="{FF2B5EF4-FFF2-40B4-BE49-F238E27FC236}">
                <a16:creationId xmlns:a16="http://schemas.microsoft.com/office/drawing/2014/main" id="{B11592D4-08CF-88FB-CDBB-EE4BBA780B86}"/>
              </a:ext>
            </a:extLst>
          </p:cNvPr>
          <p:cNvPicPr preferRelativeResize="0"/>
          <p:nvPr/>
        </p:nvPicPr>
        <p:blipFill>
          <a:blip r:embed="rId3">
            <a:alphaModFix/>
          </a:blip>
          <a:stretch>
            <a:fillRect/>
          </a:stretch>
        </p:blipFill>
        <p:spPr>
          <a:xfrm>
            <a:off x="-1223045" y="4105268"/>
            <a:ext cx="45719" cy="45719"/>
          </a:xfrm>
          <a:prstGeom prst="rect">
            <a:avLst/>
          </a:prstGeom>
          <a:noFill/>
          <a:ln>
            <a:noFill/>
          </a:ln>
        </p:spPr>
      </p:pic>
      <p:pic>
        <p:nvPicPr>
          <p:cNvPr id="2050" name="Picture 2" descr="Literature review - Free education icons">
            <a:extLst>
              <a:ext uri="{FF2B5EF4-FFF2-40B4-BE49-F238E27FC236}">
                <a16:creationId xmlns:a16="http://schemas.microsoft.com/office/drawing/2014/main" id="{34BE5A64-2B89-AE6B-897E-AE9BC2527CB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09163" y="1282292"/>
            <a:ext cx="317908" cy="317908"/>
          </a:xfrm>
          <a:prstGeom prst="rect">
            <a:avLst/>
          </a:prstGeom>
          <a:noFill/>
          <a:extLst>
            <a:ext uri="{909E8E84-426E-40DD-AFC4-6F175D3DCCD1}">
              <a14:hiddenFill xmlns:a14="http://schemas.microsoft.com/office/drawing/2010/main">
                <a:solidFill>
                  <a:srgbClr val="FFFFFF"/>
                </a:solidFill>
              </a14:hiddenFill>
            </a:ext>
          </a:extLst>
        </p:spPr>
      </p:pic>
      <p:pic>
        <p:nvPicPr>
          <p:cNvPr id="396" name="Google Shape;411;p58">
            <a:extLst>
              <a:ext uri="{FF2B5EF4-FFF2-40B4-BE49-F238E27FC236}">
                <a16:creationId xmlns:a16="http://schemas.microsoft.com/office/drawing/2014/main" id="{C94C1BDE-2D9A-B4E9-D982-90766299CB81}"/>
              </a:ext>
            </a:extLst>
          </p:cNvPr>
          <p:cNvPicPr preferRelativeResize="0"/>
          <p:nvPr/>
        </p:nvPicPr>
        <p:blipFill>
          <a:blip r:embed="rId6">
            <a:alphaModFix/>
          </a:blip>
          <a:stretch>
            <a:fillRect/>
          </a:stretch>
        </p:blipFill>
        <p:spPr>
          <a:xfrm>
            <a:off x="195096" y="3761275"/>
            <a:ext cx="493255" cy="493255"/>
          </a:xfrm>
          <a:prstGeom prst="rect">
            <a:avLst/>
          </a:prstGeom>
          <a:noFill/>
          <a:ln>
            <a:noFill/>
          </a:ln>
        </p:spPr>
      </p:pic>
      <p:sp>
        <p:nvSpPr>
          <p:cNvPr id="398" name="Terminator 397">
            <a:extLst>
              <a:ext uri="{FF2B5EF4-FFF2-40B4-BE49-F238E27FC236}">
                <a16:creationId xmlns:a16="http://schemas.microsoft.com/office/drawing/2014/main" id="{9F8A8DCA-2B84-18A7-C4DC-2A4CED21B6B2}"/>
              </a:ext>
            </a:extLst>
          </p:cNvPr>
          <p:cNvSpPr/>
          <p:nvPr/>
        </p:nvSpPr>
        <p:spPr>
          <a:xfrm>
            <a:off x="7007086" y="2017788"/>
            <a:ext cx="824949" cy="198878"/>
          </a:xfrm>
          <a:prstGeom prst="flowChartTermina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Prelim 1</a:t>
            </a:r>
          </a:p>
        </p:txBody>
      </p:sp>
      <p:sp>
        <p:nvSpPr>
          <p:cNvPr id="400" name="Terminator 399">
            <a:extLst>
              <a:ext uri="{FF2B5EF4-FFF2-40B4-BE49-F238E27FC236}">
                <a16:creationId xmlns:a16="http://schemas.microsoft.com/office/drawing/2014/main" id="{88DC01D3-95B7-9E7C-AE0D-A672B4910E97}"/>
              </a:ext>
            </a:extLst>
          </p:cNvPr>
          <p:cNvSpPr/>
          <p:nvPr/>
        </p:nvSpPr>
        <p:spPr>
          <a:xfrm>
            <a:off x="7791470" y="2316057"/>
            <a:ext cx="824949" cy="198878"/>
          </a:xfrm>
          <a:prstGeom prst="flowChartTermina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Prelim 2</a:t>
            </a:r>
          </a:p>
        </p:txBody>
      </p:sp>
      <p:grpSp>
        <p:nvGrpSpPr>
          <p:cNvPr id="401" name="Google Shape;669;p74">
            <a:extLst>
              <a:ext uri="{FF2B5EF4-FFF2-40B4-BE49-F238E27FC236}">
                <a16:creationId xmlns:a16="http://schemas.microsoft.com/office/drawing/2014/main" id="{4863EF3A-B9BB-BF4F-689B-F2C0FF778AE9}"/>
              </a:ext>
            </a:extLst>
          </p:cNvPr>
          <p:cNvGrpSpPr/>
          <p:nvPr/>
        </p:nvGrpSpPr>
        <p:grpSpPr>
          <a:xfrm>
            <a:off x="215414" y="2829553"/>
            <a:ext cx="422782" cy="562164"/>
            <a:chOff x="5781002" y="1823425"/>
            <a:chExt cx="974575" cy="1437050"/>
          </a:xfrm>
        </p:grpSpPr>
        <p:pic>
          <p:nvPicPr>
            <p:cNvPr id="402" name="Google Shape;670;p74">
              <a:extLst>
                <a:ext uri="{FF2B5EF4-FFF2-40B4-BE49-F238E27FC236}">
                  <a16:creationId xmlns:a16="http://schemas.microsoft.com/office/drawing/2014/main" id="{38B9A4D1-04C4-5D54-725E-E5AFA3111750}"/>
                </a:ext>
              </a:extLst>
            </p:cNvPr>
            <p:cNvPicPr preferRelativeResize="0"/>
            <p:nvPr/>
          </p:nvPicPr>
          <p:blipFill>
            <a:blip r:embed="rId7">
              <a:alphaModFix amt="77000"/>
            </a:blip>
            <a:stretch>
              <a:fillRect/>
            </a:stretch>
          </p:blipFill>
          <p:spPr>
            <a:xfrm>
              <a:off x="5781002" y="2285901"/>
              <a:ext cx="974575" cy="974574"/>
            </a:xfrm>
            <a:prstGeom prst="rect">
              <a:avLst/>
            </a:prstGeom>
            <a:noFill/>
            <a:ln>
              <a:noFill/>
            </a:ln>
          </p:spPr>
        </p:pic>
        <p:pic>
          <p:nvPicPr>
            <p:cNvPr id="403" name="Google Shape;671;p74">
              <a:extLst>
                <a:ext uri="{FF2B5EF4-FFF2-40B4-BE49-F238E27FC236}">
                  <a16:creationId xmlns:a16="http://schemas.microsoft.com/office/drawing/2014/main" id="{E492CE97-4324-2CDA-2ECE-BBC024062D87}"/>
                </a:ext>
              </a:extLst>
            </p:cNvPr>
            <p:cNvPicPr preferRelativeResize="0"/>
            <p:nvPr/>
          </p:nvPicPr>
          <p:blipFill>
            <a:blip r:embed="rId8">
              <a:alphaModFix/>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5938265" y="1823425"/>
              <a:ext cx="722793" cy="722792"/>
            </a:xfrm>
            <a:prstGeom prst="rect">
              <a:avLst/>
            </a:prstGeom>
            <a:noFill/>
            <a:ln>
              <a:noFill/>
            </a:ln>
          </p:spPr>
        </p:pic>
      </p:grpSp>
      <p:pic>
        <p:nvPicPr>
          <p:cNvPr id="3" name="Graphic 2" descr="Document with solid fill">
            <a:extLst>
              <a:ext uri="{FF2B5EF4-FFF2-40B4-BE49-F238E27FC236}">
                <a16:creationId xmlns:a16="http://schemas.microsoft.com/office/drawing/2014/main" id="{60484F0E-4C1D-F6CA-850F-A3371012D06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8237" y="2339782"/>
            <a:ext cx="151428" cy="151428"/>
          </a:xfrm>
          <a:prstGeom prst="rect">
            <a:avLst/>
          </a:prstGeom>
        </p:spPr>
      </p:pic>
      <p:pic>
        <p:nvPicPr>
          <p:cNvPr id="4" name="Graphic 3" descr="Document with solid fill">
            <a:extLst>
              <a:ext uri="{FF2B5EF4-FFF2-40B4-BE49-F238E27FC236}">
                <a16:creationId xmlns:a16="http://schemas.microsoft.com/office/drawing/2014/main" id="{92BCC30E-2AB8-10A7-13BD-7234F7BED38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8237" y="2088963"/>
            <a:ext cx="151428" cy="151428"/>
          </a:xfrm>
          <a:prstGeom prst="rect">
            <a:avLst/>
          </a:prstGeom>
        </p:spPr>
      </p:pic>
      <p:pic>
        <p:nvPicPr>
          <p:cNvPr id="5" name="Graphic 4" descr="Document with solid fill">
            <a:extLst>
              <a:ext uri="{FF2B5EF4-FFF2-40B4-BE49-F238E27FC236}">
                <a16:creationId xmlns:a16="http://schemas.microsoft.com/office/drawing/2014/main" id="{3831FF91-C413-24C5-7FB1-E68035E2AA0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8237" y="3031175"/>
            <a:ext cx="151428" cy="151428"/>
          </a:xfrm>
          <a:prstGeom prst="rect">
            <a:avLst/>
          </a:prstGeom>
        </p:spPr>
      </p:pic>
      <p:pic>
        <p:nvPicPr>
          <p:cNvPr id="6" name="Graphic 5" descr="Document with solid fill">
            <a:extLst>
              <a:ext uri="{FF2B5EF4-FFF2-40B4-BE49-F238E27FC236}">
                <a16:creationId xmlns:a16="http://schemas.microsoft.com/office/drawing/2014/main" id="{CCB94439-E4A4-E286-E1C1-AB4EFE09DA9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8237" y="3294366"/>
            <a:ext cx="151428" cy="151428"/>
          </a:xfrm>
          <a:prstGeom prst="rect">
            <a:avLst/>
          </a:prstGeom>
        </p:spPr>
      </p:pic>
      <p:pic>
        <p:nvPicPr>
          <p:cNvPr id="7" name="Graphic 6" descr="Document with solid fill">
            <a:extLst>
              <a:ext uri="{FF2B5EF4-FFF2-40B4-BE49-F238E27FC236}">
                <a16:creationId xmlns:a16="http://schemas.microsoft.com/office/drawing/2014/main" id="{4C353893-B6A1-1D96-2EDA-599DA8A1E7D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8351" y="4517412"/>
            <a:ext cx="151428" cy="1514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8338F3-AFA1-59F1-90B3-571A4117CC28}"/>
              </a:ext>
            </a:extLst>
          </p:cNvPr>
          <p:cNvSpPr>
            <a:spLocks noGrp="1"/>
          </p:cNvSpPr>
          <p:nvPr>
            <p:ph type="title"/>
          </p:nvPr>
        </p:nvSpPr>
        <p:spPr/>
        <p:txBody>
          <a:bodyPr/>
          <a:lstStyle/>
          <a:p>
            <a:r>
              <a:rPr lang="en-US" dirty="0"/>
              <a:t>3.6 Knowledge Graph (</a:t>
            </a:r>
            <a:r>
              <a:rPr lang="en-US" dirty="0">
                <a:cs typeface="Calibri Light"/>
              </a:rPr>
              <a:t>ClimatePub4KG)</a:t>
            </a:r>
            <a:endParaRPr lang="en-US" dirty="0"/>
          </a:p>
        </p:txBody>
      </p:sp>
      <p:sp>
        <p:nvSpPr>
          <p:cNvPr id="4" name="Slide Number Placeholder 3">
            <a:extLst>
              <a:ext uri="{FF2B5EF4-FFF2-40B4-BE49-F238E27FC236}">
                <a16:creationId xmlns:a16="http://schemas.microsoft.com/office/drawing/2014/main" id="{07ECA13E-3F3A-3365-C65F-288133E2AF2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sp>
        <p:nvSpPr>
          <p:cNvPr id="6" name="Text Placeholder 2">
            <a:extLst>
              <a:ext uri="{FF2B5EF4-FFF2-40B4-BE49-F238E27FC236}">
                <a16:creationId xmlns:a16="http://schemas.microsoft.com/office/drawing/2014/main" id="{C8F5DE25-BF48-943E-4BAF-3879B7918414}"/>
              </a:ext>
            </a:extLst>
          </p:cNvPr>
          <p:cNvSpPr>
            <a:spLocks noGrp="1"/>
          </p:cNvSpPr>
          <p:nvPr>
            <p:ph type="body" idx="1"/>
          </p:nvPr>
        </p:nvSpPr>
        <p:spPr>
          <a:xfrm>
            <a:off x="142667" y="902036"/>
            <a:ext cx="4052816" cy="1439775"/>
          </a:xfrm>
        </p:spPr>
        <p:txBody>
          <a:bodyPr vert="horz" lIns="91440" tIns="45720" rIns="91440" bIns="45720" rtlCol="0" anchor="b">
            <a:noAutofit/>
          </a:bodyPr>
          <a:lstStyle/>
          <a:p>
            <a:r>
              <a:rPr lang="en-US" dirty="0">
                <a:cs typeface="Calibri"/>
              </a:rPr>
              <a:t>Persona: Climate Scientist</a:t>
            </a:r>
            <a:br>
              <a:rPr lang="en-US" dirty="0">
                <a:cs typeface="Calibri"/>
              </a:rPr>
            </a:br>
            <a:r>
              <a:rPr lang="en-US" dirty="0" err="1">
                <a:ea typeface="+mn-lt"/>
                <a:cs typeface="+mn-lt"/>
              </a:rPr>
              <a:t>Querry</a:t>
            </a:r>
            <a:r>
              <a:rPr lang="en-US" dirty="0">
                <a:ea typeface="+mn-lt"/>
                <a:cs typeface="+mn-lt"/>
              </a:rPr>
              <a:t>:</a:t>
            </a:r>
            <a:r>
              <a:rPr lang="en-US" b="0" dirty="0">
                <a:ea typeface="+mn-lt"/>
                <a:cs typeface="+mn-lt"/>
              </a:rPr>
              <a:t>  Which climate models are associated with tropical regions such as  Amazonia and USA  and what related experiments, papers, or datasets are linked to them? </a:t>
            </a:r>
          </a:p>
          <a:p>
            <a:endParaRPr lang="en-US" sz="1050" b="0" dirty="0">
              <a:ea typeface="+mn-lt"/>
              <a:cs typeface="+mn-lt"/>
            </a:endParaRPr>
          </a:p>
        </p:txBody>
      </p:sp>
      <p:pic>
        <p:nvPicPr>
          <p:cNvPr id="7" name="Content Placeholder 9">
            <a:extLst>
              <a:ext uri="{FF2B5EF4-FFF2-40B4-BE49-F238E27FC236}">
                <a16:creationId xmlns:a16="http://schemas.microsoft.com/office/drawing/2014/main" id="{B4D5C401-9834-8B15-EC07-389AE588B309}"/>
              </a:ext>
            </a:extLst>
          </p:cNvPr>
          <p:cNvPicPr>
            <a:picLocks noChangeAspect="1"/>
          </p:cNvPicPr>
          <p:nvPr/>
        </p:nvPicPr>
        <p:blipFill>
          <a:blip r:embed="rId3"/>
          <a:stretch>
            <a:fillRect/>
          </a:stretch>
        </p:blipFill>
        <p:spPr>
          <a:xfrm>
            <a:off x="323860" y="2306171"/>
            <a:ext cx="2885608" cy="2837280"/>
          </a:xfrm>
          <a:prstGeom prst="rect">
            <a:avLst/>
          </a:prstGeom>
        </p:spPr>
      </p:pic>
      <p:sp>
        <p:nvSpPr>
          <p:cNvPr id="8" name="Text Placeholder 4">
            <a:extLst>
              <a:ext uri="{FF2B5EF4-FFF2-40B4-BE49-F238E27FC236}">
                <a16:creationId xmlns:a16="http://schemas.microsoft.com/office/drawing/2014/main" id="{E9B0EBA2-6636-9813-45AF-AD4D6311E5FF}"/>
              </a:ext>
            </a:extLst>
          </p:cNvPr>
          <p:cNvSpPr txBox="1">
            <a:spLocks/>
          </p:cNvSpPr>
          <p:nvPr/>
        </p:nvSpPr>
        <p:spPr>
          <a:xfrm>
            <a:off x="4887371" y="1029515"/>
            <a:ext cx="3514230" cy="1807007"/>
          </a:xfrm>
          <a:prstGeom prst="rect">
            <a:avLst/>
          </a:prstGeom>
          <a:noFill/>
          <a:ln>
            <a:noFill/>
          </a:ln>
        </p:spPr>
        <p:txBody>
          <a:bodyPr spcFirstLastPara="1" vert="horz" wrap="square" lIns="91440" tIns="45720" rIns="91440" bIns="45720" rtlCol="0" anchor="b" anchorCtr="0">
            <a:noAutofit/>
          </a:bodyPr>
          <a:lstStyle>
            <a:defPPr marR="0" lvl="0" algn="l" rtl="0">
              <a:lnSpc>
                <a:spcPct val="100000"/>
              </a:lnSpc>
              <a:spcBef>
                <a:spcPts val="0"/>
              </a:spcBef>
              <a:spcAft>
                <a:spcPts val="0"/>
              </a:spcAft>
            </a:defPPr>
            <a:lvl1pPr marL="457200" indent="-317500">
              <a:buClr>
                <a:schemeClr val="accent2"/>
              </a:buClr>
              <a:buSzPts val="1400"/>
              <a:buFont typeface="Fira Sans Condensed"/>
              <a:buChar char="●"/>
              <a:defRPr>
                <a:solidFill>
                  <a:schemeClr val="accent2"/>
                </a:solidFill>
                <a:latin typeface="Fira Sans Condensed"/>
                <a:ea typeface="Fira Sans Condensed"/>
                <a:cs typeface="Calibri"/>
                <a:sym typeface="Fira Sans Condensed"/>
              </a:defRPr>
            </a:lvl1pPr>
            <a:lvl2pPr marL="914400" indent="-317500">
              <a:spcBef>
                <a:spcPts val="1600"/>
              </a:spcBef>
              <a:buClr>
                <a:schemeClr val="accent2"/>
              </a:buClr>
              <a:buSzPts val="1400"/>
              <a:buFont typeface="Fira Sans Condensed"/>
              <a:buChar char="○"/>
              <a:defRPr>
                <a:solidFill>
                  <a:schemeClr val="accent2"/>
                </a:solidFill>
                <a:latin typeface="Fira Sans Condensed"/>
                <a:ea typeface="Fira Sans Condensed"/>
                <a:cs typeface="Fira Sans Condensed"/>
                <a:sym typeface="Fira Sans Condensed"/>
              </a:defRPr>
            </a:lvl2pPr>
            <a:lvl3pPr marL="1371600" indent="-317500">
              <a:spcBef>
                <a:spcPts val="1600"/>
              </a:spcBef>
              <a:buClr>
                <a:schemeClr val="accent2"/>
              </a:buClr>
              <a:buSzPts val="1400"/>
              <a:buFont typeface="Fira Sans Condensed"/>
              <a:buChar char="■"/>
              <a:defRPr>
                <a:solidFill>
                  <a:schemeClr val="accent2"/>
                </a:solidFill>
                <a:latin typeface="Fira Sans Condensed"/>
                <a:ea typeface="Fira Sans Condensed"/>
                <a:cs typeface="Fira Sans Condensed"/>
                <a:sym typeface="Fira Sans Condensed"/>
              </a:defRPr>
            </a:lvl3pPr>
            <a:lvl4pPr marL="1828800" indent="-317500">
              <a:spcBef>
                <a:spcPts val="1600"/>
              </a:spcBef>
              <a:buClr>
                <a:schemeClr val="accent2"/>
              </a:buClr>
              <a:buSzPts val="1400"/>
              <a:buFont typeface="Fira Sans Condensed"/>
              <a:buChar char="●"/>
              <a:defRPr>
                <a:solidFill>
                  <a:schemeClr val="accent2"/>
                </a:solidFill>
                <a:latin typeface="Fira Sans Condensed"/>
                <a:ea typeface="Fira Sans Condensed"/>
                <a:cs typeface="Fira Sans Condensed"/>
                <a:sym typeface="Fira Sans Condensed"/>
              </a:defRPr>
            </a:lvl4pPr>
            <a:lvl5pPr marL="2286000" indent="-317500">
              <a:spcBef>
                <a:spcPts val="1600"/>
              </a:spcBef>
              <a:buClr>
                <a:schemeClr val="accent2"/>
              </a:buClr>
              <a:buSzPts val="1400"/>
              <a:buFont typeface="Fira Sans Condensed"/>
              <a:buChar char="○"/>
              <a:defRPr>
                <a:solidFill>
                  <a:schemeClr val="accent2"/>
                </a:solidFill>
                <a:latin typeface="Fira Sans Condensed"/>
                <a:ea typeface="Fira Sans Condensed"/>
                <a:cs typeface="Fira Sans Condensed"/>
                <a:sym typeface="Fira Sans Condensed"/>
              </a:defRPr>
            </a:lvl5pPr>
            <a:lvl6pPr marL="2743200" indent="-317500">
              <a:spcBef>
                <a:spcPts val="1600"/>
              </a:spcBef>
              <a:buClr>
                <a:schemeClr val="accent2"/>
              </a:buClr>
              <a:buSzPts val="1400"/>
              <a:buFont typeface="Fira Sans Condensed"/>
              <a:buChar char="■"/>
              <a:defRPr>
                <a:solidFill>
                  <a:schemeClr val="accent2"/>
                </a:solidFill>
                <a:latin typeface="Fira Sans Condensed"/>
                <a:ea typeface="Fira Sans Condensed"/>
                <a:cs typeface="Fira Sans Condensed"/>
                <a:sym typeface="Fira Sans Condensed"/>
              </a:defRPr>
            </a:lvl6pPr>
            <a:lvl7pPr marL="3200400" indent="-317500">
              <a:spcBef>
                <a:spcPts val="1600"/>
              </a:spcBef>
              <a:buClr>
                <a:schemeClr val="accent2"/>
              </a:buClr>
              <a:buSzPts val="1400"/>
              <a:buFont typeface="Fira Sans Condensed"/>
              <a:buChar char="●"/>
              <a:defRPr>
                <a:solidFill>
                  <a:schemeClr val="accent2"/>
                </a:solidFill>
                <a:latin typeface="Fira Sans Condensed"/>
                <a:ea typeface="Fira Sans Condensed"/>
                <a:cs typeface="Fira Sans Condensed"/>
                <a:sym typeface="Fira Sans Condensed"/>
              </a:defRPr>
            </a:lvl7pPr>
            <a:lvl8pPr marL="3657600" indent="-317500">
              <a:spcBef>
                <a:spcPts val="1600"/>
              </a:spcBef>
              <a:buClr>
                <a:schemeClr val="accent2"/>
              </a:buClr>
              <a:buSzPts val="1400"/>
              <a:buFont typeface="Fira Sans Condensed"/>
              <a:buChar char="○"/>
              <a:defRPr>
                <a:solidFill>
                  <a:schemeClr val="accent2"/>
                </a:solidFill>
                <a:latin typeface="Fira Sans Condensed"/>
                <a:ea typeface="Fira Sans Condensed"/>
                <a:cs typeface="Fira Sans Condensed"/>
                <a:sym typeface="Fira Sans Condensed"/>
              </a:defRPr>
            </a:lvl8pPr>
            <a:lvl9pPr marL="4114800" indent="-317500">
              <a:spcBef>
                <a:spcPts val="1600"/>
              </a:spcBef>
              <a:spcAft>
                <a:spcPts val="1600"/>
              </a:spcAft>
              <a:buClr>
                <a:schemeClr val="accent2"/>
              </a:buClr>
              <a:buSzPts val="1400"/>
              <a:buFont typeface="Fira Sans Condensed"/>
              <a:buChar char="■"/>
              <a:defRPr>
                <a:solidFill>
                  <a:schemeClr val="accent2"/>
                </a:solidFill>
                <a:latin typeface="Fira Sans Condensed"/>
                <a:ea typeface="Fira Sans Condensed"/>
                <a:cs typeface="Fira Sans Condensed"/>
                <a:sym typeface="Fira Sans Condensed"/>
              </a:defRPr>
            </a:lvl9pPr>
          </a:lstStyle>
          <a:p>
            <a:r>
              <a:rPr lang="en-US" dirty="0"/>
              <a:t>Persona: Climate Scientist</a:t>
            </a:r>
          </a:p>
          <a:p>
            <a:r>
              <a:rPr lang="en-US" dirty="0"/>
              <a:t>Query: For a model such as GFLD_ESM find more details about it such as the </a:t>
            </a:r>
            <a:r>
              <a:rPr lang="en-US" dirty="0" err="1"/>
              <a:t>instituition</a:t>
            </a:r>
            <a:r>
              <a:rPr lang="en-US" dirty="0"/>
              <a:t> that developed it, the variables, the papers that cited, the experiments its used for etc.</a:t>
            </a:r>
          </a:p>
          <a:p>
            <a:endParaRPr lang="en-US" dirty="0"/>
          </a:p>
          <a:p>
            <a:endParaRPr lang="en-US" dirty="0"/>
          </a:p>
        </p:txBody>
      </p:sp>
      <p:pic>
        <p:nvPicPr>
          <p:cNvPr id="9" name="Content Placeholder 3" descr="A diagram of different countries/regions&#10;&#10;Description automatically generated">
            <a:extLst>
              <a:ext uri="{FF2B5EF4-FFF2-40B4-BE49-F238E27FC236}">
                <a16:creationId xmlns:a16="http://schemas.microsoft.com/office/drawing/2014/main" id="{BDBB291D-5BC7-08BA-DC8B-8C2316D08E23}"/>
              </a:ext>
            </a:extLst>
          </p:cNvPr>
          <p:cNvPicPr>
            <a:picLocks noChangeAspect="1"/>
          </p:cNvPicPr>
          <p:nvPr/>
        </p:nvPicPr>
        <p:blipFill>
          <a:blip r:embed="rId4"/>
          <a:stretch>
            <a:fillRect/>
          </a:stretch>
        </p:blipFill>
        <p:spPr>
          <a:xfrm>
            <a:off x="5715887" y="2383002"/>
            <a:ext cx="2481740" cy="2683617"/>
          </a:xfrm>
          <a:prstGeom prst="rect">
            <a:avLst/>
          </a:prstGeom>
        </p:spPr>
      </p:pic>
    </p:spTree>
    <p:extLst>
      <p:ext uri="{BB962C8B-B14F-4D97-AF65-F5344CB8AC3E}">
        <p14:creationId xmlns:p14="http://schemas.microsoft.com/office/powerpoint/2010/main" val="13220699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59">
          <a:extLst>
            <a:ext uri="{FF2B5EF4-FFF2-40B4-BE49-F238E27FC236}">
              <a16:creationId xmlns:a16="http://schemas.microsoft.com/office/drawing/2014/main" id="{317474D2-4CCC-05BF-6DB9-93CB931A755A}"/>
            </a:ext>
          </a:extLst>
        </p:cNvPr>
        <p:cNvGrpSpPr/>
        <p:nvPr/>
      </p:nvGrpSpPr>
      <p:grpSpPr>
        <a:xfrm>
          <a:off x="0" y="0"/>
          <a:ext cx="0" cy="0"/>
          <a:chOff x="0" y="0"/>
          <a:chExt cx="0" cy="0"/>
        </a:xfrm>
      </p:grpSpPr>
      <p:pic>
        <p:nvPicPr>
          <p:cNvPr id="2" name="Picture 1" descr="A collage of charts and diagrams&#10;&#10;AI-generated content may be incorrect.">
            <a:extLst>
              <a:ext uri="{FF2B5EF4-FFF2-40B4-BE49-F238E27FC236}">
                <a16:creationId xmlns:a16="http://schemas.microsoft.com/office/drawing/2014/main" id="{AA38DF78-1BBA-1A9A-58CA-DACB83012ABE}"/>
              </a:ext>
            </a:extLst>
          </p:cNvPr>
          <p:cNvPicPr>
            <a:picLocks noChangeAspect="1"/>
          </p:cNvPicPr>
          <p:nvPr/>
        </p:nvPicPr>
        <p:blipFill>
          <a:blip r:embed="rId3">
            <a:alphaModFix amt="52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657329" y="0"/>
            <a:ext cx="6371830" cy="5087955"/>
          </a:xfrm>
          <a:prstGeom prst="rect">
            <a:avLst/>
          </a:prstGeom>
          <a:ln>
            <a:noFill/>
          </a:ln>
        </p:spPr>
      </p:pic>
      <p:sp>
        <p:nvSpPr>
          <p:cNvPr id="661" name="Google Shape;661;p73">
            <a:extLst>
              <a:ext uri="{FF2B5EF4-FFF2-40B4-BE49-F238E27FC236}">
                <a16:creationId xmlns:a16="http://schemas.microsoft.com/office/drawing/2014/main" id="{BCE99C26-D2CD-1166-B334-F983BAB898F9}"/>
              </a:ext>
            </a:extLst>
          </p:cNvPr>
          <p:cNvSpPr txBox="1">
            <a:spLocks noGrp="1"/>
          </p:cNvSpPr>
          <p:nvPr>
            <p:ph type="title"/>
          </p:nvPr>
        </p:nvSpPr>
        <p:spPr>
          <a:xfrm>
            <a:off x="1285875" y="2057550"/>
            <a:ext cx="7411435" cy="1095225"/>
          </a:xfrm>
          <a:prstGeom prst="rect">
            <a:avLst/>
          </a:prstGeom>
          <a:gradFill flip="none" rotWithShape="1">
            <a:gsLst>
              <a:gs pos="0">
                <a:schemeClr val="bg1"/>
              </a:gs>
              <a:gs pos="63000">
                <a:srgbClr val="FFFFFF"/>
              </a:gs>
              <a:gs pos="100000">
                <a:schemeClr val="accent1">
                  <a:shade val="100000"/>
                  <a:satMod val="115000"/>
                  <a:alpha val="12934"/>
                </a:schemeClr>
              </a:gs>
            </a:gsLst>
            <a:path path="circle">
              <a:fillToRect l="50000" t="50000" r="50000" b="50000"/>
            </a:path>
            <a:tileRect/>
          </a:gradFill>
        </p:spPr>
        <p:txBody>
          <a:bodyPr spcFirstLastPara="1" wrap="square" lIns="91425" tIns="91425" rIns="91425" bIns="91425" anchor="ctr" anchorCtr="0">
            <a:noAutofit/>
          </a:bodyPr>
          <a:lstStyle/>
          <a:p>
            <a:pPr marL="0" lvl="0" indent="0" algn="ctr" rtl="0">
              <a:spcBef>
                <a:spcPts val="0"/>
              </a:spcBef>
              <a:spcAft>
                <a:spcPts val="0"/>
              </a:spcAft>
              <a:buNone/>
            </a:pPr>
            <a:r>
              <a:rPr lang="en" sz="4200" dirty="0"/>
              <a:t>4.</a:t>
            </a:r>
            <a:r>
              <a:rPr lang="en-US" sz="4200" dirty="0"/>
              <a:t> Visual Information Extraction</a:t>
            </a:r>
            <a:br>
              <a:rPr lang="en-US" sz="4200" dirty="0"/>
            </a:br>
            <a:r>
              <a:rPr lang="en-US" sz="1100" dirty="0" err="1">
                <a:solidFill>
                  <a:schemeClr val="dk1"/>
                </a:solidFill>
                <a:latin typeface="Fira Sans Condensed"/>
                <a:cs typeface="Fira Sans Condensed"/>
              </a:rPr>
              <a:t>FlowLearn</a:t>
            </a:r>
            <a:r>
              <a:rPr lang="en-US" sz="1100" dirty="0">
                <a:solidFill>
                  <a:schemeClr val="dk1"/>
                </a:solidFill>
                <a:latin typeface="Fira Sans Condensed"/>
                <a:cs typeface="Fira Sans Condensed"/>
              </a:rPr>
              <a:t>: Evaluating Large Vision-Language Models on Flowchart Understanding (ECAI 2024)</a:t>
            </a:r>
            <a:endParaRPr sz="4200" dirty="0"/>
          </a:p>
        </p:txBody>
      </p:sp>
      <p:sp>
        <p:nvSpPr>
          <p:cNvPr id="662" name="Google Shape;662;p73">
            <a:extLst>
              <a:ext uri="{FF2B5EF4-FFF2-40B4-BE49-F238E27FC236}">
                <a16:creationId xmlns:a16="http://schemas.microsoft.com/office/drawing/2014/main" id="{544F30D2-F707-E521-6A64-D450C3E60E08}"/>
              </a:ext>
            </a:extLst>
          </p:cNvPr>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31</a:t>
            </a:fld>
            <a:endParaRPr/>
          </a:p>
        </p:txBody>
      </p:sp>
      <p:pic>
        <p:nvPicPr>
          <p:cNvPr id="3" name="Google Shape;793;p82">
            <a:extLst>
              <a:ext uri="{FF2B5EF4-FFF2-40B4-BE49-F238E27FC236}">
                <a16:creationId xmlns:a16="http://schemas.microsoft.com/office/drawing/2014/main" id="{89EA70AA-D560-024A-0871-DF7625A3AED8}"/>
              </a:ext>
            </a:extLst>
          </p:cNvPr>
          <p:cNvPicPr preferRelativeResize="0"/>
          <p:nvPr/>
        </p:nvPicPr>
        <p:blipFill>
          <a:blip r:embed="rId5">
            <a:alphaModFix/>
          </a:blip>
          <a:stretch>
            <a:fillRect/>
          </a:stretch>
        </p:blipFill>
        <p:spPr>
          <a:xfrm>
            <a:off x="4248006" y="3290662"/>
            <a:ext cx="1190476" cy="1190476"/>
          </a:xfrm>
          <a:prstGeom prst="rect">
            <a:avLst/>
          </a:prstGeom>
          <a:noFill/>
          <a:ln>
            <a:noFill/>
          </a:ln>
        </p:spPr>
      </p:pic>
    </p:spTree>
    <p:extLst>
      <p:ext uri="{BB962C8B-B14F-4D97-AF65-F5344CB8AC3E}">
        <p14:creationId xmlns:p14="http://schemas.microsoft.com/office/powerpoint/2010/main" val="14131246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58">
          <a:extLst>
            <a:ext uri="{FF2B5EF4-FFF2-40B4-BE49-F238E27FC236}">
              <a16:creationId xmlns:a16="http://schemas.microsoft.com/office/drawing/2014/main" id="{CD384C73-F7F3-27FB-E117-8B53598E2502}"/>
            </a:ext>
          </a:extLst>
        </p:cNvPr>
        <p:cNvGrpSpPr/>
        <p:nvPr/>
      </p:nvGrpSpPr>
      <p:grpSpPr>
        <a:xfrm>
          <a:off x="0" y="0"/>
          <a:ext cx="0" cy="0"/>
          <a:chOff x="0" y="0"/>
          <a:chExt cx="0" cy="0"/>
        </a:xfrm>
      </p:grpSpPr>
      <p:sp>
        <p:nvSpPr>
          <p:cNvPr id="459" name="Google Shape;459;p61">
            <a:extLst>
              <a:ext uri="{FF2B5EF4-FFF2-40B4-BE49-F238E27FC236}">
                <a16:creationId xmlns:a16="http://schemas.microsoft.com/office/drawing/2014/main" id="{84F4A82A-B56B-F6A7-EAD3-F44350456CEC}"/>
              </a:ext>
            </a:extLst>
          </p:cNvPr>
          <p:cNvSpPr txBox="1">
            <a:spLocks noGrp="1"/>
          </p:cNvSpPr>
          <p:nvPr>
            <p:ph type="title"/>
          </p:nvPr>
        </p:nvSpPr>
        <p:spPr>
          <a:xfrm>
            <a:off x="627071" y="550374"/>
            <a:ext cx="8520600" cy="572700"/>
          </a:xfrm>
          <a:prstGeom prst="rect">
            <a:avLst/>
          </a:prstGeom>
        </p:spPr>
        <p:txBody>
          <a:bodyPr spcFirstLastPara="1" wrap="square" lIns="91425" tIns="91425" rIns="91425" bIns="91425" anchor="t" anchorCtr="0">
            <a:noAutofit/>
          </a:bodyPr>
          <a:lstStyle/>
          <a:p>
            <a:pPr marL="50800">
              <a:buSzPts val="2800"/>
            </a:pPr>
            <a:r>
              <a:rPr lang="en-US" sz="2500" dirty="0">
                <a:latin typeface="Fira Sans" panose="020B0503050000020004" pitchFamily="34" charset="0"/>
                <a:ea typeface="PingFang SC" panose="020B0400000000000000" pitchFamily="34" charset="-122"/>
              </a:rPr>
              <a:t>4</a:t>
            </a:r>
            <a:r>
              <a:rPr lang="en-US" sz="2500" u="none" strike="noStrike" dirty="0">
                <a:effectLst/>
                <a:latin typeface="Fira Sans" panose="020B0503050000020004" pitchFamily="34" charset="0"/>
                <a:ea typeface="PingFang SC" panose="020B0400000000000000" pitchFamily="34" charset="-122"/>
              </a:rPr>
              <a:t>.1. Introduction</a:t>
            </a:r>
          </a:p>
        </p:txBody>
      </p:sp>
      <p:sp>
        <p:nvSpPr>
          <p:cNvPr id="474" name="Google Shape;474;p61">
            <a:extLst>
              <a:ext uri="{FF2B5EF4-FFF2-40B4-BE49-F238E27FC236}">
                <a16:creationId xmlns:a16="http://schemas.microsoft.com/office/drawing/2014/main" id="{39B0DABD-C049-70EE-2303-89D76A792781}"/>
              </a:ext>
            </a:extLst>
          </p:cNvPr>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32</a:t>
            </a:fld>
            <a:endParaRPr/>
          </a:p>
        </p:txBody>
      </p:sp>
      <p:sp>
        <p:nvSpPr>
          <p:cNvPr id="3" name="TextBox 2">
            <a:extLst>
              <a:ext uri="{FF2B5EF4-FFF2-40B4-BE49-F238E27FC236}">
                <a16:creationId xmlns:a16="http://schemas.microsoft.com/office/drawing/2014/main" id="{65B83974-6FA0-84B1-6CDD-431CFB94B079}"/>
              </a:ext>
            </a:extLst>
          </p:cNvPr>
          <p:cNvSpPr txBox="1"/>
          <p:nvPr/>
        </p:nvSpPr>
        <p:spPr>
          <a:xfrm>
            <a:off x="174682" y="1123074"/>
            <a:ext cx="9066422" cy="2616101"/>
          </a:xfrm>
          <a:prstGeom prst="rect">
            <a:avLst/>
          </a:prstGeom>
          <a:noFill/>
        </p:spPr>
        <p:txBody>
          <a:bodyPr wrap="square">
            <a:spAutoFit/>
          </a:bodyPr>
          <a:lstStyle/>
          <a:p>
            <a:pPr algn="l" rtl="0" fontAlgn="base">
              <a:spcBef>
                <a:spcPts val="1200"/>
              </a:spcBef>
              <a:buFont typeface="Arial" panose="020B0604020202020204" pitchFamily="34" charset="0"/>
              <a:buChar char="•"/>
            </a:pPr>
            <a:r>
              <a:rPr lang="en-US" sz="1400" b="1" i="0" u="none" strike="noStrike" dirty="0">
                <a:solidFill>
                  <a:srgbClr val="000000"/>
                </a:solidFill>
                <a:effectLst/>
                <a:latin typeface="Arial" panose="020B0604020202020204" pitchFamily="34" charset="0"/>
              </a:rPr>
              <a:t> Context</a:t>
            </a:r>
            <a:r>
              <a:rPr lang="en-US" sz="1400" b="0" i="0" u="none" strike="noStrike" dirty="0">
                <a:solidFill>
                  <a:srgbClr val="000000"/>
                </a:solidFill>
                <a:effectLst/>
                <a:latin typeface="Arial" panose="020B0604020202020204" pitchFamily="34" charset="0"/>
              </a:rPr>
              <a:t>: Flowcharts are essential tools for representing complex processes in visual form.</a:t>
            </a:r>
          </a:p>
          <a:p>
            <a:pPr algn="l" rtl="0" fontAlgn="base">
              <a:spcBef>
                <a:spcPts val="1200"/>
              </a:spcBef>
              <a:buFont typeface="Arial" panose="020B0604020202020204" pitchFamily="34" charset="0"/>
              <a:buChar char="•"/>
            </a:pPr>
            <a:endParaRPr lang="en-US" sz="1400" b="0" i="0" u="none" strike="noStrike" dirty="0">
              <a:solidFill>
                <a:srgbClr val="000000"/>
              </a:solidFill>
              <a:effectLst/>
              <a:latin typeface="Arial" panose="020B0604020202020204" pitchFamily="34" charset="0"/>
            </a:endParaRPr>
          </a:p>
          <a:p>
            <a:pPr algn="l" fontAlgn="base">
              <a:buFont typeface="Arial" panose="020B0604020202020204" pitchFamily="34" charset="0"/>
              <a:buChar char="•"/>
            </a:pPr>
            <a:r>
              <a:rPr lang="en-US" b="1" dirty="0">
                <a:latin typeface="Arial" panose="020B0604020202020204" pitchFamily="34" charset="0"/>
              </a:rPr>
              <a:t> Challenges:</a:t>
            </a:r>
          </a:p>
          <a:p>
            <a:pPr lvl="8" fontAlgn="base"/>
            <a:r>
              <a:rPr lang="en-US" b="1" i="0" u="none" strike="noStrike" dirty="0">
                <a:solidFill>
                  <a:schemeClr val="bg1">
                    <a:lumMod val="50000"/>
                  </a:schemeClr>
                </a:solidFill>
                <a:effectLst/>
                <a:latin typeface="inherit"/>
                <a:ea typeface="PingFang SC" panose="020B0400000000000000" pitchFamily="34" charset="-122"/>
              </a:rPr>
              <a:t>1. Flowchart Data Scarcity</a:t>
            </a:r>
            <a:r>
              <a:rPr lang="en-US" b="0" i="0" u="none" strike="noStrike" dirty="0">
                <a:solidFill>
                  <a:schemeClr val="bg1">
                    <a:lumMod val="50000"/>
                  </a:schemeClr>
                </a:solidFill>
                <a:effectLst/>
                <a:latin typeface="inherit"/>
                <a:ea typeface="PingFang SC" panose="020B0400000000000000" pitchFamily="34" charset="-122"/>
              </a:rPr>
              <a:t>: Only 200 samples in ACL-FIG</a:t>
            </a:r>
            <a:r>
              <a:rPr lang="en-US" b="0" i="0" u="none" strike="noStrike" baseline="30000" dirty="0">
                <a:solidFill>
                  <a:schemeClr val="bg1">
                    <a:lumMod val="50000"/>
                  </a:schemeClr>
                </a:solidFill>
                <a:effectLst/>
                <a:latin typeface="inherit"/>
                <a:ea typeface="PingFang SC" panose="020B0400000000000000" pitchFamily="34" charset="-122"/>
              </a:rPr>
              <a:t>1</a:t>
            </a:r>
            <a:r>
              <a:rPr lang="en-US" b="0" i="0" u="none" strike="noStrike" dirty="0">
                <a:solidFill>
                  <a:schemeClr val="bg1">
                    <a:lumMod val="50000"/>
                  </a:schemeClr>
                </a:solidFill>
                <a:effectLst/>
                <a:latin typeface="inherit"/>
                <a:ea typeface="PingFang SC" panose="020B0400000000000000" pitchFamily="34" charset="-122"/>
              </a:rPr>
              <a:t>. Flowcharts without captions and not from literature (CSDia</a:t>
            </a:r>
            <a:r>
              <a:rPr lang="en-US" b="0" i="0" u="none" strike="noStrike" baseline="30000" dirty="0">
                <a:solidFill>
                  <a:schemeClr val="bg1">
                    <a:lumMod val="50000"/>
                  </a:schemeClr>
                </a:solidFill>
                <a:effectLst/>
                <a:latin typeface="inherit"/>
                <a:ea typeface="PingFang SC" panose="020B0400000000000000" pitchFamily="34" charset="-122"/>
              </a:rPr>
              <a:t>2</a:t>
            </a:r>
            <a:r>
              <a:rPr lang="en-US" b="0" i="0" u="none" strike="noStrike" dirty="0">
                <a:solidFill>
                  <a:schemeClr val="bg1">
                    <a:lumMod val="50000"/>
                  </a:schemeClr>
                </a:solidFill>
                <a:effectLst/>
                <a:latin typeface="inherit"/>
                <a:ea typeface="PingFang SC" panose="020B0400000000000000" pitchFamily="34" charset="-122"/>
              </a:rPr>
              <a:t>).</a:t>
            </a:r>
          </a:p>
          <a:p>
            <a:pPr lvl="8" fontAlgn="base"/>
            <a:r>
              <a:rPr lang="en-US" b="1" i="0" u="none" strike="noStrike" dirty="0">
                <a:solidFill>
                  <a:schemeClr val="bg1">
                    <a:lumMod val="50000"/>
                  </a:schemeClr>
                </a:solidFill>
                <a:effectLst/>
                <a:latin typeface="inherit"/>
                <a:ea typeface="PingFang SC" panose="020B0400000000000000" pitchFamily="34" charset="-122"/>
              </a:rPr>
              <a:t>2. Decomposition Efficiency</a:t>
            </a:r>
            <a:r>
              <a:rPr lang="en-US" b="0" i="0" u="none" strike="noStrike" dirty="0">
                <a:solidFill>
                  <a:schemeClr val="bg1">
                    <a:lumMod val="50000"/>
                  </a:schemeClr>
                </a:solidFill>
                <a:effectLst/>
                <a:latin typeface="inherit"/>
                <a:ea typeface="PingFang SC" panose="020B0400000000000000" pitchFamily="34" charset="-122"/>
              </a:rPr>
              <a:t>: Tools like ChartDetective</a:t>
            </a:r>
            <a:r>
              <a:rPr lang="en-US" b="0" i="0" u="none" strike="noStrike" baseline="30000" dirty="0">
                <a:solidFill>
                  <a:schemeClr val="bg1">
                    <a:lumMod val="50000"/>
                  </a:schemeClr>
                </a:solidFill>
                <a:effectLst/>
                <a:latin typeface="inherit"/>
                <a:ea typeface="PingFang SC" panose="020B0400000000000000" pitchFamily="34" charset="-122"/>
              </a:rPr>
              <a:t>3</a:t>
            </a:r>
            <a:r>
              <a:rPr lang="en-US" b="0" i="0" u="none" strike="noStrike" dirty="0">
                <a:solidFill>
                  <a:schemeClr val="bg1">
                    <a:lumMod val="50000"/>
                  </a:schemeClr>
                </a:solidFill>
                <a:effectLst/>
                <a:latin typeface="inherit"/>
                <a:ea typeface="PingFang SC" panose="020B0400000000000000" pitchFamily="34" charset="-122"/>
              </a:rPr>
              <a:t> require 4 minutes/figure for SVG conversion.</a:t>
            </a:r>
          </a:p>
          <a:p>
            <a:pPr lvl="8" fontAlgn="base"/>
            <a:r>
              <a:rPr lang="en-US" b="1" i="0" u="none" strike="noStrike" dirty="0">
                <a:solidFill>
                  <a:schemeClr val="bg1">
                    <a:lumMod val="50000"/>
                  </a:schemeClr>
                </a:solidFill>
                <a:effectLst/>
                <a:latin typeface="inherit"/>
                <a:ea typeface="PingFang SC" panose="020B0400000000000000" pitchFamily="34" charset="-122"/>
              </a:rPr>
              <a:t>3. Poor performance </a:t>
            </a:r>
            <a:r>
              <a:rPr lang="en-US" b="1" dirty="0">
                <a:solidFill>
                  <a:schemeClr val="bg1">
                    <a:lumMod val="50000"/>
                  </a:schemeClr>
                </a:solidFill>
                <a:latin typeface="inherit"/>
                <a:ea typeface="PingFang SC" panose="020B0400000000000000" pitchFamily="34" charset="-122"/>
              </a:rPr>
              <a:t>from LVLMs: </a:t>
            </a:r>
            <a:r>
              <a:rPr lang="en-US" b="0" i="0" u="none" strike="noStrike" dirty="0">
                <a:solidFill>
                  <a:schemeClr val="bg1">
                    <a:lumMod val="50000"/>
                  </a:schemeClr>
                </a:solidFill>
                <a:effectLst/>
                <a:latin typeface="inherit"/>
                <a:ea typeface="PingFang SC" panose="020B0400000000000000" pitchFamily="34" charset="-122"/>
              </a:rPr>
              <a:t>Poor in recognizing text and </a:t>
            </a:r>
            <a:r>
              <a:rPr lang="en-US" dirty="0">
                <a:solidFill>
                  <a:schemeClr val="bg1">
                    <a:lumMod val="50000"/>
                  </a:schemeClr>
                </a:solidFill>
                <a:latin typeface="inherit"/>
                <a:ea typeface="PingFang SC" panose="020B0400000000000000" pitchFamily="34" charset="-122"/>
              </a:rPr>
              <a:t>the special relationships between visual components</a:t>
            </a:r>
          </a:p>
          <a:p>
            <a:pPr lvl="7" fontAlgn="base"/>
            <a:endParaRPr lang="en-US" dirty="0">
              <a:solidFill>
                <a:schemeClr val="bg1">
                  <a:lumMod val="50000"/>
                </a:schemeClr>
              </a:solidFill>
              <a:latin typeface="inherit"/>
              <a:ea typeface="PingFang SC" panose="020B0400000000000000" pitchFamily="34" charset="-122"/>
            </a:endParaRPr>
          </a:p>
          <a:p>
            <a:pPr algn="l" rtl="0" fontAlgn="base">
              <a:buFont typeface="Arial" panose="020B0604020202020204" pitchFamily="34" charset="0"/>
              <a:buChar char="•"/>
            </a:pPr>
            <a:r>
              <a:rPr lang="en-US" b="1" dirty="0">
                <a:latin typeface="Arial" panose="020B0604020202020204" pitchFamily="34" charset="0"/>
              </a:rPr>
              <a:t> Contribution: </a:t>
            </a:r>
            <a:r>
              <a:rPr lang="en-US" sz="1400" b="0" i="0" u="none" strike="noStrike" dirty="0">
                <a:solidFill>
                  <a:srgbClr val="000000"/>
                </a:solidFill>
                <a:effectLst/>
                <a:latin typeface="Arial" panose="020B0604020202020204" pitchFamily="34" charset="0"/>
              </a:rPr>
              <a:t>We introduce the </a:t>
            </a:r>
            <a:r>
              <a:rPr lang="en-US" sz="1400" b="0" i="0" u="none" strike="noStrike" dirty="0" err="1">
                <a:solidFill>
                  <a:srgbClr val="000000"/>
                </a:solidFill>
                <a:effectLst/>
                <a:latin typeface="Arial" panose="020B0604020202020204" pitchFamily="34" charset="0"/>
              </a:rPr>
              <a:t>FlowLearn</a:t>
            </a:r>
            <a:r>
              <a:rPr lang="en-US" sz="1400" b="0" i="0" u="none" strike="noStrike" dirty="0">
                <a:solidFill>
                  <a:srgbClr val="000000"/>
                </a:solidFill>
                <a:effectLst/>
                <a:latin typeface="Arial" panose="020B0604020202020204" pitchFamily="34" charset="0"/>
              </a:rPr>
              <a:t> dataset, a unique resource to assess LVLMs on tasks like OCR, node counting, and Visual Question Answering (VQA) with flowcharts.</a:t>
            </a:r>
          </a:p>
          <a:p>
            <a:pPr algn="l" rtl="0" fontAlgn="base">
              <a:spcAft>
                <a:spcPts val="1200"/>
              </a:spcAft>
              <a:buFont typeface="Arial" panose="020B0604020202020204" pitchFamily="34" charset="0"/>
              <a:buChar char="•"/>
            </a:pPr>
            <a:r>
              <a:rPr lang="en-US" b="1" dirty="0">
                <a:latin typeface="Arial" panose="020B0604020202020204" pitchFamily="34" charset="0"/>
              </a:rPr>
              <a:t> Key Findings: </a:t>
            </a:r>
            <a:r>
              <a:rPr lang="en-US" sz="1400" b="0" i="0" u="none" strike="noStrike" dirty="0">
                <a:solidFill>
                  <a:srgbClr val="000000"/>
                </a:solidFill>
                <a:effectLst/>
                <a:latin typeface="Arial" panose="020B0604020202020204" pitchFamily="34" charset="0"/>
              </a:rPr>
              <a:t>No model excels in all flowchart comprehension tasks, but GPT-4V and Claude performed best on specific tasks such as OCR and node counting.</a:t>
            </a:r>
            <a:endParaRPr lang="en-US" b="0" i="0" u="none" strike="noStrike" dirty="0">
              <a:effectLst/>
              <a:latin typeface="inherit"/>
              <a:ea typeface="PingFang SC" panose="020B0400000000000000" pitchFamily="34" charset="-122"/>
            </a:endParaRPr>
          </a:p>
        </p:txBody>
      </p:sp>
      <p:sp>
        <p:nvSpPr>
          <p:cNvPr id="5" name="TextBox 4">
            <a:extLst>
              <a:ext uri="{FF2B5EF4-FFF2-40B4-BE49-F238E27FC236}">
                <a16:creationId xmlns:a16="http://schemas.microsoft.com/office/drawing/2014/main" id="{946A7446-7563-7500-F57D-EE090DD3981A}"/>
              </a:ext>
            </a:extLst>
          </p:cNvPr>
          <p:cNvSpPr txBox="1"/>
          <p:nvPr/>
        </p:nvSpPr>
        <p:spPr>
          <a:xfrm>
            <a:off x="-38516" y="4195350"/>
            <a:ext cx="9144000" cy="923330"/>
          </a:xfrm>
          <a:prstGeom prst="rect">
            <a:avLst/>
          </a:prstGeom>
          <a:noFill/>
        </p:spPr>
        <p:txBody>
          <a:bodyPr wrap="square">
            <a:spAutoFit/>
          </a:bodyPr>
          <a:lstStyle/>
          <a:p>
            <a:r>
              <a:rPr lang="en-US" sz="900" baseline="30000" dirty="0">
                <a:solidFill>
                  <a:srgbClr val="000000"/>
                </a:solidFill>
                <a:effectLst/>
                <a:latin typeface="Helvetica" pitchFamily="2" charset="0"/>
              </a:rPr>
              <a:t>1 </a:t>
            </a:r>
            <a:r>
              <a:rPr lang="en-US" sz="900" dirty="0" err="1">
                <a:solidFill>
                  <a:srgbClr val="000000"/>
                </a:solidFill>
                <a:effectLst/>
                <a:latin typeface="Helvetica" pitchFamily="2" charset="0"/>
              </a:rPr>
              <a:t>Zeba</a:t>
            </a:r>
            <a:r>
              <a:rPr lang="en-US" sz="900" dirty="0">
                <a:solidFill>
                  <a:srgbClr val="000000"/>
                </a:solidFill>
                <a:effectLst/>
                <a:latin typeface="Helvetica" pitchFamily="2" charset="0"/>
              </a:rPr>
              <a:t> Karishma, </a:t>
            </a:r>
            <a:r>
              <a:rPr lang="en-US" sz="900" dirty="0" err="1">
                <a:solidFill>
                  <a:srgbClr val="000000"/>
                </a:solidFill>
                <a:effectLst/>
                <a:latin typeface="Helvetica" pitchFamily="2" charset="0"/>
              </a:rPr>
              <a:t>Shaurya</a:t>
            </a:r>
            <a:r>
              <a:rPr lang="en-US" sz="900" dirty="0">
                <a:solidFill>
                  <a:srgbClr val="000000"/>
                </a:solidFill>
                <a:effectLst/>
                <a:latin typeface="Helvetica" pitchFamily="2" charset="0"/>
              </a:rPr>
              <a:t> Rohatgi, Kavya Shrinivas </a:t>
            </a:r>
            <a:r>
              <a:rPr lang="en-US" sz="900" dirty="0" err="1">
                <a:solidFill>
                  <a:srgbClr val="000000"/>
                </a:solidFill>
                <a:effectLst/>
                <a:latin typeface="Helvetica" pitchFamily="2" charset="0"/>
              </a:rPr>
              <a:t>Puranik</a:t>
            </a:r>
            <a:r>
              <a:rPr lang="en-US" sz="900" dirty="0">
                <a:solidFill>
                  <a:srgbClr val="000000"/>
                </a:solidFill>
                <a:effectLst/>
                <a:latin typeface="Helvetica" pitchFamily="2" charset="0"/>
              </a:rPr>
              <a:t>, Jian Wu, and C. Lee Giles. </a:t>
            </a:r>
            <a:r>
              <a:rPr lang="en-US" sz="900" dirty="0" err="1">
                <a:solidFill>
                  <a:srgbClr val="000000"/>
                </a:solidFill>
                <a:effectLst/>
                <a:latin typeface="Helvetica" pitchFamily="2" charset="0"/>
              </a:rPr>
              <a:t>Acl</a:t>
            </a:r>
            <a:r>
              <a:rPr lang="en-US" sz="900" dirty="0">
                <a:solidFill>
                  <a:srgbClr val="000000"/>
                </a:solidFill>
                <a:effectLst/>
                <a:latin typeface="Helvetica" pitchFamily="2" charset="0"/>
              </a:rPr>
              <a:t>-fig: A dataset for scientific figure classification, 2023.</a:t>
            </a:r>
          </a:p>
          <a:p>
            <a:r>
              <a:rPr lang="en-US" sz="900" baseline="30000" dirty="0">
                <a:solidFill>
                  <a:srgbClr val="000000"/>
                </a:solidFill>
                <a:effectLst/>
                <a:latin typeface="Helvetica" pitchFamily="2" charset="0"/>
              </a:rPr>
              <a:t>2 </a:t>
            </a:r>
            <a:r>
              <a:rPr lang="en-US" sz="900" dirty="0">
                <a:solidFill>
                  <a:srgbClr val="000000"/>
                </a:solidFill>
                <a:effectLst/>
                <a:latin typeface="Helvetica" pitchFamily="2" charset="0"/>
              </a:rPr>
              <a:t>Shaowei Wang, Lingling Zhang, Xuan Luo, Yi Yang, Xin Hu, Tao Qin, and Jun Liu. Computer science diagram understanding with topology parsing. ACM Trans. </a:t>
            </a:r>
            <a:r>
              <a:rPr lang="en-US" sz="900" dirty="0" err="1">
                <a:solidFill>
                  <a:srgbClr val="000000"/>
                </a:solidFill>
                <a:effectLst/>
                <a:latin typeface="Helvetica" pitchFamily="2" charset="0"/>
              </a:rPr>
              <a:t>Knowl</a:t>
            </a:r>
            <a:r>
              <a:rPr lang="en-US" sz="900" dirty="0">
                <a:solidFill>
                  <a:srgbClr val="000000"/>
                </a:solidFill>
                <a:effectLst/>
                <a:latin typeface="Helvetica" pitchFamily="2" charset="0"/>
              </a:rPr>
              <a:t>. </a:t>
            </a:r>
            <a:r>
              <a:rPr lang="en-US" sz="900" dirty="0" err="1">
                <a:solidFill>
                  <a:srgbClr val="000000"/>
                </a:solidFill>
                <a:effectLst/>
                <a:latin typeface="Helvetica" pitchFamily="2" charset="0"/>
              </a:rPr>
              <a:t>Discov</a:t>
            </a:r>
            <a:r>
              <a:rPr lang="en-US" sz="900" dirty="0">
                <a:solidFill>
                  <a:srgbClr val="000000"/>
                </a:solidFill>
                <a:effectLst/>
                <a:latin typeface="Helvetica" pitchFamily="2" charset="0"/>
              </a:rPr>
              <a:t>. Data, 16(6), </a:t>
            </a:r>
            <a:r>
              <a:rPr lang="en-US" sz="900" dirty="0" err="1">
                <a:solidFill>
                  <a:srgbClr val="000000"/>
                </a:solidFill>
                <a:effectLst/>
                <a:latin typeface="Helvetica" pitchFamily="2" charset="0"/>
              </a:rPr>
              <a:t>jul</a:t>
            </a:r>
            <a:r>
              <a:rPr lang="en-US" sz="900" dirty="0">
                <a:solidFill>
                  <a:srgbClr val="000000"/>
                </a:solidFill>
                <a:effectLst/>
                <a:latin typeface="Helvetica" pitchFamily="2" charset="0"/>
              </a:rPr>
              <a:t> 2022.</a:t>
            </a:r>
          </a:p>
          <a:p>
            <a:r>
              <a:rPr lang="en-US" sz="900" baseline="30000" dirty="0">
                <a:solidFill>
                  <a:srgbClr val="000000"/>
                </a:solidFill>
                <a:effectLst/>
                <a:latin typeface="Helvetica" pitchFamily="2" charset="0"/>
              </a:rPr>
              <a:t>3 </a:t>
            </a:r>
            <a:r>
              <a:rPr lang="en-US" sz="900" dirty="0">
                <a:solidFill>
                  <a:srgbClr val="000000"/>
                </a:solidFill>
                <a:effectLst/>
                <a:latin typeface="Helvetica" pitchFamily="2" charset="0"/>
              </a:rPr>
              <a:t>Damien Masson, Sylvain </a:t>
            </a:r>
            <a:r>
              <a:rPr lang="en-US" sz="900" dirty="0" err="1">
                <a:solidFill>
                  <a:srgbClr val="000000"/>
                </a:solidFill>
                <a:effectLst/>
                <a:latin typeface="Helvetica" pitchFamily="2" charset="0"/>
              </a:rPr>
              <a:t>Malacria</a:t>
            </a:r>
            <a:r>
              <a:rPr lang="en-US" sz="900" dirty="0">
                <a:solidFill>
                  <a:srgbClr val="000000"/>
                </a:solidFill>
                <a:effectLst/>
                <a:latin typeface="Helvetica" pitchFamily="2" charset="0"/>
              </a:rPr>
              <a:t>, Daniel Vogel, Edward Lank, and </a:t>
            </a:r>
            <a:r>
              <a:rPr lang="en-US" sz="900" dirty="0" err="1">
                <a:solidFill>
                  <a:srgbClr val="000000"/>
                </a:solidFill>
                <a:effectLst/>
                <a:latin typeface="Helvetica" pitchFamily="2" charset="0"/>
              </a:rPr>
              <a:t>G´ery</a:t>
            </a:r>
            <a:r>
              <a:rPr lang="en-US" sz="900" dirty="0">
                <a:solidFill>
                  <a:srgbClr val="000000"/>
                </a:solidFill>
                <a:effectLst/>
                <a:latin typeface="Helvetica" pitchFamily="2" charset="0"/>
              </a:rPr>
              <a:t> </a:t>
            </a:r>
            <a:r>
              <a:rPr lang="en-US" sz="900" dirty="0" err="1">
                <a:solidFill>
                  <a:srgbClr val="000000"/>
                </a:solidFill>
                <a:effectLst/>
                <a:latin typeface="Helvetica" pitchFamily="2" charset="0"/>
              </a:rPr>
              <a:t>Casiez</a:t>
            </a:r>
            <a:r>
              <a:rPr lang="en-US" sz="900" dirty="0">
                <a:solidFill>
                  <a:srgbClr val="000000"/>
                </a:solidFill>
                <a:effectLst/>
                <a:latin typeface="Helvetica" pitchFamily="2" charset="0"/>
              </a:rPr>
              <a:t>. </a:t>
            </a:r>
            <a:r>
              <a:rPr lang="en-US" sz="900" dirty="0" err="1">
                <a:solidFill>
                  <a:srgbClr val="000000"/>
                </a:solidFill>
                <a:effectLst/>
                <a:latin typeface="Helvetica" pitchFamily="2" charset="0"/>
              </a:rPr>
              <a:t>Chartdetective</a:t>
            </a:r>
            <a:r>
              <a:rPr lang="en-US" sz="900" dirty="0">
                <a:solidFill>
                  <a:srgbClr val="000000"/>
                </a:solidFill>
                <a:effectLst/>
                <a:latin typeface="Helvetica" pitchFamily="2" charset="0"/>
              </a:rPr>
              <a:t>: Easy and accurate interactive data</a:t>
            </a:r>
          </a:p>
          <a:p>
            <a:r>
              <a:rPr lang="en-US" sz="900" dirty="0">
                <a:solidFill>
                  <a:srgbClr val="000000"/>
                </a:solidFill>
                <a:effectLst/>
                <a:latin typeface="Helvetica" pitchFamily="2" charset="0"/>
              </a:rPr>
              <a:t>extraction from complex vector charts. In Proceedings of the 2023 CHI Conference on Human Factors in Computing Systems, CHI ’23, New York, NY, USA, 2023. Association for Computing Machinery.</a:t>
            </a:r>
          </a:p>
        </p:txBody>
      </p:sp>
      <p:cxnSp>
        <p:nvCxnSpPr>
          <p:cNvPr id="7" name="Straight Connector 6">
            <a:extLst>
              <a:ext uri="{FF2B5EF4-FFF2-40B4-BE49-F238E27FC236}">
                <a16:creationId xmlns:a16="http://schemas.microsoft.com/office/drawing/2014/main" id="{A63BDE01-275B-A511-9746-0686F039F9CB}"/>
              </a:ext>
            </a:extLst>
          </p:cNvPr>
          <p:cNvCxnSpPr/>
          <p:nvPr/>
        </p:nvCxnSpPr>
        <p:spPr>
          <a:xfrm>
            <a:off x="0" y="4175472"/>
            <a:ext cx="9144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Google Shape;793;p82">
            <a:extLst>
              <a:ext uri="{FF2B5EF4-FFF2-40B4-BE49-F238E27FC236}">
                <a16:creationId xmlns:a16="http://schemas.microsoft.com/office/drawing/2014/main" id="{E47B62A5-0A62-CECD-CD4B-7F450E3CF6C2}"/>
              </a:ext>
            </a:extLst>
          </p:cNvPr>
          <p:cNvPicPr preferRelativeResize="0"/>
          <p:nvPr/>
        </p:nvPicPr>
        <p:blipFill>
          <a:blip r:embed="rId3">
            <a:alphaModFix/>
          </a:blip>
          <a:stretch>
            <a:fillRect/>
          </a:stretch>
        </p:blipFill>
        <p:spPr>
          <a:xfrm>
            <a:off x="3392867" y="544964"/>
            <a:ext cx="484600" cy="484600"/>
          </a:xfrm>
          <a:prstGeom prst="rect">
            <a:avLst/>
          </a:prstGeom>
          <a:noFill/>
          <a:ln>
            <a:noFill/>
          </a:ln>
        </p:spPr>
      </p:pic>
    </p:spTree>
    <p:extLst>
      <p:ext uri="{BB962C8B-B14F-4D97-AF65-F5344CB8AC3E}">
        <p14:creationId xmlns:p14="http://schemas.microsoft.com/office/powerpoint/2010/main" val="3356420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F8C9DB-E210-6EBF-1B2B-62580C76EF7B}"/>
              </a:ext>
            </a:extLst>
          </p:cNvPr>
          <p:cNvSpPr>
            <a:spLocks noGrp="1"/>
          </p:cNvSpPr>
          <p:nvPr>
            <p:ph type="title"/>
          </p:nvPr>
        </p:nvSpPr>
        <p:spPr/>
        <p:txBody>
          <a:bodyPr/>
          <a:lstStyle/>
          <a:p>
            <a:r>
              <a:rPr lang="en-US" dirty="0"/>
              <a:t>4.2 </a:t>
            </a:r>
            <a:r>
              <a:rPr lang="en-US" dirty="0" err="1"/>
              <a:t>FlowLearn</a:t>
            </a:r>
            <a:r>
              <a:rPr lang="en-US" dirty="0"/>
              <a:t>: Dataset Overview</a:t>
            </a:r>
          </a:p>
        </p:txBody>
      </p:sp>
      <p:sp>
        <p:nvSpPr>
          <p:cNvPr id="5" name="Slide Number Placeholder 4">
            <a:extLst>
              <a:ext uri="{FF2B5EF4-FFF2-40B4-BE49-F238E27FC236}">
                <a16:creationId xmlns:a16="http://schemas.microsoft.com/office/drawing/2014/main" id="{32940622-85FD-A5D0-073A-D93E3A458B5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33</a:t>
            </a:fld>
            <a:endParaRPr lang="en"/>
          </a:p>
        </p:txBody>
      </p:sp>
      <p:pic>
        <p:nvPicPr>
          <p:cNvPr id="14339" name="Picture 3">
            <a:extLst>
              <a:ext uri="{FF2B5EF4-FFF2-40B4-BE49-F238E27FC236}">
                <a16:creationId xmlns:a16="http://schemas.microsoft.com/office/drawing/2014/main" id="{73C36F99-0318-F76C-9307-5685AD6989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6" y="1219533"/>
            <a:ext cx="9130286" cy="354422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A54BCB2-CE6A-4748-A921-FE0BD59C90F9}"/>
              </a:ext>
            </a:extLst>
          </p:cNvPr>
          <p:cNvSpPr txBox="1"/>
          <p:nvPr/>
        </p:nvSpPr>
        <p:spPr>
          <a:xfrm>
            <a:off x="5416654" y="528090"/>
            <a:ext cx="3688830" cy="523220"/>
          </a:xfrm>
          <a:prstGeom prst="rect">
            <a:avLst/>
          </a:prstGeom>
          <a:noFill/>
        </p:spPr>
        <p:txBody>
          <a:bodyPr wrap="none" rtlCol="0">
            <a:spAutoFit/>
          </a:bodyPr>
          <a:lstStyle/>
          <a:p>
            <a:r>
              <a:rPr lang="en-US" dirty="0"/>
              <a:t>3858 </a:t>
            </a:r>
            <a:r>
              <a:rPr lang="en-US" sz="1050" dirty="0"/>
              <a:t>flowcharts extracted from </a:t>
            </a:r>
            <a:r>
              <a:rPr lang="en-US" dirty="0"/>
              <a:t>scientific literature</a:t>
            </a:r>
          </a:p>
          <a:p>
            <a:r>
              <a:rPr lang="en-US" dirty="0"/>
              <a:t>10,000 </a:t>
            </a:r>
            <a:r>
              <a:rPr lang="en-US" sz="1050" dirty="0"/>
              <a:t>flowcharts generated using</a:t>
            </a:r>
            <a:r>
              <a:rPr lang="en-US" dirty="0"/>
              <a:t> Mermaid Code</a:t>
            </a:r>
          </a:p>
        </p:txBody>
      </p:sp>
    </p:spTree>
    <p:extLst>
      <p:ext uri="{BB962C8B-B14F-4D97-AF65-F5344CB8AC3E}">
        <p14:creationId xmlns:p14="http://schemas.microsoft.com/office/powerpoint/2010/main" val="38190201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215912-54FB-FF4D-0954-8788CBB40077}"/>
              </a:ext>
            </a:extLst>
          </p:cNvPr>
          <p:cNvSpPr>
            <a:spLocks noGrp="1"/>
          </p:cNvSpPr>
          <p:nvPr>
            <p:ph type="title"/>
          </p:nvPr>
        </p:nvSpPr>
        <p:spPr/>
        <p:txBody>
          <a:bodyPr/>
          <a:lstStyle/>
          <a:p>
            <a:r>
              <a:rPr lang="en-US" dirty="0"/>
              <a:t>3.3 VQA tasks for each flowchart</a:t>
            </a:r>
          </a:p>
        </p:txBody>
      </p:sp>
      <p:sp>
        <p:nvSpPr>
          <p:cNvPr id="5" name="Slide Number Placeholder 4">
            <a:extLst>
              <a:ext uri="{FF2B5EF4-FFF2-40B4-BE49-F238E27FC236}">
                <a16:creationId xmlns:a16="http://schemas.microsoft.com/office/drawing/2014/main" id="{D674A042-CE46-559A-A8FD-29579D4DCF6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a:p>
        </p:txBody>
      </p:sp>
      <p:pic>
        <p:nvPicPr>
          <p:cNvPr id="15362" name="Picture 2">
            <a:extLst>
              <a:ext uri="{FF2B5EF4-FFF2-40B4-BE49-F238E27FC236}">
                <a16:creationId xmlns:a16="http://schemas.microsoft.com/office/drawing/2014/main" id="{A42357CD-F87F-52A3-188E-5BB96A264D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915" y="1021048"/>
            <a:ext cx="8580219" cy="4048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8720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F93F78-BC41-F35F-56EA-B740754B19E5}"/>
              </a:ext>
            </a:extLst>
          </p:cNvPr>
          <p:cNvSpPr>
            <a:spLocks noGrp="1"/>
          </p:cNvSpPr>
          <p:nvPr>
            <p:ph type="title"/>
          </p:nvPr>
        </p:nvSpPr>
        <p:spPr/>
        <p:txBody>
          <a:bodyPr/>
          <a:lstStyle/>
          <a:p>
            <a:r>
              <a:rPr lang="en-US" dirty="0"/>
              <a:t>3.3 VQA tasks for each </a:t>
            </a:r>
            <a:r>
              <a:rPr lang="en-US" u="sng" dirty="0"/>
              <a:t>simulated</a:t>
            </a:r>
            <a:r>
              <a:rPr lang="en-US" dirty="0"/>
              <a:t> flowchart</a:t>
            </a:r>
          </a:p>
        </p:txBody>
      </p:sp>
      <p:sp>
        <p:nvSpPr>
          <p:cNvPr id="5" name="Slide Number Placeholder 4">
            <a:extLst>
              <a:ext uri="{FF2B5EF4-FFF2-40B4-BE49-F238E27FC236}">
                <a16:creationId xmlns:a16="http://schemas.microsoft.com/office/drawing/2014/main" id="{8C6EE598-9399-D87E-346D-7A253BC396A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35</a:t>
            </a:fld>
            <a:endParaRPr lang="en"/>
          </a:p>
        </p:txBody>
      </p:sp>
      <p:pic>
        <p:nvPicPr>
          <p:cNvPr id="16386" name="Picture 2">
            <a:extLst>
              <a:ext uri="{FF2B5EF4-FFF2-40B4-BE49-F238E27FC236}">
                <a16:creationId xmlns:a16="http://schemas.microsoft.com/office/drawing/2014/main" id="{6238034E-DAB2-4C12-0989-653E287342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706" y="1005840"/>
            <a:ext cx="4550149" cy="413766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oding Icon Vector Art, Icons, and Graphics for Free Download">
            <a:extLst>
              <a:ext uri="{FF2B5EF4-FFF2-40B4-BE49-F238E27FC236}">
                <a16:creationId xmlns:a16="http://schemas.microsoft.com/office/drawing/2014/main" id="{2A044586-0A7E-93DB-B133-4FA8D346C2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852" y="1667435"/>
            <a:ext cx="1123074" cy="112307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oogle Shape;7335;p54">
            <a:extLst>
              <a:ext uri="{FF2B5EF4-FFF2-40B4-BE49-F238E27FC236}">
                <a16:creationId xmlns:a16="http://schemas.microsoft.com/office/drawing/2014/main" id="{4E2224DB-303E-F6AC-EE55-E0BB79DA01C8}"/>
              </a:ext>
            </a:extLst>
          </p:cNvPr>
          <p:cNvGrpSpPr/>
          <p:nvPr/>
        </p:nvGrpSpPr>
        <p:grpSpPr>
          <a:xfrm>
            <a:off x="992050" y="3284784"/>
            <a:ext cx="738677" cy="621587"/>
            <a:chOff x="844912" y="1681380"/>
            <a:chExt cx="935611" cy="787305"/>
          </a:xfrm>
        </p:grpSpPr>
        <p:grpSp>
          <p:nvGrpSpPr>
            <p:cNvPr id="3" name="Google Shape;7336;p54">
              <a:extLst>
                <a:ext uri="{FF2B5EF4-FFF2-40B4-BE49-F238E27FC236}">
                  <a16:creationId xmlns:a16="http://schemas.microsoft.com/office/drawing/2014/main" id="{48B06C6B-E680-08C0-871C-2CAB28C1380C}"/>
                </a:ext>
              </a:extLst>
            </p:cNvPr>
            <p:cNvGrpSpPr/>
            <p:nvPr/>
          </p:nvGrpSpPr>
          <p:grpSpPr>
            <a:xfrm>
              <a:off x="844912" y="1819635"/>
              <a:ext cx="329836" cy="510016"/>
              <a:chOff x="844912" y="1819635"/>
              <a:chExt cx="329836" cy="510016"/>
            </a:xfrm>
          </p:grpSpPr>
          <p:sp>
            <p:nvSpPr>
              <p:cNvPr id="32" name="Google Shape;7337;p54">
                <a:extLst>
                  <a:ext uri="{FF2B5EF4-FFF2-40B4-BE49-F238E27FC236}">
                    <a16:creationId xmlns:a16="http://schemas.microsoft.com/office/drawing/2014/main" id="{E8965AB2-BF71-81EF-34D0-03B525083B31}"/>
                  </a:ext>
                </a:extLst>
              </p:cNvPr>
              <p:cNvSpPr/>
              <p:nvPr/>
            </p:nvSpPr>
            <p:spPr>
              <a:xfrm>
                <a:off x="844912" y="2015566"/>
                <a:ext cx="118283" cy="118477"/>
              </a:xfrm>
              <a:custGeom>
                <a:avLst/>
                <a:gdLst/>
                <a:ahLst/>
                <a:cxnLst/>
                <a:rect l="l" t="t" r="r" b="b"/>
                <a:pathLst>
                  <a:path w="20082" h="20115" extrusionOk="0">
                    <a:moveTo>
                      <a:pt x="10041" y="1"/>
                    </a:moveTo>
                    <a:cubicBezTo>
                      <a:pt x="4503" y="1"/>
                      <a:pt x="0" y="4504"/>
                      <a:pt x="0" y="10041"/>
                    </a:cubicBezTo>
                    <a:cubicBezTo>
                      <a:pt x="0" y="15612"/>
                      <a:pt x="4503" y="20115"/>
                      <a:pt x="10041" y="20115"/>
                    </a:cubicBezTo>
                    <a:cubicBezTo>
                      <a:pt x="15578" y="20115"/>
                      <a:pt x="20081" y="15612"/>
                      <a:pt x="20081" y="10041"/>
                    </a:cubicBezTo>
                    <a:cubicBezTo>
                      <a:pt x="20081" y="4504"/>
                      <a:pt x="15578" y="1"/>
                      <a:pt x="10041" y="1"/>
                    </a:cubicBezTo>
                    <a:close/>
                  </a:path>
                </a:pathLst>
              </a:custGeom>
              <a:solidFill>
                <a:srgbClr val="000000"/>
              </a:solid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338;p54">
                <a:extLst>
                  <a:ext uri="{FF2B5EF4-FFF2-40B4-BE49-F238E27FC236}">
                    <a16:creationId xmlns:a16="http://schemas.microsoft.com/office/drawing/2014/main" id="{5328BEA8-1A67-44EA-5F10-DD1BECCFB4EF}"/>
                  </a:ext>
                </a:extLst>
              </p:cNvPr>
              <p:cNvSpPr/>
              <p:nvPr/>
            </p:nvSpPr>
            <p:spPr>
              <a:xfrm>
                <a:off x="1013654" y="2074499"/>
                <a:ext cx="148151" cy="238327"/>
              </a:xfrm>
              <a:custGeom>
                <a:avLst/>
                <a:gdLst/>
                <a:ahLst/>
                <a:cxnLst/>
                <a:rect l="l" t="t" r="r" b="b"/>
                <a:pathLst>
                  <a:path w="25153" h="40463" fill="none" extrusionOk="0">
                    <a:moveTo>
                      <a:pt x="25152" y="40463"/>
                    </a:moveTo>
                    <a:cubicBezTo>
                      <a:pt x="19315" y="40463"/>
                      <a:pt x="14378" y="32724"/>
                      <a:pt x="12777" y="22150"/>
                    </a:cubicBezTo>
                    <a:lnTo>
                      <a:pt x="12810" y="22350"/>
                    </a:lnTo>
                    <a:cubicBezTo>
                      <a:pt x="10542" y="7606"/>
                      <a:pt x="6372" y="1"/>
                      <a:pt x="1" y="1"/>
                    </a:cubicBezTo>
                    <a:lnTo>
                      <a:pt x="1" y="1"/>
                    </a:lnTo>
                  </a:path>
                </a:pathLst>
              </a:custGeom>
              <a:noFill/>
              <a:ln w="9525" cap="rnd" cmpd="sng">
                <a:solidFill>
                  <a:schemeClr val="bg2">
                    <a:lumMod val="60000"/>
                    <a:lumOff val="40000"/>
                  </a:schemeClr>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339;p54">
                <a:extLst>
                  <a:ext uri="{FF2B5EF4-FFF2-40B4-BE49-F238E27FC236}">
                    <a16:creationId xmlns:a16="http://schemas.microsoft.com/office/drawing/2014/main" id="{5DE73C33-4F55-D827-BC98-E367CE61C7FE}"/>
                  </a:ext>
                </a:extLst>
              </p:cNvPr>
              <p:cNvSpPr/>
              <p:nvPr/>
            </p:nvSpPr>
            <p:spPr>
              <a:xfrm>
                <a:off x="1013654" y="1836607"/>
                <a:ext cx="148151" cy="238327"/>
              </a:xfrm>
              <a:custGeom>
                <a:avLst/>
                <a:gdLst/>
                <a:ahLst/>
                <a:cxnLst/>
                <a:rect l="l" t="t" r="r" b="b"/>
                <a:pathLst>
                  <a:path w="25153" h="40463" fill="none" extrusionOk="0">
                    <a:moveTo>
                      <a:pt x="25152" y="0"/>
                    </a:moveTo>
                    <a:cubicBezTo>
                      <a:pt x="19315" y="0"/>
                      <a:pt x="14378" y="7706"/>
                      <a:pt x="12777" y="18313"/>
                    </a:cubicBezTo>
                    <a:lnTo>
                      <a:pt x="12810" y="18113"/>
                    </a:lnTo>
                    <a:cubicBezTo>
                      <a:pt x="10542" y="32857"/>
                      <a:pt x="6372" y="40462"/>
                      <a:pt x="1" y="40462"/>
                    </a:cubicBezTo>
                    <a:lnTo>
                      <a:pt x="1" y="40462"/>
                    </a:lnTo>
                  </a:path>
                </a:pathLst>
              </a:custGeom>
              <a:noFill/>
              <a:ln w="9525" cap="rnd" cmpd="sng">
                <a:solidFill>
                  <a:schemeClr val="bg2">
                    <a:lumMod val="60000"/>
                    <a:lumOff val="40000"/>
                  </a:schemeClr>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340;p54">
                <a:extLst>
                  <a:ext uri="{FF2B5EF4-FFF2-40B4-BE49-F238E27FC236}">
                    <a16:creationId xmlns:a16="http://schemas.microsoft.com/office/drawing/2014/main" id="{20BA8BBD-B5E1-4DA1-A499-74397BC3A459}"/>
                  </a:ext>
                </a:extLst>
              </p:cNvPr>
              <p:cNvSpPr/>
              <p:nvPr/>
            </p:nvSpPr>
            <p:spPr>
              <a:xfrm>
                <a:off x="1004031" y="2056625"/>
                <a:ext cx="35958" cy="35958"/>
              </a:xfrm>
              <a:custGeom>
                <a:avLst/>
                <a:gdLst/>
                <a:ahLst/>
                <a:cxnLst/>
                <a:rect l="l" t="t" r="r" b="b"/>
                <a:pathLst>
                  <a:path w="6105" h="6105" extrusionOk="0">
                    <a:moveTo>
                      <a:pt x="3069" y="0"/>
                    </a:moveTo>
                    <a:cubicBezTo>
                      <a:pt x="1368" y="0"/>
                      <a:pt x="0" y="1368"/>
                      <a:pt x="0" y="3036"/>
                    </a:cubicBezTo>
                    <a:cubicBezTo>
                      <a:pt x="0" y="4737"/>
                      <a:pt x="1368" y="6105"/>
                      <a:pt x="3069" y="6105"/>
                    </a:cubicBezTo>
                    <a:cubicBezTo>
                      <a:pt x="4737" y="6105"/>
                      <a:pt x="6105" y="4737"/>
                      <a:pt x="6105" y="3036"/>
                    </a:cubicBezTo>
                    <a:cubicBezTo>
                      <a:pt x="6105" y="1368"/>
                      <a:pt x="4737" y="0"/>
                      <a:pt x="3069" y="0"/>
                    </a:cubicBezTo>
                    <a:close/>
                  </a:path>
                </a:pathLst>
              </a:custGeom>
              <a:solidFill>
                <a:srgbClr val="FFFFFF"/>
              </a:solidFill>
              <a:ln>
                <a:solidFill>
                  <a:schemeClr val="bg2">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341;p54">
                <a:extLst>
                  <a:ext uri="{FF2B5EF4-FFF2-40B4-BE49-F238E27FC236}">
                    <a16:creationId xmlns:a16="http://schemas.microsoft.com/office/drawing/2014/main" id="{A2ABE70D-6223-1602-B640-3F4EC1342900}"/>
                  </a:ext>
                </a:extLst>
              </p:cNvPr>
              <p:cNvSpPr/>
              <p:nvPr/>
            </p:nvSpPr>
            <p:spPr>
              <a:xfrm>
                <a:off x="1149398" y="2295742"/>
                <a:ext cx="25351" cy="33909"/>
              </a:xfrm>
              <a:custGeom>
                <a:avLst/>
                <a:gdLst/>
                <a:ahLst/>
                <a:cxnLst/>
                <a:rect l="l" t="t" r="r" b="b"/>
                <a:pathLst>
                  <a:path w="4304" h="5757" extrusionOk="0">
                    <a:moveTo>
                      <a:pt x="509" y="0"/>
                    </a:moveTo>
                    <a:cubicBezTo>
                      <a:pt x="247" y="0"/>
                      <a:pt x="1" y="203"/>
                      <a:pt x="1" y="493"/>
                    </a:cubicBezTo>
                    <a:lnTo>
                      <a:pt x="1" y="5263"/>
                    </a:lnTo>
                    <a:cubicBezTo>
                      <a:pt x="1" y="5554"/>
                      <a:pt x="229" y="5757"/>
                      <a:pt x="482" y="5757"/>
                    </a:cubicBezTo>
                    <a:cubicBezTo>
                      <a:pt x="577" y="5757"/>
                      <a:pt x="676" y="5728"/>
                      <a:pt x="768" y="5664"/>
                    </a:cubicBezTo>
                    <a:lnTo>
                      <a:pt x="4003" y="3395"/>
                    </a:lnTo>
                    <a:cubicBezTo>
                      <a:pt x="4304" y="3195"/>
                      <a:pt x="4304" y="2795"/>
                      <a:pt x="4037" y="2595"/>
                    </a:cubicBezTo>
                    <a:lnTo>
                      <a:pt x="801" y="93"/>
                    </a:lnTo>
                    <a:cubicBezTo>
                      <a:pt x="710" y="29"/>
                      <a:pt x="608" y="0"/>
                      <a:pt x="509" y="0"/>
                    </a:cubicBezTo>
                    <a:close/>
                  </a:path>
                </a:pathLst>
              </a:custGeom>
              <a:solidFill>
                <a:srgbClr val="FFFFFF"/>
              </a:solidFill>
              <a:ln>
                <a:solidFill>
                  <a:schemeClr val="bg2">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342;p54">
                <a:extLst>
                  <a:ext uri="{FF2B5EF4-FFF2-40B4-BE49-F238E27FC236}">
                    <a16:creationId xmlns:a16="http://schemas.microsoft.com/office/drawing/2014/main" id="{673D620C-01D8-CC34-AAE0-852B0E2BF662}"/>
                  </a:ext>
                </a:extLst>
              </p:cNvPr>
              <p:cNvSpPr/>
              <p:nvPr/>
            </p:nvSpPr>
            <p:spPr>
              <a:xfrm>
                <a:off x="1149398" y="1819635"/>
                <a:ext cx="25351" cy="34032"/>
              </a:xfrm>
              <a:custGeom>
                <a:avLst/>
                <a:gdLst/>
                <a:ahLst/>
                <a:cxnLst/>
                <a:rect l="l" t="t" r="r" b="b"/>
                <a:pathLst>
                  <a:path w="4304" h="5778" extrusionOk="0">
                    <a:moveTo>
                      <a:pt x="489" y="0"/>
                    </a:moveTo>
                    <a:cubicBezTo>
                      <a:pt x="234" y="0"/>
                      <a:pt x="1" y="207"/>
                      <a:pt x="1" y="514"/>
                    </a:cubicBezTo>
                    <a:lnTo>
                      <a:pt x="1" y="5284"/>
                    </a:lnTo>
                    <a:cubicBezTo>
                      <a:pt x="1" y="5574"/>
                      <a:pt x="229" y="5777"/>
                      <a:pt x="482" y="5777"/>
                    </a:cubicBezTo>
                    <a:cubicBezTo>
                      <a:pt x="577" y="5777"/>
                      <a:pt x="676" y="5748"/>
                      <a:pt x="768" y="5684"/>
                    </a:cubicBezTo>
                    <a:lnTo>
                      <a:pt x="4003" y="3382"/>
                    </a:lnTo>
                    <a:cubicBezTo>
                      <a:pt x="4304" y="3182"/>
                      <a:pt x="4304" y="2782"/>
                      <a:pt x="4037" y="2582"/>
                    </a:cubicBezTo>
                    <a:lnTo>
                      <a:pt x="801" y="113"/>
                    </a:lnTo>
                    <a:cubicBezTo>
                      <a:pt x="704" y="35"/>
                      <a:pt x="595" y="0"/>
                      <a:pt x="489" y="0"/>
                    </a:cubicBezTo>
                    <a:close/>
                  </a:path>
                </a:pathLst>
              </a:custGeom>
              <a:solidFill>
                <a:srgbClr val="FFFFFF"/>
              </a:solidFill>
              <a:ln>
                <a:solidFill>
                  <a:schemeClr val="bg2">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7343;p54">
              <a:extLst>
                <a:ext uri="{FF2B5EF4-FFF2-40B4-BE49-F238E27FC236}">
                  <a16:creationId xmlns:a16="http://schemas.microsoft.com/office/drawing/2014/main" id="{415557CB-4277-868C-F591-ACD8FC857129}"/>
                </a:ext>
              </a:extLst>
            </p:cNvPr>
            <p:cNvGrpSpPr/>
            <p:nvPr/>
          </p:nvGrpSpPr>
          <p:grpSpPr>
            <a:xfrm>
              <a:off x="1284601" y="2158168"/>
              <a:ext cx="495923" cy="310517"/>
              <a:chOff x="1284601" y="2158168"/>
              <a:chExt cx="495923" cy="310517"/>
            </a:xfrm>
          </p:grpSpPr>
          <p:sp>
            <p:nvSpPr>
              <p:cNvPr id="20" name="Google Shape;7344;p54">
                <a:extLst>
                  <a:ext uri="{FF2B5EF4-FFF2-40B4-BE49-F238E27FC236}">
                    <a16:creationId xmlns:a16="http://schemas.microsoft.com/office/drawing/2014/main" id="{9116FFB1-8B75-1004-0A13-2FC6D4C85255}"/>
                  </a:ext>
                </a:extLst>
              </p:cNvPr>
              <p:cNvSpPr/>
              <p:nvPr/>
            </p:nvSpPr>
            <p:spPr>
              <a:xfrm>
                <a:off x="1284601" y="2265773"/>
                <a:ext cx="93683" cy="93836"/>
              </a:xfrm>
              <a:custGeom>
                <a:avLst/>
                <a:gdLst/>
                <a:ahLst/>
                <a:cxnLst/>
                <a:rect l="l" t="t" r="r" b="b"/>
                <a:pathLst>
                  <a:path w="20082" h="20115" extrusionOk="0">
                    <a:moveTo>
                      <a:pt x="10041" y="1"/>
                    </a:moveTo>
                    <a:cubicBezTo>
                      <a:pt x="4503" y="1"/>
                      <a:pt x="0" y="4504"/>
                      <a:pt x="0" y="10041"/>
                    </a:cubicBezTo>
                    <a:cubicBezTo>
                      <a:pt x="0" y="15612"/>
                      <a:pt x="4503" y="20115"/>
                      <a:pt x="10041" y="20115"/>
                    </a:cubicBezTo>
                    <a:cubicBezTo>
                      <a:pt x="15578" y="20115"/>
                      <a:pt x="20081" y="15612"/>
                      <a:pt x="20081" y="10041"/>
                    </a:cubicBezTo>
                    <a:cubicBezTo>
                      <a:pt x="20081" y="4504"/>
                      <a:pt x="15578" y="1"/>
                      <a:pt x="10041" y="1"/>
                    </a:cubicBezTo>
                    <a:close/>
                  </a:path>
                </a:pathLst>
              </a:custGeom>
              <a:solidFill>
                <a:srgbClr val="000000"/>
              </a:solid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7345;p54">
                <a:extLst>
                  <a:ext uri="{FF2B5EF4-FFF2-40B4-BE49-F238E27FC236}">
                    <a16:creationId xmlns:a16="http://schemas.microsoft.com/office/drawing/2014/main" id="{D5779366-37C8-738E-79ED-4DB9A8E84718}"/>
                  </a:ext>
                </a:extLst>
              </p:cNvPr>
              <p:cNvGrpSpPr/>
              <p:nvPr/>
            </p:nvGrpSpPr>
            <p:grpSpPr>
              <a:xfrm>
                <a:off x="1507666" y="2158168"/>
                <a:ext cx="272858" cy="310517"/>
                <a:chOff x="1507666" y="2158168"/>
                <a:chExt cx="272858" cy="310517"/>
              </a:xfrm>
            </p:grpSpPr>
            <p:grpSp>
              <p:nvGrpSpPr>
                <p:cNvPr id="22" name="Google Shape;7346;p54">
                  <a:extLst>
                    <a:ext uri="{FF2B5EF4-FFF2-40B4-BE49-F238E27FC236}">
                      <a16:creationId xmlns:a16="http://schemas.microsoft.com/office/drawing/2014/main" id="{9823DD24-D4F1-6B31-3FFE-A6EF1FD4441D}"/>
                    </a:ext>
                  </a:extLst>
                </p:cNvPr>
                <p:cNvGrpSpPr/>
                <p:nvPr/>
              </p:nvGrpSpPr>
              <p:grpSpPr>
                <a:xfrm>
                  <a:off x="1507666" y="2176104"/>
                  <a:ext cx="166395" cy="273149"/>
                  <a:chOff x="1507666" y="2176104"/>
                  <a:chExt cx="166395" cy="273149"/>
                </a:xfrm>
              </p:grpSpPr>
              <p:sp>
                <p:nvSpPr>
                  <p:cNvPr id="25" name="Google Shape;7347;p54">
                    <a:extLst>
                      <a:ext uri="{FF2B5EF4-FFF2-40B4-BE49-F238E27FC236}">
                        <a16:creationId xmlns:a16="http://schemas.microsoft.com/office/drawing/2014/main" id="{7D25F3CE-D611-7EAE-D083-5852AE44445A}"/>
                      </a:ext>
                    </a:extLst>
                  </p:cNvPr>
                  <p:cNvSpPr/>
                  <p:nvPr/>
                </p:nvSpPr>
                <p:spPr>
                  <a:xfrm>
                    <a:off x="1512966" y="2312791"/>
                    <a:ext cx="75451" cy="66021"/>
                  </a:xfrm>
                  <a:custGeom>
                    <a:avLst/>
                    <a:gdLst/>
                    <a:ahLst/>
                    <a:cxnLst/>
                    <a:rect l="l" t="t" r="r" b="b"/>
                    <a:pathLst>
                      <a:path w="12810" h="11209" fill="none" extrusionOk="0">
                        <a:moveTo>
                          <a:pt x="1" y="0"/>
                        </a:moveTo>
                        <a:lnTo>
                          <a:pt x="1" y="0"/>
                        </a:lnTo>
                        <a:cubicBezTo>
                          <a:pt x="6372" y="0"/>
                          <a:pt x="10542" y="3803"/>
                          <a:pt x="12810" y="11208"/>
                        </a:cubicBezTo>
                      </a:path>
                    </a:pathLst>
                  </a:custGeom>
                  <a:noFill/>
                  <a:ln w="9525" cap="rnd" cmpd="sng">
                    <a:solidFill>
                      <a:schemeClr val="bg2">
                        <a:lumMod val="60000"/>
                        <a:lumOff val="40000"/>
                      </a:schemeClr>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348;p54">
                    <a:extLst>
                      <a:ext uri="{FF2B5EF4-FFF2-40B4-BE49-F238E27FC236}">
                        <a16:creationId xmlns:a16="http://schemas.microsoft.com/office/drawing/2014/main" id="{400135F8-DF4C-0EB3-2E22-8D74A6D98ADB}"/>
                      </a:ext>
                    </a:extLst>
                  </p:cNvPr>
                  <p:cNvSpPr/>
                  <p:nvPr/>
                </p:nvSpPr>
                <p:spPr>
                  <a:xfrm>
                    <a:off x="1588205" y="2193153"/>
                    <a:ext cx="72901" cy="54035"/>
                  </a:xfrm>
                  <a:custGeom>
                    <a:avLst/>
                    <a:gdLst/>
                    <a:ahLst/>
                    <a:cxnLst/>
                    <a:rect l="l" t="t" r="r" b="b"/>
                    <a:pathLst>
                      <a:path w="12377" h="9174" fill="none" extrusionOk="0">
                        <a:moveTo>
                          <a:pt x="1" y="9174"/>
                        </a:moveTo>
                        <a:cubicBezTo>
                          <a:pt x="1635" y="3870"/>
                          <a:pt x="6539" y="0"/>
                          <a:pt x="12376" y="0"/>
                        </a:cubicBezTo>
                      </a:path>
                    </a:pathLst>
                  </a:custGeom>
                  <a:noFill/>
                  <a:ln w="9525" cap="rnd" cmpd="sng">
                    <a:solidFill>
                      <a:schemeClr val="bg2">
                        <a:lumMod val="60000"/>
                        <a:lumOff val="40000"/>
                      </a:schemeClr>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349;p54">
                    <a:extLst>
                      <a:ext uri="{FF2B5EF4-FFF2-40B4-BE49-F238E27FC236}">
                        <a16:creationId xmlns:a16="http://schemas.microsoft.com/office/drawing/2014/main" id="{8C5BE373-0A1C-5E7D-9F1E-D90CB6A3E9B6}"/>
                      </a:ext>
                    </a:extLst>
                  </p:cNvPr>
                  <p:cNvSpPr/>
                  <p:nvPr/>
                </p:nvSpPr>
                <p:spPr>
                  <a:xfrm>
                    <a:off x="1588205" y="2378202"/>
                    <a:ext cx="72901" cy="54041"/>
                  </a:xfrm>
                  <a:custGeom>
                    <a:avLst/>
                    <a:gdLst/>
                    <a:ahLst/>
                    <a:cxnLst/>
                    <a:rect l="l" t="t" r="r" b="b"/>
                    <a:pathLst>
                      <a:path w="12377" h="9175" fill="none" extrusionOk="0">
                        <a:moveTo>
                          <a:pt x="1" y="1"/>
                        </a:moveTo>
                        <a:cubicBezTo>
                          <a:pt x="1635" y="5305"/>
                          <a:pt x="6539" y="9174"/>
                          <a:pt x="12376" y="9174"/>
                        </a:cubicBezTo>
                      </a:path>
                    </a:pathLst>
                  </a:custGeom>
                  <a:noFill/>
                  <a:ln w="9525" cap="rnd" cmpd="sng">
                    <a:solidFill>
                      <a:schemeClr val="bg2">
                        <a:lumMod val="60000"/>
                        <a:lumOff val="40000"/>
                      </a:schemeClr>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350;p54">
                    <a:extLst>
                      <a:ext uri="{FF2B5EF4-FFF2-40B4-BE49-F238E27FC236}">
                        <a16:creationId xmlns:a16="http://schemas.microsoft.com/office/drawing/2014/main" id="{E092D23B-1F2E-E71B-4188-76CC6C724F05}"/>
                      </a:ext>
                    </a:extLst>
                  </p:cNvPr>
                  <p:cNvSpPr/>
                  <p:nvPr/>
                </p:nvSpPr>
                <p:spPr>
                  <a:xfrm>
                    <a:off x="1512966" y="2246980"/>
                    <a:ext cx="75451" cy="65821"/>
                  </a:xfrm>
                  <a:custGeom>
                    <a:avLst/>
                    <a:gdLst/>
                    <a:ahLst/>
                    <a:cxnLst/>
                    <a:rect l="l" t="t" r="r" b="b"/>
                    <a:pathLst>
                      <a:path w="12810" h="11175" fill="none" extrusionOk="0">
                        <a:moveTo>
                          <a:pt x="1" y="11175"/>
                        </a:moveTo>
                        <a:cubicBezTo>
                          <a:pt x="6539" y="11175"/>
                          <a:pt x="10275" y="7105"/>
                          <a:pt x="12810" y="0"/>
                        </a:cubicBezTo>
                      </a:path>
                    </a:pathLst>
                  </a:custGeom>
                  <a:noFill/>
                  <a:ln w="9525" cap="rnd" cmpd="sng">
                    <a:solidFill>
                      <a:schemeClr val="bg2">
                        <a:lumMod val="60000"/>
                        <a:lumOff val="40000"/>
                      </a:schemeClr>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351;p54">
                    <a:extLst>
                      <a:ext uri="{FF2B5EF4-FFF2-40B4-BE49-F238E27FC236}">
                        <a16:creationId xmlns:a16="http://schemas.microsoft.com/office/drawing/2014/main" id="{4DF21B6E-09D1-D672-A82F-C84A9F424D7D}"/>
                      </a:ext>
                    </a:extLst>
                  </p:cNvPr>
                  <p:cNvSpPr/>
                  <p:nvPr/>
                </p:nvSpPr>
                <p:spPr>
                  <a:xfrm>
                    <a:off x="1507666" y="2294782"/>
                    <a:ext cx="37926" cy="35823"/>
                  </a:xfrm>
                  <a:custGeom>
                    <a:avLst/>
                    <a:gdLst/>
                    <a:ahLst/>
                    <a:cxnLst/>
                    <a:rect l="l" t="t" r="r" b="b"/>
                    <a:pathLst>
                      <a:path w="6439" h="6082" extrusionOk="0">
                        <a:moveTo>
                          <a:pt x="3241" y="0"/>
                        </a:moveTo>
                        <a:cubicBezTo>
                          <a:pt x="3118" y="0"/>
                          <a:pt x="2994" y="8"/>
                          <a:pt x="2869" y="23"/>
                        </a:cubicBezTo>
                        <a:cubicBezTo>
                          <a:pt x="1168" y="223"/>
                          <a:pt x="0" y="1724"/>
                          <a:pt x="200" y="3392"/>
                        </a:cubicBezTo>
                        <a:cubicBezTo>
                          <a:pt x="386" y="4937"/>
                          <a:pt x="1717" y="6082"/>
                          <a:pt x="3239" y="6082"/>
                        </a:cubicBezTo>
                        <a:cubicBezTo>
                          <a:pt x="3359" y="6082"/>
                          <a:pt x="3481" y="6075"/>
                          <a:pt x="3603" y="6060"/>
                        </a:cubicBezTo>
                        <a:cubicBezTo>
                          <a:pt x="5271" y="5860"/>
                          <a:pt x="6438" y="4326"/>
                          <a:pt x="6238" y="2658"/>
                        </a:cubicBezTo>
                        <a:cubicBezTo>
                          <a:pt x="6053" y="1115"/>
                          <a:pt x="4754" y="0"/>
                          <a:pt x="3241" y="0"/>
                        </a:cubicBezTo>
                        <a:close/>
                      </a:path>
                    </a:pathLst>
                  </a:custGeom>
                  <a:solidFill>
                    <a:srgbClr val="FFFFFF"/>
                  </a:solidFill>
                  <a:ln>
                    <a:solidFill>
                      <a:schemeClr val="bg2">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352;p54">
                    <a:extLst>
                      <a:ext uri="{FF2B5EF4-FFF2-40B4-BE49-F238E27FC236}">
                        <a16:creationId xmlns:a16="http://schemas.microsoft.com/office/drawing/2014/main" id="{C6A6E403-01B8-4071-C187-FA45EB0C0489}"/>
                      </a:ext>
                    </a:extLst>
                  </p:cNvPr>
                  <p:cNvSpPr/>
                  <p:nvPr/>
                </p:nvSpPr>
                <p:spPr>
                  <a:xfrm>
                    <a:off x="1648710" y="2415180"/>
                    <a:ext cx="25351" cy="34074"/>
                  </a:xfrm>
                  <a:custGeom>
                    <a:avLst/>
                    <a:gdLst/>
                    <a:ahLst/>
                    <a:cxnLst/>
                    <a:rect l="l" t="t" r="r" b="b"/>
                    <a:pathLst>
                      <a:path w="4304" h="5785" extrusionOk="0">
                        <a:moveTo>
                          <a:pt x="509" y="0"/>
                        </a:moveTo>
                        <a:cubicBezTo>
                          <a:pt x="247" y="0"/>
                          <a:pt x="1" y="203"/>
                          <a:pt x="1" y="493"/>
                        </a:cubicBezTo>
                        <a:lnTo>
                          <a:pt x="1" y="5264"/>
                        </a:lnTo>
                        <a:cubicBezTo>
                          <a:pt x="1" y="5561"/>
                          <a:pt x="240" y="5784"/>
                          <a:pt x="499" y="5784"/>
                        </a:cubicBezTo>
                        <a:cubicBezTo>
                          <a:pt x="589" y="5784"/>
                          <a:pt x="682" y="5757"/>
                          <a:pt x="768" y="5697"/>
                        </a:cubicBezTo>
                        <a:lnTo>
                          <a:pt x="4037" y="3396"/>
                        </a:lnTo>
                        <a:cubicBezTo>
                          <a:pt x="4304" y="3195"/>
                          <a:pt x="4304" y="2795"/>
                          <a:pt x="4037" y="2595"/>
                        </a:cubicBezTo>
                        <a:lnTo>
                          <a:pt x="801" y="93"/>
                        </a:lnTo>
                        <a:cubicBezTo>
                          <a:pt x="710" y="29"/>
                          <a:pt x="608" y="0"/>
                          <a:pt x="509" y="0"/>
                        </a:cubicBezTo>
                        <a:close/>
                      </a:path>
                    </a:pathLst>
                  </a:custGeom>
                  <a:solidFill>
                    <a:srgbClr val="FFFFFF"/>
                  </a:solidFill>
                  <a:ln>
                    <a:solidFill>
                      <a:schemeClr val="bg2">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353;p54">
                    <a:extLst>
                      <a:ext uri="{FF2B5EF4-FFF2-40B4-BE49-F238E27FC236}">
                        <a16:creationId xmlns:a16="http://schemas.microsoft.com/office/drawing/2014/main" id="{E03EF750-5D59-1BFB-C45D-B4E95B43FF27}"/>
                      </a:ext>
                    </a:extLst>
                  </p:cNvPr>
                  <p:cNvSpPr/>
                  <p:nvPr/>
                </p:nvSpPr>
                <p:spPr>
                  <a:xfrm>
                    <a:off x="1648710" y="2176104"/>
                    <a:ext cx="25351" cy="34103"/>
                  </a:xfrm>
                  <a:custGeom>
                    <a:avLst/>
                    <a:gdLst/>
                    <a:ahLst/>
                    <a:cxnLst/>
                    <a:rect l="l" t="t" r="r" b="b"/>
                    <a:pathLst>
                      <a:path w="4304" h="5790" extrusionOk="0">
                        <a:moveTo>
                          <a:pt x="509" y="1"/>
                        </a:moveTo>
                        <a:cubicBezTo>
                          <a:pt x="247" y="1"/>
                          <a:pt x="1" y="203"/>
                          <a:pt x="1" y="494"/>
                        </a:cubicBezTo>
                        <a:lnTo>
                          <a:pt x="1" y="5264"/>
                        </a:lnTo>
                        <a:cubicBezTo>
                          <a:pt x="1" y="5580"/>
                          <a:pt x="231" y="5790"/>
                          <a:pt x="485" y="5790"/>
                        </a:cubicBezTo>
                        <a:cubicBezTo>
                          <a:pt x="580" y="5790"/>
                          <a:pt x="677" y="5761"/>
                          <a:pt x="768" y="5697"/>
                        </a:cubicBezTo>
                        <a:lnTo>
                          <a:pt x="4037" y="3396"/>
                        </a:lnTo>
                        <a:cubicBezTo>
                          <a:pt x="4304" y="3196"/>
                          <a:pt x="4304" y="2795"/>
                          <a:pt x="4037" y="2595"/>
                        </a:cubicBezTo>
                        <a:lnTo>
                          <a:pt x="801" y="93"/>
                        </a:lnTo>
                        <a:cubicBezTo>
                          <a:pt x="710" y="29"/>
                          <a:pt x="608" y="1"/>
                          <a:pt x="509" y="1"/>
                        </a:cubicBezTo>
                        <a:close/>
                      </a:path>
                    </a:pathLst>
                  </a:custGeom>
                  <a:solidFill>
                    <a:srgbClr val="FFFFFF"/>
                  </a:solidFill>
                  <a:ln>
                    <a:solidFill>
                      <a:schemeClr val="bg2">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7354;p54">
                  <a:extLst>
                    <a:ext uri="{FF2B5EF4-FFF2-40B4-BE49-F238E27FC236}">
                      <a16:creationId xmlns:a16="http://schemas.microsoft.com/office/drawing/2014/main" id="{789A67CB-6425-3814-83AA-7004C265FEF3}"/>
                    </a:ext>
                  </a:extLst>
                </p:cNvPr>
                <p:cNvSpPr/>
                <p:nvPr/>
              </p:nvSpPr>
              <p:spPr>
                <a:xfrm>
                  <a:off x="1707626" y="2395718"/>
                  <a:ext cx="72898" cy="72967"/>
                </a:xfrm>
                <a:custGeom>
                  <a:avLst/>
                  <a:gdLst/>
                  <a:ahLst/>
                  <a:cxnLst/>
                  <a:rect l="l" t="t" r="r" b="b"/>
                  <a:pathLst>
                    <a:path w="20082" h="20115" extrusionOk="0">
                      <a:moveTo>
                        <a:pt x="10041" y="1"/>
                      </a:moveTo>
                      <a:cubicBezTo>
                        <a:pt x="4503" y="1"/>
                        <a:pt x="0" y="4504"/>
                        <a:pt x="0" y="10041"/>
                      </a:cubicBezTo>
                      <a:cubicBezTo>
                        <a:pt x="0" y="15612"/>
                        <a:pt x="4503" y="20115"/>
                        <a:pt x="10041" y="20115"/>
                      </a:cubicBezTo>
                      <a:cubicBezTo>
                        <a:pt x="15578" y="20115"/>
                        <a:pt x="20081" y="15612"/>
                        <a:pt x="20081" y="10041"/>
                      </a:cubicBezTo>
                      <a:cubicBezTo>
                        <a:pt x="20081" y="4504"/>
                        <a:pt x="15578" y="1"/>
                        <a:pt x="10041" y="1"/>
                      </a:cubicBezTo>
                      <a:close/>
                    </a:path>
                  </a:pathLst>
                </a:custGeom>
                <a:solidFill>
                  <a:srgbClr val="000000"/>
                </a:solid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355;p54">
                  <a:extLst>
                    <a:ext uri="{FF2B5EF4-FFF2-40B4-BE49-F238E27FC236}">
                      <a16:creationId xmlns:a16="http://schemas.microsoft.com/office/drawing/2014/main" id="{1D73DB1D-D944-21CB-0880-84D5E22FE868}"/>
                    </a:ext>
                  </a:extLst>
                </p:cNvPr>
                <p:cNvSpPr/>
                <p:nvPr/>
              </p:nvSpPr>
              <p:spPr>
                <a:xfrm>
                  <a:off x="1707626" y="2158168"/>
                  <a:ext cx="72898" cy="72967"/>
                </a:xfrm>
                <a:custGeom>
                  <a:avLst/>
                  <a:gdLst/>
                  <a:ahLst/>
                  <a:cxnLst/>
                  <a:rect l="l" t="t" r="r" b="b"/>
                  <a:pathLst>
                    <a:path w="20082" h="20115" extrusionOk="0">
                      <a:moveTo>
                        <a:pt x="10041" y="1"/>
                      </a:moveTo>
                      <a:cubicBezTo>
                        <a:pt x="4503" y="1"/>
                        <a:pt x="0" y="4504"/>
                        <a:pt x="0" y="10041"/>
                      </a:cubicBezTo>
                      <a:cubicBezTo>
                        <a:pt x="0" y="15612"/>
                        <a:pt x="4503" y="20115"/>
                        <a:pt x="10041" y="20115"/>
                      </a:cubicBezTo>
                      <a:cubicBezTo>
                        <a:pt x="15578" y="20115"/>
                        <a:pt x="20081" y="15612"/>
                        <a:pt x="20081" y="10041"/>
                      </a:cubicBezTo>
                      <a:cubicBezTo>
                        <a:pt x="20081" y="4504"/>
                        <a:pt x="15578" y="1"/>
                        <a:pt x="10041" y="1"/>
                      </a:cubicBezTo>
                      <a:close/>
                    </a:path>
                  </a:pathLst>
                </a:custGeom>
                <a:solidFill>
                  <a:srgbClr val="000000"/>
                </a:solid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Google Shape;7356;p54">
              <a:extLst>
                <a:ext uri="{FF2B5EF4-FFF2-40B4-BE49-F238E27FC236}">
                  <a16:creationId xmlns:a16="http://schemas.microsoft.com/office/drawing/2014/main" id="{396FEF4D-7033-6DFA-4847-36D8F9FE1BDD}"/>
                </a:ext>
              </a:extLst>
            </p:cNvPr>
            <p:cNvGrpSpPr/>
            <p:nvPr/>
          </p:nvGrpSpPr>
          <p:grpSpPr>
            <a:xfrm>
              <a:off x="1284601" y="1681380"/>
              <a:ext cx="495923" cy="310517"/>
              <a:chOff x="1284601" y="1681380"/>
              <a:chExt cx="495923" cy="310517"/>
            </a:xfrm>
          </p:grpSpPr>
          <p:sp>
            <p:nvSpPr>
              <p:cNvPr id="8" name="Google Shape;7357;p54">
                <a:extLst>
                  <a:ext uri="{FF2B5EF4-FFF2-40B4-BE49-F238E27FC236}">
                    <a16:creationId xmlns:a16="http://schemas.microsoft.com/office/drawing/2014/main" id="{F855F5B9-FDCD-194E-F6B4-D4646075D2E9}"/>
                  </a:ext>
                </a:extLst>
              </p:cNvPr>
              <p:cNvSpPr/>
              <p:nvPr/>
            </p:nvSpPr>
            <p:spPr>
              <a:xfrm>
                <a:off x="1284601" y="1789723"/>
                <a:ext cx="93683" cy="93836"/>
              </a:xfrm>
              <a:custGeom>
                <a:avLst/>
                <a:gdLst/>
                <a:ahLst/>
                <a:cxnLst/>
                <a:rect l="l" t="t" r="r" b="b"/>
                <a:pathLst>
                  <a:path w="20082" h="20115" extrusionOk="0">
                    <a:moveTo>
                      <a:pt x="10041" y="1"/>
                    </a:moveTo>
                    <a:cubicBezTo>
                      <a:pt x="4503" y="1"/>
                      <a:pt x="0" y="4504"/>
                      <a:pt x="0" y="10041"/>
                    </a:cubicBezTo>
                    <a:cubicBezTo>
                      <a:pt x="0" y="15612"/>
                      <a:pt x="4503" y="20115"/>
                      <a:pt x="10041" y="20115"/>
                    </a:cubicBezTo>
                    <a:cubicBezTo>
                      <a:pt x="15578" y="20115"/>
                      <a:pt x="20081" y="15612"/>
                      <a:pt x="20081" y="10041"/>
                    </a:cubicBezTo>
                    <a:cubicBezTo>
                      <a:pt x="20081" y="4504"/>
                      <a:pt x="15578" y="1"/>
                      <a:pt x="10041" y="1"/>
                    </a:cubicBezTo>
                    <a:close/>
                  </a:path>
                </a:pathLst>
              </a:custGeom>
              <a:solidFill>
                <a:srgbClr val="000000"/>
              </a:solid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7358;p54">
                <a:extLst>
                  <a:ext uri="{FF2B5EF4-FFF2-40B4-BE49-F238E27FC236}">
                    <a16:creationId xmlns:a16="http://schemas.microsoft.com/office/drawing/2014/main" id="{66C2DB82-AFD6-C550-246A-311B1F689DFD}"/>
                  </a:ext>
                </a:extLst>
              </p:cNvPr>
              <p:cNvGrpSpPr/>
              <p:nvPr/>
            </p:nvGrpSpPr>
            <p:grpSpPr>
              <a:xfrm>
                <a:off x="1507666" y="1681380"/>
                <a:ext cx="272858" cy="310517"/>
                <a:chOff x="1507666" y="1681380"/>
                <a:chExt cx="272858" cy="310517"/>
              </a:xfrm>
            </p:grpSpPr>
            <p:grpSp>
              <p:nvGrpSpPr>
                <p:cNvPr id="10" name="Google Shape;7359;p54">
                  <a:extLst>
                    <a:ext uri="{FF2B5EF4-FFF2-40B4-BE49-F238E27FC236}">
                      <a16:creationId xmlns:a16="http://schemas.microsoft.com/office/drawing/2014/main" id="{8026CB19-0476-4552-46EA-C8045B04CA21}"/>
                    </a:ext>
                  </a:extLst>
                </p:cNvPr>
                <p:cNvGrpSpPr/>
                <p:nvPr/>
              </p:nvGrpSpPr>
              <p:grpSpPr>
                <a:xfrm>
                  <a:off x="1507666" y="1700120"/>
                  <a:ext cx="166395" cy="272984"/>
                  <a:chOff x="1507666" y="1700120"/>
                  <a:chExt cx="166395" cy="272984"/>
                </a:xfrm>
              </p:grpSpPr>
              <p:sp>
                <p:nvSpPr>
                  <p:cNvPr id="13" name="Google Shape;7360;p54">
                    <a:extLst>
                      <a:ext uri="{FF2B5EF4-FFF2-40B4-BE49-F238E27FC236}">
                        <a16:creationId xmlns:a16="http://schemas.microsoft.com/office/drawing/2014/main" id="{F29B9D88-6F0D-62B4-6E92-B0D9ADC4A37F}"/>
                      </a:ext>
                    </a:extLst>
                  </p:cNvPr>
                  <p:cNvSpPr/>
                  <p:nvPr/>
                </p:nvSpPr>
                <p:spPr>
                  <a:xfrm>
                    <a:off x="1512966" y="1836607"/>
                    <a:ext cx="75451" cy="66021"/>
                  </a:xfrm>
                  <a:custGeom>
                    <a:avLst/>
                    <a:gdLst/>
                    <a:ahLst/>
                    <a:cxnLst/>
                    <a:rect l="l" t="t" r="r" b="b"/>
                    <a:pathLst>
                      <a:path w="12810" h="11209" fill="none" extrusionOk="0">
                        <a:moveTo>
                          <a:pt x="1" y="0"/>
                        </a:moveTo>
                        <a:lnTo>
                          <a:pt x="1" y="0"/>
                        </a:lnTo>
                        <a:cubicBezTo>
                          <a:pt x="6372" y="0"/>
                          <a:pt x="10542" y="3803"/>
                          <a:pt x="12810" y="11208"/>
                        </a:cubicBezTo>
                      </a:path>
                    </a:pathLst>
                  </a:custGeom>
                  <a:noFill/>
                  <a:ln w="9525" cap="rnd" cmpd="sng">
                    <a:solidFill>
                      <a:schemeClr val="bg2">
                        <a:lumMod val="60000"/>
                        <a:lumOff val="40000"/>
                      </a:schemeClr>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361;p54">
                    <a:extLst>
                      <a:ext uri="{FF2B5EF4-FFF2-40B4-BE49-F238E27FC236}">
                        <a16:creationId xmlns:a16="http://schemas.microsoft.com/office/drawing/2014/main" id="{DDB257EF-1702-859F-190D-19C11BBE51C0}"/>
                      </a:ext>
                    </a:extLst>
                  </p:cNvPr>
                  <p:cNvSpPr/>
                  <p:nvPr/>
                </p:nvSpPr>
                <p:spPr>
                  <a:xfrm>
                    <a:off x="1588205" y="1716969"/>
                    <a:ext cx="72901" cy="54235"/>
                  </a:xfrm>
                  <a:custGeom>
                    <a:avLst/>
                    <a:gdLst/>
                    <a:ahLst/>
                    <a:cxnLst/>
                    <a:rect l="l" t="t" r="r" b="b"/>
                    <a:pathLst>
                      <a:path w="12377" h="9208" fill="none" extrusionOk="0">
                        <a:moveTo>
                          <a:pt x="1" y="9207"/>
                        </a:moveTo>
                        <a:cubicBezTo>
                          <a:pt x="1635" y="3870"/>
                          <a:pt x="6539" y="1"/>
                          <a:pt x="12376" y="1"/>
                        </a:cubicBezTo>
                      </a:path>
                    </a:pathLst>
                  </a:custGeom>
                  <a:noFill/>
                  <a:ln w="9525" cap="rnd" cmpd="sng">
                    <a:solidFill>
                      <a:schemeClr val="bg2">
                        <a:lumMod val="60000"/>
                        <a:lumOff val="40000"/>
                      </a:schemeClr>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362;p54">
                    <a:extLst>
                      <a:ext uri="{FF2B5EF4-FFF2-40B4-BE49-F238E27FC236}">
                        <a16:creationId xmlns:a16="http://schemas.microsoft.com/office/drawing/2014/main" id="{3F80B4EE-57F4-0225-4C49-BF279AB03604}"/>
                      </a:ext>
                    </a:extLst>
                  </p:cNvPr>
                  <p:cNvSpPr/>
                  <p:nvPr/>
                </p:nvSpPr>
                <p:spPr>
                  <a:xfrm>
                    <a:off x="1588205" y="1902024"/>
                    <a:ext cx="72901" cy="54035"/>
                  </a:xfrm>
                  <a:custGeom>
                    <a:avLst/>
                    <a:gdLst/>
                    <a:ahLst/>
                    <a:cxnLst/>
                    <a:rect l="l" t="t" r="r" b="b"/>
                    <a:pathLst>
                      <a:path w="12377" h="9174" fill="none" extrusionOk="0">
                        <a:moveTo>
                          <a:pt x="1" y="0"/>
                        </a:moveTo>
                        <a:cubicBezTo>
                          <a:pt x="1635" y="5304"/>
                          <a:pt x="6539" y="9173"/>
                          <a:pt x="12376" y="9173"/>
                        </a:cubicBezTo>
                      </a:path>
                    </a:pathLst>
                  </a:custGeom>
                  <a:noFill/>
                  <a:ln w="9525" cap="rnd" cmpd="sng">
                    <a:solidFill>
                      <a:schemeClr val="bg2">
                        <a:lumMod val="60000"/>
                        <a:lumOff val="40000"/>
                      </a:schemeClr>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363;p54">
                    <a:extLst>
                      <a:ext uri="{FF2B5EF4-FFF2-40B4-BE49-F238E27FC236}">
                        <a16:creationId xmlns:a16="http://schemas.microsoft.com/office/drawing/2014/main" id="{F7A79722-6D4D-F60D-3BA7-AFABB7CDC2D5}"/>
                      </a:ext>
                    </a:extLst>
                  </p:cNvPr>
                  <p:cNvSpPr/>
                  <p:nvPr/>
                </p:nvSpPr>
                <p:spPr>
                  <a:xfrm>
                    <a:off x="1512966" y="1770990"/>
                    <a:ext cx="75451" cy="65632"/>
                  </a:xfrm>
                  <a:custGeom>
                    <a:avLst/>
                    <a:gdLst/>
                    <a:ahLst/>
                    <a:cxnLst/>
                    <a:rect l="l" t="t" r="r" b="b"/>
                    <a:pathLst>
                      <a:path w="12810" h="11143" fill="none" extrusionOk="0">
                        <a:moveTo>
                          <a:pt x="1" y="11142"/>
                        </a:moveTo>
                        <a:cubicBezTo>
                          <a:pt x="6539" y="11142"/>
                          <a:pt x="10275" y="7106"/>
                          <a:pt x="12810" y="1"/>
                        </a:cubicBezTo>
                      </a:path>
                    </a:pathLst>
                  </a:custGeom>
                  <a:noFill/>
                  <a:ln w="9525" cap="rnd" cmpd="sng">
                    <a:solidFill>
                      <a:schemeClr val="bg2">
                        <a:lumMod val="60000"/>
                        <a:lumOff val="40000"/>
                      </a:schemeClr>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364;p54">
                    <a:extLst>
                      <a:ext uri="{FF2B5EF4-FFF2-40B4-BE49-F238E27FC236}">
                        <a16:creationId xmlns:a16="http://schemas.microsoft.com/office/drawing/2014/main" id="{1BF71EB8-E675-794F-38CD-84E417543A28}"/>
                      </a:ext>
                    </a:extLst>
                  </p:cNvPr>
                  <p:cNvSpPr/>
                  <p:nvPr/>
                </p:nvSpPr>
                <p:spPr>
                  <a:xfrm>
                    <a:off x="1507666" y="1818598"/>
                    <a:ext cx="37926" cy="36023"/>
                  </a:xfrm>
                  <a:custGeom>
                    <a:avLst/>
                    <a:gdLst/>
                    <a:ahLst/>
                    <a:cxnLst/>
                    <a:rect l="l" t="t" r="r" b="b"/>
                    <a:pathLst>
                      <a:path w="6439" h="6116" extrusionOk="0">
                        <a:moveTo>
                          <a:pt x="3199" y="1"/>
                        </a:moveTo>
                        <a:cubicBezTo>
                          <a:pt x="3079" y="1"/>
                          <a:pt x="2958" y="8"/>
                          <a:pt x="2835" y="23"/>
                        </a:cubicBezTo>
                        <a:cubicBezTo>
                          <a:pt x="1168" y="256"/>
                          <a:pt x="0" y="1757"/>
                          <a:pt x="200" y="3425"/>
                        </a:cubicBezTo>
                        <a:cubicBezTo>
                          <a:pt x="386" y="4971"/>
                          <a:pt x="1717" y="6115"/>
                          <a:pt x="3239" y="6115"/>
                        </a:cubicBezTo>
                        <a:cubicBezTo>
                          <a:pt x="3359" y="6115"/>
                          <a:pt x="3481" y="6108"/>
                          <a:pt x="3603" y="6094"/>
                        </a:cubicBezTo>
                        <a:cubicBezTo>
                          <a:pt x="5271" y="5860"/>
                          <a:pt x="6438" y="4359"/>
                          <a:pt x="6238" y="2691"/>
                        </a:cubicBezTo>
                        <a:cubicBezTo>
                          <a:pt x="6052" y="1145"/>
                          <a:pt x="4721" y="1"/>
                          <a:pt x="3199" y="1"/>
                        </a:cubicBezTo>
                        <a:close/>
                      </a:path>
                    </a:pathLst>
                  </a:custGeom>
                  <a:solidFill>
                    <a:srgbClr val="FFFFFF"/>
                  </a:solidFill>
                  <a:ln>
                    <a:solidFill>
                      <a:schemeClr val="bg2">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365;p54">
                    <a:extLst>
                      <a:ext uri="{FF2B5EF4-FFF2-40B4-BE49-F238E27FC236}">
                        <a16:creationId xmlns:a16="http://schemas.microsoft.com/office/drawing/2014/main" id="{B5C947C4-7669-5E65-8933-43099113A09F}"/>
                      </a:ext>
                    </a:extLst>
                  </p:cNvPr>
                  <p:cNvSpPr/>
                  <p:nvPr/>
                </p:nvSpPr>
                <p:spPr>
                  <a:xfrm>
                    <a:off x="1648710" y="1939072"/>
                    <a:ext cx="25351" cy="34032"/>
                  </a:xfrm>
                  <a:custGeom>
                    <a:avLst/>
                    <a:gdLst/>
                    <a:ahLst/>
                    <a:cxnLst/>
                    <a:rect l="l" t="t" r="r" b="b"/>
                    <a:pathLst>
                      <a:path w="4304" h="5778" extrusionOk="0">
                        <a:moveTo>
                          <a:pt x="489" y="0"/>
                        </a:moveTo>
                        <a:cubicBezTo>
                          <a:pt x="234" y="0"/>
                          <a:pt x="1" y="207"/>
                          <a:pt x="1" y="514"/>
                        </a:cubicBezTo>
                        <a:lnTo>
                          <a:pt x="1" y="5284"/>
                        </a:lnTo>
                        <a:cubicBezTo>
                          <a:pt x="1" y="5575"/>
                          <a:pt x="229" y="5777"/>
                          <a:pt x="482" y="5777"/>
                        </a:cubicBezTo>
                        <a:cubicBezTo>
                          <a:pt x="577" y="5777"/>
                          <a:pt x="676" y="5748"/>
                          <a:pt x="768" y="5684"/>
                        </a:cubicBezTo>
                        <a:lnTo>
                          <a:pt x="4037" y="3383"/>
                        </a:lnTo>
                        <a:cubicBezTo>
                          <a:pt x="4304" y="3183"/>
                          <a:pt x="4304" y="2782"/>
                          <a:pt x="4037" y="2582"/>
                        </a:cubicBezTo>
                        <a:lnTo>
                          <a:pt x="801" y="114"/>
                        </a:lnTo>
                        <a:cubicBezTo>
                          <a:pt x="704" y="36"/>
                          <a:pt x="595" y="0"/>
                          <a:pt x="489" y="0"/>
                        </a:cubicBezTo>
                        <a:close/>
                      </a:path>
                    </a:pathLst>
                  </a:custGeom>
                  <a:solidFill>
                    <a:srgbClr val="FFFFFF"/>
                  </a:solidFill>
                  <a:ln>
                    <a:solidFill>
                      <a:schemeClr val="bg2">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366;p54">
                    <a:extLst>
                      <a:ext uri="{FF2B5EF4-FFF2-40B4-BE49-F238E27FC236}">
                        <a16:creationId xmlns:a16="http://schemas.microsoft.com/office/drawing/2014/main" id="{EB781AD6-1022-11CB-1AB8-00553FAFBB89}"/>
                      </a:ext>
                    </a:extLst>
                  </p:cNvPr>
                  <p:cNvSpPr/>
                  <p:nvPr/>
                </p:nvSpPr>
                <p:spPr>
                  <a:xfrm>
                    <a:off x="1648710" y="1700120"/>
                    <a:ext cx="25351" cy="33909"/>
                  </a:xfrm>
                  <a:custGeom>
                    <a:avLst/>
                    <a:gdLst/>
                    <a:ahLst/>
                    <a:cxnLst/>
                    <a:rect l="l" t="t" r="r" b="b"/>
                    <a:pathLst>
                      <a:path w="4304" h="5757" extrusionOk="0">
                        <a:moveTo>
                          <a:pt x="509" y="0"/>
                        </a:moveTo>
                        <a:cubicBezTo>
                          <a:pt x="247" y="0"/>
                          <a:pt x="1" y="203"/>
                          <a:pt x="1" y="493"/>
                        </a:cubicBezTo>
                        <a:lnTo>
                          <a:pt x="1" y="5263"/>
                        </a:lnTo>
                        <a:cubicBezTo>
                          <a:pt x="1" y="5554"/>
                          <a:pt x="229" y="5757"/>
                          <a:pt x="482" y="5757"/>
                        </a:cubicBezTo>
                        <a:cubicBezTo>
                          <a:pt x="577" y="5757"/>
                          <a:pt x="676" y="5728"/>
                          <a:pt x="768" y="5664"/>
                        </a:cubicBezTo>
                        <a:lnTo>
                          <a:pt x="4037" y="3395"/>
                        </a:lnTo>
                        <a:cubicBezTo>
                          <a:pt x="4304" y="3195"/>
                          <a:pt x="4304" y="2795"/>
                          <a:pt x="4037" y="2561"/>
                        </a:cubicBezTo>
                        <a:lnTo>
                          <a:pt x="801" y="93"/>
                        </a:lnTo>
                        <a:cubicBezTo>
                          <a:pt x="710" y="29"/>
                          <a:pt x="608" y="0"/>
                          <a:pt x="509" y="0"/>
                        </a:cubicBezTo>
                        <a:close/>
                      </a:path>
                    </a:pathLst>
                  </a:custGeom>
                  <a:solidFill>
                    <a:srgbClr val="FFFFFF"/>
                  </a:solidFill>
                  <a:ln>
                    <a:solidFill>
                      <a:schemeClr val="bg2">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Google Shape;7367;p54">
                  <a:extLst>
                    <a:ext uri="{FF2B5EF4-FFF2-40B4-BE49-F238E27FC236}">
                      <a16:creationId xmlns:a16="http://schemas.microsoft.com/office/drawing/2014/main" id="{639CDB37-534C-C8B3-EC34-073301AA3561}"/>
                    </a:ext>
                  </a:extLst>
                </p:cNvPr>
                <p:cNvSpPr/>
                <p:nvPr/>
              </p:nvSpPr>
              <p:spPr>
                <a:xfrm>
                  <a:off x="1707626" y="1918930"/>
                  <a:ext cx="72898" cy="72967"/>
                </a:xfrm>
                <a:custGeom>
                  <a:avLst/>
                  <a:gdLst/>
                  <a:ahLst/>
                  <a:cxnLst/>
                  <a:rect l="l" t="t" r="r" b="b"/>
                  <a:pathLst>
                    <a:path w="20082" h="20115" extrusionOk="0">
                      <a:moveTo>
                        <a:pt x="10041" y="1"/>
                      </a:moveTo>
                      <a:cubicBezTo>
                        <a:pt x="4503" y="1"/>
                        <a:pt x="0" y="4504"/>
                        <a:pt x="0" y="10041"/>
                      </a:cubicBezTo>
                      <a:cubicBezTo>
                        <a:pt x="0" y="15612"/>
                        <a:pt x="4503" y="20115"/>
                        <a:pt x="10041" y="20115"/>
                      </a:cubicBezTo>
                      <a:cubicBezTo>
                        <a:pt x="15578" y="20115"/>
                        <a:pt x="20081" y="15612"/>
                        <a:pt x="20081" y="10041"/>
                      </a:cubicBezTo>
                      <a:cubicBezTo>
                        <a:pt x="20081" y="4504"/>
                        <a:pt x="15578" y="1"/>
                        <a:pt x="10041" y="1"/>
                      </a:cubicBezTo>
                      <a:close/>
                    </a:path>
                  </a:pathLst>
                </a:custGeom>
                <a:solidFill>
                  <a:srgbClr val="000000"/>
                </a:solid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368;p54">
                  <a:extLst>
                    <a:ext uri="{FF2B5EF4-FFF2-40B4-BE49-F238E27FC236}">
                      <a16:creationId xmlns:a16="http://schemas.microsoft.com/office/drawing/2014/main" id="{158319EF-5286-530A-DEB7-C6F35C6F0F84}"/>
                    </a:ext>
                  </a:extLst>
                </p:cNvPr>
                <p:cNvSpPr/>
                <p:nvPr/>
              </p:nvSpPr>
              <p:spPr>
                <a:xfrm>
                  <a:off x="1707626" y="1681380"/>
                  <a:ext cx="72898" cy="72967"/>
                </a:xfrm>
                <a:custGeom>
                  <a:avLst/>
                  <a:gdLst/>
                  <a:ahLst/>
                  <a:cxnLst/>
                  <a:rect l="l" t="t" r="r" b="b"/>
                  <a:pathLst>
                    <a:path w="20082" h="20115" extrusionOk="0">
                      <a:moveTo>
                        <a:pt x="10041" y="1"/>
                      </a:moveTo>
                      <a:cubicBezTo>
                        <a:pt x="4503" y="1"/>
                        <a:pt x="0" y="4504"/>
                        <a:pt x="0" y="10041"/>
                      </a:cubicBezTo>
                      <a:cubicBezTo>
                        <a:pt x="0" y="15612"/>
                        <a:pt x="4503" y="20115"/>
                        <a:pt x="10041" y="20115"/>
                      </a:cubicBezTo>
                      <a:cubicBezTo>
                        <a:pt x="15578" y="20115"/>
                        <a:pt x="20081" y="15612"/>
                        <a:pt x="20081" y="10041"/>
                      </a:cubicBezTo>
                      <a:cubicBezTo>
                        <a:pt x="20081" y="4504"/>
                        <a:pt x="15578" y="1"/>
                        <a:pt x="10041" y="1"/>
                      </a:cubicBezTo>
                      <a:close/>
                    </a:path>
                  </a:pathLst>
                </a:custGeom>
                <a:solidFill>
                  <a:srgbClr val="000000"/>
                </a:solid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6400" name="Group 16399">
            <a:extLst>
              <a:ext uri="{FF2B5EF4-FFF2-40B4-BE49-F238E27FC236}">
                <a16:creationId xmlns:a16="http://schemas.microsoft.com/office/drawing/2014/main" id="{57C6869C-FEE6-AC28-010D-4D35E37FEDCB}"/>
              </a:ext>
            </a:extLst>
          </p:cNvPr>
          <p:cNvGrpSpPr/>
          <p:nvPr/>
        </p:nvGrpSpPr>
        <p:grpSpPr>
          <a:xfrm>
            <a:off x="1012932" y="4055172"/>
            <a:ext cx="825539" cy="694679"/>
            <a:chOff x="6063119" y="1319285"/>
            <a:chExt cx="2405740" cy="2024396"/>
          </a:xfrm>
        </p:grpSpPr>
        <p:sp>
          <p:nvSpPr>
            <p:cNvPr id="16394" name="Google Shape;7337;p54">
              <a:extLst>
                <a:ext uri="{FF2B5EF4-FFF2-40B4-BE49-F238E27FC236}">
                  <a16:creationId xmlns:a16="http://schemas.microsoft.com/office/drawing/2014/main" id="{9AB8C6AB-2273-2955-E19D-A8872EF4D60A}"/>
                </a:ext>
              </a:extLst>
            </p:cNvPr>
            <p:cNvSpPr/>
            <p:nvPr/>
          </p:nvSpPr>
          <p:spPr>
            <a:xfrm>
              <a:off x="6063119" y="2178577"/>
              <a:ext cx="304141" cy="304640"/>
            </a:xfrm>
            <a:custGeom>
              <a:avLst/>
              <a:gdLst/>
              <a:ahLst/>
              <a:cxnLst/>
              <a:rect l="l" t="t" r="r" b="b"/>
              <a:pathLst>
                <a:path w="20082" h="20115" extrusionOk="0">
                  <a:moveTo>
                    <a:pt x="10041" y="1"/>
                  </a:moveTo>
                  <a:cubicBezTo>
                    <a:pt x="4503" y="1"/>
                    <a:pt x="0" y="4504"/>
                    <a:pt x="0" y="10041"/>
                  </a:cubicBezTo>
                  <a:cubicBezTo>
                    <a:pt x="0" y="15612"/>
                    <a:pt x="4503" y="20115"/>
                    <a:pt x="10041" y="20115"/>
                  </a:cubicBezTo>
                  <a:cubicBezTo>
                    <a:pt x="15578" y="20115"/>
                    <a:pt x="20081" y="15612"/>
                    <a:pt x="20081" y="10041"/>
                  </a:cubicBezTo>
                  <a:cubicBezTo>
                    <a:pt x="20081" y="4504"/>
                    <a:pt x="15578" y="1"/>
                    <a:pt x="10041" y="1"/>
                  </a:cubicBezTo>
                  <a:close/>
                </a:path>
              </a:pathLst>
            </a:custGeom>
            <a:noFill/>
            <a:ln w="9525"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5" name="Google Shape;7338;p54">
              <a:extLst>
                <a:ext uri="{FF2B5EF4-FFF2-40B4-BE49-F238E27FC236}">
                  <a16:creationId xmlns:a16="http://schemas.microsoft.com/office/drawing/2014/main" id="{37885E12-F65D-A315-479B-767C8FE003FC}"/>
                </a:ext>
              </a:extLst>
            </p:cNvPr>
            <p:cNvSpPr/>
            <p:nvPr/>
          </p:nvSpPr>
          <p:spPr>
            <a:xfrm>
              <a:off x="6497005" y="2330111"/>
              <a:ext cx="380941" cy="612810"/>
            </a:xfrm>
            <a:custGeom>
              <a:avLst/>
              <a:gdLst/>
              <a:ahLst/>
              <a:cxnLst/>
              <a:rect l="l" t="t" r="r" b="b"/>
              <a:pathLst>
                <a:path w="25153" h="40463" fill="none" extrusionOk="0">
                  <a:moveTo>
                    <a:pt x="25152" y="40463"/>
                  </a:moveTo>
                  <a:cubicBezTo>
                    <a:pt x="19315" y="40463"/>
                    <a:pt x="14378" y="32724"/>
                    <a:pt x="12777" y="22150"/>
                  </a:cubicBezTo>
                  <a:lnTo>
                    <a:pt x="12810" y="22350"/>
                  </a:lnTo>
                  <a:cubicBezTo>
                    <a:pt x="10542" y="7606"/>
                    <a:pt x="6372" y="1"/>
                    <a:pt x="1" y="1"/>
                  </a:cubicBezTo>
                  <a:lnTo>
                    <a:pt x="1" y="1"/>
                  </a:lnTo>
                </a:path>
              </a:pathLst>
            </a:custGeom>
            <a:solidFill>
              <a:srgbClr val="000000"/>
            </a:solidFill>
            <a:ln w="9525" cap="rnd" cmpd="sng">
              <a:solidFill>
                <a:schemeClr val="tx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6" name="Google Shape;7339;p54">
              <a:extLst>
                <a:ext uri="{FF2B5EF4-FFF2-40B4-BE49-F238E27FC236}">
                  <a16:creationId xmlns:a16="http://schemas.microsoft.com/office/drawing/2014/main" id="{9A5A6741-F631-56F8-7DF0-C13FA4969C9B}"/>
                </a:ext>
              </a:extLst>
            </p:cNvPr>
            <p:cNvSpPr/>
            <p:nvPr/>
          </p:nvSpPr>
          <p:spPr>
            <a:xfrm>
              <a:off x="6497005" y="1718420"/>
              <a:ext cx="380941" cy="612810"/>
            </a:xfrm>
            <a:custGeom>
              <a:avLst/>
              <a:gdLst/>
              <a:ahLst/>
              <a:cxnLst/>
              <a:rect l="l" t="t" r="r" b="b"/>
              <a:pathLst>
                <a:path w="25153" h="40463" fill="none" extrusionOk="0">
                  <a:moveTo>
                    <a:pt x="25152" y="0"/>
                  </a:moveTo>
                  <a:cubicBezTo>
                    <a:pt x="19315" y="0"/>
                    <a:pt x="14378" y="7706"/>
                    <a:pt x="12777" y="18313"/>
                  </a:cubicBezTo>
                  <a:lnTo>
                    <a:pt x="12810" y="18113"/>
                  </a:lnTo>
                  <a:cubicBezTo>
                    <a:pt x="10542" y="32857"/>
                    <a:pt x="6372" y="40462"/>
                    <a:pt x="1" y="40462"/>
                  </a:cubicBezTo>
                  <a:lnTo>
                    <a:pt x="1" y="40462"/>
                  </a:lnTo>
                </a:path>
              </a:pathLst>
            </a:custGeom>
            <a:solidFill>
              <a:srgbClr val="000000"/>
            </a:solidFill>
            <a:ln w="9525" cap="rnd" cmpd="sng">
              <a:solidFill>
                <a:schemeClr val="tx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7" name="Google Shape;7340;p54">
              <a:extLst>
                <a:ext uri="{FF2B5EF4-FFF2-40B4-BE49-F238E27FC236}">
                  <a16:creationId xmlns:a16="http://schemas.microsoft.com/office/drawing/2014/main" id="{EAB6B9EF-26A4-4AA8-3202-F599C57F5282}"/>
                </a:ext>
              </a:extLst>
            </p:cNvPr>
            <p:cNvSpPr/>
            <p:nvPr/>
          </p:nvSpPr>
          <p:spPr>
            <a:xfrm>
              <a:off x="6472262" y="2284152"/>
              <a:ext cx="92459" cy="92459"/>
            </a:xfrm>
            <a:custGeom>
              <a:avLst/>
              <a:gdLst/>
              <a:ahLst/>
              <a:cxnLst/>
              <a:rect l="l" t="t" r="r" b="b"/>
              <a:pathLst>
                <a:path w="6105" h="6105" extrusionOk="0">
                  <a:moveTo>
                    <a:pt x="3069" y="0"/>
                  </a:moveTo>
                  <a:cubicBezTo>
                    <a:pt x="1368" y="0"/>
                    <a:pt x="0" y="1368"/>
                    <a:pt x="0" y="3036"/>
                  </a:cubicBezTo>
                  <a:cubicBezTo>
                    <a:pt x="0" y="4737"/>
                    <a:pt x="1368" y="6105"/>
                    <a:pt x="3069" y="6105"/>
                  </a:cubicBezTo>
                  <a:cubicBezTo>
                    <a:pt x="4737" y="6105"/>
                    <a:pt x="6105" y="4737"/>
                    <a:pt x="6105" y="3036"/>
                  </a:cubicBezTo>
                  <a:cubicBezTo>
                    <a:pt x="6105" y="1368"/>
                    <a:pt x="4737" y="0"/>
                    <a:pt x="3069" y="0"/>
                  </a:cubicBezTo>
                  <a:close/>
                </a:path>
              </a:pathLst>
            </a:custGeom>
            <a:solidFill>
              <a:srgbClr val="000000"/>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8" name="Google Shape;7341;p54">
              <a:extLst>
                <a:ext uri="{FF2B5EF4-FFF2-40B4-BE49-F238E27FC236}">
                  <a16:creationId xmlns:a16="http://schemas.microsoft.com/office/drawing/2014/main" id="{3C1A7EBA-365A-9F23-33BA-D9C69598D01F}"/>
                </a:ext>
              </a:extLst>
            </p:cNvPr>
            <p:cNvSpPr/>
            <p:nvPr/>
          </p:nvSpPr>
          <p:spPr>
            <a:xfrm>
              <a:off x="6846044" y="2898993"/>
              <a:ext cx="65185" cy="87190"/>
            </a:xfrm>
            <a:custGeom>
              <a:avLst/>
              <a:gdLst/>
              <a:ahLst/>
              <a:cxnLst/>
              <a:rect l="l" t="t" r="r" b="b"/>
              <a:pathLst>
                <a:path w="4304" h="5757" extrusionOk="0">
                  <a:moveTo>
                    <a:pt x="509" y="0"/>
                  </a:moveTo>
                  <a:cubicBezTo>
                    <a:pt x="247" y="0"/>
                    <a:pt x="1" y="203"/>
                    <a:pt x="1" y="493"/>
                  </a:cubicBezTo>
                  <a:lnTo>
                    <a:pt x="1" y="5263"/>
                  </a:lnTo>
                  <a:cubicBezTo>
                    <a:pt x="1" y="5554"/>
                    <a:pt x="229" y="5757"/>
                    <a:pt x="482" y="5757"/>
                  </a:cubicBezTo>
                  <a:cubicBezTo>
                    <a:pt x="577" y="5757"/>
                    <a:pt x="676" y="5728"/>
                    <a:pt x="768" y="5664"/>
                  </a:cubicBezTo>
                  <a:lnTo>
                    <a:pt x="4003" y="3395"/>
                  </a:lnTo>
                  <a:cubicBezTo>
                    <a:pt x="4304" y="3195"/>
                    <a:pt x="4304" y="2795"/>
                    <a:pt x="4037" y="2595"/>
                  </a:cubicBezTo>
                  <a:lnTo>
                    <a:pt x="801" y="93"/>
                  </a:lnTo>
                  <a:cubicBezTo>
                    <a:pt x="710" y="29"/>
                    <a:pt x="608" y="0"/>
                    <a:pt x="509" y="0"/>
                  </a:cubicBezTo>
                  <a:close/>
                </a:path>
              </a:pathLst>
            </a:custGeom>
            <a:solidFill>
              <a:srgbClr val="000000"/>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9" name="Google Shape;7342;p54">
              <a:extLst>
                <a:ext uri="{FF2B5EF4-FFF2-40B4-BE49-F238E27FC236}">
                  <a16:creationId xmlns:a16="http://schemas.microsoft.com/office/drawing/2014/main" id="{2913F310-61EE-1726-EB9A-81F650A08693}"/>
                </a:ext>
              </a:extLst>
            </p:cNvPr>
            <p:cNvSpPr/>
            <p:nvPr/>
          </p:nvSpPr>
          <p:spPr>
            <a:xfrm>
              <a:off x="6846044" y="1674780"/>
              <a:ext cx="65185" cy="87506"/>
            </a:xfrm>
            <a:custGeom>
              <a:avLst/>
              <a:gdLst/>
              <a:ahLst/>
              <a:cxnLst/>
              <a:rect l="l" t="t" r="r" b="b"/>
              <a:pathLst>
                <a:path w="4304" h="5778" extrusionOk="0">
                  <a:moveTo>
                    <a:pt x="489" y="0"/>
                  </a:moveTo>
                  <a:cubicBezTo>
                    <a:pt x="234" y="0"/>
                    <a:pt x="1" y="207"/>
                    <a:pt x="1" y="514"/>
                  </a:cubicBezTo>
                  <a:lnTo>
                    <a:pt x="1" y="5284"/>
                  </a:lnTo>
                  <a:cubicBezTo>
                    <a:pt x="1" y="5574"/>
                    <a:pt x="229" y="5777"/>
                    <a:pt x="482" y="5777"/>
                  </a:cubicBezTo>
                  <a:cubicBezTo>
                    <a:pt x="577" y="5777"/>
                    <a:pt x="676" y="5748"/>
                    <a:pt x="768" y="5684"/>
                  </a:cubicBezTo>
                  <a:lnTo>
                    <a:pt x="4003" y="3382"/>
                  </a:lnTo>
                  <a:cubicBezTo>
                    <a:pt x="4304" y="3182"/>
                    <a:pt x="4304" y="2782"/>
                    <a:pt x="4037" y="2582"/>
                  </a:cubicBezTo>
                  <a:lnTo>
                    <a:pt x="801" y="113"/>
                  </a:lnTo>
                  <a:cubicBezTo>
                    <a:pt x="704" y="35"/>
                    <a:pt x="595" y="0"/>
                    <a:pt x="489" y="0"/>
                  </a:cubicBezTo>
                  <a:close/>
                </a:path>
              </a:pathLst>
            </a:custGeom>
            <a:solidFill>
              <a:srgbClr val="000000"/>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7344;p54">
              <a:extLst>
                <a:ext uri="{FF2B5EF4-FFF2-40B4-BE49-F238E27FC236}">
                  <a16:creationId xmlns:a16="http://schemas.microsoft.com/office/drawing/2014/main" id="{DEDFF853-C899-47D5-CF0D-5F0B7304808A}"/>
                </a:ext>
              </a:extLst>
            </p:cNvPr>
            <p:cNvSpPr/>
            <p:nvPr/>
          </p:nvSpPr>
          <p:spPr>
            <a:xfrm>
              <a:off x="7193692" y="2821934"/>
              <a:ext cx="240887" cy="241280"/>
            </a:xfrm>
            <a:custGeom>
              <a:avLst/>
              <a:gdLst/>
              <a:ahLst/>
              <a:cxnLst/>
              <a:rect l="l" t="t" r="r" b="b"/>
              <a:pathLst>
                <a:path w="20082" h="20115" extrusionOk="0">
                  <a:moveTo>
                    <a:pt x="10041" y="1"/>
                  </a:moveTo>
                  <a:cubicBezTo>
                    <a:pt x="4503" y="1"/>
                    <a:pt x="0" y="4504"/>
                    <a:pt x="0" y="10041"/>
                  </a:cubicBezTo>
                  <a:cubicBezTo>
                    <a:pt x="0" y="15612"/>
                    <a:pt x="4503" y="20115"/>
                    <a:pt x="10041" y="20115"/>
                  </a:cubicBezTo>
                  <a:cubicBezTo>
                    <a:pt x="15578" y="20115"/>
                    <a:pt x="20081" y="15612"/>
                    <a:pt x="20081" y="10041"/>
                  </a:cubicBezTo>
                  <a:cubicBezTo>
                    <a:pt x="20081" y="4504"/>
                    <a:pt x="15578" y="1"/>
                    <a:pt x="10041" y="1"/>
                  </a:cubicBezTo>
                  <a:close/>
                </a:path>
              </a:pathLst>
            </a:custGeom>
            <a:noFill/>
            <a:ln w="9525"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7346;p54">
              <a:extLst>
                <a:ext uri="{FF2B5EF4-FFF2-40B4-BE49-F238E27FC236}">
                  <a16:creationId xmlns:a16="http://schemas.microsoft.com/office/drawing/2014/main" id="{97011F23-DF21-0E3F-6F87-4A420A1ECE51}"/>
                </a:ext>
              </a:extLst>
            </p:cNvPr>
            <p:cNvGrpSpPr/>
            <p:nvPr/>
          </p:nvGrpSpPr>
          <p:grpSpPr>
            <a:xfrm>
              <a:off x="7767259" y="2591368"/>
              <a:ext cx="427852" cy="702348"/>
              <a:chOff x="1507666" y="2176104"/>
              <a:chExt cx="166395" cy="273149"/>
            </a:xfrm>
            <a:solidFill>
              <a:srgbClr val="000000"/>
            </a:solidFill>
          </p:grpSpPr>
          <p:sp>
            <p:nvSpPr>
              <p:cNvPr id="16387" name="Google Shape;7347;p54">
                <a:extLst>
                  <a:ext uri="{FF2B5EF4-FFF2-40B4-BE49-F238E27FC236}">
                    <a16:creationId xmlns:a16="http://schemas.microsoft.com/office/drawing/2014/main" id="{FF9A4753-8799-F4A3-A913-49BFD84D84D4}"/>
                  </a:ext>
                </a:extLst>
              </p:cNvPr>
              <p:cNvSpPr/>
              <p:nvPr/>
            </p:nvSpPr>
            <p:spPr>
              <a:xfrm>
                <a:off x="1512966" y="2312791"/>
                <a:ext cx="75451" cy="66021"/>
              </a:xfrm>
              <a:custGeom>
                <a:avLst/>
                <a:gdLst/>
                <a:ahLst/>
                <a:cxnLst/>
                <a:rect l="l" t="t" r="r" b="b"/>
                <a:pathLst>
                  <a:path w="12810" h="11209" fill="none" extrusionOk="0">
                    <a:moveTo>
                      <a:pt x="1" y="0"/>
                    </a:moveTo>
                    <a:lnTo>
                      <a:pt x="1" y="0"/>
                    </a:lnTo>
                    <a:cubicBezTo>
                      <a:pt x="6372" y="0"/>
                      <a:pt x="10542" y="3803"/>
                      <a:pt x="12810" y="11208"/>
                    </a:cubicBezTo>
                  </a:path>
                </a:pathLst>
              </a:custGeom>
              <a:grpFill/>
              <a:ln w="9525" cap="rnd" cmpd="sng">
                <a:solidFill>
                  <a:schemeClr val="tx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8" name="Google Shape;7348;p54">
                <a:extLst>
                  <a:ext uri="{FF2B5EF4-FFF2-40B4-BE49-F238E27FC236}">
                    <a16:creationId xmlns:a16="http://schemas.microsoft.com/office/drawing/2014/main" id="{0962E9E5-9064-3196-FEB3-170B29127708}"/>
                  </a:ext>
                </a:extLst>
              </p:cNvPr>
              <p:cNvSpPr/>
              <p:nvPr/>
            </p:nvSpPr>
            <p:spPr>
              <a:xfrm>
                <a:off x="1588205" y="2193153"/>
                <a:ext cx="72901" cy="54035"/>
              </a:xfrm>
              <a:custGeom>
                <a:avLst/>
                <a:gdLst/>
                <a:ahLst/>
                <a:cxnLst/>
                <a:rect l="l" t="t" r="r" b="b"/>
                <a:pathLst>
                  <a:path w="12377" h="9174" fill="none" extrusionOk="0">
                    <a:moveTo>
                      <a:pt x="1" y="9174"/>
                    </a:moveTo>
                    <a:cubicBezTo>
                      <a:pt x="1635" y="3870"/>
                      <a:pt x="6539" y="0"/>
                      <a:pt x="12376" y="0"/>
                    </a:cubicBezTo>
                  </a:path>
                </a:pathLst>
              </a:custGeom>
              <a:grpFill/>
              <a:ln w="9525" cap="rnd" cmpd="sng">
                <a:solidFill>
                  <a:schemeClr val="tx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9" name="Google Shape;7349;p54">
                <a:extLst>
                  <a:ext uri="{FF2B5EF4-FFF2-40B4-BE49-F238E27FC236}">
                    <a16:creationId xmlns:a16="http://schemas.microsoft.com/office/drawing/2014/main" id="{394A470D-5B77-090D-A649-71422CFBF363}"/>
                  </a:ext>
                </a:extLst>
              </p:cNvPr>
              <p:cNvSpPr/>
              <p:nvPr/>
            </p:nvSpPr>
            <p:spPr>
              <a:xfrm>
                <a:off x="1588205" y="2378202"/>
                <a:ext cx="72901" cy="54041"/>
              </a:xfrm>
              <a:custGeom>
                <a:avLst/>
                <a:gdLst/>
                <a:ahLst/>
                <a:cxnLst/>
                <a:rect l="l" t="t" r="r" b="b"/>
                <a:pathLst>
                  <a:path w="12377" h="9175" fill="none" extrusionOk="0">
                    <a:moveTo>
                      <a:pt x="1" y="1"/>
                    </a:moveTo>
                    <a:cubicBezTo>
                      <a:pt x="1635" y="5305"/>
                      <a:pt x="6539" y="9174"/>
                      <a:pt x="12376" y="9174"/>
                    </a:cubicBezTo>
                  </a:path>
                </a:pathLst>
              </a:custGeom>
              <a:grpFill/>
              <a:ln w="9525" cap="rnd" cmpd="sng">
                <a:solidFill>
                  <a:schemeClr val="tx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0" name="Google Shape;7350;p54">
                <a:extLst>
                  <a:ext uri="{FF2B5EF4-FFF2-40B4-BE49-F238E27FC236}">
                    <a16:creationId xmlns:a16="http://schemas.microsoft.com/office/drawing/2014/main" id="{6BC51A0C-ED20-8F0A-6170-E4176D5D0ECE}"/>
                  </a:ext>
                </a:extLst>
              </p:cNvPr>
              <p:cNvSpPr/>
              <p:nvPr/>
            </p:nvSpPr>
            <p:spPr>
              <a:xfrm>
                <a:off x="1512966" y="2246980"/>
                <a:ext cx="75451" cy="65821"/>
              </a:xfrm>
              <a:custGeom>
                <a:avLst/>
                <a:gdLst/>
                <a:ahLst/>
                <a:cxnLst/>
                <a:rect l="l" t="t" r="r" b="b"/>
                <a:pathLst>
                  <a:path w="12810" h="11175" fill="none" extrusionOk="0">
                    <a:moveTo>
                      <a:pt x="1" y="11175"/>
                    </a:moveTo>
                    <a:cubicBezTo>
                      <a:pt x="6539" y="11175"/>
                      <a:pt x="10275" y="7105"/>
                      <a:pt x="12810" y="0"/>
                    </a:cubicBezTo>
                  </a:path>
                </a:pathLst>
              </a:custGeom>
              <a:grpFill/>
              <a:ln w="9525" cap="rnd" cmpd="sng">
                <a:solidFill>
                  <a:schemeClr val="tx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1" name="Google Shape;7351;p54">
                <a:extLst>
                  <a:ext uri="{FF2B5EF4-FFF2-40B4-BE49-F238E27FC236}">
                    <a16:creationId xmlns:a16="http://schemas.microsoft.com/office/drawing/2014/main" id="{CBA7C8A0-49D1-3083-371D-DF794EFAE9AF}"/>
                  </a:ext>
                </a:extLst>
              </p:cNvPr>
              <p:cNvSpPr/>
              <p:nvPr/>
            </p:nvSpPr>
            <p:spPr>
              <a:xfrm>
                <a:off x="1507666" y="2294782"/>
                <a:ext cx="37926" cy="35823"/>
              </a:xfrm>
              <a:custGeom>
                <a:avLst/>
                <a:gdLst/>
                <a:ahLst/>
                <a:cxnLst/>
                <a:rect l="l" t="t" r="r" b="b"/>
                <a:pathLst>
                  <a:path w="6439" h="6082" extrusionOk="0">
                    <a:moveTo>
                      <a:pt x="3241" y="0"/>
                    </a:moveTo>
                    <a:cubicBezTo>
                      <a:pt x="3118" y="0"/>
                      <a:pt x="2994" y="8"/>
                      <a:pt x="2869" y="23"/>
                    </a:cubicBezTo>
                    <a:cubicBezTo>
                      <a:pt x="1168" y="223"/>
                      <a:pt x="0" y="1724"/>
                      <a:pt x="200" y="3392"/>
                    </a:cubicBezTo>
                    <a:cubicBezTo>
                      <a:pt x="386" y="4937"/>
                      <a:pt x="1717" y="6082"/>
                      <a:pt x="3239" y="6082"/>
                    </a:cubicBezTo>
                    <a:cubicBezTo>
                      <a:pt x="3359" y="6082"/>
                      <a:pt x="3481" y="6075"/>
                      <a:pt x="3603" y="6060"/>
                    </a:cubicBezTo>
                    <a:cubicBezTo>
                      <a:pt x="5271" y="5860"/>
                      <a:pt x="6438" y="4326"/>
                      <a:pt x="6238" y="2658"/>
                    </a:cubicBezTo>
                    <a:cubicBezTo>
                      <a:pt x="6053" y="1115"/>
                      <a:pt x="4754" y="0"/>
                      <a:pt x="3241"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2" name="Google Shape;7352;p54">
                <a:extLst>
                  <a:ext uri="{FF2B5EF4-FFF2-40B4-BE49-F238E27FC236}">
                    <a16:creationId xmlns:a16="http://schemas.microsoft.com/office/drawing/2014/main" id="{3D279E93-E6DC-F63C-8507-3520ADA5FE56}"/>
                  </a:ext>
                </a:extLst>
              </p:cNvPr>
              <p:cNvSpPr/>
              <p:nvPr/>
            </p:nvSpPr>
            <p:spPr>
              <a:xfrm>
                <a:off x="1648710" y="2415180"/>
                <a:ext cx="25351" cy="34074"/>
              </a:xfrm>
              <a:custGeom>
                <a:avLst/>
                <a:gdLst/>
                <a:ahLst/>
                <a:cxnLst/>
                <a:rect l="l" t="t" r="r" b="b"/>
                <a:pathLst>
                  <a:path w="4304" h="5785" extrusionOk="0">
                    <a:moveTo>
                      <a:pt x="509" y="0"/>
                    </a:moveTo>
                    <a:cubicBezTo>
                      <a:pt x="247" y="0"/>
                      <a:pt x="1" y="203"/>
                      <a:pt x="1" y="493"/>
                    </a:cubicBezTo>
                    <a:lnTo>
                      <a:pt x="1" y="5264"/>
                    </a:lnTo>
                    <a:cubicBezTo>
                      <a:pt x="1" y="5561"/>
                      <a:pt x="240" y="5784"/>
                      <a:pt x="499" y="5784"/>
                    </a:cubicBezTo>
                    <a:cubicBezTo>
                      <a:pt x="589" y="5784"/>
                      <a:pt x="682" y="5757"/>
                      <a:pt x="768" y="5697"/>
                    </a:cubicBezTo>
                    <a:lnTo>
                      <a:pt x="4037" y="3396"/>
                    </a:lnTo>
                    <a:cubicBezTo>
                      <a:pt x="4304" y="3195"/>
                      <a:pt x="4304" y="2795"/>
                      <a:pt x="4037" y="2595"/>
                    </a:cubicBezTo>
                    <a:lnTo>
                      <a:pt x="801" y="93"/>
                    </a:lnTo>
                    <a:cubicBezTo>
                      <a:pt x="710" y="29"/>
                      <a:pt x="608" y="0"/>
                      <a:pt x="509"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3" name="Google Shape;7353;p54">
                <a:extLst>
                  <a:ext uri="{FF2B5EF4-FFF2-40B4-BE49-F238E27FC236}">
                    <a16:creationId xmlns:a16="http://schemas.microsoft.com/office/drawing/2014/main" id="{FC585BCA-DA1D-340E-BF8A-BE5DAEBF67C7}"/>
                  </a:ext>
                </a:extLst>
              </p:cNvPr>
              <p:cNvSpPr/>
              <p:nvPr/>
            </p:nvSpPr>
            <p:spPr>
              <a:xfrm>
                <a:off x="1648710" y="2176104"/>
                <a:ext cx="25351" cy="34103"/>
              </a:xfrm>
              <a:custGeom>
                <a:avLst/>
                <a:gdLst/>
                <a:ahLst/>
                <a:cxnLst/>
                <a:rect l="l" t="t" r="r" b="b"/>
                <a:pathLst>
                  <a:path w="4304" h="5790" extrusionOk="0">
                    <a:moveTo>
                      <a:pt x="509" y="1"/>
                    </a:moveTo>
                    <a:cubicBezTo>
                      <a:pt x="247" y="1"/>
                      <a:pt x="1" y="203"/>
                      <a:pt x="1" y="494"/>
                    </a:cubicBezTo>
                    <a:lnTo>
                      <a:pt x="1" y="5264"/>
                    </a:lnTo>
                    <a:cubicBezTo>
                      <a:pt x="1" y="5580"/>
                      <a:pt x="231" y="5790"/>
                      <a:pt x="485" y="5790"/>
                    </a:cubicBezTo>
                    <a:cubicBezTo>
                      <a:pt x="580" y="5790"/>
                      <a:pt x="677" y="5761"/>
                      <a:pt x="768" y="5697"/>
                    </a:cubicBezTo>
                    <a:lnTo>
                      <a:pt x="4037" y="3396"/>
                    </a:lnTo>
                    <a:cubicBezTo>
                      <a:pt x="4304" y="3196"/>
                      <a:pt x="4304" y="2795"/>
                      <a:pt x="4037" y="2595"/>
                    </a:cubicBezTo>
                    <a:lnTo>
                      <a:pt x="801" y="93"/>
                    </a:lnTo>
                    <a:cubicBezTo>
                      <a:pt x="710" y="29"/>
                      <a:pt x="608" y="1"/>
                      <a:pt x="509"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84" name="Google Shape;7354;p54">
              <a:extLst>
                <a:ext uri="{FF2B5EF4-FFF2-40B4-BE49-F238E27FC236}">
                  <a16:creationId xmlns:a16="http://schemas.microsoft.com/office/drawing/2014/main" id="{EF0856F1-A7A8-20B8-71B8-CE0DB40BEBD8}"/>
                </a:ext>
              </a:extLst>
            </p:cNvPr>
            <p:cNvSpPr/>
            <p:nvPr/>
          </p:nvSpPr>
          <p:spPr>
            <a:xfrm>
              <a:off x="8281416" y="3156061"/>
              <a:ext cx="187443" cy="187620"/>
            </a:xfrm>
            <a:custGeom>
              <a:avLst/>
              <a:gdLst/>
              <a:ahLst/>
              <a:cxnLst/>
              <a:rect l="l" t="t" r="r" b="b"/>
              <a:pathLst>
                <a:path w="20082" h="20115" extrusionOk="0">
                  <a:moveTo>
                    <a:pt x="10041" y="1"/>
                  </a:moveTo>
                  <a:cubicBezTo>
                    <a:pt x="4503" y="1"/>
                    <a:pt x="0" y="4504"/>
                    <a:pt x="0" y="10041"/>
                  </a:cubicBezTo>
                  <a:cubicBezTo>
                    <a:pt x="0" y="15612"/>
                    <a:pt x="4503" y="20115"/>
                    <a:pt x="10041" y="20115"/>
                  </a:cubicBezTo>
                  <a:cubicBezTo>
                    <a:pt x="15578" y="20115"/>
                    <a:pt x="20081" y="15612"/>
                    <a:pt x="20081" y="10041"/>
                  </a:cubicBezTo>
                  <a:cubicBezTo>
                    <a:pt x="20081" y="4504"/>
                    <a:pt x="15578" y="1"/>
                    <a:pt x="10041" y="1"/>
                  </a:cubicBezTo>
                  <a:close/>
                </a:path>
              </a:pathLst>
            </a:custGeom>
            <a:noFill/>
            <a:ln w="9525"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5" name="Google Shape;7355;p54">
              <a:extLst>
                <a:ext uri="{FF2B5EF4-FFF2-40B4-BE49-F238E27FC236}">
                  <a16:creationId xmlns:a16="http://schemas.microsoft.com/office/drawing/2014/main" id="{A0992DBA-ED98-C610-E7A1-5D5D3938FF1E}"/>
                </a:ext>
              </a:extLst>
            </p:cNvPr>
            <p:cNvSpPr/>
            <p:nvPr/>
          </p:nvSpPr>
          <p:spPr>
            <a:xfrm>
              <a:off x="8281416" y="2545249"/>
              <a:ext cx="187443" cy="187620"/>
            </a:xfrm>
            <a:custGeom>
              <a:avLst/>
              <a:gdLst/>
              <a:ahLst/>
              <a:cxnLst/>
              <a:rect l="l" t="t" r="r" b="b"/>
              <a:pathLst>
                <a:path w="20082" h="20115" extrusionOk="0">
                  <a:moveTo>
                    <a:pt x="10041" y="1"/>
                  </a:moveTo>
                  <a:cubicBezTo>
                    <a:pt x="4503" y="1"/>
                    <a:pt x="0" y="4504"/>
                    <a:pt x="0" y="10041"/>
                  </a:cubicBezTo>
                  <a:cubicBezTo>
                    <a:pt x="0" y="15612"/>
                    <a:pt x="4503" y="20115"/>
                    <a:pt x="10041" y="20115"/>
                  </a:cubicBezTo>
                  <a:cubicBezTo>
                    <a:pt x="15578" y="20115"/>
                    <a:pt x="20081" y="15612"/>
                    <a:pt x="20081" y="10041"/>
                  </a:cubicBezTo>
                  <a:cubicBezTo>
                    <a:pt x="20081" y="4504"/>
                    <a:pt x="15578" y="1"/>
                    <a:pt x="10041" y="1"/>
                  </a:cubicBezTo>
                  <a:close/>
                </a:path>
              </a:pathLst>
            </a:custGeom>
            <a:noFill/>
            <a:ln w="9525"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357;p54">
              <a:extLst>
                <a:ext uri="{FF2B5EF4-FFF2-40B4-BE49-F238E27FC236}">
                  <a16:creationId xmlns:a16="http://schemas.microsoft.com/office/drawing/2014/main" id="{34D6CEEA-77D6-CBE2-D34A-4D2C2B01CF89}"/>
                </a:ext>
              </a:extLst>
            </p:cNvPr>
            <p:cNvSpPr/>
            <p:nvPr/>
          </p:nvSpPr>
          <p:spPr>
            <a:xfrm>
              <a:off x="7193692" y="1597867"/>
              <a:ext cx="240887" cy="241280"/>
            </a:xfrm>
            <a:custGeom>
              <a:avLst/>
              <a:gdLst/>
              <a:ahLst/>
              <a:cxnLst/>
              <a:rect l="l" t="t" r="r" b="b"/>
              <a:pathLst>
                <a:path w="20082" h="20115" extrusionOk="0">
                  <a:moveTo>
                    <a:pt x="10041" y="1"/>
                  </a:moveTo>
                  <a:cubicBezTo>
                    <a:pt x="4503" y="1"/>
                    <a:pt x="0" y="4504"/>
                    <a:pt x="0" y="10041"/>
                  </a:cubicBezTo>
                  <a:cubicBezTo>
                    <a:pt x="0" y="15612"/>
                    <a:pt x="4503" y="20115"/>
                    <a:pt x="10041" y="20115"/>
                  </a:cubicBezTo>
                  <a:cubicBezTo>
                    <a:pt x="15578" y="20115"/>
                    <a:pt x="20081" y="15612"/>
                    <a:pt x="20081" y="10041"/>
                  </a:cubicBezTo>
                  <a:cubicBezTo>
                    <a:pt x="20081" y="4504"/>
                    <a:pt x="15578" y="1"/>
                    <a:pt x="10041" y="1"/>
                  </a:cubicBezTo>
                  <a:close/>
                </a:path>
              </a:pathLst>
            </a:custGeom>
            <a:noFill/>
            <a:ln w="9525"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7359;p54">
              <a:extLst>
                <a:ext uri="{FF2B5EF4-FFF2-40B4-BE49-F238E27FC236}">
                  <a16:creationId xmlns:a16="http://schemas.microsoft.com/office/drawing/2014/main" id="{1E762122-FDDE-E4A7-7EBE-9956C65AD29D}"/>
                </a:ext>
              </a:extLst>
            </p:cNvPr>
            <p:cNvGrpSpPr/>
            <p:nvPr/>
          </p:nvGrpSpPr>
          <p:grpSpPr>
            <a:xfrm>
              <a:off x="7767259" y="1367471"/>
              <a:ext cx="427852" cy="701923"/>
              <a:chOff x="1507666" y="1700120"/>
              <a:chExt cx="166395" cy="272984"/>
            </a:xfrm>
            <a:solidFill>
              <a:srgbClr val="000000"/>
            </a:solidFill>
          </p:grpSpPr>
          <p:sp>
            <p:nvSpPr>
              <p:cNvPr id="54" name="Google Shape;7360;p54">
                <a:extLst>
                  <a:ext uri="{FF2B5EF4-FFF2-40B4-BE49-F238E27FC236}">
                    <a16:creationId xmlns:a16="http://schemas.microsoft.com/office/drawing/2014/main" id="{64EA4F2E-C552-643D-B92C-BB35F8B5D690}"/>
                  </a:ext>
                </a:extLst>
              </p:cNvPr>
              <p:cNvSpPr/>
              <p:nvPr/>
            </p:nvSpPr>
            <p:spPr>
              <a:xfrm>
                <a:off x="1512966" y="1836607"/>
                <a:ext cx="75451" cy="66021"/>
              </a:xfrm>
              <a:custGeom>
                <a:avLst/>
                <a:gdLst/>
                <a:ahLst/>
                <a:cxnLst/>
                <a:rect l="l" t="t" r="r" b="b"/>
                <a:pathLst>
                  <a:path w="12810" h="11209" fill="none" extrusionOk="0">
                    <a:moveTo>
                      <a:pt x="1" y="0"/>
                    </a:moveTo>
                    <a:lnTo>
                      <a:pt x="1" y="0"/>
                    </a:lnTo>
                    <a:cubicBezTo>
                      <a:pt x="6372" y="0"/>
                      <a:pt x="10542" y="3803"/>
                      <a:pt x="12810" y="11208"/>
                    </a:cubicBezTo>
                  </a:path>
                </a:pathLst>
              </a:custGeom>
              <a:grpFill/>
              <a:ln w="9525" cap="rnd" cmpd="sng">
                <a:solidFill>
                  <a:schemeClr val="tx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7361;p54">
                <a:extLst>
                  <a:ext uri="{FF2B5EF4-FFF2-40B4-BE49-F238E27FC236}">
                    <a16:creationId xmlns:a16="http://schemas.microsoft.com/office/drawing/2014/main" id="{BF54AD7D-C005-8676-1D03-B86EFECFBFE5}"/>
                  </a:ext>
                </a:extLst>
              </p:cNvPr>
              <p:cNvSpPr/>
              <p:nvPr/>
            </p:nvSpPr>
            <p:spPr>
              <a:xfrm>
                <a:off x="1588205" y="1716969"/>
                <a:ext cx="72901" cy="54235"/>
              </a:xfrm>
              <a:custGeom>
                <a:avLst/>
                <a:gdLst/>
                <a:ahLst/>
                <a:cxnLst/>
                <a:rect l="l" t="t" r="r" b="b"/>
                <a:pathLst>
                  <a:path w="12377" h="9208" fill="none" extrusionOk="0">
                    <a:moveTo>
                      <a:pt x="1" y="9207"/>
                    </a:moveTo>
                    <a:cubicBezTo>
                      <a:pt x="1635" y="3870"/>
                      <a:pt x="6539" y="1"/>
                      <a:pt x="12376" y="1"/>
                    </a:cubicBezTo>
                  </a:path>
                </a:pathLst>
              </a:custGeom>
              <a:grpFill/>
              <a:ln w="9525" cap="rnd" cmpd="sng">
                <a:solidFill>
                  <a:schemeClr val="tx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7362;p54">
                <a:extLst>
                  <a:ext uri="{FF2B5EF4-FFF2-40B4-BE49-F238E27FC236}">
                    <a16:creationId xmlns:a16="http://schemas.microsoft.com/office/drawing/2014/main" id="{28B4CDAF-0D2D-9543-C76D-C4910AABC338}"/>
                  </a:ext>
                </a:extLst>
              </p:cNvPr>
              <p:cNvSpPr/>
              <p:nvPr/>
            </p:nvSpPr>
            <p:spPr>
              <a:xfrm>
                <a:off x="1588205" y="1902024"/>
                <a:ext cx="72901" cy="54035"/>
              </a:xfrm>
              <a:custGeom>
                <a:avLst/>
                <a:gdLst/>
                <a:ahLst/>
                <a:cxnLst/>
                <a:rect l="l" t="t" r="r" b="b"/>
                <a:pathLst>
                  <a:path w="12377" h="9174" fill="none" extrusionOk="0">
                    <a:moveTo>
                      <a:pt x="1" y="0"/>
                    </a:moveTo>
                    <a:cubicBezTo>
                      <a:pt x="1635" y="5304"/>
                      <a:pt x="6539" y="9173"/>
                      <a:pt x="12376" y="9173"/>
                    </a:cubicBezTo>
                  </a:path>
                </a:pathLst>
              </a:custGeom>
              <a:grpFill/>
              <a:ln w="9525" cap="rnd" cmpd="sng">
                <a:solidFill>
                  <a:schemeClr val="tx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7363;p54">
                <a:extLst>
                  <a:ext uri="{FF2B5EF4-FFF2-40B4-BE49-F238E27FC236}">
                    <a16:creationId xmlns:a16="http://schemas.microsoft.com/office/drawing/2014/main" id="{2CD7469C-15D8-FB31-A8CF-DC9F4B683F47}"/>
                  </a:ext>
                </a:extLst>
              </p:cNvPr>
              <p:cNvSpPr/>
              <p:nvPr/>
            </p:nvSpPr>
            <p:spPr>
              <a:xfrm>
                <a:off x="1512966" y="1770990"/>
                <a:ext cx="75451" cy="65632"/>
              </a:xfrm>
              <a:custGeom>
                <a:avLst/>
                <a:gdLst/>
                <a:ahLst/>
                <a:cxnLst/>
                <a:rect l="l" t="t" r="r" b="b"/>
                <a:pathLst>
                  <a:path w="12810" h="11143" fill="none" extrusionOk="0">
                    <a:moveTo>
                      <a:pt x="1" y="11142"/>
                    </a:moveTo>
                    <a:cubicBezTo>
                      <a:pt x="6539" y="11142"/>
                      <a:pt x="10275" y="7106"/>
                      <a:pt x="12810" y="1"/>
                    </a:cubicBezTo>
                  </a:path>
                </a:pathLst>
              </a:custGeom>
              <a:grpFill/>
              <a:ln w="9525" cap="rnd" cmpd="sng">
                <a:solidFill>
                  <a:schemeClr val="tx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7364;p54">
                <a:extLst>
                  <a:ext uri="{FF2B5EF4-FFF2-40B4-BE49-F238E27FC236}">
                    <a16:creationId xmlns:a16="http://schemas.microsoft.com/office/drawing/2014/main" id="{47A0A33F-D89D-180A-A651-76E49C2EC82A}"/>
                  </a:ext>
                </a:extLst>
              </p:cNvPr>
              <p:cNvSpPr/>
              <p:nvPr/>
            </p:nvSpPr>
            <p:spPr>
              <a:xfrm>
                <a:off x="1507666" y="1818598"/>
                <a:ext cx="37926" cy="36023"/>
              </a:xfrm>
              <a:custGeom>
                <a:avLst/>
                <a:gdLst/>
                <a:ahLst/>
                <a:cxnLst/>
                <a:rect l="l" t="t" r="r" b="b"/>
                <a:pathLst>
                  <a:path w="6439" h="6116" extrusionOk="0">
                    <a:moveTo>
                      <a:pt x="3199" y="1"/>
                    </a:moveTo>
                    <a:cubicBezTo>
                      <a:pt x="3079" y="1"/>
                      <a:pt x="2958" y="8"/>
                      <a:pt x="2835" y="23"/>
                    </a:cubicBezTo>
                    <a:cubicBezTo>
                      <a:pt x="1168" y="256"/>
                      <a:pt x="0" y="1757"/>
                      <a:pt x="200" y="3425"/>
                    </a:cubicBezTo>
                    <a:cubicBezTo>
                      <a:pt x="386" y="4971"/>
                      <a:pt x="1717" y="6115"/>
                      <a:pt x="3239" y="6115"/>
                    </a:cubicBezTo>
                    <a:cubicBezTo>
                      <a:pt x="3359" y="6115"/>
                      <a:pt x="3481" y="6108"/>
                      <a:pt x="3603" y="6094"/>
                    </a:cubicBezTo>
                    <a:cubicBezTo>
                      <a:pt x="5271" y="5860"/>
                      <a:pt x="6438" y="4359"/>
                      <a:pt x="6238" y="2691"/>
                    </a:cubicBezTo>
                    <a:cubicBezTo>
                      <a:pt x="6052" y="1145"/>
                      <a:pt x="4721" y="1"/>
                      <a:pt x="3199"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7365;p54">
                <a:extLst>
                  <a:ext uri="{FF2B5EF4-FFF2-40B4-BE49-F238E27FC236}">
                    <a16:creationId xmlns:a16="http://schemas.microsoft.com/office/drawing/2014/main" id="{2AD6AD84-510C-5192-893F-51C6903B931E}"/>
                  </a:ext>
                </a:extLst>
              </p:cNvPr>
              <p:cNvSpPr/>
              <p:nvPr/>
            </p:nvSpPr>
            <p:spPr>
              <a:xfrm>
                <a:off x="1648710" y="1939072"/>
                <a:ext cx="25351" cy="34032"/>
              </a:xfrm>
              <a:custGeom>
                <a:avLst/>
                <a:gdLst/>
                <a:ahLst/>
                <a:cxnLst/>
                <a:rect l="l" t="t" r="r" b="b"/>
                <a:pathLst>
                  <a:path w="4304" h="5778" extrusionOk="0">
                    <a:moveTo>
                      <a:pt x="489" y="0"/>
                    </a:moveTo>
                    <a:cubicBezTo>
                      <a:pt x="234" y="0"/>
                      <a:pt x="1" y="207"/>
                      <a:pt x="1" y="514"/>
                    </a:cubicBezTo>
                    <a:lnTo>
                      <a:pt x="1" y="5284"/>
                    </a:lnTo>
                    <a:cubicBezTo>
                      <a:pt x="1" y="5575"/>
                      <a:pt x="229" y="5777"/>
                      <a:pt x="482" y="5777"/>
                    </a:cubicBezTo>
                    <a:cubicBezTo>
                      <a:pt x="577" y="5777"/>
                      <a:pt x="676" y="5748"/>
                      <a:pt x="768" y="5684"/>
                    </a:cubicBezTo>
                    <a:lnTo>
                      <a:pt x="4037" y="3383"/>
                    </a:lnTo>
                    <a:cubicBezTo>
                      <a:pt x="4304" y="3183"/>
                      <a:pt x="4304" y="2782"/>
                      <a:pt x="4037" y="2582"/>
                    </a:cubicBezTo>
                    <a:lnTo>
                      <a:pt x="801" y="114"/>
                    </a:lnTo>
                    <a:cubicBezTo>
                      <a:pt x="704" y="36"/>
                      <a:pt x="595" y="0"/>
                      <a:pt x="489"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7366;p54">
                <a:extLst>
                  <a:ext uri="{FF2B5EF4-FFF2-40B4-BE49-F238E27FC236}">
                    <a16:creationId xmlns:a16="http://schemas.microsoft.com/office/drawing/2014/main" id="{2A512569-E505-4B10-6371-BEB8DB68C30C}"/>
                  </a:ext>
                </a:extLst>
              </p:cNvPr>
              <p:cNvSpPr/>
              <p:nvPr/>
            </p:nvSpPr>
            <p:spPr>
              <a:xfrm>
                <a:off x="1648710" y="1700120"/>
                <a:ext cx="25351" cy="33909"/>
              </a:xfrm>
              <a:custGeom>
                <a:avLst/>
                <a:gdLst/>
                <a:ahLst/>
                <a:cxnLst/>
                <a:rect l="l" t="t" r="r" b="b"/>
                <a:pathLst>
                  <a:path w="4304" h="5757" extrusionOk="0">
                    <a:moveTo>
                      <a:pt x="509" y="0"/>
                    </a:moveTo>
                    <a:cubicBezTo>
                      <a:pt x="247" y="0"/>
                      <a:pt x="1" y="203"/>
                      <a:pt x="1" y="493"/>
                    </a:cubicBezTo>
                    <a:lnTo>
                      <a:pt x="1" y="5263"/>
                    </a:lnTo>
                    <a:cubicBezTo>
                      <a:pt x="1" y="5554"/>
                      <a:pt x="229" y="5757"/>
                      <a:pt x="482" y="5757"/>
                    </a:cubicBezTo>
                    <a:cubicBezTo>
                      <a:pt x="577" y="5757"/>
                      <a:pt x="676" y="5728"/>
                      <a:pt x="768" y="5664"/>
                    </a:cubicBezTo>
                    <a:lnTo>
                      <a:pt x="4037" y="3395"/>
                    </a:lnTo>
                    <a:cubicBezTo>
                      <a:pt x="4304" y="3195"/>
                      <a:pt x="4304" y="2795"/>
                      <a:pt x="4037" y="2561"/>
                    </a:cubicBezTo>
                    <a:lnTo>
                      <a:pt x="801" y="93"/>
                    </a:lnTo>
                    <a:cubicBezTo>
                      <a:pt x="710" y="29"/>
                      <a:pt x="608" y="0"/>
                      <a:pt x="509"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7367;p54">
              <a:extLst>
                <a:ext uri="{FF2B5EF4-FFF2-40B4-BE49-F238E27FC236}">
                  <a16:creationId xmlns:a16="http://schemas.microsoft.com/office/drawing/2014/main" id="{C094F688-DCD2-842E-58F3-0CFD5F43B57E}"/>
                </a:ext>
              </a:extLst>
            </p:cNvPr>
            <p:cNvSpPr/>
            <p:nvPr/>
          </p:nvSpPr>
          <p:spPr>
            <a:xfrm>
              <a:off x="8281416" y="1930097"/>
              <a:ext cx="187443" cy="187620"/>
            </a:xfrm>
            <a:custGeom>
              <a:avLst/>
              <a:gdLst/>
              <a:ahLst/>
              <a:cxnLst/>
              <a:rect l="l" t="t" r="r" b="b"/>
              <a:pathLst>
                <a:path w="20082" h="20115" extrusionOk="0">
                  <a:moveTo>
                    <a:pt x="10041" y="1"/>
                  </a:moveTo>
                  <a:cubicBezTo>
                    <a:pt x="4503" y="1"/>
                    <a:pt x="0" y="4504"/>
                    <a:pt x="0" y="10041"/>
                  </a:cubicBezTo>
                  <a:cubicBezTo>
                    <a:pt x="0" y="15612"/>
                    <a:pt x="4503" y="20115"/>
                    <a:pt x="10041" y="20115"/>
                  </a:cubicBezTo>
                  <a:cubicBezTo>
                    <a:pt x="15578" y="20115"/>
                    <a:pt x="20081" y="15612"/>
                    <a:pt x="20081" y="10041"/>
                  </a:cubicBezTo>
                  <a:cubicBezTo>
                    <a:pt x="20081" y="4504"/>
                    <a:pt x="15578" y="1"/>
                    <a:pt x="10041" y="1"/>
                  </a:cubicBezTo>
                  <a:close/>
                </a:path>
              </a:pathLst>
            </a:custGeom>
            <a:noFill/>
            <a:ln w="9525"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7368;p54">
              <a:extLst>
                <a:ext uri="{FF2B5EF4-FFF2-40B4-BE49-F238E27FC236}">
                  <a16:creationId xmlns:a16="http://schemas.microsoft.com/office/drawing/2014/main" id="{00C5CDD1-F347-4117-D45F-870C8A06A254}"/>
                </a:ext>
              </a:extLst>
            </p:cNvPr>
            <p:cNvSpPr/>
            <p:nvPr/>
          </p:nvSpPr>
          <p:spPr>
            <a:xfrm>
              <a:off x="8281416" y="1319285"/>
              <a:ext cx="187443" cy="187620"/>
            </a:xfrm>
            <a:custGeom>
              <a:avLst/>
              <a:gdLst/>
              <a:ahLst/>
              <a:cxnLst/>
              <a:rect l="l" t="t" r="r" b="b"/>
              <a:pathLst>
                <a:path w="20082" h="20115" extrusionOk="0">
                  <a:moveTo>
                    <a:pt x="10041" y="1"/>
                  </a:moveTo>
                  <a:cubicBezTo>
                    <a:pt x="4503" y="1"/>
                    <a:pt x="0" y="4504"/>
                    <a:pt x="0" y="10041"/>
                  </a:cubicBezTo>
                  <a:cubicBezTo>
                    <a:pt x="0" y="15612"/>
                    <a:pt x="4503" y="20115"/>
                    <a:pt x="10041" y="20115"/>
                  </a:cubicBezTo>
                  <a:cubicBezTo>
                    <a:pt x="15578" y="20115"/>
                    <a:pt x="20081" y="15612"/>
                    <a:pt x="20081" y="10041"/>
                  </a:cubicBezTo>
                  <a:cubicBezTo>
                    <a:pt x="20081" y="4504"/>
                    <a:pt x="15578" y="1"/>
                    <a:pt x="10041" y="1"/>
                  </a:cubicBezTo>
                  <a:close/>
                </a:path>
              </a:pathLst>
            </a:custGeom>
            <a:noFill/>
            <a:ln w="9525"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199095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F9C2E9-E496-57E3-268A-8DCFCAF3CA3E}"/>
              </a:ext>
            </a:extLst>
          </p:cNvPr>
          <p:cNvSpPr>
            <a:spLocks noGrp="1"/>
          </p:cNvSpPr>
          <p:nvPr>
            <p:ph type="title"/>
          </p:nvPr>
        </p:nvSpPr>
        <p:spPr/>
        <p:txBody>
          <a:bodyPr/>
          <a:lstStyle/>
          <a:p>
            <a:r>
              <a:rPr lang="en-US" dirty="0"/>
              <a:t>3.4.1 LVLMs Evaluation: Accuracy Tasks</a:t>
            </a:r>
          </a:p>
        </p:txBody>
      </p:sp>
      <p:sp>
        <p:nvSpPr>
          <p:cNvPr id="5" name="Slide Number Placeholder 4">
            <a:extLst>
              <a:ext uri="{FF2B5EF4-FFF2-40B4-BE49-F238E27FC236}">
                <a16:creationId xmlns:a16="http://schemas.microsoft.com/office/drawing/2014/main" id="{E33F1155-C252-4653-B946-749F2FD5D97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36</a:t>
            </a:fld>
            <a:endParaRPr lang="en"/>
          </a:p>
        </p:txBody>
      </p:sp>
      <p:pic>
        <p:nvPicPr>
          <p:cNvPr id="17412" name="Picture 4">
            <a:extLst>
              <a:ext uri="{FF2B5EF4-FFF2-40B4-BE49-F238E27FC236}">
                <a16:creationId xmlns:a16="http://schemas.microsoft.com/office/drawing/2014/main" id="{A3E17527-B35A-96CB-C7EF-91F496A6FD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2106"/>
          <a:stretch/>
        </p:blipFill>
        <p:spPr bwMode="auto">
          <a:xfrm>
            <a:off x="0" y="1012774"/>
            <a:ext cx="9216266" cy="295482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71CD2CB-EC03-B71F-4236-D789F0372A4D}"/>
              </a:ext>
            </a:extLst>
          </p:cNvPr>
          <p:cNvSpPr txBox="1"/>
          <p:nvPr/>
        </p:nvSpPr>
        <p:spPr>
          <a:xfrm>
            <a:off x="0" y="3983724"/>
            <a:ext cx="5181600" cy="1107996"/>
          </a:xfrm>
          <a:prstGeom prst="rect">
            <a:avLst/>
          </a:prstGeom>
          <a:noFill/>
        </p:spPr>
        <p:txBody>
          <a:bodyPr wrap="square">
            <a:spAutoFit/>
          </a:bodyPr>
          <a:lstStyle/>
          <a:p>
            <a:pPr algn="l" rtl="0" fontAlgn="base">
              <a:spcAft>
                <a:spcPts val="1200"/>
              </a:spcAft>
            </a:pPr>
            <a:r>
              <a:rPr lang="en-US" sz="1400" b="1" i="0" u="none" strike="noStrike" dirty="0">
                <a:solidFill>
                  <a:srgbClr val="000000"/>
                </a:solidFill>
                <a:effectLst/>
                <a:latin typeface="Arial" panose="020B0604020202020204" pitchFamily="34" charset="0"/>
              </a:rPr>
              <a:t>Scientific Flowcharts</a:t>
            </a:r>
            <a:r>
              <a:rPr lang="en-US" sz="1400" b="0" i="0" u="none" strike="noStrike" dirty="0">
                <a:solidFill>
                  <a:srgbClr val="000000"/>
                </a:solidFill>
                <a:effectLst/>
                <a:latin typeface="Arial" panose="020B0604020202020204" pitchFamily="34" charset="0"/>
              </a:rPr>
              <a:t>: </a:t>
            </a:r>
            <a:r>
              <a:rPr lang="en-US" sz="1400" b="0" i="0" u="none" strike="noStrike" dirty="0">
                <a:solidFill>
                  <a:srgbClr val="0070C0"/>
                </a:solidFill>
                <a:effectLst/>
                <a:latin typeface="Arial" panose="020B0604020202020204" pitchFamily="34" charset="0"/>
              </a:rPr>
              <a:t>Gemini</a:t>
            </a:r>
            <a:r>
              <a:rPr lang="en-US" sz="1400" b="0" i="0" u="none" strike="noStrike" dirty="0">
                <a:solidFill>
                  <a:srgbClr val="000000"/>
                </a:solidFill>
                <a:effectLst/>
                <a:latin typeface="Arial" panose="020B0604020202020204" pitchFamily="34" charset="0"/>
              </a:rPr>
              <a:t> performed best on OCR </a:t>
            </a:r>
            <a:r>
              <a:rPr lang="en-US" dirty="0">
                <a:latin typeface="Arial" panose="020B0604020202020204" pitchFamily="34" charset="0"/>
              </a:rPr>
              <a:t>but have problem with node &amp; arrows counting.</a:t>
            </a:r>
            <a:endParaRPr lang="en-US" sz="1400" b="0" i="0" u="none" strike="noStrike" dirty="0">
              <a:solidFill>
                <a:srgbClr val="000000"/>
              </a:solidFill>
              <a:effectLst/>
              <a:latin typeface="Arial" panose="020B0604020202020204" pitchFamily="34" charset="0"/>
            </a:endParaRPr>
          </a:p>
          <a:p>
            <a:pPr algn="l" rtl="0" fontAlgn="base">
              <a:spcAft>
                <a:spcPts val="1200"/>
              </a:spcAft>
            </a:pPr>
            <a:r>
              <a:rPr lang="en-US" sz="1400" b="1" i="0" u="none" strike="noStrike" dirty="0">
                <a:solidFill>
                  <a:srgbClr val="000000"/>
                </a:solidFill>
                <a:effectLst/>
                <a:latin typeface="Arial" panose="020B0604020202020204" pitchFamily="34" charset="0"/>
              </a:rPr>
              <a:t>Simulated Flowcharts</a:t>
            </a:r>
            <a:r>
              <a:rPr lang="en-US" sz="1400" b="0" i="0" u="none" strike="noStrike" dirty="0">
                <a:solidFill>
                  <a:srgbClr val="000000"/>
                </a:solidFill>
                <a:effectLst/>
                <a:latin typeface="Arial" panose="020B0604020202020204" pitchFamily="34" charset="0"/>
              </a:rPr>
              <a:t>: </a:t>
            </a:r>
            <a:r>
              <a:rPr lang="en-US" sz="1400" b="0" i="0" u="none" strike="noStrike" dirty="0">
                <a:solidFill>
                  <a:srgbClr val="0070C0"/>
                </a:solidFill>
                <a:effectLst/>
                <a:latin typeface="Arial" panose="020B0604020202020204" pitchFamily="34" charset="0"/>
              </a:rPr>
              <a:t>GPT-4V</a:t>
            </a:r>
            <a:r>
              <a:rPr lang="en-US" sz="1400" b="0" i="0" u="none" strike="noStrike" dirty="0">
                <a:solidFill>
                  <a:srgbClr val="000000"/>
                </a:solidFill>
                <a:effectLst/>
                <a:latin typeface="Arial" panose="020B0604020202020204" pitchFamily="34" charset="0"/>
              </a:rPr>
              <a:t> performed well in complex image understanding</a:t>
            </a:r>
            <a:r>
              <a:rPr lang="en-US" dirty="0">
                <a:latin typeface="Arial" panose="020B0604020202020204" pitchFamily="34" charset="0"/>
              </a:rPr>
              <a:t>.</a:t>
            </a:r>
            <a:endParaRPr lang="en-US" dirty="0"/>
          </a:p>
        </p:txBody>
      </p:sp>
      <p:sp>
        <p:nvSpPr>
          <p:cNvPr id="10" name="TextBox 9">
            <a:extLst>
              <a:ext uri="{FF2B5EF4-FFF2-40B4-BE49-F238E27FC236}">
                <a16:creationId xmlns:a16="http://schemas.microsoft.com/office/drawing/2014/main" id="{383B3183-F643-8A49-C66E-D9BA7CD0A887}"/>
              </a:ext>
            </a:extLst>
          </p:cNvPr>
          <p:cNvSpPr txBox="1"/>
          <p:nvPr/>
        </p:nvSpPr>
        <p:spPr>
          <a:xfrm>
            <a:off x="5134657" y="4006807"/>
            <a:ext cx="3646272" cy="900246"/>
          </a:xfrm>
          <a:prstGeom prst="rect">
            <a:avLst/>
          </a:prstGeom>
          <a:noFill/>
        </p:spPr>
        <p:txBody>
          <a:bodyPr wrap="square">
            <a:spAutoFit/>
          </a:bodyPr>
          <a:lstStyle/>
          <a:p>
            <a:pPr rtl="0"/>
            <a:r>
              <a:rPr lang="en-US" sz="1050" b="0" i="0" u="none" strike="noStrike" dirty="0">
                <a:solidFill>
                  <a:srgbClr val="595959"/>
                </a:solidFill>
                <a:effectLst/>
                <a:latin typeface="Arial" panose="020B0604020202020204" pitchFamily="34" charset="0"/>
              </a:rPr>
              <a:t>Models† are evaluated on a subset of the evaluation set. </a:t>
            </a:r>
          </a:p>
          <a:p>
            <a:pPr rtl="0"/>
            <a:r>
              <a:rPr lang="en-US" sz="1050" b="1" i="0" u="none" strike="noStrike" dirty="0">
                <a:solidFill>
                  <a:srgbClr val="595959"/>
                </a:solidFill>
                <a:effectLst/>
                <a:latin typeface="Arial" panose="020B0604020202020204" pitchFamily="34" charset="0"/>
              </a:rPr>
              <a:t>Regardless of evaluation size</a:t>
            </a:r>
            <a:r>
              <a:rPr lang="en-US" sz="1050" b="0" i="0" u="none" strike="noStrike" dirty="0">
                <a:solidFill>
                  <a:srgbClr val="595959"/>
                </a:solidFill>
                <a:effectLst/>
                <a:latin typeface="Arial" panose="020B0604020202020204" pitchFamily="34" charset="0"/>
              </a:rPr>
              <a:t>, the best-performing model is </a:t>
            </a:r>
            <a:r>
              <a:rPr lang="en-US" sz="1050" b="1" i="0" u="none" strike="noStrike" dirty="0">
                <a:solidFill>
                  <a:srgbClr val="595959"/>
                </a:solidFill>
                <a:effectLst/>
                <a:latin typeface="Arial" panose="020B0604020202020204" pitchFamily="34" charset="0"/>
              </a:rPr>
              <a:t>bolded</a:t>
            </a:r>
            <a:r>
              <a:rPr lang="en-US" sz="1050" b="0" i="0" u="none" strike="noStrike" dirty="0">
                <a:solidFill>
                  <a:srgbClr val="595959"/>
                </a:solidFill>
                <a:effectLst/>
                <a:latin typeface="Arial" panose="020B0604020202020204" pitchFamily="34" charset="0"/>
              </a:rPr>
              <a:t>. </a:t>
            </a:r>
          </a:p>
          <a:p>
            <a:pPr rtl="0"/>
            <a:r>
              <a:rPr lang="en-US" sz="1050" b="0" i="0" u="none" strike="noStrike" dirty="0">
                <a:solidFill>
                  <a:srgbClr val="595959"/>
                </a:solidFill>
                <a:effectLst/>
                <a:latin typeface="Arial" panose="020B0604020202020204" pitchFamily="34" charset="0"/>
              </a:rPr>
              <a:t>The best-performing model among those evaluated on the </a:t>
            </a:r>
            <a:r>
              <a:rPr lang="en-US" sz="1050" b="0" i="0" u="sng" strike="noStrike" dirty="0">
                <a:solidFill>
                  <a:srgbClr val="595959"/>
                </a:solidFill>
                <a:effectLst/>
                <a:latin typeface="Arial" panose="020B0604020202020204" pitchFamily="34" charset="0"/>
              </a:rPr>
              <a:t>full set</a:t>
            </a:r>
            <a:r>
              <a:rPr lang="en-US" sz="1050" b="0" i="0" u="none" strike="noStrike" dirty="0">
                <a:solidFill>
                  <a:srgbClr val="595959"/>
                </a:solidFill>
                <a:effectLst/>
                <a:latin typeface="Arial" panose="020B0604020202020204" pitchFamily="34" charset="0"/>
              </a:rPr>
              <a:t> is </a:t>
            </a:r>
            <a:r>
              <a:rPr lang="en-US" sz="1050" b="0" i="0" u="sng" strike="noStrike" dirty="0">
                <a:solidFill>
                  <a:srgbClr val="595959"/>
                </a:solidFill>
                <a:effectLst/>
                <a:latin typeface="Arial" panose="020B0604020202020204" pitchFamily="34" charset="0"/>
              </a:rPr>
              <a:t>underlined</a:t>
            </a:r>
            <a:r>
              <a:rPr lang="en-US" sz="1050" b="0" i="0" u="none" strike="noStrike" dirty="0">
                <a:solidFill>
                  <a:srgbClr val="595959"/>
                </a:solidFill>
                <a:effectLst/>
                <a:latin typeface="Arial" panose="020B0604020202020204" pitchFamily="34" charset="0"/>
              </a:rPr>
              <a:t>.</a:t>
            </a:r>
            <a:endParaRPr lang="en-US" sz="1050" b="0" i="0" u="none" strike="noStrike" dirty="0">
              <a:solidFill>
                <a:srgbClr val="000000"/>
              </a:solidFill>
              <a:effectLst/>
            </a:endParaRPr>
          </a:p>
        </p:txBody>
      </p:sp>
    </p:spTree>
    <p:extLst>
      <p:ext uri="{BB962C8B-B14F-4D97-AF65-F5344CB8AC3E}">
        <p14:creationId xmlns:p14="http://schemas.microsoft.com/office/powerpoint/2010/main" val="10289008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1E53EBD-543C-6783-E238-ADE9727AD24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4C689E1-8AD5-07BA-DBE3-E58264D46B55}"/>
              </a:ext>
            </a:extLst>
          </p:cNvPr>
          <p:cNvSpPr>
            <a:spLocks noGrp="1"/>
          </p:cNvSpPr>
          <p:nvPr>
            <p:ph type="title"/>
          </p:nvPr>
        </p:nvSpPr>
        <p:spPr/>
        <p:txBody>
          <a:bodyPr/>
          <a:lstStyle/>
          <a:p>
            <a:r>
              <a:rPr lang="en-US" dirty="0"/>
              <a:t>3.4.2 LVLMs Evaluation: Flowchart Description Tasks</a:t>
            </a:r>
          </a:p>
        </p:txBody>
      </p:sp>
      <p:sp>
        <p:nvSpPr>
          <p:cNvPr id="5" name="Slide Number Placeholder 4">
            <a:extLst>
              <a:ext uri="{FF2B5EF4-FFF2-40B4-BE49-F238E27FC236}">
                <a16:creationId xmlns:a16="http://schemas.microsoft.com/office/drawing/2014/main" id="{E81ACCFC-5864-6043-B9E0-ECAB177FE66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37</a:t>
            </a:fld>
            <a:endParaRPr lang="en"/>
          </a:p>
        </p:txBody>
      </p:sp>
      <p:pic>
        <p:nvPicPr>
          <p:cNvPr id="19458" name="Picture 2">
            <a:extLst>
              <a:ext uri="{FF2B5EF4-FFF2-40B4-BE49-F238E27FC236}">
                <a16:creationId xmlns:a16="http://schemas.microsoft.com/office/drawing/2014/main" id="{76128A80-6BEE-BC88-0E65-4D42F468CE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30325"/>
            <a:ext cx="9144000" cy="24828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225F583-73ED-C6E6-EC5C-F005CA658AFB}"/>
              </a:ext>
            </a:extLst>
          </p:cNvPr>
          <p:cNvSpPr txBox="1"/>
          <p:nvPr/>
        </p:nvSpPr>
        <p:spPr>
          <a:xfrm>
            <a:off x="4484594" y="3973735"/>
            <a:ext cx="5181600" cy="307777"/>
          </a:xfrm>
          <a:prstGeom prst="rect">
            <a:avLst/>
          </a:prstGeom>
          <a:noFill/>
        </p:spPr>
        <p:txBody>
          <a:bodyPr wrap="square">
            <a:spAutoFit/>
          </a:bodyPr>
          <a:lstStyle/>
          <a:p>
            <a:pPr algn="l" rtl="0" fontAlgn="base">
              <a:spcAft>
                <a:spcPts val="1200"/>
              </a:spcAft>
            </a:pPr>
            <a:r>
              <a:rPr lang="en-US" sz="1400" b="0" i="0" u="none" strike="noStrike" dirty="0">
                <a:solidFill>
                  <a:srgbClr val="0070C0"/>
                </a:solidFill>
                <a:effectLst/>
                <a:latin typeface="Arial" panose="020B0604020202020204" pitchFamily="34" charset="0"/>
              </a:rPr>
              <a:t>Gemini performed best.</a:t>
            </a:r>
          </a:p>
        </p:txBody>
      </p:sp>
    </p:spTree>
    <p:extLst>
      <p:ext uri="{BB962C8B-B14F-4D97-AF65-F5344CB8AC3E}">
        <p14:creationId xmlns:p14="http://schemas.microsoft.com/office/powerpoint/2010/main" val="32459332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FAD96C8-A5F6-D639-E07C-05EBADD2CAD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5FD7B91-1F6F-ACCB-4CB0-4F388BB4FE27}"/>
              </a:ext>
            </a:extLst>
          </p:cNvPr>
          <p:cNvSpPr>
            <a:spLocks noGrp="1"/>
          </p:cNvSpPr>
          <p:nvPr>
            <p:ph type="title"/>
          </p:nvPr>
        </p:nvSpPr>
        <p:spPr/>
        <p:txBody>
          <a:bodyPr/>
          <a:lstStyle/>
          <a:p>
            <a:r>
              <a:rPr lang="en-US" dirty="0"/>
              <a:t>3.4.3 LVLMs Evaluation: Flowchart-to-Mermaid Tasks</a:t>
            </a:r>
          </a:p>
        </p:txBody>
      </p:sp>
      <p:sp>
        <p:nvSpPr>
          <p:cNvPr id="5" name="Slide Number Placeholder 4">
            <a:extLst>
              <a:ext uri="{FF2B5EF4-FFF2-40B4-BE49-F238E27FC236}">
                <a16:creationId xmlns:a16="http://schemas.microsoft.com/office/drawing/2014/main" id="{B7432BB7-5329-4CED-0A8F-3F181F356D6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38</a:t>
            </a:fld>
            <a:endParaRPr lang="en"/>
          </a:p>
        </p:txBody>
      </p:sp>
      <p:pic>
        <p:nvPicPr>
          <p:cNvPr id="21506" name="Picture 2">
            <a:extLst>
              <a:ext uri="{FF2B5EF4-FFF2-40B4-BE49-F238E27FC236}">
                <a16:creationId xmlns:a16="http://schemas.microsoft.com/office/drawing/2014/main" id="{69C34773-A614-B91E-14AF-954F02B915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34" y="2803577"/>
            <a:ext cx="9038249" cy="19237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21456F4-ACD3-4F76-0434-9F37DDFFDBF4}"/>
              </a:ext>
            </a:extLst>
          </p:cNvPr>
          <p:cNvSpPr txBox="1"/>
          <p:nvPr/>
        </p:nvSpPr>
        <p:spPr>
          <a:xfrm>
            <a:off x="332324" y="1168719"/>
            <a:ext cx="8402319" cy="1323439"/>
          </a:xfrm>
          <a:prstGeom prst="rect">
            <a:avLst/>
          </a:prstGeom>
          <a:noFill/>
        </p:spPr>
        <p:txBody>
          <a:bodyPr wrap="square" rtlCol="0">
            <a:spAutoFit/>
          </a:bodyPr>
          <a:lstStyle/>
          <a:p>
            <a:pPr algn="l" rtl="0">
              <a:spcBef>
                <a:spcPts val="1200"/>
              </a:spcBef>
              <a:spcAft>
                <a:spcPts val="1200"/>
              </a:spcAft>
            </a:pPr>
            <a:r>
              <a:rPr lang="en-US" sz="1200" b="1" i="0" u="none" strike="noStrike" dirty="0">
                <a:solidFill>
                  <a:srgbClr val="000000"/>
                </a:solidFill>
                <a:effectLst/>
                <a:latin typeface="Arial" panose="020B0604020202020204" pitchFamily="34" charset="0"/>
              </a:rPr>
              <a:t>Node-Level Evaluation</a:t>
            </a:r>
            <a:r>
              <a:rPr lang="en-US" sz="1200" b="0" i="0" u="none" strike="noStrike" dirty="0">
                <a:solidFill>
                  <a:srgbClr val="000000"/>
                </a:solidFill>
                <a:effectLst/>
                <a:latin typeface="Arial" panose="020B0604020202020204" pitchFamily="34" charset="0"/>
              </a:rPr>
              <a:t>: This metric checks if all nodes present in the ground truth are included in the model’s response. A node is considered correct only if it exactly matches the spelling in the ground truth.</a:t>
            </a:r>
            <a:endParaRPr lang="en-US" sz="1050" b="0" i="0" u="none" strike="noStrike" dirty="0">
              <a:solidFill>
                <a:srgbClr val="000000"/>
              </a:solidFill>
              <a:effectLst/>
            </a:endParaRPr>
          </a:p>
          <a:p>
            <a:pPr algn="l" rtl="0">
              <a:spcBef>
                <a:spcPts val="1200"/>
              </a:spcBef>
              <a:spcAft>
                <a:spcPts val="1200"/>
              </a:spcAft>
            </a:pPr>
            <a:r>
              <a:rPr lang="en-US" sz="1200" b="1" i="0" u="none" strike="noStrike" dirty="0">
                <a:solidFill>
                  <a:srgbClr val="000000"/>
                </a:solidFill>
                <a:effectLst/>
                <a:latin typeface="Arial" panose="020B0604020202020204" pitchFamily="34" charset="0"/>
              </a:rPr>
              <a:t>Link-Level Evaluation</a:t>
            </a:r>
            <a:r>
              <a:rPr lang="en-US" sz="1200" b="0" i="0" u="none" strike="noStrike" dirty="0">
                <a:solidFill>
                  <a:srgbClr val="000000"/>
                </a:solidFill>
                <a:effectLst/>
                <a:latin typeface="Arial" panose="020B0604020202020204" pitchFamily="34" charset="0"/>
              </a:rPr>
              <a:t>: This metric evaluates whether the generated response includes all the links from the ground truth. A link is correct if both the start and end nodes are accurately predicted, regardless of the arrow type. Some syntactical flexibility is allowed in node descriptions, permitting either the node variable name or the node text to be used.</a:t>
            </a:r>
            <a:endParaRPr lang="en-US" sz="1050" dirty="0"/>
          </a:p>
        </p:txBody>
      </p:sp>
    </p:spTree>
    <p:extLst>
      <p:ext uri="{BB962C8B-B14F-4D97-AF65-F5344CB8AC3E}">
        <p14:creationId xmlns:p14="http://schemas.microsoft.com/office/powerpoint/2010/main" val="21536780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5">
          <a:extLst>
            <a:ext uri="{FF2B5EF4-FFF2-40B4-BE49-F238E27FC236}">
              <a16:creationId xmlns:a16="http://schemas.microsoft.com/office/drawing/2014/main" id="{F9C0085A-354D-7AA3-1AB2-544B84B091D4}"/>
            </a:ext>
          </a:extLst>
        </p:cNvPr>
        <p:cNvGrpSpPr/>
        <p:nvPr/>
      </p:nvGrpSpPr>
      <p:grpSpPr>
        <a:xfrm>
          <a:off x="0" y="0"/>
          <a:ext cx="0" cy="0"/>
          <a:chOff x="0" y="0"/>
          <a:chExt cx="0" cy="0"/>
        </a:xfrm>
      </p:grpSpPr>
      <p:pic>
        <p:nvPicPr>
          <p:cNvPr id="43" name="Google Shape;856;p88">
            <a:extLst>
              <a:ext uri="{FF2B5EF4-FFF2-40B4-BE49-F238E27FC236}">
                <a16:creationId xmlns:a16="http://schemas.microsoft.com/office/drawing/2014/main" id="{3F622ABF-A1F2-8EAD-6277-BDC3EFBFDEA3}"/>
              </a:ext>
            </a:extLst>
          </p:cNvPr>
          <p:cNvPicPr preferRelativeResize="0"/>
          <p:nvPr/>
        </p:nvPicPr>
        <p:blipFill rotWithShape="1">
          <a:blip r:embed="rId3">
            <a:alphaModFix amt="24000"/>
          </a:blip>
          <a:srcRect r="6968"/>
          <a:stretch/>
        </p:blipFill>
        <p:spPr>
          <a:xfrm>
            <a:off x="0" y="0"/>
            <a:ext cx="9144000" cy="5143501"/>
          </a:xfrm>
          <a:prstGeom prst="rect">
            <a:avLst/>
          </a:prstGeom>
          <a:noFill/>
          <a:ln>
            <a:noFill/>
          </a:ln>
        </p:spPr>
      </p:pic>
      <p:sp>
        <p:nvSpPr>
          <p:cNvPr id="436" name="Google Shape;436;p60">
            <a:extLst>
              <a:ext uri="{FF2B5EF4-FFF2-40B4-BE49-F238E27FC236}">
                <a16:creationId xmlns:a16="http://schemas.microsoft.com/office/drawing/2014/main" id="{7CCA8D02-6B12-8EA8-A91E-6B3A26482D46}"/>
              </a:ext>
            </a:extLst>
          </p:cNvPr>
          <p:cNvSpPr txBox="1">
            <a:spLocks noGrp="1"/>
          </p:cNvSpPr>
          <p:nvPr>
            <p:ph type="title"/>
          </p:nvPr>
        </p:nvSpPr>
        <p:spPr>
          <a:xfrm>
            <a:off x="627071" y="550374"/>
            <a:ext cx="8520600" cy="572700"/>
          </a:xfrm>
          <a:prstGeom prst="rect">
            <a:avLst/>
          </a:prstGeom>
        </p:spPr>
        <p:txBody>
          <a:bodyPr spcFirstLastPara="1" wrap="square" lIns="91425" tIns="91425" rIns="91425" bIns="91425" anchor="t" anchorCtr="0">
            <a:noAutofit/>
          </a:bodyPr>
          <a:lstStyle/>
          <a:p>
            <a:pPr marL="50800" lvl="0" algn="l" rtl="0">
              <a:spcBef>
                <a:spcPts val="0"/>
              </a:spcBef>
              <a:spcAft>
                <a:spcPts val="0"/>
              </a:spcAft>
              <a:buSzPts val="2800"/>
            </a:pPr>
            <a:r>
              <a:rPr lang="en-US" sz="2500" b="1" dirty="0">
                <a:latin typeface="Fira Sans Condensed"/>
                <a:ea typeface="Fira Sans Condensed"/>
                <a:cs typeface="Fira Sans Condensed"/>
                <a:sym typeface="Fira Sans Condensed"/>
              </a:rPr>
              <a:t>Conclusion. Thank you. Questions?</a:t>
            </a:r>
            <a:endParaRPr sz="2500" b="1" dirty="0">
              <a:latin typeface="Fira Sans Condensed"/>
              <a:ea typeface="Fira Sans Condensed"/>
              <a:cs typeface="Fira Sans Condensed"/>
              <a:sym typeface="Fira Sans Condensed"/>
            </a:endParaRPr>
          </a:p>
        </p:txBody>
      </p:sp>
      <p:sp>
        <p:nvSpPr>
          <p:cNvPr id="454" name="Google Shape;454;p60">
            <a:extLst>
              <a:ext uri="{FF2B5EF4-FFF2-40B4-BE49-F238E27FC236}">
                <a16:creationId xmlns:a16="http://schemas.microsoft.com/office/drawing/2014/main" id="{F65972CA-A503-855B-7792-759767AA705A}"/>
              </a:ext>
            </a:extLst>
          </p:cNvPr>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39</a:t>
            </a:fld>
            <a:endParaRPr dirty="0"/>
          </a:p>
        </p:txBody>
      </p:sp>
      <p:grpSp>
        <p:nvGrpSpPr>
          <p:cNvPr id="2" name="Google Shape;437;p60">
            <a:extLst>
              <a:ext uri="{FF2B5EF4-FFF2-40B4-BE49-F238E27FC236}">
                <a16:creationId xmlns:a16="http://schemas.microsoft.com/office/drawing/2014/main" id="{8D9BA84A-93D6-C54E-FAD2-4EB2DD23326E}"/>
              </a:ext>
            </a:extLst>
          </p:cNvPr>
          <p:cNvGrpSpPr/>
          <p:nvPr/>
        </p:nvGrpSpPr>
        <p:grpSpPr>
          <a:xfrm>
            <a:off x="135610" y="2199053"/>
            <a:ext cx="508932" cy="612237"/>
            <a:chOff x="573375" y="1400450"/>
            <a:chExt cx="1689901" cy="2032925"/>
          </a:xfrm>
        </p:grpSpPr>
        <p:pic>
          <p:nvPicPr>
            <p:cNvPr id="3" name="Google Shape;438;p60">
              <a:extLst>
                <a:ext uri="{FF2B5EF4-FFF2-40B4-BE49-F238E27FC236}">
                  <a16:creationId xmlns:a16="http://schemas.microsoft.com/office/drawing/2014/main" id="{A9853417-13EB-29BB-CF90-6088F8C92F52}"/>
                </a:ext>
              </a:extLst>
            </p:cNvPr>
            <p:cNvPicPr preferRelativeResize="0"/>
            <p:nvPr/>
          </p:nvPicPr>
          <p:blipFill>
            <a:blip r:embed="rId4">
              <a:alphaModFix/>
            </a:blip>
            <a:stretch>
              <a:fillRect/>
            </a:stretch>
          </p:blipFill>
          <p:spPr>
            <a:xfrm>
              <a:off x="573375" y="1400450"/>
              <a:ext cx="1689901" cy="2032925"/>
            </a:xfrm>
            <a:prstGeom prst="rect">
              <a:avLst/>
            </a:prstGeom>
            <a:noFill/>
            <a:ln>
              <a:noFill/>
            </a:ln>
          </p:spPr>
        </p:pic>
        <p:pic>
          <p:nvPicPr>
            <p:cNvPr id="4" name="Google Shape;439;p60">
              <a:extLst>
                <a:ext uri="{FF2B5EF4-FFF2-40B4-BE49-F238E27FC236}">
                  <a16:creationId xmlns:a16="http://schemas.microsoft.com/office/drawing/2014/main" id="{29DCD3C6-A9E7-25BE-37B1-3CE7F5B25DD3}"/>
                </a:ext>
              </a:extLst>
            </p:cNvPr>
            <p:cNvPicPr preferRelativeResize="0"/>
            <p:nvPr/>
          </p:nvPicPr>
          <p:blipFill>
            <a:blip r:embed="rId5">
              <a:alphaModFix amt="49000"/>
            </a:blip>
            <a:stretch>
              <a:fillRect/>
            </a:stretch>
          </p:blipFill>
          <p:spPr>
            <a:xfrm>
              <a:off x="627075" y="1472800"/>
              <a:ext cx="1572525" cy="1572525"/>
            </a:xfrm>
            <a:prstGeom prst="rect">
              <a:avLst/>
            </a:prstGeom>
            <a:noFill/>
            <a:ln>
              <a:noFill/>
            </a:ln>
          </p:spPr>
        </p:pic>
      </p:grpSp>
      <p:cxnSp>
        <p:nvCxnSpPr>
          <p:cNvPr id="7" name="Google Shape;442;p60">
            <a:extLst>
              <a:ext uri="{FF2B5EF4-FFF2-40B4-BE49-F238E27FC236}">
                <a16:creationId xmlns:a16="http://schemas.microsoft.com/office/drawing/2014/main" id="{9226691B-970B-CDA9-61D8-65FD81904ABB}"/>
              </a:ext>
            </a:extLst>
          </p:cNvPr>
          <p:cNvCxnSpPr>
            <a:cxnSpLocks/>
          </p:cNvCxnSpPr>
          <p:nvPr/>
        </p:nvCxnSpPr>
        <p:spPr>
          <a:xfrm>
            <a:off x="862247" y="2568370"/>
            <a:ext cx="509351" cy="0"/>
          </a:xfrm>
          <a:prstGeom prst="straightConnector1">
            <a:avLst/>
          </a:prstGeom>
          <a:noFill/>
          <a:ln w="76200" cap="flat" cmpd="sng">
            <a:solidFill>
              <a:schemeClr val="dk2"/>
            </a:solidFill>
            <a:prstDash val="solid"/>
            <a:round/>
            <a:headEnd type="none" w="med" len="med"/>
            <a:tailEnd type="stealth" w="med" len="med"/>
          </a:ln>
        </p:spPr>
      </p:cxnSp>
      <p:sp>
        <p:nvSpPr>
          <p:cNvPr id="8" name="Google Shape;443;p60">
            <a:extLst>
              <a:ext uri="{FF2B5EF4-FFF2-40B4-BE49-F238E27FC236}">
                <a16:creationId xmlns:a16="http://schemas.microsoft.com/office/drawing/2014/main" id="{343680A1-23A7-2E17-09D6-2E9083D6FF76}"/>
              </a:ext>
            </a:extLst>
          </p:cNvPr>
          <p:cNvSpPr txBox="1"/>
          <p:nvPr/>
        </p:nvSpPr>
        <p:spPr>
          <a:xfrm>
            <a:off x="340796" y="1829737"/>
            <a:ext cx="1601833"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dirty="0">
                <a:solidFill>
                  <a:schemeClr val="accent2"/>
                </a:solidFill>
                <a:latin typeface="Fira Sans Condensed"/>
                <a:ea typeface="Fira Sans Condensed"/>
                <a:cs typeface="Fira Sans Condensed"/>
                <a:sym typeface="Fira Sans Condensed"/>
              </a:rPr>
              <a:t>Automatic </a:t>
            </a:r>
            <a:endParaRPr sz="1800" dirty="0">
              <a:solidFill>
                <a:schemeClr val="accent2"/>
              </a:solidFill>
              <a:latin typeface="Fira Sans Condensed"/>
              <a:ea typeface="Fira Sans Condensed"/>
              <a:cs typeface="Fira Sans Condensed"/>
              <a:sym typeface="Fira Sans Condensed"/>
            </a:endParaRPr>
          </a:p>
          <a:p>
            <a:pPr marL="0" lvl="0" indent="0" algn="ctr" rtl="0">
              <a:spcBef>
                <a:spcPts val="0"/>
              </a:spcBef>
              <a:spcAft>
                <a:spcPts val="0"/>
              </a:spcAft>
              <a:buNone/>
            </a:pPr>
            <a:r>
              <a:rPr lang="en" sz="1800" dirty="0">
                <a:solidFill>
                  <a:schemeClr val="accent2"/>
                </a:solidFill>
                <a:latin typeface="Fira Sans Condensed"/>
                <a:ea typeface="Fira Sans Condensed"/>
                <a:cs typeface="Fira Sans Condensed"/>
                <a:sym typeface="Fira Sans Condensed"/>
              </a:rPr>
              <a:t>Parser</a:t>
            </a:r>
            <a:endParaRPr sz="1800" dirty="0">
              <a:solidFill>
                <a:schemeClr val="accent2"/>
              </a:solidFill>
              <a:latin typeface="Fira Sans Condensed"/>
              <a:ea typeface="Fira Sans Condensed"/>
              <a:cs typeface="Fira Sans Condensed"/>
              <a:sym typeface="Fira Sans Condensed"/>
            </a:endParaRPr>
          </a:p>
        </p:txBody>
      </p:sp>
      <p:pic>
        <p:nvPicPr>
          <p:cNvPr id="9" name="Google Shape;444;p60">
            <a:extLst>
              <a:ext uri="{FF2B5EF4-FFF2-40B4-BE49-F238E27FC236}">
                <a16:creationId xmlns:a16="http://schemas.microsoft.com/office/drawing/2014/main" id="{27281AFF-5B12-CBB2-A984-6FAAA0E17236}"/>
              </a:ext>
            </a:extLst>
          </p:cNvPr>
          <p:cNvPicPr preferRelativeResize="0"/>
          <p:nvPr/>
        </p:nvPicPr>
        <p:blipFill rotWithShape="1">
          <a:blip r:embed="rId6">
            <a:alphaModFix amt="63000"/>
          </a:blip>
          <a:srcRect l="17052" t="4860" r="44306" b="33215"/>
          <a:stretch/>
        </p:blipFill>
        <p:spPr>
          <a:xfrm>
            <a:off x="1829153" y="1348923"/>
            <a:ext cx="1753723" cy="1580750"/>
          </a:xfrm>
          <a:prstGeom prst="rect">
            <a:avLst/>
          </a:prstGeom>
          <a:noFill/>
          <a:ln w="9525" cap="flat" cmpd="sng">
            <a:solidFill>
              <a:schemeClr val="dk2"/>
            </a:solidFill>
            <a:prstDash val="solid"/>
            <a:round/>
            <a:headEnd type="none" w="sm" len="sm"/>
            <a:tailEnd type="none" w="sm" len="sm"/>
          </a:ln>
        </p:spPr>
      </p:pic>
      <p:pic>
        <p:nvPicPr>
          <p:cNvPr id="10" name="Google Shape;445;p60">
            <a:extLst>
              <a:ext uri="{FF2B5EF4-FFF2-40B4-BE49-F238E27FC236}">
                <a16:creationId xmlns:a16="http://schemas.microsoft.com/office/drawing/2014/main" id="{AAC5A870-3440-967F-8BCB-EC82F6D49B6F}"/>
              </a:ext>
            </a:extLst>
          </p:cNvPr>
          <p:cNvPicPr preferRelativeResize="0"/>
          <p:nvPr/>
        </p:nvPicPr>
        <p:blipFill rotWithShape="1">
          <a:blip r:embed="rId6">
            <a:alphaModFix amt="63000"/>
          </a:blip>
          <a:srcRect l="41806" t="27493" r="19552" b="10582"/>
          <a:stretch/>
        </p:blipFill>
        <p:spPr>
          <a:xfrm>
            <a:off x="1981553" y="1501323"/>
            <a:ext cx="1753723" cy="1580750"/>
          </a:xfrm>
          <a:prstGeom prst="rect">
            <a:avLst/>
          </a:prstGeom>
          <a:noFill/>
          <a:ln w="9525" cap="flat" cmpd="sng">
            <a:solidFill>
              <a:schemeClr val="dk2"/>
            </a:solidFill>
            <a:prstDash val="solid"/>
            <a:round/>
            <a:headEnd type="none" w="sm" len="sm"/>
            <a:tailEnd type="none" w="sm" len="sm"/>
          </a:ln>
        </p:spPr>
      </p:pic>
      <p:pic>
        <p:nvPicPr>
          <p:cNvPr id="11" name="Google Shape;446;p60">
            <a:extLst>
              <a:ext uri="{FF2B5EF4-FFF2-40B4-BE49-F238E27FC236}">
                <a16:creationId xmlns:a16="http://schemas.microsoft.com/office/drawing/2014/main" id="{53DCE666-D809-C072-9E65-768CB8F6B544}"/>
              </a:ext>
            </a:extLst>
          </p:cNvPr>
          <p:cNvPicPr preferRelativeResize="0"/>
          <p:nvPr/>
        </p:nvPicPr>
        <p:blipFill rotWithShape="1">
          <a:blip r:embed="rId6">
            <a:alphaModFix/>
          </a:blip>
          <a:srcRect l="54182" t="27809" r="7175" b="10266"/>
          <a:stretch/>
        </p:blipFill>
        <p:spPr>
          <a:xfrm>
            <a:off x="2133953" y="1653723"/>
            <a:ext cx="1753723" cy="1580750"/>
          </a:xfrm>
          <a:prstGeom prst="rect">
            <a:avLst/>
          </a:prstGeom>
          <a:noFill/>
          <a:ln w="9525" cap="flat" cmpd="sng">
            <a:solidFill>
              <a:schemeClr val="dk2"/>
            </a:solidFill>
            <a:prstDash val="solid"/>
            <a:round/>
            <a:headEnd type="none" w="sm" len="sm"/>
            <a:tailEnd type="none" w="sm" len="sm"/>
          </a:ln>
        </p:spPr>
      </p:pic>
      <p:pic>
        <p:nvPicPr>
          <p:cNvPr id="19" name="Picture 18" descr="A collage of charts and diagrams&#10;&#10;AI-generated content may be incorrect.">
            <a:extLst>
              <a:ext uri="{FF2B5EF4-FFF2-40B4-BE49-F238E27FC236}">
                <a16:creationId xmlns:a16="http://schemas.microsoft.com/office/drawing/2014/main" id="{49DDB9A1-F9CE-5F4A-64E6-37ACCC5BE3A4}"/>
              </a:ext>
            </a:extLst>
          </p:cNvPr>
          <p:cNvPicPr>
            <a:picLocks noChangeAspect="1"/>
          </p:cNvPicPr>
          <p:nvPr/>
        </p:nvPicPr>
        <p:blipFill>
          <a:blip r:embed="rId7"/>
          <a:stretch>
            <a:fillRect/>
          </a:stretch>
        </p:blipFill>
        <p:spPr>
          <a:xfrm>
            <a:off x="2097795" y="3569581"/>
            <a:ext cx="1478095" cy="1180270"/>
          </a:xfrm>
          <a:prstGeom prst="rect">
            <a:avLst/>
          </a:prstGeom>
          <a:ln>
            <a:solidFill>
              <a:schemeClr val="bg2"/>
            </a:solidFill>
          </a:ln>
        </p:spPr>
      </p:pic>
      <p:sp>
        <p:nvSpPr>
          <p:cNvPr id="20" name="TextBox 19">
            <a:extLst>
              <a:ext uri="{FF2B5EF4-FFF2-40B4-BE49-F238E27FC236}">
                <a16:creationId xmlns:a16="http://schemas.microsoft.com/office/drawing/2014/main" id="{1448C0EE-72E3-FD9C-C414-153FBC2451CE}"/>
              </a:ext>
            </a:extLst>
          </p:cNvPr>
          <p:cNvSpPr txBox="1"/>
          <p:nvPr/>
        </p:nvSpPr>
        <p:spPr>
          <a:xfrm>
            <a:off x="2499625" y="1082110"/>
            <a:ext cx="532518" cy="307777"/>
          </a:xfrm>
          <a:prstGeom prst="rect">
            <a:avLst/>
          </a:prstGeom>
          <a:noFill/>
        </p:spPr>
        <p:txBody>
          <a:bodyPr wrap="none" rtlCol="0">
            <a:spAutoFit/>
          </a:bodyPr>
          <a:lstStyle/>
          <a:p>
            <a:r>
              <a:rPr lang="en-US" dirty="0"/>
              <a:t>Text</a:t>
            </a:r>
          </a:p>
        </p:txBody>
      </p:sp>
      <p:sp>
        <p:nvSpPr>
          <p:cNvPr id="21" name="TextBox 20">
            <a:extLst>
              <a:ext uri="{FF2B5EF4-FFF2-40B4-BE49-F238E27FC236}">
                <a16:creationId xmlns:a16="http://schemas.microsoft.com/office/drawing/2014/main" id="{BB8E5C1C-9E5E-5E3C-7D64-F1D2618B3B6B}"/>
              </a:ext>
            </a:extLst>
          </p:cNvPr>
          <p:cNvSpPr txBox="1"/>
          <p:nvPr/>
        </p:nvSpPr>
        <p:spPr>
          <a:xfrm>
            <a:off x="2311698" y="3292426"/>
            <a:ext cx="1050288" cy="307777"/>
          </a:xfrm>
          <a:prstGeom prst="rect">
            <a:avLst/>
          </a:prstGeom>
          <a:noFill/>
        </p:spPr>
        <p:txBody>
          <a:bodyPr wrap="none" rtlCol="0">
            <a:spAutoFit/>
          </a:bodyPr>
          <a:lstStyle/>
          <a:p>
            <a:r>
              <a:rPr lang="en-US" dirty="0"/>
              <a:t>Flowcharts</a:t>
            </a:r>
          </a:p>
        </p:txBody>
      </p:sp>
      <p:sp>
        <p:nvSpPr>
          <p:cNvPr id="23" name="TextBox 22">
            <a:extLst>
              <a:ext uri="{FF2B5EF4-FFF2-40B4-BE49-F238E27FC236}">
                <a16:creationId xmlns:a16="http://schemas.microsoft.com/office/drawing/2014/main" id="{DABD8645-2DB0-E11B-F56D-E352C612E1ED}"/>
              </a:ext>
            </a:extLst>
          </p:cNvPr>
          <p:cNvSpPr txBox="1"/>
          <p:nvPr/>
        </p:nvSpPr>
        <p:spPr>
          <a:xfrm>
            <a:off x="3924182" y="1049215"/>
            <a:ext cx="5284735" cy="2462213"/>
          </a:xfrm>
          <a:prstGeom prst="rect">
            <a:avLst/>
          </a:prstGeom>
          <a:noFill/>
        </p:spPr>
        <p:txBody>
          <a:bodyPr wrap="square" rtlCol="0">
            <a:spAutoFit/>
          </a:bodyPr>
          <a:lstStyle/>
          <a:p>
            <a:r>
              <a:rPr lang="en-US" b="1" dirty="0">
                <a:solidFill>
                  <a:schemeClr val="dk1"/>
                </a:solidFill>
              </a:rPr>
              <a:t>2. </a:t>
            </a:r>
            <a:r>
              <a:rPr lang="en-US" b="1" i="1" dirty="0">
                <a:solidFill>
                  <a:schemeClr val="dk1"/>
                </a:solidFill>
              </a:rPr>
              <a:t>AI</a:t>
            </a:r>
            <a:r>
              <a:rPr lang="en-US" b="1" dirty="0">
                <a:solidFill>
                  <a:schemeClr val="dk1"/>
                </a:solidFill>
              </a:rPr>
              <a:t> Information Extraction</a:t>
            </a:r>
            <a:endParaRPr lang="en-US" dirty="0">
              <a:solidFill>
                <a:schemeClr val="dk1"/>
              </a:solidFill>
              <a:latin typeface="Fira Sans Condensed"/>
              <a:cs typeface="Fira Sans Condensed"/>
            </a:endParaRPr>
          </a:p>
          <a:p>
            <a:pPr marL="285750" indent="-285750">
              <a:buFont typeface="Arial" panose="020B0604020202020204" pitchFamily="34" charset="0"/>
              <a:buChar char="•"/>
            </a:pPr>
            <a:r>
              <a:rPr lang="en-US" dirty="0">
                <a:solidFill>
                  <a:schemeClr val="dk1"/>
                </a:solidFill>
                <a:latin typeface="Fira Sans Condensed"/>
                <a:cs typeface="Fira Sans Condensed"/>
              </a:rPr>
              <a:t>DMDD: A Large-Scale Dataset for Dataset Mentions Detection (TACL 2023)</a:t>
            </a:r>
          </a:p>
          <a:p>
            <a:pPr marL="285750" indent="-285750">
              <a:buFont typeface="Arial" panose="020B0604020202020204" pitchFamily="34" charset="0"/>
              <a:buChar char="•"/>
            </a:pPr>
            <a:r>
              <a:rPr lang="en-US" dirty="0" err="1">
                <a:solidFill>
                  <a:schemeClr val="dk1"/>
                </a:solidFill>
                <a:latin typeface="Fira Sans Condensed"/>
                <a:cs typeface="Fira Sans Condensed"/>
              </a:rPr>
              <a:t>SciDMT</a:t>
            </a:r>
            <a:r>
              <a:rPr lang="en-US" dirty="0">
                <a:solidFill>
                  <a:schemeClr val="dk1"/>
                </a:solidFill>
                <a:latin typeface="Fira Sans Condensed"/>
                <a:cs typeface="Fira Sans Condensed"/>
              </a:rPr>
              <a:t>: A Large-Scale Corpus for Detecting Scientific Mentions (LREC-COLING 2024)</a:t>
            </a:r>
          </a:p>
          <a:p>
            <a:endParaRPr lang="en-US" dirty="0">
              <a:solidFill>
                <a:schemeClr val="dk1"/>
              </a:solidFill>
              <a:latin typeface="Fira Sans Condensed"/>
              <a:cs typeface="Fira Sans Condensed"/>
            </a:endParaRPr>
          </a:p>
          <a:p>
            <a:r>
              <a:rPr lang="en-US" b="1" dirty="0">
                <a:solidFill>
                  <a:schemeClr val="dk1"/>
                </a:solidFill>
              </a:rPr>
              <a:t>3. </a:t>
            </a:r>
            <a:r>
              <a:rPr lang="en-US" b="1" i="1" dirty="0">
                <a:solidFill>
                  <a:schemeClr val="dk1"/>
                </a:solidFill>
              </a:rPr>
              <a:t>Climate</a:t>
            </a:r>
            <a:r>
              <a:rPr lang="en-US" b="1" dirty="0">
                <a:solidFill>
                  <a:schemeClr val="dk1"/>
                </a:solidFill>
              </a:rPr>
              <a:t> Information Extraction</a:t>
            </a:r>
          </a:p>
          <a:p>
            <a:pPr marL="285750" indent="-285750">
              <a:buFont typeface="Arial" panose="020B0604020202020204" pitchFamily="34" charset="0"/>
              <a:buChar char="•"/>
            </a:pPr>
            <a:r>
              <a:rPr lang="en-US" dirty="0">
                <a:solidFill>
                  <a:schemeClr val="dk1"/>
                </a:solidFill>
                <a:latin typeface="Fira Sans Condensed"/>
                <a:ea typeface="Fira Sans Condensed"/>
                <a:cs typeface="Fira Sans Condensed"/>
                <a:sym typeface="Fira Sans Condensed"/>
              </a:rPr>
              <a:t>Taxonomy-Driven Knowledge Graph Construction for Domain-Specific Scientific Application</a:t>
            </a:r>
            <a:endParaRPr lang="en-US" sz="1200" dirty="0">
              <a:solidFill>
                <a:schemeClr val="dk1"/>
              </a:solidFill>
              <a:ea typeface="Fira Sans Condensed"/>
            </a:endParaRPr>
          </a:p>
          <a:p>
            <a:pPr marL="285750" indent="-285750">
              <a:buFont typeface="Arial" panose="020B0604020202020204" pitchFamily="34" charset="0"/>
              <a:buChar char="•"/>
            </a:pPr>
            <a:r>
              <a:rPr lang="en-US" dirty="0" err="1">
                <a:solidFill>
                  <a:schemeClr val="dk1"/>
                </a:solidFill>
                <a:latin typeface="Fira Sans Condensed"/>
                <a:ea typeface="Fira Sans Condensed"/>
                <a:cs typeface="Fira Sans Condensed"/>
                <a:sym typeface="Fira Sans Condensed"/>
              </a:rPr>
              <a:t>ClimateIE</a:t>
            </a:r>
            <a:r>
              <a:rPr lang="en-US" dirty="0">
                <a:solidFill>
                  <a:schemeClr val="dk1"/>
                </a:solidFill>
                <a:latin typeface="Fira Sans Condensed"/>
                <a:ea typeface="Fira Sans Condensed"/>
                <a:cs typeface="Fira Sans Condensed"/>
                <a:sym typeface="Fira Sans Condensed"/>
              </a:rPr>
              <a:t>: A Dataset for Climate Science Information Extraction</a:t>
            </a:r>
            <a:br>
              <a:rPr lang="en-US" dirty="0">
                <a:solidFill>
                  <a:schemeClr val="dk1"/>
                </a:solidFill>
              </a:rPr>
            </a:br>
            <a:endParaRPr lang="en-US" dirty="0"/>
          </a:p>
        </p:txBody>
      </p:sp>
      <p:sp>
        <p:nvSpPr>
          <p:cNvPr id="42" name="TextBox 41">
            <a:extLst>
              <a:ext uri="{FF2B5EF4-FFF2-40B4-BE49-F238E27FC236}">
                <a16:creationId xmlns:a16="http://schemas.microsoft.com/office/drawing/2014/main" id="{D26899C4-728F-7B40-6B2B-4AF92F192B3B}"/>
              </a:ext>
            </a:extLst>
          </p:cNvPr>
          <p:cNvSpPr txBox="1"/>
          <p:nvPr/>
        </p:nvSpPr>
        <p:spPr>
          <a:xfrm>
            <a:off x="3924182" y="3712316"/>
            <a:ext cx="5207531" cy="954107"/>
          </a:xfrm>
          <a:prstGeom prst="rect">
            <a:avLst/>
          </a:prstGeom>
          <a:noFill/>
        </p:spPr>
        <p:txBody>
          <a:bodyPr wrap="square">
            <a:spAutoFit/>
          </a:bodyPr>
          <a:lstStyle/>
          <a:p>
            <a:r>
              <a:rPr lang="en-US" b="1" dirty="0">
                <a:solidFill>
                  <a:schemeClr val="dk1"/>
                </a:solidFill>
                <a:latin typeface="+mn-lt"/>
              </a:rPr>
              <a:t>4. Visual Information Extraction</a:t>
            </a:r>
          </a:p>
          <a:p>
            <a:pPr marL="285750" indent="-285750">
              <a:buFont typeface="Arial" panose="020B0604020202020204" pitchFamily="34" charset="0"/>
              <a:buChar char="•"/>
            </a:pPr>
            <a:r>
              <a:rPr lang="en-US" dirty="0" err="1">
                <a:solidFill>
                  <a:schemeClr val="dk1"/>
                </a:solidFill>
                <a:latin typeface="Fira Sans Condensed"/>
                <a:cs typeface="Fira Sans Condensed"/>
              </a:rPr>
              <a:t>FlowLearn</a:t>
            </a:r>
            <a:r>
              <a:rPr lang="en-US" dirty="0">
                <a:solidFill>
                  <a:schemeClr val="dk1"/>
                </a:solidFill>
                <a:latin typeface="Fira Sans Condensed"/>
                <a:cs typeface="Fira Sans Condensed"/>
              </a:rPr>
              <a:t>: Evaluating Large Vision-Language Models on Flowchart Understanding (ECAI 2024).</a:t>
            </a:r>
            <a:br>
              <a:rPr lang="en-US" dirty="0">
                <a:solidFill>
                  <a:schemeClr val="dk1"/>
                </a:solidFill>
                <a:latin typeface="+mn-lt"/>
              </a:rPr>
            </a:br>
            <a:endParaRPr lang="en-US" dirty="0"/>
          </a:p>
        </p:txBody>
      </p:sp>
    </p:spTree>
    <p:extLst>
      <p:ext uri="{BB962C8B-B14F-4D97-AF65-F5344CB8AC3E}">
        <p14:creationId xmlns:p14="http://schemas.microsoft.com/office/powerpoint/2010/main" val="3597961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60"/>
          <p:cNvSpPr txBox="1">
            <a:spLocks noGrp="1"/>
          </p:cNvSpPr>
          <p:nvPr>
            <p:ph type="title"/>
          </p:nvPr>
        </p:nvSpPr>
        <p:spPr>
          <a:xfrm>
            <a:off x="627071" y="550374"/>
            <a:ext cx="8520600" cy="572700"/>
          </a:xfrm>
          <a:prstGeom prst="rect">
            <a:avLst/>
          </a:prstGeom>
        </p:spPr>
        <p:txBody>
          <a:bodyPr spcFirstLastPara="1" wrap="square" lIns="91425" tIns="91425" rIns="91425" bIns="91425" anchor="t" anchorCtr="0">
            <a:noAutofit/>
          </a:bodyPr>
          <a:lstStyle/>
          <a:p>
            <a:pPr marL="457200" lvl="0" indent="-406400" algn="l" rtl="0">
              <a:spcBef>
                <a:spcPts val="0"/>
              </a:spcBef>
              <a:spcAft>
                <a:spcPts val="0"/>
              </a:spcAft>
              <a:buSzPts val="2800"/>
              <a:buAutoNum type="arabicPeriod"/>
            </a:pPr>
            <a:r>
              <a:rPr lang="en" sz="2500" b="1" dirty="0">
                <a:latin typeface="Fira Sans Condensed"/>
                <a:ea typeface="Fira Sans Condensed"/>
                <a:cs typeface="Fira Sans Condensed"/>
                <a:sym typeface="Fira Sans Condensed"/>
              </a:rPr>
              <a:t>Motivation </a:t>
            </a:r>
            <a:endParaRPr sz="2500" b="1" dirty="0">
              <a:latin typeface="Fira Sans Condensed"/>
              <a:ea typeface="Fira Sans Condensed"/>
              <a:cs typeface="Fira Sans Condensed"/>
              <a:sym typeface="Fira Sans Condensed"/>
            </a:endParaRPr>
          </a:p>
        </p:txBody>
      </p:sp>
      <p:sp>
        <p:nvSpPr>
          <p:cNvPr id="454" name="Google Shape;454;p6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dirty="0"/>
          </a:p>
        </p:txBody>
      </p:sp>
      <p:grpSp>
        <p:nvGrpSpPr>
          <p:cNvPr id="2" name="Google Shape;437;p60">
            <a:extLst>
              <a:ext uri="{FF2B5EF4-FFF2-40B4-BE49-F238E27FC236}">
                <a16:creationId xmlns:a16="http://schemas.microsoft.com/office/drawing/2014/main" id="{9E028A36-DF25-0883-05D3-E5E54F4CE0FE}"/>
              </a:ext>
            </a:extLst>
          </p:cNvPr>
          <p:cNvGrpSpPr/>
          <p:nvPr/>
        </p:nvGrpSpPr>
        <p:grpSpPr>
          <a:xfrm>
            <a:off x="597450" y="1729375"/>
            <a:ext cx="1689901" cy="2032925"/>
            <a:chOff x="573375" y="1400450"/>
            <a:chExt cx="1689901" cy="2032925"/>
          </a:xfrm>
        </p:grpSpPr>
        <p:pic>
          <p:nvPicPr>
            <p:cNvPr id="3" name="Google Shape;438;p60">
              <a:extLst>
                <a:ext uri="{FF2B5EF4-FFF2-40B4-BE49-F238E27FC236}">
                  <a16:creationId xmlns:a16="http://schemas.microsoft.com/office/drawing/2014/main" id="{E90681D6-4FBB-5741-A572-3619C7A062B5}"/>
                </a:ext>
              </a:extLst>
            </p:cNvPr>
            <p:cNvPicPr preferRelativeResize="0"/>
            <p:nvPr/>
          </p:nvPicPr>
          <p:blipFill>
            <a:blip r:embed="rId3">
              <a:alphaModFix/>
            </a:blip>
            <a:stretch>
              <a:fillRect/>
            </a:stretch>
          </p:blipFill>
          <p:spPr>
            <a:xfrm>
              <a:off x="573375" y="1400450"/>
              <a:ext cx="1689901" cy="2032925"/>
            </a:xfrm>
            <a:prstGeom prst="rect">
              <a:avLst/>
            </a:prstGeom>
            <a:noFill/>
            <a:ln>
              <a:noFill/>
            </a:ln>
          </p:spPr>
        </p:pic>
        <p:pic>
          <p:nvPicPr>
            <p:cNvPr id="4" name="Google Shape;439;p60">
              <a:extLst>
                <a:ext uri="{FF2B5EF4-FFF2-40B4-BE49-F238E27FC236}">
                  <a16:creationId xmlns:a16="http://schemas.microsoft.com/office/drawing/2014/main" id="{9084ECF7-9662-5FC5-1F41-598D0FD1C112}"/>
                </a:ext>
              </a:extLst>
            </p:cNvPr>
            <p:cNvPicPr preferRelativeResize="0"/>
            <p:nvPr/>
          </p:nvPicPr>
          <p:blipFill>
            <a:blip r:embed="rId4">
              <a:alphaModFix amt="49000"/>
            </a:blip>
            <a:stretch>
              <a:fillRect/>
            </a:stretch>
          </p:blipFill>
          <p:spPr>
            <a:xfrm>
              <a:off x="627075" y="1472800"/>
              <a:ext cx="1572525" cy="1572525"/>
            </a:xfrm>
            <a:prstGeom prst="rect">
              <a:avLst/>
            </a:prstGeom>
            <a:noFill/>
            <a:ln>
              <a:noFill/>
            </a:ln>
          </p:spPr>
        </p:pic>
      </p:grpSp>
      <p:sp>
        <p:nvSpPr>
          <p:cNvPr id="5" name="Google Shape;440;p60">
            <a:extLst>
              <a:ext uri="{FF2B5EF4-FFF2-40B4-BE49-F238E27FC236}">
                <a16:creationId xmlns:a16="http://schemas.microsoft.com/office/drawing/2014/main" id="{0C41C0C5-5B0B-C8D4-2648-F4C6315B0620}"/>
              </a:ext>
            </a:extLst>
          </p:cNvPr>
          <p:cNvSpPr txBox="1"/>
          <p:nvPr/>
        </p:nvSpPr>
        <p:spPr>
          <a:xfrm>
            <a:off x="51317" y="3665586"/>
            <a:ext cx="3447280" cy="61552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dirty="0">
                <a:solidFill>
                  <a:schemeClr val="dk1"/>
                </a:solidFill>
                <a:latin typeface="Fira Sans Condensed"/>
                <a:ea typeface="Fira Sans Condensed"/>
                <a:cs typeface="Fira Sans Condensed"/>
                <a:sym typeface="Fira Sans Condensed"/>
              </a:rPr>
              <a:t>The amount of scientific literature available on the web is growing exponentially</a:t>
            </a:r>
            <a:endParaRPr sz="1800" dirty="0">
              <a:solidFill>
                <a:schemeClr val="accent2"/>
              </a:solidFill>
              <a:latin typeface="Fira Sans Condensed"/>
              <a:ea typeface="Fira Sans Condensed"/>
              <a:cs typeface="Fira Sans Condensed"/>
              <a:sym typeface="Fira Sans Condensed"/>
            </a:endParaRPr>
          </a:p>
        </p:txBody>
      </p:sp>
      <p:grpSp>
        <p:nvGrpSpPr>
          <p:cNvPr id="6" name="Google Shape;441;p60">
            <a:extLst>
              <a:ext uri="{FF2B5EF4-FFF2-40B4-BE49-F238E27FC236}">
                <a16:creationId xmlns:a16="http://schemas.microsoft.com/office/drawing/2014/main" id="{C6F0F293-482F-D76B-021A-785036D7A312}"/>
              </a:ext>
            </a:extLst>
          </p:cNvPr>
          <p:cNvGrpSpPr/>
          <p:nvPr/>
        </p:nvGrpSpPr>
        <p:grpSpPr>
          <a:xfrm>
            <a:off x="2746809" y="1090012"/>
            <a:ext cx="6358675" cy="2479560"/>
            <a:chOff x="2752250" y="1615064"/>
            <a:chExt cx="6358675" cy="2479560"/>
          </a:xfrm>
        </p:grpSpPr>
        <p:cxnSp>
          <p:nvCxnSpPr>
            <p:cNvPr id="7" name="Google Shape;442;p60">
              <a:extLst>
                <a:ext uri="{FF2B5EF4-FFF2-40B4-BE49-F238E27FC236}">
                  <a16:creationId xmlns:a16="http://schemas.microsoft.com/office/drawing/2014/main" id="{3D1D1CF0-FCA1-0A51-1275-5158DB30247F}"/>
                </a:ext>
              </a:extLst>
            </p:cNvPr>
            <p:cNvCxnSpPr/>
            <p:nvPr/>
          </p:nvCxnSpPr>
          <p:spPr>
            <a:xfrm>
              <a:off x="2816500" y="3093689"/>
              <a:ext cx="1484400" cy="8100"/>
            </a:xfrm>
            <a:prstGeom prst="straightConnector1">
              <a:avLst/>
            </a:prstGeom>
            <a:noFill/>
            <a:ln w="76200" cap="flat" cmpd="sng">
              <a:solidFill>
                <a:schemeClr val="dk2"/>
              </a:solidFill>
              <a:prstDash val="solid"/>
              <a:round/>
              <a:headEnd type="none" w="med" len="med"/>
              <a:tailEnd type="stealth" w="med" len="med"/>
            </a:ln>
          </p:spPr>
        </p:cxnSp>
        <p:sp>
          <p:nvSpPr>
            <p:cNvPr id="8" name="Google Shape;443;p60">
              <a:extLst>
                <a:ext uri="{FF2B5EF4-FFF2-40B4-BE49-F238E27FC236}">
                  <a16:creationId xmlns:a16="http://schemas.microsoft.com/office/drawing/2014/main" id="{B988663B-A1E9-368B-8F8D-391C8981F51A}"/>
                </a:ext>
              </a:extLst>
            </p:cNvPr>
            <p:cNvSpPr txBox="1"/>
            <p:nvPr/>
          </p:nvSpPr>
          <p:spPr>
            <a:xfrm>
              <a:off x="2752250" y="2354789"/>
              <a:ext cx="14043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accent2"/>
                  </a:solidFill>
                  <a:latin typeface="Fira Sans Condensed"/>
                  <a:ea typeface="Fira Sans Condensed"/>
                  <a:cs typeface="Fira Sans Condensed"/>
                  <a:sym typeface="Fira Sans Condensed"/>
                </a:rPr>
                <a:t>Automatic </a:t>
              </a:r>
              <a:endParaRPr sz="1800">
                <a:solidFill>
                  <a:schemeClr val="accent2"/>
                </a:solidFill>
                <a:latin typeface="Fira Sans Condensed"/>
                <a:ea typeface="Fira Sans Condensed"/>
                <a:cs typeface="Fira Sans Condensed"/>
                <a:sym typeface="Fira Sans Condensed"/>
              </a:endParaRPr>
            </a:p>
            <a:p>
              <a:pPr marL="0" lvl="0" indent="0" algn="ctr" rtl="0">
                <a:spcBef>
                  <a:spcPts val="0"/>
                </a:spcBef>
                <a:spcAft>
                  <a:spcPts val="0"/>
                </a:spcAft>
                <a:buNone/>
              </a:pPr>
              <a:r>
                <a:rPr lang="en" sz="1800">
                  <a:solidFill>
                    <a:schemeClr val="accent2"/>
                  </a:solidFill>
                  <a:latin typeface="Fira Sans Condensed"/>
                  <a:ea typeface="Fira Sans Condensed"/>
                  <a:cs typeface="Fira Sans Condensed"/>
                  <a:sym typeface="Fira Sans Condensed"/>
                </a:rPr>
                <a:t>Parser</a:t>
              </a:r>
              <a:endParaRPr sz="1800">
                <a:solidFill>
                  <a:schemeClr val="accent2"/>
                </a:solidFill>
                <a:latin typeface="Fira Sans Condensed"/>
                <a:ea typeface="Fira Sans Condensed"/>
                <a:cs typeface="Fira Sans Condensed"/>
                <a:sym typeface="Fira Sans Condensed"/>
              </a:endParaRPr>
            </a:p>
          </p:txBody>
        </p:sp>
        <p:pic>
          <p:nvPicPr>
            <p:cNvPr id="9" name="Google Shape;444;p60">
              <a:extLst>
                <a:ext uri="{FF2B5EF4-FFF2-40B4-BE49-F238E27FC236}">
                  <a16:creationId xmlns:a16="http://schemas.microsoft.com/office/drawing/2014/main" id="{98808780-8239-3A25-0E44-39993D1A16BA}"/>
                </a:ext>
              </a:extLst>
            </p:cNvPr>
            <p:cNvPicPr preferRelativeResize="0"/>
            <p:nvPr/>
          </p:nvPicPr>
          <p:blipFill rotWithShape="1">
            <a:blip r:embed="rId5">
              <a:alphaModFix amt="63000"/>
            </a:blip>
            <a:srcRect l="17052" t="4860" r="44306" b="33215"/>
            <a:stretch/>
          </p:blipFill>
          <p:spPr>
            <a:xfrm>
              <a:off x="4723773" y="1873975"/>
              <a:ext cx="1753723" cy="1580750"/>
            </a:xfrm>
            <a:prstGeom prst="rect">
              <a:avLst/>
            </a:prstGeom>
            <a:noFill/>
            <a:ln w="9525" cap="flat" cmpd="sng">
              <a:solidFill>
                <a:schemeClr val="dk2"/>
              </a:solidFill>
              <a:prstDash val="solid"/>
              <a:round/>
              <a:headEnd type="none" w="sm" len="sm"/>
              <a:tailEnd type="none" w="sm" len="sm"/>
            </a:ln>
          </p:spPr>
        </p:pic>
        <p:pic>
          <p:nvPicPr>
            <p:cNvPr id="10" name="Google Shape;445;p60">
              <a:extLst>
                <a:ext uri="{FF2B5EF4-FFF2-40B4-BE49-F238E27FC236}">
                  <a16:creationId xmlns:a16="http://schemas.microsoft.com/office/drawing/2014/main" id="{A822B73A-15DC-34C1-61D7-CA5905ED6EE9}"/>
                </a:ext>
              </a:extLst>
            </p:cNvPr>
            <p:cNvPicPr preferRelativeResize="0"/>
            <p:nvPr/>
          </p:nvPicPr>
          <p:blipFill rotWithShape="1">
            <a:blip r:embed="rId5">
              <a:alphaModFix amt="63000"/>
            </a:blip>
            <a:srcRect l="41806" t="27493" r="19552" b="10582"/>
            <a:stretch/>
          </p:blipFill>
          <p:spPr>
            <a:xfrm>
              <a:off x="4876173" y="2026375"/>
              <a:ext cx="1753723" cy="1580750"/>
            </a:xfrm>
            <a:prstGeom prst="rect">
              <a:avLst/>
            </a:prstGeom>
            <a:noFill/>
            <a:ln w="9525" cap="flat" cmpd="sng">
              <a:solidFill>
                <a:schemeClr val="dk2"/>
              </a:solidFill>
              <a:prstDash val="solid"/>
              <a:round/>
              <a:headEnd type="none" w="sm" len="sm"/>
              <a:tailEnd type="none" w="sm" len="sm"/>
            </a:ln>
          </p:spPr>
        </p:pic>
        <p:pic>
          <p:nvPicPr>
            <p:cNvPr id="11" name="Google Shape;446;p60">
              <a:extLst>
                <a:ext uri="{FF2B5EF4-FFF2-40B4-BE49-F238E27FC236}">
                  <a16:creationId xmlns:a16="http://schemas.microsoft.com/office/drawing/2014/main" id="{BCC44B61-8C63-A1AD-600D-AE16F7B1A3E8}"/>
                </a:ext>
              </a:extLst>
            </p:cNvPr>
            <p:cNvPicPr preferRelativeResize="0"/>
            <p:nvPr/>
          </p:nvPicPr>
          <p:blipFill rotWithShape="1">
            <a:blip r:embed="rId5">
              <a:alphaModFix/>
            </a:blip>
            <a:srcRect l="54182" t="27809" r="7175" b="10266"/>
            <a:stretch/>
          </p:blipFill>
          <p:spPr>
            <a:xfrm>
              <a:off x="5028573" y="2178775"/>
              <a:ext cx="1753723" cy="1580750"/>
            </a:xfrm>
            <a:prstGeom prst="rect">
              <a:avLst/>
            </a:prstGeom>
            <a:noFill/>
            <a:ln w="9525" cap="flat" cmpd="sng">
              <a:solidFill>
                <a:schemeClr val="dk2"/>
              </a:solidFill>
              <a:prstDash val="solid"/>
              <a:round/>
              <a:headEnd type="none" w="sm" len="sm"/>
              <a:tailEnd type="none" w="sm" len="sm"/>
            </a:ln>
          </p:spPr>
        </p:pic>
        <p:sp>
          <p:nvSpPr>
            <p:cNvPr id="12" name="Google Shape;447;p60">
              <a:extLst>
                <a:ext uri="{FF2B5EF4-FFF2-40B4-BE49-F238E27FC236}">
                  <a16:creationId xmlns:a16="http://schemas.microsoft.com/office/drawing/2014/main" id="{C35E9ACB-1450-3628-8235-397648D276D0}"/>
                </a:ext>
              </a:extLst>
            </p:cNvPr>
            <p:cNvSpPr txBox="1"/>
            <p:nvPr/>
          </p:nvSpPr>
          <p:spPr>
            <a:xfrm>
              <a:off x="7052750" y="1615064"/>
              <a:ext cx="1404300" cy="946800"/>
            </a:xfrm>
            <a:prstGeom prst="rect">
              <a:avLst/>
            </a:prstGeom>
            <a:solidFill>
              <a:srgbClr val="F2F2F2"/>
            </a:solidFill>
            <a:ln w="9525" cap="flat" cmpd="sng">
              <a:solidFill>
                <a:srgbClr val="9E9E9E"/>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rgbClr val="484848"/>
                  </a:solidFill>
                  <a:latin typeface="Fira Sans Condensed"/>
                  <a:ea typeface="Fira Sans Condensed"/>
                  <a:cs typeface="Fira Sans Condensed"/>
                  <a:sym typeface="Fira Sans Condensed"/>
                </a:rPr>
                <a:t>Paper Title: xxx</a:t>
              </a:r>
              <a:endParaRPr sz="1200" dirty="0">
                <a:solidFill>
                  <a:srgbClr val="484848"/>
                </a:solidFill>
                <a:latin typeface="Fira Sans Condensed"/>
                <a:ea typeface="Fira Sans Condensed"/>
                <a:cs typeface="Fira Sans Condensed"/>
                <a:sym typeface="Fira Sans Condensed"/>
              </a:endParaRPr>
            </a:p>
            <a:p>
              <a:pPr marL="0" lvl="0" indent="0" algn="l" rtl="0">
                <a:spcBef>
                  <a:spcPts val="0"/>
                </a:spcBef>
                <a:spcAft>
                  <a:spcPts val="0"/>
                </a:spcAft>
                <a:buNone/>
              </a:pPr>
              <a:r>
                <a:rPr lang="en" sz="1200" dirty="0">
                  <a:solidFill>
                    <a:srgbClr val="484848"/>
                  </a:solidFill>
                  <a:latin typeface="Fira Sans Condensed"/>
                  <a:ea typeface="Fira Sans Condensed"/>
                  <a:cs typeface="Fira Sans Condensed"/>
                  <a:sym typeface="Fira Sans Condensed"/>
                </a:rPr>
                <a:t>Dataset: xxx, xxx</a:t>
              </a:r>
              <a:endParaRPr sz="1200" dirty="0">
                <a:solidFill>
                  <a:srgbClr val="484848"/>
                </a:solidFill>
                <a:latin typeface="Fira Sans Condensed"/>
                <a:ea typeface="Fira Sans Condensed"/>
                <a:cs typeface="Fira Sans Condensed"/>
                <a:sym typeface="Fira Sans Condensed"/>
              </a:endParaRPr>
            </a:p>
            <a:p>
              <a:pPr marL="0" lvl="0" indent="0" algn="l" rtl="0">
                <a:spcBef>
                  <a:spcPts val="0"/>
                </a:spcBef>
                <a:spcAft>
                  <a:spcPts val="0"/>
                </a:spcAft>
                <a:buNone/>
              </a:pPr>
              <a:r>
                <a:rPr lang="en" sz="1200" dirty="0">
                  <a:solidFill>
                    <a:srgbClr val="484848"/>
                  </a:solidFill>
                  <a:latin typeface="Fira Sans Condensed"/>
                  <a:ea typeface="Fira Sans Condensed"/>
                  <a:cs typeface="Fira Sans Condensed"/>
                  <a:sym typeface="Fira Sans Condensed"/>
                </a:rPr>
                <a:t>Methods: xxx, xxx</a:t>
              </a:r>
              <a:endParaRPr sz="1200" dirty="0">
                <a:solidFill>
                  <a:srgbClr val="484848"/>
                </a:solidFill>
                <a:latin typeface="Fira Sans Condensed"/>
                <a:ea typeface="Fira Sans Condensed"/>
                <a:cs typeface="Fira Sans Condensed"/>
                <a:sym typeface="Fira Sans Condensed"/>
              </a:endParaRPr>
            </a:p>
            <a:p>
              <a:pPr marL="0" lvl="0" indent="0" algn="l" rtl="0">
                <a:spcBef>
                  <a:spcPts val="0"/>
                </a:spcBef>
                <a:spcAft>
                  <a:spcPts val="0"/>
                </a:spcAft>
                <a:buNone/>
              </a:pPr>
              <a:r>
                <a:rPr lang="en" sz="1200" dirty="0">
                  <a:solidFill>
                    <a:srgbClr val="484848"/>
                  </a:solidFill>
                  <a:latin typeface="Fira Sans Condensed"/>
                  <a:ea typeface="Fira Sans Condensed"/>
                  <a:cs typeface="Fira Sans Condensed"/>
                  <a:sym typeface="Fira Sans Condensed"/>
                </a:rPr>
                <a:t>Tasks: xxx</a:t>
              </a:r>
              <a:endParaRPr sz="1200" dirty="0">
                <a:solidFill>
                  <a:srgbClr val="484848"/>
                </a:solidFill>
                <a:latin typeface="Fira Sans Condensed"/>
                <a:ea typeface="Fira Sans Condensed"/>
                <a:cs typeface="Fira Sans Condensed"/>
                <a:sym typeface="Fira Sans Condensed"/>
              </a:endParaRPr>
            </a:p>
          </p:txBody>
        </p:sp>
        <p:sp>
          <p:nvSpPr>
            <p:cNvPr id="13" name="Google Shape;448;p60">
              <a:extLst>
                <a:ext uri="{FF2B5EF4-FFF2-40B4-BE49-F238E27FC236}">
                  <a16:creationId xmlns:a16="http://schemas.microsoft.com/office/drawing/2014/main" id="{19FEB8DB-BB53-2067-C2A3-A45036534CE2}"/>
                </a:ext>
              </a:extLst>
            </p:cNvPr>
            <p:cNvSpPr txBox="1"/>
            <p:nvPr/>
          </p:nvSpPr>
          <p:spPr>
            <a:xfrm>
              <a:off x="7205150" y="1767464"/>
              <a:ext cx="1404300" cy="946800"/>
            </a:xfrm>
            <a:prstGeom prst="rect">
              <a:avLst/>
            </a:prstGeom>
            <a:solidFill>
              <a:srgbClr val="F2F2F2"/>
            </a:solidFill>
            <a:ln w="9525" cap="flat" cmpd="sng">
              <a:solidFill>
                <a:srgbClr val="9E9E9E"/>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6B6B6B"/>
                  </a:solidFill>
                  <a:latin typeface="Fira Sans Condensed"/>
                  <a:ea typeface="Fira Sans Condensed"/>
                  <a:cs typeface="Fira Sans Condensed"/>
                  <a:sym typeface="Fira Sans Condensed"/>
                </a:rPr>
                <a:t>Paper Title: xxx</a:t>
              </a:r>
              <a:endParaRPr sz="1200">
                <a:solidFill>
                  <a:srgbClr val="6B6B6B"/>
                </a:solidFill>
                <a:latin typeface="Fira Sans Condensed"/>
                <a:ea typeface="Fira Sans Condensed"/>
                <a:cs typeface="Fira Sans Condensed"/>
                <a:sym typeface="Fira Sans Condensed"/>
              </a:endParaRPr>
            </a:p>
            <a:p>
              <a:pPr marL="0" lvl="0" indent="0" algn="l" rtl="0">
                <a:spcBef>
                  <a:spcPts val="0"/>
                </a:spcBef>
                <a:spcAft>
                  <a:spcPts val="0"/>
                </a:spcAft>
                <a:buNone/>
              </a:pPr>
              <a:r>
                <a:rPr lang="en" sz="1200">
                  <a:solidFill>
                    <a:srgbClr val="6B6B6B"/>
                  </a:solidFill>
                  <a:latin typeface="Fira Sans Condensed"/>
                  <a:ea typeface="Fira Sans Condensed"/>
                  <a:cs typeface="Fira Sans Condensed"/>
                  <a:sym typeface="Fira Sans Condensed"/>
                </a:rPr>
                <a:t>Dataset: xxx, xxx</a:t>
              </a:r>
              <a:endParaRPr sz="1200">
                <a:solidFill>
                  <a:srgbClr val="6B6B6B"/>
                </a:solidFill>
                <a:latin typeface="Fira Sans Condensed"/>
                <a:ea typeface="Fira Sans Condensed"/>
                <a:cs typeface="Fira Sans Condensed"/>
                <a:sym typeface="Fira Sans Condensed"/>
              </a:endParaRPr>
            </a:p>
            <a:p>
              <a:pPr marL="0" lvl="0" indent="0" algn="l" rtl="0">
                <a:spcBef>
                  <a:spcPts val="0"/>
                </a:spcBef>
                <a:spcAft>
                  <a:spcPts val="0"/>
                </a:spcAft>
                <a:buNone/>
              </a:pPr>
              <a:r>
                <a:rPr lang="en" sz="1200">
                  <a:solidFill>
                    <a:srgbClr val="6B6B6B"/>
                  </a:solidFill>
                  <a:latin typeface="Fira Sans Condensed"/>
                  <a:ea typeface="Fira Sans Condensed"/>
                  <a:cs typeface="Fira Sans Condensed"/>
                  <a:sym typeface="Fira Sans Condensed"/>
                </a:rPr>
                <a:t>Methods: xxx, xxx</a:t>
              </a:r>
              <a:endParaRPr sz="1200">
                <a:solidFill>
                  <a:srgbClr val="6B6B6B"/>
                </a:solidFill>
                <a:latin typeface="Fira Sans Condensed"/>
                <a:ea typeface="Fira Sans Condensed"/>
                <a:cs typeface="Fira Sans Condensed"/>
                <a:sym typeface="Fira Sans Condensed"/>
              </a:endParaRPr>
            </a:p>
            <a:p>
              <a:pPr marL="0" lvl="0" indent="0" algn="l" rtl="0">
                <a:spcBef>
                  <a:spcPts val="0"/>
                </a:spcBef>
                <a:spcAft>
                  <a:spcPts val="0"/>
                </a:spcAft>
                <a:buNone/>
              </a:pPr>
              <a:r>
                <a:rPr lang="en" sz="1200">
                  <a:solidFill>
                    <a:srgbClr val="6B6B6B"/>
                  </a:solidFill>
                  <a:latin typeface="Fira Sans Condensed"/>
                  <a:ea typeface="Fira Sans Condensed"/>
                  <a:cs typeface="Fira Sans Condensed"/>
                  <a:sym typeface="Fira Sans Condensed"/>
                </a:rPr>
                <a:t>Tasks: xxx</a:t>
              </a:r>
              <a:endParaRPr sz="1200">
                <a:solidFill>
                  <a:srgbClr val="6B6B6B"/>
                </a:solidFill>
                <a:latin typeface="Fira Sans Condensed"/>
                <a:ea typeface="Fira Sans Condensed"/>
                <a:cs typeface="Fira Sans Condensed"/>
                <a:sym typeface="Fira Sans Condensed"/>
              </a:endParaRPr>
            </a:p>
          </p:txBody>
        </p:sp>
        <p:sp>
          <p:nvSpPr>
            <p:cNvPr id="14" name="Google Shape;449;p60">
              <a:extLst>
                <a:ext uri="{FF2B5EF4-FFF2-40B4-BE49-F238E27FC236}">
                  <a16:creationId xmlns:a16="http://schemas.microsoft.com/office/drawing/2014/main" id="{8B3400A4-8CB4-41D9-B67D-8CE6D641FD82}"/>
                </a:ext>
              </a:extLst>
            </p:cNvPr>
            <p:cNvSpPr txBox="1"/>
            <p:nvPr/>
          </p:nvSpPr>
          <p:spPr>
            <a:xfrm>
              <a:off x="7357550" y="1919864"/>
              <a:ext cx="1404300" cy="946800"/>
            </a:xfrm>
            <a:prstGeom prst="rect">
              <a:avLst/>
            </a:prstGeom>
            <a:solidFill>
              <a:srgbClr val="F2F2F2"/>
            </a:solidFill>
            <a:ln w="9525" cap="flat" cmpd="sng">
              <a:solidFill>
                <a:srgbClr val="9E9E9E"/>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rgbClr val="6B6B6B"/>
                  </a:solidFill>
                  <a:latin typeface="Fira Sans Condensed"/>
                  <a:ea typeface="Fira Sans Condensed"/>
                  <a:cs typeface="Fira Sans Condensed"/>
                  <a:sym typeface="Fira Sans Condensed"/>
                </a:rPr>
                <a:t>Paper Title: xxx</a:t>
              </a:r>
              <a:endParaRPr sz="1200" dirty="0">
                <a:solidFill>
                  <a:srgbClr val="6B6B6B"/>
                </a:solidFill>
                <a:latin typeface="Fira Sans Condensed"/>
                <a:ea typeface="Fira Sans Condensed"/>
                <a:cs typeface="Fira Sans Condensed"/>
                <a:sym typeface="Fira Sans Condensed"/>
              </a:endParaRPr>
            </a:p>
            <a:p>
              <a:pPr marL="0" lvl="0" indent="0" algn="l" rtl="0">
                <a:spcBef>
                  <a:spcPts val="0"/>
                </a:spcBef>
                <a:spcAft>
                  <a:spcPts val="0"/>
                </a:spcAft>
                <a:buNone/>
              </a:pPr>
              <a:r>
                <a:rPr lang="en" sz="1200" dirty="0">
                  <a:solidFill>
                    <a:srgbClr val="6B6B6B"/>
                  </a:solidFill>
                  <a:latin typeface="Fira Sans Condensed"/>
                  <a:ea typeface="Fira Sans Condensed"/>
                  <a:cs typeface="Fira Sans Condensed"/>
                  <a:sym typeface="Fira Sans Condensed"/>
                </a:rPr>
                <a:t>Dataset: xxx, xxx</a:t>
              </a:r>
              <a:endParaRPr sz="1200" dirty="0">
                <a:solidFill>
                  <a:srgbClr val="6B6B6B"/>
                </a:solidFill>
                <a:latin typeface="Fira Sans Condensed"/>
                <a:ea typeface="Fira Sans Condensed"/>
                <a:cs typeface="Fira Sans Condensed"/>
                <a:sym typeface="Fira Sans Condensed"/>
              </a:endParaRPr>
            </a:p>
            <a:p>
              <a:pPr marL="0" lvl="0" indent="0" algn="l" rtl="0">
                <a:spcBef>
                  <a:spcPts val="0"/>
                </a:spcBef>
                <a:spcAft>
                  <a:spcPts val="0"/>
                </a:spcAft>
                <a:buNone/>
              </a:pPr>
              <a:r>
                <a:rPr lang="en" sz="1200" dirty="0">
                  <a:solidFill>
                    <a:srgbClr val="6B6B6B"/>
                  </a:solidFill>
                  <a:latin typeface="Fira Sans Condensed"/>
                  <a:ea typeface="Fira Sans Condensed"/>
                  <a:cs typeface="Fira Sans Condensed"/>
                  <a:sym typeface="Fira Sans Condensed"/>
                </a:rPr>
                <a:t>Models: xxx, xxx</a:t>
              </a:r>
              <a:endParaRPr sz="1200" dirty="0">
                <a:solidFill>
                  <a:srgbClr val="6B6B6B"/>
                </a:solidFill>
                <a:latin typeface="Fira Sans Condensed"/>
                <a:ea typeface="Fira Sans Condensed"/>
                <a:cs typeface="Fira Sans Condensed"/>
                <a:sym typeface="Fira Sans Condensed"/>
              </a:endParaRPr>
            </a:p>
            <a:p>
              <a:pPr marL="0" lvl="0" indent="0" algn="l" rtl="0">
                <a:spcBef>
                  <a:spcPts val="0"/>
                </a:spcBef>
                <a:spcAft>
                  <a:spcPts val="0"/>
                </a:spcAft>
                <a:buNone/>
              </a:pPr>
              <a:r>
                <a:rPr lang="en" sz="1200" dirty="0">
                  <a:solidFill>
                    <a:srgbClr val="6B6B6B"/>
                  </a:solidFill>
                  <a:latin typeface="Fira Sans Condensed"/>
                  <a:ea typeface="Fira Sans Condensed"/>
                  <a:cs typeface="Fira Sans Condensed"/>
                  <a:sym typeface="Fira Sans Condensed"/>
                </a:rPr>
                <a:t>Tasks: xxx</a:t>
              </a:r>
              <a:endParaRPr sz="1200" dirty="0">
                <a:solidFill>
                  <a:srgbClr val="6B6B6B"/>
                </a:solidFill>
                <a:latin typeface="Fira Sans Condensed"/>
                <a:ea typeface="Fira Sans Condensed"/>
                <a:cs typeface="Fira Sans Condensed"/>
                <a:sym typeface="Fira Sans Condensed"/>
              </a:endParaRPr>
            </a:p>
          </p:txBody>
        </p:sp>
        <p:pic>
          <p:nvPicPr>
            <p:cNvPr id="15" name="Google Shape;450;p60">
              <a:extLst>
                <a:ext uri="{FF2B5EF4-FFF2-40B4-BE49-F238E27FC236}">
                  <a16:creationId xmlns:a16="http://schemas.microsoft.com/office/drawing/2014/main" id="{E06359C0-65F4-81FD-BB5C-7E0162770480}"/>
                </a:ext>
              </a:extLst>
            </p:cNvPr>
            <p:cNvPicPr preferRelativeResize="0"/>
            <p:nvPr/>
          </p:nvPicPr>
          <p:blipFill>
            <a:blip r:embed="rId6">
              <a:alphaModFix amt="52000"/>
            </a:blip>
            <a:stretch>
              <a:fillRect/>
            </a:stretch>
          </p:blipFill>
          <p:spPr>
            <a:xfrm>
              <a:off x="7513800" y="3197625"/>
              <a:ext cx="1011549" cy="896999"/>
            </a:xfrm>
            <a:prstGeom prst="rect">
              <a:avLst/>
            </a:prstGeom>
            <a:noFill/>
            <a:ln>
              <a:noFill/>
            </a:ln>
          </p:spPr>
        </p:pic>
        <p:sp>
          <p:nvSpPr>
            <p:cNvPr id="16" name="Google Shape;451;p60">
              <a:extLst>
                <a:ext uri="{FF2B5EF4-FFF2-40B4-BE49-F238E27FC236}">
                  <a16:creationId xmlns:a16="http://schemas.microsoft.com/office/drawing/2014/main" id="{EE7E36C6-1E3A-0EBC-179C-477CB1662D42}"/>
                </a:ext>
              </a:extLst>
            </p:cNvPr>
            <p:cNvSpPr txBox="1"/>
            <p:nvPr/>
          </p:nvSpPr>
          <p:spPr>
            <a:xfrm>
              <a:off x="7425800" y="3148125"/>
              <a:ext cx="963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2"/>
                  </a:solidFill>
                  <a:latin typeface="Fira Sans Condensed"/>
                  <a:ea typeface="Fira Sans Condensed"/>
                  <a:cs typeface="Fira Sans Condensed"/>
                  <a:sym typeface="Fira Sans Condensed"/>
                </a:rPr>
                <a:t>Dataset</a:t>
              </a:r>
              <a:endParaRPr sz="1000" b="1">
                <a:solidFill>
                  <a:schemeClr val="accent2"/>
                </a:solidFill>
                <a:latin typeface="Fira Sans Condensed"/>
                <a:ea typeface="Fira Sans Condensed"/>
                <a:cs typeface="Fira Sans Condensed"/>
                <a:sym typeface="Fira Sans Condensed"/>
              </a:endParaRPr>
            </a:p>
          </p:txBody>
        </p:sp>
        <p:sp>
          <p:nvSpPr>
            <p:cNvPr id="17" name="Google Shape;452;p60">
              <a:extLst>
                <a:ext uri="{FF2B5EF4-FFF2-40B4-BE49-F238E27FC236}">
                  <a16:creationId xmlns:a16="http://schemas.microsoft.com/office/drawing/2014/main" id="{E57A1EFE-9F8D-4C07-C384-96CADD32F408}"/>
                </a:ext>
              </a:extLst>
            </p:cNvPr>
            <p:cNvSpPr txBox="1"/>
            <p:nvPr/>
          </p:nvSpPr>
          <p:spPr>
            <a:xfrm>
              <a:off x="8147925" y="3698050"/>
              <a:ext cx="963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2"/>
                  </a:solidFill>
                  <a:latin typeface="Fira Sans Condensed"/>
                  <a:ea typeface="Fira Sans Condensed"/>
                  <a:cs typeface="Fira Sans Condensed"/>
                  <a:sym typeface="Fira Sans Condensed"/>
                </a:rPr>
                <a:t>Task</a:t>
              </a:r>
              <a:endParaRPr sz="1000" b="1">
                <a:solidFill>
                  <a:schemeClr val="accent2"/>
                </a:solidFill>
                <a:latin typeface="Fira Sans Condensed"/>
                <a:ea typeface="Fira Sans Condensed"/>
                <a:cs typeface="Fira Sans Condensed"/>
                <a:sym typeface="Fira Sans Condensed"/>
              </a:endParaRPr>
            </a:p>
          </p:txBody>
        </p:sp>
        <p:sp>
          <p:nvSpPr>
            <p:cNvPr id="18" name="Google Shape;453;p60">
              <a:extLst>
                <a:ext uri="{FF2B5EF4-FFF2-40B4-BE49-F238E27FC236}">
                  <a16:creationId xmlns:a16="http://schemas.microsoft.com/office/drawing/2014/main" id="{E72C1D2E-8AA1-B46C-E75F-F4B87F28AC0E}"/>
                </a:ext>
              </a:extLst>
            </p:cNvPr>
            <p:cNvSpPr txBox="1"/>
            <p:nvPr/>
          </p:nvSpPr>
          <p:spPr>
            <a:xfrm>
              <a:off x="7357550" y="3607125"/>
              <a:ext cx="963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dirty="0">
                  <a:solidFill>
                    <a:schemeClr val="accent2"/>
                  </a:solidFill>
                  <a:latin typeface="Fira Sans Condensed"/>
                  <a:ea typeface="Fira Sans Condensed"/>
                  <a:cs typeface="Fira Sans Condensed"/>
                  <a:sym typeface="Fira Sans Condensed"/>
                </a:rPr>
                <a:t>Model</a:t>
              </a:r>
              <a:endParaRPr sz="1000" b="1" dirty="0">
                <a:solidFill>
                  <a:schemeClr val="accent2"/>
                </a:solidFill>
                <a:latin typeface="Fira Sans Condensed"/>
                <a:ea typeface="Fira Sans Condensed"/>
                <a:cs typeface="Fira Sans Condensed"/>
                <a:sym typeface="Fira Sans Condensed"/>
              </a:endParaRPr>
            </a:p>
          </p:txBody>
        </p:sp>
      </p:grpSp>
      <p:pic>
        <p:nvPicPr>
          <p:cNvPr id="19" name="Picture 18" descr="A collage of charts and diagrams&#10;&#10;AI-generated content may be incorrect.">
            <a:extLst>
              <a:ext uri="{FF2B5EF4-FFF2-40B4-BE49-F238E27FC236}">
                <a16:creationId xmlns:a16="http://schemas.microsoft.com/office/drawing/2014/main" id="{5C9FD49A-9028-F799-8E65-359F13959CBD}"/>
              </a:ext>
            </a:extLst>
          </p:cNvPr>
          <p:cNvPicPr>
            <a:picLocks noChangeAspect="1"/>
          </p:cNvPicPr>
          <p:nvPr/>
        </p:nvPicPr>
        <p:blipFill>
          <a:blip r:embed="rId7"/>
          <a:stretch>
            <a:fillRect/>
          </a:stretch>
        </p:blipFill>
        <p:spPr>
          <a:xfrm>
            <a:off x="4978232" y="3665586"/>
            <a:ext cx="1753724" cy="1400362"/>
          </a:xfrm>
          <a:prstGeom prst="rect">
            <a:avLst/>
          </a:prstGeom>
          <a:ln>
            <a:solidFill>
              <a:schemeClr val="bg2"/>
            </a:solidFill>
          </a:ln>
        </p:spPr>
      </p:pic>
      <p:sp>
        <p:nvSpPr>
          <p:cNvPr id="20" name="TextBox 19">
            <a:extLst>
              <a:ext uri="{FF2B5EF4-FFF2-40B4-BE49-F238E27FC236}">
                <a16:creationId xmlns:a16="http://schemas.microsoft.com/office/drawing/2014/main" id="{67B34621-B299-63B6-4459-DAE3C71D1AA2}"/>
              </a:ext>
            </a:extLst>
          </p:cNvPr>
          <p:cNvSpPr txBox="1"/>
          <p:nvPr/>
        </p:nvSpPr>
        <p:spPr>
          <a:xfrm>
            <a:off x="5388804" y="1082110"/>
            <a:ext cx="532518" cy="307777"/>
          </a:xfrm>
          <a:prstGeom prst="rect">
            <a:avLst/>
          </a:prstGeom>
          <a:noFill/>
        </p:spPr>
        <p:txBody>
          <a:bodyPr wrap="none" rtlCol="0">
            <a:spAutoFit/>
          </a:bodyPr>
          <a:lstStyle/>
          <a:p>
            <a:r>
              <a:rPr lang="en-US" dirty="0"/>
              <a:t>Text</a:t>
            </a:r>
          </a:p>
        </p:txBody>
      </p:sp>
      <p:sp>
        <p:nvSpPr>
          <p:cNvPr id="21" name="TextBox 20">
            <a:extLst>
              <a:ext uri="{FF2B5EF4-FFF2-40B4-BE49-F238E27FC236}">
                <a16:creationId xmlns:a16="http://schemas.microsoft.com/office/drawing/2014/main" id="{C4F58B25-5D85-1C5D-DDD5-AB82DEA83B55}"/>
              </a:ext>
            </a:extLst>
          </p:cNvPr>
          <p:cNvSpPr txBox="1"/>
          <p:nvPr/>
        </p:nvSpPr>
        <p:spPr>
          <a:xfrm>
            <a:off x="4900163" y="3357809"/>
            <a:ext cx="1715534" cy="307777"/>
          </a:xfrm>
          <a:prstGeom prst="rect">
            <a:avLst/>
          </a:prstGeom>
          <a:noFill/>
        </p:spPr>
        <p:txBody>
          <a:bodyPr wrap="none" rtlCol="0">
            <a:spAutoFit/>
          </a:bodyPr>
          <a:lstStyle/>
          <a:p>
            <a:r>
              <a:rPr lang="en-US" dirty="0"/>
              <a:t>Figures and Tables</a:t>
            </a:r>
          </a:p>
        </p:txBody>
      </p:sp>
      <p:pic>
        <p:nvPicPr>
          <p:cNvPr id="22" name="Picture 4" descr="Comprehension - Free icons">
            <a:extLst>
              <a:ext uri="{FF2B5EF4-FFF2-40B4-BE49-F238E27FC236}">
                <a16:creationId xmlns:a16="http://schemas.microsoft.com/office/drawing/2014/main" id="{E5E54485-2AF2-402E-425E-8AC5083E328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7554167" y="3993909"/>
            <a:ext cx="770099" cy="77009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746E0E3-1B51-30BE-3696-41DDB531B91A}"/>
              </a:ext>
            </a:extLst>
          </p:cNvPr>
          <p:cNvSpPr txBox="1"/>
          <p:nvPr/>
        </p:nvSpPr>
        <p:spPr>
          <a:xfrm>
            <a:off x="7157042" y="775475"/>
            <a:ext cx="1399742" cy="307777"/>
          </a:xfrm>
          <a:prstGeom prst="rect">
            <a:avLst/>
          </a:prstGeom>
          <a:noFill/>
        </p:spPr>
        <p:txBody>
          <a:bodyPr wrap="none" rtlCol="0">
            <a:spAutoFit/>
          </a:bodyPr>
          <a:lstStyle/>
          <a:p>
            <a:r>
              <a:rPr lang="en-US" u="sng" dirty="0"/>
              <a:t>Named Entities</a:t>
            </a:r>
          </a:p>
        </p:txBody>
      </p:sp>
      <p:sp>
        <p:nvSpPr>
          <p:cNvPr id="24" name="TextBox 23">
            <a:extLst>
              <a:ext uri="{FF2B5EF4-FFF2-40B4-BE49-F238E27FC236}">
                <a16:creationId xmlns:a16="http://schemas.microsoft.com/office/drawing/2014/main" id="{54F26475-8CDA-EFCD-E2AD-CACC8A7B861C}"/>
              </a:ext>
            </a:extLst>
          </p:cNvPr>
          <p:cNvSpPr txBox="1"/>
          <p:nvPr/>
        </p:nvSpPr>
        <p:spPr>
          <a:xfrm>
            <a:off x="7031240" y="2409035"/>
            <a:ext cx="1896673" cy="307777"/>
          </a:xfrm>
          <a:prstGeom prst="rect">
            <a:avLst/>
          </a:prstGeom>
          <a:noFill/>
        </p:spPr>
        <p:txBody>
          <a:bodyPr wrap="none" rtlCol="0">
            <a:spAutoFit/>
          </a:bodyPr>
          <a:lstStyle/>
          <a:p>
            <a:r>
              <a:rPr lang="en-US" u="sng" dirty="0"/>
              <a:t>Relations and Linking</a:t>
            </a:r>
          </a:p>
        </p:txBody>
      </p:sp>
      <p:sp>
        <p:nvSpPr>
          <p:cNvPr id="25" name="TextBox 24">
            <a:extLst>
              <a:ext uri="{FF2B5EF4-FFF2-40B4-BE49-F238E27FC236}">
                <a16:creationId xmlns:a16="http://schemas.microsoft.com/office/drawing/2014/main" id="{720BEE59-D770-C540-1D8E-5814AAC149FB}"/>
              </a:ext>
            </a:extLst>
          </p:cNvPr>
          <p:cNvSpPr txBox="1"/>
          <p:nvPr/>
        </p:nvSpPr>
        <p:spPr>
          <a:xfrm>
            <a:off x="7255660" y="3670343"/>
            <a:ext cx="1447832" cy="307777"/>
          </a:xfrm>
          <a:prstGeom prst="rect">
            <a:avLst/>
          </a:prstGeom>
          <a:noFill/>
        </p:spPr>
        <p:txBody>
          <a:bodyPr wrap="none" rtlCol="0">
            <a:spAutoFit/>
          </a:bodyPr>
          <a:lstStyle/>
          <a:p>
            <a:r>
              <a:rPr lang="en-US" u="sng" dirty="0"/>
              <a:t>Comprehension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 grpId="0"/>
      <p:bldP spid="20" grpId="0"/>
      <p:bldP spid="21" grpId="0"/>
      <p:bldP spid="23" grpId="0"/>
      <p:bldP spid="24" grpId="0"/>
      <p:bldP spid="2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pic>
        <p:nvPicPr>
          <p:cNvPr id="856" name="Google Shape;856;p88"/>
          <p:cNvPicPr preferRelativeResize="0"/>
          <p:nvPr/>
        </p:nvPicPr>
        <p:blipFill rotWithShape="1">
          <a:blip r:embed="rId3">
            <a:alphaModFix/>
          </a:blip>
          <a:srcRect r="6968"/>
          <a:stretch/>
        </p:blipFill>
        <p:spPr>
          <a:xfrm>
            <a:off x="0" y="0"/>
            <a:ext cx="9144000" cy="5143501"/>
          </a:xfrm>
          <a:prstGeom prst="rect">
            <a:avLst/>
          </a:prstGeom>
          <a:noFill/>
          <a:ln>
            <a:noFill/>
          </a:ln>
        </p:spPr>
      </p:pic>
      <p:sp>
        <p:nvSpPr>
          <p:cNvPr id="857" name="Google Shape;857;p88"/>
          <p:cNvSpPr/>
          <p:nvPr/>
        </p:nvSpPr>
        <p:spPr>
          <a:xfrm>
            <a:off x="1924200" y="1449199"/>
            <a:ext cx="5295600" cy="2330100"/>
          </a:xfrm>
          <a:prstGeom prst="rect">
            <a:avLst/>
          </a:prstGeom>
          <a:solidFill>
            <a:schemeClr val="lt2"/>
          </a:solidFill>
          <a:ln>
            <a:noFill/>
          </a:ln>
          <a:effectLst>
            <a:outerShdw blurRad="57150" dist="19050" dir="7200000" algn="bl" rotWithShape="0">
              <a:srgbClr val="000000">
                <a:alpha val="19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5500" dirty="0">
                <a:latin typeface="Fira Sans Condensed"/>
                <a:ea typeface="Fira Sans Condensed"/>
                <a:cs typeface="Fira Sans Condensed"/>
                <a:sym typeface="Fira Sans Condensed"/>
              </a:rPr>
              <a:t>Thank you.</a:t>
            </a:r>
            <a:endParaRPr sz="5500" dirty="0">
              <a:latin typeface="Fira Sans Condensed"/>
              <a:ea typeface="Fira Sans Condensed"/>
              <a:cs typeface="Fira Sans Condensed"/>
              <a:sym typeface="Fira Sans Condensed"/>
            </a:endParaRPr>
          </a:p>
          <a:p>
            <a:pPr marL="0" lvl="0" indent="0" algn="ctr" rtl="0">
              <a:spcBef>
                <a:spcPts val="0"/>
              </a:spcBef>
              <a:spcAft>
                <a:spcPts val="0"/>
              </a:spcAft>
              <a:buNone/>
            </a:pPr>
            <a:r>
              <a:rPr lang="en" sz="5500" dirty="0">
                <a:latin typeface="Fira Sans Condensed"/>
                <a:ea typeface="Fira Sans Condensed"/>
                <a:cs typeface="Fira Sans Condensed"/>
                <a:sym typeface="Fira Sans Condensed"/>
              </a:rPr>
              <a:t>Questions ?</a:t>
            </a:r>
            <a:endParaRPr sz="5500" dirty="0">
              <a:latin typeface="Fira Sans Condensed"/>
              <a:ea typeface="Fira Sans Condensed"/>
              <a:cs typeface="Fira Sans Condensed"/>
              <a:sym typeface="Fira Sans Condensed"/>
            </a:endParaRPr>
          </a:p>
        </p:txBody>
      </p:sp>
      <p:sp>
        <p:nvSpPr>
          <p:cNvPr id="858" name="Google Shape;858;p8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40</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61"/>
          <p:cNvSpPr txBox="1">
            <a:spLocks noGrp="1"/>
          </p:cNvSpPr>
          <p:nvPr>
            <p:ph type="title"/>
          </p:nvPr>
        </p:nvSpPr>
        <p:spPr>
          <a:xfrm>
            <a:off x="627071" y="550374"/>
            <a:ext cx="8520600" cy="572700"/>
          </a:xfrm>
          <a:prstGeom prst="rect">
            <a:avLst/>
          </a:prstGeom>
        </p:spPr>
        <p:txBody>
          <a:bodyPr spcFirstLastPara="1" wrap="square" lIns="91425" tIns="91425" rIns="91425" bIns="91425" anchor="t" anchorCtr="0">
            <a:noAutofit/>
          </a:bodyPr>
          <a:lstStyle/>
          <a:p>
            <a:pPr marL="50800">
              <a:buSzPts val="2800"/>
            </a:pPr>
            <a:r>
              <a:rPr lang="en-US" sz="2500" u="none" strike="noStrike" dirty="0">
                <a:effectLst/>
                <a:latin typeface="Fira Sans" panose="020B0503050000020004" pitchFamily="34" charset="0"/>
                <a:ea typeface="PingFang SC" panose="020B0400000000000000" pitchFamily="34" charset="-122"/>
              </a:rPr>
              <a:t>1. Textual Information Extraction Challenges​</a:t>
            </a:r>
            <a:endParaRPr lang="en-US" sz="2500" dirty="0">
              <a:solidFill>
                <a:schemeClr val="dk1"/>
              </a:solidFill>
              <a:latin typeface="Fira Sans" panose="020B0503050000020004" pitchFamily="34" charset="0"/>
              <a:cs typeface="Fira Sans Condensed"/>
              <a:sym typeface="Fira Sans Condensed"/>
            </a:endParaRPr>
          </a:p>
        </p:txBody>
      </p:sp>
      <p:sp>
        <p:nvSpPr>
          <p:cNvPr id="474" name="Google Shape;474;p6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sp>
        <p:nvSpPr>
          <p:cNvPr id="3" name="TextBox 2">
            <a:extLst>
              <a:ext uri="{FF2B5EF4-FFF2-40B4-BE49-F238E27FC236}">
                <a16:creationId xmlns:a16="http://schemas.microsoft.com/office/drawing/2014/main" id="{B7A00C4E-41E7-0400-8075-85DB732B2B99}"/>
              </a:ext>
            </a:extLst>
          </p:cNvPr>
          <p:cNvSpPr txBox="1"/>
          <p:nvPr/>
        </p:nvSpPr>
        <p:spPr>
          <a:xfrm>
            <a:off x="417443" y="1123074"/>
            <a:ext cx="8520600" cy="2308324"/>
          </a:xfrm>
          <a:prstGeom prst="rect">
            <a:avLst/>
          </a:prstGeom>
          <a:noFill/>
        </p:spPr>
        <p:txBody>
          <a:bodyPr wrap="square">
            <a:spAutoFit/>
          </a:bodyPr>
          <a:lstStyle/>
          <a:p>
            <a:pPr algn="l" fontAlgn="base">
              <a:buFont typeface="Arial" panose="020B0604020202020204" pitchFamily="34" charset="0"/>
              <a:buChar char="•"/>
            </a:pPr>
            <a:r>
              <a:rPr lang="en-US" sz="1600" b="1" i="0" u="none" strike="noStrike" dirty="0">
                <a:effectLst/>
                <a:latin typeface="inherit"/>
                <a:ea typeface="PingFang SC" panose="020B0400000000000000" pitchFamily="34" charset="-122"/>
              </a:rPr>
              <a:t>Scale and Coverage Gaps</a:t>
            </a:r>
            <a:r>
              <a:rPr lang="en-US" sz="1600" b="0" i="0" u="none" strike="noStrike" dirty="0">
                <a:effectLst/>
                <a:latin typeface="inherit"/>
                <a:ea typeface="PingFang SC" panose="020B0400000000000000" pitchFamily="34" charset="-122"/>
              </a:rPr>
              <a:t>:</a:t>
            </a:r>
          </a:p>
          <a:p>
            <a:pPr marL="742950" lvl="1" indent="-285750" algn="l" fontAlgn="base">
              <a:buFont typeface="Arial" panose="020B0604020202020204" pitchFamily="34" charset="0"/>
              <a:buChar char="•"/>
            </a:pPr>
            <a:r>
              <a:rPr lang="en-US" sz="1600" b="0" i="0" u="none" strike="noStrike" dirty="0">
                <a:effectLst/>
                <a:latin typeface="inherit"/>
                <a:ea typeface="PingFang SC" panose="020B0400000000000000" pitchFamily="34" charset="-122"/>
              </a:rPr>
              <a:t>AI-centric corpora (e.g., SciERC</a:t>
            </a:r>
            <a:r>
              <a:rPr lang="en-US" sz="1600" baseline="30000" dirty="0">
                <a:latin typeface="inherit"/>
                <a:ea typeface="PingFang SC" panose="020B0400000000000000" pitchFamily="34" charset="-122"/>
              </a:rPr>
              <a:t>1</a:t>
            </a:r>
            <a:r>
              <a:rPr lang="en-US" sz="1600" b="0" i="0" u="none" strike="noStrike" dirty="0">
                <a:effectLst/>
                <a:latin typeface="inherit"/>
                <a:ea typeface="PingFang SC" panose="020B0400000000000000" pitchFamily="34" charset="-122"/>
              </a:rPr>
              <a:t>, TDMSci</a:t>
            </a:r>
            <a:r>
              <a:rPr lang="en-US" sz="1600" b="0" i="0" u="none" strike="noStrike" baseline="30000" dirty="0">
                <a:effectLst/>
                <a:latin typeface="inherit"/>
                <a:ea typeface="PingFang SC" panose="020B0400000000000000" pitchFamily="34" charset="-122"/>
              </a:rPr>
              <a:t>2</a:t>
            </a:r>
            <a:r>
              <a:rPr lang="en-US" sz="1600" b="0" i="0" u="none" strike="noStrike" dirty="0">
                <a:effectLst/>
                <a:latin typeface="inherit"/>
                <a:ea typeface="PingFang SC" panose="020B0400000000000000" pitchFamily="34" charset="-122"/>
              </a:rPr>
              <a:t>) average only 500–2,000 annotated instances.</a:t>
            </a:r>
          </a:p>
          <a:p>
            <a:pPr marL="742950" lvl="1" indent="-285750" fontAlgn="base">
              <a:buFont typeface="Arial" panose="020B0604020202020204" pitchFamily="34" charset="0"/>
              <a:buChar char="•"/>
            </a:pPr>
            <a:r>
              <a:rPr lang="en-US" sz="1600" b="0" i="0" u="none" strike="noStrike" dirty="0">
                <a:effectLst/>
                <a:latin typeface="inherit"/>
                <a:ea typeface="PingFang SC" panose="020B0400000000000000" pitchFamily="34" charset="-122"/>
              </a:rPr>
              <a:t>Climate corpora cover small amount of literature (e.g., CMIP Publication Hub, Singh et al.</a:t>
            </a:r>
            <a:r>
              <a:rPr lang="en-US" sz="1600" b="0" i="0" u="none" strike="noStrike" baseline="30000" dirty="0">
                <a:effectLst/>
                <a:latin typeface="inherit"/>
                <a:ea typeface="PingFang SC" panose="020B0400000000000000" pitchFamily="34" charset="-122"/>
              </a:rPr>
              <a:t>3</a:t>
            </a:r>
            <a:r>
              <a:rPr lang="en-US" sz="1600" b="0" i="0" u="none" strike="noStrike" dirty="0">
                <a:effectLst/>
                <a:latin typeface="inherit"/>
                <a:ea typeface="PingFang SC" panose="020B0400000000000000" pitchFamily="34" charset="-122"/>
              </a:rPr>
              <a:t> ).</a:t>
            </a:r>
          </a:p>
          <a:p>
            <a:pPr algn="l" fontAlgn="base">
              <a:buFont typeface="Arial" panose="020B0604020202020204" pitchFamily="34" charset="0"/>
              <a:buChar char="•"/>
            </a:pPr>
            <a:r>
              <a:rPr lang="en-US" sz="1600" b="0" i="0" u="none" strike="noStrike" dirty="0">
                <a:effectLst/>
                <a:latin typeface="inherit"/>
                <a:ea typeface="PingFang SC" panose="020B0400000000000000" pitchFamily="34" charset="-122"/>
              </a:rPr>
              <a:t>​</a:t>
            </a:r>
            <a:r>
              <a:rPr lang="en-US" sz="1600" b="1" i="0" u="none" strike="noStrike" dirty="0">
                <a:effectLst/>
                <a:latin typeface="inherit"/>
                <a:ea typeface="PingFang SC" panose="020B0400000000000000" pitchFamily="34" charset="-122"/>
              </a:rPr>
              <a:t>Lexical Diversity</a:t>
            </a:r>
            <a:r>
              <a:rPr lang="en-US" sz="1600" b="0" i="0" u="none" strike="noStrike" dirty="0">
                <a:effectLst/>
                <a:latin typeface="inherit"/>
                <a:ea typeface="PingFang SC" panose="020B0400000000000000" pitchFamily="34" charset="-122"/>
              </a:rPr>
              <a:t>:</a:t>
            </a:r>
          </a:p>
          <a:p>
            <a:pPr marL="742950" lvl="1" indent="-285750" algn="l" fontAlgn="base">
              <a:buFont typeface="Arial" panose="020B0604020202020204" pitchFamily="34" charset="0"/>
              <a:buChar char="•"/>
            </a:pPr>
            <a:r>
              <a:rPr lang="en-US" sz="1600" b="0" i="0" u="none" strike="noStrike" dirty="0">
                <a:effectLst/>
                <a:latin typeface="inherit"/>
                <a:ea typeface="PingFang SC" panose="020B0400000000000000" pitchFamily="34" charset="-122"/>
              </a:rPr>
              <a:t>Models struggle with casing variants (</a:t>
            </a:r>
            <a:r>
              <a:rPr lang="en-US" sz="1600" b="0" i="0" u="none" strike="noStrike" dirty="0" err="1">
                <a:effectLst/>
                <a:latin typeface="inherit"/>
                <a:ea typeface="PingFang SC" panose="020B0400000000000000" pitchFamily="34" charset="-122"/>
              </a:rPr>
              <a:t>TDMSci</a:t>
            </a:r>
            <a:r>
              <a:rPr lang="en-US" sz="1600" b="0" i="0" u="none" strike="noStrike" dirty="0">
                <a:effectLst/>
                <a:latin typeface="inherit"/>
                <a:ea typeface="PingFang SC" panose="020B0400000000000000" pitchFamily="34" charset="-122"/>
              </a:rPr>
              <a:t>) and technical codes (e.g., CMIP6-ssp245).</a:t>
            </a:r>
          </a:p>
          <a:p>
            <a:pPr algn="l" fontAlgn="base">
              <a:buFont typeface="Arial" panose="020B0604020202020204" pitchFamily="34" charset="0"/>
              <a:buChar char="•"/>
            </a:pPr>
            <a:r>
              <a:rPr lang="en-US" sz="1600" b="0" i="0" u="none" strike="noStrike" dirty="0">
                <a:effectLst/>
                <a:latin typeface="inherit"/>
                <a:ea typeface="PingFang SC" panose="020B0400000000000000" pitchFamily="34" charset="-122"/>
              </a:rPr>
              <a:t>​</a:t>
            </a:r>
            <a:r>
              <a:rPr lang="en-US" sz="1600" b="1" i="0" u="none" strike="noStrike" dirty="0">
                <a:effectLst/>
                <a:latin typeface="inherit"/>
                <a:ea typeface="PingFang SC" panose="020B0400000000000000" pitchFamily="34" charset="-122"/>
              </a:rPr>
              <a:t>Entity </a:t>
            </a:r>
            <a:r>
              <a:rPr lang="en-US" sz="1600" b="1" i="0" u="none" strike="noStrike" dirty="0" err="1">
                <a:effectLst/>
                <a:latin typeface="inherit"/>
                <a:ea typeface="PingFang SC" panose="020B0400000000000000" pitchFamily="34" charset="-122"/>
              </a:rPr>
              <a:t>Linkability</a:t>
            </a:r>
            <a:r>
              <a:rPr lang="en-US" sz="1600" b="0" i="0" u="none" strike="noStrike" dirty="0">
                <a:effectLst/>
                <a:latin typeface="inherit"/>
                <a:ea typeface="PingFang SC" panose="020B0400000000000000" pitchFamily="34" charset="-122"/>
              </a:rPr>
              <a:t>:</a:t>
            </a:r>
          </a:p>
          <a:p>
            <a:pPr marL="742950" lvl="1" indent="-285750" algn="l" fontAlgn="base">
              <a:buFont typeface="Arial" panose="020B0604020202020204" pitchFamily="34" charset="0"/>
              <a:buChar char="•"/>
            </a:pPr>
            <a:r>
              <a:rPr lang="en-US" sz="1600" b="0" i="0" u="none" strike="noStrike" dirty="0">
                <a:effectLst/>
                <a:latin typeface="inherit"/>
                <a:ea typeface="PingFang SC" panose="020B0400000000000000" pitchFamily="34" charset="-122"/>
              </a:rPr>
              <a:t>Only 12% of CLIMATELI</a:t>
            </a:r>
            <a:r>
              <a:rPr lang="en-US" sz="1600" baseline="30000" dirty="0">
                <a:solidFill>
                  <a:srgbClr val="000000"/>
                </a:solidFill>
                <a:effectLst/>
                <a:latin typeface="Helvetica" pitchFamily="2" charset="0"/>
              </a:rPr>
              <a:t> 4</a:t>
            </a:r>
            <a:r>
              <a:rPr lang="en-US" sz="1600" b="0" i="0" u="none" strike="noStrike" dirty="0">
                <a:effectLst/>
                <a:latin typeface="inherit"/>
                <a:ea typeface="PingFang SC" panose="020B0400000000000000" pitchFamily="34" charset="-122"/>
              </a:rPr>
              <a:t> entities link to climate research concepts in </a:t>
            </a:r>
            <a:r>
              <a:rPr lang="en-US" sz="1600" b="0" i="0" u="none" strike="noStrike" dirty="0" err="1">
                <a:effectLst/>
                <a:latin typeface="inherit"/>
                <a:ea typeface="PingFang SC" panose="020B0400000000000000" pitchFamily="34" charset="-122"/>
              </a:rPr>
              <a:t>Wikidata</a:t>
            </a:r>
            <a:r>
              <a:rPr lang="en-US" sz="1600" b="0" i="0" u="none" strike="noStrike" dirty="0">
                <a:effectLst/>
                <a:latin typeface="inherit"/>
                <a:ea typeface="PingFang SC" panose="020B0400000000000000" pitchFamily="34" charset="-122"/>
              </a:rPr>
              <a:t>.</a:t>
            </a:r>
          </a:p>
          <a:p>
            <a:pPr algn="l" fontAlgn="base">
              <a:buFont typeface="Arial" panose="020B0604020202020204" pitchFamily="34" charset="0"/>
              <a:buChar char="•"/>
            </a:pPr>
            <a:r>
              <a:rPr lang="en-US" sz="1600" b="0" i="0" u="none" strike="noStrike" dirty="0">
                <a:effectLst/>
                <a:latin typeface="inherit"/>
                <a:ea typeface="PingFang SC" panose="020B0400000000000000" pitchFamily="34" charset="-122"/>
              </a:rPr>
              <a:t>​</a:t>
            </a:r>
            <a:r>
              <a:rPr lang="en-US" sz="1600" b="1" i="0" u="none" strike="noStrike" dirty="0">
                <a:effectLst/>
                <a:latin typeface="inherit"/>
                <a:ea typeface="PingFang SC" panose="020B0400000000000000" pitchFamily="34" charset="-122"/>
              </a:rPr>
              <a:t>Hallucination Risks</a:t>
            </a:r>
            <a:r>
              <a:rPr lang="en-US" sz="1600" b="0" i="0" u="none" strike="noStrike" dirty="0">
                <a:effectLst/>
                <a:latin typeface="inherit"/>
                <a:ea typeface="PingFang SC" panose="020B0400000000000000" pitchFamily="34" charset="-122"/>
              </a:rPr>
              <a:t>:</a:t>
            </a:r>
          </a:p>
          <a:p>
            <a:pPr marL="742950" lvl="1" indent="-285750" algn="l" fontAlgn="base">
              <a:buFont typeface="Arial" panose="020B0604020202020204" pitchFamily="34" charset="0"/>
              <a:buChar char="•"/>
            </a:pPr>
            <a:r>
              <a:rPr lang="en-US" sz="1600" b="0" i="0" u="none" strike="noStrike" dirty="0">
                <a:effectLst/>
                <a:latin typeface="inherit"/>
                <a:ea typeface="PingFang SC" panose="020B0400000000000000" pitchFamily="34" charset="-122"/>
              </a:rPr>
              <a:t>High error rate in climate entity disambiguation</a:t>
            </a:r>
            <a:r>
              <a:rPr lang="en-US" sz="1600" b="0" i="0" u="none" strike="noStrike" baseline="30000" dirty="0">
                <a:effectLst/>
                <a:latin typeface="inherit"/>
                <a:ea typeface="PingFang SC" panose="020B0400000000000000" pitchFamily="34" charset="-122"/>
              </a:rPr>
              <a:t>5,6</a:t>
            </a:r>
            <a:r>
              <a:rPr lang="en-US" sz="1600" b="0" i="0" u="none" strike="noStrike" dirty="0">
                <a:effectLst/>
                <a:latin typeface="inherit"/>
                <a:ea typeface="PingFang SC" panose="020B0400000000000000" pitchFamily="34" charset="-122"/>
              </a:rPr>
              <a:t> .</a:t>
            </a:r>
          </a:p>
        </p:txBody>
      </p:sp>
      <p:sp>
        <p:nvSpPr>
          <p:cNvPr id="5" name="TextBox 4">
            <a:extLst>
              <a:ext uri="{FF2B5EF4-FFF2-40B4-BE49-F238E27FC236}">
                <a16:creationId xmlns:a16="http://schemas.microsoft.com/office/drawing/2014/main" id="{3D83479F-E9CC-D708-3AEB-08016733E14A}"/>
              </a:ext>
            </a:extLst>
          </p:cNvPr>
          <p:cNvSpPr txBox="1"/>
          <p:nvPr/>
        </p:nvSpPr>
        <p:spPr>
          <a:xfrm>
            <a:off x="-38516" y="3595689"/>
            <a:ext cx="9144000" cy="2308324"/>
          </a:xfrm>
          <a:prstGeom prst="rect">
            <a:avLst/>
          </a:prstGeom>
          <a:noFill/>
        </p:spPr>
        <p:txBody>
          <a:bodyPr wrap="square">
            <a:spAutoFit/>
          </a:bodyPr>
          <a:lstStyle/>
          <a:p>
            <a:r>
              <a:rPr lang="en-US" sz="800" baseline="30000" dirty="0">
                <a:solidFill>
                  <a:srgbClr val="000000"/>
                </a:solidFill>
                <a:effectLst/>
                <a:latin typeface="Helvetica" pitchFamily="2" charset="0"/>
              </a:rPr>
              <a:t>1 </a:t>
            </a:r>
            <a:r>
              <a:rPr lang="en-US" sz="800" dirty="0">
                <a:solidFill>
                  <a:srgbClr val="000000"/>
                </a:solidFill>
                <a:effectLst/>
                <a:latin typeface="Helvetica" pitchFamily="2" charset="0"/>
              </a:rPr>
              <a:t>Luan, Y., He, L., Ostendorf, M., </a:t>
            </a:r>
            <a:r>
              <a:rPr lang="en-US" sz="800" dirty="0" err="1">
                <a:solidFill>
                  <a:srgbClr val="000000"/>
                </a:solidFill>
                <a:effectLst/>
                <a:latin typeface="Helvetica" pitchFamily="2" charset="0"/>
              </a:rPr>
              <a:t>Hajishirzi</a:t>
            </a:r>
            <a:r>
              <a:rPr lang="en-US" sz="800" dirty="0">
                <a:solidFill>
                  <a:srgbClr val="000000"/>
                </a:solidFill>
                <a:effectLst/>
                <a:latin typeface="Helvetica" pitchFamily="2" charset="0"/>
              </a:rPr>
              <a:t>, H.: Multi-task identification of entities, relations, and coreference for scientific knowledge graph construction. In: EMNLP. pp. 3219–3232. Association for Computational Linguistics, Brussels, Belgium (Oct-Nov 2018).</a:t>
            </a:r>
          </a:p>
          <a:p>
            <a:r>
              <a:rPr lang="en-US" sz="800" baseline="30000" dirty="0">
                <a:latin typeface="Helvetica" pitchFamily="2" charset="0"/>
              </a:rPr>
              <a:t>2</a:t>
            </a:r>
            <a:r>
              <a:rPr lang="en-US" sz="800" baseline="30000" dirty="0">
                <a:solidFill>
                  <a:srgbClr val="000000"/>
                </a:solidFill>
                <a:effectLst/>
                <a:latin typeface="Helvetica" pitchFamily="2" charset="0"/>
              </a:rPr>
              <a:t> </a:t>
            </a:r>
            <a:r>
              <a:rPr lang="en-US" sz="800" dirty="0" err="1">
                <a:solidFill>
                  <a:srgbClr val="000000"/>
                </a:solidFill>
                <a:effectLst/>
                <a:latin typeface="Helvetica" pitchFamily="2" charset="0"/>
              </a:rPr>
              <a:t>Yufang</a:t>
            </a:r>
            <a:r>
              <a:rPr lang="en-US" sz="800" dirty="0">
                <a:solidFill>
                  <a:srgbClr val="000000"/>
                </a:solidFill>
                <a:effectLst/>
                <a:latin typeface="Helvetica" pitchFamily="2" charset="0"/>
              </a:rPr>
              <a:t> Hou, Charles </a:t>
            </a:r>
            <a:r>
              <a:rPr lang="en-US" sz="800" dirty="0" err="1">
                <a:solidFill>
                  <a:srgbClr val="000000"/>
                </a:solidFill>
                <a:effectLst/>
                <a:latin typeface="Helvetica" pitchFamily="2" charset="0"/>
              </a:rPr>
              <a:t>Jochim</a:t>
            </a:r>
            <a:r>
              <a:rPr lang="en-US" sz="800" dirty="0">
                <a:solidFill>
                  <a:srgbClr val="000000"/>
                </a:solidFill>
                <a:effectLst/>
                <a:latin typeface="Helvetica" pitchFamily="2" charset="0"/>
              </a:rPr>
              <a:t>, Martin </a:t>
            </a:r>
            <a:r>
              <a:rPr lang="en-US" sz="800" dirty="0" err="1">
                <a:solidFill>
                  <a:srgbClr val="000000"/>
                </a:solidFill>
                <a:effectLst/>
                <a:latin typeface="Helvetica" pitchFamily="2" charset="0"/>
              </a:rPr>
              <a:t>Gleize</a:t>
            </a:r>
            <a:r>
              <a:rPr lang="en-US" sz="800" dirty="0">
                <a:solidFill>
                  <a:srgbClr val="000000"/>
                </a:solidFill>
                <a:effectLst/>
                <a:latin typeface="Helvetica" pitchFamily="2" charset="0"/>
              </a:rPr>
              <a:t>, Francesca Bonin, and </a:t>
            </a:r>
            <a:r>
              <a:rPr lang="en-US" sz="800" dirty="0" err="1">
                <a:solidFill>
                  <a:srgbClr val="000000"/>
                </a:solidFill>
                <a:effectLst/>
                <a:latin typeface="Helvetica" pitchFamily="2" charset="0"/>
              </a:rPr>
              <a:t>Debasis</a:t>
            </a:r>
            <a:r>
              <a:rPr lang="en-US" sz="800" dirty="0">
                <a:solidFill>
                  <a:srgbClr val="000000"/>
                </a:solidFill>
                <a:effectLst/>
                <a:latin typeface="Helvetica" pitchFamily="2" charset="0"/>
              </a:rPr>
              <a:t> Ganguly. Identification of tasks, datasets, evaluation metrics, and numeric scores for scientific leaderboards construction. In ACL, pages 5203–5213, Florence, Italy, July 2019. Association for Computational Linguistics.</a:t>
            </a:r>
          </a:p>
          <a:p>
            <a:r>
              <a:rPr lang="en-US" sz="800" baseline="30000" dirty="0">
                <a:solidFill>
                  <a:srgbClr val="000000"/>
                </a:solidFill>
                <a:effectLst/>
                <a:latin typeface="Helvetica" pitchFamily="2" charset="0"/>
              </a:rPr>
              <a:t>3 </a:t>
            </a:r>
            <a:r>
              <a:rPr lang="en-US" sz="800" dirty="0">
                <a:solidFill>
                  <a:srgbClr val="000000"/>
                </a:solidFill>
                <a:effectLst/>
                <a:latin typeface="Helvetica" pitchFamily="2" charset="0"/>
              </a:rPr>
              <a:t>Prashant Singh, Erik Lehmann, and Mark Tyrrell. Climate policy transformer: Utilizing NLP to track the coherence of climate policy documents in the context of the Paris agreement, Proceedings of the 1st Workshop on Natural Language Processing Meets Climate Change (</a:t>
            </a:r>
            <a:r>
              <a:rPr lang="en-US" sz="800" dirty="0" err="1">
                <a:solidFill>
                  <a:srgbClr val="000000"/>
                </a:solidFill>
                <a:effectLst/>
                <a:latin typeface="Helvetica" pitchFamily="2" charset="0"/>
              </a:rPr>
              <a:t>ClimateNLP</a:t>
            </a:r>
            <a:r>
              <a:rPr lang="en-US" sz="800" dirty="0">
                <a:solidFill>
                  <a:srgbClr val="000000"/>
                </a:solidFill>
                <a:effectLst/>
                <a:latin typeface="Helvetica" pitchFamily="2" charset="0"/>
              </a:rPr>
              <a:t> 2024), pages 1–11, Bangkok, Thailand, August 2024. Association for Computational Linguistics.</a:t>
            </a:r>
          </a:p>
          <a:p>
            <a:r>
              <a:rPr lang="en-US" sz="800" baseline="30000" dirty="0">
                <a:solidFill>
                  <a:srgbClr val="000000"/>
                </a:solidFill>
                <a:effectLst/>
                <a:latin typeface="Helvetica" pitchFamily="2" charset="0"/>
              </a:rPr>
              <a:t>4 </a:t>
            </a:r>
            <a:r>
              <a:rPr lang="en-US" sz="800" dirty="0" err="1">
                <a:solidFill>
                  <a:srgbClr val="000000"/>
                </a:solidFill>
                <a:effectLst/>
                <a:latin typeface="Helvetica" pitchFamily="2" charset="0"/>
              </a:rPr>
              <a:t>Shijia</a:t>
            </a:r>
            <a:r>
              <a:rPr lang="en-US" sz="800" dirty="0">
                <a:solidFill>
                  <a:srgbClr val="000000"/>
                </a:solidFill>
                <a:effectLst/>
                <a:latin typeface="Helvetica" pitchFamily="2" charset="0"/>
              </a:rPr>
              <a:t> Zhou, </a:t>
            </a:r>
            <a:r>
              <a:rPr lang="en-US" sz="800" dirty="0" err="1">
                <a:solidFill>
                  <a:srgbClr val="000000"/>
                </a:solidFill>
                <a:effectLst/>
                <a:latin typeface="Helvetica" pitchFamily="2" charset="0"/>
              </a:rPr>
              <a:t>Siyao</a:t>
            </a:r>
            <a:r>
              <a:rPr lang="en-US" sz="800" dirty="0">
                <a:solidFill>
                  <a:srgbClr val="000000"/>
                </a:solidFill>
                <a:effectLst/>
                <a:latin typeface="Helvetica" pitchFamily="2" charset="0"/>
              </a:rPr>
              <a:t> Peng, and Barbara Plank. CLIMATELI: Evaluating entity linking on climate change data. In Proceedings of the 1st Workshop on Natural Language Processing Meets Climate Change (</a:t>
            </a:r>
            <a:r>
              <a:rPr lang="en-US" sz="800" dirty="0" err="1">
                <a:solidFill>
                  <a:srgbClr val="000000"/>
                </a:solidFill>
                <a:effectLst/>
                <a:latin typeface="Helvetica" pitchFamily="2" charset="0"/>
              </a:rPr>
              <a:t>ClimateNLP</a:t>
            </a:r>
            <a:r>
              <a:rPr lang="en-US" sz="800" dirty="0">
                <a:solidFill>
                  <a:srgbClr val="000000"/>
                </a:solidFill>
                <a:effectLst/>
                <a:latin typeface="Helvetica" pitchFamily="2" charset="0"/>
              </a:rPr>
              <a:t> 2024), pages 215–222, Bangkok, Thailand, August 2024. Association for Computational Linguistics.</a:t>
            </a:r>
          </a:p>
          <a:p>
            <a:r>
              <a:rPr lang="en-US" sz="800" baseline="30000" dirty="0">
                <a:solidFill>
                  <a:srgbClr val="000000"/>
                </a:solidFill>
                <a:effectLst/>
                <a:latin typeface="Helvetica" pitchFamily="2" charset="0"/>
              </a:rPr>
              <a:t>5 </a:t>
            </a:r>
            <a:r>
              <a:rPr lang="en-US" sz="800" dirty="0">
                <a:solidFill>
                  <a:srgbClr val="000000"/>
                </a:solidFill>
                <a:effectLst/>
                <a:latin typeface="Helvetica" pitchFamily="2" charset="0"/>
              </a:rPr>
              <a:t>Xu </a:t>
            </a:r>
            <a:r>
              <a:rPr lang="en-US" sz="800" dirty="0" err="1">
                <a:solidFill>
                  <a:srgbClr val="000000"/>
                </a:solidFill>
                <a:effectLst/>
                <a:latin typeface="Helvetica" pitchFamily="2" charset="0"/>
              </a:rPr>
              <a:t>Derong</a:t>
            </a:r>
            <a:r>
              <a:rPr lang="en-US" sz="800" dirty="0">
                <a:solidFill>
                  <a:srgbClr val="000000"/>
                </a:solidFill>
                <a:effectLst/>
                <a:latin typeface="Helvetica" pitchFamily="2" charset="0"/>
              </a:rPr>
              <a:t>, Zhang </a:t>
            </a:r>
            <a:r>
              <a:rPr lang="en-US" sz="800" dirty="0" err="1">
                <a:solidFill>
                  <a:srgbClr val="000000"/>
                </a:solidFill>
                <a:effectLst/>
                <a:latin typeface="Helvetica" pitchFamily="2" charset="0"/>
              </a:rPr>
              <a:t>Ziheng</a:t>
            </a:r>
            <a:r>
              <a:rPr lang="en-US" sz="800" dirty="0">
                <a:solidFill>
                  <a:srgbClr val="000000"/>
                </a:solidFill>
                <a:effectLst/>
                <a:latin typeface="Helvetica" pitchFamily="2" charset="0"/>
              </a:rPr>
              <a:t>, Zhu </a:t>
            </a:r>
            <a:r>
              <a:rPr lang="en-US" sz="800" dirty="0" err="1">
                <a:solidFill>
                  <a:srgbClr val="000000"/>
                </a:solidFill>
                <a:effectLst/>
                <a:latin typeface="Helvetica" pitchFamily="2" charset="0"/>
              </a:rPr>
              <a:t>Zhihong</a:t>
            </a:r>
            <a:r>
              <a:rPr lang="en-US" sz="800" dirty="0">
                <a:solidFill>
                  <a:srgbClr val="000000"/>
                </a:solidFill>
                <a:effectLst/>
                <a:latin typeface="Helvetica" pitchFamily="2" charset="0"/>
              </a:rPr>
              <a:t>, Lin </a:t>
            </a:r>
            <a:r>
              <a:rPr lang="en-US" sz="800" dirty="0" err="1">
                <a:solidFill>
                  <a:srgbClr val="000000"/>
                </a:solidFill>
                <a:effectLst/>
                <a:latin typeface="Helvetica" pitchFamily="2" charset="0"/>
              </a:rPr>
              <a:t>Zhenxi</a:t>
            </a:r>
            <a:r>
              <a:rPr lang="en-US" sz="800" dirty="0">
                <a:solidFill>
                  <a:srgbClr val="000000"/>
                </a:solidFill>
                <a:effectLst/>
                <a:latin typeface="Helvetica" pitchFamily="2" charset="0"/>
              </a:rPr>
              <a:t>, Liu </a:t>
            </a:r>
            <a:r>
              <a:rPr lang="en-US" sz="800" dirty="0" err="1">
                <a:solidFill>
                  <a:srgbClr val="000000"/>
                </a:solidFill>
                <a:effectLst/>
                <a:latin typeface="Helvetica" pitchFamily="2" charset="0"/>
              </a:rPr>
              <a:t>Qidong</a:t>
            </a:r>
            <a:r>
              <a:rPr lang="en-US" sz="800" dirty="0">
                <a:solidFill>
                  <a:srgbClr val="000000"/>
                </a:solidFill>
                <a:effectLst/>
                <a:latin typeface="Helvetica" pitchFamily="2" charset="0"/>
              </a:rPr>
              <a:t>, Wu Xian, Xu Tong, Zhao </a:t>
            </a:r>
            <a:r>
              <a:rPr lang="en-US" sz="800" dirty="0" err="1">
                <a:solidFill>
                  <a:srgbClr val="000000"/>
                </a:solidFill>
                <a:effectLst/>
                <a:latin typeface="Helvetica" pitchFamily="2" charset="0"/>
              </a:rPr>
              <a:t>Xiangyu</a:t>
            </a:r>
            <a:r>
              <a:rPr lang="en-US" sz="800" dirty="0">
                <a:solidFill>
                  <a:srgbClr val="000000"/>
                </a:solidFill>
                <a:effectLst/>
                <a:latin typeface="Helvetica" pitchFamily="2" charset="0"/>
              </a:rPr>
              <a:t>, Zheng </a:t>
            </a:r>
            <a:r>
              <a:rPr lang="en-US" sz="800" dirty="0" err="1">
                <a:solidFill>
                  <a:srgbClr val="000000"/>
                </a:solidFill>
                <a:effectLst/>
                <a:latin typeface="Helvetica" pitchFamily="2" charset="0"/>
              </a:rPr>
              <a:t>Yefeng</a:t>
            </a:r>
            <a:r>
              <a:rPr lang="en-US" sz="800" dirty="0">
                <a:solidFill>
                  <a:srgbClr val="000000"/>
                </a:solidFill>
                <a:effectLst/>
                <a:latin typeface="Helvetica" pitchFamily="2" charset="0"/>
              </a:rPr>
              <a:t>, and Chen </a:t>
            </a:r>
            <a:r>
              <a:rPr lang="en-US" sz="800" dirty="0" err="1">
                <a:solidFill>
                  <a:srgbClr val="000000"/>
                </a:solidFill>
                <a:effectLst/>
                <a:latin typeface="Helvetica" pitchFamily="2" charset="0"/>
              </a:rPr>
              <a:t>Enhong</a:t>
            </a:r>
            <a:r>
              <a:rPr lang="en-US" sz="800" dirty="0">
                <a:solidFill>
                  <a:srgbClr val="000000"/>
                </a:solidFill>
                <a:effectLst/>
                <a:latin typeface="Helvetica" pitchFamily="2" charset="0"/>
              </a:rPr>
              <a:t>. Mitigating hallucinations of large language models in medical information extraction via contrastive decoding. </a:t>
            </a:r>
          </a:p>
          <a:p>
            <a:r>
              <a:rPr lang="en-US" sz="800" baseline="30000" dirty="0">
                <a:solidFill>
                  <a:srgbClr val="000000"/>
                </a:solidFill>
                <a:effectLst/>
                <a:latin typeface="Helvetica" pitchFamily="2" charset="0"/>
              </a:rPr>
              <a:t>6 </a:t>
            </a:r>
            <a:r>
              <a:rPr lang="en-US" sz="800" dirty="0">
                <a:solidFill>
                  <a:srgbClr val="000000"/>
                </a:solidFill>
                <a:effectLst/>
                <a:latin typeface="Helvetica" pitchFamily="2" charset="0"/>
              </a:rPr>
              <a:t>Li </a:t>
            </a:r>
            <a:r>
              <a:rPr lang="en-US" sz="800" dirty="0" err="1">
                <a:solidFill>
                  <a:srgbClr val="000000"/>
                </a:solidFill>
                <a:effectLst/>
                <a:latin typeface="Helvetica" pitchFamily="2" charset="0"/>
              </a:rPr>
              <a:t>Sihang</a:t>
            </a:r>
            <a:r>
              <a:rPr lang="en-US" sz="800" dirty="0">
                <a:solidFill>
                  <a:srgbClr val="000000"/>
                </a:solidFill>
                <a:effectLst/>
                <a:latin typeface="Helvetica" pitchFamily="2" charset="0"/>
              </a:rPr>
              <a:t>, Huang Jin, Zhuang </a:t>
            </a:r>
            <a:r>
              <a:rPr lang="en-US" sz="800" dirty="0" err="1">
                <a:solidFill>
                  <a:srgbClr val="000000"/>
                </a:solidFill>
                <a:effectLst/>
                <a:latin typeface="Helvetica" pitchFamily="2" charset="0"/>
              </a:rPr>
              <a:t>Jiaxi</a:t>
            </a:r>
            <a:r>
              <a:rPr lang="en-US" sz="800" dirty="0">
                <a:solidFill>
                  <a:srgbClr val="000000"/>
                </a:solidFill>
                <a:effectLst/>
                <a:latin typeface="Helvetica" pitchFamily="2" charset="0"/>
              </a:rPr>
              <a:t>, Shi </a:t>
            </a:r>
            <a:r>
              <a:rPr lang="en-US" sz="800" dirty="0" err="1">
                <a:solidFill>
                  <a:srgbClr val="000000"/>
                </a:solidFill>
                <a:effectLst/>
                <a:latin typeface="Helvetica" pitchFamily="2" charset="0"/>
              </a:rPr>
              <a:t>Yaorui</a:t>
            </a:r>
            <a:r>
              <a:rPr lang="en-US" sz="800" dirty="0">
                <a:solidFill>
                  <a:srgbClr val="000000"/>
                </a:solidFill>
                <a:effectLst/>
                <a:latin typeface="Helvetica" pitchFamily="2" charset="0"/>
              </a:rPr>
              <a:t>, Cai </a:t>
            </a:r>
            <a:r>
              <a:rPr lang="en-US" sz="800" dirty="0" err="1">
                <a:solidFill>
                  <a:srgbClr val="000000"/>
                </a:solidFill>
                <a:effectLst/>
                <a:latin typeface="Helvetica" pitchFamily="2" charset="0"/>
              </a:rPr>
              <a:t>Xiaochen</a:t>
            </a:r>
            <a:r>
              <a:rPr lang="en-US" sz="800" dirty="0">
                <a:solidFill>
                  <a:srgbClr val="000000"/>
                </a:solidFill>
                <a:effectLst/>
                <a:latin typeface="Helvetica" pitchFamily="2" charset="0"/>
              </a:rPr>
              <a:t>, Xu </a:t>
            </a:r>
            <a:r>
              <a:rPr lang="en-US" sz="800" dirty="0" err="1">
                <a:solidFill>
                  <a:srgbClr val="000000"/>
                </a:solidFill>
                <a:effectLst/>
                <a:latin typeface="Helvetica" pitchFamily="2" charset="0"/>
              </a:rPr>
              <a:t>Mingjun</a:t>
            </a:r>
            <a:r>
              <a:rPr lang="en-US" sz="800" dirty="0">
                <a:solidFill>
                  <a:srgbClr val="000000"/>
                </a:solidFill>
                <a:effectLst/>
                <a:latin typeface="Helvetica" pitchFamily="2" charset="0"/>
              </a:rPr>
              <a:t>, Wang Xiang, Zhang </a:t>
            </a:r>
            <a:r>
              <a:rPr lang="en-US" sz="800" dirty="0" err="1">
                <a:solidFill>
                  <a:srgbClr val="000000"/>
                </a:solidFill>
                <a:effectLst/>
                <a:latin typeface="Helvetica" pitchFamily="2" charset="0"/>
              </a:rPr>
              <a:t>Linfeng</a:t>
            </a:r>
            <a:r>
              <a:rPr lang="en-US" sz="800" dirty="0">
                <a:solidFill>
                  <a:srgbClr val="000000"/>
                </a:solidFill>
                <a:effectLst/>
                <a:latin typeface="Helvetica" pitchFamily="2" charset="0"/>
              </a:rPr>
              <a:t>, Ke </a:t>
            </a:r>
            <a:r>
              <a:rPr lang="en-US" sz="800" dirty="0" err="1">
                <a:solidFill>
                  <a:srgbClr val="000000"/>
                </a:solidFill>
                <a:effectLst/>
                <a:latin typeface="Helvetica" pitchFamily="2" charset="0"/>
              </a:rPr>
              <a:t>Guolin</a:t>
            </a:r>
            <a:r>
              <a:rPr lang="en-US" sz="800" dirty="0">
                <a:solidFill>
                  <a:srgbClr val="000000"/>
                </a:solidFill>
                <a:effectLst/>
                <a:latin typeface="Helvetica" pitchFamily="2" charset="0"/>
              </a:rPr>
              <a:t>, and Cai </a:t>
            </a:r>
            <a:r>
              <a:rPr lang="en-US" sz="800" dirty="0" err="1">
                <a:solidFill>
                  <a:srgbClr val="000000"/>
                </a:solidFill>
                <a:effectLst/>
                <a:latin typeface="Helvetica" pitchFamily="2" charset="0"/>
              </a:rPr>
              <a:t>Hengxing</a:t>
            </a:r>
            <a:r>
              <a:rPr lang="en-US" sz="800" dirty="0">
                <a:solidFill>
                  <a:srgbClr val="000000"/>
                </a:solidFill>
                <a:effectLst/>
                <a:latin typeface="Helvetica" pitchFamily="2" charset="0"/>
              </a:rPr>
              <a:t>. </a:t>
            </a:r>
            <a:r>
              <a:rPr lang="en-US" sz="800" dirty="0" err="1">
                <a:solidFill>
                  <a:srgbClr val="000000"/>
                </a:solidFill>
                <a:effectLst/>
                <a:latin typeface="Helvetica" pitchFamily="2" charset="0"/>
              </a:rPr>
              <a:t>Scilitllm</a:t>
            </a:r>
            <a:r>
              <a:rPr lang="en-US" sz="800" dirty="0">
                <a:solidFill>
                  <a:srgbClr val="000000"/>
                </a:solidFill>
                <a:effectLst/>
                <a:latin typeface="Helvetica" pitchFamily="2" charset="0"/>
              </a:rPr>
              <a:t>: How to adapt </a:t>
            </a:r>
            <a:r>
              <a:rPr lang="en-US" sz="800" dirty="0" err="1">
                <a:solidFill>
                  <a:srgbClr val="000000"/>
                </a:solidFill>
                <a:effectLst/>
                <a:latin typeface="Helvetica" pitchFamily="2" charset="0"/>
              </a:rPr>
              <a:t>llms</a:t>
            </a:r>
            <a:r>
              <a:rPr lang="en-US" sz="800" dirty="0">
                <a:solidFill>
                  <a:srgbClr val="000000"/>
                </a:solidFill>
                <a:effectLst/>
                <a:latin typeface="Helvetica" pitchFamily="2" charset="0"/>
              </a:rPr>
              <a:t> for scientific literature understanding.</a:t>
            </a:r>
          </a:p>
          <a:p>
            <a:endParaRPr lang="en-US" sz="800" dirty="0">
              <a:solidFill>
                <a:srgbClr val="000000"/>
              </a:solidFill>
              <a:effectLst/>
              <a:latin typeface="Helvetica" pitchFamily="2" charset="0"/>
            </a:endParaRPr>
          </a:p>
          <a:p>
            <a:endParaRPr lang="en-US" sz="800" dirty="0">
              <a:solidFill>
                <a:srgbClr val="000000"/>
              </a:solidFill>
              <a:effectLst/>
              <a:latin typeface="Helvetica" pitchFamily="2" charset="0"/>
            </a:endParaRPr>
          </a:p>
          <a:p>
            <a:endParaRPr lang="en-US" sz="800" dirty="0">
              <a:solidFill>
                <a:srgbClr val="000000"/>
              </a:solidFill>
              <a:effectLst/>
              <a:latin typeface="Helvetica" pitchFamily="2" charset="0"/>
            </a:endParaRPr>
          </a:p>
          <a:p>
            <a:endParaRPr lang="en-US" sz="800" dirty="0">
              <a:solidFill>
                <a:srgbClr val="000000"/>
              </a:solidFill>
              <a:effectLst/>
              <a:latin typeface="Helvetica" pitchFamily="2" charset="0"/>
            </a:endParaRPr>
          </a:p>
          <a:p>
            <a:endParaRPr lang="en-US" sz="800" dirty="0">
              <a:solidFill>
                <a:srgbClr val="000000"/>
              </a:solidFill>
              <a:effectLst/>
              <a:latin typeface="Helvetica" pitchFamily="2" charset="0"/>
            </a:endParaRPr>
          </a:p>
          <a:p>
            <a:endParaRPr lang="en-US" sz="800" dirty="0">
              <a:solidFill>
                <a:srgbClr val="000000"/>
              </a:solidFill>
              <a:effectLst/>
              <a:latin typeface="Helvetica" pitchFamily="2" charset="0"/>
            </a:endParaRPr>
          </a:p>
        </p:txBody>
      </p:sp>
      <p:cxnSp>
        <p:nvCxnSpPr>
          <p:cNvPr id="7" name="Straight Connector 6">
            <a:extLst>
              <a:ext uri="{FF2B5EF4-FFF2-40B4-BE49-F238E27FC236}">
                <a16:creationId xmlns:a16="http://schemas.microsoft.com/office/drawing/2014/main" id="{AE692628-229C-C23E-13CD-CCE141442751}"/>
              </a:ext>
            </a:extLst>
          </p:cNvPr>
          <p:cNvCxnSpPr/>
          <p:nvPr/>
        </p:nvCxnSpPr>
        <p:spPr>
          <a:xfrm>
            <a:off x="0" y="3575811"/>
            <a:ext cx="9144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9">
          <a:extLst>
            <a:ext uri="{FF2B5EF4-FFF2-40B4-BE49-F238E27FC236}">
              <a16:creationId xmlns:a16="http://schemas.microsoft.com/office/drawing/2014/main" id="{3BAC331B-C8C0-929E-F015-B73880C64A1B}"/>
            </a:ext>
          </a:extLst>
        </p:cNvPr>
        <p:cNvGrpSpPr/>
        <p:nvPr/>
      </p:nvGrpSpPr>
      <p:grpSpPr>
        <a:xfrm>
          <a:off x="0" y="0"/>
          <a:ext cx="0" cy="0"/>
          <a:chOff x="0" y="0"/>
          <a:chExt cx="0" cy="0"/>
        </a:xfrm>
      </p:grpSpPr>
      <p:pic>
        <p:nvPicPr>
          <p:cNvPr id="4098" name="Picture 2" descr="Can science writing be automated? | MIT News | Massachusetts Institute of  Technology">
            <a:extLst>
              <a:ext uri="{FF2B5EF4-FFF2-40B4-BE49-F238E27FC236}">
                <a16:creationId xmlns:a16="http://schemas.microsoft.com/office/drawing/2014/main" id="{2F7EE1B7-6D49-2581-53B9-9BE8AABFFECB}"/>
              </a:ext>
            </a:extLst>
          </p:cNvPr>
          <p:cNvPicPr>
            <a:picLocks noChangeAspect="1" noChangeArrowheads="1"/>
          </p:cNvPicPr>
          <p:nvPr/>
        </p:nvPicPr>
        <p:blipFill>
          <a:blip r:embed="rId3">
            <a:alphaModFix amt="11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14375" y="0"/>
            <a:ext cx="7713663" cy="5143500"/>
          </a:xfrm>
          <a:prstGeom prst="rect">
            <a:avLst/>
          </a:prstGeom>
          <a:noFill/>
          <a:extLst>
            <a:ext uri="{909E8E84-426E-40DD-AFC4-6F175D3DCCD1}">
              <a14:hiddenFill xmlns:a14="http://schemas.microsoft.com/office/drawing/2010/main">
                <a:solidFill>
                  <a:srgbClr val="FFFFFF"/>
                </a:solidFill>
              </a14:hiddenFill>
            </a:ext>
          </a:extLst>
        </p:spPr>
      </p:pic>
      <p:sp>
        <p:nvSpPr>
          <p:cNvPr id="661" name="Google Shape;661;p73">
            <a:extLst>
              <a:ext uri="{FF2B5EF4-FFF2-40B4-BE49-F238E27FC236}">
                <a16:creationId xmlns:a16="http://schemas.microsoft.com/office/drawing/2014/main" id="{3F98EB1F-02A9-6AB8-841D-B44F12D3F1B3}"/>
              </a:ext>
            </a:extLst>
          </p:cNvPr>
          <p:cNvSpPr txBox="1">
            <a:spLocks noGrp="1"/>
          </p:cNvSpPr>
          <p:nvPr>
            <p:ph type="title"/>
          </p:nvPr>
        </p:nvSpPr>
        <p:spPr>
          <a:xfrm>
            <a:off x="1123001" y="2338643"/>
            <a:ext cx="6897998" cy="1028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200" dirty="0"/>
              <a:t>2.</a:t>
            </a:r>
            <a:r>
              <a:rPr lang="en-US" sz="4200" dirty="0"/>
              <a:t> AI Information Extraction</a:t>
            </a:r>
            <a:br>
              <a:rPr lang="en-US" sz="4200" dirty="0"/>
            </a:br>
            <a:r>
              <a:rPr lang="en" sz="4200" dirty="0"/>
              <a:t> </a:t>
            </a:r>
            <a:endParaRPr sz="4200" dirty="0"/>
          </a:p>
        </p:txBody>
      </p:sp>
      <p:sp>
        <p:nvSpPr>
          <p:cNvPr id="662" name="Google Shape;662;p73">
            <a:extLst>
              <a:ext uri="{FF2B5EF4-FFF2-40B4-BE49-F238E27FC236}">
                <a16:creationId xmlns:a16="http://schemas.microsoft.com/office/drawing/2014/main" id="{47D0B983-CC12-7EF9-B03D-961203AACD9A}"/>
              </a:ext>
            </a:extLst>
          </p:cNvPr>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sp>
        <p:nvSpPr>
          <p:cNvPr id="3" name="TextBox 2">
            <a:extLst>
              <a:ext uri="{FF2B5EF4-FFF2-40B4-BE49-F238E27FC236}">
                <a16:creationId xmlns:a16="http://schemas.microsoft.com/office/drawing/2014/main" id="{87FFC5CF-5D13-2D36-222D-A8C3E25D4A31}"/>
              </a:ext>
            </a:extLst>
          </p:cNvPr>
          <p:cNvSpPr txBox="1"/>
          <p:nvPr/>
        </p:nvSpPr>
        <p:spPr>
          <a:xfrm>
            <a:off x="1564836" y="2852843"/>
            <a:ext cx="7066721" cy="523220"/>
          </a:xfrm>
          <a:prstGeom prst="rect">
            <a:avLst/>
          </a:prstGeom>
          <a:noFill/>
        </p:spPr>
        <p:txBody>
          <a:bodyPr wrap="square">
            <a:spAutoFit/>
          </a:bodyPr>
          <a:lstStyle/>
          <a:p>
            <a:r>
              <a:rPr lang="en-US" dirty="0">
                <a:solidFill>
                  <a:schemeClr val="dk1"/>
                </a:solidFill>
                <a:latin typeface="Fira Sans Condensed"/>
                <a:cs typeface="Fira Sans Condensed"/>
              </a:rPr>
              <a:t>- DMDD: A Large-Scale Dataset for Dataset Mentions Detection (TACL 2023)</a:t>
            </a:r>
            <a:br>
              <a:rPr lang="en-US" dirty="0">
                <a:solidFill>
                  <a:schemeClr val="dk1"/>
                </a:solidFill>
                <a:latin typeface="Fira Sans Condensed"/>
                <a:cs typeface="Fira Sans Condensed"/>
              </a:rPr>
            </a:br>
            <a:r>
              <a:rPr lang="en-US" dirty="0">
                <a:solidFill>
                  <a:schemeClr val="dk1"/>
                </a:solidFill>
                <a:latin typeface="Fira Sans Condensed"/>
                <a:cs typeface="Fira Sans Condensed"/>
              </a:rPr>
              <a:t>- </a:t>
            </a:r>
            <a:r>
              <a:rPr lang="en-US" dirty="0" err="1">
                <a:solidFill>
                  <a:schemeClr val="dk1"/>
                </a:solidFill>
                <a:latin typeface="Fira Sans Condensed"/>
                <a:cs typeface="Fira Sans Condensed"/>
              </a:rPr>
              <a:t>SciDMT</a:t>
            </a:r>
            <a:r>
              <a:rPr lang="en-US" dirty="0">
                <a:solidFill>
                  <a:schemeClr val="dk1"/>
                </a:solidFill>
                <a:latin typeface="Fira Sans Condensed"/>
                <a:cs typeface="Fira Sans Condensed"/>
              </a:rPr>
              <a:t>: A Large-Scale Corpus for Detecting Scientific Mentions (LREC-COLING 2024)</a:t>
            </a:r>
            <a:endParaRPr lang="en-US" dirty="0"/>
          </a:p>
        </p:txBody>
      </p:sp>
    </p:spTree>
    <p:extLst>
      <p:ext uri="{BB962C8B-B14F-4D97-AF65-F5344CB8AC3E}">
        <p14:creationId xmlns:p14="http://schemas.microsoft.com/office/powerpoint/2010/main" val="852230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cxnSp>
        <p:nvCxnSpPr>
          <p:cNvPr id="479" name="Google Shape;479;p62"/>
          <p:cNvCxnSpPr/>
          <p:nvPr/>
        </p:nvCxnSpPr>
        <p:spPr>
          <a:xfrm rot="-5400000" flipH="1">
            <a:off x="5063650" y="1774100"/>
            <a:ext cx="1299300" cy="774900"/>
          </a:xfrm>
          <a:prstGeom prst="bentConnector3">
            <a:avLst>
              <a:gd name="adj1" fmla="val 0"/>
            </a:avLst>
          </a:prstGeom>
          <a:noFill/>
          <a:ln w="28575" cap="flat" cmpd="sng">
            <a:solidFill>
              <a:schemeClr val="dk2"/>
            </a:solidFill>
            <a:prstDash val="solid"/>
            <a:round/>
            <a:headEnd type="none" w="med" len="med"/>
            <a:tailEnd type="triangle" w="med" len="med"/>
          </a:ln>
        </p:spPr>
      </p:cxnSp>
      <p:cxnSp>
        <p:nvCxnSpPr>
          <p:cNvPr id="480" name="Google Shape;480;p62"/>
          <p:cNvCxnSpPr/>
          <p:nvPr/>
        </p:nvCxnSpPr>
        <p:spPr>
          <a:xfrm flipH="1">
            <a:off x="1633550" y="1906975"/>
            <a:ext cx="7500" cy="896400"/>
          </a:xfrm>
          <a:prstGeom prst="straightConnector1">
            <a:avLst/>
          </a:prstGeom>
          <a:noFill/>
          <a:ln w="28575" cap="flat" cmpd="sng">
            <a:solidFill>
              <a:schemeClr val="dk2"/>
            </a:solidFill>
            <a:prstDash val="solid"/>
            <a:round/>
            <a:headEnd type="none" w="med" len="med"/>
            <a:tailEnd type="triangle" w="med" len="med"/>
          </a:ln>
        </p:spPr>
      </p:cxnSp>
      <p:sp>
        <p:nvSpPr>
          <p:cNvPr id="481" name="Google Shape;481;p62"/>
          <p:cNvSpPr txBox="1">
            <a:spLocks noGrp="1"/>
          </p:cNvSpPr>
          <p:nvPr>
            <p:ph type="title"/>
          </p:nvPr>
        </p:nvSpPr>
        <p:spPr>
          <a:xfrm>
            <a:off x="627071" y="550374"/>
            <a:ext cx="8520600" cy="572700"/>
          </a:xfrm>
          <a:prstGeom prst="rect">
            <a:avLst/>
          </a:prstGeom>
        </p:spPr>
        <p:txBody>
          <a:bodyPr spcFirstLastPara="1" wrap="square" lIns="91425" tIns="91425" rIns="91425" bIns="91425" anchor="t" anchorCtr="0">
            <a:noAutofit/>
          </a:bodyPr>
          <a:lstStyle/>
          <a:p>
            <a:pPr marL="457200" lvl="0" indent="-406400" algn="l" rtl="0">
              <a:spcBef>
                <a:spcPts val="0"/>
              </a:spcBef>
              <a:spcAft>
                <a:spcPts val="0"/>
              </a:spcAft>
              <a:buSzPts val="2800"/>
              <a:buAutoNum type="arabicPeriod"/>
            </a:pPr>
            <a:r>
              <a:rPr lang="en" sz="2700" dirty="0">
                <a:latin typeface="Fira Sans Condensed"/>
                <a:ea typeface="Fira Sans Condensed"/>
                <a:cs typeface="Fira Sans Condensed"/>
                <a:sym typeface="Fira Sans Condensed"/>
              </a:rPr>
              <a:t>DMDD: </a:t>
            </a:r>
            <a:r>
              <a:rPr lang="en-US" sz="1800" dirty="0">
                <a:latin typeface="Fira Sans Condensed"/>
                <a:ea typeface="Fira Sans Condensed"/>
                <a:cs typeface="Fira Sans Condensed"/>
                <a:sym typeface="Fira Sans Condensed"/>
              </a:rPr>
              <a:t>A Large-Scale Dataset for </a:t>
            </a:r>
            <a:r>
              <a:rPr lang="en-US" dirty="0">
                <a:solidFill>
                  <a:srgbClr val="0070C0"/>
                </a:solidFill>
                <a:latin typeface="Fira Sans Condensed"/>
                <a:ea typeface="Fira Sans Condensed"/>
                <a:cs typeface="Fira Sans Condensed"/>
                <a:sym typeface="Fira Sans Condensed"/>
              </a:rPr>
              <a:t>Dataset Mentions </a:t>
            </a:r>
            <a:r>
              <a:rPr lang="en-US" sz="1800" dirty="0">
                <a:latin typeface="Fira Sans Condensed"/>
                <a:ea typeface="Fira Sans Condensed"/>
                <a:cs typeface="Fira Sans Condensed"/>
                <a:sym typeface="Fira Sans Condensed"/>
              </a:rPr>
              <a:t>Detection</a:t>
            </a:r>
            <a:r>
              <a:rPr lang="en-US" sz="2700" dirty="0">
                <a:latin typeface="Fira Sans Condensed"/>
                <a:ea typeface="Fira Sans Condensed"/>
                <a:cs typeface="Fira Sans Condensed"/>
                <a:sym typeface="Fira Sans Condensed"/>
              </a:rPr>
              <a:t> </a:t>
            </a:r>
            <a:endParaRPr sz="2700" dirty="0">
              <a:latin typeface="Fira Sans Condensed"/>
              <a:ea typeface="Fira Sans Condensed"/>
              <a:cs typeface="Fira Sans Condensed"/>
              <a:sym typeface="Fira Sans Condensed"/>
            </a:endParaRPr>
          </a:p>
        </p:txBody>
      </p:sp>
      <p:sp>
        <p:nvSpPr>
          <p:cNvPr id="482" name="Google Shape;482;p62"/>
          <p:cNvSpPr txBox="1"/>
          <p:nvPr/>
        </p:nvSpPr>
        <p:spPr>
          <a:xfrm>
            <a:off x="235750" y="4772025"/>
            <a:ext cx="81438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2E414F"/>
                </a:solidFill>
                <a:latin typeface="Roboto"/>
                <a:ea typeface="Roboto"/>
                <a:cs typeface="Roboto"/>
                <a:sym typeface="Roboto"/>
              </a:rPr>
              <a:t>[1] Lo, Kyle et al. “S2ORC: The Semantic Scholar Open Research Corpus.” </a:t>
            </a:r>
            <a:r>
              <a:rPr lang="en" sz="900" i="1">
                <a:solidFill>
                  <a:srgbClr val="2E414F"/>
                </a:solidFill>
                <a:latin typeface="Roboto"/>
                <a:ea typeface="Roboto"/>
                <a:cs typeface="Roboto"/>
                <a:sym typeface="Roboto"/>
              </a:rPr>
              <a:t>Annual Meeting of the Association for Computational Linguistics</a:t>
            </a:r>
            <a:r>
              <a:rPr lang="en" sz="900">
                <a:solidFill>
                  <a:srgbClr val="2E414F"/>
                </a:solidFill>
                <a:latin typeface="Roboto"/>
                <a:ea typeface="Roboto"/>
                <a:cs typeface="Roboto"/>
                <a:sym typeface="Roboto"/>
              </a:rPr>
              <a:t> (2020).</a:t>
            </a:r>
            <a:endParaRPr sz="900">
              <a:latin typeface="Fira Sans Condensed"/>
              <a:ea typeface="Fira Sans Condensed"/>
              <a:cs typeface="Fira Sans Condensed"/>
              <a:sym typeface="Fira Sans Condensed"/>
            </a:endParaRPr>
          </a:p>
        </p:txBody>
      </p:sp>
      <p:sp>
        <p:nvSpPr>
          <p:cNvPr id="483" name="Google Shape;483;p62"/>
          <p:cNvSpPr/>
          <p:nvPr/>
        </p:nvSpPr>
        <p:spPr>
          <a:xfrm rot="2700000">
            <a:off x="1745318" y="3399821"/>
            <a:ext cx="45041" cy="45029"/>
          </a:xfrm>
          <a:custGeom>
            <a:avLst/>
            <a:gdLst/>
            <a:ahLst/>
            <a:cxnLst/>
            <a:rect l="l" t="t" r="r" b="b"/>
            <a:pathLst>
              <a:path w="3915" h="3914" extrusionOk="0">
                <a:moveTo>
                  <a:pt x="3914" y="1"/>
                </a:moveTo>
                <a:lnTo>
                  <a:pt x="3914" y="1"/>
                </a:lnTo>
                <a:cubicBezTo>
                  <a:pt x="3909" y="6"/>
                  <a:pt x="3902" y="8"/>
                  <a:pt x="3897" y="13"/>
                </a:cubicBezTo>
                <a:lnTo>
                  <a:pt x="1" y="3909"/>
                </a:lnTo>
                <a:lnTo>
                  <a:pt x="1" y="3914"/>
                </a:lnTo>
                <a:lnTo>
                  <a:pt x="3914"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2"/>
          <p:cNvSpPr txBox="1"/>
          <p:nvPr/>
        </p:nvSpPr>
        <p:spPr>
          <a:xfrm>
            <a:off x="483325" y="1959263"/>
            <a:ext cx="24825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highlight>
                  <a:schemeClr val="accent3"/>
                </a:highlight>
                <a:latin typeface="Fira Sans Condensed"/>
                <a:ea typeface="Fira Sans Condensed"/>
                <a:cs typeface="Fira Sans Condensed"/>
                <a:sym typeface="Fira Sans Condensed"/>
              </a:rPr>
              <a:t>Scientific articles </a:t>
            </a:r>
            <a:endParaRPr>
              <a:highlight>
                <a:schemeClr val="accent3"/>
              </a:highlight>
              <a:latin typeface="Fira Sans Condensed"/>
              <a:ea typeface="Fira Sans Condensed"/>
              <a:cs typeface="Fira Sans Condensed"/>
              <a:sym typeface="Fira Sans Condensed"/>
            </a:endParaRPr>
          </a:p>
          <a:p>
            <a:pPr marL="0" lvl="0" indent="0" algn="ctr" rtl="0">
              <a:spcBef>
                <a:spcPts val="0"/>
              </a:spcBef>
              <a:spcAft>
                <a:spcPts val="0"/>
              </a:spcAft>
              <a:buNone/>
            </a:pPr>
            <a:r>
              <a:rPr lang="en">
                <a:highlight>
                  <a:schemeClr val="accent3"/>
                </a:highlight>
                <a:latin typeface="Fira Sans Condensed"/>
                <a:ea typeface="Fira Sans Condensed"/>
                <a:cs typeface="Fira Sans Condensed"/>
                <a:sym typeface="Fira Sans Condensed"/>
              </a:rPr>
              <a:t>(</a:t>
            </a:r>
            <a:r>
              <a:rPr lang="en" b="1">
                <a:highlight>
                  <a:schemeClr val="accent3"/>
                </a:highlight>
                <a:latin typeface="Fira Sans Condensed"/>
                <a:ea typeface="Fira Sans Condensed"/>
                <a:cs typeface="Fira Sans Condensed"/>
                <a:sym typeface="Fira Sans Condensed"/>
              </a:rPr>
              <a:t>parsed text, Meta-data)</a:t>
            </a:r>
            <a:endParaRPr>
              <a:highlight>
                <a:schemeClr val="accent3"/>
              </a:highlight>
              <a:latin typeface="Fira Sans Condensed"/>
              <a:ea typeface="Fira Sans Condensed"/>
              <a:cs typeface="Fira Sans Condensed"/>
              <a:sym typeface="Fira Sans Condensed"/>
            </a:endParaRPr>
          </a:p>
        </p:txBody>
      </p:sp>
      <p:sp>
        <p:nvSpPr>
          <p:cNvPr id="485" name="Google Shape;485;p62"/>
          <p:cNvSpPr txBox="1"/>
          <p:nvPr/>
        </p:nvSpPr>
        <p:spPr>
          <a:xfrm>
            <a:off x="5411200" y="1241488"/>
            <a:ext cx="1835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highlight>
                  <a:schemeClr val="accent3"/>
                </a:highlight>
                <a:latin typeface="Fira Sans Condensed"/>
                <a:ea typeface="Fira Sans Condensed"/>
                <a:cs typeface="Fira Sans Condensed"/>
                <a:sym typeface="Fira Sans Condensed"/>
              </a:rPr>
              <a:t>doc. annotation</a:t>
            </a:r>
            <a:r>
              <a:rPr lang="en">
                <a:highlight>
                  <a:schemeClr val="accent3"/>
                </a:highlight>
                <a:latin typeface="Fira Sans Condensed"/>
                <a:ea typeface="Fira Sans Condensed"/>
                <a:cs typeface="Fira Sans Condensed"/>
                <a:sym typeface="Fira Sans Condensed"/>
              </a:rPr>
              <a:t> of </a:t>
            </a:r>
            <a:r>
              <a:rPr lang="en">
                <a:highlight>
                  <a:srgbClr val="FFF2CC"/>
                </a:highlight>
                <a:latin typeface="Fira Sans Condensed"/>
                <a:ea typeface="Fira Sans Condensed"/>
                <a:cs typeface="Fira Sans Condensed"/>
                <a:sym typeface="Fira Sans Condensed"/>
              </a:rPr>
              <a:t>dataset </a:t>
            </a:r>
            <a:r>
              <a:rPr lang="en">
                <a:highlight>
                  <a:schemeClr val="accent3"/>
                </a:highlight>
                <a:latin typeface="Fira Sans Condensed"/>
                <a:ea typeface="Fira Sans Condensed"/>
                <a:cs typeface="Fira Sans Condensed"/>
                <a:sym typeface="Fira Sans Condensed"/>
              </a:rPr>
              <a:t>mentions</a:t>
            </a:r>
            <a:endParaRPr>
              <a:highlight>
                <a:schemeClr val="accent3"/>
              </a:highlight>
              <a:latin typeface="Fira Sans Condensed"/>
              <a:ea typeface="Fira Sans Condensed"/>
              <a:cs typeface="Fira Sans Condensed"/>
              <a:sym typeface="Fira Sans Condensed"/>
            </a:endParaRPr>
          </a:p>
        </p:txBody>
      </p:sp>
      <p:grpSp>
        <p:nvGrpSpPr>
          <p:cNvPr id="486" name="Google Shape;486;p62"/>
          <p:cNvGrpSpPr/>
          <p:nvPr/>
        </p:nvGrpSpPr>
        <p:grpSpPr>
          <a:xfrm>
            <a:off x="3139700" y="1102900"/>
            <a:ext cx="2271500" cy="892800"/>
            <a:chOff x="5973550" y="1331075"/>
            <a:chExt cx="2271500" cy="892800"/>
          </a:xfrm>
        </p:grpSpPr>
        <p:sp>
          <p:nvSpPr>
            <p:cNvPr id="487" name="Google Shape;487;p62"/>
            <p:cNvSpPr/>
            <p:nvPr/>
          </p:nvSpPr>
          <p:spPr>
            <a:xfrm>
              <a:off x="5973550" y="1412825"/>
              <a:ext cx="2165400" cy="7293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Condensed"/>
                <a:ea typeface="Fira Sans Condensed"/>
                <a:cs typeface="Fira Sans Condensed"/>
                <a:sym typeface="Fira Sans Condensed"/>
              </a:endParaRPr>
            </a:p>
          </p:txBody>
        </p:sp>
        <p:sp>
          <p:nvSpPr>
            <p:cNvPr id="488" name="Google Shape;488;p62"/>
            <p:cNvSpPr txBox="1"/>
            <p:nvPr/>
          </p:nvSpPr>
          <p:spPr>
            <a:xfrm>
              <a:off x="6740850" y="1331075"/>
              <a:ext cx="1504200" cy="892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a:solidFill>
                    <a:schemeClr val="dk1"/>
                  </a:solidFill>
                  <a:latin typeface="Fira Sans Condensed"/>
                  <a:ea typeface="Fira Sans Condensed"/>
                  <a:cs typeface="Fira Sans Condensed"/>
                  <a:sym typeface="Fira Sans Condensed"/>
                </a:rPr>
                <a:t>Papers with Code</a:t>
              </a:r>
              <a:endParaRPr sz="2300">
                <a:solidFill>
                  <a:schemeClr val="accent2"/>
                </a:solidFill>
                <a:latin typeface="Fira Sans Condensed"/>
                <a:ea typeface="Fira Sans Condensed"/>
                <a:cs typeface="Fira Sans Condensed"/>
                <a:sym typeface="Fira Sans Condensed"/>
              </a:endParaRPr>
            </a:p>
          </p:txBody>
        </p:sp>
        <p:pic>
          <p:nvPicPr>
            <p:cNvPr id="489" name="Google Shape;489;p62"/>
            <p:cNvPicPr preferRelativeResize="0"/>
            <p:nvPr/>
          </p:nvPicPr>
          <p:blipFill>
            <a:blip r:embed="rId3">
              <a:alphaModFix amt="66000"/>
            </a:blip>
            <a:stretch>
              <a:fillRect/>
            </a:stretch>
          </p:blipFill>
          <p:spPr>
            <a:xfrm>
              <a:off x="6006625" y="1445950"/>
              <a:ext cx="739950" cy="672025"/>
            </a:xfrm>
            <a:prstGeom prst="rect">
              <a:avLst/>
            </a:prstGeom>
            <a:noFill/>
            <a:ln>
              <a:noFill/>
            </a:ln>
          </p:spPr>
        </p:pic>
      </p:grpSp>
      <p:sp>
        <p:nvSpPr>
          <p:cNvPr id="490" name="Google Shape;490;p62"/>
          <p:cNvSpPr txBox="1"/>
          <p:nvPr/>
        </p:nvSpPr>
        <p:spPr>
          <a:xfrm>
            <a:off x="4958155" y="2257300"/>
            <a:ext cx="370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highlight>
                  <a:schemeClr val="accent3"/>
                </a:highlight>
                <a:latin typeface="Fira Sans Condensed"/>
                <a:ea typeface="Fira Sans Condensed"/>
                <a:cs typeface="Fira Sans Condensed"/>
                <a:sym typeface="Fira Sans Condensed"/>
              </a:rPr>
              <a:t>in-text</a:t>
            </a:r>
            <a:r>
              <a:rPr lang="en">
                <a:highlight>
                  <a:schemeClr val="accent3"/>
                </a:highlight>
                <a:latin typeface="Fira Sans Condensed"/>
                <a:ea typeface="Fira Sans Condensed"/>
                <a:cs typeface="Fira Sans Condensed"/>
                <a:sym typeface="Fira Sans Condensed"/>
              </a:rPr>
              <a:t> span &amp; linking annotation</a:t>
            </a:r>
            <a:endParaRPr>
              <a:highlight>
                <a:schemeClr val="accent3"/>
              </a:highlight>
              <a:latin typeface="Fira Sans Condensed"/>
              <a:ea typeface="Fira Sans Condensed"/>
              <a:cs typeface="Fira Sans Condensed"/>
              <a:sym typeface="Fira Sans Condensed"/>
            </a:endParaRPr>
          </a:p>
        </p:txBody>
      </p:sp>
      <p:pic>
        <p:nvPicPr>
          <p:cNvPr id="491" name="Google Shape;491;p62"/>
          <p:cNvPicPr preferRelativeResize="0"/>
          <p:nvPr/>
        </p:nvPicPr>
        <p:blipFill rotWithShape="1">
          <a:blip r:embed="rId4">
            <a:alphaModFix/>
          </a:blip>
          <a:srcRect t="1166"/>
          <a:stretch/>
        </p:blipFill>
        <p:spPr>
          <a:xfrm>
            <a:off x="1002237" y="2788288"/>
            <a:ext cx="6610826" cy="2089701"/>
          </a:xfrm>
          <a:prstGeom prst="rect">
            <a:avLst/>
          </a:prstGeom>
          <a:noFill/>
          <a:ln>
            <a:noFill/>
          </a:ln>
        </p:spPr>
      </p:pic>
      <p:grpSp>
        <p:nvGrpSpPr>
          <p:cNvPr id="492" name="Google Shape;492;p62"/>
          <p:cNvGrpSpPr/>
          <p:nvPr/>
        </p:nvGrpSpPr>
        <p:grpSpPr>
          <a:xfrm>
            <a:off x="609275" y="1025948"/>
            <a:ext cx="2317100" cy="1046701"/>
            <a:chOff x="326700" y="988523"/>
            <a:chExt cx="2317100" cy="1046701"/>
          </a:xfrm>
        </p:grpSpPr>
        <p:sp>
          <p:nvSpPr>
            <p:cNvPr id="493" name="Google Shape;493;p62"/>
            <p:cNvSpPr/>
            <p:nvPr/>
          </p:nvSpPr>
          <p:spPr>
            <a:xfrm>
              <a:off x="326700" y="1147225"/>
              <a:ext cx="2165400" cy="7293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Condensed"/>
                <a:ea typeface="Fira Sans Condensed"/>
                <a:cs typeface="Fira Sans Condensed"/>
                <a:sym typeface="Fira Sans Condensed"/>
              </a:endParaRPr>
            </a:p>
          </p:txBody>
        </p:sp>
        <p:pic>
          <p:nvPicPr>
            <p:cNvPr id="494" name="Google Shape;494;p62"/>
            <p:cNvPicPr preferRelativeResize="0"/>
            <p:nvPr/>
          </p:nvPicPr>
          <p:blipFill>
            <a:blip r:embed="rId5">
              <a:alphaModFix amt="71000"/>
            </a:blip>
            <a:stretch>
              <a:fillRect/>
            </a:stretch>
          </p:blipFill>
          <p:spPr>
            <a:xfrm>
              <a:off x="326700" y="988523"/>
              <a:ext cx="1046701" cy="1046701"/>
            </a:xfrm>
            <a:prstGeom prst="rect">
              <a:avLst/>
            </a:prstGeom>
            <a:noFill/>
            <a:ln>
              <a:noFill/>
            </a:ln>
          </p:spPr>
        </p:pic>
        <p:sp>
          <p:nvSpPr>
            <p:cNvPr id="495" name="Google Shape;495;p62"/>
            <p:cNvSpPr txBox="1"/>
            <p:nvPr/>
          </p:nvSpPr>
          <p:spPr>
            <a:xfrm>
              <a:off x="1139600" y="1245625"/>
              <a:ext cx="15042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2300">
                  <a:solidFill>
                    <a:schemeClr val="dk1"/>
                  </a:solidFill>
                  <a:latin typeface="Fira Sans Condensed"/>
                  <a:ea typeface="Fira Sans Condensed"/>
                  <a:cs typeface="Fira Sans Condensed"/>
                  <a:sym typeface="Fira Sans Condensed"/>
                </a:rPr>
                <a:t>S2ORC</a:t>
              </a:r>
              <a:r>
                <a:rPr lang="en" sz="2300" baseline="30000">
                  <a:solidFill>
                    <a:schemeClr val="dk1"/>
                  </a:solidFill>
                  <a:latin typeface="Fira Sans Condensed"/>
                  <a:ea typeface="Fira Sans Condensed"/>
                  <a:cs typeface="Fira Sans Condensed"/>
                  <a:sym typeface="Fira Sans Condensed"/>
                </a:rPr>
                <a:t>[1]</a:t>
              </a:r>
              <a:endParaRPr sz="2300">
                <a:solidFill>
                  <a:schemeClr val="accent2"/>
                </a:solidFill>
                <a:latin typeface="Fira Sans Condensed"/>
                <a:ea typeface="Fira Sans Condensed"/>
                <a:cs typeface="Fira Sans Condensed"/>
                <a:sym typeface="Fira Sans Condensed"/>
              </a:endParaRPr>
            </a:p>
          </p:txBody>
        </p:sp>
      </p:grpSp>
      <p:sp>
        <p:nvSpPr>
          <p:cNvPr id="496" name="Google Shape;496;p62"/>
          <p:cNvSpPr txBox="1"/>
          <p:nvPr/>
        </p:nvSpPr>
        <p:spPr>
          <a:xfrm>
            <a:off x="5390800" y="1857100"/>
            <a:ext cx="187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a:solidFill>
                  <a:schemeClr val="dk1"/>
                </a:solidFill>
                <a:highlight>
                  <a:schemeClr val="accent3"/>
                </a:highlight>
                <a:latin typeface="Fira Sans Condensed"/>
                <a:ea typeface="Fira Sans Condensed"/>
                <a:cs typeface="Fira Sans Condensed"/>
                <a:sym typeface="Fira Sans Condensed"/>
              </a:rPr>
              <a:t>Distant supervision</a:t>
            </a:r>
            <a:endParaRPr>
              <a:solidFill>
                <a:schemeClr val="accent2"/>
              </a:solidFill>
              <a:highlight>
                <a:schemeClr val="accent3"/>
              </a:highlight>
              <a:latin typeface="Fira Sans Condensed"/>
              <a:ea typeface="Fira Sans Condensed"/>
              <a:cs typeface="Fira Sans Condensed"/>
              <a:sym typeface="Fira Sans Condensed"/>
            </a:endParaRPr>
          </a:p>
        </p:txBody>
      </p:sp>
      <p:sp>
        <p:nvSpPr>
          <p:cNvPr id="497" name="Google Shape;497;p6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sp>
        <p:nvSpPr>
          <p:cNvPr id="2" name="TextBox 1">
            <a:extLst>
              <a:ext uri="{FF2B5EF4-FFF2-40B4-BE49-F238E27FC236}">
                <a16:creationId xmlns:a16="http://schemas.microsoft.com/office/drawing/2014/main" id="{C6CCBF98-1E64-AEBD-3BD9-015447A5A94A}"/>
              </a:ext>
            </a:extLst>
          </p:cNvPr>
          <p:cNvSpPr txBox="1"/>
          <p:nvPr/>
        </p:nvSpPr>
        <p:spPr>
          <a:xfrm>
            <a:off x="7786563" y="979878"/>
            <a:ext cx="1378904" cy="523220"/>
          </a:xfrm>
          <a:prstGeom prst="rect">
            <a:avLst/>
          </a:prstGeom>
          <a:noFill/>
        </p:spPr>
        <p:txBody>
          <a:bodyPr wrap="none" rtlCol="0">
            <a:spAutoFit/>
          </a:bodyPr>
          <a:lstStyle/>
          <a:p>
            <a:r>
              <a:rPr lang="en-US" dirty="0"/>
              <a:t>26K papers</a:t>
            </a:r>
          </a:p>
          <a:p>
            <a:r>
              <a:rPr lang="en-US" dirty="0"/>
              <a:t>380K mentions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cxnSp>
        <p:nvCxnSpPr>
          <p:cNvPr id="502" name="Google Shape;502;p63"/>
          <p:cNvCxnSpPr/>
          <p:nvPr/>
        </p:nvCxnSpPr>
        <p:spPr>
          <a:xfrm rot="-5400000" flipH="1">
            <a:off x="5173950" y="1420675"/>
            <a:ext cx="1078800" cy="790200"/>
          </a:xfrm>
          <a:prstGeom prst="bentConnector3">
            <a:avLst>
              <a:gd name="adj1" fmla="val 704"/>
            </a:avLst>
          </a:prstGeom>
          <a:noFill/>
          <a:ln w="28575" cap="flat" cmpd="sng">
            <a:solidFill>
              <a:schemeClr val="dk2"/>
            </a:solidFill>
            <a:prstDash val="solid"/>
            <a:round/>
            <a:headEnd type="none" w="med" len="med"/>
            <a:tailEnd type="triangle" w="med" len="med"/>
          </a:ln>
        </p:spPr>
      </p:cxnSp>
      <p:cxnSp>
        <p:nvCxnSpPr>
          <p:cNvPr id="503" name="Google Shape;503;p63"/>
          <p:cNvCxnSpPr/>
          <p:nvPr/>
        </p:nvCxnSpPr>
        <p:spPr>
          <a:xfrm flipH="1">
            <a:off x="1633550" y="1906975"/>
            <a:ext cx="7500" cy="896400"/>
          </a:xfrm>
          <a:prstGeom prst="straightConnector1">
            <a:avLst/>
          </a:prstGeom>
          <a:noFill/>
          <a:ln w="28575" cap="flat" cmpd="sng">
            <a:solidFill>
              <a:schemeClr val="dk2"/>
            </a:solidFill>
            <a:prstDash val="solid"/>
            <a:round/>
            <a:headEnd type="none" w="med" len="med"/>
            <a:tailEnd type="triangle" w="med" len="med"/>
          </a:ln>
        </p:spPr>
      </p:cxnSp>
      <p:sp>
        <p:nvSpPr>
          <p:cNvPr id="504" name="Google Shape;504;p63"/>
          <p:cNvSpPr txBox="1">
            <a:spLocks noGrp="1"/>
          </p:cNvSpPr>
          <p:nvPr>
            <p:ph type="title"/>
          </p:nvPr>
        </p:nvSpPr>
        <p:spPr>
          <a:xfrm>
            <a:off x="627071" y="550374"/>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700" dirty="0">
                <a:latin typeface="Fira Sans Condensed"/>
                <a:ea typeface="Fira Sans Condensed"/>
                <a:cs typeface="Fira Sans Condensed"/>
              </a:rPr>
              <a:t>2. </a:t>
            </a:r>
            <a:r>
              <a:rPr lang="en" sz="2700" dirty="0" err="1">
                <a:latin typeface="Fira Sans Condensed"/>
                <a:ea typeface="Fira Sans Condensed"/>
                <a:cs typeface="Fira Sans Condensed"/>
                <a:sym typeface="Fira Sans Condensed"/>
              </a:rPr>
              <a:t>SciDMT</a:t>
            </a:r>
            <a:r>
              <a:rPr lang="en" sz="2700" dirty="0">
                <a:latin typeface="Fira Sans Condensed"/>
                <a:ea typeface="Fira Sans Condensed"/>
                <a:cs typeface="Fira Sans Condensed"/>
                <a:sym typeface="Fira Sans Condensed"/>
              </a:rPr>
              <a:t>: extension of DMDD</a:t>
            </a:r>
            <a:endParaRPr sz="2700" dirty="0">
              <a:latin typeface="Fira Sans Condensed"/>
              <a:ea typeface="Fira Sans Condensed"/>
              <a:cs typeface="Fira Sans Condensed"/>
              <a:sym typeface="Fira Sans Condensed"/>
            </a:endParaRPr>
          </a:p>
        </p:txBody>
      </p:sp>
      <p:sp>
        <p:nvSpPr>
          <p:cNvPr id="505" name="Google Shape;505;p63"/>
          <p:cNvSpPr/>
          <p:nvPr/>
        </p:nvSpPr>
        <p:spPr>
          <a:xfrm rot="2700000">
            <a:off x="1745318" y="3399821"/>
            <a:ext cx="45041" cy="45029"/>
          </a:xfrm>
          <a:custGeom>
            <a:avLst/>
            <a:gdLst/>
            <a:ahLst/>
            <a:cxnLst/>
            <a:rect l="l" t="t" r="r" b="b"/>
            <a:pathLst>
              <a:path w="3915" h="3914" extrusionOk="0">
                <a:moveTo>
                  <a:pt x="3914" y="1"/>
                </a:moveTo>
                <a:lnTo>
                  <a:pt x="3914" y="1"/>
                </a:lnTo>
                <a:cubicBezTo>
                  <a:pt x="3909" y="6"/>
                  <a:pt x="3902" y="8"/>
                  <a:pt x="3897" y="13"/>
                </a:cubicBezTo>
                <a:lnTo>
                  <a:pt x="1" y="3909"/>
                </a:lnTo>
                <a:lnTo>
                  <a:pt x="1" y="3914"/>
                </a:lnTo>
                <a:lnTo>
                  <a:pt x="3914"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63"/>
          <p:cNvSpPr txBox="1"/>
          <p:nvPr/>
        </p:nvSpPr>
        <p:spPr>
          <a:xfrm>
            <a:off x="483325" y="1959263"/>
            <a:ext cx="24825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666666"/>
                </a:solidFill>
                <a:highlight>
                  <a:schemeClr val="accent3"/>
                </a:highlight>
                <a:latin typeface="Fira Sans Condensed"/>
                <a:ea typeface="Fira Sans Condensed"/>
                <a:cs typeface="Fira Sans Condensed"/>
                <a:sym typeface="Fira Sans Condensed"/>
              </a:rPr>
              <a:t>Scientific articles </a:t>
            </a:r>
            <a:endParaRPr>
              <a:solidFill>
                <a:srgbClr val="666666"/>
              </a:solidFill>
              <a:highlight>
                <a:schemeClr val="accent3"/>
              </a:highlight>
              <a:latin typeface="Fira Sans Condensed"/>
              <a:ea typeface="Fira Sans Condensed"/>
              <a:cs typeface="Fira Sans Condensed"/>
              <a:sym typeface="Fira Sans Condensed"/>
            </a:endParaRPr>
          </a:p>
          <a:p>
            <a:pPr marL="0" lvl="0" indent="0" algn="ctr" rtl="0">
              <a:spcBef>
                <a:spcPts val="0"/>
              </a:spcBef>
              <a:spcAft>
                <a:spcPts val="0"/>
              </a:spcAft>
              <a:buNone/>
            </a:pPr>
            <a:r>
              <a:rPr lang="en">
                <a:solidFill>
                  <a:srgbClr val="666666"/>
                </a:solidFill>
                <a:highlight>
                  <a:schemeClr val="accent3"/>
                </a:highlight>
                <a:latin typeface="Fira Sans Condensed"/>
                <a:ea typeface="Fira Sans Condensed"/>
                <a:cs typeface="Fira Sans Condensed"/>
                <a:sym typeface="Fira Sans Condensed"/>
              </a:rPr>
              <a:t>(</a:t>
            </a:r>
            <a:r>
              <a:rPr lang="en" b="1">
                <a:solidFill>
                  <a:srgbClr val="666666"/>
                </a:solidFill>
                <a:highlight>
                  <a:schemeClr val="accent3"/>
                </a:highlight>
                <a:latin typeface="Fira Sans Condensed"/>
                <a:ea typeface="Fira Sans Condensed"/>
                <a:cs typeface="Fira Sans Condensed"/>
                <a:sym typeface="Fira Sans Condensed"/>
              </a:rPr>
              <a:t>parsed text, Meta-data)</a:t>
            </a:r>
            <a:endParaRPr>
              <a:solidFill>
                <a:srgbClr val="666666"/>
              </a:solidFill>
              <a:highlight>
                <a:schemeClr val="accent3"/>
              </a:highlight>
              <a:latin typeface="Fira Sans Condensed"/>
              <a:ea typeface="Fira Sans Condensed"/>
              <a:cs typeface="Fira Sans Condensed"/>
              <a:sym typeface="Fira Sans Condensed"/>
            </a:endParaRPr>
          </a:p>
        </p:txBody>
      </p:sp>
      <p:sp>
        <p:nvSpPr>
          <p:cNvPr id="507" name="Google Shape;507;p63"/>
          <p:cNvSpPr txBox="1"/>
          <p:nvPr/>
        </p:nvSpPr>
        <p:spPr>
          <a:xfrm>
            <a:off x="5547950" y="1102888"/>
            <a:ext cx="1835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666666"/>
                </a:solidFill>
                <a:highlight>
                  <a:schemeClr val="accent3"/>
                </a:highlight>
                <a:latin typeface="Fira Sans Condensed"/>
                <a:ea typeface="Fira Sans Condensed"/>
                <a:cs typeface="Fira Sans Condensed"/>
                <a:sym typeface="Fira Sans Condensed"/>
              </a:rPr>
              <a:t>doc. annotation</a:t>
            </a:r>
            <a:r>
              <a:rPr lang="en">
                <a:solidFill>
                  <a:srgbClr val="666666"/>
                </a:solidFill>
                <a:highlight>
                  <a:schemeClr val="accent3"/>
                </a:highlight>
                <a:latin typeface="Fira Sans Condensed"/>
                <a:ea typeface="Fira Sans Condensed"/>
                <a:cs typeface="Fira Sans Condensed"/>
                <a:sym typeface="Fira Sans Condensed"/>
              </a:rPr>
              <a:t> of scientific mentions</a:t>
            </a:r>
            <a:endParaRPr>
              <a:solidFill>
                <a:srgbClr val="666666"/>
              </a:solidFill>
              <a:highlight>
                <a:schemeClr val="accent3"/>
              </a:highlight>
              <a:latin typeface="Fira Sans Condensed"/>
              <a:ea typeface="Fira Sans Condensed"/>
              <a:cs typeface="Fira Sans Condensed"/>
              <a:sym typeface="Fira Sans Condensed"/>
            </a:endParaRPr>
          </a:p>
        </p:txBody>
      </p:sp>
      <p:grpSp>
        <p:nvGrpSpPr>
          <p:cNvPr id="508" name="Google Shape;508;p63"/>
          <p:cNvGrpSpPr/>
          <p:nvPr/>
        </p:nvGrpSpPr>
        <p:grpSpPr>
          <a:xfrm>
            <a:off x="3139700" y="1102900"/>
            <a:ext cx="2271500" cy="892800"/>
            <a:chOff x="5973550" y="1331075"/>
            <a:chExt cx="2271500" cy="892800"/>
          </a:xfrm>
        </p:grpSpPr>
        <p:sp>
          <p:nvSpPr>
            <p:cNvPr id="509" name="Google Shape;509;p63"/>
            <p:cNvSpPr/>
            <p:nvPr/>
          </p:nvSpPr>
          <p:spPr>
            <a:xfrm>
              <a:off x="5973550" y="1412825"/>
              <a:ext cx="2165400" cy="7293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Condensed"/>
                <a:ea typeface="Fira Sans Condensed"/>
                <a:cs typeface="Fira Sans Condensed"/>
                <a:sym typeface="Fira Sans Condensed"/>
              </a:endParaRPr>
            </a:p>
          </p:txBody>
        </p:sp>
        <p:sp>
          <p:nvSpPr>
            <p:cNvPr id="510" name="Google Shape;510;p63"/>
            <p:cNvSpPr txBox="1"/>
            <p:nvPr/>
          </p:nvSpPr>
          <p:spPr>
            <a:xfrm>
              <a:off x="6740850" y="1331075"/>
              <a:ext cx="1504200" cy="892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a:solidFill>
                    <a:srgbClr val="666666"/>
                  </a:solidFill>
                  <a:latin typeface="Fira Sans Condensed"/>
                  <a:ea typeface="Fira Sans Condensed"/>
                  <a:cs typeface="Fira Sans Condensed"/>
                  <a:sym typeface="Fira Sans Condensed"/>
                </a:rPr>
                <a:t>Papers with Code</a:t>
              </a:r>
              <a:endParaRPr sz="2300">
                <a:solidFill>
                  <a:srgbClr val="666666"/>
                </a:solidFill>
                <a:latin typeface="Fira Sans Condensed"/>
                <a:ea typeface="Fira Sans Condensed"/>
                <a:cs typeface="Fira Sans Condensed"/>
                <a:sym typeface="Fira Sans Condensed"/>
              </a:endParaRPr>
            </a:p>
          </p:txBody>
        </p:sp>
        <p:pic>
          <p:nvPicPr>
            <p:cNvPr id="511" name="Google Shape;511;p63"/>
            <p:cNvPicPr preferRelativeResize="0"/>
            <p:nvPr/>
          </p:nvPicPr>
          <p:blipFill>
            <a:blip r:embed="rId3">
              <a:alphaModFix amt="66000"/>
            </a:blip>
            <a:stretch>
              <a:fillRect/>
            </a:stretch>
          </p:blipFill>
          <p:spPr>
            <a:xfrm>
              <a:off x="6006625" y="1445950"/>
              <a:ext cx="739950" cy="672025"/>
            </a:xfrm>
            <a:prstGeom prst="rect">
              <a:avLst/>
            </a:prstGeom>
            <a:noFill/>
            <a:ln>
              <a:noFill/>
            </a:ln>
          </p:spPr>
        </p:pic>
      </p:grpSp>
      <p:sp>
        <p:nvSpPr>
          <p:cNvPr id="512" name="Google Shape;512;p63"/>
          <p:cNvSpPr txBox="1"/>
          <p:nvPr/>
        </p:nvSpPr>
        <p:spPr>
          <a:xfrm>
            <a:off x="5661924" y="2263950"/>
            <a:ext cx="2664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highlight>
                  <a:schemeClr val="accent3"/>
                </a:highlight>
                <a:latin typeface="Fira Sans Condensed"/>
                <a:ea typeface="Fira Sans Condensed"/>
                <a:cs typeface="Fira Sans Condensed"/>
                <a:sym typeface="Fira Sans Condensed"/>
              </a:rPr>
              <a:t>in-text</a:t>
            </a:r>
            <a:r>
              <a:rPr lang="en">
                <a:highlight>
                  <a:schemeClr val="accent3"/>
                </a:highlight>
                <a:latin typeface="Fira Sans Condensed"/>
                <a:ea typeface="Fira Sans Condensed"/>
                <a:cs typeface="Fira Sans Condensed"/>
                <a:sym typeface="Fira Sans Condensed"/>
              </a:rPr>
              <a:t> span &amp; linking annotation</a:t>
            </a:r>
            <a:endParaRPr>
              <a:highlight>
                <a:schemeClr val="accent3"/>
              </a:highlight>
              <a:latin typeface="Fira Sans Condensed"/>
              <a:ea typeface="Fira Sans Condensed"/>
              <a:cs typeface="Fira Sans Condensed"/>
              <a:sym typeface="Fira Sans Condensed"/>
            </a:endParaRPr>
          </a:p>
        </p:txBody>
      </p:sp>
      <p:grpSp>
        <p:nvGrpSpPr>
          <p:cNvPr id="513" name="Google Shape;513;p63"/>
          <p:cNvGrpSpPr/>
          <p:nvPr/>
        </p:nvGrpSpPr>
        <p:grpSpPr>
          <a:xfrm>
            <a:off x="609275" y="1025948"/>
            <a:ext cx="2317100" cy="1046701"/>
            <a:chOff x="326700" y="988523"/>
            <a:chExt cx="2317100" cy="1046701"/>
          </a:xfrm>
        </p:grpSpPr>
        <p:sp>
          <p:nvSpPr>
            <p:cNvPr id="514" name="Google Shape;514;p63"/>
            <p:cNvSpPr/>
            <p:nvPr/>
          </p:nvSpPr>
          <p:spPr>
            <a:xfrm>
              <a:off x="326700" y="1147225"/>
              <a:ext cx="2165400" cy="7293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Condensed"/>
                <a:ea typeface="Fira Sans Condensed"/>
                <a:cs typeface="Fira Sans Condensed"/>
                <a:sym typeface="Fira Sans Condensed"/>
              </a:endParaRPr>
            </a:p>
          </p:txBody>
        </p:sp>
        <p:pic>
          <p:nvPicPr>
            <p:cNvPr id="515" name="Google Shape;515;p63"/>
            <p:cNvPicPr preferRelativeResize="0"/>
            <p:nvPr/>
          </p:nvPicPr>
          <p:blipFill>
            <a:blip r:embed="rId4">
              <a:alphaModFix amt="71000"/>
            </a:blip>
            <a:stretch>
              <a:fillRect/>
            </a:stretch>
          </p:blipFill>
          <p:spPr>
            <a:xfrm>
              <a:off x="326700" y="988523"/>
              <a:ext cx="1046701" cy="1046701"/>
            </a:xfrm>
            <a:prstGeom prst="rect">
              <a:avLst/>
            </a:prstGeom>
            <a:noFill/>
            <a:ln>
              <a:noFill/>
            </a:ln>
          </p:spPr>
        </p:pic>
        <p:sp>
          <p:nvSpPr>
            <p:cNvPr id="516" name="Google Shape;516;p63"/>
            <p:cNvSpPr txBox="1"/>
            <p:nvPr/>
          </p:nvSpPr>
          <p:spPr>
            <a:xfrm>
              <a:off x="1139600" y="1245625"/>
              <a:ext cx="15042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a:solidFill>
                    <a:srgbClr val="666666"/>
                  </a:solidFill>
                  <a:latin typeface="Fira Sans Condensed"/>
                  <a:ea typeface="Fira Sans Condensed"/>
                  <a:cs typeface="Fira Sans Condensed"/>
                  <a:sym typeface="Fira Sans Condensed"/>
                </a:rPr>
                <a:t>S2ORC</a:t>
              </a:r>
              <a:endParaRPr sz="2300">
                <a:solidFill>
                  <a:srgbClr val="666666"/>
                </a:solidFill>
                <a:latin typeface="Fira Sans Condensed"/>
                <a:ea typeface="Fira Sans Condensed"/>
                <a:cs typeface="Fira Sans Condensed"/>
                <a:sym typeface="Fira Sans Condensed"/>
              </a:endParaRPr>
            </a:p>
          </p:txBody>
        </p:sp>
      </p:grpSp>
      <p:sp>
        <p:nvSpPr>
          <p:cNvPr id="517" name="Google Shape;517;p63"/>
          <p:cNvSpPr txBox="1"/>
          <p:nvPr/>
        </p:nvSpPr>
        <p:spPr>
          <a:xfrm>
            <a:off x="5466775" y="1711225"/>
            <a:ext cx="187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666666"/>
                </a:solidFill>
                <a:highlight>
                  <a:schemeClr val="accent3"/>
                </a:highlight>
                <a:latin typeface="Fira Sans Condensed"/>
                <a:ea typeface="Fira Sans Condensed"/>
                <a:cs typeface="Fira Sans Condensed"/>
                <a:sym typeface="Fira Sans Condensed"/>
              </a:rPr>
              <a:t>Distant supervision</a:t>
            </a:r>
            <a:endParaRPr>
              <a:solidFill>
                <a:srgbClr val="666666"/>
              </a:solidFill>
              <a:highlight>
                <a:schemeClr val="accent3"/>
              </a:highlight>
              <a:latin typeface="Fira Sans Condensed"/>
              <a:ea typeface="Fira Sans Condensed"/>
              <a:cs typeface="Fira Sans Condensed"/>
              <a:sym typeface="Fira Sans Condensed"/>
            </a:endParaRPr>
          </a:p>
        </p:txBody>
      </p:sp>
      <p:pic>
        <p:nvPicPr>
          <p:cNvPr id="518" name="Google Shape;518;p63"/>
          <p:cNvPicPr preferRelativeResize="0"/>
          <p:nvPr/>
        </p:nvPicPr>
        <p:blipFill rotWithShape="1">
          <a:blip r:embed="rId5">
            <a:alphaModFix/>
          </a:blip>
          <a:srcRect t="2257"/>
          <a:stretch/>
        </p:blipFill>
        <p:spPr>
          <a:xfrm>
            <a:off x="1298850" y="2811175"/>
            <a:ext cx="3971502" cy="1868874"/>
          </a:xfrm>
          <a:prstGeom prst="rect">
            <a:avLst/>
          </a:prstGeom>
          <a:noFill/>
          <a:ln>
            <a:noFill/>
          </a:ln>
        </p:spPr>
      </p:pic>
      <p:grpSp>
        <p:nvGrpSpPr>
          <p:cNvPr id="519" name="Google Shape;519;p63"/>
          <p:cNvGrpSpPr/>
          <p:nvPr/>
        </p:nvGrpSpPr>
        <p:grpSpPr>
          <a:xfrm>
            <a:off x="6269851" y="3423775"/>
            <a:ext cx="2129558" cy="729300"/>
            <a:chOff x="5781667" y="3264350"/>
            <a:chExt cx="2109308" cy="729300"/>
          </a:xfrm>
        </p:grpSpPr>
        <p:sp>
          <p:nvSpPr>
            <p:cNvPr id="520" name="Google Shape;520;p63"/>
            <p:cNvSpPr/>
            <p:nvPr/>
          </p:nvSpPr>
          <p:spPr>
            <a:xfrm>
              <a:off x="5781667" y="3264350"/>
              <a:ext cx="1977300" cy="729300"/>
            </a:xfrm>
            <a:prstGeom prst="rect">
              <a:avLst/>
            </a:prstGeom>
            <a:solidFill>
              <a:srgbClr val="FFF2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Condensed"/>
                <a:ea typeface="Fira Sans Condensed"/>
                <a:cs typeface="Fira Sans Condensed"/>
                <a:sym typeface="Fira Sans Condensed"/>
              </a:endParaRPr>
            </a:p>
          </p:txBody>
        </p:sp>
        <p:sp>
          <p:nvSpPr>
            <p:cNvPr id="521" name="Google Shape;521;p63"/>
            <p:cNvSpPr txBox="1"/>
            <p:nvPr/>
          </p:nvSpPr>
          <p:spPr>
            <a:xfrm>
              <a:off x="5837775" y="3359600"/>
              <a:ext cx="20532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a:solidFill>
                    <a:schemeClr val="dk1"/>
                  </a:solidFill>
                  <a:latin typeface="Fira Sans Condensed"/>
                  <a:ea typeface="Fira Sans Condensed"/>
                  <a:cs typeface="Fira Sans Condensed"/>
                  <a:sym typeface="Fira Sans Condensed"/>
                </a:rPr>
                <a:t>ITO Ontology</a:t>
              </a:r>
              <a:r>
                <a:rPr lang="en" sz="2300" baseline="30000">
                  <a:solidFill>
                    <a:schemeClr val="dk1"/>
                  </a:solidFill>
                  <a:latin typeface="Fira Sans Condensed"/>
                  <a:ea typeface="Fira Sans Condensed"/>
                  <a:cs typeface="Fira Sans Condensed"/>
                  <a:sym typeface="Fira Sans Condensed"/>
                </a:rPr>
                <a:t>[2]</a:t>
              </a:r>
              <a:endParaRPr sz="2300">
                <a:solidFill>
                  <a:schemeClr val="accent2"/>
                </a:solidFill>
                <a:latin typeface="Fira Sans Condensed"/>
                <a:ea typeface="Fira Sans Condensed"/>
                <a:cs typeface="Fira Sans Condensed"/>
                <a:sym typeface="Fira Sans Condensed"/>
              </a:endParaRPr>
            </a:p>
          </p:txBody>
        </p:sp>
      </p:grpSp>
      <p:sp>
        <p:nvSpPr>
          <p:cNvPr id="522" name="Google Shape;522;p63"/>
          <p:cNvSpPr txBox="1"/>
          <p:nvPr/>
        </p:nvSpPr>
        <p:spPr>
          <a:xfrm>
            <a:off x="239725" y="4772025"/>
            <a:ext cx="88359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900" dirty="0">
                <a:solidFill>
                  <a:srgbClr val="2E414F"/>
                </a:solidFill>
                <a:latin typeface="Roboto"/>
                <a:ea typeface="Roboto"/>
                <a:cs typeface="Roboto"/>
                <a:sym typeface="Roboto"/>
              </a:rPr>
              <a:t>[2] </a:t>
            </a:r>
            <a:r>
              <a:rPr lang="en" sz="900" dirty="0" err="1">
                <a:solidFill>
                  <a:srgbClr val="2E414F"/>
                </a:solidFill>
                <a:latin typeface="Roboto"/>
                <a:ea typeface="Roboto"/>
                <a:cs typeface="Roboto"/>
                <a:sym typeface="Roboto"/>
              </a:rPr>
              <a:t>Blagec</a:t>
            </a:r>
            <a:r>
              <a:rPr lang="en" sz="900" dirty="0">
                <a:solidFill>
                  <a:srgbClr val="2E414F"/>
                </a:solidFill>
                <a:latin typeface="Roboto"/>
                <a:ea typeface="Roboto"/>
                <a:cs typeface="Roboto"/>
                <a:sym typeface="Roboto"/>
              </a:rPr>
              <a:t>, Kathrin et al. “A curated, ontology-based, large-scale knowledge graph of artificial intelligence tasks and benchmarks.” Scientific data vol. 9,1 322. 17 Jun. 2022, doi:10.1038/s41597-022-01435-x</a:t>
            </a:r>
            <a:endParaRPr sz="1100">
              <a:solidFill>
                <a:schemeClr val="dk1"/>
              </a:solidFill>
            </a:endParaRPr>
          </a:p>
        </p:txBody>
      </p:sp>
      <p:cxnSp>
        <p:nvCxnSpPr>
          <p:cNvPr id="523" name="Google Shape;523;p63"/>
          <p:cNvCxnSpPr>
            <a:stCxn id="520" idx="0"/>
          </p:cNvCxnSpPr>
          <p:nvPr/>
        </p:nvCxnSpPr>
        <p:spPr>
          <a:xfrm rot="10800000">
            <a:off x="7267992" y="2605975"/>
            <a:ext cx="0" cy="817800"/>
          </a:xfrm>
          <a:prstGeom prst="straightConnector1">
            <a:avLst/>
          </a:prstGeom>
          <a:noFill/>
          <a:ln w="28575" cap="flat" cmpd="sng">
            <a:solidFill>
              <a:schemeClr val="dk2"/>
            </a:solidFill>
            <a:prstDash val="solid"/>
            <a:round/>
            <a:headEnd type="none" w="med" len="med"/>
            <a:tailEnd type="triangle" w="med" len="med"/>
          </a:ln>
        </p:spPr>
      </p:cxnSp>
      <p:cxnSp>
        <p:nvCxnSpPr>
          <p:cNvPr id="524" name="Google Shape;524;p63"/>
          <p:cNvCxnSpPr/>
          <p:nvPr/>
        </p:nvCxnSpPr>
        <p:spPr>
          <a:xfrm flipH="1">
            <a:off x="5272525" y="2613525"/>
            <a:ext cx="714300" cy="463500"/>
          </a:xfrm>
          <a:prstGeom prst="bentConnector3">
            <a:avLst>
              <a:gd name="adj1" fmla="val -1064"/>
            </a:avLst>
          </a:prstGeom>
          <a:noFill/>
          <a:ln w="28575" cap="flat" cmpd="sng">
            <a:solidFill>
              <a:schemeClr val="dk2"/>
            </a:solidFill>
            <a:prstDash val="solid"/>
            <a:round/>
            <a:headEnd type="none" w="med" len="med"/>
            <a:tailEnd type="triangle" w="med" len="med"/>
          </a:ln>
        </p:spPr>
      </p:cxnSp>
      <p:pic>
        <p:nvPicPr>
          <p:cNvPr id="525" name="Google Shape;525;p63"/>
          <p:cNvPicPr preferRelativeResize="0"/>
          <p:nvPr/>
        </p:nvPicPr>
        <p:blipFill>
          <a:blip r:embed="rId6">
            <a:alphaModFix/>
          </a:blip>
          <a:stretch>
            <a:fillRect/>
          </a:stretch>
        </p:blipFill>
        <p:spPr>
          <a:xfrm>
            <a:off x="5466780" y="1467600"/>
            <a:ext cx="240573" cy="295498"/>
          </a:xfrm>
          <a:prstGeom prst="rect">
            <a:avLst/>
          </a:prstGeom>
          <a:noFill/>
          <a:ln>
            <a:noFill/>
          </a:ln>
        </p:spPr>
      </p:pic>
      <p:pic>
        <p:nvPicPr>
          <p:cNvPr id="526" name="Google Shape;526;p63"/>
          <p:cNvPicPr preferRelativeResize="0"/>
          <p:nvPr/>
        </p:nvPicPr>
        <p:blipFill>
          <a:blip r:embed="rId6">
            <a:alphaModFix/>
          </a:blip>
          <a:stretch>
            <a:fillRect/>
          </a:stretch>
        </p:blipFill>
        <p:spPr>
          <a:xfrm>
            <a:off x="6284742" y="3423775"/>
            <a:ext cx="240573" cy="295498"/>
          </a:xfrm>
          <a:prstGeom prst="rect">
            <a:avLst/>
          </a:prstGeom>
          <a:noFill/>
          <a:ln>
            <a:noFill/>
          </a:ln>
        </p:spPr>
      </p:pic>
      <p:pic>
        <p:nvPicPr>
          <p:cNvPr id="527" name="Google Shape;527;p63"/>
          <p:cNvPicPr preferRelativeResize="0"/>
          <p:nvPr/>
        </p:nvPicPr>
        <p:blipFill>
          <a:blip r:embed="rId6">
            <a:alphaModFix/>
          </a:blip>
          <a:stretch>
            <a:fillRect/>
          </a:stretch>
        </p:blipFill>
        <p:spPr>
          <a:xfrm>
            <a:off x="4986630" y="3985600"/>
            <a:ext cx="240573" cy="295498"/>
          </a:xfrm>
          <a:prstGeom prst="rect">
            <a:avLst/>
          </a:prstGeom>
          <a:noFill/>
          <a:ln>
            <a:noFill/>
          </a:ln>
        </p:spPr>
      </p:pic>
      <p:pic>
        <p:nvPicPr>
          <p:cNvPr id="528" name="Google Shape;528;p63"/>
          <p:cNvPicPr preferRelativeResize="0"/>
          <p:nvPr/>
        </p:nvPicPr>
        <p:blipFill>
          <a:blip r:embed="rId6">
            <a:alphaModFix/>
          </a:blip>
          <a:stretch>
            <a:fillRect/>
          </a:stretch>
        </p:blipFill>
        <p:spPr>
          <a:xfrm>
            <a:off x="4986630" y="2975575"/>
            <a:ext cx="240573" cy="295498"/>
          </a:xfrm>
          <a:prstGeom prst="rect">
            <a:avLst/>
          </a:prstGeom>
          <a:noFill/>
          <a:ln>
            <a:noFill/>
          </a:ln>
        </p:spPr>
      </p:pic>
      <p:sp>
        <p:nvSpPr>
          <p:cNvPr id="529" name="Google Shape;529;p6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a:t>
            </a:fld>
            <a:endParaRPr/>
          </a:p>
        </p:txBody>
      </p:sp>
      <p:sp>
        <p:nvSpPr>
          <p:cNvPr id="530" name="Google Shape;530;p63"/>
          <p:cNvSpPr/>
          <p:nvPr/>
        </p:nvSpPr>
        <p:spPr>
          <a:xfrm>
            <a:off x="1456600" y="4374700"/>
            <a:ext cx="2023800" cy="295500"/>
          </a:xfrm>
          <a:prstGeom prst="rect">
            <a:avLst/>
          </a:prstGeom>
          <a:noFill/>
          <a:ln w="28575"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Condensed"/>
              <a:ea typeface="Fira Sans Condensed"/>
              <a:cs typeface="Fira Sans Condensed"/>
              <a:sym typeface="Fira Sans Condensed"/>
            </a:endParaRPr>
          </a:p>
        </p:txBody>
      </p:sp>
      <p:pic>
        <p:nvPicPr>
          <p:cNvPr id="531" name="Google Shape;531;p63"/>
          <p:cNvPicPr preferRelativeResize="0"/>
          <p:nvPr/>
        </p:nvPicPr>
        <p:blipFill>
          <a:blip r:embed="rId6">
            <a:alphaModFix/>
          </a:blip>
          <a:stretch>
            <a:fillRect/>
          </a:stretch>
        </p:blipFill>
        <p:spPr>
          <a:xfrm>
            <a:off x="1298855" y="4476525"/>
            <a:ext cx="240573" cy="295498"/>
          </a:xfrm>
          <a:prstGeom prst="rect">
            <a:avLst/>
          </a:prstGeom>
          <a:noFill/>
          <a:ln>
            <a:noFill/>
          </a:ln>
        </p:spPr>
      </p:pic>
      <p:sp>
        <p:nvSpPr>
          <p:cNvPr id="4" name="TextBox 3">
            <a:extLst>
              <a:ext uri="{FF2B5EF4-FFF2-40B4-BE49-F238E27FC236}">
                <a16:creationId xmlns:a16="http://schemas.microsoft.com/office/drawing/2014/main" id="{062A0734-CACC-2055-980E-BE1AD08A9A87}"/>
              </a:ext>
            </a:extLst>
          </p:cNvPr>
          <p:cNvSpPr txBox="1"/>
          <p:nvPr/>
        </p:nvSpPr>
        <p:spPr>
          <a:xfrm>
            <a:off x="7138025" y="100633"/>
            <a:ext cx="2015295" cy="954107"/>
          </a:xfrm>
          <a:prstGeom prst="rect">
            <a:avLst/>
          </a:prstGeom>
          <a:noFill/>
        </p:spPr>
        <p:txBody>
          <a:bodyPr wrap="none" rtlCol="0">
            <a:spAutoFit/>
          </a:bodyPr>
          <a:lstStyle/>
          <a:p>
            <a:r>
              <a:rPr lang="en-US" dirty="0"/>
              <a:t>48K papers</a:t>
            </a:r>
          </a:p>
          <a:p>
            <a:r>
              <a:rPr lang="en-US" dirty="0"/>
              <a:t>450K </a:t>
            </a:r>
            <a:r>
              <a:rPr lang="en-US" dirty="0">
                <a:solidFill>
                  <a:srgbClr val="0070C0"/>
                </a:solidFill>
              </a:rPr>
              <a:t>dataset</a:t>
            </a:r>
            <a:r>
              <a:rPr lang="en-US" dirty="0"/>
              <a:t> mentions</a:t>
            </a:r>
          </a:p>
          <a:p>
            <a:r>
              <a:rPr lang="en-US" dirty="0"/>
              <a:t>647K </a:t>
            </a:r>
            <a:r>
              <a:rPr lang="en-US" dirty="0">
                <a:solidFill>
                  <a:srgbClr val="0070C0"/>
                </a:solidFill>
              </a:rPr>
              <a:t>task</a:t>
            </a:r>
            <a:r>
              <a:rPr lang="en-US" dirty="0"/>
              <a:t> mentions</a:t>
            </a:r>
          </a:p>
          <a:p>
            <a:r>
              <a:rPr lang="en-US" dirty="0"/>
              <a:t>734K </a:t>
            </a:r>
            <a:r>
              <a:rPr lang="en-US" dirty="0">
                <a:solidFill>
                  <a:srgbClr val="0070C0"/>
                </a:solidFill>
              </a:rPr>
              <a:t>method</a:t>
            </a:r>
            <a:r>
              <a:rPr lang="en-US" dirty="0"/>
              <a:t> mentions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67"/>
          <p:cNvSpPr txBox="1">
            <a:spLocks noGrp="1"/>
          </p:cNvSpPr>
          <p:nvPr>
            <p:ph type="title"/>
          </p:nvPr>
        </p:nvSpPr>
        <p:spPr>
          <a:xfrm>
            <a:off x="627071" y="550374"/>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chemeClr val="dk1"/>
                </a:solidFill>
              </a:rPr>
              <a:t>2.   </a:t>
            </a:r>
            <a:r>
              <a:rPr lang="en" sz="2700">
                <a:solidFill>
                  <a:schemeClr val="dk1"/>
                </a:solidFill>
              </a:rPr>
              <a:t>SciDMT：</a:t>
            </a:r>
            <a:r>
              <a:rPr lang="en" sz="2100">
                <a:solidFill>
                  <a:schemeClr val="dk1"/>
                </a:solidFill>
              </a:rPr>
              <a:t>The human annotated evaluation set</a:t>
            </a:r>
            <a:endParaRPr/>
          </a:p>
        </p:txBody>
      </p:sp>
      <p:pic>
        <p:nvPicPr>
          <p:cNvPr id="603" name="Google Shape;603;p67"/>
          <p:cNvPicPr preferRelativeResize="0"/>
          <p:nvPr/>
        </p:nvPicPr>
        <p:blipFill>
          <a:blip r:embed="rId3">
            <a:alphaModFix/>
          </a:blip>
          <a:stretch>
            <a:fillRect/>
          </a:stretch>
        </p:blipFill>
        <p:spPr>
          <a:xfrm>
            <a:off x="333488" y="1234875"/>
            <a:ext cx="6423326" cy="3658675"/>
          </a:xfrm>
          <a:prstGeom prst="rect">
            <a:avLst/>
          </a:prstGeom>
          <a:noFill/>
          <a:ln>
            <a:noFill/>
          </a:ln>
        </p:spPr>
      </p:pic>
      <p:sp>
        <p:nvSpPr>
          <p:cNvPr id="604" name="Google Shape;604;p67"/>
          <p:cNvSpPr txBox="1"/>
          <p:nvPr/>
        </p:nvSpPr>
        <p:spPr>
          <a:xfrm>
            <a:off x="6475507" y="1496525"/>
            <a:ext cx="2905800" cy="271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accent2"/>
                </a:solidFill>
                <a:latin typeface="Fira Sans Condensed"/>
                <a:ea typeface="Fira Sans Condensed"/>
                <a:cs typeface="Fira Sans Condensed"/>
                <a:sym typeface="Fira Sans Condensed"/>
              </a:rPr>
              <a:t>SciDMT-E: 100 Papers</a:t>
            </a:r>
            <a:endParaRPr sz="1800">
              <a:solidFill>
                <a:schemeClr val="accent2"/>
              </a:solidFill>
              <a:latin typeface="Fira Sans Condensed"/>
              <a:ea typeface="Fira Sans Condensed"/>
              <a:cs typeface="Fira Sans Condensed"/>
              <a:sym typeface="Fira Sans Condensed"/>
            </a:endParaRPr>
          </a:p>
          <a:p>
            <a:pPr marL="0" lvl="0" indent="0" algn="ctr" rtl="0">
              <a:spcBef>
                <a:spcPts val="0"/>
              </a:spcBef>
              <a:spcAft>
                <a:spcPts val="0"/>
              </a:spcAft>
              <a:buNone/>
            </a:pPr>
            <a:r>
              <a:rPr lang="en" sz="1800">
                <a:solidFill>
                  <a:schemeClr val="accent2"/>
                </a:solidFill>
                <a:latin typeface="Fira Sans Condensed"/>
                <a:ea typeface="Fira Sans Condensed"/>
                <a:cs typeface="Fira Sans Condensed"/>
                <a:sym typeface="Fira Sans Condensed"/>
              </a:rPr>
              <a:t>(14,846 sent w. DMT)</a:t>
            </a:r>
            <a:endParaRPr sz="1800">
              <a:solidFill>
                <a:schemeClr val="accent2"/>
              </a:solidFill>
              <a:latin typeface="Fira Sans Condensed"/>
              <a:ea typeface="Fira Sans Condensed"/>
              <a:cs typeface="Fira Sans Condensed"/>
              <a:sym typeface="Fira Sans Condensed"/>
            </a:endParaRPr>
          </a:p>
          <a:p>
            <a:pPr marL="0" lvl="0" indent="0" algn="ctr" rtl="0">
              <a:spcBef>
                <a:spcPts val="0"/>
              </a:spcBef>
              <a:spcAft>
                <a:spcPts val="0"/>
              </a:spcAft>
              <a:buNone/>
            </a:pPr>
            <a:r>
              <a:rPr lang="en" sz="1800">
                <a:solidFill>
                  <a:schemeClr val="accent2"/>
                </a:solidFill>
                <a:latin typeface="Fira Sans Condensed"/>
                <a:ea typeface="Fira Sans Condensed"/>
                <a:cs typeface="Fira Sans Condensed"/>
                <a:sym typeface="Fira Sans Condensed"/>
              </a:rPr>
              <a:t>SciREX-E: 10 Papers</a:t>
            </a:r>
            <a:endParaRPr sz="1800">
              <a:solidFill>
                <a:schemeClr val="accent2"/>
              </a:solidFill>
              <a:latin typeface="Fira Sans Condensed"/>
              <a:ea typeface="Fira Sans Condensed"/>
              <a:cs typeface="Fira Sans Condensed"/>
              <a:sym typeface="Fira Sans Condensed"/>
            </a:endParaRPr>
          </a:p>
          <a:p>
            <a:pPr marL="0" lvl="0" indent="0" algn="ctr" rtl="0">
              <a:spcBef>
                <a:spcPts val="0"/>
              </a:spcBef>
              <a:spcAft>
                <a:spcPts val="0"/>
              </a:spcAft>
              <a:buNone/>
            </a:pPr>
            <a:r>
              <a:rPr lang="en" sz="1800">
                <a:solidFill>
                  <a:schemeClr val="accent2"/>
                </a:solidFill>
                <a:latin typeface="Fira Sans Condensed"/>
                <a:ea typeface="Fira Sans Condensed"/>
                <a:cs typeface="Fira Sans Condensed"/>
                <a:sym typeface="Fira Sans Condensed"/>
              </a:rPr>
              <a:t>(2,207 sent w. DMT)</a:t>
            </a:r>
            <a:endParaRPr sz="1800">
              <a:solidFill>
                <a:schemeClr val="accent2"/>
              </a:solidFill>
              <a:latin typeface="Fira Sans Condensed"/>
              <a:ea typeface="Fira Sans Condensed"/>
              <a:cs typeface="Fira Sans Condensed"/>
              <a:sym typeface="Fira Sans Condensed"/>
            </a:endParaRPr>
          </a:p>
          <a:p>
            <a:pPr marL="0" lvl="0" indent="0" algn="ctr" rtl="0">
              <a:spcBef>
                <a:spcPts val="0"/>
              </a:spcBef>
              <a:spcAft>
                <a:spcPts val="0"/>
              </a:spcAft>
              <a:buNone/>
            </a:pPr>
            <a:endParaRPr sz="1800">
              <a:solidFill>
                <a:schemeClr val="accent2"/>
              </a:solidFill>
              <a:latin typeface="Fira Sans Condensed"/>
              <a:ea typeface="Fira Sans Condensed"/>
              <a:cs typeface="Fira Sans Condensed"/>
              <a:sym typeface="Fira Sans Condensed"/>
            </a:endParaRPr>
          </a:p>
          <a:p>
            <a:pPr marL="0" lvl="0" indent="0" algn="ctr" rtl="0">
              <a:spcBef>
                <a:spcPts val="0"/>
              </a:spcBef>
              <a:spcAft>
                <a:spcPts val="0"/>
              </a:spcAft>
              <a:buNone/>
            </a:pPr>
            <a:r>
              <a:rPr lang="en" sz="1800">
                <a:solidFill>
                  <a:schemeClr val="accent2"/>
                </a:solidFill>
                <a:latin typeface="Fira Sans Condensed"/>
                <a:ea typeface="Fira Sans Condensed"/>
                <a:cs typeface="Fira Sans Condensed"/>
                <a:sym typeface="Fira Sans Condensed"/>
              </a:rPr>
              <a:t>Annotated for both entity type and entity linking</a:t>
            </a:r>
            <a:endParaRPr sz="1800">
              <a:solidFill>
                <a:schemeClr val="accent2"/>
              </a:solidFill>
              <a:latin typeface="Fira Sans Condensed"/>
              <a:ea typeface="Fira Sans Condensed"/>
              <a:cs typeface="Fira Sans Condensed"/>
              <a:sym typeface="Fira Sans Condensed"/>
            </a:endParaRPr>
          </a:p>
          <a:p>
            <a:pPr marL="0" lvl="0" indent="0" algn="ctr" rtl="0">
              <a:spcBef>
                <a:spcPts val="0"/>
              </a:spcBef>
              <a:spcAft>
                <a:spcPts val="0"/>
              </a:spcAft>
              <a:buNone/>
            </a:pPr>
            <a:endParaRPr sz="1800">
              <a:solidFill>
                <a:schemeClr val="accent2"/>
              </a:solidFill>
              <a:latin typeface="Fira Sans Condensed"/>
              <a:ea typeface="Fira Sans Condensed"/>
              <a:cs typeface="Fira Sans Condensed"/>
              <a:sym typeface="Fira Sans Condensed"/>
            </a:endParaRPr>
          </a:p>
          <a:p>
            <a:pPr marL="0" lvl="0" indent="0" algn="ctr" rtl="0">
              <a:spcBef>
                <a:spcPts val="0"/>
              </a:spcBef>
              <a:spcAft>
                <a:spcPts val="0"/>
              </a:spcAft>
              <a:buNone/>
            </a:pPr>
            <a:r>
              <a:rPr lang="en" sz="1800">
                <a:solidFill>
                  <a:schemeClr val="accent2"/>
                </a:solidFill>
                <a:latin typeface="Fira Sans Condensed"/>
                <a:ea typeface="Fira Sans Condensed"/>
                <a:cs typeface="Fira Sans Condensed"/>
                <a:sym typeface="Fira Sans Condensed"/>
              </a:rPr>
              <a:t>Tool: Brat </a:t>
            </a:r>
            <a:endParaRPr sz="1800">
              <a:solidFill>
                <a:schemeClr val="accent2"/>
              </a:solidFill>
              <a:latin typeface="Fira Sans Condensed"/>
              <a:ea typeface="Fira Sans Condensed"/>
              <a:cs typeface="Fira Sans Condensed"/>
              <a:sym typeface="Fira Sans Condensed"/>
            </a:endParaRPr>
          </a:p>
          <a:p>
            <a:pPr marL="0" lvl="0" indent="0" algn="ctr" rtl="0">
              <a:spcBef>
                <a:spcPts val="0"/>
              </a:spcBef>
              <a:spcAft>
                <a:spcPts val="0"/>
              </a:spcAft>
              <a:buNone/>
            </a:pPr>
            <a:endParaRPr sz="1800">
              <a:solidFill>
                <a:schemeClr val="accent2"/>
              </a:solidFill>
              <a:latin typeface="Fira Sans Condensed"/>
              <a:ea typeface="Fira Sans Condensed"/>
              <a:cs typeface="Fira Sans Condensed"/>
              <a:sym typeface="Fira Sans Condensed"/>
            </a:endParaRPr>
          </a:p>
          <a:p>
            <a:pPr marL="0" lvl="0" indent="0" algn="ctr" rtl="0">
              <a:spcBef>
                <a:spcPts val="0"/>
              </a:spcBef>
              <a:spcAft>
                <a:spcPts val="0"/>
              </a:spcAft>
              <a:buNone/>
            </a:pPr>
            <a:r>
              <a:rPr lang="en" sz="1800">
                <a:solidFill>
                  <a:schemeClr val="accent2"/>
                </a:solidFill>
                <a:latin typeface="Fira Sans Condensed"/>
                <a:ea typeface="Fira Sans Condensed"/>
                <a:cs typeface="Fira Sans Condensed"/>
                <a:sym typeface="Fira Sans Condensed"/>
              </a:rPr>
              <a:t>30+ Min per doc</a:t>
            </a:r>
            <a:endParaRPr sz="1800">
              <a:solidFill>
                <a:schemeClr val="accent2"/>
              </a:solidFill>
              <a:latin typeface="Fira Sans Condensed"/>
              <a:ea typeface="Fira Sans Condensed"/>
              <a:cs typeface="Fira Sans Condensed"/>
              <a:sym typeface="Fira Sans Condensed"/>
            </a:endParaRPr>
          </a:p>
        </p:txBody>
      </p:sp>
      <p:sp>
        <p:nvSpPr>
          <p:cNvPr id="605" name="Google Shape;605;p6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White Research Center XL by Slidesgo">
  <a:themeElements>
    <a:clrScheme name="Simple Light">
      <a:dk1>
        <a:srgbClr val="000000"/>
      </a:dk1>
      <a:lt1>
        <a:srgbClr val="FFFFFF"/>
      </a:lt1>
      <a:dk2>
        <a:srgbClr val="595959"/>
      </a:dk2>
      <a:lt2>
        <a:srgbClr val="EEEEEE"/>
      </a:lt2>
      <a:accent1>
        <a:srgbClr val="FFFFFF"/>
      </a:accent1>
      <a:accent2>
        <a:srgbClr val="000000"/>
      </a:accent2>
      <a:accent3>
        <a:srgbClr val="F3F3F3"/>
      </a:accent3>
      <a:accent4>
        <a:srgbClr val="999999"/>
      </a:accent4>
      <a:accent5>
        <a:srgbClr val="CCCCCC"/>
      </a:accent5>
      <a:accent6>
        <a:srgbClr val="E4E4E4"/>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2866</TotalTime>
  <Words>13516</Words>
  <Application>Microsoft Office PowerPoint</Application>
  <PresentationFormat>On-screen Show (16:9)</PresentationFormat>
  <Paragraphs>3066</Paragraphs>
  <Slides>40</Slides>
  <Notes>40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White Research Center XL by Slidesgo</vt:lpstr>
      <vt:lpstr>Information Extraction From Scientific Literature</vt:lpstr>
      <vt:lpstr>About Myself</vt:lpstr>
      <vt:lpstr>Agenda</vt:lpstr>
      <vt:lpstr>Motivation </vt:lpstr>
      <vt:lpstr>1. Textual Information Extraction Challenges​</vt:lpstr>
      <vt:lpstr>2. AI Information Extraction  </vt:lpstr>
      <vt:lpstr>DMDD: A Large-Scale Dataset for Dataset Mentions Detection </vt:lpstr>
      <vt:lpstr>2. SciDMT: extension of DMDD</vt:lpstr>
      <vt:lpstr>2.   SciDMT：The human annotated evaluation set</vt:lpstr>
      <vt:lpstr>2.   SciDMT：The human annotated evaluation set</vt:lpstr>
      <vt:lpstr>2.   SciDMT：Experiments</vt:lpstr>
      <vt:lpstr>3. Climate Information Extraction  </vt:lpstr>
      <vt:lpstr>3.1 ClimateIE:  A Dataset for  Climate Science  Information Extraction </vt:lpstr>
      <vt:lpstr>3.1.1 GCMD+: Multi-Source Taxonomy Aggregation</vt:lpstr>
      <vt:lpstr>3.1.2 Cross-Domain Linking via Wikidata</vt:lpstr>
      <vt:lpstr>3.1.3 GCMD+ Indexing</vt:lpstr>
      <vt:lpstr>3.2 Annotations with Domain Experts</vt:lpstr>
      <vt:lpstr>3.3 Information Extraction via LLM-RAG Synergy</vt:lpstr>
      <vt:lpstr>3.3 Information Extraction via LLM-RAG Synergy</vt:lpstr>
      <vt:lpstr>3.3.1: PreRAG - Leveraging RAG to Enhance LLM Input for IE</vt:lpstr>
      <vt:lpstr>3.3.2 Information Extraction with LLM</vt:lpstr>
      <vt:lpstr>3.3.3 PostRAG - Leveraging RAG for output postprocessing</vt:lpstr>
      <vt:lpstr>3.4 ClimateIE: Corpus Summary</vt:lpstr>
      <vt:lpstr>3.5 Experiment  results</vt:lpstr>
      <vt:lpstr>3.5</vt:lpstr>
      <vt:lpstr>3.5</vt:lpstr>
      <vt:lpstr>3.5</vt:lpstr>
      <vt:lpstr>3.5</vt:lpstr>
      <vt:lpstr>3.5</vt:lpstr>
      <vt:lpstr>3.6 Knowledge Graph (ClimatePub4KG)</vt:lpstr>
      <vt:lpstr>4. Visual Information Extraction FlowLearn: Evaluating Large Vision-Language Models on Flowchart Understanding (ECAI 2024)</vt:lpstr>
      <vt:lpstr>4.1. Introduction</vt:lpstr>
      <vt:lpstr>4.2 FlowLearn: Dataset Overview</vt:lpstr>
      <vt:lpstr>3.3 VQA tasks for each flowchart</vt:lpstr>
      <vt:lpstr>3.3 VQA tasks for each simulated flowchart</vt:lpstr>
      <vt:lpstr>3.4.1 LVLMs Evaluation: Accuracy Tasks</vt:lpstr>
      <vt:lpstr>3.4.2 LVLMs Evaluation: Flowchart Description Tasks</vt:lpstr>
      <vt:lpstr>3.4.3 LVLMs Evaluation: Flowchart-to-Mermaid Tasks</vt:lpstr>
      <vt:lpstr>Conclusion. Thank you. 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Huitong Pan</cp:lastModifiedBy>
  <cp:revision>41</cp:revision>
  <cp:lastPrinted>2025-02-28T17:54:16Z</cp:lastPrinted>
  <dcterms:modified xsi:type="dcterms:W3CDTF">2025-05-19T13:46:25Z</dcterms:modified>
</cp:coreProperties>
</file>