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470" r:id="rId2"/>
    <p:sldId id="372" r:id="rId3"/>
    <p:sldId id="268" r:id="rId4"/>
    <p:sldId id="368" r:id="rId5"/>
    <p:sldId id="434" r:id="rId6"/>
    <p:sldId id="357" r:id="rId7"/>
    <p:sldId id="363" r:id="rId8"/>
    <p:sldId id="396" r:id="rId9"/>
    <p:sldId id="272" r:id="rId10"/>
    <p:sldId id="353" r:id="rId11"/>
    <p:sldId id="325" r:id="rId12"/>
    <p:sldId id="400" r:id="rId13"/>
    <p:sldId id="416" r:id="rId14"/>
    <p:sldId id="458" r:id="rId15"/>
    <p:sldId id="472" r:id="rId16"/>
    <p:sldId id="417" r:id="rId17"/>
    <p:sldId id="419" r:id="rId18"/>
    <p:sldId id="459" r:id="rId19"/>
    <p:sldId id="418" r:id="rId20"/>
    <p:sldId id="462" r:id="rId21"/>
    <p:sldId id="420" r:id="rId22"/>
    <p:sldId id="421" r:id="rId23"/>
    <p:sldId id="460" r:id="rId24"/>
    <p:sldId id="399" r:id="rId25"/>
    <p:sldId id="373" r:id="rId26"/>
    <p:sldId id="425" r:id="rId27"/>
    <p:sldId id="427" r:id="rId28"/>
    <p:sldId id="428" r:id="rId29"/>
    <p:sldId id="469" r:id="rId30"/>
    <p:sldId id="429" r:id="rId31"/>
    <p:sldId id="430" r:id="rId32"/>
    <p:sldId id="415" r:id="rId33"/>
    <p:sldId id="442" r:id="rId34"/>
    <p:sldId id="376" r:id="rId35"/>
    <p:sldId id="443" r:id="rId36"/>
    <p:sldId id="391" r:id="rId37"/>
    <p:sldId id="444" r:id="rId38"/>
    <p:sldId id="445" r:id="rId39"/>
    <p:sldId id="446" r:id="rId40"/>
    <p:sldId id="447" r:id="rId41"/>
    <p:sldId id="448" r:id="rId42"/>
    <p:sldId id="398" r:id="rId43"/>
    <p:sldId id="431" r:id="rId44"/>
    <p:sldId id="350" r:id="rId45"/>
    <p:sldId id="381" r:id="rId46"/>
    <p:sldId id="433" r:id="rId47"/>
    <p:sldId id="465" r:id="rId48"/>
    <p:sldId id="439" r:id="rId49"/>
    <p:sldId id="440" r:id="rId50"/>
    <p:sldId id="438" r:id="rId51"/>
    <p:sldId id="423" r:id="rId52"/>
    <p:sldId id="449" r:id="rId53"/>
    <p:sldId id="451" r:id="rId54"/>
    <p:sldId id="474" r:id="rId55"/>
    <p:sldId id="453" r:id="rId56"/>
    <p:sldId id="454" r:id="rId57"/>
    <p:sldId id="455" r:id="rId58"/>
    <p:sldId id="322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57" autoAdjust="0"/>
    <p:restoredTop sz="78836" autoAdjust="0"/>
  </p:normalViewPr>
  <p:slideViewPr>
    <p:cSldViewPr snapToGrid="0">
      <p:cViewPr varScale="1">
        <p:scale>
          <a:sx n="99" d="100"/>
          <a:sy n="99" d="100"/>
        </p:scale>
        <p:origin x="1680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584FE9-FBD3-4108-829D-98CADC4D39F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160EBF-FCBA-4DCF-9E6B-6502291D924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Recap of Previous Work</a:t>
          </a:r>
        </a:p>
      </dgm:t>
    </dgm:pt>
    <dgm:pt modelId="{49D60E73-F29A-4AB4-B628-86B60DB9DC6A}" type="parTrans" cxnId="{2B7F1870-49F2-4E3E-AFD8-44580F9FD35A}">
      <dgm:prSet/>
      <dgm:spPr/>
      <dgm:t>
        <a:bodyPr/>
        <a:lstStyle/>
        <a:p>
          <a:endParaRPr lang="en-US" sz="2000"/>
        </a:p>
      </dgm:t>
    </dgm:pt>
    <dgm:pt modelId="{1EEF34D0-CEBB-451C-80C7-A1D359E5E543}" type="sibTrans" cxnId="{2B7F1870-49F2-4E3E-AFD8-44580F9FD35A}">
      <dgm:prSet/>
      <dgm:spPr/>
      <dgm:t>
        <a:bodyPr/>
        <a:lstStyle/>
        <a:p>
          <a:endParaRPr lang="en-US" sz="2000"/>
        </a:p>
      </dgm:t>
    </dgm:pt>
    <dgm:pt modelId="{D2B64DA9-A281-4E9E-8C42-415D557B97F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Research Contribution 2: </a:t>
          </a:r>
          <a:r>
            <a:rPr lang="en-US" sz="2000" dirty="0"/>
            <a:t>Self-Supervised Learning of Deep Embeddings for Classification and Identification of Dental Implants</a:t>
          </a:r>
        </a:p>
      </dgm:t>
    </dgm:pt>
    <dgm:pt modelId="{84BCD36E-649B-4632-A1DB-F34EABA890C0}" type="sibTrans" cxnId="{07C9C6CE-B856-4A8C-961F-E87BAE1C744A}">
      <dgm:prSet/>
      <dgm:spPr/>
      <dgm:t>
        <a:bodyPr/>
        <a:lstStyle/>
        <a:p>
          <a:endParaRPr lang="en-US" sz="2000"/>
        </a:p>
      </dgm:t>
    </dgm:pt>
    <dgm:pt modelId="{AF7E2FEA-55E4-486B-BEF1-C82525F4B782}" type="parTrans" cxnId="{07C9C6CE-B856-4A8C-961F-E87BAE1C744A}">
      <dgm:prSet/>
      <dgm:spPr/>
      <dgm:t>
        <a:bodyPr/>
        <a:lstStyle/>
        <a:p>
          <a:endParaRPr lang="en-US" sz="2000"/>
        </a:p>
      </dgm:t>
    </dgm:pt>
    <dgm:pt modelId="{178D454C-E776-406E-BDCA-54D58AEFD64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>
              <a:latin typeface="+mn-lt"/>
            </a:rPr>
            <a:t>Research Contribution</a:t>
          </a:r>
          <a:r>
            <a:rPr lang="ar-SA" sz="2000" b="1" dirty="0">
              <a:latin typeface="+mn-lt"/>
            </a:rPr>
            <a:t> </a:t>
          </a:r>
          <a:r>
            <a:rPr lang="en-US" sz="2000" b="1" dirty="0">
              <a:latin typeface="+mn-lt"/>
            </a:rPr>
            <a:t>1: </a:t>
          </a:r>
          <a:r>
            <a:rPr lang="en-US" sz="2000" dirty="0">
              <a:latin typeface="+mn-lt"/>
            </a:rPr>
            <a:t>Masked </a:t>
          </a:r>
          <a:r>
            <a:rPr lang="en-US" sz="2000" dirty="0"/>
            <a:t>Deep Embeddings of Patches for Teeth Segmentation in Cone Beam CT Images</a:t>
          </a:r>
        </a:p>
      </dgm:t>
    </dgm:pt>
    <dgm:pt modelId="{E770940A-5253-466D-8F71-E978F866BAF7}" type="sibTrans" cxnId="{DE83DA7C-46E8-42F5-BABA-F57961E205B1}">
      <dgm:prSet/>
      <dgm:spPr/>
      <dgm:t>
        <a:bodyPr/>
        <a:lstStyle/>
        <a:p>
          <a:endParaRPr lang="en-US" sz="2000"/>
        </a:p>
      </dgm:t>
    </dgm:pt>
    <dgm:pt modelId="{F378CD9E-24AF-4F10-AA1C-B65AB9C94AB2}" type="parTrans" cxnId="{DE83DA7C-46E8-42F5-BABA-F57961E205B1}">
      <dgm:prSet/>
      <dgm:spPr/>
      <dgm:t>
        <a:bodyPr/>
        <a:lstStyle/>
        <a:p>
          <a:endParaRPr lang="en-US" sz="2000"/>
        </a:p>
      </dgm:t>
    </dgm:pt>
    <dgm:pt modelId="{A81ABFE8-576F-2843-8ECB-CB1D85072C4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Research Contribution 3: </a:t>
          </a:r>
          <a:r>
            <a:rPr lang="en-US" sz="2000" dirty="0"/>
            <a:t>Self-Supervised Learning for Assessment of Peri-Implant Bone Loss in Dental Radiographs</a:t>
          </a:r>
        </a:p>
      </dgm:t>
    </dgm:pt>
    <dgm:pt modelId="{7E817590-E965-2A4B-A036-9051E5BEB712}" type="parTrans" cxnId="{66DF71FF-2CF1-164E-98B3-F37E1FBB81D4}">
      <dgm:prSet/>
      <dgm:spPr/>
      <dgm:t>
        <a:bodyPr/>
        <a:lstStyle/>
        <a:p>
          <a:endParaRPr lang="en-US" sz="2000"/>
        </a:p>
      </dgm:t>
    </dgm:pt>
    <dgm:pt modelId="{F337D47C-92AC-384C-A8B9-7919B236EFD2}" type="sibTrans" cxnId="{66DF71FF-2CF1-164E-98B3-F37E1FBB81D4}">
      <dgm:prSet/>
      <dgm:spPr/>
      <dgm:t>
        <a:bodyPr/>
        <a:lstStyle/>
        <a:p>
          <a:endParaRPr lang="en-US" sz="2000"/>
        </a:p>
      </dgm:t>
    </dgm:pt>
    <dgm:pt modelId="{E7FBA10C-1523-DC49-80C6-81833C25E1B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Research Contribution 4: </a:t>
          </a:r>
          <a:r>
            <a:rPr lang="en-US" sz="2000" dirty="0"/>
            <a:t>Self-Supervised Masked Deep Embeddings for Dental Caries Detection</a:t>
          </a:r>
        </a:p>
      </dgm:t>
    </dgm:pt>
    <dgm:pt modelId="{AE6E171D-32F7-744D-9E8F-8F269D057003}" type="sibTrans" cxnId="{B1494B6D-0C58-CB44-A3F9-D38BB265941D}">
      <dgm:prSet/>
      <dgm:spPr/>
      <dgm:t>
        <a:bodyPr/>
        <a:lstStyle/>
        <a:p>
          <a:endParaRPr lang="en-US" sz="2000"/>
        </a:p>
      </dgm:t>
    </dgm:pt>
    <dgm:pt modelId="{0CF59523-7498-6641-A0A9-DC8F186A3732}" type="parTrans" cxnId="{B1494B6D-0C58-CB44-A3F9-D38BB265941D}">
      <dgm:prSet/>
      <dgm:spPr/>
      <dgm:t>
        <a:bodyPr/>
        <a:lstStyle/>
        <a:p>
          <a:endParaRPr lang="en-US" sz="2000"/>
        </a:p>
      </dgm:t>
    </dgm:pt>
    <dgm:pt modelId="{E8B19CC2-C011-4ED2-B9D4-78386961E33B}" type="pres">
      <dgm:prSet presAssocID="{35584FE9-FBD3-4108-829D-98CADC4D39F6}" presName="root" presStyleCnt="0">
        <dgm:presLayoutVars>
          <dgm:dir/>
          <dgm:resizeHandles val="exact"/>
        </dgm:presLayoutVars>
      </dgm:prSet>
      <dgm:spPr/>
    </dgm:pt>
    <dgm:pt modelId="{0D772569-0DCC-4DE9-8B1A-2602558EC72A}" type="pres">
      <dgm:prSet presAssocID="{AC160EBF-FCBA-4DCF-9E6B-6502291D9247}" presName="compNode" presStyleCnt="0"/>
      <dgm:spPr/>
    </dgm:pt>
    <dgm:pt modelId="{0DDCEF88-553F-4300-B149-E3A52FBDD3AE}" type="pres">
      <dgm:prSet presAssocID="{AC160EBF-FCBA-4DCF-9E6B-6502291D9247}" presName="bgRect" presStyleLbl="bgShp" presStyleIdx="0" presStyleCnt="5"/>
      <dgm:spPr/>
    </dgm:pt>
    <dgm:pt modelId="{57131DEC-ED95-495C-90BF-C0934E897F70}" type="pres">
      <dgm:prSet presAssocID="{AC160EBF-FCBA-4DCF-9E6B-6502291D924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6BCA11CC-D9B7-4123-A7C9-625A9973A48E}" type="pres">
      <dgm:prSet presAssocID="{AC160EBF-FCBA-4DCF-9E6B-6502291D9247}" presName="spaceRect" presStyleCnt="0"/>
      <dgm:spPr/>
    </dgm:pt>
    <dgm:pt modelId="{8CE89402-3955-49DD-BA12-69DF9766FF0D}" type="pres">
      <dgm:prSet presAssocID="{AC160EBF-FCBA-4DCF-9E6B-6502291D9247}" presName="parTx" presStyleLbl="revTx" presStyleIdx="0" presStyleCnt="5">
        <dgm:presLayoutVars>
          <dgm:chMax val="0"/>
          <dgm:chPref val="0"/>
        </dgm:presLayoutVars>
      </dgm:prSet>
      <dgm:spPr/>
    </dgm:pt>
    <dgm:pt modelId="{C85772C7-6673-46BD-BBB7-7375536249DD}" type="pres">
      <dgm:prSet presAssocID="{1EEF34D0-CEBB-451C-80C7-A1D359E5E543}" presName="sibTrans" presStyleCnt="0"/>
      <dgm:spPr/>
    </dgm:pt>
    <dgm:pt modelId="{2077CA3F-148B-4A5E-B57E-DA739B8EE495}" type="pres">
      <dgm:prSet presAssocID="{178D454C-E776-406E-BDCA-54D58AEFD64C}" presName="compNode" presStyleCnt="0"/>
      <dgm:spPr/>
    </dgm:pt>
    <dgm:pt modelId="{13A998C0-5A2E-48FC-B6B3-2BE559375813}" type="pres">
      <dgm:prSet presAssocID="{178D454C-E776-406E-BDCA-54D58AEFD64C}" presName="bgRect" presStyleLbl="bgShp" presStyleIdx="1" presStyleCnt="5"/>
      <dgm:spPr/>
    </dgm:pt>
    <dgm:pt modelId="{53A2FF3B-BC2B-426A-B315-4BFD2FEE056E}" type="pres">
      <dgm:prSet presAssocID="{178D454C-E776-406E-BDCA-54D58AEFD64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oth"/>
        </a:ext>
      </dgm:extLst>
    </dgm:pt>
    <dgm:pt modelId="{9FC75AF3-8A2E-450A-85C6-EA88918E7AF5}" type="pres">
      <dgm:prSet presAssocID="{178D454C-E776-406E-BDCA-54D58AEFD64C}" presName="spaceRect" presStyleCnt="0"/>
      <dgm:spPr/>
    </dgm:pt>
    <dgm:pt modelId="{01D76ED4-97B7-4833-9F18-6A6D71200A84}" type="pres">
      <dgm:prSet presAssocID="{178D454C-E776-406E-BDCA-54D58AEFD64C}" presName="parTx" presStyleLbl="revTx" presStyleIdx="1" presStyleCnt="5">
        <dgm:presLayoutVars>
          <dgm:chMax val="0"/>
          <dgm:chPref val="0"/>
        </dgm:presLayoutVars>
      </dgm:prSet>
      <dgm:spPr/>
    </dgm:pt>
    <dgm:pt modelId="{47D39F7E-4A13-449F-8515-AFD9C49218B0}" type="pres">
      <dgm:prSet presAssocID="{E770940A-5253-466D-8F71-E978F866BAF7}" presName="sibTrans" presStyleCnt="0"/>
      <dgm:spPr/>
    </dgm:pt>
    <dgm:pt modelId="{9A017163-7F50-45AD-8A77-8CA854F6B3DB}" type="pres">
      <dgm:prSet presAssocID="{D2B64DA9-A281-4E9E-8C42-415D557B97F0}" presName="compNode" presStyleCnt="0"/>
      <dgm:spPr/>
    </dgm:pt>
    <dgm:pt modelId="{A42498DA-804E-4655-8EE4-C4D7CBF983F2}" type="pres">
      <dgm:prSet presAssocID="{D2B64DA9-A281-4E9E-8C42-415D557B97F0}" presName="bgRect" presStyleLbl="bgShp" presStyleIdx="2" presStyleCnt="5"/>
      <dgm:spPr/>
    </dgm:pt>
    <dgm:pt modelId="{A003E055-2FD3-4D54-9B81-8C398D32D410}" type="pres">
      <dgm:prSet presAssocID="{D2B64DA9-A281-4E9E-8C42-415D557B97F0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E71114B3-B424-46CB-B07A-A3FA97DB2115}" type="pres">
      <dgm:prSet presAssocID="{D2B64DA9-A281-4E9E-8C42-415D557B97F0}" presName="spaceRect" presStyleCnt="0"/>
      <dgm:spPr/>
    </dgm:pt>
    <dgm:pt modelId="{A4EF8779-81E2-4FEC-A14E-2B30A8F2E096}" type="pres">
      <dgm:prSet presAssocID="{D2B64DA9-A281-4E9E-8C42-415D557B97F0}" presName="parTx" presStyleLbl="revTx" presStyleIdx="2" presStyleCnt="5">
        <dgm:presLayoutVars>
          <dgm:chMax val="0"/>
          <dgm:chPref val="0"/>
        </dgm:presLayoutVars>
      </dgm:prSet>
      <dgm:spPr/>
    </dgm:pt>
    <dgm:pt modelId="{04496B38-7EE5-444D-AEB5-0BD03048BFD9}" type="pres">
      <dgm:prSet presAssocID="{84BCD36E-649B-4632-A1DB-F34EABA890C0}" presName="sibTrans" presStyleCnt="0"/>
      <dgm:spPr/>
    </dgm:pt>
    <dgm:pt modelId="{8FB3822D-1DB4-1649-B972-5EE7D1A458D6}" type="pres">
      <dgm:prSet presAssocID="{A81ABFE8-576F-2843-8ECB-CB1D85072C40}" presName="compNode" presStyleCnt="0"/>
      <dgm:spPr/>
    </dgm:pt>
    <dgm:pt modelId="{EC5C0F46-B716-6840-8DE5-556A472C8E46}" type="pres">
      <dgm:prSet presAssocID="{A81ABFE8-576F-2843-8ECB-CB1D85072C40}" presName="bgRect" presStyleLbl="bgShp" presStyleIdx="3" presStyleCnt="5"/>
      <dgm:spPr/>
    </dgm:pt>
    <dgm:pt modelId="{72773889-6957-E04B-921A-2A587E5D2F59}" type="pres">
      <dgm:prSet presAssocID="{A81ABFE8-576F-2843-8ECB-CB1D85072C40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ntal Tools with solid fill"/>
        </a:ext>
      </dgm:extLst>
    </dgm:pt>
    <dgm:pt modelId="{B6E1F0D8-6D3A-5443-8CD9-1240D0A87F99}" type="pres">
      <dgm:prSet presAssocID="{A81ABFE8-576F-2843-8ECB-CB1D85072C40}" presName="spaceRect" presStyleCnt="0"/>
      <dgm:spPr/>
    </dgm:pt>
    <dgm:pt modelId="{73BFF907-98E9-5540-A766-2848EF210275}" type="pres">
      <dgm:prSet presAssocID="{A81ABFE8-576F-2843-8ECB-CB1D85072C40}" presName="parTx" presStyleLbl="revTx" presStyleIdx="3" presStyleCnt="5">
        <dgm:presLayoutVars>
          <dgm:chMax val="0"/>
          <dgm:chPref val="0"/>
        </dgm:presLayoutVars>
      </dgm:prSet>
      <dgm:spPr/>
    </dgm:pt>
    <dgm:pt modelId="{1D54285D-DD9B-B946-8046-24B0A21AA3D3}" type="pres">
      <dgm:prSet presAssocID="{F337D47C-92AC-384C-A8B9-7919B236EFD2}" presName="sibTrans" presStyleCnt="0"/>
      <dgm:spPr/>
    </dgm:pt>
    <dgm:pt modelId="{2683B67E-7A3D-634D-A5FB-2F7C7561D944}" type="pres">
      <dgm:prSet presAssocID="{E7FBA10C-1523-DC49-80C6-81833C25E1B1}" presName="compNode" presStyleCnt="0"/>
      <dgm:spPr/>
    </dgm:pt>
    <dgm:pt modelId="{80B06BAB-3085-C14F-A19F-547C3232A17D}" type="pres">
      <dgm:prSet presAssocID="{E7FBA10C-1523-DC49-80C6-81833C25E1B1}" presName="bgRect" presStyleLbl="bgShp" presStyleIdx="4" presStyleCnt="5"/>
      <dgm:spPr/>
    </dgm:pt>
    <dgm:pt modelId="{A4737321-C402-AF4A-BBEC-4718B24B2CBE}" type="pres">
      <dgm:prSet presAssocID="{E7FBA10C-1523-DC49-80C6-81833C25E1B1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othbrush with solid fill"/>
        </a:ext>
      </dgm:extLst>
    </dgm:pt>
    <dgm:pt modelId="{BFE33DA5-98AD-744D-95A0-F3EC5B0C55A5}" type="pres">
      <dgm:prSet presAssocID="{E7FBA10C-1523-DC49-80C6-81833C25E1B1}" presName="spaceRect" presStyleCnt="0"/>
      <dgm:spPr/>
    </dgm:pt>
    <dgm:pt modelId="{79938CC0-F921-0847-AE49-118B8BBE1546}" type="pres">
      <dgm:prSet presAssocID="{E7FBA10C-1523-DC49-80C6-81833C25E1B1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B172300D-9AEC-0B4C-9CEC-3535BDD5E8B8}" type="presOf" srcId="{A81ABFE8-576F-2843-8ECB-CB1D85072C40}" destId="{73BFF907-98E9-5540-A766-2848EF210275}" srcOrd="0" destOrd="0" presId="urn:microsoft.com/office/officeart/2018/2/layout/IconVerticalSolidList"/>
    <dgm:cxn modelId="{075D5019-37A3-1143-8F53-87C0A9608512}" type="presOf" srcId="{D2B64DA9-A281-4E9E-8C42-415D557B97F0}" destId="{A4EF8779-81E2-4FEC-A14E-2B30A8F2E096}" srcOrd="0" destOrd="0" presId="urn:microsoft.com/office/officeart/2018/2/layout/IconVerticalSolidList"/>
    <dgm:cxn modelId="{B1494B6D-0C58-CB44-A3F9-D38BB265941D}" srcId="{35584FE9-FBD3-4108-829D-98CADC4D39F6}" destId="{E7FBA10C-1523-DC49-80C6-81833C25E1B1}" srcOrd="4" destOrd="0" parTransId="{0CF59523-7498-6641-A0A9-DC8F186A3732}" sibTransId="{AE6E171D-32F7-744D-9E8F-8F269D057003}"/>
    <dgm:cxn modelId="{2B7F1870-49F2-4E3E-AFD8-44580F9FD35A}" srcId="{35584FE9-FBD3-4108-829D-98CADC4D39F6}" destId="{AC160EBF-FCBA-4DCF-9E6B-6502291D9247}" srcOrd="0" destOrd="0" parTransId="{49D60E73-F29A-4AB4-B628-86B60DB9DC6A}" sibTransId="{1EEF34D0-CEBB-451C-80C7-A1D359E5E543}"/>
    <dgm:cxn modelId="{63686658-FCE6-B44D-A2EE-6CA00D70B731}" type="presOf" srcId="{AC160EBF-FCBA-4DCF-9E6B-6502291D9247}" destId="{8CE89402-3955-49DD-BA12-69DF9766FF0D}" srcOrd="0" destOrd="0" presId="urn:microsoft.com/office/officeart/2018/2/layout/IconVerticalSolidList"/>
    <dgm:cxn modelId="{DE83DA7C-46E8-42F5-BABA-F57961E205B1}" srcId="{35584FE9-FBD3-4108-829D-98CADC4D39F6}" destId="{178D454C-E776-406E-BDCA-54D58AEFD64C}" srcOrd="1" destOrd="0" parTransId="{F378CD9E-24AF-4F10-AA1C-B65AB9C94AB2}" sibTransId="{E770940A-5253-466D-8F71-E978F866BAF7}"/>
    <dgm:cxn modelId="{74214F7F-3DCA-7D44-ACBA-6651B8761CAA}" type="presOf" srcId="{E7FBA10C-1523-DC49-80C6-81833C25E1B1}" destId="{79938CC0-F921-0847-AE49-118B8BBE1546}" srcOrd="0" destOrd="0" presId="urn:microsoft.com/office/officeart/2018/2/layout/IconVerticalSolidList"/>
    <dgm:cxn modelId="{F24F0090-0A5F-4145-A640-91B2E30AD7FC}" type="presOf" srcId="{178D454C-E776-406E-BDCA-54D58AEFD64C}" destId="{01D76ED4-97B7-4833-9F18-6A6D71200A84}" srcOrd="0" destOrd="0" presId="urn:microsoft.com/office/officeart/2018/2/layout/IconVerticalSolidList"/>
    <dgm:cxn modelId="{57FDABC9-C909-2548-A544-ADCBE7576E43}" type="presOf" srcId="{35584FE9-FBD3-4108-829D-98CADC4D39F6}" destId="{E8B19CC2-C011-4ED2-B9D4-78386961E33B}" srcOrd="0" destOrd="0" presId="urn:microsoft.com/office/officeart/2018/2/layout/IconVerticalSolidList"/>
    <dgm:cxn modelId="{07C9C6CE-B856-4A8C-961F-E87BAE1C744A}" srcId="{35584FE9-FBD3-4108-829D-98CADC4D39F6}" destId="{D2B64DA9-A281-4E9E-8C42-415D557B97F0}" srcOrd="2" destOrd="0" parTransId="{AF7E2FEA-55E4-486B-BEF1-C82525F4B782}" sibTransId="{84BCD36E-649B-4632-A1DB-F34EABA890C0}"/>
    <dgm:cxn modelId="{66DF71FF-2CF1-164E-98B3-F37E1FBB81D4}" srcId="{35584FE9-FBD3-4108-829D-98CADC4D39F6}" destId="{A81ABFE8-576F-2843-8ECB-CB1D85072C40}" srcOrd="3" destOrd="0" parTransId="{7E817590-E965-2A4B-A036-9051E5BEB712}" sibTransId="{F337D47C-92AC-384C-A8B9-7919B236EFD2}"/>
    <dgm:cxn modelId="{11CA1D59-B406-FF41-A1C1-FBE881A91D0C}" type="presParOf" srcId="{E8B19CC2-C011-4ED2-B9D4-78386961E33B}" destId="{0D772569-0DCC-4DE9-8B1A-2602558EC72A}" srcOrd="0" destOrd="0" presId="urn:microsoft.com/office/officeart/2018/2/layout/IconVerticalSolidList"/>
    <dgm:cxn modelId="{203E9C71-E75D-0946-8653-FB3805DF84C3}" type="presParOf" srcId="{0D772569-0DCC-4DE9-8B1A-2602558EC72A}" destId="{0DDCEF88-553F-4300-B149-E3A52FBDD3AE}" srcOrd="0" destOrd="0" presId="urn:microsoft.com/office/officeart/2018/2/layout/IconVerticalSolidList"/>
    <dgm:cxn modelId="{EE780838-2476-474A-884E-020B73726280}" type="presParOf" srcId="{0D772569-0DCC-4DE9-8B1A-2602558EC72A}" destId="{57131DEC-ED95-495C-90BF-C0934E897F70}" srcOrd="1" destOrd="0" presId="urn:microsoft.com/office/officeart/2018/2/layout/IconVerticalSolidList"/>
    <dgm:cxn modelId="{C08B8454-48BE-A040-86A0-151AD14419E9}" type="presParOf" srcId="{0D772569-0DCC-4DE9-8B1A-2602558EC72A}" destId="{6BCA11CC-D9B7-4123-A7C9-625A9973A48E}" srcOrd="2" destOrd="0" presId="urn:microsoft.com/office/officeart/2018/2/layout/IconVerticalSolidList"/>
    <dgm:cxn modelId="{5EF8BF58-9858-B84E-A097-B7292E173363}" type="presParOf" srcId="{0D772569-0DCC-4DE9-8B1A-2602558EC72A}" destId="{8CE89402-3955-49DD-BA12-69DF9766FF0D}" srcOrd="3" destOrd="0" presId="urn:microsoft.com/office/officeart/2018/2/layout/IconVerticalSolidList"/>
    <dgm:cxn modelId="{E194033A-CB8B-1E40-9339-5FF5EA78EA3D}" type="presParOf" srcId="{E8B19CC2-C011-4ED2-B9D4-78386961E33B}" destId="{C85772C7-6673-46BD-BBB7-7375536249DD}" srcOrd="1" destOrd="0" presId="urn:microsoft.com/office/officeart/2018/2/layout/IconVerticalSolidList"/>
    <dgm:cxn modelId="{32D70049-562E-5645-8BB2-740820F4938D}" type="presParOf" srcId="{E8B19CC2-C011-4ED2-B9D4-78386961E33B}" destId="{2077CA3F-148B-4A5E-B57E-DA739B8EE495}" srcOrd="2" destOrd="0" presId="urn:microsoft.com/office/officeart/2018/2/layout/IconVerticalSolidList"/>
    <dgm:cxn modelId="{9569407F-F259-134A-A98A-C09CBBA118EA}" type="presParOf" srcId="{2077CA3F-148B-4A5E-B57E-DA739B8EE495}" destId="{13A998C0-5A2E-48FC-B6B3-2BE559375813}" srcOrd="0" destOrd="0" presId="urn:microsoft.com/office/officeart/2018/2/layout/IconVerticalSolidList"/>
    <dgm:cxn modelId="{2F4CB494-F81B-244F-A41D-48F111CAC841}" type="presParOf" srcId="{2077CA3F-148B-4A5E-B57E-DA739B8EE495}" destId="{53A2FF3B-BC2B-426A-B315-4BFD2FEE056E}" srcOrd="1" destOrd="0" presId="urn:microsoft.com/office/officeart/2018/2/layout/IconVerticalSolidList"/>
    <dgm:cxn modelId="{76167E15-A3F6-6948-818B-1C986A94C47E}" type="presParOf" srcId="{2077CA3F-148B-4A5E-B57E-DA739B8EE495}" destId="{9FC75AF3-8A2E-450A-85C6-EA88918E7AF5}" srcOrd="2" destOrd="0" presId="urn:microsoft.com/office/officeart/2018/2/layout/IconVerticalSolidList"/>
    <dgm:cxn modelId="{D82F1BE1-B70B-A442-9795-2E7ECE93B8BF}" type="presParOf" srcId="{2077CA3F-148B-4A5E-B57E-DA739B8EE495}" destId="{01D76ED4-97B7-4833-9F18-6A6D71200A84}" srcOrd="3" destOrd="0" presId="urn:microsoft.com/office/officeart/2018/2/layout/IconVerticalSolidList"/>
    <dgm:cxn modelId="{8CC30887-FEA1-F748-9B72-7E9B72D44A06}" type="presParOf" srcId="{E8B19CC2-C011-4ED2-B9D4-78386961E33B}" destId="{47D39F7E-4A13-449F-8515-AFD9C49218B0}" srcOrd="3" destOrd="0" presId="urn:microsoft.com/office/officeart/2018/2/layout/IconVerticalSolidList"/>
    <dgm:cxn modelId="{86D43D99-6CF4-C442-8021-11E80157FE84}" type="presParOf" srcId="{E8B19CC2-C011-4ED2-B9D4-78386961E33B}" destId="{9A017163-7F50-45AD-8A77-8CA854F6B3DB}" srcOrd="4" destOrd="0" presId="urn:microsoft.com/office/officeart/2018/2/layout/IconVerticalSolidList"/>
    <dgm:cxn modelId="{ED6B8E38-016A-D040-8616-623A35885D89}" type="presParOf" srcId="{9A017163-7F50-45AD-8A77-8CA854F6B3DB}" destId="{A42498DA-804E-4655-8EE4-C4D7CBF983F2}" srcOrd="0" destOrd="0" presId="urn:microsoft.com/office/officeart/2018/2/layout/IconVerticalSolidList"/>
    <dgm:cxn modelId="{DF6046CC-B900-FA45-86C3-E05E163DC876}" type="presParOf" srcId="{9A017163-7F50-45AD-8A77-8CA854F6B3DB}" destId="{A003E055-2FD3-4D54-9B81-8C398D32D410}" srcOrd="1" destOrd="0" presId="urn:microsoft.com/office/officeart/2018/2/layout/IconVerticalSolidList"/>
    <dgm:cxn modelId="{DCBB5317-99C3-684A-B8C2-F12C2BF50D94}" type="presParOf" srcId="{9A017163-7F50-45AD-8A77-8CA854F6B3DB}" destId="{E71114B3-B424-46CB-B07A-A3FA97DB2115}" srcOrd="2" destOrd="0" presId="urn:microsoft.com/office/officeart/2018/2/layout/IconVerticalSolidList"/>
    <dgm:cxn modelId="{F551090B-0454-ED46-B1D8-B89A1537B946}" type="presParOf" srcId="{9A017163-7F50-45AD-8A77-8CA854F6B3DB}" destId="{A4EF8779-81E2-4FEC-A14E-2B30A8F2E096}" srcOrd="3" destOrd="0" presId="urn:microsoft.com/office/officeart/2018/2/layout/IconVerticalSolidList"/>
    <dgm:cxn modelId="{22E259FF-4E59-854D-A80A-D90292957B83}" type="presParOf" srcId="{E8B19CC2-C011-4ED2-B9D4-78386961E33B}" destId="{04496B38-7EE5-444D-AEB5-0BD03048BFD9}" srcOrd="5" destOrd="0" presId="urn:microsoft.com/office/officeart/2018/2/layout/IconVerticalSolidList"/>
    <dgm:cxn modelId="{6416F0F3-51FB-644E-BCA2-2FF7E37857B1}" type="presParOf" srcId="{E8B19CC2-C011-4ED2-B9D4-78386961E33B}" destId="{8FB3822D-1DB4-1649-B972-5EE7D1A458D6}" srcOrd="6" destOrd="0" presId="urn:microsoft.com/office/officeart/2018/2/layout/IconVerticalSolidList"/>
    <dgm:cxn modelId="{38D6D396-DED1-1F4D-A504-C9C9E0FA7888}" type="presParOf" srcId="{8FB3822D-1DB4-1649-B972-5EE7D1A458D6}" destId="{EC5C0F46-B716-6840-8DE5-556A472C8E46}" srcOrd="0" destOrd="0" presId="urn:microsoft.com/office/officeart/2018/2/layout/IconVerticalSolidList"/>
    <dgm:cxn modelId="{DB589E08-CEA8-7A46-B0D8-22A68E550C85}" type="presParOf" srcId="{8FB3822D-1DB4-1649-B972-5EE7D1A458D6}" destId="{72773889-6957-E04B-921A-2A587E5D2F59}" srcOrd="1" destOrd="0" presId="urn:microsoft.com/office/officeart/2018/2/layout/IconVerticalSolidList"/>
    <dgm:cxn modelId="{F1D13CAE-D149-0A47-872E-FD63C524C192}" type="presParOf" srcId="{8FB3822D-1DB4-1649-B972-5EE7D1A458D6}" destId="{B6E1F0D8-6D3A-5443-8CD9-1240D0A87F99}" srcOrd="2" destOrd="0" presId="urn:microsoft.com/office/officeart/2018/2/layout/IconVerticalSolidList"/>
    <dgm:cxn modelId="{25A2E1ED-27A3-444C-8B7B-4366D5F005C7}" type="presParOf" srcId="{8FB3822D-1DB4-1649-B972-5EE7D1A458D6}" destId="{73BFF907-98E9-5540-A766-2848EF210275}" srcOrd="3" destOrd="0" presId="urn:microsoft.com/office/officeart/2018/2/layout/IconVerticalSolidList"/>
    <dgm:cxn modelId="{AF7A34AE-CFF9-1D4F-9FEA-7255FE79F798}" type="presParOf" srcId="{E8B19CC2-C011-4ED2-B9D4-78386961E33B}" destId="{1D54285D-DD9B-B946-8046-24B0A21AA3D3}" srcOrd="7" destOrd="0" presId="urn:microsoft.com/office/officeart/2018/2/layout/IconVerticalSolidList"/>
    <dgm:cxn modelId="{A88F0EC8-9A82-4F47-9E44-8786703A17AC}" type="presParOf" srcId="{E8B19CC2-C011-4ED2-B9D4-78386961E33B}" destId="{2683B67E-7A3D-634D-A5FB-2F7C7561D944}" srcOrd="8" destOrd="0" presId="urn:microsoft.com/office/officeart/2018/2/layout/IconVerticalSolidList"/>
    <dgm:cxn modelId="{869AA2A1-D01E-5B4D-AE9F-37219B3DEA1E}" type="presParOf" srcId="{2683B67E-7A3D-634D-A5FB-2F7C7561D944}" destId="{80B06BAB-3085-C14F-A19F-547C3232A17D}" srcOrd="0" destOrd="0" presId="urn:microsoft.com/office/officeart/2018/2/layout/IconVerticalSolidList"/>
    <dgm:cxn modelId="{95D359BF-AB4A-A844-BDAE-AB80A5B38C8A}" type="presParOf" srcId="{2683B67E-7A3D-634D-A5FB-2F7C7561D944}" destId="{A4737321-C402-AF4A-BBEC-4718B24B2CBE}" srcOrd="1" destOrd="0" presId="urn:microsoft.com/office/officeart/2018/2/layout/IconVerticalSolidList"/>
    <dgm:cxn modelId="{648367E9-8422-C84A-AA0A-D730828D9BB7}" type="presParOf" srcId="{2683B67E-7A3D-634D-A5FB-2F7C7561D944}" destId="{BFE33DA5-98AD-744D-95A0-F3EC5B0C55A5}" srcOrd="2" destOrd="0" presId="urn:microsoft.com/office/officeart/2018/2/layout/IconVerticalSolidList"/>
    <dgm:cxn modelId="{92472214-94DA-A04D-B9B8-74B36CFE5DD4}" type="presParOf" srcId="{2683B67E-7A3D-634D-A5FB-2F7C7561D944}" destId="{79938CC0-F921-0847-AE49-118B8BBE154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DCEF88-553F-4300-B149-E3A52FBDD3AE}">
      <dsp:nvSpPr>
        <dsp:cNvPr id="0" name=""/>
        <dsp:cNvSpPr/>
      </dsp:nvSpPr>
      <dsp:spPr>
        <a:xfrm>
          <a:off x="0" y="5520"/>
          <a:ext cx="10515600" cy="66137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131DEC-ED95-495C-90BF-C0934E897F70}">
      <dsp:nvSpPr>
        <dsp:cNvPr id="0" name=""/>
        <dsp:cNvSpPr/>
      </dsp:nvSpPr>
      <dsp:spPr>
        <a:xfrm>
          <a:off x="200066" y="154330"/>
          <a:ext cx="364113" cy="3637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E89402-3955-49DD-BA12-69DF9766FF0D}">
      <dsp:nvSpPr>
        <dsp:cNvPr id="0" name=""/>
        <dsp:cNvSpPr/>
      </dsp:nvSpPr>
      <dsp:spPr>
        <a:xfrm>
          <a:off x="764247" y="5520"/>
          <a:ext cx="9716825" cy="723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58" tIns="76558" rIns="76558" bIns="76558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Recap of Previous Work</a:t>
          </a:r>
        </a:p>
      </dsp:txBody>
      <dsp:txXfrm>
        <a:off x="764247" y="5520"/>
        <a:ext cx="9716825" cy="723382"/>
      </dsp:txXfrm>
    </dsp:sp>
    <dsp:sp modelId="{13A998C0-5A2E-48FC-B6B3-2BE559375813}">
      <dsp:nvSpPr>
        <dsp:cNvPr id="0" name=""/>
        <dsp:cNvSpPr/>
      </dsp:nvSpPr>
      <dsp:spPr>
        <a:xfrm>
          <a:off x="0" y="909749"/>
          <a:ext cx="10515600" cy="66137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A2FF3B-BC2B-426A-B315-4BFD2FEE056E}">
      <dsp:nvSpPr>
        <dsp:cNvPr id="0" name=""/>
        <dsp:cNvSpPr/>
      </dsp:nvSpPr>
      <dsp:spPr>
        <a:xfrm>
          <a:off x="200066" y="1058559"/>
          <a:ext cx="364113" cy="36375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D76ED4-97B7-4833-9F18-6A6D71200A84}">
      <dsp:nvSpPr>
        <dsp:cNvPr id="0" name=""/>
        <dsp:cNvSpPr/>
      </dsp:nvSpPr>
      <dsp:spPr>
        <a:xfrm>
          <a:off x="764247" y="909749"/>
          <a:ext cx="9716825" cy="723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58" tIns="76558" rIns="76558" bIns="76558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+mn-lt"/>
            </a:rPr>
            <a:t>Research Contribution</a:t>
          </a:r>
          <a:r>
            <a:rPr lang="ar-SA" sz="2000" b="1" kern="1200" dirty="0">
              <a:latin typeface="+mn-lt"/>
            </a:rPr>
            <a:t> </a:t>
          </a:r>
          <a:r>
            <a:rPr lang="en-US" sz="2000" b="1" kern="1200" dirty="0">
              <a:latin typeface="+mn-lt"/>
            </a:rPr>
            <a:t>1: </a:t>
          </a:r>
          <a:r>
            <a:rPr lang="en-US" sz="2000" kern="1200" dirty="0">
              <a:latin typeface="+mn-lt"/>
            </a:rPr>
            <a:t>Masked </a:t>
          </a:r>
          <a:r>
            <a:rPr lang="en-US" sz="2000" kern="1200" dirty="0"/>
            <a:t>Deep Embeddings of Patches for Teeth Segmentation in Cone Beam CT Images</a:t>
          </a:r>
        </a:p>
      </dsp:txBody>
      <dsp:txXfrm>
        <a:off x="764247" y="909749"/>
        <a:ext cx="9716825" cy="723382"/>
      </dsp:txXfrm>
    </dsp:sp>
    <dsp:sp modelId="{A42498DA-804E-4655-8EE4-C4D7CBF983F2}">
      <dsp:nvSpPr>
        <dsp:cNvPr id="0" name=""/>
        <dsp:cNvSpPr/>
      </dsp:nvSpPr>
      <dsp:spPr>
        <a:xfrm>
          <a:off x="0" y="1813977"/>
          <a:ext cx="10515600" cy="66137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03E055-2FD3-4D54-9B81-8C398D32D410}">
      <dsp:nvSpPr>
        <dsp:cNvPr id="0" name=""/>
        <dsp:cNvSpPr/>
      </dsp:nvSpPr>
      <dsp:spPr>
        <a:xfrm>
          <a:off x="200066" y="1962787"/>
          <a:ext cx="364113" cy="36375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EF8779-81E2-4FEC-A14E-2B30A8F2E096}">
      <dsp:nvSpPr>
        <dsp:cNvPr id="0" name=""/>
        <dsp:cNvSpPr/>
      </dsp:nvSpPr>
      <dsp:spPr>
        <a:xfrm>
          <a:off x="764247" y="1813977"/>
          <a:ext cx="9716825" cy="723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58" tIns="76558" rIns="76558" bIns="76558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Research Contribution 2: </a:t>
          </a:r>
          <a:r>
            <a:rPr lang="en-US" sz="2000" kern="1200" dirty="0"/>
            <a:t>Self-Supervised Learning of Deep Embeddings for Classification and Identification of Dental Implants</a:t>
          </a:r>
        </a:p>
      </dsp:txBody>
      <dsp:txXfrm>
        <a:off x="764247" y="1813977"/>
        <a:ext cx="9716825" cy="723382"/>
      </dsp:txXfrm>
    </dsp:sp>
    <dsp:sp modelId="{EC5C0F46-B716-6840-8DE5-556A472C8E46}">
      <dsp:nvSpPr>
        <dsp:cNvPr id="0" name=""/>
        <dsp:cNvSpPr/>
      </dsp:nvSpPr>
      <dsp:spPr>
        <a:xfrm>
          <a:off x="0" y="2718206"/>
          <a:ext cx="10515600" cy="66137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73889-6957-E04B-921A-2A587E5D2F59}">
      <dsp:nvSpPr>
        <dsp:cNvPr id="0" name=""/>
        <dsp:cNvSpPr/>
      </dsp:nvSpPr>
      <dsp:spPr>
        <a:xfrm>
          <a:off x="200066" y="2867016"/>
          <a:ext cx="364113" cy="36375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BFF907-98E9-5540-A766-2848EF210275}">
      <dsp:nvSpPr>
        <dsp:cNvPr id="0" name=""/>
        <dsp:cNvSpPr/>
      </dsp:nvSpPr>
      <dsp:spPr>
        <a:xfrm>
          <a:off x="764247" y="2718206"/>
          <a:ext cx="9716825" cy="723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58" tIns="76558" rIns="76558" bIns="76558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Research Contribution 3: </a:t>
          </a:r>
          <a:r>
            <a:rPr lang="en-US" sz="2000" kern="1200" dirty="0"/>
            <a:t>Self-Supervised Learning for Assessment of Peri-Implant Bone Loss in Dental Radiographs</a:t>
          </a:r>
        </a:p>
      </dsp:txBody>
      <dsp:txXfrm>
        <a:off x="764247" y="2718206"/>
        <a:ext cx="9716825" cy="723382"/>
      </dsp:txXfrm>
    </dsp:sp>
    <dsp:sp modelId="{80B06BAB-3085-C14F-A19F-547C3232A17D}">
      <dsp:nvSpPr>
        <dsp:cNvPr id="0" name=""/>
        <dsp:cNvSpPr/>
      </dsp:nvSpPr>
      <dsp:spPr>
        <a:xfrm>
          <a:off x="0" y="3622434"/>
          <a:ext cx="10515600" cy="66137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737321-C402-AF4A-BBEC-4718B24B2CBE}">
      <dsp:nvSpPr>
        <dsp:cNvPr id="0" name=""/>
        <dsp:cNvSpPr/>
      </dsp:nvSpPr>
      <dsp:spPr>
        <a:xfrm>
          <a:off x="200066" y="3771244"/>
          <a:ext cx="364113" cy="36375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938CC0-F921-0847-AE49-118B8BBE1546}">
      <dsp:nvSpPr>
        <dsp:cNvPr id="0" name=""/>
        <dsp:cNvSpPr/>
      </dsp:nvSpPr>
      <dsp:spPr>
        <a:xfrm>
          <a:off x="764247" y="3622434"/>
          <a:ext cx="9716825" cy="723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58" tIns="76558" rIns="76558" bIns="76558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Research Contribution 4: </a:t>
          </a:r>
          <a:r>
            <a:rPr lang="en-US" sz="2000" kern="1200" dirty="0"/>
            <a:t>Self-Supervised Masked Deep Embeddings for Dental Caries Detection</a:t>
          </a:r>
        </a:p>
      </dsp:txBody>
      <dsp:txXfrm>
        <a:off x="764247" y="3622434"/>
        <a:ext cx="9716825" cy="7233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519097-A7F9-4D1F-AF75-8B9123E4E06E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A317D-11DF-4C91-B94C-7FA8829D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61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91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73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316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2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15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936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82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05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263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2022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46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2452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363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584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157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485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568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2798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754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6853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250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54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843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058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639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067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622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434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443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771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655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529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80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042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2368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604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710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376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107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518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003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5132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8854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80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648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7208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6783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3225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9157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745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0476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0213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905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88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90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4D5156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44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51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A317D-11DF-4C91-B94C-7FA8829DBD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4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114E8-1E58-480B-A86C-BEC1E54005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86684F-1A58-4C80-8D7D-E46155F2A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22785-E07B-45D0-BEBA-0870EA5A0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B1711-FE64-4ADB-A4C1-198A4ABCD44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31089-FE9C-4B8B-92B2-7153CF25F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453D1-E1F5-470F-90C8-C751D8610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15D59-0953-4799-A24C-A363A6E87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62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EEA33-1BEF-4BD0-9CAF-E76328A6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E91AB4-932E-42EF-9E6A-F8198150FB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DC87D-CE2D-4CC0-962E-865FF498C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B1711-FE64-4ADB-A4C1-198A4ABCD44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D2934-E0DA-4B74-A9FB-CAB81E242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F41B5-0ABC-48D7-8066-97A96907A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15D59-0953-4799-A24C-A363A6E87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78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E9680A-600A-44A6-AFDD-F6EF27A276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4CE364-00F1-49AE-AA99-7ABF558D2F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60809-BD61-4C47-BB04-9025985B7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B1711-FE64-4ADB-A4C1-198A4ABCD44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C8B03-6D57-4781-805E-0C23387B0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14304-1033-475B-8E89-1A90F9A84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15D59-0953-4799-A24C-A363A6E87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93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C07E8-9A03-40CD-8D2B-E7A02EA20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B54AB-BE21-4753-ACFB-C3185B0C2D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EEAC5-7E3A-4D3A-AE12-41A2A7116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B1711-FE64-4ADB-A4C1-198A4ABCD44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4C35A-6273-4D75-8DEE-D68FDF9A3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F8B15-3CEF-41FC-83B5-13DBC1E61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15D59-0953-4799-A24C-A363A6E875D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直接连接符 13">
            <a:extLst>
              <a:ext uri="{FF2B5EF4-FFF2-40B4-BE49-F238E27FC236}">
                <a16:creationId xmlns:a16="http://schemas.microsoft.com/office/drawing/2014/main" id="{E78E01F3-F04B-479E-A7A6-183FA62B85B5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67463"/>
            <a:ext cx="10530840" cy="0"/>
          </a:xfrm>
          <a:prstGeom prst="line">
            <a:avLst/>
          </a:prstGeom>
          <a:ln w="25400">
            <a:solidFill>
              <a:srgbClr val="9E1B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F936760-CEE8-4906-A54C-E8C798484B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278" cy="122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12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406E2-F7A9-41DF-85B6-043C37C1B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B874EE-E122-4F26-8FEA-6E4C9545C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C0715-88A0-4BD5-9C84-A143FDB2B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B1711-FE64-4ADB-A4C1-198A4ABCD44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449BA-9A3D-4BC7-A337-22230B21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B18D7-5660-46E7-B376-697BE6BAB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15D59-0953-4799-A24C-A363A6E87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86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2F144-511C-4370-971E-DF2AC7014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F33DE-8923-48E0-8D3A-BA9F11C580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9BF8A8-4F47-4391-A035-98687BBB6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EE835B-549F-4B74-B896-9EE52EA79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B1711-FE64-4ADB-A4C1-198A4ABCD44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551D53-8D5C-41CC-BA88-D3B11CE8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4C11B7-36CF-4F73-8440-2CF231016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15D59-0953-4799-A24C-A363A6E87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74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73AB3-7E78-4C44-99D6-D50517AAD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1B91AC-AAB6-405E-A83C-1923B0D67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E435F3-36DB-4C27-9FC3-6DF6A3EB8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761231-00C1-4985-9E2B-26B60DEF93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ED4D34-9905-486D-AD50-392E6ED7EE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41E731-85C9-4D3A-9329-54F4512BB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B1711-FE64-4ADB-A4C1-198A4ABCD44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5A9965-565B-48B5-936D-ECA754548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067F8F-595F-4CDC-8CAF-1B02F515D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15D59-0953-4799-A24C-A363A6E87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73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E79D5-3912-44EB-AF54-83C8810D1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28DB8-8428-4606-8B95-6525089D0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B1711-FE64-4ADB-A4C1-198A4ABCD44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1E9581-DE67-483B-BB46-BCA995958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516027-C26A-4C75-9574-683776A4B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15D59-0953-4799-A24C-A363A6E87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290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6E97D6-2C22-4BCA-AE04-C0A1F9A4F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B1711-FE64-4ADB-A4C1-198A4ABCD44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79B774-9113-4A6C-89D4-EA1F54CCD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694BB-5D34-46D5-A58F-FB2D1E1AA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15D59-0953-4799-A24C-A363A6E87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941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07234-843F-4089-9176-6B77177E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13039-EC7E-47DA-9BBE-CC9F888C2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8D8DEA-2898-4B41-A5FF-03A5452A5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42F9D6-2F45-4FAB-888B-870414E1D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B1711-FE64-4ADB-A4C1-198A4ABCD44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DEB546-6717-4B5C-9397-849F5E308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59719-E908-4864-ABB6-626672BE9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15D59-0953-4799-A24C-A363A6E87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109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644F0-7F45-458A-AAD5-CB40BD8DB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0152E5-E19B-430C-ADD1-A0373BE36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8D9049-79F1-4919-B2C3-0981D32B6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8E1162-2100-44B5-9CC7-D2C4034D7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B1711-FE64-4ADB-A4C1-198A4ABCD44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A3BA6-1C1C-4EC6-A803-8F9FE0259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3F998-AAD2-43D7-9087-EED08AA53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15D59-0953-4799-A24C-A363A6E87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07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EDE04B-94CC-4E2F-85D3-7F096855D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6563E-3CDA-41A5-B4FB-9763544DA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ADDEB-0C72-4A27-B14A-B93E3A186F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B1711-FE64-4ADB-A4C1-198A4ABCD44D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754E4-D1C7-4E9E-84A6-2F08F95AC8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3556C-04F8-4748-9CF5-657D5424ED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15D59-0953-4799-A24C-A363A6E87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89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UJ Launches a Program to Complete Computer Science Degree by Studying for  Three Years in Japan and One Year in the U.S. | News from TUJ">
            <a:extLst>
              <a:ext uri="{FF2B5EF4-FFF2-40B4-BE49-F238E27FC236}">
                <a16:creationId xmlns:a16="http://schemas.microsoft.com/office/drawing/2014/main" id="{74B3D212-DC1C-5ED6-D0F7-9EAE7AACE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DFD925-1C7B-F114-3756-5B947B1B8F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8" r="2918" b="2"/>
          <a:stretch/>
        </p:blipFill>
        <p:spPr>
          <a:xfrm>
            <a:off x="1" y="0"/>
            <a:ext cx="1675706" cy="20260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DC0BCAE-235C-2B86-0683-0AF437D5F3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10117"/>
            <a:ext cx="12192000" cy="998595"/>
          </a:xfrm>
          <a:solidFill>
            <a:schemeClr val="bg2"/>
          </a:solidFill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700" dirty="0"/>
              <a:t>Advancements in Artificial Intelligence and Computer Vision for Dental Imaging Analysis: </a:t>
            </a:r>
            <a:r>
              <a:rPr lang="en-US" sz="3700" b="1" dirty="0"/>
              <a:t>Dissertation Defense 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98677E1-4937-1628-499C-DD3895FA83C9}"/>
              </a:ext>
            </a:extLst>
          </p:cNvPr>
          <p:cNvSpPr txBox="1">
            <a:spLocks/>
          </p:cNvSpPr>
          <p:nvPr/>
        </p:nvSpPr>
        <p:spPr>
          <a:xfrm>
            <a:off x="3048000" y="4658602"/>
            <a:ext cx="6096000" cy="2026024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600"/>
              </a:spcAft>
            </a:pPr>
            <a:r>
              <a:rPr lang="en-US" altLang="zh-CN" sz="1900" b="1" dirty="0"/>
              <a:t>Committee</a:t>
            </a:r>
            <a:r>
              <a:rPr lang="en-US" altLang="zh-CN" sz="1900" dirty="0"/>
              <a:t>:    Dr. Longin Jan Latecki (Advisor)</a:t>
            </a:r>
          </a:p>
          <a:p>
            <a:pPr algn="l">
              <a:spcAft>
                <a:spcPts val="600"/>
              </a:spcAft>
            </a:pPr>
            <a:r>
              <a:rPr lang="en-US" altLang="zh-CN" sz="1900" dirty="0"/>
              <a:t>                          Dr. </a:t>
            </a:r>
            <a:r>
              <a:rPr lang="en-US" sz="1900" dirty="0"/>
              <a:t>Xinghua Mindy Shi</a:t>
            </a:r>
          </a:p>
          <a:p>
            <a:pPr algn="l">
              <a:spcAft>
                <a:spcPts val="600"/>
              </a:spcAft>
            </a:pPr>
            <a:r>
              <a:rPr lang="en-US" altLang="zh-CN" sz="1900" dirty="0"/>
              <a:t>                          Dr. </a:t>
            </a:r>
            <a:r>
              <a:rPr lang="en-US" sz="1900" dirty="0"/>
              <a:t>Stephen MacNeil</a:t>
            </a:r>
          </a:p>
          <a:p>
            <a:pPr algn="l"/>
            <a:r>
              <a:rPr lang="en-US" sz="1900" dirty="0"/>
              <a:t>	</a:t>
            </a:r>
            <a:r>
              <a:rPr lang="ar-SA" sz="1900" dirty="0"/>
              <a:t>  </a:t>
            </a:r>
            <a:r>
              <a:rPr lang="en-US" sz="1900" dirty="0"/>
              <a:t>   </a:t>
            </a:r>
            <a:r>
              <a:rPr lang="ar-SA" sz="1900" dirty="0"/>
              <a:t>  </a:t>
            </a:r>
            <a:r>
              <a:rPr lang="en-US" sz="1900" dirty="0"/>
              <a:t> Dr. Louis Dipede</a:t>
            </a:r>
          </a:p>
          <a:p>
            <a:pPr algn="l" fontAlgn="base"/>
            <a:endParaRPr lang="en-US" sz="700" dirty="0">
              <a:highlight>
                <a:srgbClr val="FFFFFF"/>
              </a:highlight>
              <a:latin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9BE6B0-D0D4-C282-EB32-CCBDA0CEB800}"/>
              </a:ext>
            </a:extLst>
          </p:cNvPr>
          <p:cNvSpPr txBox="1"/>
          <p:nvPr/>
        </p:nvSpPr>
        <p:spPr>
          <a:xfrm>
            <a:off x="3048000" y="3615852"/>
            <a:ext cx="6096000" cy="92333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Presented By</a:t>
            </a:r>
            <a:r>
              <a:rPr lang="en-US" sz="1800" dirty="0"/>
              <a:t>: </a:t>
            </a:r>
            <a:endParaRPr lang="ar-SA" sz="1800" dirty="0"/>
          </a:p>
          <a:p>
            <a:pPr algn="ctr"/>
            <a:r>
              <a:rPr lang="en-US" sz="1800" dirty="0"/>
              <a:t>Amani Almalki, BSCS, MSCS</a:t>
            </a:r>
          </a:p>
          <a:p>
            <a:pPr algn="ctr"/>
            <a:r>
              <a:rPr lang="en-US" sz="1800" dirty="0"/>
              <a:t>PhD Candidate in Computer Science</a:t>
            </a:r>
          </a:p>
        </p:txBody>
      </p:sp>
    </p:spTree>
    <p:extLst>
      <p:ext uri="{BB962C8B-B14F-4D97-AF65-F5344CB8AC3E}">
        <p14:creationId xmlns:p14="http://schemas.microsoft.com/office/powerpoint/2010/main" val="717307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5C38BD8-F5DF-9DA3-E09C-6F97D36B9DC6}"/>
              </a:ext>
            </a:extLst>
          </p:cNvPr>
          <p:cNvSpPr txBox="1"/>
          <p:nvPr/>
        </p:nvSpPr>
        <p:spPr>
          <a:xfrm>
            <a:off x="0" y="6519446"/>
            <a:ext cx="1219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6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Dosovitskiy, Alexey, et al. "An Image is Worth 16x16 Words: Transformers for Image Recognition at Scale". </a:t>
            </a:r>
            <a:r>
              <a:rPr lang="en-US" sz="1600" b="0" i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ICLR</a:t>
            </a:r>
            <a:r>
              <a:rPr lang="en-US" sz="16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2021.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03396D-1814-16A8-99D0-B61217D4EF2A}"/>
              </a:ext>
            </a:extLst>
          </p:cNvPr>
          <p:cNvCxnSpPr/>
          <p:nvPr/>
        </p:nvCxnSpPr>
        <p:spPr>
          <a:xfrm>
            <a:off x="0" y="6519446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4E0917F-ECF4-EF95-88EC-B8C7E30DB627}"/>
              </a:ext>
            </a:extLst>
          </p:cNvPr>
          <p:cNvSpPr/>
          <p:nvPr/>
        </p:nvSpPr>
        <p:spPr>
          <a:xfrm>
            <a:off x="2964873" y="5140036"/>
            <a:ext cx="775854" cy="51616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FDF6D-1FA3-743A-D9BC-E7781210B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4686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Vision Transformer (ViT)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baseline="30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B31373-4BE7-EA75-BF48-3EE2EAF55D71}"/>
              </a:ext>
            </a:extLst>
          </p:cNvPr>
          <p:cNvSpPr txBox="1"/>
          <p:nvPr/>
        </p:nvSpPr>
        <p:spPr>
          <a:xfrm>
            <a:off x="6903376" y="1802166"/>
            <a:ext cx="5001579" cy="2535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Insights: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Exploring the use of a pure Transformer for vision.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Uses 1-dimensional positional embeddings.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Able to integrate information globally via attention.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0C88116-2E75-1E24-DA7F-A350B0929AB0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3DF60F-554A-89A5-42E5-B858BCD86715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4BA1F9D-CCFD-36BA-F83D-88E4A8C2E911}"/>
              </a:ext>
            </a:extLst>
          </p:cNvPr>
          <p:cNvSpPr/>
          <p:nvPr/>
        </p:nvSpPr>
        <p:spPr>
          <a:xfrm>
            <a:off x="1599694" y="2341907"/>
            <a:ext cx="1753106" cy="427636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23A59E8B-084E-706C-CCF6-F76E4BC9D6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0" r="7984" b="27213"/>
          <a:stretch/>
        </p:blipFill>
        <p:spPr>
          <a:xfrm>
            <a:off x="287045" y="2212158"/>
            <a:ext cx="6502992" cy="344404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802335E-C098-A0B3-B8DD-B54210B85F3B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RELATED WORK</a:t>
            </a:r>
            <a:endParaRPr lang="en-US" sz="3600" baseline="300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379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E0917F-ECF4-EF95-88EC-B8C7E30DB627}"/>
              </a:ext>
            </a:extLst>
          </p:cNvPr>
          <p:cNvSpPr/>
          <p:nvPr/>
        </p:nvSpPr>
        <p:spPr>
          <a:xfrm>
            <a:off x="2964873" y="5140036"/>
            <a:ext cx="775854" cy="51616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5EADA2-3945-53E0-6471-343056867B35}"/>
              </a:ext>
            </a:extLst>
          </p:cNvPr>
          <p:cNvSpPr txBox="1"/>
          <p:nvPr/>
        </p:nvSpPr>
        <p:spPr>
          <a:xfrm>
            <a:off x="0" y="6520152"/>
            <a:ext cx="1219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2- He, Kaiming, et al. "Masked autoencoders are scalable vision learners." </a:t>
            </a:r>
            <a:r>
              <a:rPr lang="en-US" sz="16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CVPR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2022.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FCDA91-0063-10D9-E323-56A6CA1A0598}"/>
              </a:ext>
            </a:extLst>
          </p:cNvPr>
          <p:cNvSpPr txBox="1"/>
          <p:nvPr/>
        </p:nvSpPr>
        <p:spPr>
          <a:xfrm>
            <a:off x="6903376" y="1802166"/>
            <a:ext cx="5001579" cy="3366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Insights: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Pre-train the model to help the downstream tasks.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SSL with masked image modeling.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Asymmetric encoder-decoder.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the visible embeddings will be fed into the Transformer.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Predicts pixel values on masked areas.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FCD2E7-4B70-DAE3-CE3C-20211259D1EC}"/>
              </a:ext>
            </a:extLst>
          </p:cNvPr>
          <p:cNvCxnSpPr/>
          <p:nvPr/>
        </p:nvCxnSpPr>
        <p:spPr>
          <a:xfrm>
            <a:off x="0" y="6519446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E4A3B61-FBF8-EB2D-A6AD-B4919853AB86}"/>
              </a:ext>
            </a:extLst>
          </p:cNvPr>
          <p:cNvSpPr txBox="1">
            <a:spLocks/>
          </p:cNvSpPr>
          <p:nvPr/>
        </p:nvSpPr>
        <p:spPr>
          <a:xfrm>
            <a:off x="838200" y="166262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Masked Autoencoder (MAE)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BFFE784-09A7-CDCF-1A65-29CDFFB920FD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DE829A3-5485-CE6F-056A-2F0901C3C0D9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5F97EB99-F68A-9897-612E-8AFD00C8D9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88"/>
          <a:stretch/>
        </p:blipFill>
        <p:spPr>
          <a:xfrm>
            <a:off x="287045" y="2175462"/>
            <a:ext cx="6522376" cy="36371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8879EB4-72FB-FBEF-FD34-97EC7A765750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RELATED WORK</a:t>
            </a:r>
            <a:endParaRPr lang="en-US" sz="3600" baseline="300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682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ptimal Panorex Imaging - Decisions in Dentistry">
            <a:extLst>
              <a:ext uri="{FF2B5EF4-FFF2-40B4-BE49-F238E27FC236}">
                <a16:creationId xmlns:a16="http://schemas.microsoft.com/office/drawing/2014/main" id="{538FFEA9-2B04-C37D-37A2-282BBAA475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43"/>
          <a:stretch/>
        </p:blipFill>
        <p:spPr bwMode="auto">
          <a:xfrm>
            <a:off x="-1155632" y="-107660"/>
            <a:ext cx="14503265" cy="696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C7C022-DCD4-4C4B-84E7-4BE3DA37C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8092" y="2947822"/>
            <a:ext cx="10675815" cy="1305169"/>
          </a:xfrm>
        </p:spPr>
        <p:txBody>
          <a:bodyPr>
            <a:noAutofit/>
          </a:bodyPr>
          <a:lstStyle/>
          <a:p>
            <a:r>
              <a:rPr lang="en-US" sz="4400" dirty="0">
                <a:cs typeface="Times New Roman" panose="02020603050405020304" pitchFamily="18" charset="0"/>
              </a:rPr>
              <a:t>Recap of Previous Work</a:t>
            </a:r>
            <a:br>
              <a:rPr lang="en-US" sz="4400" dirty="0">
                <a:cs typeface="Times New Roman" panose="02020603050405020304" pitchFamily="18" charset="0"/>
              </a:rPr>
            </a:br>
            <a:endParaRPr lang="en-US" sz="4400" b="1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16A774D-283B-D460-75DB-1066AEB5EFBF}"/>
              </a:ext>
            </a:extLst>
          </p:cNvPr>
          <p:cNvCxnSpPr>
            <a:cxnSpLocks/>
          </p:cNvCxnSpPr>
          <p:nvPr/>
        </p:nvCxnSpPr>
        <p:spPr>
          <a:xfrm>
            <a:off x="838200" y="2718114"/>
            <a:ext cx="10533888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E0D7C9-E017-6D19-F2DD-5A268D384431}"/>
              </a:ext>
            </a:extLst>
          </p:cNvPr>
          <p:cNvCxnSpPr>
            <a:cxnSpLocks/>
          </p:cNvCxnSpPr>
          <p:nvPr/>
        </p:nvCxnSpPr>
        <p:spPr>
          <a:xfrm>
            <a:off x="838200" y="3815395"/>
            <a:ext cx="10533888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5C0D1F0-6894-0923-3FEA-5C1B4D0E81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63875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609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8FF82-8CFD-9A78-31C3-A1132C4A2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7" y="1695235"/>
            <a:ext cx="10651435" cy="435133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Self-Supervised Learning with Masked Image Modeling for Teeth Numbering, Detection of Dental Restorations, and Instance Segmentation in Dental Panoramic Radiographs</a:t>
            </a:r>
          </a:p>
          <a:p>
            <a:r>
              <a:rPr lang="en-US" sz="2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Objective:</a:t>
            </a:r>
          </a:p>
          <a:p>
            <a:pPr marL="800100" lvl="1" indent="-34290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Enhance model efficiency in dental panoramic radiographs using self-supervised learning (SimMIM and UM-MAE).</a:t>
            </a:r>
          </a:p>
          <a:p>
            <a:pPr marL="800100" lvl="1" indent="-342900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>
              <a:spcBef>
                <a:spcPts val="1000"/>
              </a:spcBef>
            </a:pPr>
            <a:r>
              <a:rPr lang="en-US" sz="2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Challenges:</a:t>
            </a:r>
          </a:p>
          <a:p>
            <a:pPr marL="800100" lvl="1" indent="-34290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Limited Data for Training</a:t>
            </a:r>
          </a:p>
          <a:p>
            <a:pPr marL="800100" lvl="1" indent="-34290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Manual Intervention in Teeth Numbering and Restoration Identification</a:t>
            </a:r>
          </a:p>
          <a:p>
            <a:pPr marL="800100" lvl="1" indent="-34290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Inherent Inductive Biases in CNNs</a:t>
            </a:r>
          </a:p>
          <a:p>
            <a:pPr marL="800100" lvl="1" indent="-34290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Complexity of Dental Restorations Segmentation</a:t>
            </a:r>
          </a:p>
          <a:p>
            <a:pPr marL="457200" lvl="1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F17C068-9361-C212-58FA-7731B5109B60}"/>
              </a:ext>
            </a:extLst>
          </p:cNvPr>
          <p:cNvCxnSpPr/>
          <p:nvPr/>
        </p:nvCxnSpPr>
        <p:spPr>
          <a:xfrm>
            <a:off x="0" y="5961011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EC7891-E91C-416E-6D03-40A53CFB691A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7E84D8-4099-FD1F-499B-14157C118280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ADBFFCB-C7D9-2CDB-F3E3-5E7959F6E708}"/>
              </a:ext>
            </a:extLst>
          </p:cNvPr>
          <p:cNvSpPr txBox="1"/>
          <p:nvPr/>
        </p:nvSpPr>
        <p:spPr>
          <a:xfrm>
            <a:off x="9190737" y="1310598"/>
            <a:ext cx="2765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Published in WACV 2023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F4A47F-1958-D5F7-58A1-CE9E3B2B7C74}"/>
              </a:ext>
            </a:extLst>
          </p:cNvPr>
          <p:cNvSpPr txBox="1"/>
          <p:nvPr/>
        </p:nvSpPr>
        <p:spPr>
          <a:xfrm>
            <a:off x="0" y="5961011"/>
            <a:ext cx="12192000" cy="8913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Amani Almalki </a:t>
            </a:r>
            <a:r>
              <a:rPr lang="en-US" sz="160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 Longin Jan Latecki. 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"Self-Supervised Learning with Masked Image Modeling for Teeth Numbering, Detection of Dental Restorations, and Instance Segmentation in Dental Panoramic Radiographs."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IEEE/CVF Winter Conference on Applications of Computer Vision (WACV),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Waikoloa, Hawaii, January 2023.</a:t>
            </a:r>
            <a:endParaRPr lang="en-US" sz="1600" b="0" i="0" dirty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403414E-F32F-2386-3669-A715348181A8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RECAP - 1  </a:t>
            </a:r>
            <a:endParaRPr lang="en-US" sz="3600" baseline="30000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1FF4C86-0489-833F-B724-027290DD66C9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648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EC7891-E91C-416E-6D03-40A53CFB691A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7E84D8-4099-FD1F-499B-14157C118280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2403414E-F32F-2386-3669-A715348181A8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RECAP - 1  </a:t>
            </a:r>
            <a:endParaRPr lang="en-US" sz="3600" baseline="30000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1FF4C86-0489-833F-B724-027290DD66C9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B6CA6248-AD12-D263-F560-8C77B3E5F6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10"/>
          <a:stretch/>
        </p:blipFill>
        <p:spPr>
          <a:xfrm>
            <a:off x="918275" y="1468582"/>
            <a:ext cx="10299126" cy="504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22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EC7891-E91C-416E-6D03-40A53CFB691A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7E84D8-4099-FD1F-499B-14157C118280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83710DCF-4741-4905-A0A0-EFDBE9D51410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RECAP - 1 </a:t>
            </a:r>
            <a:endParaRPr lang="en-US" sz="3600" baseline="30000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D05B859-0EB8-2508-EC2D-52741E515102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x-ray of teeth&#10;&#10;Description automatically generated">
            <a:extLst>
              <a:ext uri="{FF2B5EF4-FFF2-40B4-BE49-F238E27FC236}">
                <a16:creationId xmlns:a16="http://schemas.microsoft.com/office/drawing/2014/main" id="{89AAB7AB-A5AB-7B72-44F8-F4030DE31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512" y="4636696"/>
            <a:ext cx="7772400" cy="1516750"/>
          </a:xfrm>
          <a:prstGeom prst="rect">
            <a:avLst/>
          </a:prstGeom>
        </p:spPr>
      </p:pic>
      <p:pic>
        <p:nvPicPr>
          <p:cNvPr id="15" name="Picture 14" descr="A close-up of a x-ray&#10;&#10;Description automatically generated">
            <a:extLst>
              <a:ext uri="{FF2B5EF4-FFF2-40B4-BE49-F238E27FC236}">
                <a16:creationId xmlns:a16="http://schemas.microsoft.com/office/drawing/2014/main" id="{FEADC2B0-651B-92BA-8280-83C5D91B1E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6"/>
          <a:stretch/>
        </p:blipFill>
        <p:spPr>
          <a:xfrm>
            <a:off x="6844094" y="1739660"/>
            <a:ext cx="4770818" cy="2348658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0156B16-97A1-BF99-99C6-7FA02F5DA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5235"/>
            <a:ext cx="5846806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Improvement:</a:t>
            </a:r>
          </a:p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Corrected and enhanced dataset with annotations for direct and indirect restorations and root canal therapy, significantly boosting model performance. </a:t>
            </a:r>
          </a:p>
        </p:txBody>
      </p:sp>
    </p:spTree>
    <p:extLst>
      <p:ext uri="{BB962C8B-B14F-4D97-AF65-F5344CB8AC3E}">
        <p14:creationId xmlns:p14="http://schemas.microsoft.com/office/powerpoint/2010/main" val="1037869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8FF82-8CFD-9A78-31C3-A1132C4A2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6642" y="1682229"/>
            <a:ext cx="4779828" cy="4028485"/>
          </a:xfrm>
        </p:spPr>
        <p:txBody>
          <a:bodyPr>
            <a:noAutofit/>
          </a:bodyPr>
          <a:lstStyle/>
          <a:p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Performance: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SimMIM achieved 90.4% accuracy for detecting teeth and 88.9% for instance segmentation, outperforming other methods.</a:t>
            </a:r>
          </a:p>
          <a:p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Applied self-supervised learning to Swin Transformer in dental radiographs.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Enhanced dataset quality and provided TNDRS for future research.</a:t>
            </a:r>
          </a:p>
          <a:p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EC7891-E91C-416E-6D03-40A53CFB691A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7E84D8-4099-FD1F-499B-14157C118280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83710DCF-4741-4905-A0A0-EFDBE9D51410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RECAP - 1 </a:t>
            </a:r>
            <a:endParaRPr lang="en-US" sz="3600" baseline="30000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D05B859-0EB8-2508-EC2D-52741E515102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ollage of x-ray images of teeth&#10;&#10;Description automatically generated">
            <a:extLst>
              <a:ext uri="{FF2B5EF4-FFF2-40B4-BE49-F238E27FC236}">
                <a16:creationId xmlns:a16="http://schemas.microsoft.com/office/drawing/2014/main" id="{D8D71B7B-B8C3-B33D-4BCD-5CEB9B343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19518"/>
            <a:ext cx="6845642" cy="41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82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8FF82-8CFD-9A78-31C3-A1132C4A2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5235"/>
            <a:ext cx="10171671" cy="4351338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Enhanced Masked Image Modeling for Analysis of Dental Panoramic Radiographs</a:t>
            </a:r>
          </a:p>
          <a:p>
            <a:r>
              <a:rPr 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Objective:</a:t>
            </a:r>
          </a:p>
          <a:p>
            <a:pPr lvl="1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 analysis of dental panoramic radiographs using enhanced self-supervised learning (SD-SimMIM).</a:t>
            </a:r>
          </a:p>
          <a:p>
            <a:pPr lvl="1"/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>
              <a:spcBef>
                <a:spcPts val="1000"/>
              </a:spcBef>
            </a:pPr>
            <a:r>
              <a:rPr lang="en-US" sz="2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Challenges:</a:t>
            </a:r>
          </a:p>
          <a:p>
            <a:pPr lvl="1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Limited Training Data</a:t>
            </a:r>
          </a:p>
          <a:p>
            <a:pPr lvl="1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 Imbalance and Complexity</a:t>
            </a:r>
          </a:p>
          <a:p>
            <a:pPr lvl="1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 for Enhanced Learning Techniques</a:t>
            </a:r>
          </a:p>
          <a:p>
            <a:pPr lvl="1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Augmentation and Annotation</a:t>
            </a:r>
          </a:p>
          <a:p>
            <a:pPr marL="457200" lvl="1" indent="0">
              <a:buNone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US" sz="2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EC7891-E91C-416E-6D03-40A53CFB691A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7E84D8-4099-FD1F-499B-14157C118280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2403414E-F32F-2386-3669-A715348181A8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RECAP - 2 </a:t>
            </a:r>
            <a:endParaRPr lang="en-US" sz="3600" baseline="30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C7FEB4-2C68-26F6-DEFB-921C841FF84C}"/>
              </a:ext>
            </a:extLst>
          </p:cNvPr>
          <p:cNvSpPr txBox="1"/>
          <p:nvPr/>
        </p:nvSpPr>
        <p:spPr>
          <a:xfrm>
            <a:off x="0" y="6243601"/>
            <a:ext cx="12192000" cy="614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Amani Almalki</a:t>
            </a:r>
            <a:r>
              <a:rPr lang="en-US" sz="16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 Longin Jan Latecki.</a:t>
            </a:r>
            <a:r>
              <a:rPr lang="en-US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"Enhanced Masked Image Modeling for Analysis of Dental Panoramic </a:t>
            </a:r>
            <a:r>
              <a:rPr lang="en-US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Radiographs." </a:t>
            </a:r>
            <a:r>
              <a:rPr lang="en-US" sz="16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IEEE International Symposium on Biomedical Imaging (ISBI), </a:t>
            </a:r>
            <a:r>
              <a:rPr lang="en-US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Cartagena, Colombia, April 2023.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DD882E-2E68-07AE-3AF1-521BFD753456}"/>
              </a:ext>
            </a:extLst>
          </p:cNvPr>
          <p:cNvCxnSpPr/>
          <p:nvPr/>
        </p:nvCxnSpPr>
        <p:spPr>
          <a:xfrm>
            <a:off x="0" y="6243601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65872E9-96EA-866B-D3E5-728D4C6A69D3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FEB683A-B2BD-3C55-11C8-49BB024B2517}"/>
              </a:ext>
            </a:extLst>
          </p:cNvPr>
          <p:cNvSpPr txBox="1"/>
          <p:nvPr/>
        </p:nvSpPr>
        <p:spPr>
          <a:xfrm>
            <a:off x="9190737" y="1310598"/>
            <a:ext cx="2765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Published in </a:t>
            </a:r>
            <a:r>
              <a:rPr lang="en-US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ISBI</a:t>
            </a:r>
            <a:r>
              <a:rPr lang="en-US" sz="1800" b="1" i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938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EC7891-E91C-416E-6D03-40A53CFB691A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7E84D8-4099-FD1F-499B-14157C118280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2403414E-F32F-2386-3669-A715348181A8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RECAP - 2 </a:t>
            </a:r>
            <a:endParaRPr lang="en-US" sz="3600" baseline="30000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65872E9-96EA-866B-D3E5-728D4C6A69D3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Chart, waterfall chart&#10;&#10;Description automatically generated">
            <a:extLst>
              <a:ext uri="{FF2B5EF4-FFF2-40B4-BE49-F238E27FC236}">
                <a16:creationId xmlns:a16="http://schemas.microsoft.com/office/drawing/2014/main" id="{3976A8CC-FF2E-298F-56D3-16E639986E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4"/>
          <a:stretch/>
        </p:blipFill>
        <p:spPr>
          <a:xfrm>
            <a:off x="2524180" y="1468582"/>
            <a:ext cx="7143640" cy="53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46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8FF82-8CFD-9A78-31C3-A1132C4A2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5235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Improvement: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Enhanced dataset with annotations for orthodontic appliances, including bands, brackets, and retainers, to improve model performance.</a:t>
            </a:r>
          </a:p>
          <a:p>
            <a:pPr marL="457200" lvl="1" indent="0">
              <a:buNone/>
            </a:pP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EC7891-E91C-416E-6D03-40A53CFB691A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7E84D8-4099-FD1F-499B-14157C118280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83710DCF-4741-4905-A0A0-EFDBE9D51410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RECAP - 2 </a:t>
            </a:r>
            <a:endParaRPr lang="en-US" sz="3600" baseline="30000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8C2835-8EBE-B01B-75A8-D2C7D54CC656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x-ray of teeth&#10;&#10;Description automatically generated">
            <a:extLst>
              <a:ext uri="{FF2B5EF4-FFF2-40B4-BE49-F238E27FC236}">
                <a16:creationId xmlns:a16="http://schemas.microsoft.com/office/drawing/2014/main" id="{663CDA5E-3B0D-30D1-722A-CBD7F2E92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35" y="3429000"/>
            <a:ext cx="7772400" cy="166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74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UJ Launches a Program to Complete Computer Science Degree by Studying for  Three Years in Japan and One Year in the U.S. | News from TUJ">
            <a:extLst>
              <a:ext uri="{FF2B5EF4-FFF2-40B4-BE49-F238E27FC236}">
                <a16:creationId xmlns:a16="http://schemas.microsoft.com/office/drawing/2014/main" id="{0EB77E4C-6E15-DFD8-E3AA-241BA6A5A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98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F993E2-613A-12FD-A434-3EF739E47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  <a:cs typeface="Times New Roman" panose="02020603050405020304" pitchFamily="18" charset="0"/>
              </a:rPr>
              <a:t>Research Contributions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C9DB7C-B915-5025-E0D7-BE4623488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2900" indent="-342900" algn="just">
              <a:lnSpc>
                <a:spcPct val="110000"/>
              </a:lnSpc>
              <a:buFont typeface="+mj-lt"/>
              <a:buAutoNum type="arabicPeriod"/>
            </a:pPr>
            <a:r>
              <a:rPr lang="en-US" sz="1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Amani Almalki </a:t>
            </a:r>
            <a:r>
              <a:rPr lang="en-US" sz="140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 Longin Jan Latecki. 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"Self-Supervised Learning with Masked Image Modeling for Teeth Numbering, Detection of Dental Restorations, and Instance Segmentation in Dental Panoramic Radiographs."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IEEE/CVF Winter Conference on Applications of Computer Vision (WACV),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Waikoloa, Hawaii, January 2023.</a:t>
            </a:r>
            <a:endParaRPr lang="en-US" sz="1400" b="0" i="0" dirty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0000"/>
              </a:lnSpc>
              <a:buFont typeface="+mj-lt"/>
              <a:buAutoNum type="arabicPeriod"/>
            </a:pPr>
            <a:r>
              <a:rPr lang="en-US" sz="1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Amani Almalki</a:t>
            </a:r>
            <a:r>
              <a:rPr lang="en-US" sz="1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 Longin Jan Latecki.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"Enhanced Masked Image Modeling for Analysis of Dental Panoramic </a:t>
            </a:r>
            <a:r>
              <a:rPr lang="en-US" sz="1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Radiographs." </a:t>
            </a:r>
            <a:r>
              <a:rPr lang="en-US" sz="14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IEEE International Symposium on Biomedical Imaging (ISBI), </a:t>
            </a:r>
            <a:r>
              <a:rPr lang="en-US" sz="1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Cartagena, Colombia, April 2023.</a:t>
            </a:r>
          </a:p>
          <a:p>
            <a:pPr marL="342900" indent="-342900" algn="just">
              <a:lnSpc>
                <a:spcPct val="110000"/>
              </a:lnSpc>
              <a:buFont typeface="+mj-lt"/>
              <a:buAutoNum type="arabicPeriod"/>
            </a:pPr>
            <a:r>
              <a:rPr lang="en-US" sz="1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Amani Almalki </a:t>
            </a:r>
            <a:r>
              <a:rPr lang="en-US" sz="140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 Longin Jan Latecki. 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Self-Supervised Learning with Masked Autoencoders for Teeth Segmentation from Intra-oral 3D Scans</a:t>
            </a:r>
            <a:r>
              <a:rPr lang="en-US" sz="1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IEEE/CVF Winter Conference on Applications of Computer Vision (WACV),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Waikoloa, Hawaii, January 2024.</a:t>
            </a:r>
          </a:p>
          <a:p>
            <a:pPr marL="342900" indent="-342900" algn="just">
              <a:lnSpc>
                <a:spcPct val="110000"/>
              </a:lnSpc>
              <a:buFont typeface="+mj-lt"/>
              <a:buAutoNum type="arabicPeriod"/>
            </a:pPr>
            <a:r>
              <a:rPr lang="en-US" sz="1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Amani Almalki</a:t>
            </a:r>
            <a:r>
              <a:rPr lang="en-US" sz="1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 Longin </a:t>
            </a:r>
            <a:r>
              <a:rPr lang="en-US" sz="1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 Latecki. "Masked Deep Embeddings of Patches for Teeth Segmentation in Cone Beam CT Images." </a:t>
            </a:r>
            <a:r>
              <a:rPr lang="en-US" sz="14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IEEE International Symposium on Biomedical Imaging (ISBI), </a:t>
            </a:r>
            <a:r>
              <a:rPr lang="en-US" sz="1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Athens, Greece, May 2024.</a:t>
            </a:r>
          </a:p>
          <a:p>
            <a:pPr marL="342900" indent="-342900" algn="just">
              <a:lnSpc>
                <a:spcPct val="110000"/>
              </a:lnSpc>
              <a:buFont typeface="+mj-lt"/>
              <a:buAutoNum type="arabicPeriod"/>
            </a:pPr>
            <a:r>
              <a:rPr lang="en-US" sz="1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Amani Almalki</a:t>
            </a:r>
            <a:r>
              <a:rPr lang="en-US" sz="1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Abdulrahman Almalki and Lon</a:t>
            </a:r>
            <a:r>
              <a:rPr lang="en-US" sz="140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gin Jan Latecki. </a:t>
            </a:r>
            <a:r>
              <a:rPr lang="en-US" sz="1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"Self-Supervised Learning of Deep Embeddings for Classification and Identification of Dental Implants."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Submitted to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Asian Conference on Computer Vision,</a:t>
            </a:r>
            <a:r>
              <a:rPr lang="en-US" sz="1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Hanoi, Vietnam, December 2024.</a:t>
            </a:r>
          </a:p>
          <a:p>
            <a:pPr marL="342900" indent="-342900" algn="just">
              <a:lnSpc>
                <a:spcPct val="110000"/>
              </a:lnSpc>
              <a:buFont typeface="+mj-lt"/>
              <a:buAutoNum type="arabicPeriod"/>
            </a:pPr>
            <a:r>
              <a:rPr lang="en-US" sz="140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Vivek Trivedy, 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Amani Almalki,</a:t>
            </a:r>
            <a:r>
              <a:rPr lang="en-US" sz="1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 Longin Jan Latecki. </a:t>
            </a:r>
            <a:r>
              <a:rPr lang="en-US" sz="1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"Learning Object Focused Attention." </a:t>
            </a:r>
            <a:r>
              <a:rPr lang="en-US" sz="1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Submitted to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International Conference on Pattern Recognition (ICPR),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Kolkata, India, December 2024.</a:t>
            </a:r>
            <a:endParaRPr lang="en-US" sz="1400" b="1" i="0" dirty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Amani Almalki</a:t>
            </a:r>
            <a:r>
              <a:rPr lang="en-US" sz="1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 Longin Jan Latecki. </a:t>
            </a:r>
            <a:r>
              <a:rPr lang="en-US" sz="1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"Self-Supervised Learning for Assessment of Peri-Implant Bone Loss in Dental Radiographs."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Submitted to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International Conference on Pattern Recognition (ICPR),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Kolkata, India, December 2024.</a:t>
            </a:r>
            <a:endParaRPr lang="en-US" sz="1400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Amani Almalki</a:t>
            </a:r>
            <a:r>
              <a:rPr lang="en-US" sz="1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 Longin Jan Latecki</a:t>
            </a:r>
            <a:r>
              <a:rPr lang="en-US" sz="1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"Self-Supervised Masked Deep Embeddings for Dental Caries Detection." </a:t>
            </a:r>
            <a:r>
              <a:rPr lang="en-US" sz="1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Submitted to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IEEE/CVF Winter Conference on Applications of Computer Vision (WACV),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Tucson, Arizona, USA, February 2025</a:t>
            </a:r>
            <a:r>
              <a:rPr lang="en-US" sz="14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472387-11F4-5C86-6B01-859342708894}"/>
              </a:ext>
            </a:extLst>
          </p:cNvPr>
          <p:cNvSpPr/>
          <p:nvPr/>
        </p:nvSpPr>
        <p:spPr>
          <a:xfrm>
            <a:off x="838199" y="4435332"/>
            <a:ext cx="344425" cy="351810"/>
          </a:xfrm>
          <a:custGeom>
            <a:avLst/>
            <a:gdLst>
              <a:gd name="connsiteX0" fmla="*/ 0 w 344425"/>
              <a:gd name="connsiteY0" fmla="*/ 0 h 351810"/>
              <a:gd name="connsiteX1" fmla="*/ 344425 w 344425"/>
              <a:gd name="connsiteY1" fmla="*/ 0 h 351810"/>
              <a:gd name="connsiteX2" fmla="*/ 344425 w 344425"/>
              <a:gd name="connsiteY2" fmla="*/ 351810 h 351810"/>
              <a:gd name="connsiteX3" fmla="*/ 0 w 344425"/>
              <a:gd name="connsiteY3" fmla="*/ 351810 h 351810"/>
              <a:gd name="connsiteX4" fmla="*/ 0 w 344425"/>
              <a:gd name="connsiteY4" fmla="*/ 0 h 351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425" h="351810" extrusionOk="0">
                <a:moveTo>
                  <a:pt x="0" y="0"/>
                </a:moveTo>
                <a:cubicBezTo>
                  <a:pt x="125893" y="-5657"/>
                  <a:pt x="187258" y="7953"/>
                  <a:pt x="344425" y="0"/>
                </a:cubicBezTo>
                <a:cubicBezTo>
                  <a:pt x="353110" y="101017"/>
                  <a:pt x="336745" y="229278"/>
                  <a:pt x="344425" y="351810"/>
                </a:cubicBezTo>
                <a:cubicBezTo>
                  <a:pt x="211988" y="352758"/>
                  <a:pt x="125235" y="358576"/>
                  <a:pt x="0" y="351810"/>
                </a:cubicBezTo>
                <a:cubicBezTo>
                  <a:pt x="11107" y="274295"/>
                  <a:pt x="-14134" y="145553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97D424-495A-DDD5-8993-95FFD171F7D1}"/>
              </a:ext>
            </a:extLst>
          </p:cNvPr>
          <p:cNvSpPr/>
          <p:nvPr/>
        </p:nvSpPr>
        <p:spPr>
          <a:xfrm>
            <a:off x="838199" y="3901824"/>
            <a:ext cx="344425" cy="351810"/>
          </a:xfrm>
          <a:custGeom>
            <a:avLst/>
            <a:gdLst>
              <a:gd name="connsiteX0" fmla="*/ 0 w 344425"/>
              <a:gd name="connsiteY0" fmla="*/ 0 h 351810"/>
              <a:gd name="connsiteX1" fmla="*/ 344425 w 344425"/>
              <a:gd name="connsiteY1" fmla="*/ 0 h 351810"/>
              <a:gd name="connsiteX2" fmla="*/ 344425 w 344425"/>
              <a:gd name="connsiteY2" fmla="*/ 351810 h 351810"/>
              <a:gd name="connsiteX3" fmla="*/ 0 w 344425"/>
              <a:gd name="connsiteY3" fmla="*/ 351810 h 351810"/>
              <a:gd name="connsiteX4" fmla="*/ 0 w 344425"/>
              <a:gd name="connsiteY4" fmla="*/ 0 h 351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425" h="351810" extrusionOk="0">
                <a:moveTo>
                  <a:pt x="0" y="0"/>
                </a:moveTo>
                <a:cubicBezTo>
                  <a:pt x="125893" y="-5657"/>
                  <a:pt x="187258" y="7953"/>
                  <a:pt x="344425" y="0"/>
                </a:cubicBezTo>
                <a:cubicBezTo>
                  <a:pt x="353110" y="101017"/>
                  <a:pt x="336745" y="229278"/>
                  <a:pt x="344425" y="351810"/>
                </a:cubicBezTo>
                <a:cubicBezTo>
                  <a:pt x="211988" y="352758"/>
                  <a:pt x="125235" y="358576"/>
                  <a:pt x="0" y="351810"/>
                </a:cubicBezTo>
                <a:cubicBezTo>
                  <a:pt x="11107" y="274295"/>
                  <a:pt x="-14134" y="145553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D554ED-8ED2-60BF-BE3B-D1A3E372C4A7}"/>
              </a:ext>
            </a:extLst>
          </p:cNvPr>
          <p:cNvSpPr/>
          <p:nvPr/>
        </p:nvSpPr>
        <p:spPr>
          <a:xfrm>
            <a:off x="838199" y="6152242"/>
            <a:ext cx="344425" cy="351810"/>
          </a:xfrm>
          <a:custGeom>
            <a:avLst/>
            <a:gdLst>
              <a:gd name="connsiteX0" fmla="*/ 0 w 344425"/>
              <a:gd name="connsiteY0" fmla="*/ 0 h 351810"/>
              <a:gd name="connsiteX1" fmla="*/ 344425 w 344425"/>
              <a:gd name="connsiteY1" fmla="*/ 0 h 351810"/>
              <a:gd name="connsiteX2" fmla="*/ 344425 w 344425"/>
              <a:gd name="connsiteY2" fmla="*/ 351810 h 351810"/>
              <a:gd name="connsiteX3" fmla="*/ 0 w 344425"/>
              <a:gd name="connsiteY3" fmla="*/ 351810 h 351810"/>
              <a:gd name="connsiteX4" fmla="*/ 0 w 344425"/>
              <a:gd name="connsiteY4" fmla="*/ 0 h 351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425" h="351810" extrusionOk="0">
                <a:moveTo>
                  <a:pt x="0" y="0"/>
                </a:moveTo>
                <a:cubicBezTo>
                  <a:pt x="125893" y="-5657"/>
                  <a:pt x="187258" y="7953"/>
                  <a:pt x="344425" y="0"/>
                </a:cubicBezTo>
                <a:cubicBezTo>
                  <a:pt x="353110" y="101017"/>
                  <a:pt x="336745" y="229278"/>
                  <a:pt x="344425" y="351810"/>
                </a:cubicBezTo>
                <a:cubicBezTo>
                  <a:pt x="211988" y="352758"/>
                  <a:pt x="125235" y="358576"/>
                  <a:pt x="0" y="351810"/>
                </a:cubicBezTo>
                <a:cubicBezTo>
                  <a:pt x="11107" y="274295"/>
                  <a:pt x="-14134" y="145553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7A81EC-75CD-F4EA-1E50-9E5824A3D347}"/>
              </a:ext>
            </a:extLst>
          </p:cNvPr>
          <p:cNvSpPr/>
          <p:nvPr/>
        </p:nvSpPr>
        <p:spPr>
          <a:xfrm>
            <a:off x="838199" y="5616885"/>
            <a:ext cx="344425" cy="351810"/>
          </a:xfrm>
          <a:custGeom>
            <a:avLst/>
            <a:gdLst>
              <a:gd name="connsiteX0" fmla="*/ 0 w 344425"/>
              <a:gd name="connsiteY0" fmla="*/ 0 h 351810"/>
              <a:gd name="connsiteX1" fmla="*/ 344425 w 344425"/>
              <a:gd name="connsiteY1" fmla="*/ 0 h 351810"/>
              <a:gd name="connsiteX2" fmla="*/ 344425 w 344425"/>
              <a:gd name="connsiteY2" fmla="*/ 351810 h 351810"/>
              <a:gd name="connsiteX3" fmla="*/ 0 w 344425"/>
              <a:gd name="connsiteY3" fmla="*/ 351810 h 351810"/>
              <a:gd name="connsiteX4" fmla="*/ 0 w 344425"/>
              <a:gd name="connsiteY4" fmla="*/ 0 h 351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425" h="351810" extrusionOk="0">
                <a:moveTo>
                  <a:pt x="0" y="0"/>
                </a:moveTo>
                <a:cubicBezTo>
                  <a:pt x="125893" y="-5657"/>
                  <a:pt x="187258" y="7953"/>
                  <a:pt x="344425" y="0"/>
                </a:cubicBezTo>
                <a:cubicBezTo>
                  <a:pt x="353110" y="101017"/>
                  <a:pt x="336745" y="229278"/>
                  <a:pt x="344425" y="351810"/>
                </a:cubicBezTo>
                <a:cubicBezTo>
                  <a:pt x="211988" y="352758"/>
                  <a:pt x="125235" y="358576"/>
                  <a:pt x="0" y="351810"/>
                </a:cubicBezTo>
                <a:cubicBezTo>
                  <a:pt x="11107" y="274295"/>
                  <a:pt x="-14134" y="145553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2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EC7891-E91C-416E-6D03-40A53CFB691A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7E84D8-4099-FD1F-499B-14157C118280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83710DCF-4741-4905-A0A0-EFDBE9D51410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RECAP - 2 </a:t>
            </a:r>
            <a:endParaRPr lang="en-US" sz="3600" baseline="30000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8C2835-8EBE-B01B-75A8-D2C7D54CC656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collage of x-ray images of teeth&#10;&#10;Description automatically generated">
            <a:extLst>
              <a:ext uri="{FF2B5EF4-FFF2-40B4-BE49-F238E27FC236}">
                <a16:creationId xmlns:a16="http://schemas.microsoft.com/office/drawing/2014/main" id="{D54E8E5F-BCF9-71E5-1253-719DED21C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3" y="1871442"/>
            <a:ext cx="7053470" cy="37840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227BA8-1EC3-E8FA-D86D-5479BC2826F3}"/>
              </a:ext>
            </a:extLst>
          </p:cNvPr>
          <p:cNvSpPr txBox="1"/>
          <p:nvPr/>
        </p:nvSpPr>
        <p:spPr>
          <a:xfrm>
            <a:off x="7252253" y="1871442"/>
            <a:ext cx="4833730" cy="3870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Performance: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SD-SimMIM achieved 92.7% accuracy for detecting teeth and dental restorations, and 90.8% for instance segmentation.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Contributions: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Introduced SD-SimMIM to boost feature representation with limited data.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Provided an improved dataset (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Dentalysis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for future research.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425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EC7891-E91C-416E-6D03-40A53CFB691A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7E84D8-4099-FD1F-499B-14157C118280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2DFE64-0A97-FFDA-9B7A-8F9C9AB4C1BC}"/>
              </a:ext>
            </a:extLst>
          </p:cNvPr>
          <p:cNvCxnSpPr/>
          <p:nvPr/>
        </p:nvCxnSpPr>
        <p:spPr>
          <a:xfrm>
            <a:off x="0" y="6243601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83710DCF-4741-4905-A0A0-EFDBE9D51410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RECAP - 3 </a:t>
            </a:r>
            <a:endParaRPr lang="en-US" sz="3600" baseline="30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B6FC8F-283C-1E0A-56DD-8C8DE98DB3BA}"/>
              </a:ext>
            </a:extLst>
          </p:cNvPr>
          <p:cNvSpPr txBox="1"/>
          <p:nvPr/>
        </p:nvSpPr>
        <p:spPr>
          <a:xfrm>
            <a:off x="33670" y="6243601"/>
            <a:ext cx="12192000" cy="614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Amani Almalki </a:t>
            </a:r>
            <a:r>
              <a:rPr lang="en-US" sz="160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 Longin Jan Latecki. 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Self-Supervised Learning with Masked Autoencoders for Teeth Segmentation from Intra-oral 3D Scans</a:t>
            </a:r>
            <a:r>
              <a:rPr lang="en-US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IEEE/CVF Winter Conference on Applications of Computer Vision (WACV),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Waikoloa, Hawaii, January 2024.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89D76D8-2C03-BBEB-5BE6-C14B38040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5235"/>
            <a:ext cx="10651435" cy="4351338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Self-Supervised Learning with Masked Autoencoders for Teeth Segmentation from Intra-oral 3D Scans</a:t>
            </a:r>
          </a:p>
          <a:p>
            <a:r>
              <a:rPr lang="en-US" sz="2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Objective:</a:t>
            </a:r>
          </a:p>
          <a:p>
            <a:pPr marL="45720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 teeth segmentation from intra-oral 3D scans using self-supervised learning (DentalMAE).</a:t>
            </a:r>
          </a:p>
          <a:p>
            <a:r>
              <a:rPr lang="en-US" sz="2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Challenges:</a:t>
            </a:r>
          </a:p>
          <a:p>
            <a:pPr marL="45720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Variability in Teeth Characteristics</a:t>
            </a:r>
          </a:p>
          <a:p>
            <a:pPr marL="45720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Complex Dental Anatomy</a:t>
            </a:r>
          </a:p>
          <a:p>
            <a:pPr marL="45720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Computational Complexity</a:t>
            </a:r>
          </a:p>
          <a:p>
            <a:pPr marL="45720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 for Domain-Specific Pre-Training</a:t>
            </a:r>
          </a:p>
          <a:p>
            <a:pPr marL="457200"/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EB30490-11DA-754D-9534-924DC6DC0C6B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B15C6E9-3247-0DC6-B4CF-C8D47A3430BD}"/>
              </a:ext>
            </a:extLst>
          </p:cNvPr>
          <p:cNvSpPr txBox="1"/>
          <p:nvPr/>
        </p:nvSpPr>
        <p:spPr>
          <a:xfrm>
            <a:off x="9190737" y="1310598"/>
            <a:ext cx="2765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Published in WACV 2024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069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EC7891-E91C-416E-6D03-40A53CFB691A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7E84D8-4099-FD1F-499B-14157C118280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83710DCF-4741-4905-A0A0-EFDBE9D51410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RECAP - 3 </a:t>
            </a:r>
            <a:endParaRPr lang="en-US" sz="3600" baseline="30000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79DFE1-C59C-3188-E052-B3A10AF466D3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diagram of a machine&#10;&#10;Description automatically generated">
            <a:extLst>
              <a:ext uri="{FF2B5EF4-FFF2-40B4-BE49-F238E27FC236}">
                <a16:creationId xmlns:a16="http://schemas.microsoft.com/office/drawing/2014/main" id="{36160C04-0E7B-2162-4AD1-75EEB99F6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546" y="1641872"/>
            <a:ext cx="8682583" cy="486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564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8FF82-8CFD-9A78-31C3-A1132C4A2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5235"/>
            <a:ext cx="5389605" cy="4351338"/>
          </a:xfrm>
        </p:spPr>
        <p:txBody>
          <a:bodyPr>
            <a:noAutofit/>
          </a:bodyPr>
          <a:lstStyle/>
          <a:p>
            <a:r>
              <a:rPr 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Findings:</a:t>
            </a:r>
          </a:p>
          <a:p>
            <a:pPr lvl="1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Performance: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DentalMAE achieved superior accuracy and segmentation results compared to other methods.</a:t>
            </a:r>
          </a:p>
          <a:p>
            <a:pPr lvl="1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Dataset: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a dataset of 1800 3D intra-oral scans for training and testing.</a:t>
            </a:r>
          </a:p>
          <a:p>
            <a:pPr marL="457200" lvl="1" indent="0">
              <a:buNone/>
            </a:pP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Contributions: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Introduced DentalMAE for self-supervised learning on 3D dental meshes.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Achieved state-of-the-art performance in tooth segmentation tasks.</a:t>
            </a:r>
          </a:p>
          <a:p>
            <a:pPr marL="457200" lvl="1" indent="0">
              <a:buNone/>
            </a:pP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EC7891-E91C-416E-6D03-40A53CFB691A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7E84D8-4099-FD1F-499B-14157C118280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83710DCF-4741-4905-A0A0-EFDBE9D51410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RECAP - 3 </a:t>
            </a:r>
            <a:endParaRPr lang="en-US" sz="3600" baseline="30000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79DFE1-C59C-3188-E052-B3A10AF466D3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ollage of different colored objects&#10;&#10;Description automatically generated">
            <a:extLst>
              <a:ext uri="{FF2B5EF4-FFF2-40B4-BE49-F238E27FC236}">
                <a16:creationId xmlns:a16="http://schemas.microsoft.com/office/drawing/2014/main" id="{E64BFBF6-4DC3-4DBA-7578-BB97A0741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512" y="1468582"/>
            <a:ext cx="5204488" cy="511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51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Optimal Panorex Imaging - Decisions in Dentistry">
            <a:extLst>
              <a:ext uri="{FF2B5EF4-FFF2-40B4-BE49-F238E27FC236}">
                <a16:creationId xmlns:a16="http://schemas.microsoft.com/office/drawing/2014/main" id="{46FD7459-6550-215F-1159-B75F0058D2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43"/>
          <a:stretch/>
        </p:blipFill>
        <p:spPr bwMode="auto">
          <a:xfrm>
            <a:off x="-1155634" y="-107660"/>
            <a:ext cx="14503265" cy="696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C7C022-DCD4-4C4B-84E7-4BE3DA37C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8092" y="1657692"/>
            <a:ext cx="10675815" cy="2761073"/>
          </a:xfrm>
        </p:spPr>
        <p:txBody>
          <a:bodyPr>
            <a:noAutofit/>
          </a:bodyPr>
          <a:lstStyle/>
          <a:p>
            <a:br>
              <a:rPr lang="en-US" sz="4400" dirty="0">
                <a:latin typeface="+mn-lt"/>
                <a:cs typeface="Times New Roman" panose="02020603050405020304" pitchFamily="18" charset="0"/>
              </a:rPr>
            </a:br>
            <a:r>
              <a:rPr lang="en-US" sz="4400" dirty="0">
                <a:cs typeface="Times New Roman" panose="02020603050405020304" pitchFamily="18" charset="0"/>
              </a:rPr>
              <a:t>Research contribution 1:</a:t>
            </a:r>
            <a:br>
              <a:rPr lang="en-US" sz="4400" dirty="0">
                <a:cs typeface="Times New Roman" panose="02020603050405020304" pitchFamily="18" charset="0"/>
              </a:rPr>
            </a:br>
            <a:r>
              <a:rPr lang="en-US" sz="4400" dirty="0"/>
              <a:t>Masked Deep Embeddings of Patches for Teeth Segmentation in Cone Beam CT Images</a:t>
            </a:r>
            <a:endParaRPr lang="en-US" sz="4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1B7C36-3E23-7476-EECA-DAC3527E46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63875" cy="12192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12CC23-567C-AAA7-18D4-7D958486646F}"/>
              </a:ext>
            </a:extLst>
          </p:cNvPr>
          <p:cNvCxnSpPr>
            <a:cxnSpLocks/>
          </p:cNvCxnSpPr>
          <p:nvPr/>
        </p:nvCxnSpPr>
        <p:spPr>
          <a:xfrm>
            <a:off x="829056" y="2499749"/>
            <a:ext cx="10533888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CB55E8-32E2-F9CC-1C5C-4AAC678298A3}"/>
              </a:ext>
            </a:extLst>
          </p:cNvPr>
          <p:cNvCxnSpPr>
            <a:cxnSpLocks/>
          </p:cNvCxnSpPr>
          <p:nvPr/>
        </p:nvCxnSpPr>
        <p:spPr>
          <a:xfrm>
            <a:off x="900019" y="4418765"/>
            <a:ext cx="10533888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8673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8FF82-8CFD-9A78-31C3-A1132C4A2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5235"/>
            <a:ext cx="10515600" cy="4351338"/>
          </a:xfrm>
        </p:spPr>
        <p:txBody>
          <a:bodyPr>
            <a:noAutofit/>
          </a:bodyPr>
          <a:lstStyle/>
          <a:p>
            <a:r>
              <a:rPr 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Objective: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Enhance teeth segmentation from CBCT images using a novel self-supervised learning method (UNETR+DEMAE).</a:t>
            </a:r>
          </a:p>
          <a:p>
            <a:pPr lvl="1"/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Challenges: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Limited data availability for training.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Difficulties in distinguishing teeth from surrounding structures due to similar densities.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Issues with segmenting teeth in natural occlusion conditions.</a:t>
            </a:r>
          </a:p>
          <a:p>
            <a:pPr marL="457200" lvl="1" indent="0" algn="just">
              <a:lnSpc>
                <a:spcPct val="100000"/>
              </a:lnSpc>
              <a:buNone/>
            </a:pP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F17C068-9361-C212-58FA-7731B5109B60}"/>
              </a:ext>
            </a:extLst>
          </p:cNvPr>
          <p:cNvCxnSpPr/>
          <p:nvPr/>
        </p:nvCxnSpPr>
        <p:spPr>
          <a:xfrm>
            <a:off x="0" y="6243601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EC7891-E91C-416E-6D03-40A53CFB691A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7E84D8-4099-FD1F-499B-14157C118280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8C8E652A-67E0-447C-0997-5B1ABC3469BD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CHALLENGES</a:t>
            </a:r>
            <a:endParaRPr lang="en-US" sz="3600" baseline="30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9EC568-7569-9238-CA10-5BFE45A43D1A}"/>
              </a:ext>
            </a:extLst>
          </p:cNvPr>
          <p:cNvSpPr txBox="1"/>
          <p:nvPr/>
        </p:nvSpPr>
        <p:spPr>
          <a:xfrm>
            <a:off x="9215121" y="1467669"/>
            <a:ext cx="2765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Published in ISBI 2024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5718D9-4A8E-D321-3BD6-D0720D1CBF78}"/>
              </a:ext>
            </a:extLst>
          </p:cNvPr>
          <p:cNvSpPr txBox="1"/>
          <p:nvPr/>
        </p:nvSpPr>
        <p:spPr>
          <a:xfrm>
            <a:off x="0" y="6243601"/>
            <a:ext cx="12192000" cy="614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Amani Almalki</a:t>
            </a:r>
            <a:r>
              <a:rPr lang="en-US" sz="16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 Longin </a:t>
            </a:r>
            <a:r>
              <a:rPr lang="en-US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 Latecki. "Masked Deep Embeddings of Patches for Teeth Segmentation in Cone Beam CT Images." </a:t>
            </a:r>
            <a:r>
              <a:rPr lang="en-US" sz="16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IEEE International Symposium on Biomedical Imaging (ISBI), </a:t>
            </a:r>
            <a:r>
              <a:rPr lang="en-US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Athens, Greece, May 2024.</a:t>
            </a:r>
          </a:p>
        </p:txBody>
      </p:sp>
    </p:spTree>
    <p:extLst>
      <p:ext uri="{BB962C8B-B14F-4D97-AF65-F5344CB8AC3E}">
        <p14:creationId xmlns:p14="http://schemas.microsoft.com/office/powerpoint/2010/main" val="36264900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EC7891-E91C-416E-6D03-40A53CFB691A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7E84D8-4099-FD1F-499B-14157C118280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8C8E652A-67E0-447C-0997-5B1ABC3469BD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METHODS</a:t>
            </a:r>
            <a:endParaRPr lang="en-US" sz="3600" baseline="300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9" name="Picture 8" descr="A diagram of a computer program&#10;&#10;Description automatically generated">
            <a:extLst>
              <a:ext uri="{FF2B5EF4-FFF2-40B4-BE49-F238E27FC236}">
                <a16:creationId xmlns:a16="http://schemas.microsoft.com/office/drawing/2014/main" id="{B49E5F2E-D747-496D-ECC5-B1F14BE2A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4" y="1468582"/>
            <a:ext cx="10223412" cy="522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234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8FF82-8CFD-9A78-31C3-A1132C4A2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5235"/>
            <a:ext cx="10515600" cy="4351338"/>
          </a:xfrm>
        </p:spPr>
        <p:txBody>
          <a:bodyPr>
            <a:noAutofit/>
          </a:bodyPr>
          <a:lstStyle/>
          <a:p>
            <a:r>
              <a:rPr 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Dataset: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 CBCT images, resolution 0.25mm to 0.35mm.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Training: 80%, Validation: 20%.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18,000 sub-volumes for training.</a:t>
            </a:r>
          </a:p>
          <a:p>
            <a:pPr marL="457200" lvl="1" indent="0">
              <a:buNone/>
            </a:pP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 Metrics: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Dice Similarity Coefficient (DSC).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Detection Accuracy (DA).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Accuracy (FA).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EC7891-E91C-416E-6D03-40A53CFB691A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7E84D8-4099-FD1F-499B-14157C118280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8C8E652A-67E0-447C-0997-5B1ABC3469BD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EXPERIMENTS</a:t>
            </a:r>
          </a:p>
        </p:txBody>
      </p:sp>
    </p:spTree>
    <p:extLst>
      <p:ext uri="{BB962C8B-B14F-4D97-AF65-F5344CB8AC3E}">
        <p14:creationId xmlns:p14="http://schemas.microsoft.com/office/powerpoint/2010/main" val="31668019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EC7891-E91C-416E-6D03-40A53CFB691A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7E84D8-4099-FD1F-499B-14157C118280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8C8E652A-67E0-447C-0997-5B1ABC3469BD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DB9F4F-76B4-B50B-421E-CE7FFB687312}"/>
              </a:ext>
            </a:extLst>
          </p:cNvPr>
          <p:cNvSpPr txBox="1"/>
          <p:nvPr/>
        </p:nvSpPr>
        <p:spPr>
          <a:xfrm>
            <a:off x="6096000" y="1820294"/>
            <a:ext cx="61296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UNETR+DEMAE achieved the highest scores in all metrics.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A screenshot of a document&#10;&#10;Description automatically generated">
            <a:extLst>
              <a:ext uri="{FF2B5EF4-FFF2-40B4-BE49-F238E27FC236}">
                <a16:creationId xmlns:a16="http://schemas.microsoft.com/office/drawing/2014/main" id="{0119C531-9705-63F5-5DDF-43D519DC1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69" y="1820294"/>
            <a:ext cx="4953352" cy="427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008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EC7891-E91C-416E-6D03-40A53CFB691A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7E84D8-4099-FD1F-499B-14157C118280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8C8E652A-67E0-447C-0997-5B1ABC3469BD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RESULTS</a:t>
            </a:r>
          </a:p>
        </p:txBody>
      </p:sp>
      <p:pic>
        <p:nvPicPr>
          <p:cNvPr id="5" name="Picture 4" descr="A table with numbers and text&#10;&#10;Description automatically generated">
            <a:extLst>
              <a:ext uri="{FF2B5EF4-FFF2-40B4-BE49-F238E27FC236}">
                <a16:creationId xmlns:a16="http://schemas.microsoft.com/office/drawing/2014/main" id="{760A8C5F-4100-2452-193B-953C2FD17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90" y="2411015"/>
            <a:ext cx="5467348" cy="29784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D63D4F-5C25-2333-E0B1-4171178DE46F}"/>
              </a:ext>
            </a:extLst>
          </p:cNvPr>
          <p:cNvSpPr txBox="1"/>
          <p:nvPr/>
        </p:nvSpPr>
        <p:spPr>
          <a:xfrm>
            <a:off x="6096000" y="2413337"/>
            <a:ext cx="61296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improvement over other mask ratios and pre-training epochs.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812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57B21D14-E6DA-E5E7-29BB-869DD40EF5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876335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96071D1C-C756-9B59-692F-5FB0EC51E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latin typeface="+mj-lt"/>
                <a:cs typeface="Times New Roman" panose="02020603050405020304" pitchFamily="18" charset="0"/>
              </a:rPr>
              <a:t>Outlines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0544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EC7891-E91C-416E-6D03-40A53CFB691A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7E84D8-4099-FD1F-499B-14157C118280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8C8E652A-67E0-447C-0997-5B1ABC3469BD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DB9F4F-76B4-B50B-421E-CE7FFB687312}"/>
              </a:ext>
            </a:extLst>
          </p:cNvPr>
          <p:cNvSpPr txBox="1"/>
          <p:nvPr/>
        </p:nvSpPr>
        <p:spPr>
          <a:xfrm>
            <a:off x="6096000" y="2213989"/>
            <a:ext cx="61296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Improved Segmentation: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Enhanced performance in teeth segmentation with UNETR+DEMAE.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Better delineation of tooth boundaries compared to other methods.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6DAF0A-C8DA-4363-5238-41B28429C850}"/>
              </a:ext>
            </a:extLst>
          </p:cNvPr>
          <p:cNvSpPr txBox="1"/>
          <p:nvPr/>
        </p:nvSpPr>
        <p:spPr>
          <a:xfrm>
            <a:off x="196159" y="1444548"/>
            <a:ext cx="61296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segmentation results between UNETR+DEMAE and baseline methods.</a:t>
            </a:r>
          </a:p>
        </p:txBody>
      </p:sp>
      <p:pic>
        <p:nvPicPr>
          <p:cNvPr id="7" name="Picture 6" descr="A collage of different colored human body parts&#10;&#10;Description automatically generated">
            <a:extLst>
              <a:ext uri="{FF2B5EF4-FFF2-40B4-BE49-F238E27FC236}">
                <a16:creationId xmlns:a16="http://schemas.microsoft.com/office/drawing/2014/main" id="{97AF33A6-0572-136B-308E-0153BDFEF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47" y="2213989"/>
            <a:ext cx="5170894" cy="461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396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8FF82-8CFD-9A78-31C3-A1132C4A2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5235"/>
            <a:ext cx="10515600" cy="4351338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Introduced UNETR+DEMAE for self-supervised learning in CBCT teeth segmentation.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Achieved state-of-the-art performance on a small dataset.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Demonstrated the importance of mask ratio and strategy.</a:t>
            </a:r>
          </a:p>
          <a:p>
            <a:pPr lvl="1"/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EC7891-E91C-416E-6D03-40A53CFB691A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7E84D8-4099-FD1F-499B-14157C118280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8C8E652A-67E0-447C-0997-5B1ABC3469BD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106833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Optimal Panorex Imaging - Decisions in Dentistry">
            <a:extLst>
              <a:ext uri="{FF2B5EF4-FFF2-40B4-BE49-F238E27FC236}">
                <a16:creationId xmlns:a16="http://schemas.microsoft.com/office/drawing/2014/main" id="{5C596D06-0A82-7759-A630-637779715A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43"/>
          <a:stretch/>
        </p:blipFill>
        <p:spPr bwMode="auto">
          <a:xfrm>
            <a:off x="-1155634" y="-107659"/>
            <a:ext cx="14503265" cy="696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1B7C36-3E23-7476-EECA-DAC3527E46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63875" cy="12192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8C8852D-EB28-FEDE-10C1-487E70C89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8092" y="1657692"/>
            <a:ext cx="10675815" cy="2761073"/>
          </a:xfrm>
        </p:spPr>
        <p:txBody>
          <a:bodyPr>
            <a:noAutofit/>
          </a:bodyPr>
          <a:lstStyle/>
          <a:p>
            <a:br>
              <a:rPr lang="en-US" sz="4100" dirty="0">
                <a:cs typeface="Times New Roman" panose="02020603050405020304" pitchFamily="18" charset="0"/>
              </a:rPr>
            </a:br>
            <a:r>
              <a:rPr lang="en-US" sz="4100" dirty="0">
                <a:cs typeface="Times New Roman" panose="02020603050405020304" pitchFamily="18" charset="0"/>
              </a:rPr>
              <a:t>Research contribution 2:</a:t>
            </a:r>
            <a:br>
              <a:rPr lang="en-US" sz="4100" dirty="0">
                <a:cs typeface="Times New Roman" panose="02020603050405020304" pitchFamily="18" charset="0"/>
              </a:rPr>
            </a:br>
            <a:r>
              <a:rPr lang="en-US" sz="4100" dirty="0"/>
              <a:t>Self-Supervised Learning of Deep Embeddings for Classification and Identification of Dental Implants</a:t>
            </a:r>
            <a:endParaRPr lang="en-US" sz="4100" b="1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49E16F3-EE84-F1DC-BE86-36448928B4CE}"/>
              </a:ext>
            </a:extLst>
          </p:cNvPr>
          <p:cNvCxnSpPr>
            <a:cxnSpLocks/>
          </p:cNvCxnSpPr>
          <p:nvPr/>
        </p:nvCxnSpPr>
        <p:spPr>
          <a:xfrm>
            <a:off x="829056" y="2499749"/>
            <a:ext cx="10533888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E309591-9323-B8A4-6905-EBEC5D79FE2D}"/>
              </a:ext>
            </a:extLst>
          </p:cNvPr>
          <p:cNvCxnSpPr>
            <a:cxnSpLocks/>
          </p:cNvCxnSpPr>
          <p:nvPr/>
        </p:nvCxnSpPr>
        <p:spPr>
          <a:xfrm>
            <a:off x="900019" y="4418765"/>
            <a:ext cx="10533888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89564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8FF82-8CFD-9A78-31C3-A1132C4A2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5235"/>
            <a:ext cx="10515600" cy="43513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more than 100 dental implant types.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help dentists identify the implant system to easily place the compatible crown.</a:t>
            </a:r>
          </a:p>
          <a:p>
            <a:endParaRPr lang="en-US" sz="23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Objective: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 an automated system using deep learning to identify dental implants.</a:t>
            </a:r>
          </a:p>
          <a:p>
            <a:pPr lvl="1"/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Challenges: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Determining the brand of an implant clinically or radiographically can be challenging. Whether AI can assist is unclear.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F17C068-9361-C212-58FA-7731B5109B60}"/>
              </a:ext>
            </a:extLst>
          </p:cNvPr>
          <p:cNvCxnSpPr/>
          <p:nvPr/>
        </p:nvCxnSpPr>
        <p:spPr>
          <a:xfrm>
            <a:off x="0" y="6243601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EC7891-E91C-416E-6D03-40A53CFB691A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7E84D8-4099-FD1F-499B-14157C118280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8C8E652A-67E0-447C-0997-5B1ABC3469BD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CHALLENGES</a:t>
            </a:r>
            <a:endParaRPr lang="en-US" sz="3600" baseline="30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9EC568-7569-9238-CA10-5BFE45A43D1A}"/>
              </a:ext>
            </a:extLst>
          </p:cNvPr>
          <p:cNvSpPr txBox="1"/>
          <p:nvPr/>
        </p:nvSpPr>
        <p:spPr>
          <a:xfrm>
            <a:off x="9215121" y="1467669"/>
            <a:ext cx="2765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Submitted to</a:t>
            </a:r>
            <a:r>
              <a:rPr lang="en-US" sz="1800" b="1" i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ACCV</a:t>
            </a:r>
            <a:r>
              <a:rPr lang="en-US" sz="1800" b="1" i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938E60-FB4E-6AE4-97B3-A05799E58CE6}"/>
              </a:ext>
            </a:extLst>
          </p:cNvPr>
          <p:cNvSpPr txBox="1"/>
          <p:nvPr/>
        </p:nvSpPr>
        <p:spPr>
          <a:xfrm>
            <a:off x="0" y="6273225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Amani Almalki</a:t>
            </a:r>
            <a:r>
              <a:rPr lang="en-US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Abdulrahman Almalki and Lon</a:t>
            </a:r>
            <a:r>
              <a:rPr lang="en-US" sz="160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gin Jan Latecki. </a:t>
            </a:r>
            <a:r>
              <a:rPr lang="en-US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"Self-Supervised Learning of Deep Embeddings for Classification and Identification of Dental Implants."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Submitted to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Asian Conference on Computer Vision,</a:t>
            </a:r>
            <a:r>
              <a:rPr lang="en-US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Hanoi, Vietnam, December 2024.</a:t>
            </a:r>
          </a:p>
        </p:txBody>
      </p:sp>
    </p:spTree>
    <p:extLst>
      <p:ext uri="{BB962C8B-B14F-4D97-AF65-F5344CB8AC3E}">
        <p14:creationId xmlns:p14="http://schemas.microsoft.com/office/powerpoint/2010/main" val="36763166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076930D-E0B2-4149-8DF3-21114AE4DC04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8AE73B-6F95-B9EF-3068-0C6A2DACCA7D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E6B37F6-553B-163D-99A3-8C00B3605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0095"/>
            <a:ext cx="10972800" cy="461460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Dental implant brand identification</a:t>
            </a:r>
          </a:p>
        </p:txBody>
      </p:sp>
      <p:pic>
        <p:nvPicPr>
          <p:cNvPr id="6" name="Picture 5" descr="A collage of x-ray images of different types of implants&#10;&#10;Description automatically generated">
            <a:extLst>
              <a:ext uri="{FF2B5EF4-FFF2-40B4-BE49-F238E27FC236}">
                <a16:creationId xmlns:a16="http://schemas.microsoft.com/office/drawing/2014/main" id="{6868C470-3448-3BF5-EEB9-E27E8BA1C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006" y="2250694"/>
            <a:ext cx="6145987" cy="41536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5778E5-BF66-5315-C953-48AECFA97DA4}"/>
              </a:ext>
            </a:extLst>
          </p:cNvPr>
          <p:cNvSpPr txBox="1"/>
          <p:nvPr/>
        </p:nvSpPr>
        <p:spPr>
          <a:xfrm>
            <a:off x="0" y="6519446"/>
            <a:ext cx="1219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Tiryaki, Burcu, et al. "Dental implant brand and angle identification using deep neural networks." </a:t>
            </a:r>
            <a:r>
              <a:rPr lang="en-US" sz="16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Journal of Prosthetic Dentistry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(2023).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CB7D25-43FD-ED2A-1885-D681B7744CD6}"/>
              </a:ext>
            </a:extLst>
          </p:cNvPr>
          <p:cNvCxnSpPr/>
          <p:nvPr/>
        </p:nvCxnSpPr>
        <p:spPr>
          <a:xfrm>
            <a:off x="0" y="6519446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AE44EE8-27A8-2162-6FC7-DBC51C9E75AC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CHALLENGES</a:t>
            </a:r>
            <a:endParaRPr lang="en-US" sz="3600" baseline="300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7227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8FF82-8CFD-9A78-31C3-A1132C4A2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5235"/>
            <a:ext cx="10183369" cy="4351338"/>
          </a:xfrm>
        </p:spPr>
        <p:txBody>
          <a:bodyPr>
            <a:noAutofit/>
          </a:bodyPr>
          <a:lstStyle/>
          <a:p>
            <a:r>
              <a:rPr 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Enhancement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Enriched dataset with annotations for implant design parts (coronal, middle, apical).</a:t>
            </a:r>
          </a:p>
          <a:p>
            <a:pPr lvl="1"/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just">
              <a:lnSpc>
                <a:spcPct val="100000"/>
              </a:lnSpc>
              <a:buNone/>
            </a:pP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EC7891-E91C-416E-6D03-40A53CFB691A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7E84D8-4099-FD1F-499B-14157C118280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8C8E652A-67E0-447C-0997-5B1ABC3469BD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METHODS</a:t>
            </a:r>
            <a:endParaRPr lang="en-US" sz="3600" baseline="300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-up of a body shape&#10;&#10;Description automatically generated">
            <a:extLst>
              <a:ext uri="{FF2B5EF4-FFF2-40B4-BE49-F238E27FC236}">
                <a16:creationId xmlns:a16="http://schemas.microsoft.com/office/drawing/2014/main" id="{CBA05C4C-4D09-C660-40BE-4241EB0BD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4" y="3126445"/>
            <a:ext cx="11213592" cy="264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652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076930D-E0B2-4149-8DF3-21114AE4DC04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8AE73B-6F95-B9EF-3068-0C6A2DACCA7D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E6B37F6-553B-163D-99A3-8C00B3605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0095"/>
            <a:ext cx="10972800" cy="461460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Dental implant brand identification</a:t>
            </a:r>
          </a:p>
        </p:txBody>
      </p:sp>
      <p:pic>
        <p:nvPicPr>
          <p:cNvPr id="2" name="Picture 1" descr="A close-up of an x-ray&#10;&#10;Description automatically generated">
            <a:extLst>
              <a:ext uri="{FF2B5EF4-FFF2-40B4-BE49-F238E27FC236}">
                <a16:creationId xmlns:a16="http://schemas.microsoft.com/office/drawing/2014/main" id="{608C8120-4AF5-1927-5DEE-4B93A887A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655" y="2551879"/>
            <a:ext cx="2537909" cy="3834330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6417608D-DD47-43C4-68D1-DB2C2F9F1DA0}"/>
              </a:ext>
            </a:extLst>
          </p:cNvPr>
          <p:cNvSpPr/>
          <p:nvPr/>
        </p:nvSpPr>
        <p:spPr>
          <a:xfrm>
            <a:off x="5484563" y="3909907"/>
            <a:ext cx="1222873" cy="81524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B03E27-AD59-C9B6-5CD5-0BD96411ECE4}"/>
              </a:ext>
            </a:extLst>
          </p:cNvPr>
          <p:cNvSpPr txBox="1"/>
          <p:nvPr/>
        </p:nvSpPr>
        <p:spPr>
          <a:xfrm>
            <a:off x="7041435" y="3894159"/>
            <a:ext cx="3437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Straumann Dental Implant System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0C67DB1-7F5C-7965-0C0E-D8322488EC0A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METHODS</a:t>
            </a:r>
            <a:endParaRPr lang="en-US" sz="3600" baseline="300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1848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EC7891-E91C-416E-6D03-40A53CFB691A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7E84D8-4099-FD1F-499B-14157C118280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8C8E652A-67E0-447C-0997-5B1ABC3469BD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METHODS</a:t>
            </a:r>
            <a:endParaRPr lang="en-US" sz="3600" baseline="300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8" name="Picture 7" descr="A diagram of a software development process&#10;&#10;Description automatically generated">
            <a:extLst>
              <a:ext uri="{FF2B5EF4-FFF2-40B4-BE49-F238E27FC236}">
                <a16:creationId xmlns:a16="http://schemas.microsoft.com/office/drawing/2014/main" id="{16224B37-1DD3-93DA-37F6-03DB11E27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05" y="1468582"/>
            <a:ext cx="10016666" cy="509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799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8FF82-8CFD-9A78-31C3-A1132C4A2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5235"/>
            <a:ext cx="10515600" cy="4351338"/>
          </a:xfrm>
        </p:spPr>
        <p:txBody>
          <a:bodyPr>
            <a:noAutofit/>
          </a:bodyPr>
          <a:lstStyle/>
          <a:p>
            <a:r>
              <a:rPr 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Dataset: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5572 dental radiographs annotated for implant design parts (coronal, middle, apical).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Named Implant Design Dataset (IDD).</a:t>
            </a:r>
          </a:p>
          <a:p>
            <a:pPr lvl="1"/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Experiments: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Five cross-validation with 80% training and 20% validation.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Evaluated using Average Precision (AP).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EC7891-E91C-416E-6D03-40A53CFB691A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7E84D8-4099-FD1F-499B-14157C118280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8C8E652A-67E0-447C-0997-5B1ABC3469BD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EXPERIMENTS</a:t>
            </a:r>
          </a:p>
        </p:txBody>
      </p:sp>
    </p:spTree>
    <p:extLst>
      <p:ext uri="{BB962C8B-B14F-4D97-AF65-F5344CB8AC3E}">
        <p14:creationId xmlns:p14="http://schemas.microsoft.com/office/powerpoint/2010/main" val="27505204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EC7891-E91C-416E-6D03-40A53CFB691A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7E84D8-4099-FD1F-499B-14157C118280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8C8E652A-67E0-447C-0997-5B1ABC3469BD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RESULTS</a:t>
            </a:r>
          </a:p>
        </p:txBody>
      </p:sp>
      <p:pic>
        <p:nvPicPr>
          <p:cNvPr id="7" name="Picture 6" descr="A table of medical records&#10;&#10;Description automatically generated with medium confidence">
            <a:extLst>
              <a:ext uri="{FF2B5EF4-FFF2-40B4-BE49-F238E27FC236}">
                <a16:creationId xmlns:a16="http://schemas.microsoft.com/office/drawing/2014/main" id="{51AB9D02-CF83-DBC3-E98C-1EB937159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316" y="4269412"/>
            <a:ext cx="6533367" cy="2240011"/>
          </a:xfrm>
          <a:prstGeom prst="rect">
            <a:avLst/>
          </a:prstGeom>
        </p:spPr>
      </p:pic>
      <p:pic>
        <p:nvPicPr>
          <p:cNvPr id="9" name="Picture 8" descr="A screenshot of a document&#10;&#10;Description automatically generated">
            <a:extLst>
              <a:ext uri="{FF2B5EF4-FFF2-40B4-BE49-F238E27FC236}">
                <a16:creationId xmlns:a16="http://schemas.microsoft.com/office/drawing/2014/main" id="{8C022021-B7D8-31C1-C293-6309AD6020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316" y="1506720"/>
            <a:ext cx="6533367" cy="251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44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Optimal Panorex Imaging - Decisions in Dentistry">
            <a:extLst>
              <a:ext uri="{FF2B5EF4-FFF2-40B4-BE49-F238E27FC236}">
                <a16:creationId xmlns:a16="http://schemas.microsoft.com/office/drawing/2014/main" id="{CF9DB629-DCDA-6B10-FD40-3A249EB68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43"/>
          <a:stretch/>
        </p:blipFill>
        <p:spPr bwMode="auto">
          <a:xfrm>
            <a:off x="-1155632" y="-107660"/>
            <a:ext cx="14503265" cy="696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C7C022-DCD4-4C4B-84E7-4BE3DA37C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8092" y="2947822"/>
            <a:ext cx="10675815" cy="1305169"/>
          </a:xfrm>
        </p:spPr>
        <p:txBody>
          <a:bodyPr>
            <a:noAutofit/>
          </a:bodyPr>
          <a:lstStyle/>
          <a:p>
            <a:r>
              <a:rPr lang="en-US" sz="4400" dirty="0">
                <a:cs typeface="Times New Roman" panose="02020603050405020304" pitchFamily="18" charset="0"/>
              </a:rPr>
              <a:t>Background</a:t>
            </a:r>
            <a:br>
              <a:rPr lang="en-US" sz="4400" dirty="0">
                <a:cs typeface="Times New Roman" panose="02020603050405020304" pitchFamily="18" charset="0"/>
              </a:rPr>
            </a:br>
            <a:endParaRPr lang="en-US" sz="4400" b="1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16A774D-283B-D460-75DB-1066AEB5EFBF}"/>
              </a:ext>
            </a:extLst>
          </p:cNvPr>
          <p:cNvCxnSpPr>
            <a:cxnSpLocks/>
          </p:cNvCxnSpPr>
          <p:nvPr/>
        </p:nvCxnSpPr>
        <p:spPr>
          <a:xfrm>
            <a:off x="838200" y="2718114"/>
            <a:ext cx="10533888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E0D7C9-E017-6D19-F2DD-5A268D384431}"/>
              </a:ext>
            </a:extLst>
          </p:cNvPr>
          <p:cNvCxnSpPr>
            <a:cxnSpLocks/>
          </p:cNvCxnSpPr>
          <p:nvPr/>
        </p:nvCxnSpPr>
        <p:spPr>
          <a:xfrm>
            <a:off x="838200" y="3815395"/>
            <a:ext cx="10533888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5C0D1F0-6894-0923-3FEA-5C1B4D0E81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63875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027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EC7891-E91C-416E-6D03-40A53CFB691A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7E84D8-4099-FD1F-499B-14157C118280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8C8E652A-67E0-447C-0997-5B1ABC3469BD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RESULTS</a:t>
            </a:r>
          </a:p>
        </p:txBody>
      </p:sp>
      <p:pic>
        <p:nvPicPr>
          <p:cNvPr id="6" name="Picture 5" descr="A collage of x-ray images of teeth&#10;&#10;Description automatically generated">
            <a:extLst>
              <a:ext uri="{FF2B5EF4-FFF2-40B4-BE49-F238E27FC236}">
                <a16:creationId xmlns:a16="http://schemas.microsoft.com/office/drawing/2014/main" id="{4BDC82B0-52A4-8104-B315-66C23C1C0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083" y="1468582"/>
            <a:ext cx="4783509" cy="504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806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8FF82-8CFD-9A78-31C3-A1132C4A2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5235"/>
            <a:ext cx="10515600" cy="4351338"/>
          </a:xfrm>
        </p:spPr>
        <p:txBody>
          <a:bodyPr>
            <a:no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Introduced MDE for self-supervised learning in dental implant detection.</a:t>
            </a:r>
          </a:p>
          <a:p>
            <a:pPr marL="228600" lvl="1">
              <a:spcBef>
                <a:spcPts val="1000"/>
              </a:spcBef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Created and enhanced the IDD dataset with detailed annotations.</a:t>
            </a:r>
          </a:p>
          <a:p>
            <a:pPr marL="228600" lvl="1">
              <a:spcBef>
                <a:spcPts val="1000"/>
              </a:spcBef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Achieved state-of-the-art performance in detecting and identifying dental implants.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EC7891-E91C-416E-6D03-40A53CFB691A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7E84D8-4099-FD1F-499B-14157C118280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8C8E652A-67E0-447C-0997-5B1ABC3469BD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5769677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Optimal Panorex Imaging - Decisions in Dentistry">
            <a:extLst>
              <a:ext uri="{FF2B5EF4-FFF2-40B4-BE49-F238E27FC236}">
                <a16:creationId xmlns:a16="http://schemas.microsoft.com/office/drawing/2014/main" id="{5C596D06-0A82-7759-A630-637779715A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43"/>
          <a:stretch/>
        </p:blipFill>
        <p:spPr bwMode="auto">
          <a:xfrm>
            <a:off x="-1155634" y="-107660"/>
            <a:ext cx="14503265" cy="696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1B7C36-3E23-7476-EECA-DAC3527E46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63875" cy="12192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8C8852D-EB28-FEDE-10C1-487E70C89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8092" y="1657692"/>
            <a:ext cx="10675815" cy="2761073"/>
          </a:xfrm>
        </p:spPr>
        <p:txBody>
          <a:bodyPr>
            <a:noAutofit/>
          </a:bodyPr>
          <a:lstStyle/>
          <a:p>
            <a:br>
              <a:rPr lang="en-US" sz="4400" dirty="0">
                <a:latin typeface="+mn-lt"/>
                <a:cs typeface="Times New Roman" panose="02020603050405020304" pitchFamily="18" charset="0"/>
              </a:rPr>
            </a:br>
            <a:r>
              <a:rPr lang="en-US" sz="4400" dirty="0">
                <a:cs typeface="Times New Roman" panose="02020603050405020304" pitchFamily="18" charset="0"/>
              </a:rPr>
              <a:t>Research contribution 3:</a:t>
            </a:r>
            <a:br>
              <a:rPr lang="en-US" sz="4400" dirty="0">
                <a:cs typeface="Times New Roman" panose="02020603050405020304" pitchFamily="18" charset="0"/>
              </a:rPr>
            </a:br>
            <a:r>
              <a:rPr lang="en-US" sz="4400" dirty="0"/>
              <a:t>Self-Supervised Learning for Assessment of Peri-Implant Bone Loss in Dental Radiographs</a:t>
            </a:r>
            <a:endParaRPr lang="en-US" sz="4400" b="1" dirty="0">
              <a:latin typeface="+mn-lt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4283BA-5182-F249-0805-ADD28A318ED2}"/>
              </a:ext>
            </a:extLst>
          </p:cNvPr>
          <p:cNvCxnSpPr>
            <a:cxnSpLocks/>
          </p:cNvCxnSpPr>
          <p:nvPr/>
        </p:nvCxnSpPr>
        <p:spPr>
          <a:xfrm>
            <a:off x="829056" y="2499749"/>
            <a:ext cx="10533888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1FA0A1-72A3-A0AB-3B26-F0A8409E9A08}"/>
              </a:ext>
            </a:extLst>
          </p:cNvPr>
          <p:cNvCxnSpPr>
            <a:cxnSpLocks/>
          </p:cNvCxnSpPr>
          <p:nvPr/>
        </p:nvCxnSpPr>
        <p:spPr>
          <a:xfrm>
            <a:off x="900019" y="4418765"/>
            <a:ext cx="10533888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4272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8FF82-8CFD-9A78-31C3-A1132C4A2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5235"/>
            <a:ext cx="10515600" cy="4351338"/>
          </a:xfrm>
        </p:spPr>
        <p:txBody>
          <a:bodyPr>
            <a:noAutofit/>
          </a:bodyPr>
          <a:lstStyle/>
          <a:p>
            <a:r>
              <a:rPr 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Objective: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 an automated system for assessing peri-implant bone loss in dental radiographs using self-supervised learning.</a:t>
            </a:r>
          </a:p>
          <a:p>
            <a:pPr lvl="1"/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>
              <a:spcBef>
                <a:spcPts val="1000"/>
              </a:spcBef>
            </a:pPr>
            <a:r>
              <a:rPr 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Challenges: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Limited availability of annotated data.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Difficulty in detecting marginal bone levels due to similar densities and occlusion conditions.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F17C068-9361-C212-58FA-7731B5109B60}"/>
              </a:ext>
            </a:extLst>
          </p:cNvPr>
          <p:cNvCxnSpPr/>
          <p:nvPr/>
        </p:nvCxnSpPr>
        <p:spPr>
          <a:xfrm>
            <a:off x="0" y="6243601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EC7891-E91C-416E-6D03-40A53CFB691A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7E84D8-4099-FD1F-499B-14157C118280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8C8E652A-67E0-447C-0997-5B1ABC3469BD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CHALLENGES</a:t>
            </a:r>
            <a:endParaRPr lang="en-US" sz="3600" baseline="30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9EC568-7569-9238-CA10-5BFE45A43D1A}"/>
              </a:ext>
            </a:extLst>
          </p:cNvPr>
          <p:cNvSpPr txBox="1"/>
          <p:nvPr/>
        </p:nvSpPr>
        <p:spPr>
          <a:xfrm>
            <a:off x="9215121" y="1467669"/>
            <a:ext cx="2765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Submitted to</a:t>
            </a:r>
            <a:r>
              <a:rPr lang="en-US" sz="1800" b="1" i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ICPR 2024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0E0324-E043-40D2-27E0-0F7C982E4280}"/>
              </a:ext>
            </a:extLst>
          </p:cNvPr>
          <p:cNvSpPr txBox="1"/>
          <p:nvPr/>
        </p:nvSpPr>
        <p:spPr>
          <a:xfrm>
            <a:off x="0" y="6243601"/>
            <a:ext cx="12192000" cy="614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Amani Almalki</a:t>
            </a:r>
            <a:r>
              <a:rPr lang="en-US" sz="16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 Longin Jan Latecki. </a:t>
            </a:r>
            <a:r>
              <a:rPr lang="en-US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"Self-Supervised Learning for Assessment of Peri-Implant Bone Loss in Dental Radiographs."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Submitted to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International Conference on Pattern Recognition (ICPR),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Kolkata, India, December 2024.</a:t>
            </a:r>
            <a:endParaRPr lang="en-US" sz="1600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7459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076930D-E0B2-4149-8DF3-21114AE4DC04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8AE73B-6F95-B9EF-3068-0C6A2DACCA7D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5D9A218-9341-B4C2-A6A8-3C8138763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0093"/>
            <a:ext cx="10555356" cy="505612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Bone Loss Measurement around dental </a:t>
            </a:r>
            <a:r>
              <a:rPr lang="en-US" sz="24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implans</a:t>
            </a:r>
            <a:endParaRPr lang="en-US" sz="24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severity of the bone loss is categorized into four groups: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Early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Moderate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Severe</a:t>
            </a:r>
          </a:p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Dental images are not standardized.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-up of teeth with red and blue circles&#10;&#10;Description automatically generated">
            <a:extLst>
              <a:ext uri="{FF2B5EF4-FFF2-40B4-BE49-F238E27FC236}">
                <a16:creationId xmlns:a16="http://schemas.microsoft.com/office/drawing/2014/main" id="{25ABCE0E-B158-6EAA-53B3-8B750CF3B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749" y="3043694"/>
            <a:ext cx="4351962" cy="340244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FBB7BC4-149A-1097-691A-9DDFFD3B8366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CHALLENGES</a:t>
            </a:r>
            <a:endParaRPr lang="en-US" sz="3600" baseline="300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3120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5FC3939-D8FB-0BFF-22E7-A2E25A02B8AC}"/>
              </a:ext>
            </a:extLst>
          </p:cNvPr>
          <p:cNvSpPr txBox="1">
            <a:spLocks/>
          </p:cNvSpPr>
          <p:nvPr/>
        </p:nvSpPr>
        <p:spPr>
          <a:xfrm>
            <a:off x="838200" y="1620093"/>
            <a:ext cx="10555356" cy="50561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Bone Loss Measurement around dental implant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severity of the bone loss is categorized into four groups: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Normal, </a:t>
            </a:r>
            <a:r>
              <a:rPr lang="en-US" sz="2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the percentage is ≤10%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Early, </a:t>
            </a:r>
            <a:r>
              <a:rPr lang="en-US" sz="2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the percentage is &gt;10% and ≤25%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Moderate, </a:t>
            </a:r>
            <a:r>
              <a:rPr lang="en-US" sz="2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the percentage is &gt;25% and ≤50%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Severe, </a:t>
            </a:r>
            <a:r>
              <a:rPr lang="en-US" sz="2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the percentage is &gt;50%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076930D-E0B2-4149-8DF3-21114AE4DC04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8AE73B-6F95-B9EF-3068-0C6A2DACCA7D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close-up of a x-ray&#10;&#10;Description automatically generated">
            <a:extLst>
              <a:ext uri="{FF2B5EF4-FFF2-40B4-BE49-F238E27FC236}">
                <a16:creationId xmlns:a16="http://schemas.microsoft.com/office/drawing/2014/main" id="{C4B16FB8-C830-245F-5FC3-061CDE7530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9"/>
          <a:stretch/>
        </p:blipFill>
        <p:spPr>
          <a:xfrm>
            <a:off x="7799942" y="3007143"/>
            <a:ext cx="3553858" cy="33133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70DC7C-12B4-DAD3-06F3-EE8D28A7C550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CHALLENGES</a:t>
            </a:r>
            <a:endParaRPr lang="en-US" sz="3600" baseline="300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5576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EC7891-E91C-416E-6D03-40A53CFB691A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7E84D8-4099-FD1F-499B-14157C118280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8C8E652A-67E0-447C-0997-5B1ABC3469BD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METHODS</a:t>
            </a:r>
            <a:endParaRPr lang="en-US" sz="3600" baseline="300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Picture 4" descr="A diagram of a medical procedure&#10;&#10;Description automatically generated">
            <a:extLst>
              <a:ext uri="{FF2B5EF4-FFF2-40B4-BE49-F238E27FC236}">
                <a16:creationId xmlns:a16="http://schemas.microsoft.com/office/drawing/2014/main" id="{B49B4858-A4EA-9956-20EC-E10B1E530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80" y="1468582"/>
            <a:ext cx="10328039" cy="510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673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EC7891-E91C-416E-6D03-40A53CFB691A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7E84D8-4099-FD1F-499B-14157C118280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8C8E652A-67E0-447C-0997-5B1ABC3469BD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METHODS</a:t>
            </a:r>
            <a:endParaRPr lang="en-US" sz="3600" baseline="300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Picture 5" descr="A close-up of teeth&#10;&#10;Description automatically generated">
            <a:extLst>
              <a:ext uri="{FF2B5EF4-FFF2-40B4-BE49-F238E27FC236}">
                <a16:creationId xmlns:a16="http://schemas.microsoft.com/office/drawing/2014/main" id="{5CFC7F3A-756B-72AC-1F1E-0D1675EA7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30" y="1776424"/>
            <a:ext cx="7771029" cy="378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899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8FF82-8CFD-9A78-31C3-A1132C4A2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5235"/>
            <a:ext cx="10515600" cy="4351338"/>
          </a:xfrm>
        </p:spPr>
        <p:txBody>
          <a:bodyPr>
            <a:noAutofit/>
          </a:bodyPr>
          <a:lstStyle/>
          <a:p>
            <a:r>
              <a:rPr 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Dataset: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5572 dental radiographs, 416x416 pixels, improved the previous dataset with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keypoints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bone loss.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Named Bone Loss Assessment Dataset (BLAD).</a:t>
            </a:r>
          </a:p>
          <a:p>
            <a:pPr marL="457200" lvl="1" indent="0">
              <a:buNone/>
            </a:pP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Experiments: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Five cross-validation with 80% training and 20% validation.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Evaluated using Average Precision (AP) and Average Recall (AR).</a:t>
            </a:r>
          </a:p>
          <a:p>
            <a:pPr lvl="1"/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EC7891-E91C-416E-6D03-40A53CFB691A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7E84D8-4099-FD1F-499B-14157C118280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8C8E652A-67E0-447C-0997-5B1ABC3469BD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EXPERIMENTS</a:t>
            </a:r>
          </a:p>
        </p:txBody>
      </p:sp>
    </p:spTree>
    <p:extLst>
      <p:ext uri="{BB962C8B-B14F-4D97-AF65-F5344CB8AC3E}">
        <p14:creationId xmlns:p14="http://schemas.microsoft.com/office/powerpoint/2010/main" val="13798536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EC7891-E91C-416E-6D03-40A53CFB691A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7E84D8-4099-FD1F-499B-14157C118280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8C8E652A-67E0-447C-0997-5B1ABC3469BD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DB9F4F-76B4-B50B-421E-CE7FFB687312}"/>
              </a:ext>
            </a:extLst>
          </p:cNvPr>
          <p:cNvSpPr txBox="1"/>
          <p:nvPr/>
        </p:nvSpPr>
        <p:spPr>
          <a:xfrm>
            <a:off x="6096000" y="2353013"/>
            <a:ext cx="612967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Enhanced performance in implant and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keypoint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detection with DEP.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Better delineation of key landmarks compared to other methods.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table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2D8DE265-E571-8D90-2039-5D614E329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21" y="1902265"/>
            <a:ext cx="5269394" cy="2081964"/>
          </a:xfrm>
          <a:prstGeom prst="rect">
            <a:avLst/>
          </a:prstGeom>
        </p:spPr>
      </p:pic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C299ADF-F73A-B8CD-1C15-17FC6C089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21" y="4157519"/>
            <a:ext cx="5320625" cy="191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43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E0917F-ECF4-EF95-88EC-B8C7E30DB627}"/>
              </a:ext>
            </a:extLst>
          </p:cNvPr>
          <p:cNvSpPr/>
          <p:nvPr/>
        </p:nvSpPr>
        <p:spPr>
          <a:xfrm>
            <a:off x="2964873" y="5140036"/>
            <a:ext cx="775854" cy="51616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FDF6D-1FA3-743A-D9BC-E7781210B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4686"/>
            <a:ext cx="10962968" cy="435133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Utilize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self-supervised pre-training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Transformers 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 the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dental imaging.</a:t>
            </a:r>
            <a:endParaRPr lang="en-US" sz="2400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Why 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self-supervised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pre-training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To alleviate the problem of the limited number of available dental images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3D models. </a:t>
            </a: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Transformers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The Transformer is notable for its use of attention to model long-range dependencies in the data.</a:t>
            </a: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dental imaging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To enable dentists to predict treatment outcomes with greater ease.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00364CE-A823-2460-E7A7-76472ED52BE9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INTRODUCTION</a:t>
            </a:r>
            <a:endParaRPr lang="en-US" sz="3600" baseline="30000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0C88116-2E75-1E24-DA7F-A350B0929AB0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3DF60F-554A-89A5-42E5-B858BCD86715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TUJ Launches a Program to Complete Computer Science Degree by Studying for  Three Years in Japan and One Year in the U.S. | News from TUJ">
            <a:extLst>
              <a:ext uri="{FF2B5EF4-FFF2-40B4-BE49-F238E27FC236}">
                <a16:creationId xmlns:a16="http://schemas.microsoft.com/office/drawing/2014/main" id="{259D2D27-EF90-FC1A-DBA1-47F76420F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33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8FF82-8CFD-9A78-31C3-A1132C4A2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5235"/>
            <a:ext cx="10515600" cy="4351338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Introduced DEP for self-supervised learning in dental radiographs.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Created BLAD dataset with detailed annotations.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Achieved state-of-the-art performance in detecting peri-implant bone loss.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EC7891-E91C-416E-6D03-40A53CFB691A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7E84D8-4099-FD1F-499B-14157C118280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8C8E652A-67E0-447C-0997-5B1ABC3469BD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1203651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ptimal Panorex Imaging - Decisions in Dentistry">
            <a:extLst>
              <a:ext uri="{FF2B5EF4-FFF2-40B4-BE49-F238E27FC236}">
                <a16:creationId xmlns:a16="http://schemas.microsoft.com/office/drawing/2014/main" id="{AA122B0B-0259-F93E-E6EA-2D70FE68CB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43"/>
          <a:stretch/>
        </p:blipFill>
        <p:spPr bwMode="auto">
          <a:xfrm>
            <a:off x="-1155632" y="-107660"/>
            <a:ext cx="14503265" cy="696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42840E-86CF-1CDB-CB2A-A16617A39A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63875" cy="121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A9DB2C-76E4-CDB0-04EE-9738AD51BCBE}"/>
              </a:ext>
            </a:extLst>
          </p:cNvPr>
          <p:cNvSpPr txBox="1">
            <a:spLocks/>
          </p:cNvSpPr>
          <p:nvPr/>
        </p:nvSpPr>
        <p:spPr>
          <a:xfrm>
            <a:off x="758092" y="2499749"/>
            <a:ext cx="10675815" cy="19190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cs typeface="Times New Roman" panose="02020603050405020304" pitchFamily="18" charset="0"/>
              </a:rPr>
              <a:t>Research contribution 4:</a:t>
            </a:r>
          </a:p>
          <a:p>
            <a:r>
              <a:rPr lang="en-US" sz="4400" dirty="0">
                <a:cs typeface="Times New Roman" panose="02020603050405020304" pitchFamily="18" charset="0"/>
              </a:rPr>
              <a:t>Self-Supervised Masked Deep Embeddings for Dental Caries Detection </a:t>
            </a:r>
            <a:endParaRPr lang="en-US" sz="4400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3EE39B-C874-0736-09B9-CC4F988C57D0}"/>
              </a:ext>
            </a:extLst>
          </p:cNvPr>
          <p:cNvCxnSpPr>
            <a:cxnSpLocks/>
          </p:cNvCxnSpPr>
          <p:nvPr/>
        </p:nvCxnSpPr>
        <p:spPr>
          <a:xfrm>
            <a:off x="900019" y="4418765"/>
            <a:ext cx="10533888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F778774-57F0-CC67-2FA5-291A4AF759CA}"/>
              </a:ext>
            </a:extLst>
          </p:cNvPr>
          <p:cNvCxnSpPr>
            <a:cxnSpLocks/>
          </p:cNvCxnSpPr>
          <p:nvPr/>
        </p:nvCxnSpPr>
        <p:spPr>
          <a:xfrm>
            <a:off x="829056" y="2499749"/>
            <a:ext cx="10533888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5165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8FF82-8CFD-9A78-31C3-A1132C4A2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5235"/>
            <a:ext cx="10515600" cy="4351338"/>
          </a:xfrm>
        </p:spPr>
        <p:txBody>
          <a:bodyPr>
            <a:no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Objective: 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 an automated system for detecting dental caries in radiographs using self-supervised learning (MDEP).</a:t>
            </a:r>
          </a:p>
          <a:p>
            <a:pPr lvl="1"/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Challenges: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Limited availability of annotated data.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Variability in caries appearance.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Overlapping structures in radiographs.</a:t>
            </a:r>
          </a:p>
          <a:p>
            <a:pPr lvl="1"/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F17C068-9361-C212-58FA-7731B5109B60}"/>
              </a:ext>
            </a:extLst>
          </p:cNvPr>
          <p:cNvCxnSpPr/>
          <p:nvPr/>
        </p:nvCxnSpPr>
        <p:spPr>
          <a:xfrm>
            <a:off x="0" y="6243601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EC7891-E91C-416E-6D03-40A53CFB691A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7E84D8-4099-FD1F-499B-14157C118280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8C8E652A-67E0-447C-0997-5B1ABC3469BD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CHALLENGES</a:t>
            </a:r>
            <a:endParaRPr lang="en-US" sz="3600" baseline="30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9EC568-7569-9238-CA10-5BFE45A43D1A}"/>
              </a:ext>
            </a:extLst>
          </p:cNvPr>
          <p:cNvSpPr txBox="1"/>
          <p:nvPr/>
        </p:nvSpPr>
        <p:spPr>
          <a:xfrm>
            <a:off x="9215121" y="1467669"/>
            <a:ext cx="2765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Submitted to</a:t>
            </a:r>
            <a:r>
              <a:rPr lang="en-US" sz="1800" b="1" i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WACV 2025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938E60-FB4E-6AE4-97B3-A05799E58CE6}"/>
              </a:ext>
            </a:extLst>
          </p:cNvPr>
          <p:cNvSpPr txBox="1"/>
          <p:nvPr/>
        </p:nvSpPr>
        <p:spPr>
          <a:xfrm>
            <a:off x="0" y="6273225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Amani Almalki</a:t>
            </a:r>
            <a:r>
              <a:rPr lang="en-US" sz="16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 Longin Jan Latecki</a:t>
            </a:r>
            <a:r>
              <a:rPr lang="en-US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"Self-Supervised Masked Deep Embeddings for Dental Caries Detection." </a:t>
            </a:r>
            <a:r>
              <a:rPr lang="en-US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Submitted to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IEEE/CVF Winter Conference on Applications of Computer Vision (WACV),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Tucson, Arizona, USA, February 2025</a:t>
            </a:r>
            <a:r>
              <a:rPr lang="en-US" sz="16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 descr="A collage of x-ray images of teeth&#10;&#10;Description automatically generated">
            <a:extLst>
              <a:ext uri="{FF2B5EF4-FFF2-40B4-BE49-F238E27FC236}">
                <a16:creationId xmlns:a16="http://schemas.microsoft.com/office/drawing/2014/main" id="{0CED3937-0D20-0CB5-CB53-F60DF05CEE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24"/>
          <a:stretch/>
        </p:blipFill>
        <p:spPr>
          <a:xfrm>
            <a:off x="6067838" y="2999281"/>
            <a:ext cx="5683142" cy="270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507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EC7891-E91C-416E-6D03-40A53CFB691A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7E84D8-4099-FD1F-499B-14157C118280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8C8E652A-67E0-447C-0997-5B1ABC3469BD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METHODS</a:t>
            </a:r>
            <a:endParaRPr lang="en-US" sz="3600" baseline="300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Picture 4" descr="A diagram of a process&#10;&#10;Description automatically generated">
            <a:extLst>
              <a:ext uri="{FF2B5EF4-FFF2-40B4-BE49-F238E27FC236}">
                <a16:creationId xmlns:a16="http://schemas.microsoft.com/office/drawing/2014/main" id="{988932B1-96B1-9AF2-10DA-62D2E5A4D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79" y="1468582"/>
            <a:ext cx="10727441" cy="508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125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8FF82-8CFD-9A78-31C3-A1132C4A2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5235"/>
            <a:ext cx="10515600" cy="4351338"/>
          </a:xfrm>
        </p:spPr>
        <p:txBody>
          <a:bodyPr>
            <a:noAutofit/>
          </a:bodyPr>
          <a:lstStyle/>
          <a:p>
            <a:r>
              <a:rPr 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Dataset: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936 periapical X-rays and 6,000 panoramic radiographs, annotated for caries.</a:t>
            </a:r>
          </a:p>
          <a:p>
            <a:pPr lvl="1"/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Experiments: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Cross-validation with 80% training and 20% validation.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Evaluated using Precision, Recall, and Average Precision (AP).</a:t>
            </a:r>
          </a:p>
          <a:p>
            <a:pPr lvl="1"/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EC7891-E91C-416E-6D03-40A53CFB691A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7E84D8-4099-FD1F-499B-14157C118280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8C8E652A-67E0-447C-0997-5B1ABC3469BD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EXPERIMENTS</a:t>
            </a:r>
          </a:p>
        </p:txBody>
      </p:sp>
    </p:spTree>
    <p:extLst>
      <p:ext uri="{BB962C8B-B14F-4D97-AF65-F5344CB8AC3E}">
        <p14:creationId xmlns:p14="http://schemas.microsoft.com/office/powerpoint/2010/main" val="15768579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EC7891-E91C-416E-6D03-40A53CFB691A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7E84D8-4099-FD1F-499B-14157C118280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8C8E652A-67E0-447C-0997-5B1ABC3469BD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RESULTS</a:t>
            </a:r>
          </a:p>
        </p:txBody>
      </p:sp>
      <p:pic>
        <p:nvPicPr>
          <p:cNvPr id="5" name="Picture 4" descr="A table with numbers and text&#10;&#10;Description automatically generated">
            <a:extLst>
              <a:ext uri="{FF2B5EF4-FFF2-40B4-BE49-F238E27FC236}">
                <a16:creationId xmlns:a16="http://schemas.microsoft.com/office/drawing/2014/main" id="{C3060860-F795-49EB-3BF9-074F24EDA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638" y="1664999"/>
            <a:ext cx="7772400" cy="2002887"/>
          </a:xfrm>
          <a:prstGeom prst="rect">
            <a:avLst/>
          </a:prstGeom>
        </p:spPr>
      </p:pic>
      <p:pic>
        <p:nvPicPr>
          <p:cNvPr id="8" name="Picture 7" descr="A table with numbers and labels&#10;&#10;Description automatically generated">
            <a:extLst>
              <a:ext uri="{FF2B5EF4-FFF2-40B4-BE49-F238E27FC236}">
                <a16:creationId xmlns:a16="http://schemas.microsoft.com/office/drawing/2014/main" id="{E8982EF7-99A2-FD52-55D7-8FF2AC775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118476"/>
            <a:ext cx="7772400" cy="214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554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EC7891-E91C-416E-6D03-40A53CFB691A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7E84D8-4099-FD1F-499B-14157C118280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8C8E652A-67E0-447C-0997-5B1ABC3469BD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RESULTS</a:t>
            </a:r>
          </a:p>
        </p:txBody>
      </p:sp>
      <p:pic>
        <p:nvPicPr>
          <p:cNvPr id="8" name="Picture 7" descr="A collage of images of teeth&#10;&#10;Description automatically generated">
            <a:extLst>
              <a:ext uri="{FF2B5EF4-FFF2-40B4-BE49-F238E27FC236}">
                <a16:creationId xmlns:a16="http://schemas.microsoft.com/office/drawing/2014/main" id="{01D6DB11-CA85-639B-6A1E-2ED60FA1F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98892"/>
            <a:ext cx="4624754" cy="3390526"/>
          </a:xfrm>
          <a:prstGeom prst="rect">
            <a:avLst/>
          </a:prstGeom>
        </p:spPr>
      </p:pic>
      <p:pic>
        <p:nvPicPr>
          <p:cNvPr id="3" name="Picture 2" descr="A collage of x-ray images of teeth&#10;&#10;Description automatically generated">
            <a:extLst>
              <a:ext uri="{FF2B5EF4-FFF2-40B4-BE49-F238E27FC236}">
                <a16:creationId xmlns:a16="http://schemas.microsoft.com/office/drawing/2014/main" id="{5BDDE4D1-A40C-C87E-365A-7A85CC494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343" y="2550933"/>
            <a:ext cx="6338657" cy="228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5366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8FF82-8CFD-9A78-31C3-A1132C4A2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5235"/>
            <a:ext cx="10515600" cy="4351338"/>
          </a:xfrm>
        </p:spPr>
        <p:txBody>
          <a:bodyPr>
            <a:no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2300">
                <a:latin typeface="Times New Roman" panose="02020603050405020304" pitchFamily="18" charset="0"/>
                <a:cs typeface="Times New Roman" panose="02020603050405020304" pitchFamily="18" charset="0"/>
              </a:rPr>
              <a:t>Introduced MDEP for self-supervised learning in dental radiographs.</a:t>
            </a:r>
          </a:p>
          <a:p>
            <a:pPr marL="228600" lvl="1">
              <a:spcBef>
                <a:spcPts val="1000"/>
              </a:spcBef>
            </a:pPr>
            <a:r>
              <a:rPr lang="en-US" sz="2300">
                <a:latin typeface="Times New Roman" panose="02020603050405020304" pitchFamily="18" charset="0"/>
                <a:cs typeface="Times New Roman" panose="02020603050405020304" pitchFamily="18" charset="0"/>
              </a:rPr>
              <a:t>Achieved state-of-the-art performance in detecting dental caries.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EC7891-E91C-416E-6D03-40A53CFB691A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7E84D8-4099-FD1F-499B-14157C118280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8C8E652A-67E0-447C-0997-5B1ABC3469BD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>
                <a:latin typeface="+mj-lt"/>
                <a:cs typeface="Times New Roman" panose="02020603050405020304" pitchFamily="18" charset="0"/>
              </a:rPr>
              <a:t>CONCLUSIONS</a:t>
            </a:r>
            <a:endParaRPr lang="en-US" sz="36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2783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C7C022-DCD4-4C4B-84E7-4BE3DA37C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en-US" sz="7200">
                <a:cs typeface="Times New Roman" panose="02020603050405020304" pitchFamily="18" charset="0"/>
              </a:rPr>
              <a:t>Thank you!</a:t>
            </a:r>
            <a:br>
              <a:rPr lang="en-US" sz="7200">
                <a:cs typeface="Times New Roman" panose="02020603050405020304" pitchFamily="18" charset="0"/>
              </a:rPr>
            </a:br>
            <a:r>
              <a:rPr lang="en-US" sz="7200">
                <a:cs typeface="Times New Roman" panose="02020603050405020304" pitchFamily="18" charset="0"/>
              </a:rPr>
              <a:t>Questions?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red and white logo&#10;&#10;Description automatically generated">
            <a:extLst>
              <a:ext uri="{FF2B5EF4-FFF2-40B4-BE49-F238E27FC236}">
                <a16:creationId xmlns:a16="http://schemas.microsoft.com/office/drawing/2014/main" id="{CDDBF39B-BF65-E742-DE3A-B0449056AE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63875" cy="12192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88AA40-7925-912B-DF12-C348C8342CEA}"/>
              </a:ext>
            </a:extLst>
          </p:cNvPr>
          <p:cNvCxnSpPr/>
          <p:nvPr/>
        </p:nvCxnSpPr>
        <p:spPr>
          <a:xfrm>
            <a:off x="3718560" y="5538038"/>
            <a:ext cx="475488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482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E0917F-ECF4-EF95-88EC-B8C7E30DB627}"/>
              </a:ext>
            </a:extLst>
          </p:cNvPr>
          <p:cNvSpPr/>
          <p:nvPr/>
        </p:nvSpPr>
        <p:spPr>
          <a:xfrm>
            <a:off x="2964873" y="5140036"/>
            <a:ext cx="775854" cy="51616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FDF6D-1FA3-743A-D9BC-E7781210B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4686"/>
            <a:ext cx="10962968" cy="435133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Primary goals: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Develop self-supervised learning methods.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Increase the model efficiency and understanding of </a:t>
            </a:r>
            <a:r>
              <a:rPr lang="en-US" sz="2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limited number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dental X-rays/ CBCT. 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Automate the processes of dental imaging analysis. </a:t>
            </a:r>
          </a:p>
          <a:p>
            <a:pPr marL="0" indent="0">
              <a:buNone/>
            </a:pPr>
            <a:endParaRPr lang="en-US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Secondary goals: </a:t>
            </a:r>
          </a:p>
          <a:p>
            <a:pPr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 an </a:t>
            </a:r>
            <a:r>
              <a:rPr lang="en-US" sz="2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efficient model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assist dental practitioners in diagnosis and treatment planning.</a:t>
            </a:r>
          </a:p>
          <a:p>
            <a:pPr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 the risk of misdiagnosis. </a:t>
            </a:r>
          </a:p>
          <a:p>
            <a:pPr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 overall quality of care.  </a:t>
            </a:r>
          </a:p>
          <a:p>
            <a:pPr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 time consumption in manual data interpretation.</a:t>
            </a:r>
            <a:endParaRPr lang="en-US" sz="2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00364CE-A823-2460-E7A7-76472ED52BE9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OBJECTIVES</a:t>
            </a:r>
            <a:endParaRPr lang="en-US" sz="3600" baseline="30000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0C88116-2E75-1E24-DA7F-A350B0929AB0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3DF60F-554A-89A5-42E5-B858BCD86715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TUJ Launches a Program to Complete Computer Science Degree by Studying for  Three Years in Japan and One Year in the U.S. | News from TUJ">
            <a:extLst>
              <a:ext uri="{FF2B5EF4-FFF2-40B4-BE49-F238E27FC236}">
                <a16:creationId xmlns:a16="http://schemas.microsoft.com/office/drawing/2014/main" id="{4FA00177-CEA2-D317-5A68-3C15C6202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802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0C88116-2E75-1E24-DA7F-A350B0929AB0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TUJ Launches a Program to Complete Computer Science Degree by Studying for  Three Years in Japan and One Year in the U.S. | News from TUJ">
            <a:extLst>
              <a:ext uri="{FF2B5EF4-FFF2-40B4-BE49-F238E27FC236}">
                <a16:creationId xmlns:a16="http://schemas.microsoft.com/office/drawing/2014/main" id="{E9020ECC-5FA5-A4C3-A9F8-B7725D0CE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FDF6D-1FA3-743A-D9BC-E7781210B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5733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Dental X-rays: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Bitewing X-ray.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Periapical X-ray.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Panoramic X-ray.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Cone beam computed tomography</a:t>
            </a:r>
          </a:p>
          <a:p>
            <a:pPr marL="0" indent="0">
              <a:buNone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(CBCT) 3D radiograph.</a:t>
            </a:r>
          </a:p>
          <a:p>
            <a:pPr marL="457200" indent="-457200">
              <a:buFont typeface="+mj-lt"/>
              <a:buAutoNum type="alphaL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3DF60F-554A-89A5-42E5-B858BCD86715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050572E-30E8-2361-800D-D14A24B78942}"/>
              </a:ext>
            </a:extLst>
          </p:cNvPr>
          <p:cNvSpPr/>
          <p:nvPr/>
        </p:nvSpPr>
        <p:spPr>
          <a:xfrm>
            <a:off x="10687666" y="1449392"/>
            <a:ext cx="553065" cy="5026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78B904-48F3-446F-FD50-427B554011F8}"/>
              </a:ext>
            </a:extLst>
          </p:cNvPr>
          <p:cNvSpPr/>
          <p:nvPr/>
        </p:nvSpPr>
        <p:spPr>
          <a:xfrm>
            <a:off x="11154336" y="1775012"/>
            <a:ext cx="93119" cy="396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2CDB787-1AC8-FC0E-EF7C-C7160EA9ADAD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BACKGROUND</a:t>
            </a:r>
            <a:endParaRPr lang="en-US" sz="3600" baseline="30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5D6EC3-42F7-04A8-7518-479ED4272D80}"/>
              </a:ext>
            </a:extLst>
          </p:cNvPr>
          <p:cNvSpPr txBox="1"/>
          <p:nvPr/>
        </p:nvSpPr>
        <p:spPr>
          <a:xfrm>
            <a:off x="4741270" y="6451572"/>
            <a:ext cx="477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(d)</a:t>
            </a:r>
          </a:p>
        </p:txBody>
      </p:sp>
      <p:pic>
        <p:nvPicPr>
          <p:cNvPr id="7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B57F7F9D-7682-0E74-A9BD-F344F1C268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85" r="-4" b="-4"/>
          <a:stretch/>
        </p:blipFill>
        <p:spPr>
          <a:xfrm>
            <a:off x="6640135" y="1347297"/>
            <a:ext cx="4809744" cy="5413248"/>
          </a:xfrm>
          <a:prstGeom prst="rect">
            <a:avLst/>
          </a:prstGeom>
          <a:effectLst/>
        </p:spPr>
      </p:pic>
      <p:pic>
        <p:nvPicPr>
          <p:cNvPr id="8" name="Picture 2" descr="CBCT (3D X-rays) – West Bluff Dental Care">
            <a:extLst>
              <a:ext uri="{FF2B5EF4-FFF2-40B4-BE49-F238E27FC236}">
                <a16:creationId xmlns:a16="http://schemas.microsoft.com/office/drawing/2014/main" id="{825C4FAA-C9A7-B734-3CDA-9EE5DF563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5"/>
          <a:stretch/>
        </p:blipFill>
        <p:spPr bwMode="auto">
          <a:xfrm>
            <a:off x="3741673" y="4282660"/>
            <a:ext cx="2653138" cy="221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02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0C88116-2E75-1E24-DA7F-A350B0929AB0}"/>
              </a:ext>
            </a:extLst>
          </p:cNvPr>
          <p:cNvCxnSpPr>
            <a:cxnSpLocks/>
          </p:cNvCxnSpPr>
          <p:nvPr/>
        </p:nvCxnSpPr>
        <p:spPr>
          <a:xfrm>
            <a:off x="742121" y="1468582"/>
            <a:ext cx="10651435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3DF60F-554A-89A5-42E5-B858BCD86715}"/>
              </a:ext>
            </a:extLst>
          </p:cNvPr>
          <p:cNvCxnSpPr>
            <a:cxnSpLocks/>
          </p:cNvCxnSpPr>
          <p:nvPr/>
        </p:nvCxnSpPr>
        <p:spPr>
          <a:xfrm>
            <a:off x="381000" y="1295292"/>
            <a:ext cx="11430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CBB3EA8C-1C80-5306-898A-76390AF81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80" y="1347257"/>
            <a:ext cx="4168775" cy="551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050572E-30E8-2361-800D-D14A24B78942}"/>
              </a:ext>
            </a:extLst>
          </p:cNvPr>
          <p:cNvSpPr/>
          <p:nvPr/>
        </p:nvSpPr>
        <p:spPr>
          <a:xfrm>
            <a:off x="10279496" y="1473525"/>
            <a:ext cx="678790" cy="477709"/>
          </a:xfrm>
          <a:prstGeom prst="roundRect">
            <a:avLst>
              <a:gd name="adj" fmla="val 1378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2CDB787-1AC8-FC0E-EF7C-C7160EA9ADAD}"/>
              </a:ext>
            </a:extLst>
          </p:cNvPr>
          <p:cNvSpPr txBox="1">
            <a:spLocks/>
          </p:cNvSpPr>
          <p:nvPr/>
        </p:nvSpPr>
        <p:spPr>
          <a:xfrm>
            <a:off x="1297858" y="-6310"/>
            <a:ext cx="10055942" cy="124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>
                <a:latin typeface="+mj-lt"/>
                <a:cs typeface="Times New Roman" panose="02020603050405020304" pitchFamily="18" charset="0"/>
              </a:rPr>
              <a:t>BACKGROUND</a:t>
            </a:r>
            <a:endParaRPr lang="en-US" sz="3600" baseline="30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1D093DF-FFA1-BD8E-34D8-98ECABD49819}"/>
              </a:ext>
            </a:extLst>
          </p:cNvPr>
          <p:cNvSpPr/>
          <p:nvPr/>
        </p:nvSpPr>
        <p:spPr>
          <a:xfrm>
            <a:off x="10393383" y="1641872"/>
            <a:ext cx="678790" cy="477709"/>
          </a:xfrm>
          <a:prstGeom prst="roundRect">
            <a:avLst>
              <a:gd name="adj" fmla="val 1378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BAC8FAC-C943-3434-417F-07F560A97458}"/>
              </a:ext>
            </a:extLst>
          </p:cNvPr>
          <p:cNvSpPr txBox="1">
            <a:spLocks/>
          </p:cNvSpPr>
          <p:nvPr/>
        </p:nvSpPr>
        <p:spPr>
          <a:xfrm>
            <a:off x="309880" y="1604128"/>
            <a:ext cx="6202680" cy="4671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Teeth numbering systems:</a:t>
            </a:r>
          </a:p>
          <a:p>
            <a:pPr lvl="1">
              <a:buFontTx/>
              <a:buChar char="-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Universal Numbering System.</a:t>
            </a:r>
          </a:p>
          <a:p>
            <a:pPr lvl="1">
              <a:buFontTx/>
              <a:buChar char="-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Palmer Notation Numbering System.</a:t>
            </a:r>
          </a:p>
          <a:p>
            <a:pPr lvl="1">
              <a:buFontTx/>
              <a:buChar char="-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Federation Dentiaure International numbering system (FDI).</a:t>
            </a:r>
          </a:p>
          <a:p>
            <a:pPr marL="0" indent="0">
              <a:lnSpc>
                <a:spcPct val="200000"/>
              </a:lnSpc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buFont typeface="Wingdings" pitchFamily="2" charset="2"/>
              <a:buChar char="ü"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TUJ Launches a Program to Complete Computer Science Degree by Studying for  Three Years in Japan and One Year in the U.S. | News from TUJ">
            <a:extLst>
              <a:ext uri="{FF2B5EF4-FFF2-40B4-BE49-F238E27FC236}">
                <a16:creationId xmlns:a16="http://schemas.microsoft.com/office/drawing/2014/main" id="{B784107F-E580-C799-D6B4-34EAF2D15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80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ptimal Panorex Imaging - Decisions in Dentistry">
            <a:extLst>
              <a:ext uri="{FF2B5EF4-FFF2-40B4-BE49-F238E27FC236}">
                <a16:creationId xmlns:a16="http://schemas.microsoft.com/office/drawing/2014/main" id="{538FFEA9-2B04-C37D-37A2-282BBAA475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43"/>
          <a:stretch/>
        </p:blipFill>
        <p:spPr bwMode="auto">
          <a:xfrm>
            <a:off x="-1155632" y="-107660"/>
            <a:ext cx="14503265" cy="696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C7C022-DCD4-4C4B-84E7-4BE3DA37C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8092" y="2947822"/>
            <a:ext cx="10675815" cy="1305169"/>
          </a:xfrm>
        </p:spPr>
        <p:txBody>
          <a:bodyPr>
            <a:noAutofit/>
          </a:bodyPr>
          <a:lstStyle/>
          <a:p>
            <a:r>
              <a:rPr lang="en-US" sz="4400" dirty="0">
                <a:cs typeface="Times New Roman" panose="02020603050405020304" pitchFamily="18" charset="0"/>
              </a:rPr>
              <a:t>Related Work</a:t>
            </a:r>
            <a:br>
              <a:rPr lang="en-US" sz="4400" dirty="0">
                <a:cs typeface="Times New Roman" panose="02020603050405020304" pitchFamily="18" charset="0"/>
              </a:rPr>
            </a:br>
            <a:endParaRPr lang="en-US" sz="4400" b="1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16A774D-283B-D460-75DB-1066AEB5EFBF}"/>
              </a:ext>
            </a:extLst>
          </p:cNvPr>
          <p:cNvCxnSpPr>
            <a:cxnSpLocks/>
          </p:cNvCxnSpPr>
          <p:nvPr/>
        </p:nvCxnSpPr>
        <p:spPr>
          <a:xfrm>
            <a:off x="838200" y="2718114"/>
            <a:ext cx="10533888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E0D7C9-E017-6D19-F2DD-5A268D384431}"/>
              </a:ext>
            </a:extLst>
          </p:cNvPr>
          <p:cNvCxnSpPr>
            <a:cxnSpLocks/>
          </p:cNvCxnSpPr>
          <p:nvPr/>
        </p:nvCxnSpPr>
        <p:spPr>
          <a:xfrm>
            <a:off x="838200" y="3815395"/>
            <a:ext cx="10533888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5C0D1F0-6894-0923-3FEA-5C1B4D0E81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63875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94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22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{4EA5144B-B81F-C945-9ECE-2586121AB722}tf10001120</Template>
  <TotalTime>53769</TotalTime>
  <Words>2313</Words>
  <Application>Microsoft Office PowerPoint</Application>
  <PresentationFormat>Widescreen</PresentationFormat>
  <Paragraphs>335</Paragraphs>
  <Slides>58</Slides>
  <Notes>58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Advancements in Artificial Intelligence and Computer Vision for Dental Imaging Analysis: Dissertation Defense </vt:lpstr>
      <vt:lpstr>Research Contributions </vt:lpstr>
      <vt:lpstr>Outlines</vt:lpstr>
      <vt:lpstr>Background </vt:lpstr>
      <vt:lpstr>PowerPoint Presentation</vt:lpstr>
      <vt:lpstr>PowerPoint Presentation</vt:lpstr>
      <vt:lpstr>PowerPoint Presentation</vt:lpstr>
      <vt:lpstr>PowerPoint Presentation</vt:lpstr>
      <vt:lpstr>Related Work </vt:lpstr>
      <vt:lpstr>PowerPoint Presentation</vt:lpstr>
      <vt:lpstr>PowerPoint Presentation</vt:lpstr>
      <vt:lpstr>Recap of Previous Work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Research contribution 1: Masked Deep Embeddings of Patches for Teeth Segmentation in Cone Beam CT Images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Research contribution 2: Self-Supervised Learning of Deep Embeddings for Classification and Identification of Dental Implants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Research contribution 3: Self-Supervised Learning for Assessment of Peri-Implant Bone Loss in Dental Radiographs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Affinity Learning for Mixed Data Clustering</dc:title>
  <dc:creator>Nan LI</dc:creator>
  <cp:lastModifiedBy>Amani Almalki</cp:lastModifiedBy>
  <cp:revision>1035</cp:revision>
  <dcterms:created xsi:type="dcterms:W3CDTF">2017-08-16T22:26:07Z</dcterms:created>
  <dcterms:modified xsi:type="dcterms:W3CDTF">2024-07-19T01:29:20Z</dcterms:modified>
</cp:coreProperties>
</file>