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1474" r:id="rId3"/>
    <p:sldId id="1251" r:id="rId4"/>
    <p:sldId id="373" r:id="rId5"/>
    <p:sldId id="1455" r:id="rId6"/>
    <p:sldId id="430" r:id="rId7"/>
    <p:sldId id="431" r:id="rId8"/>
    <p:sldId id="551" r:id="rId9"/>
    <p:sldId id="1668" r:id="rId10"/>
    <p:sldId id="1667" r:id="rId11"/>
    <p:sldId id="423" r:id="rId12"/>
    <p:sldId id="257" r:id="rId13"/>
    <p:sldId id="258" r:id="rId14"/>
    <p:sldId id="259" r:id="rId15"/>
    <p:sldId id="1238" r:id="rId16"/>
    <p:sldId id="260" r:id="rId17"/>
    <p:sldId id="261" r:id="rId18"/>
    <p:sldId id="262" r:id="rId19"/>
    <p:sldId id="263" r:id="rId20"/>
    <p:sldId id="264" r:id="rId21"/>
    <p:sldId id="265" r:id="rId22"/>
    <p:sldId id="289" r:id="rId23"/>
    <p:sldId id="288" r:id="rId24"/>
    <p:sldId id="290" r:id="rId25"/>
    <p:sldId id="1673" r:id="rId26"/>
    <p:sldId id="479" r:id="rId27"/>
    <p:sldId id="1675" r:id="rId28"/>
    <p:sldId id="1676" r:id="rId29"/>
    <p:sldId id="266" r:id="rId30"/>
    <p:sldId id="267" r:id="rId31"/>
    <p:sldId id="268" r:id="rId32"/>
    <p:sldId id="269" r:id="rId33"/>
    <p:sldId id="270" r:id="rId34"/>
    <p:sldId id="271" r:id="rId35"/>
    <p:sldId id="487" r:id="rId36"/>
    <p:sldId id="550" r:id="rId37"/>
    <p:sldId id="1672" r:id="rId38"/>
    <p:sldId id="1221" r:id="rId39"/>
    <p:sldId id="1223" r:id="rId40"/>
    <p:sldId id="1222" r:id="rId41"/>
    <p:sldId id="1457" r:id="rId42"/>
    <p:sldId id="1465" r:id="rId43"/>
    <p:sldId id="1469" r:id="rId44"/>
    <p:sldId id="147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9" d="100"/>
          <a:sy n="79" d="100"/>
        </p:scale>
        <p:origin x="182" y="45"/>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54FD9F-F6A5-4F3A-AA3E-2B9907EAC615}" type="datetimeFigureOut">
              <a:rPr lang="en-US" smtClean="0"/>
              <a:t>1/10/2026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D30BD8-B6AA-4046-9D0B-C2195C43CA4E}" type="slidenum">
              <a:rPr lang="en-US" smtClean="0"/>
              <a:t>‹#›</a:t>
            </a:fld>
            <a:endParaRPr lang="en-US"/>
          </a:p>
        </p:txBody>
      </p:sp>
    </p:spTree>
    <p:extLst>
      <p:ext uri="{BB962C8B-B14F-4D97-AF65-F5344CB8AC3E}">
        <p14:creationId xmlns:p14="http://schemas.microsoft.com/office/powerpoint/2010/main" val="2397832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D1A92-1F92-1E85-6022-2D9583FFF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75A1FB-6C37-3910-A136-20A9A308711C}"/>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DC0F9268-FBD8-7918-265F-7E1A168028A0}"/>
              </a:ext>
            </a:extLst>
          </p:cNvPr>
          <p:cNvSpPr>
            <a:spLocks noGrp="1"/>
          </p:cNvSpPr>
          <p:nvPr>
            <p:ph type="body" idx="1"/>
          </p:nvPr>
        </p:nvSpPr>
        <p:spPr/>
        <p:txBody>
          <a:bodyPr>
            <a:normAutofit/>
          </a:bodyPr>
          <a:lstStyle/>
          <a:p>
            <a:endParaRPr lang="en-US"/>
          </a:p>
        </p:txBody>
      </p:sp>
      <p:sp>
        <p:nvSpPr>
          <p:cNvPr id="4" name="Slide Number Placeholder 3">
            <a:extLst>
              <a:ext uri="{FF2B5EF4-FFF2-40B4-BE49-F238E27FC236}">
                <a16:creationId xmlns:a16="http://schemas.microsoft.com/office/drawing/2014/main" id="{BCEBE269-004C-6341-4DFD-ECAA41B09EFA}"/>
              </a:ext>
            </a:extLst>
          </p:cNvPr>
          <p:cNvSpPr>
            <a:spLocks noGrp="1"/>
          </p:cNvSpPr>
          <p:nvPr>
            <p:ph type="sldNum" sz="quarter" idx="10"/>
          </p:nvPr>
        </p:nvSpPr>
        <p:spPr/>
        <p:txBody>
          <a:bodyPr/>
          <a:lstStyle/>
          <a:p>
            <a:pPr>
              <a:defRPr/>
            </a:pPr>
            <a:fld id="{F1E70510-2B3D-4C2E-B966-D8384A2F4829}"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910487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3B36A2-D391-4BB6-B1CB-0A6BDE1DFADD}" type="slidenum">
              <a:rPr lang="en-US" smtClean="0"/>
              <a:pPr/>
              <a:t>11</a:t>
            </a:fld>
            <a:endParaRPr lang="en-US"/>
          </a:p>
        </p:txBody>
      </p:sp>
    </p:spTree>
    <p:extLst>
      <p:ext uri="{BB962C8B-B14F-4D97-AF65-F5344CB8AC3E}">
        <p14:creationId xmlns:p14="http://schemas.microsoft.com/office/powerpoint/2010/main" val="4191012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156300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120469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65980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083812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994847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730800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49098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B54CB-3329-4011-0EFF-A69D4F62B81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629A8B-D9AF-9515-AAA4-ED45AD74A7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8506B0-4968-F587-78FF-F79736110FC7}"/>
              </a:ext>
            </a:extLst>
          </p:cNvPr>
          <p:cNvSpPr>
            <a:spLocks noGrp="1"/>
          </p:cNvSpPr>
          <p:nvPr>
            <p:ph type="dt" sz="half" idx="10"/>
          </p:nvPr>
        </p:nvSpPr>
        <p:spPr/>
        <p:txBody>
          <a:bodyPr/>
          <a:lstStyle/>
          <a:p>
            <a:fld id="{B7CD4505-14E7-41CA-AF07-CDD6E5EF7BAD}" type="datetimeFigureOut">
              <a:rPr lang="en-US" smtClean="0"/>
              <a:t>1/10/2026</a:t>
            </a:fld>
            <a:endParaRPr lang="en-US"/>
          </a:p>
        </p:txBody>
      </p:sp>
      <p:sp>
        <p:nvSpPr>
          <p:cNvPr id="5" name="Footer Placeholder 4">
            <a:extLst>
              <a:ext uri="{FF2B5EF4-FFF2-40B4-BE49-F238E27FC236}">
                <a16:creationId xmlns:a16="http://schemas.microsoft.com/office/drawing/2014/main" id="{C663BFD0-D631-6322-5858-335C098EE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85E9D3-6CFA-4343-C6A2-C0F479A3CF5D}"/>
              </a:ext>
            </a:extLst>
          </p:cNvPr>
          <p:cNvSpPr>
            <a:spLocks noGrp="1"/>
          </p:cNvSpPr>
          <p:nvPr>
            <p:ph type="sldNum" sz="quarter" idx="12"/>
          </p:nvPr>
        </p:nvSpPr>
        <p:spPr/>
        <p:txBody>
          <a:bodyPr/>
          <a:lstStyle/>
          <a:p>
            <a:fld id="{19BD7421-4036-425D-9F40-3E758AA0849B}" type="slidenum">
              <a:rPr lang="en-US" smtClean="0"/>
              <a:t>‹#›</a:t>
            </a:fld>
            <a:endParaRPr lang="en-US"/>
          </a:p>
        </p:txBody>
      </p:sp>
    </p:spTree>
    <p:extLst>
      <p:ext uri="{BB962C8B-B14F-4D97-AF65-F5344CB8AC3E}">
        <p14:creationId xmlns:p14="http://schemas.microsoft.com/office/powerpoint/2010/main" val="2019958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736B3-60EE-9744-CC58-41F0D230BF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C81886-5FA1-5960-0DD4-62C9B11792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C96A2E-F89C-5CD2-F862-B979D59F392D}"/>
              </a:ext>
            </a:extLst>
          </p:cNvPr>
          <p:cNvSpPr>
            <a:spLocks noGrp="1"/>
          </p:cNvSpPr>
          <p:nvPr>
            <p:ph type="dt" sz="half" idx="10"/>
          </p:nvPr>
        </p:nvSpPr>
        <p:spPr/>
        <p:txBody>
          <a:bodyPr/>
          <a:lstStyle/>
          <a:p>
            <a:fld id="{B7CD4505-14E7-41CA-AF07-CDD6E5EF7BAD}" type="datetimeFigureOut">
              <a:rPr lang="en-US" smtClean="0"/>
              <a:t>1/10/2026</a:t>
            </a:fld>
            <a:endParaRPr lang="en-US"/>
          </a:p>
        </p:txBody>
      </p:sp>
      <p:sp>
        <p:nvSpPr>
          <p:cNvPr id="5" name="Footer Placeholder 4">
            <a:extLst>
              <a:ext uri="{FF2B5EF4-FFF2-40B4-BE49-F238E27FC236}">
                <a16:creationId xmlns:a16="http://schemas.microsoft.com/office/drawing/2014/main" id="{FC2A97D4-7919-C14A-7FB8-6D2DBC0B66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88BF3C-28AA-FA33-C1CE-5D953EE63F19}"/>
              </a:ext>
            </a:extLst>
          </p:cNvPr>
          <p:cNvSpPr>
            <a:spLocks noGrp="1"/>
          </p:cNvSpPr>
          <p:nvPr>
            <p:ph type="sldNum" sz="quarter" idx="12"/>
          </p:nvPr>
        </p:nvSpPr>
        <p:spPr/>
        <p:txBody>
          <a:bodyPr/>
          <a:lstStyle/>
          <a:p>
            <a:fld id="{19BD7421-4036-425D-9F40-3E758AA0849B}" type="slidenum">
              <a:rPr lang="en-US" smtClean="0"/>
              <a:t>‹#›</a:t>
            </a:fld>
            <a:endParaRPr lang="en-US"/>
          </a:p>
        </p:txBody>
      </p:sp>
    </p:spTree>
    <p:extLst>
      <p:ext uri="{BB962C8B-B14F-4D97-AF65-F5344CB8AC3E}">
        <p14:creationId xmlns:p14="http://schemas.microsoft.com/office/powerpoint/2010/main" val="866772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DA9C3F-9C81-8672-DDF7-AC28C03194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49795A-0917-C94F-3DEC-FDFD2FD501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B9A0E7-43E0-0854-3883-36D5DA7F4E5B}"/>
              </a:ext>
            </a:extLst>
          </p:cNvPr>
          <p:cNvSpPr>
            <a:spLocks noGrp="1"/>
          </p:cNvSpPr>
          <p:nvPr>
            <p:ph type="dt" sz="half" idx="10"/>
          </p:nvPr>
        </p:nvSpPr>
        <p:spPr/>
        <p:txBody>
          <a:bodyPr/>
          <a:lstStyle/>
          <a:p>
            <a:fld id="{B7CD4505-14E7-41CA-AF07-CDD6E5EF7BAD}" type="datetimeFigureOut">
              <a:rPr lang="en-US" smtClean="0"/>
              <a:t>1/10/2026</a:t>
            </a:fld>
            <a:endParaRPr lang="en-US"/>
          </a:p>
        </p:txBody>
      </p:sp>
      <p:sp>
        <p:nvSpPr>
          <p:cNvPr id="5" name="Footer Placeholder 4">
            <a:extLst>
              <a:ext uri="{FF2B5EF4-FFF2-40B4-BE49-F238E27FC236}">
                <a16:creationId xmlns:a16="http://schemas.microsoft.com/office/drawing/2014/main" id="{47B5911D-06B8-981A-9C6A-BAF89EF84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6BC2C-7EF7-84D3-A109-6C87323F444C}"/>
              </a:ext>
            </a:extLst>
          </p:cNvPr>
          <p:cNvSpPr>
            <a:spLocks noGrp="1"/>
          </p:cNvSpPr>
          <p:nvPr>
            <p:ph type="sldNum" sz="quarter" idx="12"/>
          </p:nvPr>
        </p:nvSpPr>
        <p:spPr/>
        <p:txBody>
          <a:bodyPr/>
          <a:lstStyle/>
          <a:p>
            <a:fld id="{19BD7421-4036-425D-9F40-3E758AA0849B}" type="slidenum">
              <a:rPr lang="en-US" smtClean="0"/>
              <a:t>‹#›</a:t>
            </a:fld>
            <a:endParaRPr lang="en-US"/>
          </a:p>
        </p:txBody>
      </p:sp>
    </p:spTree>
    <p:extLst>
      <p:ext uri="{BB962C8B-B14F-4D97-AF65-F5344CB8AC3E}">
        <p14:creationId xmlns:p14="http://schemas.microsoft.com/office/powerpoint/2010/main" val="2420548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6E213-B053-40E7-DF82-7A334CB182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BA112B-9AE8-E513-F0B6-A76F7B35FE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2D40A0-021B-3EC5-0F5C-F485AF15E6BF}"/>
              </a:ext>
            </a:extLst>
          </p:cNvPr>
          <p:cNvSpPr>
            <a:spLocks noGrp="1"/>
          </p:cNvSpPr>
          <p:nvPr>
            <p:ph type="dt" sz="half" idx="10"/>
          </p:nvPr>
        </p:nvSpPr>
        <p:spPr/>
        <p:txBody>
          <a:bodyPr/>
          <a:lstStyle/>
          <a:p>
            <a:fld id="{B7CD4505-14E7-41CA-AF07-CDD6E5EF7BAD}" type="datetimeFigureOut">
              <a:rPr lang="en-US" smtClean="0"/>
              <a:t>1/10/2026</a:t>
            </a:fld>
            <a:endParaRPr lang="en-US"/>
          </a:p>
        </p:txBody>
      </p:sp>
      <p:sp>
        <p:nvSpPr>
          <p:cNvPr id="5" name="Footer Placeholder 4">
            <a:extLst>
              <a:ext uri="{FF2B5EF4-FFF2-40B4-BE49-F238E27FC236}">
                <a16:creationId xmlns:a16="http://schemas.microsoft.com/office/drawing/2014/main" id="{7FF32442-FFC6-6030-D68A-29B89F7FF0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1D0B2-DFA8-E9B7-B712-2D65FF4471B9}"/>
              </a:ext>
            </a:extLst>
          </p:cNvPr>
          <p:cNvSpPr>
            <a:spLocks noGrp="1"/>
          </p:cNvSpPr>
          <p:nvPr>
            <p:ph type="sldNum" sz="quarter" idx="12"/>
          </p:nvPr>
        </p:nvSpPr>
        <p:spPr/>
        <p:txBody>
          <a:bodyPr/>
          <a:lstStyle/>
          <a:p>
            <a:fld id="{19BD7421-4036-425D-9F40-3E758AA0849B}" type="slidenum">
              <a:rPr lang="en-US" smtClean="0"/>
              <a:t>‹#›</a:t>
            </a:fld>
            <a:endParaRPr lang="en-US"/>
          </a:p>
        </p:txBody>
      </p:sp>
    </p:spTree>
    <p:extLst>
      <p:ext uri="{BB962C8B-B14F-4D97-AF65-F5344CB8AC3E}">
        <p14:creationId xmlns:p14="http://schemas.microsoft.com/office/powerpoint/2010/main" val="544192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F63A6-6F08-5F10-A5C2-3B9BD2D491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6CBE4F-6C3B-0B9B-45C0-0A1FA29DEE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124184-C4FB-A102-1079-E1B200191743}"/>
              </a:ext>
            </a:extLst>
          </p:cNvPr>
          <p:cNvSpPr>
            <a:spLocks noGrp="1"/>
          </p:cNvSpPr>
          <p:nvPr>
            <p:ph type="dt" sz="half" idx="10"/>
          </p:nvPr>
        </p:nvSpPr>
        <p:spPr/>
        <p:txBody>
          <a:bodyPr/>
          <a:lstStyle/>
          <a:p>
            <a:fld id="{B7CD4505-14E7-41CA-AF07-CDD6E5EF7BAD}" type="datetimeFigureOut">
              <a:rPr lang="en-US" smtClean="0"/>
              <a:t>1/10/2026</a:t>
            </a:fld>
            <a:endParaRPr lang="en-US"/>
          </a:p>
        </p:txBody>
      </p:sp>
      <p:sp>
        <p:nvSpPr>
          <p:cNvPr id="5" name="Footer Placeholder 4">
            <a:extLst>
              <a:ext uri="{FF2B5EF4-FFF2-40B4-BE49-F238E27FC236}">
                <a16:creationId xmlns:a16="http://schemas.microsoft.com/office/drawing/2014/main" id="{B19637F1-B603-8A0A-64FE-244AED5F6A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4FED46-459E-501F-9849-BA7558BCB467}"/>
              </a:ext>
            </a:extLst>
          </p:cNvPr>
          <p:cNvSpPr>
            <a:spLocks noGrp="1"/>
          </p:cNvSpPr>
          <p:nvPr>
            <p:ph type="sldNum" sz="quarter" idx="12"/>
          </p:nvPr>
        </p:nvSpPr>
        <p:spPr/>
        <p:txBody>
          <a:bodyPr/>
          <a:lstStyle/>
          <a:p>
            <a:fld id="{19BD7421-4036-425D-9F40-3E758AA0849B}" type="slidenum">
              <a:rPr lang="en-US" smtClean="0"/>
              <a:t>‹#›</a:t>
            </a:fld>
            <a:endParaRPr lang="en-US"/>
          </a:p>
        </p:txBody>
      </p:sp>
    </p:spTree>
    <p:extLst>
      <p:ext uri="{BB962C8B-B14F-4D97-AF65-F5344CB8AC3E}">
        <p14:creationId xmlns:p14="http://schemas.microsoft.com/office/powerpoint/2010/main" val="626588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35E2-7165-3A8E-6A18-F722736830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CB6DB5-40FB-4E1E-B2FF-CD433D14DC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87DDD8-46B1-9A25-AEF6-84E53ECC8E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B7DB9B-0A85-9A95-5D11-B1A4CB8DEBF0}"/>
              </a:ext>
            </a:extLst>
          </p:cNvPr>
          <p:cNvSpPr>
            <a:spLocks noGrp="1"/>
          </p:cNvSpPr>
          <p:nvPr>
            <p:ph type="dt" sz="half" idx="10"/>
          </p:nvPr>
        </p:nvSpPr>
        <p:spPr/>
        <p:txBody>
          <a:bodyPr/>
          <a:lstStyle/>
          <a:p>
            <a:fld id="{B7CD4505-14E7-41CA-AF07-CDD6E5EF7BAD}" type="datetimeFigureOut">
              <a:rPr lang="en-US" smtClean="0"/>
              <a:t>1/10/2026</a:t>
            </a:fld>
            <a:endParaRPr lang="en-US"/>
          </a:p>
        </p:txBody>
      </p:sp>
      <p:sp>
        <p:nvSpPr>
          <p:cNvPr id="6" name="Footer Placeholder 5">
            <a:extLst>
              <a:ext uri="{FF2B5EF4-FFF2-40B4-BE49-F238E27FC236}">
                <a16:creationId xmlns:a16="http://schemas.microsoft.com/office/drawing/2014/main" id="{D17C3883-08B8-1C43-8098-2EA817B362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DD445-D598-BE43-DB7D-2440978C79EB}"/>
              </a:ext>
            </a:extLst>
          </p:cNvPr>
          <p:cNvSpPr>
            <a:spLocks noGrp="1"/>
          </p:cNvSpPr>
          <p:nvPr>
            <p:ph type="sldNum" sz="quarter" idx="12"/>
          </p:nvPr>
        </p:nvSpPr>
        <p:spPr/>
        <p:txBody>
          <a:bodyPr/>
          <a:lstStyle/>
          <a:p>
            <a:fld id="{19BD7421-4036-425D-9F40-3E758AA0849B}" type="slidenum">
              <a:rPr lang="en-US" smtClean="0"/>
              <a:t>‹#›</a:t>
            </a:fld>
            <a:endParaRPr lang="en-US"/>
          </a:p>
        </p:txBody>
      </p:sp>
    </p:spTree>
    <p:extLst>
      <p:ext uri="{BB962C8B-B14F-4D97-AF65-F5344CB8AC3E}">
        <p14:creationId xmlns:p14="http://schemas.microsoft.com/office/powerpoint/2010/main" val="4119739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FBD00-9E24-9DE0-89BE-21AB949F64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CB43538-9484-0B0E-DA3D-99A48E13DD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EB223A-D3B1-9B9F-39EA-01AD140FAC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F97C9-E046-B23F-5E8D-9BD09B5402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ADE7DA-7785-7797-C104-6060FB54DB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174479-9479-8623-C105-46D2A365BAB6}"/>
              </a:ext>
            </a:extLst>
          </p:cNvPr>
          <p:cNvSpPr>
            <a:spLocks noGrp="1"/>
          </p:cNvSpPr>
          <p:nvPr>
            <p:ph type="dt" sz="half" idx="10"/>
          </p:nvPr>
        </p:nvSpPr>
        <p:spPr/>
        <p:txBody>
          <a:bodyPr/>
          <a:lstStyle/>
          <a:p>
            <a:fld id="{B7CD4505-14E7-41CA-AF07-CDD6E5EF7BAD}" type="datetimeFigureOut">
              <a:rPr lang="en-US" smtClean="0"/>
              <a:t>1/10/2026</a:t>
            </a:fld>
            <a:endParaRPr lang="en-US"/>
          </a:p>
        </p:txBody>
      </p:sp>
      <p:sp>
        <p:nvSpPr>
          <p:cNvPr id="8" name="Footer Placeholder 7">
            <a:extLst>
              <a:ext uri="{FF2B5EF4-FFF2-40B4-BE49-F238E27FC236}">
                <a16:creationId xmlns:a16="http://schemas.microsoft.com/office/drawing/2014/main" id="{E3FF86C6-C489-EA8E-F36A-FE55BB58BB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06FB3E-D47D-5A78-45C3-982A0A48C70F}"/>
              </a:ext>
            </a:extLst>
          </p:cNvPr>
          <p:cNvSpPr>
            <a:spLocks noGrp="1"/>
          </p:cNvSpPr>
          <p:nvPr>
            <p:ph type="sldNum" sz="quarter" idx="12"/>
          </p:nvPr>
        </p:nvSpPr>
        <p:spPr/>
        <p:txBody>
          <a:bodyPr/>
          <a:lstStyle/>
          <a:p>
            <a:fld id="{19BD7421-4036-425D-9F40-3E758AA0849B}" type="slidenum">
              <a:rPr lang="en-US" smtClean="0"/>
              <a:t>‹#›</a:t>
            </a:fld>
            <a:endParaRPr lang="en-US"/>
          </a:p>
        </p:txBody>
      </p:sp>
    </p:spTree>
    <p:extLst>
      <p:ext uri="{BB962C8B-B14F-4D97-AF65-F5344CB8AC3E}">
        <p14:creationId xmlns:p14="http://schemas.microsoft.com/office/powerpoint/2010/main" val="3895005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8F25D-AE62-9B93-6B3B-1E3992036F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B656D1-9BDF-2FE3-4609-CFC3CA77E9D8}"/>
              </a:ext>
            </a:extLst>
          </p:cNvPr>
          <p:cNvSpPr>
            <a:spLocks noGrp="1"/>
          </p:cNvSpPr>
          <p:nvPr>
            <p:ph type="dt" sz="half" idx="10"/>
          </p:nvPr>
        </p:nvSpPr>
        <p:spPr/>
        <p:txBody>
          <a:bodyPr/>
          <a:lstStyle/>
          <a:p>
            <a:fld id="{B7CD4505-14E7-41CA-AF07-CDD6E5EF7BAD}" type="datetimeFigureOut">
              <a:rPr lang="en-US" smtClean="0"/>
              <a:t>1/10/2026</a:t>
            </a:fld>
            <a:endParaRPr lang="en-US"/>
          </a:p>
        </p:txBody>
      </p:sp>
      <p:sp>
        <p:nvSpPr>
          <p:cNvPr id="4" name="Footer Placeholder 3">
            <a:extLst>
              <a:ext uri="{FF2B5EF4-FFF2-40B4-BE49-F238E27FC236}">
                <a16:creationId xmlns:a16="http://schemas.microsoft.com/office/drawing/2014/main" id="{E392D39B-7B56-E494-B2EC-33E05A69D4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FE156B-CFD3-071C-9C2C-69A1D50CF103}"/>
              </a:ext>
            </a:extLst>
          </p:cNvPr>
          <p:cNvSpPr>
            <a:spLocks noGrp="1"/>
          </p:cNvSpPr>
          <p:nvPr>
            <p:ph type="sldNum" sz="quarter" idx="12"/>
          </p:nvPr>
        </p:nvSpPr>
        <p:spPr/>
        <p:txBody>
          <a:bodyPr/>
          <a:lstStyle/>
          <a:p>
            <a:fld id="{19BD7421-4036-425D-9F40-3E758AA0849B}" type="slidenum">
              <a:rPr lang="en-US" smtClean="0"/>
              <a:t>‹#›</a:t>
            </a:fld>
            <a:endParaRPr lang="en-US"/>
          </a:p>
        </p:txBody>
      </p:sp>
    </p:spTree>
    <p:extLst>
      <p:ext uri="{BB962C8B-B14F-4D97-AF65-F5344CB8AC3E}">
        <p14:creationId xmlns:p14="http://schemas.microsoft.com/office/powerpoint/2010/main" val="782764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46657C-51E9-291F-934F-9631413A7FD0}"/>
              </a:ext>
            </a:extLst>
          </p:cNvPr>
          <p:cNvSpPr>
            <a:spLocks noGrp="1"/>
          </p:cNvSpPr>
          <p:nvPr>
            <p:ph type="dt" sz="half" idx="10"/>
          </p:nvPr>
        </p:nvSpPr>
        <p:spPr/>
        <p:txBody>
          <a:bodyPr/>
          <a:lstStyle/>
          <a:p>
            <a:fld id="{B7CD4505-14E7-41CA-AF07-CDD6E5EF7BAD}" type="datetimeFigureOut">
              <a:rPr lang="en-US" smtClean="0"/>
              <a:t>1/10/2026</a:t>
            </a:fld>
            <a:endParaRPr lang="en-US"/>
          </a:p>
        </p:txBody>
      </p:sp>
      <p:sp>
        <p:nvSpPr>
          <p:cNvPr id="3" name="Footer Placeholder 2">
            <a:extLst>
              <a:ext uri="{FF2B5EF4-FFF2-40B4-BE49-F238E27FC236}">
                <a16:creationId xmlns:a16="http://schemas.microsoft.com/office/drawing/2014/main" id="{A2C58C82-2C19-0C0D-400C-D631B33BCA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252C73-A767-DE07-2B7F-254BDE97B4EE}"/>
              </a:ext>
            </a:extLst>
          </p:cNvPr>
          <p:cNvSpPr>
            <a:spLocks noGrp="1"/>
          </p:cNvSpPr>
          <p:nvPr>
            <p:ph type="sldNum" sz="quarter" idx="12"/>
          </p:nvPr>
        </p:nvSpPr>
        <p:spPr/>
        <p:txBody>
          <a:bodyPr/>
          <a:lstStyle/>
          <a:p>
            <a:fld id="{19BD7421-4036-425D-9F40-3E758AA0849B}" type="slidenum">
              <a:rPr lang="en-US" smtClean="0"/>
              <a:t>‹#›</a:t>
            </a:fld>
            <a:endParaRPr lang="en-US"/>
          </a:p>
        </p:txBody>
      </p:sp>
    </p:spTree>
    <p:extLst>
      <p:ext uri="{BB962C8B-B14F-4D97-AF65-F5344CB8AC3E}">
        <p14:creationId xmlns:p14="http://schemas.microsoft.com/office/powerpoint/2010/main" val="2338677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6553-5A83-E914-B878-40B9658BB3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7A6331-0193-4F9B-8E27-B6ABB8DF9D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5B4B39-C973-29A9-3300-636B9B1D57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AA59E2-1EDB-60B2-165B-5D29DD1E2BB8}"/>
              </a:ext>
            </a:extLst>
          </p:cNvPr>
          <p:cNvSpPr>
            <a:spLocks noGrp="1"/>
          </p:cNvSpPr>
          <p:nvPr>
            <p:ph type="dt" sz="half" idx="10"/>
          </p:nvPr>
        </p:nvSpPr>
        <p:spPr/>
        <p:txBody>
          <a:bodyPr/>
          <a:lstStyle/>
          <a:p>
            <a:fld id="{B7CD4505-14E7-41CA-AF07-CDD6E5EF7BAD}" type="datetimeFigureOut">
              <a:rPr lang="en-US" smtClean="0"/>
              <a:t>1/10/2026</a:t>
            </a:fld>
            <a:endParaRPr lang="en-US"/>
          </a:p>
        </p:txBody>
      </p:sp>
      <p:sp>
        <p:nvSpPr>
          <p:cNvPr id="6" name="Footer Placeholder 5">
            <a:extLst>
              <a:ext uri="{FF2B5EF4-FFF2-40B4-BE49-F238E27FC236}">
                <a16:creationId xmlns:a16="http://schemas.microsoft.com/office/drawing/2014/main" id="{88B0703D-3C05-BE21-155A-CB3C6B385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0DD6C4-EF70-5801-D18A-099FC0B698A8}"/>
              </a:ext>
            </a:extLst>
          </p:cNvPr>
          <p:cNvSpPr>
            <a:spLocks noGrp="1"/>
          </p:cNvSpPr>
          <p:nvPr>
            <p:ph type="sldNum" sz="quarter" idx="12"/>
          </p:nvPr>
        </p:nvSpPr>
        <p:spPr/>
        <p:txBody>
          <a:bodyPr/>
          <a:lstStyle/>
          <a:p>
            <a:fld id="{19BD7421-4036-425D-9F40-3E758AA0849B}" type="slidenum">
              <a:rPr lang="en-US" smtClean="0"/>
              <a:t>‹#›</a:t>
            </a:fld>
            <a:endParaRPr lang="en-US"/>
          </a:p>
        </p:txBody>
      </p:sp>
    </p:spTree>
    <p:extLst>
      <p:ext uri="{BB962C8B-B14F-4D97-AF65-F5344CB8AC3E}">
        <p14:creationId xmlns:p14="http://schemas.microsoft.com/office/powerpoint/2010/main" val="496907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61661-9327-A16A-61BD-19435EF0B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772B02-8D65-EB77-EFE6-4647B17A6F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B0A12C-77EA-6E4F-E5F3-DA20716B5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803474-FA3D-56C6-EFBC-B1ABC2C91173}"/>
              </a:ext>
            </a:extLst>
          </p:cNvPr>
          <p:cNvSpPr>
            <a:spLocks noGrp="1"/>
          </p:cNvSpPr>
          <p:nvPr>
            <p:ph type="dt" sz="half" idx="10"/>
          </p:nvPr>
        </p:nvSpPr>
        <p:spPr/>
        <p:txBody>
          <a:bodyPr/>
          <a:lstStyle/>
          <a:p>
            <a:fld id="{B7CD4505-14E7-41CA-AF07-CDD6E5EF7BAD}" type="datetimeFigureOut">
              <a:rPr lang="en-US" smtClean="0"/>
              <a:t>1/10/2026</a:t>
            </a:fld>
            <a:endParaRPr lang="en-US"/>
          </a:p>
        </p:txBody>
      </p:sp>
      <p:sp>
        <p:nvSpPr>
          <p:cNvPr id="6" name="Footer Placeholder 5">
            <a:extLst>
              <a:ext uri="{FF2B5EF4-FFF2-40B4-BE49-F238E27FC236}">
                <a16:creationId xmlns:a16="http://schemas.microsoft.com/office/drawing/2014/main" id="{EF818160-B8BD-D69C-D37B-DFE7325198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131D12-6A75-94CB-EEF2-91F274C8FAB8}"/>
              </a:ext>
            </a:extLst>
          </p:cNvPr>
          <p:cNvSpPr>
            <a:spLocks noGrp="1"/>
          </p:cNvSpPr>
          <p:nvPr>
            <p:ph type="sldNum" sz="quarter" idx="12"/>
          </p:nvPr>
        </p:nvSpPr>
        <p:spPr/>
        <p:txBody>
          <a:bodyPr/>
          <a:lstStyle/>
          <a:p>
            <a:fld id="{19BD7421-4036-425D-9F40-3E758AA0849B}" type="slidenum">
              <a:rPr lang="en-US" smtClean="0"/>
              <a:t>‹#›</a:t>
            </a:fld>
            <a:endParaRPr lang="en-US"/>
          </a:p>
        </p:txBody>
      </p:sp>
    </p:spTree>
    <p:extLst>
      <p:ext uri="{BB962C8B-B14F-4D97-AF65-F5344CB8AC3E}">
        <p14:creationId xmlns:p14="http://schemas.microsoft.com/office/powerpoint/2010/main" val="838032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59ECF3-9E67-A8FE-4941-5BD079582E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8733E4-E669-93F9-72E6-07112BB6C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16AC8-21F2-23F5-1C99-6C0D1789FF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CD4505-14E7-41CA-AF07-CDD6E5EF7BAD}" type="datetimeFigureOut">
              <a:rPr lang="en-US" smtClean="0"/>
              <a:t>1/10/2026</a:t>
            </a:fld>
            <a:endParaRPr lang="en-US"/>
          </a:p>
        </p:txBody>
      </p:sp>
      <p:sp>
        <p:nvSpPr>
          <p:cNvPr id="5" name="Footer Placeholder 4">
            <a:extLst>
              <a:ext uri="{FF2B5EF4-FFF2-40B4-BE49-F238E27FC236}">
                <a16:creationId xmlns:a16="http://schemas.microsoft.com/office/drawing/2014/main" id="{FD7463D8-EAD9-BA2E-242D-61075915FA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7CDDD59-1938-DFAF-4173-71CEE80E6F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BD7421-4036-425D-9F40-3E758AA0849B}" type="slidenum">
              <a:rPr lang="en-US" smtClean="0"/>
              <a:t>‹#›</a:t>
            </a:fld>
            <a:endParaRPr lang="en-US"/>
          </a:p>
        </p:txBody>
      </p:sp>
    </p:spTree>
    <p:extLst>
      <p:ext uri="{BB962C8B-B14F-4D97-AF65-F5344CB8AC3E}">
        <p14:creationId xmlns:p14="http://schemas.microsoft.com/office/powerpoint/2010/main" val="1715972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lazebni.cs.illinois.edu/" TargetMode="External"/><Relationship Id="rId2" Type="http://schemas.openxmlformats.org/officeDocument/2006/relationships/hyperlink" Target="https://cs231n.stanford.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2.tiff"/></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3.jpe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91A46-1A5F-E6CE-F736-93C0F113FFE1}"/>
              </a:ext>
            </a:extLst>
          </p:cNvPr>
          <p:cNvSpPr>
            <a:spLocks noGrp="1"/>
          </p:cNvSpPr>
          <p:nvPr>
            <p:ph type="ctrTitle"/>
          </p:nvPr>
        </p:nvSpPr>
        <p:spPr>
          <a:xfrm>
            <a:off x="1524000" y="1122363"/>
            <a:ext cx="9144000" cy="1032019"/>
          </a:xfrm>
        </p:spPr>
        <p:txBody>
          <a:bodyPr/>
          <a:lstStyle/>
          <a:p>
            <a:r>
              <a:rPr lang="en-US" dirty="0"/>
              <a:t>Intro to Compute Vision</a:t>
            </a:r>
          </a:p>
        </p:txBody>
      </p:sp>
      <p:sp>
        <p:nvSpPr>
          <p:cNvPr id="3" name="Subtitle 2">
            <a:extLst>
              <a:ext uri="{FF2B5EF4-FFF2-40B4-BE49-F238E27FC236}">
                <a16:creationId xmlns:a16="http://schemas.microsoft.com/office/drawing/2014/main" id="{BC5C0078-0E51-4E6D-3469-6D7CA66BEF13}"/>
              </a:ext>
            </a:extLst>
          </p:cNvPr>
          <p:cNvSpPr>
            <a:spLocks noGrp="1"/>
          </p:cNvSpPr>
          <p:nvPr>
            <p:ph type="subTitle" idx="1"/>
          </p:nvPr>
        </p:nvSpPr>
        <p:spPr>
          <a:xfrm>
            <a:off x="1524000" y="2494353"/>
            <a:ext cx="9144000" cy="1655762"/>
          </a:xfrm>
        </p:spPr>
        <p:txBody>
          <a:bodyPr/>
          <a:lstStyle/>
          <a:p>
            <a:r>
              <a:rPr lang="en-US" dirty="0"/>
              <a:t>Collected from the Internet and modified by</a:t>
            </a:r>
          </a:p>
          <a:p>
            <a:r>
              <a:rPr lang="en-US" dirty="0"/>
              <a:t>Longin Jan Latecki</a:t>
            </a:r>
          </a:p>
          <a:p>
            <a:r>
              <a:rPr lang="en-US" dirty="0"/>
              <a:t>latecki@temple.edu</a:t>
            </a:r>
          </a:p>
        </p:txBody>
      </p:sp>
      <p:sp>
        <p:nvSpPr>
          <p:cNvPr id="5" name="TextBox 4">
            <a:extLst>
              <a:ext uri="{FF2B5EF4-FFF2-40B4-BE49-F238E27FC236}">
                <a16:creationId xmlns:a16="http://schemas.microsoft.com/office/drawing/2014/main" id="{F62D5E75-627F-DAE8-E325-4D26113B3E5A}"/>
              </a:ext>
            </a:extLst>
          </p:cNvPr>
          <p:cNvSpPr txBox="1"/>
          <p:nvPr/>
        </p:nvSpPr>
        <p:spPr>
          <a:xfrm>
            <a:off x="2784762" y="4363647"/>
            <a:ext cx="6774873" cy="1655581"/>
          </a:xfrm>
          <a:prstGeom prst="rect">
            <a:avLst/>
          </a:prstGeom>
          <a:noFill/>
        </p:spPr>
        <p:txBody>
          <a:bodyPr wrap="square">
            <a:spAutoFit/>
          </a:bodyPr>
          <a:lstStyle/>
          <a:p>
            <a:pPr marL="0" marR="0">
              <a:lnSpc>
                <a:spcPct val="115000"/>
              </a:lnSpc>
              <a:spcAft>
                <a:spcPts val="800"/>
              </a:spcAft>
              <a:buNone/>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Sources: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Stanford CS 231. Deep Learning for CV: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https://cs231n.stanford.edu/</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15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Computer Vision Lectures by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Svetlana </a:t>
            </a:r>
            <a:r>
              <a:rPr lang="en-US" sz="1800" u="sng" kern="100" dirty="0" err="1">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Lazebnik</a:t>
            </a:r>
            <a:endParaRPr lang="en-US" u="sng" kern="100"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Other Internet Sources</a:t>
            </a:r>
          </a:p>
        </p:txBody>
      </p:sp>
    </p:spTree>
    <p:extLst>
      <p:ext uri="{BB962C8B-B14F-4D97-AF65-F5344CB8AC3E}">
        <p14:creationId xmlns:p14="http://schemas.microsoft.com/office/powerpoint/2010/main" val="1380797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C9A0A-F60C-CE8B-5018-FBEC8582C86A}"/>
            </a:ext>
          </a:extLst>
        </p:cNvPr>
        <p:cNvGrpSpPr/>
        <p:nvPr/>
      </p:nvGrpSpPr>
      <p:grpSpPr>
        <a:xfrm>
          <a:off x="0" y="0"/>
          <a:ext cx="0" cy="0"/>
          <a:chOff x="0" y="0"/>
          <a:chExt cx="0" cy="0"/>
        </a:xfrm>
      </p:grpSpPr>
      <p:sp>
        <p:nvSpPr>
          <p:cNvPr id="5" name="Right Arrow 4">
            <a:extLst>
              <a:ext uri="{FF2B5EF4-FFF2-40B4-BE49-F238E27FC236}">
                <a16:creationId xmlns:a16="http://schemas.microsoft.com/office/drawing/2014/main" id="{99EF5421-F49B-CAD5-D9B4-E06510EA8F17}"/>
              </a:ext>
            </a:extLst>
          </p:cNvPr>
          <p:cNvSpPr/>
          <p:nvPr/>
        </p:nvSpPr>
        <p:spPr>
          <a:xfrm rot="7794336">
            <a:off x="7324931" y="4061878"/>
            <a:ext cx="3295560" cy="3734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srgbClr val="FFFFFF"/>
              </a:solidFill>
            </a:endParaRPr>
          </a:p>
        </p:txBody>
      </p:sp>
      <p:sp>
        <p:nvSpPr>
          <p:cNvPr id="30" name="Rounded Rectangle 29">
            <a:extLst>
              <a:ext uri="{FF2B5EF4-FFF2-40B4-BE49-F238E27FC236}">
                <a16:creationId xmlns:a16="http://schemas.microsoft.com/office/drawing/2014/main" id="{3C479E20-494F-3841-F9C0-D3531A716E82}"/>
              </a:ext>
            </a:extLst>
          </p:cNvPr>
          <p:cNvSpPr/>
          <p:nvPr/>
        </p:nvSpPr>
        <p:spPr>
          <a:xfrm>
            <a:off x="6934200" y="5562600"/>
            <a:ext cx="1752600" cy="9144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0" dirty="0">
                <a:solidFill>
                  <a:srgbClr val="000000"/>
                </a:solidFill>
              </a:rPr>
              <a:t>Inference</a:t>
            </a:r>
          </a:p>
        </p:txBody>
      </p:sp>
      <p:sp>
        <p:nvSpPr>
          <p:cNvPr id="10242" name="Title 1">
            <a:extLst>
              <a:ext uri="{FF2B5EF4-FFF2-40B4-BE49-F238E27FC236}">
                <a16:creationId xmlns:a16="http://schemas.microsoft.com/office/drawing/2014/main" id="{807EB0FD-C175-F594-918E-B4E6F73EA715}"/>
              </a:ext>
            </a:extLst>
          </p:cNvPr>
          <p:cNvSpPr>
            <a:spLocks noGrp="1"/>
          </p:cNvSpPr>
          <p:nvPr>
            <p:ph type="title"/>
          </p:nvPr>
        </p:nvSpPr>
        <p:spPr>
          <a:xfrm>
            <a:off x="720437" y="120005"/>
            <a:ext cx="10515600" cy="914401"/>
          </a:xfrm>
        </p:spPr>
        <p:txBody>
          <a:bodyPr/>
          <a:lstStyle/>
          <a:p>
            <a:r>
              <a:rPr lang="en-US" dirty="0"/>
              <a:t>Modern AI learning framework</a:t>
            </a:r>
          </a:p>
        </p:txBody>
      </p:sp>
      <p:sp>
        <p:nvSpPr>
          <p:cNvPr id="12" name="Rounded Rectangle 11">
            <a:extLst>
              <a:ext uri="{FF2B5EF4-FFF2-40B4-BE49-F238E27FC236}">
                <a16:creationId xmlns:a16="http://schemas.microsoft.com/office/drawing/2014/main" id="{BD569D7F-B354-1813-739A-9EC1C359F7B3}"/>
              </a:ext>
            </a:extLst>
          </p:cNvPr>
          <p:cNvSpPr/>
          <p:nvPr/>
        </p:nvSpPr>
        <p:spPr>
          <a:xfrm>
            <a:off x="6934200" y="2183416"/>
            <a:ext cx="1752600" cy="9144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0" dirty="0">
                <a:solidFill>
                  <a:srgbClr val="000000"/>
                </a:solidFill>
              </a:rPr>
              <a:t>Training</a:t>
            </a:r>
          </a:p>
        </p:txBody>
      </p:sp>
      <p:sp>
        <p:nvSpPr>
          <p:cNvPr id="10246" name="TextBox 13">
            <a:extLst>
              <a:ext uri="{FF2B5EF4-FFF2-40B4-BE49-F238E27FC236}">
                <a16:creationId xmlns:a16="http://schemas.microsoft.com/office/drawing/2014/main" id="{B57BB47D-DE48-8BD8-EE6B-6D51911F3FCD}"/>
              </a:ext>
            </a:extLst>
          </p:cNvPr>
          <p:cNvSpPr txBox="1">
            <a:spLocks noChangeArrowheads="1"/>
          </p:cNvSpPr>
          <p:nvPr/>
        </p:nvSpPr>
        <p:spPr bwMode="auto">
          <a:xfrm>
            <a:off x="625095" y="2093893"/>
            <a:ext cx="2056356" cy="954107"/>
          </a:xfrm>
          <a:prstGeom prst="rect">
            <a:avLst/>
          </a:prstGeom>
          <a:noFill/>
          <a:ln w="9525">
            <a:noFill/>
            <a:miter lim="800000"/>
            <a:headEnd/>
            <a:tailEnd/>
          </a:ln>
        </p:spPr>
        <p:txBody>
          <a:bodyPr wrap="square">
            <a:spAutoFit/>
          </a:bodyPr>
          <a:lstStyle/>
          <a:p>
            <a:r>
              <a:rPr lang="en-US" sz="2800" dirty="0">
                <a:solidFill>
                  <a:srgbClr val="000000"/>
                </a:solidFill>
              </a:rPr>
              <a:t>Training time</a:t>
            </a:r>
          </a:p>
        </p:txBody>
      </p:sp>
      <p:sp>
        <p:nvSpPr>
          <p:cNvPr id="17" name="Right Arrow 16">
            <a:extLst>
              <a:ext uri="{FF2B5EF4-FFF2-40B4-BE49-F238E27FC236}">
                <a16:creationId xmlns:a16="http://schemas.microsoft.com/office/drawing/2014/main" id="{F41501B2-AEB8-C4C1-E81D-3C2DDD7C2CD2}"/>
              </a:ext>
            </a:extLst>
          </p:cNvPr>
          <p:cNvSpPr/>
          <p:nvPr/>
        </p:nvSpPr>
        <p:spPr>
          <a:xfrm>
            <a:off x="6324600" y="2488216"/>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srgbClr val="FFFFFF"/>
              </a:solidFill>
            </a:endParaRPr>
          </a:p>
        </p:txBody>
      </p:sp>
      <p:sp>
        <p:nvSpPr>
          <p:cNvPr id="10254" name="TextBox 20">
            <a:extLst>
              <a:ext uri="{FF2B5EF4-FFF2-40B4-BE49-F238E27FC236}">
                <a16:creationId xmlns:a16="http://schemas.microsoft.com/office/drawing/2014/main" id="{526E9D8A-0E40-8590-23F1-48BD6F9D86F2}"/>
              </a:ext>
            </a:extLst>
          </p:cNvPr>
          <p:cNvSpPr txBox="1">
            <a:spLocks noChangeArrowheads="1"/>
          </p:cNvSpPr>
          <p:nvPr/>
        </p:nvSpPr>
        <p:spPr bwMode="auto">
          <a:xfrm>
            <a:off x="477067" y="5715000"/>
            <a:ext cx="2255522" cy="523220"/>
          </a:xfrm>
          <a:prstGeom prst="rect">
            <a:avLst/>
          </a:prstGeom>
          <a:noFill/>
          <a:ln w="9525">
            <a:noFill/>
            <a:miter lim="800000"/>
            <a:headEnd/>
            <a:tailEnd/>
          </a:ln>
        </p:spPr>
        <p:txBody>
          <a:bodyPr wrap="square">
            <a:spAutoFit/>
          </a:bodyPr>
          <a:lstStyle/>
          <a:p>
            <a:r>
              <a:rPr lang="en-US" sz="2800" dirty="0">
                <a:solidFill>
                  <a:srgbClr val="000000"/>
                </a:solidFill>
              </a:rPr>
              <a:t>Test time</a:t>
            </a:r>
          </a:p>
        </p:txBody>
      </p:sp>
      <p:sp>
        <p:nvSpPr>
          <p:cNvPr id="10255" name="TextBox 21">
            <a:extLst>
              <a:ext uri="{FF2B5EF4-FFF2-40B4-BE49-F238E27FC236}">
                <a16:creationId xmlns:a16="http://schemas.microsoft.com/office/drawing/2014/main" id="{436BFE6B-64A2-AD52-10EF-79668CE89CA5}"/>
              </a:ext>
            </a:extLst>
          </p:cNvPr>
          <p:cNvSpPr txBox="1">
            <a:spLocks noChangeArrowheads="1"/>
          </p:cNvSpPr>
          <p:nvPr/>
        </p:nvSpPr>
        <p:spPr bwMode="auto">
          <a:xfrm>
            <a:off x="3685724" y="5100935"/>
            <a:ext cx="2417068" cy="461665"/>
          </a:xfrm>
          <a:prstGeom prst="rect">
            <a:avLst/>
          </a:prstGeom>
          <a:noFill/>
          <a:ln w="9525">
            <a:noFill/>
            <a:miter lim="800000"/>
            <a:headEnd/>
            <a:tailEnd/>
          </a:ln>
        </p:spPr>
        <p:txBody>
          <a:bodyPr wrap="square">
            <a:spAutoFit/>
          </a:bodyPr>
          <a:lstStyle/>
          <a:p>
            <a:r>
              <a:rPr lang="en-US" sz="2400" b="0" dirty="0">
                <a:solidFill>
                  <a:srgbClr val="000000"/>
                </a:solidFill>
              </a:rPr>
              <a:t>Test sample</a:t>
            </a:r>
          </a:p>
        </p:txBody>
      </p:sp>
      <p:sp>
        <p:nvSpPr>
          <p:cNvPr id="23" name="Right Arrow 22">
            <a:extLst>
              <a:ext uri="{FF2B5EF4-FFF2-40B4-BE49-F238E27FC236}">
                <a16:creationId xmlns:a16="http://schemas.microsoft.com/office/drawing/2014/main" id="{826EEF47-967A-6E8D-A45C-3071CAD696BC}"/>
              </a:ext>
            </a:extLst>
          </p:cNvPr>
          <p:cNvSpPr/>
          <p:nvPr/>
        </p:nvSpPr>
        <p:spPr>
          <a:xfrm>
            <a:off x="8763000" y="2488216"/>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srgbClr val="FFFFFF"/>
              </a:solidFill>
            </a:endParaRPr>
          </a:p>
        </p:txBody>
      </p:sp>
      <p:sp>
        <p:nvSpPr>
          <p:cNvPr id="24" name="Rounded Rectangle 23">
            <a:extLst>
              <a:ext uri="{FF2B5EF4-FFF2-40B4-BE49-F238E27FC236}">
                <a16:creationId xmlns:a16="http://schemas.microsoft.com/office/drawing/2014/main" id="{4D21C2FE-0118-539D-19C0-E440EC428B71}"/>
              </a:ext>
            </a:extLst>
          </p:cNvPr>
          <p:cNvSpPr/>
          <p:nvPr/>
        </p:nvSpPr>
        <p:spPr>
          <a:xfrm>
            <a:off x="9448800" y="2183416"/>
            <a:ext cx="15240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0" dirty="0">
                <a:solidFill>
                  <a:srgbClr val="000000"/>
                </a:solidFill>
              </a:rPr>
              <a:t>Learned model</a:t>
            </a:r>
          </a:p>
        </p:txBody>
      </p:sp>
      <p:sp>
        <p:nvSpPr>
          <p:cNvPr id="26" name="Right Arrow 25">
            <a:extLst>
              <a:ext uri="{FF2B5EF4-FFF2-40B4-BE49-F238E27FC236}">
                <a16:creationId xmlns:a16="http://schemas.microsoft.com/office/drawing/2014/main" id="{D5EC0A70-8BD7-7827-39C6-66184D8A6ABF}"/>
              </a:ext>
            </a:extLst>
          </p:cNvPr>
          <p:cNvSpPr/>
          <p:nvPr/>
        </p:nvSpPr>
        <p:spPr>
          <a:xfrm>
            <a:off x="6324600"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srgbClr val="FFFFFF"/>
              </a:solidFill>
            </a:endParaRPr>
          </a:p>
        </p:txBody>
      </p:sp>
      <p:pic>
        <p:nvPicPr>
          <p:cNvPr id="30721" name="Picture 1">
            <a:extLst>
              <a:ext uri="{FF2B5EF4-FFF2-40B4-BE49-F238E27FC236}">
                <a16:creationId xmlns:a16="http://schemas.microsoft.com/office/drawing/2014/main" id="{E30E3A12-DA14-AD83-897C-62EF789331C1}"/>
              </a:ext>
            </a:extLst>
          </p:cNvPr>
          <p:cNvPicPr>
            <a:picLocks noChangeAspect="1" noChangeArrowheads="1"/>
          </p:cNvPicPr>
          <p:nvPr/>
        </p:nvPicPr>
        <p:blipFill>
          <a:blip r:embed="rId3" cstate="print"/>
          <a:srcRect/>
          <a:stretch>
            <a:fillRect/>
          </a:stretch>
        </p:blipFill>
        <p:spPr bwMode="auto">
          <a:xfrm>
            <a:off x="4487416" y="5619750"/>
            <a:ext cx="800100" cy="800100"/>
          </a:xfrm>
          <a:prstGeom prst="rect">
            <a:avLst/>
          </a:prstGeom>
          <a:noFill/>
          <a:ln w="9525">
            <a:noFill/>
            <a:miter lim="800000"/>
            <a:headEnd/>
            <a:tailEnd/>
          </a:ln>
        </p:spPr>
      </p:pic>
      <p:grpSp>
        <p:nvGrpSpPr>
          <p:cNvPr id="4" name="Group 3">
            <a:extLst>
              <a:ext uri="{FF2B5EF4-FFF2-40B4-BE49-F238E27FC236}">
                <a16:creationId xmlns:a16="http://schemas.microsoft.com/office/drawing/2014/main" id="{408C0C40-FD8B-E779-18C9-DC6D3823FFA0}"/>
              </a:ext>
            </a:extLst>
          </p:cNvPr>
          <p:cNvGrpSpPr/>
          <p:nvPr/>
        </p:nvGrpSpPr>
        <p:grpSpPr>
          <a:xfrm>
            <a:off x="2742156" y="1214736"/>
            <a:ext cx="3429000" cy="2519064"/>
            <a:chOff x="609600" y="1824335"/>
            <a:chExt cx="3429000" cy="2519064"/>
          </a:xfrm>
        </p:grpSpPr>
        <p:grpSp>
          <p:nvGrpSpPr>
            <p:cNvPr id="2" name="Group 12">
              <a:extLst>
                <a:ext uri="{FF2B5EF4-FFF2-40B4-BE49-F238E27FC236}">
                  <a16:creationId xmlns:a16="http://schemas.microsoft.com/office/drawing/2014/main" id="{912B73D4-A0F8-58C8-A7A1-4364C24F42AD}"/>
                </a:ext>
              </a:extLst>
            </p:cNvPr>
            <p:cNvGrpSpPr>
              <a:grpSpLocks/>
            </p:cNvGrpSpPr>
            <p:nvPr/>
          </p:nvGrpSpPr>
          <p:grpSpPr bwMode="auto">
            <a:xfrm>
              <a:off x="609600" y="1824335"/>
              <a:ext cx="3429000" cy="2519064"/>
              <a:chOff x="-762000" y="1652758"/>
              <a:chExt cx="3429000" cy="2332247"/>
            </a:xfrm>
          </p:grpSpPr>
          <p:sp>
            <p:nvSpPr>
              <p:cNvPr id="10268" name="TextBox 7">
                <a:extLst>
                  <a:ext uri="{FF2B5EF4-FFF2-40B4-BE49-F238E27FC236}">
                    <a16:creationId xmlns:a16="http://schemas.microsoft.com/office/drawing/2014/main" id="{04258C65-37B8-44CC-26C2-0ED4DE3BAE45}"/>
                  </a:ext>
                </a:extLst>
              </p:cNvPr>
              <p:cNvSpPr txBox="1">
                <a:spLocks noChangeArrowheads="1"/>
              </p:cNvSpPr>
              <p:nvPr/>
            </p:nvSpPr>
            <p:spPr bwMode="auto">
              <a:xfrm>
                <a:off x="-685801" y="1652758"/>
                <a:ext cx="3276601" cy="427427"/>
              </a:xfrm>
              <a:prstGeom prst="rect">
                <a:avLst/>
              </a:prstGeom>
              <a:noFill/>
              <a:ln w="9525">
                <a:noFill/>
                <a:miter lim="800000"/>
                <a:headEnd/>
                <a:tailEnd/>
              </a:ln>
            </p:spPr>
            <p:txBody>
              <a:bodyPr wrap="square">
                <a:spAutoFit/>
              </a:bodyPr>
              <a:lstStyle/>
              <a:p>
                <a:pPr algn="ctr"/>
                <a:r>
                  <a:rPr lang="en-US" sz="2400" b="0" dirty="0">
                    <a:solidFill>
                      <a:srgbClr val="000000"/>
                    </a:solidFill>
                  </a:rPr>
                  <a:t>Training data</a:t>
                </a:r>
              </a:p>
            </p:txBody>
          </p:sp>
          <p:sp>
            <p:nvSpPr>
              <p:cNvPr id="11" name="Rounded Rectangle 10">
                <a:extLst>
                  <a:ext uri="{FF2B5EF4-FFF2-40B4-BE49-F238E27FC236}">
                    <a16:creationId xmlns:a16="http://schemas.microsoft.com/office/drawing/2014/main" id="{BF410AA0-F200-7E80-26A0-D2A78CE5D9F2}"/>
                  </a:ext>
                </a:extLst>
              </p:cNvPr>
              <p:cNvSpPr/>
              <p:nvPr/>
            </p:nvSpPr>
            <p:spPr>
              <a:xfrm>
                <a:off x="-762000" y="1652758"/>
                <a:ext cx="3429000" cy="2332247"/>
              </a:xfrm>
              <a:prstGeom prst="roundRect">
                <a:avLst>
                  <a:gd name="adj" fmla="val 8711"/>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b="0" dirty="0">
                  <a:solidFill>
                    <a:srgbClr val="000000"/>
                  </a:solidFill>
                </a:endParaRPr>
              </a:p>
            </p:txBody>
          </p:sp>
        </p:grpSp>
        <p:pic>
          <p:nvPicPr>
            <p:cNvPr id="33" name="Picture 2">
              <a:extLst>
                <a:ext uri="{FF2B5EF4-FFF2-40B4-BE49-F238E27FC236}">
                  <a16:creationId xmlns:a16="http://schemas.microsoft.com/office/drawing/2014/main" id="{A479A20D-E810-B0E0-927A-9C6B538AB535}"/>
                </a:ext>
              </a:extLst>
            </p:cNvPr>
            <p:cNvPicPr>
              <a:picLocks noChangeAspect="1" noChangeArrowheads="1"/>
            </p:cNvPicPr>
            <p:nvPr/>
          </p:nvPicPr>
          <p:blipFill>
            <a:blip r:embed="rId4" cstate="print"/>
            <a:srcRect/>
            <a:stretch>
              <a:fillRect/>
            </a:stretch>
          </p:blipFill>
          <p:spPr bwMode="auto">
            <a:xfrm>
              <a:off x="1220244" y="2285999"/>
              <a:ext cx="2237618" cy="1905000"/>
            </a:xfrm>
            <a:prstGeom prst="rect">
              <a:avLst/>
            </a:prstGeom>
            <a:noFill/>
            <a:ln w="9525">
              <a:noFill/>
              <a:miter lim="800000"/>
              <a:headEnd/>
              <a:tailEnd/>
            </a:ln>
          </p:spPr>
        </p:pic>
      </p:grpSp>
      <p:sp>
        <p:nvSpPr>
          <p:cNvPr id="36" name="Right Arrow 35">
            <a:extLst>
              <a:ext uri="{FF2B5EF4-FFF2-40B4-BE49-F238E27FC236}">
                <a16:creationId xmlns:a16="http://schemas.microsoft.com/office/drawing/2014/main" id="{07739FF7-079F-AD11-D10C-CC46139BADEB}"/>
              </a:ext>
            </a:extLst>
          </p:cNvPr>
          <p:cNvSpPr/>
          <p:nvPr/>
        </p:nvSpPr>
        <p:spPr>
          <a:xfrm>
            <a:off x="8792227" y="5867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0">
              <a:solidFill>
                <a:srgbClr val="FFFFFF"/>
              </a:solidFill>
            </a:endParaRPr>
          </a:p>
        </p:txBody>
      </p:sp>
      <p:sp>
        <p:nvSpPr>
          <p:cNvPr id="37" name="TextBox 21">
            <a:extLst>
              <a:ext uri="{FF2B5EF4-FFF2-40B4-BE49-F238E27FC236}">
                <a16:creationId xmlns:a16="http://schemas.microsoft.com/office/drawing/2014/main" id="{EF532CA9-A21A-72A1-8186-25E46680E807}"/>
              </a:ext>
            </a:extLst>
          </p:cNvPr>
          <p:cNvSpPr txBox="1">
            <a:spLocks noChangeArrowheads="1"/>
          </p:cNvSpPr>
          <p:nvPr/>
        </p:nvSpPr>
        <p:spPr bwMode="auto">
          <a:xfrm>
            <a:off x="9220200" y="5105400"/>
            <a:ext cx="2417068" cy="461665"/>
          </a:xfrm>
          <a:prstGeom prst="rect">
            <a:avLst/>
          </a:prstGeom>
          <a:noFill/>
          <a:ln w="9525">
            <a:noFill/>
            <a:miter lim="800000"/>
            <a:headEnd/>
            <a:tailEnd/>
          </a:ln>
        </p:spPr>
        <p:txBody>
          <a:bodyPr wrap="square">
            <a:spAutoFit/>
          </a:bodyPr>
          <a:lstStyle/>
          <a:p>
            <a:r>
              <a:rPr lang="en-US" sz="2400" b="0" dirty="0">
                <a:solidFill>
                  <a:srgbClr val="000000"/>
                </a:solidFill>
              </a:rPr>
              <a:t>Prediction</a:t>
            </a:r>
          </a:p>
        </p:txBody>
      </p:sp>
      <p:sp>
        <p:nvSpPr>
          <p:cNvPr id="38" name="TextBox 21">
            <a:extLst>
              <a:ext uri="{FF2B5EF4-FFF2-40B4-BE49-F238E27FC236}">
                <a16:creationId xmlns:a16="http://schemas.microsoft.com/office/drawing/2014/main" id="{54A8112B-7FA1-DC8E-A4E2-935A8F4CE415}"/>
              </a:ext>
            </a:extLst>
          </p:cNvPr>
          <p:cNvSpPr txBox="1">
            <a:spLocks noChangeArrowheads="1"/>
          </p:cNvSpPr>
          <p:nvPr/>
        </p:nvSpPr>
        <p:spPr bwMode="auto">
          <a:xfrm>
            <a:off x="9829800" y="5715000"/>
            <a:ext cx="1236946" cy="461665"/>
          </a:xfrm>
          <a:prstGeom prst="rect">
            <a:avLst/>
          </a:prstGeom>
          <a:noFill/>
          <a:ln w="9525">
            <a:noFill/>
            <a:miter lim="800000"/>
            <a:headEnd/>
            <a:tailEnd/>
          </a:ln>
        </p:spPr>
        <p:txBody>
          <a:bodyPr wrap="square">
            <a:spAutoFit/>
          </a:bodyPr>
          <a:lstStyle/>
          <a:p>
            <a:r>
              <a:rPr lang="en-US" sz="2400" b="0" dirty="0">
                <a:solidFill>
                  <a:schemeClr val="accent2"/>
                </a:solidFill>
              </a:rPr>
              <a:t>“apple”</a:t>
            </a:r>
          </a:p>
        </p:txBody>
      </p:sp>
    </p:spTree>
    <p:extLst>
      <p:ext uri="{BB962C8B-B14F-4D97-AF65-F5344CB8AC3E}">
        <p14:creationId xmlns:p14="http://schemas.microsoft.com/office/powerpoint/2010/main" val="280749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0" grpId="0" animBg="1"/>
      <p:bldP spid="10254" grpId="0"/>
      <p:bldP spid="10255" grpId="0"/>
      <p:bldP spid="26" grpId="0" animBg="1"/>
      <p:bldP spid="36" grpId="0" animBg="1"/>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normAutofit/>
          </a:bodyPr>
          <a:lstStyle/>
          <a:p>
            <a:r>
              <a:rPr lang="en-US" dirty="0"/>
              <a:t>The modern learning</a:t>
            </a:r>
            <a:r>
              <a:rPr lang="en-US" i="1" dirty="0"/>
              <a:t> </a:t>
            </a:r>
            <a:r>
              <a:rPr lang="en-US" dirty="0"/>
              <a:t>framework (supervised)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14400" y="1219200"/>
                <a:ext cx="10363200" cy="4953000"/>
              </a:xfrm>
            </p:spPr>
            <p:txBody>
              <a:bodyPr>
                <a:normAutofit lnSpcReduction="10000"/>
              </a:bodyPr>
              <a:lstStyle/>
              <a:p>
                <a:pPr algn="ctr">
                  <a:buNone/>
                </a:pPr>
                <a14:m>
                  <m:oMathPara xmlns:m="http://schemas.openxmlformats.org/officeDocument/2006/math">
                    <m:oMathParaPr>
                      <m:jc m:val="centerGroup"/>
                    </m:oMathParaPr>
                    <m:oMath xmlns:m="http://schemas.openxmlformats.org/officeDocument/2006/math">
                      <m:r>
                        <a:rPr lang="en-US" sz="6000" i="1" dirty="0" smtClean="0">
                          <a:solidFill>
                            <a:srgbClr val="9900CC"/>
                          </a:solidFill>
                          <a:latin typeface="Cambria Math" panose="02040503050406030204" pitchFamily="18" charset="0"/>
                        </a:rPr>
                        <m:t>𝑦</m:t>
                      </m:r>
                      <m:r>
                        <a:rPr lang="en-US" sz="6000" i="1" dirty="0" smtClean="0">
                          <a:solidFill>
                            <a:srgbClr val="9900CC"/>
                          </a:solidFill>
                          <a:latin typeface="Cambria Math" panose="02040503050406030204" pitchFamily="18" charset="0"/>
                        </a:rPr>
                        <m:t> = </m:t>
                      </m:r>
                      <m:r>
                        <a:rPr lang="en-US" sz="6000" i="1" dirty="0" smtClean="0">
                          <a:solidFill>
                            <a:srgbClr val="9900CC"/>
                          </a:solidFill>
                          <a:latin typeface="Cambria Math" panose="02040503050406030204" pitchFamily="18" charset="0"/>
                        </a:rPr>
                        <m:t>𝑓</m:t>
                      </m:r>
                      <m:r>
                        <a:rPr lang="en-US" sz="6000" i="1" dirty="0" smtClean="0">
                          <a:solidFill>
                            <a:srgbClr val="9900CC"/>
                          </a:solidFill>
                          <a:latin typeface="Cambria Math" panose="02040503050406030204" pitchFamily="18" charset="0"/>
                        </a:rPr>
                        <m:t>(</m:t>
                      </m:r>
                      <m:r>
                        <a:rPr lang="en-US" sz="6000" b="0" i="1" dirty="0">
                          <a:solidFill>
                            <a:srgbClr val="9900CC"/>
                          </a:solidFill>
                          <a:latin typeface="Cambria Math" panose="02040503050406030204" pitchFamily="18" charset="0"/>
                        </a:rPr>
                        <m:t>𝑥</m:t>
                      </m:r>
                      <m:r>
                        <a:rPr lang="en-US" sz="6000" i="1" dirty="0">
                          <a:solidFill>
                            <a:srgbClr val="9900CC"/>
                          </a:solidFill>
                          <a:latin typeface="Cambria Math" panose="02040503050406030204" pitchFamily="18" charset="0"/>
                        </a:rPr>
                        <m:t>)</m:t>
                      </m:r>
                    </m:oMath>
                  </m:oMathPara>
                </a14:m>
                <a:endParaRPr lang="en-US" sz="6000" dirty="0">
                  <a:solidFill>
                    <a:srgbClr val="9900CC"/>
                  </a:solidFill>
                </a:endParaRPr>
              </a:p>
              <a:p>
                <a:pPr>
                  <a:buNone/>
                </a:pPr>
                <a:endParaRPr lang="en-US" dirty="0"/>
              </a:p>
              <a:p>
                <a:pPr>
                  <a:buNone/>
                </a:pPr>
                <a:br>
                  <a:rPr lang="en-US" dirty="0"/>
                </a:br>
                <a:endParaRPr lang="en-US" dirty="0"/>
              </a:p>
              <a:p>
                <a:pPr>
                  <a:buFont typeface="Arial" panose="020B0604020202020204" pitchFamily="34" charset="0"/>
                  <a:buChar char="•"/>
                </a:pPr>
                <a:endParaRPr lang="en-US" sz="2400" b="1" dirty="0"/>
              </a:p>
              <a:p>
                <a:pPr>
                  <a:buFont typeface="Arial" panose="020B0604020202020204" pitchFamily="34" charset="0"/>
                  <a:buChar char="•"/>
                </a:pPr>
                <a:endParaRPr lang="en-US" sz="2400" b="1" dirty="0"/>
              </a:p>
              <a:p>
                <a:pPr>
                  <a:buFont typeface="Arial" panose="020B0604020202020204" pitchFamily="34" charset="0"/>
                  <a:buChar char="•"/>
                </a:pPr>
                <a:r>
                  <a:rPr lang="en-US" sz="2400" b="1" dirty="0"/>
                  <a:t>Training </a:t>
                </a:r>
                <a:r>
                  <a:rPr lang="en-US" sz="2400" dirty="0"/>
                  <a:t>(or </a:t>
                </a:r>
                <a:r>
                  <a:rPr lang="en-US" sz="2400" b="1" dirty="0"/>
                  <a:t>learning</a:t>
                </a:r>
                <a:r>
                  <a:rPr lang="en-US" sz="2400" dirty="0"/>
                  <a:t>):</a:t>
                </a:r>
                <a:r>
                  <a:rPr lang="en-US" sz="2400" b="1" dirty="0"/>
                  <a:t> </a:t>
                </a:r>
                <a:r>
                  <a:rPr lang="en-US" sz="2400" dirty="0"/>
                  <a:t>given a training set of </a:t>
                </a:r>
                <a:r>
                  <a:rPr lang="en-US" sz="2400" i="1" dirty="0"/>
                  <a:t>labeled</a:t>
                </a:r>
                <a:r>
                  <a:rPr lang="en-US" sz="2400" dirty="0"/>
                  <a:t> examples</a:t>
                </a:r>
                <a:r>
                  <a:rPr lang="en-US" sz="2400" i="1" dirty="0"/>
                  <a:t> </a:t>
                </a:r>
                <a14:m>
                  <m:oMath xmlns:m="http://schemas.openxmlformats.org/officeDocument/2006/math">
                    <m:r>
                      <a:rPr lang="en-US" sz="2400" i="1" dirty="0" smtClean="0">
                        <a:solidFill>
                          <a:srgbClr val="9900CC"/>
                        </a:solidFill>
                        <a:latin typeface="Cambria Math" panose="02040503050406030204" pitchFamily="18" charset="0"/>
                      </a:rPr>
                      <m:t>{(</m:t>
                    </m:r>
                    <m:r>
                      <a:rPr lang="en-US" sz="2400" b="0" i="1" dirty="0">
                        <a:solidFill>
                          <a:srgbClr val="9900CC"/>
                        </a:solidFill>
                        <a:latin typeface="Cambria Math" panose="02040503050406030204" pitchFamily="18" charset="0"/>
                      </a:rPr>
                      <m:t>𝑥</m:t>
                    </m:r>
                    <m:r>
                      <a:rPr lang="en-US" sz="2400" i="1" baseline="-25000" dirty="0">
                        <a:solidFill>
                          <a:srgbClr val="9900CC"/>
                        </a:solidFill>
                        <a:latin typeface="Cambria Math" panose="02040503050406030204" pitchFamily="18" charset="0"/>
                      </a:rPr>
                      <m:t>1</m:t>
                    </m:r>
                    <m:r>
                      <a:rPr lang="en-US" sz="2400" i="1" dirty="0">
                        <a:solidFill>
                          <a:srgbClr val="9900CC"/>
                        </a:solidFill>
                        <a:latin typeface="Cambria Math" panose="02040503050406030204" pitchFamily="18" charset="0"/>
                      </a:rPr>
                      <m:t>,</m:t>
                    </m:r>
                    <m:r>
                      <a:rPr lang="en-US" sz="2400" i="1" dirty="0">
                        <a:solidFill>
                          <a:srgbClr val="9900CC"/>
                        </a:solidFill>
                        <a:latin typeface="Cambria Math" panose="02040503050406030204" pitchFamily="18" charset="0"/>
                      </a:rPr>
                      <m:t>𝑦</m:t>
                    </m:r>
                    <m:r>
                      <a:rPr lang="en-US" sz="2400" i="1" baseline="-25000" dirty="0">
                        <a:solidFill>
                          <a:srgbClr val="9900CC"/>
                        </a:solidFill>
                        <a:latin typeface="Cambria Math" panose="02040503050406030204" pitchFamily="18" charset="0"/>
                      </a:rPr>
                      <m:t>1</m:t>
                    </m:r>
                    <m:r>
                      <a:rPr lang="en-US" sz="2400" i="1" dirty="0">
                        <a:solidFill>
                          <a:srgbClr val="9900CC"/>
                        </a:solidFill>
                        <a:latin typeface="Cambria Math" panose="02040503050406030204" pitchFamily="18" charset="0"/>
                      </a:rPr>
                      <m:t>), …, (</m:t>
                    </m:r>
                    <m:r>
                      <a:rPr lang="en-US" sz="2400" b="0" i="1" dirty="0" err="1">
                        <a:solidFill>
                          <a:srgbClr val="9900CC"/>
                        </a:solidFill>
                        <a:latin typeface="Cambria Math" panose="02040503050406030204" pitchFamily="18" charset="0"/>
                      </a:rPr>
                      <m:t>𝑥</m:t>
                    </m:r>
                    <m:r>
                      <a:rPr lang="en-US" sz="2400" i="1" baseline="-25000" dirty="0" err="1">
                        <a:solidFill>
                          <a:srgbClr val="9900CC"/>
                        </a:solidFill>
                        <a:latin typeface="Cambria Math" panose="02040503050406030204" pitchFamily="18" charset="0"/>
                      </a:rPr>
                      <m:t>𝑁</m:t>
                    </m:r>
                    <m:r>
                      <a:rPr lang="en-US" sz="2400" i="1" dirty="0" err="1">
                        <a:solidFill>
                          <a:srgbClr val="9900CC"/>
                        </a:solidFill>
                        <a:latin typeface="Cambria Math" panose="02040503050406030204" pitchFamily="18" charset="0"/>
                      </a:rPr>
                      <m:t>,</m:t>
                    </m:r>
                    <m:sSub>
                      <m:sSubPr>
                        <m:ctrlPr>
                          <a:rPr lang="en-US" sz="2400" i="1" dirty="0" smtClean="0">
                            <a:solidFill>
                              <a:srgbClr val="9900CC"/>
                            </a:solidFill>
                            <a:latin typeface="Cambria Math" panose="02040503050406030204" pitchFamily="18" charset="0"/>
                          </a:rPr>
                        </m:ctrlPr>
                      </m:sSubPr>
                      <m:e>
                        <m:r>
                          <a:rPr lang="en-US" sz="2400" b="0" i="1" dirty="0" smtClean="0">
                            <a:solidFill>
                              <a:srgbClr val="9900CC"/>
                            </a:solidFill>
                            <a:latin typeface="Cambria Math" panose="02040503050406030204" pitchFamily="18" charset="0"/>
                          </a:rPr>
                          <m:t>𝑦</m:t>
                        </m:r>
                      </m:e>
                      <m:sub>
                        <m:r>
                          <a:rPr lang="en-US" sz="2400" b="0" i="1" dirty="0" smtClean="0">
                            <a:solidFill>
                              <a:srgbClr val="9900CC"/>
                            </a:solidFill>
                            <a:latin typeface="Cambria Math" panose="02040503050406030204" pitchFamily="18" charset="0"/>
                          </a:rPr>
                          <m:t>𝑁</m:t>
                        </m:r>
                      </m:sub>
                    </m:sSub>
                    <m:r>
                      <a:rPr lang="en-US" sz="2400" i="1" dirty="0">
                        <a:solidFill>
                          <a:srgbClr val="9900CC"/>
                        </a:solidFill>
                        <a:latin typeface="Cambria Math" panose="02040503050406030204" pitchFamily="18" charset="0"/>
                      </a:rPr>
                      <m:t>)}</m:t>
                    </m:r>
                  </m:oMath>
                </a14:m>
                <a:r>
                  <a:rPr lang="en-US" sz="2400" dirty="0"/>
                  <a:t>, instantiate a predictor </a:t>
                </a:r>
                <a14:m>
                  <m:oMath xmlns:m="http://schemas.openxmlformats.org/officeDocument/2006/math">
                    <m:r>
                      <a:rPr lang="en-US" sz="2400" i="1" dirty="0" smtClean="0">
                        <a:solidFill>
                          <a:srgbClr val="9900CC"/>
                        </a:solidFill>
                        <a:latin typeface="Cambria Math" panose="02040503050406030204" pitchFamily="18" charset="0"/>
                      </a:rPr>
                      <m:t>𝑓</m:t>
                    </m:r>
                  </m:oMath>
                </a14:m>
                <a:endParaRPr lang="en-US" sz="2400" dirty="0">
                  <a:solidFill>
                    <a:srgbClr val="0000FF"/>
                  </a:solidFill>
                </a:endParaRPr>
              </a:p>
              <a:p>
                <a:pPr>
                  <a:buFont typeface="Arial" panose="020B0604020202020204" pitchFamily="34" charset="0"/>
                  <a:buChar char="•"/>
                </a:pPr>
                <a:r>
                  <a:rPr lang="en-US" sz="2400" b="1" dirty="0"/>
                  <a:t>Testing </a:t>
                </a:r>
                <a:r>
                  <a:rPr lang="en-US" sz="2400" dirty="0"/>
                  <a:t>(or</a:t>
                </a:r>
                <a:r>
                  <a:rPr lang="en-US" sz="2400" b="1" dirty="0"/>
                  <a:t> inference</a:t>
                </a:r>
                <a:r>
                  <a:rPr lang="en-US" sz="2400" dirty="0"/>
                  <a:t>): apply </a:t>
                </a:r>
                <a14:m>
                  <m:oMath xmlns:m="http://schemas.openxmlformats.org/officeDocument/2006/math">
                    <m:r>
                      <a:rPr lang="en-US" sz="2400" i="1" dirty="0" smtClean="0">
                        <a:solidFill>
                          <a:srgbClr val="9900CC"/>
                        </a:solidFill>
                        <a:latin typeface="Cambria Math" panose="02040503050406030204" pitchFamily="18" charset="0"/>
                      </a:rPr>
                      <m:t>𝑓</m:t>
                    </m:r>
                  </m:oMath>
                </a14:m>
                <a:r>
                  <a:rPr lang="en-US" sz="2400" dirty="0"/>
                  <a:t> to a new test example </a:t>
                </a:r>
                <a14:m>
                  <m:oMath xmlns:m="http://schemas.openxmlformats.org/officeDocument/2006/math">
                    <m:r>
                      <a:rPr lang="en-US" sz="2400" b="0" i="1" dirty="0" smtClean="0">
                        <a:solidFill>
                          <a:srgbClr val="9900CC"/>
                        </a:solidFill>
                        <a:latin typeface="Cambria Math" panose="02040503050406030204" pitchFamily="18" charset="0"/>
                      </a:rPr>
                      <m:t>𝑥</m:t>
                    </m:r>
                  </m:oMath>
                </a14:m>
                <a:r>
                  <a:rPr lang="en-US" sz="2400" dirty="0"/>
                  <a:t> and output the predicted value </a:t>
                </a:r>
                <a14:m>
                  <m:oMath xmlns:m="http://schemas.openxmlformats.org/officeDocument/2006/math">
                    <m:r>
                      <a:rPr lang="en-US" sz="2400" i="1" dirty="0" smtClean="0">
                        <a:solidFill>
                          <a:srgbClr val="9900CC"/>
                        </a:solidFill>
                        <a:latin typeface="Cambria Math" panose="02040503050406030204" pitchFamily="18" charset="0"/>
                      </a:rPr>
                      <m:t>𝑦</m:t>
                    </m:r>
                    <m:r>
                      <a:rPr lang="en-US" sz="2400" i="1" dirty="0" smtClean="0">
                        <a:solidFill>
                          <a:srgbClr val="9900CC"/>
                        </a:solidFill>
                        <a:latin typeface="Cambria Math" panose="02040503050406030204" pitchFamily="18" charset="0"/>
                      </a:rPr>
                      <m:t> = </m:t>
                    </m:r>
                    <m:r>
                      <a:rPr lang="en-US" sz="2400" i="1" dirty="0" smtClean="0">
                        <a:solidFill>
                          <a:srgbClr val="9900CC"/>
                        </a:solidFill>
                        <a:latin typeface="Cambria Math" panose="02040503050406030204" pitchFamily="18" charset="0"/>
                      </a:rPr>
                      <m:t>𝑓</m:t>
                    </m:r>
                    <m:r>
                      <a:rPr lang="en-US" sz="2400" i="1" dirty="0" smtClean="0">
                        <a:solidFill>
                          <a:srgbClr val="9900CC"/>
                        </a:solidFill>
                        <a:latin typeface="Cambria Math" panose="02040503050406030204" pitchFamily="18" charset="0"/>
                      </a:rPr>
                      <m:t>(</m:t>
                    </m:r>
                    <m:r>
                      <a:rPr lang="en-US" sz="2400" b="0" i="1" dirty="0">
                        <a:solidFill>
                          <a:srgbClr val="9900CC"/>
                        </a:solidFill>
                        <a:latin typeface="Cambria Math" panose="02040503050406030204" pitchFamily="18" charset="0"/>
                      </a:rPr>
                      <m:t>𝑥</m:t>
                    </m:r>
                    <m:r>
                      <a:rPr lang="en-US" sz="2400" i="1" dirty="0">
                        <a:solidFill>
                          <a:srgbClr val="9900CC"/>
                        </a:solidFill>
                        <a:latin typeface="Cambria Math" panose="02040503050406030204" pitchFamily="18" charset="0"/>
                      </a:rPr>
                      <m:t>)</m:t>
                    </m:r>
                  </m:oMath>
                </a14:m>
                <a:br>
                  <a:rPr lang="en-US" sz="2400" dirty="0">
                    <a:solidFill>
                      <a:srgbClr val="9900CC"/>
                    </a:solidFill>
                  </a:rPr>
                </a:br>
                <a:endParaRPr lang="en-US"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14400" y="1219200"/>
                <a:ext cx="10363200" cy="4953000"/>
              </a:xfrm>
              <a:blipFill>
                <a:blip r:embed="rId3"/>
                <a:stretch>
                  <a:fillRect l="-765"/>
                </a:stretch>
              </a:blipFill>
            </p:spPr>
            <p:txBody>
              <a:bodyPr/>
              <a:lstStyle/>
              <a:p>
                <a:r>
                  <a:rPr lang="en-US">
                    <a:noFill/>
                  </a:rPr>
                  <a:t> </a:t>
                </a:r>
              </a:p>
            </p:txBody>
          </p:sp>
        </mc:Fallback>
      </mc:AlternateContent>
      <p:cxnSp>
        <p:nvCxnSpPr>
          <p:cNvPr id="5" name="Straight Arrow Connector 4"/>
          <p:cNvCxnSpPr/>
          <p:nvPr/>
        </p:nvCxnSpPr>
        <p:spPr>
          <a:xfrm flipV="1">
            <a:off x="4635866" y="2438398"/>
            <a:ext cx="0" cy="4572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6347905" y="2438399"/>
            <a:ext cx="794" cy="4579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a:stCxn id="11" idx="0"/>
          </p:cNvCxnSpPr>
          <p:nvPr/>
        </p:nvCxnSpPr>
        <p:spPr>
          <a:xfrm flipH="1" flipV="1">
            <a:off x="7239000" y="2438402"/>
            <a:ext cx="577668" cy="45719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67200" y="2895599"/>
            <a:ext cx="825867" cy="369332"/>
          </a:xfrm>
          <a:prstGeom prst="rect">
            <a:avLst/>
          </a:prstGeom>
          <a:noFill/>
        </p:spPr>
        <p:txBody>
          <a:bodyPr wrap="none" rtlCol="0">
            <a:spAutoFit/>
          </a:bodyPr>
          <a:lstStyle/>
          <a:p>
            <a:r>
              <a:rPr lang="en-US" sz="1800" b="0" dirty="0">
                <a:solidFill>
                  <a:schemeClr val="tx1"/>
                </a:solidFill>
              </a:rPr>
              <a:t>output</a:t>
            </a:r>
          </a:p>
        </p:txBody>
      </p:sp>
      <p:sp>
        <p:nvSpPr>
          <p:cNvPr id="10" name="TextBox 9"/>
          <p:cNvSpPr txBox="1"/>
          <p:nvPr/>
        </p:nvSpPr>
        <p:spPr>
          <a:xfrm>
            <a:off x="5410200" y="2895599"/>
            <a:ext cx="1892667" cy="646331"/>
          </a:xfrm>
          <a:prstGeom prst="rect">
            <a:avLst/>
          </a:prstGeom>
          <a:noFill/>
        </p:spPr>
        <p:txBody>
          <a:bodyPr wrap="square" rtlCol="0">
            <a:spAutoFit/>
          </a:bodyPr>
          <a:lstStyle/>
          <a:p>
            <a:pPr algn="ctr"/>
            <a:r>
              <a:rPr lang="en-US" sz="1800" b="0" dirty="0">
                <a:solidFill>
                  <a:schemeClr val="tx1"/>
                </a:solidFill>
              </a:rPr>
              <a:t>prediction function</a:t>
            </a:r>
          </a:p>
        </p:txBody>
      </p:sp>
      <p:sp>
        <p:nvSpPr>
          <p:cNvPr id="11" name="TextBox 10"/>
          <p:cNvSpPr txBox="1"/>
          <p:nvPr/>
        </p:nvSpPr>
        <p:spPr>
          <a:xfrm>
            <a:off x="6870334" y="2895600"/>
            <a:ext cx="1892667" cy="369332"/>
          </a:xfrm>
          <a:prstGeom prst="rect">
            <a:avLst/>
          </a:prstGeom>
          <a:noFill/>
        </p:spPr>
        <p:txBody>
          <a:bodyPr wrap="square" rtlCol="0">
            <a:spAutoFit/>
          </a:bodyPr>
          <a:lstStyle/>
          <a:p>
            <a:pPr algn="ctr"/>
            <a:r>
              <a:rPr lang="en-US" sz="1800" b="0" dirty="0">
                <a:solidFill>
                  <a:schemeClr val="tx1"/>
                </a:solidFill>
              </a:rPr>
              <a:t>input</a:t>
            </a:r>
          </a:p>
        </p:txBody>
      </p:sp>
    </p:spTree>
    <p:extLst>
      <p:ext uri="{BB962C8B-B14F-4D97-AF65-F5344CB8AC3E}">
        <p14:creationId xmlns:p14="http://schemas.microsoft.com/office/powerpoint/2010/main" val="3669300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D1DD64-FBE7-154E-B646-C6080EE6D15D}"/>
              </a:ext>
            </a:extLst>
          </p:cNvPr>
          <p:cNvPicPr>
            <a:picLocks noChangeAspect="1"/>
          </p:cNvPicPr>
          <p:nvPr/>
        </p:nvPicPr>
        <p:blipFill>
          <a:blip r:embed="rId2"/>
          <a:stretch>
            <a:fillRect/>
          </a:stretch>
        </p:blipFill>
        <p:spPr>
          <a:xfrm>
            <a:off x="360217" y="949997"/>
            <a:ext cx="11700164" cy="5908003"/>
          </a:xfrm>
          <a:prstGeom prst="rect">
            <a:avLst/>
          </a:prstGeom>
        </p:spPr>
      </p:pic>
      <p:sp>
        <p:nvSpPr>
          <p:cNvPr id="2" name="TextBox 1">
            <a:extLst>
              <a:ext uri="{FF2B5EF4-FFF2-40B4-BE49-F238E27FC236}">
                <a16:creationId xmlns:a16="http://schemas.microsoft.com/office/drawing/2014/main" id="{AAD4897E-2C14-3894-B437-BDB33C2FB78C}"/>
              </a:ext>
            </a:extLst>
          </p:cNvPr>
          <p:cNvSpPr txBox="1"/>
          <p:nvPr/>
        </p:nvSpPr>
        <p:spPr>
          <a:xfrm>
            <a:off x="1061454" y="0"/>
            <a:ext cx="9820958" cy="769441"/>
          </a:xfrm>
          <a:prstGeom prst="rect">
            <a:avLst/>
          </a:prstGeom>
          <a:noFill/>
        </p:spPr>
        <p:txBody>
          <a:bodyPr wrap="none" rtlCol="0">
            <a:spAutoFit/>
          </a:bodyPr>
          <a:lstStyle/>
          <a:p>
            <a:r>
              <a:rPr lang="en-US" sz="4400" dirty="0">
                <a:solidFill>
                  <a:srgbClr val="0070C0"/>
                </a:solidFill>
              </a:rPr>
              <a:t>Some History: Early Days of Symbolic AI</a:t>
            </a:r>
          </a:p>
        </p:txBody>
      </p:sp>
    </p:spTree>
    <p:extLst>
      <p:ext uri="{BB962C8B-B14F-4D97-AF65-F5344CB8AC3E}">
        <p14:creationId xmlns:p14="http://schemas.microsoft.com/office/powerpoint/2010/main" val="109614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658CE8-DA8C-04D9-4764-2A57C82952BB}"/>
              </a:ext>
            </a:extLst>
          </p:cNvPr>
          <p:cNvPicPr>
            <a:picLocks noChangeAspect="1"/>
          </p:cNvPicPr>
          <p:nvPr/>
        </p:nvPicPr>
        <p:blipFill>
          <a:blip r:embed="rId2"/>
          <a:stretch>
            <a:fillRect/>
          </a:stretch>
        </p:blipFill>
        <p:spPr>
          <a:xfrm>
            <a:off x="0" y="445932"/>
            <a:ext cx="12192000" cy="5966135"/>
          </a:xfrm>
          <a:prstGeom prst="rect">
            <a:avLst/>
          </a:prstGeom>
        </p:spPr>
      </p:pic>
    </p:spTree>
    <p:extLst>
      <p:ext uri="{BB962C8B-B14F-4D97-AF65-F5344CB8AC3E}">
        <p14:creationId xmlns:p14="http://schemas.microsoft.com/office/powerpoint/2010/main" val="3320613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2A722B-F7BA-477C-094B-33575396AF8D}"/>
              </a:ext>
            </a:extLst>
          </p:cNvPr>
          <p:cNvPicPr>
            <a:picLocks noChangeAspect="1"/>
          </p:cNvPicPr>
          <p:nvPr/>
        </p:nvPicPr>
        <p:blipFill>
          <a:blip r:embed="rId2"/>
          <a:stretch>
            <a:fillRect/>
          </a:stretch>
        </p:blipFill>
        <p:spPr>
          <a:xfrm>
            <a:off x="0" y="469776"/>
            <a:ext cx="12192000" cy="5918447"/>
          </a:xfrm>
          <a:prstGeom prst="rect">
            <a:avLst/>
          </a:prstGeom>
        </p:spPr>
      </p:pic>
    </p:spTree>
    <p:extLst>
      <p:ext uri="{BB962C8B-B14F-4D97-AF65-F5344CB8AC3E}">
        <p14:creationId xmlns:p14="http://schemas.microsoft.com/office/powerpoint/2010/main" val="3128133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A816E-C711-0946-B0FB-5D90623B338C}"/>
              </a:ext>
            </a:extLst>
          </p:cNvPr>
          <p:cNvSpPr>
            <a:spLocks noGrp="1"/>
          </p:cNvSpPr>
          <p:nvPr>
            <p:ph type="title"/>
          </p:nvPr>
        </p:nvSpPr>
        <p:spPr/>
        <p:txBody>
          <a:bodyPr/>
          <a:lstStyle/>
          <a:p>
            <a:r>
              <a:rPr lang="en-US" dirty="0"/>
              <a:t>Origins of computer vision</a:t>
            </a:r>
          </a:p>
        </p:txBody>
      </p:sp>
      <p:pic>
        <p:nvPicPr>
          <p:cNvPr id="4" name="Picture 4">
            <a:extLst>
              <a:ext uri="{FF2B5EF4-FFF2-40B4-BE49-F238E27FC236}">
                <a16:creationId xmlns:a16="http://schemas.microsoft.com/office/drawing/2014/main" id="{4C299192-10DD-BE4B-9AF5-7CDF33D29620}"/>
              </a:ext>
            </a:extLst>
          </p:cNvPr>
          <p:cNvPicPr>
            <a:picLocks noChangeAspect="1" noChangeArrowheads="1"/>
          </p:cNvPicPr>
          <p:nvPr/>
        </p:nvPicPr>
        <p:blipFill>
          <a:blip r:embed="rId2" cstate="print"/>
          <a:srcRect/>
          <a:stretch>
            <a:fillRect/>
          </a:stretch>
        </p:blipFill>
        <p:spPr bwMode="auto">
          <a:xfrm>
            <a:off x="3429000" y="1242965"/>
            <a:ext cx="2913525" cy="3681414"/>
          </a:xfrm>
          <a:prstGeom prst="rect">
            <a:avLst/>
          </a:prstGeom>
          <a:noFill/>
          <a:ln w="19050">
            <a:noFill/>
            <a:miter lim="800000"/>
            <a:headEnd/>
            <a:tailEnd/>
          </a:ln>
        </p:spPr>
      </p:pic>
      <p:sp>
        <p:nvSpPr>
          <p:cNvPr id="5" name="TextBox 4">
            <a:extLst>
              <a:ext uri="{FF2B5EF4-FFF2-40B4-BE49-F238E27FC236}">
                <a16:creationId xmlns:a16="http://schemas.microsoft.com/office/drawing/2014/main" id="{DABD8A68-00E7-1447-8942-8C15F3FED3CF}"/>
              </a:ext>
            </a:extLst>
          </p:cNvPr>
          <p:cNvSpPr txBox="1"/>
          <p:nvPr/>
        </p:nvSpPr>
        <p:spPr>
          <a:xfrm>
            <a:off x="4200238" y="5063661"/>
            <a:ext cx="1191353" cy="276999"/>
          </a:xfrm>
          <a:prstGeom prst="rect">
            <a:avLst/>
          </a:prstGeom>
          <a:noFill/>
        </p:spPr>
        <p:txBody>
          <a:bodyPr wrap="none" rtlCol="0">
            <a:spAutoFit/>
          </a:bodyPr>
          <a:lstStyle/>
          <a:p>
            <a:r>
              <a:rPr lang="en-US" b="0" dirty="0">
                <a:solidFill>
                  <a:schemeClr val="tx1"/>
                </a:solidFill>
              </a:rPr>
              <a:t>Roberts, 1963</a:t>
            </a:r>
          </a:p>
        </p:txBody>
      </p:sp>
      <p:pic>
        <p:nvPicPr>
          <p:cNvPr id="6" name="Picture 5">
            <a:extLst>
              <a:ext uri="{FF2B5EF4-FFF2-40B4-BE49-F238E27FC236}">
                <a16:creationId xmlns:a16="http://schemas.microsoft.com/office/drawing/2014/main" id="{B10AE8CE-0AFC-B047-B0E1-6831CECA607A}"/>
              </a:ext>
            </a:extLst>
          </p:cNvPr>
          <p:cNvPicPr>
            <a:picLocks noChangeAspect="1"/>
          </p:cNvPicPr>
          <p:nvPr/>
        </p:nvPicPr>
        <p:blipFill rotWithShape="1">
          <a:blip r:embed="rId3"/>
          <a:srcRect l="40133"/>
          <a:stretch/>
        </p:blipFill>
        <p:spPr>
          <a:xfrm>
            <a:off x="609600" y="1458242"/>
            <a:ext cx="2434864" cy="3186544"/>
          </a:xfrm>
          <a:prstGeom prst="rect">
            <a:avLst/>
          </a:prstGeom>
        </p:spPr>
      </p:pic>
      <p:sp>
        <p:nvSpPr>
          <p:cNvPr id="7" name="TextBox 6">
            <a:extLst>
              <a:ext uri="{FF2B5EF4-FFF2-40B4-BE49-F238E27FC236}">
                <a16:creationId xmlns:a16="http://schemas.microsoft.com/office/drawing/2014/main" id="{D48B0327-9451-8F45-9FB6-815B72F0BD55}"/>
              </a:ext>
            </a:extLst>
          </p:cNvPr>
          <p:cNvSpPr txBox="1"/>
          <p:nvPr/>
        </p:nvSpPr>
        <p:spPr>
          <a:xfrm>
            <a:off x="1296277" y="5036655"/>
            <a:ext cx="1061509" cy="276999"/>
          </a:xfrm>
          <a:prstGeom prst="rect">
            <a:avLst/>
          </a:prstGeom>
          <a:noFill/>
        </p:spPr>
        <p:txBody>
          <a:bodyPr wrap="none" rtlCol="0">
            <a:spAutoFit/>
          </a:bodyPr>
          <a:lstStyle/>
          <a:p>
            <a:r>
              <a:rPr lang="en-US" b="0" dirty="0">
                <a:solidFill>
                  <a:schemeClr val="tx1"/>
                </a:solidFill>
              </a:rPr>
              <a:t>Hough, 1959</a:t>
            </a:r>
          </a:p>
        </p:txBody>
      </p:sp>
      <p:pic>
        <p:nvPicPr>
          <p:cNvPr id="8" name="Picture 7">
            <a:extLst>
              <a:ext uri="{FF2B5EF4-FFF2-40B4-BE49-F238E27FC236}">
                <a16:creationId xmlns:a16="http://schemas.microsoft.com/office/drawing/2014/main" id="{762EDF14-DB05-DF4C-A295-BDB152407305}"/>
              </a:ext>
            </a:extLst>
          </p:cNvPr>
          <p:cNvPicPr>
            <a:picLocks noChangeAspect="1"/>
          </p:cNvPicPr>
          <p:nvPr/>
        </p:nvPicPr>
        <p:blipFill>
          <a:blip r:embed="rId4"/>
          <a:stretch>
            <a:fillRect/>
          </a:stretch>
        </p:blipFill>
        <p:spPr>
          <a:xfrm>
            <a:off x="6727061" y="1458242"/>
            <a:ext cx="2188339" cy="3205915"/>
          </a:xfrm>
          <a:prstGeom prst="rect">
            <a:avLst/>
          </a:prstGeom>
        </p:spPr>
      </p:pic>
      <p:sp>
        <p:nvSpPr>
          <p:cNvPr id="9" name="TextBox 8">
            <a:extLst>
              <a:ext uri="{FF2B5EF4-FFF2-40B4-BE49-F238E27FC236}">
                <a16:creationId xmlns:a16="http://schemas.microsoft.com/office/drawing/2014/main" id="{1A15A712-C00E-9E46-B969-CDBC46C16A4F}"/>
              </a:ext>
            </a:extLst>
          </p:cNvPr>
          <p:cNvSpPr txBox="1"/>
          <p:nvPr/>
        </p:nvSpPr>
        <p:spPr>
          <a:xfrm>
            <a:off x="7234043" y="5063662"/>
            <a:ext cx="1300357" cy="276999"/>
          </a:xfrm>
          <a:prstGeom prst="rect">
            <a:avLst/>
          </a:prstGeom>
          <a:noFill/>
        </p:spPr>
        <p:txBody>
          <a:bodyPr wrap="none" rtlCol="0">
            <a:spAutoFit/>
          </a:bodyPr>
          <a:lstStyle/>
          <a:p>
            <a:r>
              <a:rPr lang="en-US" b="0" dirty="0">
                <a:solidFill>
                  <a:schemeClr val="tx1"/>
                </a:solidFill>
              </a:rPr>
              <a:t>Rosenfeld, 1969</a:t>
            </a:r>
          </a:p>
        </p:txBody>
      </p:sp>
      <p:pic>
        <p:nvPicPr>
          <p:cNvPr id="10" name="Picture 9">
            <a:extLst>
              <a:ext uri="{FF2B5EF4-FFF2-40B4-BE49-F238E27FC236}">
                <a16:creationId xmlns:a16="http://schemas.microsoft.com/office/drawing/2014/main" id="{79302448-CDB0-0A4D-9796-623A5E7E79A7}"/>
              </a:ext>
            </a:extLst>
          </p:cNvPr>
          <p:cNvPicPr>
            <a:picLocks noChangeAspect="1"/>
          </p:cNvPicPr>
          <p:nvPr/>
        </p:nvPicPr>
        <p:blipFill rotWithShape="1">
          <a:blip r:embed="rId5"/>
          <a:srcRect b="10505"/>
          <a:stretch/>
        </p:blipFill>
        <p:spPr>
          <a:xfrm>
            <a:off x="9296400" y="1458242"/>
            <a:ext cx="2209800" cy="3285814"/>
          </a:xfrm>
          <a:prstGeom prst="rect">
            <a:avLst/>
          </a:prstGeom>
        </p:spPr>
      </p:pic>
      <p:sp>
        <p:nvSpPr>
          <p:cNvPr id="11" name="TextBox 10">
            <a:extLst>
              <a:ext uri="{FF2B5EF4-FFF2-40B4-BE49-F238E27FC236}">
                <a16:creationId xmlns:a16="http://schemas.microsoft.com/office/drawing/2014/main" id="{DA520305-DFD5-8B4B-8CE2-74C77F10DC58}"/>
              </a:ext>
            </a:extLst>
          </p:cNvPr>
          <p:cNvSpPr txBox="1"/>
          <p:nvPr/>
        </p:nvSpPr>
        <p:spPr>
          <a:xfrm>
            <a:off x="9778472" y="5036655"/>
            <a:ext cx="1499128" cy="276999"/>
          </a:xfrm>
          <a:prstGeom prst="rect">
            <a:avLst/>
          </a:prstGeom>
          <a:noFill/>
        </p:spPr>
        <p:txBody>
          <a:bodyPr wrap="none" rtlCol="0">
            <a:spAutoFit/>
          </a:bodyPr>
          <a:lstStyle/>
          <a:p>
            <a:pPr algn="ctr"/>
            <a:r>
              <a:rPr lang="en-US" b="0" dirty="0" err="1">
                <a:solidFill>
                  <a:schemeClr val="tx1"/>
                </a:solidFill>
              </a:rPr>
              <a:t>Duda</a:t>
            </a:r>
            <a:r>
              <a:rPr lang="en-US" b="0" dirty="0">
                <a:solidFill>
                  <a:schemeClr val="tx1"/>
                </a:solidFill>
              </a:rPr>
              <a:t> &amp; Hart, 1972</a:t>
            </a:r>
          </a:p>
        </p:txBody>
      </p:sp>
    </p:spTree>
    <p:extLst>
      <p:ext uri="{BB962C8B-B14F-4D97-AF65-F5344CB8AC3E}">
        <p14:creationId xmlns:p14="http://schemas.microsoft.com/office/powerpoint/2010/main" val="3912052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D0AE6-FB9F-C991-D866-B714E307D66D}"/>
              </a:ext>
            </a:extLst>
          </p:cNvPr>
          <p:cNvPicPr>
            <a:picLocks noChangeAspect="1"/>
          </p:cNvPicPr>
          <p:nvPr/>
        </p:nvPicPr>
        <p:blipFill>
          <a:blip r:embed="rId2"/>
          <a:stretch>
            <a:fillRect/>
          </a:stretch>
        </p:blipFill>
        <p:spPr>
          <a:xfrm>
            <a:off x="0" y="501118"/>
            <a:ext cx="12192000" cy="5855764"/>
          </a:xfrm>
          <a:prstGeom prst="rect">
            <a:avLst/>
          </a:prstGeom>
        </p:spPr>
      </p:pic>
    </p:spTree>
    <p:extLst>
      <p:ext uri="{BB962C8B-B14F-4D97-AF65-F5344CB8AC3E}">
        <p14:creationId xmlns:p14="http://schemas.microsoft.com/office/powerpoint/2010/main" val="2083937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A95B7-BE69-736D-4848-A37FD7FC2561}"/>
              </a:ext>
            </a:extLst>
          </p:cNvPr>
          <p:cNvPicPr>
            <a:picLocks noChangeAspect="1"/>
          </p:cNvPicPr>
          <p:nvPr/>
        </p:nvPicPr>
        <p:blipFill>
          <a:blip r:embed="rId2"/>
          <a:stretch>
            <a:fillRect/>
          </a:stretch>
        </p:blipFill>
        <p:spPr>
          <a:xfrm>
            <a:off x="0" y="419100"/>
            <a:ext cx="12192000" cy="6019800"/>
          </a:xfrm>
          <a:prstGeom prst="rect">
            <a:avLst/>
          </a:prstGeom>
        </p:spPr>
      </p:pic>
    </p:spTree>
    <p:extLst>
      <p:ext uri="{BB962C8B-B14F-4D97-AF65-F5344CB8AC3E}">
        <p14:creationId xmlns:p14="http://schemas.microsoft.com/office/powerpoint/2010/main" val="538635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BCF68F-100B-7FF5-44FE-492080174794}"/>
              </a:ext>
            </a:extLst>
          </p:cNvPr>
          <p:cNvPicPr>
            <a:picLocks noChangeAspect="1"/>
          </p:cNvPicPr>
          <p:nvPr/>
        </p:nvPicPr>
        <p:blipFill>
          <a:blip r:embed="rId2"/>
          <a:stretch>
            <a:fillRect/>
          </a:stretch>
        </p:blipFill>
        <p:spPr>
          <a:xfrm>
            <a:off x="0" y="455248"/>
            <a:ext cx="12192000" cy="5947503"/>
          </a:xfrm>
          <a:prstGeom prst="rect">
            <a:avLst/>
          </a:prstGeom>
        </p:spPr>
      </p:pic>
    </p:spTree>
    <p:extLst>
      <p:ext uri="{BB962C8B-B14F-4D97-AF65-F5344CB8AC3E}">
        <p14:creationId xmlns:p14="http://schemas.microsoft.com/office/powerpoint/2010/main" val="465005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C506CB-C433-DEDA-F1F6-591EAE6C47B0}"/>
              </a:ext>
            </a:extLst>
          </p:cNvPr>
          <p:cNvPicPr>
            <a:picLocks noChangeAspect="1"/>
          </p:cNvPicPr>
          <p:nvPr/>
        </p:nvPicPr>
        <p:blipFill>
          <a:blip r:embed="rId2"/>
          <a:stretch>
            <a:fillRect/>
          </a:stretch>
        </p:blipFill>
        <p:spPr>
          <a:xfrm>
            <a:off x="0" y="280965"/>
            <a:ext cx="12192000" cy="6296070"/>
          </a:xfrm>
          <a:prstGeom prst="rect">
            <a:avLst/>
          </a:prstGeom>
        </p:spPr>
      </p:pic>
    </p:spTree>
    <p:extLst>
      <p:ext uri="{BB962C8B-B14F-4D97-AF65-F5344CB8AC3E}">
        <p14:creationId xmlns:p14="http://schemas.microsoft.com/office/powerpoint/2010/main" val="1931025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24EA-C16C-E910-0AA1-04ABAECE2D04}"/>
              </a:ext>
            </a:extLst>
          </p:cNvPr>
          <p:cNvSpPr>
            <a:spLocks noGrp="1"/>
          </p:cNvSpPr>
          <p:nvPr>
            <p:ph type="title"/>
          </p:nvPr>
        </p:nvSpPr>
        <p:spPr>
          <a:xfrm>
            <a:off x="990600" y="60325"/>
            <a:ext cx="10515600" cy="964911"/>
          </a:xfrm>
        </p:spPr>
        <p:txBody>
          <a:bodyPr/>
          <a:lstStyle/>
          <a:p>
            <a:r>
              <a:rPr lang="en-US" dirty="0"/>
              <a:t>Human perception vs computer vision</a:t>
            </a:r>
          </a:p>
        </p:txBody>
      </p:sp>
      <p:pic>
        <p:nvPicPr>
          <p:cNvPr id="5" name="Content Placeholder 4" descr="A math table with numbers&#10;&#10;Description automatically generated with medium confidence">
            <a:extLst>
              <a:ext uri="{FF2B5EF4-FFF2-40B4-BE49-F238E27FC236}">
                <a16:creationId xmlns:a16="http://schemas.microsoft.com/office/drawing/2014/main" id="{56846C34-C583-E1D2-C176-20CE9F67CC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295400"/>
            <a:ext cx="11125200" cy="4926382"/>
          </a:xfrm>
        </p:spPr>
      </p:pic>
    </p:spTree>
    <p:extLst>
      <p:ext uri="{BB962C8B-B14F-4D97-AF65-F5344CB8AC3E}">
        <p14:creationId xmlns:p14="http://schemas.microsoft.com/office/powerpoint/2010/main" val="3405948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257C47-EE43-2648-77EC-A54079DFD548}"/>
              </a:ext>
            </a:extLst>
          </p:cNvPr>
          <p:cNvPicPr>
            <a:picLocks noChangeAspect="1"/>
          </p:cNvPicPr>
          <p:nvPr/>
        </p:nvPicPr>
        <p:blipFill>
          <a:blip r:embed="rId2"/>
          <a:stretch>
            <a:fillRect/>
          </a:stretch>
        </p:blipFill>
        <p:spPr>
          <a:xfrm>
            <a:off x="0" y="316149"/>
            <a:ext cx="12192000" cy="6225702"/>
          </a:xfrm>
          <a:prstGeom prst="rect">
            <a:avLst/>
          </a:prstGeom>
        </p:spPr>
      </p:pic>
    </p:spTree>
    <p:extLst>
      <p:ext uri="{BB962C8B-B14F-4D97-AF65-F5344CB8AC3E}">
        <p14:creationId xmlns:p14="http://schemas.microsoft.com/office/powerpoint/2010/main" val="924989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34224-26EC-32FC-A343-7C9463F3C391}"/>
              </a:ext>
            </a:extLst>
          </p:cNvPr>
          <p:cNvPicPr>
            <a:picLocks noChangeAspect="1"/>
          </p:cNvPicPr>
          <p:nvPr/>
        </p:nvPicPr>
        <p:blipFill>
          <a:blip r:embed="rId2"/>
          <a:stretch>
            <a:fillRect/>
          </a:stretch>
        </p:blipFill>
        <p:spPr>
          <a:xfrm>
            <a:off x="0" y="516339"/>
            <a:ext cx="12192000" cy="5825321"/>
          </a:xfrm>
          <a:prstGeom prst="rect">
            <a:avLst/>
          </a:prstGeom>
        </p:spPr>
      </p:pic>
    </p:spTree>
    <p:extLst>
      <p:ext uri="{BB962C8B-B14F-4D97-AF65-F5344CB8AC3E}">
        <p14:creationId xmlns:p14="http://schemas.microsoft.com/office/powerpoint/2010/main" val="1165535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7796F13F-7657-ACD9-7A99-E7B583FFF106}"/>
              </a:ext>
            </a:extLst>
          </p:cNvPr>
          <p:cNvSpPr>
            <a:spLocks noGrp="1"/>
          </p:cNvSpPr>
          <p:nvPr>
            <p:ph type="title"/>
          </p:nvPr>
        </p:nvSpPr>
        <p:spPr/>
        <p:txBody>
          <a:bodyPr/>
          <a:lstStyle/>
          <a:p>
            <a:r>
              <a:rPr lang="en-US" altLang="en-US" sz="3200" dirty="0"/>
              <a:t>Some of my projects around the 2010s</a:t>
            </a:r>
            <a:br>
              <a:rPr lang="en-US" altLang="en-US" sz="3200" dirty="0"/>
            </a:br>
            <a:r>
              <a:rPr lang="en-US" altLang="en-US" sz="3200" dirty="0"/>
              <a:t>Recovery of 3D Shapes from X-Ray Images,</a:t>
            </a:r>
            <a:br>
              <a:rPr lang="en-US" altLang="en-US" sz="3200" dirty="0"/>
            </a:br>
            <a:r>
              <a:rPr lang="en-US" altLang="en-US" sz="2400" dirty="0"/>
              <a:t>supported by Sandia Lab, DOE</a:t>
            </a:r>
          </a:p>
        </p:txBody>
      </p:sp>
      <p:pic>
        <p:nvPicPr>
          <p:cNvPr id="4099" name="图片 25">
            <a:extLst>
              <a:ext uri="{FF2B5EF4-FFF2-40B4-BE49-F238E27FC236}">
                <a16:creationId xmlns:a16="http://schemas.microsoft.com/office/drawing/2014/main" id="{9C4C4986-FE95-85C9-D585-17577EA41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0036" y="1495282"/>
            <a:ext cx="6553200"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C:\Users\Nacia\Desktop\convHullColor.jpg">
            <a:extLst>
              <a:ext uri="{FF2B5EF4-FFF2-40B4-BE49-F238E27FC236}">
                <a16:creationId xmlns:a16="http://schemas.microsoft.com/office/drawing/2014/main" id="{6B193B48-47CD-A822-6D1E-994C31154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133600"/>
            <a:ext cx="3200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1">
            <a:extLst>
              <a:ext uri="{FF2B5EF4-FFF2-40B4-BE49-F238E27FC236}">
                <a16:creationId xmlns:a16="http://schemas.microsoft.com/office/drawing/2014/main" id="{066EC7F8-A814-EA15-1DD4-F3F85D4AC94A}"/>
              </a:ext>
            </a:extLst>
          </p:cNvPr>
          <p:cNvSpPr>
            <a:spLocks noGrp="1"/>
          </p:cNvSpPr>
          <p:nvPr>
            <p:ph type="title"/>
          </p:nvPr>
        </p:nvSpPr>
        <p:spPr/>
        <p:txBody>
          <a:bodyPr/>
          <a:lstStyle/>
          <a:p>
            <a:r>
              <a:rPr lang="en-US" altLang="en-US" sz="2800"/>
              <a:t>NSF CDI-Type II: Perception of Scene Layout by Machines and Visually Impaired Users</a:t>
            </a:r>
            <a:br>
              <a:rPr lang="en-US" altLang="en-US" sz="2800"/>
            </a:br>
            <a:r>
              <a:rPr lang="en-US" altLang="en-US" sz="2400"/>
              <a:t>Collaborative with U. Maine and Upenn</a:t>
            </a:r>
          </a:p>
        </p:txBody>
      </p:sp>
      <p:sp>
        <p:nvSpPr>
          <p:cNvPr id="3076" name="Content Placeholder 2">
            <a:extLst>
              <a:ext uri="{FF2B5EF4-FFF2-40B4-BE49-F238E27FC236}">
                <a16:creationId xmlns:a16="http://schemas.microsoft.com/office/drawing/2014/main" id="{F521D1A2-ADF4-94AC-9A38-29EBEDF5FD2B}"/>
              </a:ext>
            </a:extLst>
          </p:cNvPr>
          <p:cNvSpPr>
            <a:spLocks noGrp="1"/>
          </p:cNvSpPr>
          <p:nvPr>
            <p:ph idx="1"/>
          </p:nvPr>
        </p:nvSpPr>
        <p:spPr>
          <a:xfrm>
            <a:off x="1828800" y="1524000"/>
            <a:ext cx="6705600" cy="762000"/>
          </a:xfrm>
        </p:spPr>
        <p:txBody>
          <a:bodyPr/>
          <a:lstStyle/>
          <a:p>
            <a:r>
              <a:rPr lang="en-US" altLang="en-US" sz="2400"/>
              <a:t>Goal is to communicate the scene layout </a:t>
            </a:r>
            <a:br>
              <a:rPr lang="en-US" altLang="en-US" sz="2400"/>
            </a:br>
            <a:r>
              <a:rPr lang="en-US" altLang="en-US" sz="2400"/>
              <a:t>to blind users.</a:t>
            </a:r>
          </a:p>
        </p:txBody>
      </p:sp>
      <p:pic>
        <p:nvPicPr>
          <p:cNvPr id="3077" name="Picture 3" descr="C:\Users\Nacia\Desktop\ColorGPP.jpg">
            <a:extLst>
              <a:ext uri="{FF2B5EF4-FFF2-40B4-BE49-F238E27FC236}">
                <a16:creationId xmlns:a16="http://schemas.microsoft.com/office/drawing/2014/main" id="{46BC5A5E-DA53-395F-FF64-028FB0F30A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1" y="4371976"/>
            <a:ext cx="3509963"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Placeholder 6" descr="Image.jpg">
            <a:extLst>
              <a:ext uri="{FF2B5EF4-FFF2-40B4-BE49-F238E27FC236}">
                <a16:creationId xmlns:a16="http://schemas.microsoft.com/office/drawing/2014/main" id="{DF99E3CD-972E-900C-0BA1-3FBEF96D4F4D}"/>
              </a:ext>
            </a:extLst>
          </p:cNvPr>
          <p:cNvPicPr>
            <a:picLocks noChangeAspect="1"/>
          </p:cNvPicPr>
          <p:nvPr/>
        </p:nvPicPr>
        <p:blipFill>
          <a:blip r:embed="rId4">
            <a:extLst>
              <a:ext uri="{28A0092B-C50C-407E-A947-70E740481C1C}">
                <a14:useLocalDpi xmlns:a14="http://schemas.microsoft.com/office/drawing/2010/main" val="0"/>
              </a:ext>
            </a:extLst>
          </a:blip>
          <a:srcRect l="3127" r="3127"/>
          <a:stretch>
            <a:fillRect/>
          </a:stretch>
        </p:blipFill>
        <p:spPr bwMode="auto">
          <a:xfrm>
            <a:off x="1905000" y="23622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BC3FFB2A-F9DC-F555-4E71-B2996B4D5182}"/>
              </a:ext>
            </a:extLst>
          </p:cNvPr>
          <p:cNvCxnSpPr/>
          <p:nvPr/>
        </p:nvCxnSpPr>
        <p:spPr>
          <a:xfrm flipV="1">
            <a:off x="5867400" y="3581400"/>
            <a:ext cx="1219200" cy="2362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13A9A94-CE3B-9BA7-B14E-48457F58A156}"/>
              </a:ext>
            </a:extLst>
          </p:cNvPr>
          <p:cNvCxnSpPr/>
          <p:nvPr/>
        </p:nvCxnSpPr>
        <p:spPr>
          <a:xfrm flipV="1">
            <a:off x="6096000" y="3962400"/>
            <a:ext cx="1600200" cy="220980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6B29BFC-2E79-537D-AED8-DCE90C7239B1}"/>
              </a:ext>
            </a:extLst>
          </p:cNvPr>
          <p:cNvCxnSpPr/>
          <p:nvPr/>
        </p:nvCxnSpPr>
        <p:spPr>
          <a:xfrm flipV="1">
            <a:off x="6096000" y="3429000"/>
            <a:ext cx="1524000" cy="25146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639D781-4367-0764-BCA3-D5A93F7C534E}"/>
              </a:ext>
            </a:extLst>
          </p:cNvPr>
          <p:cNvCxnSpPr>
            <a:stCxn id="6" idx="2"/>
          </p:cNvCxnSpPr>
          <p:nvPr/>
        </p:nvCxnSpPr>
        <p:spPr>
          <a:xfrm>
            <a:off x="3352800" y="4533900"/>
            <a:ext cx="914400" cy="95250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A25EE87-16FD-F3BD-013B-932A14662C55}"/>
              </a:ext>
            </a:extLst>
          </p:cNvPr>
          <p:cNvCxnSpPr/>
          <p:nvPr/>
        </p:nvCxnSpPr>
        <p:spPr>
          <a:xfrm>
            <a:off x="7162800" y="5562600"/>
            <a:ext cx="762000" cy="0"/>
          </a:xfrm>
          <a:prstGeom prst="straightConnector1">
            <a:avLst/>
          </a:prstGeom>
          <a:ln w="762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084" name="TextBox 28">
            <a:extLst>
              <a:ext uri="{FF2B5EF4-FFF2-40B4-BE49-F238E27FC236}">
                <a16:creationId xmlns:a16="http://schemas.microsoft.com/office/drawing/2014/main" id="{BB2C9260-A8BC-8FEB-C548-0C6DC5580699}"/>
              </a:ext>
            </a:extLst>
          </p:cNvPr>
          <p:cNvSpPr txBox="1">
            <a:spLocks noChangeArrowheads="1"/>
          </p:cNvSpPr>
          <p:nvPr/>
        </p:nvSpPr>
        <p:spPr bwMode="auto">
          <a:xfrm>
            <a:off x="7924801" y="4572000"/>
            <a:ext cx="26082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i="1"/>
              <a:t>There is a white chair </a:t>
            </a:r>
            <a:br>
              <a:rPr lang="en-US" altLang="en-US" i="1"/>
            </a:br>
            <a:r>
              <a:rPr lang="en-US" altLang="en-US" i="1"/>
              <a:t>to your right, </a:t>
            </a:r>
            <a:br>
              <a:rPr lang="en-US" altLang="en-US" i="1"/>
            </a:br>
            <a:r>
              <a:rPr lang="en-US" altLang="en-US" i="1"/>
              <a:t>a brown chair directly</a:t>
            </a:r>
            <a:br>
              <a:rPr lang="en-US" altLang="en-US" i="1"/>
            </a:br>
            <a:r>
              <a:rPr lang="en-US" altLang="en-US" i="1"/>
              <a:t>in front of you. </a:t>
            </a:r>
            <a:br>
              <a:rPr lang="en-US" altLang="en-US" i="1"/>
            </a:br>
            <a:r>
              <a:rPr lang="en-US" altLang="en-US" i="1"/>
              <a:t>To reach a stand go </a:t>
            </a:r>
            <a:br>
              <a:rPr lang="en-US" altLang="en-US" i="1"/>
            </a:br>
            <a:r>
              <a:rPr lang="en-US" altLang="en-US" i="1"/>
              <a:t>between the two chairs.</a:t>
            </a:r>
          </a:p>
        </p:txBody>
      </p:sp>
      <p:pic>
        <p:nvPicPr>
          <p:cNvPr id="3085" name="Picture 2" descr="C:\Users\Matt\Desktop\DSCF2042.JPG">
            <a:extLst>
              <a:ext uri="{FF2B5EF4-FFF2-40B4-BE49-F238E27FC236}">
                <a16:creationId xmlns:a16="http://schemas.microsoft.com/office/drawing/2014/main" id="{83C4B072-1FA1-A969-F9E7-E1EFAEE50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1752600"/>
            <a:ext cx="13589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1FF445EE-C5BB-B8AB-BE8D-01A9D4E9BA83}"/>
              </a:ext>
            </a:extLst>
          </p:cNvPr>
          <p:cNvSpPr>
            <a:spLocks noGrp="1"/>
          </p:cNvSpPr>
          <p:nvPr>
            <p:ph type="title"/>
          </p:nvPr>
        </p:nvSpPr>
        <p:spPr/>
        <p:txBody>
          <a:bodyPr/>
          <a:lstStyle/>
          <a:p>
            <a:r>
              <a:rPr lang="en-US" altLang="en-US" sz="3200"/>
              <a:t>Recovery of 3D Shapes from Single Views </a:t>
            </a:r>
            <a:r>
              <a:rPr lang="en-US" altLang="en-US" sz="2400"/>
              <a:t>co-PI: Zygmunt Pizlo, Purdue University, supported by NSF</a:t>
            </a:r>
          </a:p>
        </p:txBody>
      </p:sp>
      <p:pic>
        <p:nvPicPr>
          <p:cNvPr id="5123" name="Picture 2">
            <a:extLst>
              <a:ext uri="{FF2B5EF4-FFF2-40B4-BE49-F238E27FC236}">
                <a16:creationId xmlns:a16="http://schemas.microsoft.com/office/drawing/2014/main" id="{5C1358B5-F408-C8CB-4E33-FB8C225C2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524001"/>
            <a:ext cx="7113588" cy="518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DD71E-AE31-33BF-CE34-DA4496F7FE84}"/>
              </a:ext>
            </a:extLst>
          </p:cNvPr>
          <p:cNvPicPr>
            <a:picLocks noChangeAspect="1"/>
          </p:cNvPicPr>
          <p:nvPr/>
        </p:nvPicPr>
        <p:blipFill>
          <a:blip r:embed="rId2"/>
          <a:stretch>
            <a:fillRect/>
          </a:stretch>
        </p:blipFill>
        <p:spPr>
          <a:xfrm>
            <a:off x="2065594" y="824408"/>
            <a:ext cx="7885917" cy="6033592"/>
          </a:xfrm>
          <a:prstGeom prst="rect">
            <a:avLst/>
          </a:prstGeom>
        </p:spPr>
      </p:pic>
      <p:sp>
        <p:nvSpPr>
          <p:cNvPr id="5" name="TextBox 4">
            <a:extLst>
              <a:ext uri="{FF2B5EF4-FFF2-40B4-BE49-F238E27FC236}">
                <a16:creationId xmlns:a16="http://schemas.microsoft.com/office/drawing/2014/main" id="{E0434770-562E-E6C6-0DD1-8E9FB8127229}"/>
              </a:ext>
            </a:extLst>
          </p:cNvPr>
          <p:cNvSpPr txBox="1"/>
          <p:nvPr/>
        </p:nvSpPr>
        <p:spPr>
          <a:xfrm>
            <a:off x="1087581" y="230970"/>
            <a:ext cx="10432474" cy="523220"/>
          </a:xfrm>
          <a:prstGeom prst="rect">
            <a:avLst/>
          </a:prstGeom>
          <a:noFill/>
        </p:spPr>
        <p:txBody>
          <a:bodyPr wrap="square">
            <a:spAutoFit/>
          </a:bodyPr>
          <a:lstStyle/>
          <a:p>
            <a:r>
              <a:rPr lang="en-US" sz="2800" dirty="0"/>
              <a:t>Contour Grouping, Tianyang Ma and Longin Jan Latecki, CVPR 2011</a:t>
            </a:r>
          </a:p>
        </p:txBody>
      </p:sp>
    </p:spTree>
    <p:extLst>
      <p:ext uri="{BB962C8B-B14F-4D97-AF65-F5344CB8AC3E}">
        <p14:creationId xmlns:p14="http://schemas.microsoft.com/office/powerpoint/2010/main" val="3311529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8F7F8FF0-3847-4E19-8F88-8B49CFA5751F}"/>
              </a:ext>
            </a:extLst>
          </p:cNvPr>
          <p:cNvPicPr/>
          <p:nvPr/>
        </p:nvPicPr>
        <p:blipFill>
          <a:blip r:embed="rId2" cstate="print"/>
          <a:stretch>
            <a:fillRect/>
          </a:stretch>
        </p:blipFill>
        <p:spPr>
          <a:xfrm>
            <a:off x="257578" y="569570"/>
            <a:ext cx="11616743" cy="6040429"/>
          </a:xfrm>
          <a:prstGeom prst="rect">
            <a:avLst/>
          </a:prstGeom>
        </p:spPr>
      </p:pic>
      <p:sp>
        <p:nvSpPr>
          <p:cNvPr id="5" name="TextBox 4">
            <a:extLst>
              <a:ext uri="{FF2B5EF4-FFF2-40B4-BE49-F238E27FC236}">
                <a16:creationId xmlns:a16="http://schemas.microsoft.com/office/drawing/2014/main" id="{4B8F1549-E020-88F3-05EA-7BAB2162BE59}"/>
              </a:ext>
            </a:extLst>
          </p:cNvPr>
          <p:cNvSpPr txBox="1"/>
          <p:nvPr/>
        </p:nvSpPr>
        <p:spPr>
          <a:xfrm>
            <a:off x="543953" y="107906"/>
            <a:ext cx="8915399" cy="461665"/>
          </a:xfrm>
          <a:prstGeom prst="rect">
            <a:avLst/>
          </a:prstGeom>
          <a:noFill/>
        </p:spPr>
        <p:txBody>
          <a:bodyPr wrap="square">
            <a:spAutoFit/>
          </a:bodyPr>
          <a:lstStyle/>
          <a:p>
            <a:r>
              <a:rPr lang="en-US" sz="2400" dirty="0">
                <a:solidFill>
                  <a:srgbClr val="0028F0"/>
                </a:solidFill>
                <a:latin typeface="Comic Sans MS" panose="030F0702030302020204" pitchFamily="66" charset="0"/>
              </a:rPr>
              <a:t>A bit of history of neural networks</a:t>
            </a:r>
          </a:p>
        </p:txBody>
      </p:sp>
      <p:cxnSp>
        <p:nvCxnSpPr>
          <p:cNvPr id="6" name="Straight Connector 5">
            <a:extLst>
              <a:ext uri="{FF2B5EF4-FFF2-40B4-BE49-F238E27FC236}">
                <a16:creationId xmlns:a16="http://schemas.microsoft.com/office/drawing/2014/main" id="{DFB4F40E-F839-0C99-F980-9CE31B0AAFBC}"/>
              </a:ext>
            </a:extLst>
          </p:cNvPr>
          <p:cNvCxnSpPr>
            <a:cxnSpLocks/>
          </p:cNvCxnSpPr>
          <p:nvPr/>
        </p:nvCxnSpPr>
        <p:spPr>
          <a:xfrm>
            <a:off x="831925" y="986467"/>
            <a:ext cx="2524461"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CAAF95A-2B8D-B866-0408-7FB6238ECEF3}"/>
              </a:ext>
            </a:extLst>
          </p:cNvPr>
          <p:cNvSpPr>
            <a:spLocks noGrp="1"/>
          </p:cNvSpPr>
          <p:nvPr>
            <p:ph type="sldNum" sz="quarter" idx="12"/>
          </p:nvPr>
        </p:nvSpPr>
        <p:spPr/>
        <p:txBody>
          <a:bodyPr/>
          <a:lstStyle/>
          <a:p>
            <a:fld id="{54425F6D-D20E-45F8-BC37-33C14C4A00A5}" type="slidenum">
              <a:rPr lang="en-US" smtClean="0"/>
              <a:t>26</a:t>
            </a:fld>
            <a:endParaRPr lang="en-US"/>
          </a:p>
        </p:txBody>
      </p:sp>
    </p:spTree>
    <p:extLst>
      <p:ext uri="{BB962C8B-B14F-4D97-AF65-F5344CB8AC3E}">
        <p14:creationId xmlns:p14="http://schemas.microsoft.com/office/powerpoint/2010/main" val="1443861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CF866B-8C1B-FF5E-E429-676193CA3CD9}"/>
              </a:ext>
            </a:extLst>
          </p:cNvPr>
          <p:cNvSpPr txBox="1"/>
          <p:nvPr/>
        </p:nvSpPr>
        <p:spPr>
          <a:xfrm>
            <a:off x="625730" y="426036"/>
            <a:ext cx="6097112" cy="923330"/>
          </a:xfrm>
          <a:prstGeom prst="rect">
            <a:avLst/>
          </a:prstGeom>
          <a:noFill/>
        </p:spPr>
        <p:txBody>
          <a:bodyPr wrap="square">
            <a:spAutoFit/>
          </a:bodyPr>
          <a:lstStyle/>
          <a:p>
            <a:pPr algn="l" fontAlgn="base"/>
            <a:r>
              <a:rPr lang="en-US" b="0" i="0" dirty="0">
                <a:solidFill>
                  <a:srgbClr val="980000"/>
                </a:solidFill>
                <a:effectLst/>
                <a:latin typeface="Abadi" panose="020B0604020104020204" pitchFamily="34" charset="0"/>
              </a:rPr>
              <a:t>McCulloch Pitts Neuron</a:t>
            </a:r>
          </a:p>
          <a:p>
            <a:pPr algn="l" fontAlgn="base"/>
            <a:r>
              <a:rPr lang="en-US" b="0" i="0" dirty="0">
                <a:solidFill>
                  <a:srgbClr val="000000"/>
                </a:solidFill>
                <a:effectLst/>
                <a:latin typeface="Abadi" panose="020B0604020104020204" pitchFamily="34" charset="0"/>
              </a:rPr>
              <a:t>McCulloch (neuroscientist) and Pitts (logician) proposed a highly simplified model of the neuron (1943).</a:t>
            </a:r>
          </a:p>
        </p:txBody>
      </p:sp>
      <p:pic>
        <p:nvPicPr>
          <p:cNvPr id="7" name="Picture 6">
            <a:extLst>
              <a:ext uri="{FF2B5EF4-FFF2-40B4-BE49-F238E27FC236}">
                <a16:creationId xmlns:a16="http://schemas.microsoft.com/office/drawing/2014/main" id="{4167EC98-7422-C7AC-ED27-BDAAC9E73E3F}"/>
              </a:ext>
            </a:extLst>
          </p:cNvPr>
          <p:cNvPicPr>
            <a:picLocks noChangeAspect="1"/>
          </p:cNvPicPr>
          <p:nvPr/>
        </p:nvPicPr>
        <p:blipFill>
          <a:blip r:embed="rId2"/>
          <a:stretch>
            <a:fillRect/>
          </a:stretch>
        </p:blipFill>
        <p:spPr>
          <a:xfrm>
            <a:off x="7662895" y="185515"/>
            <a:ext cx="2625287" cy="1836049"/>
          </a:xfrm>
          <a:prstGeom prst="rect">
            <a:avLst/>
          </a:prstGeom>
        </p:spPr>
      </p:pic>
      <p:sp>
        <p:nvSpPr>
          <p:cNvPr id="9" name="TextBox 8">
            <a:extLst>
              <a:ext uri="{FF2B5EF4-FFF2-40B4-BE49-F238E27FC236}">
                <a16:creationId xmlns:a16="http://schemas.microsoft.com/office/drawing/2014/main" id="{2F5742B9-5D44-1A2E-3075-F227E1094DD0}"/>
              </a:ext>
            </a:extLst>
          </p:cNvPr>
          <p:cNvSpPr txBox="1"/>
          <p:nvPr/>
        </p:nvSpPr>
        <p:spPr>
          <a:xfrm>
            <a:off x="371341" y="2656552"/>
            <a:ext cx="6097112" cy="923330"/>
          </a:xfrm>
          <a:prstGeom prst="rect">
            <a:avLst/>
          </a:prstGeom>
          <a:noFill/>
        </p:spPr>
        <p:txBody>
          <a:bodyPr wrap="square">
            <a:spAutoFit/>
          </a:bodyPr>
          <a:lstStyle/>
          <a:p>
            <a:pPr algn="l" fontAlgn="base"/>
            <a:r>
              <a:rPr lang="en-US" dirty="0">
                <a:solidFill>
                  <a:srgbClr val="980000"/>
                </a:solidFill>
                <a:latin typeface="Abadi" panose="020B0604020104020204" pitchFamily="34" charset="0"/>
              </a:rPr>
              <a:t>the perceptron</a:t>
            </a:r>
            <a:r>
              <a:rPr lang="en-US" b="0" i="0" dirty="0">
                <a:solidFill>
                  <a:srgbClr val="000000"/>
                </a:solidFill>
                <a:effectLst/>
                <a:latin typeface="Abadi" panose="020B0604020104020204" pitchFamily="34" charset="0"/>
              </a:rPr>
              <a:t> may eventually be able to learn, make decisions, and translate languages” -Frank Rosenblatt, 1957-8</a:t>
            </a:r>
          </a:p>
        </p:txBody>
      </p:sp>
      <p:pic>
        <p:nvPicPr>
          <p:cNvPr id="11" name="Picture 10">
            <a:extLst>
              <a:ext uri="{FF2B5EF4-FFF2-40B4-BE49-F238E27FC236}">
                <a16:creationId xmlns:a16="http://schemas.microsoft.com/office/drawing/2014/main" id="{A02DC6B2-59C8-7348-1536-8C8189E8EF5A}"/>
              </a:ext>
            </a:extLst>
          </p:cNvPr>
          <p:cNvPicPr>
            <a:picLocks noChangeAspect="1"/>
          </p:cNvPicPr>
          <p:nvPr/>
        </p:nvPicPr>
        <p:blipFill>
          <a:blip r:embed="rId3"/>
          <a:stretch>
            <a:fillRect/>
          </a:stretch>
        </p:blipFill>
        <p:spPr>
          <a:xfrm>
            <a:off x="7204723" y="2312719"/>
            <a:ext cx="2666792" cy="2232561"/>
          </a:xfrm>
          <a:prstGeom prst="rect">
            <a:avLst/>
          </a:prstGeom>
        </p:spPr>
      </p:pic>
      <p:sp>
        <p:nvSpPr>
          <p:cNvPr id="15" name="TextBox 14">
            <a:extLst>
              <a:ext uri="{FF2B5EF4-FFF2-40B4-BE49-F238E27FC236}">
                <a16:creationId xmlns:a16="http://schemas.microsoft.com/office/drawing/2014/main" id="{7D59EA71-0D02-2873-B3B2-8C48696DC7CD}"/>
              </a:ext>
            </a:extLst>
          </p:cNvPr>
          <p:cNvSpPr txBox="1"/>
          <p:nvPr/>
        </p:nvSpPr>
        <p:spPr>
          <a:xfrm>
            <a:off x="5044218" y="5138200"/>
            <a:ext cx="5154346" cy="923330"/>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First generation </a:t>
            </a:r>
            <a:r>
              <a:rPr lang="en-US" dirty="0">
                <a:solidFill>
                  <a:srgbClr val="980000"/>
                </a:solidFill>
                <a:latin typeface="Abadi" panose="020B0604020104020204" pitchFamily="34" charset="0"/>
              </a:rPr>
              <a:t>Multilayer </a:t>
            </a:r>
            <a:r>
              <a:rPr lang="en-US" dirty="0" err="1">
                <a:solidFill>
                  <a:srgbClr val="980000"/>
                </a:solidFill>
                <a:latin typeface="Abadi" panose="020B0604020104020204" pitchFamily="34" charset="0"/>
              </a:rPr>
              <a:t>Perceptrons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published by A.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Ivakhnenko</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and V. G. Lapa,</a:t>
            </a: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CYBERNETIC PREDICTING DEVICES, 1966.</a:t>
            </a:r>
          </a:p>
        </p:txBody>
      </p:sp>
      <p:pic>
        <p:nvPicPr>
          <p:cNvPr id="17" name="Picture 16">
            <a:extLst>
              <a:ext uri="{FF2B5EF4-FFF2-40B4-BE49-F238E27FC236}">
                <a16:creationId xmlns:a16="http://schemas.microsoft.com/office/drawing/2014/main" id="{2CAE9350-2CBE-1BAB-1734-8256AC6EB4E4}"/>
              </a:ext>
            </a:extLst>
          </p:cNvPr>
          <p:cNvPicPr>
            <a:picLocks noChangeAspect="1"/>
          </p:cNvPicPr>
          <p:nvPr/>
        </p:nvPicPr>
        <p:blipFill>
          <a:blip r:embed="rId4"/>
          <a:stretch>
            <a:fillRect/>
          </a:stretch>
        </p:blipFill>
        <p:spPr>
          <a:xfrm>
            <a:off x="625730" y="3890025"/>
            <a:ext cx="3746036" cy="2886224"/>
          </a:xfrm>
          <a:prstGeom prst="rect">
            <a:avLst/>
          </a:prstGeom>
        </p:spPr>
      </p:pic>
    </p:spTree>
    <p:extLst>
      <p:ext uri="{BB962C8B-B14F-4D97-AF65-F5344CB8AC3E}">
        <p14:creationId xmlns:p14="http://schemas.microsoft.com/office/powerpoint/2010/main" val="651483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371DA3-300A-A935-9557-6B501985701F}"/>
              </a:ext>
            </a:extLst>
          </p:cNvPr>
          <p:cNvSpPr txBox="1"/>
          <p:nvPr/>
        </p:nvSpPr>
        <p:spPr>
          <a:xfrm>
            <a:off x="367095" y="452735"/>
            <a:ext cx="4620541" cy="2308324"/>
          </a:xfrm>
          <a:prstGeom prst="rect">
            <a:avLst/>
          </a:prstGeom>
          <a:noFill/>
        </p:spPr>
        <p:txBody>
          <a:bodyPr wrap="square">
            <a:spAutoFit/>
          </a:bodyPr>
          <a:lstStyle/>
          <a:p>
            <a:pPr algn="l" fontAlgn="base"/>
            <a:r>
              <a:rPr lang="en-US" sz="2400" b="0" i="0" dirty="0">
                <a:solidFill>
                  <a:srgbClr val="980000"/>
                </a:solidFill>
                <a:effectLst/>
                <a:latin typeface="Abadi" panose="020B0604020104020204" pitchFamily="34" charset="0"/>
              </a:rPr>
              <a:t>Perceptron Limitations</a:t>
            </a:r>
          </a:p>
          <a:p>
            <a:pPr algn="l" fontAlgn="base"/>
            <a:r>
              <a:rPr lang="en-US" sz="2400" b="0" i="0" dirty="0">
                <a:solidFill>
                  <a:srgbClr val="000000"/>
                </a:solidFill>
                <a:effectLst/>
                <a:latin typeface="Abadi" panose="020B0604020104020204" pitchFamily="34" charset="0"/>
              </a:rPr>
              <a:t>In book “</a:t>
            </a:r>
            <a:r>
              <a:rPr lang="en-US" sz="2400" b="0" i="0" dirty="0" err="1">
                <a:solidFill>
                  <a:srgbClr val="000000"/>
                </a:solidFill>
                <a:effectLst/>
                <a:latin typeface="Abadi" panose="020B0604020104020204" pitchFamily="34" charset="0"/>
              </a:rPr>
              <a:t>Perceptrons</a:t>
            </a:r>
            <a:r>
              <a:rPr lang="en-US" sz="2400" b="0" i="0" dirty="0">
                <a:solidFill>
                  <a:srgbClr val="000000"/>
                </a:solidFill>
                <a:effectLst/>
                <a:latin typeface="Abadi" panose="020B0604020104020204" pitchFamily="34" charset="0"/>
              </a:rPr>
              <a:t>” 1969, </a:t>
            </a:r>
          </a:p>
          <a:p>
            <a:pPr algn="l" fontAlgn="base"/>
            <a:r>
              <a:rPr lang="en-US" sz="2400" b="0" i="0" dirty="0">
                <a:solidFill>
                  <a:srgbClr val="000000"/>
                </a:solidFill>
                <a:effectLst/>
                <a:latin typeface="Abadi" panose="020B0604020104020204" pitchFamily="34" charset="0"/>
              </a:rPr>
              <a:t>Minsky and </a:t>
            </a:r>
            <a:r>
              <a:rPr lang="en-US" sz="2400" b="0" i="0" dirty="0" err="1">
                <a:solidFill>
                  <a:srgbClr val="000000"/>
                </a:solidFill>
                <a:effectLst/>
                <a:latin typeface="Abadi" panose="020B0604020104020204" pitchFamily="34" charset="0"/>
              </a:rPr>
              <a:t>Papert</a:t>
            </a:r>
            <a:r>
              <a:rPr lang="en-US" sz="2400" b="0" i="0" dirty="0">
                <a:solidFill>
                  <a:srgbClr val="000000"/>
                </a:solidFill>
                <a:effectLst/>
                <a:latin typeface="Abadi" panose="020B0604020104020204" pitchFamily="34" charset="0"/>
              </a:rPr>
              <a:t> outlined </a:t>
            </a:r>
          </a:p>
          <a:p>
            <a:pPr algn="l" fontAlgn="base"/>
            <a:r>
              <a:rPr lang="en-US" sz="2400" b="0" i="0" dirty="0">
                <a:solidFill>
                  <a:srgbClr val="000000"/>
                </a:solidFill>
                <a:effectLst/>
                <a:latin typeface="Abadi" panose="020B0604020104020204" pitchFamily="34" charset="0"/>
              </a:rPr>
              <a:t>the limits of what </a:t>
            </a:r>
            <a:r>
              <a:rPr lang="en-US" sz="2400" b="0" i="0" dirty="0" err="1">
                <a:solidFill>
                  <a:srgbClr val="000000"/>
                </a:solidFill>
                <a:effectLst/>
                <a:latin typeface="Abadi" panose="020B0604020104020204" pitchFamily="34" charset="0"/>
              </a:rPr>
              <a:t>perceptrons</a:t>
            </a:r>
            <a:r>
              <a:rPr lang="en-US" sz="2400" b="0" i="0" dirty="0">
                <a:solidFill>
                  <a:srgbClr val="000000"/>
                </a:solidFill>
                <a:effectLst/>
                <a:latin typeface="Abadi" panose="020B0604020104020204" pitchFamily="34" charset="0"/>
              </a:rPr>
              <a:t> </a:t>
            </a:r>
          </a:p>
          <a:p>
            <a:pPr algn="l" fontAlgn="base"/>
            <a:r>
              <a:rPr lang="en-US" sz="2400" b="0" i="0" dirty="0">
                <a:solidFill>
                  <a:srgbClr val="000000"/>
                </a:solidFill>
                <a:effectLst/>
                <a:latin typeface="Abadi" panose="020B0604020104020204" pitchFamily="34" charset="0"/>
              </a:rPr>
              <a:t>could do and killed them,</a:t>
            </a:r>
          </a:p>
          <a:p>
            <a:pPr algn="l" fontAlgn="base"/>
            <a:r>
              <a:rPr lang="en-US" sz="2400" dirty="0">
                <a:solidFill>
                  <a:srgbClr val="000000"/>
                </a:solidFill>
                <a:latin typeface="Abadi" panose="020B0604020104020204" pitchFamily="34" charset="0"/>
              </a:rPr>
              <a:t>causing the first neural winter.</a:t>
            </a:r>
            <a:endParaRPr lang="en-US" sz="2400" b="0" i="0" dirty="0">
              <a:solidFill>
                <a:srgbClr val="000000"/>
              </a:solidFill>
              <a:effectLst/>
              <a:latin typeface="Abadi" panose="020B0604020104020204" pitchFamily="34" charset="0"/>
            </a:endParaRPr>
          </a:p>
        </p:txBody>
      </p:sp>
      <p:pic>
        <p:nvPicPr>
          <p:cNvPr id="5" name="Picture 4">
            <a:extLst>
              <a:ext uri="{FF2B5EF4-FFF2-40B4-BE49-F238E27FC236}">
                <a16:creationId xmlns:a16="http://schemas.microsoft.com/office/drawing/2014/main" id="{9F7C1120-7360-52A9-4673-A4EEE4F3382A}"/>
              </a:ext>
            </a:extLst>
          </p:cNvPr>
          <p:cNvPicPr>
            <a:picLocks noChangeAspect="1"/>
          </p:cNvPicPr>
          <p:nvPr/>
        </p:nvPicPr>
        <p:blipFill>
          <a:blip r:embed="rId2"/>
          <a:stretch>
            <a:fillRect/>
          </a:stretch>
        </p:blipFill>
        <p:spPr>
          <a:xfrm>
            <a:off x="5590308" y="264712"/>
            <a:ext cx="6302884" cy="5693821"/>
          </a:xfrm>
          <a:prstGeom prst="rect">
            <a:avLst/>
          </a:prstGeom>
        </p:spPr>
      </p:pic>
    </p:spTree>
    <p:extLst>
      <p:ext uri="{BB962C8B-B14F-4D97-AF65-F5344CB8AC3E}">
        <p14:creationId xmlns:p14="http://schemas.microsoft.com/office/powerpoint/2010/main" val="1532324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2942D-03B0-31C1-26BD-7EA7D7378FD9}"/>
              </a:ext>
            </a:extLst>
          </p:cNvPr>
          <p:cNvPicPr>
            <a:picLocks noChangeAspect="1"/>
          </p:cNvPicPr>
          <p:nvPr/>
        </p:nvPicPr>
        <p:blipFill>
          <a:blip r:embed="rId2"/>
          <a:stretch>
            <a:fillRect/>
          </a:stretch>
        </p:blipFill>
        <p:spPr>
          <a:xfrm>
            <a:off x="0" y="726463"/>
            <a:ext cx="12192000" cy="5896010"/>
          </a:xfrm>
          <a:prstGeom prst="rect">
            <a:avLst/>
          </a:prstGeom>
        </p:spPr>
      </p:pic>
    </p:spTree>
    <p:extLst>
      <p:ext uri="{BB962C8B-B14F-4D97-AF65-F5344CB8AC3E}">
        <p14:creationId xmlns:p14="http://schemas.microsoft.com/office/powerpoint/2010/main" val="3900173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838200" y="365126"/>
            <a:ext cx="10515600" cy="413472"/>
          </a:xfrm>
        </p:spPr>
        <p:txBody>
          <a:bodyPr>
            <a:normAutofit fontScale="90000"/>
          </a:bodyPr>
          <a:lstStyle/>
          <a:p>
            <a:r>
              <a:rPr lang="en-US" dirty="0"/>
              <a:t>Digital color images</a:t>
            </a:r>
          </a:p>
        </p:txBody>
      </p:sp>
      <p:pic>
        <p:nvPicPr>
          <p:cNvPr id="27651" name="Picture 2" descr="C:\Documents and Settings\Derek Hoiem\My Documents\Classes\Spring09 - Visual Scene Understanding\material\figs\nieghborhood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902" y="2362200"/>
            <a:ext cx="37909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5" descr="C:\Users\Hoiem\Documents\Classes\Computational Photography - Fall 2010\lectures\figs\filters\im_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2063" y="1311997"/>
            <a:ext cx="26749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6" descr="C:\Users\Hoiem\Documents\Classes\Computational Photography - Fall 2010\lectures\figs\filters\im_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7863" y="2988397"/>
            <a:ext cx="26749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7" descr="C:\Users\Hoiem\Documents\Classes\Computational Photography - Fall 2010\lectures\figs\filters\im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0338" y="4588597"/>
            <a:ext cx="26749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7"/>
          <p:cNvSpPr txBox="1">
            <a:spLocks noChangeArrowheads="1"/>
          </p:cNvSpPr>
          <p:nvPr/>
        </p:nvSpPr>
        <p:spPr bwMode="auto">
          <a:xfrm>
            <a:off x="3624263" y="865909"/>
            <a:ext cx="350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R</a:t>
            </a:r>
          </a:p>
        </p:txBody>
      </p:sp>
      <p:sp>
        <p:nvSpPr>
          <p:cNvPr id="27656" name="TextBox 8"/>
          <p:cNvSpPr txBox="1">
            <a:spLocks noChangeArrowheads="1"/>
          </p:cNvSpPr>
          <p:nvPr/>
        </p:nvSpPr>
        <p:spPr bwMode="auto">
          <a:xfrm>
            <a:off x="4259263" y="2531197"/>
            <a:ext cx="363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G</a:t>
            </a:r>
          </a:p>
        </p:txBody>
      </p:sp>
      <p:sp>
        <p:nvSpPr>
          <p:cNvPr id="27657" name="TextBox 9"/>
          <p:cNvSpPr txBox="1">
            <a:spLocks noChangeArrowheads="1"/>
          </p:cNvSpPr>
          <p:nvPr/>
        </p:nvSpPr>
        <p:spPr bwMode="auto">
          <a:xfrm>
            <a:off x="5072063" y="4131397"/>
            <a:ext cx="338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B</a:t>
            </a:r>
          </a:p>
        </p:txBody>
      </p:sp>
      <p:sp>
        <p:nvSpPr>
          <p:cNvPr id="11" name="Right Arrow 10"/>
          <p:cNvSpPr/>
          <p:nvPr/>
        </p:nvSpPr>
        <p:spPr>
          <a:xfrm>
            <a:off x="5684982" y="3488603"/>
            <a:ext cx="8001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83917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7604D-5F64-DC49-65A0-A37F66938FE4}"/>
              </a:ext>
            </a:extLst>
          </p:cNvPr>
          <p:cNvPicPr>
            <a:picLocks noChangeAspect="1"/>
          </p:cNvPicPr>
          <p:nvPr/>
        </p:nvPicPr>
        <p:blipFill>
          <a:blip r:embed="rId2"/>
          <a:stretch>
            <a:fillRect/>
          </a:stretch>
        </p:blipFill>
        <p:spPr>
          <a:xfrm>
            <a:off x="0" y="484447"/>
            <a:ext cx="12192000" cy="5889106"/>
          </a:xfrm>
          <a:prstGeom prst="rect">
            <a:avLst/>
          </a:prstGeom>
        </p:spPr>
      </p:pic>
    </p:spTree>
    <p:extLst>
      <p:ext uri="{BB962C8B-B14F-4D97-AF65-F5344CB8AC3E}">
        <p14:creationId xmlns:p14="http://schemas.microsoft.com/office/powerpoint/2010/main" val="531864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75054A-E783-A7A5-360F-0F1617F51783}"/>
              </a:ext>
            </a:extLst>
          </p:cNvPr>
          <p:cNvPicPr>
            <a:picLocks noChangeAspect="1"/>
          </p:cNvPicPr>
          <p:nvPr/>
        </p:nvPicPr>
        <p:blipFill>
          <a:blip r:embed="rId2"/>
          <a:stretch>
            <a:fillRect/>
          </a:stretch>
        </p:blipFill>
        <p:spPr>
          <a:xfrm>
            <a:off x="0" y="470809"/>
            <a:ext cx="12192000" cy="5916382"/>
          </a:xfrm>
          <a:prstGeom prst="rect">
            <a:avLst/>
          </a:prstGeom>
        </p:spPr>
      </p:pic>
    </p:spTree>
    <p:extLst>
      <p:ext uri="{BB962C8B-B14F-4D97-AF65-F5344CB8AC3E}">
        <p14:creationId xmlns:p14="http://schemas.microsoft.com/office/powerpoint/2010/main" val="33209504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277265-16B1-F006-0E7E-055642EC8F20}"/>
              </a:ext>
            </a:extLst>
          </p:cNvPr>
          <p:cNvPicPr>
            <a:picLocks noChangeAspect="1"/>
          </p:cNvPicPr>
          <p:nvPr/>
        </p:nvPicPr>
        <p:blipFill>
          <a:blip r:embed="rId2"/>
          <a:stretch>
            <a:fillRect/>
          </a:stretch>
        </p:blipFill>
        <p:spPr>
          <a:xfrm>
            <a:off x="0" y="312276"/>
            <a:ext cx="12192000" cy="6233447"/>
          </a:xfrm>
          <a:prstGeom prst="rect">
            <a:avLst/>
          </a:prstGeom>
        </p:spPr>
      </p:pic>
    </p:spTree>
    <p:extLst>
      <p:ext uri="{BB962C8B-B14F-4D97-AF65-F5344CB8AC3E}">
        <p14:creationId xmlns:p14="http://schemas.microsoft.com/office/powerpoint/2010/main" val="16804600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93DB08-AC52-F283-2732-97E95A53E258}"/>
              </a:ext>
            </a:extLst>
          </p:cNvPr>
          <p:cNvPicPr>
            <a:picLocks noChangeAspect="1"/>
          </p:cNvPicPr>
          <p:nvPr/>
        </p:nvPicPr>
        <p:blipFill>
          <a:blip r:embed="rId2"/>
          <a:stretch>
            <a:fillRect/>
          </a:stretch>
        </p:blipFill>
        <p:spPr>
          <a:xfrm>
            <a:off x="0" y="257007"/>
            <a:ext cx="12192000" cy="6343985"/>
          </a:xfrm>
          <a:prstGeom prst="rect">
            <a:avLst/>
          </a:prstGeom>
        </p:spPr>
      </p:pic>
    </p:spTree>
    <p:extLst>
      <p:ext uri="{BB962C8B-B14F-4D97-AF65-F5344CB8AC3E}">
        <p14:creationId xmlns:p14="http://schemas.microsoft.com/office/powerpoint/2010/main" val="1821534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63421A-E52B-7742-345B-29ADD7365CD1}"/>
              </a:ext>
            </a:extLst>
          </p:cNvPr>
          <p:cNvPicPr>
            <a:picLocks noChangeAspect="1"/>
          </p:cNvPicPr>
          <p:nvPr/>
        </p:nvPicPr>
        <p:blipFill>
          <a:blip r:embed="rId2"/>
          <a:stretch>
            <a:fillRect/>
          </a:stretch>
        </p:blipFill>
        <p:spPr>
          <a:xfrm>
            <a:off x="0" y="216243"/>
            <a:ext cx="12192000" cy="6425514"/>
          </a:xfrm>
          <a:prstGeom prst="rect">
            <a:avLst/>
          </a:prstGeom>
        </p:spPr>
      </p:pic>
      <p:pic>
        <p:nvPicPr>
          <p:cNvPr id="5" name="Picture 4">
            <a:extLst>
              <a:ext uri="{FF2B5EF4-FFF2-40B4-BE49-F238E27FC236}">
                <a16:creationId xmlns:a16="http://schemas.microsoft.com/office/drawing/2014/main" id="{6A9DEFD1-A195-F96A-0935-439838CBB248}"/>
              </a:ext>
            </a:extLst>
          </p:cNvPr>
          <p:cNvPicPr>
            <a:picLocks noChangeAspect="1"/>
          </p:cNvPicPr>
          <p:nvPr/>
        </p:nvPicPr>
        <p:blipFill>
          <a:blip r:embed="rId3"/>
          <a:stretch>
            <a:fillRect/>
          </a:stretch>
        </p:blipFill>
        <p:spPr>
          <a:xfrm>
            <a:off x="0" y="1916256"/>
            <a:ext cx="7260336" cy="3318253"/>
          </a:xfrm>
          <a:prstGeom prst="rect">
            <a:avLst/>
          </a:prstGeom>
        </p:spPr>
      </p:pic>
    </p:spTree>
    <p:extLst>
      <p:ext uri="{BB962C8B-B14F-4D97-AF65-F5344CB8AC3E}">
        <p14:creationId xmlns:p14="http://schemas.microsoft.com/office/powerpoint/2010/main" val="3659155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A5A0045-559D-C9D4-CA8B-061EDDCFF799}"/>
              </a:ext>
            </a:extLst>
          </p:cNvPr>
          <p:cNvSpPr txBox="1"/>
          <p:nvPr/>
        </p:nvSpPr>
        <p:spPr>
          <a:xfrm>
            <a:off x="831925" y="524802"/>
            <a:ext cx="8915399" cy="523220"/>
          </a:xfrm>
          <a:prstGeom prst="rect">
            <a:avLst/>
          </a:prstGeom>
          <a:noFill/>
        </p:spPr>
        <p:txBody>
          <a:bodyPr wrap="square">
            <a:spAutoFit/>
          </a:bodyPr>
          <a:lstStyle/>
          <a:p>
            <a:r>
              <a:rPr lang="en-US" sz="2800" dirty="0" err="1">
                <a:solidFill>
                  <a:srgbClr val="0070C0"/>
                </a:solidFill>
                <a:latin typeface="Comic Sans MS" panose="030F0702030302020204" pitchFamily="66" charset="0"/>
              </a:rPr>
              <a:t>GenerativeTransformers</a:t>
            </a:r>
            <a:r>
              <a:rPr lang="en-US" sz="2800" dirty="0">
                <a:solidFill>
                  <a:srgbClr val="0070C0"/>
                </a:solidFill>
                <a:latin typeface="Comic Sans MS" panose="030F0702030302020204" pitchFamily="66" charset="0"/>
              </a:rPr>
              <a:t> 2017</a:t>
            </a:r>
          </a:p>
        </p:txBody>
      </p:sp>
      <p:cxnSp>
        <p:nvCxnSpPr>
          <p:cNvPr id="5" name="Straight Connector 4">
            <a:extLst>
              <a:ext uri="{FF2B5EF4-FFF2-40B4-BE49-F238E27FC236}">
                <a16:creationId xmlns:a16="http://schemas.microsoft.com/office/drawing/2014/main" id="{8505DF3C-F9E9-6BCE-EFA9-719D620B3C1F}"/>
              </a:ext>
            </a:extLst>
          </p:cNvPr>
          <p:cNvCxnSpPr>
            <a:cxnSpLocks/>
          </p:cNvCxnSpPr>
          <p:nvPr/>
        </p:nvCxnSpPr>
        <p:spPr>
          <a:xfrm flipV="1">
            <a:off x="831925" y="1048022"/>
            <a:ext cx="6332668" cy="47315"/>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2" name="object 3">
            <a:extLst>
              <a:ext uri="{FF2B5EF4-FFF2-40B4-BE49-F238E27FC236}">
                <a16:creationId xmlns:a16="http://schemas.microsoft.com/office/drawing/2014/main" id="{F6E87F90-F878-F77E-98AD-9E3FFA2CE26D}"/>
              </a:ext>
            </a:extLst>
          </p:cNvPr>
          <p:cNvGrpSpPr/>
          <p:nvPr/>
        </p:nvGrpSpPr>
        <p:grpSpPr>
          <a:xfrm>
            <a:off x="0" y="1255673"/>
            <a:ext cx="6616800" cy="5281924"/>
            <a:chOff x="1317366" y="1161055"/>
            <a:chExt cx="5493697" cy="5704602"/>
          </a:xfrm>
        </p:grpSpPr>
        <p:pic>
          <p:nvPicPr>
            <p:cNvPr id="6" name="object 4">
              <a:extLst>
                <a:ext uri="{FF2B5EF4-FFF2-40B4-BE49-F238E27FC236}">
                  <a16:creationId xmlns:a16="http://schemas.microsoft.com/office/drawing/2014/main" id="{2736B30A-3349-58E1-5070-1B6A7B0225D7}"/>
                </a:ext>
              </a:extLst>
            </p:cNvPr>
            <p:cNvPicPr/>
            <p:nvPr/>
          </p:nvPicPr>
          <p:blipFill>
            <a:blip r:embed="rId2" cstate="print"/>
            <a:stretch>
              <a:fillRect/>
            </a:stretch>
          </p:blipFill>
          <p:spPr>
            <a:xfrm>
              <a:off x="1317366" y="1161055"/>
              <a:ext cx="5493697" cy="5704602"/>
            </a:xfrm>
            <a:prstGeom prst="rect">
              <a:avLst/>
            </a:prstGeom>
          </p:spPr>
        </p:pic>
        <p:sp>
          <p:nvSpPr>
            <p:cNvPr id="7" name="object 5">
              <a:extLst>
                <a:ext uri="{FF2B5EF4-FFF2-40B4-BE49-F238E27FC236}">
                  <a16:creationId xmlns:a16="http://schemas.microsoft.com/office/drawing/2014/main" id="{BE374CAC-E296-C691-289A-F144848D3E43}"/>
                </a:ext>
              </a:extLst>
            </p:cNvPr>
            <p:cNvSpPr/>
            <p:nvPr/>
          </p:nvSpPr>
          <p:spPr>
            <a:xfrm>
              <a:off x="2443524" y="5333499"/>
              <a:ext cx="3671570" cy="138430"/>
            </a:xfrm>
            <a:custGeom>
              <a:avLst/>
              <a:gdLst/>
              <a:ahLst/>
              <a:cxnLst/>
              <a:rect l="l" t="t" r="r" b="b"/>
              <a:pathLst>
                <a:path w="3671570" h="138429">
                  <a:moveTo>
                    <a:pt x="0" y="23000"/>
                  </a:moveTo>
                  <a:lnTo>
                    <a:pt x="1807" y="14047"/>
                  </a:lnTo>
                  <a:lnTo>
                    <a:pt x="6736" y="6736"/>
                  </a:lnTo>
                  <a:lnTo>
                    <a:pt x="14047" y="1807"/>
                  </a:lnTo>
                  <a:lnTo>
                    <a:pt x="23000" y="0"/>
                  </a:lnTo>
                  <a:lnTo>
                    <a:pt x="3648399" y="0"/>
                  </a:lnTo>
                  <a:lnTo>
                    <a:pt x="3654499" y="0"/>
                  </a:lnTo>
                  <a:lnTo>
                    <a:pt x="3660349" y="2423"/>
                  </a:lnTo>
                  <a:lnTo>
                    <a:pt x="3664663" y="6736"/>
                  </a:lnTo>
                  <a:lnTo>
                    <a:pt x="3668976" y="11049"/>
                  </a:lnTo>
                  <a:lnTo>
                    <a:pt x="3671399" y="16900"/>
                  </a:lnTo>
                  <a:lnTo>
                    <a:pt x="3671399" y="23000"/>
                  </a:lnTo>
                  <a:lnTo>
                    <a:pt x="3671399" y="114999"/>
                  </a:lnTo>
                  <a:lnTo>
                    <a:pt x="3669592" y="123952"/>
                  </a:lnTo>
                  <a:lnTo>
                    <a:pt x="3664663" y="131263"/>
                  </a:lnTo>
                  <a:lnTo>
                    <a:pt x="3657352" y="136192"/>
                  </a:lnTo>
                  <a:lnTo>
                    <a:pt x="3648399" y="137999"/>
                  </a:lnTo>
                  <a:lnTo>
                    <a:pt x="23000" y="137999"/>
                  </a:lnTo>
                  <a:lnTo>
                    <a:pt x="14047" y="136192"/>
                  </a:lnTo>
                  <a:lnTo>
                    <a:pt x="6736" y="131263"/>
                  </a:lnTo>
                  <a:lnTo>
                    <a:pt x="1807" y="123952"/>
                  </a:lnTo>
                  <a:lnTo>
                    <a:pt x="0" y="114999"/>
                  </a:lnTo>
                  <a:lnTo>
                    <a:pt x="0" y="23000"/>
                  </a:lnTo>
                  <a:close/>
                </a:path>
              </a:pathLst>
            </a:custGeom>
            <a:ln w="19049">
              <a:solidFill>
                <a:srgbClr val="FF0000"/>
              </a:solidFill>
            </a:ln>
          </p:spPr>
          <p:txBody>
            <a:bodyPr wrap="square" lIns="0" tIns="0" rIns="0" bIns="0" rtlCol="0"/>
            <a:lstStyle/>
            <a:p>
              <a:endParaRPr/>
            </a:p>
          </p:txBody>
        </p:sp>
      </p:grpSp>
      <p:sp>
        <p:nvSpPr>
          <p:cNvPr id="3" name="Slide Number Placeholder 2">
            <a:extLst>
              <a:ext uri="{FF2B5EF4-FFF2-40B4-BE49-F238E27FC236}">
                <a16:creationId xmlns:a16="http://schemas.microsoft.com/office/drawing/2014/main" id="{46053443-5833-FD2A-EDBC-5E27255676BA}"/>
              </a:ext>
            </a:extLst>
          </p:cNvPr>
          <p:cNvSpPr>
            <a:spLocks noGrp="1"/>
          </p:cNvSpPr>
          <p:nvPr>
            <p:ph type="sldNum" sz="quarter" idx="12"/>
          </p:nvPr>
        </p:nvSpPr>
        <p:spPr/>
        <p:txBody>
          <a:bodyPr/>
          <a:lstStyle/>
          <a:p>
            <a:fld id="{54425F6D-D20E-45F8-BC37-33C14C4A00A5}" type="slidenum">
              <a:rPr lang="en-US" smtClean="0"/>
              <a:t>35</a:t>
            </a:fld>
            <a:endParaRPr lang="en-US"/>
          </a:p>
        </p:txBody>
      </p:sp>
      <p:sp>
        <p:nvSpPr>
          <p:cNvPr id="11" name="TextBox 10">
            <a:extLst>
              <a:ext uri="{FF2B5EF4-FFF2-40B4-BE49-F238E27FC236}">
                <a16:creationId xmlns:a16="http://schemas.microsoft.com/office/drawing/2014/main" id="{BFD9B6E9-D4CA-2F6B-BB70-7A4A9EF06DE7}"/>
              </a:ext>
            </a:extLst>
          </p:cNvPr>
          <p:cNvSpPr txBox="1"/>
          <p:nvPr/>
        </p:nvSpPr>
        <p:spPr>
          <a:xfrm>
            <a:off x="8263035" y="493574"/>
            <a:ext cx="8915399" cy="523220"/>
          </a:xfrm>
          <a:prstGeom prst="rect">
            <a:avLst/>
          </a:prstGeom>
          <a:noFill/>
        </p:spPr>
        <p:txBody>
          <a:bodyPr wrap="square">
            <a:spAutoFit/>
          </a:bodyPr>
          <a:lstStyle/>
          <a:p>
            <a:r>
              <a:rPr lang="en-US" sz="2800" dirty="0">
                <a:solidFill>
                  <a:srgbClr val="0028F0"/>
                </a:solidFill>
                <a:latin typeface="Comic Sans MS" panose="030F0702030302020204" pitchFamily="66" charset="0"/>
              </a:rPr>
              <a:t>Why now?</a:t>
            </a:r>
          </a:p>
        </p:txBody>
      </p:sp>
      <p:sp>
        <p:nvSpPr>
          <p:cNvPr id="12" name="TextBox 11">
            <a:extLst>
              <a:ext uri="{FF2B5EF4-FFF2-40B4-BE49-F238E27FC236}">
                <a16:creationId xmlns:a16="http://schemas.microsoft.com/office/drawing/2014/main" id="{3517752B-BC7D-EA0A-6534-A7E117F08504}"/>
              </a:ext>
            </a:extLst>
          </p:cNvPr>
          <p:cNvSpPr txBox="1"/>
          <p:nvPr/>
        </p:nvSpPr>
        <p:spPr>
          <a:xfrm>
            <a:off x="6984920" y="1422605"/>
            <a:ext cx="5524808"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omic Sans MS" panose="030F0702030302020204" pitchFamily="66" charset="0"/>
              </a:rPr>
              <a:t>Big data</a:t>
            </a:r>
          </a:p>
          <a:p>
            <a:pPr marL="285750" indent="-285750">
              <a:buFont typeface="Arial" panose="020B0604020202020204" pitchFamily="34" charset="0"/>
              <a:buChar char="•"/>
            </a:pPr>
            <a:endParaRPr lang="en-US" sz="2800" dirty="0">
              <a:latin typeface="Comic Sans MS" panose="030F0702030302020204" pitchFamily="66" charset="0"/>
            </a:endParaRPr>
          </a:p>
          <a:p>
            <a:pPr marL="285750" indent="-285750">
              <a:buFont typeface="Arial" panose="020B0604020202020204" pitchFamily="34" charset="0"/>
              <a:buChar char="•"/>
            </a:pPr>
            <a:r>
              <a:rPr lang="en-US" sz="2800" dirty="0">
                <a:latin typeface="Comic Sans MS" panose="030F0702030302020204" pitchFamily="66" charset="0"/>
              </a:rPr>
              <a:t>Fast algorithm for training</a:t>
            </a:r>
          </a:p>
          <a:p>
            <a:pPr marL="285750" indent="-285750">
              <a:buFont typeface="Arial" panose="020B0604020202020204" pitchFamily="34" charset="0"/>
              <a:buChar char="•"/>
            </a:pPr>
            <a:endParaRPr lang="en-US" sz="2800" dirty="0">
              <a:latin typeface="Comic Sans MS" panose="030F0702030302020204" pitchFamily="66" charset="0"/>
            </a:endParaRPr>
          </a:p>
          <a:p>
            <a:pPr marL="285750" indent="-285750">
              <a:buFont typeface="Arial" panose="020B0604020202020204" pitchFamily="34" charset="0"/>
              <a:buChar char="•"/>
            </a:pPr>
            <a:r>
              <a:rPr lang="en-US" sz="2800" dirty="0">
                <a:latin typeface="Comic Sans MS" panose="030F0702030302020204" pitchFamily="66" charset="0"/>
              </a:rPr>
              <a:t>Compute Power  (GPU)</a:t>
            </a:r>
          </a:p>
          <a:p>
            <a:pPr marL="285750" indent="-285750">
              <a:buFont typeface="Arial" panose="020B0604020202020204" pitchFamily="34" charset="0"/>
              <a:buChar char="•"/>
            </a:pPr>
            <a:endParaRPr lang="en-US" sz="2800" dirty="0">
              <a:latin typeface="Comic Sans MS" panose="030F0702030302020204" pitchFamily="66" charset="0"/>
            </a:endParaRPr>
          </a:p>
        </p:txBody>
      </p:sp>
      <p:sp>
        <p:nvSpPr>
          <p:cNvPr id="15" name="TextBox 14">
            <a:extLst>
              <a:ext uri="{FF2B5EF4-FFF2-40B4-BE49-F238E27FC236}">
                <a16:creationId xmlns:a16="http://schemas.microsoft.com/office/drawing/2014/main" id="{B51E2D16-4EDE-CB49-C303-1E349363DFF0}"/>
              </a:ext>
            </a:extLst>
          </p:cNvPr>
          <p:cNvSpPr txBox="1"/>
          <p:nvPr/>
        </p:nvSpPr>
        <p:spPr>
          <a:xfrm>
            <a:off x="6538471" y="4635690"/>
            <a:ext cx="5477517"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omic Sans MS" panose="030F0702030302020204" pitchFamily="66" charset="0"/>
              </a:rPr>
              <a:t>Transformers as a new Neural Network Architecture</a:t>
            </a:r>
          </a:p>
        </p:txBody>
      </p:sp>
      <p:cxnSp>
        <p:nvCxnSpPr>
          <p:cNvPr id="16" name="Straight Connector 15">
            <a:extLst>
              <a:ext uri="{FF2B5EF4-FFF2-40B4-BE49-F238E27FC236}">
                <a16:creationId xmlns:a16="http://schemas.microsoft.com/office/drawing/2014/main" id="{63C86387-5744-8B6D-C14C-63C54700AFC9}"/>
              </a:ext>
            </a:extLst>
          </p:cNvPr>
          <p:cNvCxnSpPr>
            <a:cxnSpLocks/>
          </p:cNvCxnSpPr>
          <p:nvPr/>
        </p:nvCxnSpPr>
        <p:spPr>
          <a:xfrm>
            <a:off x="831925" y="1095337"/>
            <a:ext cx="2524461"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5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39C35-F686-0313-869C-4F12EE6AA6B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EA53650-EF61-5C0B-665F-758DCCF4D28E}"/>
              </a:ext>
            </a:extLst>
          </p:cNvPr>
          <p:cNvSpPr txBox="1"/>
          <p:nvPr/>
        </p:nvSpPr>
        <p:spPr>
          <a:xfrm>
            <a:off x="576674" y="4022204"/>
            <a:ext cx="3856781" cy="461665"/>
          </a:xfrm>
          <a:prstGeom prst="rect">
            <a:avLst/>
          </a:prstGeom>
          <a:noFill/>
        </p:spPr>
        <p:txBody>
          <a:bodyPr wrap="square">
            <a:spAutoFit/>
          </a:bodyPr>
          <a:lstStyle/>
          <a:p>
            <a:r>
              <a:rPr lang="en-US" sz="2400" dirty="0">
                <a:solidFill>
                  <a:srgbClr val="0028F0"/>
                </a:solidFill>
                <a:latin typeface="Comic Sans MS" panose="030F0702030302020204" pitchFamily="66" charset="0"/>
              </a:rPr>
              <a:t>2024 Physics Nobel Prize</a:t>
            </a:r>
          </a:p>
        </p:txBody>
      </p:sp>
      <p:sp>
        <p:nvSpPr>
          <p:cNvPr id="2" name="Slide Number Placeholder 1">
            <a:extLst>
              <a:ext uri="{FF2B5EF4-FFF2-40B4-BE49-F238E27FC236}">
                <a16:creationId xmlns:a16="http://schemas.microsoft.com/office/drawing/2014/main" id="{71DE0653-E3D8-3C1A-DFDB-D083A93D5A34}"/>
              </a:ext>
            </a:extLst>
          </p:cNvPr>
          <p:cNvSpPr>
            <a:spLocks noGrp="1"/>
          </p:cNvSpPr>
          <p:nvPr>
            <p:ph type="sldNum" sz="quarter" idx="12"/>
          </p:nvPr>
        </p:nvSpPr>
        <p:spPr/>
        <p:txBody>
          <a:bodyPr/>
          <a:lstStyle/>
          <a:p>
            <a:fld id="{54425F6D-D20E-45F8-BC37-33C14C4A00A5}" type="slidenum">
              <a:rPr lang="en-US" smtClean="0"/>
              <a:t>36</a:t>
            </a:fld>
            <a:endParaRPr lang="en-US"/>
          </a:p>
        </p:txBody>
      </p:sp>
      <p:pic>
        <p:nvPicPr>
          <p:cNvPr id="3" name="Picture 2">
            <a:extLst>
              <a:ext uri="{FF2B5EF4-FFF2-40B4-BE49-F238E27FC236}">
                <a16:creationId xmlns:a16="http://schemas.microsoft.com/office/drawing/2014/main" id="{6A9D534A-5ABF-37AC-F894-421303596C11}"/>
              </a:ext>
            </a:extLst>
          </p:cNvPr>
          <p:cNvPicPr>
            <a:picLocks noChangeAspect="1"/>
          </p:cNvPicPr>
          <p:nvPr/>
        </p:nvPicPr>
        <p:blipFill>
          <a:blip r:embed="rId2"/>
          <a:stretch>
            <a:fillRect/>
          </a:stretch>
        </p:blipFill>
        <p:spPr>
          <a:xfrm>
            <a:off x="6777715" y="2532021"/>
            <a:ext cx="4527120" cy="4070495"/>
          </a:xfrm>
          <a:prstGeom prst="rect">
            <a:avLst/>
          </a:prstGeom>
        </p:spPr>
      </p:pic>
      <p:sp>
        <p:nvSpPr>
          <p:cNvPr id="8" name="TextBox 7">
            <a:extLst>
              <a:ext uri="{FF2B5EF4-FFF2-40B4-BE49-F238E27FC236}">
                <a16:creationId xmlns:a16="http://schemas.microsoft.com/office/drawing/2014/main" id="{6211C9CE-2A62-DE79-47B2-E4F6CA31AE49}"/>
              </a:ext>
            </a:extLst>
          </p:cNvPr>
          <p:cNvSpPr txBox="1"/>
          <p:nvPr/>
        </p:nvSpPr>
        <p:spPr>
          <a:xfrm>
            <a:off x="800687" y="4637090"/>
            <a:ext cx="3960412" cy="1569660"/>
          </a:xfrm>
          <a:prstGeom prst="rect">
            <a:avLst/>
          </a:prstGeom>
          <a:noFill/>
        </p:spPr>
        <p:txBody>
          <a:bodyPr wrap="square">
            <a:spAutoFit/>
          </a:bodyPr>
          <a:lstStyle/>
          <a:p>
            <a:r>
              <a:rPr lang="en-US" sz="2400" b="0" i="0" dirty="0">
                <a:solidFill>
                  <a:srgbClr val="0028F0"/>
                </a:solidFill>
                <a:effectLst/>
                <a:latin typeface="Abadi" panose="020B0604020104020204" pitchFamily="34" charset="0"/>
              </a:rPr>
              <a:t>"for foundational discoveries and inventions that enable machine learning with artificial neural networks"</a:t>
            </a:r>
            <a:endParaRPr lang="en-US" sz="2400" dirty="0">
              <a:solidFill>
                <a:srgbClr val="0028F0"/>
              </a:solidFill>
            </a:endParaRPr>
          </a:p>
        </p:txBody>
      </p:sp>
      <p:pic>
        <p:nvPicPr>
          <p:cNvPr id="7" name="object 4">
            <a:extLst>
              <a:ext uri="{FF2B5EF4-FFF2-40B4-BE49-F238E27FC236}">
                <a16:creationId xmlns:a16="http://schemas.microsoft.com/office/drawing/2014/main" id="{B669D5C6-3223-4DD4-AEA0-0F240C9A90A4}"/>
              </a:ext>
            </a:extLst>
          </p:cNvPr>
          <p:cNvPicPr/>
          <p:nvPr/>
        </p:nvPicPr>
        <p:blipFill>
          <a:blip r:embed="rId3" cstate="print"/>
          <a:stretch>
            <a:fillRect/>
          </a:stretch>
        </p:blipFill>
        <p:spPr>
          <a:xfrm>
            <a:off x="953087" y="266804"/>
            <a:ext cx="4699568" cy="2601087"/>
          </a:xfrm>
          <a:prstGeom prst="rect">
            <a:avLst/>
          </a:prstGeom>
        </p:spPr>
      </p:pic>
      <p:sp>
        <p:nvSpPr>
          <p:cNvPr id="9" name="TextBox 8">
            <a:extLst>
              <a:ext uri="{FF2B5EF4-FFF2-40B4-BE49-F238E27FC236}">
                <a16:creationId xmlns:a16="http://schemas.microsoft.com/office/drawing/2014/main" id="{E976AD57-0DFB-BAC4-BEDF-72B8C1CB85D9}"/>
              </a:ext>
            </a:extLst>
          </p:cNvPr>
          <p:cNvSpPr txBox="1"/>
          <p:nvPr/>
        </p:nvSpPr>
        <p:spPr>
          <a:xfrm>
            <a:off x="5361709" y="1146875"/>
            <a:ext cx="4294909" cy="461665"/>
          </a:xfrm>
          <a:prstGeom prst="rect">
            <a:avLst/>
          </a:prstGeom>
          <a:noFill/>
        </p:spPr>
        <p:txBody>
          <a:bodyPr wrap="square">
            <a:spAutoFit/>
          </a:bodyPr>
          <a:lstStyle/>
          <a:p>
            <a:pPr marL="1296035">
              <a:lnSpc>
                <a:spcPct val="100000"/>
              </a:lnSpc>
              <a:spcBef>
                <a:spcPts val="100"/>
              </a:spcBef>
            </a:pPr>
            <a:r>
              <a:rPr lang="en-US" sz="2400" dirty="0">
                <a:latin typeface="Comic Sans MS" panose="030F0702030302020204" pitchFamily="66" charset="0"/>
                <a:cs typeface="Georgia"/>
              </a:rPr>
              <a:t>Turing</a:t>
            </a:r>
            <a:r>
              <a:rPr lang="en-US" sz="2400" spc="-30" dirty="0">
                <a:latin typeface="Comic Sans MS" panose="030F0702030302020204" pitchFamily="66" charset="0"/>
                <a:cs typeface="Georgia"/>
              </a:rPr>
              <a:t> </a:t>
            </a:r>
            <a:r>
              <a:rPr lang="en-US" sz="2400" dirty="0">
                <a:latin typeface="Comic Sans MS" panose="030F0702030302020204" pitchFamily="66" charset="0"/>
                <a:cs typeface="Georgia"/>
              </a:rPr>
              <a:t>Award</a:t>
            </a:r>
            <a:r>
              <a:rPr lang="en-US" sz="2400" spc="-25" dirty="0">
                <a:latin typeface="Comic Sans MS" panose="030F0702030302020204" pitchFamily="66" charset="0"/>
                <a:cs typeface="Georgia"/>
              </a:rPr>
              <a:t> </a:t>
            </a:r>
            <a:r>
              <a:rPr lang="en-US" sz="2400" spc="-10" dirty="0">
                <a:latin typeface="Comic Sans MS" panose="030F0702030302020204" pitchFamily="66" charset="0"/>
                <a:cs typeface="Georgia"/>
              </a:rPr>
              <a:t>2019</a:t>
            </a:r>
            <a:endParaRPr lang="en-US" sz="2400" dirty="0">
              <a:latin typeface="Comic Sans MS" panose="030F0702030302020204" pitchFamily="66" charset="0"/>
              <a:cs typeface="Georgia"/>
            </a:endParaRPr>
          </a:p>
        </p:txBody>
      </p:sp>
    </p:spTree>
    <p:extLst>
      <p:ext uri="{BB962C8B-B14F-4D97-AF65-F5344CB8AC3E}">
        <p14:creationId xmlns:p14="http://schemas.microsoft.com/office/powerpoint/2010/main" val="334084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48C0F0-A069-0224-5635-2A0038A97589}"/>
              </a:ext>
            </a:extLst>
          </p:cNvPr>
          <p:cNvPicPr>
            <a:picLocks noChangeAspect="1"/>
          </p:cNvPicPr>
          <p:nvPr/>
        </p:nvPicPr>
        <p:blipFill>
          <a:blip r:embed="rId2"/>
          <a:stretch>
            <a:fillRect/>
          </a:stretch>
        </p:blipFill>
        <p:spPr>
          <a:xfrm>
            <a:off x="0" y="608956"/>
            <a:ext cx="12192000" cy="5640087"/>
          </a:xfrm>
          <a:prstGeom prst="rect">
            <a:avLst/>
          </a:prstGeom>
        </p:spPr>
      </p:pic>
    </p:spTree>
    <p:extLst>
      <p:ext uri="{BB962C8B-B14F-4D97-AF65-F5344CB8AC3E}">
        <p14:creationId xmlns:p14="http://schemas.microsoft.com/office/powerpoint/2010/main" val="1639436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Goal: Image understanding, but what is it?</a:t>
            </a:r>
          </a:p>
        </p:txBody>
      </p:sp>
      <p:pic>
        <p:nvPicPr>
          <p:cNvPr id="13" name="Picture 3"/>
          <p:cNvPicPr>
            <a:picLocks noChangeAspect="1" noChangeArrowheads="1"/>
          </p:cNvPicPr>
          <p:nvPr/>
        </p:nvPicPr>
        <p:blipFill>
          <a:blip r:embed="rId3" cstate="print"/>
          <a:srcRect/>
          <a:stretch>
            <a:fillRect/>
          </a:stretch>
        </p:blipFill>
        <p:spPr bwMode="auto">
          <a:xfrm>
            <a:off x="3962401" y="1990511"/>
            <a:ext cx="4200729" cy="3059305"/>
          </a:xfrm>
          <a:prstGeom prst="rect">
            <a:avLst/>
          </a:prstGeom>
          <a:noFill/>
          <a:ln w="6350">
            <a:solidFill>
              <a:schemeClr val="tx1"/>
            </a:solidFill>
            <a:round/>
            <a:headEnd/>
            <a:tailEnd/>
          </a:ln>
          <a:effectLst>
            <a:outerShdw blurRad="50800" dist="38100" dir="2700000" algn="tl" rotWithShape="0">
              <a:prstClr val="black">
                <a:alpha val="40000"/>
              </a:prstClr>
            </a:outerShdw>
          </a:effectLst>
        </p:spPr>
      </p:pic>
      <p:sp>
        <p:nvSpPr>
          <p:cNvPr id="55" name="Rectangle 54"/>
          <p:cNvSpPr/>
          <p:nvPr/>
        </p:nvSpPr>
        <p:spPr>
          <a:xfrm>
            <a:off x="7061284" y="4739713"/>
            <a:ext cx="330540" cy="305276"/>
          </a:xfrm>
          <a:prstGeom prst="rect">
            <a:avLst/>
          </a:prstGeom>
        </p:spPr>
        <p:txBody>
          <a:bodyPr wrap="none">
            <a:spAutoFit/>
          </a:bodyPr>
          <a:lstStyle/>
          <a:p>
            <a:pPr algn="l" defTabSz="457200">
              <a:lnSpc>
                <a:spcPct val="86000"/>
              </a:lnSpc>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a:t>
            </a:r>
          </a:p>
        </p:txBody>
      </p:sp>
    </p:spTree>
    <p:extLst>
      <p:ext uri="{BB962C8B-B14F-4D97-AF65-F5344CB8AC3E}">
        <p14:creationId xmlns:p14="http://schemas.microsoft.com/office/powerpoint/2010/main" val="17509992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Goal: Image understanding</a:t>
            </a:r>
          </a:p>
        </p:txBody>
      </p:sp>
      <p:grpSp>
        <p:nvGrpSpPr>
          <p:cNvPr id="51" name="Group 50"/>
          <p:cNvGrpSpPr/>
          <p:nvPr/>
        </p:nvGrpSpPr>
        <p:grpSpPr>
          <a:xfrm>
            <a:off x="3962401" y="1981200"/>
            <a:ext cx="4200729" cy="3742978"/>
            <a:chOff x="4711808" y="1905000"/>
            <a:chExt cx="4200729" cy="3742978"/>
          </a:xfrm>
        </p:grpSpPr>
        <p:pic>
          <p:nvPicPr>
            <p:cNvPr id="13" name="Picture 3"/>
            <p:cNvPicPr>
              <a:picLocks noChangeAspect="1" noChangeArrowheads="1"/>
            </p:cNvPicPr>
            <p:nvPr/>
          </p:nvPicPr>
          <p:blipFill>
            <a:blip r:embed="rId3" cstate="print"/>
            <a:srcRect/>
            <a:stretch>
              <a:fillRect/>
            </a:stretch>
          </p:blipFill>
          <p:spPr bwMode="auto">
            <a:xfrm>
              <a:off x="4711808" y="1914310"/>
              <a:ext cx="4200729" cy="3059305"/>
            </a:xfrm>
            <a:prstGeom prst="rect">
              <a:avLst/>
            </a:prstGeom>
            <a:noFill/>
            <a:ln w="6350">
              <a:solidFill>
                <a:schemeClr val="tx1"/>
              </a:solidFill>
              <a:round/>
              <a:headEnd/>
              <a:tailEnd/>
            </a:ln>
            <a:effectLst>
              <a:outerShdw blurRad="50800" dist="38100" dir="2700000" algn="tl" rotWithShape="0">
                <a:prstClr val="black">
                  <a:alpha val="40000"/>
                </a:prstClr>
              </a:outerShdw>
            </a:effectLst>
          </p:spPr>
        </p:pic>
        <p:grpSp>
          <p:nvGrpSpPr>
            <p:cNvPr id="14" name="Group 4"/>
            <p:cNvGrpSpPr>
              <a:grpSpLocks/>
            </p:cNvGrpSpPr>
            <p:nvPr/>
          </p:nvGrpSpPr>
          <p:grpSpPr bwMode="auto">
            <a:xfrm>
              <a:off x="4711808" y="1905000"/>
              <a:ext cx="4200729" cy="2472768"/>
              <a:chOff x="336" y="585"/>
              <a:chExt cx="2256" cy="1328"/>
            </a:xfrm>
          </p:grpSpPr>
          <p:sp>
            <p:nvSpPr>
              <p:cNvPr id="17" name="Line 5"/>
              <p:cNvSpPr>
                <a:spLocks noChangeShapeType="1"/>
              </p:cNvSpPr>
              <p:nvPr/>
            </p:nvSpPr>
            <p:spPr bwMode="auto">
              <a:xfrm>
                <a:off x="336" y="1607"/>
                <a:ext cx="2256" cy="1"/>
              </a:xfrm>
              <a:prstGeom prst="line">
                <a:avLst/>
              </a:prstGeom>
              <a:noFill/>
              <a:ln w="25400">
                <a:solidFill>
                  <a:srgbClr val="00FF00"/>
                </a:solidFill>
                <a:prstDash val="sysDash"/>
                <a:miter lim="800000"/>
                <a:headEnd/>
                <a:tailEnd/>
              </a:ln>
              <a:effectLst/>
            </p:spPr>
            <p:txBody>
              <a:bodyPr/>
              <a:lstStyle/>
              <a:p>
                <a:pPr algn="l" defTabSz="457200">
                  <a:lnSpc>
                    <a:spcPct val="86000"/>
                  </a:lnSpc>
                  <a:spcBef>
                    <a:spcPct val="0"/>
                  </a:spcBef>
                  <a:buClr>
                    <a:srgbClr val="000000"/>
                  </a:buClr>
                  <a:buSzPct val="100000"/>
                </a:pPr>
                <a:endParaRPr lang="en-US" sz="2400" b="0">
                  <a:solidFill>
                    <a:prstClr val="white"/>
                  </a:solidFill>
                  <a:latin typeface="Arial" pitchFamily="34" charset="0"/>
                  <a:cs typeface="Arial" pitchFamily="34" charset="0"/>
                </a:endParaRPr>
              </a:p>
            </p:txBody>
          </p:sp>
          <p:sp>
            <p:nvSpPr>
              <p:cNvPr id="19" name="Freeform 6"/>
              <p:cNvSpPr>
                <a:spLocks noChangeArrowheads="1"/>
              </p:cNvSpPr>
              <p:nvPr/>
            </p:nvSpPr>
            <p:spPr bwMode="auto">
              <a:xfrm>
                <a:off x="336" y="1628"/>
                <a:ext cx="2256" cy="168"/>
              </a:xfrm>
              <a:custGeom>
                <a:avLst/>
                <a:gdLst/>
                <a:ahLst/>
                <a:cxnLst>
                  <a:cxn ang="0">
                    <a:pos x="0" y="177"/>
                  </a:cxn>
                  <a:cxn ang="0">
                    <a:pos x="670" y="6"/>
                  </a:cxn>
                  <a:cxn ang="0">
                    <a:pos x="810" y="0"/>
                  </a:cxn>
                  <a:cxn ang="0">
                    <a:pos x="1219" y="9"/>
                  </a:cxn>
                  <a:cxn ang="0">
                    <a:pos x="1296" y="47"/>
                  </a:cxn>
                  <a:cxn ang="0">
                    <a:pos x="1438" y="40"/>
                  </a:cxn>
                  <a:cxn ang="0">
                    <a:pos x="1567" y="107"/>
                  </a:cxn>
                  <a:cxn ang="0">
                    <a:pos x="2304" y="155"/>
                  </a:cxn>
                </a:cxnLst>
                <a:rect l="0" t="0" r="r" b="b"/>
                <a:pathLst>
                  <a:path w="2304" h="177">
                    <a:moveTo>
                      <a:pt x="0" y="177"/>
                    </a:moveTo>
                    <a:lnTo>
                      <a:pt x="670" y="6"/>
                    </a:lnTo>
                    <a:lnTo>
                      <a:pt x="810" y="0"/>
                    </a:lnTo>
                    <a:lnTo>
                      <a:pt x="1219" y="9"/>
                    </a:lnTo>
                    <a:lnTo>
                      <a:pt x="1296" y="47"/>
                    </a:lnTo>
                    <a:lnTo>
                      <a:pt x="1438" y="40"/>
                    </a:lnTo>
                    <a:lnTo>
                      <a:pt x="1567" y="107"/>
                    </a:lnTo>
                    <a:lnTo>
                      <a:pt x="2304" y="155"/>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pPr>
                <a:endParaRPr lang="en-US" sz="2400" b="0">
                  <a:solidFill>
                    <a:prstClr val="white"/>
                  </a:solidFill>
                  <a:latin typeface="Arial" pitchFamily="34" charset="0"/>
                  <a:cs typeface="Arial" pitchFamily="34" charset="0"/>
                </a:endParaRPr>
              </a:p>
            </p:txBody>
          </p:sp>
          <p:sp>
            <p:nvSpPr>
              <p:cNvPr id="20" name="Freeform 7"/>
              <p:cNvSpPr>
                <a:spLocks noChangeArrowheads="1"/>
              </p:cNvSpPr>
              <p:nvPr/>
            </p:nvSpPr>
            <p:spPr bwMode="auto">
              <a:xfrm>
                <a:off x="544" y="585"/>
                <a:ext cx="2046" cy="632"/>
              </a:xfrm>
              <a:custGeom>
                <a:avLst/>
                <a:gdLst/>
                <a:ahLst/>
                <a:cxnLst>
                  <a:cxn ang="0">
                    <a:pos x="0" y="0"/>
                  </a:cxn>
                  <a:cxn ang="0">
                    <a:pos x="220" y="245"/>
                  </a:cxn>
                  <a:cxn ang="0">
                    <a:pos x="304" y="291"/>
                  </a:cxn>
                  <a:cxn ang="0">
                    <a:pos x="354" y="391"/>
                  </a:cxn>
                  <a:cxn ang="0">
                    <a:pos x="390" y="403"/>
                  </a:cxn>
                  <a:cxn ang="0">
                    <a:pos x="458" y="564"/>
                  </a:cxn>
                  <a:cxn ang="0">
                    <a:pos x="378" y="564"/>
                  </a:cxn>
                  <a:cxn ang="0">
                    <a:pos x="410" y="617"/>
                  </a:cxn>
                  <a:cxn ang="0">
                    <a:pos x="467" y="615"/>
                  </a:cxn>
                  <a:cxn ang="0">
                    <a:pos x="510" y="665"/>
                  </a:cxn>
                  <a:cxn ang="0">
                    <a:pos x="599" y="631"/>
                  </a:cxn>
                  <a:cxn ang="0">
                    <a:pos x="652" y="643"/>
                  </a:cxn>
                  <a:cxn ang="0">
                    <a:pos x="832" y="603"/>
                  </a:cxn>
                  <a:cxn ang="0">
                    <a:pos x="988" y="629"/>
                  </a:cxn>
                  <a:cxn ang="0">
                    <a:pos x="1062" y="528"/>
                  </a:cxn>
                  <a:cxn ang="0">
                    <a:pos x="1180" y="533"/>
                  </a:cxn>
                  <a:cxn ang="0">
                    <a:pos x="1166" y="514"/>
                  </a:cxn>
                  <a:cxn ang="0">
                    <a:pos x="1314" y="322"/>
                  </a:cxn>
                  <a:cxn ang="0">
                    <a:pos x="1372" y="310"/>
                  </a:cxn>
                  <a:cxn ang="0">
                    <a:pos x="1372" y="197"/>
                  </a:cxn>
                  <a:cxn ang="0">
                    <a:pos x="1420" y="197"/>
                  </a:cxn>
                  <a:cxn ang="0">
                    <a:pos x="1446" y="228"/>
                  </a:cxn>
                  <a:cxn ang="0">
                    <a:pos x="1449" y="288"/>
                  </a:cxn>
                  <a:cxn ang="0">
                    <a:pos x="1823" y="221"/>
                  </a:cxn>
                  <a:cxn ang="0">
                    <a:pos x="1826" y="82"/>
                  </a:cxn>
                  <a:cxn ang="0">
                    <a:pos x="1900" y="53"/>
                  </a:cxn>
                  <a:cxn ang="0">
                    <a:pos x="1922" y="96"/>
                  </a:cxn>
                  <a:cxn ang="0">
                    <a:pos x="1922" y="199"/>
                  </a:cxn>
                  <a:cxn ang="0">
                    <a:pos x="2090" y="161"/>
                  </a:cxn>
                </a:cxnLst>
                <a:rect l="0" t="0" r="r" b="b"/>
                <a:pathLst>
                  <a:path w="2090" h="665">
                    <a:moveTo>
                      <a:pt x="0" y="0"/>
                    </a:moveTo>
                    <a:cubicBezTo>
                      <a:pt x="37" y="41"/>
                      <a:pt x="167" y="196"/>
                      <a:pt x="220" y="245"/>
                    </a:cubicBezTo>
                    <a:lnTo>
                      <a:pt x="304" y="291"/>
                    </a:lnTo>
                    <a:lnTo>
                      <a:pt x="354" y="391"/>
                    </a:lnTo>
                    <a:lnTo>
                      <a:pt x="390" y="403"/>
                    </a:lnTo>
                    <a:lnTo>
                      <a:pt x="458" y="564"/>
                    </a:lnTo>
                    <a:lnTo>
                      <a:pt x="378" y="564"/>
                    </a:lnTo>
                    <a:lnTo>
                      <a:pt x="410" y="617"/>
                    </a:lnTo>
                    <a:lnTo>
                      <a:pt x="467" y="615"/>
                    </a:lnTo>
                    <a:lnTo>
                      <a:pt x="510" y="665"/>
                    </a:lnTo>
                    <a:lnTo>
                      <a:pt x="599" y="631"/>
                    </a:lnTo>
                    <a:lnTo>
                      <a:pt x="652" y="643"/>
                    </a:lnTo>
                    <a:lnTo>
                      <a:pt x="832" y="603"/>
                    </a:lnTo>
                    <a:lnTo>
                      <a:pt x="988" y="629"/>
                    </a:lnTo>
                    <a:lnTo>
                      <a:pt x="1062" y="528"/>
                    </a:lnTo>
                    <a:lnTo>
                      <a:pt x="1180" y="533"/>
                    </a:lnTo>
                    <a:lnTo>
                      <a:pt x="1166" y="514"/>
                    </a:lnTo>
                    <a:lnTo>
                      <a:pt x="1314" y="322"/>
                    </a:lnTo>
                    <a:lnTo>
                      <a:pt x="1372" y="310"/>
                    </a:lnTo>
                    <a:lnTo>
                      <a:pt x="1372" y="197"/>
                    </a:lnTo>
                    <a:lnTo>
                      <a:pt x="1420" y="197"/>
                    </a:lnTo>
                    <a:lnTo>
                      <a:pt x="1446" y="228"/>
                    </a:lnTo>
                    <a:lnTo>
                      <a:pt x="1449" y="288"/>
                    </a:lnTo>
                    <a:lnTo>
                      <a:pt x="1823" y="221"/>
                    </a:lnTo>
                    <a:lnTo>
                      <a:pt x="1826" y="82"/>
                    </a:lnTo>
                    <a:lnTo>
                      <a:pt x="1900" y="53"/>
                    </a:lnTo>
                    <a:lnTo>
                      <a:pt x="1922" y="96"/>
                    </a:lnTo>
                    <a:lnTo>
                      <a:pt x="1922" y="199"/>
                    </a:lnTo>
                    <a:lnTo>
                      <a:pt x="2090" y="161"/>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pPr>
                <a:endParaRPr lang="en-US" sz="2400" b="0">
                  <a:solidFill>
                    <a:prstClr val="white"/>
                  </a:solidFill>
                  <a:latin typeface="Arial" pitchFamily="34" charset="0"/>
                  <a:cs typeface="Arial" pitchFamily="34" charset="0"/>
                </a:endParaRPr>
              </a:p>
            </p:txBody>
          </p:sp>
          <p:sp>
            <p:nvSpPr>
              <p:cNvPr id="21" name="Freeform 8"/>
              <p:cNvSpPr>
                <a:spLocks noChangeArrowheads="1"/>
              </p:cNvSpPr>
              <p:nvPr/>
            </p:nvSpPr>
            <p:spPr bwMode="auto">
              <a:xfrm>
                <a:off x="726" y="953"/>
                <a:ext cx="156" cy="743"/>
              </a:xfrm>
              <a:custGeom>
                <a:avLst/>
                <a:gdLst/>
                <a:ahLst/>
                <a:cxnLst>
                  <a:cxn ang="0">
                    <a:pos x="159" y="2"/>
                  </a:cxn>
                  <a:cxn ang="0">
                    <a:pos x="32" y="0"/>
                  </a:cxn>
                  <a:cxn ang="0">
                    <a:pos x="0" y="782"/>
                  </a:cxn>
                </a:cxnLst>
                <a:rect l="0" t="0" r="r" b="b"/>
                <a:pathLst>
                  <a:path w="159" h="782">
                    <a:moveTo>
                      <a:pt x="159" y="2"/>
                    </a:moveTo>
                    <a:lnTo>
                      <a:pt x="32" y="0"/>
                    </a:lnTo>
                    <a:lnTo>
                      <a:pt x="0" y="782"/>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pPr>
                <a:endParaRPr lang="en-US" sz="2400" b="0">
                  <a:solidFill>
                    <a:prstClr val="white"/>
                  </a:solidFill>
                  <a:latin typeface="Arial" pitchFamily="34" charset="0"/>
                  <a:cs typeface="Arial" pitchFamily="34" charset="0"/>
                </a:endParaRPr>
              </a:p>
            </p:txBody>
          </p:sp>
          <p:sp>
            <p:nvSpPr>
              <p:cNvPr id="22" name="Line 9"/>
              <p:cNvSpPr>
                <a:spLocks noChangeShapeType="1"/>
              </p:cNvSpPr>
              <p:nvPr/>
            </p:nvSpPr>
            <p:spPr bwMode="auto">
              <a:xfrm>
                <a:off x="1366" y="1158"/>
                <a:ext cx="5" cy="481"/>
              </a:xfrm>
              <a:prstGeom prst="line">
                <a:avLst/>
              </a:prstGeom>
              <a:noFill/>
              <a:ln w="25400">
                <a:solidFill>
                  <a:srgbClr val="FFFF00"/>
                </a:solidFill>
                <a:miter lim="800000"/>
                <a:headEnd/>
                <a:tailEnd/>
              </a:ln>
              <a:effectLst/>
            </p:spPr>
            <p:txBody>
              <a:bodyPr/>
              <a:lstStyle/>
              <a:p>
                <a:pPr algn="l" defTabSz="457200">
                  <a:lnSpc>
                    <a:spcPct val="86000"/>
                  </a:lnSpc>
                  <a:spcBef>
                    <a:spcPct val="0"/>
                  </a:spcBef>
                  <a:buClr>
                    <a:srgbClr val="000000"/>
                  </a:buClr>
                  <a:buSzPct val="100000"/>
                </a:pPr>
                <a:endParaRPr lang="en-US" sz="2400" b="0">
                  <a:solidFill>
                    <a:prstClr val="white"/>
                  </a:solidFill>
                  <a:latin typeface="Arial" pitchFamily="34" charset="0"/>
                  <a:cs typeface="Arial" pitchFamily="34" charset="0"/>
                </a:endParaRPr>
              </a:p>
            </p:txBody>
          </p:sp>
          <p:sp>
            <p:nvSpPr>
              <p:cNvPr id="23" name="Freeform 10"/>
              <p:cNvSpPr>
                <a:spLocks noChangeArrowheads="1"/>
              </p:cNvSpPr>
              <p:nvPr/>
            </p:nvSpPr>
            <p:spPr bwMode="auto">
              <a:xfrm>
                <a:off x="1511" y="1183"/>
                <a:ext cx="12" cy="456"/>
              </a:xfrm>
              <a:custGeom>
                <a:avLst/>
                <a:gdLst/>
                <a:ahLst/>
                <a:cxnLst>
                  <a:cxn ang="0">
                    <a:pos x="0" y="0"/>
                  </a:cxn>
                  <a:cxn ang="0">
                    <a:pos x="12" y="480"/>
                  </a:cxn>
                </a:cxnLst>
                <a:rect l="0" t="0" r="r" b="b"/>
                <a:pathLst>
                  <a:path w="12" h="480">
                    <a:moveTo>
                      <a:pt x="0" y="0"/>
                    </a:moveTo>
                    <a:lnTo>
                      <a:pt x="12" y="48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pPr>
                <a:endParaRPr lang="en-US" sz="2400" b="0">
                  <a:solidFill>
                    <a:prstClr val="white"/>
                  </a:solidFill>
                  <a:latin typeface="Arial" pitchFamily="34" charset="0"/>
                  <a:cs typeface="Arial" pitchFamily="34" charset="0"/>
                </a:endParaRPr>
              </a:p>
            </p:txBody>
          </p:sp>
          <p:sp>
            <p:nvSpPr>
              <p:cNvPr id="24" name="Freeform 11"/>
              <p:cNvSpPr>
                <a:spLocks noChangeArrowheads="1"/>
              </p:cNvSpPr>
              <p:nvPr/>
            </p:nvSpPr>
            <p:spPr bwMode="auto">
              <a:xfrm>
                <a:off x="1830" y="893"/>
                <a:ext cx="43" cy="839"/>
              </a:xfrm>
              <a:custGeom>
                <a:avLst/>
                <a:gdLst/>
                <a:ahLst/>
                <a:cxnLst>
                  <a:cxn ang="0">
                    <a:pos x="0" y="0"/>
                  </a:cxn>
                  <a:cxn ang="0">
                    <a:pos x="8" y="58"/>
                  </a:cxn>
                  <a:cxn ang="0">
                    <a:pos x="24" y="89"/>
                  </a:cxn>
                  <a:cxn ang="0">
                    <a:pos x="44" y="883"/>
                  </a:cxn>
                </a:cxnLst>
                <a:rect l="0" t="0" r="r" b="b"/>
                <a:pathLst>
                  <a:path w="44" h="883">
                    <a:moveTo>
                      <a:pt x="0" y="0"/>
                    </a:moveTo>
                    <a:lnTo>
                      <a:pt x="8" y="58"/>
                    </a:lnTo>
                    <a:lnTo>
                      <a:pt x="24" y="89"/>
                    </a:lnTo>
                    <a:lnTo>
                      <a:pt x="44" y="883"/>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pPr>
                <a:endParaRPr lang="en-US" sz="2400" b="0">
                  <a:solidFill>
                    <a:prstClr val="white"/>
                  </a:solidFill>
                  <a:latin typeface="Arial" pitchFamily="34" charset="0"/>
                  <a:cs typeface="Arial" pitchFamily="34" charset="0"/>
                </a:endParaRPr>
              </a:p>
            </p:txBody>
          </p:sp>
          <p:sp>
            <p:nvSpPr>
              <p:cNvPr id="25" name="Freeform 12"/>
              <p:cNvSpPr>
                <a:spLocks noChangeArrowheads="1"/>
              </p:cNvSpPr>
              <p:nvPr/>
            </p:nvSpPr>
            <p:spPr bwMode="auto">
              <a:xfrm>
                <a:off x="1699" y="1091"/>
                <a:ext cx="42" cy="577"/>
              </a:xfrm>
              <a:custGeom>
                <a:avLst/>
                <a:gdLst/>
                <a:ahLst/>
                <a:cxnLst>
                  <a:cxn ang="0">
                    <a:pos x="0" y="0"/>
                  </a:cxn>
                  <a:cxn ang="0">
                    <a:pos x="36" y="5"/>
                  </a:cxn>
                  <a:cxn ang="0">
                    <a:pos x="43" y="607"/>
                  </a:cxn>
                </a:cxnLst>
                <a:rect l="0" t="0" r="r" b="b"/>
                <a:pathLst>
                  <a:path w="43" h="607">
                    <a:moveTo>
                      <a:pt x="0" y="0"/>
                    </a:moveTo>
                    <a:lnTo>
                      <a:pt x="36" y="5"/>
                    </a:lnTo>
                    <a:lnTo>
                      <a:pt x="43" y="607"/>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pPr>
                <a:endParaRPr lang="en-US" sz="2400" b="0">
                  <a:solidFill>
                    <a:prstClr val="white"/>
                  </a:solidFill>
                  <a:latin typeface="Arial" pitchFamily="34" charset="0"/>
                  <a:cs typeface="Arial" pitchFamily="34" charset="0"/>
                </a:endParaRPr>
              </a:p>
            </p:txBody>
          </p:sp>
          <p:sp>
            <p:nvSpPr>
              <p:cNvPr id="26" name="Line 13"/>
              <p:cNvSpPr>
                <a:spLocks noChangeShapeType="1"/>
              </p:cNvSpPr>
              <p:nvPr/>
            </p:nvSpPr>
            <p:spPr bwMode="auto">
              <a:xfrm>
                <a:off x="1135" y="1183"/>
                <a:ext cx="1" cy="456"/>
              </a:xfrm>
              <a:prstGeom prst="line">
                <a:avLst/>
              </a:prstGeom>
              <a:noFill/>
              <a:ln w="25400">
                <a:solidFill>
                  <a:srgbClr val="FFFF00"/>
                </a:solidFill>
                <a:miter lim="800000"/>
                <a:headEnd/>
                <a:tailEnd/>
              </a:ln>
              <a:effectLst/>
            </p:spPr>
            <p:txBody>
              <a:bodyPr/>
              <a:lstStyle/>
              <a:p>
                <a:pPr algn="l" defTabSz="457200">
                  <a:lnSpc>
                    <a:spcPct val="86000"/>
                  </a:lnSpc>
                  <a:spcBef>
                    <a:spcPct val="0"/>
                  </a:spcBef>
                  <a:buClr>
                    <a:srgbClr val="000000"/>
                  </a:buClr>
                  <a:buSzPct val="100000"/>
                </a:pPr>
                <a:endParaRPr lang="en-US" sz="2400" b="0">
                  <a:solidFill>
                    <a:prstClr val="white"/>
                  </a:solidFill>
                  <a:latin typeface="Arial" pitchFamily="34" charset="0"/>
                  <a:cs typeface="Arial" pitchFamily="34" charset="0"/>
                </a:endParaRPr>
              </a:p>
            </p:txBody>
          </p:sp>
          <p:sp>
            <p:nvSpPr>
              <p:cNvPr id="27" name="Freeform 14"/>
              <p:cNvSpPr>
                <a:spLocks noChangeArrowheads="1"/>
              </p:cNvSpPr>
              <p:nvPr/>
            </p:nvSpPr>
            <p:spPr bwMode="auto">
              <a:xfrm>
                <a:off x="336" y="590"/>
                <a:ext cx="576" cy="534"/>
              </a:xfrm>
              <a:custGeom>
                <a:avLst/>
                <a:gdLst/>
                <a:ahLst/>
                <a:cxnLst>
                  <a:cxn ang="0">
                    <a:pos x="0" y="0"/>
                  </a:cxn>
                  <a:cxn ang="0">
                    <a:pos x="422" y="377"/>
                  </a:cxn>
                  <a:cxn ang="0">
                    <a:pos x="588" y="562"/>
                  </a:cxn>
                </a:cxnLst>
                <a:rect l="0" t="0" r="r" b="b"/>
                <a:pathLst>
                  <a:path w="588" h="562">
                    <a:moveTo>
                      <a:pt x="0" y="0"/>
                    </a:moveTo>
                    <a:lnTo>
                      <a:pt x="422" y="377"/>
                    </a:lnTo>
                    <a:lnTo>
                      <a:pt x="588" y="562"/>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pPr>
                <a:endParaRPr lang="en-US" sz="2400" b="0">
                  <a:solidFill>
                    <a:prstClr val="white"/>
                  </a:solidFill>
                  <a:latin typeface="Arial" pitchFamily="34" charset="0"/>
                  <a:cs typeface="Arial" pitchFamily="34" charset="0"/>
                </a:endParaRPr>
              </a:p>
            </p:txBody>
          </p:sp>
          <p:sp>
            <p:nvSpPr>
              <p:cNvPr id="28" name="Freeform 15"/>
              <p:cNvSpPr>
                <a:spLocks noChangeArrowheads="1"/>
              </p:cNvSpPr>
              <p:nvPr/>
            </p:nvSpPr>
            <p:spPr bwMode="auto">
              <a:xfrm>
                <a:off x="1583" y="1087"/>
                <a:ext cx="22" cy="598"/>
              </a:xfrm>
              <a:custGeom>
                <a:avLst/>
                <a:gdLst/>
                <a:ahLst/>
                <a:cxnLst>
                  <a:cxn ang="0">
                    <a:pos x="0" y="0"/>
                  </a:cxn>
                  <a:cxn ang="0">
                    <a:pos x="8" y="598"/>
                  </a:cxn>
                  <a:cxn ang="0">
                    <a:pos x="23" y="629"/>
                  </a:cxn>
                </a:cxnLst>
                <a:rect l="0" t="0" r="r" b="b"/>
                <a:pathLst>
                  <a:path w="23" h="629">
                    <a:moveTo>
                      <a:pt x="0" y="0"/>
                    </a:moveTo>
                    <a:lnTo>
                      <a:pt x="8" y="598"/>
                    </a:lnTo>
                    <a:lnTo>
                      <a:pt x="23" y="629"/>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pPr>
                <a:endParaRPr lang="en-US" sz="2400" b="0">
                  <a:solidFill>
                    <a:prstClr val="white"/>
                  </a:solidFill>
                  <a:latin typeface="Arial" pitchFamily="34" charset="0"/>
                  <a:cs typeface="Arial" pitchFamily="34" charset="0"/>
                </a:endParaRPr>
              </a:p>
            </p:txBody>
          </p:sp>
          <p:sp>
            <p:nvSpPr>
              <p:cNvPr id="29" name="Freeform 16"/>
              <p:cNvSpPr>
                <a:spLocks noChangeArrowheads="1"/>
              </p:cNvSpPr>
              <p:nvPr/>
            </p:nvSpPr>
            <p:spPr bwMode="auto">
              <a:xfrm>
                <a:off x="977" y="1215"/>
                <a:ext cx="69" cy="424"/>
              </a:xfrm>
              <a:custGeom>
                <a:avLst/>
                <a:gdLst/>
                <a:ahLst/>
                <a:cxnLst>
                  <a:cxn ang="0">
                    <a:pos x="70" y="0"/>
                  </a:cxn>
                  <a:cxn ang="0">
                    <a:pos x="10" y="31"/>
                  </a:cxn>
                  <a:cxn ang="0">
                    <a:pos x="0" y="436"/>
                  </a:cxn>
                  <a:cxn ang="0">
                    <a:pos x="18" y="446"/>
                  </a:cxn>
                </a:cxnLst>
                <a:rect l="0" t="0" r="r" b="b"/>
                <a:pathLst>
                  <a:path w="70" h="446">
                    <a:moveTo>
                      <a:pt x="70" y="0"/>
                    </a:moveTo>
                    <a:lnTo>
                      <a:pt x="10" y="31"/>
                    </a:lnTo>
                    <a:lnTo>
                      <a:pt x="0" y="436"/>
                    </a:lnTo>
                    <a:lnTo>
                      <a:pt x="18" y="446"/>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pPr>
                <a:endParaRPr lang="en-US" sz="2400" b="0">
                  <a:solidFill>
                    <a:prstClr val="white"/>
                  </a:solidFill>
                  <a:latin typeface="Arial" pitchFamily="34" charset="0"/>
                  <a:cs typeface="Arial" pitchFamily="34" charset="0"/>
                </a:endParaRPr>
              </a:p>
            </p:txBody>
          </p:sp>
          <p:sp>
            <p:nvSpPr>
              <p:cNvPr id="30" name="Freeform 17"/>
              <p:cNvSpPr>
                <a:spLocks noChangeArrowheads="1"/>
              </p:cNvSpPr>
              <p:nvPr/>
            </p:nvSpPr>
            <p:spPr bwMode="auto">
              <a:xfrm>
                <a:off x="1746" y="863"/>
                <a:ext cx="846" cy="228"/>
              </a:xfrm>
              <a:custGeom>
                <a:avLst/>
                <a:gdLst/>
                <a:ahLst/>
                <a:cxnLst>
                  <a:cxn ang="0">
                    <a:pos x="0" y="240"/>
                  </a:cxn>
                  <a:cxn ang="0">
                    <a:pos x="96" y="144"/>
                  </a:cxn>
                  <a:cxn ang="0">
                    <a:pos x="864" y="0"/>
                  </a:cxn>
                </a:cxnLst>
                <a:rect l="0" t="0" r="r" b="b"/>
                <a:pathLst>
                  <a:path w="864" h="240">
                    <a:moveTo>
                      <a:pt x="0" y="240"/>
                    </a:moveTo>
                    <a:lnTo>
                      <a:pt x="96" y="144"/>
                    </a:lnTo>
                    <a:lnTo>
                      <a:pt x="864" y="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pPr>
                <a:endParaRPr lang="en-US" sz="2400" b="0">
                  <a:solidFill>
                    <a:prstClr val="white"/>
                  </a:solidFill>
                  <a:latin typeface="Arial" pitchFamily="34" charset="0"/>
                  <a:cs typeface="Arial" pitchFamily="34" charset="0"/>
                </a:endParaRPr>
              </a:p>
            </p:txBody>
          </p:sp>
          <p:sp>
            <p:nvSpPr>
              <p:cNvPr id="31" name="Freeform 18"/>
              <p:cNvSpPr>
                <a:spLocks noChangeArrowheads="1"/>
              </p:cNvSpPr>
              <p:nvPr/>
            </p:nvSpPr>
            <p:spPr bwMode="auto">
              <a:xfrm>
                <a:off x="336" y="1639"/>
                <a:ext cx="752" cy="274"/>
              </a:xfrm>
              <a:custGeom>
                <a:avLst/>
                <a:gdLst/>
                <a:ahLst/>
                <a:cxnLst>
                  <a:cxn ang="0">
                    <a:pos x="0" y="288"/>
                  </a:cxn>
                  <a:cxn ang="0">
                    <a:pos x="720" y="96"/>
                  </a:cxn>
                  <a:cxn ang="0">
                    <a:pos x="768" y="0"/>
                  </a:cxn>
                </a:cxnLst>
                <a:rect l="0" t="0" r="r" b="b"/>
                <a:pathLst>
                  <a:path w="768" h="288">
                    <a:moveTo>
                      <a:pt x="0" y="288"/>
                    </a:moveTo>
                    <a:lnTo>
                      <a:pt x="720" y="96"/>
                    </a:lnTo>
                    <a:lnTo>
                      <a:pt x="768" y="0"/>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pPr>
                <a:endParaRPr lang="en-US" sz="2400" b="0">
                  <a:solidFill>
                    <a:prstClr val="white"/>
                  </a:solidFill>
                  <a:latin typeface="Arial" pitchFamily="34" charset="0"/>
                  <a:cs typeface="Arial" pitchFamily="34" charset="0"/>
                </a:endParaRPr>
              </a:p>
            </p:txBody>
          </p:sp>
          <p:sp>
            <p:nvSpPr>
              <p:cNvPr id="32" name="Freeform 19"/>
              <p:cNvSpPr>
                <a:spLocks noChangeArrowheads="1"/>
              </p:cNvSpPr>
              <p:nvPr/>
            </p:nvSpPr>
            <p:spPr bwMode="auto">
              <a:xfrm>
                <a:off x="940" y="1169"/>
                <a:ext cx="44" cy="75"/>
              </a:xfrm>
              <a:custGeom>
                <a:avLst/>
                <a:gdLst/>
                <a:ahLst/>
                <a:cxnLst>
                  <a:cxn ang="0">
                    <a:pos x="0" y="0"/>
                  </a:cxn>
                  <a:cxn ang="0">
                    <a:pos x="45" y="79"/>
                  </a:cxn>
                </a:cxnLst>
                <a:rect l="0" t="0" r="r" b="b"/>
                <a:pathLst>
                  <a:path w="45" h="79">
                    <a:moveTo>
                      <a:pt x="0" y="0"/>
                    </a:moveTo>
                    <a:lnTo>
                      <a:pt x="45" y="79"/>
                    </a:lnTo>
                  </a:path>
                </a:pathLst>
              </a:custGeom>
              <a:noFill/>
              <a:ln w="25400">
                <a:solidFill>
                  <a:srgbClr val="FFFF00"/>
                </a:solidFill>
                <a:round/>
                <a:headEnd/>
                <a:tailEnd/>
              </a:ln>
              <a:effectLst/>
            </p:spPr>
            <p:txBody>
              <a:bodyPr wrap="none" anchor="ctr"/>
              <a:lstStyle/>
              <a:p>
                <a:pPr algn="l" defTabSz="457200">
                  <a:lnSpc>
                    <a:spcPct val="86000"/>
                  </a:lnSpc>
                  <a:spcBef>
                    <a:spcPct val="0"/>
                  </a:spcBef>
                  <a:buClr>
                    <a:srgbClr val="000000"/>
                  </a:buClr>
                  <a:buSzPct val="100000"/>
                </a:pPr>
                <a:endParaRPr lang="en-US" sz="2400" b="0">
                  <a:solidFill>
                    <a:prstClr val="white"/>
                  </a:solidFill>
                  <a:latin typeface="Arial" pitchFamily="34" charset="0"/>
                  <a:cs typeface="Arial" pitchFamily="34" charset="0"/>
                </a:endParaRPr>
              </a:p>
            </p:txBody>
          </p:sp>
        </p:grpSp>
        <p:sp>
          <p:nvSpPr>
            <p:cNvPr id="15" name="Text Box 20"/>
            <p:cNvSpPr txBox="1">
              <a:spLocks noChangeArrowheads="1"/>
            </p:cNvSpPr>
            <p:nvPr/>
          </p:nvSpPr>
          <p:spPr bwMode="auto">
            <a:xfrm>
              <a:off x="4801185" y="5122577"/>
              <a:ext cx="4038733" cy="525401"/>
            </a:xfrm>
            <a:prstGeom prst="rect">
              <a:avLst/>
            </a:prstGeom>
            <a:noFill/>
            <a:ln w="9525">
              <a:noFill/>
              <a:round/>
              <a:headEnd/>
              <a:tailEnd/>
            </a:ln>
            <a:effectLst/>
          </p:spPr>
          <p:txBody>
            <a:bodyPr wrap="square" lIns="90000" tIns="46800" rIns="90000" bIns="46800">
              <a:spAutoFit/>
            </a:bodyPr>
            <a:lstStyle/>
            <a:p>
              <a:pPr defTabSz="457200">
                <a:spcBef>
                  <a:spcPts val="750"/>
                </a:spcBef>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prstClr val="black"/>
                  </a:solidFill>
                  <a:latin typeface="Calibri"/>
                  <a:cs typeface="Arial" pitchFamily="34" charset="0"/>
                </a:rPr>
                <a:t>Geometric</a:t>
              </a:r>
              <a:r>
                <a:rPr lang="en-GB" sz="2800" b="0" dirty="0">
                  <a:solidFill>
                    <a:prstClr val="black"/>
                  </a:solidFill>
                  <a:latin typeface="Calibri"/>
                  <a:cs typeface="Arial" pitchFamily="34" charset="0"/>
                </a:rPr>
                <a:t> understanding</a:t>
              </a:r>
            </a:p>
          </p:txBody>
        </p:sp>
      </p:grpSp>
      <p:sp>
        <p:nvSpPr>
          <p:cNvPr id="55" name="Rectangle 54"/>
          <p:cNvSpPr/>
          <p:nvPr/>
        </p:nvSpPr>
        <p:spPr>
          <a:xfrm>
            <a:off x="7061284" y="4739713"/>
            <a:ext cx="330540" cy="305276"/>
          </a:xfrm>
          <a:prstGeom prst="rect">
            <a:avLst/>
          </a:prstGeom>
        </p:spPr>
        <p:txBody>
          <a:bodyPr wrap="none">
            <a:spAutoFit/>
          </a:bodyPr>
          <a:lstStyle/>
          <a:p>
            <a:pPr algn="l" defTabSz="457200">
              <a:lnSpc>
                <a:spcPct val="86000"/>
              </a:lnSpc>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a:t>
            </a:r>
          </a:p>
        </p:txBody>
      </p:sp>
    </p:spTree>
    <p:extLst>
      <p:ext uri="{BB962C8B-B14F-4D97-AF65-F5344CB8AC3E}">
        <p14:creationId xmlns:p14="http://schemas.microsoft.com/office/powerpoint/2010/main" val="374622292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838200" y="365125"/>
            <a:ext cx="10515600" cy="485343"/>
          </a:xfrm>
        </p:spPr>
        <p:txBody>
          <a:bodyPr>
            <a:normAutofit fontScale="90000"/>
          </a:bodyPr>
          <a:lstStyle/>
          <a:p>
            <a:r>
              <a:rPr lang="en-US" dirty="0"/>
              <a:t>Digital color images in a computer</a:t>
            </a:r>
          </a:p>
        </p:txBody>
      </p:sp>
      <p:graphicFrame>
        <p:nvGraphicFramePr>
          <p:cNvPr id="4" name="Table 3"/>
          <p:cNvGraphicFramePr>
            <a:graphicFrameLocks noGrp="1"/>
          </p:cNvGraphicFramePr>
          <p:nvPr>
            <p:extLst>
              <p:ext uri="{D42A27DB-BD31-4B8C-83A1-F6EECF244321}">
                <p14:modId xmlns:p14="http://schemas.microsoft.com/office/powerpoint/2010/main" val="120746745"/>
              </p:ext>
            </p:extLst>
          </p:nvPr>
        </p:nvGraphicFramePr>
        <p:xfrm>
          <a:off x="6774873" y="4494212"/>
          <a:ext cx="4889500" cy="2095500"/>
        </p:xfrm>
        <a:graphic>
          <a:graphicData uri="http://schemas.openxmlformats.org/drawingml/2006/table">
            <a:tbl>
              <a:tblPr/>
              <a:tblGrid>
                <a:gridCol w="444500">
                  <a:extLst>
                    <a:ext uri="{9D8B030D-6E8A-4147-A177-3AD203B41FA5}">
                      <a16:colId xmlns:a16="http://schemas.microsoft.com/office/drawing/2014/main" val="20000"/>
                    </a:ext>
                  </a:extLst>
                </a:gridCol>
                <a:gridCol w="444500">
                  <a:extLst>
                    <a:ext uri="{9D8B030D-6E8A-4147-A177-3AD203B41FA5}">
                      <a16:colId xmlns:a16="http://schemas.microsoft.com/office/drawing/2014/main" val="20001"/>
                    </a:ext>
                  </a:extLst>
                </a:gridCol>
                <a:gridCol w="444500">
                  <a:extLst>
                    <a:ext uri="{9D8B030D-6E8A-4147-A177-3AD203B41FA5}">
                      <a16:colId xmlns:a16="http://schemas.microsoft.com/office/drawing/2014/main" val="20002"/>
                    </a:ext>
                  </a:extLst>
                </a:gridCol>
                <a:gridCol w="444500">
                  <a:extLst>
                    <a:ext uri="{9D8B030D-6E8A-4147-A177-3AD203B41FA5}">
                      <a16:colId xmlns:a16="http://schemas.microsoft.com/office/drawing/2014/main" val="20003"/>
                    </a:ext>
                  </a:extLst>
                </a:gridCol>
                <a:gridCol w="444500">
                  <a:extLst>
                    <a:ext uri="{9D8B030D-6E8A-4147-A177-3AD203B41FA5}">
                      <a16:colId xmlns:a16="http://schemas.microsoft.com/office/drawing/2014/main" val="20004"/>
                    </a:ext>
                  </a:extLst>
                </a:gridCol>
                <a:gridCol w="444500">
                  <a:extLst>
                    <a:ext uri="{9D8B030D-6E8A-4147-A177-3AD203B41FA5}">
                      <a16:colId xmlns:a16="http://schemas.microsoft.com/office/drawing/2014/main" val="20005"/>
                    </a:ext>
                  </a:extLst>
                </a:gridCol>
                <a:gridCol w="444500">
                  <a:extLst>
                    <a:ext uri="{9D8B030D-6E8A-4147-A177-3AD203B41FA5}">
                      <a16:colId xmlns:a16="http://schemas.microsoft.com/office/drawing/2014/main" val="20006"/>
                    </a:ext>
                  </a:extLst>
                </a:gridCol>
                <a:gridCol w="444500">
                  <a:extLst>
                    <a:ext uri="{9D8B030D-6E8A-4147-A177-3AD203B41FA5}">
                      <a16:colId xmlns:a16="http://schemas.microsoft.com/office/drawing/2014/main" val="20007"/>
                    </a:ext>
                  </a:extLst>
                </a:gridCol>
                <a:gridCol w="444500">
                  <a:extLst>
                    <a:ext uri="{9D8B030D-6E8A-4147-A177-3AD203B41FA5}">
                      <a16:colId xmlns:a16="http://schemas.microsoft.com/office/drawing/2014/main" val="20008"/>
                    </a:ext>
                  </a:extLst>
                </a:gridCol>
                <a:gridCol w="444500">
                  <a:extLst>
                    <a:ext uri="{9D8B030D-6E8A-4147-A177-3AD203B41FA5}">
                      <a16:colId xmlns:a16="http://schemas.microsoft.com/office/drawing/2014/main" val="20009"/>
                    </a:ext>
                  </a:extLst>
                </a:gridCol>
                <a:gridCol w="444500">
                  <a:extLst>
                    <a:ext uri="{9D8B030D-6E8A-4147-A177-3AD203B41FA5}">
                      <a16:colId xmlns:a16="http://schemas.microsoft.com/office/drawing/2014/main" val="20010"/>
                    </a:ext>
                  </a:extLst>
                </a:gridCol>
              </a:tblGrid>
              <a:tr h="190500">
                <a:tc>
                  <a:txBody>
                    <a:bodyPr/>
                    <a:lstStyle/>
                    <a:p>
                      <a:pPr algn="ctr" fontAlgn="b"/>
                      <a:r>
                        <a:rPr lang="en-US" sz="1100" b="0" i="0" u="none" strike="noStrike" dirty="0">
                          <a:solidFill>
                            <a:srgbClr val="000000"/>
                          </a:solidFill>
                          <a:latin typeface="Calibri"/>
                        </a:rPr>
                        <a:t>0.92</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0500">
                <a:tc>
                  <a:txBody>
                    <a:bodyPr/>
                    <a:lstStyle/>
                    <a:p>
                      <a:pPr algn="ctr" fontAlgn="b"/>
                      <a:r>
                        <a:rPr lang="en-US" sz="1100" b="0" i="0" u="none" strike="noStrike" dirty="0">
                          <a:solidFill>
                            <a:srgbClr val="000000"/>
                          </a:solidFill>
                          <a:latin typeface="Calibri"/>
                        </a:rPr>
                        <a:t>0.95</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0500">
                <a:tc>
                  <a:txBody>
                    <a:bodyPr/>
                    <a:lstStyle/>
                    <a:p>
                      <a:pPr algn="ctr" fontAlgn="b"/>
                      <a:r>
                        <a:rPr lang="en-US" sz="1100" b="0" i="0" u="none" strike="noStrike" dirty="0">
                          <a:solidFill>
                            <a:srgbClr val="000000"/>
                          </a:solidFill>
                          <a:latin typeface="Calibri"/>
                        </a:rPr>
                        <a:t>0.89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0500">
                <a:tc>
                  <a:txBody>
                    <a:bodyPr/>
                    <a:lstStyle/>
                    <a:p>
                      <a:pPr algn="ctr" fontAlgn="b"/>
                      <a:r>
                        <a:rPr lang="en-US" sz="1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90500">
                <a:tc>
                  <a:txBody>
                    <a:bodyPr/>
                    <a:lstStyle/>
                    <a:p>
                      <a:pPr algn="ctr" fontAlgn="b"/>
                      <a:r>
                        <a:rPr lang="en-US" sz="1100" b="0" i="0" u="none" strike="noStrike">
                          <a:solidFill>
                            <a:srgbClr val="000000"/>
                          </a:solidFill>
                          <a:latin typeface="Calibri"/>
                        </a:rPr>
                        <a:t>0.71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0500">
                <a:tc>
                  <a:txBody>
                    <a:bodyPr/>
                    <a:lstStyle/>
                    <a:p>
                      <a:pPr algn="ctr" fontAlgn="b"/>
                      <a:r>
                        <a:rPr lang="en-US" sz="1100" b="0" i="0" u="none" strike="noStrike">
                          <a:solidFill>
                            <a:srgbClr val="000000"/>
                          </a:solidFill>
                          <a:latin typeface="Calibri"/>
                        </a:rPr>
                        <a:t>0.49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0500">
                <a:tc>
                  <a:txBody>
                    <a:bodyPr/>
                    <a:lstStyle/>
                    <a:p>
                      <a:pPr algn="ctr" fontAlgn="b"/>
                      <a:r>
                        <a:rPr lang="en-US" sz="1100" b="0" i="0" u="none" strike="noStrike">
                          <a:solidFill>
                            <a:srgbClr val="000000"/>
                          </a:solidFill>
                          <a:latin typeface="Calibri"/>
                        </a:rPr>
                        <a:t>0.86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0500">
                <a:tc>
                  <a:txBody>
                    <a:bodyPr/>
                    <a:lstStyle/>
                    <a:p>
                      <a:pPr algn="ctr" fontAlgn="b"/>
                      <a:r>
                        <a:rPr lang="en-US" sz="1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0500">
                <a:tc>
                  <a:txBody>
                    <a:bodyPr/>
                    <a:lstStyle/>
                    <a:p>
                      <a:pPr algn="ctr" fontAlgn="b"/>
                      <a:r>
                        <a:rPr lang="en-US" sz="1100" b="0" i="0" u="none" strike="noStrike">
                          <a:solidFill>
                            <a:srgbClr val="000000"/>
                          </a:solidFill>
                          <a:latin typeface="Calibri"/>
                        </a:rPr>
                        <a:t>0.69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90500">
                <a:tc>
                  <a:txBody>
                    <a:bodyPr/>
                    <a:lstStyle/>
                    <a:p>
                      <a:pPr algn="ctr" fontAlgn="b"/>
                      <a:r>
                        <a:rPr lang="en-US" sz="1100" b="0" i="0" u="none" strike="noStrike">
                          <a:solidFill>
                            <a:srgbClr val="000000"/>
                          </a:solidFill>
                          <a:latin typeface="Calibri"/>
                        </a:rPr>
                        <a:t>0.79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90500">
                <a:tc>
                  <a:txBody>
                    <a:bodyPr/>
                    <a:lstStyle/>
                    <a:p>
                      <a:pPr algn="ctr" fontAlgn="b"/>
                      <a:r>
                        <a:rPr lang="en-US" sz="1100" b="0" i="0" u="none" strike="noStrike">
                          <a:solidFill>
                            <a:srgbClr val="000000"/>
                          </a:solidFill>
                          <a:latin typeface="Calibri"/>
                        </a:rPr>
                        <a:t>0.91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91615798"/>
              </p:ext>
            </p:extLst>
          </p:nvPr>
        </p:nvGraphicFramePr>
        <p:xfrm>
          <a:off x="5936673" y="4037012"/>
          <a:ext cx="4889500" cy="2095500"/>
        </p:xfrm>
        <a:graphic>
          <a:graphicData uri="http://schemas.openxmlformats.org/drawingml/2006/table">
            <a:tbl>
              <a:tblPr/>
              <a:tblGrid>
                <a:gridCol w="444500">
                  <a:extLst>
                    <a:ext uri="{9D8B030D-6E8A-4147-A177-3AD203B41FA5}">
                      <a16:colId xmlns:a16="http://schemas.microsoft.com/office/drawing/2014/main" val="20000"/>
                    </a:ext>
                  </a:extLst>
                </a:gridCol>
                <a:gridCol w="444500">
                  <a:extLst>
                    <a:ext uri="{9D8B030D-6E8A-4147-A177-3AD203B41FA5}">
                      <a16:colId xmlns:a16="http://schemas.microsoft.com/office/drawing/2014/main" val="20001"/>
                    </a:ext>
                  </a:extLst>
                </a:gridCol>
                <a:gridCol w="444500">
                  <a:extLst>
                    <a:ext uri="{9D8B030D-6E8A-4147-A177-3AD203B41FA5}">
                      <a16:colId xmlns:a16="http://schemas.microsoft.com/office/drawing/2014/main" val="20002"/>
                    </a:ext>
                  </a:extLst>
                </a:gridCol>
                <a:gridCol w="444500">
                  <a:extLst>
                    <a:ext uri="{9D8B030D-6E8A-4147-A177-3AD203B41FA5}">
                      <a16:colId xmlns:a16="http://schemas.microsoft.com/office/drawing/2014/main" val="20003"/>
                    </a:ext>
                  </a:extLst>
                </a:gridCol>
                <a:gridCol w="444500">
                  <a:extLst>
                    <a:ext uri="{9D8B030D-6E8A-4147-A177-3AD203B41FA5}">
                      <a16:colId xmlns:a16="http://schemas.microsoft.com/office/drawing/2014/main" val="20004"/>
                    </a:ext>
                  </a:extLst>
                </a:gridCol>
                <a:gridCol w="444500">
                  <a:extLst>
                    <a:ext uri="{9D8B030D-6E8A-4147-A177-3AD203B41FA5}">
                      <a16:colId xmlns:a16="http://schemas.microsoft.com/office/drawing/2014/main" val="20005"/>
                    </a:ext>
                  </a:extLst>
                </a:gridCol>
                <a:gridCol w="444500">
                  <a:extLst>
                    <a:ext uri="{9D8B030D-6E8A-4147-A177-3AD203B41FA5}">
                      <a16:colId xmlns:a16="http://schemas.microsoft.com/office/drawing/2014/main" val="20006"/>
                    </a:ext>
                  </a:extLst>
                </a:gridCol>
                <a:gridCol w="444500">
                  <a:extLst>
                    <a:ext uri="{9D8B030D-6E8A-4147-A177-3AD203B41FA5}">
                      <a16:colId xmlns:a16="http://schemas.microsoft.com/office/drawing/2014/main" val="20007"/>
                    </a:ext>
                  </a:extLst>
                </a:gridCol>
                <a:gridCol w="444500">
                  <a:extLst>
                    <a:ext uri="{9D8B030D-6E8A-4147-A177-3AD203B41FA5}">
                      <a16:colId xmlns:a16="http://schemas.microsoft.com/office/drawing/2014/main" val="20008"/>
                    </a:ext>
                  </a:extLst>
                </a:gridCol>
                <a:gridCol w="444500">
                  <a:extLst>
                    <a:ext uri="{9D8B030D-6E8A-4147-A177-3AD203B41FA5}">
                      <a16:colId xmlns:a16="http://schemas.microsoft.com/office/drawing/2014/main" val="20009"/>
                    </a:ext>
                  </a:extLst>
                </a:gridCol>
                <a:gridCol w="444500">
                  <a:extLst>
                    <a:ext uri="{9D8B030D-6E8A-4147-A177-3AD203B41FA5}">
                      <a16:colId xmlns:a16="http://schemas.microsoft.com/office/drawing/2014/main" val="20010"/>
                    </a:ext>
                  </a:extLst>
                </a:gridCol>
              </a:tblGrid>
              <a:tr h="190500">
                <a:tc>
                  <a:txBody>
                    <a:bodyPr/>
                    <a:lstStyle/>
                    <a:p>
                      <a:pPr algn="ctr" fontAlgn="b"/>
                      <a:r>
                        <a:rPr lang="en-US" sz="1100" b="0" i="0" u="none" strike="noStrike" dirty="0">
                          <a:solidFill>
                            <a:srgbClr val="000000"/>
                          </a:solidFill>
                          <a:latin typeface="Calibri"/>
                        </a:rPr>
                        <a:t>0.92</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0500">
                <a:tc>
                  <a:txBody>
                    <a:bodyPr/>
                    <a:lstStyle/>
                    <a:p>
                      <a:pPr algn="ctr" fontAlgn="b"/>
                      <a:r>
                        <a:rPr lang="en-US" sz="1100" b="0" i="0" u="none" strike="noStrike" dirty="0">
                          <a:solidFill>
                            <a:srgbClr val="000000"/>
                          </a:solidFill>
                          <a:latin typeface="Calibri"/>
                        </a:rPr>
                        <a:t>0.95</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0500">
                <a:tc>
                  <a:txBody>
                    <a:bodyPr/>
                    <a:lstStyle/>
                    <a:p>
                      <a:pPr algn="ctr" fontAlgn="b"/>
                      <a:r>
                        <a:rPr lang="en-US" sz="1100" b="0" i="0" u="none" strike="noStrike" dirty="0">
                          <a:solidFill>
                            <a:srgbClr val="000000"/>
                          </a:solidFill>
                          <a:latin typeface="Calibri"/>
                        </a:rPr>
                        <a:t>0.89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0500">
                <a:tc>
                  <a:txBody>
                    <a:bodyPr/>
                    <a:lstStyle/>
                    <a:p>
                      <a:pPr algn="ctr" fontAlgn="b"/>
                      <a:r>
                        <a:rPr lang="en-US" sz="1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90500">
                <a:tc>
                  <a:txBody>
                    <a:bodyPr/>
                    <a:lstStyle/>
                    <a:p>
                      <a:pPr algn="ctr" fontAlgn="b"/>
                      <a:r>
                        <a:rPr lang="en-US" sz="1100" b="0" i="0" u="none" strike="noStrike">
                          <a:solidFill>
                            <a:srgbClr val="000000"/>
                          </a:solidFill>
                          <a:latin typeface="Calibri"/>
                        </a:rPr>
                        <a:t>0.71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0500">
                <a:tc>
                  <a:txBody>
                    <a:bodyPr/>
                    <a:lstStyle/>
                    <a:p>
                      <a:pPr algn="ctr" fontAlgn="b"/>
                      <a:r>
                        <a:rPr lang="en-US" sz="1100" b="0" i="0" u="none" strike="noStrike">
                          <a:solidFill>
                            <a:srgbClr val="000000"/>
                          </a:solidFill>
                          <a:latin typeface="Calibri"/>
                        </a:rPr>
                        <a:t>0.49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0500">
                <a:tc>
                  <a:txBody>
                    <a:bodyPr/>
                    <a:lstStyle/>
                    <a:p>
                      <a:pPr algn="ctr" fontAlgn="b"/>
                      <a:r>
                        <a:rPr lang="en-US" sz="1100" b="0" i="0" u="none" strike="noStrike">
                          <a:solidFill>
                            <a:srgbClr val="000000"/>
                          </a:solidFill>
                          <a:latin typeface="Calibri"/>
                        </a:rPr>
                        <a:t>0.86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0500">
                <a:tc>
                  <a:txBody>
                    <a:bodyPr/>
                    <a:lstStyle/>
                    <a:p>
                      <a:pPr algn="ctr" fontAlgn="b"/>
                      <a:r>
                        <a:rPr lang="en-US" sz="1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0500">
                <a:tc>
                  <a:txBody>
                    <a:bodyPr/>
                    <a:lstStyle/>
                    <a:p>
                      <a:pPr algn="ctr" fontAlgn="b"/>
                      <a:r>
                        <a:rPr lang="en-US" sz="1100" b="0" i="0" u="none" strike="noStrike">
                          <a:solidFill>
                            <a:srgbClr val="000000"/>
                          </a:solidFill>
                          <a:latin typeface="Calibri"/>
                        </a:rPr>
                        <a:t>0.69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90500">
                <a:tc>
                  <a:txBody>
                    <a:bodyPr/>
                    <a:lstStyle/>
                    <a:p>
                      <a:pPr algn="ctr" fontAlgn="b"/>
                      <a:r>
                        <a:rPr lang="en-US" sz="1100" b="0" i="0" u="none" strike="noStrike">
                          <a:solidFill>
                            <a:srgbClr val="000000"/>
                          </a:solidFill>
                          <a:latin typeface="Calibri"/>
                        </a:rPr>
                        <a:t>0.79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90500">
                <a:tc>
                  <a:txBody>
                    <a:bodyPr/>
                    <a:lstStyle/>
                    <a:p>
                      <a:pPr algn="ctr" fontAlgn="b"/>
                      <a:r>
                        <a:rPr lang="en-US" sz="1100" b="0" i="0" u="none" strike="noStrike">
                          <a:solidFill>
                            <a:srgbClr val="000000"/>
                          </a:solidFill>
                          <a:latin typeface="Calibri"/>
                        </a:rPr>
                        <a:t>0.91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243211635"/>
              </p:ext>
            </p:extLst>
          </p:nvPr>
        </p:nvGraphicFramePr>
        <p:xfrm>
          <a:off x="5022273" y="3579812"/>
          <a:ext cx="4889500" cy="2095500"/>
        </p:xfrm>
        <a:graphic>
          <a:graphicData uri="http://schemas.openxmlformats.org/drawingml/2006/table">
            <a:tbl>
              <a:tblPr/>
              <a:tblGrid>
                <a:gridCol w="444500">
                  <a:extLst>
                    <a:ext uri="{9D8B030D-6E8A-4147-A177-3AD203B41FA5}">
                      <a16:colId xmlns:a16="http://schemas.microsoft.com/office/drawing/2014/main" val="20000"/>
                    </a:ext>
                  </a:extLst>
                </a:gridCol>
                <a:gridCol w="444500">
                  <a:extLst>
                    <a:ext uri="{9D8B030D-6E8A-4147-A177-3AD203B41FA5}">
                      <a16:colId xmlns:a16="http://schemas.microsoft.com/office/drawing/2014/main" val="20001"/>
                    </a:ext>
                  </a:extLst>
                </a:gridCol>
                <a:gridCol w="444500">
                  <a:extLst>
                    <a:ext uri="{9D8B030D-6E8A-4147-A177-3AD203B41FA5}">
                      <a16:colId xmlns:a16="http://schemas.microsoft.com/office/drawing/2014/main" val="20002"/>
                    </a:ext>
                  </a:extLst>
                </a:gridCol>
                <a:gridCol w="444500">
                  <a:extLst>
                    <a:ext uri="{9D8B030D-6E8A-4147-A177-3AD203B41FA5}">
                      <a16:colId xmlns:a16="http://schemas.microsoft.com/office/drawing/2014/main" val="20003"/>
                    </a:ext>
                  </a:extLst>
                </a:gridCol>
                <a:gridCol w="444500">
                  <a:extLst>
                    <a:ext uri="{9D8B030D-6E8A-4147-A177-3AD203B41FA5}">
                      <a16:colId xmlns:a16="http://schemas.microsoft.com/office/drawing/2014/main" val="20004"/>
                    </a:ext>
                  </a:extLst>
                </a:gridCol>
                <a:gridCol w="444500">
                  <a:extLst>
                    <a:ext uri="{9D8B030D-6E8A-4147-A177-3AD203B41FA5}">
                      <a16:colId xmlns:a16="http://schemas.microsoft.com/office/drawing/2014/main" val="20005"/>
                    </a:ext>
                  </a:extLst>
                </a:gridCol>
                <a:gridCol w="444500">
                  <a:extLst>
                    <a:ext uri="{9D8B030D-6E8A-4147-A177-3AD203B41FA5}">
                      <a16:colId xmlns:a16="http://schemas.microsoft.com/office/drawing/2014/main" val="20006"/>
                    </a:ext>
                  </a:extLst>
                </a:gridCol>
                <a:gridCol w="444500">
                  <a:extLst>
                    <a:ext uri="{9D8B030D-6E8A-4147-A177-3AD203B41FA5}">
                      <a16:colId xmlns:a16="http://schemas.microsoft.com/office/drawing/2014/main" val="20007"/>
                    </a:ext>
                  </a:extLst>
                </a:gridCol>
                <a:gridCol w="444500">
                  <a:extLst>
                    <a:ext uri="{9D8B030D-6E8A-4147-A177-3AD203B41FA5}">
                      <a16:colId xmlns:a16="http://schemas.microsoft.com/office/drawing/2014/main" val="20008"/>
                    </a:ext>
                  </a:extLst>
                </a:gridCol>
                <a:gridCol w="444500">
                  <a:extLst>
                    <a:ext uri="{9D8B030D-6E8A-4147-A177-3AD203B41FA5}">
                      <a16:colId xmlns:a16="http://schemas.microsoft.com/office/drawing/2014/main" val="20009"/>
                    </a:ext>
                  </a:extLst>
                </a:gridCol>
                <a:gridCol w="444500">
                  <a:extLst>
                    <a:ext uri="{9D8B030D-6E8A-4147-A177-3AD203B41FA5}">
                      <a16:colId xmlns:a16="http://schemas.microsoft.com/office/drawing/2014/main" val="20010"/>
                    </a:ext>
                  </a:extLst>
                </a:gridCol>
              </a:tblGrid>
              <a:tr h="190500">
                <a:tc>
                  <a:txBody>
                    <a:bodyPr/>
                    <a:lstStyle/>
                    <a:p>
                      <a:pPr algn="ctr" fontAlgn="b"/>
                      <a:r>
                        <a:rPr lang="en-US" sz="1100" b="0" i="0" u="none" strike="noStrike" dirty="0">
                          <a:solidFill>
                            <a:srgbClr val="000000"/>
                          </a:solidFill>
                          <a:latin typeface="Calibri"/>
                        </a:rPr>
                        <a:t>0.92</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38100" cap="flat" cmpd="sng" algn="ctr">
                      <a:solidFill>
                        <a:schemeClr val="tx2"/>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0500">
                <a:tc>
                  <a:txBody>
                    <a:bodyPr/>
                    <a:lstStyle/>
                    <a:p>
                      <a:pPr algn="ctr" fontAlgn="b"/>
                      <a:r>
                        <a:rPr lang="en-US" sz="1100" b="0" i="0" u="none" strike="noStrike" dirty="0">
                          <a:solidFill>
                            <a:srgbClr val="000000"/>
                          </a:solidFill>
                          <a:latin typeface="Calibri"/>
                        </a:rPr>
                        <a:t>0.95</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0500">
                <a:tc>
                  <a:txBody>
                    <a:bodyPr/>
                    <a:lstStyle/>
                    <a:p>
                      <a:pPr algn="ctr" fontAlgn="b"/>
                      <a:r>
                        <a:rPr lang="en-US" sz="1100" b="0" i="0" u="none" strike="noStrike" dirty="0">
                          <a:solidFill>
                            <a:srgbClr val="000000"/>
                          </a:solidFill>
                          <a:latin typeface="Calibri"/>
                        </a:rPr>
                        <a:t>0.89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0500">
                <a:tc>
                  <a:txBody>
                    <a:bodyPr/>
                    <a:lstStyle/>
                    <a:p>
                      <a:pPr algn="ctr" fontAlgn="b"/>
                      <a:r>
                        <a:rPr lang="en-US" sz="1100" b="0" i="0" u="none" strike="noStrike" dirty="0">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90500">
                <a:tc>
                  <a:txBody>
                    <a:bodyPr/>
                    <a:lstStyle/>
                    <a:p>
                      <a:pPr algn="ctr" fontAlgn="b"/>
                      <a:r>
                        <a:rPr lang="en-US" sz="1100" b="0" i="0" u="none" strike="noStrike">
                          <a:solidFill>
                            <a:srgbClr val="000000"/>
                          </a:solidFill>
                          <a:latin typeface="Calibri"/>
                        </a:rPr>
                        <a:t>0.71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90500">
                <a:tc>
                  <a:txBody>
                    <a:bodyPr/>
                    <a:lstStyle/>
                    <a:p>
                      <a:pPr algn="ctr" fontAlgn="b"/>
                      <a:r>
                        <a:rPr lang="en-US" sz="1100" b="0" i="0" u="none" strike="noStrike">
                          <a:solidFill>
                            <a:srgbClr val="000000"/>
                          </a:solidFill>
                          <a:latin typeface="Calibri"/>
                        </a:rPr>
                        <a:t>0.49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0.60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90500">
                <a:tc>
                  <a:txBody>
                    <a:bodyPr/>
                    <a:lstStyle/>
                    <a:p>
                      <a:pPr algn="ctr" fontAlgn="b"/>
                      <a:r>
                        <a:rPr lang="en-US" sz="1100" b="0" i="0" u="none" strike="noStrike">
                          <a:solidFill>
                            <a:srgbClr val="000000"/>
                          </a:solidFill>
                          <a:latin typeface="Calibri"/>
                        </a:rPr>
                        <a:t>0.86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0.51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0.74</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0500">
                <a:tc>
                  <a:txBody>
                    <a:bodyPr/>
                    <a:lstStyle/>
                    <a:p>
                      <a:pPr algn="ctr" fontAlgn="b"/>
                      <a:r>
                        <a:rPr lang="en-US" sz="1100" b="0" i="0" u="none" strike="noStrike">
                          <a:solidFill>
                            <a:srgbClr val="000000"/>
                          </a:solidFill>
                          <a:latin typeface="Calibri"/>
                        </a:rPr>
                        <a:t>0.96</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0.37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90500">
                <a:tc>
                  <a:txBody>
                    <a:bodyPr/>
                    <a:lstStyle/>
                    <a:p>
                      <a:pPr algn="ctr" fontAlgn="b"/>
                      <a:r>
                        <a:rPr lang="en-US" sz="1100" b="0" i="0" u="none" strike="noStrike">
                          <a:solidFill>
                            <a:srgbClr val="000000"/>
                          </a:solidFill>
                          <a:latin typeface="Calibri"/>
                        </a:rPr>
                        <a:t>0.69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0.56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90500">
                <a:tc>
                  <a:txBody>
                    <a:bodyPr/>
                    <a:lstStyle/>
                    <a:p>
                      <a:pPr algn="ctr" fontAlgn="b"/>
                      <a:r>
                        <a:rPr lang="en-US" sz="1100" b="0" i="0" u="none" strike="noStrike">
                          <a:solidFill>
                            <a:srgbClr val="000000"/>
                          </a:solidFill>
                          <a:latin typeface="Calibri"/>
                        </a:rPr>
                        <a:t>0.79</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0.69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0.97</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190500">
                <a:tc>
                  <a:txBody>
                    <a:bodyPr/>
                    <a:lstStyle/>
                    <a:p>
                      <a:pPr algn="ctr" fontAlgn="b"/>
                      <a:r>
                        <a:rPr lang="en-US" sz="1100" b="0" i="0" u="none" strike="noStrike">
                          <a:solidFill>
                            <a:srgbClr val="000000"/>
                          </a:solidFill>
                          <a:latin typeface="Calibri"/>
                        </a:rPr>
                        <a:t>0.91</a:t>
                      </a:r>
                    </a:p>
                  </a:txBody>
                  <a:tcPr marL="9525" marR="9525" marT="9525" marB="0" anchor="b">
                    <a:lnL w="38100" cap="flat" cmpd="sng" algn="ctr">
                      <a:solidFill>
                        <a:schemeClr val="tx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0.94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0.49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0.41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a:solidFill>
                            <a:srgbClr val="000000"/>
                          </a:solidFill>
                          <a:latin typeface="Calibri"/>
                        </a:rPr>
                        <a:t>0.78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0.77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0.89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tc>
                  <a:txBody>
                    <a:bodyPr/>
                    <a:lstStyle/>
                    <a:p>
                      <a:pPr algn="ctr" fontAlgn="b"/>
                      <a:r>
                        <a:rPr lang="en-US" sz="1100" b="0" i="0" u="none" strike="noStrike" dirty="0">
                          <a:solidFill>
                            <a:srgbClr val="000000"/>
                          </a:solidFill>
                          <a:latin typeface="Calibri"/>
                        </a:rPr>
                        <a:t>0.93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2"/>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29114" name="TextBox 6"/>
          <p:cNvSpPr txBox="1">
            <a:spLocks noChangeArrowheads="1"/>
          </p:cNvSpPr>
          <p:nvPr/>
        </p:nvSpPr>
        <p:spPr bwMode="auto">
          <a:xfrm>
            <a:off x="9975273" y="3351212"/>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R</a:t>
            </a:r>
          </a:p>
        </p:txBody>
      </p:sp>
      <p:sp>
        <p:nvSpPr>
          <p:cNvPr id="29115" name="TextBox 7"/>
          <p:cNvSpPr txBox="1">
            <a:spLocks noChangeArrowheads="1"/>
          </p:cNvSpPr>
          <p:nvPr/>
        </p:nvSpPr>
        <p:spPr bwMode="auto">
          <a:xfrm>
            <a:off x="10889673" y="3808412"/>
            <a:ext cx="363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G</a:t>
            </a:r>
          </a:p>
        </p:txBody>
      </p:sp>
      <p:sp>
        <p:nvSpPr>
          <p:cNvPr id="29116" name="TextBox 8"/>
          <p:cNvSpPr txBox="1">
            <a:spLocks noChangeArrowheads="1"/>
          </p:cNvSpPr>
          <p:nvPr/>
        </p:nvSpPr>
        <p:spPr bwMode="auto">
          <a:xfrm>
            <a:off x="11651673" y="4189412"/>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b="1"/>
              <a:t>B</a:t>
            </a:r>
          </a:p>
        </p:txBody>
      </p:sp>
      <p:sp>
        <p:nvSpPr>
          <p:cNvPr id="29117" name="TextBox 9"/>
          <p:cNvSpPr txBox="1">
            <a:spLocks noChangeArrowheads="1"/>
          </p:cNvSpPr>
          <p:nvPr/>
        </p:nvSpPr>
        <p:spPr bwMode="auto">
          <a:xfrm>
            <a:off x="4412674" y="3351212"/>
            <a:ext cx="5982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t>row</a:t>
            </a:r>
          </a:p>
        </p:txBody>
      </p:sp>
      <p:cxnSp>
        <p:nvCxnSpPr>
          <p:cNvPr id="12" name="Straight Arrow Connector 11"/>
          <p:cNvCxnSpPr/>
          <p:nvPr/>
        </p:nvCxnSpPr>
        <p:spPr>
          <a:xfrm rot="5400000">
            <a:off x="3726874" y="4722813"/>
            <a:ext cx="1828800" cy="31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119" name="TextBox 12"/>
          <p:cNvSpPr txBox="1">
            <a:spLocks noChangeArrowheads="1"/>
          </p:cNvSpPr>
          <p:nvPr/>
        </p:nvSpPr>
        <p:spPr bwMode="auto">
          <a:xfrm>
            <a:off x="4946073" y="3198812"/>
            <a:ext cx="10118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000"/>
              <a:t>column</a:t>
            </a:r>
          </a:p>
        </p:txBody>
      </p:sp>
      <p:cxnSp>
        <p:nvCxnSpPr>
          <p:cNvPr id="17" name="Straight Arrow Connector 16"/>
          <p:cNvCxnSpPr/>
          <p:nvPr/>
        </p:nvCxnSpPr>
        <p:spPr>
          <a:xfrm>
            <a:off x="5936673" y="3427412"/>
            <a:ext cx="40386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5" descr="C:\Users\Hoiem\Documents\Classes\Computational Photography - Fall 2010\lectures\figs\filters\im_r.jpg">
            <a:extLst>
              <a:ext uri="{FF2B5EF4-FFF2-40B4-BE49-F238E27FC236}">
                <a16:creationId xmlns:a16="http://schemas.microsoft.com/office/drawing/2014/main" id="{EBFA49EA-4F3A-E2B8-A671-D30188DE3D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58" y="1296556"/>
            <a:ext cx="26749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C:\Users\Hoiem\Documents\Classes\Computational Photography - Fall 2010\lectures\figs\filters\im_g.jpg">
            <a:extLst>
              <a:ext uri="{FF2B5EF4-FFF2-40B4-BE49-F238E27FC236}">
                <a16:creationId xmlns:a16="http://schemas.microsoft.com/office/drawing/2014/main" id="{0447AC20-F681-4DB1-7E0B-93E13CA521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158" y="2972956"/>
            <a:ext cx="26749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C:\Users\Hoiem\Documents\Classes\Computational Photography - Fall 2010\lectures\figs\filters\im_b.jpg">
            <a:extLst>
              <a:ext uri="{FF2B5EF4-FFF2-40B4-BE49-F238E27FC236}">
                <a16:creationId xmlns:a16="http://schemas.microsoft.com/office/drawing/2014/main" id="{209825DA-D099-4981-478F-710CBB7681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6633" y="4573156"/>
            <a:ext cx="26749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7">
            <a:extLst>
              <a:ext uri="{FF2B5EF4-FFF2-40B4-BE49-F238E27FC236}">
                <a16:creationId xmlns:a16="http://schemas.microsoft.com/office/drawing/2014/main" id="{C453FB6E-405C-92BA-0202-FF2CDFDAD868}"/>
              </a:ext>
            </a:extLst>
          </p:cNvPr>
          <p:cNvSpPr txBox="1">
            <a:spLocks noChangeArrowheads="1"/>
          </p:cNvSpPr>
          <p:nvPr/>
        </p:nvSpPr>
        <p:spPr bwMode="auto">
          <a:xfrm>
            <a:off x="2390558" y="850468"/>
            <a:ext cx="3508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R</a:t>
            </a:r>
          </a:p>
        </p:txBody>
      </p:sp>
      <p:sp>
        <p:nvSpPr>
          <p:cNvPr id="13" name="TextBox 8">
            <a:extLst>
              <a:ext uri="{FF2B5EF4-FFF2-40B4-BE49-F238E27FC236}">
                <a16:creationId xmlns:a16="http://schemas.microsoft.com/office/drawing/2014/main" id="{2764E95E-9B90-05C9-D0E1-3D1DBBCBBFB2}"/>
              </a:ext>
            </a:extLst>
          </p:cNvPr>
          <p:cNvSpPr txBox="1">
            <a:spLocks noChangeArrowheads="1"/>
          </p:cNvSpPr>
          <p:nvPr/>
        </p:nvSpPr>
        <p:spPr bwMode="auto">
          <a:xfrm>
            <a:off x="3025558" y="2515756"/>
            <a:ext cx="363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G</a:t>
            </a:r>
          </a:p>
        </p:txBody>
      </p:sp>
      <p:sp>
        <p:nvSpPr>
          <p:cNvPr id="14" name="TextBox 9">
            <a:extLst>
              <a:ext uri="{FF2B5EF4-FFF2-40B4-BE49-F238E27FC236}">
                <a16:creationId xmlns:a16="http://schemas.microsoft.com/office/drawing/2014/main" id="{C3C673EE-C2DA-3C68-7EE1-3C908DE7E6A5}"/>
              </a:ext>
            </a:extLst>
          </p:cNvPr>
          <p:cNvSpPr txBox="1">
            <a:spLocks noChangeArrowheads="1"/>
          </p:cNvSpPr>
          <p:nvPr/>
        </p:nvSpPr>
        <p:spPr bwMode="auto">
          <a:xfrm>
            <a:off x="3838358" y="4115956"/>
            <a:ext cx="338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B</a:t>
            </a:r>
          </a:p>
        </p:txBody>
      </p:sp>
      <p:sp>
        <p:nvSpPr>
          <p:cNvPr id="15" name="Right Arrow 10">
            <a:extLst>
              <a:ext uri="{FF2B5EF4-FFF2-40B4-BE49-F238E27FC236}">
                <a16:creationId xmlns:a16="http://schemas.microsoft.com/office/drawing/2014/main" id="{0B28980D-0508-2CAE-33E9-E3E6552CC6EB}"/>
              </a:ext>
            </a:extLst>
          </p:cNvPr>
          <p:cNvSpPr/>
          <p:nvPr/>
        </p:nvSpPr>
        <p:spPr>
          <a:xfrm>
            <a:off x="3498274" y="3579812"/>
            <a:ext cx="8001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7003754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Goal: Image understanding</a:t>
            </a:r>
          </a:p>
        </p:txBody>
      </p:sp>
      <p:pic>
        <p:nvPicPr>
          <p:cNvPr id="13" name="Picture 3"/>
          <p:cNvPicPr>
            <a:picLocks noChangeAspect="1" noChangeArrowheads="1"/>
          </p:cNvPicPr>
          <p:nvPr/>
        </p:nvPicPr>
        <p:blipFill>
          <a:blip r:embed="rId3" cstate="print"/>
          <a:srcRect/>
          <a:stretch>
            <a:fillRect/>
          </a:stretch>
        </p:blipFill>
        <p:spPr bwMode="auto">
          <a:xfrm>
            <a:off x="3962401" y="1990510"/>
            <a:ext cx="4200729" cy="3059305"/>
          </a:xfrm>
          <a:prstGeom prst="rect">
            <a:avLst/>
          </a:prstGeom>
          <a:noFill/>
          <a:ln w="6350">
            <a:solidFill>
              <a:schemeClr val="tx1"/>
            </a:solidFill>
            <a:round/>
            <a:headEnd/>
            <a:tailEnd/>
          </a:ln>
          <a:effectLst>
            <a:outerShdw blurRad="50800" dist="38100" dir="2700000" algn="tl" rotWithShape="0">
              <a:prstClr val="black">
                <a:alpha val="40000"/>
              </a:prstClr>
            </a:outerShdw>
          </a:effectLst>
        </p:spPr>
      </p:pic>
      <p:sp>
        <p:nvSpPr>
          <p:cNvPr id="34" name="Text Box 68"/>
          <p:cNvSpPr txBox="1">
            <a:spLocks noChangeArrowheads="1"/>
          </p:cNvSpPr>
          <p:nvPr/>
        </p:nvSpPr>
        <p:spPr bwMode="auto">
          <a:xfrm>
            <a:off x="3852964" y="5189599"/>
            <a:ext cx="4419600" cy="525401"/>
          </a:xfrm>
          <a:prstGeom prst="rect">
            <a:avLst/>
          </a:prstGeom>
          <a:noFill/>
          <a:ln w="9525">
            <a:noFill/>
            <a:round/>
            <a:headEnd/>
            <a:tailEnd/>
          </a:ln>
          <a:effectLst/>
        </p:spPr>
        <p:txBody>
          <a:bodyPr wrap="square" lIns="90000" tIns="46800" rIns="90000" bIns="46800">
            <a:spAutoFit/>
          </a:bodyPr>
          <a:lstStyle/>
          <a:p>
            <a:pPr defTabSz="457200">
              <a:spcBef>
                <a:spcPts val="750"/>
              </a:spcBef>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prstClr val="black"/>
                </a:solidFill>
                <a:latin typeface="Calibri"/>
                <a:cs typeface="Arial" pitchFamily="34" charset="0"/>
              </a:rPr>
              <a:t>Semantic</a:t>
            </a:r>
            <a:r>
              <a:rPr lang="en-GB" sz="2800" b="0" dirty="0">
                <a:solidFill>
                  <a:prstClr val="black"/>
                </a:solidFill>
                <a:latin typeface="Calibri"/>
                <a:cs typeface="Arial" pitchFamily="34" charset="0"/>
              </a:rPr>
              <a:t> understanding</a:t>
            </a:r>
          </a:p>
        </p:txBody>
      </p:sp>
      <p:sp>
        <p:nvSpPr>
          <p:cNvPr id="35" name="Rectangle 69"/>
          <p:cNvSpPr>
            <a:spLocks noChangeArrowheads="1"/>
          </p:cNvSpPr>
          <p:nvPr/>
        </p:nvSpPr>
        <p:spPr bwMode="auto">
          <a:xfrm>
            <a:off x="3925488" y="2819400"/>
            <a:ext cx="798912"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0000"/>
                </a:solidFill>
                <a:latin typeface="Calibri"/>
                <a:cs typeface="Arial" pitchFamily="34" charset="0"/>
              </a:rPr>
              <a:t>building</a:t>
            </a:r>
          </a:p>
        </p:txBody>
      </p:sp>
      <p:sp>
        <p:nvSpPr>
          <p:cNvPr id="36" name="Text Box 76"/>
          <p:cNvSpPr txBox="1">
            <a:spLocks noChangeArrowheads="1"/>
          </p:cNvSpPr>
          <p:nvPr/>
        </p:nvSpPr>
        <p:spPr bwMode="auto">
          <a:xfrm>
            <a:off x="4200031" y="4143426"/>
            <a:ext cx="685229"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00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9900"/>
                </a:solidFill>
                <a:latin typeface="Calibri"/>
                <a:cs typeface="Arial" pitchFamily="34" charset="0"/>
              </a:rPr>
              <a:t>person</a:t>
            </a:r>
          </a:p>
        </p:txBody>
      </p:sp>
      <p:sp>
        <p:nvSpPr>
          <p:cNvPr id="37" name="Text Box 77"/>
          <p:cNvSpPr txBox="1">
            <a:spLocks noChangeArrowheads="1"/>
          </p:cNvSpPr>
          <p:nvPr/>
        </p:nvSpPr>
        <p:spPr bwMode="auto">
          <a:xfrm>
            <a:off x="4725678" y="3890191"/>
            <a:ext cx="808211"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66FF33"/>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66FF33"/>
                </a:solidFill>
                <a:latin typeface="Calibri"/>
                <a:cs typeface="Arial" pitchFamily="34" charset="0"/>
              </a:rPr>
              <a:t>trashcan</a:t>
            </a:r>
          </a:p>
        </p:txBody>
      </p:sp>
      <p:sp>
        <p:nvSpPr>
          <p:cNvPr id="38" name="Text Box 78"/>
          <p:cNvSpPr txBox="1">
            <a:spLocks noChangeArrowheads="1"/>
          </p:cNvSpPr>
          <p:nvPr/>
        </p:nvSpPr>
        <p:spPr bwMode="auto">
          <a:xfrm>
            <a:off x="6268941" y="3957242"/>
            <a:ext cx="404704"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00FF"/>
                </a:solidFill>
                <a:latin typeface="Calibri"/>
                <a:cs typeface="Arial" pitchFamily="34" charset="0"/>
              </a:rPr>
              <a:t>car</a:t>
            </a:r>
          </a:p>
        </p:txBody>
      </p:sp>
      <p:sp>
        <p:nvSpPr>
          <p:cNvPr id="39" name="Text Box 79"/>
          <p:cNvSpPr txBox="1">
            <a:spLocks noChangeArrowheads="1"/>
          </p:cNvSpPr>
          <p:nvPr/>
        </p:nvSpPr>
        <p:spPr bwMode="auto">
          <a:xfrm>
            <a:off x="6874099" y="3864121"/>
            <a:ext cx="404704"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00FF"/>
                </a:solidFill>
                <a:latin typeface="Calibri"/>
                <a:cs typeface="Arial" pitchFamily="34" charset="0"/>
              </a:rPr>
              <a:t>car</a:t>
            </a:r>
          </a:p>
        </p:txBody>
      </p:sp>
      <p:sp>
        <p:nvSpPr>
          <p:cNvPr id="40" name="Rectangle 39"/>
          <p:cNvSpPr/>
          <p:nvPr/>
        </p:nvSpPr>
        <p:spPr>
          <a:xfrm>
            <a:off x="5126916" y="4511112"/>
            <a:ext cx="707566" cy="277640"/>
          </a:xfrm>
          <a:prstGeom prst="rect">
            <a:avLst/>
          </a:prstGeom>
        </p:spPr>
        <p:txBody>
          <a:bodyPr wrap="none">
            <a:spAutoFit/>
          </a:bodyPr>
          <a:lstStyle/>
          <a:p>
            <a:pPr algn="l" defTabSz="457200">
              <a:lnSpc>
                <a:spcPct val="86000"/>
              </a:lnSpc>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white"/>
                </a:solidFill>
                <a:latin typeface="Calibri"/>
                <a:cs typeface="Arial" pitchFamily="34" charset="0"/>
              </a:rPr>
              <a:t>ground</a:t>
            </a:r>
          </a:p>
        </p:txBody>
      </p:sp>
      <p:sp>
        <p:nvSpPr>
          <p:cNvPr id="41" name="Rectangle 40"/>
          <p:cNvSpPr/>
          <p:nvPr/>
        </p:nvSpPr>
        <p:spPr>
          <a:xfrm>
            <a:off x="5486400" y="1996512"/>
            <a:ext cx="492444" cy="277640"/>
          </a:xfrm>
          <a:prstGeom prst="rect">
            <a:avLst/>
          </a:prstGeom>
        </p:spPr>
        <p:txBody>
          <a:bodyPr wrap="none">
            <a:spAutoFit/>
          </a:bodyPr>
          <a:lstStyle/>
          <a:p>
            <a:pPr algn="l" defTabSz="457200">
              <a:lnSpc>
                <a:spcPct val="86000"/>
              </a:lnSpc>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black"/>
                </a:solidFill>
                <a:latin typeface="Calibri"/>
                <a:cs typeface="Arial" pitchFamily="34" charset="0"/>
              </a:rPr>
              <a:t>tree</a:t>
            </a:r>
          </a:p>
        </p:txBody>
      </p:sp>
      <p:sp>
        <p:nvSpPr>
          <p:cNvPr id="42" name="Rectangle 41"/>
          <p:cNvSpPr/>
          <p:nvPr/>
        </p:nvSpPr>
        <p:spPr>
          <a:xfrm>
            <a:off x="7127980" y="2099873"/>
            <a:ext cx="492444" cy="277640"/>
          </a:xfrm>
          <a:prstGeom prst="rect">
            <a:avLst/>
          </a:prstGeom>
        </p:spPr>
        <p:txBody>
          <a:bodyPr wrap="none">
            <a:spAutoFit/>
          </a:bodyPr>
          <a:lstStyle/>
          <a:p>
            <a:pPr algn="l" defTabSz="457200">
              <a:lnSpc>
                <a:spcPct val="86000"/>
              </a:lnSpc>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black"/>
                </a:solidFill>
                <a:latin typeface="Calibri"/>
                <a:cs typeface="Arial" pitchFamily="34" charset="0"/>
              </a:rPr>
              <a:t>tree</a:t>
            </a:r>
          </a:p>
        </p:txBody>
      </p:sp>
      <p:sp>
        <p:nvSpPr>
          <p:cNvPr id="43" name="Rectangle 42"/>
          <p:cNvSpPr/>
          <p:nvPr/>
        </p:nvSpPr>
        <p:spPr>
          <a:xfrm>
            <a:off x="6099654" y="2557073"/>
            <a:ext cx="418704" cy="277640"/>
          </a:xfrm>
          <a:prstGeom prst="rect">
            <a:avLst/>
          </a:prstGeom>
        </p:spPr>
        <p:txBody>
          <a:bodyPr wrap="none">
            <a:spAutoFit/>
          </a:bodyPr>
          <a:lstStyle/>
          <a:p>
            <a:pPr algn="l" defTabSz="457200">
              <a:lnSpc>
                <a:spcPct val="86000"/>
              </a:lnSpc>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0000FF"/>
                </a:solidFill>
                <a:latin typeface="Calibri"/>
                <a:cs typeface="Arial" pitchFamily="34" charset="0"/>
              </a:rPr>
              <a:t>sky</a:t>
            </a:r>
          </a:p>
        </p:txBody>
      </p:sp>
      <p:sp>
        <p:nvSpPr>
          <p:cNvPr id="45" name="Text Box 77"/>
          <p:cNvSpPr txBox="1">
            <a:spLocks noChangeArrowheads="1"/>
          </p:cNvSpPr>
          <p:nvPr/>
        </p:nvSpPr>
        <p:spPr bwMode="auto">
          <a:xfrm>
            <a:off x="4125969" y="3444313"/>
            <a:ext cx="539228"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66FF33"/>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latin typeface="Calibri"/>
                <a:cs typeface="Arial" pitchFamily="34" charset="0"/>
              </a:rPr>
              <a:t>door</a:t>
            </a:r>
          </a:p>
        </p:txBody>
      </p:sp>
      <p:sp>
        <p:nvSpPr>
          <p:cNvPr id="46" name="Text Box 77"/>
          <p:cNvSpPr txBox="1">
            <a:spLocks noChangeArrowheads="1"/>
          </p:cNvSpPr>
          <p:nvPr/>
        </p:nvSpPr>
        <p:spPr bwMode="auto">
          <a:xfrm>
            <a:off x="6732371" y="3215713"/>
            <a:ext cx="779678"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66FF33"/>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latin typeface="Calibri"/>
                <a:cs typeface="Arial" pitchFamily="34" charset="0"/>
              </a:rPr>
              <a:t>window</a:t>
            </a:r>
          </a:p>
        </p:txBody>
      </p:sp>
      <p:sp>
        <p:nvSpPr>
          <p:cNvPr id="47" name="Rectangle 69"/>
          <p:cNvSpPr>
            <a:spLocks noChangeArrowheads="1"/>
          </p:cNvSpPr>
          <p:nvPr/>
        </p:nvSpPr>
        <p:spPr bwMode="auto">
          <a:xfrm>
            <a:off x="6637128" y="2834713"/>
            <a:ext cx="770060"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0000"/>
                </a:solidFill>
                <a:latin typeface="Calibri"/>
                <a:cs typeface="Arial" pitchFamily="34" charset="0"/>
              </a:rPr>
              <a:t>building</a:t>
            </a:r>
          </a:p>
        </p:txBody>
      </p:sp>
      <p:sp>
        <p:nvSpPr>
          <p:cNvPr id="48" name="Rectangle 69"/>
          <p:cNvSpPr>
            <a:spLocks noChangeArrowheads="1"/>
          </p:cNvSpPr>
          <p:nvPr/>
        </p:nvSpPr>
        <p:spPr bwMode="auto">
          <a:xfrm>
            <a:off x="3962824" y="2072713"/>
            <a:ext cx="489534"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white"/>
                </a:solidFill>
                <a:latin typeface="Calibri"/>
                <a:cs typeface="Arial" pitchFamily="34" charset="0"/>
              </a:rPr>
              <a:t>roof</a:t>
            </a:r>
          </a:p>
        </p:txBody>
      </p:sp>
      <p:sp>
        <p:nvSpPr>
          <p:cNvPr id="49" name="Rectangle 48"/>
          <p:cNvSpPr/>
          <p:nvPr/>
        </p:nvSpPr>
        <p:spPr>
          <a:xfrm>
            <a:off x="6629824" y="2480873"/>
            <a:ext cx="803874" cy="277640"/>
          </a:xfrm>
          <a:prstGeom prst="rect">
            <a:avLst/>
          </a:prstGeom>
        </p:spPr>
        <p:txBody>
          <a:bodyPr wrap="none">
            <a:spAutoFit/>
          </a:bodyPr>
          <a:lstStyle/>
          <a:p>
            <a:pPr algn="l" defTabSz="457200">
              <a:lnSpc>
                <a:spcPct val="86000"/>
              </a:lnSpc>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00FFFF"/>
                </a:solidFill>
                <a:latin typeface="Calibri"/>
                <a:cs typeface="Arial" pitchFamily="34" charset="0"/>
              </a:rPr>
              <a:t>chimney</a:t>
            </a:r>
          </a:p>
        </p:txBody>
      </p:sp>
      <p:sp>
        <p:nvSpPr>
          <p:cNvPr id="52" name="Rectangle 51"/>
          <p:cNvSpPr/>
          <p:nvPr/>
        </p:nvSpPr>
        <p:spPr>
          <a:xfrm>
            <a:off x="6477424" y="4282513"/>
            <a:ext cx="1419876" cy="304058"/>
          </a:xfrm>
          <a:prstGeom prst="rect">
            <a:avLst/>
          </a:prstGeom>
        </p:spPr>
        <p:txBody>
          <a:bodyPr wrap="none">
            <a:spAutoFit/>
          </a:bodyPr>
          <a:lstStyle/>
          <a:p>
            <a:pPr algn="l" defTabSz="457200">
              <a:lnSpc>
                <a:spcPct val="86000"/>
              </a:lnSpc>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Outdoor scene</a:t>
            </a:r>
          </a:p>
        </p:txBody>
      </p:sp>
      <p:sp>
        <p:nvSpPr>
          <p:cNvPr id="53" name="Rectangle 52"/>
          <p:cNvSpPr/>
          <p:nvPr/>
        </p:nvSpPr>
        <p:spPr>
          <a:xfrm>
            <a:off x="6553624" y="4511855"/>
            <a:ext cx="506870" cy="305276"/>
          </a:xfrm>
          <a:prstGeom prst="rect">
            <a:avLst/>
          </a:prstGeom>
        </p:spPr>
        <p:txBody>
          <a:bodyPr wrap="none">
            <a:spAutoFit/>
          </a:bodyPr>
          <a:lstStyle/>
          <a:p>
            <a:pPr algn="l" defTabSz="457200">
              <a:lnSpc>
                <a:spcPct val="86000"/>
              </a:lnSpc>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City</a:t>
            </a:r>
          </a:p>
        </p:txBody>
      </p:sp>
      <p:sp>
        <p:nvSpPr>
          <p:cNvPr id="54" name="Rectangle 53"/>
          <p:cNvSpPr/>
          <p:nvPr/>
        </p:nvSpPr>
        <p:spPr>
          <a:xfrm>
            <a:off x="7065861" y="4511113"/>
            <a:ext cx="1001172" cy="305276"/>
          </a:xfrm>
          <a:prstGeom prst="rect">
            <a:avLst/>
          </a:prstGeom>
        </p:spPr>
        <p:txBody>
          <a:bodyPr wrap="none">
            <a:spAutoFit/>
          </a:bodyPr>
          <a:lstStyle/>
          <a:p>
            <a:pPr algn="l" defTabSz="457200">
              <a:lnSpc>
                <a:spcPct val="86000"/>
              </a:lnSpc>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European</a:t>
            </a:r>
          </a:p>
        </p:txBody>
      </p:sp>
      <p:sp>
        <p:nvSpPr>
          <p:cNvPr id="55" name="Rectangle 54"/>
          <p:cNvSpPr/>
          <p:nvPr/>
        </p:nvSpPr>
        <p:spPr>
          <a:xfrm>
            <a:off x="7061284" y="4739713"/>
            <a:ext cx="330540" cy="305276"/>
          </a:xfrm>
          <a:prstGeom prst="rect">
            <a:avLst/>
          </a:prstGeom>
        </p:spPr>
        <p:txBody>
          <a:bodyPr wrap="none">
            <a:spAutoFit/>
          </a:bodyPr>
          <a:lstStyle/>
          <a:p>
            <a:pPr algn="l" defTabSz="457200">
              <a:lnSpc>
                <a:spcPct val="86000"/>
              </a:lnSpc>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600" i="1" dirty="0">
                <a:solidFill>
                  <a:prstClr val="white"/>
                </a:solidFill>
                <a:latin typeface="Calibri"/>
                <a:cs typeface="Arial" pitchFamily="34" charset="0"/>
              </a:rPr>
              <a:t>…</a:t>
            </a:r>
          </a:p>
        </p:txBody>
      </p:sp>
    </p:spTree>
    <p:extLst>
      <p:ext uri="{BB962C8B-B14F-4D97-AF65-F5344CB8AC3E}">
        <p14:creationId xmlns:p14="http://schemas.microsoft.com/office/powerpoint/2010/main" val="116936016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Goal: Image understanding</a:t>
            </a:r>
          </a:p>
        </p:txBody>
      </p:sp>
      <p:grpSp>
        <p:nvGrpSpPr>
          <p:cNvPr id="51" name="Group 50"/>
          <p:cNvGrpSpPr/>
          <p:nvPr/>
        </p:nvGrpSpPr>
        <p:grpSpPr>
          <a:xfrm>
            <a:off x="3962401" y="1990510"/>
            <a:ext cx="4200729" cy="3733668"/>
            <a:chOff x="4711808" y="1914310"/>
            <a:chExt cx="4200729" cy="3733668"/>
          </a:xfrm>
        </p:grpSpPr>
        <p:pic>
          <p:nvPicPr>
            <p:cNvPr id="13" name="Picture 3"/>
            <p:cNvPicPr>
              <a:picLocks noChangeAspect="1" noChangeArrowheads="1"/>
            </p:cNvPicPr>
            <p:nvPr/>
          </p:nvPicPr>
          <p:blipFill>
            <a:blip r:embed="rId3" cstate="print"/>
            <a:srcRect/>
            <a:stretch>
              <a:fillRect/>
            </a:stretch>
          </p:blipFill>
          <p:spPr bwMode="auto">
            <a:xfrm>
              <a:off x="4711808" y="1914310"/>
              <a:ext cx="4200729" cy="3059305"/>
            </a:xfrm>
            <a:prstGeom prst="rect">
              <a:avLst/>
            </a:prstGeom>
            <a:noFill/>
            <a:ln w="6350">
              <a:solidFill>
                <a:schemeClr val="tx1"/>
              </a:solidFill>
              <a:round/>
              <a:headEnd/>
              <a:tailEnd/>
            </a:ln>
            <a:effectLst>
              <a:outerShdw blurRad="50800" dist="38100" dir="2700000" algn="tl" rotWithShape="0">
                <a:prstClr val="black">
                  <a:alpha val="40000"/>
                </a:prstClr>
              </a:outerShdw>
            </a:effectLst>
          </p:spPr>
        </p:pic>
        <p:sp>
          <p:nvSpPr>
            <p:cNvPr id="15" name="Text Box 20"/>
            <p:cNvSpPr txBox="1">
              <a:spLocks noChangeArrowheads="1"/>
            </p:cNvSpPr>
            <p:nvPr/>
          </p:nvSpPr>
          <p:spPr bwMode="auto">
            <a:xfrm>
              <a:off x="4801185" y="5122577"/>
              <a:ext cx="4038733" cy="525401"/>
            </a:xfrm>
            <a:prstGeom prst="rect">
              <a:avLst/>
            </a:prstGeom>
            <a:noFill/>
            <a:ln w="9525">
              <a:noFill/>
              <a:round/>
              <a:headEnd/>
              <a:tailEnd/>
            </a:ln>
            <a:effectLst/>
          </p:spPr>
          <p:txBody>
            <a:bodyPr wrap="square" lIns="90000" tIns="46800" rIns="90000" bIns="46800">
              <a:spAutoFit/>
            </a:bodyPr>
            <a:lstStyle/>
            <a:p>
              <a:pPr defTabSz="457200">
                <a:spcBef>
                  <a:spcPts val="750"/>
                </a:spcBef>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prstClr val="black"/>
                  </a:solidFill>
                  <a:latin typeface="Calibri"/>
                  <a:cs typeface="Arial" pitchFamily="34" charset="0"/>
                </a:rPr>
                <a:t>Affordances</a:t>
              </a:r>
              <a:endParaRPr lang="en-GB" sz="2800" b="0" dirty="0">
                <a:solidFill>
                  <a:prstClr val="black"/>
                </a:solidFill>
                <a:latin typeface="Calibri"/>
                <a:cs typeface="Arial" pitchFamily="34" charset="0"/>
              </a:endParaRPr>
            </a:p>
          </p:txBody>
        </p:sp>
      </p:grpSp>
      <p:sp>
        <p:nvSpPr>
          <p:cNvPr id="36" name="Text Box 76"/>
          <p:cNvSpPr txBox="1">
            <a:spLocks noChangeArrowheads="1"/>
          </p:cNvSpPr>
          <p:nvPr/>
        </p:nvSpPr>
        <p:spPr bwMode="auto">
          <a:xfrm>
            <a:off x="4112055" y="4191000"/>
            <a:ext cx="855340"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00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latin typeface="Calibri"/>
                <a:cs typeface="Arial" pitchFamily="34" charset="0"/>
              </a:rPr>
              <a:t>Walkable</a:t>
            </a:r>
          </a:p>
        </p:txBody>
      </p:sp>
      <p:sp>
        <p:nvSpPr>
          <p:cNvPr id="37" name="Text Box 77"/>
          <p:cNvSpPr txBox="1">
            <a:spLocks noChangeArrowheads="1"/>
          </p:cNvSpPr>
          <p:nvPr/>
        </p:nvSpPr>
        <p:spPr bwMode="auto">
          <a:xfrm>
            <a:off x="4743728" y="3890191"/>
            <a:ext cx="1276072" cy="525401"/>
          </a:xfrm>
          <a:prstGeom prst="rect">
            <a:avLst/>
          </a:prstGeom>
          <a:noFill/>
          <a:ln w="9525">
            <a:noFill/>
            <a:round/>
            <a:headEnd/>
            <a:tailEnd/>
          </a:ln>
          <a:effectLst/>
        </p:spPr>
        <p:txBody>
          <a:bodyPr wrap="square" lIns="90000" tIns="46800" rIns="90000" bIns="46800">
            <a:spAutoFit/>
          </a:bodyPr>
          <a:lstStyle/>
          <a:p>
            <a:pPr defTabSz="457200">
              <a:spcBef>
                <a:spcPts val="500"/>
              </a:spcBef>
              <a:buClr>
                <a:srgbClr val="66FF33"/>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66FF33"/>
                </a:solidFill>
                <a:latin typeface="Calibri"/>
                <a:cs typeface="Arial" pitchFamily="34" charset="0"/>
              </a:rPr>
              <a:t>Can be used to deposit trash</a:t>
            </a:r>
          </a:p>
        </p:txBody>
      </p:sp>
      <p:sp>
        <p:nvSpPr>
          <p:cNvPr id="38" name="Text Box 78"/>
          <p:cNvSpPr txBox="1">
            <a:spLocks noChangeArrowheads="1"/>
          </p:cNvSpPr>
          <p:nvPr/>
        </p:nvSpPr>
        <p:spPr bwMode="auto">
          <a:xfrm>
            <a:off x="6389048" y="3906279"/>
            <a:ext cx="905417" cy="309958"/>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FF00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srgbClr val="FF00FF"/>
                </a:solidFill>
                <a:latin typeface="Calibri"/>
                <a:cs typeface="Arial" pitchFamily="34" charset="0"/>
              </a:rPr>
              <a:t>Can move</a:t>
            </a:r>
          </a:p>
        </p:txBody>
      </p:sp>
      <p:sp>
        <p:nvSpPr>
          <p:cNvPr id="40" name="Rectangle 39"/>
          <p:cNvSpPr/>
          <p:nvPr/>
        </p:nvSpPr>
        <p:spPr>
          <a:xfrm>
            <a:off x="5142503" y="4495800"/>
            <a:ext cx="2020297" cy="528093"/>
          </a:xfrm>
          <a:prstGeom prst="rect">
            <a:avLst/>
          </a:prstGeom>
        </p:spPr>
        <p:txBody>
          <a:bodyPr wrap="none">
            <a:spAutoFit/>
          </a:bodyPr>
          <a:lstStyle/>
          <a:p>
            <a:pPr defTabSz="457200">
              <a:lnSpc>
                <a:spcPct val="86000"/>
              </a:lnSpc>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white"/>
                </a:solidFill>
                <a:latin typeface="Calibri"/>
                <a:cs typeface="Arial" pitchFamily="34" charset="0"/>
              </a:rPr>
              <a:t>Horizontal surface, rough</a:t>
            </a:r>
          </a:p>
          <a:p>
            <a:pPr defTabSz="457200">
              <a:lnSpc>
                <a:spcPct val="86000"/>
              </a:lnSpc>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white"/>
                </a:solidFill>
                <a:latin typeface="Calibri"/>
                <a:cs typeface="Arial" pitchFamily="34" charset="0"/>
              </a:rPr>
              <a:t>Walkable, drivable</a:t>
            </a:r>
          </a:p>
        </p:txBody>
      </p:sp>
      <p:sp>
        <p:nvSpPr>
          <p:cNvPr id="45" name="Text Box 77"/>
          <p:cNvSpPr txBox="1">
            <a:spLocks noChangeArrowheads="1"/>
          </p:cNvSpPr>
          <p:nvPr/>
        </p:nvSpPr>
        <p:spPr bwMode="auto">
          <a:xfrm>
            <a:off x="3913575" y="3444313"/>
            <a:ext cx="964023" cy="525401"/>
          </a:xfrm>
          <a:prstGeom prst="rect">
            <a:avLst/>
          </a:prstGeom>
          <a:noFill/>
          <a:ln w="9525">
            <a:noFill/>
            <a:round/>
            <a:headEnd/>
            <a:tailEnd/>
          </a:ln>
          <a:effectLst/>
        </p:spPr>
        <p:txBody>
          <a:bodyPr wrap="none" lIns="90000" tIns="46800" rIns="90000" bIns="46800">
            <a:spAutoFit/>
          </a:bodyPr>
          <a:lstStyle/>
          <a:p>
            <a:pPr defTabSz="457200">
              <a:spcBef>
                <a:spcPts val="500"/>
              </a:spcBef>
              <a:buClr>
                <a:srgbClr val="66FF33"/>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latin typeface="Calibri"/>
                <a:cs typeface="Arial" pitchFamily="34" charset="0"/>
              </a:rPr>
              <a:t>Can open, </a:t>
            </a:r>
            <a:br>
              <a:rPr lang="en-GB" sz="1400" b="0" dirty="0">
                <a:latin typeface="Calibri"/>
                <a:cs typeface="Arial" pitchFamily="34" charset="0"/>
              </a:rPr>
            </a:br>
            <a:r>
              <a:rPr lang="en-GB" sz="1400" b="0" dirty="0">
                <a:latin typeface="Calibri"/>
                <a:cs typeface="Arial" pitchFamily="34" charset="0"/>
              </a:rPr>
              <a:t>be opened</a:t>
            </a:r>
          </a:p>
        </p:txBody>
      </p:sp>
      <p:sp>
        <p:nvSpPr>
          <p:cNvPr id="50" name="Rectangle 49">
            <a:extLst>
              <a:ext uri="{FF2B5EF4-FFF2-40B4-BE49-F238E27FC236}">
                <a16:creationId xmlns:a16="http://schemas.microsoft.com/office/drawing/2014/main" id="{4D23A8F3-6E19-E34A-A82C-7A5B84203523}"/>
              </a:ext>
            </a:extLst>
          </p:cNvPr>
          <p:cNvSpPr/>
          <p:nvPr/>
        </p:nvSpPr>
        <p:spPr>
          <a:xfrm>
            <a:off x="3962401" y="2785826"/>
            <a:ext cx="849641" cy="463973"/>
          </a:xfrm>
          <a:prstGeom prst="rect">
            <a:avLst/>
          </a:prstGeom>
        </p:spPr>
        <p:txBody>
          <a:bodyPr wrap="square">
            <a:spAutoFit/>
          </a:bodyPr>
          <a:lstStyle/>
          <a:p>
            <a:pPr defTabSz="457200">
              <a:lnSpc>
                <a:spcPct val="86000"/>
              </a:lnSpc>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white"/>
                </a:solidFill>
                <a:latin typeface="Calibri"/>
                <a:cs typeface="Arial" pitchFamily="34" charset="0"/>
              </a:rPr>
              <a:t>Vertical surface</a:t>
            </a:r>
          </a:p>
        </p:txBody>
      </p:sp>
      <p:sp>
        <p:nvSpPr>
          <p:cNvPr id="56" name="Rectangle 55">
            <a:extLst>
              <a:ext uri="{FF2B5EF4-FFF2-40B4-BE49-F238E27FC236}">
                <a16:creationId xmlns:a16="http://schemas.microsoft.com/office/drawing/2014/main" id="{1E5D6904-648D-794A-8D5F-C042BD121B88}"/>
              </a:ext>
            </a:extLst>
          </p:cNvPr>
          <p:cNvSpPr/>
          <p:nvPr/>
        </p:nvSpPr>
        <p:spPr>
          <a:xfrm>
            <a:off x="6482985" y="2955465"/>
            <a:ext cx="849641" cy="463973"/>
          </a:xfrm>
          <a:prstGeom prst="rect">
            <a:avLst/>
          </a:prstGeom>
        </p:spPr>
        <p:txBody>
          <a:bodyPr wrap="square">
            <a:spAutoFit/>
          </a:bodyPr>
          <a:lstStyle/>
          <a:p>
            <a:pPr defTabSz="457200">
              <a:lnSpc>
                <a:spcPct val="86000"/>
              </a:lnSpc>
              <a:spcBef>
                <a:spcPts val="500"/>
              </a:spcBef>
              <a:buClr>
                <a:srgbClr val="FF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400" b="0" dirty="0">
                <a:solidFill>
                  <a:prstClr val="white"/>
                </a:solidFill>
                <a:latin typeface="Calibri"/>
                <a:cs typeface="Arial" pitchFamily="34" charset="0"/>
              </a:rPr>
              <a:t>Vertical surface</a:t>
            </a:r>
          </a:p>
        </p:txBody>
      </p:sp>
    </p:spTree>
    <p:extLst>
      <p:ext uri="{BB962C8B-B14F-4D97-AF65-F5344CB8AC3E}">
        <p14:creationId xmlns:p14="http://schemas.microsoft.com/office/powerpoint/2010/main" val="234956850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Goal: Image understanding</a:t>
            </a:r>
          </a:p>
        </p:txBody>
      </p:sp>
      <p:grpSp>
        <p:nvGrpSpPr>
          <p:cNvPr id="51" name="Group 50"/>
          <p:cNvGrpSpPr/>
          <p:nvPr/>
        </p:nvGrpSpPr>
        <p:grpSpPr>
          <a:xfrm>
            <a:off x="3962401" y="1990510"/>
            <a:ext cx="4200729" cy="3733668"/>
            <a:chOff x="4711808" y="1914310"/>
            <a:chExt cx="4200729" cy="3733668"/>
          </a:xfrm>
        </p:grpSpPr>
        <p:pic>
          <p:nvPicPr>
            <p:cNvPr id="13" name="Picture 3"/>
            <p:cNvPicPr>
              <a:picLocks noChangeAspect="1" noChangeArrowheads="1"/>
            </p:cNvPicPr>
            <p:nvPr/>
          </p:nvPicPr>
          <p:blipFill>
            <a:blip r:embed="rId3" cstate="print"/>
            <a:srcRect/>
            <a:stretch>
              <a:fillRect/>
            </a:stretch>
          </p:blipFill>
          <p:spPr bwMode="auto">
            <a:xfrm>
              <a:off x="4711808" y="1914310"/>
              <a:ext cx="4200729" cy="3059305"/>
            </a:xfrm>
            <a:prstGeom prst="rect">
              <a:avLst/>
            </a:prstGeom>
            <a:noFill/>
            <a:ln w="6350">
              <a:solidFill>
                <a:schemeClr val="tx1"/>
              </a:solidFill>
              <a:round/>
              <a:headEnd/>
              <a:tailEnd/>
            </a:ln>
            <a:effectLst>
              <a:outerShdw blurRad="50800" dist="38100" dir="2700000" algn="tl" rotWithShape="0">
                <a:prstClr val="black">
                  <a:alpha val="40000"/>
                </a:prstClr>
              </a:outerShdw>
            </a:effectLst>
          </p:spPr>
        </p:pic>
        <p:sp>
          <p:nvSpPr>
            <p:cNvPr id="15" name="Text Box 20"/>
            <p:cNvSpPr txBox="1">
              <a:spLocks noChangeArrowheads="1"/>
            </p:cNvSpPr>
            <p:nvPr/>
          </p:nvSpPr>
          <p:spPr bwMode="auto">
            <a:xfrm>
              <a:off x="4801185" y="5122577"/>
              <a:ext cx="4038733" cy="525401"/>
            </a:xfrm>
            <a:prstGeom prst="rect">
              <a:avLst/>
            </a:prstGeom>
            <a:noFill/>
            <a:ln w="9525">
              <a:noFill/>
              <a:round/>
              <a:headEnd/>
              <a:tailEnd/>
            </a:ln>
            <a:effectLst/>
          </p:spPr>
          <p:txBody>
            <a:bodyPr wrap="square" lIns="90000" tIns="46800" rIns="90000" bIns="46800">
              <a:spAutoFit/>
            </a:bodyPr>
            <a:lstStyle/>
            <a:p>
              <a:pPr defTabSz="457200">
                <a:spcBef>
                  <a:spcPts val="750"/>
                </a:spcBef>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prstClr val="black"/>
                  </a:solidFill>
                  <a:latin typeface="Calibri"/>
                  <a:cs typeface="Arial" pitchFamily="34" charset="0"/>
                </a:rPr>
                <a:t>Actionable information</a:t>
              </a:r>
              <a:endParaRPr lang="en-GB" sz="2800" b="0" dirty="0">
                <a:solidFill>
                  <a:prstClr val="black"/>
                </a:solidFill>
                <a:latin typeface="Calibri"/>
                <a:cs typeface="Arial" pitchFamily="34" charset="0"/>
              </a:endParaRPr>
            </a:p>
          </p:txBody>
        </p:sp>
      </p:grpSp>
      <p:sp>
        <p:nvSpPr>
          <p:cNvPr id="3" name="Freeform 2">
            <a:extLst>
              <a:ext uri="{FF2B5EF4-FFF2-40B4-BE49-F238E27FC236}">
                <a16:creationId xmlns:a16="http://schemas.microsoft.com/office/drawing/2014/main" id="{5BF10B70-000E-914A-B396-EFB3B5DC3D53}"/>
              </a:ext>
            </a:extLst>
          </p:cNvPr>
          <p:cNvSpPr/>
          <p:nvPr/>
        </p:nvSpPr>
        <p:spPr bwMode="auto">
          <a:xfrm>
            <a:off x="5439509" y="3950677"/>
            <a:ext cx="709078" cy="1046033"/>
          </a:xfrm>
          <a:custGeom>
            <a:avLst/>
            <a:gdLst>
              <a:gd name="connsiteX0" fmla="*/ 539261 w 539261"/>
              <a:gd name="connsiteY0" fmla="*/ 1019908 h 1019908"/>
              <a:gd name="connsiteX1" fmla="*/ 199292 w 539261"/>
              <a:gd name="connsiteY1" fmla="*/ 480646 h 1019908"/>
              <a:gd name="connsiteX2" fmla="*/ 351692 w 539261"/>
              <a:gd name="connsiteY2" fmla="*/ 187569 h 1019908"/>
              <a:gd name="connsiteX3" fmla="*/ 0 w 539261"/>
              <a:gd name="connsiteY3" fmla="*/ 0 h 1019908"/>
              <a:gd name="connsiteX0" fmla="*/ 539261 w 539261"/>
              <a:gd name="connsiteY0" fmla="*/ 1019908 h 1019908"/>
              <a:gd name="connsiteX1" fmla="*/ 251544 w 539261"/>
              <a:gd name="connsiteY1" fmla="*/ 741903 h 1019908"/>
              <a:gd name="connsiteX2" fmla="*/ 351692 w 539261"/>
              <a:gd name="connsiteY2" fmla="*/ 187569 h 1019908"/>
              <a:gd name="connsiteX3" fmla="*/ 0 w 539261"/>
              <a:gd name="connsiteY3" fmla="*/ 0 h 1019908"/>
              <a:gd name="connsiteX0" fmla="*/ 539261 w 539261"/>
              <a:gd name="connsiteY0" fmla="*/ 1019908 h 1019908"/>
              <a:gd name="connsiteX1" fmla="*/ 251544 w 539261"/>
              <a:gd name="connsiteY1" fmla="*/ 741903 h 1019908"/>
              <a:gd name="connsiteX2" fmla="*/ 286378 w 539261"/>
              <a:gd name="connsiteY2" fmla="*/ 396574 h 1019908"/>
              <a:gd name="connsiteX3" fmla="*/ 0 w 539261"/>
              <a:gd name="connsiteY3" fmla="*/ 0 h 1019908"/>
              <a:gd name="connsiteX0" fmla="*/ 539261 w 539261"/>
              <a:gd name="connsiteY0" fmla="*/ 1019908 h 1019908"/>
              <a:gd name="connsiteX1" fmla="*/ 329921 w 539261"/>
              <a:gd name="connsiteY1" fmla="*/ 768029 h 1019908"/>
              <a:gd name="connsiteX2" fmla="*/ 286378 w 539261"/>
              <a:gd name="connsiteY2" fmla="*/ 396574 h 1019908"/>
              <a:gd name="connsiteX3" fmla="*/ 0 w 539261"/>
              <a:gd name="connsiteY3" fmla="*/ 0 h 1019908"/>
              <a:gd name="connsiteX0" fmla="*/ 709078 w 709078"/>
              <a:gd name="connsiteY0" fmla="*/ 1046033 h 1046033"/>
              <a:gd name="connsiteX1" fmla="*/ 329921 w 709078"/>
              <a:gd name="connsiteY1" fmla="*/ 768029 h 1046033"/>
              <a:gd name="connsiteX2" fmla="*/ 286378 w 709078"/>
              <a:gd name="connsiteY2" fmla="*/ 396574 h 1046033"/>
              <a:gd name="connsiteX3" fmla="*/ 0 w 709078"/>
              <a:gd name="connsiteY3" fmla="*/ 0 h 1046033"/>
              <a:gd name="connsiteX0" fmla="*/ 709078 w 709078"/>
              <a:gd name="connsiteY0" fmla="*/ 1046033 h 1046033"/>
              <a:gd name="connsiteX1" fmla="*/ 434424 w 709078"/>
              <a:gd name="connsiteY1" fmla="*/ 833344 h 1046033"/>
              <a:gd name="connsiteX2" fmla="*/ 286378 w 709078"/>
              <a:gd name="connsiteY2" fmla="*/ 396574 h 1046033"/>
              <a:gd name="connsiteX3" fmla="*/ 0 w 709078"/>
              <a:gd name="connsiteY3" fmla="*/ 0 h 1046033"/>
              <a:gd name="connsiteX0" fmla="*/ 709078 w 709078"/>
              <a:gd name="connsiteY0" fmla="*/ 1046033 h 1046033"/>
              <a:gd name="connsiteX1" fmla="*/ 434424 w 709078"/>
              <a:gd name="connsiteY1" fmla="*/ 833344 h 1046033"/>
              <a:gd name="connsiteX2" fmla="*/ 403944 w 709078"/>
              <a:gd name="connsiteY2" fmla="*/ 135317 h 1046033"/>
              <a:gd name="connsiteX3" fmla="*/ 0 w 709078"/>
              <a:gd name="connsiteY3" fmla="*/ 0 h 1046033"/>
              <a:gd name="connsiteX0" fmla="*/ 709078 w 709078"/>
              <a:gd name="connsiteY0" fmla="*/ 1046033 h 1046033"/>
              <a:gd name="connsiteX1" fmla="*/ 538926 w 709078"/>
              <a:gd name="connsiteY1" fmla="*/ 833344 h 1046033"/>
              <a:gd name="connsiteX2" fmla="*/ 403944 w 709078"/>
              <a:gd name="connsiteY2" fmla="*/ 135317 h 1046033"/>
              <a:gd name="connsiteX3" fmla="*/ 0 w 709078"/>
              <a:gd name="connsiteY3" fmla="*/ 0 h 1046033"/>
              <a:gd name="connsiteX0" fmla="*/ 709078 w 709078"/>
              <a:gd name="connsiteY0" fmla="*/ 1046033 h 1046033"/>
              <a:gd name="connsiteX1" fmla="*/ 538926 w 709078"/>
              <a:gd name="connsiteY1" fmla="*/ 833344 h 1046033"/>
              <a:gd name="connsiteX2" fmla="*/ 469258 w 709078"/>
              <a:gd name="connsiteY2" fmla="*/ 148380 h 1046033"/>
              <a:gd name="connsiteX3" fmla="*/ 0 w 709078"/>
              <a:gd name="connsiteY3" fmla="*/ 0 h 1046033"/>
            </a:gdLst>
            <a:ahLst/>
            <a:cxnLst>
              <a:cxn ang="0">
                <a:pos x="connsiteX0" y="connsiteY0"/>
              </a:cxn>
              <a:cxn ang="0">
                <a:pos x="connsiteX1" y="connsiteY1"/>
              </a:cxn>
              <a:cxn ang="0">
                <a:pos x="connsiteX2" y="connsiteY2"/>
              </a:cxn>
              <a:cxn ang="0">
                <a:pos x="connsiteX3" y="connsiteY3"/>
              </a:cxn>
            </a:cxnLst>
            <a:rect l="l" t="t" r="r" b="b"/>
            <a:pathLst>
              <a:path w="709078" h="1046033">
                <a:moveTo>
                  <a:pt x="709078" y="1046033"/>
                </a:moveTo>
                <a:cubicBezTo>
                  <a:pt x="554724" y="845763"/>
                  <a:pt x="578896" y="982953"/>
                  <a:pt x="538926" y="833344"/>
                </a:cubicBezTo>
                <a:cubicBezTo>
                  <a:pt x="498956" y="683735"/>
                  <a:pt x="559079" y="287271"/>
                  <a:pt x="469258" y="148380"/>
                </a:cubicBezTo>
                <a:cubicBezTo>
                  <a:pt x="379437" y="9489"/>
                  <a:pt x="159238" y="53730"/>
                  <a:pt x="0" y="0"/>
                </a:cubicBezTo>
              </a:path>
            </a:pathLst>
          </a:custGeom>
          <a:noFill/>
          <a:ln w="127000" cap="flat" cmpd="sng" algn="ctr">
            <a:solidFill>
              <a:srgbClr val="FFFF00"/>
            </a:solidFill>
            <a:prstDash val="solid"/>
            <a:round/>
            <a:headEnd type="none" w="med" len="med"/>
            <a:tailEnd type="stealth"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en-US" sz="1200" b="1" i="0" u="none" strike="noStrike" cap="none" normalizeH="0" baseline="0">
              <a:ln>
                <a:noFill/>
              </a:ln>
              <a:solidFill>
                <a:srgbClr val="FFFF00"/>
              </a:solidFill>
              <a:effectLst/>
              <a:latin typeface="Arial" charset="0"/>
            </a:endParaRPr>
          </a:p>
        </p:txBody>
      </p:sp>
    </p:spTree>
    <p:extLst>
      <p:ext uri="{BB962C8B-B14F-4D97-AF65-F5344CB8AC3E}">
        <p14:creationId xmlns:p14="http://schemas.microsoft.com/office/powerpoint/2010/main" val="232093799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1501"/>
          </a:xfrm>
        </p:spPr>
        <p:txBody>
          <a:bodyPr>
            <a:normAutofit fontScale="90000"/>
          </a:bodyPr>
          <a:lstStyle/>
          <a:p>
            <a:r>
              <a:rPr lang="en-US" dirty="0"/>
              <a:t>Goal: Image understanding</a:t>
            </a:r>
          </a:p>
        </p:txBody>
      </p:sp>
      <p:pic>
        <p:nvPicPr>
          <p:cNvPr id="4" name="Picture 3" descr="A screenshot of a text&#10;&#10;Description automatically generated">
            <a:extLst>
              <a:ext uri="{FF2B5EF4-FFF2-40B4-BE49-F238E27FC236}">
                <a16:creationId xmlns:a16="http://schemas.microsoft.com/office/drawing/2014/main" id="{B357F549-BEAE-9850-F1BE-08DBB66F5F24}"/>
              </a:ext>
            </a:extLst>
          </p:cNvPr>
          <p:cNvPicPr>
            <a:picLocks noChangeAspect="1"/>
          </p:cNvPicPr>
          <p:nvPr/>
        </p:nvPicPr>
        <p:blipFill>
          <a:blip r:embed="rId3">
            <a:extLst>
              <a:ext uri="{28A0092B-C50C-407E-A947-70E740481C1C}">
                <a14:useLocalDpi xmlns:a14="http://schemas.microsoft.com/office/drawing/2010/main" val="0"/>
              </a:ext>
            </a:extLst>
          </a:blip>
          <a:srcRect t="11456"/>
          <a:stretch/>
        </p:blipFill>
        <p:spPr>
          <a:xfrm>
            <a:off x="4522304" y="1039337"/>
            <a:ext cx="7467600" cy="5152043"/>
          </a:xfrm>
          <a:prstGeom prst="rect">
            <a:avLst/>
          </a:prstGeom>
        </p:spPr>
      </p:pic>
      <p:pic>
        <p:nvPicPr>
          <p:cNvPr id="6" name="Picture 5" descr="A close-up of a logo&#10;&#10;Description automatically generated">
            <a:extLst>
              <a:ext uri="{FF2B5EF4-FFF2-40B4-BE49-F238E27FC236}">
                <a16:creationId xmlns:a16="http://schemas.microsoft.com/office/drawing/2014/main" id="{95EE3819-EFAD-AAC9-8410-B9D2E7478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635" y="1039337"/>
            <a:ext cx="1765300" cy="571500"/>
          </a:xfrm>
          <a:prstGeom prst="rect">
            <a:avLst/>
          </a:prstGeom>
        </p:spPr>
      </p:pic>
      <p:pic>
        <p:nvPicPr>
          <p:cNvPr id="7" name="Picture 3">
            <a:extLst>
              <a:ext uri="{FF2B5EF4-FFF2-40B4-BE49-F238E27FC236}">
                <a16:creationId xmlns:a16="http://schemas.microsoft.com/office/drawing/2014/main" id="{F599ACDC-7502-B1F4-02CF-B09F31314A90}"/>
              </a:ext>
            </a:extLst>
          </p:cNvPr>
          <p:cNvPicPr>
            <a:picLocks noChangeAspect="1" noChangeArrowheads="1"/>
          </p:cNvPicPr>
          <p:nvPr/>
        </p:nvPicPr>
        <p:blipFill>
          <a:blip r:embed="rId5" cstate="print"/>
          <a:srcRect/>
          <a:stretch>
            <a:fillRect/>
          </a:stretch>
        </p:blipFill>
        <p:spPr bwMode="auto">
          <a:xfrm>
            <a:off x="472139" y="2057400"/>
            <a:ext cx="4200729" cy="3059305"/>
          </a:xfrm>
          <a:prstGeom prst="rect">
            <a:avLst/>
          </a:prstGeom>
          <a:noFill/>
          <a:ln w="6350">
            <a:solidFill>
              <a:schemeClr val="tx1"/>
            </a:solidFill>
            <a:round/>
            <a:headEnd/>
            <a:tailEnd/>
          </a:ln>
          <a:effectLst>
            <a:outerShdw blurRad="50800" dist="38100" dir="2700000" algn="tl" rotWithShape="0">
              <a:prstClr val="black">
                <a:alpha val="40000"/>
              </a:prstClr>
            </a:outerShdw>
          </a:effectLst>
        </p:spPr>
      </p:pic>
      <p:pic>
        <p:nvPicPr>
          <p:cNvPr id="9" name="Picture 8" descr="A close up of a sign&#10;&#10;Description automatically generated">
            <a:extLst>
              <a:ext uri="{FF2B5EF4-FFF2-40B4-BE49-F238E27FC236}">
                <a16:creationId xmlns:a16="http://schemas.microsoft.com/office/drawing/2014/main" id="{746E95C5-0CD2-0D00-C3F9-306D1FDD4A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217" y="5241642"/>
            <a:ext cx="3822700" cy="698500"/>
          </a:xfrm>
          <a:prstGeom prst="rect">
            <a:avLst/>
          </a:prstGeom>
        </p:spPr>
      </p:pic>
    </p:spTree>
    <p:extLst>
      <p:ext uri="{BB962C8B-B14F-4D97-AF65-F5344CB8AC3E}">
        <p14:creationId xmlns:p14="http://schemas.microsoft.com/office/powerpoint/2010/main" val="23267355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1331"/>
          </a:xfrm>
        </p:spPr>
        <p:txBody>
          <a:bodyPr>
            <a:normAutofit fontScale="90000"/>
          </a:bodyPr>
          <a:lstStyle/>
          <a:p>
            <a:r>
              <a:rPr lang="en-US" dirty="0"/>
              <a:t>Goal: Image understanding</a:t>
            </a:r>
          </a:p>
        </p:txBody>
      </p:sp>
      <p:sp>
        <p:nvSpPr>
          <p:cNvPr id="6" name="Text Box 20">
            <a:extLst>
              <a:ext uri="{FF2B5EF4-FFF2-40B4-BE49-F238E27FC236}">
                <a16:creationId xmlns:a16="http://schemas.microsoft.com/office/drawing/2014/main" id="{1E6FBCC4-725C-4621-9AA0-EF9F06323C7A}"/>
              </a:ext>
            </a:extLst>
          </p:cNvPr>
          <p:cNvSpPr txBox="1">
            <a:spLocks noChangeArrowheads="1"/>
          </p:cNvSpPr>
          <p:nvPr/>
        </p:nvSpPr>
        <p:spPr bwMode="auto">
          <a:xfrm>
            <a:off x="7543733" y="5747244"/>
            <a:ext cx="4038733" cy="525401"/>
          </a:xfrm>
          <a:prstGeom prst="rect">
            <a:avLst/>
          </a:prstGeom>
          <a:noFill/>
          <a:ln w="9525">
            <a:noFill/>
            <a:round/>
            <a:headEnd/>
            <a:tailEnd/>
          </a:ln>
          <a:effectLst/>
        </p:spPr>
        <p:txBody>
          <a:bodyPr wrap="square" lIns="90000" tIns="46800" rIns="90000" bIns="46800">
            <a:spAutoFit/>
          </a:bodyPr>
          <a:lstStyle/>
          <a:p>
            <a:pPr defTabSz="457200">
              <a:spcBef>
                <a:spcPts val="750"/>
              </a:spcBef>
              <a:buClr>
                <a:srgbClr val="FFFFFF"/>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dirty="0">
                <a:solidFill>
                  <a:prstClr val="black"/>
                </a:solidFill>
                <a:latin typeface="Calibri"/>
                <a:cs typeface="Arial" pitchFamily="34" charset="0"/>
              </a:rPr>
              <a:t>Image generation</a:t>
            </a:r>
            <a:endParaRPr lang="en-GB" sz="2800" b="0" dirty="0">
              <a:solidFill>
                <a:prstClr val="black"/>
              </a:solidFill>
              <a:latin typeface="Calibri"/>
              <a:cs typeface="Arial" pitchFamily="34" charset="0"/>
            </a:endParaRPr>
          </a:p>
        </p:txBody>
      </p:sp>
      <p:pic>
        <p:nvPicPr>
          <p:cNvPr id="4098" name="Picture 2" descr="A quiet, cobblestone street in an older European town, lined with historic buildings that appear weathered with age. On the left side of the image, a person is sweeping near a light green building with old wooden windows. The buildings are painted in muted colors like light green and faded pink, with visible signs of age such as cracks and peeling paint. On the right side, there's a pale yellow building with a curved corner, showing wear and tear on its façade. In front of this building, two cars are parked, one red and the other gray. In the background, a larger, ornate white building with tall, narrow windows is visible. The street gently curves around this building. The trees lining the street are bare, suggesting late autumn or winter. The overall mood is quiet and serene, capturing a moment in an older part of town.">
            <a:extLst>
              <a:ext uri="{FF2B5EF4-FFF2-40B4-BE49-F238E27FC236}">
                <a16:creationId xmlns:a16="http://schemas.microsoft.com/office/drawing/2014/main" id="{1EAA9E61-B06A-2E17-B1FB-AC889C0BC8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1181100"/>
            <a:ext cx="4495800" cy="4495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text&#10;&#10;Description automatically generated">
            <a:extLst>
              <a:ext uri="{FF2B5EF4-FFF2-40B4-BE49-F238E27FC236}">
                <a16:creationId xmlns:a16="http://schemas.microsoft.com/office/drawing/2014/main" id="{CEA26CB0-AD41-EB02-267F-1BB39ACA2F21}"/>
              </a:ext>
            </a:extLst>
          </p:cNvPr>
          <p:cNvPicPr>
            <a:picLocks noChangeAspect="1"/>
          </p:cNvPicPr>
          <p:nvPr/>
        </p:nvPicPr>
        <p:blipFill>
          <a:blip r:embed="rId4">
            <a:extLst>
              <a:ext uri="{28A0092B-C50C-407E-A947-70E740481C1C}">
                <a14:useLocalDpi xmlns:a14="http://schemas.microsoft.com/office/drawing/2010/main" val="0"/>
              </a:ext>
            </a:extLst>
          </a:blip>
          <a:srcRect t="11456"/>
          <a:stretch/>
        </p:blipFill>
        <p:spPr>
          <a:xfrm>
            <a:off x="6927" y="1066800"/>
            <a:ext cx="6516414" cy="4495801"/>
          </a:xfrm>
          <a:prstGeom prst="rect">
            <a:avLst/>
          </a:prstGeom>
        </p:spPr>
      </p:pic>
      <p:pic>
        <p:nvPicPr>
          <p:cNvPr id="9" name="Picture 8">
            <a:extLst>
              <a:ext uri="{FF2B5EF4-FFF2-40B4-BE49-F238E27FC236}">
                <a16:creationId xmlns:a16="http://schemas.microsoft.com/office/drawing/2014/main" id="{AE1CDB5A-982D-B9D6-7DCC-7F5C4EF899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114" y="5562600"/>
            <a:ext cx="5829300" cy="647700"/>
          </a:xfrm>
          <a:prstGeom prst="rect">
            <a:avLst/>
          </a:prstGeom>
        </p:spPr>
      </p:pic>
    </p:spTree>
    <p:extLst>
      <p:ext uri="{BB962C8B-B14F-4D97-AF65-F5344CB8AC3E}">
        <p14:creationId xmlns:p14="http://schemas.microsoft.com/office/powerpoint/2010/main" val="6062619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73BFD6-B4BF-1140-B551-EBE7D6446E71}"/>
              </a:ext>
            </a:extLst>
          </p:cNvPr>
          <p:cNvSpPr txBox="1"/>
          <p:nvPr/>
        </p:nvSpPr>
        <p:spPr>
          <a:xfrm>
            <a:off x="3084590" y="633047"/>
            <a:ext cx="184731" cy="276999"/>
          </a:xfrm>
          <a:prstGeom prst="rect">
            <a:avLst/>
          </a:prstGeom>
          <a:noFill/>
        </p:spPr>
        <p:txBody>
          <a:bodyPr wrap="none" rtlCol="0">
            <a:spAutoFit/>
          </a:bodyPr>
          <a:lstStyle/>
          <a:p>
            <a:endParaRPr lang="en-US" dirty="0"/>
          </a:p>
        </p:txBody>
      </p:sp>
      <p:sp>
        <p:nvSpPr>
          <p:cNvPr id="4" name="Title 3">
            <a:extLst>
              <a:ext uri="{FF2B5EF4-FFF2-40B4-BE49-F238E27FC236}">
                <a16:creationId xmlns:a16="http://schemas.microsoft.com/office/drawing/2014/main" id="{F46D8290-1DBE-BA4C-98B3-F2E8441FC2FF}"/>
              </a:ext>
            </a:extLst>
          </p:cNvPr>
          <p:cNvSpPr>
            <a:spLocks noGrp="1"/>
          </p:cNvSpPr>
          <p:nvPr>
            <p:ph type="title"/>
          </p:nvPr>
        </p:nvSpPr>
        <p:spPr>
          <a:xfrm>
            <a:off x="762001" y="31794"/>
            <a:ext cx="10515600" cy="764020"/>
          </a:xfrm>
        </p:spPr>
        <p:txBody>
          <a:bodyPr>
            <a:normAutofit/>
          </a:bodyPr>
          <a:lstStyle/>
          <a:p>
            <a:r>
              <a:rPr lang="en-US" sz="3600" dirty="0">
                <a:solidFill>
                  <a:schemeClr val="tx1"/>
                </a:solidFill>
              </a:rPr>
              <a:t>Remember: Images are fundamentally ambiguous!</a:t>
            </a:r>
            <a:endParaRPr lang="en-US" sz="3600" dirty="0"/>
          </a:p>
        </p:txBody>
      </p:sp>
      <p:pic>
        <p:nvPicPr>
          <p:cNvPr id="8" name="Picture 4">
            <a:extLst>
              <a:ext uri="{FF2B5EF4-FFF2-40B4-BE49-F238E27FC236}">
                <a16:creationId xmlns:a16="http://schemas.microsoft.com/office/drawing/2014/main" id="{75684676-EC26-6344-A9EB-ED98F391BB12}"/>
              </a:ext>
            </a:extLst>
          </p:cNvPr>
          <p:cNvPicPr>
            <a:picLocks noChangeAspect="1" noChangeArrowheads="1"/>
          </p:cNvPicPr>
          <p:nvPr/>
        </p:nvPicPr>
        <p:blipFill>
          <a:blip r:embed="rId2" cstate="print"/>
          <a:srcRect/>
          <a:stretch>
            <a:fillRect/>
          </a:stretch>
        </p:blipFill>
        <p:spPr bwMode="auto">
          <a:xfrm>
            <a:off x="304800" y="2207623"/>
            <a:ext cx="4603342" cy="2819400"/>
          </a:xfrm>
          <a:prstGeom prst="rect">
            <a:avLst/>
          </a:prstGeom>
          <a:noFill/>
          <a:ln w="19050">
            <a:noFill/>
            <a:miter lim="800000"/>
            <a:headEnd/>
            <a:tailEnd/>
          </a:ln>
        </p:spPr>
      </p:pic>
      <p:pic>
        <p:nvPicPr>
          <p:cNvPr id="9" name="Picture 6">
            <a:extLst>
              <a:ext uri="{FF2B5EF4-FFF2-40B4-BE49-F238E27FC236}">
                <a16:creationId xmlns:a16="http://schemas.microsoft.com/office/drawing/2014/main" id="{385977A6-AA52-A246-97F3-73C69BC96CB9}"/>
              </a:ext>
            </a:extLst>
          </p:cNvPr>
          <p:cNvPicPr>
            <a:picLocks noChangeAspect="1" noChangeArrowheads="1"/>
          </p:cNvPicPr>
          <p:nvPr/>
        </p:nvPicPr>
        <p:blipFill>
          <a:blip r:embed="rId3" cstate="print"/>
          <a:srcRect/>
          <a:stretch>
            <a:fillRect/>
          </a:stretch>
        </p:blipFill>
        <p:spPr bwMode="auto">
          <a:xfrm>
            <a:off x="5181600" y="948146"/>
            <a:ext cx="3778431" cy="2518954"/>
          </a:xfrm>
          <a:prstGeom prst="rect">
            <a:avLst/>
          </a:prstGeom>
          <a:noFill/>
          <a:ln w="19050">
            <a:noFill/>
            <a:miter lim="800000"/>
            <a:headEnd/>
            <a:tailEnd/>
          </a:ln>
        </p:spPr>
      </p:pic>
      <p:pic>
        <p:nvPicPr>
          <p:cNvPr id="11" name="Picture 10">
            <a:extLst>
              <a:ext uri="{FF2B5EF4-FFF2-40B4-BE49-F238E27FC236}">
                <a16:creationId xmlns:a16="http://schemas.microsoft.com/office/drawing/2014/main" id="{E72388D1-42CE-8446-84F5-983FE862B977}"/>
              </a:ext>
            </a:extLst>
          </p:cNvPr>
          <p:cNvPicPr>
            <a:picLocks noChangeAspect="1"/>
          </p:cNvPicPr>
          <p:nvPr/>
        </p:nvPicPr>
        <p:blipFill>
          <a:blip r:embed="rId4"/>
          <a:stretch>
            <a:fillRect/>
          </a:stretch>
        </p:blipFill>
        <p:spPr>
          <a:xfrm>
            <a:off x="5638800" y="3771764"/>
            <a:ext cx="5870557" cy="3086236"/>
          </a:xfrm>
          <a:prstGeom prst="rect">
            <a:avLst/>
          </a:prstGeom>
        </p:spPr>
      </p:pic>
    </p:spTree>
    <p:extLst>
      <p:ext uri="{BB962C8B-B14F-4D97-AF65-F5344CB8AC3E}">
        <p14:creationId xmlns:p14="http://schemas.microsoft.com/office/powerpoint/2010/main" val="1257700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a:extLst>
              <a:ext uri="{FF2B5EF4-FFF2-40B4-BE49-F238E27FC236}">
                <a16:creationId xmlns:a16="http://schemas.microsoft.com/office/drawing/2014/main" id="{CB8A08D9-E8AC-6F0B-FEA5-8D2626567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824" y="381642"/>
            <a:ext cx="4700654" cy="548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147" name="Text Box 3">
            <a:extLst>
              <a:ext uri="{FF2B5EF4-FFF2-40B4-BE49-F238E27FC236}">
                <a16:creationId xmlns:a16="http://schemas.microsoft.com/office/drawing/2014/main" id="{7E66BDBC-6D06-871C-F02C-7B002F0C6376}"/>
              </a:ext>
            </a:extLst>
          </p:cNvPr>
          <p:cNvSpPr txBox="1">
            <a:spLocks noChangeArrowheads="1"/>
          </p:cNvSpPr>
          <p:nvPr/>
        </p:nvSpPr>
        <p:spPr bwMode="auto">
          <a:xfrm>
            <a:off x="2624702" y="6076892"/>
            <a:ext cx="6445991" cy="399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spAutoFit/>
          </a:bodyPr>
          <a:lstStyle>
            <a:lvl1pPr algn="l" defTabSz="1008063">
              <a:defRPr sz="2400">
                <a:solidFill>
                  <a:schemeClr val="tx1"/>
                </a:solidFill>
                <a:latin typeface="Times New Roman" panose="02020603050405020304" pitchFamily="18" charset="0"/>
              </a:defRPr>
            </a:lvl1pPr>
            <a:lvl2pPr marL="503238" algn="l" defTabSz="1008063">
              <a:defRPr sz="2400">
                <a:solidFill>
                  <a:schemeClr val="tx1"/>
                </a:solidFill>
                <a:latin typeface="Times New Roman" panose="02020603050405020304" pitchFamily="18" charset="0"/>
              </a:defRPr>
            </a:lvl2pPr>
            <a:lvl3pPr marL="1008063" algn="l" defTabSz="1008063">
              <a:defRPr sz="2400">
                <a:solidFill>
                  <a:schemeClr val="tx1"/>
                </a:solidFill>
                <a:latin typeface="Times New Roman" panose="02020603050405020304" pitchFamily="18" charset="0"/>
              </a:defRPr>
            </a:lvl3pPr>
            <a:lvl4pPr marL="1511300" algn="l" defTabSz="1008063">
              <a:defRPr sz="2400">
                <a:solidFill>
                  <a:schemeClr val="tx1"/>
                </a:solidFill>
                <a:latin typeface="Times New Roman" panose="02020603050405020304" pitchFamily="18" charset="0"/>
              </a:defRPr>
            </a:lvl4pPr>
            <a:lvl5pPr marL="2016125" algn="l" defTabSz="1008063">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996" dirty="0">
                <a:latin typeface="Arial" panose="020B0604020202020204" pitchFamily="34" charset="0"/>
              </a:rPr>
              <a:t>Some images are hard to recognize. What do you see?</a:t>
            </a:r>
          </a:p>
        </p:txBody>
      </p:sp>
      <p:sp>
        <p:nvSpPr>
          <p:cNvPr id="2" name="TextBox 1">
            <a:extLst>
              <a:ext uri="{FF2B5EF4-FFF2-40B4-BE49-F238E27FC236}">
                <a16:creationId xmlns:a16="http://schemas.microsoft.com/office/drawing/2014/main" id="{B5BD4A2C-8090-A7FB-9F4E-C1EF19170920}"/>
              </a:ext>
            </a:extLst>
          </p:cNvPr>
          <p:cNvSpPr txBox="1"/>
          <p:nvPr/>
        </p:nvSpPr>
        <p:spPr>
          <a:xfrm>
            <a:off x="9070693" y="3068782"/>
            <a:ext cx="2325637" cy="369332"/>
          </a:xfrm>
          <a:prstGeom prst="rect">
            <a:avLst/>
          </a:prstGeom>
          <a:noFill/>
        </p:spPr>
        <p:txBody>
          <a:bodyPr wrap="none" rtlCol="0">
            <a:spAutoFit/>
          </a:bodyPr>
          <a:lstStyle/>
          <a:p>
            <a:r>
              <a:rPr lang="en-US" dirty="0"/>
              <a:t>Image by Street 1931.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a:extLst>
              <a:ext uri="{FF2B5EF4-FFF2-40B4-BE49-F238E27FC236}">
                <a16:creationId xmlns:a16="http://schemas.microsoft.com/office/drawing/2014/main" id="{AC5F1325-8D2F-D5A4-A3BC-D30416A31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825" y="381641"/>
            <a:ext cx="4699214" cy="548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171" name="Text Box 3">
            <a:extLst>
              <a:ext uri="{FF2B5EF4-FFF2-40B4-BE49-F238E27FC236}">
                <a16:creationId xmlns:a16="http://schemas.microsoft.com/office/drawing/2014/main" id="{F1042372-F599-FD40-4AA4-0A4E8A9C57AA}"/>
              </a:ext>
            </a:extLst>
          </p:cNvPr>
          <p:cNvSpPr txBox="1">
            <a:spLocks noChangeArrowheads="1"/>
          </p:cNvSpPr>
          <p:nvPr/>
        </p:nvSpPr>
        <p:spPr bwMode="auto">
          <a:xfrm>
            <a:off x="2438017" y="6172489"/>
            <a:ext cx="7661068" cy="399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8" tIns="45719" rIns="91438" bIns="45719">
            <a:spAutoFit/>
          </a:bodyPr>
          <a:lstStyle>
            <a:lvl1pPr algn="l" defTabSz="1008063">
              <a:defRPr sz="2400">
                <a:solidFill>
                  <a:schemeClr val="tx1"/>
                </a:solidFill>
                <a:latin typeface="Times New Roman" panose="02020603050405020304" pitchFamily="18" charset="0"/>
              </a:defRPr>
            </a:lvl1pPr>
            <a:lvl2pPr marL="503238" algn="l" defTabSz="1008063">
              <a:defRPr sz="2400">
                <a:solidFill>
                  <a:schemeClr val="tx1"/>
                </a:solidFill>
                <a:latin typeface="Times New Roman" panose="02020603050405020304" pitchFamily="18" charset="0"/>
              </a:defRPr>
            </a:lvl2pPr>
            <a:lvl3pPr marL="1008063" algn="l" defTabSz="1008063">
              <a:defRPr sz="2400">
                <a:solidFill>
                  <a:schemeClr val="tx1"/>
                </a:solidFill>
                <a:latin typeface="Times New Roman" panose="02020603050405020304" pitchFamily="18" charset="0"/>
              </a:defRPr>
            </a:lvl3pPr>
            <a:lvl4pPr marL="1511300" algn="l" defTabSz="1008063">
              <a:defRPr sz="2400">
                <a:solidFill>
                  <a:schemeClr val="tx1"/>
                </a:solidFill>
                <a:latin typeface="Times New Roman" panose="02020603050405020304" pitchFamily="18" charset="0"/>
              </a:defRPr>
            </a:lvl4pPr>
            <a:lvl5pPr marL="2016125" algn="l" defTabSz="1008063">
              <a:defRPr sz="2400">
                <a:solidFill>
                  <a:schemeClr val="tx1"/>
                </a:solidFill>
                <a:latin typeface="Times New Roman" panose="02020603050405020304" pitchFamily="18" charset="0"/>
              </a:defRPr>
            </a:lvl5pPr>
            <a:lvl6pPr marL="2473325" defTabSz="1008063" eaLnBrk="0" fontAlgn="base" hangingPunct="0">
              <a:spcBef>
                <a:spcPct val="0"/>
              </a:spcBef>
              <a:spcAft>
                <a:spcPct val="0"/>
              </a:spcAft>
              <a:defRPr sz="2400">
                <a:solidFill>
                  <a:schemeClr val="tx1"/>
                </a:solidFill>
                <a:latin typeface="Times New Roman" panose="02020603050405020304" pitchFamily="18" charset="0"/>
              </a:defRPr>
            </a:lvl6pPr>
            <a:lvl7pPr marL="2930525" defTabSz="1008063" eaLnBrk="0" fontAlgn="base" hangingPunct="0">
              <a:spcBef>
                <a:spcPct val="0"/>
              </a:spcBef>
              <a:spcAft>
                <a:spcPct val="0"/>
              </a:spcAft>
              <a:defRPr sz="2400">
                <a:solidFill>
                  <a:schemeClr val="tx1"/>
                </a:solidFill>
                <a:latin typeface="Times New Roman" panose="02020603050405020304" pitchFamily="18" charset="0"/>
              </a:defRPr>
            </a:lvl7pPr>
            <a:lvl8pPr marL="3387725" defTabSz="1008063" eaLnBrk="0" fontAlgn="base" hangingPunct="0">
              <a:spcBef>
                <a:spcPct val="0"/>
              </a:spcBef>
              <a:spcAft>
                <a:spcPct val="0"/>
              </a:spcAft>
              <a:defRPr sz="2400">
                <a:solidFill>
                  <a:schemeClr val="tx1"/>
                </a:solidFill>
                <a:latin typeface="Times New Roman" panose="02020603050405020304" pitchFamily="18" charset="0"/>
              </a:defRPr>
            </a:lvl8pPr>
            <a:lvl9pPr marL="3844925" defTabSz="1008063"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996" dirty="0">
                <a:latin typeface="Arial" panose="020B0604020202020204" pitchFamily="34" charset="0"/>
              </a:rPr>
              <a:t>With grouping constraints, we can see (i.e., recognize the object).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1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510E27-FBF6-069A-7538-F7A3BBE48B0E}"/>
              </a:ext>
            </a:extLst>
          </p:cNvPr>
          <p:cNvSpPr txBox="1"/>
          <p:nvPr/>
        </p:nvSpPr>
        <p:spPr>
          <a:xfrm>
            <a:off x="1961707" y="252867"/>
            <a:ext cx="8915399" cy="461665"/>
          </a:xfrm>
          <a:prstGeom prst="rect">
            <a:avLst/>
          </a:prstGeom>
          <a:noFill/>
        </p:spPr>
        <p:txBody>
          <a:bodyPr wrap="square">
            <a:spAutoFit/>
          </a:bodyPr>
          <a:lstStyle/>
          <a:p>
            <a:r>
              <a:rPr lang="en-US" sz="2400" dirty="0">
                <a:solidFill>
                  <a:srgbClr val="0028F0"/>
                </a:solidFill>
                <a:latin typeface="Comic Sans MS" panose="030F0702030302020204" pitchFamily="66" charset="0"/>
              </a:rPr>
              <a:t>Symbolic AI vs Classical Machine Learning vs Deep Learning</a:t>
            </a:r>
          </a:p>
        </p:txBody>
      </p:sp>
      <p:pic>
        <p:nvPicPr>
          <p:cNvPr id="8" name="Picture 7">
            <a:extLst>
              <a:ext uri="{FF2B5EF4-FFF2-40B4-BE49-F238E27FC236}">
                <a16:creationId xmlns:a16="http://schemas.microsoft.com/office/drawing/2014/main" id="{A893A26F-6E29-8EAD-FB41-AF985342E70B}"/>
              </a:ext>
            </a:extLst>
          </p:cNvPr>
          <p:cNvPicPr>
            <a:picLocks noChangeAspect="1"/>
          </p:cNvPicPr>
          <p:nvPr/>
        </p:nvPicPr>
        <p:blipFill>
          <a:blip r:embed="rId2"/>
          <a:stretch>
            <a:fillRect/>
          </a:stretch>
        </p:blipFill>
        <p:spPr>
          <a:xfrm>
            <a:off x="3460878" y="2719272"/>
            <a:ext cx="7450462" cy="1055782"/>
          </a:xfrm>
          <a:prstGeom prst="rect">
            <a:avLst/>
          </a:prstGeom>
        </p:spPr>
      </p:pic>
      <p:pic>
        <p:nvPicPr>
          <p:cNvPr id="10" name="Picture 9">
            <a:extLst>
              <a:ext uri="{FF2B5EF4-FFF2-40B4-BE49-F238E27FC236}">
                <a16:creationId xmlns:a16="http://schemas.microsoft.com/office/drawing/2014/main" id="{077172D4-2102-CD1E-C2A6-A9899EAFCFC0}"/>
              </a:ext>
            </a:extLst>
          </p:cNvPr>
          <p:cNvPicPr>
            <a:picLocks noChangeAspect="1"/>
          </p:cNvPicPr>
          <p:nvPr/>
        </p:nvPicPr>
        <p:blipFill>
          <a:blip r:embed="rId3"/>
          <a:stretch>
            <a:fillRect/>
          </a:stretch>
        </p:blipFill>
        <p:spPr>
          <a:xfrm>
            <a:off x="3495112" y="4569848"/>
            <a:ext cx="7381994" cy="1092295"/>
          </a:xfrm>
          <a:prstGeom prst="rect">
            <a:avLst/>
          </a:prstGeom>
        </p:spPr>
      </p:pic>
      <p:cxnSp>
        <p:nvCxnSpPr>
          <p:cNvPr id="12" name="Straight Connector 11">
            <a:extLst>
              <a:ext uri="{FF2B5EF4-FFF2-40B4-BE49-F238E27FC236}">
                <a16:creationId xmlns:a16="http://schemas.microsoft.com/office/drawing/2014/main" id="{B64DCCF4-D13F-4EF5-D842-5CB243E73914}"/>
              </a:ext>
            </a:extLst>
          </p:cNvPr>
          <p:cNvCxnSpPr/>
          <p:nvPr/>
        </p:nvCxnSpPr>
        <p:spPr>
          <a:xfrm>
            <a:off x="2969482" y="4295418"/>
            <a:ext cx="8025205"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F539B5-82B5-3C3B-E257-B9B82E7878E3}"/>
              </a:ext>
            </a:extLst>
          </p:cNvPr>
          <p:cNvSpPr txBox="1"/>
          <p:nvPr/>
        </p:nvSpPr>
        <p:spPr>
          <a:xfrm>
            <a:off x="44288" y="3062497"/>
            <a:ext cx="3062093" cy="369332"/>
          </a:xfrm>
          <a:prstGeom prst="rect">
            <a:avLst/>
          </a:prstGeom>
          <a:noFill/>
        </p:spPr>
        <p:txBody>
          <a:bodyPr wrap="square" rtlCol="0">
            <a:spAutoFit/>
          </a:bodyPr>
          <a:lstStyle/>
          <a:p>
            <a:r>
              <a:rPr lang="en-US" dirty="0">
                <a:latin typeface="Comic Sans MS" panose="030F0702030302020204" pitchFamily="66" charset="0"/>
              </a:rPr>
              <a:t>Classical Machine Learning</a:t>
            </a:r>
          </a:p>
        </p:txBody>
      </p:sp>
      <p:sp>
        <p:nvSpPr>
          <p:cNvPr id="14" name="TextBox 13">
            <a:extLst>
              <a:ext uri="{FF2B5EF4-FFF2-40B4-BE49-F238E27FC236}">
                <a16:creationId xmlns:a16="http://schemas.microsoft.com/office/drawing/2014/main" id="{3CA7721F-64AE-6747-8C56-17C7F9B1EA4B}"/>
              </a:ext>
            </a:extLst>
          </p:cNvPr>
          <p:cNvSpPr txBox="1"/>
          <p:nvPr/>
        </p:nvSpPr>
        <p:spPr>
          <a:xfrm>
            <a:off x="542579" y="4865887"/>
            <a:ext cx="2053925" cy="369332"/>
          </a:xfrm>
          <a:prstGeom prst="rect">
            <a:avLst/>
          </a:prstGeom>
          <a:noFill/>
        </p:spPr>
        <p:txBody>
          <a:bodyPr wrap="square" rtlCol="0">
            <a:spAutoFit/>
          </a:bodyPr>
          <a:lstStyle/>
          <a:p>
            <a:r>
              <a:rPr lang="en-US" dirty="0">
                <a:latin typeface="Comic Sans MS" panose="030F0702030302020204" pitchFamily="66" charset="0"/>
              </a:rPr>
              <a:t>Deep Learning</a:t>
            </a:r>
          </a:p>
        </p:txBody>
      </p:sp>
      <p:sp>
        <p:nvSpPr>
          <p:cNvPr id="16" name="TextBox 15">
            <a:extLst>
              <a:ext uri="{FF2B5EF4-FFF2-40B4-BE49-F238E27FC236}">
                <a16:creationId xmlns:a16="http://schemas.microsoft.com/office/drawing/2014/main" id="{78DCDE54-79E2-A85A-F671-B89C3DB7B4DF}"/>
              </a:ext>
            </a:extLst>
          </p:cNvPr>
          <p:cNvSpPr txBox="1"/>
          <p:nvPr/>
        </p:nvSpPr>
        <p:spPr>
          <a:xfrm>
            <a:off x="3835378" y="5987019"/>
            <a:ext cx="6854087" cy="369331"/>
          </a:xfrm>
          <a:prstGeom prst="rect">
            <a:avLst/>
          </a:prstGeom>
          <a:noFill/>
        </p:spPr>
        <p:txBody>
          <a:bodyPr wrap="square" rtlCol="0">
            <a:spAutoFit/>
          </a:bodyPr>
          <a:lstStyle/>
          <a:p>
            <a:r>
              <a:rPr lang="en-US" dirty="0">
                <a:latin typeface="Comic Sans MS" panose="030F0702030302020204" pitchFamily="66" charset="0"/>
              </a:rPr>
              <a:t>Automatic feature discovery =&gt;  higher chance of success</a:t>
            </a:r>
          </a:p>
        </p:txBody>
      </p:sp>
      <p:sp>
        <p:nvSpPr>
          <p:cNvPr id="2" name="Slide Number Placeholder 1">
            <a:extLst>
              <a:ext uri="{FF2B5EF4-FFF2-40B4-BE49-F238E27FC236}">
                <a16:creationId xmlns:a16="http://schemas.microsoft.com/office/drawing/2014/main" id="{2C2991FB-8828-0F1A-4C14-478B5AEDBE68}"/>
              </a:ext>
            </a:extLst>
          </p:cNvPr>
          <p:cNvSpPr>
            <a:spLocks noGrp="1"/>
          </p:cNvSpPr>
          <p:nvPr>
            <p:ph type="sldNum" sz="quarter" idx="12"/>
          </p:nvPr>
        </p:nvSpPr>
        <p:spPr/>
        <p:txBody>
          <a:bodyPr/>
          <a:lstStyle/>
          <a:p>
            <a:fld id="{54425F6D-D20E-45F8-BC37-33C14C4A00A5}" type="slidenum">
              <a:rPr lang="en-US" smtClean="0"/>
              <a:t>8</a:t>
            </a:fld>
            <a:endParaRPr lang="en-US"/>
          </a:p>
        </p:txBody>
      </p:sp>
      <p:cxnSp>
        <p:nvCxnSpPr>
          <p:cNvPr id="3" name="Straight Connector 2">
            <a:extLst>
              <a:ext uri="{FF2B5EF4-FFF2-40B4-BE49-F238E27FC236}">
                <a16:creationId xmlns:a16="http://schemas.microsoft.com/office/drawing/2014/main" id="{8D66DAEC-A088-FCB8-7837-F35CE8E82A97}"/>
              </a:ext>
            </a:extLst>
          </p:cNvPr>
          <p:cNvCxnSpPr/>
          <p:nvPr/>
        </p:nvCxnSpPr>
        <p:spPr>
          <a:xfrm>
            <a:off x="2969482" y="2496669"/>
            <a:ext cx="8025205"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4763D7-0C04-3939-C8DA-C5BA645E0B5F}"/>
              </a:ext>
            </a:extLst>
          </p:cNvPr>
          <p:cNvSpPr txBox="1"/>
          <p:nvPr/>
        </p:nvSpPr>
        <p:spPr>
          <a:xfrm>
            <a:off x="9525857" y="1560994"/>
            <a:ext cx="1075765" cy="369332"/>
          </a:xfrm>
          <a:prstGeom prst="rect">
            <a:avLst/>
          </a:prstGeom>
          <a:noFill/>
        </p:spPr>
        <p:txBody>
          <a:bodyPr wrap="square" rtlCol="0">
            <a:spAutoFit/>
          </a:bodyPr>
          <a:lstStyle/>
          <a:p>
            <a:r>
              <a:rPr lang="en-US" dirty="0"/>
              <a:t>Answers</a:t>
            </a:r>
          </a:p>
        </p:txBody>
      </p:sp>
      <p:sp>
        <p:nvSpPr>
          <p:cNvPr id="7" name="TextBox 6">
            <a:extLst>
              <a:ext uri="{FF2B5EF4-FFF2-40B4-BE49-F238E27FC236}">
                <a16:creationId xmlns:a16="http://schemas.microsoft.com/office/drawing/2014/main" id="{80EDA467-610E-EE44-8CBE-A4A1EDE094EC}"/>
              </a:ext>
            </a:extLst>
          </p:cNvPr>
          <p:cNvSpPr txBox="1"/>
          <p:nvPr/>
        </p:nvSpPr>
        <p:spPr>
          <a:xfrm>
            <a:off x="6101313" y="1548337"/>
            <a:ext cx="1290918" cy="461665"/>
          </a:xfrm>
          <a:prstGeom prst="rect">
            <a:avLst/>
          </a:prstGeom>
          <a:noFill/>
        </p:spPr>
        <p:txBody>
          <a:bodyPr wrap="square" rtlCol="0">
            <a:spAutoFit/>
          </a:bodyPr>
          <a:lstStyle/>
          <a:p>
            <a:r>
              <a:rPr lang="en-US" sz="2400"/>
              <a:t>Model</a:t>
            </a:r>
          </a:p>
        </p:txBody>
      </p:sp>
      <p:sp>
        <p:nvSpPr>
          <p:cNvPr id="9" name="TextBox 8">
            <a:extLst>
              <a:ext uri="{FF2B5EF4-FFF2-40B4-BE49-F238E27FC236}">
                <a16:creationId xmlns:a16="http://schemas.microsoft.com/office/drawing/2014/main" id="{BEFA8C37-2DB8-7A7F-FCA4-8F3A7D1A2B32}"/>
              </a:ext>
            </a:extLst>
          </p:cNvPr>
          <p:cNvSpPr txBox="1"/>
          <p:nvPr/>
        </p:nvSpPr>
        <p:spPr>
          <a:xfrm>
            <a:off x="3639603" y="1341283"/>
            <a:ext cx="1075765" cy="369332"/>
          </a:xfrm>
          <a:prstGeom prst="rect">
            <a:avLst/>
          </a:prstGeom>
          <a:noFill/>
        </p:spPr>
        <p:txBody>
          <a:bodyPr wrap="square" rtlCol="0">
            <a:spAutoFit/>
          </a:bodyPr>
          <a:lstStyle/>
          <a:p>
            <a:r>
              <a:rPr lang="en-US" dirty="0"/>
              <a:t>Rules</a:t>
            </a:r>
          </a:p>
        </p:txBody>
      </p:sp>
      <p:sp>
        <p:nvSpPr>
          <p:cNvPr id="11" name="TextBox 10">
            <a:extLst>
              <a:ext uri="{FF2B5EF4-FFF2-40B4-BE49-F238E27FC236}">
                <a16:creationId xmlns:a16="http://schemas.microsoft.com/office/drawing/2014/main" id="{D9D8DBFC-DF61-B85D-A7B3-AC99DEB1D2DD}"/>
              </a:ext>
            </a:extLst>
          </p:cNvPr>
          <p:cNvSpPr txBox="1"/>
          <p:nvPr/>
        </p:nvSpPr>
        <p:spPr>
          <a:xfrm>
            <a:off x="3648635" y="1862501"/>
            <a:ext cx="856191" cy="369332"/>
          </a:xfrm>
          <a:prstGeom prst="rect">
            <a:avLst/>
          </a:prstGeom>
          <a:noFill/>
        </p:spPr>
        <p:txBody>
          <a:bodyPr wrap="square" rtlCol="0">
            <a:spAutoFit/>
          </a:bodyPr>
          <a:lstStyle/>
          <a:p>
            <a:r>
              <a:rPr lang="en-US" dirty="0"/>
              <a:t>Data</a:t>
            </a:r>
          </a:p>
        </p:txBody>
      </p:sp>
      <p:sp>
        <p:nvSpPr>
          <p:cNvPr id="17" name="TextBox 16">
            <a:extLst>
              <a:ext uri="{FF2B5EF4-FFF2-40B4-BE49-F238E27FC236}">
                <a16:creationId xmlns:a16="http://schemas.microsoft.com/office/drawing/2014/main" id="{98211CEF-D2C1-EE0A-6161-B1C8CFAE534B}"/>
              </a:ext>
            </a:extLst>
          </p:cNvPr>
          <p:cNvSpPr txBox="1"/>
          <p:nvPr/>
        </p:nvSpPr>
        <p:spPr>
          <a:xfrm>
            <a:off x="696563" y="1681332"/>
            <a:ext cx="2305715" cy="584775"/>
          </a:xfrm>
          <a:prstGeom prst="rect">
            <a:avLst/>
          </a:prstGeom>
          <a:noFill/>
        </p:spPr>
        <p:txBody>
          <a:bodyPr wrap="square" rtlCol="0">
            <a:spAutoFit/>
          </a:bodyPr>
          <a:lstStyle/>
          <a:p>
            <a:r>
              <a:rPr lang="en-US" sz="1600">
                <a:latin typeface="Comic Sans MS" panose="030F0702030302020204" pitchFamily="66" charset="0"/>
              </a:rPr>
              <a:t>Symbolic AI/</a:t>
            </a:r>
          </a:p>
          <a:p>
            <a:r>
              <a:rPr lang="en-US" sz="1600">
                <a:latin typeface="Comic Sans MS" panose="030F0702030302020204" pitchFamily="66" charset="0"/>
              </a:rPr>
              <a:t>expert system</a:t>
            </a:r>
          </a:p>
        </p:txBody>
      </p:sp>
      <p:sp>
        <p:nvSpPr>
          <p:cNvPr id="18" name="Rectangle 17">
            <a:extLst>
              <a:ext uri="{FF2B5EF4-FFF2-40B4-BE49-F238E27FC236}">
                <a16:creationId xmlns:a16="http://schemas.microsoft.com/office/drawing/2014/main" id="{12792654-7C7B-1117-3AE3-6B7302499B41}"/>
              </a:ext>
            </a:extLst>
          </p:cNvPr>
          <p:cNvSpPr/>
          <p:nvPr/>
        </p:nvSpPr>
        <p:spPr>
          <a:xfrm>
            <a:off x="5811538" y="1304711"/>
            <a:ext cx="1773220" cy="93177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5A71A628-B730-DBF6-72BE-D8CA17278835}"/>
              </a:ext>
            </a:extLst>
          </p:cNvPr>
          <p:cNvCxnSpPr>
            <a:cxnSpLocks/>
          </p:cNvCxnSpPr>
          <p:nvPr/>
        </p:nvCxnSpPr>
        <p:spPr>
          <a:xfrm>
            <a:off x="7584758" y="1745660"/>
            <a:ext cx="17975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12BEB726-8456-539D-23F6-CC39CBFBC660}"/>
              </a:ext>
            </a:extLst>
          </p:cNvPr>
          <p:cNvCxnSpPr>
            <a:cxnSpLocks/>
            <a:stCxn id="9" idx="3"/>
          </p:cNvCxnSpPr>
          <p:nvPr/>
        </p:nvCxnSpPr>
        <p:spPr>
          <a:xfrm>
            <a:off x="4715368" y="1525949"/>
            <a:ext cx="1096170" cy="133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DDCD12CA-DAB1-5C1F-DBC8-02FB3207FF7F}"/>
              </a:ext>
            </a:extLst>
          </p:cNvPr>
          <p:cNvCxnSpPr>
            <a:cxnSpLocks/>
          </p:cNvCxnSpPr>
          <p:nvPr/>
        </p:nvCxnSpPr>
        <p:spPr>
          <a:xfrm>
            <a:off x="4715368" y="2010002"/>
            <a:ext cx="109617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2" name="Oval 21">
            <a:extLst>
              <a:ext uri="{FF2B5EF4-FFF2-40B4-BE49-F238E27FC236}">
                <a16:creationId xmlns:a16="http://schemas.microsoft.com/office/drawing/2014/main" id="{D2A37A7A-8CF2-A09C-B934-415932E3100A}"/>
              </a:ext>
            </a:extLst>
          </p:cNvPr>
          <p:cNvSpPr/>
          <p:nvPr/>
        </p:nvSpPr>
        <p:spPr>
          <a:xfrm>
            <a:off x="3566999" y="1299899"/>
            <a:ext cx="776342" cy="454771"/>
          </a:xfrm>
          <a:prstGeom prst="ellipse">
            <a:avLst/>
          </a:prstGeom>
          <a:noFill/>
          <a:ln>
            <a:solidFill>
              <a:srgbClr val="0028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361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20BFB-0678-3F87-5AD7-181CAAB73A91}"/>
              </a:ext>
            </a:extLst>
          </p:cNvPr>
          <p:cNvPicPr>
            <a:picLocks noChangeAspect="1"/>
          </p:cNvPicPr>
          <p:nvPr/>
        </p:nvPicPr>
        <p:blipFill>
          <a:blip r:embed="rId2"/>
          <a:stretch>
            <a:fillRect/>
          </a:stretch>
        </p:blipFill>
        <p:spPr>
          <a:xfrm>
            <a:off x="3068263" y="0"/>
            <a:ext cx="9123737" cy="6858000"/>
          </a:xfrm>
          <a:prstGeom prst="rect">
            <a:avLst/>
          </a:prstGeom>
        </p:spPr>
      </p:pic>
      <p:sp>
        <p:nvSpPr>
          <p:cNvPr id="4" name="TextBox 3">
            <a:extLst>
              <a:ext uri="{FF2B5EF4-FFF2-40B4-BE49-F238E27FC236}">
                <a16:creationId xmlns:a16="http://schemas.microsoft.com/office/drawing/2014/main" id="{8364986D-C670-4D89-0B59-CBF06957F4B2}"/>
              </a:ext>
            </a:extLst>
          </p:cNvPr>
          <p:cNvSpPr txBox="1"/>
          <p:nvPr/>
        </p:nvSpPr>
        <p:spPr>
          <a:xfrm>
            <a:off x="0" y="1974273"/>
            <a:ext cx="3335528" cy="1938992"/>
          </a:xfrm>
          <a:prstGeom prst="rect">
            <a:avLst/>
          </a:prstGeom>
          <a:noFill/>
        </p:spPr>
        <p:txBody>
          <a:bodyPr wrap="none" rtlCol="0">
            <a:spAutoFit/>
          </a:bodyPr>
          <a:lstStyle/>
          <a:p>
            <a:r>
              <a:rPr lang="en-US" sz="2400" dirty="0"/>
              <a:t>Symbolic AI example:</a:t>
            </a:r>
          </a:p>
          <a:p>
            <a:r>
              <a:rPr lang="en-US" sz="2400" dirty="0"/>
              <a:t>Latecki and Lakaemper,</a:t>
            </a:r>
          </a:p>
          <a:p>
            <a:r>
              <a:rPr lang="en-US" sz="2400" dirty="0"/>
              <a:t>IEEE PAMI, 2000.</a:t>
            </a:r>
          </a:p>
          <a:p>
            <a:r>
              <a:rPr lang="en-US" sz="2400" dirty="0"/>
              <a:t>(highly cited but</a:t>
            </a:r>
          </a:p>
          <a:p>
            <a:r>
              <a:rPr lang="en-US" sz="2400" dirty="0"/>
              <a:t>Irrelevant today)</a:t>
            </a:r>
          </a:p>
        </p:txBody>
      </p:sp>
    </p:spTree>
    <p:extLst>
      <p:ext uri="{BB962C8B-B14F-4D97-AF65-F5344CB8AC3E}">
        <p14:creationId xmlns:p14="http://schemas.microsoft.com/office/powerpoint/2010/main" val="1034004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2919</TotalTime>
  <Words>1009</Words>
  <Application>Microsoft Office PowerPoint</Application>
  <PresentationFormat>Widescreen</PresentationFormat>
  <Paragraphs>506</Paragraphs>
  <Slides>44</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Abadi</vt:lpstr>
      <vt:lpstr>Aptos</vt:lpstr>
      <vt:lpstr>Aptos Display</vt:lpstr>
      <vt:lpstr>Arial</vt:lpstr>
      <vt:lpstr>Calibri</vt:lpstr>
      <vt:lpstr>Cambria Math</vt:lpstr>
      <vt:lpstr>Comic Sans MS</vt:lpstr>
      <vt:lpstr>Office Theme</vt:lpstr>
      <vt:lpstr>Intro to Compute Vision</vt:lpstr>
      <vt:lpstr>Human perception vs computer vision</vt:lpstr>
      <vt:lpstr>Digital color images</vt:lpstr>
      <vt:lpstr>Digital color images in a computer</vt:lpstr>
      <vt:lpstr>Remember: Images are fundamentally ambiguous!</vt:lpstr>
      <vt:lpstr>PowerPoint Presentation</vt:lpstr>
      <vt:lpstr>PowerPoint Presentation</vt:lpstr>
      <vt:lpstr>PowerPoint Presentation</vt:lpstr>
      <vt:lpstr>PowerPoint Presentation</vt:lpstr>
      <vt:lpstr>Modern AI learning framework</vt:lpstr>
      <vt:lpstr>The modern learning framework (supervised)</vt:lpstr>
      <vt:lpstr>PowerPoint Presentation</vt:lpstr>
      <vt:lpstr>PowerPoint Presentation</vt:lpstr>
      <vt:lpstr>PowerPoint Presentation</vt:lpstr>
      <vt:lpstr>Origins of computer vision</vt:lpstr>
      <vt:lpstr>PowerPoint Presentation</vt:lpstr>
      <vt:lpstr>PowerPoint Presentation</vt:lpstr>
      <vt:lpstr>PowerPoint Presentation</vt:lpstr>
      <vt:lpstr>PowerPoint Presentation</vt:lpstr>
      <vt:lpstr>PowerPoint Presentation</vt:lpstr>
      <vt:lpstr>PowerPoint Presentation</vt:lpstr>
      <vt:lpstr>Some of my projects around the 2010s Recovery of 3D Shapes from X-Ray Images, supported by Sandia Lab, DOE</vt:lpstr>
      <vt:lpstr>NSF CDI-Type II: Perception of Scene Layout by Machines and Visually Impaired Users Collaborative with U. Maine and Upenn</vt:lpstr>
      <vt:lpstr>Recovery of 3D Shapes from Single Views co-PI: Zygmunt Pizlo, Purdue University, supported by NSF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 Image understanding, but what is it?</vt:lpstr>
      <vt:lpstr>Goal: Image understanding</vt:lpstr>
      <vt:lpstr>Goal: Image understanding</vt:lpstr>
      <vt:lpstr>Goal: Image understanding</vt:lpstr>
      <vt:lpstr>Goal: Image understanding</vt:lpstr>
      <vt:lpstr>Goal: Image understanding</vt:lpstr>
      <vt:lpstr>Goal: Image understanding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Longin Jan Latecki</dc:creator>
  <cp:lastModifiedBy>Longin Jan Latecki</cp:lastModifiedBy>
  <cp:revision>22</cp:revision>
  <dcterms:created xsi:type="dcterms:W3CDTF">2026-01-09T00:16:08Z</dcterms:created>
  <dcterms:modified xsi:type="dcterms:W3CDTF">2026-01-12T02:18:57Z</dcterms:modified>
</cp:coreProperties>
</file>