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2.xml" ContentType="application/vnd.openxmlformats-officedocument.presentationml.tags+xml"/>
  <Override PartName="/ppt/notesSlides/notesSlide12.xml" ContentType="application/vnd.openxmlformats-officedocument.presentationml.notesSlide+xml"/>
  <Override PartName="/ppt/tags/tag3.xml" ContentType="application/vnd.openxmlformats-officedocument.presentationml.tags+xml"/>
  <Override PartName="/ppt/notesSlides/notesSlide13.xml" ContentType="application/vnd.openxmlformats-officedocument.presentationml.notesSlide+xml"/>
  <Override PartName="/ppt/tags/tag4.xml" ContentType="application/vnd.openxmlformats-officedocument.presentationml.tags+xml"/>
  <Override PartName="/ppt/notesSlides/notesSlide14.xml" ContentType="application/vnd.openxmlformats-officedocument.presentationml.notesSlide+xml"/>
  <Override PartName="/ppt/tags/tag5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81"/>
  </p:notesMasterIdLst>
  <p:handoutMasterIdLst>
    <p:handoutMasterId r:id="rId82"/>
  </p:handoutMasterIdLst>
  <p:sldIdLst>
    <p:sldId id="1471" r:id="rId2"/>
    <p:sldId id="583" r:id="rId3"/>
    <p:sldId id="883" r:id="rId4"/>
    <p:sldId id="658" r:id="rId5"/>
    <p:sldId id="870" r:id="rId6"/>
    <p:sldId id="876" r:id="rId7"/>
    <p:sldId id="871" r:id="rId8"/>
    <p:sldId id="872" r:id="rId9"/>
    <p:sldId id="873" r:id="rId10"/>
    <p:sldId id="874" r:id="rId11"/>
    <p:sldId id="877" r:id="rId12"/>
    <p:sldId id="878" r:id="rId13"/>
    <p:sldId id="875" r:id="rId14"/>
    <p:sldId id="751" r:id="rId15"/>
    <p:sldId id="747" r:id="rId16"/>
    <p:sldId id="879" r:id="rId17"/>
    <p:sldId id="836" r:id="rId18"/>
    <p:sldId id="891" r:id="rId19"/>
    <p:sldId id="835" r:id="rId20"/>
    <p:sldId id="769" r:id="rId21"/>
    <p:sldId id="719" r:id="rId22"/>
    <p:sldId id="649" r:id="rId23"/>
    <p:sldId id="650" r:id="rId24"/>
    <p:sldId id="651" r:id="rId25"/>
    <p:sldId id="652" r:id="rId26"/>
    <p:sldId id="653" r:id="rId27"/>
    <p:sldId id="654" r:id="rId28"/>
    <p:sldId id="655" r:id="rId29"/>
    <p:sldId id="888" r:id="rId30"/>
    <p:sldId id="657" r:id="rId31"/>
    <p:sldId id="898" r:id="rId32"/>
    <p:sldId id="899" r:id="rId33"/>
    <p:sldId id="910" r:id="rId34"/>
    <p:sldId id="911" r:id="rId35"/>
    <p:sldId id="647" r:id="rId36"/>
    <p:sldId id="720" r:id="rId37"/>
    <p:sldId id="630" r:id="rId38"/>
    <p:sldId id="843" r:id="rId39"/>
    <p:sldId id="848" r:id="rId40"/>
    <p:sldId id="849" r:id="rId41"/>
    <p:sldId id="850" r:id="rId42"/>
    <p:sldId id="853" r:id="rId43"/>
    <p:sldId id="851" r:id="rId44"/>
    <p:sldId id="854" r:id="rId45"/>
    <p:sldId id="709" r:id="rId46"/>
    <p:sldId id="880" r:id="rId47"/>
    <p:sldId id="756" r:id="rId48"/>
    <p:sldId id="893" r:id="rId49"/>
    <p:sldId id="858" r:id="rId50"/>
    <p:sldId id="861" r:id="rId51"/>
    <p:sldId id="897" r:id="rId52"/>
    <p:sldId id="725" r:id="rId53"/>
    <p:sldId id="896" r:id="rId54"/>
    <p:sldId id="862" r:id="rId55"/>
    <p:sldId id="925" r:id="rId56"/>
    <p:sldId id="865" r:id="rId57"/>
    <p:sldId id="864" r:id="rId58"/>
    <p:sldId id="889" r:id="rId59"/>
    <p:sldId id="680" r:id="rId60"/>
    <p:sldId id="749" r:id="rId61"/>
    <p:sldId id="926" r:id="rId62"/>
    <p:sldId id="1467" r:id="rId63"/>
    <p:sldId id="1464" r:id="rId64"/>
    <p:sldId id="761" r:id="rId65"/>
    <p:sldId id="792" r:id="rId66"/>
    <p:sldId id="808" r:id="rId67"/>
    <p:sldId id="895" r:id="rId68"/>
    <p:sldId id="894" r:id="rId69"/>
    <p:sldId id="1468" r:id="rId70"/>
    <p:sldId id="1469" r:id="rId71"/>
    <p:sldId id="490" r:id="rId72"/>
    <p:sldId id="491" r:id="rId73"/>
    <p:sldId id="1465" r:id="rId74"/>
    <p:sldId id="1466" r:id="rId75"/>
    <p:sldId id="686" r:id="rId76"/>
    <p:sldId id="840" r:id="rId77"/>
    <p:sldId id="687" r:id="rId78"/>
    <p:sldId id="1470" r:id="rId79"/>
    <p:sldId id="730" r:id="rId80"/>
  </p:sldIdLst>
  <p:sldSz cx="12192000" cy="6858000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BBC7"/>
    <a:srgbClr val="0000FF"/>
    <a:srgbClr val="FF352D"/>
    <a:srgbClr val="FF6257"/>
    <a:srgbClr val="FF7E79"/>
    <a:srgbClr val="F4D6B4"/>
    <a:srgbClr val="F9B594"/>
    <a:srgbClr val="FFD579"/>
    <a:srgbClr val="FFFD78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6157" autoAdjust="0"/>
  </p:normalViewPr>
  <p:slideViewPr>
    <p:cSldViewPr>
      <p:cViewPr varScale="1">
        <p:scale>
          <a:sx n="71" d="100"/>
          <a:sy n="71" d="100"/>
        </p:scale>
        <p:origin x="463" y="4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2842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pPr>
              <a:defRPr/>
            </a:pPr>
            <a:fld id="{9E3D7F6A-058C-41AB-B4DD-95ECE6254A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0512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6T06:24:44.395"/>
    </inkml:context>
    <inkml:brush xml:id="br0">
      <inkml:brushProperty name="width" value="0.2" units="cm"/>
      <inkml:brushProperty name="height" value="0.4" units="cm"/>
      <inkml:brushProperty name="color" value="#FFFFFF"/>
      <inkml:brushProperty name="tip" value="rectangle"/>
      <inkml:brushProperty name="rasterOp" value="maskPen"/>
    </inkml:brush>
  </inkml:definitions>
  <inkml:trace contextRef="#ctx0" brushRef="#br0">5 15 9472,'0'-7'3520,"-5"0"-2752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6T06:24:44.724"/>
    </inkml:context>
    <inkml:brush xml:id="br0">
      <inkml:brushProperty name="width" value="0.2" units="cm"/>
      <inkml:brushProperty name="height" value="0.4" units="cm"/>
      <inkml:brushProperty name="color" value="#FFFFFF"/>
      <inkml:brushProperty name="tip" value="rectangle"/>
      <inkml:brushProperty name="rasterOp" value="maskPen"/>
    </inkml:brush>
  </inkml:definitions>
  <inkml:trace contextRef="#ctx0" brushRef="#br0">1 58 14176,'0'0'85,"0"0"-176,0 0-42,0 0 80,0-19 1679,0 16-1392,0 2-219,0 0 1,0 0-1,0 0 0,0 0 1,0 0-1,0 0 0,0 0 1,0 0-1,0 0 0,0 0 1,0 0-1,1 0 0,-1 1 1,0-1-1,1 0 0,-1 0 1,1 0-1,-1 0 0,1 0 1,-1 0-1,1 1 0,0-1 1,-1 0-1,1 1 0,0-1 1,0 0-1,-1 1 0,1-1 1,0 1-1,0-1 0,1 0-14,3 0-75,-1-1 29,1 1-1,-1-1 1,1 1-1,-1 0 1,1 1-1,0-1 1,0 1-1,0 0 46,-5 0 48,1 0-10,3 0-12,-1 0-36,-2 0-60,-1 0 22,1 1-249,0-1-1,0 1 1,-1 0 0,1 0-1,0-1 1,-1 1-1,1 0 1,-1 0 0,1 0-1,-1 0 1,1 0 0,0 0 297,4 8-1290,1-1 714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6T06:24:44.395"/>
    </inkml:context>
    <inkml:brush xml:id="br0">
      <inkml:brushProperty name="width" value="0.2" units="cm"/>
      <inkml:brushProperty name="height" value="0.4" units="cm"/>
      <inkml:brushProperty name="color" value="#FFFFFF"/>
      <inkml:brushProperty name="tip" value="rectangle"/>
      <inkml:brushProperty name="rasterOp" value="maskPen"/>
    </inkml:brush>
  </inkml:definitions>
  <inkml:trace contextRef="#ctx0" brushRef="#br0">5 15 9472,'0'-7'3520,"-5"0"-2752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6T06:24:44.724"/>
    </inkml:context>
    <inkml:brush xml:id="br0">
      <inkml:brushProperty name="width" value="0.2" units="cm"/>
      <inkml:brushProperty name="height" value="0.4" units="cm"/>
      <inkml:brushProperty name="color" value="#FFFFFF"/>
      <inkml:brushProperty name="tip" value="rectangle"/>
      <inkml:brushProperty name="rasterOp" value="maskPen"/>
    </inkml:brush>
  </inkml:definitions>
  <inkml:trace contextRef="#ctx0" brushRef="#br0">1 58 14176,'0'0'85,"0"0"-176,0 0-42,0 0 80,0-19 1679,0 16-1392,0 2-219,0 0 1,0 0-1,0 0 0,0 0 1,0 0-1,0 0 0,0 0 1,0 0-1,0 0 0,0 0 1,0 0-1,1 0 0,-1 1 1,0-1-1,1 0 0,-1 0 1,1 0-1,-1 0 0,1 0 1,-1 0-1,1 1 0,0-1 1,-1 0-1,1 1 0,0-1 1,0 0-1,-1 1 0,1-1 1,0 1-1,0-1 0,1 0-14,3 0-75,-1-1 29,1 1-1,-1-1 1,1 1-1,-1 0 1,1 1-1,0-1 1,0 1-1,0 0 46,-5 0 48,1 0-10,3 0-12,-1 0-36,-2 0-60,-1 0 22,1 1-249,0-1-1,0 1 1,-1 0 0,1 0-1,0-1 1,-1 1-1,1 0 1,-1 0 0,1 0-1,-1 0 1,1 0 0,0 0 297,4 8-1290,1-1 714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81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7200" y="720725"/>
            <a:ext cx="64008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91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pPr>
              <a:defRPr/>
            </a:pPr>
            <a:fld id="{0113FC98-EEA6-4C36-8FF3-5659E87DB6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9962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6A83D8-BAB3-4352-BF03-6D88BA84257E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EDE197-1E59-4554-B51C-139CC15CC39D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957BAF-40C5-4F6D-B7AD-A84951402FFE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E89A06-4210-4EF8-B6BA-B8CCBD034FF9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B74A4C-7474-4A24-A25E-032E352C84F2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AFAF6C0-8214-4799-BC67-FCB1267CC746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AFAF6C0-8214-4799-BC67-FCB1267CC746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6976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AED238-3CCC-4ACB-A79B-BBF0AF1BC9EB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C6CB7C-0655-4890-806A-F545FE023052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7A904C-4C98-4DB3-A348-610B09698E06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9C4DD8-8E2E-4C3D-864E-9AE164B8A4B9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456B9E-C641-4936-B037-9F4E38C7272D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2FE83F-C24B-4368-BA21-8688A0944349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/>
              <a:t>Linear vs. quadratic in mask size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D40B747-6E68-4454-9823-732EA3E6628A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113FC98-EEA6-4C36-8FF3-5659E87DB63E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3405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04F1E7-967C-4D94-8FA7-279B1D28A75E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3225" y="706438"/>
            <a:ext cx="6448425" cy="3627437"/>
          </a:xfrm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7263" y="4568825"/>
            <a:ext cx="5421312" cy="4337050"/>
          </a:xfrm>
          <a:noFill/>
          <a:ln/>
        </p:spPr>
        <p:txBody>
          <a:bodyPr lIns="95022" tIns="47511" rIns="95022" bIns="47511"/>
          <a:lstStyle/>
          <a:p>
            <a:pPr eaLnBrk="1" hangingPunct="1"/>
            <a:r>
              <a:rPr lang="en-US"/>
              <a:t>Linearity of median filter: try filter([0 0 0; 0 1 0; 0 0 0] + [1 1 1; 1 1 2; 2 2 2])</a:t>
            </a:r>
          </a:p>
        </p:txBody>
      </p:sp>
    </p:spTree>
    <p:extLst>
      <p:ext uri="{BB962C8B-B14F-4D97-AF65-F5344CB8AC3E}">
        <p14:creationId xmlns:p14="http://schemas.microsoft.com/office/powerpoint/2010/main" val="8924568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B224D3-57FE-4CDC-BC76-C621BFA66E8E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57B0D4-FEFF-43FD-B28C-BB709077ADA2}" type="slidenum">
              <a:rPr lang="en-US" smtClean="0"/>
              <a:pPr/>
              <a:t>59</a:t>
            </a:fld>
            <a:endParaRPr lang="en-U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2225" cy="3584575"/>
          </a:xfrm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6E30D1-DE0E-4B96-BE8A-0A6751CFC75F}" type="slidenum">
              <a:rPr lang="en-US" smtClean="0"/>
              <a:pPr/>
              <a:t>60</a:t>
            </a:fld>
            <a:endParaRPr lang="en-US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4902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083167-4383-4310-BF5B-2CD12449002A}" type="slidenum">
              <a:rPr lang="en-US" smtClean="0"/>
              <a:pPr/>
              <a:t>61</a:t>
            </a:fld>
            <a:endParaRPr lang="en-US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0725"/>
            <a:ext cx="6400800" cy="3600450"/>
          </a:xfrm>
          <a:ln/>
        </p:spPr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88546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2519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</a:endParaRPr>
          </a:p>
        </p:txBody>
      </p:sp>
      <p:sp>
        <p:nvSpPr>
          <p:cNvPr id="2519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2902D948-6617-4183-A553-B871B9C49FBD}" type="slidenum">
              <a:rPr lang="en-US" b="1">
                <a:solidFill>
                  <a:srgbClr val="000000"/>
                </a:solidFill>
                <a:latin typeface="Arial" pitchFamily="34" charset="0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64</a:t>
            </a:fld>
            <a:endParaRPr lang="en-US" b="1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B9D2E5-CCFD-4DEF-B78D-91F3B8AB5E71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2661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23B18F-9E7A-4FFE-8830-0172DB2928C1}" type="slidenum">
              <a:rPr lang="en-US" smtClean="0"/>
              <a:pPr/>
              <a:t>65</a:t>
            </a:fld>
            <a:endParaRPr lang="en-US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78128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10FE9A-465F-4FD5-BC83-EC94320180D3}" type="slidenum">
              <a:rPr lang="en-US" smtClean="0"/>
              <a:pPr/>
              <a:t>75</a:t>
            </a:fld>
            <a:endParaRPr lang="en-US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2225" cy="3584575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r>
              <a:rPr lang="en-US"/>
              <a:t>How to fix?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31D75F-0E3E-4E5E-8582-32BD10D2596D}" type="slidenum">
              <a:rPr lang="en-US" smtClean="0"/>
              <a:pPr/>
              <a:t>77</a:t>
            </a:fld>
            <a:endParaRPr lang="en-US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2225" cy="3584575"/>
          </a:xfrm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31D75F-0E3E-4E5E-8582-32BD10D2596D}" type="slidenum">
              <a:rPr lang="en-US" smtClean="0"/>
              <a:pPr/>
              <a:t>78</a:t>
            </a:fld>
            <a:endParaRPr lang="en-US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2225" cy="3584575"/>
          </a:xfrm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25498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1FCB27-56C4-4ABB-B164-5BD5120C853C}" type="slidenum">
              <a:rPr lang="en-US" smtClean="0"/>
              <a:pPr/>
              <a:t>79</a:t>
            </a:fld>
            <a:endParaRPr lang="en-US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2225" cy="3584575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C5A4B7-81C5-4B33-BA0C-02DA50257A25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61347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C5A4B7-81C5-4B33-BA0C-02DA50257A25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55979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0A4A56-8C52-4C38-A647-E60A751F4BB2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838B59-D1D3-401C-A436-6F294FF8C7C6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168283-B53C-4E51-8D87-FBC3E9FBA59B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55C01C-1CB6-4E24-B673-A9B261C69AC1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30C029-826F-4844-801E-9011426C9D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9A27D6-9C56-4795-AE38-9C8FA71BD0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76200"/>
            <a:ext cx="25908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76200"/>
            <a:ext cx="75692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D74C2D-402D-41AA-AC9D-D2332D7846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914400"/>
            <a:ext cx="10363200" cy="5257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D6DE82-3597-46D7-BFCC-AECC7C7B36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457055-30C0-4054-9F71-7D5643F4D6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9E6E58-7D30-46F2-8E2A-2C4C73AB61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8D4CF7-EA2F-4F90-99D7-1EE5866BDF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65A22B-DC4F-4B2C-819E-44321E4704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8FB298-AE05-4789-B7DC-7A3453F8B2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13DB47-FB32-473F-B836-2B92012D60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45D29E-A6DB-4B55-99DA-EFAFCA8130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C2BEC1-82D2-40A0-B3C3-CA50C7679C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6200"/>
            <a:ext cx="10363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914400"/>
            <a:ext cx="103632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fld id="{B0A55D36-E232-461E-97B3-E089DEB403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914400" y="838200"/>
            <a:ext cx="10363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slazebni.cs.illinois.edu/" TargetMode="Externa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26" Type="http://schemas.openxmlformats.org/officeDocument/2006/relationships/image" Target="../media/image32.png"/><Relationship Id="rId39" Type="http://schemas.openxmlformats.org/officeDocument/2006/relationships/image" Target="../media/image58.png"/><Relationship Id="rId21" Type="http://schemas.openxmlformats.org/officeDocument/2006/relationships/image" Target="../media/image27.png"/><Relationship Id="rId34" Type="http://schemas.openxmlformats.org/officeDocument/2006/relationships/image" Target="../media/image53.png"/><Relationship Id="rId42" Type="http://schemas.openxmlformats.org/officeDocument/2006/relationships/image" Target="../media/image39.png"/><Relationship Id="rId47" Type="http://schemas.openxmlformats.org/officeDocument/2006/relationships/image" Target="../media/image44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29" Type="http://schemas.openxmlformats.org/officeDocument/2006/relationships/image" Target="../media/image35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32" Type="http://schemas.openxmlformats.org/officeDocument/2006/relationships/image" Target="../media/image49.png"/><Relationship Id="rId37" Type="http://schemas.openxmlformats.org/officeDocument/2006/relationships/image" Target="../media/image47.png"/><Relationship Id="rId40" Type="http://schemas.openxmlformats.org/officeDocument/2006/relationships/hyperlink" Target="https://web.eecs.umich.edu/~justincj/slides/eecs442/WI2021/442_WI2021_filtering.pdf" TargetMode="External"/><Relationship Id="rId45" Type="http://schemas.openxmlformats.org/officeDocument/2006/relationships/image" Target="../media/image42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28" Type="http://schemas.openxmlformats.org/officeDocument/2006/relationships/image" Target="../media/image34.png"/><Relationship Id="rId36" Type="http://schemas.openxmlformats.org/officeDocument/2006/relationships/image" Target="../media/image55.png"/><Relationship Id="rId49" Type="http://schemas.openxmlformats.org/officeDocument/2006/relationships/image" Target="../media/image46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31" Type="http://schemas.openxmlformats.org/officeDocument/2006/relationships/image" Target="../media/image37.png"/><Relationship Id="rId44" Type="http://schemas.openxmlformats.org/officeDocument/2006/relationships/image" Target="../media/image4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Relationship Id="rId27" Type="http://schemas.openxmlformats.org/officeDocument/2006/relationships/image" Target="../media/image33.png"/><Relationship Id="rId30" Type="http://schemas.openxmlformats.org/officeDocument/2006/relationships/image" Target="../media/image36.png"/><Relationship Id="rId35" Type="http://schemas.openxmlformats.org/officeDocument/2006/relationships/image" Target="../media/image57.png"/><Relationship Id="rId43" Type="http://schemas.openxmlformats.org/officeDocument/2006/relationships/image" Target="../media/image40.png"/><Relationship Id="rId48" Type="http://schemas.openxmlformats.org/officeDocument/2006/relationships/image" Target="../media/image45.png"/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5" Type="http://schemas.openxmlformats.org/officeDocument/2006/relationships/image" Target="../media/image31.png"/><Relationship Id="rId33" Type="http://schemas.openxmlformats.org/officeDocument/2006/relationships/image" Target="../media/image51.png"/><Relationship Id="rId38" Type="http://schemas.openxmlformats.org/officeDocument/2006/relationships/image" Target="../media/image48.png"/><Relationship Id="rId46" Type="http://schemas.openxmlformats.org/officeDocument/2006/relationships/image" Target="../media/image43.png"/><Relationship Id="rId20" Type="http://schemas.openxmlformats.org/officeDocument/2006/relationships/image" Target="../media/image26.png"/><Relationship Id="rId41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26" Type="http://schemas.openxmlformats.org/officeDocument/2006/relationships/image" Target="../media/image32.png"/><Relationship Id="rId39" Type="http://schemas.openxmlformats.org/officeDocument/2006/relationships/image" Target="../media/image59.png"/><Relationship Id="rId21" Type="http://schemas.openxmlformats.org/officeDocument/2006/relationships/image" Target="../media/image27.png"/><Relationship Id="rId34" Type="http://schemas.openxmlformats.org/officeDocument/2006/relationships/image" Target="../media/image53.png"/><Relationship Id="rId42" Type="http://schemas.openxmlformats.org/officeDocument/2006/relationships/image" Target="../media/image38.png"/><Relationship Id="rId47" Type="http://schemas.openxmlformats.org/officeDocument/2006/relationships/image" Target="../media/image43.png"/><Relationship Id="rId50" Type="http://schemas.openxmlformats.org/officeDocument/2006/relationships/image" Target="../media/image46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29" Type="http://schemas.openxmlformats.org/officeDocument/2006/relationships/image" Target="../media/image35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32" Type="http://schemas.openxmlformats.org/officeDocument/2006/relationships/image" Target="../media/image49.png"/><Relationship Id="rId37" Type="http://schemas.openxmlformats.org/officeDocument/2006/relationships/image" Target="../media/image47.png"/><Relationship Id="rId40" Type="http://schemas.openxmlformats.org/officeDocument/2006/relationships/image" Target="../media/image60.png"/><Relationship Id="rId45" Type="http://schemas.openxmlformats.org/officeDocument/2006/relationships/image" Target="../media/image41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28" Type="http://schemas.openxmlformats.org/officeDocument/2006/relationships/image" Target="../media/image34.png"/><Relationship Id="rId36" Type="http://schemas.openxmlformats.org/officeDocument/2006/relationships/image" Target="../media/image55.png"/><Relationship Id="rId49" Type="http://schemas.openxmlformats.org/officeDocument/2006/relationships/image" Target="../media/image45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31" Type="http://schemas.openxmlformats.org/officeDocument/2006/relationships/image" Target="../media/image37.png"/><Relationship Id="rId44" Type="http://schemas.openxmlformats.org/officeDocument/2006/relationships/image" Target="../media/image40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Relationship Id="rId27" Type="http://schemas.openxmlformats.org/officeDocument/2006/relationships/image" Target="../media/image33.png"/><Relationship Id="rId30" Type="http://schemas.openxmlformats.org/officeDocument/2006/relationships/image" Target="../media/image36.png"/><Relationship Id="rId35" Type="http://schemas.openxmlformats.org/officeDocument/2006/relationships/image" Target="../media/image57.png"/><Relationship Id="rId43" Type="http://schemas.openxmlformats.org/officeDocument/2006/relationships/image" Target="../media/image39.png"/><Relationship Id="rId48" Type="http://schemas.openxmlformats.org/officeDocument/2006/relationships/image" Target="../media/image44.png"/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5" Type="http://schemas.openxmlformats.org/officeDocument/2006/relationships/image" Target="../media/image31.png"/><Relationship Id="rId33" Type="http://schemas.openxmlformats.org/officeDocument/2006/relationships/image" Target="../media/image51.png"/><Relationship Id="rId38" Type="http://schemas.openxmlformats.org/officeDocument/2006/relationships/image" Target="../media/image48.png"/><Relationship Id="rId46" Type="http://schemas.openxmlformats.org/officeDocument/2006/relationships/image" Target="../media/image42.png"/><Relationship Id="rId20" Type="http://schemas.openxmlformats.org/officeDocument/2006/relationships/image" Target="../media/image26.png"/><Relationship Id="rId41" Type="http://schemas.openxmlformats.org/officeDocument/2006/relationships/hyperlink" Target="https://web.eecs.umich.edu/~justincj/slides/eecs442/WI2021/442_WI2021_filtering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26" Type="http://schemas.openxmlformats.org/officeDocument/2006/relationships/image" Target="../media/image32.png"/><Relationship Id="rId39" Type="http://schemas.openxmlformats.org/officeDocument/2006/relationships/image" Target="../media/image61.png"/><Relationship Id="rId21" Type="http://schemas.openxmlformats.org/officeDocument/2006/relationships/image" Target="../media/image27.png"/><Relationship Id="rId34" Type="http://schemas.openxmlformats.org/officeDocument/2006/relationships/image" Target="../media/image53.png"/><Relationship Id="rId42" Type="http://schemas.openxmlformats.org/officeDocument/2006/relationships/hyperlink" Target="https://web.eecs.umich.edu/~justincj/slides/eecs442/WI2021/442_WI2021_filtering.pdf" TargetMode="External"/><Relationship Id="rId47" Type="http://schemas.openxmlformats.org/officeDocument/2006/relationships/image" Target="../media/image42.png"/><Relationship Id="rId50" Type="http://schemas.openxmlformats.org/officeDocument/2006/relationships/image" Target="../media/image45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29" Type="http://schemas.openxmlformats.org/officeDocument/2006/relationships/image" Target="../media/image35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32" Type="http://schemas.openxmlformats.org/officeDocument/2006/relationships/image" Target="../media/image49.png"/><Relationship Id="rId37" Type="http://schemas.openxmlformats.org/officeDocument/2006/relationships/image" Target="../media/image47.png"/><Relationship Id="rId40" Type="http://schemas.openxmlformats.org/officeDocument/2006/relationships/image" Target="../media/image60.png"/><Relationship Id="rId45" Type="http://schemas.openxmlformats.org/officeDocument/2006/relationships/image" Target="../media/image40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28" Type="http://schemas.openxmlformats.org/officeDocument/2006/relationships/image" Target="../media/image34.png"/><Relationship Id="rId36" Type="http://schemas.openxmlformats.org/officeDocument/2006/relationships/image" Target="../media/image55.png"/><Relationship Id="rId49" Type="http://schemas.openxmlformats.org/officeDocument/2006/relationships/image" Target="../media/image44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31" Type="http://schemas.openxmlformats.org/officeDocument/2006/relationships/image" Target="../media/image37.png"/><Relationship Id="rId44" Type="http://schemas.openxmlformats.org/officeDocument/2006/relationships/image" Target="../media/image39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Relationship Id="rId27" Type="http://schemas.openxmlformats.org/officeDocument/2006/relationships/image" Target="../media/image33.png"/><Relationship Id="rId30" Type="http://schemas.openxmlformats.org/officeDocument/2006/relationships/image" Target="../media/image36.png"/><Relationship Id="rId35" Type="http://schemas.openxmlformats.org/officeDocument/2006/relationships/image" Target="../media/image57.png"/><Relationship Id="rId43" Type="http://schemas.openxmlformats.org/officeDocument/2006/relationships/image" Target="../media/image38.png"/><Relationship Id="rId48" Type="http://schemas.openxmlformats.org/officeDocument/2006/relationships/image" Target="../media/image43.png"/><Relationship Id="rId8" Type="http://schemas.openxmlformats.org/officeDocument/2006/relationships/image" Target="../media/image14.png"/><Relationship Id="rId51" Type="http://schemas.openxmlformats.org/officeDocument/2006/relationships/image" Target="../media/image46.png"/><Relationship Id="rId3" Type="http://schemas.openxmlformats.org/officeDocument/2006/relationships/image" Target="../media/image9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5" Type="http://schemas.openxmlformats.org/officeDocument/2006/relationships/image" Target="../media/image31.png"/><Relationship Id="rId33" Type="http://schemas.openxmlformats.org/officeDocument/2006/relationships/image" Target="../media/image51.png"/><Relationship Id="rId38" Type="http://schemas.openxmlformats.org/officeDocument/2006/relationships/image" Target="../media/image48.png"/><Relationship Id="rId46" Type="http://schemas.openxmlformats.org/officeDocument/2006/relationships/image" Target="../media/image41.png"/><Relationship Id="rId20" Type="http://schemas.openxmlformats.org/officeDocument/2006/relationships/image" Target="../media/image26.png"/><Relationship Id="rId41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26" Type="http://schemas.openxmlformats.org/officeDocument/2006/relationships/image" Target="../media/image32.png"/><Relationship Id="rId39" Type="http://schemas.openxmlformats.org/officeDocument/2006/relationships/image" Target="../media/image64.png"/><Relationship Id="rId21" Type="http://schemas.openxmlformats.org/officeDocument/2006/relationships/image" Target="../media/image27.png"/><Relationship Id="rId34" Type="http://schemas.openxmlformats.org/officeDocument/2006/relationships/image" Target="../media/image53.png"/><Relationship Id="rId42" Type="http://schemas.openxmlformats.org/officeDocument/2006/relationships/image" Target="../media/image66.png"/><Relationship Id="rId47" Type="http://schemas.openxmlformats.org/officeDocument/2006/relationships/image" Target="../media/image38.png"/><Relationship Id="rId50" Type="http://schemas.openxmlformats.org/officeDocument/2006/relationships/image" Target="../media/image41.png"/><Relationship Id="rId55" Type="http://schemas.openxmlformats.org/officeDocument/2006/relationships/image" Target="../media/image46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29" Type="http://schemas.openxmlformats.org/officeDocument/2006/relationships/image" Target="../media/image35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32" Type="http://schemas.openxmlformats.org/officeDocument/2006/relationships/image" Target="../media/image49.png"/><Relationship Id="rId37" Type="http://schemas.openxmlformats.org/officeDocument/2006/relationships/image" Target="../media/image62.png"/><Relationship Id="rId40" Type="http://schemas.openxmlformats.org/officeDocument/2006/relationships/image" Target="../media/image65.png"/><Relationship Id="rId45" Type="http://schemas.openxmlformats.org/officeDocument/2006/relationships/image" Target="../media/image48.png"/><Relationship Id="rId53" Type="http://schemas.openxmlformats.org/officeDocument/2006/relationships/image" Target="../media/image44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31" Type="http://schemas.openxmlformats.org/officeDocument/2006/relationships/image" Target="../media/image37.png"/><Relationship Id="rId44" Type="http://schemas.openxmlformats.org/officeDocument/2006/relationships/image" Target="../media/image47.png"/><Relationship Id="rId52" Type="http://schemas.openxmlformats.org/officeDocument/2006/relationships/image" Target="../media/image43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Relationship Id="rId27" Type="http://schemas.openxmlformats.org/officeDocument/2006/relationships/image" Target="../media/image33.png"/><Relationship Id="rId30" Type="http://schemas.openxmlformats.org/officeDocument/2006/relationships/image" Target="../media/image36.png"/><Relationship Id="rId35" Type="http://schemas.openxmlformats.org/officeDocument/2006/relationships/image" Target="../media/image57.png"/><Relationship Id="rId43" Type="http://schemas.openxmlformats.org/officeDocument/2006/relationships/image" Target="../media/image67.png"/><Relationship Id="rId48" Type="http://schemas.openxmlformats.org/officeDocument/2006/relationships/image" Target="../media/image39.png"/><Relationship Id="rId56" Type="http://schemas.openxmlformats.org/officeDocument/2006/relationships/image" Target="../media/image5.png"/><Relationship Id="rId8" Type="http://schemas.openxmlformats.org/officeDocument/2006/relationships/image" Target="../media/image14.png"/><Relationship Id="rId51" Type="http://schemas.openxmlformats.org/officeDocument/2006/relationships/image" Target="../media/image42.png"/><Relationship Id="rId3" Type="http://schemas.openxmlformats.org/officeDocument/2006/relationships/image" Target="../media/image9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5" Type="http://schemas.openxmlformats.org/officeDocument/2006/relationships/image" Target="../media/image31.png"/><Relationship Id="rId33" Type="http://schemas.openxmlformats.org/officeDocument/2006/relationships/image" Target="../media/image51.png"/><Relationship Id="rId38" Type="http://schemas.openxmlformats.org/officeDocument/2006/relationships/image" Target="../media/image63.png"/><Relationship Id="rId46" Type="http://schemas.openxmlformats.org/officeDocument/2006/relationships/hyperlink" Target="https://web.eecs.umich.edu/~justincj/slides/eecs442/WI2021/442_WI2021_filtering.pdf" TargetMode="External"/><Relationship Id="rId20" Type="http://schemas.openxmlformats.org/officeDocument/2006/relationships/image" Target="../media/image26.png"/><Relationship Id="rId41" Type="http://schemas.openxmlformats.org/officeDocument/2006/relationships/image" Target="../media/image55.png"/><Relationship Id="rId54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28" Type="http://schemas.openxmlformats.org/officeDocument/2006/relationships/image" Target="../media/image34.png"/><Relationship Id="rId36" Type="http://schemas.openxmlformats.org/officeDocument/2006/relationships/image" Target="../media/image60.png"/><Relationship Id="rId49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5" Type="http://schemas.openxmlformats.org/officeDocument/2006/relationships/image" Target="../media/image1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Relationship Id="rId1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8.png"/><Relationship Id="rId18" Type="http://schemas.openxmlformats.org/officeDocument/2006/relationships/image" Target="../media/image103.png"/><Relationship Id="rId26" Type="http://schemas.openxmlformats.org/officeDocument/2006/relationships/image" Target="../media/image106.png"/><Relationship Id="rId3" Type="http://schemas.openxmlformats.org/officeDocument/2006/relationships/image" Target="../media/image75.png"/><Relationship Id="rId21" Type="http://schemas.openxmlformats.org/officeDocument/2006/relationships/hyperlink" Target="https://web.eecs.umich.edu/~justincj/slides/eecs442/WI2021/442_WI2021_filtering.pdf" TargetMode="External"/><Relationship Id="rId12" Type="http://schemas.openxmlformats.org/officeDocument/2006/relationships/image" Target="../media/image97.png"/><Relationship Id="rId17" Type="http://schemas.openxmlformats.org/officeDocument/2006/relationships/image" Target="../media/image102.png"/><Relationship Id="rId25" Type="http://schemas.openxmlformats.org/officeDocument/2006/relationships/image" Target="../media/image105.png"/><Relationship Id="rId2" Type="http://schemas.openxmlformats.org/officeDocument/2006/relationships/image" Target="../media/image74.png"/><Relationship Id="rId16" Type="http://schemas.openxmlformats.org/officeDocument/2006/relationships/image" Target="../media/image101.png"/><Relationship Id="rId20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96.png"/><Relationship Id="rId6" Type="http://schemas.openxmlformats.org/officeDocument/2006/relationships/image" Target="../media/image91.png"/><Relationship Id="rId24" Type="http://schemas.openxmlformats.org/officeDocument/2006/relationships/image" Target="../media/image80.png"/><Relationship Id="rId15" Type="http://schemas.openxmlformats.org/officeDocument/2006/relationships/image" Target="../media/image100.png"/><Relationship Id="rId5" Type="http://schemas.openxmlformats.org/officeDocument/2006/relationships/image" Target="../media/image90.png"/><Relationship Id="rId23" Type="http://schemas.openxmlformats.org/officeDocument/2006/relationships/image" Target="../media/image79.png"/><Relationship Id="rId19" Type="http://schemas.openxmlformats.org/officeDocument/2006/relationships/image" Target="../media/image78.png"/><Relationship Id="rId4" Type="http://schemas.openxmlformats.org/officeDocument/2006/relationships/image" Target="../media/image76.png"/><Relationship Id="rId14" Type="http://schemas.openxmlformats.org/officeDocument/2006/relationships/image" Target="../media/image77.png"/><Relationship Id="rId22" Type="http://schemas.openxmlformats.org/officeDocument/2006/relationships/image" Target="../media/image8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eb.eecs.umich.edu/~justincj/slides/eecs442/WI2021/442_WI2021_filtering.pdf" TargetMode="Externa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89.png"/><Relationship Id="rId3" Type="http://schemas.openxmlformats.org/officeDocument/2006/relationships/image" Target="../media/image85.png"/><Relationship Id="rId7" Type="http://schemas.openxmlformats.org/officeDocument/2006/relationships/image" Target="../media/image111.png"/><Relationship Id="rId12" Type="http://schemas.openxmlformats.org/officeDocument/2006/relationships/image" Target="../media/image116.png"/><Relationship Id="rId2" Type="http://schemas.openxmlformats.org/officeDocument/2006/relationships/image" Target="../media/image84.png"/><Relationship Id="rId16" Type="http://schemas.openxmlformats.org/officeDocument/2006/relationships/hyperlink" Target="https://web.eecs.umich.edu/~justincj/slides/eecs442/WI2021/442_WI2021_filtering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11" Type="http://schemas.openxmlformats.org/officeDocument/2006/relationships/image" Target="../media/image115.png"/><Relationship Id="rId5" Type="http://schemas.openxmlformats.org/officeDocument/2006/relationships/image" Target="../media/image109.png"/><Relationship Id="rId15" Type="http://schemas.openxmlformats.org/officeDocument/2006/relationships/image" Target="../media/image93.png"/><Relationship Id="rId10" Type="http://schemas.openxmlformats.org/officeDocument/2006/relationships/image" Target="../media/image114.png"/><Relationship Id="rId4" Type="http://schemas.openxmlformats.org/officeDocument/2006/relationships/image" Target="../media/image76.png"/><Relationship Id="rId9" Type="http://schemas.openxmlformats.org/officeDocument/2006/relationships/image" Target="../media/image87.png"/><Relationship Id="rId14" Type="http://schemas.openxmlformats.org/officeDocument/2006/relationships/image" Target="../media/image9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09.jpe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07.png"/><Relationship Id="rId5" Type="http://schemas.openxmlformats.org/officeDocument/2006/relationships/image" Target="../media/image118.png"/><Relationship Id="rId4" Type="http://schemas.openxmlformats.org/officeDocument/2006/relationships/image" Target="../media/image11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13.png"/><Relationship Id="rId5" Type="http://schemas.openxmlformats.org/officeDocument/2006/relationships/image" Target="../media/image107.png"/><Relationship Id="rId4" Type="http://schemas.openxmlformats.org/officeDocument/2006/relationships/image" Target="../media/image11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30.png"/><Relationship Id="rId4" Type="http://schemas.openxmlformats.org/officeDocument/2006/relationships/image" Target="../media/image12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7" Type="http://schemas.openxmlformats.org/officeDocument/2006/relationships/image" Target="../media/image120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5" Type="http://schemas.openxmlformats.org/officeDocument/2006/relationships/image" Target="../media/image125.png"/><Relationship Id="rId4" Type="http://schemas.openxmlformats.org/officeDocument/2006/relationships/image" Target="../media/image123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7" Type="http://schemas.openxmlformats.org/officeDocument/2006/relationships/image" Target="../media/image120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27.png"/><Relationship Id="rId4" Type="http://schemas.openxmlformats.org/officeDocument/2006/relationships/image" Target="../media/image123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7" Type="http://schemas.openxmlformats.org/officeDocument/2006/relationships/image" Target="../media/image120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5" Type="http://schemas.openxmlformats.org/officeDocument/2006/relationships/image" Target="../media/image129.png"/><Relationship Id="rId4" Type="http://schemas.openxmlformats.org/officeDocument/2006/relationships/image" Target="../media/image123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0.png"/><Relationship Id="rId4" Type="http://schemas.openxmlformats.org/officeDocument/2006/relationships/image" Target="../media/image12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eb.eecs.umich.edu/~justincj/slides/eecs442/WI2021/442_WI2021_filtering.pdf" TargetMode="External"/><Relationship Id="rId4" Type="http://schemas.openxmlformats.org/officeDocument/2006/relationships/image" Target="../media/image13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image" Target="../media/image1300.png"/><Relationship Id="rId7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0.png"/><Relationship Id="rId11" Type="http://schemas.openxmlformats.org/officeDocument/2006/relationships/hyperlink" Target="https://web.eecs.umich.edu/~justincj/slides/eecs442/WI2021/442_WI2021_filtering.pdf" TargetMode="External"/><Relationship Id="rId5" Type="http://schemas.openxmlformats.org/officeDocument/2006/relationships/image" Target="../media/image1320.png"/><Relationship Id="rId10" Type="http://schemas.openxmlformats.org/officeDocument/2006/relationships/image" Target="../media/image149.png"/><Relationship Id="rId4" Type="http://schemas.openxmlformats.org/officeDocument/2006/relationships/image" Target="../media/image1310.png"/><Relationship Id="rId9" Type="http://schemas.openxmlformats.org/officeDocument/2006/relationships/image" Target="../media/image13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eb.eecs.umich.edu/~justincj/slides/eecs442/WI2021/442_WI2021_filtering.pdf" TargetMode="External"/><Relationship Id="rId4" Type="http://schemas.openxmlformats.org/officeDocument/2006/relationships/image" Target="../media/image13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7" Type="http://schemas.openxmlformats.org/officeDocument/2006/relationships/hyperlink" Target="https://web.eecs.umich.edu/~justincj/slides/eecs442/WI2021/442_WI2021_filtering.pdf" TargetMode="External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png"/><Relationship Id="rId5" Type="http://schemas.openxmlformats.org/officeDocument/2006/relationships/image" Target="../media/image133.png"/><Relationship Id="rId4" Type="http://schemas.openxmlformats.org/officeDocument/2006/relationships/image" Target="../media/image14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7" Type="http://schemas.openxmlformats.org/officeDocument/2006/relationships/hyperlink" Target="https://web.eecs.umich.edu/~justincj/slides/eecs442/WI2021/442_WI2021_filtering.pdf" TargetMode="External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5" Type="http://schemas.openxmlformats.org/officeDocument/2006/relationships/image" Target="../media/image147.png"/><Relationship Id="rId4" Type="http://schemas.openxmlformats.org/officeDocument/2006/relationships/image" Target="../media/image14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7" Type="http://schemas.openxmlformats.org/officeDocument/2006/relationships/hyperlink" Target="https://web.eecs.umich.edu/~justincj/slides/eecs442/WI2021/442_WI2021_filtering.pdf" TargetMode="External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5" Type="http://schemas.openxmlformats.org/officeDocument/2006/relationships/image" Target="../media/image150.jpeg"/><Relationship Id="rId4" Type="http://schemas.openxmlformats.org/officeDocument/2006/relationships/image" Target="../media/image14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7" Type="http://schemas.openxmlformats.org/officeDocument/2006/relationships/hyperlink" Target="https://web.eecs.umich.edu/~justincj/slides/eecs442/WI2021/442_WI2021_filtering.pdf" TargetMode="External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4.jpeg"/><Relationship Id="rId5" Type="http://schemas.openxmlformats.org/officeDocument/2006/relationships/image" Target="../media/image153.jpeg"/><Relationship Id="rId4" Type="http://schemas.openxmlformats.org/officeDocument/2006/relationships/image" Target="../media/image15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7" Type="http://schemas.openxmlformats.org/officeDocument/2006/relationships/hyperlink" Target="https://web.eecs.umich.edu/~justincj/slides/eecs442/WI2021/442_WI2021_filtering.pdf" TargetMode="External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2.png"/><Relationship Id="rId5" Type="http://schemas.openxmlformats.org/officeDocument/2006/relationships/image" Target="../media/image156.png"/><Relationship Id="rId4" Type="http://schemas.openxmlformats.org/officeDocument/2006/relationships/image" Target="../media/image16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eb.eecs.umich.edu/~justincj/slides/eecs442/WI2021/442_WI2021_filtering.pdf" TargetMode="External"/><Relationship Id="rId5" Type="http://schemas.openxmlformats.org/officeDocument/2006/relationships/image" Target="../media/image167.png"/><Relationship Id="rId4" Type="http://schemas.openxmlformats.org/officeDocument/2006/relationships/image" Target="../media/image16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web.eecs.umich.edu/~justincj/slides/eecs442/WI2021/442_WI2021_filtering.pdf" TargetMode="External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eb.eecs.umich.edu/~justincj/slides/eecs442/WI2021/442_WI2021_filtering.pdf" TargetMode="External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26" Type="http://schemas.openxmlformats.org/officeDocument/2006/relationships/image" Target="../media/image32.png"/><Relationship Id="rId39" Type="http://schemas.openxmlformats.org/officeDocument/2006/relationships/image" Target="../media/image45.png"/><Relationship Id="rId21" Type="http://schemas.openxmlformats.org/officeDocument/2006/relationships/image" Target="../media/image27.png"/><Relationship Id="rId34" Type="http://schemas.openxmlformats.org/officeDocument/2006/relationships/image" Target="../media/image40.png"/><Relationship Id="rId42" Type="http://schemas.openxmlformats.org/officeDocument/2006/relationships/image" Target="../media/image48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29" Type="http://schemas.openxmlformats.org/officeDocument/2006/relationships/image" Target="../media/image35.png"/><Relationship Id="rId41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32" Type="http://schemas.openxmlformats.org/officeDocument/2006/relationships/image" Target="../media/image38.png"/><Relationship Id="rId37" Type="http://schemas.openxmlformats.org/officeDocument/2006/relationships/image" Target="../media/image43.png"/><Relationship Id="rId40" Type="http://schemas.openxmlformats.org/officeDocument/2006/relationships/image" Target="../media/image46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28" Type="http://schemas.openxmlformats.org/officeDocument/2006/relationships/image" Target="../media/image34.png"/><Relationship Id="rId36" Type="http://schemas.openxmlformats.org/officeDocument/2006/relationships/image" Target="../media/image42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31" Type="http://schemas.openxmlformats.org/officeDocument/2006/relationships/image" Target="../media/image37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Relationship Id="rId27" Type="http://schemas.openxmlformats.org/officeDocument/2006/relationships/image" Target="../media/image33.png"/><Relationship Id="rId30" Type="http://schemas.openxmlformats.org/officeDocument/2006/relationships/image" Target="../media/image36.png"/><Relationship Id="rId35" Type="http://schemas.openxmlformats.org/officeDocument/2006/relationships/image" Target="../media/image41.png"/><Relationship Id="rId43" Type="http://schemas.openxmlformats.org/officeDocument/2006/relationships/hyperlink" Target="https://web.eecs.umich.edu/~justincj/slides/eecs442/WI2021/442_WI2021_filtering.pdf" TargetMode="External"/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5" Type="http://schemas.openxmlformats.org/officeDocument/2006/relationships/image" Target="../media/image31.png"/><Relationship Id="rId33" Type="http://schemas.openxmlformats.org/officeDocument/2006/relationships/image" Target="../media/image39.png"/><Relationship Id="rId38" Type="http://schemas.openxmlformats.org/officeDocument/2006/relationships/image" Target="../media/image44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hyperlink" Target="https://web.eecs.umich.edu/~justincj/slides/eecs442/WI2021/442_WI2021_filtering.pdf" TargetMode="External"/><Relationship Id="rId3" Type="http://schemas.openxmlformats.org/officeDocument/2006/relationships/image" Target="../media/image142.png"/><Relationship Id="rId7" Type="http://schemas.openxmlformats.org/officeDocument/2006/relationships/image" Target="../media/image16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jpeg"/><Relationship Id="rId5" Type="http://schemas.openxmlformats.org/officeDocument/2006/relationships/image" Target="../media/image164.png"/><Relationship Id="rId4" Type="http://schemas.openxmlformats.org/officeDocument/2006/relationships/image" Target="../media/image133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png"/><Relationship Id="rId13" Type="http://schemas.openxmlformats.org/officeDocument/2006/relationships/image" Target="../media/image182.png"/><Relationship Id="rId18" Type="http://schemas.openxmlformats.org/officeDocument/2006/relationships/image" Target="../media/image187.png"/><Relationship Id="rId26" Type="http://schemas.openxmlformats.org/officeDocument/2006/relationships/image" Target="../media/image195.png"/><Relationship Id="rId3" Type="http://schemas.openxmlformats.org/officeDocument/2006/relationships/oleObject" Target="../embeddings/oleObject2.bin"/><Relationship Id="rId21" Type="http://schemas.openxmlformats.org/officeDocument/2006/relationships/image" Target="../media/image190.png"/><Relationship Id="rId7" Type="http://schemas.openxmlformats.org/officeDocument/2006/relationships/image" Target="../media/image176.png"/><Relationship Id="rId12" Type="http://schemas.openxmlformats.org/officeDocument/2006/relationships/image" Target="../media/image181.png"/><Relationship Id="rId17" Type="http://schemas.openxmlformats.org/officeDocument/2006/relationships/image" Target="../media/image186.png"/><Relationship Id="rId25" Type="http://schemas.openxmlformats.org/officeDocument/2006/relationships/image" Target="../media/image194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185.png"/><Relationship Id="rId20" Type="http://schemas.openxmlformats.org/officeDocument/2006/relationships/image" Target="../media/image189.png"/><Relationship Id="rId29" Type="http://schemas.openxmlformats.org/officeDocument/2006/relationships/image" Target="../media/image1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5.png"/><Relationship Id="rId11" Type="http://schemas.openxmlformats.org/officeDocument/2006/relationships/image" Target="../media/image180.png"/><Relationship Id="rId24" Type="http://schemas.openxmlformats.org/officeDocument/2006/relationships/image" Target="../media/image193.png"/><Relationship Id="rId15" Type="http://schemas.openxmlformats.org/officeDocument/2006/relationships/image" Target="../media/image184.png"/><Relationship Id="rId23" Type="http://schemas.openxmlformats.org/officeDocument/2006/relationships/image" Target="../media/image192.png"/><Relationship Id="rId28" Type="http://schemas.openxmlformats.org/officeDocument/2006/relationships/image" Target="../media/image197.png"/><Relationship Id="rId10" Type="http://schemas.openxmlformats.org/officeDocument/2006/relationships/image" Target="../media/image179.png"/><Relationship Id="rId19" Type="http://schemas.openxmlformats.org/officeDocument/2006/relationships/image" Target="../media/image188.png"/><Relationship Id="rId4" Type="http://schemas.openxmlformats.org/officeDocument/2006/relationships/image" Target="../media/image167.wmf"/><Relationship Id="rId9" Type="http://schemas.openxmlformats.org/officeDocument/2006/relationships/image" Target="../media/image178.png"/><Relationship Id="rId14" Type="http://schemas.openxmlformats.org/officeDocument/2006/relationships/image" Target="../media/image183.png"/><Relationship Id="rId22" Type="http://schemas.openxmlformats.org/officeDocument/2006/relationships/image" Target="../media/image191.png"/><Relationship Id="rId27" Type="http://schemas.openxmlformats.org/officeDocument/2006/relationships/image" Target="../media/image19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hyperlink" Target="https://web.eecs.umich.edu/~justincj/slides/eecs442/WI2021/442_WI2021_filtering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2.png"/><Relationship Id="rId4" Type="http://schemas.openxmlformats.org/officeDocument/2006/relationships/image" Target="../media/image17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eb.eecs.umich.edu/~justincj/slides/eecs442/WI2021/442_WI2021_filtering.pdf" TargetMode="External"/><Relationship Id="rId5" Type="http://schemas.openxmlformats.org/officeDocument/2006/relationships/image" Target="../media/image2000.png"/><Relationship Id="rId4" Type="http://schemas.openxmlformats.org/officeDocument/2006/relationships/image" Target="../media/image19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eb.eecs.umich.edu/~justincj/slides/eecs442/WI2021/442_WI2021_filtering.pdf" TargetMode="External"/><Relationship Id="rId5" Type="http://schemas.openxmlformats.org/officeDocument/2006/relationships/image" Target="../media/image209.png"/><Relationship Id="rId4" Type="http://schemas.openxmlformats.org/officeDocument/2006/relationships/image" Target="../media/image20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40.png"/><Relationship Id="rId4" Type="http://schemas.openxmlformats.org/officeDocument/2006/relationships/image" Target="../media/image205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0.png"/><Relationship Id="rId7" Type="http://schemas.openxmlformats.org/officeDocument/2006/relationships/image" Target="../media/image2080.png"/><Relationship Id="rId2" Type="http://schemas.openxmlformats.org/officeDocument/2006/relationships/image" Target="../media/image209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eb.eecs.umich.edu/~justincj/slides/eecs442/WI2021/442_WI2021_filtering.pdf" TargetMode="External"/><Relationship Id="rId5" Type="http://schemas.openxmlformats.org/officeDocument/2006/relationships/image" Target="../media/image2111.png"/><Relationship Id="rId4" Type="http://schemas.openxmlformats.org/officeDocument/2006/relationships/image" Target="../media/image66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6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26" Type="http://schemas.openxmlformats.org/officeDocument/2006/relationships/image" Target="../media/image32.png"/><Relationship Id="rId39" Type="http://schemas.openxmlformats.org/officeDocument/2006/relationships/image" Target="../media/image40.png"/><Relationship Id="rId21" Type="http://schemas.openxmlformats.org/officeDocument/2006/relationships/image" Target="../media/image27.png"/><Relationship Id="rId34" Type="http://schemas.openxmlformats.org/officeDocument/2006/relationships/image" Target="../media/image47.png"/><Relationship Id="rId42" Type="http://schemas.openxmlformats.org/officeDocument/2006/relationships/image" Target="../media/image43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29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32" Type="http://schemas.openxmlformats.org/officeDocument/2006/relationships/image" Target="../media/image49.png"/><Relationship Id="rId37" Type="http://schemas.openxmlformats.org/officeDocument/2006/relationships/image" Target="../media/image38.png"/><Relationship Id="rId40" Type="http://schemas.openxmlformats.org/officeDocument/2006/relationships/image" Target="../media/image41.png"/><Relationship Id="rId45" Type="http://schemas.openxmlformats.org/officeDocument/2006/relationships/image" Target="../media/image46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28" Type="http://schemas.openxmlformats.org/officeDocument/2006/relationships/image" Target="../media/image34.png"/><Relationship Id="rId36" Type="http://schemas.openxmlformats.org/officeDocument/2006/relationships/hyperlink" Target="https://web.eecs.umich.edu/~justincj/slides/eecs442/WI2021/442_WI2021_filtering.pdf" TargetMode="External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31" Type="http://schemas.openxmlformats.org/officeDocument/2006/relationships/image" Target="../media/image37.png"/><Relationship Id="rId44" Type="http://schemas.openxmlformats.org/officeDocument/2006/relationships/image" Target="../media/image45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Relationship Id="rId27" Type="http://schemas.openxmlformats.org/officeDocument/2006/relationships/image" Target="../media/image33.png"/><Relationship Id="rId30" Type="http://schemas.openxmlformats.org/officeDocument/2006/relationships/image" Target="../media/image36.png"/><Relationship Id="rId35" Type="http://schemas.openxmlformats.org/officeDocument/2006/relationships/image" Target="../media/image48.png"/><Relationship Id="rId43" Type="http://schemas.openxmlformats.org/officeDocument/2006/relationships/image" Target="../media/image44.png"/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5" Type="http://schemas.openxmlformats.org/officeDocument/2006/relationships/image" Target="../media/image31.png"/><Relationship Id="rId33" Type="http://schemas.openxmlformats.org/officeDocument/2006/relationships/image" Target="../media/image50.png"/><Relationship Id="rId38" Type="http://schemas.openxmlformats.org/officeDocument/2006/relationships/image" Target="../media/image39.png"/><Relationship Id="rId20" Type="http://schemas.openxmlformats.org/officeDocument/2006/relationships/image" Target="../media/image26.png"/><Relationship Id="rId41" Type="http://schemas.openxmlformats.org/officeDocument/2006/relationships/image" Target="../media/image4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lipartkey.com/view/wRJixi_drawing-of-altgeld-hall-chapel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0.png"/><Relationship Id="rId5" Type="http://schemas.openxmlformats.org/officeDocument/2006/relationships/image" Target="../media/image208.png"/><Relationship Id="rId4" Type="http://schemas.openxmlformats.org/officeDocument/2006/relationships/image" Target="../media/image20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0.png"/><Relationship Id="rId3" Type="http://schemas.openxmlformats.org/officeDocument/2006/relationships/image" Target="../media/image213.jpeg"/><Relationship Id="rId7" Type="http://schemas.openxmlformats.org/officeDocument/2006/relationships/customXml" Target="../ink/ink2.xml"/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0.png"/><Relationship Id="rId5" Type="http://schemas.openxmlformats.org/officeDocument/2006/relationships/customXml" Target="../ink/ink1.xml"/><Relationship Id="rId4" Type="http://schemas.openxmlformats.org/officeDocument/2006/relationships/image" Target="../media/image21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0.png"/><Relationship Id="rId13" Type="http://schemas.openxmlformats.org/officeDocument/2006/relationships/image" Target="../media/image140.png"/><Relationship Id="rId3" Type="http://schemas.openxmlformats.org/officeDocument/2006/relationships/image" Target="../media/image215.png"/><Relationship Id="rId7" Type="http://schemas.openxmlformats.org/officeDocument/2006/relationships/image" Target="../media/image910.png"/><Relationship Id="rId12" Type="http://schemas.openxmlformats.org/officeDocument/2006/relationships/image" Target="../media/image13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0.png"/><Relationship Id="rId11" Type="http://schemas.openxmlformats.org/officeDocument/2006/relationships/image" Target="../media/image165.png"/><Relationship Id="rId5" Type="http://schemas.openxmlformats.org/officeDocument/2006/relationships/image" Target="../media/image1010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1.png"/><Relationship Id="rId3" Type="http://schemas.openxmlformats.org/officeDocument/2006/relationships/image" Target="../media/image216.png"/><Relationship Id="rId7" Type="http://schemas.openxmlformats.org/officeDocument/2006/relationships/image" Target="../media/image22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9.png"/><Relationship Id="rId5" Type="http://schemas.openxmlformats.org/officeDocument/2006/relationships/image" Target="../media/image218.png"/><Relationship Id="rId10" Type="http://schemas.openxmlformats.org/officeDocument/2006/relationships/image" Target="../media/image223.emf"/><Relationship Id="rId4" Type="http://schemas.openxmlformats.org/officeDocument/2006/relationships/image" Target="../media/image217.png"/><Relationship Id="rId9" Type="http://schemas.openxmlformats.org/officeDocument/2006/relationships/image" Target="../media/image222.e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5.png"/><Relationship Id="rId5" Type="http://schemas.openxmlformats.org/officeDocument/2006/relationships/image" Target="../media/image290.png"/><Relationship Id="rId4" Type="http://schemas.openxmlformats.org/officeDocument/2006/relationships/image" Target="../media/image28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7" Type="http://schemas.openxmlformats.org/officeDocument/2006/relationships/image" Target="../media/image341.png"/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8.png"/><Relationship Id="rId5" Type="http://schemas.openxmlformats.org/officeDocument/2006/relationships/image" Target="../media/image320.png"/><Relationship Id="rId4" Type="http://schemas.openxmlformats.org/officeDocument/2006/relationships/image" Target="../media/image31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2" Type="http://schemas.openxmlformats.org/officeDocument/2006/relationships/image" Target="../media/image35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0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26" Type="http://schemas.openxmlformats.org/officeDocument/2006/relationships/image" Target="../media/image32.png"/><Relationship Id="rId39" Type="http://schemas.openxmlformats.org/officeDocument/2006/relationships/image" Target="../media/image39.png"/><Relationship Id="rId21" Type="http://schemas.openxmlformats.org/officeDocument/2006/relationships/image" Target="../media/image27.png"/><Relationship Id="rId34" Type="http://schemas.openxmlformats.org/officeDocument/2006/relationships/image" Target="../media/image47.png"/><Relationship Id="rId42" Type="http://schemas.openxmlformats.org/officeDocument/2006/relationships/image" Target="../media/image42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29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32" Type="http://schemas.openxmlformats.org/officeDocument/2006/relationships/image" Target="../media/image49.png"/><Relationship Id="rId37" Type="http://schemas.openxmlformats.org/officeDocument/2006/relationships/hyperlink" Target="https://web.eecs.umich.edu/~justincj/slides/eecs442/WI2021/442_WI2021_filtering.pdf" TargetMode="External"/><Relationship Id="rId40" Type="http://schemas.openxmlformats.org/officeDocument/2006/relationships/image" Target="../media/image40.png"/><Relationship Id="rId45" Type="http://schemas.openxmlformats.org/officeDocument/2006/relationships/image" Target="../media/image45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28" Type="http://schemas.openxmlformats.org/officeDocument/2006/relationships/image" Target="../media/image34.png"/><Relationship Id="rId36" Type="http://schemas.openxmlformats.org/officeDocument/2006/relationships/image" Target="../media/image52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31" Type="http://schemas.openxmlformats.org/officeDocument/2006/relationships/image" Target="../media/image37.png"/><Relationship Id="rId44" Type="http://schemas.openxmlformats.org/officeDocument/2006/relationships/image" Target="../media/image44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Relationship Id="rId27" Type="http://schemas.openxmlformats.org/officeDocument/2006/relationships/image" Target="../media/image33.png"/><Relationship Id="rId30" Type="http://schemas.openxmlformats.org/officeDocument/2006/relationships/image" Target="../media/image36.png"/><Relationship Id="rId35" Type="http://schemas.openxmlformats.org/officeDocument/2006/relationships/image" Target="../media/image48.png"/><Relationship Id="rId43" Type="http://schemas.openxmlformats.org/officeDocument/2006/relationships/image" Target="../media/image43.png"/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5" Type="http://schemas.openxmlformats.org/officeDocument/2006/relationships/image" Target="../media/image31.png"/><Relationship Id="rId33" Type="http://schemas.openxmlformats.org/officeDocument/2006/relationships/image" Target="../media/image51.png"/><Relationship Id="rId38" Type="http://schemas.openxmlformats.org/officeDocument/2006/relationships/image" Target="../media/image38.png"/><Relationship Id="rId46" Type="http://schemas.openxmlformats.org/officeDocument/2006/relationships/image" Target="../media/image46.png"/><Relationship Id="rId20" Type="http://schemas.openxmlformats.org/officeDocument/2006/relationships/image" Target="../media/image26.png"/><Relationship Id="rId41" Type="http://schemas.openxmlformats.org/officeDocument/2006/relationships/image" Target="../media/image4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1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0.png"/><Relationship Id="rId3" Type="http://schemas.openxmlformats.org/officeDocument/2006/relationships/image" Target="../media/image214.png"/><Relationship Id="rId7" Type="http://schemas.openxmlformats.org/officeDocument/2006/relationships/customXml" Target="../ink/ink4.xml"/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0.png"/><Relationship Id="rId4" Type="http://schemas.openxmlformats.org/officeDocument/2006/relationships/customXml" Target="../ink/ink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png"/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6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235.png"/><Relationship Id="rId5" Type="http://schemas.openxmlformats.org/officeDocument/2006/relationships/oleObject" Target="../embeddings/oleObject4.bin"/><Relationship Id="rId10" Type="http://schemas.openxmlformats.org/officeDocument/2006/relationships/image" Target="../media/image238.png"/><Relationship Id="rId4" Type="http://schemas.openxmlformats.org/officeDocument/2006/relationships/notesSlide" Target="../notesSlides/notesSlide31.xml"/><Relationship Id="rId9" Type="http://schemas.openxmlformats.org/officeDocument/2006/relationships/image" Target="../media/image237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eb.eecs.umich.edu/~justincj/slides/eecs442/WI2021/442_WI2021_filtering.pdf" TargetMode="External"/><Relationship Id="rId5" Type="http://schemas.openxmlformats.org/officeDocument/2006/relationships/image" Target="../media/image360.png"/><Relationship Id="rId4" Type="http://schemas.openxmlformats.org/officeDocument/2006/relationships/image" Target="../media/image350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2.png"/><Relationship Id="rId7" Type="http://schemas.openxmlformats.org/officeDocument/2006/relationships/image" Target="../media/image24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0.png"/><Relationship Id="rId5" Type="http://schemas.openxmlformats.org/officeDocument/2006/relationships/image" Target="../media/image239.png"/><Relationship Id="rId10" Type="http://schemas.openxmlformats.org/officeDocument/2006/relationships/image" Target="../media/image243.wmf"/><Relationship Id="rId4" Type="http://schemas.openxmlformats.org/officeDocument/2006/relationships/image" Target="../media/image380.png"/><Relationship Id="rId9" Type="http://schemas.openxmlformats.org/officeDocument/2006/relationships/oleObject" Target="../embeddings/oleObject6.bin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4.png"/><Relationship Id="rId5" Type="http://schemas.openxmlformats.org/officeDocument/2006/relationships/image" Target="../media/image450.png"/><Relationship Id="rId4" Type="http://schemas.openxmlformats.org/officeDocument/2006/relationships/image" Target="../media/image440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7.wmf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6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245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26" Type="http://schemas.openxmlformats.org/officeDocument/2006/relationships/image" Target="../media/image32.png"/><Relationship Id="rId39" Type="http://schemas.openxmlformats.org/officeDocument/2006/relationships/image" Target="../media/image38.png"/><Relationship Id="rId21" Type="http://schemas.openxmlformats.org/officeDocument/2006/relationships/image" Target="../media/image27.png"/><Relationship Id="rId34" Type="http://schemas.openxmlformats.org/officeDocument/2006/relationships/image" Target="../media/image53.png"/><Relationship Id="rId42" Type="http://schemas.openxmlformats.org/officeDocument/2006/relationships/image" Target="../media/image41.png"/><Relationship Id="rId47" Type="http://schemas.openxmlformats.org/officeDocument/2006/relationships/image" Target="../media/image46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29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32" Type="http://schemas.openxmlformats.org/officeDocument/2006/relationships/image" Target="../media/image49.png"/><Relationship Id="rId37" Type="http://schemas.openxmlformats.org/officeDocument/2006/relationships/image" Target="../media/image54.png"/><Relationship Id="rId40" Type="http://schemas.openxmlformats.org/officeDocument/2006/relationships/image" Target="../media/image39.png"/><Relationship Id="rId45" Type="http://schemas.openxmlformats.org/officeDocument/2006/relationships/image" Target="../media/image44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28" Type="http://schemas.openxmlformats.org/officeDocument/2006/relationships/image" Target="../media/image34.png"/><Relationship Id="rId36" Type="http://schemas.openxmlformats.org/officeDocument/2006/relationships/image" Target="../media/image48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31" Type="http://schemas.openxmlformats.org/officeDocument/2006/relationships/image" Target="../media/image37.png"/><Relationship Id="rId44" Type="http://schemas.openxmlformats.org/officeDocument/2006/relationships/image" Target="../media/image43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Relationship Id="rId27" Type="http://schemas.openxmlformats.org/officeDocument/2006/relationships/image" Target="../media/image33.png"/><Relationship Id="rId30" Type="http://schemas.openxmlformats.org/officeDocument/2006/relationships/image" Target="../media/image36.png"/><Relationship Id="rId35" Type="http://schemas.openxmlformats.org/officeDocument/2006/relationships/image" Target="../media/image47.png"/><Relationship Id="rId43" Type="http://schemas.openxmlformats.org/officeDocument/2006/relationships/image" Target="../media/image42.png"/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5" Type="http://schemas.openxmlformats.org/officeDocument/2006/relationships/image" Target="../media/image31.png"/><Relationship Id="rId33" Type="http://schemas.openxmlformats.org/officeDocument/2006/relationships/image" Target="../media/image51.png"/><Relationship Id="rId38" Type="http://schemas.openxmlformats.org/officeDocument/2006/relationships/hyperlink" Target="https://web.eecs.umich.edu/~justincj/slides/eecs442/WI2021/442_WI2021_filtering.pdf" TargetMode="External"/><Relationship Id="rId46" Type="http://schemas.openxmlformats.org/officeDocument/2006/relationships/image" Target="../media/image45.png"/><Relationship Id="rId20" Type="http://schemas.openxmlformats.org/officeDocument/2006/relationships/image" Target="../media/image26.png"/><Relationship Id="rId41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26" Type="http://schemas.openxmlformats.org/officeDocument/2006/relationships/image" Target="../media/image32.png"/><Relationship Id="rId39" Type="http://schemas.openxmlformats.org/officeDocument/2006/relationships/hyperlink" Target="https://web.eecs.umich.edu/~justincj/slides/eecs442/WI2021/442_WI2021_filtering.pdf" TargetMode="External"/><Relationship Id="rId21" Type="http://schemas.openxmlformats.org/officeDocument/2006/relationships/image" Target="../media/image27.png"/><Relationship Id="rId34" Type="http://schemas.openxmlformats.org/officeDocument/2006/relationships/image" Target="../media/image53.png"/><Relationship Id="rId42" Type="http://schemas.openxmlformats.org/officeDocument/2006/relationships/image" Target="../media/image40.png"/><Relationship Id="rId47" Type="http://schemas.openxmlformats.org/officeDocument/2006/relationships/image" Target="../media/image45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29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32" Type="http://schemas.openxmlformats.org/officeDocument/2006/relationships/image" Target="../media/image49.png"/><Relationship Id="rId37" Type="http://schemas.openxmlformats.org/officeDocument/2006/relationships/image" Target="../media/image48.png"/><Relationship Id="rId40" Type="http://schemas.openxmlformats.org/officeDocument/2006/relationships/image" Target="../media/image38.png"/><Relationship Id="rId45" Type="http://schemas.openxmlformats.org/officeDocument/2006/relationships/image" Target="../media/image43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28" Type="http://schemas.openxmlformats.org/officeDocument/2006/relationships/image" Target="../media/image34.png"/><Relationship Id="rId36" Type="http://schemas.openxmlformats.org/officeDocument/2006/relationships/image" Target="../media/image47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31" Type="http://schemas.openxmlformats.org/officeDocument/2006/relationships/image" Target="../media/image37.png"/><Relationship Id="rId44" Type="http://schemas.openxmlformats.org/officeDocument/2006/relationships/image" Target="../media/image42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Relationship Id="rId27" Type="http://schemas.openxmlformats.org/officeDocument/2006/relationships/image" Target="../media/image33.png"/><Relationship Id="rId30" Type="http://schemas.openxmlformats.org/officeDocument/2006/relationships/image" Target="../media/image36.png"/><Relationship Id="rId35" Type="http://schemas.openxmlformats.org/officeDocument/2006/relationships/image" Target="../media/image55.png"/><Relationship Id="rId43" Type="http://schemas.openxmlformats.org/officeDocument/2006/relationships/image" Target="../media/image41.png"/><Relationship Id="rId48" Type="http://schemas.openxmlformats.org/officeDocument/2006/relationships/image" Target="../media/image46.png"/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5" Type="http://schemas.openxmlformats.org/officeDocument/2006/relationships/image" Target="../media/image31.png"/><Relationship Id="rId33" Type="http://schemas.openxmlformats.org/officeDocument/2006/relationships/image" Target="../media/image51.png"/><Relationship Id="rId38" Type="http://schemas.openxmlformats.org/officeDocument/2006/relationships/image" Target="../media/image56.png"/><Relationship Id="rId46" Type="http://schemas.openxmlformats.org/officeDocument/2006/relationships/image" Target="../media/image44.png"/><Relationship Id="rId20" Type="http://schemas.openxmlformats.org/officeDocument/2006/relationships/image" Target="../media/image26.png"/><Relationship Id="rId41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6B94C-9C64-3AB0-DF60-260204E53230}"/>
              </a:ext>
            </a:extLst>
          </p:cNvPr>
          <p:cNvSpPr txBox="1">
            <a:spLocks/>
          </p:cNvSpPr>
          <p:nvPr/>
        </p:nvSpPr>
        <p:spPr>
          <a:xfrm>
            <a:off x="1524000" y="1122363"/>
            <a:ext cx="9144000" cy="1032019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/>
              <a:t>Image Filters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FF5A2A-3243-964A-FF81-F74FEDAAA7FD}"/>
              </a:ext>
            </a:extLst>
          </p:cNvPr>
          <p:cNvSpPr txBox="1">
            <a:spLocks/>
          </p:cNvSpPr>
          <p:nvPr/>
        </p:nvSpPr>
        <p:spPr>
          <a:xfrm>
            <a:off x="1524000" y="2494353"/>
            <a:ext cx="9144000" cy="165576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/>
              <a:t>Collected from the Internet and modified by</a:t>
            </a:r>
          </a:p>
          <a:p>
            <a:r>
              <a:rPr lang="en-US" kern="0" dirty="0"/>
              <a:t>Longin Jan Latecki</a:t>
            </a:r>
          </a:p>
          <a:p>
            <a:r>
              <a:rPr lang="en-US" kern="0" dirty="0"/>
              <a:t>latecki@temple.edu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F1991E-E68D-02AD-C18F-120C39DC2080}"/>
              </a:ext>
            </a:extLst>
          </p:cNvPr>
          <p:cNvSpPr txBox="1"/>
          <p:nvPr/>
        </p:nvSpPr>
        <p:spPr>
          <a:xfrm>
            <a:off x="2784762" y="4363647"/>
            <a:ext cx="6774873" cy="13344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Sources: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Computer 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Vision Lectures by </a:t>
            </a:r>
            <a:r>
              <a:rPr lang="en-US" sz="18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Svetlana </a:t>
            </a:r>
            <a:r>
              <a:rPr lang="en-US" sz="1800" u="sng" kern="100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Lazebnik</a:t>
            </a:r>
            <a:endParaRPr lang="en-US" u="sng" kern="100" dirty="0">
              <a:solidFill>
                <a:srgbClr val="0563C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Other Internet Sources</a:t>
            </a:r>
          </a:p>
        </p:txBody>
      </p:sp>
    </p:spTree>
    <p:extLst>
      <p:ext uri="{BB962C8B-B14F-4D97-AF65-F5344CB8AC3E}">
        <p14:creationId xmlns:p14="http://schemas.microsoft.com/office/powerpoint/2010/main" val="36800855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D04DB-88A7-4575-A8C1-CF1236D27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Applying a linear filter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38AF670-16EB-4AFE-877F-3FB2FD622AF9}"/>
                  </a:ext>
                </a:extLst>
              </p:cNvPr>
              <p:cNvSpPr/>
              <p:nvPr/>
            </p:nvSpPr>
            <p:spPr>
              <a:xfrm>
                <a:off x="1457390" y="2472501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38AF670-16EB-4AFE-877F-3FB2FD622A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90" y="2472501"/>
                <a:ext cx="515229" cy="51522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51CF6A3-20D9-476B-B21A-D2F38E3B41B8}"/>
                  </a:ext>
                </a:extLst>
              </p:cNvPr>
              <p:cNvSpPr/>
              <p:nvPr/>
            </p:nvSpPr>
            <p:spPr>
              <a:xfrm>
                <a:off x="1972619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51CF6A3-20D9-476B-B21A-D2F38E3B41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9" y="2472500"/>
                <a:ext cx="515229" cy="51522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71E9232-6B3B-4DF4-9797-34BB787FF1AF}"/>
                  </a:ext>
                </a:extLst>
              </p:cNvPr>
              <p:cNvSpPr/>
              <p:nvPr/>
            </p:nvSpPr>
            <p:spPr>
              <a:xfrm>
                <a:off x="2487848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71E9232-6B3B-4DF4-9797-34BB787FF1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8" y="2472500"/>
                <a:ext cx="515229" cy="51522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E49885A-1E6B-4F93-AA06-3CD389BD1DE6}"/>
                  </a:ext>
                </a:extLst>
              </p:cNvPr>
              <p:cNvSpPr/>
              <p:nvPr/>
            </p:nvSpPr>
            <p:spPr>
              <a:xfrm>
                <a:off x="1457389" y="2976021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E49885A-1E6B-4F93-AA06-3CD389BD1D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2976021"/>
                <a:ext cx="515229" cy="51522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44F458F-BE4E-4266-ABFD-122266A8CA0C}"/>
                  </a:ext>
                </a:extLst>
              </p:cNvPr>
              <p:cNvSpPr/>
              <p:nvPr/>
            </p:nvSpPr>
            <p:spPr>
              <a:xfrm>
                <a:off x="1972618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44F458F-BE4E-4266-ABFD-122266A8CA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2976020"/>
                <a:ext cx="515229" cy="51522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E63EBE7-A077-4EFA-AB51-260B57E63CCB}"/>
                  </a:ext>
                </a:extLst>
              </p:cNvPr>
              <p:cNvSpPr/>
              <p:nvPr/>
            </p:nvSpPr>
            <p:spPr>
              <a:xfrm>
                <a:off x="2487847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E63EBE7-A077-4EFA-AB51-260B57E63C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2976020"/>
                <a:ext cx="515229" cy="51522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D1D8689-C765-4E68-8A16-265936695D3D}"/>
                  </a:ext>
                </a:extLst>
              </p:cNvPr>
              <p:cNvSpPr/>
              <p:nvPr/>
            </p:nvSpPr>
            <p:spPr>
              <a:xfrm>
                <a:off x="1457389" y="3475195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D1D8689-C765-4E68-8A16-265936695D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3475195"/>
                <a:ext cx="515229" cy="51522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12C3450-E34D-467E-B293-A9254B25A44F}"/>
                  </a:ext>
                </a:extLst>
              </p:cNvPr>
              <p:cNvSpPr/>
              <p:nvPr/>
            </p:nvSpPr>
            <p:spPr>
              <a:xfrm>
                <a:off x="1972618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12C3450-E34D-467E-B293-A9254B25A4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3475194"/>
                <a:ext cx="515229" cy="51522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41FC8B0-7F57-4CC1-83EE-5CE9CFB6CC78}"/>
                  </a:ext>
                </a:extLst>
              </p:cNvPr>
              <p:cNvSpPr/>
              <p:nvPr/>
            </p:nvSpPr>
            <p:spPr>
              <a:xfrm>
                <a:off x="2487847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41FC8B0-7F57-4CC1-83EE-5CE9CFB6CC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3475194"/>
                <a:ext cx="515229" cy="51522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9247400-2831-44DD-BADF-DCC5AD641F34}"/>
                  </a:ext>
                </a:extLst>
              </p:cNvPr>
              <p:cNvSpPr/>
              <p:nvPr/>
            </p:nvSpPr>
            <p:spPr>
              <a:xfrm>
                <a:off x="3003076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9247400-2831-44DD-BADF-DCC5AD641F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6" y="2472500"/>
                <a:ext cx="515229" cy="51522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3F11829-1276-4A95-BDB0-A96241896F65}"/>
                  </a:ext>
                </a:extLst>
              </p:cNvPr>
              <p:cNvSpPr/>
              <p:nvPr/>
            </p:nvSpPr>
            <p:spPr>
              <a:xfrm>
                <a:off x="3518305" y="247249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3F11829-1276-4A95-BDB0-A96241896F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5" y="2472499"/>
                <a:ext cx="515229" cy="51522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58C3C17-320E-453F-A60D-C05BEFD83E69}"/>
                  </a:ext>
                </a:extLst>
              </p:cNvPr>
              <p:cNvSpPr/>
              <p:nvPr/>
            </p:nvSpPr>
            <p:spPr>
              <a:xfrm>
                <a:off x="4033534" y="247249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58C3C17-320E-453F-A60D-C05BEFD83E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4" y="2472499"/>
                <a:ext cx="515229" cy="51522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EA6DED5-28BC-490B-BCFC-A812879497EA}"/>
                  </a:ext>
                </a:extLst>
              </p:cNvPr>
              <p:cNvSpPr/>
              <p:nvPr/>
            </p:nvSpPr>
            <p:spPr>
              <a:xfrm>
                <a:off x="3003075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EA6DED5-28BC-490B-BCFC-A812879497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2976020"/>
                <a:ext cx="515229" cy="51522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DEA4873-8505-4CD2-A57E-6ADF1D77EE29}"/>
                  </a:ext>
                </a:extLst>
              </p:cNvPr>
              <p:cNvSpPr/>
              <p:nvPr/>
            </p:nvSpPr>
            <p:spPr>
              <a:xfrm>
                <a:off x="3518304" y="297601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DEA4873-8505-4CD2-A57E-6ADF1D77EE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2976019"/>
                <a:ext cx="515229" cy="515229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B7FEF24-2B3B-4D67-BC11-0B40BC43CCF6}"/>
                  </a:ext>
                </a:extLst>
              </p:cNvPr>
              <p:cNvSpPr/>
              <p:nvPr/>
            </p:nvSpPr>
            <p:spPr>
              <a:xfrm>
                <a:off x="4033533" y="297601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B7FEF24-2B3B-4D67-BC11-0B40BC43CC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2976019"/>
                <a:ext cx="515229" cy="515229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439F3A8-7B00-41DF-B263-605479B164C1}"/>
                  </a:ext>
                </a:extLst>
              </p:cNvPr>
              <p:cNvSpPr/>
              <p:nvPr/>
            </p:nvSpPr>
            <p:spPr>
              <a:xfrm>
                <a:off x="3003075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439F3A8-7B00-41DF-B263-605479B164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3475194"/>
                <a:ext cx="515229" cy="51522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694E9B1-466B-49C8-A029-2EFC4FB3E3BC}"/>
                  </a:ext>
                </a:extLst>
              </p:cNvPr>
              <p:cNvSpPr/>
              <p:nvPr/>
            </p:nvSpPr>
            <p:spPr>
              <a:xfrm>
                <a:off x="3518304" y="347519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694E9B1-466B-49C8-A029-2EFC4FB3E3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3475193"/>
                <a:ext cx="515229" cy="515229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8871AC5-C2BF-442A-B1CE-B7633E02722C}"/>
                  </a:ext>
                </a:extLst>
              </p:cNvPr>
              <p:cNvSpPr/>
              <p:nvPr/>
            </p:nvSpPr>
            <p:spPr>
              <a:xfrm>
                <a:off x="4033533" y="347519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8871AC5-C2BF-442A-B1CE-B7633E0272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3475193"/>
                <a:ext cx="515229" cy="515229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6F51F84-BE01-4A67-BBDB-866D6AB1C627}"/>
                  </a:ext>
                </a:extLst>
              </p:cNvPr>
              <p:cNvSpPr/>
              <p:nvPr/>
            </p:nvSpPr>
            <p:spPr>
              <a:xfrm>
                <a:off x="1457390" y="399042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6F51F84-BE01-4A67-BBDB-866D6AB1C6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90" y="3990424"/>
                <a:ext cx="515229" cy="515229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28586C6-D1FF-4008-9A80-EA1C8C7B30BA}"/>
                  </a:ext>
                </a:extLst>
              </p:cNvPr>
              <p:cNvSpPr/>
              <p:nvPr/>
            </p:nvSpPr>
            <p:spPr>
              <a:xfrm>
                <a:off x="1972619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28586C6-D1FF-4008-9A80-EA1C8C7B30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9" y="3990423"/>
                <a:ext cx="515229" cy="515229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FA1C6874-4443-42E4-87D9-3B7630E48C7F}"/>
                  </a:ext>
                </a:extLst>
              </p:cNvPr>
              <p:cNvSpPr/>
              <p:nvPr/>
            </p:nvSpPr>
            <p:spPr>
              <a:xfrm>
                <a:off x="2487848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FA1C6874-4443-42E4-87D9-3B7630E48C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8" y="3990423"/>
                <a:ext cx="515229" cy="515229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4461DAA2-39DF-4994-BFC5-D6D971ADBD88}"/>
                  </a:ext>
                </a:extLst>
              </p:cNvPr>
              <p:cNvSpPr/>
              <p:nvPr/>
            </p:nvSpPr>
            <p:spPr>
              <a:xfrm>
                <a:off x="1457389" y="449394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4461DAA2-39DF-4994-BFC5-D6D971ADBD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4493944"/>
                <a:ext cx="515229" cy="515229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FD520F75-1714-4B1E-9138-626B7BAB8F06}"/>
                  </a:ext>
                </a:extLst>
              </p:cNvPr>
              <p:cNvSpPr/>
              <p:nvPr/>
            </p:nvSpPr>
            <p:spPr>
              <a:xfrm>
                <a:off x="1972618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FD520F75-1714-4B1E-9138-626B7BAB8F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4493943"/>
                <a:ext cx="515229" cy="515229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DB060D39-6046-4E96-BD00-934927FFD02C}"/>
                  </a:ext>
                </a:extLst>
              </p:cNvPr>
              <p:cNvSpPr/>
              <p:nvPr/>
            </p:nvSpPr>
            <p:spPr>
              <a:xfrm>
                <a:off x="2487847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DB060D39-6046-4E96-BD00-934927FFD0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4493943"/>
                <a:ext cx="515229" cy="515229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EE775BC-ADDF-4260-B51A-A4CEE87F25DB}"/>
                  </a:ext>
                </a:extLst>
              </p:cNvPr>
              <p:cNvSpPr/>
              <p:nvPr/>
            </p:nvSpPr>
            <p:spPr>
              <a:xfrm>
                <a:off x="3003076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EE775BC-ADDF-4260-B51A-A4CEE87F25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6" y="3990423"/>
                <a:ext cx="515229" cy="515229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22D4EA7-F3CF-4CAD-942E-EA8C6D51FE01}"/>
                  </a:ext>
                </a:extLst>
              </p:cNvPr>
              <p:cNvSpPr/>
              <p:nvPr/>
            </p:nvSpPr>
            <p:spPr>
              <a:xfrm>
                <a:off x="3518305" y="399042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22D4EA7-F3CF-4CAD-942E-EA8C6D51FE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5" y="3990422"/>
                <a:ext cx="515229" cy="515229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7FBDC32-C75E-4E72-A28D-1E27044E9CB4}"/>
                  </a:ext>
                </a:extLst>
              </p:cNvPr>
              <p:cNvSpPr/>
              <p:nvPr/>
            </p:nvSpPr>
            <p:spPr>
              <a:xfrm>
                <a:off x="4033534" y="399042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7FBDC32-C75E-4E72-A28D-1E27044E9C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4" y="3990422"/>
                <a:ext cx="515229" cy="515229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5DA72B3-1EB9-432C-ADB6-2A2CE38F6BB6}"/>
                  </a:ext>
                </a:extLst>
              </p:cNvPr>
              <p:cNvSpPr/>
              <p:nvPr/>
            </p:nvSpPr>
            <p:spPr>
              <a:xfrm>
                <a:off x="3003075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5DA72B3-1EB9-432C-ADB6-2A2CE38F6B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4493943"/>
                <a:ext cx="515229" cy="515229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9B2E9C0-65FD-43CA-AA23-F0585DBE64A2}"/>
                  </a:ext>
                </a:extLst>
              </p:cNvPr>
              <p:cNvSpPr/>
              <p:nvPr/>
            </p:nvSpPr>
            <p:spPr>
              <a:xfrm>
                <a:off x="3518304" y="449394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9B2E9C0-65FD-43CA-AA23-F0585DBE64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4493942"/>
                <a:ext cx="515229" cy="515229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F7620BF-B398-46A0-B5C3-8B18F475611B}"/>
                  </a:ext>
                </a:extLst>
              </p:cNvPr>
              <p:cNvSpPr/>
              <p:nvPr/>
            </p:nvSpPr>
            <p:spPr>
              <a:xfrm>
                <a:off x="4033533" y="449394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F7620BF-B398-46A0-B5C3-8B18F47561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4493942"/>
                <a:ext cx="515229" cy="515229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9" name="TextBox 138">
            <a:extLst>
              <a:ext uri="{FF2B5EF4-FFF2-40B4-BE49-F238E27FC236}">
                <a16:creationId xmlns:a16="http://schemas.microsoft.com/office/drawing/2014/main" id="{ECB97369-7843-4DBE-A23F-DDDDC83B7518}"/>
              </a:ext>
            </a:extLst>
          </p:cNvPr>
          <p:cNvSpPr txBox="1"/>
          <p:nvPr/>
        </p:nvSpPr>
        <p:spPr>
          <a:xfrm>
            <a:off x="1457389" y="1748095"/>
            <a:ext cx="30913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Input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BEDD43FF-8AE2-4E4A-934C-590FA085E78D}"/>
              </a:ext>
            </a:extLst>
          </p:cNvPr>
          <p:cNvSpPr txBox="1"/>
          <p:nvPr/>
        </p:nvSpPr>
        <p:spPr>
          <a:xfrm>
            <a:off x="5534385" y="1748095"/>
            <a:ext cx="1586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Filter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F118AA57-10AB-4B38-899A-30E4473696D0}"/>
                  </a:ext>
                </a:extLst>
              </p:cNvPr>
              <p:cNvSpPr/>
              <p:nvPr/>
            </p:nvSpPr>
            <p:spPr>
              <a:xfrm>
                <a:off x="8151210" y="2973846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F118AA57-10AB-4B38-899A-30E4473696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1210" y="2973846"/>
                <a:ext cx="515229" cy="515229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EA487E16-4D02-466D-987E-382E8296E2DE}"/>
                  </a:ext>
                </a:extLst>
              </p:cNvPr>
              <p:cNvSpPr/>
              <p:nvPr/>
            </p:nvSpPr>
            <p:spPr>
              <a:xfrm>
                <a:off x="8666439" y="297384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EA487E16-4D02-466D-987E-382E8296E2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6439" y="2973845"/>
                <a:ext cx="515229" cy="515229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B3B89570-CDDC-48CD-A4E7-1A8960C709B3}"/>
                  </a:ext>
                </a:extLst>
              </p:cNvPr>
              <p:cNvSpPr/>
              <p:nvPr/>
            </p:nvSpPr>
            <p:spPr>
              <a:xfrm>
                <a:off x="9181668" y="297384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B3B89570-CDDC-48CD-A4E7-1A8960C709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1668" y="2973845"/>
                <a:ext cx="515229" cy="515229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091A3CAB-ED43-4EB0-A2B2-259C38187845}"/>
                  </a:ext>
                </a:extLst>
              </p:cNvPr>
              <p:cNvSpPr/>
              <p:nvPr/>
            </p:nvSpPr>
            <p:spPr>
              <a:xfrm>
                <a:off x="8151209" y="3477366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091A3CAB-ED43-4EB0-A2B2-259C381878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1209" y="3477366"/>
                <a:ext cx="515229" cy="515229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45E548BC-657F-4673-A718-DB63C75323A0}"/>
                  </a:ext>
                </a:extLst>
              </p:cNvPr>
              <p:cNvSpPr/>
              <p:nvPr/>
            </p:nvSpPr>
            <p:spPr>
              <a:xfrm>
                <a:off x="9696896" y="297384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45E548BC-657F-4673-A718-DB63C75323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6896" y="2973845"/>
                <a:ext cx="515229" cy="515229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0" name="TextBox 89">
            <a:extLst>
              <a:ext uri="{FF2B5EF4-FFF2-40B4-BE49-F238E27FC236}">
                <a16:creationId xmlns:a16="http://schemas.microsoft.com/office/drawing/2014/main" id="{FB10CB1F-2BAA-4314-A24C-272CED28DCCB}"/>
              </a:ext>
            </a:extLst>
          </p:cNvPr>
          <p:cNvSpPr txBox="1"/>
          <p:nvPr/>
        </p:nvSpPr>
        <p:spPr>
          <a:xfrm>
            <a:off x="8388484" y="1748095"/>
            <a:ext cx="1586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Output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E8E6184D-B641-5444-9C11-A6671825F417}"/>
              </a:ext>
            </a:extLst>
          </p:cNvPr>
          <p:cNvGrpSpPr/>
          <p:nvPr/>
        </p:nvGrpSpPr>
        <p:grpSpPr>
          <a:xfrm>
            <a:off x="1458994" y="2962398"/>
            <a:ext cx="1543231" cy="1543253"/>
            <a:chOff x="1568407" y="3929528"/>
            <a:chExt cx="2134560" cy="2134589"/>
          </a:xfrm>
          <a:noFill/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9C52D883-2920-6B45-9E1F-B2727DF03B8C}"/>
                </a:ext>
              </a:extLst>
            </p:cNvPr>
            <p:cNvSpPr/>
            <p:nvPr/>
          </p:nvSpPr>
          <p:spPr>
            <a:xfrm>
              <a:off x="1568407" y="3929529"/>
              <a:ext cx="711520" cy="711521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DAEB93D9-8BD0-0748-A0FA-243F2516A4F9}"/>
                </a:ext>
              </a:extLst>
            </p:cNvPr>
            <p:cNvSpPr/>
            <p:nvPr/>
          </p:nvSpPr>
          <p:spPr>
            <a:xfrm>
              <a:off x="2279925" y="3929528"/>
              <a:ext cx="711520" cy="711521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E547F00C-EBC6-D547-8583-6B2E2A356C52}"/>
                </a:ext>
              </a:extLst>
            </p:cNvPr>
            <p:cNvSpPr/>
            <p:nvPr/>
          </p:nvSpPr>
          <p:spPr>
            <a:xfrm>
              <a:off x="2991446" y="3934536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04C445A4-A743-044B-9A03-A2F9461E95A6}"/>
                </a:ext>
              </a:extLst>
            </p:cNvPr>
            <p:cNvSpPr/>
            <p:nvPr/>
          </p:nvSpPr>
          <p:spPr>
            <a:xfrm>
              <a:off x="1568407" y="4641062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7656D167-A038-9C4F-AE8A-A913957A1107}"/>
                </a:ext>
              </a:extLst>
            </p:cNvPr>
            <p:cNvSpPr/>
            <p:nvPr/>
          </p:nvSpPr>
          <p:spPr>
            <a:xfrm>
              <a:off x="2279927" y="4641061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CE433B3E-26B9-8744-AA7D-6236360180C7}"/>
                </a:ext>
              </a:extLst>
            </p:cNvPr>
            <p:cNvSpPr/>
            <p:nvPr/>
          </p:nvSpPr>
          <p:spPr>
            <a:xfrm>
              <a:off x="2991446" y="4641061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AF6CCDDA-8C33-B249-84CB-8F1D7A802A29}"/>
                </a:ext>
              </a:extLst>
            </p:cNvPr>
            <p:cNvGrpSpPr/>
            <p:nvPr/>
          </p:nvGrpSpPr>
          <p:grpSpPr>
            <a:xfrm>
              <a:off x="1568407" y="5352587"/>
              <a:ext cx="2134560" cy="711530"/>
              <a:chOff x="2038524" y="5114313"/>
              <a:chExt cx="1233183" cy="411067"/>
            </a:xfrm>
            <a:grpFill/>
          </p:grpSpPr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10BEE30D-4D31-604F-A0FE-EDDD5BD111E0}"/>
                  </a:ext>
                </a:extLst>
              </p:cNvPr>
              <p:cNvSpPr/>
              <p:nvPr/>
            </p:nvSpPr>
            <p:spPr>
              <a:xfrm>
                <a:off x="2038524" y="5114315"/>
                <a:ext cx="411061" cy="411061"/>
              </a:xfrm>
              <a:prstGeom prst="rect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DEA53E57-C634-6B41-9459-1D9401C13D80}"/>
                  </a:ext>
                </a:extLst>
              </p:cNvPr>
              <p:cNvSpPr/>
              <p:nvPr/>
            </p:nvSpPr>
            <p:spPr>
              <a:xfrm>
                <a:off x="2449585" y="5114313"/>
                <a:ext cx="411061" cy="411061"/>
              </a:xfrm>
              <a:prstGeom prst="rect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82389E52-0BB5-CC41-9D9A-0CEB52B2F0F3}"/>
                  </a:ext>
                </a:extLst>
              </p:cNvPr>
              <p:cNvSpPr/>
              <p:nvPr/>
            </p:nvSpPr>
            <p:spPr>
              <a:xfrm>
                <a:off x="2860646" y="5114319"/>
                <a:ext cx="411061" cy="411061"/>
              </a:xfrm>
              <a:prstGeom prst="rect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C553D60-BDB5-1A42-9567-BA988EB71B7A}"/>
                  </a:ext>
                </a:extLst>
              </p:cNvPr>
              <p:cNvSpPr/>
              <p:nvPr/>
            </p:nvSpPr>
            <p:spPr>
              <a:xfrm>
                <a:off x="7333652" y="3391375"/>
                <a:ext cx="60465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C553D60-BDB5-1A42-9567-BA988EB71B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3652" y="3391375"/>
                <a:ext cx="604653" cy="584775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3A8FC66A-A166-0444-AF1C-19BF8EF867B6}"/>
                  </a:ext>
                </a:extLst>
              </p:cNvPr>
              <p:cNvSpPr/>
              <p:nvPr/>
            </p:nvSpPr>
            <p:spPr>
              <a:xfrm>
                <a:off x="4800600" y="3415493"/>
                <a:ext cx="497252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∗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3A8FC66A-A166-0444-AF1C-19BF8EF867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3415493"/>
                <a:ext cx="497252" cy="584775"/>
              </a:xfrm>
              <a:prstGeom prst="rect">
                <a:avLst/>
              </a:prstGeom>
              <a:blipFill>
                <a:blip r:embed="rId3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A8FE2E49-7BE9-6B41-B748-E80B1B791BCB}"/>
                  </a:ext>
                </a:extLst>
              </p:cNvPr>
              <p:cNvSpPr/>
              <p:nvPr/>
            </p:nvSpPr>
            <p:spPr>
              <a:xfrm>
                <a:off x="2517264" y="5638800"/>
                <a:ext cx="7157472" cy="45313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21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21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11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 +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22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12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23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+ … +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43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33</m:t>
                      </m:r>
                    </m:oMath>
                  </m:oMathPara>
                </a14:m>
                <a:endParaRPr lang="en-US" baseline="-25000" dirty="0"/>
              </a:p>
            </p:txBody>
          </p:sp>
        </mc:Choice>
        <mc:Fallback xmlns=""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A8FE2E49-7BE9-6B41-B748-E80B1B791B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7264" y="5638800"/>
                <a:ext cx="7157472" cy="453137"/>
              </a:xfrm>
              <a:prstGeom prst="rect">
                <a:avLst/>
              </a:prstGeom>
              <a:blipFill>
                <a:blip r:embed="rId39"/>
                <a:stretch>
                  <a:fillRect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6" name="TextBox 95">
            <a:extLst>
              <a:ext uri="{FF2B5EF4-FFF2-40B4-BE49-F238E27FC236}">
                <a16:creationId xmlns:a16="http://schemas.microsoft.com/office/drawing/2014/main" id="{6EF0CDFD-6CBC-674C-9C8D-8D8D62DF215D}"/>
              </a:ext>
            </a:extLst>
          </p:cNvPr>
          <p:cNvSpPr txBox="1"/>
          <p:nvPr/>
        </p:nvSpPr>
        <p:spPr>
          <a:xfrm>
            <a:off x="152400" y="6553200"/>
            <a:ext cx="29418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Adapted from </a:t>
            </a:r>
            <a:r>
              <a:rPr lang="en-US" sz="1200" dirty="0">
                <a:hlinkClick r:id="rId40"/>
              </a:rPr>
              <a:t>D. </a:t>
            </a:r>
            <a:r>
              <a:rPr lang="en-US" sz="1200" dirty="0" err="1">
                <a:hlinkClick r:id="rId40"/>
              </a:rPr>
              <a:t>Fouhey</a:t>
            </a:r>
            <a:r>
              <a:rPr lang="en-US" sz="1200" dirty="0">
                <a:hlinkClick r:id="rId40"/>
              </a:rPr>
              <a:t> and J. Johnson</a:t>
            </a:r>
            <a:endParaRPr lang="en-US" sz="1200" dirty="0"/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0004398E-B83D-6C42-9172-578DA0CE39A4}"/>
              </a:ext>
            </a:extLst>
          </p:cNvPr>
          <p:cNvGrpSpPr/>
          <p:nvPr/>
        </p:nvGrpSpPr>
        <p:grpSpPr>
          <a:xfrm>
            <a:off x="5562600" y="2975050"/>
            <a:ext cx="1543232" cy="1515512"/>
            <a:chOff x="1568407" y="3936760"/>
            <a:chExt cx="2134562" cy="2096220"/>
          </a:xfrm>
          <a:solidFill>
            <a:srgbClr val="F4D6B4"/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8A31206E-63DC-DE45-A1BD-2353B8DB91BD}"/>
                    </a:ext>
                  </a:extLst>
                </p:cNvPr>
                <p:cNvSpPr/>
                <p:nvPr/>
              </p:nvSpPr>
              <p:spPr>
                <a:xfrm>
                  <a:off x="1568409" y="3936762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8A31206E-63DC-DE45-A1BD-2353B8DB91B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8409" y="3936762"/>
                  <a:ext cx="711520" cy="711520"/>
                </a:xfrm>
                <a:prstGeom prst="rect">
                  <a:avLst/>
                </a:prstGeom>
                <a:blipFill>
                  <a:blip r:embed="rId41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192D1271-9829-0747-9E6D-DE7F0AD9B28A}"/>
                    </a:ext>
                  </a:extLst>
                </p:cNvPr>
                <p:cNvSpPr/>
                <p:nvPr/>
              </p:nvSpPr>
              <p:spPr>
                <a:xfrm>
                  <a:off x="2279929" y="393676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192D1271-9829-0747-9E6D-DE7F0AD9B28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9929" y="3936760"/>
                  <a:ext cx="711520" cy="711520"/>
                </a:xfrm>
                <a:prstGeom prst="rect">
                  <a:avLst/>
                </a:prstGeom>
                <a:blipFill>
                  <a:blip r:embed="rId42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E235AF5D-A0C4-8C43-A660-66E199C332A5}"/>
                    </a:ext>
                  </a:extLst>
                </p:cNvPr>
                <p:cNvSpPr/>
                <p:nvPr/>
              </p:nvSpPr>
              <p:spPr>
                <a:xfrm>
                  <a:off x="2991449" y="393676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E235AF5D-A0C4-8C43-A660-66E199C332A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1449" y="3936760"/>
                  <a:ext cx="711520" cy="711520"/>
                </a:xfrm>
                <a:prstGeom prst="rect">
                  <a:avLst/>
                </a:prstGeom>
                <a:blipFill>
                  <a:blip r:embed="rId43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B7079270-8FF3-464E-A31A-623E7FBEB81E}"/>
                    </a:ext>
                  </a:extLst>
                </p:cNvPr>
                <p:cNvSpPr/>
                <p:nvPr/>
              </p:nvSpPr>
              <p:spPr>
                <a:xfrm>
                  <a:off x="1568407" y="4632111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B7079270-8FF3-464E-A31A-623E7FBEB81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8407" y="4632111"/>
                  <a:ext cx="711520" cy="711520"/>
                </a:xfrm>
                <a:prstGeom prst="rect">
                  <a:avLst/>
                </a:prstGeom>
                <a:blipFill>
                  <a:blip r:embed="rId44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50B630D7-FD43-3B47-A264-BC626C90B96B}"/>
                    </a:ext>
                  </a:extLst>
                </p:cNvPr>
                <p:cNvSpPr/>
                <p:nvPr/>
              </p:nvSpPr>
              <p:spPr>
                <a:xfrm>
                  <a:off x="2279927" y="463211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50B630D7-FD43-3B47-A264-BC626C90B96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9927" y="4632110"/>
                  <a:ext cx="711520" cy="711520"/>
                </a:xfrm>
                <a:prstGeom prst="rect">
                  <a:avLst/>
                </a:prstGeom>
                <a:blipFill>
                  <a:blip r:embed="rId45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DCCDA3D6-49B3-0647-A5EA-9153FA44360C}"/>
                    </a:ext>
                  </a:extLst>
                </p:cNvPr>
                <p:cNvSpPr/>
                <p:nvPr/>
              </p:nvSpPr>
              <p:spPr>
                <a:xfrm>
                  <a:off x="2991447" y="463211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DCCDA3D6-49B3-0647-A5EA-9153FA44360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1447" y="4632110"/>
                  <a:ext cx="711520" cy="711520"/>
                </a:xfrm>
                <a:prstGeom prst="rect">
                  <a:avLst/>
                </a:prstGeom>
                <a:blipFill>
                  <a:blip r:embed="rId46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3CF57F9D-0C1A-F846-8467-A221AB9D1B91}"/>
                </a:ext>
              </a:extLst>
            </p:cNvPr>
            <p:cNvGrpSpPr/>
            <p:nvPr/>
          </p:nvGrpSpPr>
          <p:grpSpPr>
            <a:xfrm>
              <a:off x="1568407" y="5321458"/>
              <a:ext cx="2134560" cy="711522"/>
              <a:chOff x="2038524" y="5096324"/>
              <a:chExt cx="1233183" cy="411062"/>
            </a:xfrm>
            <a:grpFill/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411A2B8E-BB3D-E941-B287-AB290B3D3D23}"/>
                      </a:ext>
                    </a:extLst>
                  </p:cNvPr>
                  <p:cNvSpPr/>
                  <p:nvPr/>
                </p:nvSpPr>
                <p:spPr>
                  <a:xfrm>
                    <a:off x="2038524" y="5096325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31</m:t>
                          </m:r>
                        </m:oMath>
                      </m:oMathPara>
                    </a14:m>
                    <a:endParaRPr lang="en-US" sz="120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411A2B8E-BB3D-E941-B287-AB290B3D3D23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38524" y="5096325"/>
                    <a:ext cx="411061" cy="411061"/>
                  </a:xfrm>
                  <a:prstGeom prst="rect">
                    <a:avLst/>
                  </a:prstGeom>
                  <a:blipFill>
                    <a:blip r:embed="rId47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D16CDCB1-F95B-EE45-8CDF-F81B4985A396}"/>
                      </a:ext>
                    </a:extLst>
                  </p:cNvPr>
                  <p:cNvSpPr/>
                  <p:nvPr/>
                </p:nvSpPr>
                <p:spPr>
                  <a:xfrm>
                    <a:off x="2449585" y="5096324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32</m:t>
                          </m:r>
                        </m:oMath>
                      </m:oMathPara>
                    </a14:m>
                    <a:endParaRPr lang="en-US" sz="120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D16CDCB1-F95B-EE45-8CDF-F81B4985A396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49585" y="5096324"/>
                    <a:ext cx="411061" cy="411061"/>
                  </a:xfrm>
                  <a:prstGeom prst="rect">
                    <a:avLst/>
                  </a:prstGeom>
                  <a:blipFill>
                    <a:blip r:embed="rId48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7" name="Rectangle 106">
                    <a:extLst>
                      <a:ext uri="{FF2B5EF4-FFF2-40B4-BE49-F238E27FC236}">
                        <a16:creationId xmlns:a16="http://schemas.microsoft.com/office/drawing/2014/main" id="{83C029F0-445C-BB43-9CB5-DA1E4FE886B8}"/>
                      </a:ext>
                    </a:extLst>
                  </p:cNvPr>
                  <p:cNvSpPr/>
                  <p:nvPr/>
                </p:nvSpPr>
                <p:spPr>
                  <a:xfrm>
                    <a:off x="2860646" y="5096324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33</m:t>
                          </m:r>
                        </m:oMath>
                      </m:oMathPara>
                    </a14:m>
                    <a:endParaRPr lang="en-US" sz="120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7" name="Rectangle 106">
                    <a:extLst>
                      <a:ext uri="{FF2B5EF4-FFF2-40B4-BE49-F238E27FC236}">
                        <a16:creationId xmlns:a16="http://schemas.microsoft.com/office/drawing/2014/main" id="{83C029F0-445C-BB43-9CB5-DA1E4FE886B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60646" y="5096324"/>
                    <a:ext cx="411061" cy="411061"/>
                  </a:xfrm>
                  <a:prstGeom prst="rect">
                    <a:avLst/>
                  </a:prstGeom>
                  <a:blipFill>
                    <a:blip r:embed="rId49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22637367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D04DB-88A7-4575-A8C1-CF1236D27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Applying a linear filter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38AF670-16EB-4AFE-877F-3FB2FD622AF9}"/>
                  </a:ext>
                </a:extLst>
              </p:cNvPr>
              <p:cNvSpPr/>
              <p:nvPr/>
            </p:nvSpPr>
            <p:spPr>
              <a:xfrm>
                <a:off x="1457390" y="2472501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38AF670-16EB-4AFE-877F-3FB2FD622A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90" y="2472501"/>
                <a:ext cx="515229" cy="51522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51CF6A3-20D9-476B-B21A-D2F38E3B41B8}"/>
                  </a:ext>
                </a:extLst>
              </p:cNvPr>
              <p:cNvSpPr/>
              <p:nvPr/>
            </p:nvSpPr>
            <p:spPr>
              <a:xfrm>
                <a:off x="1972619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51CF6A3-20D9-476B-B21A-D2F38E3B41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9" y="2472500"/>
                <a:ext cx="515229" cy="51522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71E9232-6B3B-4DF4-9797-34BB787FF1AF}"/>
                  </a:ext>
                </a:extLst>
              </p:cNvPr>
              <p:cNvSpPr/>
              <p:nvPr/>
            </p:nvSpPr>
            <p:spPr>
              <a:xfrm>
                <a:off x="2487848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71E9232-6B3B-4DF4-9797-34BB787FF1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8" y="2472500"/>
                <a:ext cx="515229" cy="51522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E49885A-1E6B-4F93-AA06-3CD389BD1DE6}"/>
                  </a:ext>
                </a:extLst>
              </p:cNvPr>
              <p:cNvSpPr/>
              <p:nvPr/>
            </p:nvSpPr>
            <p:spPr>
              <a:xfrm>
                <a:off x="1457389" y="2976021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E49885A-1E6B-4F93-AA06-3CD389BD1D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2976021"/>
                <a:ext cx="515229" cy="51522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44F458F-BE4E-4266-ABFD-122266A8CA0C}"/>
                  </a:ext>
                </a:extLst>
              </p:cNvPr>
              <p:cNvSpPr/>
              <p:nvPr/>
            </p:nvSpPr>
            <p:spPr>
              <a:xfrm>
                <a:off x="1972618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44F458F-BE4E-4266-ABFD-122266A8CA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2976020"/>
                <a:ext cx="515229" cy="51522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E63EBE7-A077-4EFA-AB51-260B57E63CCB}"/>
                  </a:ext>
                </a:extLst>
              </p:cNvPr>
              <p:cNvSpPr/>
              <p:nvPr/>
            </p:nvSpPr>
            <p:spPr>
              <a:xfrm>
                <a:off x="2487847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E63EBE7-A077-4EFA-AB51-260B57E63C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2976020"/>
                <a:ext cx="515229" cy="51522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D1D8689-C765-4E68-8A16-265936695D3D}"/>
                  </a:ext>
                </a:extLst>
              </p:cNvPr>
              <p:cNvSpPr/>
              <p:nvPr/>
            </p:nvSpPr>
            <p:spPr>
              <a:xfrm>
                <a:off x="1457389" y="3475195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D1D8689-C765-4E68-8A16-265936695D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3475195"/>
                <a:ext cx="515229" cy="51522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12C3450-E34D-467E-B293-A9254B25A44F}"/>
                  </a:ext>
                </a:extLst>
              </p:cNvPr>
              <p:cNvSpPr/>
              <p:nvPr/>
            </p:nvSpPr>
            <p:spPr>
              <a:xfrm>
                <a:off x="1972618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12C3450-E34D-467E-B293-A9254B25A4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3475194"/>
                <a:ext cx="515229" cy="51522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41FC8B0-7F57-4CC1-83EE-5CE9CFB6CC78}"/>
                  </a:ext>
                </a:extLst>
              </p:cNvPr>
              <p:cNvSpPr/>
              <p:nvPr/>
            </p:nvSpPr>
            <p:spPr>
              <a:xfrm>
                <a:off x="2487847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41FC8B0-7F57-4CC1-83EE-5CE9CFB6CC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3475194"/>
                <a:ext cx="515229" cy="51522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9247400-2831-44DD-BADF-DCC5AD641F34}"/>
                  </a:ext>
                </a:extLst>
              </p:cNvPr>
              <p:cNvSpPr/>
              <p:nvPr/>
            </p:nvSpPr>
            <p:spPr>
              <a:xfrm>
                <a:off x="3003076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9247400-2831-44DD-BADF-DCC5AD641F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6" y="2472500"/>
                <a:ext cx="515229" cy="51522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3F11829-1276-4A95-BDB0-A96241896F65}"/>
                  </a:ext>
                </a:extLst>
              </p:cNvPr>
              <p:cNvSpPr/>
              <p:nvPr/>
            </p:nvSpPr>
            <p:spPr>
              <a:xfrm>
                <a:off x="3518305" y="247249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3F11829-1276-4A95-BDB0-A96241896F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5" y="2472499"/>
                <a:ext cx="515229" cy="51522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58C3C17-320E-453F-A60D-C05BEFD83E69}"/>
                  </a:ext>
                </a:extLst>
              </p:cNvPr>
              <p:cNvSpPr/>
              <p:nvPr/>
            </p:nvSpPr>
            <p:spPr>
              <a:xfrm>
                <a:off x="4033534" y="247249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58C3C17-320E-453F-A60D-C05BEFD83E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4" y="2472499"/>
                <a:ext cx="515229" cy="51522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EA6DED5-28BC-490B-BCFC-A812879497EA}"/>
                  </a:ext>
                </a:extLst>
              </p:cNvPr>
              <p:cNvSpPr/>
              <p:nvPr/>
            </p:nvSpPr>
            <p:spPr>
              <a:xfrm>
                <a:off x="3003075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EA6DED5-28BC-490B-BCFC-A812879497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2976020"/>
                <a:ext cx="515229" cy="51522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DEA4873-8505-4CD2-A57E-6ADF1D77EE29}"/>
                  </a:ext>
                </a:extLst>
              </p:cNvPr>
              <p:cNvSpPr/>
              <p:nvPr/>
            </p:nvSpPr>
            <p:spPr>
              <a:xfrm>
                <a:off x="3518304" y="297601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DEA4873-8505-4CD2-A57E-6ADF1D77EE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2976019"/>
                <a:ext cx="515229" cy="515229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B7FEF24-2B3B-4D67-BC11-0B40BC43CCF6}"/>
                  </a:ext>
                </a:extLst>
              </p:cNvPr>
              <p:cNvSpPr/>
              <p:nvPr/>
            </p:nvSpPr>
            <p:spPr>
              <a:xfrm>
                <a:off x="4033533" y="297601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B7FEF24-2B3B-4D67-BC11-0B40BC43CC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2976019"/>
                <a:ext cx="515229" cy="515229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439F3A8-7B00-41DF-B263-605479B164C1}"/>
                  </a:ext>
                </a:extLst>
              </p:cNvPr>
              <p:cNvSpPr/>
              <p:nvPr/>
            </p:nvSpPr>
            <p:spPr>
              <a:xfrm>
                <a:off x="3003075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439F3A8-7B00-41DF-B263-605479B164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3475194"/>
                <a:ext cx="515229" cy="51522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694E9B1-466B-49C8-A029-2EFC4FB3E3BC}"/>
                  </a:ext>
                </a:extLst>
              </p:cNvPr>
              <p:cNvSpPr/>
              <p:nvPr/>
            </p:nvSpPr>
            <p:spPr>
              <a:xfrm>
                <a:off x="3518304" y="347519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694E9B1-466B-49C8-A029-2EFC4FB3E3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3475193"/>
                <a:ext cx="515229" cy="515229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8871AC5-C2BF-442A-B1CE-B7633E02722C}"/>
                  </a:ext>
                </a:extLst>
              </p:cNvPr>
              <p:cNvSpPr/>
              <p:nvPr/>
            </p:nvSpPr>
            <p:spPr>
              <a:xfrm>
                <a:off x="4033533" y="347519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8871AC5-C2BF-442A-B1CE-B7633E0272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3475193"/>
                <a:ext cx="515229" cy="515229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6F51F84-BE01-4A67-BBDB-866D6AB1C627}"/>
                  </a:ext>
                </a:extLst>
              </p:cNvPr>
              <p:cNvSpPr/>
              <p:nvPr/>
            </p:nvSpPr>
            <p:spPr>
              <a:xfrm>
                <a:off x="1457390" y="399042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6F51F84-BE01-4A67-BBDB-866D6AB1C6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90" y="3990424"/>
                <a:ext cx="515229" cy="515229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28586C6-D1FF-4008-9A80-EA1C8C7B30BA}"/>
                  </a:ext>
                </a:extLst>
              </p:cNvPr>
              <p:cNvSpPr/>
              <p:nvPr/>
            </p:nvSpPr>
            <p:spPr>
              <a:xfrm>
                <a:off x="1972619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28586C6-D1FF-4008-9A80-EA1C8C7B30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9" y="3990423"/>
                <a:ext cx="515229" cy="515229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FA1C6874-4443-42E4-87D9-3B7630E48C7F}"/>
                  </a:ext>
                </a:extLst>
              </p:cNvPr>
              <p:cNvSpPr/>
              <p:nvPr/>
            </p:nvSpPr>
            <p:spPr>
              <a:xfrm>
                <a:off x="2487848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FA1C6874-4443-42E4-87D9-3B7630E48C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8" y="3990423"/>
                <a:ext cx="515229" cy="515229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4461DAA2-39DF-4994-BFC5-D6D971ADBD88}"/>
                  </a:ext>
                </a:extLst>
              </p:cNvPr>
              <p:cNvSpPr/>
              <p:nvPr/>
            </p:nvSpPr>
            <p:spPr>
              <a:xfrm>
                <a:off x="1457389" y="449394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4461DAA2-39DF-4994-BFC5-D6D971ADBD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4493944"/>
                <a:ext cx="515229" cy="515229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FD520F75-1714-4B1E-9138-626B7BAB8F06}"/>
                  </a:ext>
                </a:extLst>
              </p:cNvPr>
              <p:cNvSpPr/>
              <p:nvPr/>
            </p:nvSpPr>
            <p:spPr>
              <a:xfrm>
                <a:off x="1972618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FD520F75-1714-4B1E-9138-626B7BAB8F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4493943"/>
                <a:ext cx="515229" cy="515229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DB060D39-6046-4E96-BD00-934927FFD02C}"/>
                  </a:ext>
                </a:extLst>
              </p:cNvPr>
              <p:cNvSpPr/>
              <p:nvPr/>
            </p:nvSpPr>
            <p:spPr>
              <a:xfrm>
                <a:off x="2487847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DB060D39-6046-4E96-BD00-934927FFD0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4493943"/>
                <a:ext cx="515229" cy="515229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EE775BC-ADDF-4260-B51A-A4CEE87F25DB}"/>
                  </a:ext>
                </a:extLst>
              </p:cNvPr>
              <p:cNvSpPr/>
              <p:nvPr/>
            </p:nvSpPr>
            <p:spPr>
              <a:xfrm>
                <a:off x="3003076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EE775BC-ADDF-4260-B51A-A4CEE87F25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6" y="3990423"/>
                <a:ext cx="515229" cy="515229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22D4EA7-F3CF-4CAD-942E-EA8C6D51FE01}"/>
                  </a:ext>
                </a:extLst>
              </p:cNvPr>
              <p:cNvSpPr/>
              <p:nvPr/>
            </p:nvSpPr>
            <p:spPr>
              <a:xfrm>
                <a:off x="3518305" y="399042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22D4EA7-F3CF-4CAD-942E-EA8C6D51FE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5" y="3990422"/>
                <a:ext cx="515229" cy="515229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7FBDC32-C75E-4E72-A28D-1E27044E9CB4}"/>
                  </a:ext>
                </a:extLst>
              </p:cNvPr>
              <p:cNvSpPr/>
              <p:nvPr/>
            </p:nvSpPr>
            <p:spPr>
              <a:xfrm>
                <a:off x="4033534" y="399042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7FBDC32-C75E-4E72-A28D-1E27044E9C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4" y="3990422"/>
                <a:ext cx="515229" cy="515229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5DA72B3-1EB9-432C-ADB6-2A2CE38F6BB6}"/>
                  </a:ext>
                </a:extLst>
              </p:cNvPr>
              <p:cNvSpPr/>
              <p:nvPr/>
            </p:nvSpPr>
            <p:spPr>
              <a:xfrm>
                <a:off x="3003075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5DA72B3-1EB9-432C-ADB6-2A2CE38F6B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4493943"/>
                <a:ext cx="515229" cy="515229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9B2E9C0-65FD-43CA-AA23-F0585DBE64A2}"/>
                  </a:ext>
                </a:extLst>
              </p:cNvPr>
              <p:cNvSpPr/>
              <p:nvPr/>
            </p:nvSpPr>
            <p:spPr>
              <a:xfrm>
                <a:off x="3518304" y="449394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9B2E9C0-65FD-43CA-AA23-F0585DBE64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4493942"/>
                <a:ext cx="515229" cy="515229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F7620BF-B398-46A0-B5C3-8B18F475611B}"/>
                  </a:ext>
                </a:extLst>
              </p:cNvPr>
              <p:cNvSpPr/>
              <p:nvPr/>
            </p:nvSpPr>
            <p:spPr>
              <a:xfrm>
                <a:off x="4033533" y="449394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F7620BF-B398-46A0-B5C3-8B18F47561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4493942"/>
                <a:ext cx="515229" cy="515229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9" name="TextBox 138">
            <a:extLst>
              <a:ext uri="{FF2B5EF4-FFF2-40B4-BE49-F238E27FC236}">
                <a16:creationId xmlns:a16="http://schemas.microsoft.com/office/drawing/2014/main" id="{ECB97369-7843-4DBE-A23F-DDDDC83B7518}"/>
              </a:ext>
            </a:extLst>
          </p:cNvPr>
          <p:cNvSpPr txBox="1"/>
          <p:nvPr/>
        </p:nvSpPr>
        <p:spPr>
          <a:xfrm>
            <a:off x="1457389" y="1748095"/>
            <a:ext cx="30913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Input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BEDD43FF-8AE2-4E4A-934C-590FA085E78D}"/>
              </a:ext>
            </a:extLst>
          </p:cNvPr>
          <p:cNvSpPr txBox="1"/>
          <p:nvPr/>
        </p:nvSpPr>
        <p:spPr>
          <a:xfrm>
            <a:off x="5534385" y="1748095"/>
            <a:ext cx="1586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Filter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F118AA57-10AB-4B38-899A-30E4473696D0}"/>
                  </a:ext>
                </a:extLst>
              </p:cNvPr>
              <p:cNvSpPr/>
              <p:nvPr/>
            </p:nvSpPr>
            <p:spPr>
              <a:xfrm>
                <a:off x="8151210" y="2973846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F118AA57-10AB-4B38-899A-30E4473696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1210" y="2973846"/>
                <a:ext cx="515229" cy="515229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EA487E16-4D02-466D-987E-382E8296E2DE}"/>
                  </a:ext>
                </a:extLst>
              </p:cNvPr>
              <p:cNvSpPr/>
              <p:nvPr/>
            </p:nvSpPr>
            <p:spPr>
              <a:xfrm>
                <a:off x="8666439" y="297384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EA487E16-4D02-466D-987E-382E8296E2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6439" y="2973845"/>
                <a:ext cx="515229" cy="515229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B3B89570-CDDC-48CD-A4E7-1A8960C709B3}"/>
                  </a:ext>
                </a:extLst>
              </p:cNvPr>
              <p:cNvSpPr/>
              <p:nvPr/>
            </p:nvSpPr>
            <p:spPr>
              <a:xfrm>
                <a:off x="9181668" y="297384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B3B89570-CDDC-48CD-A4E7-1A8960C709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1668" y="2973845"/>
                <a:ext cx="515229" cy="515229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091A3CAB-ED43-4EB0-A2B2-259C38187845}"/>
                  </a:ext>
                </a:extLst>
              </p:cNvPr>
              <p:cNvSpPr/>
              <p:nvPr/>
            </p:nvSpPr>
            <p:spPr>
              <a:xfrm>
                <a:off x="8151209" y="3477366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091A3CAB-ED43-4EB0-A2B2-259C381878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1209" y="3477366"/>
                <a:ext cx="515229" cy="515229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45E548BC-657F-4673-A718-DB63C75323A0}"/>
                  </a:ext>
                </a:extLst>
              </p:cNvPr>
              <p:cNvSpPr/>
              <p:nvPr/>
            </p:nvSpPr>
            <p:spPr>
              <a:xfrm>
                <a:off x="9696896" y="297384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45E548BC-657F-4673-A718-DB63C75323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6896" y="2973845"/>
                <a:ext cx="515229" cy="515229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0" name="TextBox 89">
            <a:extLst>
              <a:ext uri="{FF2B5EF4-FFF2-40B4-BE49-F238E27FC236}">
                <a16:creationId xmlns:a16="http://schemas.microsoft.com/office/drawing/2014/main" id="{FB10CB1F-2BAA-4314-A24C-272CED28DCCB}"/>
              </a:ext>
            </a:extLst>
          </p:cNvPr>
          <p:cNvSpPr txBox="1"/>
          <p:nvPr/>
        </p:nvSpPr>
        <p:spPr>
          <a:xfrm>
            <a:off x="8388484" y="1748095"/>
            <a:ext cx="1586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Output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E8E6184D-B641-5444-9C11-A6671825F417}"/>
              </a:ext>
            </a:extLst>
          </p:cNvPr>
          <p:cNvGrpSpPr/>
          <p:nvPr/>
        </p:nvGrpSpPr>
        <p:grpSpPr>
          <a:xfrm>
            <a:off x="1961969" y="2962398"/>
            <a:ext cx="1543231" cy="1543253"/>
            <a:chOff x="1568407" y="3929528"/>
            <a:chExt cx="2134560" cy="2134589"/>
          </a:xfrm>
          <a:noFill/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9C52D883-2920-6B45-9E1F-B2727DF03B8C}"/>
                </a:ext>
              </a:extLst>
            </p:cNvPr>
            <p:cNvSpPr/>
            <p:nvPr/>
          </p:nvSpPr>
          <p:spPr>
            <a:xfrm>
              <a:off x="1568407" y="3929529"/>
              <a:ext cx="711520" cy="711521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DAEB93D9-8BD0-0748-A0FA-243F2516A4F9}"/>
                </a:ext>
              </a:extLst>
            </p:cNvPr>
            <p:cNvSpPr/>
            <p:nvPr/>
          </p:nvSpPr>
          <p:spPr>
            <a:xfrm>
              <a:off x="2279925" y="3929528"/>
              <a:ext cx="711520" cy="711521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E547F00C-EBC6-D547-8583-6B2E2A356C52}"/>
                </a:ext>
              </a:extLst>
            </p:cNvPr>
            <p:cNvSpPr/>
            <p:nvPr/>
          </p:nvSpPr>
          <p:spPr>
            <a:xfrm>
              <a:off x="2991446" y="3934536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04C445A4-A743-044B-9A03-A2F9461E95A6}"/>
                </a:ext>
              </a:extLst>
            </p:cNvPr>
            <p:cNvSpPr/>
            <p:nvPr/>
          </p:nvSpPr>
          <p:spPr>
            <a:xfrm>
              <a:off x="1568407" y="4641062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7656D167-A038-9C4F-AE8A-A913957A1107}"/>
                </a:ext>
              </a:extLst>
            </p:cNvPr>
            <p:cNvSpPr/>
            <p:nvPr/>
          </p:nvSpPr>
          <p:spPr>
            <a:xfrm>
              <a:off x="2279927" y="4641061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CE433B3E-26B9-8744-AA7D-6236360180C7}"/>
                </a:ext>
              </a:extLst>
            </p:cNvPr>
            <p:cNvSpPr/>
            <p:nvPr/>
          </p:nvSpPr>
          <p:spPr>
            <a:xfrm>
              <a:off x="2991446" y="4641061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AF6CCDDA-8C33-B249-84CB-8F1D7A802A29}"/>
                </a:ext>
              </a:extLst>
            </p:cNvPr>
            <p:cNvGrpSpPr/>
            <p:nvPr/>
          </p:nvGrpSpPr>
          <p:grpSpPr>
            <a:xfrm>
              <a:off x="1568407" y="5352587"/>
              <a:ext cx="2134560" cy="711530"/>
              <a:chOff x="2038524" y="5114313"/>
              <a:chExt cx="1233183" cy="411067"/>
            </a:xfrm>
            <a:grpFill/>
          </p:grpSpPr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10BEE30D-4D31-604F-A0FE-EDDD5BD111E0}"/>
                  </a:ext>
                </a:extLst>
              </p:cNvPr>
              <p:cNvSpPr/>
              <p:nvPr/>
            </p:nvSpPr>
            <p:spPr>
              <a:xfrm>
                <a:off x="2038524" y="5114315"/>
                <a:ext cx="411061" cy="411061"/>
              </a:xfrm>
              <a:prstGeom prst="rect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DEA53E57-C634-6B41-9459-1D9401C13D80}"/>
                  </a:ext>
                </a:extLst>
              </p:cNvPr>
              <p:cNvSpPr/>
              <p:nvPr/>
            </p:nvSpPr>
            <p:spPr>
              <a:xfrm>
                <a:off x="2449585" y="5114313"/>
                <a:ext cx="411061" cy="411061"/>
              </a:xfrm>
              <a:prstGeom prst="rect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82389E52-0BB5-CC41-9D9A-0CEB52B2F0F3}"/>
                  </a:ext>
                </a:extLst>
              </p:cNvPr>
              <p:cNvSpPr/>
              <p:nvPr/>
            </p:nvSpPr>
            <p:spPr>
              <a:xfrm>
                <a:off x="2860646" y="5114319"/>
                <a:ext cx="411061" cy="411061"/>
              </a:xfrm>
              <a:prstGeom prst="rect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C553D60-BDB5-1A42-9567-BA988EB71B7A}"/>
                  </a:ext>
                </a:extLst>
              </p:cNvPr>
              <p:cNvSpPr/>
              <p:nvPr/>
            </p:nvSpPr>
            <p:spPr>
              <a:xfrm>
                <a:off x="7333652" y="3391375"/>
                <a:ext cx="60465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C553D60-BDB5-1A42-9567-BA988EB71B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3652" y="3391375"/>
                <a:ext cx="604653" cy="584775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3A8FC66A-A166-0444-AF1C-19BF8EF867B6}"/>
                  </a:ext>
                </a:extLst>
              </p:cNvPr>
              <p:cNvSpPr/>
              <p:nvPr/>
            </p:nvSpPr>
            <p:spPr>
              <a:xfrm>
                <a:off x="4800600" y="3415493"/>
                <a:ext cx="497252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∗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3A8FC66A-A166-0444-AF1C-19BF8EF867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3415493"/>
                <a:ext cx="497252" cy="584775"/>
              </a:xfrm>
              <a:prstGeom prst="rect">
                <a:avLst/>
              </a:prstGeom>
              <a:blipFill>
                <a:blip r:embed="rId3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A8FE2E49-7BE9-6B41-B748-E80B1B791BCB}"/>
                  </a:ext>
                </a:extLst>
              </p:cNvPr>
              <p:cNvSpPr/>
              <p:nvPr/>
            </p:nvSpPr>
            <p:spPr>
              <a:xfrm>
                <a:off x="2517264" y="5638800"/>
                <a:ext cx="7157472" cy="45313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22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22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11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 +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23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12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24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+ … +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44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33</m:t>
                      </m:r>
                    </m:oMath>
                  </m:oMathPara>
                </a14:m>
                <a:endParaRPr lang="en-US" baseline="-25000" dirty="0"/>
              </a:p>
            </p:txBody>
          </p:sp>
        </mc:Choice>
        <mc:Fallback xmlns=""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A8FE2E49-7BE9-6B41-B748-E80B1B791B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7264" y="5638800"/>
                <a:ext cx="7157472" cy="453137"/>
              </a:xfrm>
              <a:prstGeom prst="rect">
                <a:avLst/>
              </a:prstGeom>
              <a:blipFill>
                <a:blip r:embed="rId39"/>
                <a:stretch>
                  <a:fillRect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5FAC7205-39D0-604F-852A-1BD42688B586}"/>
                  </a:ext>
                </a:extLst>
              </p:cNvPr>
              <p:cNvSpPr/>
              <p:nvPr/>
            </p:nvSpPr>
            <p:spPr>
              <a:xfrm>
                <a:off x="8666438" y="347736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5FAC7205-39D0-604F-852A-1BD42688B5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6438" y="3477365"/>
                <a:ext cx="515229" cy="515229"/>
              </a:xfrm>
              <a:prstGeom prst="rect">
                <a:avLst/>
              </a:prstGeom>
              <a:blipFill>
                <a:blip r:embed="rId4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3" name="TextBox 82">
            <a:extLst>
              <a:ext uri="{FF2B5EF4-FFF2-40B4-BE49-F238E27FC236}">
                <a16:creationId xmlns:a16="http://schemas.microsoft.com/office/drawing/2014/main" id="{A2585471-6584-C44E-ABCD-2DE625F1B14B}"/>
              </a:ext>
            </a:extLst>
          </p:cNvPr>
          <p:cNvSpPr txBox="1"/>
          <p:nvPr/>
        </p:nvSpPr>
        <p:spPr>
          <a:xfrm>
            <a:off x="152400" y="6553200"/>
            <a:ext cx="29418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Adapted from </a:t>
            </a:r>
            <a:r>
              <a:rPr lang="en-US" sz="1200" dirty="0">
                <a:hlinkClick r:id="rId41"/>
              </a:rPr>
              <a:t>D. </a:t>
            </a:r>
            <a:r>
              <a:rPr lang="en-US" sz="1200" dirty="0" err="1">
                <a:hlinkClick r:id="rId41"/>
              </a:rPr>
              <a:t>Fouhey</a:t>
            </a:r>
            <a:r>
              <a:rPr lang="en-US" sz="1200" dirty="0">
                <a:hlinkClick r:id="rId41"/>
              </a:rPr>
              <a:t> and J. Johnson</a:t>
            </a:r>
            <a:endParaRPr lang="en-US" sz="1200" dirty="0"/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1F4A0C3E-6751-FC4B-941C-2F75640D6263}"/>
              </a:ext>
            </a:extLst>
          </p:cNvPr>
          <p:cNvGrpSpPr/>
          <p:nvPr/>
        </p:nvGrpSpPr>
        <p:grpSpPr>
          <a:xfrm>
            <a:off x="5562600" y="2975050"/>
            <a:ext cx="1543232" cy="1515512"/>
            <a:chOff x="1568407" y="3936760"/>
            <a:chExt cx="2134562" cy="2096220"/>
          </a:xfrm>
          <a:solidFill>
            <a:srgbClr val="F4D6B4"/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D0255CFC-FCF8-FF44-9705-4BBCA9824B57}"/>
                    </a:ext>
                  </a:extLst>
                </p:cNvPr>
                <p:cNvSpPr/>
                <p:nvPr/>
              </p:nvSpPr>
              <p:spPr>
                <a:xfrm>
                  <a:off x="1568409" y="3936762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D0255CFC-FCF8-FF44-9705-4BBCA9824B5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8409" y="3936762"/>
                  <a:ext cx="711520" cy="711520"/>
                </a:xfrm>
                <a:prstGeom prst="rect">
                  <a:avLst/>
                </a:prstGeom>
                <a:blipFill>
                  <a:blip r:embed="rId42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A01CC381-A71B-284C-8646-CA0E132CF765}"/>
                    </a:ext>
                  </a:extLst>
                </p:cNvPr>
                <p:cNvSpPr/>
                <p:nvPr/>
              </p:nvSpPr>
              <p:spPr>
                <a:xfrm>
                  <a:off x="2279929" y="393676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A01CC381-A71B-284C-8646-CA0E132CF76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9929" y="3936760"/>
                  <a:ext cx="711520" cy="711520"/>
                </a:xfrm>
                <a:prstGeom prst="rect">
                  <a:avLst/>
                </a:prstGeom>
                <a:blipFill>
                  <a:blip r:embed="rId43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Rectangle 87">
                  <a:extLst>
                    <a:ext uri="{FF2B5EF4-FFF2-40B4-BE49-F238E27FC236}">
                      <a16:creationId xmlns:a16="http://schemas.microsoft.com/office/drawing/2014/main" id="{1476C554-DF81-8144-9801-BFC4272DC1A7}"/>
                    </a:ext>
                  </a:extLst>
                </p:cNvPr>
                <p:cNvSpPr/>
                <p:nvPr/>
              </p:nvSpPr>
              <p:spPr>
                <a:xfrm>
                  <a:off x="2991449" y="393676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88" name="Rectangle 87">
                  <a:extLst>
                    <a:ext uri="{FF2B5EF4-FFF2-40B4-BE49-F238E27FC236}">
                      <a16:creationId xmlns:a16="http://schemas.microsoft.com/office/drawing/2014/main" id="{1476C554-DF81-8144-9801-BFC4272DC1A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1449" y="3936760"/>
                  <a:ext cx="711520" cy="711520"/>
                </a:xfrm>
                <a:prstGeom prst="rect">
                  <a:avLst/>
                </a:prstGeom>
                <a:blipFill>
                  <a:blip r:embed="rId44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4CED3CD7-EE87-E348-846A-D3CB0E0FCA40}"/>
                    </a:ext>
                  </a:extLst>
                </p:cNvPr>
                <p:cNvSpPr/>
                <p:nvPr/>
              </p:nvSpPr>
              <p:spPr>
                <a:xfrm>
                  <a:off x="1568407" y="4632111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4CED3CD7-EE87-E348-846A-D3CB0E0FCA4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8407" y="4632111"/>
                  <a:ext cx="711520" cy="711520"/>
                </a:xfrm>
                <a:prstGeom prst="rect">
                  <a:avLst/>
                </a:prstGeom>
                <a:blipFill>
                  <a:blip r:embed="rId45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8526F0FF-90AF-1045-BBD6-3967A8089B06}"/>
                    </a:ext>
                  </a:extLst>
                </p:cNvPr>
                <p:cNvSpPr/>
                <p:nvPr/>
              </p:nvSpPr>
              <p:spPr>
                <a:xfrm>
                  <a:off x="2279927" y="463211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8526F0FF-90AF-1045-BBD6-3967A8089B0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9927" y="4632110"/>
                  <a:ext cx="711520" cy="711520"/>
                </a:xfrm>
                <a:prstGeom prst="rect">
                  <a:avLst/>
                </a:prstGeom>
                <a:blipFill>
                  <a:blip r:embed="rId46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E8575B6A-B535-7543-8B59-B2D493F296A2}"/>
                    </a:ext>
                  </a:extLst>
                </p:cNvPr>
                <p:cNvSpPr/>
                <p:nvPr/>
              </p:nvSpPr>
              <p:spPr>
                <a:xfrm>
                  <a:off x="2991447" y="463211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E8575B6A-B535-7543-8B59-B2D493F296A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1447" y="4632110"/>
                  <a:ext cx="711520" cy="711520"/>
                </a:xfrm>
                <a:prstGeom prst="rect">
                  <a:avLst/>
                </a:prstGeom>
                <a:blipFill>
                  <a:blip r:embed="rId47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5E3924A7-9022-2049-A5ED-C46887E5FB43}"/>
                </a:ext>
              </a:extLst>
            </p:cNvPr>
            <p:cNvGrpSpPr/>
            <p:nvPr/>
          </p:nvGrpSpPr>
          <p:grpSpPr>
            <a:xfrm>
              <a:off x="1568407" y="5321458"/>
              <a:ext cx="2134560" cy="711522"/>
              <a:chOff x="2038524" y="5096324"/>
              <a:chExt cx="1233183" cy="411062"/>
            </a:xfrm>
            <a:grpFill/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9" name="Rectangle 98">
                    <a:extLst>
                      <a:ext uri="{FF2B5EF4-FFF2-40B4-BE49-F238E27FC236}">
                        <a16:creationId xmlns:a16="http://schemas.microsoft.com/office/drawing/2014/main" id="{5CE17C62-B179-754F-A676-75BAC56306DE}"/>
                      </a:ext>
                    </a:extLst>
                  </p:cNvPr>
                  <p:cNvSpPr/>
                  <p:nvPr/>
                </p:nvSpPr>
                <p:spPr>
                  <a:xfrm>
                    <a:off x="2038524" y="5096325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31</m:t>
                          </m:r>
                        </m:oMath>
                      </m:oMathPara>
                    </a14:m>
                    <a:endParaRPr lang="en-US" sz="120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99" name="Rectangle 98">
                    <a:extLst>
                      <a:ext uri="{FF2B5EF4-FFF2-40B4-BE49-F238E27FC236}">
                        <a16:creationId xmlns:a16="http://schemas.microsoft.com/office/drawing/2014/main" id="{5CE17C62-B179-754F-A676-75BAC56306DE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38524" y="5096325"/>
                    <a:ext cx="411061" cy="411061"/>
                  </a:xfrm>
                  <a:prstGeom prst="rect">
                    <a:avLst/>
                  </a:prstGeom>
                  <a:blipFill>
                    <a:blip r:embed="rId48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0" name="Rectangle 99">
                    <a:extLst>
                      <a:ext uri="{FF2B5EF4-FFF2-40B4-BE49-F238E27FC236}">
                        <a16:creationId xmlns:a16="http://schemas.microsoft.com/office/drawing/2014/main" id="{C2C561A7-F745-1640-831A-EB3D0E40005D}"/>
                      </a:ext>
                    </a:extLst>
                  </p:cNvPr>
                  <p:cNvSpPr/>
                  <p:nvPr/>
                </p:nvSpPr>
                <p:spPr>
                  <a:xfrm>
                    <a:off x="2449585" y="5096324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32</m:t>
                          </m:r>
                        </m:oMath>
                      </m:oMathPara>
                    </a14:m>
                    <a:endParaRPr lang="en-US" sz="120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0" name="Rectangle 99">
                    <a:extLst>
                      <a:ext uri="{FF2B5EF4-FFF2-40B4-BE49-F238E27FC236}">
                        <a16:creationId xmlns:a16="http://schemas.microsoft.com/office/drawing/2014/main" id="{C2C561A7-F745-1640-831A-EB3D0E40005D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49585" y="5096324"/>
                    <a:ext cx="411061" cy="411061"/>
                  </a:xfrm>
                  <a:prstGeom prst="rect">
                    <a:avLst/>
                  </a:prstGeom>
                  <a:blipFill>
                    <a:blip r:embed="rId49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1" name="Rectangle 100">
                    <a:extLst>
                      <a:ext uri="{FF2B5EF4-FFF2-40B4-BE49-F238E27FC236}">
                        <a16:creationId xmlns:a16="http://schemas.microsoft.com/office/drawing/2014/main" id="{246694C6-45D6-0546-B48C-9F985EF95ACC}"/>
                      </a:ext>
                    </a:extLst>
                  </p:cNvPr>
                  <p:cNvSpPr/>
                  <p:nvPr/>
                </p:nvSpPr>
                <p:spPr>
                  <a:xfrm>
                    <a:off x="2860646" y="5096324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33</m:t>
                          </m:r>
                        </m:oMath>
                      </m:oMathPara>
                    </a14:m>
                    <a:endParaRPr lang="en-US" sz="120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1" name="Rectangle 100">
                    <a:extLst>
                      <a:ext uri="{FF2B5EF4-FFF2-40B4-BE49-F238E27FC236}">
                        <a16:creationId xmlns:a16="http://schemas.microsoft.com/office/drawing/2014/main" id="{246694C6-45D6-0546-B48C-9F985EF95AC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60646" y="5096324"/>
                    <a:ext cx="411061" cy="411061"/>
                  </a:xfrm>
                  <a:prstGeom prst="rect">
                    <a:avLst/>
                  </a:prstGeom>
                  <a:blipFill>
                    <a:blip r:embed="rId50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16832399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D04DB-88A7-4575-A8C1-CF1236D27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Applying a linear filter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38AF670-16EB-4AFE-877F-3FB2FD622AF9}"/>
                  </a:ext>
                </a:extLst>
              </p:cNvPr>
              <p:cNvSpPr/>
              <p:nvPr/>
            </p:nvSpPr>
            <p:spPr>
              <a:xfrm>
                <a:off x="1457390" y="2472501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38AF670-16EB-4AFE-877F-3FB2FD622A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90" y="2472501"/>
                <a:ext cx="515229" cy="51522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51CF6A3-20D9-476B-B21A-D2F38E3B41B8}"/>
                  </a:ext>
                </a:extLst>
              </p:cNvPr>
              <p:cNvSpPr/>
              <p:nvPr/>
            </p:nvSpPr>
            <p:spPr>
              <a:xfrm>
                <a:off x="1972619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51CF6A3-20D9-476B-B21A-D2F38E3B41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9" y="2472500"/>
                <a:ext cx="515229" cy="51522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71E9232-6B3B-4DF4-9797-34BB787FF1AF}"/>
                  </a:ext>
                </a:extLst>
              </p:cNvPr>
              <p:cNvSpPr/>
              <p:nvPr/>
            </p:nvSpPr>
            <p:spPr>
              <a:xfrm>
                <a:off x="2487848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71E9232-6B3B-4DF4-9797-34BB787FF1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8" y="2472500"/>
                <a:ext cx="515229" cy="51522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E49885A-1E6B-4F93-AA06-3CD389BD1DE6}"/>
                  </a:ext>
                </a:extLst>
              </p:cNvPr>
              <p:cNvSpPr/>
              <p:nvPr/>
            </p:nvSpPr>
            <p:spPr>
              <a:xfrm>
                <a:off x="1457389" y="2976021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E49885A-1E6B-4F93-AA06-3CD389BD1D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2976021"/>
                <a:ext cx="515229" cy="51522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44F458F-BE4E-4266-ABFD-122266A8CA0C}"/>
                  </a:ext>
                </a:extLst>
              </p:cNvPr>
              <p:cNvSpPr/>
              <p:nvPr/>
            </p:nvSpPr>
            <p:spPr>
              <a:xfrm>
                <a:off x="1972618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44F458F-BE4E-4266-ABFD-122266A8CA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2976020"/>
                <a:ext cx="515229" cy="51522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E63EBE7-A077-4EFA-AB51-260B57E63CCB}"/>
                  </a:ext>
                </a:extLst>
              </p:cNvPr>
              <p:cNvSpPr/>
              <p:nvPr/>
            </p:nvSpPr>
            <p:spPr>
              <a:xfrm>
                <a:off x="2487847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E63EBE7-A077-4EFA-AB51-260B57E63C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2976020"/>
                <a:ext cx="515229" cy="51522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D1D8689-C765-4E68-8A16-265936695D3D}"/>
                  </a:ext>
                </a:extLst>
              </p:cNvPr>
              <p:cNvSpPr/>
              <p:nvPr/>
            </p:nvSpPr>
            <p:spPr>
              <a:xfrm>
                <a:off x="1457389" y="3475195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D1D8689-C765-4E68-8A16-265936695D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3475195"/>
                <a:ext cx="515229" cy="51522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12C3450-E34D-467E-B293-A9254B25A44F}"/>
                  </a:ext>
                </a:extLst>
              </p:cNvPr>
              <p:cNvSpPr/>
              <p:nvPr/>
            </p:nvSpPr>
            <p:spPr>
              <a:xfrm>
                <a:off x="1972618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12C3450-E34D-467E-B293-A9254B25A4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3475194"/>
                <a:ext cx="515229" cy="51522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41FC8B0-7F57-4CC1-83EE-5CE9CFB6CC78}"/>
                  </a:ext>
                </a:extLst>
              </p:cNvPr>
              <p:cNvSpPr/>
              <p:nvPr/>
            </p:nvSpPr>
            <p:spPr>
              <a:xfrm>
                <a:off x="2487847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41FC8B0-7F57-4CC1-83EE-5CE9CFB6CC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3475194"/>
                <a:ext cx="515229" cy="51522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9247400-2831-44DD-BADF-DCC5AD641F34}"/>
                  </a:ext>
                </a:extLst>
              </p:cNvPr>
              <p:cNvSpPr/>
              <p:nvPr/>
            </p:nvSpPr>
            <p:spPr>
              <a:xfrm>
                <a:off x="3003076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9247400-2831-44DD-BADF-DCC5AD641F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6" y="2472500"/>
                <a:ext cx="515229" cy="51522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3F11829-1276-4A95-BDB0-A96241896F65}"/>
                  </a:ext>
                </a:extLst>
              </p:cNvPr>
              <p:cNvSpPr/>
              <p:nvPr/>
            </p:nvSpPr>
            <p:spPr>
              <a:xfrm>
                <a:off x="3518305" y="247249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3F11829-1276-4A95-BDB0-A96241896F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5" y="2472499"/>
                <a:ext cx="515229" cy="51522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58C3C17-320E-453F-A60D-C05BEFD83E69}"/>
                  </a:ext>
                </a:extLst>
              </p:cNvPr>
              <p:cNvSpPr/>
              <p:nvPr/>
            </p:nvSpPr>
            <p:spPr>
              <a:xfrm>
                <a:off x="4033534" y="247249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58C3C17-320E-453F-A60D-C05BEFD83E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4" y="2472499"/>
                <a:ext cx="515229" cy="51522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EA6DED5-28BC-490B-BCFC-A812879497EA}"/>
                  </a:ext>
                </a:extLst>
              </p:cNvPr>
              <p:cNvSpPr/>
              <p:nvPr/>
            </p:nvSpPr>
            <p:spPr>
              <a:xfrm>
                <a:off x="3003075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EA6DED5-28BC-490B-BCFC-A812879497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2976020"/>
                <a:ext cx="515229" cy="51522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DEA4873-8505-4CD2-A57E-6ADF1D77EE29}"/>
                  </a:ext>
                </a:extLst>
              </p:cNvPr>
              <p:cNvSpPr/>
              <p:nvPr/>
            </p:nvSpPr>
            <p:spPr>
              <a:xfrm>
                <a:off x="3518304" y="297601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DEA4873-8505-4CD2-A57E-6ADF1D77EE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2976019"/>
                <a:ext cx="515229" cy="515229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B7FEF24-2B3B-4D67-BC11-0B40BC43CCF6}"/>
                  </a:ext>
                </a:extLst>
              </p:cNvPr>
              <p:cNvSpPr/>
              <p:nvPr/>
            </p:nvSpPr>
            <p:spPr>
              <a:xfrm>
                <a:off x="4033533" y="297601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B7FEF24-2B3B-4D67-BC11-0B40BC43CC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2976019"/>
                <a:ext cx="515229" cy="515229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439F3A8-7B00-41DF-B263-605479B164C1}"/>
                  </a:ext>
                </a:extLst>
              </p:cNvPr>
              <p:cNvSpPr/>
              <p:nvPr/>
            </p:nvSpPr>
            <p:spPr>
              <a:xfrm>
                <a:off x="3003075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439F3A8-7B00-41DF-B263-605479B164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3475194"/>
                <a:ext cx="515229" cy="51522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694E9B1-466B-49C8-A029-2EFC4FB3E3BC}"/>
                  </a:ext>
                </a:extLst>
              </p:cNvPr>
              <p:cNvSpPr/>
              <p:nvPr/>
            </p:nvSpPr>
            <p:spPr>
              <a:xfrm>
                <a:off x="3518304" y="347519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694E9B1-466B-49C8-A029-2EFC4FB3E3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3475193"/>
                <a:ext cx="515229" cy="515229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8871AC5-C2BF-442A-B1CE-B7633E02722C}"/>
                  </a:ext>
                </a:extLst>
              </p:cNvPr>
              <p:cNvSpPr/>
              <p:nvPr/>
            </p:nvSpPr>
            <p:spPr>
              <a:xfrm>
                <a:off x="4033533" y="347519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8871AC5-C2BF-442A-B1CE-B7633E0272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3475193"/>
                <a:ext cx="515229" cy="515229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6F51F84-BE01-4A67-BBDB-866D6AB1C627}"/>
                  </a:ext>
                </a:extLst>
              </p:cNvPr>
              <p:cNvSpPr/>
              <p:nvPr/>
            </p:nvSpPr>
            <p:spPr>
              <a:xfrm>
                <a:off x="1457390" y="399042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6F51F84-BE01-4A67-BBDB-866D6AB1C6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90" y="3990424"/>
                <a:ext cx="515229" cy="515229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28586C6-D1FF-4008-9A80-EA1C8C7B30BA}"/>
                  </a:ext>
                </a:extLst>
              </p:cNvPr>
              <p:cNvSpPr/>
              <p:nvPr/>
            </p:nvSpPr>
            <p:spPr>
              <a:xfrm>
                <a:off x="1972619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28586C6-D1FF-4008-9A80-EA1C8C7B30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9" y="3990423"/>
                <a:ext cx="515229" cy="515229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FA1C6874-4443-42E4-87D9-3B7630E48C7F}"/>
                  </a:ext>
                </a:extLst>
              </p:cNvPr>
              <p:cNvSpPr/>
              <p:nvPr/>
            </p:nvSpPr>
            <p:spPr>
              <a:xfrm>
                <a:off x="2487848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FA1C6874-4443-42E4-87D9-3B7630E48C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8" y="3990423"/>
                <a:ext cx="515229" cy="515229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4461DAA2-39DF-4994-BFC5-D6D971ADBD88}"/>
                  </a:ext>
                </a:extLst>
              </p:cNvPr>
              <p:cNvSpPr/>
              <p:nvPr/>
            </p:nvSpPr>
            <p:spPr>
              <a:xfrm>
                <a:off x="1457389" y="449394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4461DAA2-39DF-4994-BFC5-D6D971ADBD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4493944"/>
                <a:ext cx="515229" cy="515229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FD520F75-1714-4B1E-9138-626B7BAB8F06}"/>
                  </a:ext>
                </a:extLst>
              </p:cNvPr>
              <p:cNvSpPr/>
              <p:nvPr/>
            </p:nvSpPr>
            <p:spPr>
              <a:xfrm>
                <a:off x="1972618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FD520F75-1714-4B1E-9138-626B7BAB8F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4493943"/>
                <a:ext cx="515229" cy="515229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DB060D39-6046-4E96-BD00-934927FFD02C}"/>
                  </a:ext>
                </a:extLst>
              </p:cNvPr>
              <p:cNvSpPr/>
              <p:nvPr/>
            </p:nvSpPr>
            <p:spPr>
              <a:xfrm>
                <a:off x="2487847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DB060D39-6046-4E96-BD00-934927FFD0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4493943"/>
                <a:ext cx="515229" cy="515229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EE775BC-ADDF-4260-B51A-A4CEE87F25DB}"/>
                  </a:ext>
                </a:extLst>
              </p:cNvPr>
              <p:cNvSpPr/>
              <p:nvPr/>
            </p:nvSpPr>
            <p:spPr>
              <a:xfrm>
                <a:off x="3003076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EE775BC-ADDF-4260-B51A-A4CEE87F25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6" y="3990423"/>
                <a:ext cx="515229" cy="515229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22D4EA7-F3CF-4CAD-942E-EA8C6D51FE01}"/>
                  </a:ext>
                </a:extLst>
              </p:cNvPr>
              <p:cNvSpPr/>
              <p:nvPr/>
            </p:nvSpPr>
            <p:spPr>
              <a:xfrm>
                <a:off x="3518305" y="399042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22D4EA7-F3CF-4CAD-942E-EA8C6D51FE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5" y="3990422"/>
                <a:ext cx="515229" cy="515229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7FBDC32-C75E-4E72-A28D-1E27044E9CB4}"/>
                  </a:ext>
                </a:extLst>
              </p:cNvPr>
              <p:cNvSpPr/>
              <p:nvPr/>
            </p:nvSpPr>
            <p:spPr>
              <a:xfrm>
                <a:off x="4033534" y="399042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7FBDC32-C75E-4E72-A28D-1E27044E9C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4" y="3990422"/>
                <a:ext cx="515229" cy="515229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5DA72B3-1EB9-432C-ADB6-2A2CE38F6BB6}"/>
                  </a:ext>
                </a:extLst>
              </p:cNvPr>
              <p:cNvSpPr/>
              <p:nvPr/>
            </p:nvSpPr>
            <p:spPr>
              <a:xfrm>
                <a:off x="3003075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5DA72B3-1EB9-432C-ADB6-2A2CE38F6B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4493943"/>
                <a:ext cx="515229" cy="515229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9B2E9C0-65FD-43CA-AA23-F0585DBE64A2}"/>
                  </a:ext>
                </a:extLst>
              </p:cNvPr>
              <p:cNvSpPr/>
              <p:nvPr/>
            </p:nvSpPr>
            <p:spPr>
              <a:xfrm>
                <a:off x="3518304" y="449394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9B2E9C0-65FD-43CA-AA23-F0585DBE64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4493942"/>
                <a:ext cx="515229" cy="515229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F7620BF-B398-46A0-B5C3-8B18F475611B}"/>
                  </a:ext>
                </a:extLst>
              </p:cNvPr>
              <p:cNvSpPr/>
              <p:nvPr/>
            </p:nvSpPr>
            <p:spPr>
              <a:xfrm>
                <a:off x="4033533" y="449394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F7620BF-B398-46A0-B5C3-8B18F47561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4493942"/>
                <a:ext cx="515229" cy="515229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9" name="TextBox 138">
            <a:extLst>
              <a:ext uri="{FF2B5EF4-FFF2-40B4-BE49-F238E27FC236}">
                <a16:creationId xmlns:a16="http://schemas.microsoft.com/office/drawing/2014/main" id="{ECB97369-7843-4DBE-A23F-DDDDC83B7518}"/>
              </a:ext>
            </a:extLst>
          </p:cNvPr>
          <p:cNvSpPr txBox="1"/>
          <p:nvPr/>
        </p:nvSpPr>
        <p:spPr>
          <a:xfrm>
            <a:off x="1457389" y="1748095"/>
            <a:ext cx="30913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Input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BEDD43FF-8AE2-4E4A-934C-590FA085E78D}"/>
              </a:ext>
            </a:extLst>
          </p:cNvPr>
          <p:cNvSpPr txBox="1"/>
          <p:nvPr/>
        </p:nvSpPr>
        <p:spPr>
          <a:xfrm>
            <a:off x="5534385" y="1748095"/>
            <a:ext cx="1586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Filter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F118AA57-10AB-4B38-899A-30E4473696D0}"/>
                  </a:ext>
                </a:extLst>
              </p:cNvPr>
              <p:cNvSpPr/>
              <p:nvPr/>
            </p:nvSpPr>
            <p:spPr>
              <a:xfrm>
                <a:off x="8151210" y="2973846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F118AA57-10AB-4B38-899A-30E4473696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1210" y="2973846"/>
                <a:ext cx="515229" cy="515229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EA487E16-4D02-466D-987E-382E8296E2DE}"/>
                  </a:ext>
                </a:extLst>
              </p:cNvPr>
              <p:cNvSpPr/>
              <p:nvPr/>
            </p:nvSpPr>
            <p:spPr>
              <a:xfrm>
                <a:off x="8666439" y="297384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EA487E16-4D02-466D-987E-382E8296E2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6439" y="2973845"/>
                <a:ext cx="515229" cy="515229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B3B89570-CDDC-48CD-A4E7-1A8960C709B3}"/>
                  </a:ext>
                </a:extLst>
              </p:cNvPr>
              <p:cNvSpPr/>
              <p:nvPr/>
            </p:nvSpPr>
            <p:spPr>
              <a:xfrm>
                <a:off x="9181668" y="297384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B3B89570-CDDC-48CD-A4E7-1A8960C709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1668" y="2973845"/>
                <a:ext cx="515229" cy="515229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091A3CAB-ED43-4EB0-A2B2-259C38187845}"/>
                  </a:ext>
                </a:extLst>
              </p:cNvPr>
              <p:cNvSpPr/>
              <p:nvPr/>
            </p:nvSpPr>
            <p:spPr>
              <a:xfrm>
                <a:off x="8151209" y="3477366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091A3CAB-ED43-4EB0-A2B2-259C381878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1209" y="3477366"/>
                <a:ext cx="515229" cy="515229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45E548BC-657F-4673-A718-DB63C75323A0}"/>
                  </a:ext>
                </a:extLst>
              </p:cNvPr>
              <p:cNvSpPr/>
              <p:nvPr/>
            </p:nvSpPr>
            <p:spPr>
              <a:xfrm>
                <a:off x="9696896" y="297384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45E548BC-657F-4673-A718-DB63C75323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6896" y="2973845"/>
                <a:ext cx="515229" cy="515229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0" name="TextBox 89">
            <a:extLst>
              <a:ext uri="{FF2B5EF4-FFF2-40B4-BE49-F238E27FC236}">
                <a16:creationId xmlns:a16="http://schemas.microsoft.com/office/drawing/2014/main" id="{FB10CB1F-2BAA-4314-A24C-272CED28DCCB}"/>
              </a:ext>
            </a:extLst>
          </p:cNvPr>
          <p:cNvSpPr txBox="1"/>
          <p:nvPr/>
        </p:nvSpPr>
        <p:spPr>
          <a:xfrm>
            <a:off x="8388484" y="1748095"/>
            <a:ext cx="1586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Output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E8E6184D-B641-5444-9C11-A6671825F417}"/>
              </a:ext>
            </a:extLst>
          </p:cNvPr>
          <p:cNvGrpSpPr/>
          <p:nvPr/>
        </p:nvGrpSpPr>
        <p:grpSpPr>
          <a:xfrm>
            <a:off x="2495369" y="2962398"/>
            <a:ext cx="1543231" cy="1543253"/>
            <a:chOff x="1568407" y="3929528"/>
            <a:chExt cx="2134560" cy="2134589"/>
          </a:xfrm>
          <a:noFill/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9C52D883-2920-6B45-9E1F-B2727DF03B8C}"/>
                </a:ext>
              </a:extLst>
            </p:cNvPr>
            <p:cNvSpPr/>
            <p:nvPr/>
          </p:nvSpPr>
          <p:spPr>
            <a:xfrm>
              <a:off x="1568407" y="3929529"/>
              <a:ext cx="711520" cy="711521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DAEB93D9-8BD0-0748-A0FA-243F2516A4F9}"/>
                </a:ext>
              </a:extLst>
            </p:cNvPr>
            <p:cNvSpPr/>
            <p:nvPr/>
          </p:nvSpPr>
          <p:spPr>
            <a:xfrm>
              <a:off x="2279925" y="3929528"/>
              <a:ext cx="711520" cy="711521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E547F00C-EBC6-D547-8583-6B2E2A356C52}"/>
                </a:ext>
              </a:extLst>
            </p:cNvPr>
            <p:cNvSpPr/>
            <p:nvPr/>
          </p:nvSpPr>
          <p:spPr>
            <a:xfrm>
              <a:off x="2991446" y="3934536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04C445A4-A743-044B-9A03-A2F9461E95A6}"/>
                </a:ext>
              </a:extLst>
            </p:cNvPr>
            <p:cNvSpPr/>
            <p:nvPr/>
          </p:nvSpPr>
          <p:spPr>
            <a:xfrm>
              <a:off x="1568407" y="4641062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7656D167-A038-9C4F-AE8A-A913957A1107}"/>
                </a:ext>
              </a:extLst>
            </p:cNvPr>
            <p:cNvSpPr/>
            <p:nvPr/>
          </p:nvSpPr>
          <p:spPr>
            <a:xfrm>
              <a:off x="2279927" y="4641061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CE433B3E-26B9-8744-AA7D-6236360180C7}"/>
                </a:ext>
              </a:extLst>
            </p:cNvPr>
            <p:cNvSpPr/>
            <p:nvPr/>
          </p:nvSpPr>
          <p:spPr>
            <a:xfrm>
              <a:off x="2991446" y="4641061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AF6CCDDA-8C33-B249-84CB-8F1D7A802A29}"/>
                </a:ext>
              </a:extLst>
            </p:cNvPr>
            <p:cNvGrpSpPr/>
            <p:nvPr/>
          </p:nvGrpSpPr>
          <p:grpSpPr>
            <a:xfrm>
              <a:off x="1568407" y="5352587"/>
              <a:ext cx="2134560" cy="711530"/>
              <a:chOff x="2038524" y="5114313"/>
              <a:chExt cx="1233183" cy="411067"/>
            </a:xfrm>
            <a:grpFill/>
          </p:grpSpPr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10BEE30D-4D31-604F-A0FE-EDDD5BD111E0}"/>
                  </a:ext>
                </a:extLst>
              </p:cNvPr>
              <p:cNvSpPr/>
              <p:nvPr/>
            </p:nvSpPr>
            <p:spPr>
              <a:xfrm>
                <a:off x="2038524" y="5114315"/>
                <a:ext cx="411061" cy="411061"/>
              </a:xfrm>
              <a:prstGeom prst="rect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DEA53E57-C634-6B41-9459-1D9401C13D80}"/>
                  </a:ext>
                </a:extLst>
              </p:cNvPr>
              <p:cNvSpPr/>
              <p:nvPr/>
            </p:nvSpPr>
            <p:spPr>
              <a:xfrm>
                <a:off x="2449585" y="5114313"/>
                <a:ext cx="411061" cy="411061"/>
              </a:xfrm>
              <a:prstGeom prst="rect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82389E52-0BB5-CC41-9D9A-0CEB52B2F0F3}"/>
                  </a:ext>
                </a:extLst>
              </p:cNvPr>
              <p:cNvSpPr/>
              <p:nvPr/>
            </p:nvSpPr>
            <p:spPr>
              <a:xfrm>
                <a:off x="2860646" y="5114319"/>
                <a:ext cx="411061" cy="411061"/>
              </a:xfrm>
              <a:prstGeom prst="rect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C553D60-BDB5-1A42-9567-BA988EB71B7A}"/>
                  </a:ext>
                </a:extLst>
              </p:cNvPr>
              <p:cNvSpPr/>
              <p:nvPr/>
            </p:nvSpPr>
            <p:spPr>
              <a:xfrm>
                <a:off x="7333652" y="3391375"/>
                <a:ext cx="60465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C553D60-BDB5-1A42-9567-BA988EB71B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3652" y="3391375"/>
                <a:ext cx="604653" cy="584775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3A8FC66A-A166-0444-AF1C-19BF8EF867B6}"/>
                  </a:ext>
                </a:extLst>
              </p:cNvPr>
              <p:cNvSpPr/>
              <p:nvPr/>
            </p:nvSpPr>
            <p:spPr>
              <a:xfrm>
                <a:off x="4800600" y="3415493"/>
                <a:ext cx="497252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∗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3A8FC66A-A166-0444-AF1C-19BF8EF867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3415493"/>
                <a:ext cx="497252" cy="584775"/>
              </a:xfrm>
              <a:prstGeom prst="rect">
                <a:avLst/>
              </a:prstGeom>
              <a:blipFill>
                <a:blip r:embed="rId3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A8FE2E49-7BE9-6B41-B748-E80B1B791BCB}"/>
                  </a:ext>
                </a:extLst>
              </p:cNvPr>
              <p:cNvSpPr/>
              <p:nvPr/>
            </p:nvSpPr>
            <p:spPr>
              <a:xfrm>
                <a:off x="2517264" y="5638800"/>
                <a:ext cx="7157472" cy="45313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23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23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11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 +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24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12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25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+ … +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45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33</m:t>
                      </m:r>
                    </m:oMath>
                  </m:oMathPara>
                </a14:m>
                <a:endParaRPr lang="en-US" baseline="-25000" dirty="0"/>
              </a:p>
            </p:txBody>
          </p:sp>
        </mc:Choice>
        <mc:Fallback xmlns=""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A8FE2E49-7BE9-6B41-B748-E80B1B791B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7264" y="5638800"/>
                <a:ext cx="7157472" cy="453137"/>
              </a:xfrm>
              <a:prstGeom prst="rect">
                <a:avLst/>
              </a:prstGeom>
              <a:blipFill>
                <a:blip r:embed="rId39"/>
                <a:stretch>
                  <a:fillRect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5FAC7205-39D0-604F-852A-1BD42688B586}"/>
                  </a:ext>
                </a:extLst>
              </p:cNvPr>
              <p:cNvSpPr/>
              <p:nvPr/>
            </p:nvSpPr>
            <p:spPr>
              <a:xfrm>
                <a:off x="8666438" y="347736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5FAC7205-39D0-604F-852A-1BD42688B5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6438" y="3477365"/>
                <a:ext cx="515229" cy="515229"/>
              </a:xfrm>
              <a:prstGeom prst="rect">
                <a:avLst/>
              </a:prstGeom>
              <a:blipFill>
                <a:blip r:embed="rId4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CD321BC9-90B0-6F42-B0A9-E94FD864785B}"/>
                  </a:ext>
                </a:extLst>
              </p:cNvPr>
              <p:cNvSpPr/>
              <p:nvPr/>
            </p:nvSpPr>
            <p:spPr>
              <a:xfrm>
                <a:off x="9181667" y="347736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CD321BC9-90B0-6F42-B0A9-E94FD86478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1667" y="3477365"/>
                <a:ext cx="515229" cy="515229"/>
              </a:xfrm>
              <a:prstGeom prst="rect">
                <a:avLst/>
              </a:prstGeom>
              <a:blipFill>
                <a:blip r:embed="rId4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4" name="TextBox 83">
            <a:extLst>
              <a:ext uri="{FF2B5EF4-FFF2-40B4-BE49-F238E27FC236}">
                <a16:creationId xmlns:a16="http://schemas.microsoft.com/office/drawing/2014/main" id="{26051DAD-28F4-0843-A72A-BB19C3B24B50}"/>
              </a:ext>
            </a:extLst>
          </p:cNvPr>
          <p:cNvSpPr txBox="1"/>
          <p:nvPr/>
        </p:nvSpPr>
        <p:spPr>
          <a:xfrm>
            <a:off x="152400" y="6553200"/>
            <a:ext cx="29418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Adapted from </a:t>
            </a:r>
            <a:r>
              <a:rPr lang="en-US" sz="1200" dirty="0">
                <a:hlinkClick r:id="rId42"/>
              </a:rPr>
              <a:t>D. </a:t>
            </a:r>
            <a:r>
              <a:rPr lang="en-US" sz="1200" dirty="0" err="1">
                <a:hlinkClick r:id="rId42"/>
              </a:rPr>
              <a:t>Fouhey</a:t>
            </a:r>
            <a:r>
              <a:rPr lang="en-US" sz="1200" dirty="0">
                <a:hlinkClick r:id="rId42"/>
              </a:rPr>
              <a:t> and J. Johnson</a:t>
            </a:r>
            <a:endParaRPr lang="en-US" sz="1200" dirty="0"/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69EBDEE2-23BB-8141-93DF-62978FAD60F4}"/>
              </a:ext>
            </a:extLst>
          </p:cNvPr>
          <p:cNvGrpSpPr/>
          <p:nvPr/>
        </p:nvGrpSpPr>
        <p:grpSpPr>
          <a:xfrm>
            <a:off x="5562600" y="2975050"/>
            <a:ext cx="1543232" cy="1515512"/>
            <a:chOff x="1568407" y="3936760"/>
            <a:chExt cx="2134562" cy="2096220"/>
          </a:xfrm>
          <a:solidFill>
            <a:srgbClr val="F4D6B4"/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5DC75A3F-35F1-C54C-A98D-BBBCC6444DFF}"/>
                    </a:ext>
                  </a:extLst>
                </p:cNvPr>
                <p:cNvSpPr/>
                <p:nvPr/>
              </p:nvSpPr>
              <p:spPr>
                <a:xfrm>
                  <a:off x="1568409" y="3936762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5DC75A3F-35F1-C54C-A98D-BBBCC6444DF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8409" y="3936762"/>
                  <a:ext cx="711520" cy="711520"/>
                </a:xfrm>
                <a:prstGeom prst="rect">
                  <a:avLst/>
                </a:prstGeom>
                <a:blipFill>
                  <a:blip r:embed="rId43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Rectangle 87">
                  <a:extLst>
                    <a:ext uri="{FF2B5EF4-FFF2-40B4-BE49-F238E27FC236}">
                      <a16:creationId xmlns:a16="http://schemas.microsoft.com/office/drawing/2014/main" id="{15EBE120-2FEE-294F-ADF0-0F66A7C6905A}"/>
                    </a:ext>
                  </a:extLst>
                </p:cNvPr>
                <p:cNvSpPr/>
                <p:nvPr/>
              </p:nvSpPr>
              <p:spPr>
                <a:xfrm>
                  <a:off x="2279929" y="393676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88" name="Rectangle 87">
                  <a:extLst>
                    <a:ext uri="{FF2B5EF4-FFF2-40B4-BE49-F238E27FC236}">
                      <a16:creationId xmlns:a16="http://schemas.microsoft.com/office/drawing/2014/main" id="{15EBE120-2FEE-294F-ADF0-0F66A7C6905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9929" y="3936760"/>
                  <a:ext cx="711520" cy="711520"/>
                </a:xfrm>
                <a:prstGeom prst="rect">
                  <a:avLst/>
                </a:prstGeom>
                <a:blipFill>
                  <a:blip r:embed="rId44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829D856C-B302-8444-8D6A-01746A57C86E}"/>
                    </a:ext>
                  </a:extLst>
                </p:cNvPr>
                <p:cNvSpPr/>
                <p:nvPr/>
              </p:nvSpPr>
              <p:spPr>
                <a:xfrm>
                  <a:off x="2991449" y="393676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829D856C-B302-8444-8D6A-01746A57C86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1449" y="3936760"/>
                  <a:ext cx="711520" cy="711520"/>
                </a:xfrm>
                <a:prstGeom prst="rect">
                  <a:avLst/>
                </a:prstGeom>
                <a:blipFill>
                  <a:blip r:embed="rId45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685996C5-2FD1-DD47-BE79-9208918818EB}"/>
                    </a:ext>
                  </a:extLst>
                </p:cNvPr>
                <p:cNvSpPr/>
                <p:nvPr/>
              </p:nvSpPr>
              <p:spPr>
                <a:xfrm>
                  <a:off x="1568407" y="4632111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685996C5-2FD1-DD47-BE79-9208918818E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8407" y="4632111"/>
                  <a:ext cx="711520" cy="711520"/>
                </a:xfrm>
                <a:prstGeom prst="rect">
                  <a:avLst/>
                </a:prstGeom>
                <a:blipFill>
                  <a:blip r:embed="rId46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93472D74-FEA0-6F4C-B59F-A07C3BF68BAC}"/>
                    </a:ext>
                  </a:extLst>
                </p:cNvPr>
                <p:cNvSpPr/>
                <p:nvPr/>
              </p:nvSpPr>
              <p:spPr>
                <a:xfrm>
                  <a:off x="2279927" y="463211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93472D74-FEA0-6F4C-B59F-A07C3BF68BA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9927" y="4632110"/>
                  <a:ext cx="711520" cy="711520"/>
                </a:xfrm>
                <a:prstGeom prst="rect">
                  <a:avLst/>
                </a:prstGeom>
                <a:blipFill>
                  <a:blip r:embed="rId47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84C7F630-ED34-434E-97DD-90A9870D77F3}"/>
                    </a:ext>
                  </a:extLst>
                </p:cNvPr>
                <p:cNvSpPr/>
                <p:nvPr/>
              </p:nvSpPr>
              <p:spPr>
                <a:xfrm>
                  <a:off x="2991447" y="463211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84C7F630-ED34-434E-97DD-90A9870D77F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1447" y="4632110"/>
                  <a:ext cx="711520" cy="711520"/>
                </a:xfrm>
                <a:prstGeom prst="rect">
                  <a:avLst/>
                </a:prstGeom>
                <a:blipFill>
                  <a:blip r:embed="rId48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03BB0141-987D-604E-859B-88349B75B13C}"/>
                </a:ext>
              </a:extLst>
            </p:cNvPr>
            <p:cNvGrpSpPr/>
            <p:nvPr/>
          </p:nvGrpSpPr>
          <p:grpSpPr>
            <a:xfrm>
              <a:off x="1568407" y="5321458"/>
              <a:ext cx="2134560" cy="711522"/>
              <a:chOff x="2038524" y="5096324"/>
              <a:chExt cx="1233183" cy="411062"/>
            </a:xfrm>
            <a:grpFill/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0" name="Rectangle 99">
                    <a:extLst>
                      <a:ext uri="{FF2B5EF4-FFF2-40B4-BE49-F238E27FC236}">
                        <a16:creationId xmlns:a16="http://schemas.microsoft.com/office/drawing/2014/main" id="{2BA967E5-C77F-1940-9FC9-341A24AFE0AD}"/>
                      </a:ext>
                    </a:extLst>
                  </p:cNvPr>
                  <p:cNvSpPr/>
                  <p:nvPr/>
                </p:nvSpPr>
                <p:spPr>
                  <a:xfrm>
                    <a:off x="2038524" y="5096325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31</m:t>
                          </m:r>
                        </m:oMath>
                      </m:oMathPara>
                    </a14:m>
                    <a:endParaRPr lang="en-US" sz="120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0" name="Rectangle 99">
                    <a:extLst>
                      <a:ext uri="{FF2B5EF4-FFF2-40B4-BE49-F238E27FC236}">
                        <a16:creationId xmlns:a16="http://schemas.microsoft.com/office/drawing/2014/main" id="{2BA967E5-C77F-1940-9FC9-341A24AFE0AD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38524" y="5096325"/>
                    <a:ext cx="411061" cy="411061"/>
                  </a:xfrm>
                  <a:prstGeom prst="rect">
                    <a:avLst/>
                  </a:prstGeom>
                  <a:blipFill>
                    <a:blip r:embed="rId49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1" name="Rectangle 100">
                    <a:extLst>
                      <a:ext uri="{FF2B5EF4-FFF2-40B4-BE49-F238E27FC236}">
                        <a16:creationId xmlns:a16="http://schemas.microsoft.com/office/drawing/2014/main" id="{3EBBBE49-297E-FE4A-9ADD-62FFAA3CD63D}"/>
                      </a:ext>
                    </a:extLst>
                  </p:cNvPr>
                  <p:cNvSpPr/>
                  <p:nvPr/>
                </p:nvSpPr>
                <p:spPr>
                  <a:xfrm>
                    <a:off x="2449585" y="5096324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32</m:t>
                          </m:r>
                        </m:oMath>
                      </m:oMathPara>
                    </a14:m>
                    <a:endParaRPr lang="en-US" sz="120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1" name="Rectangle 100">
                    <a:extLst>
                      <a:ext uri="{FF2B5EF4-FFF2-40B4-BE49-F238E27FC236}">
                        <a16:creationId xmlns:a16="http://schemas.microsoft.com/office/drawing/2014/main" id="{3EBBBE49-297E-FE4A-9ADD-62FFAA3CD63D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49585" y="5096324"/>
                    <a:ext cx="411061" cy="411061"/>
                  </a:xfrm>
                  <a:prstGeom prst="rect">
                    <a:avLst/>
                  </a:prstGeom>
                  <a:blipFill>
                    <a:blip r:embed="rId50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2" name="Rectangle 101">
                    <a:extLst>
                      <a:ext uri="{FF2B5EF4-FFF2-40B4-BE49-F238E27FC236}">
                        <a16:creationId xmlns:a16="http://schemas.microsoft.com/office/drawing/2014/main" id="{09124F46-1622-EC4C-99C9-AE1084BFF21F}"/>
                      </a:ext>
                    </a:extLst>
                  </p:cNvPr>
                  <p:cNvSpPr/>
                  <p:nvPr/>
                </p:nvSpPr>
                <p:spPr>
                  <a:xfrm>
                    <a:off x="2860646" y="5096324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33</m:t>
                          </m:r>
                        </m:oMath>
                      </m:oMathPara>
                    </a14:m>
                    <a:endParaRPr lang="en-US" sz="120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2" name="Rectangle 101">
                    <a:extLst>
                      <a:ext uri="{FF2B5EF4-FFF2-40B4-BE49-F238E27FC236}">
                        <a16:creationId xmlns:a16="http://schemas.microsoft.com/office/drawing/2014/main" id="{09124F46-1622-EC4C-99C9-AE1084BFF21F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60646" y="5096324"/>
                    <a:ext cx="411061" cy="411061"/>
                  </a:xfrm>
                  <a:prstGeom prst="rect">
                    <a:avLst/>
                  </a:prstGeom>
                  <a:blipFill>
                    <a:blip r:embed="rId51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36363412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D04DB-88A7-4575-A8C1-CF1236D27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Applying a linear filter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38AF670-16EB-4AFE-877F-3FB2FD622AF9}"/>
                  </a:ext>
                </a:extLst>
              </p:cNvPr>
              <p:cNvSpPr/>
              <p:nvPr/>
            </p:nvSpPr>
            <p:spPr>
              <a:xfrm>
                <a:off x="1457390" y="2472501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38AF670-16EB-4AFE-877F-3FB2FD622A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90" y="2472501"/>
                <a:ext cx="515229" cy="51522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51CF6A3-20D9-476B-B21A-D2F38E3B41B8}"/>
                  </a:ext>
                </a:extLst>
              </p:cNvPr>
              <p:cNvSpPr/>
              <p:nvPr/>
            </p:nvSpPr>
            <p:spPr>
              <a:xfrm>
                <a:off x="1972619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51CF6A3-20D9-476B-B21A-D2F38E3B41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9" y="2472500"/>
                <a:ext cx="515229" cy="51522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71E9232-6B3B-4DF4-9797-34BB787FF1AF}"/>
                  </a:ext>
                </a:extLst>
              </p:cNvPr>
              <p:cNvSpPr/>
              <p:nvPr/>
            </p:nvSpPr>
            <p:spPr>
              <a:xfrm>
                <a:off x="2487848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71E9232-6B3B-4DF4-9797-34BB787FF1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8" y="2472500"/>
                <a:ext cx="515229" cy="51522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E49885A-1E6B-4F93-AA06-3CD389BD1DE6}"/>
                  </a:ext>
                </a:extLst>
              </p:cNvPr>
              <p:cNvSpPr/>
              <p:nvPr/>
            </p:nvSpPr>
            <p:spPr>
              <a:xfrm>
                <a:off x="1457389" y="2976021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E49885A-1E6B-4F93-AA06-3CD389BD1D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2976021"/>
                <a:ext cx="515229" cy="51522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44F458F-BE4E-4266-ABFD-122266A8CA0C}"/>
                  </a:ext>
                </a:extLst>
              </p:cNvPr>
              <p:cNvSpPr/>
              <p:nvPr/>
            </p:nvSpPr>
            <p:spPr>
              <a:xfrm>
                <a:off x="1972618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44F458F-BE4E-4266-ABFD-122266A8CA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2976020"/>
                <a:ext cx="515229" cy="51522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E63EBE7-A077-4EFA-AB51-260B57E63CCB}"/>
                  </a:ext>
                </a:extLst>
              </p:cNvPr>
              <p:cNvSpPr/>
              <p:nvPr/>
            </p:nvSpPr>
            <p:spPr>
              <a:xfrm>
                <a:off x="2487847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E63EBE7-A077-4EFA-AB51-260B57E63C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2976020"/>
                <a:ext cx="515229" cy="51522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D1D8689-C765-4E68-8A16-265936695D3D}"/>
                  </a:ext>
                </a:extLst>
              </p:cNvPr>
              <p:cNvSpPr/>
              <p:nvPr/>
            </p:nvSpPr>
            <p:spPr>
              <a:xfrm>
                <a:off x="1457389" y="3475195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D1D8689-C765-4E68-8A16-265936695D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3475195"/>
                <a:ext cx="515229" cy="51522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12C3450-E34D-467E-B293-A9254B25A44F}"/>
                  </a:ext>
                </a:extLst>
              </p:cNvPr>
              <p:cNvSpPr/>
              <p:nvPr/>
            </p:nvSpPr>
            <p:spPr>
              <a:xfrm>
                <a:off x="1972618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12C3450-E34D-467E-B293-A9254B25A4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3475194"/>
                <a:ext cx="515229" cy="51522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41FC8B0-7F57-4CC1-83EE-5CE9CFB6CC78}"/>
                  </a:ext>
                </a:extLst>
              </p:cNvPr>
              <p:cNvSpPr/>
              <p:nvPr/>
            </p:nvSpPr>
            <p:spPr>
              <a:xfrm>
                <a:off x="2487847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41FC8B0-7F57-4CC1-83EE-5CE9CFB6CC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3475194"/>
                <a:ext cx="515229" cy="51522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9247400-2831-44DD-BADF-DCC5AD641F34}"/>
                  </a:ext>
                </a:extLst>
              </p:cNvPr>
              <p:cNvSpPr/>
              <p:nvPr/>
            </p:nvSpPr>
            <p:spPr>
              <a:xfrm>
                <a:off x="3003076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9247400-2831-44DD-BADF-DCC5AD641F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6" y="2472500"/>
                <a:ext cx="515229" cy="51522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3F11829-1276-4A95-BDB0-A96241896F65}"/>
                  </a:ext>
                </a:extLst>
              </p:cNvPr>
              <p:cNvSpPr/>
              <p:nvPr/>
            </p:nvSpPr>
            <p:spPr>
              <a:xfrm>
                <a:off x="3518305" y="247249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3F11829-1276-4A95-BDB0-A96241896F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5" y="2472499"/>
                <a:ext cx="515229" cy="51522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58C3C17-320E-453F-A60D-C05BEFD83E69}"/>
                  </a:ext>
                </a:extLst>
              </p:cNvPr>
              <p:cNvSpPr/>
              <p:nvPr/>
            </p:nvSpPr>
            <p:spPr>
              <a:xfrm>
                <a:off x="4033534" y="247249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58C3C17-320E-453F-A60D-C05BEFD83E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4" y="2472499"/>
                <a:ext cx="515229" cy="51522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EA6DED5-28BC-490B-BCFC-A812879497EA}"/>
                  </a:ext>
                </a:extLst>
              </p:cNvPr>
              <p:cNvSpPr/>
              <p:nvPr/>
            </p:nvSpPr>
            <p:spPr>
              <a:xfrm>
                <a:off x="3003075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EA6DED5-28BC-490B-BCFC-A812879497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2976020"/>
                <a:ext cx="515229" cy="51522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DEA4873-8505-4CD2-A57E-6ADF1D77EE29}"/>
                  </a:ext>
                </a:extLst>
              </p:cNvPr>
              <p:cNvSpPr/>
              <p:nvPr/>
            </p:nvSpPr>
            <p:spPr>
              <a:xfrm>
                <a:off x="3518304" y="297601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DEA4873-8505-4CD2-A57E-6ADF1D77EE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2976019"/>
                <a:ext cx="515229" cy="515229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B7FEF24-2B3B-4D67-BC11-0B40BC43CCF6}"/>
                  </a:ext>
                </a:extLst>
              </p:cNvPr>
              <p:cNvSpPr/>
              <p:nvPr/>
            </p:nvSpPr>
            <p:spPr>
              <a:xfrm>
                <a:off x="4033533" y="297601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B7FEF24-2B3B-4D67-BC11-0B40BC43CC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2976019"/>
                <a:ext cx="515229" cy="515229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439F3A8-7B00-41DF-B263-605479B164C1}"/>
                  </a:ext>
                </a:extLst>
              </p:cNvPr>
              <p:cNvSpPr/>
              <p:nvPr/>
            </p:nvSpPr>
            <p:spPr>
              <a:xfrm>
                <a:off x="3003075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439F3A8-7B00-41DF-B263-605479B164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3475194"/>
                <a:ext cx="515229" cy="51522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694E9B1-466B-49C8-A029-2EFC4FB3E3BC}"/>
                  </a:ext>
                </a:extLst>
              </p:cNvPr>
              <p:cNvSpPr/>
              <p:nvPr/>
            </p:nvSpPr>
            <p:spPr>
              <a:xfrm>
                <a:off x="3518304" y="347519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694E9B1-466B-49C8-A029-2EFC4FB3E3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3475193"/>
                <a:ext cx="515229" cy="515229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8871AC5-C2BF-442A-B1CE-B7633E02722C}"/>
                  </a:ext>
                </a:extLst>
              </p:cNvPr>
              <p:cNvSpPr/>
              <p:nvPr/>
            </p:nvSpPr>
            <p:spPr>
              <a:xfrm>
                <a:off x="4033533" y="347519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8871AC5-C2BF-442A-B1CE-B7633E0272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3475193"/>
                <a:ext cx="515229" cy="515229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6F51F84-BE01-4A67-BBDB-866D6AB1C627}"/>
                  </a:ext>
                </a:extLst>
              </p:cNvPr>
              <p:cNvSpPr/>
              <p:nvPr/>
            </p:nvSpPr>
            <p:spPr>
              <a:xfrm>
                <a:off x="1457390" y="399042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6F51F84-BE01-4A67-BBDB-866D6AB1C6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90" y="3990424"/>
                <a:ext cx="515229" cy="515229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28586C6-D1FF-4008-9A80-EA1C8C7B30BA}"/>
                  </a:ext>
                </a:extLst>
              </p:cNvPr>
              <p:cNvSpPr/>
              <p:nvPr/>
            </p:nvSpPr>
            <p:spPr>
              <a:xfrm>
                <a:off x="1972619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28586C6-D1FF-4008-9A80-EA1C8C7B30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9" y="3990423"/>
                <a:ext cx="515229" cy="515229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FA1C6874-4443-42E4-87D9-3B7630E48C7F}"/>
                  </a:ext>
                </a:extLst>
              </p:cNvPr>
              <p:cNvSpPr/>
              <p:nvPr/>
            </p:nvSpPr>
            <p:spPr>
              <a:xfrm>
                <a:off x="2487848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FA1C6874-4443-42E4-87D9-3B7630E48C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8" y="3990423"/>
                <a:ext cx="515229" cy="515229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4461DAA2-39DF-4994-BFC5-D6D971ADBD88}"/>
                  </a:ext>
                </a:extLst>
              </p:cNvPr>
              <p:cNvSpPr/>
              <p:nvPr/>
            </p:nvSpPr>
            <p:spPr>
              <a:xfrm>
                <a:off x="1457389" y="449394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4461DAA2-39DF-4994-BFC5-D6D971ADBD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4493944"/>
                <a:ext cx="515229" cy="515229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FD520F75-1714-4B1E-9138-626B7BAB8F06}"/>
                  </a:ext>
                </a:extLst>
              </p:cNvPr>
              <p:cNvSpPr/>
              <p:nvPr/>
            </p:nvSpPr>
            <p:spPr>
              <a:xfrm>
                <a:off x="1972618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FD520F75-1714-4B1E-9138-626B7BAB8F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4493943"/>
                <a:ext cx="515229" cy="515229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DB060D39-6046-4E96-BD00-934927FFD02C}"/>
                  </a:ext>
                </a:extLst>
              </p:cNvPr>
              <p:cNvSpPr/>
              <p:nvPr/>
            </p:nvSpPr>
            <p:spPr>
              <a:xfrm>
                <a:off x="2487847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DB060D39-6046-4E96-BD00-934927FFD0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4493943"/>
                <a:ext cx="515229" cy="515229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EE775BC-ADDF-4260-B51A-A4CEE87F25DB}"/>
                  </a:ext>
                </a:extLst>
              </p:cNvPr>
              <p:cNvSpPr/>
              <p:nvPr/>
            </p:nvSpPr>
            <p:spPr>
              <a:xfrm>
                <a:off x="3003076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EE775BC-ADDF-4260-B51A-A4CEE87F25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6" y="3990423"/>
                <a:ext cx="515229" cy="515229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22D4EA7-F3CF-4CAD-942E-EA8C6D51FE01}"/>
                  </a:ext>
                </a:extLst>
              </p:cNvPr>
              <p:cNvSpPr/>
              <p:nvPr/>
            </p:nvSpPr>
            <p:spPr>
              <a:xfrm>
                <a:off x="3518305" y="399042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22D4EA7-F3CF-4CAD-942E-EA8C6D51FE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5" y="3990422"/>
                <a:ext cx="515229" cy="515229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7FBDC32-C75E-4E72-A28D-1E27044E9CB4}"/>
                  </a:ext>
                </a:extLst>
              </p:cNvPr>
              <p:cNvSpPr/>
              <p:nvPr/>
            </p:nvSpPr>
            <p:spPr>
              <a:xfrm>
                <a:off x="4033534" y="399042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7FBDC32-C75E-4E72-A28D-1E27044E9C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4" y="3990422"/>
                <a:ext cx="515229" cy="515229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5DA72B3-1EB9-432C-ADB6-2A2CE38F6BB6}"/>
                  </a:ext>
                </a:extLst>
              </p:cNvPr>
              <p:cNvSpPr/>
              <p:nvPr/>
            </p:nvSpPr>
            <p:spPr>
              <a:xfrm>
                <a:off x="3003075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5DA72B3-1EB9-432C-ADB6-2A2CE38F6B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4493943"/>
                <a:ext cx="515229" cy="515229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9B2E9C0-65FD-43CA-AA23-F0585DBE64A2}"/>
                  </a:ext>
                </a:extLst>
              </p:cNvPr>
              <p:cNvSpPr/>
              <p:nvPr/>
            </p:nvSpPr>
            <p:spPr>
              <a:xfrm>
                <a:off x="3518304" y="449394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9B2E9C0-65FD-43CA-AA23-F0585DBE64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4493942"/>
                <a:ext cx="515229" cy="515229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F7620BF-B398-46A0-B5C3-8B18F475611B}"/>
                  </a:ext>
                </a:extLst>
              </p:cNvPr>
              <p:cNvSpPr/>
              <p:nvPr/>
            </p:nvSpPr>
            <p:spPr>
              <a:xfrm>
                <a:off x="4033533" y="449394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F7620BF-B398-46A0-B5C3-8B18F47561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4493942"/>
                <a:ext cx="515229" cy="515229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9" name="TextBox 138">
            <a:extLst>
              <a:ext uri="{FF2B5EF4-FFF2-40B4-BE49-F238E27FC236}">
                <a16:creationId xmlns:a16="http://schemas.microsoft.com/office/drawing/2014/main" id="{ECB97369-7843-4DBE-A23F-DDDDC83B7518}"/>
              </a:ext>
            </a:extLst>
          </p:cNvPr>
          <p:cNvSpPr txBox="1"/>
          <p:nvPr/>
        </p:nvSpPr>
        <p:spPr>
          <a:xfrm>
            <a:off x="1457389" y="1748095"/>
            <a:ext cx="30913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Input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BEDD43FF-8AE2-4E4A-934C-590FA085E78D}"/>
              </a:ext>
            </a:extLst>
          </p:cNvPr>
          <p:cNvSpPr txBox="1"/>
          <p:nvPr/>
        </p:nvSpPr>
        <p:spPr>
          <a:xfrm>
            <a:off x="5534385" y="1748095"/>
            <a:ext cx="1586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Filter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F118AA57-10AB-4B38-899A-30E4473696D0}"/>
                  </a:ext>
                </a:extLst>
              </p:cNvPr>
              <p:cNvSpPr/>
              <p:nvPr/>
            </p:nvSpPr>
            <p:spPr>
              <a:xfrm>
                <a:off x="8151210" y="2973846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F118AA57-10AB-4B38-899A-30E4473696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1210" y="2973846"/>
                <a:ext cx="515229" cy="515229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EA487E16-4D02-466D-987E-382E8296E2DE}"/>
                  </a:ext>
                </a:extLst>
              </p:cNvPr>
              <p:cNvSpPr/>
              <p:nvPr/>
            </p:nvSpPr>
            <p:spPr>
              <a:xfrm>
                <a:off x="8666439" y="297384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EA487E16-4D02-466D-987E-382E8296E2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6439" y="2973845"/>
                <a:ext cx="515229" cy="515229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B3B89570-CDDC-48CD-A4E7-1A8960C709B3}"/>
                  </a:ext>
                </a:extLst>
              </p:cNvPr>
              <p:cNvSpPr/>
              <p:nvPr/>
            </p:nvSpPr>
            <p:spPr>
              <a:xfrm>
                <a:off x="9181668" y="297384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B3B89570-CDDC-48CD-A4E7-1A8960C709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1668" y="2973845"/>
                <a:ext cx="515229" cy="515229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091A3CAB-ED43-4EB0-A2B2-259C38187845}"/>
                  </a:ext>
                </a:extLst>
              </p:cNvPr>
              <p:cNvSpPr/>
              <p:nvPr/>
            </p:nvSpPr>
            <p:spPr>
              <a:xfrm>
                <a:off x="8151209" y="3477366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091A3CAB-ED43-4EB0-A2B2-259C381878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1209" y="3477366"/>
                <a:ext cx="515229" cy="515229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7089DE43-873D-4CCB-8455-C906C792450A}"/>
                  </a:ext>
                </a:extLst>
              </p:cNvPr>
              <p:cNvSpPr/>
              <p:nvPr/>
            </p:nvSpPr>
            <p:spPr>
              <a:xfrm>
                <a:off x="8666438" y="347736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7089DE43-873D-4CCB-8455-C906C79245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6438" y="3477365"/>
                <a:ext cx="515229" cy="515229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9B80733B-747D-4F86-9B30-C58136BC0914}"/>
                  </a:ext>
                </a:extLst>
              </p:cNvPr>
              <p:cNvSpPr/>
              <p:nvPr/>
            </p:nvSpPr>
            <p:spPr>
              <a:xfrm>
                <a:off x="9181667" y="347736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9B80733B-747D-4F86-9B30-C58136BC09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1667" y="3477365"/>
                <a:ext cx="515229" cy="515229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B08C030E-6B1B-44FC-834A-D558B60D5E5E}"/>
                  </a:ext>
                </a:extLst>
              </p:cNvPr>
              <p:cNvSpPr/>
              <p:nvPr/>
            </p:nvSpPr>
            <p:spPr>
              <a:xfrm>
                <a:off x="8151209" y="3976540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B08C030E-6B1B-44FC-834A-D558B60D5E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1209" y="3976540"/>
                <a:ext cx="515229" cy="515229"/>
              </a:xfrm>
              <a:prstGeom prst="rect">
                <a:avLst/>
              </a:prstGeom>
              <a:blipFill>
                <a:blip r:embed="rId3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230F528B-970F-417E-A137-F1F2A129341D}"/>
                  </a:ext>
                </a:extLst>
              </p:cNvPr>
              <p:cNvSpPr/>
              <p:nvPr/>
            </p:nvSpPr>
            <p:spPr>
              <a:xfrm>
                <a:off x="8666438" y="3976539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230F528B-970F-417E-A137-F1F2A12934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6438" y="3976539"/>
                <a:ext cx="515229" cy="515229"/>
              </a:xfrm>
              <a:prstGeom prst="rect">
                <a:avLst/>
              </a:prstGeom>
              <a:blipFill>
                <a:blip r:embed="rId3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3DFA8B0A-B222-4111-A3C5-FC952A243A56}"/>
                  </a:ext>
                </a:extLst>
              </p:cNvPr>
              <p:cNvSpPr/>
              <p:nvPr/>
            </p:nvSpPr>
            <p:spPr>
              <a:xfrm>
                <a:off x="9181667" y="3976539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3DFA8B0A-B222-4111-A3C5-FC952A243A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1667" y="3976539"/>
                <a:ext cx="515229" cy="515229"/>
              </a:xfrm>
              <a:prstGeom prst="rect">
                <a:avLst/>
              </a:prstGeom>
              <a:blipFill>
                <a:blip r:embed="rId4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45E548BC-657F-4673-A718-DB63C75323A0}"/>
                  </a:ext>
                </a:extLst>
              </p:cNvPr>
              <p:cNvSpPr/>
              <p:nvPr/>
            </p:nvSpPr>
            <p:spPr>
              <a:xfrm>
                <a:off x="9696896" y="297384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45E548BC-657F-4673-A718-DB63C75323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6896" y="2973845"/>
                <a:ext cx="515229" cy="515229"/>
              </a:xfrm>
              <a:prstGeom prst="rect">
                <a:avLst/>
              </a:prstGeom>
              <a:blipFill>
                <a:blip r:embed="rId4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C07F2A0B-000E-44CE-BA40-0EC867FD3E4E}"/>
                  </a:ext>
                </a:extLst>
              </p:cNvPr>
              <p:cNvSpPr/>
              <p:nvPr/>
            </p:nvSpPr>
            <p:spPr>
              <a:xfrm>
                <a:off x="9696895" y="347736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C07F2A0B-000E-44CE-BA40-0EC867FD3E4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6895" y="3477365"/>
                <a:ext cx="515229" cy="515229"/>
              </a:xfrm>
              <a:prstGeom prst="rect">
                <a:avLst/>
              </a:prstGeom>
              <a:blipFill>
                <a:blip r:embed="rId4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2631534B-87C5-48F0-A5A5-059267DE554B}"/>
                  </a:ext>
                </a:extLst>
              </p:cNvPr>
              <p:cNvSpPr/>
              <p:nvPr/>
            </p:nvSpPr>
            <p:spPr>
              <a:xfrm>
                <a:off x="9696895" y="3976539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2631534B-87C5-48F0-A5A5-059267DE55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6895" y="3976539"/>
                <a:ext cx="515229" cy="515229"/>
              </a:xfrm>
              <a:prstGeom prst="rect">
                <a:avLst/>
              </a:prstGeom>
              <a:blipFill>
                <a:blip r:embed="rId4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0" name="TextBox 89">
            <a:extLst>
              <a:ext uri="{FF2B5EF4-FFF2-40B4-BE49-F238E27FC236}">
                <a16:creationId xmlns:a16="http://schemas.microsoft.com/office/drawing/2014/main" id="{FB10CB1F-2BAA-4314-A24C-272CED28DCCB}"/>
              </a:ext>
            </a:extLst>
          </p:cNvPr>
          <p:cNvSpPr txBox="1"/>
          <p:nvPr/>
        </p:nvSpPr>
        <p:spPr>
          <a:xfrm>
            <a:off x="8388484" y="1748095"/>
            <a:ext cx="1586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Output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C553D60-BDB5-1A42-9567-BA988EB71B7A}"/>
                  </a:ext>
                </a:extLst>
              </p:cNvPr>
              <p:cNvSpPr/>
              <p:nvPr/>
            </p:nvSpPr>
            <p:spPr>
              <a:xfrm>
                <a:off x="7333652" y="3391375"/>
                <a:ext cx="60465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C553D60-BDB5-1A42-9567-BA988EB71B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3652" y="3391375"/>
                <a:ext cx="604653" cy="584775"/>
              </a:xfrm>
              <a:prstGeom prst="rect">
                <a:avLst/>
              </a:prstGeom>
              <a:blipFill>
                <a:blip r:embed="rId4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3A8FC66A-A166-0444-AF1C-19BF8EF867B6}"/>
                  </a:ext>
                </a:extLst>
              </p:cNvPr>
              <p:cNvSpPr/>
              <p:nvPr/>
            </p:nvSpPr>
            <p:spPr>
              <a:xfrm>
                <a:off x="4800600" y="3415493"/>
                <a:ext cx="497252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∗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3A8FC66A-A166-0444-AF1C-19BF8EF867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3415493"/>
                <a:ext cx="497252" cy="584775"/>
              </a:xfrm>
              <a:prstGeom prst="rect">
                <a:avLst/>
              </a:prstGeom>
              <a:blipFill>
                <a:blip r:embed="rId4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6" name="TextBox 95">
            <a:extLst>
              <a:ext uri="{FF2B5EF4-FFF2-40B4-BE49-F238E27FC236}">
                <a16:creationId xmlns:a16="http://schemas.microsoft.com/office/drawing/2014/main" id="{4D41BA3A-FEE1-3D4D-B2D9-6739DD1C41D1}"/>
              </a:ext>
            </a:extLst>
          </p:cNvPr>
          <p:cNvSpPr txBox="1"/>
          <p:nvPr/>
        </p:nvSpPr>
        <p:spPr>
          <a:xfrm>
            <a:off x="152400" y="6553200"/>
            <a:ext cx="29418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Adapted from </a:t>
            </a:r>
            <a:r>
              <a:rPr lang="en-US" sz="1200" dirty="0">
                <a:hlinkClick r:id="rId46"/>
              </a:rPr>
              <a:t>D. </a:t>
            </a:r>
            <a:r>
              <a:rPr lang="en-US" sz="1200" dirty="0" err="1">
                <a:hlinkClick r:id="rId46"/>
              </a:rPr>
              <a:t>Fouhey</a:t>
            </a:r>
            <a:r>
              <a:rPr lang="en-US" sz="1200" dirty="0">
                <a:hlinkClick r:id="rId46"/>
              </a:rPr>
              <a:t> and J. Johnson</a:t>
            </a:r>
            <a:endParaRPr lang="en-US" sz="1200" dirty="0"/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F88EDAE3-A727-094A-9CD9-4CC4AAB6C80C}"/>
              </a:ext>
            </a:extLst>
          </p:cNvPr>
          <p:cNvGrpSpPr/>
          <p:nvPr/>
        </p:nvGrpSpPr>
        <p:grpSpPr>
          <a:xfrm>
            <a:off x="5562600" y="2975050"/>
            <a:ext cx="1543232" cy="1515512"/>
            <a:chOff x="1568407" y="3936760"/>
            <a:chExt cx="2134562" cy="2096220"/>
          </a:xfrm>
          <a:solidFill>
            <a:srgbClr val="F4D6B4"/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AEE25BA2-DA40-0B47-869E-C51AE96687CC}"/>
                    </a:ext>
                  </a:extLst>
                </p:cNvPr>
                <p:cNvSpPr/>
                <p:nvPr/>
              </p:nvSpPr>
              <p:spPr>
                <a:xfrm>
                  <a:off x="1568409" y="3936762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AEE25BA2-DA40-0B47-869E-C51AE96687C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8409" y="3936762"/>
                  <a:ext cx="711520" cy="711520"/>
                </a:xfrm>
                <a:prstGeom prst="rect">
                  <a:avLst/>
                </a:prstGeom>
                <a:blipFill>
                  <a:blip r:embed="rId47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CEE9AB41-C359-A641-BCC6-212D1CAC2059}"/>
                    </a:ext>
                  </a:extLst>
                </p:cNvPr>
                <p:cNvSpPr/>
                <p:nvPr/>
              </p:nvSpPr>
              <p:spPr>
                <a:xfrm>
                  <a:off x="2279929" y="393676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CEE9AB41-C359-A641-BCC6-212D1CAC205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9929" y="3936760"/>
                  <a:ext cx="711520" cy="711520"/>
                </a:xfrm>
                <a:prstGeom prst="rect">
                  <a:avLst/>
                </a:prstGeom>
                <a:blipFill>
                  <a:blip r:embed="rId48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43758610-7D51-7C4F-8134-FE77D4DE5991}"/>
                    </a:ext>
                  </a:extLst>
                </p:cNvPr>
                <p:cNvSpPr/>
                <p:nvPr/>
              </p:nvSpPr>
              <p:spPr>
                <a:xfrm>
                  <a:off x="2991449" y="393676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43758610-7D51-7C4F-8134-FE77D4DE599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1449" y="3936760"/>
                  <a:ext cx="711520" cy="711520"/>
                </a:xfrm>
                <a:prstGeom prst="rect">
                  <a:avLst/>
                </a:prstGeom>
                <a:blipFill>
                  <a:blip r:embed="rId49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A2EC464F-FD70-CE4A-ACBB-E9EF6BAA5E9A}"/>
                    </a:ext>
                  </a:extLst>
                </p:cNvPr>
                <p:cNvSpPr/>
                <p:nvPr/>
              </p:nvSpPr>
              <p:spPr>
                <a:xfrm>
                  <a:off x="1568407" y="4632111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A2EC464F-FD70-CE4A-ACBB-E9EF6BAA5E9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8407" y="4632111"/>
                  <a:ext cx="711520" cy="711520"/>
                </a:xfrm>
                <a:prstGeom prst="rect">
                  <a:avLst/>
                </a:prstGeom>
                <a:blipFill>
                  <a:blip r:embed="rId50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F3F32114-8801-194A-AAE6-691EBE61231A}"/>
                    </a:ext>
                  </a:extLst>
                </p:cNvPr>
                <p:cNvSpPr/>
                <p:nvPr/>
              </p:nvSpPr>
              <p:spPr>
                <a:xfrm>
                  <a:off x="2279927" y="463211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F3F32114-8801-194A-AAE6-691EBE61231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9927" y="4632110"/>
                  <a:ext cx="711520" cy="711520"/>
                </a:xfrm>
                <a:prstGeom prst="rect">
                  <a:avLst/>
                </a:prstGeom>
                <a:blipFill>
                  <a:blip r:embed="rId51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074C554E-244D-124F-9DDD-6B22E337F1A8}"/>
                    </a:ext>
                  </a:extLst>
                </p:cNvPr>
                <p:cNvSpPr/>
                <p:nvPr/>
              </p:nvSpPr>
              <p:spPr>
                <a:xfrm>
                  <a:off x="2991447" y="463211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074C554E-244D-124F-9DDD-6B22E337F1A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1447" y="4632110"/>
                  <a:ext cx="711520" cy="711520"/>
                </a:xfrm>
                <a:prstGeom prst="rect">
                  <a:avLst/>
                </a:prstGeom>
                <a:blipFill>
                  <a:blip r:embed="rId52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E6511391-BAA7-AC43-925D-0472D9EEAE68}"/>
                </a:ext>
              </a:extLst>
            </p:cNvPr>
            <p:cNvGrpSpPr/>
            <p:nvPr/>
          </p:nvGrpSpPr>
          <p:grpSpPr>
            <a:xfrm>
              <a:off x="1568407" y="5321458"/>
              <a:ext cx="2134560" cy="711522"/>
              <a:chOff x="2038524" y="5096324"/>
              <a:chExt cx="1233183" cy="411062"/>
            </a:xfrm>
            <a:grpFill/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A12F8EE1-004D-AB4A-8BC0-A0458C1DE52F}"/>
                      </a:ext>
                    </a:extLst>
                  </p:cNvPr>
                  <p:cNvSpPr/>
                  <p:nvPr/>
                </p:nvSpPr>
                <p:spPr>
                  <a:xfrm>
                    <a:off x="2038524" y="5096325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31</m:t>
                          </m:r>
                        </m:oMath>
                      </m:oMathPara>
                    </a14:m>
                    <a:endParaRPr lang="en-US" sz="120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A12F8EE1-004D-AB4A-8BC0-A0458C1DE52F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38524" y="5096325"/>
                    <a:ext cx="411061" cy="411061"/>
                  </a:xfrm>
                  <a:prstGeom prst="rect">
                    <a:avLst/>
                  </a:prstGeom>
                  <a:blipFill>
                    <a:blip r:embed="rId53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92C7F3CD-3863-D743-9E1B-4FAAEF2D0ADF}"/>
                      </a:ext>
                    </a:extLst>
                  </p:cNvPr>
                  <p:cNvSpPr/>
                  <p:nvPr/>
                </p:nvSpPr>
                <p:spPr>
                  <a:xfrm>
                    <a:off x="2449585" y="5096324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32</m:t>
                          </m:r>
                        </m:oMath>
                      </m:oMathPara>
                    </a14:m>
                    <a:endParaRPr lang="en-US" sz="120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92C7F3CD-3863-D743-9E1B-4FAAEF2D0ADF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49585" y="5096324"/>
                    <a:ext cx="411061" cy="411061"/>
                  </a:xfrm>
                  <a:prstGeom prst="rect">
                    <a:avLst/>
                  </a:prstGeom>
                  <a:blipFill>
                    <a:blip r:embed="rId54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7" name="Rectangle 106">
                    <a:extLst>
                      <a:ext uri="{FF2B5EF4-FFF2-40B4-BE49-F238E27FC236}">
                        <a16:creationId xmlns:a16="http://schemas.microsoft.com/office/drawing/2014/main" id="{4FC9F95D-1AA6-F941-A19B-F11BFFB71D13}"/>
                      </a:ext>
                    </a:extLst>
                  </p:cNvPr>
                  <p:cNvSpPr/>
                  <p:nvPr/>
                </p:nvSpPr>
                <p:spPr>
                  <a:xfrm>
                    <a:off x="2860646" y="5096324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33</m:t>
                          </m:r>
                        </m:oMath>
                      </m:oMathPara>
                    </a14:m>
                    <a:endParaRPr lang="en-US" sz="120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7" name="Rectangle 106">
                    <a:extLst>
                      <a:ext uri="{FF2B5EF4-FFF2-40B4-BE49-F238E27FC236}">
                        <a16:creationId xmlns:a16="http://schemas.microsoft.com/office/drawing/2014/main" id="{4FC9F95D-1AA6-F941-A19B-F11BFFB71D13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60646" y="5096324"/>
                    <a:ext cx="411061" cy="411061"/>
                  </a:xfrm>
                  <a:prstGeom prst="rect">
                    <a:avLst/>
                  </a:prstGeom>
                  <a:blipFill>
                    <a:blip r:embed="rId55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907C723-DDBB-9A43-AD13-0748C9C57E1D}"/>
                  </a:ext>
                </a:extLst>
              </p:cNvPr>
              <p:cNvSpPr txBox="1"/>
              <p:nvPr/>
            </p:nvSpPr>
            <p:spPr>
              <a:xfrm>
                <a:off x="5295297" y="5187518"/>
                <a:ext cx="528601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What filter values should we use to find the average in a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US" dirty="0"/>
                  <a:t> window?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907C723-DDBB-9A43-AD13-0748C9C57E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5297" y="5187518"/>
                <a:ext cx="5286015" cy="830997"/>
              </a:xfrm>
              <a:prstGeom prst="rect">
                <a:avLst/>
              </a:prstGeom>
              <a:blipFill>
                <a:blip r:embed="rId56"/>
                <a:stretch>
                  <a:fillRect t="-6061"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95787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1"/>
          <p:cNvSpPr>
            <a:spLocks noChangeArrowheads="1"/>
          </p:cNvSpPr>
          <p:nvPr/>
        </p:nvSpPr>
        <p:spPr bwMode="auto">
          <a:xfrm>
            <a:off x="7848600" y="3505200"/>
            <a:ext cx="2514600" cy="2438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Practical details: Dealing with edges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To control the size of the output, we need to use </a:t>
            </a:r>
            <a:r>
              <a:rPr lang="en-US" i="1" dirty="0"/>
              <a:t>padding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317" name="Rectangle 4"/>
              <p:cNvSpPr>
                <a:spLocks noChangeArrowheads="1"/>
              </p:cNvSpPr>
              <p:nvPr/>
            </p:nvSpPr>
            <p:spPr bwMode="auto">
              <a:xfrm>
                <a:off x="8077200" y="3733800"/>
                <a:ext cx="2057400" cy="1981200"/>
              </a:xfrm>
              <a:prstGeom prst="rect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13317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77200" y="3733800"/>
                <a:ext cx="2057400" cy="19812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18" name="Rectangle 5"/>
              <p:cNvSpPr>
                <a:spLocks noChangeArrowheads="1"/>
              </p:cNvSpPr>
              <p:nvPr/>
            </p:nvSpPr>
            <p:spPr bwMode="auto">
              <a:xfrm>
                <a:off x="10058400" y="3352800"/>
                <a:ext cx="457200" cy="457200"/>
              </a:xfrm>
              <a:prstGeom prst="rect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13318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058400" y="3352800"/>
                <a:ext cx="457200" cy="457200"/>
              </a:xfrm>
              <a:prstGeom prst="rect">
                <a:avLst/>
              </a:prstGeom>
              <a:blipFill>
                <a:blip r:embed="rId4"/>
                <a:stretch>
                  <a:fillRect l="-2703" b="-13514"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19" name="Rectangle 8"/>
              <p:cNvSpPr>
                <a:spLocks noChangeArrowheads="1"/>
              </p:cNvSpPr>
              <p:nvPr/>
            </p:nvSpPr>
            <p:spPr bwMode="auto">
              <a:xfrm>
                <a:off x="7696200" y="3352800"/>
                <a:ext cx="457200" cy="457200"/>
              </a:xfrm>
              <a:prstGeom prst="rect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1331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96200" y="3352800"/>
                <a:ext cx="457200" cy="457200"/>
              </a:xfrm>
              <a:prstGeom prst="rect">
                <a:avLst/>
              </a:prstGeom>
              <a:blipFill>
                <a:blip r:embed="rId4"/>
                <a:stretch>
                  <a:fillRect b="-13514"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20" name="Rectangle 9"/>
              <p:cNvSpPr>
                <a:spLocks noChangeArrowheads="1"/>
              </p:cNvSpPr>
              <p:nvPr/>
            </p:nvSpPr>
            <p:spPr bwMode="auto">
              <a:xfrm>
                <a:off x="10058400" y="5638800"/>
                <a:ext cx="457200" cy="457200"/>
              </a:xfrm>
              <a:prstGeom prst="rect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1332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058400" y="5638800"/>
                <a:ext cx="457200" cy="457200"/>
              </a:xfrm>
              <a:prstGeom prst="rect">
                <a:avLst/>
              </a:prstGeom>
              <a:blipFill>
                <a:blip r:embed="rId4"/>
                <a:stretch>
                  <a:fillRect l="-2703" b="-13514"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21" name="Rectangle 10"/>
              <p:cNvSpPr>
                <a:spLocks noChangeArrowheads="1"/>
              </p:cNvSpPr>
              <p:nvPr/>
            </p:nvSpPr>
            <p:spPr bwMode="auto">
              <a:xfrm>
                <a:off x="7696200" y="5638800"/>
                <a:ext cx="457200" cy="457200"/>
              </a:xfrm>
              <a:prstGeom prst="rect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1332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96200" y="5638800"/>
                <a:ext cx="457200" cy="457200"/>
              </a:xfrm>
              <a:prstGeom prst="rect">
                <a:avLst/>
              </a:prstGeom>
              <a:blipFill>
                <a:blip r:embed="rId4"/>
                <a:stretch>
                  <a:fillRect b="-13514"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22" name="Rectangle 13"/>
              <p:cNvSpPr>
                <a:spLocks noChangeArrowheads="1"/>
              </p:cNvSpPr>
              <p:nvPr/>
            </p:nvSpPr>
            <p:spPr bwMode="auto">
              <a:xfrm>
                <a:off x="4842076" y="3733800"/>
                <a:ext cx="2057400" cy="1981200"/>
              </a:xfrm>
              <a:prstGeom prst="rect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13322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42076" y="3733800"/>
                <a:ext cx="2057400" cy="19812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23" name="Rectangle 14"/>
              <p:cNvSpPr>
                <a:spLocks noChangeArrowheads="1"/>
              </p:cNvSpPr>
              <p:nvPr/>
            </p:nvSpPr>
            <p:spPr bwMode="auto">
              <a:xfrm>
                <a:off x="6670876" y="3505200"/>
                <a:ext cx="457200" cy="457200"/>
              </a:xfrm>
              <a:prstGeom prst="rect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13323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70876" y="3505200"/>
                <a:ext cx="457200" cy="457200"/>
              </a:xfrm>
              <a:prstGeom prst="rect">
                <a:avLst/>
              </a:prstGeom>
              <a:blipFill>
                <a:blip r:embed="rId6"/>
                <a:stretch>
                  <a:fillRect b="-13514"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24" name="Rectangle 15"/>
              <p:cNvSpPr>
                <a:spLocks noChangeArrowheads="1"/>
              </p:cNvSpPr>
              <p:nvPr/>
            </p:nvSpPr>
            <p:spPr bwMode="auto">
              <a:xfrm>
                <a:off x="4613476" y="3505200"/>
                <a:ext cx="457200" cy="457200"/>
              </a:xfrm>
              <a:prstGeom prst="rect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13324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13476" y="3505200"/>
                <a:ext cx="457200" cy="457200"/>
              </a:xfrm>
              <a:prstGeom prst="rect">
                <a:avLst/>
              </a:prstGeom>
              <a:blipFill>
                <a:blip r:embed="rId6"/>
                <a:stretch>
                  <a:fillRect b="-13514"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25" name="Rectangle 16"/>
              <p:cNvSpPr>
                <a:spLocks noChangeArrowheads="1"/>
              </p:cNvSpPr>
              <p:nvPr/>
            </p:nvSpPr>
            <p:spPr bwMode="auto">
              <a:xfrm>
                <a:off x="6670876" y="5486400"/>
                <a:ext cx="457200" cy="457200"/>
              </a:xfrm>
              <a:prstGeom prst="rect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13325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70876" y="5486400"/>
                <a:ext cx="457200" cy="457200"/>
              </a:xfrm>
              <a:prstGeom prst="rect">
                <a:avLst/>
              </a:prstGeom>
              <a:blipFill>
                <a:blip r:embed="rId6"/>
                <a:stretch>
                  <a:fillRect b="-13514"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26" name="Rectangle 17"/>
              <p:cNvSpPr>
                <a:spLocks noChangeArrowheads="1"/>
              </p:cNvSpPr>
              <p:nvPr/>
            </p:nvSpPr>
            <p:spPr bwMode="auto">
              <a:xfrm>
                <a:off x="4613476" y="5410200"/>
                <a:ext cx="457200" cy="457200"/>
              </a:xfrm>
              <a:prstGeom prst="rect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13326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13476" y="5410200"/>
                <a:ext cx="457200" cy="457200"/>
              </a:xfrm>
              <a:prstGeom prst="rect">
                <a:avLst/>
              </a:prstGeom>
              <a:blipFill>
                <a:blip r:embed="rId7"/>
                <a:stretch>
                  <a:fillRect b="-13158"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27" name="Rectangle 19"/>
              <p:cNvSpPr>
                <a:spLocks noChangeArrowheads="1"/>
              </p:cNvSpPr>
              <p:nvPr/>
            </p:nvSpPr>
            <p:spPr bwMode="auto">
              <a:xfrm>
                <a:off x="1905000" y="3733800"/>
                <a:ext cx="2057400" cy="1981200"/>
              </a:xfrm>
              <a:prstGeom prst="rect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13327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05000" y="3733800"/>
                <a:ext cx="2057400" cy="19812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328" name="Rectangle 18"/>
          <p:cNvSpPr>
            <a:spLocks noChangeArrowheads="1"/>
          </p:cNvSpPr>
          <p:nvPr/>
        </p:nvSpPr>
        <p:spPr bwMode="auto">
          <a:xfrm>
            <a:off x="2133600" y="3886200"/>
            <a:ext cx="1600200" cy="1600200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329" name="Rectangle 20"/>
              <p:cNvSpPr>
                <a:spLocks noChangeArrowheads="1"/>
              </p:cNvSpPr>
              <p:nvPr/>
            </p:nvSpPr>
            <p:spPr bwMode="auto">
              <a:xfrm>
                <a:off x="3505200" y="3733800"/>
                <a:ext cx="457200" cy="457200"/>
              </a:xfrm>
              <a:prstGeom prst="rect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13329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05200" y="3733800"/>
                <a:ext cx="457200" cy="457200"/>
              </a:xfrm>
              <a:prstGeom prst="rect">
                <a:avLst/>
              </a:prstGeom>
              <a:blipFill>
                <a:blip r:embed="rId8"/>
                <a:stretch>
                  <a:fillRect l="-2703" b="-13158"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30" name="Rectangle 21"/>
              <p:cNvSpPr>
                <a:spLocks noChangeArrowheads="1"/>
              </p:cNvSpPr>
              <p:nvPr/>
            </p:nvSpPr>
            <p:spPr bwMode="auto">
              <a:xfrm>
                <a:off x="1905000" y="3733800"/>
                <a:ext cx="457200" cy="457200"/>
              </a:xfrm>
              <a:prstGeom prst="rect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13330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05000" y="3733800"/>
                <a:ext cx="457200" cy="457200"/>
              </a:xfrm>
              <a:prstGeom prst="rect">
                <a:avLst/>
              </a:prstGeom>
              <a:blipFill>
                <a:blip r:embed="rId8"/>
                <a:stretch>
                  <a:fillRect b="-13158"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31" name="Rectangle 22"/>
              <p:cNvSpPr>
                <a:spLocks noChangeArrowheads="1"/>
              </p:cNvSpPr>
              <p:nvPr/>
            </p:nvSpPr>
            <p:spPr bwMode="auto">
              <a:xfrm>
                <a:off x="3505200" y="5257800"/>
                <a:ext cx="457200" cy="457200"/>
              </a:xfrm>
              <a:prstGeom prst="rect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13331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05200" y="5257800"/>
                <a:ext cx="457200" cy="457200"/>
              </a:xfrm>
              <a:prstGeom prst="rect">
                <a:avLst/>
              </a:prstGeom>
              <a:blipFill>
                <a:blip r:embed="rId8"/>
                <a:stretch>
                  <a:fillRect l="-2703" b="-13158"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32" name="Rectangle 23"/>
              <p:cNvSpPr>
                <a:spLocks noChangeArrowheads="1"/>
              </p:cNvSpPr>
              <p:nvPr/>
            </p:nvSpPr>
            <p:spPr bwMode="auto">
              <a:xfrm>
                <a:off x="1905000" y="5257800"/>
                <a:ext cx="457200" cy="457200"/>
              </a:xfrm>
              <a:prstGeom prst="rect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13332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05000" y="5257800"/>
                <a:ext cx="457200" cy="457200"/>
              </a:xfrm>
              <a:prstGeom prst="rect">
                <a:avLst/>
              </a:prstGeom>
              <a:blipFill>
                <a:blip r:embed="rId8"/>
                <a:stretch>
                  <a:fillRect b="-13158"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335" name="Text Box 26"/>
          <p:cNvSpPr txBox="1">
            <a:spLocks noChangeArrowheads="1"/>
          </p:cNvSpPr>
          <p:nvPr/>
        </p:nvSpPr>
        <p:spPr bwMode="auto">
          <a:xfrm>
            <a:off x="2022676" y="2755612"/>
            <a:ext cx="1905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Output is smaller than input</a:t>
            </a:r>
          </a:p>
        </p:txBody>
      </p:sp>
      <p:sp>
        <p:nvSpPr>
          <p:cNvPr id="24" name="Text Box 26">
            <a:extLst>
              <a:ext uri="{FF2B5EF4-FFF2-40B4-BE49-F238E27FC236}">
                <a16:creationId xmlns:a16="http://schemas.microsoft.com/office/drawing/2014/main" id="{0C7C3EEE-C679-5A48-8A0E-E2809CC8A7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8276" y="2755613"/>
            <a:ext cx="1905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Output is same size as input</a:t>
            </a:r>
          </a:p>
        </p:txBody>
      </p:sp>
      <p:sp>
        <p:nvSpPr>
          <p:cNvPr id="25" name="Text Box 26">
            <a:extLst>
              <a:ext uri="{FF2B5EF4-FFF2-40B4-BE49-F238E27FC236}">
                <a16:creationId xmlns:a16="http://schemas.microsoft.com/office/drawing/2014/main" id="{7B81B4D9-8CA3-644B-8CDF-137F4D8748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4876" y="2755613"/>
            <a:ext cx="1905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Output is larger than input</a:t>
            </a:r>
          </a:p>
        </p:txBody>
      </p:sp>
    </p:spTree>
    <p:extLst>
      <p:ext uri="{BB962C8B-B14F-4D97-AF65-F5344CB8AC3E}">
        <p14:creationId xmlns:p14="http://schemas.microsoft.com/office/powerpoint/2010/main" val="3197358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 animBg="1"/>
      <p:bldP spid="13317" grpId="0" animBg="1"/>
      <p:bldP spid="13318" grpId="0" animBg="1"/>
      <p:bldP spid="13319" grpId="0" animBg="1"/>
      <p:bldP spid="13320" grpId="0" animBg="1"/>
      <p:bldP spid="13321" grpId="0" animBg="1"/>
      <p:bldP spid="13322" grpId="0" animBg="1"/>
      <p:bldP spid="13323" grpId="0" animBg="1"/>
      <p:bldP spid="13324" grpId="0" animBg="1"/>
      <p:bldP spid="13325" grpId="0" animBg="1"/>
      <p:bldP spid="13326" grpId="0" animBg="1"/>
      <p:bldP spid="24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Practical details: Dealing with edges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To control the size of the output, we need to use </a:t>
            </a:r>
            <a:r>
              <a:rPr lang="en-US" i="1" dirty="0"/>
              <a:t>padding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What values should we pad the image with?</a:t>
            </a:r>
          </a:p>
        </p:txBody>
      </p:sp>
    </p:spTree>
    <p:extLst>
      <p:ext uri="{BB962C8B-B14F-4D97-AF65-F5344CB8AC3E}">
        <p14:creationId xmlns:p14="http://schemas.microsoft.com/office/powerpoint/2010/main" val="24190138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Practical details: Dealing with edges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To control the size of the output, we need to use </a:t>
            </a:r>
            <a:r>
              <a:rPr lang="en-US" i="1" dirty="0"/>
              <a:t>padding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What values should we pad the image with?</a:t>
            </a:r>
          </a:p>
          <a:p>
            <a:pPr lvl="1"/>
            <a:r>
              <a:rPr lang="en-US" sz="2400" dirty="0"/>
              <a:t>Zero pad</a:t>
            </a:r>
          </a:p>
          <a:p>
            <a:pPr lvl="1"/>
            <a:r>
              <a:rPr lang="en-US" sz="2400" dirty="0"/>
              <a:t>Wrap around</a:t>
            </a:r>
          </a:p>
          <a:p>
            <a:pPr lvl="1"/>
            <a:r>
              <a:rPr lang="en-US" sz="2400" dirty="0"/>
              <a:t>Copy edge</a:t>
            </a:r>
          </a:p>
          <a:p>
            <a:pPr lvl="1"/>
            <a:r>
              <a:rPr lang="en-US" sz="2400" dirty="0"/>
              <a:t>Reflect across edge</a:t>
            </a: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2362200"/>
            <a:ext cx="4033838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4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2362200"/>
            <a:ext cx="4033838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4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00" y="2362200"/>
            <a:ext cx="4033838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43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9800" y="2362200"/>
            <a:ext cx="4033838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44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9800" y="2362200"/>
            <a:ext cx="4033838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45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19800" y="2362200"/>
            <a:ext cx="4033838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46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19800" y="2362200"/>
            <a:ext cx="4033838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47" name="Picture 1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19800" y="2362200"/>
            <a:ext cx="4033838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48" name="Picture 1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019800" y="2362200"/>
            <a:ext cx="4033838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49" name="Picture 1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019800" y="2362200"/>
            <a:ext cx="4033838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50" name="Picture 1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019800" y="2362200"/>
            <a:ext cx="4033838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51" name="Picture 15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019800" y="2362200"/>
            <a:ext cx="4033838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52" name="Picture 16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019800" y="2362200"/>
            <a:ext cx="4033838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53" name="Text Box 17"/>
          <p:cNvSpPr txBox="1">
            <a:spLocks noChangeArrowheads="1"/>
          </p:cNvSpPr>
          <p:nvPr/>
        </p:nvSpPr>
        <p:spPr bwMode="auto">
          <a:xfrm>
            <a:off x="8686800" y="6553200"/>
            <a:ext cx="18986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Source: S. Marschner</a:t>
            </a:r>
          </a:p>
        </p:txBody>
      </p:sp>
    </p:spTree>
    <p:extLst>
      <p:ext uri="{BB962C8B-B14F-4D97-AF65-F5344CB8AC3E}">
        <p14:creationId xmlns:p14="http://schemas.microsoft.com/office/powerpoint/2010/main" val="1307264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D4ECD-6914-4821-94BE-9AD4A1B66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Properties: Linearity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66AF132-993E-4008-BFA3-6539927A55D8}"/>
                  </a:ext>
                </a:extLst>
              </p:cNvPr>
              <p:cNvSpPr txBox="1"/>
              <p:nvPr/>
            </p:nvSpPr>
            <p:spPr>
              <a:xfrm>
                <a:off x="1546509" y="1560353"/>
                <a:ext cx="942629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600" i="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filter</m:t>
                      </m:r>
                      <m:r>
                        <a:rPr lang="en-US" sz="36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3600" i="1" baseline="-25000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3600" i="1" baseline="-25000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 = </m:t>
                      </m:r>
                      <m:r>
                        <m:rPr>
                          <m:sty m:val="p"/>
                        </m:rPr>
                        <a:rPr lang="en-US" sz="3600" i="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filter</m:t>
                      </m:r>
                      <m:r>
                        <a:rPr lang="en-US" sz="36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3600" i="1" baseline="-25000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en-US" sz="36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r>
                        <m:rPr>
                          <m:sty m:val="p"/>
                        </m:rPr>
                        <a:rPr lang="en-US" sz="3600" i="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filter</m:t>
                      </m:r>
                      <m:r>
                        <a:rPr lang="en-US" sz="36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3600" i="1" baseline="-25000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36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6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66AF132-993E-4008-BFA3-6539927A55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6509" y="1560353"/>
                <a:ext cx="9426291" cy="646331"/>
              </a:xfrm>
              <a:prstGeom prst="rect">
                <a:avLst/>
              </a:prstGeom>
              <a:blipFill>
                <a:blip r:embed="rId2"/>
                <a:stretch>
                  <a:fillRect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8" name="Group 47">
            <a:extLst>
              <a:ext uri="{FF2B5EF4-FFF2-40B4-BE49-F238E27FC236}">
                <a16:creationId xmlns:a16="http://schemas.microsoft.com/office/drawing/2014/main" id="{79673864-060F-4DE6-A6F6-5387EAE5C52F}"/>
              </a:ext>
            </a:extLst>
          </p:cNvPr>
          <p:cNvGrpSpPr/>
          <p:nvPr/>
        </p:nvGrpSpPr>
        <p:grpSpPr>
          <a:xfrm>
            <a:off x="5344655" y="3180607"/>
            <a:ext cx="4027945" cy="731520"/>
            <a:chOff x="3754659" y="3225091"/>
            <a:chExt cx="4027945" cy="731520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E0BC084-833A-424A-A70F-50C9A9F3E8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2606" y="3225091"/>
              <a:ext cx="731520" cy="731520"/>
            </a:xfrm>
            <a:prstGeom prst="rect">
              <a:avLst/>
            </a:prstGeom>
            <a:ln w="38100">
              <a:solidFill>
                <a:schemeClr val="accent1"/>
              </a:solidFill>
            </a:ln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F4C319C8-90FC-4D85-9BAF-1F837F1DE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18" t="46318"/>
            <a:stretch/>
          </p:blipFill>
          <p:spPr>
            <a:xfrm>
              <a:off x="6982891" y="3375787"/>
              <a:ext cx="430129" cy="430129"/>
            </a:xfrm>
            <a:prstGeom prst="rect">
              <a:avLst/>
            </a:prstGeom>
            <a:ln w="38100">
              <a:solidFill>
                <a:schemeClr val="accent1"/>
              </a:solidFill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2E433B0E-47CF-408A-9FDC-3C95A4BDE1A0}"/>
                    </a:ext>
                  </a:extLst>
                </p:cNvPr>
                <p:cNvSpPr txBox="1"/>
                <p:nvPr/>
              </p:nvSpPr>
              <p:spPr>
                <a:xfrm>
                  <a:off x="3754659" y="3267686"/>
                  <a:ext cx="1636947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3600" b="0" i="0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m:rPr>
                            <m:sty m:val="p"/>
                          </m:rPr>
                          <a:rPr lang="en-US" sz="3600" i="0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filter</m:t>
                        </m:r>
                        <m:r>
                          <a:rPr lang="en-US" sz="36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</m:oMath>
                    </m:oMathPara>
                  </a14:m>
                  <a:endParaRPr lang="en-US" sz="36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2E433B0E-47CF-408A-9FDC-3C95A4BDE1A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54659" y="3267686"/>
                  <a:ext cx="1636947" cy="646331"/>
                </a:xfrm>
                <a:prstGeom prst="rect">
                  <a:avLst/>
                </a:prstGeom>
                <a:blipFill>
                  <a:blip r:embed="rId11"/>
                  <a:stretch>
                    <a:fillRect r="-28462" b="-2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6C3D5460-868E-404F-900F-6FB1C95EC58B}"/>
                    </a:ext>
                  </a:extLst>
                </p:cNvPr>
                <p:cNvSpPr txBox="1"/>
                <p:nvPr/>
              </p:nvSpPr>
              <p:spPr>
                <a:xfrm>
                  <a:off x="6521653" y="3267686"/>
                  <a:ext cx="393953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</m:oMath>
                    </m:oMathPara>
                  </a14:m>
                  <a:endParaRPr lang="en-US" sz="36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6C3D5460-868E-404F-900F-6FB1C95EC58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21653" y="3267686"/>
                  <a:ext cx="393953" cy="646331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84D05FE3-B42F-4161-9D13-E3C0E7353FBB}"/>
                    </a:ext>
                  </a:extLst>
                </p:cNvPr>
                <p:cNvSpPr txBox="1"/>
                <p:nvPr/>
              </p:nvSpPr>
              <p:spPr>
                <a:xfrm>
                  <a:off x="7449006" y="3267686"/>
                  <a:ext cx="333598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36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84D05FE3-B42F-4161-9D13-E3C0E7353FB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49006" y="3267686"/>
                  <a:ext cx="333598" cy="646331"/>
                </a:xfrm>
                <a:prstGeom prst="rect">
                  <a:avLst/>
                </a:prstGeom>
                <a:blipFill>
                  <a:blip r:embed="rId13"/>
                  <a:stretch>
                    <a:fillRect l="-33333" r="-44444" b="-2307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8483FEC-9A0E-4371-B995-B99F43D0F2A8}"/>
              </a:ext>
            </a:extLst>
          </p:cNvPr>
          <p:cNvGrpSpPr/>
          <p:nvPr/>
        </p:nvGrpSpPr>
        <p:grpSpPr>
          <a:xfrm>
            <a:off x="381000" y="3180607"/>
            <a:ext cx="4550798" cy="731520"/>
            <a:chOff x="-502052" y="3225091"/>
            <a:chExt cx="4550798" cy="73152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1C0FBF4-ABCF-4A13-8D26-AFBE7D12C5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748" y="3225091"/>
              <a:ext cx="731520" cy="731520"/>
            </a:xfrm>
            <a:prstGeom prst="rect">
              <a:avLst/>
            </a:prstGeom>
            <a:ln w="38100">
              <a:solidFill>
                <a:schemeClr val="accent1"/>
              </a:solidFill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D463BAA-5210-43AC-AD4A-52CA4F9D3F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3024" y="3384389"/>
              <a:ext cx="412924" cy="412924"/>
            </a:xfrm>
            <a:prstGeom prst="rect">
              <a:avLst/>
            </a:prstGeom>
            <a:ln w="38100">
              <a:solidFill>
                <a:schemeClr val="accent1"/>
              </a:solidFill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F0E390B-EAEB-4E32-980D-E3418F7184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3624" y="3384389"/>
              <a:ext cx="412924" cy="412924"/>
            </a:xfrm>
            <a:prstGeom prst="rect">
              <a:avLst/>
            </a:prstGeom>
            <a:ln w="38100">
              <a:solidFill>
                <a:schemeClr val="accent1"/>
              </a:solidFill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B4CFF41A-2574-4FBF-9AF2-6A36D9B452EE}"/>
                    </a:ext>
                  </a:extLst>
                </p:cNvPr>
                <p:cNvSpPr txBox="1"/>
                <p:nvPr/>
              </p:nvSpPr>
              <p:spPr>
                <a:xfrm>
                  <a:off x="2698348" y="3267686"/>
                  <a:ext cx="435998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oMath>
                    </m:oMathPara>
                  </a14:m>
                  <a:endParaRPr lang="en-US" sz="36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B4CFF41A-2574-4FBF-9AF2-6A36D9B452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98348" y="3267686"/>
                  <a:ext cx="435998" cy="646331"/>
                </a:xfrm>
                <a:prstGeom prst="rect">
                  <a:avLst/>
                </a:prstGeom>
                <a:blipFill>
                  <a:blip r:embed="rId15"/>
                  <a:stretch>
                    <a:fillRect l="-37143" r="-85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8E551C35-512C-490A-B62A-A6825405DC7B}"/>
                    </a:ext>
                  </a:extLst>
                </p:cNvPr>
                <p:cNvSpPr txBox="1"/>
                <p:nvPr/>
              </p:nvSpPr>
              <p:spPr>
                <a:xfrm>
                  <a:off x="-502052" y="3267686"/>
                  <a:ext cx="1472643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3600" i="0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filte</m:t>
                        </m:r>
                        <m:r>
                          <m:rPr>
                            <m:sty m:val="p"/>
                          </m:rPr>
                          <a:rPr lang="en-US" sz="3600" i="0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r</m:t>
                        </m:r>
                        <m:r>
                          <a:rPr lang="en-US" sz="3600" i="0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</m:oMath>
                    </m:oMathPara>
                  </a14:m>
                  <a:endParaRPr lang="en-US" sz="36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8E551C35-512C-490A-B62A-A6825405DC7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502052" y="3267686"/>
                  <a:ext cx="1472643" cy="646331"/>
                </a:xfrm>
                <a:prstGeom prst="rect">
                  <a:avLst/>
                </a:prstGeom>
                <a:blipFill>
                  <a:blip r:embed="rId16"/>
                  <a:stretch>
                    <a:fillRect r="-2564" b="-2307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0B69D54F-EBE4-4E43-85AE-A02359F05877}"/>
                    </a:ext>
                  </a:extLst>
                </p:cNvPr>
                <p:cNvSpPr txBox="1"/>
                <p:nvPr/>
              </p:nvSpPr>
              <p:spPr>
                <a:xfrm>
                  <a:off x="1707748" y="3267686"/>
                  <a:ext cx="393953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</m:oMath>
                    </m:oMathPara>
                  </a14:m>
                  <a:endParaRPr lang="en-US" sz="36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0B69D54F-EBE4-4E43-85AE-A02359F0587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07748" y="3267686"/>
                  <a:ext cx="393953" cy="646331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3EED3B0F-3FA0-4FC8-B243-475676B2A2CE}"/>
                    </a:ext>
                  </a:extLst>
                </p:cNvPr>
                <p:cNvSpPr txBox="1"/>
                <p:nvPr/>
              </p:nvSpPr>
              <p:spPr>
                <a:xfrm>
                  <a:off x="3612748" y="3267686"/>
                  <a:ext cx="435998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36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3EED3B0F-3FA0-4FC8-B243-475676B2A2C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12748" y="3267686"/>
                  <a:ext cx="435998" cy="646331"/>
                </a:xfrm>
                <a:prstGeom prst="rect">
                  <a:avLst/>
                </a:prstGeom>
                <a:blipFill>
                  <a:blip r:embed="rId18"/>
                  <a:stretch>
                    <a:fillRect l="-34286" r="-5714" b="-2307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94E6AF7-592E-4AC8-BB1E-4CA19983AB55}"/>
              </a:ext>
            </a:extLst>
          </p:cNvPr>
          <p:cNvGrpSpPr/>
          <p:nvPr/>
        </p:nvGrpSpPr>
        <p:grpSpPr>
          <a:xfrm>
            <a:off x="10271760" y="3180607"/>
            <a:ext cx="1463040" cy="731520"/>
            <a:chOff x="7259380" y="3225091"/>
            <a:chExt cx="1463040" cy="731520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4998C8A-8022-4258-80B2-A8340A5560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0900" y="3225091"/>
              <a:ext cx="731520" cy="731520"/>
            </a:xfrm>
            <a:prstGeom prst="rect">
              <a:avLst/>
            </a:prstGeom>
            <a:ln w="38100">
              <a:solidFill>
                <a:schemeClr val="accent1"/>
              </a:solidFill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7FFD536B-212C-4D19-8AB1-A3A5FA0EA487}"/>
                    </a:ext>
                  </a:extLst>
                </p:cNvPr>
                <p:cNvSpPr txBox="1"/>
                <p:nvPr/>
              </p:nvSpPr>
              <p:spPr>
                <a:xfrm>
                  <a:off x="7259380" y="3267686"/>
                  <a:ext cx="333598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en-US" sz="36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7FFD536B-212C-4D19-8AB1-A3A5FA0EA48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59380" y="3267686"/>
                  <a:ext cx="333598" cy="646331"/>
                </a:xfrm>
                <a:prstGeom prst="rect">
                  <a:avLst/>
                </a:prstGeom>
                <a:blipFill>
                  <a:blip r:embed="rId20"/>
                  <a:stretch>
                    <a:fillRect r="-5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343180CD-B31B-2C42-91CA-1AC2B9BD179C}"/>
              </a:ext>
            </a:extLst>
          </p:cNvPr>
          <p:cNvSpPr txBox="1"/>
          <p:nvPr/>
        </p:nvSpPr>
        <p:spPr>
          <a:xfrm>
            <a:off x="152400" y="6553200"/>
            <a:ext cx="29418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Adapted from </a:t>
            </a:r>
            <a:r>
              <a:rPr lang="en-US" sz="1200" dirty="0">
                <a:hlinkClick r:id="rId21"/>
              </a:rPr>
              <a:t>D. </a:t>
            </a:r>
            <a:r>
              <a:rPr lang="en-US" sz="1200" dirty="0" err="1">
                <a:hlinkClick r:id="rId21"/>
              </a:rPr>
              <a:t>Fouhey</a:t>
            </a:r>
            <a:r>
              <a:rPr lang="en-US" sz="1200" dirty="0">
                <a:hlinkClick r:id="rId21"/>
              </a:rPr>
              <a:t> and J. Johnson</a:t>
            </a:r>
            <a:endParaRPr lang="en-US" sz="1200" dirty="0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48B1C49-0F8B-1243-96C4-8591432B5913}"/>
              </a:ext>
            </a:extLst>
          </p:cNvPr>
          <p:cNvGrpSpPr/>
          <p:nvPr/>
        </p:nvGrpSpPr>
        <p:grpSpPr>
          <a:xfrm>
            <a:off x="10287000" y="4909387"/>
            <a:ext cx="1417320" cy="731520"/>
            <a:chOff x="7603430" y="4909387"/>
            <a:chExt cx="1417320" cy="7315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5137C7FD-BEBC-3742-85A2-89EA09EF7F5B}"/>
                    </a:ext>
                  </a:extLst>
                </p:cNvPr>
                <p:cNvSpPr txBox="1"/>
                <p:nvPr/>
              </p:nvSpPr>
              <p:spPr>
                <a:xfrm>
                  <a:off x="7603430" y="4951982"/>
                  <a:ext cx="486472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en-US" sz="36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1CD6B874-0CE8-4519-81D7-37305EB3803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03430" y="4951982"/>
                  <a:ext cx="486472" cy="646331"/>
                </a:xfrm>
                <a:prstGeom prst="rect">
                  <a:avLst/>
                </a:prstGeom>
                <a:blipFill>
                  <a:blip r:embed="rId22"/>
                  <a:stretch>
                    <a:fillRect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8FDD8DF8-4CC4-1440-B7B7-11034693DF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9230" y="4909387"/>
              <a:ext cx="731520" cy="731520"/>
            </a:xfrm>
            <a:prstGeom prst="rect">
              <a:avLst/>
            </a:prstGeom>
            <a:ln w="38100">
              <a:solidFill>
                <a:schemeClr val="accent1"/>
              </a:solidFill>
            </a:ln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B131EFDF-7973-7D4A-9F35-C4FEC237EFEE}"/>
              </a:ext>
            </a:extLst>
          </p:cNvPr>
          <p:cNvGrpSpPr/>
          <p:nvPr/>
        </p:nvGrpSpPr>
        <p:grpSpPr>
          <a:xfrm>
            <a:off x="7315200" y="4909387"/>
            <a:ext cx="2819400" cy="731520"/>
            <a:chOff x="5304975" y="4909387"/>
            <a:chExt cx="2819400" cy="7315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3BB36836-6318-7E49-A3DA-107463AA3E28}"/>
                    </a:ext>
                  </a:extLst>
                </p:cNvPr>
                <p:cNvSpPr txBox="1"/>
                <p:nvPr/>
              </p:nvSpPr>
              <p:spPr>
                <a:xfrm>
                  <a:off x="5304975" y="4951982"/>
                  <a:ext cx="383165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en-US" sz="36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C0AFB17C-4C60-49B3-98D3-66619F99EC8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04975" y="4951982"/>
                  <a:ext cx="383165" cy="646331"/>
                </a:xfrm>
                <a:prstGeom prst="rect">
                  <a:avLst/>
                </a:prstGeom>
                <a:blipFill>
                  <a:blip r:embed="rId5"/>
                  <a:stretch>
                    <a:fillRect l="-3333" r="-3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3EF2D3C4-FC0A-8642-9EFC-DD9C9AAD6EED}"/>
                </a:ext>
              </a:extLst>
            </p:cNvPr>
            <p:cNvGrpSpPr/>
            <p:nvPr/>
          </p:nvGrpSpPr>
          <p:grpSpPr>
            <a:xfrm>
              <a:off x="5953062" y="4909387"/>
              <a:ext cx="2171313" cy="731520"/>
              <a:chOff x="5953062" y="4909387"/>
              <a:chExt cx="2171313" cy="73152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0" name="TextBox 59">
                    <a:extLst>
                      <a:ext uri="{FF2B5EF4-FFF2-40B4-BE49-F238E27FC236}">
                        <a16:creationId xmlns:a16="http://schemas.microsoft.com/office/drawing/2014/main" id="{23844220-E271-9C4A-A6A4-609C3FB4163C}"/>
                      </a:ext>
                    </a:extLst>
                  </p:cNvPr>
                  <p:cNvSpPr txBox="1"/>
                  <p:nvPr/>
                </p:nvSpPr>
                <p:spPr>
                  <a:xfrm>
                    <a:off x="6799703" y="4951982"/>
                    <a:ext cx="486472" cy="6463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360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oMath>
                      </m:oMathPara>
                    </a14:m>
                    <a:endParaRPr lang="en-US" sz="3600" dirty="0">
                      <a:solidFill>
                        <a:srgbClr val="7030A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C6D7AB73-B019-4B1A-ADFC-FF379E6B389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99703" y="4951982"/>
                    <a:ext cx="486472" cy="646331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10256" r="-1794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C575E931-E65E-694E-9013-EE3A2FB3F4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53062" y="4909387"/>
                <a:ext cx="731520" cy="731520"/>
              </a:xfrm>
              <a:prstGeom prst="rect">
                <a:avLst/>
              </a:prstGeom>
              <a:ln w="38100">
                <a:solidFill>
                  <a:schemeClr val="accent1"/>
                </a:solidFill>
              </a:ln>
            </p:spPr>
          </p:pic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677526A1-A3E3-D74B-A921-EC9D757238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92855" y="4909387"/>
                <a:ext cx="731520" cy="731520"/>
              </a:xfrm>
              <a:prstGeom prst="rect">
                <a:avLst/>
              </a:prstGeom>
              <a:ln w="38100">
                <a:solidFill>
                  <a:schemeClr val="accent1"/>
                </a:solidFill>
              </a:ln>
            </p:spPr>
          </p:pic>
        </p:grp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6BC4CE74-BA90-6E4B-B339-83C457E56DBF}"/>
              </a:ext>
            </a:extLst>
          </p:cNvPr>
          <p:cNvGrpSpPr/>
          <p:nvPr/>
        </p:nvGrpSpPr>
        <p:grpSpPr>
          <a:xfrm>
            <a:off x="381000" y="4909387"/>
            <a:ext cx="7012565" cy="731520"/>
            <a:chOff x="-990601" y="4909387"/>
            <a:chExt cx="7012565" cy="731520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6F1FCDA0-2D8E-7E4B-B3D7-864C83416D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199" y="4909387"/>
              <a:ext cx="731520" cy="731520"/>
            </a:xfrm>
            <a:prstGeom prst="rect">
              <a:avLst/>
            </a:prstGeom>
            <a:ln w="38100">
              <a:solidFill>
                <a:schemeClr val="accent1"/>
              </a:solidFill>
            </a:ln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4C0030EA-E0B4-9A4C-94CE-5C8D5B656A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3999" y="5068685"/>
              <a:ext cx="412924" cy="412924"/>
            </a:xfrm>
            <a:prstGeom prst="rect">
              <a:avLst/>
            </a:prstGeom>
            <a:ln w="38100">
              <a:solidFill>
                <a:schemeClr val="accent1"/>
              </a:solidFill>
            </a:ln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EDCF6156-CBD7-9442-BD2A-F00EDE157C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9675" y="5068685"/>
              <a:ext cx="412924" cy="412924"/>
            </a:xfrm>
            <a:prstGeom prst="rect">
              <a:avLst/>
            </a:prstGeom>
            <a:ln w="38100">
              <a:solidFill>
                <a:schemeClr val="accent1"/>
              </a:solidFill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40C64BE7-765A-9446-A000-BC2CD6DE0154}"/>
                    </a:ext>
                  </a:extLst>
                </p:cNvPr>
                <p:cNvSpPr txBox="1"/>
                <p:nvPr/>
              </p:nvSpPr>
              <p:spPr>
                <a:xfrm>
                  <a:off x="1970856" y="4951982"/>
                  <a:ext cx="2143943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)+</m:t>
                        </m:r>
                        <m:r>
                          <m:rPr>
                            <m:sty m:val="p"/>
                          </m:rPr>
                          <a:rPr lang="en-US" sz="3600" i="0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filter</m:t>
                        </m:r>
                        <m:r>
                          <a:rPr lang="en-US" sz="36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</m:oMath>
                    </m:oMathPara>
                  </a14:m>
                  <a:endParaRPr lang="en-US" sz="36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43028E10-1E3B-490C-A21D-CA87F2FE2DB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0856" y="4951982"/>
                  <a:ext cx="2143943" cy="646331"/>
                </a:xfrm>
                <a:prstGeom prst="rect">
                  <a:avLst/>
                </a:prstGeom>
                <a:blipFill>
                  <a:blip r:embed="rId25"/>
                  <a:stretch>
                    <a:fillRect l="-3529" r="-3529" b="-2307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97C1851B-1531-B341-8273-ED142FE3EF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9079" y="4909387"/>
              <a:ext cx="731520" cy="731520"/>
            </a:xfrm>
            <a:prstGeom prst="rect">
              <a:avLst/>
            </a:prstGeom>
            <a:ln w="38100">
              <a:solidFill>
                <a:schemeClr val="accent1"/>
              </a:solidFill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C90FA60F-3419-564C-8E40-BCBD554C8803}"/>
                    </a:ext>
                  </a:extLst>
                </p:cNvPr>
                <p:cNvSpPr txBox="1"/>
                <p:nvPr/>
              </p:nvSpPr>
              <p:spPr>
                <a:xfrm>
                  <a:off x="-990601" y="4951982"/>
                  <a:ext cx="1483589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3600" i="0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filte</m:t>
                        </m:r>
                        <m:r>
                          <m:rPr>
                            <m:sty m:val="p"/>
                          </m:rPr>
                          <a:rPr lang="en-US" sz="3600" i="0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r</m:t>
                        </m:r>
                        <m:r>
                          <a:rPr lang="en-US" sz="3600" i="0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</m:oMath>
                    </m:oMathPara>
                  </a14:m>
                  <a:endParaRPr lang="en-US" sz="36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7E214293-CDB6-49B1-93DD-81E038FAFB2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990601" y="4951982"/>
                  <a:ext cx="1483589" cy="646331"/>
                </a:xfrm>
                <a:prstGeom prst="rect">
                  <a:avLst/>
                </a:prstGeom>
                <a:blipFill>
                  <a:blip r:embed="rId26"/>
                  <a:stretch>
                    <a:fillRect r="-2542" b="-2307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77A4737B-C43A-BB47-B793-5A57568C4DA0}"/>
                    </a:ext>
                  </a:extLst>
                </p:cNvPr>
                <p:cNvSpPr txBox="1"/>
                <p:nvPr/>
              </p:nvSpPr>
              <p:spPr>
                <a:xfrm>
                  <a:off x="1219199" y="4951982"/>
                  <a:ext cx="393953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</m:oMath>
                    </m:oMathPara>
                  </a14:m>
                  <a:endParaRPr lang="en-US" sz="36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CC9CE7A4-09DB-4162-B800-7768BE41C7B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19199" y="4951982"/>
                  <a:ext cx="393953" cy="646331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37D29423-9C86-1946-B1FD-73BA05B55753}"/>
                    </a:ext>
                  </a:extLst>
                </p:cNvPr>
                <p:cNvSpPr txBox="1"/>
                <p:nvPr/>
              </p:nvSpPr>
              <p:spPr>
                <a:xfrm>
                  <a:off x="4876799" y="4951982"/>
                  <a:ext cx="393953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</m:oMath>
                    </m:oMathPara>
                  </a14:m>
                  <a:endParaRPr lang="en-US" sz="36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40C79F3D-6805-4B48-89F8-2B8CEB2AC8C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76799" y="4951982"/>
                  <a:ext cx="393953" cy="646331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2986B05B-FC21-C74D-A766-85F587E6CE16}"/>
                    </a:ext>
                  </a:extLst>
                </p:cNvPr>
                <p:cNvSpPr txBox="1"/>
                <p:nvPr/>
              </p:nvSpPr>
              <p:spPr>
                <a:xfrm>
                  <a:off x="5638799" y="4951982"/>
                  <a:ext cx="383165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36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6B5E0DB8-8830-4028-AC03-5658645267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38799" y="4951982"/>
                  <a:ext cx="383165" cy="646331"/>
                </a:xfrm>
                <a:prstGeom prst="rect">
                  <a:avLst/>
                </a:prstGeom>
                <a:blipFill>
                  <a:blip r:embed="rId18"/>
                  <a:stretch>
                    <a:fillRect l="-33333" r="-30000" b="-2307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688838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D4ECD-6914-4821-94BE-9AD4A1B66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Properties: Linearity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66AF132-993E-4008-BFA3-6539927A55D8}"/>
                  </a:ext>
                </a:extLst>
              </p:cNvPr>
              <p:cNvSpPr txBox="1"/>
              <p:nvPr/>
            </p:nvSpPr>
            <p:spPr>
              <a:xfrm>
                <a:off x="1546509" y="1560353"/>
                <a:ext cx="942629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600" i="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filter</m:t>
                      </m:r>
                      <m:r>
                        <a:rPr lang="en-US" sz="36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3600" i="1" baseline="-25000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3600" i="1" baseline="-25000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 = </m:t>
                      </m:r>
                      <m:r>
                        <m:rPr>
                          <m:sty m:val="p"/>
                        </m:rPr>
                        <a:rPr lang="en-US" sz="3600" i="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filter</m:t>
                      </m:r>
                      <m:r>
                        <a:rPr lang="en-US" sz="36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3600" i="1" baseline="-25000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en-US" sz="36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r>
                        <m:rPr>
                          <m:sty m:val="p"/>
                        </m:rPr>
                        <a:rPr lang="en-US" sz="3600" i="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filter</m:t>
                      </m:r>
                      <m:r>
                        <a:rPr lang="en-US" sz="36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3600" i="1" baseline="-25000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36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6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66AF132-993E-4008-BFA3-6539927A55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6509" y="1560353"/>
                <a:ext cx="9426291" cy="646331"/>
              </a:xfrm>
              <a:prstGeom prst="rect">
                <a:avLst/>
              </a:prstGeom>
              <a:blipFill>
                <a:blip r:embed="rId2"/>
                <a:stretch>
                  <a:fillRect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>
            <a:extLst>
              <a:ext uri="{FF2B5EF4-FFF2-40B4-BE49-F238E27FC236}">
                <a16:creationId xmlns:a16="http://schemas.microsoft.com/office/drawing/2014/main" id="{343180CD-B31B-2C42-91CA-1AC2B9BD179C}"/>
              </a:ext>
            </a:extLst>
          </p:cNvPr>
          <p:cNvSpPr txBox="1"/>
          <p:nvPr/>
        </p:nvSpPr>
        <p:spPr>
          <a:xfrm>
            <a:off x="152400" y="6553200"/>
            <a:ext cx="29418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Adapted from </a:t>
            </a:r>
            <a:r>
              <a:rPr lang="en-US" sz="1200" dirty="0">
                <a:hlinkClick r:id="rId3"/>
              </a:rPr>
              <a:t>D. </a:t>
            </a:r>
            <a:r>
              <a:rPr lang="en-US" sz="1200" dirty="0" err="1">
                <a:hlinkClick r:id="rId3"/>
              </a:rPr>
              <a:t>Fouhey</a:t>
            </a:r>
            <a:r>
              <a:rPr lang="en-US" sz="1200" dirty="0">
                <a:hlinkClick r:id="rId3"/>
              </a:rPr>
              <a:t> and J. Johnson</a:t>
            </a:r>
            <a:endParaRPr 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5FD99FE5-4405-2240-A678-4DAC82B89ED2}"/>
                  </a:ext>
                </a:extLst>
              </p:cNvPr>
              <p:cNvSpPr txBox="1"/>
              <p:nvPr/>
            </p:nvSpPr>
            <p:spPr>
              <a:xfrm>
                <a:off x="1546508" y="3276600"/>
                <a:ext cx="942629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600" i="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filter</m:t>
                      </m:r>
                      <m:d>
                        <m:dPr>
                          <m:ctrlPr>
                            <a:rPr lang="en-US" sz="360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60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36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36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36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36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3600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6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r>
                        <m:rPr>
                          <m:sty m:val="p"/>
                        </m:rPr>
                        <a:rPr lang="en-US" sz="3600" i="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filter</m:t>
                      </m:r>
                      <m:d>
                        <m:dPr>
                          <m:ctrlPr>
                            <a:rPr lang="en-US" sz="360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600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3600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3600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6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r>
                        <a:rPr lang="en-US" sz="36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r>
                        <m:rPr>
                          <m:sty m:val="p"/>
                        </m:rPr>
                        <a:rPr lang="en-US" sz="3600" i="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filter</m:t>
                      </m:r>
                      <m:d>
                        <m:dPr>
                          <m:ctrlPr>
                            <a:rPr lang="en-US" sz="360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600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36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3600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6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</m:oMath>
                  </m:oMathPara>
                </a14:m>
                <a:endParaRPr lang="en-US" sz="36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5FD99FE5-4405-2240-A678-4DAC82B89E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6508" y="3276600"/>
                <a:ext cx="9426291" cy="646331"/>
              </a:xfrm>
              <a:prstGeom prst="rect">
                <a:avLst/>
              </a:prstGeom>
              <a:blipFill>
                <a:blip r:embed="rId4"/>
                <a:stretch>
                  <a:fillRect b="-26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4DC95989-2FF8-2245-97FD-DD86863D04FD}"/>
              </a:ext>
            </a:extLst>
          </p:cNvPr>
          <p:cNvSpPr txBox="1"/>
          <p:nvPr/>
        </p:nvSpPr>
        <p:spPr>
          <a:xfrm>
            <a:off x="5410200" y="2708685"/>
            <a:ext cx="9829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Also: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5536DE7-73E7-EB49-AB29-EF3F1B82E0DF}"/>
                  </a:ext>
                </a:extLst>
              </p:cNvPr>
              <p:cNvSpPr/>
              <p:nvPr/>
            </p:nvSpPr>
            <p:spPr>
              <a:xfrm>
                <a:off x="3048000" y="4060587"/>
                <a:ext cx="6096000" cy="64633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filter</m:t>
                    </m:r>
                    <m:d>
                      <m:dPr>
                        <m:ctrlPr>
                          <a:rPr lang="en-US" sz="36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36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en-US" sz="36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6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en-US" sz="3600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6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3600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filter</m:t>
                    </m:r>
                    <m:d>
                      <m:dPr>
                        <m:ctrlPr>
                          <a:rPr lang="en-US" sz="36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en-US" sz="36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6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</m:oMath>
                </a14:m>
                <a:endParaRPr lang="en-US" sz="36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5536DE7-73E7-EB49-AB29-EF3F1B82E0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0" y="4060587"/>
                <a:ext cx="6096000" cy="646331"/>
              </a:xfrm>
              <a:prstGeom prst="rect">
                <a:avLst/>
              </a:prstGeom>
              <a:blipFill>
                <a:blip r:embed="rId5"/>
                <a:stretch>
                  <a:fillRect b="-23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6CB4E48-C62C-4248-B1F9-2EAA7255D388}"/>
                  </a:ext>
                </a:extLst>
              </p:cNvPr>
              <p:cNvSpPr/>
              <p:nvPr/>
            </p:nvSpPr>
            <p:spPr>
              <a:xfrm>
                <a:off x="3429000" y="4947774"/>
                <a:ext cx="5379550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filter</m:t>
                    </m:r>
                    <m:d>
                      <m:dPr>
                        <m:ctrlPr>
                          <a:rPr lang="en-US" sz="36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en-US" sz="36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6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36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en-US" sz="3600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6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3600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filter</m:t>
                    </m:r>
                    <m:d>
                      <m:dPr>
                        <m:ctrlPr>
                          <a:rPr lang="en-US" sz="36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en-US" sz="36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6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</m:oMath>
                </a14:m>
                <a:endParaRPr lang="en-US" sz="36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6CB4E48-C62C-4248-B1F9-2EAA7255D3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00" y="4947774"/>
                <a:ext cx="5379550" cy="646331"/>
              </a:xfrm>
              <a:prstGeom prst="rect">
                <a:avLst/>
              </a:prstGeom>
              <a:blipFill>
                <a:blip r:embed="rId6"/>
                <a:stretch>
                  <a:fillRect l="-1176" b="-254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28726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BE491-B4D8-471F-8B9A-DF121B56D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Properties: Shift-invariance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04003B1-03DF-4B6A-8A58-432D2DCB7D2D}"/>
              </a:ext>
            </a:extLst>
          </p:cNvPr>
          <p:cNvGrpSpPr/>
          <p:nvPr/>
        </p:nvGrpSpPr>
        <p:grpSpPr>
          <a:xfrm>
            <a:off x="1066800" y="2590800"/>
            <a:ext cx="6934200" cy="1600200"/>
            <a:chOff x="-559657" y="3093611"/>
            <a:chExt cx="6934200" cy="16002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9BF4A73-5208-45DF-BEDD-835C2E542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249" y="3093611"/>
              <a:ext cx="1600200" cy="16002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E51922F-339B-44CF-9DAF-EC032383BF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4343" y="3093611"/>
              <a:ext cx="1600200" cy="16002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43F9CA3-5E1B-495C-A206-42BAEF6EA0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18" t="46318"/>
            <a:stretch/>
          </p:blipFill>
          <p:spPr>
            <a:xfrm>
              <a:off x="2904962" y="3618240"/>
              <a:ext cx="550943" cy="550943"/>
            </a:xfrm>
            <a:prstGeom prst="rect">
              <a:avLst/>
            </a:prstGeom>
            <a:ln w="38100">
              <a:solidFill>
                <a:schemeClr val="accent1"/>
              </a:solidFill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0E609174-3211-4BA8-9CC0-122C6B649C0D}"/>
                    </a:ext>
                  </a:extLst>
                </p:cNvPr>
                <p:cNvSpPr txBox="1"/>
                <p:nvPr/>
              </p:nvSpPr>
              <p:spPr>
                <a:xfrm>
                  <a:off x="-559657" y="3570546"/>
                  <a:ext cx="1549650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3600" i="0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filte</m:t>
                        </m:r>
                        <m:r>
                          <m:rPr>
                            <m:sty m:val="p"/>
                          </m:rPr>
                          <a:rPr lang="en-US" sz="3600" i="0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r</m:t>
                        </m:r>
                        <m:r>
                          <a:rPr lang="en-US" sz="3600" i="0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</m:oMath>
                    </m:oMathPara>
                  </a14:m>
                  <a:endParaRPr lang="en-US" sz="36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0E609174-3211-4BA8-9CC0-122C6B649C0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559657" y="3570546"/>
                  <a:ext cx="1549650" cy="646331"/>
                </a:xfrm>
                <a:prstGeom prst="rect">
                  <a:avLst/>
                </a:prstGeom>
                <a:blipFill>
                  <a:blip r:embed="rId5"/>
                  <a:stretch>
                    <a:fillRect b="-235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97B1F820-9F73-4112-8B37-84EA2D59D3AE}"/>
                    </a:ext>
                  </a:extLst>
                </p:cNvPr>
                <p:cNvSpPr txBox="1"/>
                <p:nvPr/>
              </p:nvSpPr>
              <p:spPr>
                <a:xfrm>
                  <a:off x="2567449" y="3570546"/>
                  <a:ext cx="290343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</m:oMath>
                    </m:oMathPara>
                  </a14:m>
                  <a:endParaRPr lang="en-US" sz="36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97B1F820-9F73-4112-8B37-84EA2D59D3A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67449" y="3570546"/>
                  <a:ext cx="290343" cy="64633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EDBD2F9F-EFA1-4AC4-8B77-82D8D58BCD1C}"/>
                    </a:ext>
                  </a:extLst>
                </p:cNvPr>
                <p:cNvSpPr txBox="1"/>
                <p:nvPr/>
              </p:nvSpPr>
              <p:spPr>
                <a:xfrm>
                  <a:off x="3545499" y="3570546"/>
                  <a:ext cx="1060864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) =</m:t>
                        </m:r>
                      </m:oMath>
                    </m:oMathPara>
                  </a14:m>
                  <a:endParaRPr lang="en-US" sz="36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EDBD2F9F-EFA1-4AC4-8B77-82D8D58BCD1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45499" y="3570546"/>
                  <a:ext cx="1060864" cy="646331"/>
                </a:xfrm>
                <a:prstGeom prst="rect">
                  <a:avLst/>
                </a:prstGeom>
                <a:blipFill>
                  <a:blip r:embed="rId7"/>
                  <a:stretch>
                    <a:fillRect l="-4706" b="-27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983BF51-69A8-434D-ABE2-6D938CD1C4C0}"/>
              </a:ext>
            </a:extLst>
          </p:cNvPr>
          <p:cNvGrpSpPr/>
          <p:nvPr/>
        </p:nvGrpSpPr>
        <p:grpSpPr>
          <a:xfrm>
            <a:off x="1066800" y="5176876"/>
            <a:ext cx="6934200" cy="1600200"/>
            <a:chOff x="-559657" y="4967151"/>
            <a:chExt cx="6934200" cy="16002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5578A1E-11AB-42F6-84A5-90D27C0FC1E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249" y="4967151"/>
              <a:ext cx="1600200" cy="16002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F9895C5-D879-45D3-82B7-2990EF1D74A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4343" y="4967151"/>
              <a:ext cx="1600200" cy="16002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6A1CEDC1-42A4-406B-BC37-F9803F9B934E}"/>
                    </a:ext>
                  </a:extLst>
                </p:cNvPr>
                <p:cNvSpPr txBox="1"/>
                <p:nvPr/>
              </p:nvSpPr>
              <p:spPr>
                <a:xfrm>
                  <a:off x="-559657" y="5444086"/>
                  <a:ext cx="1549650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3600" i="0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filter</m:t>
                        </m:r>
                        <m:r>
                          <a:rPr lang="en-US" sz="3600" i="0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</m:oMath>
                    </m:oMathPara>
                  </a14:m>
                  <a:endParaRPr lang="en-US" sz="36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6A1CEDC1-42A4-406B-BC37-F9803F9B93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559657" y="5444086"/>
                  <a:ext cx="1549650" cy="646331"/>
                </a:xfrm>
                <a:prstGeom prst="rect">
                  <a:avLst/>
                </a:prstGeom>
                <a:blipFill>
                  <a:blip r:embed="rId10"/>
                  <a:stretch>
                    <a:fillRect b="-2307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E0958727-6A58-406E-ACE4-18C806AFA398}"/>
                    </a:ext>
                  </a:extLst>
                </p:cNvPr>
                <p:cNvSpPr txBox="1"/>
                <p:nvPr/>
              </p:nvSpPr>
              <p:spPr>
                <a:xfrm>
                  <a:off x="2614619" y="5444086"/>
                  <a:ext cx="290343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</m:oMath>
                    </m:oMathPara>
                  </a14:m>
                  <a:endParaRPr lang="en-US" sz="36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E0958727-6A58-406E-ACE4-18C806AFA3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14619" y="5444086"/>
                  <a:ext cx="290343" cy="646331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74507D1-2AAE-409D-9841-1C95C38EF3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18" t="46318"/>
            <a:stretch/>
          </p:blipFill>
          <p:spPr>
            <a:xfrm>
              <a:off x="2922364" y="5491780"/>
              <a:ext cx="550943" cy="550943"/>
            </a:xfrm>
            <a:prstGeom prst="rect">
              <a:avLst/>
            </a:prstGeom>
            <a:ln w="38100">
              <a:solidFill>
                <a:schemeClr val="accent1"/>
              </a:solidFill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808DAA06-3E5B-404C-BA4C-8FE4784F9A2A}"/>
                    </a:ext>
                  </a:extLst>
                </p:cNvPr>
                <p:cNvSpPr txBox="1"/>
                <p:nvPr/>
              </p:nvSpPr>
              <p:spPr>
                <a:xfrm>
                  <a:off x="3411426" y="5444086"/>
                  <a:ext cx="1362917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) =</m:t>
                        </m:r>
                      </m:oMath>
                    </m:oMathPara>
                  </a14:m>
                  <a:endParaRPr lang="en-US" sz="36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808DAA06-3E5B-404C-BA4C-8FE4784F9A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11426" y="5444086"/>
                  <a:ext cx="1362917" cy="646331"/>
                </a:xfrm>
                <a:prstGeom prst="rect">
                  <a:avLst/>
                </a:prstGeom>
                <a:blipFill>
                  <a:blip r:embed="rId12"/>
                  <a:stretch>
                    <a:fillRect b="-2692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821E47D-BD85-1141-957F-BECB8BB61B34}"/>
                  </a:ext>
                </a:extLst>
              </p:cNvPr>
              <p:cNvSpPr/>
              <p:nvPr/>
            </p:nvSpPr>
            <p:spPr>
              <a:xfrm>
                <a:off x="1776292" y="1357566"/>
                <a:ext cx="8229600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indent="0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60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filter</m:t>
                      </m:r>
                      <m:r>
                        <a:rPr lang="en-US" sz="360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360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shift</m:t>
                      </m:r>
                      <m:d>
                        <m:dPr>
                          <m:ctrlPr>
                            <a:rPr lang="en-US" sz="360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</m:d>
                      <m:r>
                        <a:rPr lang="en-US" sz="36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36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 = </m:t>
                      </m:r>
                      <m:r>
                        <m:rPr>
                          <m:sty m:val="p"/>
                        </m:rPr>
                        <a:rPr lang="en-US" sz="3600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shift</m:t>
                      </m:r>
                      <m:r>
                        <a:rPr lang="en-US" sz="3600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3600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filter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6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36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))</m:t>
                      </m:r>
                    </m:oMath>
                  </m:oMathPara>
                </a14:m>
                <a:endParaRPr lang="en-US" sz="3600" dirty="0">
                  <a:solidFill>
                    <a:srgbClr val="7030A0"/>
                  </a:solidFill>
                </a:endParaRPr>
              </a:p>
              <a:p>
                <a:pPr marL="0" indent="0"/>
                <a:endParaRPr lang="en-US" sz="36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821E47D-BD85-1141-957F-BECB8BB61B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6292" y="1357566"/>
                <a:ext cx="8229600" cy="120032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2D59BFD8-2EE4-F74B-A3FD-099B92D94C2A}"/>
                  </a:ext>
                </a:extLst>
              </p:cNvPr>
              <p:cNvSpPr/>
              <p:nvPr/>
            </p:nvSpPr>
            <p:spPr>
              <a:xfrm>
                <a:off x="8168980" y="3011270"/>
                <a:ext cx="2285562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60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filter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6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2D59BFD8-2EE4-F74B-A3FD-099B92D94C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8980" y="3011270"/>
                <a:ext cx="2285562" cy="646331"/>
              </a:xfrm>
              <a:prstGeom prst="rect">
                <a:avLst/>
              </a:prstGeom>
              <a:blipFill>
                <a:blip r:embed="rId14"/>
                <a:stretch>
                  <a:fillRect r="-2210" b="-23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8706BC2-71DD-694E-8231-C9729DEDB263}"/>
                  </a:ext>
                </a:extLst>
              </p:cNvPr>
              <p:cNvSpPr/>
              <p:nvPr/>
            </p:nvSpPr>
            <p:spPr>
              <a:xfrm>
                <a:off x="8168980" y="5754471"/>
                <a:ext cx="3547125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60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filter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3600" b="0" i="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shift</m:t>
                      </m:r>
                      <m:r>
                        <a:rPr lang="en-US" sz="36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36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6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8706BC2-71DD-694E-8231-C9729DEDB2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8980" y="5754471"/>
                <a:ext cx="3547125" cy="646331"/>
              </a:xfrm>
              <a:prstGeom prst="rect">
                <a:avLst/>
              </a:prstGeom>
              <a:blipFill>
                <a:blip r:embed="rId15"/>
                <a:stretch>
                  <a:fillRect r="-712" b="-23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2DA0F1D-C82D-E94E-A3FD-4757B3658086}"/>
              </a:ext>
            </a:extLst>
          </p:cNvPr>
          <p:cNvCxnSpPr>
            <a:cxnSpLocks/>
          </p:cNvCxnSpPr>
          <p:nvPr/>
        </p:nvCxnSpPr>
        <p:spPr bwMode="auto">
          <a:xfrm>
            <a:off x="3304157" y="3334435"/>
            <a:ext cx="468866" cy="3066367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31BEDAE-F805-0F46-9F2B-D0E6CB48F10B}"/>
              </a:ext>
            </a:extLst>
          </p:cNvPr>
          <p:cNvCxnSpPr>
            <a:cxnSpLocks/>
          </p:cNvCxnSpPr>
          <p:nvPr/>
        </p:nvCxnSpPr>
        <p:spPr bwMode="auto">
          <a:xfrm>
            <a:off x="7126871" y="3334434"/>
            <a:ext cx="468866" cy="3066367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1468E890-799A-9E4B-B664-FAB8F1774455}"/>
              </a:ext>
            </a:extLst>
          </p:cNvPr>
          <p:cNvSpPr txBox="1"/>
          <p:nvPr/>
        </p:nvSpPr>
        <p:spPr>
          <a:xfrm>
            <a:off x="38100" y="6396335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Adapted from </a:t>
            </a:r>
            <a:r>
              <a:rPr lang="en-US" sz="1200" dirty="0">
                <a:hlinkClick r:id="rId16"/>
              </a:rPr>
              <a:t>D. </a:t>
            </a:r>
            <a:r>
              <a:rPr lang="en-US" sz="1200" dirty="0" err="1">
                <a:hlinkClick r:id="rId16"/>
              </a:rPr>
              <a:t>Fouhey</a:t>
            </a:r>
            <a:r>
              <a:rPr lang="en-US" sz="1200" dirty="0">
                <a:hlinkClick r:id="rId16"/>
              </a:rPr>
              <a:t> and J. Johnson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23603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filtering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B93306-C2ED-3585-7AB0-A651C4E6F7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914400"/>
            <a:ext cx="9539991" cy="536906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filtering properties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34563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914400" y="914400"/>
                <a:ext cx="6210996" cy="4419600"/>
              </a:xfrm>
            </p:spPr>
            <p:txBody>
              <a:bodyPr/>
              <a:lstStyle/>
              <a:p>
                <a:pPr>
                  <a:buFontTx/>
                  <a:buChar char="•"/>
                </a:pPr>
                <a:r>
                  <a:rPr lang="en-US" b="1" dirty="0"/>
                  <a:t>Shift invariance:</a:t>
                </a:r>
                <a:r>
                  <a:rPr lang="en-US" dirty="0"/>
                  <a:t> same </a:t>
                </a:r>
                <a:br>
                  <a:rPr lang="en-US" dirty="0"/>
                </a:br>
                <a:r>
                  <a:rPr lang="en-US" dirty="0"/>
                  <a:t>behavior regardless of </a:t>
                </a:r>
                <a:br>
                  <a:rPr lang="en-US" dirty="0"/>
                </a:br>
                <a:r>
                  <a:rPr lang="en-US" dirty="0"/>
                  <a:t>pixel location:</a:t>
                </a:r>
              </a:p>
              <a:p>
                <a:pPr>
                  <a:buFontTx/>
                  <a:buChar char="•"/>
                </a:pPr>
                <a:endParaRPr lang="en-US" sz="1200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filter</m:t>
                      </m:r>
                      <m:r>
                        <a:rPr lang="en-US" i="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i="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shift</m:t>
                      </m:r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)) = </m:t>
                      </m:r>
                      <m:r>
                        <m:rPr>
                          <m:sty m:val="p"/>
                        </m:rPr>
                        <a:rPr lang="en-US" i="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shift</m:t>
                      </m:r>
                      <m:r>
                        <a:rPr lang="en-US" i="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i="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filter</m:t>
                      </m:r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))</m:t>
                      </m:r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marL="0" indent="0"/>
                <a:endParaRPr lang="en-US" dirty="0">
                  <a:solidFill>
                    <a:srgbClr val="0000FF"/>
                  </a:solidFill>
                </a:endParaRPr>
              </a:p>
              <a:p>
                <a:pPr>
                  <a:buFontTx/>
                  <a:buChar char="•"/>
                </a:pPr>
                <a:r>
                  <a:rPr lang="en-US" b="1" dirty="0"/>
                  <a:t>Linearity:</a:t>
                </a:r>
                <a:r>
                  <a:rPr lang="en-US" dirty="0"/>
                  <a:t> </a:t>
                </a:r>
              </a:p>
              <a:p>
                <a:pPr>
                  <a:buFontTx/>
                  <a:buChar char="•"/>
                </a:pPr>
                <a:endParaRPr lang="en-US" sz="1200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filter</m:t>
                      </m:r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+ </m:t>
                      </m:r>
                      <m:r>
                        <a:rPr 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 = </m:t>
                      </m:r>
                    </m:oMath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filter</m:t>
                      </m:r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 + </m:t>
                      </m:r>
                      <m:r>
                        <m:rPr>
                          <m:sty m:val="p"/>
                        </m:rPr>
                        <a:rPr lang="en-US" i="0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filter</m:t>
                      </m:r>
                      <m:r>
                        <a:rPr 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marL="0" indent="0"/>
                <a:endParaRPr lang="en-US" dirty="0">
                  <a:solidFill>
                    <a:srgbClr val="7030A0"/>
                  </a:solidFill>
                </a:endParaRPr>
              </a:p>
              <a:p>
                <a:pPr>
                  <a:buFontTx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834563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914400"/>
                <a:ext cx="6210996" cy="4419600"/>
              </a:xfrm>
              <a:blipFill>
                <a:blip r:embed="rId3"/>
                <a:stretch>
                  <a:fillRect l="-1840" t="-17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 descr="Screen Shot 2018-01-31 at 10.32.55 A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817"/>
          <a:stretch/>
        </p:blipFill>
        <p:spPr>
          <a:xfrm>
            <a:off x="7625544" y="914401"/>
            <a:ext cx="3151908" cy="2286000"/>
          </a:xfrm>
          <a:prstGeom prst="rect">
            <a:avLst/>
          </a:prstGeom>
        </p:spPr>
      </p:pic>
      <p:pic>
        <p:nvPicPr>
          <p:cNvPr id="6" name="Picture 5" descr="Screen Shot 2018-01-31 at 10.32.55 AM.png">
            <a:extLst>
              <a:ext uri="{FF2B5EF4-FFF2-40B4-BE49-F238E27FC236}">
                <a16:creationId xmlns:a16="http://schemas.microsoft.com/office/drawing/2014/main" id="{202A9DBE-190B-9B49-8E29-130905CE34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09"/>
          <a:stretch/>
        </p:blipFill>
        <p:spPr>
          <a:xfrm>
            <a:off x="7625544" y="3886200"/>
            <a:ext cx="3151908" cy="1143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D5D6E7-FB44-304C-98E9-1513E9F83613}"/>
              </a:ext>
            </a:extLst>
          </p:cNvPr>
          <p:cNvSpPr/>
          <p:nvPr/>
        </p:nvSpPr>
        <p:spPr>
          <a:xfrm>
            <a:off x="457200" y="5542745"/>
            <a:ext cx="103202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Any linear shift-invariant operator can be represented as a convolution!</a:t>
            </a:r>
          </a:p>
        </p:txBody>
      </p:sp>
    </p:spTree>
    <p:extLst>
      <p:ext uri="{BB962C8B-B14F-4D97-AF65-F5344CB8AC3E}">
        <p14:creationId xmlns:p14="http://schemas.microsoft.com/office/powerpoint/2010/main" val="3440604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4563" grpId="0" uiExpand="1" build="p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linear filtering properties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57795" name="Rectangle 3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buFontTx/>
                  <a:buChar char="•"/>
                </a:pPr>
                <a:r>
                  <a:rPr lang="en-US" dirty="0"/>
                  <a:t>Commutativity: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∗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= 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∗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endParaRPr lang="en-US" i="1" dirty="0">
                  <a:solidFill>
                    <a:srgbClr val="7030A0"/>
                  </a:solidFill>
                </a:endParaRPr>
              </a:p>
              <a:p>
                <a:pPr lvl="1"/>
                <a:r>
                  <a:rPr lang="en-US" sz="2400" dirty="0"/>
                  <a:t>For infinite signals, no difference between filter and signal</a:t>
                </a:r>
              </a:p>
              <a:p>
                <a:pPr>
                  <a:buFontTx/>
                  <a:buChar char="•"/>
                </a:pPr>
                <a:r>
                  <a:rPr lang="en-US" dirty="0"/>
                  <a:t>Associativity: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∗ </m:t>
                    </m:r>
                    <m:d>
                      <m:dPr>
                        <m:ctrlPr>
                          <a:rPr lang="en-US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∗</m:t>
                        </m:r>
                        <m: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d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 </m:t>
                    </m:r>
                    <m:d>
                      <m:dPr>
                        <m:ctrlPr>
                          <a:rPr lang="en-US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∗</m:t>
                        </m:r>
                        <m: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</m:d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∗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endParaRPr lang="en-US" b="0" dirty="0">
                  <a:solidFill>
                    <a:srgbClr val="7030A0"/>
                  </a:solidFill>
                </a:endParaRPr>
              </a:p>
              <a:p>
                <a:pPr lvl="1"/>
                <a:r>
                  <a:rPr lang="en-US" sz="2400" dirty="0"/>
                  <a:t>Convolving several filters one after another is equivalent to convolving with one combined filter: </a:t>
                </a:r>
                <a:endParaRPr lang="en-US" sz="2400" i="1" dirty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400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sz="2400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n-US" sz="2400" i="1" dirty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  <m:r>
                                    <a:rPr lang="en-US" sz="2400" i="1" dirty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 ∗</m:t>
                                  </m:r>
                                  <m:r>
                                    <a:rPr lang="en-US" sz="2400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  <m:r>
                                    <a:rPr lang="en-US" sz="2400" i="1" baseline="-25000" dirty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  <m:r>
                                <a:rPr lang="en-US" sz="2400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r>
                                <a:rPr lang="en-US" sz="24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sz="2400" i="1" baseline="-25000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  <m:r>
                            <a:rPr lang="en-US" sz="2400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n-US" sz="24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2400" i="1" baseline="-25000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d>
                      <m:r>
                        <a:rPr lang="en-US" sz="24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sz="24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∗ (</m:t>
                      </m:r>
                      <m:r>
                        <a:rPr lang="en-US" sz="24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400" i="1" baseline="-25000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4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∗</m:t>
                      </m:r>
                      <m:r>
                        <a:rPr lang="en-US" sz="24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400" i="1" baseline="-25000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∗</m:t>
                      </m:r>
                      <m:r>
                        <a:rPr lang="en-US" sz="24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400" i="1" baseline="-25000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4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b="0" dirty="0">
                  <a:solidFill>
                    <a:srgbClr val="7030A0"/>
                  </a:solidFill>
                </a:endParaRPr>
              </a:p>
              <a:p>
                <a:pPr>
                  <a:buFontTx/>
                  <a:buChar char="•"/>
                </a:pPr>
                <a:r>
                  <a:rPr lang="en-US" dirty="0"/>
                  <a:t>Identity: for </a:t>
                </a:r>
                <a:r>
                  <a:rPr lang="en-US" i="1" dirty="0"/>
                  <a:t>unit impulse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∗ 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=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endParaRPr lang="en-US" dirty="0"/>
              </a:p>
              <a:p>
                <a:pPr lvl="1"/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05779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7795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Practice with linear filters</a:t>
            </a:r>
          </a:p>
        </p:txBody>
      </p:sp>
      <p:grpSp>
        <p:nvGrpSpPr>
          <p:cNvPr id="16387" name="Group 3"/>
          <p:cNvGrpSpPr>
            <a:grpSpLocks/>
          </p:cNvGrpSpPr>
          <p:nvPr/>
        </p:nvGrpSpPr>
        <p:grpSpPr bwMode="auto">
          <a:xfrm>
            <a:off x="5410200" y="2971800"/>
            <a:ext cx="1225550" cy="1295400"/>
            <a:chOff x="144" y="144"/>
            <a:chExt cx="1152" cy="1136"/>
          </a:xfrm>
        </p:grpSpPr>
        <p:sp>
          <p:nvSpPr>
            <p:cNvPr id="16392" name="Rectangle 4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6393" name="Rectangle 5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6394" name="Rectangle 6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6395" name="Rectangle 7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6396" name="Rectangle 8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1</a:t>
              </a:r>
            </a:p>
          </p:txBody>
        </p:sp>
        <p:sp>
          <p:nvSpPr>
            <p:cNvPr id="16397" name="Rectangle 9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6398" name="Rectangle 10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6399" name="Rectangle 11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6400" name="Rectangle 12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6401" name="Line 13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6402" name="Line 14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6403" name="Line 15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6404" name="Line 16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6405" name="Line 17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6406" name="Line 18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6407" name="Line 19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6408" name="Line 20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</p:grpSp>
      <p:sp>
        <p:nvSpPr>
          <p:cNvPr id="16388" name="Text Box 22"/>
          <p:cNvSpPr txBox="1">
            <a:spLocks noChangeArrowheads="1"/>
          </p:cNvSpPr>
          <p:nvPr/>
        </p:nvSpPr>
        <p:spPr bwMode="auto">
          <a:xfrm>
            <a:off x="2651126" y="4689475"/>
            <a:ext cx="12474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+mn-lt"/>
              </a:rPr>
              <a:t>Original</a:t>
            </a:r>
          </a:p>
        </p:txBody>
      </p:sp>
      <p:sp>
        <p:nvSpPr>
          <p:cNvPr id="16389" name="Text Box 23"/>
          <p:cNvSpPr txBox="1">
            <a:spLocks noChangeArrowheads="1"/>
          </p:cNvSpPr>
          <p:nvPr/>
        </p:nvSpPr>
        <p:spPr bwMode="auto">
          <a:xfrm>
            <a:off x="8382000" y="2971801"/>
            <a:ext cx="5651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000" b="1">
                <a:latin typeface="Times" pitchFamily="18" charset="0"/>
              </a:rPr>
              <a:t>?</a:t>
            </a:r>
          </a:p>
        </p:txBody>
      </p:sp>
      <p:pic>
        <p:nvPicPr>
          <p:cNvPr id="16390" name="Picture 2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1" y="2667001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6391" name="Text Box 25"/>
          <p:cNvSpPr txBox="1">
            <a:spLocks noChangeArrowheads="1"/>
          </p:cNvSpPr>
          <p:nvPr/>
        </p:nvSpPr>
        <p:spPr bwMode="auto">
          <a:xfrm>
            <a:off x="10696575" y="6524897"/>
            <a:ext cx="1495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Source: D. Lowe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Practice with linear filters</a:t>
            </a:r>
          </a:p>
        </p:txBody>
      </p:sp>
      <p:grpSp>
        <p:nvGrpSpPr>
          <p:cNvPr id="17411" name="Group 3"/>
          <p:cNvGrpSpPr>
            <a:grpSpLocks/>
          </p:cNvGrpSpPr>
          <p:nvPr/>
        </p:nvGrpSpPr>
        <p:grpSpPr bwMode="auto">
          <a:xfrm>
            <a:off x="5410200" y="2971800"/>
            <a:ext cx="1225550" cy="1295400"/>
            <a:chOff x="144" y="144"/>
            <a:chExt cx="1152" cy="1136"/>
          </a:xfrm>
        </p:grpSpPr>
        <p:sp>
          <p:nvSpPr>
            <p:cNvPr id="17417" name="Rectangle 4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7418" name="Rectangle 5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7419" name="Rectangle 6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7420" name="Rectangle 7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7421" name="Rectangle 8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1</a:t>
              </a:r>
            </a:p>
          </p:txBody>
        </p:sp>
        <p:sp>
          <p:nvSpPr>
            <p:cNvPr id="17422" name="Rectangle 9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7423" name="Rectangle 10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7424" name="Rectangle 11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7425" name="Rectangle 12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7426" name="Line 13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7427" name="Line 14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7428" name="Line 15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7429" name="Line 16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7430" name="Line 17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7431" name="Line 18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7432" name="Line 19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7433" name="Line 20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</p:grpSp>
      <p:pic>
        <p:nvPicPr>
          <p:cNvPr id="17412" name="Picture 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72401" y="2667001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7413" name="Text Box 23"/>
          <p:cNvSpPr txBox="1">
            <a:spLocks noChangeArrowheads="1"/>
          </p:cNvSpPr>
          <p:nvPr/>
        </p:nvSpPr>
        <p:spPr bwMode="auto">
          <a:xfrm>
            <a:off x="2651126" y="4689475"/>
            <a:ext cx="12474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+mn-lt"/>
              </a:rPr>
              <a:t>Original</a:t>
            </a:r>
          </a:p>
        </p:txBody>
      </p:sp>
      <p:sp>
        <p:nvSpPr>
          <p:cNvPr id="17414" name="Text Box 24"/>
          <p:cNvSpPr txBox="1">
            <a:spLocks noChangeArrowheads="1"/>
          </p:cNvSpPr>
          <p:nvPr/>
        </p:nvSpPr>
        <p:spPr bwMode="auto">
          <a:xfrm>
            <a:off x="7696200" y="4724401"/>
            <a:ext cx="2133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>
                <a:latin typeface="+mn-lt"/>
              </a:rPr>
              <a:t>Filtered </a:t>
            </a:r>
          </a:p>
          <a:p>
            <a:pPr algn="ctr"/>
            <a:r>
              <a:rPr lang="en-US" dirty="0">
                <a:latin typeface="+mn-lt"/>
              </a:rPr>
              <a:t>(no change)</a:t>
            </a:r>
          </a:p>
        </p:txBody>
      </p:sp>
      <p:pic>
        <p:nvPicPr>
          <p:cNvPr id="17415" name="Picture 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1" y="2667001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6" name="Text Box 24">
            <a:extLst>
              <a:ext uri="{FF2B5EF4-FFF2-40B4-BE49-F238E27FC236}">
                <a16:creationId xmlns:a16="http://schemas.microsoft.com/office/drawing/2014/main" id="{F0184E23-26B9-034E-9859-5F9348BF55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7425" y="4724401"/>
            <a:ext cx="24415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+mn-lt"/>
              </a:rPr>
              <a:t>One surrounded by zeros is the </a:t>
            </a:r>
            <a:r>
              <a:rPr lang="en-US" i="1" dirty="0">
                <a:latin typeface="+mn-lt"/>
              </a:rPr>
              <a:t>identity filter</a:t>
            </a:r>
          </a:p>
        </p:txBody>
      </p:sp>
      <p:sp>
        <p:nvSpPr>
          <p:cNvPr id="27" name="Text Box 25">
            <a:extLst>
              <a:ext uri="{FF2B5EF4-FFF2-40B4-BE49-F238E27FC236}">
                <a16:creationId xmlns:a16="http://schemas.microsoft.com/office/drawing/2014/main" id="{07585D63-87EE-2947-BCDB-97B843D3B1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96575" y="6524897"/>
            <a:ext cx="1495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Source: D. Lowe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Practice with linear filters</a:t>
            </a:r>
          </a:p>
        </p:txBody>
      </p:sp>
      <p:grpSp>
        <p:nvGrpSpPr>
          <p:cNvPr id="18435" name="Group 3"/>
          <p:cNvGrpSpPr>
            <a:grpSpLocks/>
          </p:cNvGrpSpPr>
          <p:nvPr/>
        </p:nvGrpSpPr>
        <p:grpSpPr bwMode="auto">
          <a:xfrm>
            <a:off x="5410200" y="2971800"/>
            <a:ext cx="1225550" cy="1295400"/>
            <a:chOff x="144" y="144"/>
            <a:chExt cx="1152" cy="1136"/>
          </a:xfrm>
        </p:grpSpPr>
        <p:sp>
          <p:nvSpPr>
            <p:cNvPr id="18440" name="Rectangle 4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8441" name="Rectangle 5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8442" name="Rectangle 6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8443" name="Rectangle 7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1</a:t>
              </a:r>
            </a:p>
          </p:txBody>
        </p:sp>
        <p:sp>
          <p:nvSpPr>
            <p:cNvPr id="18444" name="Rectangle 8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8445" name="Rectangle 9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8446" name="Rectangle 10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8447" name="Rectangle 11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8448" name="Rectangle 12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8449" name="Line 13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8450" name="Line 14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8451" name="Line 15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8452" name="Line 16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8453" name="Line 17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8454" name="Line 18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8455" name="Line 19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8456" name="Line 20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</p:grpSp>
      <p:pic>
        <p:nvPicPr>
          <p:cNvPr id="18436" name="Picture 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1" y="2667001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8437" name="Text Box 22"/>
          <p:cNvSpPr txBox="1">
            <a:spLocks noChangeArrowheads="1"/>
          </p:cNvSpPr>
          <p:nvPr/>
        </p:nvSpPr>
        <p:spPr bwMode="auto">
          <a:xfrm>
            <a:off x="2651126" y="4689475"/>
            <a:ext cx="12474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+mn-lt"/>
              </a:rPr>
              <a:t>Original</a:t>
            </a:r>
          </a:p>
        </p:txBody>
      </p:sp>
      <p:sp>
        <p:nvSpPr>
          <p:cNvPr id="18438" name="Text Box 23"/>
          <p:cNvSpPr txBox="1">
            <a:spLocks noChangeArrowheads="1"/>
          </p:cNvSpPr>
          <p:nvPr/>
        </p:nvSpPr>
        <p:spPr bwMode="auto">
          <a:xfrm>
            <a:off x="8382000" y="2971801"/>
            <a:ext cx="5651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000" b="1">
                <a:latin typeface="Times" pitchFamily="18" charset="0"/>
              </a:rPr>
              <a:t>?</a:t>
            </a:r>
          </a:p>
        </p:txBody>
      </p:sp>
      <p:sp>
        <p:nvSpPr>
          <p:cNvPr id="25" name="Text Box 25">
            <a:extLst>
              <a:ext uri="{FF2B5EF4-FFF2-40B4-BE49-F238E27FC236}">
                <a16:creationId xmlns:a16="http://schemas.microsoft.com/office/drawing/2014/main" id="{05A1964C-B91A-C84D-AAFA-8F7B0F4420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96575" y="6524897"/>
            <a:ext cx="1495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Source: D. Lowe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Practice with linear filters</a:t>
            </a:r>
          </a:p>
        </p:txBody>
      </p:sp>
      <p:grpSp>
        <p:nvGrpSpPr>
          <p:cNvPr id="19459" name="Group 3"/>
          <p:cNvGrpSpPr>
            <a:grpSpLocks/>
          </p:cNvGrpSpPr>
          <p:nvPr/>
        </p:nvGrpSpPr>
        <p:grpSpPr bwMode="auto">
          <a:xfrm>
            <a:off x="5410200" y="2971800"/>
            <a:ext cx="1225550" cy="1295400"/>
            <a:chOff x="144" y="144"/>
            <a:chExt cx="1152" cy="1136"/>
          </a:xfrm>
        </p:grpSpPr>
        <p:sp>
          <p:nvSpPr>
            <p:cNvPr id="19466" name="Rectangle 4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9467" name="Rectangle 5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9468" name="Rectangle 6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9469" name="Rectangle 7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1</a:t>
              </a:r>
            </a:p>
          </p:txBody>
        </p:sp>
        <p:sp>
          <p:nvSpPr>
            <p:cNvPr id="19470" name="Rectangle 8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9471" name="Rectangle 9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9472" name="Rectangle 10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9473" name="Rectangle 11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9474" name="Rectangle 12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9475" name="Line 13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9476" name="Line 14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9477" name="Line 15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9478" name="Line 16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9479" name="Line 17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9480" name="Line 18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9481" name="Line 19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9482" name="Line 20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</p:grpSp>
      <p:pic>
        <p:nvPicPr>
          <p:cNvPr id="19460" name="Picture 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1" y="2667001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9461" name="Text Box 22"/>
          <p:cNvSpPr txBox="1">
            <a:spLocks noChangeArrowheads="1"/>
          </p:cNvSpPr>
          <p:nvPr/>
        </p:nvSpPr>
        <p:spPr bwMode="auto">
          <a:xfrm>
            <a:off x="2651126" y="4689475"/>
            <a:ext cx="12474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+mn-lt"/>
              </a:rPr>
              <a:t>Original</a:t>
            </a:r>
          </a:p>
        </p:txBody>
      </p:sp>
      <p:pic>
        <p:nvPicPr>
          <p:cNvPr id="19462" name="Picture 23"/>
          <p:cNvPicPr>
            <a:picLocks noChangeAspect="1" noChangeArrowheads="1"/>
          </p:cNvPicPr>
          <p:nvPr/>
        </p:nvPicPr>
        <p:blipFill>
          <a:blip r:embed="rId3" cstate="print"/>
          <a:srcRect l="8000"/>
          <a:stretch>
            <a:fillRect/>
          </a:stretch>
        </p:blipFill>
        <p:spPr bwMode="auto">
          <a:xfrm>
            <a:off x="8001000" y="2667001"/>
            <a:ext cx="1828800" cy="18573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19463" name="Rectangle 24"/>
          <p:cNvSpPr>
            <a:spLocks noChangeArrowheads="1"/>
          </p:cNvSpPr>
          <p:nvPr/>
        </p:nvSpPr>
        <p:spPr bwMode="auto">
          <a:xfrm>
            <a:off x="8001000" y="2667000"/>
            <a:ext cx="1905000" cy="1828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4" name="Text Box 25"/>
          <p:cNvSpPr txBox="1">
            <a:spLocks noChangeArrowheads="1"/>
          </p:cNvSpPr>
          <p:nvPr/>
        </p:nvSpPr>
        <p:spPr bwMode="auto">
          <a:xfrm>
            <a:off x="8042989" y="4724401"/>
            <a:ext cx="186301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+mn-lt"/>
              </a:rPr>
              <a:t>Shifted </a:t>
            </a:r>
            <a:r>
              <a:rPr lang="en-US" i="1" dirty="0">
                <a:latin typeface="+mn-lt"/>
              </a:rPr>
              <a:t>left</a:t>
            </a:r>
          </a:p>
          <a:p>
            <a:pPr algn="ctr"/>
            <a:r>
              <a:rPr lang="en-US" dirty="0">
                <a:latin typeface="+mn-lt"/>
              </a:rPr>
              <a:t>By one pixel</a:t>
            </a:r>
          </a:p>
        </p:txBody>
      </p:sp>
      <p:sp>
        <p:nvSpPr>
          <p:cNvPr id="27" name="Text Box 25">
            <a:extLst>
              <a:ext uri="{FF2B5EF4-FFF2-40B4-BE49-F238E27FC236}">
                <a16:creationId xmlns:a16="http://schemas.microsoft.com/office/drawing/2014/main" id="{73CB0DDA-0422-484B-8DEE-5BCEB4CD06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96575" y="6524897"/>
            <a:ext cx="1495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Source: D. Lowe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Practice with linear filters</a:t>
            </a: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38401" y="2667001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2651126" y="4689475"/>
            <a:ext cx="12474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+mn-lt"/>
              </a:rPr>
              <a:t>Original</a:t>
            </a:r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8382000" y="2971801"/>
            <a:ext cx="5651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000" b="1">
                <a:latin typeface="Times" pitchFamily="18" charset="0"/>
              </a:rPr>
              <a:t>?</a:t>
            </a:r>
          </a:p>
        </p:txBody>
      </p:sp>
      <p:grpSp>
        <p:nvGrpSpPr>
          <p:cNvPr id="20486" name="Group 6"/>
          <p:cNvGrpSpPr>
            <a:grpSpLocks/>
          </p:cNvGrpSpPr>
          <p:nvPr/>
        </p:nvGrpSpPr>
        <p:grpSpPr bwMode="auto">
          <a:xfrm>
            <a:off x="5257800" y="3048000"/>
            <a:ext cx="1676400" cy="1295400"/>
            <a:chOff x="3799" y="2064"/>
            <a:chExt cx="1433" cy="1136"/>
          </a:xfrm>
        </p:grpSpPr>
        <p:grpSp>
          <p:nvGrpSpPr>
            <p:cNvPr id="20488" name="Group 7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20490" name="Rectangle 8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0491" name="Rectangle 9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0492" name="Rectangle 10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0493" name="Rectangle 11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0494" name="Rectangle 12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0495" name="Rectangle 13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0496" name="Rectangle 14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0497" name="Rectangle 15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0498" name="Rectangle 16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0499" name="Line 17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0500" name="Line 18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0501" name="Line 19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0502" name="Line 20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0503" name="Line 21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0504" name="Line 22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0505" name="Line 23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0506" name="Line 24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</p:grpSp>
        <p:pic>
          <p:nvPicPr>
            <p:cNvPr id="20489" name="Picture 25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7" name="Text Box 25">
            <a:extLst>
              <a:ext uri="{FF2B5EF4-FFF2-40B4-BE49-F238E27FC236}">
                <a16:creationId xmlns:a16="http://schemas.microsoft.com/office/drawing/2014/main" id="{169A65F7-4236-D841-B6C5-A18E857DF8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96575" y="6524897"/>
            <a:ext cx="1495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Source: D. Lowe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Practice with linear filters</a:t>
            </a: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38401" y="2667001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2651126" y="4689475"/>
            <a:ext cx="12474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+mn-lt"/>
              </a:rPr>
              <a:t>Original</a:t>
            </a:r>
          </a:p>
        </p:txBody>
      </p:sp>
      <p:grpSp>
        <p:nvGrpSpPr>
          <p:cNvPr id="21509" name="Group 5"/>
          <p:cNvGrpSpPr>
            <a:grpSpLocks/>
          </p:cNvGrpSpPr>
          <p:nvPr/>
        </p:nvGrpSpPr>
        <p:grpSpPr bwMode="auto">
          <a:xfrm>
            <a:off x="5257800" y="3048000"/>
            <a:ext cx="1676400" cy="1295400"/>
            <a:chOff x="3799" y="2064"/>
            <a:chExt cx="1433" cy="1136"/>
          </a:xfrm>
        </p:grpSpPr>
        <p:grpSp>
          <p:nvGrpSpPr>
            <p:cNvPr id="21513" name="Group 6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21515" name="Rectangle 7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1516" name="Rectangle 8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1517" name="Rectangle 9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1518" name="Rectangle 10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1519" name="Rectangle 11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1520" name="Rectangle 12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1521" name="Rectangle 13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1522" name="Rectangle 14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1523" name="Rectangle 15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1524" name="Line 16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1525" name="Line 17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1526" name="Line 18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1527" name="Line 19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1528" name="Line 20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1529" name="Line 21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1530" name="Line 22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1531" name="Line 23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</p:grpSp>
        <p:pic>
          <p:nvPicPr>
            <p:cNvPr id="21514" name="Picture 24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1510" name="Picture 2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01001" y="2667000"/>
            <a:ext cx="1857375" cy="18669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1511" name="Text Box 26"/>
          <p:cNvSpPr txBox="1">
            <a:spLocks noChangeArrowheads="1"/>
          </p:cNvSpPr>
          <p:nvPr/>
        </p:nvSpPr>
        <p:spPr bwMode="auto">
          <a:xfrm>
            <a:off x="8104648" y="4800601"/>
            <a:ext cx="172515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+mn-lt"/>
              </a:rPr>
              <a:t>Blur (with a</a:t>
            </a:r>
          </a:p>
          <a:p>
            <a:pPr algn="ctr"/>
            <a:r>
              <a:rPr lang="en-US" dirty="0">
                <a:latin typeface="+mn-lt"/>
              </a:rPr>
              <a:t>box filter)</a:t>
            </a:r>
          </a:p>
        </p:txBody>
      </p:sp>
      <p:sp>
        <p:nvSpPr>
          <p:cNvPr id="28" name="Text Box 25">
            <a:extLst>
              <a:ext uri="{FF2B5EF4-FFF2-40B4-BE49-F238E27FC236}">
                <a16:creationId xmlns:a16="http://schemas.microsoft.com/office/drawing/2014/main" id="{2A0BC4DC-02F2-D24A-874B-F7A2DD195A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96575" y="6524897"/>
            <a:ext cx="1495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Source: D. Lowe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Practice with linear filters</a:t>
            </a:r>
          </a:p>
        </p:txBody>
      </p:sp>
      <p:grpSp>
        <p:nvGrpSpPr>
          <p:cNvPr id="22533" name="Group 5"/>
          <p:cNvGrpSpPr>
            <a:grpSpLocks/>
          </p:cNvGrpSpPr>
          <p:nvPr/>
        </p:nvGrpSpPr>
        <p:grpSpPr bwMode="auto">
          <a:xfrm>
            <a:off x="6978650" y="2895600"/>
            <a:ext cx="1371600" cy="1066800"/>
            <a:chOff x="3799" y="2064"/>
            <a:chExt cx="1433" cy="1136"/>
          </a:xfrm>
        </p:grpSpPr>
        <p:grpSp>
          <p:nvGrpSpPr>
            <p:cNvPr id="22556" name="Group 6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22558" name="Rectangle 7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2559" name="Rectangle 8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2560" name="Rectangle 9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2561" name="Rectangle 10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2562" name="Rectangle 11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2563" name="Rectangle 12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2564" name="Rectangle 13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2565" name="Rectangle 14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2566" name="Rectangle 15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2567" name="Line 16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2568" name="Line 17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2569" name="Line 18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2570" name="Line 19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2571" name="Line 20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2572" name="Line 21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2573" name="Line 22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2574" name="Line 23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</p:grpSp>
        <p:pic>
          <p:nvPicPr>
            <p:cNvPr id="22557" name="Picture 24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2534" name="Group 25"/>
          <p:cNvGrpSpPr>
            <a:grpSpLocks/>
          </p:cNvGrpSpPr>
          <p:nvPr/>
        </p:nvGrpSpPr>
        <p:grpSpPr bwMode="auto">
          <a:xfrm>
            <a:off x="4997450" y="2895600"/>
            <a:ext cx="1149350" cy="1066800"/>
            <a:chOff x="144" y="144"/>
            <a:chExt cx="1152" cy="1136"/>
          </a:xfrm>
        </p:grpSpPr>
        <p:sp>
          <p:nvSpPr>
            <p:cNvPr id="22539" name="Rectangle 26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22540" name="Rectangle 27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22541" name="Rectangle 28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22542" name="Rectangle 29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22543" name="Rectangle 30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2</a:t>
              </a:r>
            </a:p>
          </p:txBody>
        </p:sp>
        <p:sp>
          <p:nvSpPr>
            <p:cNvPr id="22544" name="Rectangle 31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22545" name="Rectangle 32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22546" name="Rectangle 33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22547" name="Rectangle 34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22548" name="Line 35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22549" name="Line 36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22550" name="Line 37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22551" name="Line 38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22552" name="Line 39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22553" name="Line 40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22554" name="Line 41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22555" name="Line 42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535" name="Text Box 43"/>
              <p:cNvSpPr txBox="1">
                <a:spLocks noChangeArrowheads="1"/>
              </p:cNvSpPr>
              <p:nvPr/>
            </p:nvSpPr>
            <p:spPr bwMode="auto">
              <a:xfrm>
                <a:off x="6324600" y="3087469"/>
                <a:ext cx="644728" cy="646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dirty="0" smtClean="0">
                          <a:latin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lang="en-US" sz="3600" b="1" dirty="0">
                  <a:latin typeface="Times" pitchFamily="18" charset="0"/>
                </a:endParaRPr>
              </a:p>
            </p:txBody>
          </p:sp>
        </mc:Choice>
        <mc:Fallback xmlns="">
          <p:sp>
            <p:nvSpPr>
              <p:cNvPr id="22535" name="Text 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24600" y="3087469"/>
                <a:ext cx="644728" cy="6463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536" name="Text Box 44"/>
          <p:cNvSpPr txBox="1">
            <a:spLocks noChangeArrowheads="1"/>
          </p:cNvSpPr>
          <p:nvPr/>
        </p:nvSpPr>
        <p:spPr bwMode="auto">
          <a:xfrm>
            <a:off x="9493250" y="2895601"/>
            <a:ext cx="5651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000" b="1">
                <a:latin typeface="Times" pitchFamily="18" charset="0"/>
              </a:rPr>
              <a:t>?</a:t>
            </a:r>
          </a:p>
        </p:txBody>
      </p:sp>
      <p:pic>
        <p:nvPicPr>
          <p:cNvPr id="47" name="Picture 3">
            <a:extLst>
              <a:ext uri="{FF2B5EF4-FFF2-40B4-BE49-F238E27FC236}">
                <a16:creationId xmlns:a16="http://schemas.microsoft.com/office/drawing/2014/main" id="{4E856DD8-F14A-9D4A-8030-778F6CD10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38401" y="2667001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8" name="Text Box 4">
            <a:extLst>
              <a:ext uri="{FF2B5EF4-FFF2-40B4-BE49-F238E27FC236}">
                <a16:creationId xmlns:a16="http://schemas.microsoft.com/office/drawing/2014/main" id="{85AAA4A6-5882-7C47-AF9D-4ED966BB5E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1126" y="4689475"/>
            <a:ext cx="12474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+mn-lt"/>
              </a:rPr>
              <a:t>Original</a:t>
            </a:r>
          </a:p>
        </p:txBody>
      </p:sp>
      <p:sp>
        <p:nvSpPr>
          <p:cNvPr id="46" name="Text Box 25">
            <a:extLst>
              <a:ext uri="{FF2B5EF4-FFF2-40B4-BE49-F238E27FC236}">
                <a16:creationId xmlns:a16="http://schemas.microsoft.com/office/drawing/2014/main" id="{5671D839-0704-E54A-8C48-4659D69D50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96575" y="6524897"/>
            <a:ext cx="1495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Source: D. Lowe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Practice with linear filters</a:t>
            </a:r>
          </a:p>
        </p:txBody>
      </p:sp>
      <p:grpSp>
        <p:nvGrpSpPr>
          <p:cNvPr id="22533" name="Group 5"/>
          <p:cNvGrpSpPr>
            <a:grpSpLocks/>
          </p:cNvGrpSpPr>
          <p:nvPr/>
        </p:nvGrpSpPr>
        <p:grpSpPr bwMode="auto">
          <a:xfrm>
            <a:off x="6978650" y="2895600"/>
            <a:ext cx="1371600" cy="1066800"/>
            <a:chOff x="3799" y="2064"/>
            <a:chExt cx="1433" cy="1136"/>
          </a:xfrm>
        </p:grpSpPr>
        <p:grpSp>
          <p:nvGrpSpPr>
            <p:cNvPr id="22556" name="Group 6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22558" name="Rectangle 7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2559" name="Rectangle 8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2560" name="Rectangle 9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2561" name="Rectangle 10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2562" name="Rectangle 11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2563" name="Rectangle 12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2564" name="Rectangle 13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2565" name="Rectangle 14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2566" name="Rectangle 15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2567" name="Line 16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2568" name="Line 17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2569" name="Line 18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2570" name="Line 19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2571" name="Line 20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2572" name="Line 21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2573" name="Line 22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2574" name="Line 23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</p:grpSp>
        <p:pic>
          <p:nvPicPr>
            <p:cNvPr id="22557" name="Picture 24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2534" name="Group 25"/>
          <p:cNvGrpSpPr>
            <a:grpSpLocks/>
          </p:cNvGrpSpPr>
          <p:nvPr/>
        </p:nvGrpSpPr>
        <p:grpSpPr bwMode="auto">
          <a:xfrm>
            <a:off x="4997450" y="2895600"/>
            <a:ext cx="1149350" cy="1066800"/>
            <a:chOff x="144" y="144"/>
            <a:chExt cx="1152" cy="1136"/>
          </a:xfrm>
        </p:grpSpPr>
        <p:sp>
          <p:nvSpPr>
            <p:cNvPr id="22539" name="Rectangle 26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22540" name="Rectangle 27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22541" name="Rectangle 28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22542" name="Rectangle 29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22543" name="Rectangle 30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2</a:t>
              </a:r>
            </a:p>
          </p:txBody>
        </p:sp>
        <p:sp>
          <p:nvSpPr>
            <p:cNvPr id="22544" name="Rectangle 31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22545" name="Rectangle 32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22546" name="Rectangle 33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22547" name="Rectangle 34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22548" name="Line 35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22549" name="Line 36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22550" name="Line 37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22551" name="Line 38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22552" name="Line 39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22553" name="Line 40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22554" name="Line 41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22555" name="Line 42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</p:grpSp>
      <p:pic>
        <p:nvPicPr>
          <p:cNvPr id="47" name="Picture 3">
            <a:extLst>
              <a:ext uri="{FF2B5EF4-FFF2-40B4-BE49-F238E27FC236}">
                <a16:creationId xmlns:a16="http://schemas.microsoft.com/office/drawing/2014/main" id="{4E856DD8-F14A-9D4A-8030-778F6CD10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38401" y="2667001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8" name="Text Box 4">
            <a:extLst>
              <a:ext uri="{FF2B5EF4-FFF2-40B4-BE49-F238E27FC236}">
                <a16:creationId xmlns:a16="http://schemas.microsoft.com/office/drawing/2014/main" id="{85AAA4A6-5882-7C47-AF9D-4ED966BB5E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1126" y="4689475"/>
            <a:ext cx="12474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+mn-lt"/>
              </a:rPr>
              <a:t>Original</a:t>
            </a:r>
          </a:p>
        </p:txBody>
      </p:sp>
      <p:pic>
        <p:nvPicPr>
          <p:cNvPr id="49" name="Picture 45">
            <a:extLst>
              <a:ext uri="{FF2B5EF4-FFF2-40B4-BE49-F238E27FC236}">
                <a16:creationId xmlns:a16="http://schemas.microsoft.com/office/drawing/2014/main" id="{53138DB7-F3ED-3C4B-B889-688B9DE52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801100" y="2668274"/>
            <a:ext cx="1876425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Text Box 44">
            <a:extLst>
              <a:ext uri="{FF2B5EF4-FFF2-40B4-BE49-F238E27FC236}">
                <a16:creationId xmlns:a16="http://schemas.microsoft.com/office/drawing/2014/main" id="{D73F660B-EB8E-2F41-9CAC-50D9BE0541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2024" y="4191000"/>
            <a:ext cx="370237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+mn-lt"/>
                <a:cs typeface="Times New Roman" panose="02020603050405020304" pitchFamily="18" charset="0"/>
              </a:rPr>
              <a:t>Sharpening filter: </a:t>
            </a:r>
            <a:r>
              <a:rPr lang="en-US" dirty="0">
                <a:latin typeface="+mn-lt"/>
                <a:cs typeface="Times New Roman" panose="02020603050405020304" pitchFamily="18" charset="0"/>
              </a:rPr>
              <a:t>Accentuates differences with local average</a:t>
            </a:r>
          </a:p>
        </p:txBody>
      </p:sp>
      <p:sp>
        <p:nvSpPr>
          <p:cNvPr id="51" name="Text Box 45">
            <a:extLst>
              <a:ext uri="{FF2B5EF4-FFF2-40B4-BE49-F238E27FC236}">
                <a16:creationId xmlns:a16="http://schemas.microsoft.com/office/drawing/2014/main" id="{A671D3B4-A983-D747-886B-D51BFC338E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8850" y="5420768"/>
            <a:ext cx="37655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+mn-lt"/>
              </a:rPr>
              <a:t>(Note that filter sums to 1)</a:t>
            </a:r>
          </a:p>
        </p:txBody>
      </p:sp>
      <p:sp>
        <p:nvSpPr>
          <p:cNvPr id="52" name="Text Box 25">
            <a:extLst>
              <a:ext uri="{FF2B5EF4-FFF2-40B4-BE49-F238E27FC236}">
                <a16:creationId xmlns:a16="http://schemas.microsoft.com/office/drawing/2014/main" id="{8BF170AA-0FA8-C04C-9BD4-90D722B8F1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96575" y="6524897"/>
            <a:ext cx="1495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Source: D. Lowe</a:t>
            </a:r>
          </a:p>
        </p:txBody>
      </p:sp>
      <p:sp>
        <p:nvSpPr>
          <p:cNvPr id="53" name="Text Box 4">
            <a:extLst>
              <a:ext uri="{FF2B5EF4-FFF2-40B4-BE49-F238E27FC236}">
                <a16:creationId xmlns:a16="http://schemas.microsoft.com/office/drawing/2014/main" id="{712D01B5-132B-E044-BDD4-69C6E7561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4908" y="4689474"/>
            <a:ext cx="16930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+mn-lt"/>
              </a:rPr>
              <a:t>Sharpened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Box 43">
                <a:extLst>
                  <a:ext uri="{FF2B5EF4-FFF2-40B4-BE49-F238E27FC236}">
                    <a16:creationId xmlns:a16="http://schemas.microsoft.com/office/drawing/2014/main" id="{3A2C44EC-F81E-82A4-9157-A32982A5A0B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324600" y="3087469"/>
                <a:ext cx="644728" cy="646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dirty="0" smtClean="0">
                          <a:latin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lang="en-US" sz="3600" b="1" dirty="0">
                  <a:latin typeface="Times" pitchFamily="18" charset="0"/>
                </a:endParaRPr>
              </a:p>
            </p:txBody>
          </p:sp>
        </mc:Choice>
        <mc:Fallback xmlns="">
          <p:sp>
            <p:nvSpPr>
              <p:cNvPr id="2" name="Text Box 43">
                <a:extLst>
                  <a:ext uri="{FF2B5EF4-FFF2-40B4-BE49-F238E27FC236}">
                    <a16:creationId xmlns:a16="http://schemas.microsoft.com/office/drawing/2014/main" id="{3A2C44EC-F81E-82A4-9157-A32982A5A0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24600" y="3087469"/>
                <a:ext cx="644728" cy="64633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75014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BA02E-3917-604A-A74C-6183FFD02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filtering: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6FE512-FC0A-3945-B097-3C4955D2C5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Linear filtering and its properties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Gaussian filters and their properties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Nonlinear filtering: Median filtering, bilateral filtering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Edge filters</a:t>
            </a:r>
          </a:p>
          <a:p>
            <a:pPr marL="0" indent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5240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/>
          <a:srcRect t="18013" b="13147"/>
          <a:stretch/>
        </p:blipFill>
        <p:spPr bwMode="auto">
          <a:xfrm>
            <a:off x="2286001" y="1676400"/>
            <a:ext cx="7586663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Sharpening</a:t>
            </a:r>
          </a:p>
        </p:txBody>
      </p:sp>
      <p:sp>
        <p:nvSpPr>
          <p:cNvPr id="5" name="Text Box 25">
            <a:extLst>
              <a:ext uri="{FF2B5EF4-FFF2-40B4-BE49-F238E27FC236}">
                <a16:creationId xmlns:a16="http://schemas.microsoft.com/office/drawing/2014/main" id="{F6094F3A-377E-2548-A662-418F477A90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96575" y="6524897"/>
            <a:ext cx="1495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Source: D. Lowe</a:t>
            </a: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41789D46-65D4-9BFD-12D6-F05A3CB377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1646584"/>
            <a:ext cx="12474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+mn-lt"/>
              </a:rPr>
              <a:t>Original</a:t>
            </a: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5466F4F4-0BEA-B243-7A98-BCC2B52B0B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1646583"/>
            <a:ext cx="16930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+mn-lt"/>
              </a:rPr>
              <a:t>Sharpened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7FEE9-086A-4824-A1E5-E051CA49F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Sharpening in more detail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8117486-0B00-41E1-8EAE-34F512FD07A1}"/>
              </a:ext>
            </a:extLst>
          </p:cNvPr>
          <p:cNvGrpSpPr/>
          <p:nvPr/>
        </p:nvGrpSpPr>
        <p:grpSpPr>
          <a:xfrm>
            <a:off x="2850515" y="1317292"/>
            <a:ext cx="2423718" cy="2120606"/>
            <a:chOff x="1831264" y="1317292"/>
            <a:chExt cx="2423718" cy="212060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4A38E52-10F7-4FC1-B992-8D455303F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1264" y="1866521"/>
              <a:ext cx="2423718" cy="157137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347EFC2-5EF9-4BB1-B5BE-F8173B0E78E1}"/>
                </a:ext>
              </a:extLst>
            </p:cNvPr>
            <p:cNvSpPr txBox="1"/>
            <p:nvPr/>
          </p:nvSpPr>
          <p:spPr>
            <a:xfrm>
              <a:off x="1831264" y="1317292"/>
              <a:ext cx="24237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Original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247D300-6B08-47F5-88AE-487808462650}"/>
              </a:ext>
            </a:extLst>
          </p:cNvPr>
          <p:cNvGrpSpPr/>
          <p:nvPr/>
        </p:nvGrpSpPr>
        <p:grpSpPr>
          <a:xfrm>
            <a:off x="7050457" y="1317292"/>
            <a:ext cx="2423720" cy="2120606"/>
            <a:chOff x="5071174" y="1317292"/>
            <a:chExt cx="2423720" cy="212060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11EBE20-391B-4807-9C2D-3867C2C58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1175" y="1866521"/>
              <a:ext cx="2423719" cy="1571377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10E9F04-5485-44CE-923A-B70AC39F5F15}"/>
                </a:ext>
              </a:extLst>
            </p:cNvPr>
            <p:cNvSpPr txBox="1"/>
            <p:nvPr/>
          </p:nvSpPr>
          <p:spPr>
            <a:xfrm>
              <a:off x="5071174" y="1317292"/>
              <a:ext cx="24237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Smoothed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39F04CD-DE1A-40DA-B6BF-39ED1016487B}"/>
              </a:ext>
            </a:extLst>
          </p:cNvPr>
          <p:cNvGrpSpPr/>
          <p:nvPr/>
        </p:nvGrpSpPr>
        <p:grpSpPr>
          <a:xfrm>
            <a:off x="4235369" y="3566429"/>
            <a:ext cx="3903423" cy="3115493"/>
            <a:chOff x="2711368" y="3566428"/>
            <a:chExt cx="3903423" cy="311549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AD2B516-FDC5-4DE6-8A7D-06B924825D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1368" y="4151203"/>
              <a:ext cx="3903423" cy="253071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62A4CC6-85CC-4FD2-B9E0-6E85A548AC81}"/>
                </a:ext>
              </a:extLst>
            </p:cNvPr>
            <p:cNvSpPr txBox="1"/>
            <p:nvPr/>
          </p:nvSpPr>
          <p:spPr>
            <a:xfrm>
              <a:off x="3196730" y="3566428"/>
              <a:ext cx="29326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Details</a:t>
              </a:r>
            </a:p>
          </p:txBody>
        </p:sp>
      </p:grpSp>
      <p:sp>
        <p:nvSpPr>
          <p:cNvPr id="4" name="Text Box 25">
            <a:extLst>
              <a:ext uri="{FF2B5EF4-FFF2-40B4-BE49-F238E27FC236}">
                <a16:creationId xmlns:a16="http://schemas.microsoft.com/office/drawing/2014/main" id="{F3B3762C-D755-D860-B930-F7C76F87DF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38738" y="6524897"/>
            <a:ext cx="167706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/>
              <a:t>Source: D. </a:t>
            </a:r>
            <a:r>
              <a:rPr lang="en-US" sz="1400" dirty="0" err="1"/>
              <a:t>Fouhey</a:t>
            </a:r>
            <a:endParaRPr lang="en-US" sz="1400" dirty="0"/>
          </a:p>
        </p:txBody>
      </p:sp>
      <p:sp>
        <p:nvSpPr>
          <p:cNvPr id="6" name="Text Box 17">
            <a:extLst>
              <a:ext uri="{FF2B5EF4-FFF2-40B4-BE49-F238E27FC236}">
                <a16:creationId xmlns:a16="http://schemas.microsoft.com/office/drawing/2014/main" id="{C021BC11-9086-ADA0-D37D-C15E47DE28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6787" y="2308448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–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9BC86B6-D72A-508B-9244-1A94702BDAA4}"/>
                  </a:ext>
                </a:extLst>
              </p:cNvPr>
              <p:cNvSpPr txBox="1"/>
              <p:nvPr/>
            </p:nvSpPr>
            <p:spPr>
              <a:xfrm>
                <a:off x="3507665" y="5153464"/>
                <a:ext cx="79993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9BC86B6-D72A-508B-9244-1A94702BDA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7665" y="5153464"/>
                <a:ext cx="799937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0891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7FEE9-086A-4824-A1E5-E051CA49F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Sharpening in more detail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A899A00-1613-4EBC-A9A1-E6EECB2D5D29}"/>
                  </a:ext>
                </a:extLst>
              </p:cNvPr>
              <p:cNvSpPr txBox="1"/>
              <p:nvPr/>
            </p:nvSpPr>
            <p:spPr>
              <a:xfrm>
                <a:off x="5704156" y="2438400"/>
                <a:ext cx="123004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A899A00-1613-4EBC-A9A1-E6EECB2D5D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4156" y="2438400"/>
                <a:ext cx="1230044" cy="461665"/>
              </a:xfrm>
              <a:prstGeom prst="rect">
                <a:avLst/>
              </a:prstGeom>
              <a:blipFill>
                <a:blip r:embed="rId2"/>
                <a:stretch>
                  <a:fillRect b="-21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28117486-0B00-41E1-8EAE-34F512FD07A1}"/>
              </a:ext>
            </a:extLst>
          </p:cNvPr>
          <p:cNvGrpSpPr/>
          <p:nvPr/>
        </p:nvGrpSpPr>
        <p:grpSpPr>
          <a:xfrm>
            <a:off x="2850515" y="1317292"/>
            <a:ext cx="2423718" cy="2120606"/>
            <a:chOff x="1831264" y="1317292"/>
            <a:chExt cx="2423718" cy="212060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4A38E52-10F7-4FC1-B992-8D455303F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1264" y="1866521"/>
              <a:ext cx="2423718" cy="157137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347EFC2-5EF9-4BB1-B5BE-F8173B0E78E1}"/>
                </a:ext>
              </a:extLst>
            </p:cNvPr>
            <p:cNvSpPr txBox="1"/>
            <p:nvPr/>
          </p:nvSpPr>
          <p:spPr>
            <a:xfrm>
              <a:off x="1831264" y="1317292"/>
              <a:ext cx="242371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Original</a:t>
              </a:r>
            </a:p>
            <a:p>
              <a:pPr algn="ctr"/>
              <a:endParaRPr lang="en-US" dirty="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10E9F04-5485-44CE-923A-B70AC39F5F15}"/>
              </a:ext>
            </a:extLst>
          </p:cNvPr>
          <p:cNvSpPr txBox="1"/>
          <p:nvPr/>
        </p:nvSpPr>
        <p:spPr>
          <a:xfrm>
            <a:off x="7050457" y="1317293"/>
            <a:ext cx="24237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Details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2F75884-82DE-43BB-B3EB-5124C05844A0}"/>
              </a:ext>
            </a:extLst>
          </p:cNvPr>
          <p:cNvGrpSpPr/>
          <p:nvPr/>
        </p:nvGrpSpPr>
        <p:grpSpPr>
          <a:xfrm>
            <a:off x="3355265" y="3566429"/>
            <a:ext cx="4783527" cy="3115493"/>
            <a:chOff x="1831264" y="3566428"/>
            <a:chExt cx="4783527" cy="311549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24FF62E3-D1D5-4AE8-B63D-23D8D709E1FC}"/>
                    </a:ext>
                  </a:extLst>
                </p:cNvPr>
                <p:cNvSpPr txBox="1"/>
                <p:nvPr/>
              </p:nvSpPr>
              <p:spPr>
                <a:xfrm>
                  <a:off x="1831264" y="5001063"/>
                  <a:ext cx="799937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24FF62E3-D1D5-4AE8-B63D-23D8D709E1F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31264" y="5001063"/>
                  <a:ext cx="799937" cy="46166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A62A4CC6-85CC-4FD2-B9E0-6E85A548AC81}"/>
                    </a:ext>
                  </a:extLst>
                </p:cNvPr>
                <p:cNvSpPr txBox="1"/>
                <p:nvPr/>
              </p:nvSpPr>
              <p:spPr>
                <a:xfrm>
                  <a:off x="2711368" y="3566428"/>
                  <a:ext cx="3903423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/>
                    <a:t>Sharpened (</a:t>
                  </a:r>
                  <a14:m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𝛼</m:t>
                      </m:r>
                      <m:r>
                        <a:rPr lang="en-US" i="1" dirty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1</m:t>
                      </m:r>
                    </m:oMath>
                  </a14:m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)</a:t>
                  </a:r>
                  <a:endParaRPr lang="en-US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A62A4CC6-85CC-4FD2-B9E0-6E85A548AC8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11368" y="3566428"/>
                  <a:ext cx="3903423" cy="461665"/>
                </a:xfrm>
                <a:prstGeom prst="rect">
                  <a:avLst/>
                </a:prstGeom>
                <a:blipFill>
                  <a:blip r:embed="rId5"/>
                  <a:stretch>
                    <a:fillRect t="-10526" b="-263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69DD51A-59FE-4225-A272-402DEFB1E6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1368" y="4151202"/>
              <a:ext cx="3903423" cy="2530719"/>
            </a:xfrm>
            <a:prstGeom prst="rect">
              <a:avLst/>
            </a:prstGeom>
          </p:spPr>
        </p:pic>
      </p:grpSp>
      <p:sp>
        <p:nvSpPr>
          <p:cNvPr id="6" name="Text Box 25">
            <a:extLst>
              <a:ext uri="{FF2B5EF4-FFF2-40B4-BE49-F238E27FC236}">
                <a16:creationId xmlns:a16="http://schemas.microsoft.com/office/drawing/2014/main" id="{5E1972CA-F762-4028-FE56-2779AA0F28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38738" y="6524897"/>
            <a:ext cx="167706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/>
              <a:t>Source: D. </a:t>
            </a:r>
            <a:r>
              <a:rPr lang="en-US" sz="1400" dirty="0" err="1"/>
              <a:t>Fouhey</a:t>
            </a:r>
            <a:endParaRPr lang="en-US" sz="1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D512EB-D64A-B740-3A3A-20B2731DDFB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082" y="1837880"/>
            <a:ext cx="2423718" cy="1571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64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7FEE9-086A-4824-A1E5-E051CA49F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Sharpening in more detail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A899A00-1613-4EBC-A9A1-E6EECB2D5D29}"/>
                  </a:ext>
                </a:extLst>
              </p:cNvPr>
              <p:cNvSpPr txBox="1"/>
              <p:nvPr/>
            </p:nvSpPr>
            <p:spPr>
              <a:xfrm>
                <a:off x="5704156" y="2438400"/>
                <a:ext cx="123004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A899A00-1613-4EBC-A9A1-E6EECB2D5D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4156" y="2438400"/>
                <a:ext cx="1230044" cy="461665"/>
              </a:xfrm>
              <a:prstGeom prst="rect">
                <a:avLst/>
              </a:prstGeom>
              <a:blipFill>
                <a:blip r:embed="rId2"/>
                <a:stretch>
                  <a:fillRect b="-21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28117486-0B00-41E1-8EAE-34F512FD07A1}"/>
              </a:ext>
            </a:extLst>
          </p:cNvPr>
          <p:cNvGrpSpPr/>
          <p:nvPr/>
        </p:nvGrpSpPr>
        <p:grpSpPr>
          <a:xfrm>
            <a:off x="2850515" y="1317292"/>
            <a:ext cx="2423718" cy="2120606"/>
            <a:chOff x="1831264" y="1317292"/>
            <a:chExt cx="2423718" cy="212060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4A38E52-10F7-4FC1-B992-8D455303F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1264" y="1866521"/>
              <a:ext cx="2423718" cy="157137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347EFC2-5EF9-4BB1-B5BE-F8173B0E78E1}"/>
                </a:ext>
              </a:extLst>
            </p:cNvPr>
            <p:cNvSpPr txBox="1"/>
            <p:nvPr/>
          </p:nvSpPr>
          <p:spPr>
            <a:xfrm>
              <a:off x="1831264" y="1317292"/>
              <a:ext cx="24237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Original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10E9F04-5485-44CE-923A-B70AC39F5F15}"/>
              </a:ext>
            </a:extLst>
          </p:cNvPr>
          <p:cNvSpPr txBox="1"/>
          <p:nvPr/>
        </p:nvSpPr>
        <p:spPr>
          <a:xfrm>
            <a:off x="7050457" y="1317293"/>
            <a:ext cx="24237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Details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4FF62E3-D1D5-4AE8-B63D-23D8D709E1FC}"/>
                  </a:ext>
                </a:extLst>
              </p:cNvPr>
              <p:cNvSpPr txBox="1"/>
              <p:nvPr/>
            </p:nvSpPr>
            <p:spPr>
              <a:xfrm>
                <a:off x="3355265" y="5001064"/>
                <a:ext cx="79993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4FF62E3-D1D5-4AE8-B63D-23D8D709E1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5265" y="5001064"/>
                <a:ext cx="799937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62A4CC6-85CC-4FD2-B9E0-6E85A548AC81}"/>
                  </a:ext>
                </a:extLst>
              </p:cNvPr>
              <p:cNvSpPr txBox="1"/>
              <p:nvPr/>
            </p:nvSpPr>
            <p:spPr>
              <a:xfrm>
                <a:off x="4235369" y="3566429"/>
                <a:ext cx="390342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Sharpened 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𝛼</m:t>
                    </m:r>
                    <m:r>
                      <a:rPr lang="en-US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</m:oMath>
                </a14:m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62A4CC6-85CC-4FD2-B9E0-6E85A548AC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5369" y="3566429"/>
                <a:ext cx="3903423" cy="461665"/>
              </a:xfrm>
              <a:prstGeom prst="rect">
                <a:avLst/>
              </a:prstGeom>
              <a:blipFill>
                <a:blip r:embed="rId5"/>
                <a:stretch>
                  <a:fillRect t="-10526" b="-2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F20532BB-D74B-6D3C-C62B-EB0E798D76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368" y="4151201"/>
            <a:ext cx="3903424" cy="2530720"/>
          </a:xfrm>
          <a:prstGeom prst="rect">
            <a:avLst/>
          </a:prstGeom>
        </p:spPr>
      </p:pic>
      <p:sp>
        <p:nvSpPr>
          <p:cNvPr id="3" name="Text Box 25">
            <a:extLst>
              <a:ext uri="{FF2B5EF4-FFF2-40B4-BE49-F238E27FC236}">
                <a16:creationId xmlns:a16="http://schemas.microsoft.com/office/drawing/2014/main" id="{B49B5713-A9ED-5B5A-85AD-B291059F54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38738" y="6524897"/>
            <a:ext cx="167706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/>
              <a:t>Source: D. </a:t>
            </a:r>
            <a:r>
              <a:rPr lang="en-US" sz="1400" dirty="0" err="1"/>
              <a:t>Fouhey</a:t>
            </a:r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942396-2D51-AE75-35BD-E36E1075E9C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082" y="1837880"/>
            <a:ext cx="2423718" cy="1571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7257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7FEE9-086A-4824-A1E5-E051CA49F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Sharpening in more detail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A899A00-1613-4EBC-A9A1-E6EECB2D5D29}"/>
                  </a:ext>
                </a:extLst>
              </p:cNvPr>
              <p:cNvSpPr txBox="1"/>
              <p:nvPr/>
            </p:nvSpPr>
            <p:spPr>
              <a:xfrm>
                <a:off x="5704156" y="2438400"/>
                <a:ext cx="123004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A899A00-1613-4EBC-A9A1-E6EECB2D5D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4156" y="2438400"/>
                <a:ext cx="1230044" cy="461665"/>
              </a:xfrm>
              <a:prstGeom prst="rect">
                <a:avLst/>
              </a:prstGeom>
              <a:blipFill>
                <a:blip r:embed="rId2"/>
                <a:stretch>
                  <a:fillRect b="-21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28117486-0B00-41E1-8EAE-34F512FD07A1}"/>
              </a:ext>
            </a:extLst>
          </p:cNvPr>
          <p:cNvGrpSpPr/>
          <p:nvPr/>
        </p:nvGrpSpPr>
        <p:grpSpPr>
          <a:xfrm>
            <a:off x="2850515" y="1317292"/>
            <a:ext cx="2423718" cy="2120606"/>
            <a:chOff x="1831264" y="1317292"/>
            <a:chExt cx="2423718" cy="212060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4A38E52-10F7-4FC1-B992-8D455303F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1264" y="1866521"/>
              <a:ext cx="2423718" cy="157137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347EFC2-5EF9-4BB1-B5BE-F8173B0E78E1}"/>
                </a:ext>
              </a:extLst>
            </p:cNvPr>
            <p:cNvSpPr txBox="1"/>
            <p:nvPr/>
          </p:nvSpPr>
          <p:spPr>
            <a:xfrm>
              <a:off x="1831264" y="1317292"/>
              <a:ext cx="24237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Original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10E9F04-5485-44CE-923A-B70AC39F5F15}"/>
              </a:ext>
            </a:extLst>
          </p:cNvPr>
          <p:cNvSpPr txBox="1"/>
          <p:nvPr/>
        </p:nvSpPr>
        <p:spPr>
          <a:xfrm>
            <a:off x="7050457" y="1317293"/>
            <a:ext cx="24237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Details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4FF62E3-D1D5-4AE8-B63D-23D8D709E1FC}"/>
                  </a:ext>
                </a:extLst>
              </p:cNvPr>
              <p:cNvSpPr txBox="1"/>
              <p:nvPr/>
            </p:nvSpPr>
            <p:spPr>
              <a:xfrm>
                <a:off x="3355265" y="5001064"/>
                <a:ext cx="79993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4FF62E3-D1D5-4AE8-B63D-23D8D709E1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5265" y="5001064"/>
                <a:ext cx="799937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62A4CC6-85CC-4FD2-B9E0-6E85A548AC81}"/>
                  </a:ext>
                </a:extLst>
              </p:cNvPr>
              <p:cNvSpPr txBox="1"/>
              <p:nvPr/>
            </p:nvSpPr>
            <p:spPr>
              <a:xfrm>
                <a:off x="4235369" y="3566429"/>
                <a:ext cx="390342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Sharpened 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𝛼</m:t>
                    </m:r>
                    <m:r>
                      <a:rPr lang="en-US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10</m:t>
                    </m:r>
                  </m:oMath>
                </a14:m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62A4CC6-85CC-4FD2-B9E0-6E85A548AC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5369" y="3566429"/>
                <a:ext cx="3903423" cy="461665"/>
              </a:xfrm>
              <a:prstGeom prst="rect">
                <a:avLst/>
              </a:prstGeom>
              <a:blipFill>
                <a:blip r:embed="rId5"/>
                <a:stretch>
                  <a:fillRect t="-10526" b="-2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59746121-09CB-53FC-C81A-97794F1BC6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369" y="4151203"/>
            <a:ext cx="3903423" cy="2530719"/>
          </a:xfrm>
          <a:prstGeom prst="rect">
            <a:avLst/>
          </a:prstGeom>
        </p:spPr>
      </p:pic>
      <p:sp>
        <p:nvSpPr>
          <p:cNvPr id="4" name="Text Box 25">
            <a:extLst>
              <a:ext uri="{FF2B5EF4-FFF2-40B4-BE49-F238E27FC236}">
                <a16:creationId xmlns:a16="http://schemas.microsoft.com/office/drawing/2014/main" id="{3DF6DBA9-21CA-B1F8-6348-85036EB736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38738" y="6524897"/>
            <a:ext cx="167706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/>
              <a:t>Source: D. </a:t>
            </a:r>
            <a:r>
              <a:rPr lang="en-US" sz="1400" dirty="0" err="1"/>
              <a:t>Fouhey</a:t>
            </a:r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8807F0-65E1-5064-63BD-2D60E60479C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082" y="1837880"/>
            <a:ext cx="2423718" cy="1571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9943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Smoothing revisited</a:t>
            </a:r>
          </a:p>
        </p:txBody>
      </p:sp>
      <p:sp>
        <p:nvSpPr>
          <p:cNvPr id="25603" name="Rectangle 6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What’s wrong with this picture?</a:t>
            </a:r>
          </a:p>
          <a:p>
            <a:pPr>
              <a:buFontTx/>
              <a:buChar char="•"/>
            </a:pPr>
            <a:r>
              <a:rPr lang="en-US" dirty="0"/>
              <a:t>What’s the solution?</a:t>
            </a:r>
          </a:p>
        </p:txBody>
      </p:sp>
      <p:pic>
        <p:nvPicPr>
          <p:cNvPr id="25604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2971800"/>
            <a:ext cx="33528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3200" y="2971800"/>
            <a:ext cx="33528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1200" y="4267200"/>
            <a:ext cx="62865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10"/>
          <p:cNvSpPr txBox="1">
            <a:spLocks noChangeArrowheads="1"/>
          </p:cNvSpPr>
          <p:nvPr/>
        </p:nvSpPr>
        <p:spPr bwMode="auto">
          <a:xfrm>
            <a:off x="10446543" y="6553200"/>
            <a:ext cx="16621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Source: D. Forsyth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Smoothing revisited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What’s wrong with this picture?</a:t>
            </a:r>
          </a:p>
          <a:p>
            <a:pPr>
              <a:buFontTx/>
              <a:buChar char="•"/>
            </a:pPr>
            <a:r>
              <a:rPr lang="en-US" dirty="0"/>
              <a:t>What’s the solution?</a:t>
            </a:r>
          </a:p>
          <a:p>
            <a:pPr lvl="1"/>
            <a:r>
              <a:rPr lang="en-US" sz="2400" dirty="0"/>
              <a:t>To eliminate box artifacts, weight contribution of neighborhood pixels according to their closeness to the center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B545AAC-2FCD-AF4A-A859-5DB753E3292D}"/>
              </a:ext>
            </a:extLst>
          </p:cNvPr>
          <p:cNvGrpSpPr/>
          <p:nvPr/>
        </p:nvGrpSpPr>
        <p:grpSpPr>
          <a:xfrm>
            <a:off x="2599214" y="3751421"/>
            <a:ext cx="7106587" cy="1828800"/>
            <a:chOff x="1075213" y="3048000"/>
            <a:chExt cx="7106587" cy="18288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9CA01753-8910-8C42-AE64-2B57144AE4A1}"/>
                    </a:ext>
                  </a:extLst>
                </p:cNvPr>
                <p:cNvSpPr txBox="1"/>
                <p:nvPr/>
              </p:nvSpPr>
              <p:spPr>
                <a:xfrm>
                  <a:off x="1075213" y="3404170"/>
                  <a:ext cx="4759188" cy="111645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)∝</m:t>
                        </m:r>
                        <m:r>
                          <m:rPr>
                            <m:sty m:val="p"/>
                          </m:rPr>
                          <a:rPr lang="en-US" sz="32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exp</m:t>
                        </m:r>
                        <m:r>
                          <a:rPr lang="en-US" sz="32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⁡</m:t>
                        </m:r>
                        <m:d>
                          <m:dPr>
                            <m:ctrlPr>
                              <a:rPr lang="en-US" sz="32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32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US" sz="32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2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2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32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en-US" sz="32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2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r>
                                      <a:rPr lang="en-US" sz="32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sSup>
                                  <m:sSupPr>
                                    <m:ctrlPr>
                                      <a:rPr lang="en-US" sz="32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2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sz="32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p>
                                    <m:r>
                                      <a:rPr lang="en-US" sz="32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</m:e>
                        </m:d>
                      </m:oMath>
                    </m:oMathPara>
                  </a14:m>
                  <a:endParaRPr lang="en-US" sz="32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9CA01753-8910-8C42-AE64-2B57144AE4A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5213" y="3404170"/>
                  <a:ext cx="4759188" cy="1116459"/>
                </a:xfrm>
                <a:prstGeom prst="rect">
                  <a:avLst/>
                </a:prstGeom>
                <a:blipFill>
                  <a:blip r:embed="rId3"/>
                  <a:stretch>
                    <a:fillRect l="-1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15E86C6-7314-8C45-AF06-2D04AE9CD4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3000" y="3048000"/>
              <a:ext cx="1828800" cy="1828800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1CDF8F1-626C-D241-A5C5-903553F9853B}"/>
              </a:ext>
            </a:extLst>
          </p:cNvPr>
          <p:cNvSpPr txBox="1"/>
          <p:nvPr/>
        </p:nvSpPr>
        <p:spPr>
          <a:xfrm>
            <a:off x="1066800" y="2844224"/>
            <a:ext cx="624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“proportional to”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(renormalize values to sum to 1)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A1C0E54-A8CD-5549-98CD-4988D4A5E58C}"/>
              </a:ext>
            </a:extLst>
          </p:cNvPr>
          <p:cNvCxnSpPr>
            <a:cxnSpLocks/>
          </p:cNvCxnSpPr>
          <p:nvPr/>
        </p:nvCxnSpPr>
        <p:spPr>
          <a:xfrm>
            <a:off x="4191000" y="3751421"/>
            <a:ext cx="0" cy="664655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05B14DB-224B-1F42-B98B-AEFE6CE439AD}"/>
              </a:ext>
            </a:extLst>
          </p:cNvPr>
          <p:cNvSpPr txBox="1"/>
          <p:nvPr/>
        </p:nvSpPr>
        <p:spPr>
          <a:xfrm>
            <a:off x="3276600" y="5950803"/>
            <a:ext cx="624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standard deviation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(determines size of “blob”)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40E2728-B52C-7D4D-9FFD-C58E5880B17B}"/>
              </a:ext>
            </a:extLst>
          </p:cNvPr>
          <p:cNvCxnSpPr>
            <a:cxnSpLocks/>
          </p:cNvCxnSpPr>
          <p:nvPr/>
        </p:nvCxnSpPr>
        <p:spPr>
          <a:xfrm flipV="1">
            <a:off x="6400800" y="5224051"/>
            <a:ext cx="0" cy="739139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DD7C5087-CD43-9147-AEDE-CC7C3CA7BA85}"/>
              </a:ext>
            </a:extLst>
          </p:cNvPr>
          <p:cNvSpPr txBox="1"/>
          <p:nvPr/>
        </p:nvSpPr>
        <p:spPr>
          <a:xfrm>
            <a:off x="7752846" y="3195935"/>
            <a:ext cx="21531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Gaussian filter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7275B61-9C52-F844-A2DA-8A424E5B7BDA}"/>
              </a:ext>
            </a:extLst>
          </p:cNvPr>
          <p:cNvSpPr txBox="1"/>
          <p:nvPr/>
        </p:nvSpPr>
        <p:spPr>
          <a:xfrm>
            <a:off x="152400" y="6553200"/>
            <a:ext cx="29418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Adapted from </a:t>
            </a:r>
            <a:r>
              <a:rPr lang="en-US" sz="1200" dirty="0">
                <a:hlinkClick r:id="rId5"/>
              </a:rPr>
              <a:t>D. </a:t>
            </a:r>
            <a:r>
              <a:rPr lang="en-US" sz="1200" dirty="0" err="1">
                <a:hlinkClick r:id="rId5"/>
              </a:rPr>
              <a:t>Fouhey</a:t>
            </a:r>
            <a:r>
              <a:rPr lang="en-US" sz="1200" dirty="0">
                <a:hlinkClick r:id="rId5"/>
              </a:rPr>
              <a:t> and J. Johnson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Gaussian vs. box filtering</a:t>
            </a:r>
          </a:p>
        </p:txBody>
      </p:sp>
      <p:graphicFrame>
        <p:nvGraphicFramePr>
          <p:cNvPr id="3074" name="Object 3"/>
          <p:cNvGraphicFramePr>
            <a:graphicFrameLocks noChangeAspect="1"/>
          </p:cNvGraphicFramePr>
          <p:nvPr/>
        </p:nvGraphicFramePr>
        <p:xfrm>
          <a:off x="2819400" y="914400"/>
          <a:ext cx="6324600" cy="586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3828571" imgH="3572374" progId="">
                  <p:embed/>
                </p:oleObj>
              </mc:Choice>
              <mc:Fallback>
                <p:oleObj name="Photo Editor Photo" r:id="rId3" imgW="3828571" imgH="3572374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914400"/>
                        <a:ext cx="6324600" cy="586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CE6E1-470C-43B2-A100-97B1F2645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Gaussian filters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430D883-9285-4DAE-91C5-09C6CC6AF0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811" y="2599284"/>
            <a:ext cx="2078181" cy="20781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534BD1A-0F3B-40F9-9F37-E1CA66A54068}"/>
                  </a:ext>
                </a:extLst>
              </p:cNvPr>
              <p:cNvSpPr txBox="1"/>
              <p:nvPr/>
            </p:nvSpPr>
            <p:spPr>
              <a:xfrm>
                <a:off x="1599900" y="2057401"/>
                <a:ext cx="228600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2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sz="22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en-US" sz="22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534BD1A-0F3B-40F9-9F37-E1CA66A540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9900" y="2057401"/>
                <a:ext cx="2286000" cy="430887"/>
              </a:xfrm>
              <a:prstGeom prst="rect">
                <a:avLst/>
              </a:prstGeom>
              <a:blipFill>
                <a:blip r:embed="rId3"/>
                <a:stretch>
                  <a:fillRect b="-1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1CEB890-2251-4DDA-BAFC-C68D655A63D3}"/>
                  </a:ext>
                </a:extLst>
              </p:cNvPr>
              <p:cNvSpPr txBox="1"/>
              <p:nvPr/>
            </p:nvSpPr>
            <p:spPr>
              <a:xfrm>
                <a:off x="3877366" y="2057400"/>
                <a:ext cx="228600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2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sz="22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en-US" sz="22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2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1CEB890-2251-4DDA-BAFC-C68D655A63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7366" y="2057400"/>
                <a:ext cx="2286000" cy="430887"/>
              </a:xfrm>
              <a:prstGeom prst="rect">
                <a:avLst/>
              </a:prstGeom>
              <a:blipFill>
                <a:blip r:embed="rId4"/>
                <a:stretch>
                  <a:fillRect b="-1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EC7198B-7944-4272-950F-E84C1FEA8F65}"/>
                  </a:ext>
                </a:extLst>
              </p:cNvPr>
              <p:cNvSpPr txBox="1"/>
              <p:nvPr/>
            </p:nvSpPr>
            <p:spPr>
              <a:xfrm>
                <a:off x="6154832" y="2057400"/>
                <a:ext cx="228600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2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sz="22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en-US" sz="22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2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EC7198B-7944-4272-950F-E84C1FEA8F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4832" y="2057400"/>
                <a:ext cx="2286000" cy="430887"/>
              </a:xfrm>
              <a:prstGeom prst="rect">
                <a:avLst/>
              </a:prstGeom>
              <a:blipFill>
                <a:blip r:embed="rId5"/>
                <a:stretch>
                  <a:fillRect b="-1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F2F7E29-9C7A-496F-9C93-842017A5C0E6}"/>
                  </a:ext>
                </a:extLst>
              </p:cNvPr>
              <p:cNvSpPr txBox="1"/>
              <p:nvPr/>
            </p:nvSpPr>
            <p:spPr>
              <a:xfrm>
                <a:off x="8382000" y="2057400"/>
                <a:ext cx="228600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2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sz="22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en-US" sz="22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8</m:t>
                      </m:r>
                    </m:oMath>
                  </m:oMathPara>
                </a14:m>
                <a:endParaRPr lang="en-US" sz="2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F2F7E29-9C7A-496F-9C93-842017A5C0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0" y="2057400"/>
                <a:ext cx="2286000" cy="430887"/>
              </a:xfrm>
              <a:prstGeom prst="rect">
                <a:avLst/>
              </a:prstGeom>
              <a:blipFill>
                <a:blip r:embed="rId6"/>
                <a:stretch>
                  <a:fillRect b="-1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>
            <a:extLst>
              <a:ext uri="{FF2B5EF4-FFF2-40B4-BE49-F238E27FC236}">
                <a16:creationId xmlns:a16="http://schemas.microsoft.com/office/drawing/2014/main" id="{572CAC46-16BA-4BBC-A3A5-4AF6A14489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277" y="2599281"/>
            <a:ext cx="2078183" cy="207818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4661AD9-868E-4DC1-BEF3-BFFD9F0ED6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207" y="2599282"/>
            <a:ext cx="2078182" cy="207818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E7B50EC-EBE6-477D-A60F-155A1C4F66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1588" y="2599283"/>
            <a:ext cx="2078182" cy="20781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D425D7E-C615-7D4C-B90C-5FEF4ABAD9A0}"/>
                  </a:ext>
                </a:extLst>
              </p:cNvPr>
              <p:cNvSpPr txBox="1"/>
              <p:nvPr/>
            </p:nvSpPr>
            <p:spPr>
              <a:xfrm>
                <a:off x="4801737" y="5638800"/>
                <a:ext cx="270619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Filter size: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21 </m:t>
                    </m:r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21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D425D7E-C615-7D4C-B90C-5FEF4ABAD9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1737" y="5638800"/>
                <a:ext cx="2706190" cy="461665"/>
              </a:xfrm>
              <a:prstGeom prst="rect">
                <a:avLst/>
              </a:prstGeom>
              <a:blipFill>
                <a:blip r:embed="rId10"/>
                <a:stretch>
                  <a:fillRect l="-3271" t="-11111" b="-2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3369AD72-DCF1-3F49-B5B9-6B4C9C164250}"/>
              </a:ext>
            </a:extLst>
          </p:cNvPr>
          <p:cNvSpPr txBox="1"/>
          <p:nvPr/>
        </p:nvSpPr>
        <p:spPr>
          <a:xfrm>
            <a:off x="152400" y="6553200"/>
            <a:ext cx="29418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Adapted from </a:t>
            </a:r>
            <a:r>
              <a:rPr lang="en-US" sz="1200" dirty="0">
                <a:hlinkClick r:id="rId11"/>
              </a:rPr>
              <a:t>D. </a:t>
            </a:r>
            <a:r>
              <a:rPr lang="en-US" sz="1200" dirty="0" err="1">
                <a:hlinkClick r:id="rId11"/>
              </a:rPr>
              <a:t>Fouhey</a:t>
            </a:r>
            <a:r>
              <a:rPr lang="en-US" sz="1200" dirty="0">
                <a:hlinkClick r:id="rId11"/>
              </a:rPr>
              <a:t> and J. Johnson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074972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D20F1-E0D0-41D8-9B89-573DCDD69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Applying Gaussian filters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CD096F-2525-4565-A6AB-F91BED0F84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416" y="1578423"/>
            <a:ext cx="4190402" cy="27167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0468EB-894C-4A92-9D0D-63E3F8D49C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415" y="4444860"/>
            <a:ext cx="2057400" cy="2057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A87224-9E77-47D6-A4BB-89FB9EC2BD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418" y="4444860"/>
            <a:ext cx="2057400" cy="2057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004B3B4-8F3D-428B-9270-0A9F2A0BB484}"/>
              </a:ext>
            </a:extLst>
          </p:cNvPr>
          <p:cNvSpPr txBox="1"/>
          <p:nvPr/>
        </p:nvSpPr>
        <p:spPr>
          <a:xfrm>
            <a:off x="1838555" y="1578423"/>
            <a:ext cx="29846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Input image</a:t>
            </a:r>
          </a:p>
          <a:p>
            <a:pPr algn="ctr"/>
            <a:r>
              <a:rPr lang="en-US" sz="3200" dirty="0"/>
              <a:t>(no filter)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A77A67-BE56-E444-B804-3967EE86510F}"/>
              </a:ext>
            </a:extLst>
          </p:cNvPr>
          <p:cNvSpPr txBox="1"/>
          <p:nvPr/>
        </p:nvSpPr>
        <p:spPr>
          <a:xfrm>
            <a:off x="152400" y="6553200"/>
            <a:ext cx="25490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>
                <a:hlinkClick r:id="rId5"/>
              </a:rPr>
              <a:t>D. </a:t>
            </a:r>
            <a:r>
              <a:rPr lang="en-US" sz="1200" dirty="0" err="1">
                <a:hlinkClick r:id="rId5"/>
              </a:rPr>
              <a:t>Fouhey</a:t>
            </a:r>
            <a:r>
              <a:rPr lang="en-US" sz="1200" dirty="0">
                <a:hlinkClick r:id="rId5"/>
              </a:rPr>
              <a:t> and J. Johnson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59689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6"/>
          <p:cNvSpPr>
            <a:spLocks noGrp="1" noChangeArrowheads="1"/>
          </p:cNvSpPr>
          <p:nvPr>
            <p:ph type="body" idx="1"/>
          </p:nvPr>
        </p:nvSpPr>
        <p:spPr>
          <a:xfrm>
            <a:off x="914400" y="914400"/>
            <a:ext cx="59436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Let’s slide a fixed-size window over the image and perform the same simple computation at each window location</a:t>
            </a:r>
          </a:p>
          <a:p>
            <a:pPr>
              <a:buFontTx/>
              <a:buChar char="•"/>
            </a:pPr>
            <a:r>
              <a:rPr lang="en-US" dirty="0"/>
              <a:t>Example use case: how do we reduce image noise?</a:t>
            </a:r>
          </a:p>
          <a:p>
            <a:pPr lvl="1"/>
            <a:r>
              <a:rPr lang="en-US" sz="2400" dirty="0"/>
              <a:t>Let’s take the </a:t>
            </a:r>
            <a:r>
              <a:rPr lang="en-US" sz="2400" i="1" dirty="0"/>
              <a:t>average</a:t>
            </a:r>
            <a:r>
              <a:rPr lang="en-US" sz="2400" dirty="0"/>
              <a:t> of pixel values in each window</a:t>
            </a:r>
          </a:p>
          <a:p>
            <a:pPr lvl="1"/>
            <a:r>
              <a:rPr lang="en-US" sz="2400" dirty="0"/>
              <a:t>More generally, we can take a </a:t>
            </a:r>
            <a:r>
              <a:rPr lang="en-US" sz="2400" i="1" dirty="0"/>
              <a:t>weighted sum </a:t>
            </a:r>
            <a:r>
              <a:rPr lang="en-US" sz="2400" dirty="0"/>
              <a:t>where the weights are given by a </a:t>
            </a:r>
            <a:r>
              <a:rPr lang="en-US" sz="2400" i="1" dirty="0"/>
              <a:t>filter kernel</a:t>
            </a:r>
          </a:p>
          <a:p>
            <a:pPr>
              <a:buFontTx/>
              <a:buChar char="•"/>
            </a:pPr>
            <a:endParaRPr lang="en-US" dirty="0"/>
          </a:p>
        </p:txBody>
      </p:sp>
      <p:sp>
        <p:nvSpPr>
          <p:cNvPr id="10243" name="Rectangle 2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Sliding window operations</a:t>
            </a:r>
          </a:p>
        </p:txBody>
      </p:sp>
      <p:pic>
        <p:nvPicPr>
          <p:cNvPr id="27" name="Picture 5" descr="image4">
            <a:extLst>
              <a:ext uri="{FF2B5EF4-FFF2-40B4-BE49-F238E27FC236}">
                <a16:creationId xmlns:a16="http://schemas.microsoft.com/office/drawing/2014/main" id="{68C84477-E816-C04D-BF00-2744420E31DA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lum bright="24000" contrast="30000"/>
          </a:blip>
          <a:srcRect/>
          <a:stretch>
            <a:fillRect/>
          </a:stretch>
        </p:blipFill>
        <p:spPr bwMode="auto">
          <a:xfrm>
            <a:off x="7385803" y="1066800"/>
            <a:ext cx="3891797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7A15A6F-9B18-8743-B274-E9F07142E4F0}"/>
              </a:ext>
            </a:extLst>
          </p:cNvPr>
          <p:cNvSpPr/>
          <p:nvPr/>
        </p:nvSpPr>
        <p:spPr bwMode="auto">
          <a:xfrm>
            <a:off x="7391399" y="1066800"/>
            <a:ext cx="381000" cy="381000"/>
          </a:xfrm>
          <a:prstGeom prst="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L 0.2948 0.01065 L 0.00417 0.12153 L 0.28946 0.11783 L 0.00209 0.26551 L 0.28946 0.26181 L 0.00105 0.37848 L 0.29063 0.3838 L -0.00104 0.51667 L 0.29167 0.5257 L -0.00729 0.64792 L 0.28959 0.65 " pathEditMode="relative" rAng="0" ptsTypes="AAAAAAAAA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75" y="3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D20F1-E0D0-41D8-9B89-573DCDD69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Applying Gaussian filters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004B3B4-8F3D-428B-9270-0A9F2A0BB484}"/>
                  </a:ext>
                </a:extLst>
              </p:cNvPr>
              <p:cNvSpPr txBox="1"/>
              <p:nvPr/>
            </p:nvSpPr>
            <p:spPr>
              <a:xfrm>
                <a:off x="1838555" y="1578424"/>
                <a:ext cx="298460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32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sz="32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= 1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004B3B4-8F3D-428B-9270-0A9F2A0BB4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8555" y="1578424"/>
                <a:ext cx="2984601" cy="584775"/>
              </a:xfrm>
              <a:prstGeom prst="rect">
                <a:avLst/>
              </a:prstGeom>
              <a:blipFill>
                <a:blip r:embed="rId2"/>
                <a:stretch>
                  <a:fillRect b="-255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A5BD9A9A-849A-4FCE-8751-A0DD36934C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418" y="4444860"/>
            <a:ext cx="2057400" cy="2057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36D4E6A-84EF-465E-8238-E3A7B70F0C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415" y="4444860"/>
            <a:ext cx="2057400" cy="2057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B68FE74-4A83-4E46-89EF-24004C64D0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764" y="2217019"/>
            <a:ext cx="2078181" cy="207818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AA2C680-E189-4F4A-983F-3B19A5866B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416" y="1576388"/>
            <a:ext cx="4190400" cy="27167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BCC2F67-366A-1A42-A459-EC0F94C5BBED}"/>
              </a:ext>
            </a:extLst>
          </p:cNvPr>
          <p:cNvSpPr txBox="1"/>
          <p:nvPr/>
        </p:nvSpPr>
        <p:spPr>
          <a:xfrm>
            <a:off x="152400" y="6553200"/>
            <a:ext cx="25490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>
                <a:hlinkClick r:id="rId7"/>
              </a:rPr>
              <a:t>D. </a:t>
            </a:r>
            <a:r>
              <a:rPr lang="en-US" sz="1200" dirty="0" err="1">
                <a:hlinkClick r:id="rId7"/>
              </a:rPr>
              <a:t>Fouhey</a:t>
            </a:r>
            <a:r>
              <a:rPr lang="en-US" sz="1200" dirty="0">
                <a:hlinkClick r:id="rId7"/>
              </a:rPr>
              <a:t> and J. Johnson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441007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D20F1-E0D0-41D8-9B89-573DCDD69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Applying Gaussian filters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004B3B4-8F3D-428B-9270-0A9F2A0BB484}"/>
                  </a:ext>
                </a:extLst>
              </p:cNvPr>
              <p:cNvSpPr txBox="1"/>
              <p:nvPr/>
            </p:nvSpPr>
            <p:spPr>
              <a:xfrm>
                <a:off x="1838555" y="1578424"/>
                <a:ext cx="298460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32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sz="32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= 2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004B3B4-8F3D-428B-9270-0A9F2A0BB4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8555" y="1578424"/>
                <a:ext cx="2984601" cy="584775"/>
              </a:xfrm>
              <a:prstGeom prst="rect">
                <a:avLst/>
              </a:prstGeom>
              <a:blipFill>
                <a:blip r:embed="rId2"/>
                <a:stretch>
                  <a:fillRect b="-255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A17A38B2-6F8D-41FD-8E62-1FA08A7ED9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415" y="4444860"/>
            <a:ext cx="2057400" cy="2057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D4D95EF-6AAC-4215-8B1D-6FD85F55A4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418" y="4444860"/>
            <a:ext cx="2057400" cy="20574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9961971-57A9-41A3-9EE2-D65565ADE1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415" y="1576388"/>
            <a:ext cx="4190403" cy="271677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E5769DB-1396-4225-B738-6EC55F0770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764" y="2217019"/>
            <a:ext cx="2078183" cy="20781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0399CFB-0ED6-9849-8EA3-B36414CCE3AD}"/>
              </a:ext>
            </a:extLst>
          </p:cNvPr>
          <p:cNvSpPr txBox="1"/>
          <p:nvPr/>
        </p:nvSpPr>
        <p:spPr>
          <a:xfrm>
            <a:off x="152400" y="6553200"/>
            <a:ext cx="25490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>
                <a:hlinkClick r:id="rId7"/>
              </a:rPr>
              <a:t>D. </a:t>
            </a:r>
            <a:r>
              <a:rPr lang="en-US" sz="1200" dirty="0" err="1">
                <a:hlinkClick r:id="rId7"/>
              </a:rPr>
              <a:t>Fouhey</a:t>
            </a:r>
            <a:r>
              <a:rPr lang="en-US" sz="1200" dirty="0">
                <a:hlinkClick r:id="rId7"/>
              </a:rPr>
              <a:t> and J. Johnson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714124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D20F1-E0D0-41D8-9B89-573DCDD69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Applying Gaussian filters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004B3B4-8F3D-428B-9270-0A9F2A0BB484}"/>
                  </a:ext>
                </a:extLst>
              </p:cNvPr>
              <p:cNvSpPr txBox="1"/>
              <p:nvPr/>
            </p:nvSpPr>
            <p:spPr>
              <a:xfrm>
                <a:off x="1838555" y="1578424"/>
                <a:ext cx="298460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32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sz="32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= 4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004B3B4-8F3D-428B-9270-0A9F2A0BB4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8555" y="1578424"/>
                <a:ext cx="2984601" cy="584775"/>
              </a:xfrm>
              <a:prstGeom prst="rect">
                <a:avLst/>
              </a:prstGeom>
              <a:blipFill>
                <a:blip r:embed="rId2"/>
                <a:stretch>
                  <a:fillRect b="-255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415EA814-8343-487B-95AE-9F9540A582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414" y="1576388"/>
            <a:ext cx="4190403" cy="27167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5296115-EFF3-4DAD-893B-66912717C8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418" y="4444860"/>
            <a:ext cx="2057400" cy="20574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1EB4A3F-CD16-4D61-B1A0-B264D74FC0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415" y="4444860"/>
            <a:ext cx="2057400" cy="20574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F73DA71-EB7E-4801-A9D5-24E95A4412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764" y="2214984"/>
            <a:ext cx="2078182" cy="20781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60961FE-1C1F-B842-9717-C66B30180196}"/>
              </a:ext>
            </a:extLst>
          </p:cNvPr>
          <p:cNvSpPr txBox="1"/>
          <p:nvPr/>
        </p:nvSpPr>
        <p:spPr>
          <a:xfrm>
            <a:off x="152400" y="6553200"/>
            <a:ext cx="25490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>
                <a:hlinkClick r:id="rId7"/>
              </a:rPr>
              <a:t>D. </a:t>
            </a:r>
            <a:r>
              <a:rPr lang="en-US" sz="1200" dirty="0" err="1">
                <a:hlinkClick r:id="rId7"/>
              </a:rPr>
              <a:t>Fouhey</a:t>
            </a:r>
            <a:r>
              <a:rPr lang="en-US" sz="1200" dirty="0">
                <a:hlinkClick r:id="rId7"/>
              </a:rPr>
              <a:t> and J. Johnson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108863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D20F1-E0D0-41D8-9B89-573DCDD69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Applying Gaussian filters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004B3B4-8F3D-428B-9270-0A9F2A0BB484}"/>
                  </a:ext>
                </a:extLst>
              </p:cNvPr>
              <p:cNvSpPr txBox="1"/>
              <p:nvPr/>
            </p:nvSpPr>
            <p:spPr>
              <a:xfrm>
                <a:off x="1838555" y="1578424"/>
                <a:ext cx="298460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32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sz="32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= 8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004B3B4-8F3D-428B-9270-0A9F2A0BB4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8555" y="1578424"/>
                <a:ext cx="2984601" cy="584775"/>
              </a:xfrm>
              <a:prstGeom prst="rect">
                <a:avLst/>
              </a:prstGeom>
              <a:blipFill>
                <a:blip r:embed="rId2"/>
                <a:stretch>
                  <a:fillRect b="-255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>
            <a:extLst>
              <a:ext uri="{FF2B5EF4-FFF2-40B4-BE49-F238E27FC236}">
                <a16:creationId xmlns:a16="http://schemas.microsoft.com/office/drawing/2014/main" id="{E642DF15-7C7C-4DC2-BD1F-ACD054A758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763" y="2214984"/>
            <a:ext cx="2078182" cy="207818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E3E39F7-A831-4333-8479-A41ABE1388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413" y="1576388"/>
            <a:ext cx="4190403" cy="271677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0D3B367-2479-466D-B0D8-28EB6F0E65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275" y="4444860"/>
            <a:ext cx="2057400" cy="20574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FC58C4F-CB5C-4B00-AC53-66FFBD68DE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412" y="4444860"/>
            <a:ext cx="2057400" cy="2057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E272469-19F4-1944-92F3-D1AD8ACA52B8}"/>
              </a:ext>
            </a:extLst>
          </p:cNvPr>
          <p:cNvSpPr txBox="1"/>
          <p:nvPr/>
        </p:nvSpPr>
        <p:spPr>
          <a:xfrm>
            <a:off x="152400" y="6553200"/>
            <a:ext cx="25490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>
                <a:hlinkClick r:id="rId7"/>
              </a:rPr>
              <a:t>D. </a:t>
            </a:r>
            <a:r>
              <a:rPr lang="en-US" sz="1200" dirty="0" err="1">
                <a:hlinkClick r:id="rId7"/>
              </a:rPr>
              <a:t>Fouhey</a:t>
            </a:r>
            <a:r>
              <a:rPr lang="en-US" sz="1200" dirty="0">
                <a:hlinkClick r:id="rId7"/>
              </a:rPr>
              <a:t> and J. Johnson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469626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D9875-8249-44D8-BF82-7AC470BDC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Choosing filter size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E29A697E-56A2-B84F-8F72-7AA09F54495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Rule of thumb: set filter width to about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6</m:t>
                    </m:r>
                    <m:r>
                      <a:rPr lang="el-GR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dirty="0"/>
                  <a:t> (captures 99.7% of the energy) </a:t>
                </a:r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E29A697E-56A2-B84F-8F72-7AA09F54495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 r="-7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0002963A-EEB3-4EC7-A305-C0D58622C1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202" y="3752693"/>
            <a:ext cx="1511405" cy="15114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F202911-CF1E-4ED3-BC74-F0E47936AFD0}"/>
                  </a:ext>
                </a:extLst>
              </p:cNvPr>
              <p:cNvSpPr txBox="1"/>
              <p:nvPr/>
            </p:nvSpPr>
            <p:spPr>
              <a:xfrm>
                <a:off x="2063283" y="2041389"/>
                <a:ext cx="3659242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l-GR" sz="28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sz="28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= 8</m:t>
                      </m:r>
                    </m:oMath>
                  </m:oMathPara>
                </a14:m>
                <a:endParaRPr lang="en-US" sz="2800" i="1" dirty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W</m:t>
                      </m:r>
                      <m:r>
                        <m:rPr>
                          <m:sty m:val="p"/>
                        </m:rPr>
                        <a:rPr lang="en-US" sz="2800" b="0" i="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idth</m:t>
                      </m:r>
                      <m:r>
                        <a:rPr lang="en-US" sz="28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=21</m:t>
                      </m:r>
                    </m:oMath>
                  </m:oMathPara>
                </a14:m>
                <a:endParaRPr lang="en-US" sz="2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F202911-CF1E-4ED3-BC74-F0E47936AF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3283" y="2041389"/>
                <a:ext cx="3659242" cy="95410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2F52BC76-2172-4E4B-8B63-A285CB55D3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173" y="2996990"/>
            <a:ext cx="3022810" cy="30228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491B2E3-D7D2-45CC-BEE0-43F10D33DB86}"/>
                  </a:ext>
                </a:extLst>
              </p:cNvPr>
              <p:cNvSpPr txBox="1"/>
              <p:nvPr/>
            </p:nvSpPr>
            <p:spPr>
              <a:xfrm>
                <a:off x="5932970" y="2041389"/>
                <a:ext cx="396721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8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sz="28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= 8</m:t>
                      </m:r>
                    </m:oMath>
                  </m:oMathPara>
                </a14:m>
                <a:endParaRPr lang="en-US" sz="2800" i="1" dirty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W</m:t>
                      </m:r>
                      <m:r>
                        <m:rPr>
                          <m:sty m:val="p"/>
                        </m:rPr>
                        <a:rPr lang="en-US" sz="2800" b="0" i="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idth</m:t>
                      </m:r>
                      <m:r>
                        <a:rPr lang="en-US" sz="28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=43</m:t>
                      </m:r>
                    </m:oMath>
                  </m:oMathPara>
                </a14:m>
                <a:endParaRPr lang="en-US" sz="2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491B2E3-D7D2-45CC-BEE0-43F10D33DB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2970" y="2041389"/>
                <a:ext cx="3967216" cy="95410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06167893-3054-E942-BC33-3BA5A461F9B4}"/>
              </a:ext>
            </a:extLst>
          </p:cNvPr>
          <p:cNvSpPr txBox="1"/>
          <p:nvPr/>
        </p:nvSpPr>
        <p:spPr>
          <a:xfrm>
            <a:off x="2990926" y="6027578"/>
            <a:ext cx="18039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Too small!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A7E560-9867-514A-922C-3657A3D72CE6}"/>
              </a:ext>
            </a:extLst>
          </p:cNvPr>
          <p:cNvSpPr txBox="1"/>
          <p:nvPr/>
        </p:nvSpPr>
        <p:spPr>
          <a:xfrm>
            <a:off x="5822663" y="6027578"/>
            <a:ext cx="41595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 bit small (might be OK)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8EBB0C-3BEC-EC4C-956C-D9B725D6DF9B}"/>
              </a:ext>
            </a:extLst>
          </p:cNvPr>
          <p:cNvSpPr txBox="1"/>
          <p:nvPr/>
        </p:nvSpPr>
        <p:spPr>
          <a:xfrm>
            <a:off x="152400" y="6553200"/>
            <a:ext cx="29851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Adapted from </a:t>
            </a:r>
            <a:r>
              <a:rPr lang="en-US" sz="1200" dirty="0">
                <a:hlinkClick r:id="rId7"/>
              </a:rPr>
              <a:t>D. </a:t>
            </a:r>
            <a:r>
              <a:rPr lang="en-US" sz="1200" dirty="0" err="1">
                <a:hlinkClick r:id="rId7"/>
              </a:rPr>
              <a:t>Fouhey</a:t>
            </a:r>
            <a:r>
              <a:rPr lang="en-US" sz="1200" dirty="0">
                <a:hlinkClick r:id="rId7"/>
              </a:rPr>
              <a:t> and J. Johnson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43051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/>
      <p:bldP spid="1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Gaussian filters: Properties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35267" name="Rectangle 3"/>
              <p:cNvSpPr>
                <a:spLocks noGrp="1" noChangeArrowheads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>
                  <a:buFontTx/>
                  <a:buChar char="•"/>
                </a:pPr>
                <a:r>
                  <a:rPr lang="en-US" dirty="0"/>
                  <a:t>Gaussian is a </a:t>
                </a:r>
                <a:r>
                  <a:rPr lang="en-US" i="1" dirty="0"/>
                  <a:t>low-pass filter</a:t>
                </a:r>
                <a:r>
                  <a:rPr lang="en-US" dirty="0"/>
                  <a:t>: it removes high-frequency components from the image </a:t>
                </a:r>
              </a:p>
              <a:p>
                <a:pPr>
                  <a:buFontTx/>
                  <a:buChar char="•"/>
                </a:pPr>
                <a:r>
                  <a:rPr lang="en-US" dirty="0"/>
                  <a:t>Convolution with self is another Gaussian</a:t>
                </a:r>
              </a:p>
              <a:p>
                <a:pPr lvl="1"/>
                <a:r>
                  <a:rPr lang="en-US" sz="2400" dirty="0"/>
                  <a:t>So we can smooth with small-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sz="2400" dirty="0"/>
                  <a:t> kernel, repeat, and get same result as larger</a:t>
                </a:r>
                <a:r>
                  <a:rPr lang="en-US" sz="2400" dirty="0">
                    <a:sym typeface="Symbol"/>
                  </a:rPr>
                  <a:t>-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sz="2400" dirty="0"/>
                  <a:t> kernel would have</a:t>
                </a:r>
              </a:p>
              <a:p>
                <a:pPr lvl="1"/>
                <a:r>
                  <a:rPr lang="en-US" sz="2400" dirty="0"/>
                  <a:t>Convolving </a:t>
                </a:r>
                <a:r>
                  <a:rPr lang="en-US" sz="2400" i="1" dirty="0"/>
                  <a:t>two times </a:t>
                </a:r>
                <a:r>
                  <a:rPr lang="en-US" sz="2400" dirty="0"/>
                  <a:t>with Gaussian kernel with std. dev.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sz="2400" dirty="0"/>
                  <a:t> is the same as convolving </a:t>
                </a:r>
                <a:r>
                  <a:rPr lang="en-US" sz="2400" i="1" dirty="0"/>
                  <a:t>once</a:t>
                </a:r>
                <a:r>
                  <a:rPr lang="en-US" sz="2400" dirty="0"/>
                  <a:t> with kernel with std. dev.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ad>
                      <m:radPr>
                        <m:degHide m:val="on"/>
                        <m:ctrlPr>
                          <a:rPr lang="en-US" sz="24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endParaRPr lang="en-US" sz="2400" i="1" dirty="0"/>
              </a:p>
              <a:p>
                <a:pPr>
                  <a:buFontTx/>
                  <a:buChar char="•"/>
                </a:pPr>
                <a:r>
                  <a:rPr lang="en-US" dirty="0"/>
                  <a:t>Gaussian kernel is </a:t>
                </a:r>
                <a:r>
                  <a:rPr lang="en-US" i="1" dirty="0"/>
                  <a:t>separable</a:t>
                </a:r>
                <a:r>
                  <a:rPr lang="en-US" dirty="0"/>
                  <a:t>: it factors into a product of two 1D Gaussians</a:t>
                </a:r>
              </a:p>
            </p:txBody>
          </p:sp>
        </mc:Choice>
        <mc:Fallback xmlns="">
          <p:sp>
            <p:nvSpPr>
              <p:cNvPr id="103526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 l="-1059" t="-1159" r="-1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748" name="Text Box 5"/>
          <p:cNvSpPr txBox="1">
            <a:spLocks noChangeArrowheads="1"/>
          </p:cNvSpPr>
          <p:nvPr/>
        </p:nvSpPr>
        <p:spPr bwMode="auto">
          <a:xfrm>
            <a:off x="8839201" y="6553200"/>
            <a:ext cx="18002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Source: K. Grauman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5267" grpId="0" uiExpand="1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891AE-013D-4D11-94A8-A7979C821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Separability of the Gaussian filter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7961900-41E0-494A-BDDF-8396F60680F1}"/>
              </a:ext>
            </a:extLst>
          </p:cNvPr>
          <p:cNvGrpSpPr/>
          <p:nvPr/>
        </p:nvGrpSpPr>
        <p:grpSpPr>
          <a:xfrm>
            <a:off x="6140377" y="2971800"/>
            <a:ext cx="4756223" cy="3429000"/>
            <a:chOff x="628650" y="3327221"/>
            <a:chExt cx="4756223" cy="3429000"/>
          </a:xfrm>
        </p:grpSpPr>
        <p:pic>
          <p:nvPicPr>
            <p:cNvPr id="12" name="Content Placeholder 10">
              <a:extLst>
                <a:ext uri="{FF2B5EF4-FFF2-40B4-BE49-F238E27FC236}">
                  <a16:creationId xmlns:a16="http://schemas.microsoft.com/office/drawing/2014/main" id="{335AEB25-5F53-4F02-9288-F78A48945B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650" y="3327221"/>
              <a:ext cx="263769" cy="34290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9981936-5538-44A9-9D57-CAC586BC85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5873" y="4909837"/>
              <a:ext cx="3429000" cy="26376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3A41DFF-1076-4848-9390-671494191562}"/>
                </a:ext>
              </a:extLst>
            </p:cNvPr>
            <p:cNvSpPr txBox="1"/>
            <p:nvPr/>
          </p:nvSpPr>
          <p:spPr>
            <a:xfrm>
              <a:off x="1072158" y="4587109"/>
              <a:ext cx="57891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200" dirty="0">
                  <a:latin typeface="+mj-lt"/>
                  <a:cs typeface="Times New Roman" panose="02020603050405020304" pitchFamily="18" charset="0"/>
                </a:rPr>
                <a:t>⁎</a:t>
              </a:r>
              <a:endParaRPr lang="en-US" sz="4200" dirty="0">
                <a:latin typeface="+mj-lt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92810FBF-F393-4D4E-A832-9C841F6B4E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971800"/>
            <a:ext cx="3429000" cy="3429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9AEF776B-4163-EF40-8153-AB15A14A4B2A}"/>
                  </a:ext>
                </a:extLst>
              </p:cNvPr>
              <p:cNvSpPr/>
              <p:nvPr/>
            </p:nvSpPr>
            <p:spPr>
              <a:xfrm>
                <a:off x="3386024" y="1040059"/>
                <a:ext cx="5580054" cy="17670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unc>
                        <m:func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en-US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b="0" i="1" dirty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rad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den>
                      </m:f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US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    </m:t>
                          </m:r>
                          <m:f>
                            <m:fPr>
                              <m:ctrlPr>
                                <a:rPr lang="en-US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</m:rad>
                              <m:r>
                                <a:rPr lang="en-US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den>
                          </m:f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exp</m:t>
                          </m:r>
                          <m:r>
                            <a:rPr lang="en-US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⁡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9AEF776B-4163-EF40-8153-AB15A14A4B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6024" y="1040059"/>
                <a:ext cx="5580054" cy="176702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FDADD640-E0A4-674A-9643-F3F18190DEB6}"/>
              </a:ext>
            </a:extLst>
          </p:cNvPr>
          <p:cNvSpPr txBox="1"/>
          <p:nvPr/>
        </p:nvSpPr>
        <p:spPr>
          <a:xfrm>
            <a:off x="5059885" y="4316968"/>
            <a:ext cx="5789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dirty="0">
                <a:latin typeface="+mj-lt"/>
                <a:cs typeface="Times New Roman" panose="02020603050405020304" pitchFamily="18" charset="0"/>
              </a:rPr>
              <a:t>=</a:t>
            </a:r>
            <a:endParaRPr lang="en-US" sz="4200" dirty="0"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0197123-70B1-4345-AB6F-220ACBF5C1CF}"/>
              </a:ext>
            </a:extLst>
          </p:cNvPr>
          <p:cNvSpPr txBox="1"/>
          <p:nvPr/>
        </p:nvSpPr>
        <p:spPr>
          <a:xfrm>
            <a:off x="152400" y="6553200"/>
            <a:ext cx="29851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Adapted from </a:t>
            </a:r>
            <a:r>
              <a:rPr lang="en-US" sz="1200" dirty="0">
                <a:hlinkClick r:id="rId6"/>
              </a:rPr>
              <a:t>D. </a:t>
            </a:r>
            <a:r>
              <a:rPr lang="en-US" sz="1200" dirty="0" err="1">
                <a:hlinkClick r:id="rId6"/>
              </a:rPr>
              <a:t>Fouhey</a:t>
            </a:r>
            <a:r>
              <a:rPr lang="en-US" sz="1200" dirty="0">
                <a:hlinkClick r:id="rId6"/>
              </a:rPr>
              <a:t> and J. Johnson</a:t>
            </a:r>
            <a:endParaRPr lang="en-US" sz="1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3B2B88-7A87-6345-A05B-C52F7E1903EB}"/>
              </a:ext>
            </a:extLst>
          </p:cNvPr>
          <p:cNvSpPr txBox="1"/>
          <p:nvPr/>
        </p:nvSpPr>
        <p:spPr>
          <a:xfrm>
            <a:off x="7467600" y="5385137"/>
            <a:ext cx="426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Note: convolution and matrix multiplication (outer product) </a:t>
            </a:r>
            <a:br>
              <a:rPr lang="en-US" sz="2000" dirty="0"/>
            </a:br>
            <a:r>
              <a:rPr lang="en-US" sz="2000" dirty="0"/>
              <a:t>are the same in this case</a:t>
            </a:r>
          </a:p>
        </p:txBody>
      </p:sp>
    </p:spTree>
    <p:extLst>
      <p:ext uri="{BB962C8B-B14F-4D97-AF65-F5344CB8AC3E}">
        <p14:creationId xmlns:p14="http://schemas.microsoft.com/office/powerpoint/2010/main" val="427284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</a:t>
            </a:r>
            <a:r>
              <a:rPr lang="en-US" dirty="0" err="1"/>
              <a:t>separability</a:t>
            </a:r>
            <a:r>
              <a:rPr lang="en-US" dirty="0"/>
              <a:t> useful?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819" name="Content Placeholder 17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buFontTx/>
                  <a:buChar char="•"/>
                </a:pPr>
                <a:r>
                  <a:rPr lang="en-US" dirty="0" err="1"/>
                  <a:t>Separability</a:t>
                </a:r>
                <a:r>
                  <a:rPr lang="en-US" dirty="0"/>
                  <a:t> means that a 2D convolution can be reduced to two 1D convolutions (one along rows and one along columns)</a:t>
                </a:r>
              </a:p>
              <a:p>
                <a:pPr>
                  <a:buFontTx/>
                  <a:buChar char="•"/>
                </a:pPr>
                <a:r>
                  <a:rPr lang="en-US" dirty="0"/>
                  <a:t>What is the complexity of filtering an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/>
                      </a:rPr>
                      <m:t>×</m:t>
                    </m:r>
                    <m:r>
                      <a:rPr 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 </a:t>
                </a:r>
                <a:r>
                  <a:rPr lang="en-US" dirty="0"/>
                  <a:t>image with an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/>
                      </a:rPr>
                      <m:t>×</m:t>
                    </m:r>
                    <m:r>
                      <a:rPr 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 </a:t>
                </a:r>
                <a:r>
                  <a:rPr lang="en-US" dirty="0"/>
                  <a:t>kernel?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8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800" i="1" baseline="30000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2 </m:t>
                    </m:r>
                    <m:r>
                      <a:rPr lang="en-US" sz="2800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800" i="1" baseline="30000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800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dirty="0">
                  <a:solidFill>
                    <a:srgbClr val="7030A0"/>
                  </a:solidFill>
                </a:endParaRPr>
              </a:p>
              <a:p>
                <a:pPr>
                  <a:buFontTx/>
                  <a:buChar char="•"/>
                </a:pPr>
                <a:r>
                  <a:rPr lang="en-US" dirty="0"/>
                  <a:t>What if the kernel is separable?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8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800" i="1" baseline="30000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2 </m:t>
                    </m:r>
                    <m:r>
                      <a:rPr lang="en-US" sz="2800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800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dirty="0">
                  <a:solidFill>
                    <a:srgbClr val="7030A0"/>
                  </a:solidFill>
                </a:endParaRPr>
              </a:p>
              <a:p>
                <a:pPr lvl="1"/>
                <a:endParaRPr lang="en-US" sz="2800" dirty="0"/>
              </a:p>
            </p:txBody>
          </p:sp>
        </mc:Choice>
        <mc:Fallback xmlns="">
          <p:sp>
            <p:nvSpPr>
              <p:cNvPr id="34819" name="Content Placeholder 1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103" t="-1449" r="-1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 uiExpand="1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F6FF7-1920-4985-B674-1F100C506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 types of noise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1B8BDFE-49C8-4BD2-9EC1-1BF4D7428F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425" y="1993677"/>
            <a:ext cx="6915150" cy="4483323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70A6A6-86F4-6045-9670-61D973FD43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914400"/>
            <a:ext cx="11125200" cy="52578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What kind of noise is Gaussian filtering appropriate for?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i="1" dirty="0"/>
              <a:t>Additive, zero-mean </a:t>
            </a:r>
            <a:r>
              <a:rPr lang="en-US" sz="2400" dirty="0"/>
              <a:t>noise (assuming nearby pixels share the same value)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27916D-7124-4548-A669-D60549766616}"/>
              </a:ext>
            </a:extLst>
          </p:cNvPr>
          <p:cNvSpPr txBox="1"/>
          <p:nvPr/>
        </p:nvSpPr>
        <p:spPr>
          <a:xfrm>
            <a:off x="152400" y="6553200"/>
            <a:ext cx="29851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Adapted from </a:t>
            </a:r>
            <a:r>
              <a:rPr lang="en-US" sz="1200" dirty="0">
                <a:hlinkClick r:id="rId3"/>
              </a:rPr>
              <a:t>D. </a:t>
            </a:r>
            <a:r>
              <a:rPr lang="en-US" sz="1200" dirty="0" err="1">
                <a:hlinkClick r:id="rId3"/>
              </a:rPr>
              <a:t>Fouhey</a:t>
            </a:r>
            <a:r>
              <a:rPr lang="en-US" sz="1200" dirty="0">
                <a:hlinkClick r:id="rId3"/>
              </a:rPr>
              <a:t> and J. Johnson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1661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338FB-5625-4E7B-9FAD-7315EDC61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 types of noise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4F0E418-2A81-4516-A1D2-D0276DED31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424" y="1993677"/>
            <a:ext cx="6915152" cy="4483323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8A496A9-6E12-4F45-B2B9-7C97CB86D34E}"/>
              </a:ext>
            </a:extLst>
          </p:cNvPr>
          <p:cNvSpPr txBox="1"/>
          <p:nvPr/>
        </p:nvSpPr>
        <p:spPr>
          <a:xfrm>
            <a:off x="914401" y="914400"/>
            <a:ext cx="10363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What about </a:t>
            </a:r>
            <a:r>
              <a:rPr lang="en-US" sz="2800" i="1" dirty="0"/>
              <a:t>impulse</a:t>
            </a:r>
            <a:r>
              <a:rPr lang="en-US" sz="2800" dirty="0"/>
              <a:t> or </a:t>
            </a:r>
            <a:r>
              <a:rPr lang="en-US" sz="2800" i="1" dirty="0"/>
              <a:t>shot noise, </a:t>
            </a:r>
            <a:r>
              <a:rPr lang="en-US" sz="2800" dirty="0"/>
              <a:t>i.e.</a:t>
            </a:r>
            <a:r>
              <a:rPr lang="en-US" sz="2800" i="1" dirty="0"/>
              <a:t>,</a:t>
            </a:r>
            <a:r>
              <a:rPr lang="en-US" sz="2800" dirty="0"/>
              <a:t> when some pixels are arbitrarily replaced by spurious values?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614C76-DA63-714C-BE60-BE396628C103}"/>
              </a:ext>
            </a:extLst>
          </p:cNvPr>
          <p:cNvSpPr txBox="1"/>
          <p:nvPr/>
        </p:nvSpPr>
        <p:spPr>
          <a:xfrm>
            <a:off x="152400" y="6553200"/>
            <a:ext cx="29851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Adapted from </a:t>
            </a:r>
            <a:r>
              <a:rPr lang="en-US" sz="1200" dirty="0">
                <a:hlinkClick r:id="rId3"/>
              </a:rPr>
              <a:t>D. </a:t>
            </a:r>
            <a:r>
              <a:rPr lang="en-US" sz="1200" dirty="0" err="1">
                <a:hlinkClick r:id="rId3"/>
              </a:rPr>
              <a:t>Fouhey</a:t>
            </a:r>
            <a:r>
              <a:rPr lang="en-US" sz="1200" dirty="0">
                <a:hlinkClick r:id="rId3"/>
              </a:rPr>
              <a:t> and J. Johnson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526211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D04DB-88A7-4575-A8C1-CF1236D27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Applying a linear filter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38AF670-16EB-4AFE-877F-3FB2FD622AF9}"/>
                  </a:ext>
                </a:extLst>
              </p:cNvPr>
              <p:cNvSpPr/>
              <p:nvPr/>
            </p:nvSpPr>
            <p:spPr>
              <a:xfrm>
                <a:off x="1457390" y="2472501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38AF670-16EB-4AFE-877F-3FB2FD622A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90" y="2472501"/>
                <a:ext cx="515229" cy="51522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51CF6A3-20D9-476B-B21A-D2F38E3B41B8}"/>
                  </a:ext>
                </a:extLst>
              </p:cNvPr>
              <p:cNvSpPr/>
              <p:nvPr/>
            </p:nvSpPr>
            <p:spPr>
              <a:xfrm>
                <a:off x="1972619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51CF6A3-20D9-476B-B21A-D2F38E3B41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9" y="2472500"/>
                <a:ext cx="515229" cy="51522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71E9232-6B3B-4DF4-9797-34BB787FF1AF}"/>
                  </a:ext>
                </a:extLst>
              </p:cNvPr>
              <p:cNvSpPr/>
              <p:nvPr/>
            </p:nvSpPr>
            <p:spPr>
              <a:xfrm>
                <a:off x="2487848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71E9232-6B3B-4DF4-9797-34BB787FF1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8" y="2472500"/>
                <a:ext cx="515229" cy="51522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E49885A-1E6B-4F93-AA06-3CD389BD1DE6}"/>
                  </a:ext>
                </a:extLst>
              </p:cNvPr>
              <p:cNvSpPr/>
              <p:nvPr/>
            </p:nvSpPr>
            <p:spPr>
              <a:xfrm>
                <a:off x="1457389" y="2976021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E49885A-1E6B-4F93-AA06-3CD389BD1D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2976021"/>
                <a:ext cx="515229" cy="51522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44F458F-BE4E-4266-ABFD-122266A8CA0C}"/>
                  </a:ext>
                </a:extLst>
              </p:cNvPr>
              <p:cNvSpPr/>
              <p:nvPr/>
            </p:nvSpPr>
            <p:spPr>
              <a:xfrm>
                <a:off x="1972618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44F458F-BE4E-4266-ABFD-122266A8CA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2976020"/>
                <a:ext cx="515229" cy="51522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E63EBE7-A077-4EFA-AB51-260B57E63CCB}"/>
                  </a:ext>
                </a:extLst>
              </p:cNvPr>
              <p:cNvSpPr/>
              <p:nvPr/>
            </p:nvSpPr>
            <p:spPr>
              <a:xfrm>
                <a:off x="2487847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E63EBE7-A077-4EFA-AB51-260B57E63C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2976020"/>
                <a:ext cx="515229" cy="51522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D1D8689-C765-4E68-8A16-265936695D3D}"/>
                  </a:ext>
                </a:extLst>
              </p:cNvPr>
              <p:cNvSpPr/>
              <p:nvPr/>
            </p:nvSpPr>
            <p:spPr>
              <a:xfrm>
                <a:off x="1457389" y="3475195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D1D8689-C765-4E68-8A16-265936695D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3475195"/>
                <a:ext cx="515229" cy="51522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12C3450-E34D-467E-B293-A9254B25A44F}"/>
                  </a:ext>
                </a:extLst>
              </p:cNvPr>
              <p:cNvSpPr/>
              <p:nvPr/>
            </p:nvSpPr>
            <p:spPr>
              <a:xfrm>
                <a:off x="1972618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12C3450-E34D-467E-B293-A9254B25A4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3475194"/>
                <a:ext cx="515229" cy="51522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41FC8B0-7F57-4CC1-83EE-5CE9CFB6CC78}"/>
                  </a:ext>
                </a:extLst>
              </p:cNvPr>
              <p:cNvSpPr/>
              <p:nvPr/>
            </p:nvSpPr>
            <p:spPr>
              <a:xfrm>
                <a:off x="2487847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41FC8B0-7F57-4CC1-83EE-5CE9CFB6CC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3475194"/>
                <a:ext cx="515229" cy="51522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9247400-2831-44DD-BADF-DCC5AD641F34}"/>
                  </a:ext>
                </a:extLst>
              </p:cNvPr>
              <p:cNvSpPr/>
              <p:nvPr/>
            </p:nvSpPr>
            <p:spPr>
              <a:xfrm>
                <a:off x="3003076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9247400-2831-44DD-BADF-DCC5AD641F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6" y="2472500"/>
                <a:ext cx="515229" cy="51522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3F11829-1276-4A95-BDB0-A96241896F65}"/>
                  </a:ext>
                </a:extLst>
              </p:cNvPr>
              <p:cNvSpPr/>
              <p:nvPr/>
            </p:nvSpPr>
            <p:spPr>
              <a:xfrm>
                <a:off x="3518305" y="247249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3F11829-1276-4A95-BDB0-A96241896F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5" y="2472499"/>
                <a:ext cx="515229" cy="51522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58C3C17-320E-453F-A60D-C05BEFD83E69}"/>
                  </a:ext>
                </a:extLst>
              </p:cNvPr>
              <p:cNvSpPr/>
              <p:nvPr/>
            </p:nvSpPr>
            <p:spPr>
              <a:xfrm>
                <a:off x="4033534" y="247249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58C3C17-320E-453F-A60D-C05BEFD83E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4" y="2472499"/>
                <a:ext cx="515229" cy="51522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EA6DED5-28BC-490B-BCFC-A812879497EA}"/>
                  </a:ext>
                </a:extLst>
              </p:cNvPr>
              <p:cNvSpPr/>
              <p:nvPr/>
            </p:nvSpPr>
            <p:spPr>
              <a:xfrm>
                <a:off x="3003075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EA6DED5-28BC-490B-BCFC-A812879497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2976020"/>
                <a:ext cx="515229" cy="51522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DEA4873-8505-4CD2-A57E-6ADF1D77EE29}"/>
                  </a:ext>
                </a:extLst>
              </p:cNvPr>
              <p:cNvSpPr/>
              <p:nvPr/>
            </p:nvSpPr>
            <p:spPr>
              <a:xfrm>
                <a:off x="3518304" y="297601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DEA4873-8505-4CD2-A57E-6ADF1D77EE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2976019"/>
                <a:ext cx="515229" cy="515229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B7FEF24-2B3B-4D67-BC11-0B40BC43CCF6}"/>
                  </a:ext>
                </a:extLst>
              </p:cNvPr>
              <p:cNvSpPr/>
              <p:nvPr/>
            </p:nvSpPr>
            <p:spPr>
              <a:xfrm>
                <a:off x="4033533" y="297601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B7FEF24-2B3B-4D67-BC11-0B40BC43CC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2976019"/>
                <a:ext cx="515229" cy="515229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439F3A8-7B00-41DF-B263-605479B164C1}"/>
                  </a:ext>
                </a:extLst>
              </p:cNvPr>
              <p:cNvSpPr/>
              <p:nvPr/>
            </p:nvSpPr>
            <p:spPr>
              <a:xfrm>
                <a:off x="3003075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439F3A8-7B00-41DF-B263-605479B164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3475194"/>
                <a:ext cx="515229" cy="51522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694E9B1-466B-49C8-A029-2EFC4FB3E3BC}"/>
                  </a:ext>
                </a:extLst>
              </p:cNvPr>
              <p:cNvSpPr/>
              <p:nvPr/>
            </p:nvSpPr>
            <p:spPr>
              <a:xfrm>
                <a:off x="3518304" y="347519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694E9B1-466B-49C8-A029-2EFC4FB3E3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3475193"/>
                <a:ext cx="515229" cy="515229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8871AC5-C2BF-442A-B1CE-B7633E02722C}"/>
                  </a:ext>
                </a:extLst>
              </p:cNvPr>
              <p:cNvSpPr/>
              <p:nvPr/>
            </p:nvSpPr>
            <p:spPr>
              <a:xfrm>
                <a:off x="4033533" y="347519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8871AC5-C2BF-442A-B1CE-B7633E0272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3475193"/>
                <a:ext cx="515229" cy="515229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6F51F84-BE01-4A67-BBDB-866D6AB1C627}"/>
                  </a:ext>
                </a:extLst>
              </p:cNvPr>
              <p:cNvSpPr/>
              <p:nvPr/>
            </p:nvSpPr>
            <p:spPr>
              <a:xfrm>
                <a:off x="1457390" y="399042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6F51F84-BE01-4A67-BBDB-866D6AB1C6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90" y="3990424"/>
                <a:ext cx="515229" cy="515229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28586C6-D1FF-4008-9A80-EA1C8C7B30BA}"/>
                  </a:ext>
                </a:extLst>
              </p:cNvPr>
              <p:cNvSpPr/>
              <p:nvPr/>
            </p:nvSpPr>
            <p:spPr>
              <a:xfrm>
                <a:off x="1972619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28586C6-D1FF-4008-9A80-EA1C8C7B30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9" y="3990423"/>
                <a:ext cx="515229" cy="515229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FA1C6874-4443-42E4-87D9-3B7630E48C7F}"/>
                  </a:ext>
                </a:extLst>
              </p:cNvPr>
              <p:cNvSpPr/>
              <p:nvPr/>
            </p:nvSpPr>
            <p:spPr>
              <a:xfrm>
                <a:off x="2487848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FA1C6874-4443-42E4-87D9-3B7630E48C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8" y="3990423"/>
                <a:ext cx="515229" cy="515229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4461DAA2-39DF-4994-BFC5-D6D971ADBD88}"/>
                  </a:ext>
                </a:extLst>
              </p:cNvPr>
              <p:cNvSpPr/>
              <p:nvPr/>
            </p:nvSpPr>
            <p:spPr>
              <a:xfrm>
                <a:off x="1457389" y="449394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4461DAA2-39DF-4994-BFC5-D6D971ADBD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4493944"/>
                <a:ext cx="515229" cy="515229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FD520F75-1714-4B1E-9138-626B7BAB8F06}"/>
                  </a:ext>
                </a:extLst>
              </p:cNvPr>
              <p:cNvSpPr/>
              <p:nvPr/>
            </p:nvSpPr>
            <p:spPr>
              <a:xfrm>
                <a:off x="1972618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FD520F75-1714-4B1E-9138-626B7BAB8F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4493943"/>
                <a:ext cx="515229" cy="515229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DB060D39-6046-4E96-BD00-934927FFD02C}"/>
                  </a:ext>
                </a:extLst>
              </p:cNvPr>
              <p:cNvSpPr/>
              <p:nvPr/>
            </p:nvSpPr>
            <p:spPr>
              <a:xfrm>
                <a:off x="2487847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DB060D39-6046-4E96-BD00-934927FFD0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4493943"/>
                <a:ext cx="515229" cy="515229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EE775BC-ADDF-4260-B51A-A4CEE87F25DB}"/>
                  </a:ext>
                </a:extLst>
              </p:cNvPr>
              <p:cNvSpPr/>
              <p:nvPr/>
            </p:nvSpPr>
            <p:spPr>
              <a:xfrm>
                <a:off x="3003076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EE775BC-ADDF-4260-B51A-A4CEE87F25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6" y="3990423"/>
                <a:ext cx="515229" cy="515229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22D4EA7-F3CF-4CAD-942E-EA8C6D51FE01}"/>
                  </a:ext>
                </a:extLst>
              </p:cNvPr>
              <p:cNvSpPr/>
              <p:nvPr/>
            </p:nvSpPr>
            <p:spPr>
              <a:xfrm>
                <a:off x="3518305" y="399042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22D4EA7-F3CF-4CAD-942E-EA8C6D51FE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5" y="3990422"/>
                <a:ext cx="515229" cy="515229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7FBDC32-C75E-4E72-A28D-1E27044E9CB4}"/>
                  </a:ext>
                </a:extLst>
              </p:cNvPr>
              <p:cNvSpPr/>
              <p:nvPr/>
            </p:nvSpPr>
            <p:spPr>
              <a:xfrm>
                <a:off x="4033534" y="399042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7FBDC32-C75E-4E72-A28D-1E27044E9C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4" y="3990422"/>
                <a:ext cx="515229" cy="515229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5DA72B3-1EB9-432C-ADB6-2A2CE38F6BB6}"/>
                  </a:ext>
                </a:extLst>
              </p:cNvPr>
              <p:cNvSpPr/>
              <p:nvPr/>
            </p:nvSpPr>
            <p:spPr>
              <a:xfrm>
                <a:off x="3003075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5DA72B3-1EB9-432C-ADB6-2A2CE38F6B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4493943"/>
                <a:ext cx="515229" cy="515229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9B2E9C0-65FD-43CA-AA23-F0585DBE64A2}"/>
                  </a:ext>
                </a:extLst>
              </p:cNvPr>
              <p:cNvSpPr/>
              <p:nvPr/>
            </p:nvSpPr>
            <p:spPr>
              <a:xfrm>
                <a:off x="3518304" y="449394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9B2E9C0-65FD-43CA-AA23-F0585DBE64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4493942"/>
                <a:ext cx="515229" cy="515229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F7620BF-B398-46A0-B5C3-8B18F475611B}"/>
                  </a:ext>
                </a:extLst>
              </p:cNvPr>
              <p:cNvSpPr/>
              <p:nvPr/>
            </p:nvSpPr>
            <p:spPr>
              <a:xfrm>
                <a:off x="4033533" y="449394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F7620BF-B398-46A0-B5C3-8B18F47561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4493942"/>
                <a:ext cx="515229" cy="515229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9" name="TextBox 138">
            <a:extLst>
              <a:ext uri="{FF2B5EF4-FFF2-40B4-BE49-F238E27FC236}">
                <a16:creationId xmlns:a16="http://schemas.microsoft.com/office/drawing/2014/main" id="{ECB97369-7843-4DBE-A23F-DDDDC83B7518}"/>
              </a:ext>
            </a:extLst>
          </p:cNvPr>
          <p:cNvSpPr txBox="1"/>
          <p:nvPr/>
        </p:nvSpPr>
        <p:spPr>
          <a:xfrm>
            <a:off x="1457389" y="1748095"/>
            <a:ext cx="30913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Input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96ADC4CF-98B3-462B-A930-3FC9B3B2B3FF}"/>
              </a:ext>
            </a:extLst>
          </p:cNvPr>
          <p:cNvGrpSpPr/>
          <p:nvPr/>
        </p:nvGrpSpPr>
        <p:grpSpPr>
          <a:xfrm>
            <a:off x="5562600" y="2975050"/>
            <a:ext cx="1543232" cy="1515512"/>
            <a:chOff x="1568407" y="3936760"/>
            <a:chExt cx="2134562" cy="2096220"/>
          </a:xfrm>
          <a:solidFill>
            <a:srgbClr val="F4D6B4"/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C02093A0-4338-46C5-A85E-C68536F35469}"/>
                    </a:ext>
                  </a:extLst>
                </p:cNvPr>
                <p:cNvSpPr/>
                <p:nvPr/>
              </p:nvSpPr>
              <p:spPr>
                <a:xfrm>
                  <a:off x="1568409" y="3936762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C02093A0-4338-46C5-A85E-C68536F3546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8409" y="3936762"/>
                  <a:ext cx="711520" cy="711520"/>
                </a:xfrm>
                <a:prstGeom prst="rect">
                  <a:avLst/>
                </a:prstGeom>
                <a:blipFill>
                  <a:blip r:embed="rId32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510281ED-8F8A-4B90-8CB9-EF66AD3877DA}"/>
                    </a:ext>
                  </a:extLst>
                </p:cNvPr>
                <p:cNvSpPr/>
                <p:nvPr/>
              </p:nvSpPr>
              <p:spPr>
                <a:xfrm>
                  <a:off x="2279929" y="393676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510281ED-8F8A-4B90-8CB9-EF66AD3877D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9929" y="3936760"/>
                  <a:ext cx="711520" cy="711520"/>
                </a:xfrm>
                <a:prstGeom prst="rect">
                  <a:avLst/>
                </a:prstGeom>
                <a:blipFill>
                  <a:blip r:embed="rId33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ECEA74F5-5242-438A-926A-C8DC31E62765}"/>
                    </a:ext>
                  </a:extLst>
                </p:cNvPr>
                <p:cNvSpPr/>
                <p:nvPr/>
              </p:nvSpPr>
              <p:spPr>
                <a:xfrm>
                  <a:off x="2991449" y="393676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ECEA74F5-5242-438A-926A-C8DC31E6276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1449" y="3936760"/>
                  <a:ext cx="711520" cy="711520"/>
                </a:xfrm>
                <a:prstGeom prst="rect">
                  <a:avLst/>
                </a:prstGeom>
                <a:blipFill>
                  <a:blip r:embed="rId34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161F70ED-F978-445A-85C5-91560234BDC0}"/>
                    </a:ext>
                  </a:extLst>
                </p:cNvPr>
                <p:cNvSpPr/>
                <p:nvPr/>
              </p:nvSpPr>
              <p:spPr>
                <a:xfrm>
                  <a:off x="1568407" y="4632111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161F70ED-F978-445A-85C5-91560234BDC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8407" y="4632111"/>
                  <a:ext cx="711520" cy="711520"/>
                </a:xfrm>
                <a:prstGeom prst="rect">
                  <a:avLst/>
                </a:prstGeom>
                <a:blipFill>
                  <a:blip r:embed="rId35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7AFEF2A7-B592-428C-9943-08CEA364EE55}"/>
                    </a:ext>
                  </a:extLst>
                </p:cNvPr>
                <p:cNvSpPr/>
                <p:nvPr/>
              </p:nvSpPr>
              <p:spPr>
                <a:xfrm>
                  <a:off x="2279927" y="463211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7AFEF2A7-B592-428C-9943-08CEA364EE5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9927" y="4632110"/>
                  <a:ext cx="711520" cy="711520"/>
                </a:xfrm>
                <a:prstGeom prst="rect">
                  <a:avLst/>
                </a:prstGeom>
                <a:blipFill>
                  <a:blip r:embed="rId36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20E80169-5D19-48FD-9A3A-C3F59AE015BF}"/>
                    </a:ext>
                  </a:extLst>
                </p:cNvPr>
                <p:cNvSpPr/>
                <p:nvPr/>
              </p:nvSpPr>
              <p:spPr>
                <a:xfrm>
                  <a:off x="2991447" y="463211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20E80169-5D19-48FD-9A3A-C3F59AE015B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1447" y="4632110"/>
                  <a:ext cx="711520" cy="711520"/>
                </a:xfrm>
                <a:prstGeom prst="rect">
                  <a:avLst/>
                </a:prstGeom>
                <a:blipFill>
                  <a:blip r:embed="rId37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BA15ED58-0307-442F-8977-0022A5ADF743}"/>
                </a:ext>
              </a:extLst>
            </p:cNvPr>
            <p:cNvGrpSpPr/>
            <p:nvPr/>
          </p:nvGrpSpPr>
          <p:grpSpPr>
            <a:xfrm>
              <a:off x="1568407" y="5321458"/>
              <a:ext cx="2134560" cy="711522"/>
              <a:chOff x="2038524" y="5096324"/>
              <a:chExt cx="1233183" cy="411062"/>
            </a:xfrm>
            <a:grpFill/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9" name="Rectangle 78">
                    <a:extLst>
                      <a:ext uri="{FF2B5EF4-FFF2-40B4-BE49-F238E27FC236}">
                        <a16:creationId xmlns:a16="http://schemas.microsoft.com/office/drawing/2014/main" id="{C5893D93-C233-426E-8CEB-8CE6587EE783}"/>
                      </a:ext>
                    </a:extLst>
                  </p:cNvPr>
                  <p:cNvSpPr/>
                  <p:nvPr/>
                </p:nvSpPr>
                <p:spPr>
                  <a:xfrm>
                    <a:off x="2038524" y="5096325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31</m:t>
                          </m:r>
                        </m:oMath>
                      </m:oMathPara>
                    </a14:m>
                    <a:endParaRPr lang="en-US" sz="120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9" name="Rectangle 78">
                    <a:extLst>
                      <a:ext uri="{FF2B5EF4-FFF2-40B4-BE49-F238E27FC236}">
                        <a16:creationId xmlns:a16="http://schemas.microsoft.com/office/drawing/2014/main" id="{C5893D93-C233-426E-8CEB-8CE6587EE783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38524" y="5096325"/>
                    <a:ext cx="411061" cy="411061"/>
                  </a:xfrm>
                  <a:prstGeom prst="rect">
                    <a:avLst/>
                  </a:prstGeom>
                  <a:blipFill>
                    <a:blip r:embed="rId38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0" name="Rectangle 79">
                    <a:extLst>
                      <a:ext uri="{FF2B5EF4-FFF2-40B4-BE49-F238E27FC236}">
                        <a16:creationId xmlns:a16="http://schemas.microsoft.com/office/drawing/2014/main" id="{75C5FD99-0EF8-45A8-B099-50D6B19894E4}"/>
                      </a:ext>
                    </a:extLst>
                  </p:cNvPr>
                  <p:cNvSpPr/>
                  <p:nvPr/>
                </p:nvSpPr>
                <p:spPr>
                  <a:xfrm>
                    <a:off x="2449585" y="5096324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32</m:t>
                          </m:r>
                        </m:oMath>
                      </m:oMathPara>
                    </a14:m>
                    <a:endParaRPr lang="en-US" sz="120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80" name="Rectangle 79">
                    <a:extLst>
                      <a:ext uri="{FF2B5EF4-FFF2-40B4-BE49-F238E27FC236}">
                        <a16:creationId xmlns:a16="http://schemas.microsoft.com/office/drawing/2014/main" id="{75C5FD99-0EF8-45A8-B099-50D6B19894E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49585" y="5096324"/>
                    <a:ext cx="411061" cy="411061"/>
                  </a:xfrm>
                  <a:prstGeom prst="rect">
                    <a:avLst/>
                  </a:prstGeom>
                  <a:blipFill>
                    <a:blip r:embed="rId39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1" name="Rectangle 80">
                    <a:extLst>
                      <a:ext uri="{FF2B5EF4-FFF2-40B4-BE49-F238E27FC236}">
                        <a16:creationId xmlns:a16="http://schemas.microsoft.com/office/drawing/2014/main" id="{CB21BBF5-2B8B-42B5-B498-1B34BAF661A0}"/>
                      </a:ext>
                    </a:extLst>
                  </p:cNvPr>
                  <p:cNvSpPr/>
                  <p:nvPr/>
                </p:nvSpPr>
                <p:spPr>
                  <a:xfrm>
                    <a:off x="2860646" y="5096324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33</m:t>
                          </m:r>
                        </m:oMath>
                      </m:oMathPara>
                    </a14:m>
                    <a:endParaRPr lang="en-US" sz="120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81" name="Rectangle 80">
                    <a:extLst>
                      <a:ext uri="{FF2B5EF4-FFF2-40B4-BE49-F238E27FC236}">
                        <a16:creationId xmlns:a16="http://schemas.microsoft.com/office/drawing/2014/main" id="{CB21BBF5-2B8B-42B5-B498-1B34BAF661A0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60646" y="5096324"/>
                    <a:ext cx="411061" cy="411061"/>
                  </a:xfrm>
                  <a:prstGeom prst="rect">
                    <a:avLst/>
                  </a:prstGeom>
                  <a:blipFill>
                    <a:blip r:embed="rId40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140" name="TextBox 139">
            <a:extLst>
              <a:ext uri="{FF2B5EF4-FFF2-40B4-BE49-F238E27FC236}">
                <a16:creationId xmlns:a16="http://schemas.microsoft.com/office/drawing/2014/main" id="{BEDD43FF-8AE2-4E4A-934C-590FA085E78D}"/>
              </a:ext>
            </a:extLst>
          </p:cNvPr>
          <p:cNvSpPr txBox="1"/>
          <p:nvPr/>
        </p:nvSpPr>
        <p:spPr>
          <a:xfrm>
            <a:off x="5534385" y="1748095"/>
            <a:ext cx="1586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Filter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FB10CB1F-2BAA-4314-A24C-272CED28DCCB}"/>
              </a:ext>
            </a:extLst>
          </p:cNvPr>
          <p:cNvSpPr txBox="1"/>
          <p:nvPr/>
        </p:nvSpPr>
        <p:spPr>
          <a:xfrm>
            <a:off x="8388484" y="1748095"/>
            <a:ext cx="1586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Output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C553D60-BDB5-1A42-9567-BA988EB71B7A}"/>
                  </a:ext>
                </a:extLst>
              </p:cNvPr>
              <p:cNvSpPr/>
              <p:nvPr/>
            </p:nvSpPr>
            <p:spPr>
              <a:xfrm>
                <a:off x="7333652" y="3391375"/>
                <a:ext cx="60465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C553D60-BDB5-1A42-9567-BA988EB71B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3652" y="3391375"/>
                <a:ext cx="604653" cy="584775"/>
              </a:xfrm>
              <a:prstGeom prst="rect">
                <a:avLst/>
              </a:prstGeom>
              <a:blipFill>
                <a:blip r:embed="rId4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3A8FC66A-A166-0444-AF1C-19BF8EF867B6}"/>
                  </a:ext>
                </a:extLst>
              </p:cNvPr>
              <p:cNvSpPr/>
              <p:nvPr/>
            </p:nvSpPr>
            <p:spPr>
              <a:xfrm>
                <a:off x="4800600" y="3415493"/>
                <a:ext cx="497252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∗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3A8FC66A-A166-0444-AF1C-19BF8EF867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3415493"/>
                <a:ext cx="497252" cy="584775"/>
              </a:xfrm>
              <a:prstGeom prst="rect">
                <a:avLst/>
              </a:prstGeom>
              <a:blipFill>
                <a:blip r:embed="rId4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5" name="TextBox 94">
            <a:extLst>
              <a:ext uri="{FF2B5EF4-FFF2-40B4-BE49-F238E27FC236}">
                <a16:creationId xmlns:a16="http://schemas.microsoft.com/office/drawing/2014/main" id="{15591144-7390-E14B-A85C-32BA0AE28EE4}"/>
              </a:ext>
            </a:extLst>
          </p:cNvPr>
          <p:cNvSpPr txBox="1"/>
          <p:nvPr/>
        </p:nvSpPr>
        <p:spPr>
          <a:xfrm>
            <a:off x="152400" y="6553200"/>
            <a:ext cx="29418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Adapted from </a:t>
            </a:r>
            <a:r>
              <a:rPr lang="en-US" sz="1200" dirty="0">
                <a:hlinkClick r:id="rId43"/>
              </a:rPr>
              <a:t>D. </a:t>
            </a:r>
            <a:r>
              <a:rPr lang="en-US" sz="1200" dirty="0" err="1">
                <a:hlinkClick r:id="rId43"/>
              </a:rPr>
              <a:t>Fouhey</a:t>
            </a:r>
            <a:r>
              <a:rPr lang="en-US" sz="1200" dirty="0">
                <a:hlinkClick r:id="rId43"/>
              </a:rPr>
              <a:t> and J. Johnson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06933984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D20F1-E0D0-41D8-9B89-573DCDD69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Gaussian filtering fails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004B3B4-8F3D-428B-9270-0A9F2A0BB484}"/>
                  </a:ext>
                </a:extLst>
              </p:cNvPr>
              <p:cNvSpPr txBox="1"/>
              <p:nvPr/>
            </p:nvSpPr>
            <p:spPr>
              <a:xfrm>
                <a:off x="1838555" y="1578424"/>
                <a:ext cx="298460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32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sz="32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= 1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004B3B4-8F3D-428B-9270-0A9F2A0BB4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8555" y="1578424"/>
                <a:ext cx="2984601" cy="584775"/>
              </a:xfrm>
              <a:prstGeom prst="rect">
                <a:avLst/>
              </a:prstGeom>
              <a:blipFill>
                <a:blip r:embed="rId3"/>
                <a:stretch>
                  <a:fillRect b="-255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BB68FE74-4A83-4E46-89EF-24004C64D0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764" y="2217019"/>
            <a:ext cx="2078181" cy="2078181"/>
          </a:xfrm>
          <a:prstGeom prst="rect">
            <a:avLst/>
          </a:prstGeom>
        </p:spPr>
      </p:pic>
      <p:pic>
        <p:nvPicPr>
          <p:cNvPr id="17" name="Content Placeholder 5">
            <a:extLst>
              <a:ext uri="{FF2B5EF4-FFF2-40B4-BE49-F238E27FC236}">
                <a16:creationId xmlns:a16="http://schemas.microsoft.com/office/drawing/2014/main" id="{5F502774-7E22-4788-AC9F-02CA5CB64B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416" y="1576388"/>
            <a:ext cx="4190400" cy="2716776"/>
          </a:xfr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BE04808-3D22-4B5B-B3DE-0B777388A3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415" y="4444860"/>
            <a:ext cx="2057400" cy="20574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EBFEA0F-D4A0-4FC6-BFF1-1BF267662AF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418" y="4444860"/>
            <a:ext cx="2057400" cy="2057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FA20560-E30F-284B-ABB2-0835CB3ABB2F}"/>
              </a:ext>
            </a:extLst>
          </p:cNvPr>
          <p:cNvSpPr txBox="1"/>
          <p:nvPr/>
        </p:nvSpPr>
        <p:spPr>
          <a:xfrm>
            <a:off x="152400" y="6553200"/>
            <a:ext cx="29851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Adapted from </a:t>
            </a:r>
            <a:r>
              <a:rPr lang="en-US" sz="1200" dirty="0">
                <a:hlinkClick r:id="rId8"/>
              </a:rPr>
              <a:t>D. </a:t>
            </a:r>
            <a:r>
              <a:rPr lang="en-US" sz="1200" dirty="0" err="1">
                <a:hlinkClick r:id="rId8"/>
              </a:rPr>
              <a:t>Fouhey</a:t>
            </a:r>
            <a:r>
              <a:rPr lang="en-US" sz="1200" dirty="0">
                <a:hlinkClick r:id="rId8"/>
              </a:rPr>
              <a:t> and J. Johnson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5155132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Alternative idea: Median filtering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idx="1"/>
          </p:nvPr>
        </p:nvSpPr>
        <p:spPr>
          <a:noFill/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A </a:t>
            </a:r>
            <a:r>
              <a:rPr lang="en-US" b="1" dirty="0"/>
              <a:t>median filter</a:t>
            </a:r>
            <a:r>
              <a:rPr lang="en-US" dirty="0"/>
              <a:t> operates over a window by selecting the median intensity in the window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graphicFrame>
        <p:nvGraphicFramePr>
          <p:cNvPr id="6146" name="Object 3"/>
          <p:cNvGraphicFramePr>
            <a:graphicFrameLocks noChangeAspect="1"/>
          </p:cNvGraphicFramePr>
          <p:nvPr/>
        </p:nvGraphicFramePr>
        <p:xfrm>
          <a:off x="1524000" y="1"/>
          <a:ext cx="1219200" cy="149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14400" imgH="198720" progId="">
                  <p:embed/>
                </p:oleObj>
              </mc:Choice>
              <mc:Fallback>
                <p:oleObj name="Equation" r:id="rId3" imgW="914400" imgH="198720" progId="">
                  <p:embed/>
                  <p:pic>
                    <p:nvPicPr>
                      <p:cNvPr id="6146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"/>
                        <a:ext cx="1219200" cy="149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id="{B35D45E9-A4A1-C948-91F0-D3824BE97BF3}"/>
              </a:ext>
            </a:extLst>
          </p:cNvPr>
          <p:cNvGrpSpPr/>
          <p:nvPr/>
        </p:nvGrpSpPr>
        <p:grpSpPr>
          <a:xfrm>
            <a:off x="4713043" y="2118855"/>
            <a:ext cx="1543232" cy="1515512"/>
            <a:chOff x="1568407" y="3936760"/>
            <a:chExt cx="2134562" cy="2096220"/>
          </a:xfrm>
          <a:solidFill>
            <a:schemeClr val="bg1"/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5A92B3FD-B1D6-C24B-AE6B-647F847A9248}"/>
                    </a:ext>
                  </a:extLst>
                </p:cNvPr>
                <p:cNvSpPr/>
                <p:nvPr/>
              </p:nvSpPr>
              <p:spPr>
                <a:xfrm>
                  <a:off x="1568409" y="3936762"/>
                  <a:ext cx="711520" cy="711520"/>
                </a:xfrm>
                <a:prstGeom prst="rect">
                  <a:avLst/>
                </a:prstGeom>
                <a:grpFill/>
                <a:ln w="44450"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oMath>
                    </m:oMathPara>
                  </a14:m>
                  <a:endParaRPr lang="en-US" sz="2000" baseline="-250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5A92B3FD-B1D6-C24B-AE6B-647F847A924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8409" y="3936762"/>
                  <a:ext cx="711520" cy="71152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44450">
                  <a:solidFill>
                    <a:srgbClr val="7030A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5E50F7DD-9516-B348-8A8C-7B1E2FF4F294}"/>
                    </a:ext>
                  </a:extLst>
                </p:cNvPr>
                <p:cNvSpPr/>
                <p:nvPr/>
              </p:nvSpPr>
              <p:spPr>
                <a:xfrm>
                  <a:off x="2279929" y="3936760"/>
                  <a:ext cx="711520" cy="711520"/>
                </a:xfrm>
                <a:prstGeom prst="rect">
                  <a:avLst/>
                </a:prstGeom>
                <a:grpFill/>
                <a:ln w="44450"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0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oMath>
                    </m:oMathPara>
                  </a14:m>
                  <a:endParaRPr lang="en-US" sz="2000" baseline="-250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5E50F7DD-9516-B348-8A8C-7B1E2FF4F29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9929" y="3936760"/>
                  <a:ext cx="711520" cy="711520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44450">
                  <a:solidFill>
                    <a:srgbClr val="7030A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33F3A548-3D7C-8C4F-8BB5-B107B464BB37}"/>
                    </a:ext>
                  </a:extLst>
                </p:cNvPr>
                <p:cNvSpPr/>
                <p:nvPr/>
              </p:nvSpPr>
              <p:spPr>
                <a:xfrm>
                  <a:off x="2991449" y="3936760"/>
                  <a:ext cx="711520" cy="711520"/>
                </a:xfrm>
                <a:prstGeom prst="rect">
                  <a:avLst/>
                </a:prstGeom>
                <a:grpFill/>
                <a:ln w="44450"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0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sz="2000" baseline="-250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33F3A548-3D7C-8C4F-8BB5-B107B464BB3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1449" y="3936760"/>
                  <a:ext cx="711520" cy="711520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 w="44450">
                  <a:solidFill>
                    <a:srgbClr val="7030A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81CEC2DE-DBC2-E04D-9C21-F015BC858C05}"/>
                    </a:ext>
                  </a:extLst>
                </p:cNvPr>
                <p:cNvSpPr/>
                <p:nvPr/>
              </p:nvSpPr>
              <p:spPr>
                <a:xfrm>
                  <a:off x="1568407" y="4632111"/>
                  <a:ext cx="711520" cy="711520"/>
                </a:xfrm>
                <a:prstGeom prst="rect">
                  <a:avLst/>
                </a:prstGeom>
                <a:grpFill/>
                <a:ln w="44450"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0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sz="2000" baseline="-250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81CEC2DE-DBC2-E04D-9C21-F015BC858C0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8407" y="4632111"/>
                  <a:ext cx="711520" cy="711520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 w="44450">
                  <a:solidFill>
                    <a:srgbClr val="7030A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0D0C8058-2BBB-C540-99A4-96E28445C0E4}"/>
                    </a:ext>
                  </a:extLst>
                </p:cNvPr>
                <p:cNvSpPr/>
                <p:nvPr/>
              </p:nvSpPr>
              <p:spPr>
                <a:xfrm>
                  <a:off x="2279927" y="4632110"/>
                  <a:ext cx="711520" cy="711520"/>
                </a:xfrm>
                <a:prstGeom prst="rect">
                  <a:avLst/>
                </a:prstGeom>
                <a:grpFill/>
                <a:ln w="44450"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  <m:r>
                          <a:rPr lang="en-US" sz="20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sz="2000" baseline="-250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0D0C8058-2BBB-C540-99A4-96E28445C0E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9927" y="4632110"/>
                  <a:ext cx="711520" cy="711520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 w="44450">
                  <a:solidFill>
                    <a:srgbClr val="7030A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3FA57E47-EBD3-D14E-AFD8-597E4D8570D5}"/>
                    </a:ext>
                  </a:extLst>
                </p:cNvPr>
                <p:cNvSpPr/>
                <p:nvPr/>
              </p:nvSpPr>
              <p:spPr>
                <a:xfrm>
                  <a:off x="2991447" y="4632110"/>
                  <a:ext cx="711520" cy="711520"/>
                </a:xfrm>
                <a:prstGeom prst="rect">
                  <a:avLst/>
                </a:prstGeom>
                <a:grpFill/>
                <a:ln w="44450"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27</m:t>
                        </m:r>
                      </m:oMath>
                    </m:oMathPara>
                  </a14:m>
                  <a:endParaRPr lang="en-US" sz="2000" baseline="-250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3FA57E47-EBD3-D14E-AFD8-597E4D8570D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1447" y="4632110"/>
                  <a:ext cx="711520" cy="711520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 w="44450">
                  <a:solidFill>
                    <a:srgbClr val="7030A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F6D8558-87CF-1F44-B4BF-DC859EA00A5A}"/>
                </a:ext>
              </a:extLst>
            </p:cNvPr>
            <p:cNvGrpSpPr/>
            <p:nvPr/>
          </p:nvGrpSpPr>
          <p:grpSpPr>
            <a:xfrm>
              <a:off x="1568407" y="5321458"/>
              <a:ext cx="2134560" cy="711522"/>
              <a:chOff x="2038524" y="5096324"/>
              <a:chExt cx="1233183" cy="411062"/>
            </a:xfrm>
            <a:grpFill/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Rectangle 17">
                    <a:extLst>
                      <a:ext uri="{FF2B5EF4-FFF2-40B4-BE49-F238E27FC236}">
                        <a16:creationId xmlns:a16="http://schemas.microsoft.com/office/drawing/2014/main" id="{406E4560-22AD-B748-A64E-D4EA96E55FFA}"/>
                      </a:ext>
                    </a:extLst>
                  </p:cNvPr>
                  <p:cNvSpPr/>
                  <p:nvPr/>
                </p:nvSpPr>
                <p:spPr>
                  <a:xfrm>
                    <a:off x="2038524" y="5096325"/>
                    <a:ext cx="411061" cy="411061"/>
                  </a:xfrm>
                  <a:prstGeom prst="rect">
                    <a:avLst/>
                  </a:prstGeom>
                  <a:grpFill/>
                  <a:ln w="4445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20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oMath>
                      </m:oMathPara>
                    </a14:m>
                    <a:endParaRPr lang="en-US" sz="2000" baseline="-25000" dirty="0">
                      <a:solidFill>
                        <a:srgbClr val="7030A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8" name="Rectangle 17">
                    <a:extLst>
                      <a:ext uri="{FF2B5EF4-FFF2-40B4-BE49-F238E27FC236}">
                        <a16:creationId xmlns:a16="http://schemas.microsoft.com/office/drawing/2014/main" id="{406E4560-22AD-B748-A64E-D4EA96E55FF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38524" y="5096325"/>
                    <a:ext cx="411061" cy="411061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  <a:ln w="44450">
                    <a:solidFill>
                      <a:srgbClr val="7030A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Rectangle 18">
                    <a:extLst>
                      <a:ext uri="{FF2B5EF4-FFF2-40B4-BE49-F238E27FC236}">
                        <a16:creationId xmlns:a16="http://schemas.microsoft.com/office/drawing/2014/main" id="{83F02F75-6300-B84B-9F0D-B34ED44E82B9}"/>
                      </a:ext>
                    </a:extLst>
                  </p:cNvPr>
                  <p:cNvSpPr/>
                  <p:nvPr/>
                </p:nvSpPr>
                <p:spPr>
                  <a:xfrm>
                    <a:off x="2449585" y="5096324"/>
                    <a:ext cx="411061" cy="411061"/>
                  </a:xfrm>
                  <a:prstGeom prst="rect">
                    <a:avLst/>
                  </a:prstGeom>
                  <a:grpFill/>
                  <a:ln w="4445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20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oMath>
                      </m:oMathPara>
                    </a14:m>
                    <a:endParaRPr lang="en-US" sz="2000" baseline="-25000" dirty="0">
                      <a:solidFill>
                        <a:srgbClr val="7030A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9" name="Rectangle 18">
                    <a:extLst>
                      <a:ext uri="{FF2B5EF4-FFF2-40B4-BE49-F238E27FC236}">
                        <a16:creationId xmlns:a16="http://schemas.microsoft.com/office/drawing/2014/main" id="{83F02F75-6300-B84B-9F0D-B34ED44E82B9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49585" y="5096324"/>
                    <a:ext cx="411061" cy="411061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  <a:ln w="44450">
                    <a:solidFill>
                      <a:srgbClr val="7030A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Rectangle 19">
                    <a:extLst>
                      <a:ext uri="{FF2B5EF4-FFF2-40B4-BE49-F238E27FC236}">
                        <a16:creationId xmlns:a16="http://schemas.microsoft.com/office/drawing/2014/main" id="{FE9790C4-C16C-0945-9432-F1B41FA90118}"/>
                      </a:ext>
                    </a:extLst>
                  </p:cNvPr>
                  <p:cNvSpPr/>
                  <p:nvPr/>
                </p:nvSpPr>
                <p:spPr>
                  <a:xfrm>
                    <a:off x="2860646" y="5096324"/>
                    <a:ext cx="411061" cy="411061"/>
                  </a:xfrm>
                  <a:prstGeom prst="rect">
                    <a:avLst/>
                  </a:prstGeom>
                  <a:grpFill/>
                  <a:ln w="4445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20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oMath>
                      </m:oMathPara>
                    </a14:m>
                    <a:endParaRPr lang="en-US" sz="2000" baseline="-25000" dirty="0">
                      <a:solidFill>
                        <a:srgbClr val="7030A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0" name="Rectangle 19">
                    <a:extLst>
                      <a:ext uri="{FF2B5EF4-FFF2-40B4-BE49-F238E27FC236}">
                        <a16:creationId xmlns:a16="http://schemas.microsoft.com/office/drawing/2014/main" id="{FE9790C4-C16C-0945-9432-F1B41FA9011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60646" y="5096324"/>
                    <a:ext cx="411061" cy="411061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/>
                    </a:stretch>
                  </a:blipFill>
                  <a:ln w="44450">
                    <a:solidFill>
                      <a:srgbClr val="7030A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44BBEF9-9583-FC43-B0F7-F05F95B103D2}"/>
              </a:ext>
            </a:extLst>
          </p:cNvPr>
          <p:cNvGrpSpPr/>
          <p:nvPr/>
        </p:nvGrpSpPr>
        <p:grpSpPr>
          <a:xfrm>
            <a:off x="4713041" y="5037688"/>
            <a:ext cx="1543232" cy="1515512"/>
            <a:chOff x="1568407" y="3936760"/>
            <a:chExt cx="2134562" cy="2096220"/>
          </a:xfrm>
          <a:solidFill>
            <a:schemeClr val="bg1"/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61D71FFA-CDB1-D247-A79B-504A7EB0C71D}"/>
                    </a:ext>
                  </a:extLst>
                </p:cNvPr>
                <p:cNvSpPr/>
                <p:nvPr/>
              </p:nvSpPr>
              <p:spPr>
                <a:xfrm>
                  <a:off x="1568409" y="3936762"/>
                  <a:ext cx="711520" cy="711520"/>
                </a:xfrm>
                <a:prstGeom prst="rect">
                  <a:avLst/>
                </a:prstGeom>
                <a:grpFill/>
                <a:ln w="44450"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oMath>
                    </m:oMathPara>
                  </a14:m>
                  <a:endParaRPr lang="en-US" sz="2000" baseline="-250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61D71FFA-CDB1-D247-A79B-504A7EB0C71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8409" y="3936762"/>
                  <a:ext cx="711520" cy="71152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44450">
                  <a:solidFill>
                    <a:srgbClr val="7030A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2B0DBC2B-685C-764C-AE90-A3A7CCA269DD}"/>
                    </a:ext>
                  </a:extLst>
                </p:cNvPr>
                <p:cNvSpPr/>
                <p:nvPr/>
              </p:nvSpPr>
              <p:spPr>
                <a:xfrm>
                  <a:off x="2279929" y="3936760"/>
                  <a:ext cx="711520" cy="711520"/>
                </a:xfrm>
                <a:prstGeom prst="rect">
                  <a:avLst/>
                </a:prstGeom>
                <a:grpFill/>
                <a:ln w="44450"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0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oMath>
                    </m:oMathPara>
                  </a14:m>
                  <a:endParaRPr lang="en-US" sz="2000" baseline="-250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2B0DBC2B-685C-764C-AE90-A3A7CCA269D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9929" y="3936760"/>
                  <a:ext cx="711520" cy="711520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44450">
                  <a:solidFill>
                    <a:srgbClr val="7030A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62022477-A64D-C44A-923A-A35184DF1EDC}"/>
                    </a:ext>
                  </a:extLst>
                </p:cNvPr>
                <p:cNvSpPr/>
                <p:nvPr/>
              </p:nvSpPr>
              <p:spPr>
                <a:xfrm>
                  <a:off x="2991449" y="3936760"/>
                  <a:ext cx="711520" cy="711520"/>
                </a:xfrm>
                <a:prstGeom prst="rect">
                  <a:avLst/>
                </a:prstGeom>
                <a:grpFill/>
                <a:ln w="44450"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0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sz="2000" baseline="-250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62022477-A64D-C44A-923A-A35184DF1ED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1449" y="3936760"/>
                  <a:ext cx="711520" cy="711520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 w="44450">
                  <a:solidFill>
                    <a:srgbClr val="7030A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6709A025-1FBC-1B4F-A07A-EBCB5B3D87C3}"/>
                    </a:ext>
                  </a:extLst>
                </p:cNvPr>
                <p:cNvSpPr/>
                <p:nvPr/>
              </p:nvSpPr>
              <p:spPr>
                <a:xfrm>
                  <a:off x="1568407" y="4632111"/>
                  <a:ext cx="711520" cy="711520"/>
                </a:xfrm>
                <a:prstGeom prst="rect">
                  <a:avLst/>
                </a:prstGeom>
                <a:grpFill/>
                <a:ln w="44450"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0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sz="2000" baseline="-250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6709A025-1FBC-1B4F-A07A-EBCB5B3D87C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8407" y="4632111"/>
                  <a:ext cx="711520" cy="711520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 w="44450">
                  <a:solidFill>
                    <a:srgbClr val="7030A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8A620E71-4482-CC47-BE61-D5C445C7BCFD}"/>
                    </a:ext>
                  </a:extLst>
                </p:cNvPr>
                <p:cNvSpPr/>
                <p:nvPr/>
              </p:nvSpPr>
              <p:spPr>
                <a:xfrm>
                  <a:off x="2279927" y="4632110"/>
                  <a:ext cx="711520" cy="711520"/>
                </a:xfrm>
                <a:prstGeom prst="rect">
                  <a:avLst/>
                </a:prstGeom>
                <a:grpFill/>
                <a:ln w="44450"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0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oMath>
                    </m:oMathPara>
                  </a14:m>
                  <a:endParaRPr lang="en-US" sz="2000" baseline="-250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8A620E71-4482-CC47-BE61-D5C445C7BCF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9927" y="4632110"/>
                  <a:ext cx="711520" cy="711520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 w="44450">
                  <a:solidFill>
                    <a:srgbClr val="7030A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374713A3-63B9-5A4C-9062-24AE0710EAE2}"/>
                    </a:ext>
                  </a:extLst>
                </p:cNvPr>
                <p:cNvSpPr/>
                <p:nvPr/>
              </p:nvSpPr>
              <p:spPr>
                <a:xfrm>
                  <a:off x="2991446" y="4632110"/>
                  <a:ext cx="711520" cy="711520"/>
                </a:xfrm>
                <a:prstGeom prst="rect">
                  <a:avLst/>
                </a:prstGeom>
                <a:grpFill/>
                <a:ln w="44450"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27</m:t>
                        </m:r>
                      </m:oMath>
                    </m:oMathPara>
                  </a14:m>
                  <a:endParaRPr lang="en-US" sz="2000" baseline="-250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374713A3-63B9-5A4C-9062-24AE0710EAE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1446" y="4632110"/>
                  <a:ext cx="711520" cy="711520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 w="44450">
                  <a:solidFill>
                    <a:srgbClr val="7030A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88E7863B-BC54-5F4E-B5EE-F17A3F522CF3}"/>
                </a:ext>
              </a:extLst>
            </p:cNvPr>
            <p:cNvGrpSpPr/>
            <p:nvPr/>
          </p:nvGrpSpPr>
          <p:grpSpPr>
            <a:xfrm>
              <a:off x="1568407" y="5321458"/>
              <a:ext cx="2134560" cy="711522"/>
              <a:chOff x="2038524" y="5096324"/>
              <a:chExt cx="1233183" cy="411062"/>
            </a:xfrm>
            <a:grpFill/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Rectangle 28">
                    <a:extLst>
                      <a:ext uri="{FF2B5EF4-FFF2-40B4-BE49-F238E27FC236}">
                        <a16:creationId xmlns:a16="http://schemas.microsoft.com/office/drawing/2014/main" id="{A48C6A51-93B6-2A4A-8DF9-7C63A3C0B449}"/>
                      </a:ext>
                    </a:extLst>
                  </p:cNvPr>
                  <p:cNvSpPr/>
                  <p:nvPr/>
                </p:nvSpPr>
                <p:spPr>
                  <a:xfrm>
                    <a:off x="2038524" y="5096325"/>
                    <a:ext cx="411061" cy="411061"/>
                  </a:xfrm>
                  <a:prstGeom prst="rect">
                    <a:avLst/>
                  </a:prstGeom>
                  <a:grpFill/>
                  <a:ln w="4445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20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oMath>
                      </m:oMathPara>
                    </a14:m>
                    <a:endParaRPr lang="en-US" sz="2000" baseline="-25000" dirty="0">
                      <a:solidFill>
                        <a:srgbClr val="7030A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9" name="Rectangle 28">
                    <a:extLst>
                      <a:ext uri="{FF2B5EF4-FFF2-40B4-BE49-F238E27FC236}">
                        <a16:creationId xmlns:a16="http://schemas.microsoft.com/office/drawing/2014/main" id="{A48C6A51-93B6-2A4A-8DF9-7C63A3C0B449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38524" y="5096325"/>
                    <a:ext cx="411061" cy="411061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/>
                    </a:stretch>
                  </a:blipFill>
                  <a:ln w="44450">
                    <a:solidFill>
                      <a:srgbClr val="7030A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" name="Rectangle 29">
                    <a:extLst>
                      <a:ext uri="{FF2B5EF4-FFF2-40B4-BE49-F238E27FC236}">
                        <a16:creationId xmlns:a16="http://schemas.microsoft.com/office/drawing/2014/main" id="{193943FC-1211-394C-B8B9-07E82D90681C}"/>
                      </a:ext>
                    </a:extLst>
                  </p:cNvPr>
                  <p:cNvSpPr/>
                  <p:nvPr/>
                </p:nvSpPr>
                <p:spPr>
                  <a:xfrm>
                    <a:off x="2449585" y="5096324"/>
                    <a:ext cx="411061" cy="411061"/>
                  </a:xfrm>
                  <a:prstGeom prst="rect">
                    <a:avLst/>
                  </a:prstGeom>
                  <a:grpFill/>
                  <a:ln w="4445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20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oMath>
                      </m:oMathPara>
                    </a14:m>
                    <a:endParaRPr lang="en-US" sz="2000" baseline="-25000" dirty="0">
                      <a:solidFill>
                        <a:srgbClr val="7030A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0" name="Rectangle 29">
                    <a:extLst>
                      <a:ext uri="{FF2B5EF4-FFF2-40B4-BE49-F238E27FC236}">
                        <a16:creationId xmlns:a16="http://schemas.microsoft.com/office/drawing/2014/main" id="{193943FC-1211-394C-B8B9-07E82D90681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49585" y="5096324"/>
                    <a:ext cx="411061" cy="411061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/>
                    </a:stretch>
                  </a:blipFill>
                  <a:ln w="44450">
                    <a:solidFill>
                      <a:srgbClr val="7030A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Rectangle 30">
                    <a:extLst>
                      <a:ext uri="{FF2B5EF4-FFF2-40B4-BE49-F238E27FC236}">
                        <a16:creationId xmlns:a16="http://schemas.microsoft.com/office/drawing/2014/main" id="{011A21BE-A41C-8844-940D-9A052877478C}"/>
                      </a:ext>
                    </a:extLst>
                  </p:cNvPr>
                  <p:cNvSpPr/>
                  <p:nvPr/>
                </p:nvSpPr>
                <p:spPr>
                  <a:xfrm>
                    <a:off x="2860646" y="5096324"/>
                    <a:ext cx="411061" cy="411061"/>
                  </a:xfrm>
                  <a:prstGeom prst="rect">
                    <a:avLst/>
                  </a:prstGeom>
                  <a:grpFill/>
                  <a:ln w="4445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20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oMath>
                      </m:oMathPara>
                    </a14:m>
                    <a:endParaRPr lang="en-US" sz="2000" baseline="-25000" dirty="0">
                      <a:solidFill>
                        <a:srgbClr val="7030A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1" name="Rectangle 30">
                    <a:extLst>
                      <a:ext uri="{FF2B5EF4-FFF2-40B4-BE49-F238E27FC236}">
                        <a16:creationId xmlns:a16="http://schemas.microsoft.com/office/drawing/2014/main" id="{011A21BE-A41C-8844-940D-9A052877478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60646" y="5096324"/>
                    <a:ext cx="411061" cy="411061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/>
                    </a:stretch>
                  </a:blipFill>
                  <a:ln w="44450">
                    <a:solidFill>
                      <a:srgbClr val="7030A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3F93561-B942-824D-8F3B-74F12670053F}"/>
              </a:ext>
            </a:extLst>
          </p:cNvPr>
          <p:cNvGrpSpPr/>
          <p:nvPr/>
        </p:nvGrpSpPr>
        <p:grpSpPr>
          <a:xfrm>
            <a:off x="3186401" y="4042844"/>
            <a:ext cx="4596510" cy="514411"/>
            <a:chOff x="3175890" y="3807675"/>
            <a:chExt cx="4596510" cy="51441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69DF16AF-365E-E643-BE6A-B87B3EAC0F62}"/>
                    </a:ext>
                  </a:extLst>
                </p:cNvPr>
                <p:cNvSpPr/>
                <p:nvPr/>
              </p:nvSpPr>
              <p:spPr>
                <a:xfrm>
                  <a:off x="3175890" y="3807675"/>
                  <a:ext cx="514410" cy="514410"/>
                </a:xfrm>
                <a:prstGeom prst="rect">
                  <a:avLst/>
                </a:prstGeom>
                <a:solidFill>
                  <a:schemeClr val="bg1"/>
                </a:solidFill>
                <a:ln w="44450"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oMath>
                    </m:oMathPara>
                  </a14:m>
                  <a:endParaRPr lang="en-US" sz="2000" baseline="-250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69DF16AF-365E-E643-BE6A-B87B3EAC0F6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75890" y="3807675"/>
                  <a:ext cx="514410" cy="514410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  <a:ln w="44450">
                  <a:solidFill>
                    <a:srgbClr val="7030A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A71E3A21-EE98-1B4F-AEF1-2D902388A590}"/>
                    </a:ext>
                  </a:extLst>
                </p:cNvPr>
                <p:cNvSpPr/>
                <p:nvPr/>
              </p:nvSpPr>
              <p:spPr>
                <a:xfrm>
                  <a:off x="3686152" y="3807675"/>
                  <a:ext cx="514410" cy="514410"/>
                </a:xfrm>
                <a:prstGeom prst="rect">
                  <a:avLst/>
                </a:prstGeom>
                <a:solidFill>
                  <a:schemeClr val="bg1"/>
                </a:solidFill>
                <a:ln w="44450"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0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oMath>
                    </m:oMathPara>
                  </a14:m>
                  <a:endParaRPr lang="en-US" sz="2000" baseline="-250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A71E3A21-EE98-1B4F-AEF1-2D902388A59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86152" y="3807675"/>
                  <a:ext cx="514410" cy="514410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  <a:ln w="44450">
                  <a:solidFill>
                    <a:srgbClr val="7030A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CFEBEA75-8E91-0E4D-A0D1-36224B50BBC6}"/>
                    </a:ext>
                  </a:extLst>
                </p:cNvPr>
                <p:cNvSpPr/>
                <p:nvPr/>
              </p:nvSpPr>
              <p:spPr>
                <a:xfrm>
                  <a:off x="4196414" y="3807675"/>
                  <a:ext cx="514410" cy="514410"/>
                </a:xfrm>
                <a:prstGeom prst="rect">
                  <a:avLst/>
                </a:prstGeom>
                <a:solidFill>
                  <a:schemeClr val="bg1"/>
                </a:solidFill>
                <a:ln w="44450"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0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sz="2000" baseline="-250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CFEBEA75-8E91-0E4D-A0D1-36224B50BBC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96414" y="3807675"/>
                  <a:ext cx="514410" cy="514410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  <a:ln w="44450">
                  <a:solidFill>
                    <a:srgbClr val="7030A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6C9D06C0-D395-6C47-B766-91BBFC7014ED}"/>
                    </a:ext>
                  </a:extLst>
                </p:cNvPr>
                <p:cNvSpPr/>
                <p:nvPr/>
              </p:nvSpPr>
              <p:spPr>
                <a:xfrm>
                  <a:off x="4706676" y="3807675"/>
                  <a:ext cx="514410" cy="514410"/>
                </a:xfrm>
                <a:prstGeom prst="rect">
                  <a:avLst/>
                </a:prstGeom>
                <a:solidFill>
                  <a:schemeClr val="bg1"/>
                </a:solidFill>
                <a:ln w="44450"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0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sz="2000" baseline="-250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6C9D06C0-D395-6C47-B766-91BBFC7014E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06676" y="3807675"/>
                  <a:ext cx="514410" cy="514410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  <a:ln w="44450">
                  <a:solidFill>
                    <a:srgbClr val="7030A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88B5B084-21AC-FF47-A594-BDEAD368011D}"/>
                    </a:ext>
                  </a:extLst>
                </p:cNvPr>
                <p:cNvSpPr/>
                <p:nvPr/>
              </p:nvSpPr>
              <p:spPr>
                <a:xfrm>
                  <a:off x="5727202" y="3807675"/>
                  <a:ext cx="514410" cy="514411"/>
                </a:xfrm>
                <a:prstGeom prst="rect">
                  <a:avLst/>
                </a:prstGeom>
                <a:solidFill>
                  <a:schemeClr val="bg1"/>
                </a:solidFill>
                <a:ln w="44450"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20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sz="2000" baseline="-250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88B5B084-21AC-FF47-A594-BDEAD368011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27202" y="3807675"/>
                  <a:ext cx="514410" cy="514411"/>
                </a:xfrm>
                <a:prstGeom prst="rect">
                  <a:avLst/>
                </a:prstGeom>
                <a:blipFill>
                  <a:blip r:embed="rId25"/>
                  <a:stretch>
                    <a:fillRect/>
                  </a:stretch>
                </a:blipFill>
                <a:ln w="44450">
                  <a:solidFill>
                    <a:srgbClr val="7030A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0BBF7416-38B0-3242-A2D0-59D0152E9C28}"/>
                    </a:ext>
                  </a:extLst>
                </p:cNvPr>
                <p:cNvSpPr/>
                <p:nvPr/>
              </p:nvSpPr>
              <p:spPr>
                <a:xfrm>
                  <a:off x="6237465" y="3807675"/>
                  <a:ext cx="514410" cy="514411"/>
                </a:xfrm>
                <a:prstGeom prst="rect">
                  <a:avLst/>
                </a:prstGeom>
                <a:solidFill>
                  <a:schemeClr val="bg1"/>
                </a:solidFill>
                <a:ln w="44450"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20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2000" baseline="-250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0BBF7416-38B0-3242-A2D0-59D0152E9C2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37465" y="3807675"/>
                  <a:ext cx="514410" cy="514411"/>
                </a:xfrm>
                <a:prstGeom prst="rect">
                  <a:avLst/>
                </a:prstGeom>
                <a:blipFill>
                  <a:blip r:embed="rId26"/>
                  <a:stretch>
                    <a:fillRect/>
                  </a:stretch>
                </a:blipFill>
                <a:ln w="44450">
                  <a:solidFill>
                    <a:srgbClr val="7030A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C490177D-F8A2-5744-931F-22C1C3315542}"/>
                    </a:ext>
                  </a:extLst>
                </p:cNvPr>
                <p:cNvSpPr/>
                <p:nvPr/>
              </p:nvSpPr>
              <p:spPr>
                <a:xfrm>
                  <a:off x="6747728" y="3807675"/>
                  <a:ext cx="514410" cy="514411"/>
                </a:xfrm>
                <a:prstGeom prst="rect">
                  <a:avLst/>
                </a:prstGeom>
                <a:solidFill>
                  <a:schemeClr val="bg1"/>
                </a:solidFill>
                <a:ln w="44450"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20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sz="2000" baseline="-250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C490177D-F8A2-5744-931F-22C1C331554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47728" y="3807675"/>
                  <a:ext cx="514410" cy="514411"/>
                </a:xfrm>
                <a:prstGeom prst="rect">
                  <a:avLst/>
                </a:prstGeom>
                <a:blipFill>
                  <a:blip r:embed="rId27"/>
                  <a:stretch>
                    <a:fillRect/>
                  </a:stretch>
                </a:blipFill>
                <a:ln w="44450">
                  <a:solidFill>
                    <a:srgbClr val="7030A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DCC345BC-0846-BE49-845A-2854F773E384}"/>
                    </a:ext>
                  </a:extLst>
                </p:cNvPr>
                <p:cNvSpPr/>
                <p:nvPr/>
              </p:nvSpPr>
              <p:spPr>
                <a:xfrm>
                  <a:off x="7257990" y="3807675"/>
                  <a:ext cx="514410" cy="514410"/>
                </a:xfrm>
                <a:prstGeom prst="rect">
                  <a:avLst/>
                </a:prstGeom>
                <a:solidFill>
                  <a:schemeClr val="bg1"/>
                </a:solidFill>
                <a:ln w="44450"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  <m:r>
                          <a:rPr lang="en-US" sz="20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sz="2000" baseline="-250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DCC345BC-0846-BE49-845A-2854F773E38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57990" y="3807675"/>
                  <a:ext cx="514410" cy="514410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  <a:ln w="44450">
                  <a:solidFill>
                    <a:srgbClr val="7030A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A94FFFA6-71BC-954F-BD3C-6A3E65A60FEB}"/>
                    </a:ext>
                  </a:extLst>
                </p:cNvPr>
                <p:cNvSpPr/>
                <p:nvPr/>
              </p:nvSpPr>
              <p:spPr>
                <a:xfrm>
                  <a:off x="5216939" y="3807675"/>
                  <a:ext cx="514410" cy="514410"/>
                </a:xfrm>
                <a:prstGeom prst="rect">
                  <a:avLst/>
                </a:prstGeom>
                <a:solidFill>
                  <a:schemeClr val="bg1"/>
                </a:solidFill>
                <a:ln w="4445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0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oMath>
                    </m:oMathPara>
                  </a14:m>
                  <a:endParaRPr lang="en-US" sz="2000" baseline="-250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A94FFFA6-71BC-954F-BD3C-6A3E65A60FE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16939" y="3807675"/>
                  <a:ext cx="514410" cy="514410"/>
                </a:xfrm>
                <a:prstGeom prst="rect">
                  <a:avLst/>
                </a:prstGeom>
                <a:blipFill>
                  <a:blip r:embed="rId29"/>
                  <a:stretch>
                    <a:fillRect/>
                  </a:stretch>
                </a:blipFill>
                <a:ln w="44450">
                  <a:solidFill>
                    <a:srgbClr val="C0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99A57F1-2E3D-FF43-A4AE-0BC1C9FF4D53}"/>
              </a:ext>
            </a:extLst>
          </p:cNvPr>
          <p:cNvCxnSpPr>
            <a:cxnSpLocks/>
          </p:cNvCxnSpPr>
          <p:nvPr/>
        </p:nvCxnSpPr>
        <p:spPr bwMode="auto">
          <a:xfrm>
            <a:off x="6993864" y="2878780"/>
            <a:ext cx="0" cy="674912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CD0D2C33-A282-744A-94BA-CB15FF3E5D7E}"/>
              </a:ext>
            </a:extLst>
          </p:cNvPr>
          <p:cNvSpPr txBox="1"/>
          <p:nvPr/>
        </p:nvSpPr>
        <p:spPr>
          <a:xfrm>
            <a:off x="7129141" y="2925100"/>
            <a:ext cx="748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Sort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F60F5AC2-B8AC-1D4E-9252-D491122B498C}"/>
              </a:ext>
            </a:extLst>
          </p:cNvPr>
          <p:cNvCxnSpPr>
            <a:cxnSpLocks/>
          </p:cNvCxnSpPr>
          <p:nvPr/>
        </p:nvCxnSpPr>
        <p:spPr bwMode="auto">
          <a:xfrm>
            <a:off x="6993864" y="4814443"/>
            <a:ext cx="0" cy="674912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EA7B1955-67A2-3945-8985-391430131655}"/>
              </a:ext>
            </a:extLst>
          </p:cNvPr>
          <p:cNvSpPr txBox="1"/>
          <p:nvPr/>
        </p:nvSpPr>
        <p:spPr>
          <a:xfrm>
            <a:off x="7129141" y="4860763"/>
            <a:ext cx="1316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Replace</a:t>
            </a:r>
          </a:p>
        </p:txBody>
      </p:sp>
    </p:spTree>
    <p:extLst>
      <p:ext uri="{BB962C8B-B14F-4D97-AF65-F5344CB8AC3E}">
        <p14:creationId xmlns:p14="http://schemas.microsoft.com/office/powerpoint/2010/main" val="2356659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Median filter</a:t>
            </a:r>
          </a:p>
        </p:txBody>
      </p:sp>
      <p:sp>
        <p:nvSpPr>
          <p:cNvPr id="10772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What advantage does median filtering have over Gaussian filtering?</a:t>
            </a:r>
          </a:p>
          <a:p>
            <a:pPr lvl="1"/>
            <a:r>
              <a:rPr lang="en-US" sz="2400" dirty="0"/>
              <a:t>Robustness to outliers</a:t>
            </a:r>
          </a:p>
        </p:txBody>
      </p:sp>
      <p:pic>
        <p:nvPicPr>
          <p:cNvPr id="10772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2579688"/>
            <a:ext cx="4648200" cy="412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8839201" y="6553200"/>
            <a:ext cx="18002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Source: K. Grauman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7251" grpId="0" build="p" bldLvl="2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D20F1-E0D0-41D8-9B89-573DCDD69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Applying median filter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04B3B4-8F3D-428B-9270-0A9F2A0BB484}"/>
              </a:ext>
            </a:extLst>
          </p:cNvPr>
          <p:cNvSpPr txBox="1"/>
          <p:nvPr/>
        </p:nvSpPr>
        <p:spPr>
          <a:xfrm>
            <a:off x="1838555" y="1578423"/>
            <a:ext cx="29846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Input image</a:t>
            </a:r>
          </a:p>
          <a:p>
            <a:pPr algn="ctr"/>
            <a:r>
              <a:rPr lang="en-US" sz="3200" dirty="0"/>
              <a:t>(no filter)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DD8675-8F78-5E42-9CFE-1E6CDA8AC32E}"/>
              </a:ext>
            </a:extLst>
          </p:cNvPr>
          <p:cNvSpPr txBox="1"/>
          <p:nvPr/>
        </p:nvSpPr>
        <p:spPr>
          <a:xfrm>
            <a:off x="152400" y="6553200"/>
            <a:ext cx="29851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Adapted from </a:t>
            </a:r>
            <a:r>
              <a:rPr lang="en-US" sz="1200" dirty="0">
                <a:hlinkClick r:id="rId2"/>
              </a:rPr>
              <a:t>D. </a:t>
            </a:r>
            <a:r>
              <a:rPr lang="en-US" sz="1200" dirty="0" err="1">
                <a:hlinkClick r:id="rId2"/>
              </a:rPr>
              <a:t>Fouhey</a:t>
            </a:r>
            <a:r>
              <a:rPr lang="en-US" sz="1200" dirty="0">
                <a:hlinkClick r:id="rId2"/>
              </a:rPr>
              <a:t> and J. Johnson</a:t>
            </a:r>
            <a:endParaRPr lang="en-US" sz="1200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DFABD493-BF9D-E29F-15E1-00BEC9E835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218" y="1447800"/>
            <a:ext cx="4182607" cy="2788405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85C67E53-594D-BBA5-ABD9-5417705B64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218" y="4334249"/>
            <a:ext cx="2066551" cy="2066551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75946EA5-23A5-8211-FAE2-B41B0BB51D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273" y="4334249"/>
            <a:ext cx="2066551" cy="2066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28767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60754E4E-2BCE-3808-4F22-CCB2F7ABD5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238" y="4334248"/>
            <a:ext cx="2066551" cy="2066551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E7E8796D-AF16-87B8-EF6C-547F997494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273" y="4334249"/>
            <a:ext cx="2066551" cy="2066551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5FAE4FDF-7D46-A7EB-0263-554307774E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218" y="1447800"/>
            <a:ext cx="4182606" cy="27884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3D20F1-E0D0-41D8-9B89-573DCDD69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Applying median filter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004B3B4-8F3D-428B-9270-0A9F2A0BB484}"/>
                  </a:ext>
                </a:extLst>
              </p:cNvPr>
              <p:cNvSpPr txBox="1"/>
              <p:nvPr/>
            </p:nvSpPr>
            <p:spPr>
              <a:xfrm>
                <a:off x="1838555" y="1578423"/>
                <a:ext cx="2984601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median </a:t>
                </a:r>
              </a:p>
              <a:p>
                <a:pPr algn="ctr"/>
                <a:r>
                  <a:rPr lang="en-US" sz="3200" dirty="0"/>
                  <a:t>filter</a:t>
                </a:r>
              </a:p>
              <a:p>
                <a:pPr algn="ctr"/>
                <a:r>
                  <a:rPr lang="en-US" sz="3200" dirty="0"/>
                  <a:t>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dirty="0">
                        <a:latin typeface="Cambria Math" panose="02040503050406030204" pitchFamily="18" charset="0"/>
                      </a:rPr>
                      <m:t>w</m:t>
                    </m:r>
                    <m:r>
                      <m:rPr>
                        <m:sty m:val="p"/>
                      </m:rPr>
                      <a:rPr lang="en-US" sz="3200" i="0" dirty="0" smtClean="0">
                        <a:latin typeface="Cambria Math" panose="02040503050406030204" pitchFamily="18" charset="0"/>
                      </a:rPr>
                      <m:t>idth</m:t>
                    </m:r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i="1" dirty="0">
                        <a:latin typeface="Cambria Math" panose="02040503050406030204" pitchFamily="18" charset="0"/>
                      </a:rPr>
                      <m:t>= 3</m:t>
                    </m:r>
                  </m:oMath>
                </a14:m>
                <a:r>
                  <a:rPr lang="en-US" sz="3200" dirty="0"/>
                  <a:t>)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004B3B4-8F3D-428B-9270-0A9F2A0BB4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8555" y="1578423"/>
                <a:ext cx="2984601" cy="1569660"/>
              </a:xfrm>
              <a:prstGeom prst="rect">
                <a:avLst/>
              </a:prstGeom>
              <a:blipFill>
                <a:blip r:embed="rId5"/>
                <a:stretch>
                  <a:fillRect t="-4000" b="-112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3CF29C72-4E44-054F-BAA3-FAA76D7DB0EC}"/>
              </a:ext>
            </a:extLst>
          </p:cNvPr>
          <p:cNvSpPr txBox="1"/>
          <p:nvPr/>
        </p:nvSpPr>
        <p:spPr>
          <a:xfrm>
            <a:off x="152400" y="6553200"/>
            <a:ext cx="29851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Adapted from </a:t>
            </a:r>
            <a:r>
              <a:rPr lang="en-US" sz="1200" dirty="0">
                <a:hlinkClick r:id="rId6"/>
              </a:rPr>
              <a:t>D. </a:t>
            </a:r>
            <a:r>
              <a:rPr lang="en-US" sz="1200" dirty="0" err="1">
                <a:hlinkClick r:id="rId6"/>
              </a:rPr>
              <a:t>Fouhey</a:t>
            </a:r>
            <a:r>
              <a:rPr lang="en-US" sz="1200" dirty="0">
                <a:hlinkClick r:id="rId6"/>
              </a:rPr>
              <a:t> and J. Johnson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6322524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7D047133-7BBF-53E3-BBB7-4964D09482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272" y="4334247"/>
            <a:ext cx="2066549" cy="2066549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A68FC60D-4D61-72A5-523C-E44716AE1C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196" y="4334248"/>
            <a:ext cx="2066550" cy="206655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F2382D55-F4BD-FB45-2B99-58923813C2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238" y="1447800"/>
            <a:ext cx="4182606" cy="27884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3D20F1-E0D0-41D8-9B89-573DCDD69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Applying median filter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004B3B4-8F3D-428B-9270-0A9F2A0BB484}"/>
                  </a:ext>
                </a:extLst>
              </p:cNvPr>
              <p:cNvSpPr txBox="1"/>
              <p:nvPr/>
            </p:nvSpPr>
            <p:spPr>
              <a:xfrm>
                <a:off x="1838555" y="1578423"/>
                <a:ext cx="2984601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median </a:t>
                </a:r>
              </a:p>
              <a:p>
                <a:pPr algn="ctr"/>
                <a:r>
                  <a:rPr lang="en-US" sz="3200" dirty="0"/>
                  <a:t>filter</a:t>
                </a:r>
              </a:p>
              <a:p>
                <a:pPr algn="ctr"/>
                <a:r>
                  <a:rPr lang="en-US" sz="3200" dirty="0"/>
                  <a:t>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dirty="0">
                        <a:latin typeface="Cambria Math" panose="02040503050406030204" pitchFamily="18" charset="0"/>
                      </a:rPr>
                      <m:t>w</m:t>
                    </m:r>
                    <m:r>
                      <m:rPr>
                        <m:sty m:val="p"/>
                      </m:rPr>
                      <a:rPr lang="en-US" sz="3200" i="0" dirty="0" smtClean="0">
                        <a:latin typeface="Cambria Math" panose="02040503050406030204" pitchFamily="18" charset="0"/>
                      </a:rPr>
                      <m:t>idth</m:t>
                    </m:r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en-US" sz="3200" dirty="0"/>
                  <a:t>)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004B3B4-8F3D-428B-9270-0A9F2A0BB4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8555" y="1578423"/>
                <a:ext cx="2984601" cy="1569660"/>
              </a:xfrm>
              <a:prstGeom prst="rect">
                <a:avLst/>
              </a:prstGeom>
              <a:blipFill>
                <a:blip r:embed="rId5"/>
                <a:stretch>
                  <a:fillRect t="-4839" b="-1209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3CF29C72-4E44-054F-BAA3-FAA76D7DB0EC}"/>
              </a:ext>
            </a:extLst>
          </p:cNvPr>
          <p:cNvSpPr txBox="1"/>
          <p:nvPr/>
        </p:nvSpPr>
        <p:spPr>
          <a:xfrm>
            <a:off x="152400" y="6553200"/>
            <a:ext cx="29851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Adapted from </a:t>
            </a:r>
            <a:r>
              <a:rPr lang="en-US" sz="1200" dirty="0">
                <a:hlinkClick r:id="rId6"/>
              </a:rPr>
              <a:t>D. </a:t>
            </a:r>
            <a:r>
              <a:rPr lang="en-US" sz="1200" dirty="0" err="1">
                <a:hlinkClick r:id="rId6"/>
              </a:rPr>
              <a:t>Fouhey</a:t>
            </a:r>
            <a:r>
              <a:rPr lang="en-US" sz="1200" dirty="0">
                <a:hlinkClick r:id="rId6"/>
              </a:rPr>
              <a:t> and J. Johnson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10542139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D14E435E-860C-B17D-1AD7-AEB2039C37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383" y="4334249"/>
            <a:ext cx="2066550" cy="2066550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683DA253-F499-7B40-B430-FF151B7A98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272" y="4334248"/>
            <a:ext cx="2066551" cy="2066551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DFDC19AA-9BB5-706E-A444-113BE2FD9D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218" y="1447799"/>
            <a:ext cx="4182608" cy="27884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3D20F1-E0D0-41D8-9B89-573DCDD69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Applying median filter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004B3B4-8F3D-428B-9270-0A9F2A0BB484}"/>
                  </a:ext>
                </a:extLst>
              </p:cNvPr>
              <p:cNvSpPr txBox="1"/>
              <p:nvPr/>
            </p:nvSpPr>
            <p:spPr>
              <a:xfrm>
                <a:off x="1838555" y="1578423"/>
                <a:ext cx="2984601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median </a:t>
                </a:r>
              </a:p>
              <a:p>
                <a:pPr algn="ctr"/>
                <a:r>
                  <a:rPr lang="en-US" sz="3200" dirty="0"/>
                  <a:t>filter</a:t>
                </a:r>
              </a:p>
              <a:p>
                <a:pPr algn="ctr"/>
                <a:r>
                  <a:rPr lang="en-US" sz="3200" dirty="0"/>
                  <a:t>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i="0" dirty="0" smtClean="0">
                        <a:latin typeface="Cambria Math" panose="02040503050406030204" pitchFamily="18" charset="0"/>
                      </a:rPr>
                      <m:t>width</m:t>
                    </m:r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i="1" dirty="0">
                        <a:latin typeface="Cambria Math" panose="02040503050406030204" pitchFamily="18" charset="0"/>
                      </a:rPr>
                      <m:t>= 7</m:t>
                    </m:r>
                  </m:oMath>
                </a14:m>
                <a:r>
                  <a:rPr lang="en-US" sz="3200" dirty="0"/>
                  <a:t>)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004B3B4-8F3D-428B-9270-0A9F2A0BB4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8555" y="1578423"/>
                <a:ext cx="2984601" cy="1569660"/>
              </a:xfrm>
              <a:prstGeom prst="rect">
                <a:avLst/>
              </a:prstGeom>
              <a:blipFill>
                <a:blip r:embed="rId5"/>
                <a:stretch>
                  <a:fillRect t="-4000" b="-112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7658428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9FB4B-A42B-4B69-883D-5CF9B535F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median filtering linear?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2CF338-45E6-8E9F-29C9-528E04FB8C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914400"/>
            <a:ext cx="10363200" cy="13716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Recall: for a linear filter,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BB036DE-09E4-C0F5-7A11-53C47EFEA78E}"/>
                  </a:ext>
                </a:extLst>
              </p:cNvPr>
              <p:cNvSpPr txBox="1"/>
              <p:nvPr/>
            </p:nvSpPr>
            <p:spPr>
              <a:xfrm>
                <a:off x="1752600" y="1429434"/>
                <a:ext cx="942629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600" i="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filter</m:t>
                      </m:r>
                      <m:d>
                        <m:dPr>
                          <m:ctrlPr>
                            <a:rPr lang="en-US" sz="360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60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36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36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36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36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r>
                        <m:rPr>
                          <m:sty m:val="p"/>
                        </m:rPr>
                        <a:rPr lang="en-US" sz="3600" i="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filter</m:t>
                      </m:r>
                      <m:d>
                        <m:dPr>
                          <m:ctrlPr>
                            <a:rPr lang="en-US" sz="360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600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3600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sz="36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r>
                        <m:rPr>
                          <m:sty m:val="p"/>
                        </m:rPr>
                        <a:rPr lang="en-US" sz="3600" i="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filter</m:t>
                      </m:r>
                      <m:d>
                        <m:dPr>
                          <m:ctrlPr>
                            <a:rPr lang="en-US" sz="360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600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36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36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BB036DE-09E4-C0F5-7A11-53C47EFEA7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0" y="1429434"/>
                <a:ext cx="9426291" cy="646331"/>
              </a:xfrm>
              <a:prstGeom prst="rect">
                <a:avLst/>
              </a:prstGeom>
              <a:blipFill>
                <a:blip r:embed="rId2"/>
                <a:stretch>
                  <a:fillRect b="-26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43285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9FB4B-A42B-4B69-883D-5CF9B535F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median filtering linear?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1A84A6E-54AF-47C8-A253-8B64DC1E2AC5}"/>
                  </a:ext>
                </a:extLst>
              </p:cNvPr>
              <p:cNvSpPr txBox="1"/>
              <p:nvPr/>
            </p:nvSpPr>
            <p:spPr>
              <a:xfrm>
                <a:off x="2626562" y="2773337"/>
                <a:ext cx="1944827" cy="12990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32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32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32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32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32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en-US" sz="32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en-US" sz="32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1A84A6E-54AF-47C8-A253-8B64DC1E2A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6562" y="2773337"/>
                <a:ext cx="1944827" cy="1299074"/>
              </a:xfrm>
              <a:prstGeom prst="rect">
                <a:avLst/>
              </a:prstGeom>
              <a:blipFill>
                <a:blip r:embed="rId2"/>
                <a:stretch>
                  <a:fillRect t="-1942" b="-97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8C03E52-13A5-4641-BAAC-09DFD3133EDA}"/>
                  </a:ext>
                </a:extLst>
              </p:cNvPr>
              <p:cNvSpPr txBox="1"/>
              <p:nvPr/>
            </p:nvSpPr>
            <p:spPr>
              <a:xfrm>
                <a:off x="5185663" y="2773337"/>
                <a:ext cx="1944828" cy="13022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32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32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32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32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32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32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32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8C03E52-13A5-4641-BAAC-09DFD3133E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5663" y="2773337"/>
                <a:ext cx="1944828" cy="1302280"/>
              </a:xfrm>
              <a:prstGeom prst="rect">
                <a:avLst/>
              </a:prstGeom>
              <a:blipFill>
                <a:blip r:embed="rId3"/>
                <a:stretch>
                  <a:fillRect t="-1923" b="-86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7714A544-DA29-48E4-8DAF-378056217FC4}"/>
              </a:ext>
            </a:extLst>
          </p:cNvPr>
          <p:cNvSpPr txBox="1"/>
          <p:nvPr/>
        </p:nvSpPr>
        <p:spPr>
          <a:xfrm>
            <a:off x="4648935" y="3145460"/>
            <a:ext cx="4591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+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1BB18C7-91A9-4B2D-B2C5-50882BAF9A01}"/>
              </a:ext>
            </a:extLst>
          </p:cNvPr>
          <p:cNvGrpSpPr/>
          <p:nvPr/>
        </p:nvGrpSpPr>
        <p:grpSpPr>
          <a:xfrm>
            <a:off x="7354341" y="2773337"/>
            <a:ext cx="2627859" cy="1299074"/>
            <a:chOff x="5356429" y="2126720"/>
            <a:chExt cx="2627859" cy="12990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9DEA4A81-2DBD-49B3-825E-1D2750DA0A6D}"/>
                    </a:ext>
                  </a:extLst>
                </p:cNvPr>
                <p:cNvSpPr txBox="1"/>
                <p:nvPr/>
              </p:nvSpPr>
              <p:spPr>
                <a:xfrm>
                  <a:off x="6039460" y="2126720"/>
                  <a:ext cx="1944828" cy="129907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320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3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32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32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en-US" sz="32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en-US" sz="32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32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en-US" sz="32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e>
                                  <m:r>
                                    <a:rPr lang="en-US" sz="32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32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e>
                                  <m:r>
                                    <a:rPr lang="en-US" sz="32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e>
                                  <m:r>
                                    <a:rPr lang="en-US" sz="32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32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9DEA4A81-2DBD-49B3-825E-1D2750DA0A6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39460" y="2126720"/>
                  <a:ext cx="1944828" cy="1299074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8850C16-1F12-457C-BC36-3C35B53322C8}"/>
                </a:ext>
              </a:extLst>
            </p:cNvPr>
            <p:cNvSpPr txBox="1"/>
            <p:nvPr/>
          </p:nvSpPr>
          <p:spPr>
            <a:xfrm>
              <a:off x="5356429" y="2498842"/>
              <a:ext cx="45918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7030A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=</a:t>
              </a:r>
            </a:p>
          </p:txBody>
        </p:sp>
      </p:grp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AB2423F-BA65-4F98-BAD6-93BFD2ADC605}"/>
              </a:ext>
            </a:extLst>
          </p:cNvPr>
          <p:cNvCxnSpPr/>
          <p:nvPr/>
        </p:nvCxnSpPr>
        <p:spPr>
          <a:xfrm>
            <a:off x="3599941" y="4286822"/>
            <a:ext cx="0" cy="1038759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C58F913-8E0C-47CE-A171-2CD703745E77}"/>
              </a:ext>
            </a:extLst>
          </p:cNvPr>
          <p:cNvCxnSpPr/>
          <p:nvPr/>
        </p:nvCxnSpPr>
        <p:spPr>
          <a:xfrm>
            <a:off x="6173672" y="4286822"/>
            <a:ext cx="0" cy="1038759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1439C47-67A8-4F25-8DAB-A7E90DF5A5ED}"/>
              </a:ext>
            </a:extLst>
          </p:cNvPr>
          <p:cNvCxnSpPr/>
          <p:nvPr/>
        </p:nvCxnSpPr>
        <p:spPr>
          <a:xfrm>
            <a:off x="9009786" y="4286822"/>
            <a:ext cx="0" cy="1038759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55F05B9-BF0C-417C-A3D7-6AB323F3EDD5}"/>
              </a:ext>
            </a:extLst>
          </p:cNvPr>
          <p:cNvSpPr txBox="1"/>
          <p:nvPr/>
        </p:nvSpPr>
        <p:spPr>
          <a:xfrm>
            <a:off x="1069719" y="4456617"/>
            <a:ext cx="1766392" cy="830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median filter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69B475B-9FCD-4CA3-811A-61EDB7468000}"/>
              </a:ext>
            </a:extLst>
          </p:cNvPr>
          <p:cNvSpPr txBox="1"/>
          <p:nvPr/>
        </p:nvSpPr>
        <p:spPr>
          <a:xfrm>
            <a:off x="3475581" y="5511225"/>
            <a:ext cx="2560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3A179C-279D-4CBF-B0ED-09A0CB88B6A0}"/>
              </a:ext>
            </a:extLst>
          </p:cNvPr>
          <p:cNvSpPr txBox="1"/>
          <p:nvPr/>
        </p:nvSpPr>
        <p:spPr>
          <a:xfrm>
            <a:off x="6045661" y="5510006"/>
            <a:ext cx="2560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A72E891-FBA6-4CCA-A4FB-82C745EC092A}"/>
              </a:ext>
            </a:extLst>
          </p:cNvPr>
          <p:cNvSpPr txBox="1"/>
          <p:nvPr/>
        </p:nvSpPr>
        <p:spPr>
          <a:xfrm>
            <a:off x="8881775" y="5510006"/>
            <a:ext cx="2560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F69A8F2-4001-4B08-B51D-6B7F9511EE42}"/>
              </a:ext>
            </a:extLst>
          </p:cNvPr>
          <p:cNvSpPr txBox="1"/>
          <p:nvPr/>
        </p:nvSpPr>
        <p:spPr>
          <a:xfrm>
            <a:off x="4746750" y="5510005"/>
            <a:ext cx="4591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+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BF019B7-1C4C-4EDF-9A26-201081283457}"/>
                  </a:ext>
                </a:extLst>
              </p:cNvPr>
              <p:cNvSpPr txBox="1"/>
              <p:nvPr/>
            </p:nvSpPr>
            <p:spPr>
              <a:xfrm>
                <a:off x="7354341" y="5510004"/>
                <a:ext cx="45918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</m:t>
                      </m:r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BF019B7-1C4C-4EDF-9A26-2010812834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4341" y="5510004"/>
                <a:ext cx="459181" cy="584775"/>
              </a:xfrm>
              <a:prstGeom prst="rect">
                <a:avLst/>
              </a:prstGeom>
              <a:blipFill>
                <a:blip r:embed="rId5"/>
                <a:stretch>
                  <a:fillRect l="-5263" r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ABE08F0D-1C80-8D42-BAED-80E5B75C6092}"/>
              </a:ext>
            </a:extLst>
          </p:cNvPr>
          <p:cNvSpPr txBox="1"/>
          <p:nvPr/>
        </p:nvSpPr>
        <p:spPr>
          <a:xfrm>
            <a:off x="152400" y="6553200"/>
            <a:ext cx="29851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Adapted from </a:t>
            </a:r>
            <a:r>
              <a:rPr lang="en-US" sz="1200" dirty="0">
                <a:hlinkClick r:id="rId6"/>
              </a:rPr>
              <a:t>D. </a:t>
            </a:r>
            <a:r>
              <a:rPr lang="en-US" sz="1200" dirty="0" err="1">
                <a:hlinkClick r:id="rId6"/>
              </a:rPr>
              <a:t>Fouhey</a:t>
            </a:r>
            <a:r>
              <a:rPr lang="en-US" sz="1200" dirty="0">
                <a:hlinkClick r:id="rId6"/>
              </a:rPr>
              <a:t> and J. Johnson</a:t>
            </a:r>
            <a:endParaRPr lang="en-US" sz="1200" dirty="0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7C42FCB2-79CE-45C4-F6D6-160C2B37BB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914400"/>
            <a:ext cx="10363200" cy="13716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Recall: for a linear filter,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1718EBE-0238-A3AD-1863-409EF0DE5AF7}"/>
                  </a:ext>
                </a:extLst>
              </p:cNvPr>
              <p:cNvSpPr txBox="1"/>
              <p:nvPr/>
            </p:nvSpPr>
            <p:spPr>
              <a:xfrm>
                <a:off x="1752600" y="1429434"/>
                <a:ext cx="942629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600" i="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filter</m:t>
                      </m:r>
                      <m:d>
                        <m:dPr>
                          <m:ctrlPr>
                            <a:rPr lang="en-US" sz="360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60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36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36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36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36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r>
                        <m:rPr>
                          <m:sty m:val="p"/>
                        </m:rPr>
                        <a:rPr lang="en-US" sz="3600" i="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filter</m:t>
                      </m:r>
                      <m:d>
                        <m:dPr>
                          <m:ctrlPr>
                            <a:rPr lang="en-US" sz="360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600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3600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sz="36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r>
                        <m:rPr>
                          <m:sty m:val="p"/>
                        </m:rPr>
                        <a:rPr lang="en-US" sz="3600" i="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filter</m:t>
                      </m:r>
                      <m:d>
                        <m:dPr>
                          <m:ctrlPr>
                            <a:rPr lang="en-US" sz="360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600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36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36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1718EBE-0238-A3AD-1863-409EF0DE5A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0" y="1429434"/>
                <a:ext cx="9426291" cy="646331"/>
              </a:xfrm>
              <a:prstGeom prst="rect">
                <a:avLst/>
              </a:prstGeom>
              <a:blipFill>
                <a:blip r:embed="rId7"/>
                <a:stretch>
                  <a:fillRect b="-26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77821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/>
      <p:bldP spid="16" grpId="0"/>
      <p:bldP spid="17" grpId="0"/>
      <p:bldP spid="18" grpId="0"/>
      <p:bldP spid="20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Edge detection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b="1" dirty="0"/>
              <a:t>Goal:  </a:t>
            </a:r>
            <a:r>
              <a:rPr lang="en-US" dirty="0"/>
              <a:t>Identify sudden changes (discontinuities) in an image</a:t>
            </a:r>
          </a:p>
          <a:p>
            <a:pPr>
              <a:buFontTx/>
              <a:buChar char="•"/>
            </a:pPr>
            <a:r>
              <a:rPr lang="en-US" dirty="0"/>
              <a:t>Intuitively, edges carry most of the semantic and shape information from the image</a:t>
            </a:r>
          </a:p>
        </p:txBody>
      </p:sp>
      <p:sp>
        <p:nvSpPr>
          <p:cNvPr id="2053" name="Rectangle 4"/>
          <p:cNvSpPr>
            <a:spLocks noChangeArrowheads="1"/>
          </p:cNvSpPr>
          <p:nvPr/>
        </p:nvSpPr>
        <p:spPr bwMode="auto">
          <a:xfrm>
            <a:off x="1525588" y="92076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2050" name="Object 5"/>
          <p:cNvGraphicFramePr>
            <a:graphicFrameLocks noChangeAspect="1"/>
          </p:cNvGraphicFramePr>
          <p:nvPr/>
        </p:nvGraphicFramePr>
        <p:xfrm>
          <a:off x="3317875" y="3429000"/>
          <a:ext cx="2990850" cy="285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2991268" imgH="2857899" progId="">
                  <p:embed/>
                </p:oleObj>
              </mc:Choice>
              <mc:Fallback>
                <p:oleObj name="Photo Editor Photo" r:id="rId3" imgW="2991268" imgH="2857899" progId="">
                  <p:embed/>
                  <p:pic>
                    <p:nvPicPr>
                      <p:cNvPr id="205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17875" y="3429000"/>
                        <a:ext cx="2990850" cy="285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6289676" y="4311650"/>
            <a:ext cx="18653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depth discontinuity</a:t>
            </a:r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6289675" y="4953000"/>
            <a:ext cx="2520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surface color discontinuity</a:t>
            </a:r>
          </a:p>
        </p:txBody>
      </p:sp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6289675" y="5607050"/>
            <a:ext cx="23701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illumination discontinuity</a:t>
            </a:r>
          </a:p>
        </p:txBody>
      </p:sp>
      <p:sp>
        <p:nvSpPr>
          <p:cNvPr id="2057" name="Text Box 9"/>
          <p:cNvSpPr txBox="1">
            <a:spLocks noChangeArrowheads="1"/>
          </p:cNvSpPr>
          <p:nvPr/>
        </p:nvSpPr>
        <p:spPr bwMode="auto">
          <a:xfrm>
            <a:off x="6289676" y="3657600"/>
            <a:ext cx="27019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/>
              <a:t>surface normal discontinuity</a:t>
            </a:r>
          </a:p>
        </p:txBody>
      </p:sp>
      <p:sp>
        <p:nvSpPr>
          <p:cNvPr id="2058" name="Text Box 12"/>
          <p:cNvSpPr txBox="1">
            <a:spLocks noChangeArrowheads="1"/>
          </p:cNvSpPr>
          <p:nvPr/>
        </p:nvSpPr>
        <p:spPr bwMode="auto">
          <a:xfrm>
            <a:off x="8077200" y="6548736"/>
            <a:ext cx="25273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200" dirty="0"/>
              <a:t>Sources: D. Lowe and S. Seitz</a:t>
            </a: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D04DB-88A7-4575-A8C1-CF1236D27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Applying a linear filter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38AF670-16EB-4AFE-877F-3FB2FD622AF9}"/>
                  </a:ext>
                </a:extLst>
              </p:cNvPr>
              <p:cNvSpPr/>
              <p:nvPr/>
            </p:nvSpPr>
            <p:spPr>
              <a:xfrm>
                <a:off x="1457390" y="2472501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38AF670-16EB-4AFE-877F-3FB2FD622A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90" y="2472501"/>
                <a:ext cx="515229" cy="51522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51CF6A3-20D9-476B-B21A-D2F38E3B41B8}"/>
                  </a:ext>
                </a:extLst>
              </p:cNvPr>
              <p:cNvSpPr/>
              <p:nvPr/>
            </p:nvSpPr>
            <p:spPr>
              <a:xfrm>
                <a:off x="1972619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51CF6A3-20D9-476B-B21A-D2F38E3B41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9" y="2472500"/>
                <a:ext cx="515229" cy="51522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71E9232-6B3B-4DF4-9797-34BB787FF1AF}"/>
                  </a:ext>
                </a:extLst>
              </p:cNvPr>
              <p:cNvSpPr/>
              <p:nvPr/>
            </p:nvSpPr>
            <p:spPr>
              <a:xfrm>
                <a:off x="2487848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71E9232-6B3B-4DF4-9797-34BB787FF1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8" y="2472500"/>
                <a:ext cx="515229" cy="51522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E49885A-1E6B-4F93-AA06-3CD389BD1DE6}"/>
                  </a:ext>
                </a:extLst>
              </p:cNvPr>
              <p:cNvSpPr/>
              <p:nvPr/>
            </p:nvSpPr>
            <p:spPr>
              <a:xfrm>
                <a:off x="1457389" y="2976021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E49885A-1E6B-4F93-AA06-3CD389BD1D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2976021"/>
                <a:ext cx="515229" cy="51522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44F458F-BE4E-4266-ABFD-122266A8CA0C}"/>
                  </a:ext>
                </a:extLst>
              </p:cNvPr>
              <p:cNvSpPr/>
              <p:nvPr/>
            </p:nvSpPr>
            <p:spPr>
              <a:xfrm>
                <a:off x="1972618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44F458F-BE4E-4266-ABFD-122266A8CA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2976020"/>
                <a:ext cx="515229" cy="51522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E63EBE7-A077-4EFA-AB51-260B57E63CCB}"/>
                  </a:ext>
                </a:extLst>
              </p:cNvPr>
              <p:cNvSpPr/>
              <p:nvPr/>
            </p:nvSpPr>
            <p:spPr>
              <a:xfrm>
                <a:off x="2487847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E63EBE7-A077-4EFA-AB51-260B57E63C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2976020"/>
                <a:ext cx="515229" cy="51522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D1D8689-C765-4E68-8A16-265936695D3D}"/>
                  </a:ext>
                </a:extLst>
              </p:cNvPr>
              <p:cNvSpPr/>
              <p:nvPr/>
            </p:nvSpPr>
            <p:spPr>
              <a:xfrm>
                <a:off x="1457389" y="3475195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D1D8689-C765-4E68-8A16-265936695D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3475195"/>
                <a:ext cx="515229" cy="51522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12C3450-E34D-467E-B293-A9254B25A44F}"/>
                  </a:ext>
                </a:extLst>
              </p:cNvPr>
              <p:cNvSpPr/>
              <p:nvPr/>
            </p:nvSpPr>
            <p:spPr>
              <a:xfrm>
                <a:off x="1972618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12C3450-E34D-467E-B293-A9254B25A4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3475194"/>
                <a:ext cx="515229" cy="51522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41FC8B0-7F57-4CC1-83EE-5CE9CFB6CC78}"/>
                  </a:ext>
                </a:extLst>
              </p:cNvPr>
              <p:cNvSpPr/>
              <p:nvPr/>
            </p:nvSpPr>
            <p:spPr>
              <a:xfrm>
                <a:off x="2487847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41FC8B0-7F57-4CC1-83EE-5CE9CFB6CC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3475194"/>
                <a:ext cx="515229" cy="51522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9247400-2831-44DD-BADF-DCC5AD641F34}"/>
                  </a:ext>
                </a:extLst>
              </p:cNvPr>
              <p:cNvSpPr/>
              <p:nvPr/>
            </p:nvSpPr>
            <p:spPr>
              <a:xfrm>
                <a:off x="3003076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9247400-2831-44DD-BADF-DCC5AD641F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6" y="2472500"/>
                <a:ext cx="515229" cy="51522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3F11829-1276-4A95-BDB0-A96241896F65}"/>
                  </a:ext>
                </a:extLst>
              </p:cNvPr>
              <p:cNvSpPr/>
              <p:nvPr/>
            </p:nvSpPr>
            <p:spPr>
              <a:xfrm>
                <a:off x="3518305" y="247249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3F11829-1276-4A95-BDB0-A96241896F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5" y="2472499"/>
                <a:ext cx="515229" cy="51522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58C3C17-320E-453F-A60D-C05BEFD83E69}"/>
                  </a:ext>
                </a:extLst>
              </p:cNvPr>
              <p:cNvSpPr/>
              <p:nvPr/>
            </p:nvSpPr>
            <p:spPr>
              <a:xfrm>
                <a:off x="4033534" y="247249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58C3C17-320E-453F-A60D-C05BEFD83E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4" y="2472499"/>
                <a:ext cx="515229" cy="51522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EA6DED5-28BC-490B-BCFC-A812879497EA}"/>
                  </a:ext>
                </a:extLst>
              </p:cNvPr>
              <p:cNvSpPr/>
              <p:nvPr/>
            </p:nvSpPr>
            <p:spPr>
              <a:xfrm>
                <a:off x="3003075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EA6DED5-28BC-490B-BCFC-A812879497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2976020"/>
                <a:ext cx="515229" cy="51522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DEA4873-8505-4CD2-A57E-6ADF1D77EE29}"/>
                  </a:ext>
                </a:extLst>
              </p:cNvPr>
              <p:cNvSpPr/>
              <p:nvPr/>
            </p:nvSpPr>
            <p:spPr>
              <a:xfrm>
                <a:off x="3518304" y="297601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DEA4873-8505-4CD2-A57E-6ADF1D77EE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2976019"/>
                <a:ext cx="515229" cy="515229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B7FEF24-2B3B-4D67-BC11-0B40BC43CCF6}"/>
                  </a:ext>
                </a:extLst>
              </p:cNvPr>
              <p:cNvSpPr/>
              <p:nvPr/>
            </p:nvSpPr>
            <p:spPr>
              <a:xfrm>
                <a:off x="4033533" y="297601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B7FEF24-2B3B-4D67-BC11-0B40BC43CC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2976019"/>
                <a:ext cx="515229" cy="515229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439F3A8-7B00-41DF-B263-605479B164C1}"/>
                  </a:ext>
                </a:extLst>
              </p:cNvPr>
              <p:cNvSpPr/>
              <p:nvPr/>
            </p:nvSpPr>
            <p:spPr>
              <a:xfrm>
                <a:off x="3003075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439F3A8-7B00-41DF-B263-605479B164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3475194"/>
                <a:ext cx="515229" cy="51522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694E9B1-466B-49C8-A029-2EFC4FB3E3BC}"/>
                  </a:ext>
                </a:extLst>
              </p:cNvPr>
              <p:cNvSpPr/>
              <p:nvPr/>
            </p:nvSpPr>
            <p:spPr>
              <a:xfrm>
                <a:off x="3518304" y="347519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694E9B1-466B-49C8-A029-2EFC4FB3E3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3475193"/>
                <a:ext cx="515229" cy="515229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8871AC5-C2BF-442A-B1CE-B7633E02722C}"/>
                  </a:ext>
                </a:extLst>
              </p:cNvPr>
              <p:cNvSpPr/>
              <p:nvPr/>
            </p:nvSpPr>
            <p:spPr>
              <a:xfrm>
                <a:off x="4033533" y="347519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8871AC5-C2BF-442A-B1CE-B7633E0272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3475193"/>
                <a:ext cx="515229" cy="515229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6F51F84-BE01-4A67-BBDB-866D6AB1C627}"/>
                  </a:ext>
                </a:extLst>
              </p:cNvPr>
              <p:cNvSpPr/>
              <p:nvPr/>
            </p:nvSpPr>
            <p:spPr>
              <a:xfrm>
                <a:off x="1457390" y="399042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6F51F84-BE01-4A67-BBDB-866D6AB1C6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90" y="3990424"/>
                <a:ext cx="515229" cy="515229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28586C6-D1FF-4008-9A80-EA1C8C7B30BA}"/>
                  </a:ext>
                </a:extLst>
              </p:cNvPr>
              <p:cNvSpPr/>
              <p:nvPr/>
            </p:nvSpPr>
            <p:spPr>
              <a:xfrm>
                <a:off x="1972619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28586C6-D1FF-4008-9A80-EA1C8C7B30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9" y="3990423"/>
                <a:ext cx="515229" cy="515229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FA1C6874-4443-42E4-87D9-3B7630E48C7F}"/>
                  </a:ext>
                </a:extLst>
              </p:cNvPr>
              <p:cNvSpPr/>
              <p:nvPr/>
            </p:nvSpPr>
            <p:spPr>
              <a:xfrm>
                <a:off x="2487848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FA1C6874-4443-42E4-87D9-3B7630E48C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8" y="3990423"/>
                <a:ext cx="515229" cy="515229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4461DAA2-39DF-4994-BFC5-D6D971ADBD88}"/>
                  </a:ext>
                </a:extLst>
              </p:cNvPr>
              <p:cNvSpPr/>
              <p:nvPr/>
            </p:nvSpPr>
            <p:spPr>
              <a:xfrm>
                <a:off x="1457389" y="449394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4461DAA2-39DF-4994-BFC5-D6D971ADBD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4493944"/>
                <a:ext cx="515229" cy="515229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FD520F75-1714-4B1E-9138-626B7BAB8F06}"/>
                  </a:ext>
                </a:extLst>
              </p:cNvPr>
              <p:cNvSpPr/>
              <p:nvPr/>
            </p:nvSpPr>
            <p:spPr>
              <a:xfrm>
                <a:off x="1972618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FD520F75-1714-4B1E-9138-626B7BAB8F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4493943"/>
                <a:ext cx="515229" cy="515229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DB060D39-6046-4E96-BD00-934927FFD02C}"/>
                  </a:ext>
                </a:extLst>
              </p:cNvPr>
              <p:cNvSpPr/>
              <p:nvPr/>
            </p:nvSpPr>
            <p:spPr>
              <a:xfrm>
                <a:off x="2487847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DB060D39-6046-4E96-BD00-934927FFD0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4493943"/>
                <a:ext cx="515229" cy="515229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EE775BC-ADDF-4260-B51A-A4CEE87F25DB}"/>
                  </a:ext>
                </a:extLst>
              </p:cNvPr>
              <p:cNvSpPr/>
              <p:nvPr/>
            </p:nvSpPr>
            <p:spPr>
              <a:xfrm>
                <a:off x="3003076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EE775BC-ADDF-4260-B51A-A4CEE87F25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6" y="3990423"/>
                <a:ext cx="515229" cy="515229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22D4EA7-F3CF-4CAD-942E-EA8C6D51FE01}"/>
                  </a:ext>
                </a:extLst>
              </p:cNvPr>
              <p:cNvSpPr/>
              <p:nvPr/>
            </p:nvSpPr>
            <p:spPr>
              <a:xfrm>
                <a:off x="3518305" y="399042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22D4EA7-F3CF-4CAD-942E-EA8C6D51FE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5" y="3990422"/>
                <a:ext cx="515229" cy="515229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7FBDC32-C75E-4E72-A28D-1E27044E9CB4}"/>
                  </a:ext>
                </a:extLst>
              </p:cNvPr>
              <p:cNvSpPr/>
              <p:nvPr/>
            </p:nvSpPr>
            <p:spPr>
              <a:xfrm>
                <a:off x="4033534" y="399042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7FBDC32-C75E-4E72-A28D-1E27044E9C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4" y="3990422"/>
                <a:ext cx="515229" cy="515229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5DA72B3-1EB9-432C-ADB6-2A2CE38F6BB6}"/>
                  </a:ext>
                </a:extLst>
              </p:cNvPr>
              <p:cNvSpPr/>
              <p:nvPr/>
            </p:nvSpPr>
            <p:spPr>
              <a:xfrm>
                <a:off x="3003075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5DA72B3-1EB9-432C-ADB6-2A2CE38F6B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4493943"/>
                <a:ext cx="515229" cy="515229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9B2E9C0-65FD-43CA-AA23-F0585DBE64A2}"/>
                  </a:ext>
                </a:extLst>
              </p:cNvPr>
              <p:cNvSpPr/>
              <p:nvPr/>
            </p:nvSpPr>
            <p:spPr>
              <a:xfrm>
                <a:off x="3518304" y="449394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9B2E9C0-65FD-43CA-AA23-F0585DBE64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4493942"/>
                <a:ext cx="515229" cy="515229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F7620BF-B398-46A0-B5C3-8B18F475611B}"/>
                  </a:ext>
                </a:extLst>
              </p:cNvPr>
              <p:cNvSpPr/>
              <p:nvPr/>
            </p:nvSpPr>
            <p:spPr>
              <a:xfrm>
                <a:off x="4033533" y="449394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F7620BF-B398-46A0-B5C3-8B18F47561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4493942"/>
                <a:ext cx="515229" cy="515229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9" name="TextBox 138">
            <a:extLst>
              <a:ext uri="{FF2B5EF4-FFF2-40B4-BE49-F238E27FC236}">
                <a16:creationId xmlns:a16="http://schemas.microsoft.com/office/drawing/2014/main" id="{ECB97369-7843-4DBE-A23F-DDDDC83B7518}"/>
              </a:ext>
            </a:extLst>
          </p:cNvPr>
          <p:cNvSpPr txBox="1"/>
          <p:nvPr/>
        </p:nvSpPr>
        <p:spPr>
          <a:xfrm>
            <a:off x="1457389" y="1748095"/>
            <a:ext cx="30913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Input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BEDD43FF-8AE2-4E4A-934C-590FA085E78D}"/>
              </a:ext>
            </a:extLst>
          </p:cNvPr>
          <p:cNvSpPr txBox="1"/>
          <p:nvPr/>
        </p:nvSpPr>
        <p:spPr>
          <a:xfrm>
            <a:off x="5534385" y="1748095"/>
            <a:ext cx="1586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Filter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F118AA57-10AB-4B38-899A-30E4473696D0}"/>
                  </a:ext>
                </a:extLst>
              </p:cNvPr>
              <p:cNvSpPr/>
              <p:nvPr/>
            </p:nvSpPr>
            <p:spPr>
              <a:xfrm>
                <a:off x="8151210" y="2973846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F118AA57-10AB-4B38-899A-30E4473696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1210" y="2973846"/>
                <a:ext cx="515229" cy="515229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0" name="TextBox 89">
            <a:extLst>
              <a:ext uri="{FF2B5EF4-FFF2-40B4-BE49-F238E27FC236}">
                <a16:creationId xmlns:a16="http://schemas.microsoft.com/office/drawing/2014/main" id="{FB10CB1F-2BAA-4314-A24C-272CED28DCCB}"/>
              </a:ext>
            </a:extLst>
          </p:cNvPr>
          <p:cNvSpPr txBox="1"/>
          <p:nvPr/>
        </p:nvSpPr>
        <p:spPr>
          <a:xfrm>
            <a:off x="8388484" y="1748095"/>
            <a:ext cx="1586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Output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E8E6184D-B641-5444-9C11-A6671825F417}"/>
              </a:ext>
            </a:extLst>
          </p:cNvPr>
          <p:cNvGrpSpPr/>
          <p:nvPr/>
        </p:nvGrpSpPr>
        <p:grpSpPr>
          <a:xfrm>
            <a:off x="1447800" y="2459832"/>
            <a:ext cx="1543231" cy="1543253"/>
            <a:chOff x="1568407" y="3929528"/>
            <a:chExt cx="2134560" cy="2134589"/>
          </a:xfrm>
          <a:noFill/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9C52D883-2920-6B45-9E1F-B2727DF03B8C}"/>
                </a:ext>
              </a:extLst>
            </p:cNvPr>
            <p:cNvSpPr/>
            <p:nvPr/>
          </p:nvSpPr>
          <p:spPr>
            <a:xfrm>
              <a:off x="1568407" y="3929529"/>
              <a:ext cx="711520" cy="711521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DAEB93D9-8BD0-0748-A0FA-243F2516A4F9}"/>
                </a:ext>
              </a:extLst>
            </p:cNvPr>
            <p:cNvSpPr/>
            <p:nvPr/>
          </p:nvSpPr>
          <p:spPr>
            <a:xfrm>
              <a:off x="2279925" y="3929528"/>
              <a:ext cx="711520" cy="711521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E547F00C-EBC6-D547-8583-6B2E2A356C52}"/>
                </a:ext>
              </a:extLst>
            </p:cNvPr>
            <p:cNvSpPr/>
            <p:nvPr/>
          </p:nvSpPr>
          <p:spPr>
            <a:xfrm>
              <a:off x="2991446" y="3934536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04C445A4-A743-044B-9A03-A2F9461E95A6}"/>
                </a:ext>
              </a:extLst>
            </p:cNvPr>
            <p:cNvSpPr/>
            <p:nvPr/>
          </p:nvSpPr>
          <p:spPr>
            <a:xfrm>
              <a:off x="1568407" y="4641062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7656D167-A038-9C4F-AE8A-A913957A1107}"/>
                </a:ext>
              </a:extLst>
            </p:cNvPr>
            <p:cNvSpPr/>
            <p:nvPr/>
          </p:nvSpPr>
          <p:spPr>
            <a:xfrm>
              <a:off x="2279927" y="4641061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CE433B3E-26B9-8744-AA7D-6236360180C7}"/>
                </a:ext>
              </a:extLst>
            </p:cNvPr>
            <p:cNvSpPr/>
            <p:nvPr/>
          </p:nvSpPr>
          <p:spPr>
            <a:xfrm>
              <a:off x="2991446" y="4641061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AF6CCDDA-8C33-B249-84CB-8F1D7A802A29}"/>
                </a:ext>
              </a:extLst>
            </p:cNvPr>
            <p:cNvGrpSpPr/>
            <p:nvPr/>
          </p:nvGrpSpPr>
          <p:grpSpPr>
            <a:xfrm>
              <a:off x="1568407" y="5352587"/>
              <a:ext cx="2134560" cy="711530"/>
              <a:chOff x="2038524" y="5114313"/>
              <a:chExt cx="1233183" cy="411067"/>
            </a:xfrm>
            <a:grpFill/>
          </p:grpSpPr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10BEE30D-4D31-604F-A0FE-EDDD5BD111E0}"/>
                  </a:ext>
                </a:extLst>
              </p:cNvPr>
              <p:cNvSpPr/>
              <p:nvPr/>
            </p:nvSpPr>
            <p:spPr>
              <a:xfrm>
                <a:off x="2038524" y="5114315"/>
                <a:ext cx="411061" cy="411061"/>
              </a:xfrm>
              <a:prstGeom prst="rect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DEA53E57-C634-6B41-9459-1D9401C13D80}"/>
                  </a:ext>
                </a:extLst>
              </p:cNvPr>
              <p:cNvSpPr/>
              <p:nvPr/>
            </p:nvSpPr>
            <p:spPr>
              <a:xfrm>
                <a:off x="2449585" y="5114313"/>
                <a:ext cx="411061" cy="411061"/>
              </a:xfrm>
              <a:prstGeom prst="rect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82389E52-0BB5-CC41-9D9A-0CEB52B2F0F3}"/>
                  </a:ext>
                </a:extLst>
              </p:cNvPr>
              <p:cNvSpPr/>
              <p:nvPr/>
            </p:nvSpPr>
            <p:spPr>
              <a:xfrm>
                <a:off x="2860646" y="5114319"/>
                <a:ext cx="411061" cy="411061"/>
              </a:xfrm>
              <a:prstGeom prst="rect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1817B6B8-0D77-F74D-9CA8-0877FECEBEE0}"/>
                  </a:ext>
                </a:extLst>
              </p:cNvPr>
              <p:cNvSpPr/>
              <p:nvPr/>
            </p:nvSpPr>
            <p:spPr>
              <a:xfrm>
                <a:off x="2423489" y="5638800"/>
                <a:ext cx="7345024" cy="45313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11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11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11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 +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12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12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+ … +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33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33</m:t>
                      </m:r>
                    </m:oMath>
                  </m:oMathPara>
                </a14:m>
                <a:endParaRPr lang="en-US" baseline="-25000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1817B6B8-0D77-F74D-9CA8-0877FECEBE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3489" y="5638800"/>
                <a:ext cx="7345024" cy="453137"/>
              </a:xfrm>
              <a:prstGeom prst="rect">
                <a:avLst/>
              </a:prstGeom>
              <a:blipFill>
                <a:blip r:embed="rId33"/>
                <a:stretch>
                  <a:fillRect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C553D60-BDB5-1A42-9567-BA988EB71B7A}"/>
                  </a:ext>
                </a:extLst>
              </p:cNvPr>
              <p:cNvSpPr/>
              <p:nvPr/>
            </p:nvSpPr>
            <p:spPr>
              <a:xfrm>
                <a:off x="7333652" y="3391375"/>
                <a:ext cx="60465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C553D60-BDB5-1A42-9567-BA988EB71B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3652" y="3391375"/>
                <a:ext cx="604653" cy="584775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3A8FC66A-A166-0444-AF1C-19BF8EF867B6}"/>
                  </a:ext>
                </a:extLst>
              </p:cNvPr>
              <p:cNvSpPr/>
              <p:nvPr/>
            </p:nvSpPr>
            <p:spPr>
              <a:xfrm>
                <a:off x="4800600" y="3415493"/>
                <a:ext cx="497252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∗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3A8FC66A-A166-0444-AF1C-19BF8EF867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3415493"/>
                <a:ext cx="497252" cy="584775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TextBox 67">
            <a:extLst>
              <a:ext uri="{FF2B5EF4-FFF2-40B4-BE49-F238E27FC236}">
                <a16:creationId xmlns:a16="http://schemas.microsoft.com/office/drawing/2014/main" id="{B12E9A6F-1EB9-214A-8884-E9F84AD7146E}"/>
              </a:ext>
            </a:extLst>
          </p:cNvPr>
          <p:cNvSpPr txBox="1"/>
          <p:nvPr/>
        </p:nvSpPr>
        <p:spPr>
          <a:xfrm>
            <a:off x="152400" y="6553200"/>
            <a:ext cx="29418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Adapted from </a:t>
            </a:r>
            <a:r>
              <a:rPr lang="en-US" sz="1200" dirty="0">
                <a:hlinkClick r:id="rId36"/>
              </a:rPr>
              <a:t>D. </a:t>
            </a:r>
            <a:r>
              <a:rPr lang="en-US" sz="1200" dirty="0" err="1">
                <a:hlinkClick r:id="rId36"/>
              </a:rPr>
              <a:t>Fouhey</a:t>
            </a:r>
            <a:r>
              <a:rPr lang="en-US" sz="1200" dirty="0">
                <a:hlinkClick r:id="rId36"/>
              </a:rPr>
              <a:t> and J. Johnson</a:t>
            </a:r>
            <a:endParaRPr lang="en-US" sz="1200" dirty="0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55A750F8-A47F-B242-B947-79E00A71EEF2}"/>
              </a:ext>
            </a:extLst>
          </p:cNvPr>
          <p:cNvGrpSpPr/>
          <p:nvPr/>
        </p:nvGrpSpPr>
        <p:grpSpPr>
          <a:xfrm>
            <a:off x="5562600" y="2975050"/>
            <a:ext cx="1543232" cy="1515512"/>
            <a:chOff x="1568407" y="3936760"/>
            <a:chExt cx="2134562" cy="2096220"/>
          </a:xfrm>
          <a:solidFill>
            <a:srgbClr val="F4D6B4"/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CDDBE374-9ABA-F04D-BF1E-1D50C445AA05}"/>
                    </a:ext>
                  </a:extLst>
                </p:cNvPr>
                <p:cNvSpPr/>
                <p:nvPr/>
              </p:nvSpPr>
              <p:spPr>
                <a:xfrm>
                  <a:off x="1568409" y="3936762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CDDBE374-9ABA-F04D-BF1E-1D50C445AA0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8409" y="3936762"/>
                  <a:ext cx="711520" cy="711520"/>
                </a:xfrm>
                <a:prstGeom prst="rect">
                  <a:avLst/>
                </a:prstGeom>
                <a:blipFill>
                  <a:blip r:embed="rId37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2EA85940-7DF3-6842-885D-A865E684CF36}"/>
                    </a:ext>
                  </a:extLst>
                </p:cNvPr>
                <p:cNvSpPr/>
                <p:nvPr/>
              </p:nvSpPr>
              <p:spPr>
                <a:xfrm>
                  <a:off x="2279929" y="393676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2EA85940-7DF3-6842-885D-A865E684CF3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9929" y="3936760"/>
                  <a:ext cx="711520" cy="711520"/>
                </a:xfrm>
                <a:prstGeom prst="rect">
                  <a:avLst/>
                </a:prstGeom>
                <a:blipFill>
                  <a:blip r:embed="rId38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Rectangle 82">
                  <a:extLst>
                    <a:ext uri="{FF2B5EF4-FFF2-40B4-BE49-F238E27FC236}">
                      <a16:creationId xmlns:a16="http://schemas.microsoft.com/office/drawing/2014/main" id="{7C0724E5-31DA-C548-81E5-91D504515CC2}"/>
                    </a:ext>
                  </a:extLst>
                </p:cNvPr>
                <p:cNvSpPr/>
                <p:nvPr/>
              </p:nvSpPr>
              <p:spPr>
                <a:xfrm>
                  <a:off x="2991449" y="393676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83" name="Rectangle 82">
                  <a:extLst>
                    <a:ext uri="{FF2B5EF4-FFF2-40B4-BE49-F238E27FC236}">
                      <a16:creationId xmlns:a16="http://schemas.microsoft.com/office/drawing/2014/main" id="{7C0724E5-31DA-C548-81E5-91D504515C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1449" y="3936760"/>
                  <a:ext cx="711520" cy="711520"/>
                </a:xfrm>
                <a:prstGeom prst="rect">
                  <a:avLst/>
                </a:prstGeom>
                <a:blipFill>
                  <a:blip r:embed="rId39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08FE791A-061A-D34C-8F11-7E5BB222F4A6}"/>
                    </a:ext>
                  </a:extLst>
                </p:cNvPr>
                <p:cNvSpPr/>
                <p:nvPr/>
              </p:nvSpPr>
              <p:spPr>
                <a:xfrm>
                  <a:off x="1568407" y="4632111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08FE791A-061A-D34C-8F11-7E5BB222F4A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8407" y="4632111"/>
                  <a:ext cx="711520" cy="711520"/>
                </a:xfrm>
                <a:prstGeom prst="rect">
                  <a:avLst/>
                </a:prstGeom>
                <a:blipFill>
                  <a:blip r:embed="rId40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C06A023E-10D5-664B-BD09-F8394A38374F}"/>
                    </a:ext>
                  </a:extLst>
                </p:cNvPr>
                <p:cNvSpPr/>
                <p:nvPr/>
              </p:nvSpPr>
              <p:spPr>
                <a:xfrm>
                  <a:off x="2279927" y="463211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C06A023E-10D5-664B-BD09-F8394A38374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9927" y="4632110"/>
                  <a:ext cx="711520" cy="711520"/>
                </a:xfrm>
                <a:prstGeom prst="rect">
                  <a:avLst/>
                </a:prstGeom>
                <a:blipFill>
                  <a:blip r:embed="rId41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F85B799F-6713-C84B-81A0-72148C0D316B}"/>
                    </a:ext>
                  </a:extLst>
                </p:cNvPr>
                <p:cNvSpPr/>
                <p:nvPr/>
              </p:nvSpPr>
              <p:spPr>
                <a:xfrm>
                  <a:off x="2991447" y="463211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F85B799F-6713-C84B-81A0-72148C0D316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1447" y="4632110"/>
                  <a:ext cx="711520" cy="711520"/>
                </a:xfrm>
                <a:prstGeom prst="rect">
                  <a:avLst/>
                </a:prstGeom>
                <a:blipFill>
                  <a:blip r:embed="rId42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2853E83A-F31F-C54B-B370-43F217BC2EE8}"/>
                </a:ext>
              </a:extLst>
            </p:cNvPr>
            <p:cNvGrpSpPr/>
            <p:nvPr/>
          </p:nvGrpSpPr>
          <p:grpSpPr>
            <a:xfrm>
              <a:off x="1568407" y="5321458"/>
              <a:ext cx="2134560" cy="711522"/>
              <a:chOff x="2038524" y="5096324"/>
              <a:chExt cx="1233183" cy="411062"/>
            </a:xfrm>
            <a:grpFill/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8" name="Rectangle 87">
                    <a:extLst>
                      <a:ext uri="{FF2B5EF4-FFF2-40B4-BE49-F238E27FC236}">
                        <a16:creationId xmlns:a16="http://schemas.microsoft.com/office/drawing/2014/main" id="{12E5C959-8AE6-2A42-8677-F970C6064AC5}"/>
                      </a:ext>
                    </a:extLst>
                  </p:cNvPr>
                  <p:cNvSpPr/>
                  <p:nvPr/>
                </p:nvSpPr>
                <p:spPr>
                  <a:xfrm>
                    <a:off x="2038524" y="5096325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31</m:t>
                          </m:r>
                        </m:oMath>
                      </m:oMathPara>
                    </a14:m>
                    <a:endParaRPr lang="en-US" sz="120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88" name="Rectangle 87">
                    <a:extLst>
                      <a:ext uri="{FF2B5EF4-FFF2-40B4-BE49-F238E27FC236}">
                        <a16:creationId xmlns:a16="http://schemas.microsoft.com/office/drawing/2014/main" id="{12E5C959-8AE6-2A42-8677-F970C6064AC5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38524" y="5096325"/>
                    <a:ext cx="411061" cy="411061"/>
                  </a:xfrm>
                  <a:prstGeom prst="rect">
                    <a:avLst/>
                  </a:prstGeom>
                  <a:blipFill>
                    <a:blip r:embed="rId43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9" name="Rectangle 88">
                    <a:extLst>
                      <a:ext uri="{FF2B5EF4-FFF2-40B4-BE49-F238E27FC236}">
                        <a16:creationId xmlns:a16="http://schemas.microsoft.com/office/drawing/2014/main" id="{B5EEA661-64D1-8B4E-8A2E-70263753599F}"/>
                      </a:ext>
                    </a:extLst>
                  </p:cNvPr>
                  <p:cNvSpPr/>
                  <p:nvPr/>
                </p:nvSpPr>
                <p:spPr>
                  <a:xfrm>
                    <a:off x="2449585" y="5096324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32</m:t>
                          </m:r>
                        </m:oMath>
                      </m:oMathPara>
                    </a14:m>
                    <a:endParaRPr lang="en-US" sz="120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89" name="Rectangle 88">
                    <a:extLst>
                      <a:ext uri="{FF2B5EF4-FFF2-40B4-BE49-F238E27FC236}">
                        <a16:creationId xmlns:a16="http://schemas.microsoft.com/office/drawing/2014/main" id="{B5EEA661-64D1-8B4E-8A2E-70263753599F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49585" y="5096324"/>
                    <a:ext cx="411061" cy="411061"/>
                  </a:xfrm>
                  <a:prstGeom prst="rect">
                    <a:avLst/>
                  </a:prstGeom>
                  <a:blipFill>
                    <a:blip r:embed="rId44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5" name="Rectangle 94">
                    <a:extLst>
                      <a:ext uri="{FF2B5EF4-FFF2-40B4-BE49-F238E27FC236}">
                        <a16:creationId xmlns:a16="http://schemas.microsoft.com/office/drawing/2014/main" id="{BEEE8D50-9FC0-0241-8327-E591C75B2F4C}"/>
                      </a:ext>
                    </a:extLst>
                  </p:cNvPr>
                  <p:cNvSpPr/>
                  <p:nvPr/>
                </p:nvSpPr>
                <p:spPr>
                  <a:xfrm>
                    <a:off x="2860646" y="5096324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33</m:t>
                          </m:r>
                        </m:oMath>
                      </m:oMathPara>
                    </a14:m>
                    <a:endParaRPr lang="en-US" sz="120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95" name="Rectangle 94">
                    <a:extLst>
                      <a:ext uri="{FF2B5EF4-FFF2-40B4-BE49-F238E27FC236}">
                        <a16:creationId xmlns:a16="http://schemas.microsoft.com/office/drawing/2014/main" id="{BEEE8D50-9FC0-0241-8327-E591C75B2F4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60646" y="5096324"/>
                    <a:ext cx="411061" cy="411061"/>
                  </a:xfrm>
                  <a:prstGeom prst="rect">
                    <a:avLst/>
                  </a:prstGeom>
                  <a:blipFill>
                    <a:blip r:embed="rId45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327243556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Edge detection</a:t>
            </a:r>
          </a:p>
        </p:txBody>
      </p:sp>
      <p:sp>
        <p:nvSpPr>
          <p:cNvPr id="8" name="Text Box 15">
            <a:extLst>
              <a:ext uri="{FF2B5EF4-FFF2-40B4-BE49-F238E27FC236}">
                <a16:creationId xmlns:a16="http://schemas.microsoft.com/office/drawing/2014/main" id="{6B52BD84-3988-564E-BB63-532AAB0878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7433" y="5335427"/>
            <a:ext cx="12192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Image source</a:t>
            </a:r>
            <a:endParaRPr lang="en-US" sz="1200" dirty="0"/>
          </a:p>
        </p:txBody>
      </p:sp>
      <p:pic>
        <p:nvPicPr>
          <p:cNvPr id="3" name="Picture 2" descr="A picture containing tree, outdoor, building, white&#10;&#10;Description automatically generated">
            <a:extLst>
              <a:ext uri="{FF2B5EF4-FFF2-40B4-BE49-F238E27FC236}">
                <a16:creationId xmlns:a16="http://schemas.microsoft.com/office/drawing/2014/main" id="{C1F01C7C-F33F-1B46-922F-CD0554618C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780402"/>
            <a:ext cx="2658358" cy="3438143"/>
          </a:xfrm>
          <a:prstGeom prst="rect">
            <a:avLst/>
          </a:prstGeom>
        </p:spPr>
      </p:pic>
      <p:pic>
        <p:nvPicPr>
          <p:cNvPr id="5" name="Picture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F69DF996-A275-2740-9511-8E04F30359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842" y="1799825"/>
            <a:ext cx="2658358" cy="3438144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B038F73A-350E-DC40-921D-CB062C9F0A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1799826"/>
            <a:ext cx="3160461" cy="3438143"/>
          </a:xfrm>
          <a:prstGeom prst="rect">
            <a:avLst/>
          </a:prstGeom>
        </p:spPr>
      </p:pic>
      <p:sp>
        <p:nvSpPr>
          <p:cNvPr id="15" name="Text Box 24">
            <a:extLst>
              <a:ext uri="{FF2B5EF4-FFF2-40B4-BE49-F238E27FC236}">
                <a16:creationId xmlns:a16="http://schemas.microsoft.com/office/drawing/2014/main" id="{81D6A949-FF8B-704A-84D9-406B7D449D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1820" y="1240703"/>
            <a:ext cx="36704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Ideal:</a:t>
            </a:r>
            <a:r>
              <a:rPr lang="en-US" dirty="0"/>
              <a:t> artist’s line drawing</a:t>
            </a:r>
          </a:p>
        </p:txBody>
      </p:sp>
      <p:sp>
        <p:nvSpPr>
          <p:cNvPr id="18" name="Text Box 24">
            <a:extLst>
              <a:ext uri="{FF2B5EF4-FFF2-40B4-BE49-F238E27FC236}">
                <a16:creationId xmlns:a16="http://schemas.microsoft.com/office/drawing/2014/main" id="{20896B68-543A-5942-B342-49B827FBA8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75276" y="1240703"/>
            <a:ext cx="11272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/>
              <a:t>Reality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CE9296-8830-0E4D-AB28-3669D4CF1A7D}"/>
              </a:ext>
            </a:extLst>
          </p:cNvPr>
          <p:cNvSpPr txBox="1"/>
          <p:nvPr/>
        </p:nvSpPr>
        <p:spPr>
          <a:xfrm>
            <a:off x="126259" y="6550223"/>
            <a:ext cx="15584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S. Gupta</a:t>
            </a:r>
          </a:p>
        </p:txBody>
      </p:sp>
      <p:sp>
        <p:nvSpPr>
          <p:cNvPr id="11" name="Text Box 24">
            <a:extLst>
              <a:ext uri="{FF2B5EF4-FFF2-40B4-BE49-F238E27FC236}">
                <a16:creationId xmlns:a16="http://schemas.microsoft.com/office/drawing/2014/main" id="{B9F97B27-DEDC-7942-A7D7-C8BD70D047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9606" y="1240703"/>
            <a:ext cx="172515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/>
              <a:t>Input photo</a:t>
            </a:r>
          </a:p>
        </p:txBody>
      </p:sp>
    </p:spTree>
    <p:extLst>
      <p:ext uri="{BB962C8B-B14F-4D97-AF65-F5344CB8AC3E}">
        <p14:creationId xmlns:p14="http://schemas.microsoft.com/office/powerpoint/2010/main" val="46975973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Characterizing edges</a:t>
            </a:r>
          </a:p>
        </p:txBody>
      </p:sp>
      <p:sp>
        <p:nvSpPr>
          <p:cNvPr id="8195" name="Rectangle 2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An edge is a place of rapid change in the image intensity function</a:t>
            </a:r>
          </a:p>
        </p:txBody>
      </p:sp>
      <p:pic>
        <p:nvPicPr>
          <p:cNvPr id="8196" name="Picture 10" descr="step_edge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2895600"/>
            <a:ext cx="2743200" cy="2082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197" name="Line 21"/>
          <p:cNvSpPr>
            <a:spLocks noChangeShapeType="1"/>
          </p:cNvSpPr>
          <p:nvPr/>
        </p:nvSpPr>
        <p:spPr bwMode="auto">
          <a:xfrm>
            <a:off x="1752600" y="3962400"/>
            <a:ext cx="27432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198" name="Text Box 22"/>
          <p:cNvSpPr txBox="1">
            <a:spLocks noChangeArrowheads="1"/>
          </p:cNvSpPr>
          <p:nvPr/>
        </p:nvSpPr>
        <p:spPr bwMode="auto">
          <a:xfrm>
            <a:off x="2698750" y="2514601"/>
            <a:ext cx="806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/>
              <a:t>image</a:t>
            </a:r>
          </a:p>
        </p:txBody>
      </p:sp>
      <p:grpSp>
        <p:nvGrpSpPr>
          <p:cNvPr id="2" name="Group 31"/>
          <p:cNvGrpSpPr>
            <a:grpSpLocks/>
          </p:cNvGrpSpPr>
          <p:nvPr/>
        </p:nvGrpSpPr>
        <p:grpSpPr bwMode="auto">
          <a:xfrm>
            <a:off x="4648200" y="2254250"/>
            <a:ext cx="2851150" cy="2725738"/>
            <a:chOff x="1968" y="1420"/>
            <a:chExt cx="1796" cy="1717"/>
          </a:xfrm>
        </p:grpSpPr>
        <p:sp>
          <p:nvSpPr>
            <p:cNvPr id="8210" name="Rectangle 11"/>
            <p:cNvSpPr>
              <a:spLocks noChangeArrowheads="1"/>
            </p:cNvSpPr>
            <p:nvPr/>
          </p:nvSpPr>
          <p:spPr bwMode="auto">
            <a:xfrm>
              <a:off x="2016" y="1824"/>
              <a:ext cx="1727" cy="131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11" name="Freeform 12"/>
            <p:cNvSpPr>
              <a:spLocks/>
            </p:cNvSpPr>
            <p:nvPr/>
          </p:nvSpPr>
          <p:spPr bwMode="auto">
            <a:xfrm>
              <a:off x="2016" y="2016"/>
              <a:ext cx="912" cy="1015"/>
            </a:xfrm>
            <a:custGeom>
              <a:avLst/>
              <a:gdLst>
                <a:gd name="T0" fmla="*/ 0 w 912"/>
                <a:gd name="T1" fmla="*/ 0 h 1015"/>
                <a:gd name="T2" fmla="*/ 316 w 912"/>
                <a:gd name="T3" fmla="*/ 0 h 1015"/>
                <a:gd name="T4" fmla="*/ 435 w 912"/>
                <a:gd name="T5" fmla="*/ 129 h 1015"/>
                <a:gd name="T6" fmla="*/ 492 w 912"/>
                <a:gd name="T7" fmla="*/ 579 h 1015"/>
                <a:gd name="T8" fmla="*/ 549 w 912"/>
                <a:gd name="T9" fmla="*/ 927 h 1015"/>
                <a:gd name="T10" fmla="*/ 660 w 912"/>
                <a:gd name="T11" fmla="*/ 1008 h 1015"/>
                <a:gd name="T12" fmla="*/ 912 w 912"/>
                <a:gd name="T13" fmla="*/ 1014 h 101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12"/>
                <a:gd name="T22" fmla="*/ 0 h 1015"/>
                <a:gd name="T23" fmla="*/ 912 w 912"/>
                <a:gd name="T24" fmla="*/ 1015 h 101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12" h="1015">
                  <a:moveTo>
                    <a:pt x="0" y="0"/>
                  </a:moveTo>
                  <a:cubicBezTo>
                    <a:pt x="0" y="0"/>
                    <a:pt x="252" y="0"/>
                    <a:pt x="316" y="0"/>
                  </a:cubicBezTo>
                  <a:cubicBezTo>
                    <a:pt x="380" y="0"/>
                    <a:pt x="405" y="28"/>
                    <a:pt x="435" y="129"/>
                  </a:cubicBezTo>
                  <a:cubicBezTo>
                    <a:pt x="465" y="230"/>
                    <a:pt x="480" y="444"/>
                    <a:pt x="492" y="579"/>
                  </a:cubicBezTo>
                  <a:cubicBezTo>
                    <a:pt x="504" y="714"/>
                    <a:pt x="521" y="856"/>
                    <a:pt x="549" y="927"/>
                  </a:cubicBezTo>
                  <a:cubicBezTo>
                    <a:pt x="577" y="998"/>
                    <a:pt x="602" y="1001"/>
                    <a:pt x="660" y="1008"/>
                  </a:cubicBezTo>
                  <a:cubicBezTo>
                    <a:pt x="718" y="1015"/>
                    <a:pt x="860" y="1013"/>
                    <a:pt x="912" y="101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12" name="Freeform 15"/>
            <p:cNvSpPr>
              <a:spLocks/>
            </p:cNvSpPr>
            <p:nvPr/>
          </p:nvSpPr>
          <p:spPr bwMode="auto">
            <a:xfrm flipH="1">
              <a:off x="2832" y="2016"/>
              <a:ext cx="912" cy="1015"/>
            </a:xfrm>
            <a:custGeom>
              <a:avLst/>
              <a:gdLst>
                <a:gd name="T0" fmla="*/ 0 w 912"/>
                <a:gd name="T1" fmla="*/ 0 h 1015"/>
                <a:gd name="T2" fmla="*/ 316 w 912"/>
                <a:gd name="T3" fmla="*/ 0 h 1015"/>
                <a:gd name="T4" fmla="*/ 435 w 912"/>
                <a:gd name="T5" fmla="*/ 129 h 1015"/>
                <a:gd name="T6" fmla="*/ 492 w 912"/>
                <a:gd name="T7" fmla="*/ 579 h 1015"/>
                <a:gd name="T8" fmla="*/ 549 w 912"/>
                <a:gd name="T9" fmla="*/ 927 h 1015"/>
                <a:gd name="T10" fmla="*/ 660 w 912"/>
                <a:gd name="T11" fmla="*/ 1008 h 1015"/>
                <a:gd name="T12" fmla="*/ 912 w 912"/>
                <a:gd name="T13" fmla="*/ 1014 h 101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12"/>
                <a:gd name="T22" fmla="*/ 0 h 1015"/>
                <a:gd name="T23" fmla="*/ 912 w 912"/>
                <a:gd name="T24" fmla="*/ 1015 h 101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12" h="1015">
                  <a:moveTo>
                    <a:pt x="0" y="0"/>
                  </a:moveTo>
                  <a:cubicBezTo>
                    <a:pt x="0" y="0"/>
                    <a:pt x="252" y="0"/>
                    <a:pt x="316" y="0"/>
                  </a:cubicBezTo>
                  <a:cubicBezTo>
                    <a:pt x="380" y="0"/>
                    <a:pt x="405" y="28"/>
                    <a:pt x="435" y="129"/>
                  </a:cubicBezTo>
                  <a:cubicBezTo>
                    <a:pt x="465" y="230"/>
                    <a:pt x="480" y="444"/>
                    <a:pt x="492" y="579"/>
                  </a:cubicBezTo>
                  <a:cubicBezTo>
                    <a:pt x="504" y="714"/>
                    <a:pt x="521" y="856"/>
                    <a:pt x="549" y="927"/>
                  </a:cubicBezTo>
                  <a:cubicBezTo>
                    <a:pt x="577" y="998"/>
                    <a:pt x="602" y="1001"/>
                    <a:pt x="660" y="1008"/>
                  </a:cubicBezTo>
                  <a:cubicBezTo>
                    <a:pt x="718" y="1015"/>
                    <a:pt x="860" y="1013"/>
                    <a:pt x="912" y="101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13" name="Text Box 24"/>
            <p:cNvSpPr txBox="1">
              <a:spLocks noChangeArrowheads="1"/>
            </p:cNvSpPr>
            <p:nvPr/>
          </p:nvSpPr>
          <p:spPr bwMode="auto">
            <a:xfrm>
              <a:off x="1968" y="1420"/>
              <a:ext cx="179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800"/>
                <a:t>intensity function</a:t>
              </a:r>
              <a:br>
                <a:rPr lang="en-US" sz="1800"/>
              </a:br>
              <a:r>
                <a:rPr lang="en-US" sz="1800"/>
                <a:t>(along horizontal scanline)</a:t>
              </a:r>
            </a:p>
          </p:txBody>
        </p:sp>
      </p:grpSp>
      <p:grpSp>
        <p:nvGrpSpPr>
          <p:cNvPr id="3" name="Group 32"/>
          <p:cNvGrpSpPr>
            <a:grpSpLocks/>
          </p:cNvGrpSpPr>
          <p:nvPr/>
        </p:nvGrpSpPr>
        <p:grpSpPr bwMode="auto">
          <a:xfrm>
            <a:off x="7696200" y="2528888"/>
            <a:ext cx="2743200" cy="2451100"/>
            <a:chOff x="3888" y="1593"/>
            <a:chExt cx="1728" cy="1544"/>
          </a:xfrm>
        </p:grpSpPr>
        <p:sp>
          <p:nvSpPr>
            <p:cNvPr id="8205" name="Rectangle 16"/>
            <p:cNvSpPr>
              <a:spLocks noChangeArrowheads="1"/>
            </p:cNvSpPr>
            <p:nvPr/>
          </p:nvSpPr>
          <p:spPr bwMode="auto">
            <a:xfrm>
              <a:off x="3888" y="1824"/>
              <a:ext cx="1727" cy="131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8206" name="Group 19"/>
            <p:cNvGrpSpPr>
              <a:grpSpLocks/>
            </p:cNvGrpSpPr>
            <p:nvPr/>
          </p:nvGrpSpPr>
          <p:grpSpPr bwMode="auto">
            <a:xfrm>
              <a:off x="3888" y="1854"/>
              <a:ext cx="1728" cy="1248"/>
              <a:chOff x="3888" y="2640"/>
              <a:chExt cx="1728" cy="1248"/>
            </a:xfrm>
          </p:grpSpPr>
          <p:sp>
            <p:nvSpPr>
              <p:cNvPr id="8208" name="Freeform 17"/>
              <p:cNvSpPr>
                <a:spLocks/>
              </p:cNvSpPr>
              <p:nvPr/>
            </p:nvSpPr>
            <p:spPr bwMode="auto">
              <a:xfrm>
                <a:off x="3888" y="3264"/>
                <a:ext cx="909" cy="624"/>
              </a:xfrm>
              <a:custGeom>
                <a:avLst/>
                <a:gdLst>
                  <a:gd name="T0" fmla="*/ 0 w 909"/>
                  <a:gd name="T1" fmla="*/ 0 h 630"/>
                  <a:gd name="T2" fmla="*/ 288 w 909"/>
                  <a:gd name="T3" fmla="*/ 6 h 630"/>
                  <a:gd name="T4" fmla="*/ 354 w 909"/>
                  <a:gd name="T5" fmla="*/ 81 h 630"/>
                  <a:gd name="T6" fmla="*/ 399 w 909"/>
                  <a:gd name="T7" fmla="*/ 417 h 630"/>
                  <a:gd name="T8" fmla="*/ 459 w 909"/>
                  <a:gd name="T9" fmla="*/ 612 h 630"/>
                  <a:gd name="T10" fmla="*/ 528 w 909"/>
                  <a:gd name="T11" fmla="*/ 420 h 630"/>
                  <a:gd name="T12" fmla="*/ 564 w 909"/>
                  <a:gd name="T13" fmla="*/ 93 h 630"/>
                  <a:gd name="T14" fmla="*/ 642 w 909"/>
                  <a:gd name="T15" fmla="*/ 15 h 630"/>
                  <a:gd name="T16" fmla="*/ 909 w 909"/>
                  <a:gd name="T17" fmla="*/ 3 h 6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09"/>
                  <a:gd name="T28" fmla="*/ 0 h 630"/>
                  <a:gd name="T29" fmla="*/ 909 w 909"/>
                  <a:gd name="T30" fmla="*/ 630 h 63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09" h="630">
                    <a:moveTo>
                      <a:pt x="0" y="0"/>
                    </a:moveTo>
                    <a:cubicBezTo>
                      <a:pt x="48" y="1"/>
                      <a:pt x="231" y="0"/>
                      <a:pt x="288" y="6"/>
                    </a:cubicBezTo>
                    <a:cubicBezTo>
                      <a:pt x="345" y="12"/>
                      <a:pt x="351" y="57"/>
                      <a:pt x="354" y="84"/>
                    </a:cubicBezTo>
                    <a:cubicBezTo>
                      <a:pt x="357" y="111"/>
                      <a:pt x="382" y="338"/>
                      <a:pt x="399" y="429"/>
                    </a:cubicBezTo>
                    <a:cubicBezTo>
                      <a:pt x="416" y="520"/>
                      <a:pt x="438" y="630"/>
                      <a:pt x="459" y="630"/>
                    </a:cubicBezTo>
                    <a:cubicBezTo>
                      <a:pt x="483" y="630"/>
                      <a:pt x="504" y="536"/>
                      <a:pt x="528" y="432"/>
                    </a:cubicBezTo>
                    <a:cubicBezTo>
                      <a:pt x="546" y="343"/>
                      <a:pt x="545" y="165"/>
                      <a:pt x="564" y="96"/>
                    </a:cubicBezTo>
                    <a:cubicBezTo>
                      <a:pt x="581" y="24"/>
                      <a:pt x="585" y="28"/>
                      <a:pt x="642" y="15"/>
                    </a:cubicBezTo>
                    <a:cubicBezTo>
                      <a:pt x="699" y="2"/>
                      <a:pt x="854" y="5"/>
                      <a:pt x="909" y="3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09" name="Freeform 18"/>
              <p:cNvSpPr>
                <a:spLocks/>
              </p:cNvSpPr>
              <p:nvPr/>
            </p:nvSpPr>
            <p:spPr bwMode="auto">
              <a:xfrm flipV="1">
                <a:off x="4707" y="2640"/>
                <a:ext cx="909" cy="624"/>
              </a:xfrm>
              <a:custGeom>
                <a:avLst/>
                <a:gdLst>
                  <a:gd name="T0" fmla="*/ 0 w 909"/>
                  <a:gd name="T1" fmla="*/ 0 h 630"/>
                  <a:gd name="T2" fmla="*/ 288 w 909"/>
                  <a:gd name="T3" fmla="*/ 6 h 630"/>
                  <a:gd name="T4" fmla="*/ 354 w 909"/>
                  <a:gd name="T5" fmla="*/ 81 h 630"/>
                  <a:gd name="T6" fmla="*/ 399 w 909"/>
                  <a:gd name="T7" fmla="*/ 417 h 630"/>
                  <a:gd name="T8" fmla="*/ 459 w 909"/>
                  <a:gd name="T9" fmla="*/ 612 h 630"/>
                  <a:gd name="T10" fmla="*/ 528 w 909"/>
                  <a:gd name="T11" fmla="*/ 420 h 630"/>
                  <a:gd name="T12" fmla="*/ 564 w 909"/>
                  <a:gd name="T13" fmla="*/ 93 h 630"/>
                  <a:gd name="T14" fmla="*/ 642 w 909"/>
                  <a:gd name="T15" fmla="*/ 15 h 630"/>
                  <a:gd name="T16" fmla="*/ 909 w 909"/>
                  <a:gd name="T17" fmla="*/ 3 h 6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09"/>
                  <a:gd name="T28" fmla="*/ 0 h 630"/>
                  <a:gd name="T29" fmla="*/ 909 w 909"/>
                  <a:gd name="T30" fmla="*/ 630 h 63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09" h="630">
                    <a:moveTo>
                      <a:pt x="0" y="0"/>
                    </a:moveTo>
                    <a:cubicBezTo>
                      <a:pt x="48" y="1"/>
                      <a:pt x="231" y="0"/>
                      <a:pt x="288" y="6"/>
                    </a:cubicBezTo>
                    <a:cubicBezTo>
                      <a:pt x="345" y="12"/>
                      <a:pt x="351" y="57"/>
                      <a:pt x="354" y="84"/>
                    </a:cubicBezTo>
                    <a:cubicBezTo>
                      <a:pt x="357" y="111"/>
                      <a:pt x="382" y="338"/>
                      <a:pt x="399" y="429"/>
                    </a:cubicBezTo>
                    <a:cubicBezTo>
                      <a:pt x="416" y="520"/>
                      <a:pt x="438" y="630"/>
                      <a:pt x="459" y="630"/>
                    </a:cubicBezTo>
                    <a:cubicBezTo>
                      <a:pt x="483" y="630"/>
                      <a:pt x="504" y="536"/>
                      <a:pt x="528" y="432"/>
                    </a:cubicBezTo>
                    <a:cubicBezTo>
                      <a:pt x="546" y="343"/>
                      <a:pt x="545" y="165"/>
                      <a:pt x="564" y="96"/>
                    </a:cubicBezTo>
                    <a:cubicBezTo>
                      <a:pt x="581" y="24"/>
                      <a:pt x="585" y="28"/>
                      <a:pt x="642" y="15"/>
                    </a:cubicBezTo>
                    <a:cubicBezTo>
                      <a:pt x="699" y="2"/>
                      <a:pt x="854" y="5"/>
                      <a:pt x="909" y="3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207" name="Text Box 25"/>
            <p:cNvSpPr txBox="1">
              <a:spLocks noChangeArrowheads="1"/>
            </p:cNvSpPr>
            <p:nvPr/>
          </p:nvSpPr>
          <p:spPr bwMode="auto">
            <a:xfrm>
              <a:off x="4216" y="1593"/>
              <a:ext cx="100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800"/>
                <a:t>first derivative</a:t>
              </a:r>
            </a:p>
          </p:txBody>
        </p:sp>
      </p:grpSp>
      <p:grpSp>
        <p:nvGrpSpPr>
          <p:cNvPr id="5" name="Group 33"/>
          <p:cNvGrpSpPr>
            <a:grpSpLocks/>
          </p:cNvGrpSpPr>
          <p:nvPr/>
        </p:nvGrpSpPr>
        <p:grpSpPr bwMode="auto">
          <a:xfrm>
            <a:off x="8013700" y="3276600"/>
            <a:ext cx="2305050" cy="3200400"/>
            <a:chOff x="4088" y="2064"/>
            <a:chExt cx="1452" cy="2016"/>
          </a:xfrm>
        </p:grpSpPr>
        <p:sp>
          <p:nvSpPr>
            <p:cNvPr id="8202" name="Line 28"/>
            <p:cNvSpPr>
              <a:spLocks noChangeShapeType="1"/>
            </p:cNvSpPr>
            <p:nvPr/>
          </p:nvSpPr>
          <p:spPr bwMode="auto">
            <a:xfrm flipH="1" flipV="1">
              <a:off x="4368" y="3168"/>
              <a:ext cx="144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3" name="Line 29"/>
            <p:cNvSpPr>
              <a:spLocks noChangeShapeType="1"/>
            </p:cNvSpPr>
            <p:nvPr/>
          </p:nvSpPr>
          <p:spPr bwMode="auto">
            <a:xfrm flipV="1">
              <a:off x="5040" y="2064"/>
              <a:ext cx="144" cy="16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4" name="Text Box 30"/>
            <p:cNvSpPr txBox="1">
              <a:spLocks noChangeArrowheads="1"/>
            </p:cNvSpPr>
            <p:nvPr/>
          </p:nvSpPr>
          <p:spPr bwMode="auto">
            <a:xfrm>
              <a:off x="4088" y="3676"/>
              <a:ext cx="1452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800"/>
                <a:t>edges correspond to</a:t>
              </a:r>
              <a:br>
                <a:rPr lang="en-US" sz="1800"/>
              </a:br>
              <a:r>
                <a:rPr lang="en-US" sz="1800"/>
                <a:t>extrema of derivative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build="p"/>
      <p:bldP spid="8197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realistic example</a:t>
            </a:r>
          </a:p>
        </p:txBody>
      </p:sp>
      <p:pic>
        <p:nvPicPr>
          <p:cNvPr id="17411" name="Picture 3" descr="C:\Documents and Settings\Derek Hoiem\My Documents\Classes\Spring10 - Computer Vision\figs\7\monaco_50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t="2380" r="7143"/>
          <a:stretch>
            <a:fillRect/>
          </a:stretch>
        </p:blipFill>
        <p:spPr bwMode="auto">
          <a:xfrm>
            <a:off x="6826527" y="935588"/>
            <a:ext cx="3581400" cy="305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Picture 2" descr="C:\Documents and Settings\Derek Hoiem\My Documents\My Pictures\monte carlo\monaco03.jpg"/>
          <p:cNvPicPr>
            <a:picLocks noChangeAspect="1" noChangeArrowheads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134" y="1050124"/>
            <a:ext cx="4185866" cy="5579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 bwMode="auto">
          <a:xfrm>
            <a:off x="1147468" y="4537172"/>
            <a:ext cx="4184457" cy="2077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3733" name="Picture 5" descr="C:\Documents and Settings\Derek Hoiem\My Documents\Classes\Spring10 - Computer Vision\figs\7\monaco_500_gx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7" t="2856" r="7130" b="5714"/>
          <a:stretch>
            <a:fillRect/>
          </a:stretch>
        </p:blipFill>
        <p:spPr bwMode="auto">
          <a:xfrm>
            <a:off x="6826527" y="3840480"/>
            <a:ext cx="3581400" cy="2865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8915400" y="1101275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Intensity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880391" y="3980037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Gradient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4491E3F-BB1E-4AA7-ACCB-248C964A1793}"/>
                  </a:ext>
                </a:extLst>
              </p14:cNvPr>
              <p14:cNvContentPartPr/>
              <p14:nvPr/>
            </p14:nvContentPartPr>
            <p14:xfrm>
              <a:off x="8305302" y="3564869"/>
              <a:ext cx="1800" cy="57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4491E3F-BB1E-4AA7-ACCB-248C964A179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269302" y="3493229"/>
                <a:ext cx="73440" cy="14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FAE5B02-1D1F-4595-8516-E7F1BB36CE9D}"/>
                  </a:ext>
                </a:extLst>
              </p14:cNvPr>
              <p14:cNvContentPartPr/>
              <p14:nvPr/>
            </p14:nvContentPartPr>
            <p14:xfrm>
              <a:off x="8304942" y="3542549"/>
              <a:ext cx="33120" cy="212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FAE5B02-1D1F-4595-8516-E7F1BB36CE9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269302" y="3470549"/>
                <a:ext cx="104760" cy="16488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BEF4FEC2-250A-4820-9E88-A9D4984917FD}"/>
              </a:ext>
            </a:extLst>
          </p:cNvPr>
          <p:cNvSpPr txBox="1"/>
          <p:nvPr/>
        </p:nvSpPr>
        <p:spPr>
          <a:xfrm>
            <a:off x="10744200" y="6525687"/>
            <a:ext cx="13965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Source: D.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Hoiem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8F55636-7A86-8E99-E9F8-8659420C83D4}"/>
              </a:ext>
            </a:extLst>
          </p:cNvPr>
          <p:cNvSpPr/>
          <p:nvPr/>
        </p:nvSpPr>
        <p:spPr bwMode="auto">
          <a:xfrm>
            <a:off x="7315200" y="5087112"/>
            <a:ext cx="304800" cy="188976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BA53333-17E8-E8F6-3835-4FD23B022E0E}"/>
              </a:ext>
            </a:extLst>
          </p:cNvPr>
          <p:cNvSpPr/>
          <p:nvPr/>
        </p:nvSpPr>
        <p:spPr bwMode="auto">
          <a:xfrm>
            <a:off x="7388087" y="1219199"/>
            <a:ext cx="231913" cy="251407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5BBF518-F7EE-4CB8-B383-C478617ED245}"/>
              </a:ext>
            </a:extLst>
          </p:cNvPr>
          <p:cNvSpPr/>
          <p:nvPr/>
        </p:nvSpPr>
        <p:spPr bwMode="auto">
          <a:xfrm>
            <a:off x="1676400" y="4343400"/>
            <a:ext cx="381000" cy="38100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6462D5C-84FE-A2EF-BAAB-A5F0CEAED36C}"/>
              </a:ext>
            </a:extLst>
          </p:cNvPr>
          <p:cNvSpPr/>
          <p:nvPr/>
        </p:nvSpPr>
        <p:spPr bwMode="auto">
          <a:xfrm>
            <a:off x="7391399" y="1371600"/>
            <a:ext cx="434387" cy="434387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A82ED84-1411-CF86-B155-2017BFBEEC33}"/>
              </a:ext>
            </a:extLst>
          </p:cNvPr>
          <p:cNvSpPr/>
          <p:nvPr/>
        </p:nvSpPr>
        <p:spPr bwMode="auto">
          <a:xfrm>
            <a:off x="7414212" y="5259393"/>
            <a:ext cx="434387" cy="434387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5503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9" grpId="0" animBg="1"/>
      <p:bldP spid="20" grpId="0" animBg="1"/>
      <p:bldP spid="21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Partial derivatives of an image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66627" name="Rectangle 3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buFont typeface="Arial" panose="020B0604020202020204" pitchFamily="34" charset="0"/>
                  <a:buChar char="•"/>
                </a:pPr>
                <a:r>
                  <a:rPr lang="en-US" dirty="0"/>
                  <a:t>For 2D function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the partial derivative </a:t>
                </a:r>
                <a:r>
                  <a:rPr lang="en-US" dirty="0" err="1"/>
                  <a:t>w.r.t</a:t>
                </a:r>
                <a:r>
                  <a:rPr lang="en-US" dirty="0"/>
                  <a:t>.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is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endParaRPr lang="en-US" sz="2400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24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  <m:r>
                                    <a:rPr lang="en-US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US" sz="2400" dirty="0">
                  <a:solidFill>
                    <a:srgbClr val="7030A0"/>
                  </a:solidFill>
                </a:endParaRPr>
              </a:p>
              <a:p>
                <a:pPr marL="0" indent="0"/>
                <a:endParaRPr lang="en-US" sz="1000" dirty="0"/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dirty="0"/>
                  <a:t>For discrete data, we can approximate using finite differences: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+1,</m:t>
                              </m:r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den>
                      </m:f>
                    </m:oMath>
                  </m:oMathPara>
                </a14:m>
                <a:endParaRPr lang="en-US" sz="2400" dirty="0">
                  <a:solidFill>
                    <a:srgbClr val="7030A0"/>
                  </a:solidFill>
                </a:endParaRPr>
              </a:p>
              <a:p>
                <a:pPr marL="0" indent="0"/>
                <a:endParaRPr lang="en-US" sz="2400" dirty="0"/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dirty="0"/>
                  <a:t>To implement the above as convolution, what would be the associated filter?</a:t>
                </a:r>
              </a:p>
            </p:txBody>
          </p:sp>
        </mc:Choice>
        <mc:Fallback xmlns="">
          <p:sp>
            <p:nvSpPr>
              <p:cNvPr id="66662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103" t="-1449" r="-8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10426700" y="6502624"/>
            <a:ext cx="17653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/>
              <a:t>Source: K. </a:t>
            </a:r>
            <a:r>
              <a:rPr lang="en-US" sz="1200" dirty="0" err="1"/>
              <a:t>Grauman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8321919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49619" r="52276"/>
          <a:stretch/>
        </p:blipFill>
        <p:spPr bwMode="auto">
          <a:xfrm>
            <a:off x="3340100" y="3429001"/>
            <a:ext cx="2679700" cy="251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/>
              <a:t>Partial derivatives of an image</a:t>
            </a:r>
          </a:p>
        </p:txBody>
      </p:sp>
      <p:pic>
        <p:nvPicPr>
          <p:cNvPr id="6150" name="Picture 2"/>
          <p:cNvPicPr>
            <a:picLocks noChangeAspect="1" noChangeArrowheads="1"/>
          </p:cNvPicPr>
          <p:nvPr/>
        </p:nvPicPr>
        <p:blipFill>
          <a:blip r:embed="rId3" cstate="print"/>
          <a:srcRect l="48772" t="2193" r="5710" b="50317"/>
          <a:stretch>
            <a:fillRect/>
          </a:stretch>
        </p:blipFill>
        <p:spPr bwMode="auto">
          <a:xfrm>
            <a:off x="12366625" y="1384301"/>
            <a:ext cx="2555875" cy="237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Picture 2"/>
          <p:cNvPicPr>
            <a:picLocks noChangeAspect="1" noChangeArrowheads="1"/>
          </p:cNvPicPr>
          <p:nvPr/>
        </p:nvPicPr>
        <p:blipFill>
          <a:blip r:embed="rId3" cstate="print"/>
          <a:srcRect t="2129" r="51144" b="50381"/>
          <a:stretch>
            <a:fillRect/>
          </a:stretch>
        </p:blipFill>
        <p:spPr bwMode="auto">
          <a:xfrm>
            <a:off x="4724400" y="982663"/>
            <a:ext cx="2743200" cy="237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76C1A7B-FAB5-B24D-BDEC-04F91D90E8CE}"/>
                  </a:ext>
                </a:extLst>
              </p:cNvPr>
              <p:cNvSpPr/>
              <p:nvPr/>
            </p:nvSpPr>
            <p:spPr bwMode="auto">
              <a:xfrm>
                <a:off x="1524000" y="4648200"/>
                <a:ext cx="609600" cy="609600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−1</m:t>
                      </m:r>
                    </m:oMath>
                  </m:oMathPara>
                </a14:m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76C1A7B-FAB5-B24D-BDEC-04F91D90E8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24000" y="4648200"/>
                <a:ext cx="609600" cy="6096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A05B5DD-6080-CB4F-BD52-2336AEE29FF4}"/>
                  </a:ext>
                </a:extLst>
              </p:cNvPr>
              <p:cNvSpPr/>
              <p:nvPr/>
            </p:nvSpPr>
            <p:spPr bwMode="auto">
              <a:xfrm>
                <a:off x="2133600" y="4648200"/>
                <a:ext cx="609600" cy="609600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A05B5DD-6080-CB4F-BD52-2336AEE29F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33600" y="4648200"/>
                <a:ext cx="609600" cy="6096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A7EC30AE-F920-A946-AE48-882FF1E1922D}"/>
                  </a:ext>
                </a:extLst>
              </p:cNvPr>
              <p:cNvSpPr/>
              <p:nvPr/>
            </p:nvSpPr>
            <p:spPr bwMode="auto">
              <a:xfrm>
                <a:off x="9525000" y="4343400"/>
                <a:ext cx="609600" cy="609600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kumimoji="0" lang="en-US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−1</m:t>
                      </m:r>
                    </m:oMath>
                  </m:oMathPara>
                </a14:m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A7EC30AE-F920-A946-AE48-882FF1E192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525000" y="4343400"/>
                <a:ext cx="609600" cy="60960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74FA0AAA-2CAF-B247-976F-BF0B53851816}"/>
                  </a:ext>
                </a:extLst>
              </p:cNvPr>
              <p:cNvSpPr/>
              <p:nvPr/>
            </p:nvSpPr>
            <p:spPr bwMode="auto">
              <a:xfrm>
                <a:off x="9525000" y="4953000"/>
                <a:ext cx="609600" cy="609600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74FA0AAA-2CAF-B247-976F-BF0B538518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525000" y="4953000"/>
                <a:ext cx="609600" cy="6096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8499D04-A694-2D45-A0C9-98263B4A9DFF}"/>
                  </a:ext>
                </a:extLst>
              </p:cNvPr>
              <p:cNvSpPr/>
              <p:nvPr/>
            </p:nvSpPr>
            <p:spPr>
              <a:xfrm>
                <a:off x="1543594" y="3277372"/>
                <a:ext cx="1339982" cy="7958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8499D04-A694-2D45-A0C9-98263B4A9DF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3594" y="3277372"/>
                <a:ext cx="1339982" cy="795859"/>
              </a:xfrm>
              <a:prstGeom prst="rect">
                <a:avLst/>
              </a:prstGeom>
              <a:blipFill>
                <a:blip r:embed="rId11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FD77BCA0-46B4-3F48-9432-C3C41162C93E}"/>
                  </a:ext>
                </a:extLst>
              </p:cNvPr>
              <p:cNvSpPr/>
              <p:nvPr/>
            </p:nvSpPr>
            <p:spPr>
              <a:xfrm>
                <a:off x="9178725" y="3277802"/>
                <a:ext cx="1339982" cy="8589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FD77BCA0-46B4-3F48-9432-C3C41162C9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8725" y="3277802"/>
                <a:ext cx="1339982" cy="858953"/>
              </a:xfrm>
              <a:prstGeom prst="rect">
                <a:avLst/>
              </a:prstGeom>
              <a:blipFill>
                <a:blip r:embed="rId12"/>
                <a:stretch>
                  <a:fillRect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2">
            <a:extLst>
              <a:ext uri="{FF2B5EF4-FFF2-40B4-BE49-F238E27FC236}">
                <a16:creationId xmlns:a16="http://schemas.microsoft.com/office/drawing/2014/main" id="{0692DCF4-8896-3041-8545-A083A3DCEA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49804" t="49619"/>
          <a:stretch/>
        </p:blipFill>
        <p:spPr bwMode="auto">
          <a:xfrm>
            <a:off x="6324600" y="3389312"/>
            <a:ext cx="2818507" cy="251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E282A94-44ED-38AB-D209-E423172DBF33}"/>
                  </a:ext>
                </a:extLst>
              </p:cNvPr>
              <p:cNvSpPr txBox="1"/>
              <p:nvPr/>
            </p:nvSpPr>
            <p:spPr>
              <a:xfrm>
                <a:off x="3124200" y="982663"/>
                <a:ext cx="228600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dirty="0" err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 dirty="0" err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i="1" dirty="0" err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E282A94-44ED-38AB-D209-E423172DBF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4200" y="982663"/>
                <a:ext cx="2286000" cy="461665"/>
              </a:xfrm>
              <a:prstGeom prst="rect">
                <a:avLst/>
              </a:prstGeom>
              <a:blipFill>
                <a:blip r:embed="rId13"/>
                <a:stretch>
                  <a:fillRect b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4" grpId="0" animBg="1"/>
      <p:bldP spid="25" grpId="0" animBg="1"/>
      <p:bldP spid="26" grpId="0" animBg="1"/>
      <p:bldP spid="10" grpId="0"/>
      <p:bldP spid="11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Finite difference filters (show demo)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Other approximations of derivative filters exist: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Prewitt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Sobel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/>
            <a:endParaRPr lang="en-US" dirty="0"/>
          </a:p>
          <a:p>
            <a:pPr marL="0" indent="0"/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Roberts</a:t>
            </a: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23949" y="6575334"/>
            <a:ext cx="18002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dirty="0"/>
              <a:t>Source: K. </a:t>
            </a:r>
            <a:r>
              <a:rPr lang="en-US" sz="1400" dirty="0" err="1"/>
              <a:t>Grauman</a:t>
            </a:r>
            <a:endParaRPr lang="en-US" sz="1400" dirty="0"/>
          </a:p>
        </p:txBody>
      </p:sp>
      <p:pic>
        <p:nvPicPr>
          <p:cNvPr id="3" name="Picture 2" descr="A picture containing text, crossword puzzle, shoji, clipart&#10;&#10;Description automatically generated">
            <a:extLst>
              <a:ext uri="{FF2B5EF4-FFF2-40B4-BE49-F238E27FC236}">
                <a16:creationId xmlns:a16="http://schemas.microsoft.com/office/drawing/2014/main" id="{0B4B76B2-71FC-F241-A2F2-5C90118CA2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588966"/>
            <a:ext cx="2311400" cy="1676400"/>
          </a:xfrm>
          <a:prstGeom prst="rect">
            <a:avLst/>
          </a:prstGeom>
        </p:spPr>
      </p:pic>
      <p:pic>
        <p:nvPicPr>
          <p:cNvPr id="5" name="Picture 4" descr="A picture containing text, crossword puzzle, shoji, clock&#10;&#10;Description automatically generated">
            <a:extLst>
              <a:ext uri="{FF2B5EF4-FFF2-40B4-BE49-F238E27FC236}">
                <a16:creationId xmlns:a16="http://schemas.microsoft.com/office/drawing/2014/main" id="{C39842BE-52DB-0047-B971-C5896CF2F0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100" y="1563566"/>
            <a:ext cx="2298700" cy="1701800"/>
          </a:xfrm>
          <a:prstGeom prst="rect">
            <a:avLst/>
          </a:prstGeom>
        </p:spPr>
      </p:pic>
      <p:pic>
        <p:nvPicPr>
          <p:cNvPr id="7" name="Picture 6" descr="A picture containing text, crossword puzzle, clock&#10;&#10;Description automatically generated">
            <a:extLst>
              <a:ext uri="{FF2B5EF4-FFF2-40B4-BE49-F238E27FC236}">
                <a16:creationId xmlns:a16="http://schemas.microsoft.com/office/drawing/2014/main" id="{34D73446-C529-0E48-BAAD-1879961839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950" y="3505687"/>
            <a:ext cx="2298700" cy="1701800"/>
          </a:xfrm>
          <a:prstGeom prst="rect">
            <a:avLst/>
          </a:prstGeom>
        </p:spPr>
      </p:pic>
      <p:pic>
        <p:nvPicPr>
          <p:cNvPr id="9" name="Picture 8" descr="A picture containing text, crossword puzzle, clock&#10;&#10;Description automatically generated">
            <a:extLst>
              <a:ext uri="{FF2B5EF4-FFF2-40B4-BE49-F238E27FC236}">
                <a16:creationId xmlns:a16="http://schemas.microsoft.com/office/drawing/2014/main" id="{C70906AF-813A-5E4F-BFAE-28064D253C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450" y="3524250"/>
            <a:ext cx="2286000" cy="1701800"/>
          </a:xfrm>
          <a:prstGeom prst="rect">
            <a:avLst/>
          </a:prstGeom>
        </p:spPr>
      </p:pic>
      <p:pic>
        <p:nvPicPr>
          <p:cNvPr id="11" name="Picture 10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9FDD7D6A-833B-7149-A328-4765AADE7F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0" y="5384800"/>
            <a:ext cx="1536700" cy="1168400"/>
          </a:xfrm>
          <a:prstGeom prst="rect">
            <a:avLst/>
          </a:prstGeom>
        </p:spPr>
      </p:pic>
      <p:pic>
        <p:nvPicPr>
          <p:cNvPr id="13" name="Picture 12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AFBB70B7-2382-5F45-B61C-D49AF3B131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00" y="5384800"/>
            <a:ext cx="1562100" cy="11557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76E6A8C-1B5F-8A49-9275-6BFDFFAC1F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71925" y="2260600"/>
            <a:ext cx="622300" cy="3937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8E9B5D7-5964-5A41-A13A-DC16599B201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23125" y="2228850"/>
            <a:ext cx="622300" cy="4572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B9C9D9B-133A-EA4B-9707-F7DD900B013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62400" y="4179552"/>
            <a:ext cx="622300" cy="3937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AE9A12C-1F88-4949-BDD2-147380A7FC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23125" y="4117518"/>
            <a:ext cx="622300" cy="4572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46C64FD-3305-7D41-B8F0-893C106F2E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10870" y="5746536"/>
            <a:ext cx="622300" cy="3937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EEA5FCC-E768-C246-BC06-CD864F32C3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23125" y="5676900"/>
            <a:ext cx="6223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34557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FC1A9-775E-8647-B278-C1DD4E921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609600"/>
          </a:xfrm>
        </p:spPr>
        <p:txBody>
          <a:bodyPr/>
          <a:lstStyle/>
          <a:p>
            <a:r>
              <a:rPr lang="en-US" dirty="0"/>
              <a:t>Image gradient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706C9F7-4841-6D4A-B9E2-D48557799F2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14400" y="724296"/>
                <a:ext cx="10363200" cy="5257800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The gradient of an image: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num>
                          <m:den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den>
                        </m:f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num>
                          <m:den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den>
                        </m:f>
                      </m:e>
                    </m:d>
                  </m:oMath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The gradient points in the direction of the most rapid </a:t>
                </a:r>
                <a:r>
                  <a:rPr lang="en-US" i="1" dirty="0"/>
                  <a:t>increase</a:t>
                </a:r>
                <a:r>
                  <a:rPr lang="en-US" dirty="0"/>
                  <a:t> in intensity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Gradient orientation is given by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</m:fName>
                      <m:e>
                        <m:f>
                          <m:fPr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num>
                          <m:den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den>
                        </m:f>
                      </m:e>
                    </m:func>
                  </m:oMath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Gradient magnitude is given by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</m:num>
                                  <m:den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</m:num>
                                  <m:den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706C9F7-4841-6D4A-B9E2-D48557799F2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724296"/>
                <a:ext cx="10363200" cy="5257800"/>
              </a:xfrm>
              <a:blipFill>
                <a:blip r:embed="rId2"/>
                <a:stretch>
                  <a:fillRect l="-1059" r="-412" b="-164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12">
            <a:extLst>
              <a:ext uri="{FF2B5EF4-FFF2-40B4-BE49-F238E27FC236}">
                <a16:creationId xmlns:a16="http://schemas.microsoft.com/office/drawing/2014/main" id="{1690D48C-B3E8-3949-B9C8-6FAED3FE0B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2057400"/>
            <a:ext cx="304800" cy="990600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100000">
                <a:schemeClr val="tx1">
                  <a:gamma/>
                  <a:tint val="0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" name="Line 13">
            <a:extLst>
              <a:ext uri="{FF2B5EF4-FFF2-40B4-BE49-F238E27FC236}">
                <a16:creationId xmlns:a16="http://schemas.microsoft.com/office/drawing/2014/main" id="{D84656BF-05B6-B84D-A7FA-F870E3049E53}"/>
              </a:ext>
            </a:extLst>
          </p:cNvPr>
          <p:cNvSpPr>
            <a:spLocks noChangeShapeType="1"/>
          </p:cNvSpPr>
          <p:nvPr/>
        </p:nvSpPr>
        <p:spPr bwMode="auto">
          <a:xfrm>
            <a:off x="1905000" y="2590800"/>
            <a:ext cx="5334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" name="Rectangle 18">
            <a:extLst>
              <a:ext uri="{FF2B5EF4-FFF2-40B4-BE49-F238E27FC236}">
                <a16:creationId xmlns:a16="http://schemas.microsoft.com/office/drawing/2014/main" id="{2B8C1B27-1BE1-7843-9D2C-7AAC8C39F2F5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711825" y="1671638"/>
            <a:ext cx="304800" cy="1074738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100000">
                <a:schemeClr val="tx1">
                  <a:gamma/>
                  <a:tint val="0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4" name="Line 19">
            <a:extLst>
              <a:ext uri="{FF2B5EF4-FFF2-40B4-BE49-F238E27FC236}">
                <a16:creationId xmlns:a16="http://schemas.microsoft.com/office/drawing/2014/main" id="{1C061021-2479-FE4E-BC16-128EBEC4DF60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5600700" y="2476500"/>
            <a:ext cx="5334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2784742-D346-7C4A-B4E1-D2C981F3A52F}"/>
                  </a:ext>
                </a:extLst>
              </p:cNvPr>
              <p:cNvSpPr/>
              <p:nvPr/>
            </p:nvSpPr>
            <p:spPr>
              <a:xfrm>
                <a:off x="2572649" y="2161932"/>
                <a:ext cx="2021194" cy="8024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n-US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2784742-D346-7C4A-B4E1-D2C981F3A5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2649" y="2161932"/>
                <a:ext cx="2021194" cy="802464"/>
              </a:xfrm>
              <a:prstGeom prst="rect">
                <a:avLst/>
              </a:prstGeom>
              <a:blipFill>
                <a:blip r:embed="rId3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5708231F-FB63-3D4C-8AF2-C54FD2DD2355}"/>
                  </a:ext>
                </a:extLst>
              </p:cNvPr>
              <p:cNvSpPr/>
              <p:nvPr/>
            </p:nvSpPr>
            <p:spPr>
              <a:xfrm>
                <a:off x="4964302" y="2856332"/>
                <a:ext cx="1969898" cy="8577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n-US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5708231F-FB63-3D4C-8AF2-C54FD2DD23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4302" y="2856332"/>
                <a:ext cx="1969898" cy="857735"/>
              </a:xfrm>
              <a:prstGeom prst="rect">
                <a:avLst/>
              </a:prstGeom>
              <a:blipFill>
                <a:blip r:embed="rId4"/>
                <a:stretch>
                  <a:fillRect b="-1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9886F12-8B69-D24B-A74E-BE7B77627197}"/>
                  </a:ext>
                </a:extLst>
              </p:cNvPr>
              <p:cNvSpPr/>
              <p:nvPr/>
            </p:nvSpPr>
            <p:spPr>
              <a:xfrm>
                <a:off x="8936472" y="1361833"/>
                <a:ext cx="2201757" cy="8577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n-US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9886F12-8B69-D24B-A74E-BE7B776271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36472" y="1361833"/>
                <a:ext cx="2201757" cy="857735"/>
              </a:xfrm>
              <a:prstGeom prst="rect">
                <a:avLst/>
              </a:prstGeom>
              <a:blipFill>
                <a:blip r:embed="rId5"/>
                <a:stretch>
                  <a:fillRect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0035645D-2FBD-DE4A-83FF-31BD4255E4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057" y="2133203"/>
            <a:ext cx="1145045" cy="1219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417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  <p:bldP spid="5" grpId="0" animBg="1"/>
      <p:bldP spid="13" grpId="0" animBg="1"/>
      <p:bldP spid="14" grpId="0" animBg="1"/>
      <p:bldP spid="15" grpId="0"/>
      <p:bldP spid="16" grpId="0"/>
      <p:bldP spid="17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7AF9D-3C22-409F-862C-5BAB0BAC5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gradient: Example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0F6EFB-1545-4CAB-A8B0-4004949381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651" y="3946282"/>
            <a:ext cx="3903423" cy="2530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15FD9B-226F-4D43-9743-AA29BD6617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372" y="3946282"/>
            <a:ext cx="3903423" cy="25307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E58BB023-7D04-C14D-4935-9BB092CC4397}"/>
                  </a:ext>
                </a:extLst>
              </p:cNvPr>
              <p:cNvSpPr/>
              <p:nvPr/>
            </p:nvSpPr>
            <p:spPr>
              <a:xfrm>
                <a:off x="1501300" y="3878616"/>
                <a:ext cx="620105" cy="7946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E58BB023-7D04-C14D-4935-9BB092CC43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1300" y="3878616"/>
                <a:ext cx="620105" cy="794641"/>
              </a:xfrm>
              <a:prstGeom prst="rect">
                <a:avLst/>
              </a:prstGeom>
              <a:blipFill>
                <a:blip r:embed="rId4"/>
                <a:stretch>
                  <a:fillRect l="-2000"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D940301-3FCE-0762-0D22-407A062E955C}"/>
                  </a:ext>
                </a:extLst>
              </p:cNvPr>
              <p:cNvSpPr/>
              <p:nvPr/>
            </p:nvSpPr>
            <p:spPr>
              <a:xfrm>
                <a:off x="10352695" y="3920156"/>
                <a:ext cx="620105" cy="8577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D940301-3FCE-0762-0D22-407A062E95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52695" y="3920156"/>
                <a:ext cx="620105" cy="857735"/>
              </a:xfrm>
              <a:prstGeom prst="rect">
                <a:avLst/>
              </a:prstGeom>
              <a:blipFill>
                <a:blip r:embed="rId5"/>
                <a:stretch>
                  <a:fillRect l="-2000" b="-57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3A4C80E4-0BB0-A93E-EDBA-BDC1BA9746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663" y="1117299"/>
            <a:ext cx="3903423" cy="25307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AAEE614-DA84-8D69-2017-191C368F9584}"/>
                  </a:ext>
                </a:extLst>
              </p:cNvPr>
              <p:cNvSpPr txBox="1"/>
              <p:nvPr/>
            </p:nvSpPr>
            <p:spPr>
              <a:xfrm>
                <a:off x="2514600" y="1201681"/>
                <a:ext cx="228600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dirty="0" err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 dirty="0" err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i="1" dirty="0" err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AAEE614-DA84-8D69-2017-191C368F95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600" y="1201681"/>
                <a:ext cx="2286000" cy="461665"/>
              </a:xfrm>
              <a:prstGeom prst="rect">
                <a:avLst/>
              </a:prstGeom>
              <a:blipFill>
                <a:blip r:embed="rId7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 Box 15">
            <a:extLst>
              <a:ext uri="{FF2B5EF4-FFF2-40B4-BE49-F238E27FC236}">
                <a16:creationId xmlns:a16="http://schemas.microsoft.com/office/drawing/2014/main" id="{2636C331-FF36-9696-2D7B-4F8507A814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6700" y="6502624"/>
            <a:ext cx="17653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/>
              <a:t>Source: D. </a:t>
            </a:r>
            <a:r>
              <a:rPr lang="en-US" sz="1200" dirty="0" err="1"/>
              <a:t>Fouhey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70942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7AF9D-3C22-409F-862C-5BAB0BAC5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gradient: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AD76382-8EFF-4BEF-B6B4-BF34C641F5CE}"/>
                  </a:ext>
                </a:extLst>
              </p:cNvPr>
              <p:cNvSpPr txBox="1"/>
              <p:nvPr/>
            </p:nvSpPr>
            <p:spPr>
              <a:xfrm>
                <a:off x="1981200" y="1037114"/>
                <a:ext cx="8367334" cy="10944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Magnitude:</a:t>
                </a:r>
                <a:r>
                  <a:rPr lang="en-US" sz="3200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sz="32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32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3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32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32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2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32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</m:num>
                                  <m:den>
                                    <m:r>
                                      <a:rPr lang="en-US" sz="32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32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sz="3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32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32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32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2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32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</m:num>
                                  <m:den>
                                    <m:r>
                                      <a:rPr lang="en-US" sz="32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32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sz="32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endParaRPr lang="en-US" sz="3200" baseline="300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AD76382-8EFF-4BEF-B6B4-BF34C641F5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1037114"/>
                <a:ext cx="8367334" cy="1094467"/>
              </a:xfrm>
              <a:prstGeom prst="rect">
                <a:avLst/>
              </a:prstGeom>
              <a:blipFill>
                <a:blip r:embed="rId2"/>
                <a:stretch>
                  <a:fillRect b="-22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05EA22D8-5795-4A9C-A985-0BA19ED4E9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770" y="2590800"/>
            <a:ext cx="5750460" cy="3728215"/>
          </a:xfrm>
          <a:prstGeom prst="rect">
            <a:avLst/>
          </a:prstGeom>
        </p:spPr>
      </p:pic>
      <p:sp>
        <p:nvSpPr>
          <p:cNvPr id="3" name="Text Box 15">
            <a:extLst>
              <a:ext uri="{FF2B5EF4-FFF2-40B4-BE49-F238E27FC236}">
                <a16:creationId xmlns:a16="http://schemas.microsoft.com/office/drawing/2014/main" id="{8221A63D-76F5-3CD2-6D20-EA126AE4F2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6700" y="6502624"/>
            <a:ext cx="17653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/>
              <a:t>Source: D. </a:t>
            </a:r>
            <a:r>
              <a:rPr lang="en-US" sz="1200" dirty="0" err="1"/>
              <a:t>Fouhey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2184003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7AF9D-3C22-409F-862C-5BAB0BAC5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gradient: Example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5E02FE5-3421-4CE0-8C02-FA22071463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769" y="2343358"/>
            <a:ext cx="5750460" cy="37282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779812-927D-46D0-9687-F34E42DB28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888" y="4558404"/>
            <a:ext cx="1513169" cy="15131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6A41129-A5A7-288F-BAD9-9FFE41121603}"/>
                  </a:ext>
                </a:extLst>
              </p:cNvPr>
              <p:cNvSpPr txBox="1"/>
              <p:nvPr/>
            </p:nvSpPr>
            <p:spPr>
              <a:xfrm>
                <a:off x="1912332" y="1219200"/>
                <a:ext cx="8367334" cy="13029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Orientation: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36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3600" b="0" i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e>
                          <m:sup>
                            <m:r>
                              <a:rPr lang="en-US" sz="36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</m:fName>
                      <m:e>
                        <m:f>
                          <m:fPr>
                            <m:ctrlPr>
                              <a:rPr lang="en-US" sz="36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sz="36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en-US" sz="36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en-US" sz="36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sz="36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num>
                          <m:den>
                            <m:r>
                              <a:rPr lang="en-US" sz="36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sz="36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en-US" sz="36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en-US" sz="36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sz="36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den>
                        </m:f>
                      </m:e>
                    </m:func>
                  </m:oMath>
                </a14:m>
                <a:endParaRPr lang="en-US" sz="3600" dirty="0"/>
              </a:p>
              <a:p>
                <a:pPr algn="ctr"/>
                <a:endParaRPr lang="en-US" sz="3200" baseline="300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6A41129-A5A7-288F-BAD9-9FFE411216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2332" y="1219200"/>
                <a:ext cx="8367334" cy="130292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Box 15">
            <a:extLst>
              <a:ext uri="{FF2B5EF4-FFF2-40B4-BE49-F238E27FC236}">
                <a16:creationId xmlns:a16="http://schemas.microsoft.com/office/drawing/2014/main" id="{0895814E-26A8-E867-FEF8-41EC7EC0FE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6700" y="6502624"/>
            <a:ext cx="17653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/>
              <a:t>Source: D. </a:t>
            </a:r>
            <a:r>
              <a:rPr lang="en-US" sz="1200" dirty="0" err="1"/>
              <a:t>Fouhey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809935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D04DB-88A7-4575-A8C1-CF1236D27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Applying a linear filter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38AF670-16EB-4AFE-877F-3FB2FD622AF9}"/>
                  </a:ext>
                </a:extLst>
              </p:cNvPr>
              <p:cNvSpPr/>
              <p:nvPr/>
            </p:nvSpPr>
            <p:spPr>
              <a:xfrm>
                <a:off x="1457390" y="2472501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38AF670-16EB-4AFE-877F-3FB2FD622A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90" y="2472501"/>
                <a:ext cx="515229" cy="51522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51CF6A3-20D9-476B-B21A-D2F38E3B41B8}"/>
                  </a:ext>
                </a:extLst>
              </p:cNvPr>
              <p:cNvSpPr/>
              <p:nvPr/>
            </p:nvSpPr>
            <p:spPr>
              <a:xfrm>
                <a:off x="1972619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51CF6A3-20D9-476B-B21A-D2F38E3B41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9" y="2472500"/>
                <a:ext cx="515229" cy="51522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71E9232-6B3B-4DF4-9797-34BB787FF1AF}"/>
                  </a:ext>
                </a:extLst>
              </p:cNvPr>
              <p:cNvSpPr/>
              <p:nvPr/>
            </p:nvSpPr>
            <p:spPr>
              <a:xfrm>
                <a:off x="2487848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71E9232-6B3B-4DF4-9797-34BB787FF1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8" y="2472500"/>
                <a:ext cx="515229" cy="51522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E49885A-1E6B-4F93-AA06-3CD389BD1DE6}"/>
                  </a:ext>
                </a:extLst>
              </p:cNvPr>
              <p:cNvSpPr/>
              <p:nvPr/>
            </p:nvSpPr>
            <p:spPr>
              <a:xfrm>
                <a:off x="1457389" y="2976021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E49885A-1E6B-4F93-AA06-3CD389BD1D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2976021"/>
                <a:ext cx="515229" cy="51522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44F458F-BE4E-4266-ABFD-122266A8CA0C}"/>
                  </a:ext>
                </a:extLst>
              </p:cNvPr>
              <p:cNvSpPr/>
              <p:nvPr/>
            </p:nvSpPr>
            <p:spPr>
              <a:xfrm>
                <a:off x="1972618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44F458F-BE4E-4266-ABFD-122266A8CA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2976020"/>
                <a:ext cx="515229" cy="51522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E63EBE7-A077-4EFA-AB51-260B57E63CCB}"/>
                  </a:ext>
                </a:extLst>
              </p:cNvPr>
              <p:cNvSpPr/>
              <p:nvPr/>
            </p:nvSpPr>
            <p:spPr>
              <a:xfrm>
                <a:off x="2487847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E63EBE7-A077-4EFA-AB51-260B57E63C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2976020"/>
                <a:ext cx="515229" cy="51522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D1D8689-C765-4E68-8A16-265936695D3D}"/>
                  </a:ext>
                </a:extLst>
              </p:cNvPr>
              <p:cNvSpPr/>
              <p:nvPr/>
            </p:nvSpPr>
            <p:spPr>
              <a:xfrm>
                <a:off x="1457389" y="3475195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D1D8689-C765-4E68-8A16-265936695D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3475195"/>
                <a:ext cx="515229" cy="51522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12C3450-E34D-467E-B293-A9254B25A44F}"/>
                  </a:ext>
                </a:extLst>
              </p:cNvPr>
              <p:cNvSpPr/>
              <p:nvPr/>
            </p:nvSpPr>
            <p:spPr>
              <a:xfrm>
                <a:off x="1972618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12C3450-E34D-467E-B293-A9254B25A4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3475194"/>
                <a:ext cx="515229" cy="51522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41FC8B0-7F57-4CC1-83EE-5CE9CFB6CC78}"/>
                  </a:ext>
                </a:extLst>
              </p:cNvPr>
              <p:cNvSpPr/>
              <p:nvPr/>
            </p:nvSpPr>
            <p:spPr>
              <a:xfrm>
                <a:off x="2487847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41FC8B0-7F57-4CC1-83EE-5CE9CFB6CC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3475194"/>
                <a:ext cx="515229" cy="51522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9247400-2831-44DD-BADF-DCC5AD641F34}"/>
                  </a:ext>
                </a:extLst>
              </p:cNvPr>
              <p:cNvSpPr/>
              <p:nvPr/>
            </p:nvSpPr>
            <p:spPr>
              <a:xfrm>
                <a:off x="3003076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9247400-2831-44DD-BADF-DCC5AD641F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6" y="2472500"/>
                <a:ext cx="515229" cy="51522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3F11829-1276-4A95-BDB0-A96241896F65}"/>
                  </a:ext>
                </a:extLst>
              </p:cNvPr>
              <p:cNvSpPr/>
              <p:nvPr/>
            </p:nvSpPr>
            <p:spPr>
              <a:xfrm>
                <a:off x="3518305" y="247249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3F11829-1276-4A95-BDB0-A96241896F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5" y="2472499"/>
                <a:ext cx="515229" cy="51522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58C3C17-320E-453F-A60D-C05BEFD83E69}"/>
                  </a:ext>
                </a:extLst>
              </p:cNvPr>
              <p:cNvSpPr/>
              <p:nvPr/>
            </p:nvSpPr>
            <p:spPr>
              <a:xfrm>
                <a:off x="4033534" y="247249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58C3C17-320E-453F-A60D-C05BEFD83E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4" y="2472499"/>
                <a:ext cx="515229" cy="51522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EA6DED5-28BC-490B-BCFC-A812879497EA}"/>
                  </a:ext>
                </a:extLst>
              </p:cNvPr>
              <p:cNvSpPr/>
              <p:nvPr/>
            </p:nvSpPr>
            <p:spPr>
              <a:xfrm>
                <a:off x="3003075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EA6DED5-28BC-490B-BCFC-A812879497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2976020"/>
                <a:ext cx="515229" cy="51522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DEA4873-8505-4CD2-A57E-6ADF1D77EE29}"/>
                  </a:ext>
                </a:extLst>
              </p:cNvPr>
              <p:cNvSpPr/>
              <p:nvPr/>
            </p:nvSpPr>
            <p:spPr>
              <a:xfrm>
                <a:off x="3518304" y="297601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DEA4873-8505-4CD2-A57E-6ADF1D77EE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2976019"/>
                <a:ext cx="515229" cy="515229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B7FEF24-2B3B-4D67-BC11-0B40BC43CCF6}"/>
                  </a:ext>
                </a:extLst>
              </p:cNvPr>
              <p:cNvSpPr/>
              <p:nvPr/>
            </p:nvSpPr>
            <p:spPr>
              <a:xfrm>
                <a:off x="4033533" y="297601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B7FEF24-2B3B-4D67-BC11-0B40BC43CC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2976019"/>
                <a:ext cx="515229" cy="515229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439F3A8-7B00-41DF-B263-605479B164C1}"/>
                  </a:ext>
                </a:extLst>
              </p:cNvPr>
              <p:cNvSpPr/>
              <p:nvPr/>
            </p:nvSpPr>
            <p:spPr>
              <a:xfrm>
                <a:off x="3003075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439F3A8-7B00-41DF-B263-605479B164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3475194"/>
                <a:ext cx="515229" cy="51522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694E9B1-466B-49C8-A029-2EFC4FB3E3BC}"/>
                  </a:ext>
                </a:extLst>
              </p:cNvPr>
              <p:cNvSpPr/>
              <p:nvPr/>
            </p:nvSpPr>
            <p:spPr>
              <a:xfrm>
                <a:off x="3518304" y="347519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694E9B1-466B-49C8-A029-2EFC4FB3E3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3475193"/>
                <a:ext cx="515229" cy="515229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8871AC5-C2BF-442A-B1CE-B7633E02722C}"/>
                  </a:ext>
                </a:extLst>
              </p:cNvPr>
              <p:cNvSpPr/>
              <p:nvPr/>
            </p:nvSpPr>
            <p:spPr>
              <a:xfrm>
                <a:off x="4033533" y="347519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8871AC5-C2BF-442A-B1CE-B7633E0272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3475193"/>
                <a:ext cx="515229" cy="515229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6F51F84-BE01-4A67-BBDB-866D6AB1C627}"/>
                  </a:ext>
                </a:extLst>
              </p:cNvPr>
              <p:cNvSpPr/>
              <p:nvPr/>
            </p:nvSpPr>
            <p:spPr>
              <a:xfrm>
                <a:off x="1457390" y="399042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6F51F84-BE01-4A67-BBDB-866D6AB1C6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90" y="3990424"/>
                <a:ext cx="515229" cy="515229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28586C6-D1FF-4008-9A80-EA1C8C7B30BA}"/>
                  </a:ext>
                </a:extLst>
              </p:cNvPr>
              <p:cNvSpPr/>
              <p:nvPr/>
            </p:nvSpPr>
            <p:spPr>
              <a:xfrm>
                <a:off x="1972619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28586C6-D1FF-4008-9A80-EA1C8C7B30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9" y="3990423"/>
                <a:ext cx="515229" cy="515229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FA1C6874-4443-42E4-87D9-3B7630E48C7F}"/>
                  </a:ext>
                </a:extLst>
              </p:cNvPr>
              <p:cNvSpPr/>
              <p:nvPr/>
            </p:nvSpPr>
            <p:spPr>
              <a:xfrm>
                <a:off x="2487848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FA1C6874-4443-42E4-87D9-3B7630E48C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8" y="3990423"/>
                <a:ext cx="515229" cy="515229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4461DAA2-39DF-4994-BFC5-D6D971ADBD88}"/>
                  </a:ext>
                </a:extLst>
              </p:cNvPr>
              <p:cNvSpPr/>
              <p:nvPr/>
            </p:nvSpPr>
            <p:spPr>
              <a:xfrm>
                <a:off x="1457389" y="449394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4461DAA2-39DF-4994-BFC5-D6D971ADBD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4493944"/>
                <a:ext cx="515229" cy="515229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FD520F75-1714-4B1E-9138-626B7BAB8F06}"/>
                  </a:ext>
                </a:extLst>
              </p:cNvPr>
              <p:cNvSpPr/>
              <p:nvPr/>
            </p:nvSpPr>
            <p:spPr>
              <a:xfrm>
                <a:off x="1972618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FD520F75-1714-4B1E-9138-626B7BAB8F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4493943"/>
                <a:ext cx="515229" cy="515229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DB060D39-6046-4E96-BD00-934927FFD02C}"/>
                  </a:ext>
                </a:extLst>
              </p:cNvPr>
              <p:cNvSpPr/>
              <p:nvPr/>
            </p:nvSpPr>
            <p:spPr>
              <a:xfrm>
                <a:off x="2487847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DB060D39-6046-4E96-BD00-934927FFD0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4493943"/>
                <a:ext cx="515229" cy="515229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EE775BC-ADDF-4260-B51A-A4CEE87F25DB}"/>
                  </a:ext>
                </a:extLst>
              </p:cNvPr>
              <p:cNvSpPr/>
              <p:nvPr/>
            </p:nvSpPr>
            <p:spPr>
              <a:xfrm>
                <a:off x="3003076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EE775BC-ADDF-4260-B51A-A4CEE87F25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6" y="3990423"/>
                <a:ext cx="515229" cy="515229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22D4EA7-F3CF-4CAD-942E-EA8C6D51FE01}"/>
                  </a:ext>
                </a:extLst>
              </p:cNvPr>
              <p:cNvSpPr/>
              <p:nvPr/>
            </p:nvSpPr>
            <p:spPr>
              <a:xfrm>
                <a:off x="3518305" y="399042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22D4EA7-F3CF-4CAD-942E-EA8C6D51FE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5" y="3990422"/>
                <a:ext cx="515229" cy="515229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7FBDC32-C75E-4E72-A28D-1E27044E9CB4}"/>
                  </a:ext>
                </a:extLst>
              </p:cNvPr>
              <p:cNvSpPr/>
              <p:nvPr/>
            </p:nvSpPr>
            <p:spPr>
              <a:xfrm>
                <a:off x="4033534" y="399042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7FBDC32-C75E-4E72-A28D-1E27044E9C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4" y="3990422"/>
                <a:ext cx="515229" cy="515229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5DA72B3-1EB9-432C-ADB6-2A2CE38F6BB6}"/>
                  </a:ext>
                </a:extLst>
              </p:cNvPr>
              <p:cNvSpPr/>
              <p:nvPr/>
            </p:nvSpPr>
            <p:spPr>
              <a:xfrm>
                <a:off x="3003075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5DA72B3-1EB9-432C-ADB6-2A2CE38F6B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4493943"/>
                <a:ext cx="515229" cy="515229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9B2E9C0-65FD-43CA-AA23-F0585DBE64A2}"/>
                  </a:ext>
                </a:extLst>
              </p:cNvPr>
              <p:cNvSpPr/>
              <p:nvPr/>
            </p:nvSpPr>
            <p:spPr>
              <a:xfrm>
                <a:off x="3518304" y="449394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9B2E9C0-65FD-43CA-AA23-F0585DBE64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4493942"/>
                <a:ext cx="515229" cy="515229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F7620BF-B398-46A0-B5C3-8B18F475611B}"/>
                  </a:ext>
                </a:extLst>
              </p:cNvPr>
              <p:cNvSpPr/>
              <p:nvPr/>
            </p:nvSpPr>
            <p:spPr>
              <a:xfrm>
                <a:off x="4033533" y="449394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F7620BF-B398-46A0-B5C3-8B18F47561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4493942"/>
                <a:ext cx="515229" cy="515229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9" name="TextBox 138">
            <a:extLst>
              <a:ext uri="{FF2B5EF4-FFF2-40B4-BE49-F238E27FC236}">
                <a16:creationId xmlns:a16="http://schemas.microsoft.com/office/drawing/2014/main" id="{ECB97369-7843-4DBE-A23F-DDDDC83B7518}"/>
              </a:ext>
            </a:extLst>
          </p:cNvPr>
          <p:cNvSpPr txBox="1"/>
          <p:nvPr/>
        </p:nvSpPr>
        <p:spPr>
          <a:xfrm>
            <a:off x="1457389" y="1748095"/>
            <a:ext cx="30913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Input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BEDD43FF-8AE2-4E4A-934C-590FA085E78D}"/>
              </a:ext>
            </a:extLst>
          </p:cNvPr>
          <p:cNvSpPr txBox="1"/>
          <p:nvPr/>
        </p:nvSpPr>
        <p:spPr>
          <a:xfrm>
            <a:off x="5534385" y="1748095"/>
            <a:ext cx="1586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Filter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F118AA57-10AB-4B38-899A-30E4473696D0}"/>
                  </a:ext>
                </a:extLst>
              </p:cNvPr>
              <p:cNvSpPr/>
              <p:nvPr/>
            </p:nvSpPr>
            <p:spPr>
              <a:xfrm>
                <a:off x="8151210" y="2973846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F118AA57-10AB-4B38-899A-30E4473696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1210" y="2973846"/>
                <a:ext cx="515229" cy="515229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EA487E16-4D02-466D-987E-382E8296E2DE}"/>
                  </a:ext>
                </a:extLst>
              </p:cNvPr>
              <p:cNvSpPr/>
              <p:nvPr/>
            </p:nvSpPr>
            <p:spPr>
              <a:xfrm>
                <a:off x="8666439" y="297384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EA487E16-4D02-466D-987E-382E8296E2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6439" y="2973845"/>
                <a:ext cx="515229" cy="515229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0" name="TextBox 89">
            <a:extLst>
              <a:ext uri="{FF2B5EF4-FFF2-40B4-BE49-F238E27FC236}">
                <a16:creationId xmlns:a16="http://schemas.microsoft.com/office/drawing/2014/main" id="{FB10CB1F-2BAA-4314-A24C-272CED28DCCB}"/>
              </a:ext>
            </a:extLst>
          </p:cNvPr>
          <p:cNvSpPr txBox="1"/>
          <p:nvPr/>
        </p:nvSpPr>
        <p:spPr>
          <a:xfrm>
            <a:off x="8388484" y="1748095"/>
            <a:ext cx="1586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Output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E8E6184D-B641-5444-9C11-A6671825F417}"/>
              </a:ext>
            </a:extLst>
          </p:cNvPr>
          <p:cNvGrpSpPr/>
          <p:nvPr/>
        </p:nvGrpSpPr>
        <p:grpSpPr>
          <a:xfrm>
            <a:off x="1961969" y="2459832"/>
            <a:ext cx="1543231" cy="1543253"/>
            <a:chOff x="1568407" y="3929528"/>
            <a:chExt cx="2134560" cy="2134589"/>
          </a:xfrm>
          <a:noFill/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9C52D883-2920-6B45-9E1F-B2727DF03B8C}"/>
                </a:ext>
              </a:extLst>
            </p:cNvPr>
            <p:cNvSpPr/>
            <p:nvPr/>
          </p:nvSpPr>
          <p:spPr>
            <a:xfrm>
              <a:off x="1568407" y="3929529"/>
              <a:ext cx="711520" cy="711521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DAEB93D9-8BD0-0748-A0FA-243F2516A4F9}"/>
                </a:ext>
              </a:extLst>
            </p:cNvPr>
            <p:cNvSpPr/>
            <p:nvPr/>
          </p:nvSpPr>
          <p:spPr>
            <a:xfrm>
              <a:off x="2279925" y="3929528"/>
              <a:ext cx="711520" cy="711521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E547F00C-EBC6-D547-8583-6B2E2A356C52}"/>
                </a:ext>
              </a:extLst>
            </p:cNvPr>
            <p:cNvSpPr/>
            <p:nvPr/>
          </p:nvSpPr>
          <p:spPr>
            <a:xfrm>
              <a:off x="2991446" y="3934536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04C445A4-A743-044B-9A03-A2F9461E95A6}"/>
                </a:ext>
              </a:extLst>
            </p:cNvPr>
            <p:cNvSpPr/>
            <p:nvPr/>
          </p:nvSpPr>
          <p:spPr>
            <a:xfrm>
              <a:off x="1568407" y="4641062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7656D167-A038-9C4F-AE8A-A913957A1107}"/>
                </a:ext>
              </a:extLst>
            </p:cNvPr>
            <p:cNvSpPr/>
            <p:nvPr/>
          </p:nvSpPr>
          <p:spPr>
            <a:xfrm>
              <a:off x="2279927" y="4641061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CE433B3E-26B9-8744-AA7D-6236360180C7}"/>
                </a:ext>
              </a:extLst>
            </p:cNvPr>
            <p:cNvSpPr/>
            <p:nvPr/>
          </p:nvSpPr>
          <p:spPr>
            <a:xfrm>
              <a:off x="2991446" y="4641061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AF6CCDDA-8C33-B249-84CB-8F1D7A802A29}"/>
                </a:ext>
              </a:extLst>
            </p:cNvPr>
            <p:cNvGrpSpPr/>
            <p:nvPr/>
          </p:nvGrpSpPr>
          <p:grpSpPr>
            <a:xfrm>
              <a:off x="1568407" y="5352587"/>
              <a:ext cx="2134560" cy="711530"/>
              <a:chOff x="2038524" y="5114313"/>
              <a:chExt cx="1233183" cy="411067"/>
            </a:xfrm>
            <a:grpFill/>
          </p:grpSpPr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10BEE30D-4D31-604F-A0FE-EDDD5BD111E0}"/>
                  </a:ext>
                </a:extLst>
              </p:cNvPr>
              <p:cNvSpPr/>
              <p:nvPr/>
            </p:nvSpPr>
            <p:spPr>
              <a:xfrm>
                <a:off x="2038524" y="5114315"/>
                <a:ext cx="411061" cy="411061"/>
              </a:xfrm>
              <a:prstGeom prst="rect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DEA53E57-C634-6B41-9459-1D9401C13D80}"/>
                  </a:ext>
                </a:extLst>
              </p:cNvPr>
              <p:cNvSpPr/>
              <p:nvPr/>
            </p:nvSpPr>
            <p:spPr>
              <a:xfrm>
                <a:off x="2449585" y="5114313"/>
                <a:ext cx="411061" cy="411061"/>
              </a:xfrm>
              <a:prstGeom prst="rect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82389E52-0BB5-CC41-9D9A-0CEB52B2F0F3}"/>
                  </a:ext>
                </a:extLst>
              </p:cNvPr>
              <p:cNvSpPr/>
              <p:nvPr/>
            </p:nvSpPr>
            <p:spPr>
              <a:xfrm>
                <a:off x="2860646" y="5114319"/>
                <a:ext cx="411061" cy="411061"/>
              </a:xfrm>
              <a:prstGeom prst="rect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C553D60-BDB5-1A42-9567-BA988EB71B7A}"/>
                  </a:ext>
                </a:extLst>
              </p:cNvPr>
              <p:cNvSpPr/>
              <p:nvPr/>
            </p:nvSpPr>
            <p:spPr>
              <a:xfrm>
                <a:off x="7333652" y="3391375"/>
                <a:ext cx="60465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C553D60-BDB5-1A42-9567-BA988EB71B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3652" y="3391375"/>
                <a:ext cx="604653" cy="584775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3A8FC66A-A166-0444-AF1C-19BF8EF867B6}"/>
                  </a:ext>
                </a:extLst>
              </p:cNvPr>
              <p:cNvSpPr/>
              <p:nvPr/>
            </p:nvSpPr>
            <p:spPr>
              <a:xfrm>
                <a:off x="4800600" y="3415493"/>
                <a:ext cx="497252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∗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3A8FC66A-A166-0444-AF1C-19BF8EF867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3415493"/>
                <a:ext cx="497252" cy="584775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A8FE2E49-7BE9-6B41-B748-E80B1B791BCB}"/>
                  </a:ext>
                </a:extLst>
              </p:cNvPr>
              <p:cNvSpPr/>
              <p:nvPr/>
            </p:nvSpPr>
            <p:spPr>
              <a:xfrm>
                <a:off x="2481998" y="5638800"/>
                <a:ext cx="7228004" cy="45313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11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 +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12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+ … +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33</m:t>
                      </m:r>
                    </m:oMath>
                  </m:oMathPara>
                </a14:m>
                <a:endParaRPr lang="en-US" baseline="-25000" dirty="0"/>
              </a:p>
            </p:txBody>
          </p:sp>
        </mc:Choice>
        <mc:Fallback xmlns=""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A8FE2E49-7BE9-6B41-B748-E80B1B791B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1998" y="5638800"/>
                <a:ext cx="7228004" cy="453137"/>
              </a:xfrm>
              <a:prstGeom prst="rect">
                <a:avLst/>
              </a:prstGeom>
              <a:blipFill>
                <a:blip r:embed="rId36"/>
                <a:stretch>
                  <a:fillRect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6" name="TextBox 95">
            <a:extLst>
              <a:ext uri="{FF2B5EF4-FFF2-40B4-BE49-F238E27FC236}">
                <a16:creationId xmlns:a16="http://schemas.microsoft.com/office/drawing/2014/main" id="{444D1C37-7966-A74A-8E0B-2AB41BAF2A6F}"/>
              </a:ext>
            </a:extLst>
          </p:cNvPr>
          <p:cNvSpPr txBox="1"/>
          <p:nvPr/>
        </p:nvSpPr>
        <p:spPr>
          <a:xfrm>
            <a:off x="152400" y="6553200"/>
            <a:ext cx="29418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Adapted from </a:t>
            </a:r>
            <a:r>
              <a:rPr lang="en-US" sz="1200" dirty="0">
                <a:hlinkClick r:id="rId37"/>
              </a:rPr>
              <a:t>D. </a:t>
            </a:r>
            <a:r>
              <a:rPr lang="en-US" sz="1200" dirty="0" err="1">
                <a:hlinkClick r:id="rId37"/>
              </a:rPr>
              <a:t>Fouhey</a:t>
            </a:r>
            <a:r>
              <a:rPr lang="en-US" sz="1200" dirty="0">
                <a:hlinkClick r:id="rId37"/>
              </a:rPr>
              <a:t> and J. Johnson</a:t>
            </a:r>
            <a:endParaRPr lang="en-US" sz="1200" dirty="0"/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F5790BBD-7700-6141-938A-4A2BCC9B9257}"/>
              </a:ext>
            </a:extLst>
          </p:cNvPr>
          <p:cNvGrpSpPr/>
          <p:nvPr/>
        </p:nvGrpSpPr>
        <p:grpSpPr>
          <a:xfrm>
            <a:off x="5562600" y="2975050"/>
            <a:ext cx="1543232" cy="1515512"/>
            <a:chOff x="1568407" y="3936760"/>
            <a:chExt cx="2134562" cy="2096220"/>
          </a:xfrm>
          <a:solidFill>
            <a:srgbClr val="F4D6B4"/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B7D3BC35-B8B3-0746-96B5-314575971A16}"/>
                    </a:ext>
                  </a:extLst>
                </p:cNvPr>
                <p:cNvSpPr/>
                <p:nvPr/>
              </p:nvSpPr>
              <p:spPr>
                <a:xfrm>
                  <a:off x="1568409" y="3936762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B7D3BC35-B8B3-0746-96B5-314575971A1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8409" y="3936762"/>
                  <a:ext cx="711520" cy="711520"/>
                </a:xfrm>
                <a:prstGeom prst="rect">
                  <a:avLst/>
                </a:prstGeom>
                <a:blipFill>
                  <a:blip r:embed="rId38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0CF3131F-3E20-7546-9621-5D006F24A9FF}"/>
                    </a:ext>
                  </a:extLst>
                </p:cNvPr>
                <p:cNvSpPr/>
                <p:nvPr/>
              </p:nvSpPr>
              <p:spPr>
                <a:xfrm>
                  <a:off x="2279929" y="393676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0CF3131F-3E20-7546-9621-5D006F24A9F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9929" y="3936760"/>
                  <a:ext cx="711520" cy="711520"/>
                </a:xfrm>
                <a:prstGeom prst="rect">
                  <a:avLst/>
                </a:prstGeom>
                <a:blipFill>
                  <a:blip r:embed="rId39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DFF97C31-F8EC-534A-B248-061509F6B7BE}"/>
                    </a:ext>
                  </a:extLst>
                </p:cNvPr>
                <p:cNvSpPr/>
                <p:nvPr/>
              </p:nvSpPr>
              <p:spPr>
                <a:xfrm>
                  <a:off x="2991449" y="393676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DFF97C31-F8EC-534A-B248-061509F6B7B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1449" y="3936760"/>
                  <a:ext cx="711520" cy="711520"/>
                </a:xfrm>
                <a:prstGeom prst="rect">
                  <a:avLst/>
                </a:prstGeom>
                <a:blipFill>
                  <a:blip r:embed="rId40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6239C55D-9EA2-1F45-BCA7-BC8EAA3E5137}"/>
                    </a:ext>
                  </a:extLst>
                </p:cNvPr>
                <p:cNvSpPr/>
                <p:nvPr/>
              </p:nvSpPr>
              <p:spPr>
                <a:xfrm>
                  <a:off x="1568407" y="4632111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6239C55D-9EA2-1F45-BCA7-BC8EAA3E513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8407" y="4632111"/>
                  <a:ext cx="711520" cy="711520"/>
                </a:xfrm>
                <a:prstGeom prst="rect">
                  <a:avLst/>
                </a:prstGeom>
                <a:blipFill>
                  <a:blip r:embed="rId41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7EF5D4F5-52FE-344C-92DA-18C0F46BF3FA}"/>
                    </a:ext>
                  </a:extLst>
                </p:cNvPr>
                <p:cNvSpPr/>
                <p:nvPr/>
              </p:nvSpPr>
              <p:spPr>
                <a:xfrm>
                  <a:off x="2279927" y="463211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7EF5D4F5-52FE-344C-92DA-18C0F46BF3F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9927" y="4632110"/>
                  <a:ext cx="711520" cy="711520"/>
                </a:xfrm>
                <a:prstGeom prst="rect">
                  <a:avLst/>
                </a:prstGeom>
                <a:blipFill>
                  <a:blip r:embed="rId42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4EEA0166-9647-3F46-B6F5-706339C19EB4}"/>
                    </a:ext>
                  </a:extLst>
                </p:cNvPr>
                <p:cNvSpPr/>
                <p:nvPr/>
              </p:nvSpPr>
              <p:spPr>
                <a:xfrm>
                  <a:off x="2991447" y="463211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4EEA0166-9647-3F46-B6F5-706339C19EB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1447" y="4632110"/>
                  <a:ext cx="711520" cy="711520"/>
                </a:xfrm>
                <a:prstGeom prst="rect">
                  <a:avLst/>
                </a:prstGeom>
                <a:blipFill>
                  <a:blip r:embed="rId43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42B30DB9-851A-AD48-8EEF-18FE1623B673}"/>
                </a:ext>
              </a:extLst>
            </p:cNvPr>
            <p:cNvGrpSpPr/>
            <p:nvPr/>
          </p:nvGrpSpPr>
          <p:grpSpPr>
            <a:xfrm>
              <a:off x="1568407" y="5321458"/>
              <a:ext cx="2134560" cy="711522"/>
              <a:chOff x="2038524" y="5096324"/>
              <a:chExt cx="1233183" cy="411062"/>
            </a:xfrm>
            <a:grpFill/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030C8164-3A3D-DF42-BCED-62518E191DA4}"/>
                      </a:ext>
                    </a:extLst>
                  </p:cNvPr>
                  <p:cNvSpPr/>
                  <p:nvPr/>
                </p:nvSpPr>
                <p:spPr>
                  <a:xfrm>
                    <a:off x="2038524" y="5096325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31</m:t>
                          </m:r>
                        </m:oMath>
                      </m:oMathPara>
                    </a14:m>
                    <a:endParaRPr lang="en-US" sz="120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030C8164-3A3D-DF42-BCED-62518E191DA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38524" y="5096325"/>
                    <a:ext cx="411061" cy="411061"/>
                  </a:xfrm>
                  <a:prstGeom prst="rect">
                    <a:avLst/>
                  </a:prstGeom>
                  <a:blipFill>
                    <a:blip r:embed="rId44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A474BA6F-7B77-9549-9CAB-EAD0CB1E4C97}"/>
                      </a:ext>
                    </a:extLst>
                  </p:cNvPr>
                  <p:cNvSpPr/>
                  <p:nvPr/>
                </p:nvSpPr>
                <p:spPr>
                  <a:xfrm>
                    <a:off x="2449585" y="5096324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32</m:t>
                          </m:r>
                        </m:oMath>
                      </m:oMathPara>
                    </a14:m>
                    <a:endParaRPr lang="en-US" sz="120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A474BA6F-7B77-9549-9CAB-EAD0CB1E4C97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49585" y="5096324"/>
                    <a:ext cx="411061" cy="411061"/>
                  </a:xfrm>
                  <a:prstGeom prst="rect">
                    <a:avLst/>
                  </a:prstGeom>
                  <a:blipFill>
                    <a:blip r:embed="rId45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7" name="Rectangle 106">
                    <a:extLst>
                      <a:ext uri="{FF2B5EF4-FFF2-40B4-BE49-F238E27FC236}">
                        <a16:creationId xmlns:a16="http://schemas.microsoft.com/office/drawing/2014/main" id="{4AB93990-0E26-3C47-9717-CF9F86AAA70B}"/>
                      </a:ext>
                    </a:extLst>
                  </p:cNvPr>
                  <p:cNvSpPr/>
                  <p:nvPr/>
                </p:nvSpPr>
                <p:spPr>
                  <a:xfrm>
                    <a:off x="2860646" y="5096324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33</m:t>
                          </m:r>
                        </m:oMath>
                      </m:oMathPara>
                    </a14:m>
                    <a:endParaRPr lang="en-US" sz="120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7" name="Rectangle 106">
                    <a:extLst>
                      <a:ext uri="{FF2B5EF4-FFF2-40B4-BE49-F238E27FC236}">
                        <a16:creationId xmlns:a16="http://schemas.microsoft.com/office/drawing/2014/main" id="{4AB93990-0E26-3C47-9717-CF9F86AAA70B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60646" y="5096324"/>
                    <a:ext cx="411061" cy="411061"/>
                  </a:xfrm>
                  <a:prstGeom prst="rect">
                    <a:avLst/>
                  </a:prstGeom>
                  <a:blipFill>
                    <a:blip r:embed="rId46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18184633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7AF9D-3C22-409F-862C-5BAB0BAC5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gradient: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AD76382-8EFF-4BEF-B6B4-BF34C641F5CE}"/>
                  </a:ext>
                </a:extLst>
              </p:cNvPr>
              <p:cNvSpPr txBox="1"/>
              <p:nvPr/>
            </p:nvSpPr>
            <p:spPr>
              <a:xfrm>
                <a:off x="1912332" y="1219200"/>
                <a:ext cx="8367334" cy="13029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Orientation: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36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3600" b="0" i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e>
                          <m:sup>
                            <m:r>
                              <a:rPr lang="en-US" sz="36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</m:fName>
                      <m:e>
                        <m:f>
                          <m:fPr>
                            <m:ctrlPr>
                              <a:rPr lang="en-US" sz="36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sz="36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en-US" sz="36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en-US" sz="36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sz="36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num>
                          <m:den>
                            <m:r>
                              <a:rPr lang="en-US" sz="36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sz="36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en-US" sz="36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en-US" sz="36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sz="36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den>
                        </m:f>
                      </m:e>
                    </m:func>
                  </m:oMath>
                </a14:m>
                <a:endParaRPr lang="en-US" sz="3600" dirty="0"/>
              </a:p>
              <a:p>
                <a:pPr algn="ctr"/>
                <a:endParaRPr lang="en-US" sz="3200" baseline="300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AD76382-8EFF-4BEF-B6B4-BF34C641F5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2332" y="1219200"/>
                <a:ext cx="8367334" cy="130292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C5F8AFF7-8678-4C01-90A3-CDE3728C8E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770" y="2343358"/>
            <a:ext cx="5750459" cy="372821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6D7696D-729D-4102-8E9F-76CCC306A1E1}"/>
              </a:ext>
            </a:extLst>
          </p:cNvPr>
          <p:cNvSpPr txBox="1"/>
          <p:nvPr/>
        </p:nvSpPr>
        <p:spPr>
          <a:xfrm>
            <a:off x="2895600" y="6174298"/>
            <a:ext cx="6283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Make lightness equal to gradient magnitude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C9F5CBB-6056-4E22-A2CB-07E927DC06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888" y="4558404"/>
            <a:ext cx="1513169" cy="1513169"/>
          </a:xfrm>
          <a:prstGeom prst="rect">
            <a:avLst/>
          </a:prstGeom>
        </p:spPr>
      </p:pic>
      <p:sp>
        <p:nvSpPr>
          <p:cNvPr id="3" name="Text Box 15">
            <a:extLst>
              <a:ext uri="{FF2B5EF4-FFF2-40B4-BE49-F238E27FC236}">
                <a16:creationId xmlns:a16="http://schemas.microsoft.com/office/drawing/2014/main" id="{C1AF4A80-9852-6488-4DFD-B544322B03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6700" y="6502624"/>
            <a:ext cx="17653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/>
              <a:t>Source: D. </a:t>
            </a:r>
            <a:r>
              <a:rPr lang="en-US" sz="1200" dirty="0" err="1"/>
              <a:t>Fouhey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6732560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Derivatives and noise</a:t>
            </a:r>
          </a:p>
        </p:txBody>
      </p:sp>
      <p:pic>
        <p:nvPicPr>
          <p:cNvPr id="17416" name="Picture 2" descr="C:\Documents and Settings\Derek Hoiem\My Documents\My Pictures\monte carlo\monaco03.jpg"/>
          <p:cNvPicPr>
            <a:picLocks noChangeAspect="1" noChangeArrowheads="1"/>
          </p:cNvPicPr>
          <p:nvPr/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134" y="1050124"/>
            <a:ext cx="4185866" cy="5579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 bwMode="auto">
          <a:xfrm>
            <a:off x="1147468" y="4537172"/>
            <a:ext cx="4184457" cy="2077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3733" name="Picture 5" descr="C:\Documents and Settings\Derek Hoiem\My Documents\Classes\Spring10 - Computer Vision\figs\7\monaco_500_g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7" t="2856" r="7130" b="5714"/>
          <a:stretch>
            <a:fillRect/>
          </a:stretch>
        </p:blipFill>
        <p:spPr bwMode="auto">
          <a:xfrm>
            <a:off x="6826527" y="3840480"/>
            <a:ext cx="3581400" cy="2865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8880391" y="3980037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Gradient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4491E3F-BB1E-4AA7-ACCB-248C964A1793}"/>
                  </a:ext>
                </a:extLst>
              </p14:cNvPr>
              <p14:cNvContentPartPr/>
              <p14:nvPr/>
            </p14:nvContentPartPr>
            <p14:xfrm>
              <a:off x="8305302" y="3564869"/>
              <a:ext cx="1800" cy="57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4491E3F-BB1E-4AA7-ACCB-248C964A179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269302" y="3493229"/>
                <a:ext cx="73440" cy="14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FAE5B02-1D1F-4595-8516-E7F1BB36CE9D}"/>
                  </a:ext>
                </a:extLst>
              </p14:cNvPr>
              <p14:cNvContentPartPr/>
              <p14:nvPr/>
            </p14:nvContentPartPr>
            <p14:xfrm>
              <a:off x="8304942" y="3542549"/>
              <a:ext cx="33120" cy="212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FAE5B02-1D1F-4595-8516-E7F1BB36CE9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269302" y="3470549"/>
                <a:ext cx="104760" cy="16488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BEF4FEC2-250A-4820-9E88-A9D4984917FD}"/>
              </a:ext>
            </a:extLst>
          </p:cNvPr>
          <p:cNvSpPr txBox="1"/>
          <p:nvPr/>
        </p:nvSpPr>
        <p:spPr>
          <a:xfrm>
            <a:off x="10744200" y="6525687"/>
            <a:ext cx="13965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Source: D.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Hoiem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8F55636-7A86-8E99-E9F8-8659420C83D4}"/>
              </a:ext>
            </a:extLst>
          </p:cNvPr>
          <p:cNvSpPr/>
          <p:nvPr/>
        </p:nvSpPr>
        <p:spPr bwMode="auto">
          <a:xfrm>
            <a:off x="7315200" y="5087112"/>
            <a:ext cx="304800" cy="188976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BA53333-17E8-E8F6-3835-4FD23B022E0E}"/>
              </a:ext>
            </a:extLst>
          </p:cNvPr>
          <p:cNvSpPr/>
          <p:nvPr/>
        </p:nvSpPr>
        <p:spPr bwMode="auto">
          <a:xfrm>
            <a:off x="7388087" y="1219199"/>
            <a:ext cx="231913" cy="251407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5BBF518-F7EE-4CB8-B383-C478617ED245}"/>
              </a:ext>
            </a:extLst>
          </p:cNvPr>
          <p:cNvSpPr/>
          <p:nvPr/>
        </p:nvSpPr>
        <p:spPr bwMode="auto">
          <a:xfrm>
            <a:off x="1676400" y="4343400"/>
            <a:ext cx="381000" cy="38100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A82ED84-1411-CF86-B155-2017BFBEEC33}"/>
              </a:ext>
            </a:extLst>
          </p:cNvPr>
          <p:cNvSpPr/>
          <p:nvPr/>
        </p:nvSpPr>
        <p:spPr bwMode="auto">
          <a:xfrm>
            <a:off x="7414212" y="5259393"/>
            <a:ext cx="434387" cy="434387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Derivatives and noise</a:t>
            </a:r>
          </a:p>
        </p:txBody>
      </p:sp>
      <p:pic>
        <p:nvPicPr>
          <p:cNvPr id="18435" name="Picture 2" descr="C:\Documents and Settings\Derek Hoiem\My Documents\Classes\Spring10 - Computer Vision\figs\7\monaco_500_gx_nois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t="3810" r="7143"/>
          <a:stretch>
            <a:fillRect/>
          </a:stretch>
        </p:blipFill>
        <p:spPr bwMode="auto">
          <a:xfrm>
            <a:off x="6830568" y="3886200"/>
            <a:ext cx="3584448" cy="3016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3" descr="C:\Documents and Settings\Derek Hoiem\My Documents\Classes\Spring10 - Computer Vision\figs\7\monaco_nois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1047862"/>
            <a:ext cx="4190999" cy="558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 bwMode="auto">
          <a:xfrm>
            <a:off x="1143000" y="4536323"/>
            <a:ext cx="4186153" cy="1616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4C3A5CA3-3A32-866A-96C9-97F56DCEF5FA}"/>
              </a:ext>
            </a:extLst>
          </p:cNvPr>
          <p:cNvSpPr txBox="1"/>
          <p:nvPr/>
        </p:nvSpPr>
        <p:spPr>
          <a:xfrm>
            <a:off x="8880391" y="3980037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Gradient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873279-68A1-3C7C-56B0-94776363461E}"/>
              </a:ext>
            </a:extLst>
          </p:cNvPr>
          <p:cNvSpPr txBox="1"/>
          <p:nvPr/>
        </p:nvSpPr>
        <p:spPr>
          <a:xfrm>
            <a:off x="5715000" y="1047862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Let’s add a little Gaussian noise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EB2EF2-2829-E056-2DAD-F8BBA3C8B5F5}"/>
              </a:ext>
            </a:extLst>
          </p:cNvPr>
          <p:cNvSpPr txBox="1"/>
          <p:nvPr/>
        </p:nvSpPr>
        <p:spPr>
          <a:xfrm>
            <a:off x="10744200" y="6525687"/>
            <a:ext cx="13965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Source: D.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Hoiem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63630F5-6007-2FA5-C689-AF2903570E6D}"/>
              </a:ext>
            </a:extLst>
          </p:cNvPr>
          <p:cNvSpPr/>
          <p:nvPr/>
        </p:nvSpPr>
        <p:spPr bwMode="auto">
          <a:xfrm>
            <a:off x="1676400" y="4343400"/>
            <a:ext cx="381000" cy="38100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BE3B45-F250-9A50-250C-7440E0229CFF}"/>
              </a:ext>
            </a:extLst>
          </p:cNvPr>
          <p:cNvSpPr/>
          <p:nvPr/>
        </p:nvSpPr>
        <p:spPr bwMode="auto">
          <a:xfrm>
            <a:off x="7414212" y="5259393"/>
            <a:ext cx="434387" cy="434387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A9DB0-A3FE-D125-66C9-AE0D3CE6F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Derivatives and noise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22D5A250-9DFF-5AB8-48D4-4E2E5A913F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93976" y="850392"/>
            <a:ext cx="8024458" cy="6007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012EE489-6319-BA5E-B540-919EFF76DA1E}"/>
              </a:ext>
            </a:extLst>
          </p:cNvPr>
          <p:cNvSpPr/>
          <p:nvPr/>
        </p:nvSpPr>
        <p:spPr bwMode="auto">
          <a:xfrm>
            <a:off x="3810000" y="3522152"/>
            <a:ext cx="384313" cy="364048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3B93AA-937B-F62C-4FB6-F9556FDD15F5}"/>
              </a:ext>
            </a:extLst>
          </p:cNvPr>
          <p:cNvSpPr/>
          <p:nvPr/>
        </p:nvSpPr>
        <p:spPr bwMode="auto">
          <a:xfrm>
            <a:off x="3862819" y="3810000"/>
            <a:ext cx="662988" cy="66458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79852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A9DB0-A3FE-D125-66C9-AE0D3CE6F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Derivatives and noise</a:t>
            </a:r>
          </a:p>
        </p:txBody>
      </p:sp>
      <p:pic>
        <p:nvPicPr>
          <p:cNvPr id="3" name="Picture 2" descr="C:\Documents and Settings\Derek Hoiem\My Documents\Classes\Spring10 - Computer Vision\figs\7\monaco_500_gx_noise.png">
            <a:extLst>
              <a:ext uri="{FF2B5EF4-FFF2-40B4-BE49-F238E27FC236}">
                <a16:creationId xmlns:a16="http://schemas.microsoft.com/office/drawing/2014/main" id="{7801E42C-51DA-B89D-74F2-400832A764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93709" y="854554"/>
            <a:ext cx="8004579" cy="6003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7CAAE33-6777-09D3-71CC-CA154599060C}"/>
              </a:ext>
            </a:extLst>
          </p:cNvPr>
          <p:cNvSpPr/>
          <p:nvPr/>
        </p:nvSpPr>
        <p:spPr bwMode="auto">
          <a:xfrm>
            <a:off x="3862819" y="3810000"/>
            <a:ext cx="662988" cy="66458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08985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noisy edges</a:t>
            </a:r>
          </a:p>
        </p:txBody>
      </p:sp>
      <p:sp>
        <p:nvSpPr>
          <p:cNvPr id="307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Consider a single row or column of the image:</a:t>
            </a:r>
          </a:p>
        </p:txBody>
      </p:sp>
      <p:graphicFrame>
        <p:nvGraphicFramePr>
          <p:cNvPr id="3074" name="Object 4"/>
          <p:cNvGraphicFramePr>
            <a:graphicFrameLocks noChangeAspect="1"/>
          </p:cNvGraphicFramePr>
          <p:nvPr/>
        </p:nvGraphicFramePr>
        <p:xfrm>
          <a:off x="3592514" y="1917700"/>
          <a:ext cx="5018087" cy="189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5" imgW="5885714" imgH="2219635" progId="">
                  <p:embed/>
                </p:oleObj>
              </mc:Choice>
              <mc:Fallback>
                <p:oleObj name="Photo Editor Photo" r:id="rId5" imgW="5885714" imgH="2219635" progId="">
                  <p:embed/>
                  <p:pic>
                    <p:nvPicPr>
                      <p:cNvPr id="307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92514" y="1917700"/>
                        <a:ext cx="5018087" cy="189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8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25726" y="2520950"/>
            <a:ext cx="650875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295400" y="4038600"/>
            <a:ext cx="7772400" cy="2743200"/>
            <a:chOff x="-288" y="2544"/>
            <a:chExt cx="4896" cy="1728"/>
          </a:xfrm>
        </p:grpSpPr>
        <p:graphicFrame>
          <p:nvGraphicFramePr>
            <p:cNvPr id="3075" name="Object 7"/>
            <p:cNvGraphicFramePr>
              <a:graphicFrameLocks noChangeAspect="1"/>
            </p:cNvGraphicFramePr>
            <p:nvPr/>
          </p:nvGraphicFramePr>
          <p:xfrm>
            <a:off x="1099" y="2544"/>
            <a:ext cx="3221" cy="11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8" imgW="5915851" imgH="2029108" progId="">
                    <p:embed/>
                  </p:oleObj>
                </mc:Choice>
                <mc:Fallback>
                  <p:oleObj name="Photo Editor Photo" r:id="rId8" imgW="5915851" imgH="2029108" progId="">
                    <p:embed/>
                    <p:pic>
                      <p:nvPicPr>
                        <p:cNvPr id="3075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99" y="2544"/>
                          <a:ext cx="3221" cy="110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3081" name="Picture 8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80" y="2888"/>
              <a:ext cx="622" cy="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82" name="Rectangle 9"/>
            <p:cNvSpPr>
              <a:spLocks noChangeArrowheads="1"/>
            </p:cNvSpPr>
            <p:nvPr/>
          </p:nvSpPr>
          <p:spPr bwMode="auto">
            <a:xfrm>
              <a:off x="-288" y="3840"/>
              <a:ext cx="4896" cy="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457200" indent="-457200">
                <a:spcBef>
                  <a:spcPct val="20000"/>
                </a:spcBef>
                <a:buFont typeface="Arial" panose="020B0604020202020204" pitchFamily="34" charset="0"/>
                <a:buChar char="•"/>
              </a:pPr>
              <a:r>
                <a:rPr lang="en-US" sz="2800" dirty="0"/>
                <a:t>Where is the edge?</a:t>
              </a:r>
              <a:endParaRPr lang="en-US" sz="2800" i="1" dirty="0"/>
            </a:p>
          </p:txBody>
        </p:sp>
      </p:grpSp>
      <p:sp>
        <p:nvSpPr>
          <p:cNvPr id="3080" name="Text Box 10"/>
          <p:cNvSpPr txBox="1">
            <a:spLocks noChangeArrowheads="1"/>
          </p:cNvSpPr>
          <p:nvPr/>
        </p:nvSpPr>
        <p:spPr bwMode="auto">
          <a:xfrm>
            <a:off x="8966201" y="6477000"/>
            <a:ext cx="1457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Source: S. Seitz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FC237-18A8-4A0F-984C-B2852FE9F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Derivatives and noise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5027D77E-6875-7142-A7E5-9045D75ACB4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Suppose pixels of the “true” image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dirty="0"/>
                  <a:t> are corrupted by additive Gaussian noise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(0,</m:t>
                    </m:r>
                    <m:sSup>
                      <m:sSup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What happens when we compute pixel differences?</a:t>
                </a:r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5027D77E-6875-7142-A7E5-9045D75ACB4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5F49AFD-F0C4-4ECA-99AF-FA2A225B7DE9}"/>
                  </a:ext>
                </a:extLst>
              </p:cNvPr>
              <p:cNvSpPr txBox="1"/>
              <p:nvPr/>
            </p:nvSpPr>
            <p:spPr>
              <a:xfrm>
                <a:off x="3128327" y="2967579"/>
                <a:ext cx="5472267" cy="4655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2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sz="28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sz="2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)−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28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en-US" sz="2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5F49AFD-F0C4-4ECA-99AF-FA2A225B7D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8327" y="2967579"/>
                <a:ext cx="5472267" cy="465577"/>
              </a:xfrm>
              <a:prstGeom prst="rect">
                <a:avLst/>
              </a:prstGeom>
              <a:blipFill>
                <a:blip r:embed="rId3"/>
                <a:stretch>
                  <a:fillRect l="-2083" t="-5405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444CC02-69F6-496E-ACE3-781C00A6F864}"/>
                  </a:ext>
                </a:extLst>
              </p:cNvPr>
              <p:cNvSpPr txBox="1"/>
              <p:nvPr/>
            </p:nvSpPr>
            <p:spPr>
              <a:xfrm>
                <a:off x="3781689" y="3596451"/>
                <a:ext cx="4907369" cy="4655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sz="2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  +  </m:t>
                      </m:r>
                      <m:sSub>
                        <m:sSubPr>
                          <m:ctrlPr>
                            <a:rPr lang="en-US" sz="28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444CC02-69F6-496E-ACE3-781C00A6F8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1689" y="3596451"/>
                <a:ext cx="4907369" cy="465577"/>
              </a:xfrm>
              <a:prstGeom prst="rect">
                <a:avLst/>
              </a:prstGeom>
              <a:blipFill>
                <a:blip r:embed="rId4"/>
                <a:stretch>
                  <a:fillRect l="-1550" t="-2632" r="-258" b="-2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Left Brace 25">
            <a:extLst>
              <a:ext uri="{FF2B5EF4-FFF2-40B4-BE49-F238E27FC236}">
                <a16:creationId xmlns:a16="http://schemas.microsoft.com/office/drawing/2014/main" id="{BF62796C-7B5B-4135-8DB8-FF02B1372071}"/>
              </a:ext>
            </a:extLst>
          </p:cNvPr>
          <p:cNvSpPr/>
          <p:nvPr/>
        </p:nvSpPr>
        <p:spPr>
          <a:xfrm rot="16200000">
            <a:off x="4883734" y="3405096"/>
            <a:ext cx="279742" cy="1628863"/>
          </a:xfrm>
          <a:prstGeom prst="leftBrace">
            <a:avLst>
              <a:gd name="adj1" fmla="val 167592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4C286E4-2DC5-40D7-8792-A3E2A9006DFB}"/>
              </a:ext>
            </a:extLst>
          </p:cNvPr>
          <p:cNvSpPr txBox="1"/>
          <p:nvPr/>
        </p:nvSpPr>
        <p:spPr>
          <a:xfrm>
            <a:off x="4256010" y="4445586"/>
            <a:ext cx="1611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True difference</a:t>
            </a:r>
          </a:p>
        </p:txBody>
      </p:sp>
      <p:sp>
        <p:nvSpPr>
          <p:cNvPr id="28" name="Left Brace 27">
            <a:extLst>
              <a:ext uri="{FF2B5EF4-FFF2-40B4-BE49-F238E27FC236}">
                <a16:creationId xmlns:a16="http://schemas.microsoft.com/office/drawing/2014/main" id="{59E9C277-AF36-4FDD-AEC3-8C63FF076786}"/>
              </a:ext>
            </a:extLst>
          </p:cNvPr>
          <p:cNvSpPr/>
          <p:nvPr/>
        </p:nvSpPr>
        <p:spPr>
          <a:xfrm rot="16200000">
            <a:off x="7429782" y="3355476"/>
            <a:ext cx="304237" cy="1752600"/>
          </a:xfrm>
          <a:prstGeom prst="leftBrace">
            <a:avLst>
              <a:gd name="adj1" fmla="val 167592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4A26D92-1C4E-4EB2-93D6-014C98E9FA51}"/>
              </a:ext>
            </a:extLst>
          </p:cNvPr>
          <p:cNvSpPr txBox="1"/>
          <p:nvPr/>
        </p:nvSpPr>
        <p:spPr>
          <a:xfrm>
            <a:off x="5638800" y="4463005"/>
            <a:ext cx="3962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Difference of two zero-mean Gaussian random variables (same as sum)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93FEE74-E460-426D-AE7B-B83CE5F9C6C7}"/>
              </a:ext>
            </a:extLst>
          </p:cNvPr>
          <p:cNvGrpSpPr/>
          <p:nvPr/>
        </p:nvGrpSpPr>
        <p:grpSpPr>
          <a:xfrm>
            <a:off x="2467463" y="5725180"/>
            <a:ext cx="7381161" cy="523220"/>
            <a:chOff x="1229439" y="5830683"/>
            <a:chExt cx="7381161" cy="5232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F3FFC6A5-9D8D-4F8F-BEDD-B08A59373D2F}"/>
                    </a:ext>
                  </a:extLst>
                </p:cNvPr>
                <p:cNvSpPr txBox="1"/>
                <p:nvPr/>
              </p:nvSpPr>
              <p:spPr>
                <a:xfrm>
                  <a:off x="1229439" y="5855177"/>
                  <a:ext cx="4132798" cy="4742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𝜖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𝜖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∼</m:t>
                        </m:r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  <m:d>
                          <m:dPr>
                            <m:ctrlPr>
                              <a:rPr lang="en-US" sz="2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0,</m:t>
                            </m:r>
                            <m:sSup>
                              <m:sSupPr>
                                <m:ctrlPr>
                                  <a:rPr lang="en-US" sz="28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8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p>
                                <m:r>
                                  <a:rPr lang="en-US" sz="28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→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F3FFC6A5-9D8D-4F8F-BEDD-B08A59373D2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29439" y="5855177"/>
                  <a:ext cx="4132798" cy="474232"/>
                </a:xfrm>
                <a:prstGeom prst="rect">
                  <a:avLst/>
                </a:prstGeom>
                <a:blipFill>
                  <a:blip r:embed="rId5"/>
                  <a:stretch>
                    <a:fillRect l="-306" r="-612" b="-2105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84C0D73-B949-4DFF-B6AE-DF4FCC94E381}"/>
                </a:ext>
              </a:extLst>
            </p:cNvPr>
            <p:cNvSpPr txBox="1"/>
            <p:nvPr/>
          </p:nvSpPr>
          <p:spPr>
            <a:xfrm>
              <a:off x="5394164" y="5830683"/>
              <a:ext cx="32164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Variance doubles!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8C0B8F77-7FBD-464E-A0B3-4E0836AF74A2}"/>
              </a:ext>
            </a:extLst>
          </p:cNvPr>
          <p:cNvSpPr txBox="1"/>
          <p:nvPr/>
        </p:nvSpPr>
        <p:spPr>
          <a:xfrm>
            <a:off x="152400" y="6553200"/>
            <a:ext cx="29418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Adapted from </a:t>
            </a:r>
            <a:r>
              <a:rPr lang="en-US" sz="1200" dirty="0">
                <a:hlinkClick r:id="rId6"/>
              </a:rPr>
              <a:t>D. </a:t>
            </a:r>
            <a:r>
              <a:rPr lang="en-US" sz="1200" dirty="0" err="1">
                <a:hlinkClick r:id="rId6"/>
              </a:rPr>
              <a:t>Fouhey</a:t>
            </a:r>
            <a:r>
              <a:rPr lang="en-US" sz="1200" dirty="0">
                <a:hlinkClick r:id="rId6"/>
              </a:rPr>
              <a:t> and J. Johnson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81408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/>
      <p:bldP spid="26" grpId="0" animBg="1"/>
      <p:bldP spid="27" grpId="0"/>
      <p:bldP spid="28" grpId="0" animBg="1"/>
      <p:bldP spid="29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noisy edges: Smooth first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13" name="Rectangle 2"/>
              <p:cNvSpPr>
                <a:spLocks noChangeArrowheads="1"/>
              </p:cNvSpPr>
              <p:nvPr/>
            </p:nvSpPr>
            <p:spPr bwMode="auto">
              <a:xfrm>
                <a:off x="1828800" y="6029326"/>
                <a:ext cx="7772400" cy="457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342900" indent="-342900">
                  <a:spcBef>
                    <a:spcPct val="20000"/>
                  </a:spcBef>
                  <a:buFontTx/>
                  <a:buChar char="•"/>
                </a:pPr>
                <a:r>
                  <a:rPr lang="en-US" sz="2800" dirty="0"/>
                  <a:t>To find edges, look for peaks in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num>
                      <m:den>
                        <m:r>
                          <a:rPr lang="en-US" sz="28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𝑑𝑥</m:t>
                        </m:r>
                      </m:den>
                    </m:f>
                    <m:d>
                      <m:dPr>
                        <m:ctrlPr>
                          <a:rPr lang="en-US" sz="28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</m:d>
                  </m:oMath>
                </a14:m>
                <a:endParaRPr lang="en-US" sz="2800" i="1" dirty="0"/>
              </a:p>
            </p:txBody>
          </p:sp>
        </mc:Choice>
        <mc:Fallback xmlns="">
          <p:sp>
            <p:nvSpPr>
              <p:cNvPr id="411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28800" y="6029326"/>
                <a:ext cx="7772400" cy="457200"/>
              </a:xfrm>
              <a:prstGeom prst="rect">
                <a:avLst/>
              </a:prstGeom>
              <a:blipFill>
                <a:blip r:embed="rId4"/>
                <a:stretch>
                  <a:fillRect l="-1471" b="-6486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02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49638" y="990600"/>
            <a:ext cx="5313362" cy="139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3" name="Text Box 17"/>
          <p:cNvSpPr txBox="1">
            <a:spLocks noChangeArrowheads="1"/>
          </p:cNvSpPr>
          <p:nvPr/>
        </p:nvSpPr>
        <p:spPr bwMode="auto">
          <a:xfrm>
            <a:off x="3162300" y="1517650"/>
            <a:ext cx="268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latin typeface="Times New Roman" pitchFamily="18" charset="0"/>
              </a:rPr>
              <a:t>f</a:t>
            </a:r>
          </a:p>
        </p:txBody>
      </p:sp>
      <p:grpSp>
        <p:nvGrpSpPr>
          <p:cNvPr id="3" name="Group 27"/>
          <p:cNvGrpSpPr>
            <a:grpSpLocks/>
          </p:cNvGrpSpPr>
          <p:nvPr/>
        </p:nvGrpSpPr>
        <p:grpSpPr bwMode="auto">
          <a:xfrm>
            <a:off x="3162300" y="2392364"/>
            <a:ext cx="5600700" cy="1120775"/>
            <a:chOff x="1032" y="1507"/>
            <a:chExt cx="3528" cy="706"/>
          </a:xfrm>
        </p:grpSpPr>
        <p:pic>
          <p:nvPicPr>
            <p:cNvPr id="4111" name="Picture 10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213" y="1507"/>
              <a:ext cx="3347" cy="7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12" name="Text Box 18"/>
            <p:cNvSpPr txBox="1">
              <a:spLocks noChangeArrowheads="1"/>
            </p:cNvSpPr>
            <p:nvPr/>
          </p:nvSpPr>
          <p:spPr bwMode="auto">
            <a:xfrm>
              <a:off x="1032" y="1684"/>
              <a:ext cx="2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>
                  <a:latin typeface="Times New Roman" pitchFamily="18" charset="0"/>
                </a:rPr>
                <a:t>g</a:t>
              </a:r>
            </a:p>
          </p:txBody>
        </p:sp>
      </p:grpSp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2816226" y="3530600"/>
            <a:ext cx="5946775" cy="1104900"/>
            <a:chOff x="814" y="2224"/>
            <a:chExt cx="3746" cy="696"/>
          </a:xfrm>
        </p:grpSpPr>
        <p:pic>
          <p:nvPicPr>
            <p:cNvPr id="4109" name="Picture 1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213" y="2224"/>
              <a:ext cx="3347" cy="6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10" name="Text Box 19"/>
            <p:cNvSpPr txBox="1">
              <a:spLocks noChangeArrowheads="1"/>
            </p:cNvSpPr>
            <p:nvPr/>
          </p:nvSpPr>
          <p:spPr bwMode="auto">
            <a:xfrm>
              <a:off x="814" y="2346"/>
              <a:ext cx="45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>
                  <a:latin typeface="Times New Roman" pitchFamily="18" charset="0"/>
                </a:rPr>
                <a:t>f * g</a:t>
              </a:r>
            </a:p>
          </p:txBody>
        </p:sp>
      </p:grpSp>
      <p:grpSp>
        <p:nvGrpSpPr>
          <p:cNvPr id="5" name="Group 29"/>
          <p:cNvGrpSpPr>
            <a:grpSpLocks/>
          </p:cNvGrpSpPr>
          <p:nvPr/>
        </p:nvGrpSpPr>
        <p:grpSpPr bwMode="auto">
          <a:xfrm>
            <a:off x="2438400" y="4635500"/>
            <a:ext cx="6324600" cy="1155700"/>
            <a:chOff x="576" y="2920"/>
            <a:chExt cx="3984" cy="728"/>
          </a:xfrm>
        </p:grpSpPr>
        <p:pic>
          <p:nvPicPr>
            <p:cNvPr id="4108" name="Picture 16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213" y="2920"/>
              <a:ext cx="3347" cy="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4098" name="Object 23"/>
            <p:cNvGraphicFramePr>
              <a:graphicFrameLocks noChangeAspect="1"/>
            </p:cNvGraphicFramePr>
            <p:nvPr/>
          </p:nvGraphicFramePr>
          <p:xfrm>
            <a:off x="576" y="3008"/>
            <a:ext cx="636" cy="42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9" imgW="660240" imgH="393480" progId="Equation.3">
                    <p:embed/>
                  </p:oleObj>
                </mc:Choice>
                <mc:Fallback>
                  <p:oleObj name="Equation" r:id="rId9" imgW="660240" imgH="393480" progId="Equation.3">
                    <p:embed/>
                    <p:pic>
                      <p:nvPicPr>
                        <p:cNvPr id="4098" name="Object 2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76" y="3008"/>
                          <a:ext cx="636" cy="42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107" name="Text Box 26"/>
          <p:cNvSpPr txBox="1">
            <a:spLocks noChangeArrowheads="1"/>
          </p:cNvSpPr>
          <p:nvPr/>
        </p:nvSpPr>
        <p:spPr bwMode="auto">
          <a:xfrm>
            <a:off x="9134476" y="6477000"/>
            <a:ext cx="1457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Source: S. Seitz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3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noisy edges: Smooth first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941545D8-E5F0-3E4C-90B1-1CDAA735FA9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Let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dirty="0"/>
                  <a:t> denote the derivative filter, e.g.,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[−1 0 1]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941545D8-E5F0-3E4C-90B1-1CDAA735FA9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72DEDC4-E331-3746-BBD9-E625D0A905FD}"/>
                  </a:ext>
                </a:extLst>
              </p:cNvPr>
              <p:cNvSpPr txBox="1"/>
              <p:nvPr/>
            </p:nvSpPr>
            <p:spPr>
              <a:xfrm>
                <a:off x="2743200" y="1810512"/>
                <a:ext cx="3911840" cy="9350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d>
                        <m:dPr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72DEDC4-E331-3746-BBD9-E625D0A905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0" y="1810512"/>
                <a:ext cx="3911840" cy="935000"/>
              </a:xfrm>
              <a:prstGeom prst="rect">
                <a:avLst/>
              </a:prstGeom>
              <a:blipFill>
                <a:blip r:embed="rId4"/>
                <a:stretch>
                  <a:fillRect l="-1948" t="-1351" r="-1299" b="-13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54923F51-B123-BE43-930B-E5D92369D92E}"/>
                  </a:ext>
                </a:extLst>
              </p:cNvPr>
              <p:cNvSpPr/>
              <p:nvPr/>
            </p:nvSpPr>
            <p:spPr>
              <a:xfrm>
                <a:off x="4495800" y="2946812"/>
                <a:ext cx="4516686" cy="10273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32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d>
                        <m:dPr>
                          <m:ctrlPr>
                            <a:rPr lang="en-US" sz="32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sz="32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n-US" sz="32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d>
                      <m:r>
                        <a:rPr lang="en-US" sz="32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32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f>
                        <m:fPr>
                          <m:ctrlPr>
                            <a:rPr lang="en-US" sz="32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sz="32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r>
                        <a:rPr lang="en-US" sz="32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54923F51-B123-BE43-930B-E5D92369D9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5800" y="2946812"/>
                <a:ext cx="4516686" cy="1027333"/>
              </a:xfrm>
              <a:prstGeom prst="rect">
                <a:avLst/>
              </a:prstGeom>
              <a:blipFill>
                <a:blip r:embed="rId5"/>
                <a:stretch>
                  <a:fillRect b="-7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4423100-0F61-4D45-B169-43A310074A59}"/>
              </a:ext>
            </a:extLst>
          </p:cNvPr>
          <p:cNvCxnSpPr/>
          <p:nvPr/>
        </p:nvCxnSpPr>
        <p:spPr bwMode="auto">
          <a:xfrm flipV="1">
            <a:off x="8382000" y="4114800"/>
            <a:ext cx="0" cy="10668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14B4FA0-C82A-F841-99F0-62DAEAA24C10}"/>
              </a:ext>
            </a:extLst>
          </p:cNvPr>
          <p:cNvSpPr txBox="1"/>
          <p:nvPr/>
        </p:nvSpPr>
        <p:spPr>
          <a:xfrm>
            <a:off x="6705600" y="5242454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Derivative of Gaussian  filter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CFE277-9925-3146-929E-54C54957A22A}"/>
              </a:ext>
            </a:extLst>
          </p:cNvPr>
          <p:cNvSpPr/>
          <p:nvPr/>
        </p:nvSpPr>
        <p:spPr bwMode="auto">
          <a:xfrm>
            <a:off x="8001000" y="2946812"/>
            <a:ext cx="838200" cy="1107134"/>
          </a:xfrm>
          <a:prstGeom prst="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1949750-1584-7842-9A7A-50D92EA47B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5187696"/>
            <a:ext cx="746845" cy="73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743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Filtering with derivative of Gaussian</a:t>
            </a:r>
          </a:p>
        </p:txBody>
      </p:sp>
      <p:grpSp>
        <p:nvGrpSpPr>
          <p:cNvPr id="5128" name="Group 7"/>
          <p:cNvGrpSpPr>
            <a:grpSpLocks/>
          </p:cNvGrpSpPr>
          <p:nvPr/>
        </p:nvGrpSpPr>
        <p:grpSpPr bwMode="auto">
          <a:xfrm>
            <a:off x="2819400" y="1752600"/>
            <a:ext cx="6096000" cy="3810000"/>
            <a:chOff x="720" y="1317"/>
            <a:chExt cx="4474" cy="2907"/>
          </a:xfrm>
        </p:grpSpPr>
        <p:graphicFrame>
          <p:nvGraphicFramePr>
            <p:cNvPr id="5123" name="Object 8"/>
            <p:cNvGraphicFramePr>
              <a:graphicFrameLocks noChangeAspect="1"/>
            </p:cNvGraphicFramePr>
            <p:nvPr/>
          </p:nvGraphicFramePr>
          <p:xfrm>
            <a:off x="1595" y="1317"/>
            <a:ext cx="3599" cy="290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3" imgW="6001588" imgH="4847619" progId="">
                    <p:embed/>
                  </p:oleObj>
                </mc:Choice>
                <mc:Fallback>
                  <p:oleObj name="Photo Editor Photo" r:id="rId3" imgW="6001588" imgH="4847619" progId="">
                    <p:embed/>
                    <p:pic>
                      <p:nvPicPr>
                        <p:cNvPr id="5123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95" y="1317"/>
                          <a:ext cx="3599" cy="290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124" name="Object 9"/>
            <p:cNvGraphicFramePr>
              <a:graphicFrameLocks noChangeAspect="1"/>
            </p:cNvGraphicFramePr>
            <p:nvPr/>
          </p:nvGraphicFramePr>
          <p:xfrm>
            <a:off x="720" y="3408"/>
            <a:ext cx="720" cy="50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558720" imgH="393480" progId="Equation.3">
                    <p:embed/>
                  </p:oleObj>
                </mc:Choice>
                <mc:Fallback>
                  <p:oleObj name="Equation" r:id="rId5" imgW="558720" imgH="393480" progId="Equation.3">
                    <p:embed/>
                    <p:pic>
                      <p:nvPicPr>
                        <p:cNvPr id="5124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20" y="3408"/>
                          <a:ext cx="720" cy="50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130" name="Text Box 10"/>
            <p:cNvSpPr txBox="1">
              <a:spLocks noChangeArrowheads="1"/>
            </p:cNvSpPr>
            <p:nvPr/>
          </p:nvSpPr>
          <p:spPr bwMode="auto">
            <a:xfrm>
              <a:off x="1079" y="1680"/>
              <a:ext cx="197" cy="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>
                  <a:latin typeface="Times New Roman" pitchFamily="18" charset="0"/>
                </a:rPr>
                <a:t>f</a:t>
              </a:r>
            </a:p>
          </p:txBody>
        </p:sp>
        <p:graphicFrame>
          <p:nvGraphicFramePr>
            <p:cNvPr id="5125" name="Object 11"/>
            <p:cNvGraphicFramePr>
              <a:graphicFrameLocks noChangeAspect="1"/>
            </p:cNvGraphicFramePr>
            <p:nvPr/>
          </p:nvGraphicFramePr>
          <p:xfrm>
            <a:off x="997" y="2496"/>
            <a:ext cx="443" cy="5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330120" imgH="393480" progId="Equation.3">
                    <p:embed/>
                  </p:oleObj>
                </mc:Choice>
                <mc:Fallback>
                  <p:oleObj name="Equation" r:id="rId7" imgW="330120" imgH="393480" progId="Equation.3">
                    <p:embed/>
                    <p:pic>
                      <p:nvPicPr>
                        <p:cNvPr id="5125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97" y="2496"/>
                          <a:ext cx="443" cy="52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129" name="Text Box 12"/>
          <p:cNvSpPr txBox="1">
            <a:spLocks noChangeArrowheads="1"/>
          </p:cNvSpPr>
          <p:nvPr/>
        </p:nvSpPr>
        <p:spPr bwMode="auto">
          <a:xfrm>
            <a:off x="9134476" y="6477000"/>
            <a:ext cx="1457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Source: S. Seitz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D04DB-88A7-4575-A8C1-CF1236D27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Applying a linear filter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38AF670-16EB-4AFE-877F-3FB2FD622AF9}"/>
                  </a:ext>
                </a:extLst>
              </p:cNvPr>
              <p:cNvSpPr/>
              <p:nvPr/>
            </p:nvSpPr>
            <p:spPr>
              <a:xfrm>
                <a:off x="1457390" y="2472501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38AF670-16EB-4AFE-877F-3FB2FD622A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90" y="2472501"/>
                <a:ext cx="515229" cy="51522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51CF6A3-20D9-476B-B21A-D2F38E3B41B8}"/>
                  </a:ext>
                </a:extLst>
              </p:cNvPr>
              <p:cNvSpPr/>
              <p:nvPr/>
            </p:nvSpPr>
            <p:spPr>
              <a:xfrm>
                <a:off x="1972619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51CF6A3-20D9-476B-B21A-D2F38E3B41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9" y="2472500"/>
                <a:ext cx="515229" cy="51522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71E9232-6B3B-4DF4-9797-34BB787FF1AF}"/>
                  </a:ext>
                </a:extLst>
              </p:cNvPr>
              <p:cNvSpPr/>
              <p:nvPr/>
            </p:nvSpPr>
            <p:spPr>
              <a:xfrm>
                <a:off x="2487848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71E9232-6B3B-4DF4-9797-34BB787FF1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8" y="2472500"/>
                <a:ext cx="515229" cy="51522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E49885A-1E6B-4F93-AA06-3CD389BD1DE6}"/>
                  </a:ext>
                </a:extLst>
              </p:cNvPr>
              <p:cNvSpPr/>
              <p:nvPr/>
            </p:nvSpPr>
            <p:spPr>
              <a:xfrm>
                <a:off x="1457389" y="2976021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E49885A-1E6B-4F93-AA06-3CD389BD1D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2976021"/>
                <a:ext cx="515229" cy="51522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44F458F-BE4E-4266-ABFD-122266A8CA0C}"/>
                  </a:ext>
                </a:extLst>
              </p:cNvPr>
              <p:cNvSpPr/>
              <p:nvPr/>
            </p:nvSpPr>
            <p:spPr>
              <a:xfrm>
                <a:off x="1972618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44F458F-BE4E-4266-ABFD-122266A8CA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2976020"/>
                <a:ext cx="515229" cy="51522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E63EBE7-A077-4EFA-AB51-260B57E63CCB}"/>
                  </a:ext>
                </a:extLst>
              </p:cNvPr>
              <p:cNvSpPr/>
              <p:nvPr/>
            </p:nvSpPr>
            <p:spPr>
              <a:xfrm>
                <a:off x="2487847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E63EBE7-A077-4EFA-AB51-260B57E63C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2976020"/>
                <a:ext cx="515229" cy="51522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D1D8689-C765-4E68-8A16-265936695D3D}"/>
                  </a:ext>
                </a:extLst>
              </p:cNvPr>
              <p:cNvSpPr/>
              <p:nvPr/>
            </p:nvSpPr>
            <p:spPr>
              <a:xfrm>
                <a:off x="1457389" y="3475195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D1D8689-C765-4E68-8A16-265936695D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3475195"/>
                <a:ext cx="515229" cy="51522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12C3450-E34D-467E-B293-A9254B25A44F}"/>
                  </a:ext>
                </a:extLst>
              </p:cNvPr>
              <p:cNvSpPr/>
              <p:nvPr/>
            </p:nvSpPr>
            <p:spPr>
              <a:xfrm>
                <a:off x="1972618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12C3450-E34D-467E-B293-A9254B25A4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3475194"/>
                <a:ext cx="515229" cy="51522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41FC8B0-7F57-4CC1-83EE-5CE9CFB6CC78}"/>
                  </a:ext>
                </a:extLst>
              </p:cNvPr>
              <p:cNvSpPr/>
              <p:nvPr/>
            </p:nvSpPr>
            <p:spPr>
              <a:xfrm>
                <a:off x="2487847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41FC8B0-7F57-4CC1-83EE-5CE9CFB6CC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3475194"/>
                <a:ext cx="515229" cy="51522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9247400-2831-44DD-BADF-DCC5AD641F34}"/>
                  </a:ext>
                </a:extLst>
              </p:cNvPr>
              <p:cNvSpPr/>
              <p:nvPr/>
            </p:nvSpPr>
            <p:spPr>
              <a:xfrm>
                <a:off x="3003076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9247400-2831-44DD-BADF-DCC5AD641F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6" y="2472500"/>
                <a:ext cx="515229" cy="51522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3F11829-1276-4A95-BDB0-A96241896F65}"/>
                  </a:ext>
                </a:extLst>
              </p:cNvPr>
              <p:cNvSpPr/>
              <p:nvPr/>
            </p:nvSpPr>
            <p:spPr>
              <a:xfrm>
                <a:off x="3518305" y="247249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3F11829-1276-4A95-BDB0-A96241896F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5" y="2472499"/>
                <a:ext cx="515229" cy="51522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58C3C17-320E-453F-A60D-C05BEFD83E69}"/>
                  </a:ext>
                </a:extLst>
              </p:cNvPr>
              <p:cNvSpPr/>
              <p:nvPr/>
            </p:nvSpPr>
            <p:spPr>
              <a:xfrm>
                <a:off x="4033534" y="247249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58C3C17-320E-453F-A60D-C05BEFD83E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4" y="2472499"/>
                <a:ext cx="515229" cy="51522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EA6DED5-28BC-490B-BCFC-A812879497EA}"/>
                  </a:ext>
                </a:extLst>
              </p:cNvPr>
              <p:cNvSpPr/>
              <p:nvPr/>
            </p:nvSpPr>
            <p:spPr>
              <a:xfrm>
                <a:off x="3003075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EA6DED5-28BC-490B-BCFC-A812879497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2976020"/>
                <a:ext cx="515229" cy="51522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DEA4873-8505-4CD2-A57E-6ADF1D77EE29}"/>
                  </a:ext>
                </a:extLst>
              </p:cNvPr>
              <p:cNvSpPr/>
              <p:nvPr/>
            </p:nvSpPr>
            <p:spPr>
              <a:xfrm>
                <a:off x="3518304" y="297601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DEA4873-8505-4CD2-A57E-6ADF1D77EE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2976019"/>
                <a:ext cx="515229" cy="515229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B7FEF24-2B3B-4D67-BC11-0B40BC43CCF6}"/>
                  </a:ext>
                </a:extLst>
              </p:cNvPr>
              <p:cNvSpPr/>
              <p:nvPr/>
            </p:nvSpPr>
            <p:spPr>
              <a:xfrm>
                <a:off x="4033533" y="297601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B7FEF24-2B3B-4D67-BC11-0B40BC43CC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2976019"/>
                <a:ext cx="515229" cy="515229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439F3A8-7B00-41DF-B263-605479B164C1}"/>
                  </a:ext>
                </a:extLst>
              </p:cNvPr>
              <p:cNvSpPr/>
              <p:nvPr/>
            </p:nvSpPr>
            <p:spPr>
              <a:xfrm>
                <a:off x="3003075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439F3A8-7B00-41DF-B263-605479B164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3475194"/>
                <a:ext cx="515229" cy="51522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694E9B1-466B-49C8-A029-2EFC4FB3E3BC}"/>
                  </a:ext>
                </a:extLst>
              </p:cNvPr>
              <p:cNvSpPr/>
              <p:nvPr/>
            </p:nvSpPr>
            <p:spPr>
              <a:xfrm>
                <a:off x="3518304" y="347519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694E9B1-466B-49C8-A029-2EFC4FB3E3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3475193"/>
                <a:ext cx="515229" cy="515229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8871AC5-C2BF-442A-B1CE-B7633E02722C}"/>
                  </a:ext>
                </a:extLst>
              </p:cNvPr>
              <p:cNvSpPr/>
              <p:nvPr/>
            </p:nvSpPr>
            <p:spPr>
              <a:xfrm>
                <a:off x="4033533" y="347519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8871AC5-C2BF-442A-B1CE-B7633E0272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3475193"/>
                <a:ext cx="515229" cy="515229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6F51F84-BE01-4A67-BBDB-866D6AB1C627}"/>
                  </a:ext>
                </a:extLst>
              </p:cNvPr>
              <p:cNvSpPr/>
              <p:nvPr/>
            </p:nvSpPr>
            <p:spPr>
              <a:xfrm>
                <a:off x="1457390" y="399042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6F51F84-BE01-4A67-BBDB-866D6AB1C6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90" y="3990424"/>
                <a:ext cx="515229" cy="515229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28586C6-D1FF-4008-9A80-EA1C8C7B30BA}"/>
                  </a:ext>
                </a:extLst>
              </p:cNvPr>
              <p:cNvSpPr/>
              <p:nvPr/>
            </p:nvSpPr>
            <p:spPr>
              <a:xfrm>
                <a:off x="1972619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28586C6-D1FF-4008-9A80-EA1C8C7B30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9" y="3990423"/>
                <a:ext cx="515229" cy="515229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FA1C6874-4443-42E4-87D9-3B7630E48C7F}"/>
                  </a:ext>
                </a:extLst>
              </p:cNvPr>
              <p:cNvSpPr/>
              <p:nvPr/>
            </p:nvSpPr>
            <p:spPr>
              <a:xfrm>
                <a:off x="2487848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FA1C6874-4443-42E4-87D9-3B7630E48C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8" y="3990423"/>
                <a:ext cx="515229" cy="515229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4461DAA2-39DF-4994-BFC5-D6D971ADBD88}"/>
                  </a:ext>
                </a:extLst>
              </p:cNvPr>
              <p:cNvSpPr/>
              <p:nvPr/>
            </p:nvSpPr>
            <p:spPr>
              <a:xfrm>
                <a:off x="1457389" y="449394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4461DAA2-39DF-4994-BFC5-D6D971ADBD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4493944"/>
                <a:ext cx="515229" cy="515229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FD520F75-1714-4B1E-9138-626B7BAB8F06}"/>
                  </a:ext>
                </a:extLst>
              </p:cNvPr>
              <p:cNvSpPr/>
              <p:nvPr/>
            </p:nvSpPr>
            <p:spPr>
              <a:xfrm>
                <a:off x="1972618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FD520F75-1714-4B1E-9138-626B7BAB8F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4493943"/>
                <a:ext cx="515229" cy="515229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DB060D39-6046-4E96-BD00-934927FFD02C}"/>
                  </a:ext>
                </a:extLst>
              </p:cNvPr>
              <p:cNvSpPr/>
              <p:nvPr/>
            </p:nvSpPr>
            <p:spPr>
              <a:xfrm>
                <a:off x="2487847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DB060D39-6046-4E96-BD00-934927FFD0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4493943"/>
                <a:ext cx="515229" cy="515229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EE775BC-ADDF-4260-B51A-A4CEE87F25DB}"/>
                  </a:ext>
                </a:extLst>
              </p:cNvPr>
              <p:cNvSpPr/>
              <p:nvPr/>
            </p:nvSpPr>
            <p:spPr>
              <a:xfrm>
                <a:off x="3003076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EE775BC-ADDF-4260-B51A-A4CEE87F25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6" y="3990423"/>
                <a:ext cx="515229" cy="515229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22D4EA7-F3CF-4CAD-942E-EA8C6D51FE01}"/>
                  </a:ext>
                </a:extLst>
              </p:cNvPr>
              <p:cNvSpPr/>
              <p:nvPr/>
            </p:nvSpPr>
            <p:spPr>
              <a:xfrm>
                <a:off x="3518305" y="399042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22D4EA7-F3CF-4CAD-942E-EA8C6D51FE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5" y="3990422"/>
                <a:ext cx="515229" cy="515229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7FBDC32-C75E-4E72-A28D-1E27044E9CB4}"/>
                  </a:ext>
                </a:extLst>
              </p:cNvPr>
              <p:cNvSpPr/>
              <p:nvPr/>
            </p:nvSpPr>
            <p:spPr>
              <a:xfrm>
                <a:off x="4033534" y="399042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7FBDC32-C75E-4E72-A28D-1E27044E9C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4" y="3990422"/>
                <a:ext cx="515229" cy="515229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5DA72B3-1EB9-432C-ADB6-2A2CE38F6BB6}"/>
                  </a:ext>
                </a:extLst>
              </p:cNvPr>
              <p:cNvSpPr/>
              <p:nvPr/>
            </p:nvSpPr>
            <p:spPr>
              <a:xfrm>
                <a:off x="3003075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5DA72B3-1EB9-432C-ADB6-2A2CE38F6B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4493943"/>
                <a:ext cx="515229" cy="515229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9B2E9C0-65FD-43CA-AA23-F0585DBE64A2}"/>
                  </a:ext>
                </a:extLst>
              </p:cNvPr>
              <p:cNvSpPr/>
              <p:nvPr/>
            </p:nvSpPr>
            <p:spPr>
              <a:xfrm>
                <a:off x="3518304" y="449394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9B2E9C0-65FD-43CA-AA23-F0585DBE64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4493942"/>
                <a:ext cx="515229" cy="515229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F7620BF-B398-46A0-B5C3-8B18F475611B}"/>
                  </a:ext>
                </a:extLst>
              </p:cNvPr>
              <p:cNvSpPr/>
              <p:nvPr/>
            </p:nvSpPr>
            <p:spPr>
              <a:xfrm>
                <a:off x="4033533" y="449394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F7620BF-B398-46A0-B5C3-8B18F47561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4493942"/>
                <a:ext cx="515229" cy="515229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9" name="TextBox 138">
            <a:extLst>
              <a:ext uri="{FF2B5EF4-FFF2-40B4-BE49-F238E27FC236}">
                <a16:creationId xmlns:a16="http://schemas.microsoft.com/office/drawing/2014/main" id="{ECB97369-7843-4DBE-A23F-DDDDC83B7518}"/>
              </a:ext>
            </a:extLst>
          </p:cNvPr>
          <p:cNvSpPr txBox="1"/>
          <p:nvPr/>
        </p:nvSpPr>
        <p:spPr>
          <a:xfrm>
            <a:off x="1457389" y="1748095"/>
            <a:ext cx="30913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Input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BEDD43FF-8AE2-4E4A-934C-590FA085E78D}"/>
              </a:ext>
            </a:extLst>
          </p:cNvPr>
          <p:cNvSpPr txBox="1"/>
          <p:nvPr/>
        </p:nvSpPr>
        <p:spPr>
          <a:xfrm>
            <a:off x="5534385" y="1748095"/>
            <a:ext cx="1586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Filter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F118AA57-10AB-4B38-899A-30E4473696D0}"/>
                  </a:ext>
                </a:extLst>
              </p:cNvPr>
              <p:cNvSpPr/>
              <p:nvPr/>
            </p:nvSpPr>
            <p:spPr>
              <a:xfrm>
                <a:off x="8151210" y="2973846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F118AA57-10AB-4B38-899A-30E4473696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1210" y="2973846"/>
                <a:ext cx="515229" cy="515229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EA487E16-4D02-466D-987E-382E8296E2DE}"/>
                  </a:ext>
                </a:extLst>
              </p:cNvPr>
              <p:cNvSpPr/>
              <p:nvPr/>
            </p:nvSpPr>
            <p:spPr>
              <a:xfrm>
                <a:off x="8666439" y="297384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EA487E16-4D02-466D-987E-382E8296E2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6439" y="2973845"/>
                <a:ext cx="515229" cy="515229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B3B89570-CDDC-48CD-A4E7-1A8960C709B3}"/>
                  </a:ext>
                </a:extLst>
              </p:cNvPr>
              <p:cNvSpPr/>
              <p:nvPr/>
            </p:nvSpPr>
            <p:spPr>
              <a:xfrm>
                <a:off x="9181668" y="297384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B3B89570-CDDC-48CD-A4E7-1A8960C709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1668" y="2973845"/>
                <a:ext cx="515229" cy="515229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0" name="TextBox 89">
            <a:extLst>
              <a:ext uri="{FF2B5EF4-FFF2-40B4-BE49-F238E27FC236}">
                <a16:creationId xmlns:a16="http://schemas.microsoft.com/office/drawing/2014/main" id="{FB10CB1F-2BAA-4314-A24C-272CED28DCCB}"/>
              </a:ext>
            </a:extLst>
          </p:cNvPr>
          <p:cNvSpPr txBox="1"/>
          <p:nvPr/>
        </p:nvSpPr>
        <p:spPr>
          <a:xfrm>
            <a:off x="8388484" y="1748095"/>
            <a:ext cx="1586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Output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E8E6184D-B641-5444-9C11-A6671825F417}"/>
              </a:ext>
            </a:extLst>
          </p:cNvPr>
          <p:cNvGrpSpPr/>
          <p:nvPr/>
        </p:nvGrpSpPr>
        <p:grpSpPr>
          <a:xfrm>
            <a:off x="2495369" y="2459832"/>
            <a:ext cx="1543231" cy="1543253"/>
            <a:chOff x="1568407" y="3929528"/>
            <a:chExt cx="2134560" cy="2134589"/>
          </a:xfrm>
          <a:noFill/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9C52D883-2920-6B45-9E1F-B2727DF03B8C}"/>
                </a:ext>
              </a:extLst>
            </p:cNvPr>
            <p:cNvSpPr/>
            <p:nvPr/>
          </p:nvSpPr>
          <p:spPr>
            <a:xfrm>
              <a:off x="1568407" y="3929529"/>
              <a:ext cx="711520" cy="711521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DAEB93D9-8BD0-0748-A0FA-243F2516A4F9}"/>
                </a:ext>
              </a:extLst>
            </p:cNvPr>
            <p:cNvSpPr/>
            <p:nvPr/>
          </p:nvSpPr>
          <p:spPr>
            <a:xfrm>
              <a:off x="2279925" y="3929528"/>
              <a:ext cx="711520" cy="711521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E547F00C-EBC6-D547-8583-6B2E2A356C52}"/>
                </a:ext>
              </a:extLst>
            </p:cNvPr>
            <p:cNvSpPr/>
            <p:nvPr/>
          </p:nvSpPr>
          <p:spPr>
            <a:xfrm>
              <a:off x="2991446" y="3934536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04C445A4-A743-044B-9A03-A2F9461E95A6}"/>
                </a:ext>
              </a:extLst>
            </p:cNvPr>
            <p:cNvSpPr/>
            <p:nvPr/>
          </p:nvSpPr>
          <p:spPr>
            <a:xfrm>
              <a:off x="1568407" y="4641062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7656D167-A038-9C4F-AE8A-A913957A1107}"/>
                </a:ext>
              </a:extLst>
            </p:cNvPr>
            <p:cNvSpPr/>
            <p:nvPr/>
          </p:nvSpPr>
          <p:spPr>
            <a:xfrm>
              <a:off x="2279927" y="4641061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CE433B3E-26B9-8744-AA7D-6236360180C7}"/>
                </a:ext>
              </a:extLst>
            </p:cNvPr>
            <p:cNvSpPr/>
            <p:nvPr/>
          </p:nvSpPr>
          <p:spPr>
            <a:xfrm>
              <a:off x="2991446" y="4641061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AF6CCDDA-8C33-B249-84CB-8F1D7A802A29}"/>
                </a:ext>
              </a:extLst>
            </p:cNvPr>
            <p:cNvGrpSpPr/>
            <p:nvPr/>
          </p:nvGrpSpPr>
          <p:grpSpPr>
            <a:xfrm>
              <a:off x="1568407" y="5352587"/>
              <a:ext cx="2134560" cy="711530"/>
              <a:chOff x="2038524" y="5114313"/>
              <a:chExt cx="1233183" cy="411067"/>
            </a:xfrm>
            <a:grpFill/>
          </p:grpSpPr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10BEE30D-4D31-604F-A0FE-EDDD5BD111E0}"/>
                  </a:ext>
                </a:extLst>
              </p:cNvPr>
              <p:cNvSpPr/>
              <p:nvPr/>
            </p:nvSpPr>
            <p:spPr>
              <a:xfrm>
                <a:off x="2038524" y="5114315"/>
                <a:ext cx="411061" cy="411061"/>
              </a:xfrm>
              <a:prstGeom prst="rect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DEA53E57-C634-6B41-9459-1D9401C13D80}"/>
                  </a:ext>
                </a:extLst>
              </p:cNvPr>
              <p:cNvSpPr/>
              <p:nvPr/>
            </p:nvSpPr>
            <p:spPr>
              <a:xfrm>
                <a:off x="2449585" y="5114313"/>
                <a:ext cx="411061" cy="411061"/>
              </a:xfrm>
              <a:prstGeom prst="rect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82389E52-0BB5-CC41-9D9A-0CEB52B2F0F3}"/>
                  </a:ext>
                </a:extLst>
              </p:cNvPr>
              <p:cNvSpPr/>
              <p:nvPr/>
            </p:nvSpPr>
            <p:spPr>
              <a:xfrm>
                <a:off x="2860646" y="5114319"/>
                <a:ext cx="411061" cy="411061"/>
              </a:xfrm>
              <a:prstGeom prst="rect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C553D60-BDB5-1A42-9567-BA988EB71B7A}"/>
                  </a:ext>
                </a:extLst>
              </p:cNvPr>
              <p:cNvSpPr/>
              <p:nvPr/>
            </p:nvSpPr>
            <p:spPr>
              <a:xfrm>
                <a:off x="7333652" y="3391375"/>
                <a:ext cx="60465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C553D60-BDB5-1A42-9567-BA988EB71B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3652" y="3391375"/>
                <a:ext cx="604653" cy="584775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3A8FC66A-A166-0444-AF1C-19BF8EF867B6}"/>
                  </a:ext>
                </a:extLst>
              </p:cNvPr>
              <p:cNvSpPr/>
              <p:nvPr/>
            </p:nvSpPr>
            <p:spPr>
              <a:xfrm>
                <a:off x="4800600" y="3415493"/>
                <a:ext cx="497252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∗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3A8FC66A-A166-0444-AF1C-19BF8EF867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3415493"/>
                <a:ext cx="497252" cy="584775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A8FE2E49-7BE9-6B41-B748-E80B1B791BCB}"/>
                  </a:ext>
                </a:extLst>
              </p:cNvPr>
              <p:cNvSpPr/>
              <p:nvPr/>
            </p:nvSpPr>
            <p:spPr>
              <a:xfrm>
                <a:off x="2425091" y="5638800"/>
                <a:ext cx="7341818" cy="45313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11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 +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12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+ … +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33</m:t>
                      </m:r>
                    </m:oMath>
                  </m:oMathPara>
                </a14:m>
                <a:endParaRPr lang="en-US" baseline="-25000" dirty="0"/>
              </a:p>
            </p:txBody>
          </p:sp>
        </mc:Choice>
        <mc:Fallback xmlns=""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A8FE2E49-7BE9-6B41-B748-E80B1B791B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5091" y="5638800"/>
                <a:ext cx="7341818" cy="453137"/>
              </a:xfrm>
              <a:prstGeom prst="rect">
                <a:avLst/>
              </a:prstGeom>
              <a:blipFill>
                <a:blip r:embed="rId37"/>
                <a:stretch>
                  <a:fillRect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6" name="TextBox 95">
            <a:extLst>
              <a:ext uri="{FF2B5EF4-FFF2-40B4-BE49-F238E27FC236}">
                <a16:creationId xmlns:a16="http://schemas.microsoft.com/office/drawing/2014/main" id="{76BDDB9C-DBEB-B94A-928F-A2832A71E154}"/>
              </a:ext>
            </a:extLst>
          </p:cNvPr>
          <p:cNvSpPr txBox="1"/>
          <p:nvPr/>
        </p:nvSpPr>
        <p:spPr>
          <a:xfrm>
            <a:off x="152400" y="6553200"/>
            <a:ext cx="29418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Adapted from </a:t>
            </a:r>
            <a:r>
              <a:rPr lang="en-US" sz="1200" dirty="0">
                <a:hlinkClick r:id="rId38"/>
              </a:rPr>
              <a:t>D. </a:t>
            </a:r>
            <a:r>
              <a:rPr lang="en-US" sz="1200" dirty="0" err="1">
                <a:hlinkClick r:id="rId38"/>
              </a:rPr>
              <a:t>Fouhey</a:t>
            </a:r>
            <a:r>
              <a:rPr lang="en-US" sz="1200" dirty="0">
                <a:hlinkClick r:id="rId38"/>
              </a:rPr>
              <a:t> and J. Johnson</a:t>
            </a:r>
            <a:endParaRPr lang="en-US" sz="1200" dirty="0"/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4036C060-F396-4041-BF91-093DDE296089}"/>
              </a:ext>
            </a:extLst>
          </p:cNvPr>
          <p:cNvGrpSpPr/>
          <p:nvPr/>
        </p:nvGrpSpPr>
        <p:grpSpPr>
          <a:xfrm>
            <a:off x="5562600" y="2975050"/>
            <a:ext cx="1543232" cy="1515512"/>
            <a:chOff x="1568407" y="3936760"/>
            <a:chExt cx="2134562" cy="2096220"/>
          </a:xfrm>
          <a:solidFill>
            <a:srgbClr val="F4D6B4"/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6D83B9F4-D69E-B246-B5F5-6DA7287709B4}"/>
                    </a:ext>
                  </a:extLst>
                </p:cNvPr>
                <p:cNvSpPr/>
                <p:nvPr/>
              </p:nvSpPr>
              <p:spPr>
                <a:xfrm>
                  <a:off x="1568409" y="3936762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6D83B9F4-D69E-B246-B5F5-6DA7287709B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8409" y="3936762"/>
                  <a:ext cx="711520" cy="711520"/>
                </a:xfrm>
                <a:prstGeom prst="rect">
                  <a:avLst/>
                </a:prstGeom>
                <a:blipFill>
                  <a:blip r:embed="rId39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E58189A2-7C39-9540-A15B-6C74623ADE7B}"/>
                    </a:ext>
                  </a:extLst>
                </p:cNvPr>
                <p:cNvSpPr/>
                <p:nvPr/>
              </p:nvSpPr>
              <p:spPr>
                <a:xfrm>
                  <a:off x="2279929" y="393676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E58189A2-7C39-9540-A15B-6C74623ADE7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9929" y="3936760"/>
                  <a:ext cx="711520" cy="711520"/>
                </a:xfrm>
                <a:prstGeom prst="rect">
                  <a:avLst/>
                </a:prstGeom>
                <a:blipFill>
                  <a:blip r:embed="rId40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64B0A019-7576-734F-9A53-731DAD452B2C}"/>
                    </a:ext>
                  </a:extLst>
                </p:cNvPr>
                <p:cNvSpPr/>
                <p:nvPr/>
              </p:nvSpPr>
              <p:spPr>
                <a:xfrm>
                  <a:off x="2991449" y="393676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64B0A019-7576-734F-9A53-731DAD452B2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1449" y="3936760"/>
                  <a:ext cx="711520" cy="711520"/>
                </a:xfrm>
                <a:prstGeom prst="rect">
                  <a:avLst/>
                </a:prstGeom>
                <a:blipFill>
                  <a:blip r:embed="rId41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313F9F39-2E62-3C4B-B3DB-DE3AD65A73AA}"/>
                    </a:ext>
                  </a:extLst>
                </p:cNvPr>
                <p:cNvSpPr/>
                <p:nvPr/>
              </p:nvSpPr>
              <p:spPr>
                <a:xfrm>
                  <a:off x="1568407" y="4632111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313F9F39-2E62-3C4B-B3DB-DE3AD65A73A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8407" y="4632111"/>
                  <a:ext cx="711520" cy="711520"/>
                </a:xfrm>
                <a:prstGeom prst="rect">
                  <a:avLst/>
                </a:prstGeom>
                <a:blipFill>
                  <a:blip r:embed="rId42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E1D35203-A50F-954A-8922-F46562C2382B}"/>
                    </a:ext>
                  </a:extLst>
                </p:cNvPr>
                <p:cNvSpPr/>
                <p:nvPr/>
              </p:nvSpPr>
              <p:spPr>
                <a:xfrm>
                  <a:off x="2279927" y="463211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E1D35203-A50F-954A-8922-F46562C2382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9927" y="4632110"/>
                  <a:ext cx="711520" cy="711520"/>
                </a:xfrm>
                <a:prstGeom prst="rect">
                  <a:avLst/>
                </a:prstGeom>
                <a:blipFill>
                  <a:blip r:embed="rId43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2CCEEF62-70E6-1F4D-B520-4E6A155BBD8F}"/>
                    </a:ext>
                  </a:extLst>
                </p:cNvPr>
                <p:cNvSpPr/>
                <p:nvPr/>
              </p:nvSpPr>
              <p:spPr>
                <a:xfrm>
                  <a:off x="2991447" y="463211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2CCEEF62-70E6-1F4D-B520-4E6A155BBD8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1447" y="4632110"/>
                  <a:ext cx="711520" cy="711520"/>
                </a:xfrm>
                <a:prstGeom prst="rect">
                  <a:avLst/>
                </a:prstGeom>
                <a:blipFill>
                  <a:blip r:embed="rId44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F3265B53-BE65-4B4D-8F2B-0082158659D4}"/>
                </a:ext>
              </a:extLst>
            </p:cNvPr>
            <p:cNvGrpSpPr/>
            <p:nvPr/>
          </p:nvGrpSpPr>
          <p:grpSpPr>
            <a:xfrm>
              <a:off x="1568407" y="5321458"/>
              <a:ext cx="2134560" cy="711522"/>
              <a:chOff x="2038524" y="5096324"/>
              <a:chExt cx="1233183" cy="411062"/>
            </a:xfrm>
            <a:grpFill/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25F24091-225D-7A42-85B6-57FE10618C5A}"/>
                      </a:ext>
                    </a:extLst>
                  </p:cNvPr>
                  <p:cNvSpPr/>
                  <p:nvPr/>
                </p:nvSpPr>
                <p:spPr>
                  <a:xfrm>
                    <a:off x="2038524" y="5096325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31</m:t>
                          </m:r>
                        </m:oMath>
                      </m:oMathPara>
                    </a14:m>
                    <a:endParaRPr lang="en-US" sz="120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25F24091-225D-7A42-85B6-57FE10618C5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38524" y="5096325"/>
                    <a:ext cx="411061" cy="411061"/>
                  </a:xfrm>
                  <a:prstGeom prst="rect">
                    <a:avLst/>
                  </a:prstGeom>
                  <a:blipFill>
                    <a:blip r:embed="rId45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4DE5AF9E-1434-BF41-A74F-6A83D903C49E}"/>
                      </a:ext>
                    </a:extLst>
                  </p:cNvPr>
                  <p:cNvSpPr/>
                  <p:nvPr/>
                </p:nvSpPr>
                <p:spPr>
                  <a:xfrm>
                    <a:off x="2449585" y="5096324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32</m:t>
                          </m:r>
                        </m:oMath>
                      </m:oMathPara>
                    </a14:m>
                    <a:endParaRPr lang="en-US" sz="120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4DE5AF9E-1434-BF41-A74F-6A83D903C49E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49585" y="5096324"/>
                    <a:ext cx="411061" cy="411061"/>
                  </a:xfrm>
                  <a:prstGeom prst="rect">
                    <a:avLst/>
                  </a:prstGeom>
                  <a:blipFill>
                    <a:blip r:embed="rId46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7" name="Rectangle 106">
                    <a:extLst>
                      <a:ext uri="{FF2B5EF4-FFF2-40B4-BE49-F238E27FC236}">
                        <a16:creationId xmlns:a16="http://schemas.microsoft.com/office/drawing/2014/main" id="{09D08D33-0234-8C4D-A40F-0799A784FF59}"/>
                      </a:ext>
                    </a:extLst>
                  </p:cNvPr>
                  <p:cNvSpPr/>
                  <p:nvPr/>
                </p:nvSpPr>
                <p:spPr>
                  <a:xfrm>
                    <a:off x="2860646" y="5096324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33</m:t>
                          </m:r>
                        </m:oMath>
                      </m:oMathPara>
                    </a14:m>
                    <a:endParaRPr lang="en-US" sz="120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7" name="Rectangle 106">
                    <a:extLst>
                      <a:ext uri="{FF2B5EF4-FFF2-40B4-BE49-F238E27FC236}">
                        <a16:creationId xmlns:a16="http://schemas.microsoft.com/office/drawing/2014/main" id="{09D08D33-0234-8C4D-A40F-0799A784FF59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60646" y="5096324"/>
                    <a:ext cx="411061" cy="411061"/>
                  </a:xfrm>
                  <a:prstGeom prst="rect">
                    <a:avLst/>
                  </a:prstGeom>
                  <a:blipFill>
                    <a:blip r:embed="rId47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22731254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D04DB-88A7-4575-A8C1-CF1236D27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Applying a linear filter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38AF670-16EB-4AFE-877F-3FB2FD622AF9}"/>
                  </a:ext>
                </a:extLst>
              </p:cNvPr>
              <p:cNvSpPr/>
              <p:nvPr/>
            </p:nvSpPr>
            <p:spPr>
              <a:xfrm>
                <a:off x="1457390" y="2472501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38AF670-16EB-4AFE-877F-3FB2FD622A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90" y="2472501"/>
                <a:ext cx="515229" cy="51522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51CF6A3-20D9-476B-B21A-D2F38E3B41B8}"/>
                  </a:ext>
                </a:extLst>
              </p:cNvPr>
              <p:cNvSpPr/>
              <p:nvPr/>
            </p:nvSpPr>
            <p:spPr>
              <a:xfrm>
                <a:off x="1972619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51CF6A3-20D9-476B-B21A-D2F38E3B41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9" y="2472500"/>
                <a:ext cx="515229" cy="51522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71E9232-6B3B-4DF4-9797-34BB787FF1AF}"/>
                  </a:ext>
                </a:extLst>
              </p:cNvPr>
              <p:cNvSpPr/>
              <p:nvPr/>
            </p:nvSpPr>
            <p:spPr>
              <a:xfrm>
                <a:off x="2487848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71E9232-6B3B-4DF4-9797-34BB787FF1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8" y="2472500"/>
                <a:ext cx="515229" cy="51522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E49885A-1E6B-4F93-AA06-3CD389BD1DE6}"/>
                  </a:ext>
                </a:extLst>
              </p:cNvPr>
              <p:cNvSpPr/>
              <p:nvPr/>
            </p:nvSpPr>
            <p:spPr>
              <a:xfrm>
                <a:off x="1457389" y="2976021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E49885A-1E6B-4F93-AA06-3CD389BD1D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2976021"/>
                <a:ext cx="515229" cy="51522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44F458F-BE4E-4266-ABFD-122266A8CA0C}"/>
                  </a:ext>
                </a:extLst>
              </p:cNvPr>
              <p:cNvSpPr/>
              <p:nvPr/>
            </p:nvSpPr>
            <p:spPr>
              <a:xfrm>
                <a:off x="1972618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44F458F-BE4E-4266-ABFD-122266A8CA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2976020"/>
                <a:ext cx="515229" cy="51522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E63EBE7-A077-4EFA-AB51-260B57E63CCB}"/>
                  </a:ext>
                </a:extLst>
              </p:cNvPr>
              <p:cNvSpPr/>
              <p:nvPr/>
            </p:nvSpPr>
            <p:spPr>
              <a:xfrm>
                <a:off x="2487847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E63EBE7-A077-4EFA-AB51-260B57E63C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2976020"/>
                <a:ext cx="515229" cy="51522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D1D8689-C765-4E68-8A16-265936695D3D}"/>
                  </a:ext>
                </a:extLst>
              </p:cNvPr>
              <p:cNvSpPr/>
              <p:nvPr/>
            </p:nvSpPr>
            <p:spPr>
              <a:xfrm>
                <a:off x="1457389" y="3475195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D1D8689-C765-4E68-8A16-265936695D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3475195"/>
                <a:ext cx="515229" cy="51522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12C3450-E34D-467E-B293-A9254B25A44F}"/>
                  </a:ext>
                </a:extLst>
              </p:cNvPr>
              <p:cNvSpPr/>
              <p:nvPr/>
            </p:nvSpPr>
            <p:spPr>
              <a:xfrm>
                <a:off x="1972618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12C3450-E34D-467E-B293-A9254B25A4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3475194"/>
                <a:ext cx="515229" cy="51522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41FC8B0-7F57-4CC1-83EE-5CE9CFB6CC78}"/>
                  </a:ext>
                </a:extLst>
              </p:cNvPr>
              <p:cNvSpPr/>
              <p:nvPr/>
            </p:nvSpPr>
            <p:spPr>
              <a:xfrm>
                <a:off x="2487847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41FC8B0-7F57-4CC1-83EE-5CE9CFB6CC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3475194"/>
                <a:ext cx="515229" cy="51522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9247400-2831-44DD-BADF-DCC5AD641F34}"/>
                  </a:ext>
                </a:extLst>
              </p:cNvPr>
              <p:cNvSpPr/>
              <p:nvPr/>
            </p:nvSpPr>
            <p:spPr>
              <a:xfrm>
                <a:off x="3003076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9247400-2831-44DD-BADF-DCC5AD641F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6" y="2472500"/>
                <a:ext cx="515229" cy="51522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3F11829-1276-4A95-BDB0-A96241896F65}"/>
                  </a:ext>
                </a:extLst>
              </p:cNvPr>
              <p:cNvSpPr/>
              <p:nvPr/>
            </p:nvSpPr>
            <p:spPr>
              <a:xfrm>
                <a:off x="3518305" y="247249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3F11829-1276-4A95-BDB0-A96241896F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5" y="2472499"/>
                <a:ext cx="515229" cy="51522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58C3C17-320E-453F-A60D-C05BEFD83E69}"/>
                  </a:ext>
                </a:extLst>
              </p:cNvPr>
              <p:cNvSpPr/>
              <p:nvPr/>
            </p:nvSpPr>
            <p:spPr>
              <a:xfrm>
                <a:off x="4033534" y="247249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58C3C17-320E-453F-A60D-C05BEFD83E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4" y="2472499"/>
                <a:ext cx="515229" cy="51522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EA6DED5-28BC-490B-BCFC-A812879497EA}"/>
                  </a:ext>
                </a:extLst>
              </p:cNvPr>
              <p:cNvSpPr/>
              <p:nvPr/>
            </p:nvSpPr>
            <p:spPr>
              <a:xfrm>
                <a:off x="3003075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EA6DED5-28BC-490B-BCFC-A812879497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2976020"/>
                <a:ext cx="515229" cy="51522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DEA4873-8505-4CD2-A57E-6ADF1D77EE29}"/>
                  </a:ext>
                </a:extLst>
              </p:cNvPr>
              <p:cNvSpPr/>
              <p:nvPr/>
            </p:nvSpPr>
            <p:spPr>
              <a:xfrm>
                <a:off x="3518304" y="297601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DEA4873-8505-4CD2-A57E-6ADF1D77EE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2976019"/>
                <a:ext cx="515229" cy="515229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B7FEF24-2B3B-4D67-BC11-0B40BC43CCF6}"/>
                  </a:ext>
                </a:extLst>
              </p:cNvPr>
              <p:cNvSpPr/>
              <p:nvPr/>
            </p:nvSpPr>
            <p:spPr>
              <a:xfrm>
                <a:off x="4033533" y="297601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B7FEF24-2B3B-4D67-BC11-0B40BC43CC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2976019"/>
                <a:ext cx="515229" cy="515229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439F3A8-7B00-41DF-B263-605479B164C1}"/>
                  </a:ext>
                </a:extLst>
              </p:cNvPr>
              <p:cNvSpPr/>
              <p:nvPr/>
            </p:nvSpPr>
            <p:spPr>
              <a:xfrm>
                <a:off x="3003075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439F3A8-7B00-41DF-B263-605479B164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3475194"/>
                <a:ext cx="515229" cy="51522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694E9B1-466B-49C8-A029-2EFC4FB3E3BC}"/>
                  </a:ext>
                </a:extLst>
              </p:cNvPr>
              <p:cNvSpPr/>
              <p:nvPr/>
            </p:nvSpPr>
            <p:spPr>
              <a:xfrm>
                <a:off x="3518304" y="347519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694E9B1-466B-49C8-A029-2EFC4FB3E3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3475193"/>
                <a:ext cx="515229" cy="515229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8871AC5-C2BF-442A-B1CE-B7633E02722C}"/>
                  </a:ext>
                </a:extLst>
              </p:cNvPr>
              <p:cNvSpPr/>
              <p:nvPr/>
            </p:nvSpPr>
            <p:spPr>
              <a:xfrm>
                <a:off x="4033533" y="347519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8871AC5-C2BF-442A-B1CE-B7633E0272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3475193"/>
                <a:ext cx="515229" cy="515229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6F51F84-BE01-4A67-BBDB-866D6AB1C627}"/>
                  </a:ext>
                </a:extLst>
              </p:cNvPr>
              <p:cNvSpPr/>
              <p:nvPr/>
            </p:nvSpPr>
            <p:spPr>
              <a:xfrm>
                <a:off x="1457390" y="399042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6F51F84-BE01-4A67-BBDB-866D6AB1C6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90" y="3990424"/>
                <a:ext cx="515229" cy="515229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28586C6-D1FF-4008-9A80-EA1C8C7B30BA}"/>
                  </a:ext>
                </a:extLst>
              </p:cNvPr>
              <p:cNvSpPr/>
              <p:nvPr/>
            </p:nvSpPr>
            <p:spPr>
              <a:xfrm>
                <a:off x="1972619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28586C6-D1FF-4008-9A80-EA1C8C7B30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9" y="3990423"/>
                <a:ext cx="515229" cy="515229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FA1C6874-4443-42E4-87D9-3B7630E48C7F}"/>
                  </a:ext>
                </a:extLst>
              </p:cNvPr>
              <p:cNvSpPr/>
              <p:nvPr/>
            </p:nvSpPr>
            <p:spPr>
              <a:xfrm>
                <a:off x="2487848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FA1C6874-4443-42E4-87D9-3B7630E48C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8" y="3990423"/>
                <a:ext cx="515229" cy="515229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4461DAA2-39DF-4994-BFC5-D6D971ADBD88}"/>
                  </a:ext>
                </a:extLst>
              </p:cNvPr>
              <p:cNvSpPr/>
              <p:nvPr/>
            </p:nvSpPr>
            <p:spPr>
              <a:xfrm>
                <a:off x="1457389" y="449394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4461DAA2-39DF-4994-BFC5-D6D971ADBD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4493944"/>
                <a:ext cx="515229" cy="515229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FD520F75-1714-4B1E-9138-626B7BAB8F06}"/>
                  </a:ext>
                </a:extLst>
              </p:cNvPr>
              <p:cNvSpPr/>
              <p:nvPr/>
            </p:nvSpPr>
            <p:spPr>
              <a:xfrm>
                <a:off x="1972618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FD520F75-1714-4B1E-9138-626B7BAB8F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4493943"/>
                <a:ext cx="515229" cy="515229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DB060D39-6046-4E96-BD00-934927FFD02C}"/>
                  </a:ext>
                </a:extLst>
              </p:cNvPr>
              <p:cNvSpPr/>
              <p:nvPr/>
            </p:nvSpPr>
            <p:spPr>
              <a:xfrm>
                <a:off x="2487847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DB060D39-6046-4E96-BD00-934927FFD0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4493943"/>
                <a:ext cx="515229" cy="515229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EE775BC-ADDF-4260-B51A-A4CEE87F25DB}"/>
                  </a:ext>
                </a:extLst>
              </p:cNvPr>
              <p:cNvSpPr/>
              <p:nvPr/>
            </p:nvSpPr>
            <p:spPr>
              <a:xfrm>
                <a:off x="3003076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EE775BC-ADDF-4260-B51A-A4CEE87F25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6" y="3990423"/>
                <a:ext cx="515229" cy="515229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22D4EA7-F3CF-4CAD-942E-EA8C6D51FE01}"/>
                  </a:ext>
                </a:extLst>
              </p:cNvPr>
              <p:cNvSpPr/>
              <p:nvPr/>
            </p:nvSpPr>
            <p:spPr>
              <a:xfrm>
                <a:off x="3518305" y="399042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22D4EA7-F3CF-4CAD-942E-EA8C6D51FE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5" y="3990422"/>
                <a:ext cx="515229" cy="515229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7FBDC32-C75E-4E72-A28D-1E27044E9CB4}"/>
                  </a:ext>
                </a:extLst>
              </p:cNvPr>
              <p:cNvSpPr/>
              <p:nvPr/>
            </p:nvSpPr>
            <p:spPr>
              <a:xfrm>
                <a:off x="4033534" y="399042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7FBDC32-C75E-4E72-A28D-1E27044E9C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4" y="3990422"/>
                <a:ext cx="515229" cy="515229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5DA72B3-1EB9-432C-ADB6-2A2CE38F6BB6}"/>
                  </a:ext>
                </a:extLst>
              </p:cNvPr>
              <p:cNvSpPr/>
              <p:nvPr/>
            </p:nvSpPr>
            <p:spPr>
              <a:xfrm>
                <a:off x="3003075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5DA72B3-1EB9-432C-ADB6-2A2CE38F6B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4493943"/>
                <a:ext cx="515229" cy="515229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9B2E9C0-65FD-43CA-AA23-F0585DBE64A2}"/>
                  </a:ext>
                </a:extLst>
              </p:cNvPr>
              <p:cNvSpPr/>
              <p:nvPr/>
            </p:nvSpPr>
            <p:spPr>
              <a:xfrm>
                <a:off x="3518304" y="449394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9B2E9C0-65FD-43CA-AA23-F0585DBE64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4493942"/>
                <a:ext cx="515229" cy="515229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F7620BF-B398-46A0-B5C3-8B18F475611B}"/>
                  </a:ext>
                </a:extLst>
              </p:cNvPr>
              <p:cNvSpPr/>
              <p:nvPr/>
            </p:nvSpPr>
            <p:spPr>
              <a:xfrm>
                <a:off x="4033533" y="449394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F7620BF-B398-46A0-B5C3-8B18F47561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4493942"/>
                <a:ext cx="515229" cy="515229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9" name="TextBox 138">
            <a:extLst>
              <a:ext uri="{FF2B5EF4-FFF2-40B4-BE49-F238E27FC236}">
                <a16:creationId xmlns:a16="http://schemas.microsoft.com/office/drawing/2014/main" id="{ECB97369-7843-4DBE-A23F-DDDDC83B7518}"/>
              </a:ext>
            </a:extLst>
          </p:cNvPr>
          <p:cNvSpPr txBox="1"/>
          <p:nvPr/>
        </p:nvSpPr>
        <p:spPr>
          <a:xfrm>
            <a:off x="1457389" y="1748095"/>
            <a:ext cx="30913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Input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BEDD43FF-8AE2-4E4A-934C-590FA085E78D}"/>
              </a:ext>
            </a:extLst>
          </p:cNvPr>
          <p:cNvSpPr txBox="1"/>
          <p:nvPr/>
        </p:nvSpPr>
        <p:spPr>
          <a:xfrm>
            <a:off x="5534385" y="1748095"/>
            <a:ext cx="1586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Filter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F118AA57-10AB-4B38-899A-30E4473696D0}"/>
                  </a:ext>
                </a:extLst>
              </p:cNvPr>
              <p:cNvSpPr/>
              <p:nvPr/>
            </p:nvSpPr>
            <p:spPr>
              <a:xfrm>
                <a:off x="8151210" y="2973846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F118AA57-10AB-4B38-899A-30E4473696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1210" y="2973846"/>
                <a:ext cx="515229" cy="515229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EA487E16-4D02-466D-987E-382E8296E2DE}"/>
                  </a:ext>
                </a:extLst>
              </p:cNvPr>
              <p:cNvSpPr/>
              <p:nvPr/>
            </p:nvSpPr>
            <p:spPr>
              <a:xfrm>
                <a:off x="8666439" y="297384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EA487E16-4D02-466D-987E-382E8296E2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6439" y="2973845"/>
                <a:ext cx="515229" cy="515229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B3B89570-CDDC-48CD-A4E7-1A8960C709B3}"/>
                  </a:ext>
                </a:extLst>
              </p:cNvPr>
              <p:cNvSpPr/>
              <p:nvPr/>
            </p:nvSpPr>
            <p:spPr>
              <a:xfrm>
                <a:off x="9181668" y="297384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B3B89570-CDDC-48CD-A4E7-1A8960C709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1668" y="2973845"/>
                <a:ext cx="515229" cy="515229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45E548BC-657F-4673-A718-DB63C75323A0}"/>
                  </a:ext>
                </a:extLst>
              </p:cNvPr>
              <p:cNvSpPr/>
              <p:nvPr/>
            </p:nvSpPr>
            <p:spPr>
              <a:xfrm>
                <a:off x="9696896" y="297384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45E548BC-657F-4673-A718-DB63C75323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6896" y="2973845"/>
                <a:ext cx="515229" cy="515229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0" name="TextBox 89">
            <a:extLst>
              <a:ext uri="{FF2B5EF4-FFF2-40B4-BE49-F238E27FC236}">
                <a16:creationId xmlns:a16="http://schemas.microsoft.com/office/drawing/2014/main" id="{FB10CB1F-2BAA-4314-A24C-272CED28DCCB}"/>
              </a:ext>
            </a:extLst>
          </p:cNvPr>
          <p:cNvSpPr txBox="1"/>
          <p:nvPr/>
        </p:nvSpPr>
        <p:spPr>
          <a:xfrm>
            <a:off x="8388484" y="1748095"/>
            <a:ext cx="1586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Output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E8E6184D-B641-5444-9C11-A6671825F417}"/>
              </a:ext>
            </a:extLst>
          </p:cNvPr>
          <p:cNvGrpSpPr/>
          <p:nvPr/>
        </p:nvGrpSpPr>
        <p:grpSpPr>
          <a:xfrm>
            <a:off x="3005998" y="2461195"/>
            <a:ext cx="1543231" cy="1543253"/>
            <a:chOff x="1568407" y="3929528"/>
            <a:chExt cx="2134560" cy="2134589"/>
          </a:xfrm>
          <a:noFill/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9C52D883-2920-6B45-9E1F-B2727DF03B8C}"/>
                </a:ext>
              </a:extLst>
            </p:cNvPr>
            <p:cNvSpPr/>
            <p:nvPr/>
          </p:nvSpPr>
          <p:spPr>
            <a:xfrm>
              <a:off x="1568407" y="3929529"/>
              <a:ext cx="711520" cy="711521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DAEB93D9-8BD0-0748-A0FA-243F2516A4F9}"/>
                </a:ext>
              </a:extLst>
            </p:cNvPr>
            <p:cNvSpPr/>
            <p:nvPr/>
          </p:nvSpPr>
          <p:spPr>
            <a:xfrm>
              <a:off x="2279925" y="3929528"/>
              <a:ext cx="711520" cy="711521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E547F00C-EBC6-D547-8583-6B2E2A356C52}"/>
                </a:ext>
              </a:extLst>
            </p:cNvPr>
            <p:cNvSpPr/>
            <p:nvPr/>
          </p:nvSpPr>
          <p:spPr>
            <a:xfrm>
              <a:off x="2991446" y="3934536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04C445A4-A743-044B-9A03-A2F9461E95A6}"/>
                </a:ext>
              </a:extLst>
            </p:cNvPr>
            <p:cNvSpPr/>
            <p:nvPr/>
          </p:nvSpPr>
          <p:spPr>
            <a:xfrm>
              <a:off x="1568407" y="4641062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7656D167-A038-9C4F-AE8A-A913957A1107}"/>
                </a:ext>
              </a:extLst>
            </p:cNvPr>
            <p:cNvSpPr/>
            <p:nvPr/>
          </p:nvSpPr>
          <p:spPr>
            <a:xfrm>
              <a:off x="2279927" y="4641061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CE433B3E-26B9-8744-AA7D-6236360180C7}"/>
                </a:ext>
              </a:extLst>
            </p:cNvPr>
            <p:cNvSpPr/>
            <p:nvPr/>
          </p:nvSpPr>
          <p:spPr>
            <a:xfrm>
              <a:off x="2991446" y="4641061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AF6CCDDA-8C33-B249-84CB-8F1D7A802A29}"/>
                </a:ext>
              </a:extLst>
            </p:cNvPr>
            <p:cNvGrpSpPr/>
            <p:nvPr/>
          </p:nvGrpSpPr>
          <p:grpSpPr>
            <a:xfrm>
              <a:off x="1568407" y="5352587"/>
              <a:ext cx="2134560" cy="711530"/>
              <a:chOff x="2038524" y="5114313"/>
              <a:chExt cx="1233183" cy="411067"/>
            </a:xfrm>
            <a:grpFill/>
          </p:grpSpPr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10BEE30D-4D31-604F-A0FE-EDDD5BD111E0}"/>
                  </a:ext>
                </a:extLst>
              </p:cNvPr>
              <p:cNvSpPr/>
              <p:nvPr/>
            </p:nvSpPr>
            <p:spPr>
              <a:xfrm>
                <a:off x="2038524" y="5114315"/>
                <a:ext cx="411061" cy="411061"/>
              </a:xfrm>
              <a:prstGeom prst="rect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DEA53E57-C634-6B41-9459-1D9401C13D80}"/>
                  </a:ext>
                </a:extLst>
              </p:cNvPr>
              <p:cNvSpPr/>
              <p:nvPr/>
            </p:nvSpPr>
            <p:spPr>
              <a:xfrm>
                <a:off x="2449585" y="5114313"/>
                <a:ext cx="411061" cy="411061"/>
              </a:xfrm>
              <a:prstGeom prst="rect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82389E52-0BB5-CC41-9D9A-0CEB52B2F0F3}"/>
                  </a:ext>
                </a:extLst>
              </p:cNvPr>
              <p:cNvSpPr/>
              <p:nvPr/>
            </p:nvSpPr>
            <p:spPr>
              <a:xfrm>
                <a:off x="2860646" y="5114319"/>
                <a:ext cx="411061" cy="411061"/>
              </a:xfrm>
              <a:prstGeom prst="rect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C553D60-BDB5-1A42-9567-BA988EB71B7A}"/>
                  </a:ext>
                </a:extLst>
              </p:cNvPr>
              <p:cNvSpPr/>
              <p:nvPr/>
            </p:nvSpPr>
            <p:spPr>
              <a:xfrm>
                <a:off x="7333652" y="3391375"/>
                <a:ext cx="60465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C553D60-BDB5-1A42-9567-BA988EB71B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3652" y="3391375"/>
                <a:ext cx="604653" cy="584775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3A8FC66A-A166-0444-AF1C-19BF8EF867B6}"/>
                  </a:ext>
                </a:extLst>
              </p:cNvPr>
              <p:cNvSpPr/>
              <p:nvPr/>
            </p:nvSpPr>
            <p:spPr>
              <a:xfrm>
                <a:off x="4800600" y="3415493"/>
                <a:ext cx="497252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∗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3A8FC66A-A166-0444-AF1C-19BF8EF867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3415493"/>
                <a:ext cx="497252" cy="584775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A8FE2E49-7BE9-6B41-B748-E80B1B791BCB}"/>
                  </a:ext>
                </a:extLst>
              </p:cNvPr>
              <p:cNvSpPr/>
              <p:nvPr/>
            </p:nvSpPr>
            <p:spPr>
              <a:xfrm>
                <a:off x="2481998" y="5638800"/>
                <a:ext cx="7228004" cy="45313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11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 +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12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+ … +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33</m:t>
                      </m:r>
                    </m:oMath>
                  </m:oMathPara>
                </a14:m>
                <a:endParaRPr lang="en-US" baseline="-25000" dirty="0"/>
              </a:p>
            </p:txBody>
          </p:sp>
        </mc:Choice>
        <mc:Fallback xmlns=""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A8FE2E49-7BE9-6B41-B748-E80B1B791B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1998" y="5638800"/>
                <a:ext cx="7228004" cy="453137"/>
              </a:xfrm>
              <a:prstGeom prst="rect">
                <a:avLst/>
              </a:prstGeom>
              <a:blipFill>
                <a:blip r:embed="rId38"/>
                <a:stretch>
                  <a:fillRect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6" name="TextBox 95">
            <a:extLst>
              <a:ext uri="{FF2B5EF4-FFF2-40B4-BE49-F238E27FC236}">
                <a16:creationId xmlns:a16="http://schemas.microsoft.com/office/drawing/2014/main" id="{A31163D1-35BB-0D46-84BD-7C464973BB96}"/>
              </a:ext>
            </a:extLst>
          </p:cNvPr>
          <p:cNvSpPr txBox="1"/>
          <p:nvPr/>
        </p:nvSpPr>
        <p:spPr>
          <a:xfrm>
            <a:off x="152400" y="6553200"/>
            <a:ext cx="29418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Adapted from </a:t>
            </a:r>
            <a:r>
              <a:rPr lang="en-US" sz="1200" dirty="0">
                <a:hlinkClick r:id="rId39"/>
              </a:rPr>
              <a:t>D. </a:t>
            </a:r>
            <a:r>
              <a:rPr lang="en-US" sz="1200" dirty="0" err="1">
                <a:hlinkClick r:id="rId39"/>
              </a:rPr>
              <a:t>Fouhey</a:t>
            </a:r>
            <a:r>
              <a:rPr lang="en-US" sz="1200" dirty="0">
                <a:hlinkClick r:id="rId39"/>
              </a:rPr>
              <a:t> and J. Johnson</a:t>
            </a:r>
            <a:endParaRPr lang="en-US" sz="1200" dirty="0"/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9C29EE35-CE70-844D-AD7B-1D63E1D6D085}"/>
              </a:ext>
            </a:extLst>
          </p:cNvPr>
          <p:cNvGrpSpPr/>
          <p:nvPr/>
        </p:nvGrpSpPr>
        <p:grpSpPr>
          <a:xfrm>
            <a:off x="5562600" y="2975050"/>
            <a:ext cx="1543232" cy="1515512"/>
            <a:chOff x="1568407" y="3936760"/>
            <a:chExt cx="2134562" cy="2096220"/>
          </a:xfrm>
          <a:solidFill>
            <a:srgbClr val="F4D6B4"/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7E29F0EC-95B4-854E-84BD-5E4EA6581CAE}"/>
                    </a:ext>
                  </a:extLst>
                </p:cNvPr>
                <p:cNvSpPr/>
                <p:nvPr/>
              </p:nvSpPr>
              <p:spPr>
                <a:xfrm>
                  <a:off x="1568409" y="3936762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7E29F0EC-95B4-854E-84BD-5E4EA6581CA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8409" y="3936762"/>
                  <a:ext cx="711520" cy="711520"/>
                </a:xfrm>
                <a:prstGeom prst="rect">
                  <a:avLst/>
                </a:prstGeom>
                <a:blipFill>
                  <a:blip r:embed="rId40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4796B230-9A43-9C41-8056-E9FEEE0E0D22}"/>
                    </a:ext>
                  </a:extLst>
                </p:cNvPr>
                <p:cNvSpPr/>
                <p:nvPr/>
              </p:nvSpPr>
              <p:spPr>
                <a:xfrm>
                  <a:off x="2279929" y="393676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4796B230-9A43-9C41-8056-E9FEEE0E0D2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9929" y="3936760"/>
                  <a:ext cx="711520" cy="711520"/>
                </a:xfrm>
                <a:prstGeom prst="rect">
                  <a:avLst/>
                </a:prstGeom>
                <a:blipFill>
                  <a:blip r:embed="rId41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D22B74BE-77E0-814C-BEF7-F1F539CE8D74}"/>
                    </a:ext>
                  </a:extLst>
                </p:cNvPr>
                <p:cNvSpPr/>
                <p:nvPr/>
              </p:nvSpPr>
              <p:spPr>
                <a:xfrm>
                  <a:off x="2991449" y="393676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D22B74BE-77E0-814C-BEF7-F1F539CE8D7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1449" y="3936760"/>
                  <a:ext cx="711520" cy="711520"/>
                </a:xfrm>
                <a:prstGeom prst="rect">
                  <a:avLst/>
                </a:prstGeom>
                <a:blipFill>
                  <a:blip r:embed="rId42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038C924E-9D34-AF48-8B7E-9EFB5CC882DE}"/>
                    </a:ext>
                  </a:extLst>
                </p:cNvPr>
                <p:cNvSpPr/>
                <p:nvPr/>
              </p:nvSpPr>
              <p:spPr>
                <a:xfrm>
                  <a:off x="1568407" y="4632111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038C924E-9D34-AF48-8B7E-9EFB5CC882D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8407" y="4632111"/>
                  <a:ext cx="711520" cy="711520"/>
                </a:xfrm>
                <a:prstGeom prst="rect">
                  <a:avLst/>
                </a:prstGeom>
                <a:blipFill>
                  <a:blip r:embed="rId43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649CA895-2F0C-794C-8E45-501446860FA0}"/>
                    </a:ext>
                  </a:extLst>
                </p:cNvPr>
                <p:cNvSpPr/>
                <p:nvPr/>
              </p:nvSpPr>
              <p:spPr>
                <a:xfrm>
                  <a:off x="2279927" y="463211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649CA895-2F0C-794C-8E45-501446860FA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9927" y="4632110"/>
                  <a:ext cx="711520" cy="711520"/>
                </a:xfrm>
                <a:prstGeom prst="rect">
                  <a:avLst/>
                </a:prstGeom>
                <a:blipFill>
                  <a:blip r:embed="rId44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5724D590-DF08-C54B-A3AA-291BA3F2C2E9}"/>
                    </a:ext>
                  </a:extLst>
                </p:cNvPr>
                <p:cNvSpPr/>
                <p:nvPr/>
              </p:nvSpPr>
              <p:spPr>
                <a:xfrm>
                  <a:off x="2991447" y="463211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5724D590-DF08-C54B-A3AA-291BA3F2C2E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1447" y="4632110"/>
                  <a:ext cx="711520" cy="711520"/>
                </a:xfrm>
                <a:prstGeom prst="rect">
                  <a:avLst/>
                </a:prstGeom>
                <a:blipFill>
                  <a:blip r:embed="rId45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26EC772C-F084-4B46-B28E-EC4A3811C0D7}"/>
                </a:ext>
              </a:extLst>
            </p:cNvPr>
            <p:cNvGrpSpPr/>
            <p:nvPr/>
          </p:nvGrpSpPr>
          <p:grpSpPr>
            <a:xfrm>
              <a:off x="1568407" y="5321458"/>
              <a:ext cx="2134560" cy="711522"/>
              <a:chOff x="2038524" y="5096324"/>
              <a:chExt cx="1233183" cy="411062"/>
            </a:xfrm>
            <a:grpFill/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2FA2D9F4-699B-644F-BF4F-40A22C1C45D3}"/>
                      </a:ext>
                    </a:extLst>
                  </p:cNvPr>
                  <p:cNvSpPr/>
                  <p:nvPr/>
                </p:nvSpPr>
                <p:spPr>
                  <a:xfrm>
                    <a:off x="2038524" y="5096325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31</m:t>
                          </m:r>
                        </m:oMath>
                      </m:oMathPara>
                    </a14:m>
                    <a:endParaRPr lang="en-US" sz="120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2FA2D9F4-699B-644F-BF4F-40A22C1C45D3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38524" y="5096325"/>
                    <a:ext cx="411061" cy="411061"/>
                  </a:xfrm>
                  <a:prstGeom prst="rect">
                    <a:avLst/>
                  </a:prstGeom>
                  <a:blipFill>
                    <a:blip r:embed="rId46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A28496B5-3505-6642-8537-37CD102805E6}"/>
                      </a:ext>
                    </a:extLst>
                  </p:cNvPr>
                  <p:cNvSpPr/>
                  <p:nvPr/>
                </p:nvSpPr>
                <p:spPr>
                  <a:xfrm>
                    <a:off x="2449585" y="5096324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32</m:t>
                          </m:r>
                        </m:oMath>
                      </m:oMathPara>
                    </a14:m>
                    <a:endParaRPr lang="en-US" sz="120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A28496B5-3505-6642-8537-37CD102805E6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49585" y="5096324"/>
                    <a:ext cx="411061" cy="411061"/>
                  </a:xfrm>
                  <a:prstGeom prst="rect">
                    <a:avLst/>
                  </a:prstGeom>
                  <a:blipFill>
                    <a:blip r:embed="rId47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7" name="Rectangle 106">
                    <a:extLst>
                      <a:ext uri="{FF2B5EF4-FFF2-40B4-BE49-F238E27FC236}">
                        <a16:creationId xmlns:a16="http://schemas.microsoft.com/office/drawing/2014/main" id="{7DC4DD4D-A58C-264C-BF9B-A1F9175F0318}"/>
                      </a:ext>
                    </a:extLst>
                  </p:cNvPr>
                  <p:cNvSpPr/>
                  <p:nvPr/>
                </p:nvSpPr>
                <p:spPr>
                  <a:xfrm>
                    <a:off x="2860646" y="5096324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33</m:t>
                          </m:r>
                        </m:oMath>
                      </m:oMathPara>
                    </a14:m>
                    <a:endParaRPr lang="en-US" sz="120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7" name="Rectangle 106">
                    <a:extLst>
                      <a:ext uri="{FF2B5EF4-FFF2-40B4-BE49-F238E27FC236}">
                        <a16:creationId xmlns:a16="http://schemas.microsoft.com/office/drawing/2014/main" id="{7DC4DD4D-A58C-264C-BF9B-A1F9175F031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60646" y="5096324"/>
                    <a:ext cx="411061" cy="411061"/>
                  </a:xfrm>
                  <a:prstGeom prst="rect">
                    <a:avLst/>
                  </a:prstGeom>
                  <a:blipFill>
                    <a:blip r:embed="rId48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83674702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(x)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53"/>
  <p:tag name="PICTUREFILESIZE" val="205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rac{d}{dx}f(x)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32.25"/>
  <p:tag name="PICTUREFILESIZE" val="4238"/>
</p:tagLst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intro</Template>
  <TotalTime>36546</TotalTime>
  <Words>3357</Words>
  <Application>Microsoft Office PowerPoint</Application>
  <PresentationFormat>Widescreen</PresentationFormat>
  <Paragraphs>1030</Paragraphs>
  <Slides>79</Slides>
  <Notes>34</Notes>
  <HiddenSlides>6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79</vt:i4>
      </vt:variant>
    </vt:vector>
  </HeadingPairs>
  <TitlesOfParts>
    <vt:vector size="88" baseType="lpstr">
      <vt:lpstr>Arial</vt:lpstr>
      <vt:lpstr>Calibri</vt:lpstr>
      <vt:lpstr>Cambria Math</vt:lpstr>
      <vt:lpstr>Symbol</vt:lpstr>
      <vt:lpstr>Times</vt:lpstr>
      <vt:lpstr>Times New Roman</vt:lpstr>
      <vt:lpstr>Blank Presentation</vt:lpstr>
      <vt:lpstr>Photo Editor Photo</vt:lpstr>
      <vt:lpstr>Equation</vt:lpstr>
      <vt:lpstr>PowerPoint Presentation</vt:lpstr>
      <vt:lpstr>Image filtering</vt:lpstr>
      <vt:lpstr>Image filtering: Outline</vt:lpstr>
      <vt:lpstr>Sliding window operations</vt:lpstr>
      <vt:lpstr>Applying a linear filter</vt:lpstr>
      <vt:lpstr>Applying a linear filter</vt:lpstr>
      <vt:lpstr>Applying a linear filter</vt:lpstr>
      <vt:lpstr>Applying a linear filter</vt:lpstr>
      <vt:lpstr>Applying a linear filter</vt:lpstr>
      <vt:lpstr>Applying a linear filter</vt:lpstr>
      <vt:lpstr>Applying a linear filter</vt:lpstr>
      <vt:lpstr>Applying a linear filter</vt:lpstr>
      <vt:lpstr>Applying a linear filter</vt:lpstr>
      <vt:lpstr>Practical details: Dealing with edges</vt:lpstr>
      <vt:lpstr>Practical details: Dealing with edges</vt:lpstr>
      <vt:lpstr>Practical details: Dealing with edges</vt:lpstr>
      <vt:lpstr>Properties: Linearity</vt:lpstr>
      <vt:lpstr>Properties: Linearity</vt:lpstr>
      <vt:lpstr>Properties: Shift-invariance</vt:lpstr>
      <vt:lpstr>Linear filtering properties</vt:lpstr>
      <vt:lpstr>More linear filtering properties</vt:lpstr>
      <vt:lpstr>Practice with linear filters</vt:lpstr>
      <vt:lpstr>Practice with linear filters</vt:lpstr>
      <vt:lpstr>Practice with linear filters</vt:lpstr>
      <vt:lpstr>Practice with linear filters</vt:lpstr>
      <vt:lpstr>Practice with linear filters</vt:lpstr>
      <vt:lpstr>Practice with linear filters</vt:lpstr>
      <vt:lpstr>Practice with linear filters</vt:lpstr>
      <vt:lpstr>Practice with linear filters</vt:lpstr>
      <vt:lpstr>Sharpening</vt:lpstr>
      <vt:lpstr>Sharpening in more detail</vt:lpstr>
      <vt:lpstr>Sharpening in more detail</vt:lpstr>
      <vt:lpstr>Sharpening in more detail</vt:lpstr>
      <vt:lpstr>Sharpening in more detail</vt:lpstr>
      <vt:lpstr>Smoothing revisited</vt:lpstr>
      <vt:lpstr>Smoothing revisited</vt:lpstr>
      <vt:lpstr>Gaussian vs. box filtering</vt:lpstr>
      <vt:lpstr>Gaussian filters</vt:lpstr>
      <vt:lpstr>Applying Gaussian filters</vt:lpstr>
      <vt:lpstr>Applying Gaussian filters</vt:lpstr>
      <vt:lpstr>Applying Gaussian filters</vt:lpstr>
      <vt:lpstr>Applying Gaussian filters</vt:lpstr>
      <vt:lpstr>Applying Gaussian filters</vt:lpstr>
      <vt:lpstr>Choosing filter size</vt:lpstr>
      <vt:lpstr>Gaussian filters: Properties</vt:lpstr>
      <vt:lpstr>Separability of the Gaussian filter</vt:lpstr>
      <vt:lpstr>Why is separability useful?</vt:lpstr>
      <vt:lpstr>Different types of noise</vt:lpstr>
      <vt:lpstr>Different types of noise</vt:lpstr>
      <vt:lpstr>Where Gaussian filtering fails</vt:lpstr>
      <vt:lpstr>Alternative idea: Median filtering</vt:lpstr>
      <vt:lpstr>Median filter</vt:lpstr>
      <vt:lpstr>Applying median filter</vt:lpstr>
      <vt:lpstr>Applying median filter</vt:lpstr>
      <vt:lpstr>Applying median filter</vt:lpstr>
      <vt:lpstr>Applying median filter</vt:lpstr>
      <vt:lpstr>Is median filtering linear?</vt:lpstr>
      <vt:lpstr>Is median filtering linear?</vt:lpstr>
      <vt:lpstr>Edge detection</vt:lpstr>
      <vt:lpstr>Edge detection</vt:lpstr>
      <vt:lpstr>Characterizing edges</vt:lpstr>
      <vt:lpstr>A realistic example</vt:lpstr>
      <vt:lpstr>Partial derivatives of an image</vt:lpstr>
      <vt:lpstr>Partial derivatives of an image</vt:lpstr>
      <vt:lpstr>Finite difference filters (show demo)</vt:lpstr>
      <vt:lpstr>Image gradient</vt:lpstr>
      <vt:lpstr>Image gradient: Example</vt:lpstr>
      <vt:lpstr>Image gradient: Example</vt:lpstr>
      <vt:lpstr>Image gradient: Example</vt:lpstr>
      <vt:lpstr>Image gradient: Example</vt:lpstr>
      <vt:lpstr>Derivatives and noise</vt:lpstr>
      <vt:lpstr>Derivatives and noise</vt:lpstr>
      <vt:lpstr>Derivatives and noise</vt:lpstr>
      <vt:lpstr>Derivatives and noise</vt:lpstr>
      <vt:lpstr>Finding noisy edges</vt:lpstr>
      <vt:lpstr>Derivatives and noise</vt:lpstr>
      <vt:lpstr>Finding noisy edges: Smooth first</vt:lpstr>
      <vt:lpstr>Finding noisy edges: Smooth first</vt:lpstr>
      <vt:lpstr>Filtering with derivative of Gaussian</vt:lpstr>
    </vt:vector>
  </TitlesOfParts>
  <Company>Carnegie Mellon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</dc:title>
  <dc:creator>efros</dc:creator>
  <cp:lastModifiedBy>Longin Jan Latecki</cp:lastModifiedBy>
  <cp:revision>1201</cp:revision>
  <cp:lastPrinted>2024-09-06T15:19:48Z</cp:lastPrinted>
  <dcterms:created xsi:type="dcterms:W3CDTF">2004-08-29T23:15:23Z</dcterms:created>
  <dcterms:modified xsi:type="dcterms:W3CDTF">2026-01-12T02:18:31Z</dcterms:modified>
</cp:coreProperties>
</file>