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22" r:id="rId2"/>
    <p:sldId id="375" r:id="rId3"/>
    <p:sldId id="323" r:id="rId4"/>
    <p:sldId id="324" r:id="rId5"/>
    <p:sldId id="406" r:id="rId6"/>
    <p:sldId id="403" r:id="rId7"/>
    <p:sldId id="325" r:id="rId8"/>
    <p:sldId id="376" r:id="rId9"/>
    <p:sldId id="377" r:id="rId10"/>
    <p:sldId id="379" r:id="rId11"/>
    <p:sldId id="328" r:id="rId12"/>
    <p:sldId id="380" r:id="rId13"/>
    <p:sldId id="381" r:id="rId14"/>
    <p:sldId id="331" r:id="rId15"/>
    <p:sldId id="405" r:id="rId16"/>
    <p:sldId id="404" r:id="rId17"/>
    <p:sldId id="411" r:id="rId18"/>
    <p:sldId id="412" r:id="rId19"/>
    <p:sldId id="334" r:id="rId20"/>
    <p:sldId id="335" r:id="rId21"/>
    <p:sldId id="336" r:id="rId22"/>
    <p:sldId id="384" r:id="rId23"/>
    <p:sldId id="383" r:id="rId24"/>
    <p:sldId id="337" r:id="rId25"/>
    <p:sldId id="382" r:id="rId26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  <p:embeddedFont>
      <p:font typeface="Cambria Math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00" autoAdjust="0"/>
    <p:restoredTop sz="94632" autoAdjust="0"/>
  </p:normalViewPr>
  <p:slideViewPr>
    <p:cSldViewPr>
      <p:cViewPr varScale="1">
        <p:scale>
          <a:sx n="70" d="100"/>
          <a:sy n="70" d="100"/>
        </p:scale>
        <p:origin x="-11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523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20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80CB-1987-45FA-BF10-2CFE39DD95B8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0F43-8EBE-4F25-8411-1AA0D1A9F831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3977-30A3-49C3-8A57-6CD00CC51985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9C7-4F4D-4445-8335-B4D3D2B5CA2C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A6F9-8C0C-4CA9-A4C9-262C3EE4DBF9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EE0B-50BC-47A3-9B98-B41E8A9E65B6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FB80-5AF6-40FA-AB73-01E614EDFA95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BD24-BCB0-4241-AA70-311C26AF3386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92B-85C0-4EC0-9DD8-7CD1AED8DB20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F670-E904-4BF4-A5CD-7276028746B3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D378-6F68-4EDF-96B2-CE4178DC5EB4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5CAB0A-5527-48B9-A71F-A4AD048B2BC5}" type="datetime1">
              <a:rPr lang="en-US" smtClean="0"/>
              <a:pPr/>
              <a:t>1/14/2015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5.xml"/><Relationship Id="rId7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7.xml"/><Relationship Id="rId10" Type="http://schemas.openxmlformats.org/officeDocument/2006/relationships/image" Target="../media/image26.png"/><Relationship Id="rId4" Type="http://schemas.openxmlformats.org/officeDocument/2006/relationships/tags" Target="../tags/tag26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36.png"/><Relationship Id="rId5" Type="http://schemas.openxmlformats.org/officeDocument/2006/relationships/tags" Target="../tags/tag36.xml"/><Relationship Id="rId10" Type="http://schemas.openxmlformats.org/officeDocument/2006/relationships/image" Target="../media/image35.png"/><Relationship Id="rId4" Type="http://schemas.openxmlformats.org/officeDocument/2006/relationships/tags" Target="../tags/tag35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0.xml"/><Relationship Id="rId7" Type="http://schemas.openxmlformats.org/officeDocument/2006/relationships/image" Target="../media/image3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4.xml"/><Relationship Id="rId7" Type="http://schemas.openxmlformats.org/officeDocument/2006/relationships/image" Target="../media/image3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10" Type="http://schemas.openxmlformats.org/officeDocument/2006/relationships/image" Target="../media/image40.png"/><Relationship Id="rId4" Type="http://schemas.openxmlformats.org/officeDocument/2006/relationships/tags" Target="../tags/tag45.xml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9.xml"/><Relationship Id="rId7" Type="http://schemas.openxmlformats.org/officeDocument/2006/relationships/image" Target="../media/image22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8.xml"/><Relationship Id="rId10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tags" Target="../tags/tag12.xml"/><Relationship Id="rId16" Type="http://schemas.openxmlformats.org/officeDocument/2006/relationships/image" Target="../media/image1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17.png"/><Relationship Id="rId10" Type="http://schemas.openxmlformats.org/officeDocument/2006/relationships/tags" Target="../tags/tag20.xml"/><Relationship Id="rId19" Type="http://schemas.openxmlformats.org/officeDocument/2006/relationships/image" Target="../media/image20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Growth of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the Definition of Big-</a:t>
            </a:r>
            <a:r>
              <a:rPr lang="en-US" sz="4000" i="1" dirty="0" smtClean="0"/>
              <a:t>O</a:t>
            </a:r>
            <a:r>
              <a:rPr lang="en-US" sz="4000" dirty="0" smtClean="0"/>
              <a:t> Notation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dirty="0" smtClean="0">
                <a:ea typeface="Cambria Math" pitchFamily="18" charset="0"/>
              </a:rPr>
              <a:t>Take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C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=1 </a:t>
            </a:r>
            <a:r>
              <a:rPr lang="en-US" dirty="0" smtClean="0">
                <a:ea typeface="Cambria Math" pitchFamily="18" charset="0"/>
              </a:rPr>
              <a:t>and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 smtClean="0">
                <a:ea typeface="Cambria Math" pitchFamily="18" charset="0"/>
              </a:rPr>
              <a:t>as witnesses to establish that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(</a:t>
            </a:r>
            <a:r>
              <a:rPr lang="en-US" dirty="0" smtClean="0">
                <a:ea typeface="Cambria Math" pitchFamily="18" charset="0"/>
              </a:rPr>
              <a:t>Would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 smtClean="0">
                <a:ea typeface="Cambria Math" pitchFamily="18" charset="0"/>
              </a:rPr>
              <a:t>and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 </a:t>
            </a:r>
            <a:r>
              <a:rPr lang="en-US" dirty="0" smtClean="0">
                <a:ea typeface="Cambria Math" pitchFamily="18" charset="0"/>
              </a:rPr>
              <a:t>work?)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 smtClean="0">
                <a:ea typeface="Cambria Math" pitchFamily="18" charset="0"/>
              </a:rPr>
              <a:t>Example</a:t>
            </a:r>
            <a:r>
              <a:rPr lang="en-US" dirty="0" smtClean="0">
                <a:ea typeface="Cambria Math" pitchFamily="18" charset="0"/>
              </a:rPr>
              <a:t>: </a:t>
            </a:r>
            <a:r>
              <a:rPr lang="en-US" dirty="0" smtClean="0"/>
              <a:t>Show that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 not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).</a:t>
            </a:r>
            <a:endParaRPr lang="en-US" dirty="0" smtClean="0">
              <a:ea typeface="Cambria Math" pitchFamily="18" charset="0"/>
            </a:endParaRP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Suppose there are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for which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err="1" smtClean="0"/>
              <a:t>Cn</a:t>
            </a:r>
            <a:r>
              <a:rPr lang="en-US" dirty="0" smtClean="0"/>
              <a:t>, whenever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Then  (by dividing both sides of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err="1" smtClean="0"/>
              <a:t>Cn</a:t>
            </a:r>
            <a:r>
              <a:rPr lang="en-US" i="1" dirty="0" smtClean="0"/>
              <a:t>)</a:t>
            </a:r>
            <a:r>
              <a:rPr lang="en-US" dirty="0" smtClean="0"/>
              <a:t> by </a:t>
            </a:r>
            <a:r>
              <a:rPr lang="en-US" i="1" dirty="0" smtClean="0"/>
              <a:t>n</a:t>
            </a:r>
            <a:r>
              <a:rPr lang="en-US" dirty="0" smtClean="0"/>
              <a:t>, then </a:t>
            </a:r>
            <a:r>
              <a:rPr lang="en-US" i="1" dirty="0" smtClean="0"/>
              <a:t>n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C </a:t>
            </a:r>
            <a:r>
              <a:rPr lang="en-US" dirty="0" smtClean="0"/>
              <a:t>must hold for all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A contradiction!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Let </a:t>
            </a:r>
          </a:p>
          <a:p>
            <a:pPr>
              <a:buNone/>
            </a:pPr>
            <a:r>
              <a:rPr lang="en-US" dirty="0" smtClean="0"/>
              <a:t>where                                 are real numbers with </a:t>
            </a:r>
            <a:r>
              <a:rPr lang="en-US" i="1" dirty="0" smtClean="0"/>
              <a:t>a</a:t>
            </a:r>
            <a:r>
              <a:rPr lang="en-US" i="1" baseline="-25000" dirty="0" smtClean="0"/>
              <a:t>n </a:t>
            </a:r>
            <a:r>
              <a:rPr lang="en-US" dirty="0" smtClean="0">
                <a:latin typeface="Cambria Math"/>
                <a:ea typeface="Cambria Math"/>
              </a:rPr>
              <a:t>≠0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Then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).                           </a:t>
            </a:r>
          </a:p>
          <a:p>
            <a:pPr>
              <a:buNone/>
            </a:pPr>
            <a:r>
              <a:rPr lang="en-US" b="1" dirty="0" smtClean="0"/>
              <a:t>Proof</a:t>
            </a:r>
            <a:r>
              <a:rPr lang="en-US" dirty="0" smtClean="0"/>
              <a:t>:  |</a:t>
            </a:r>
            <a:r>
              <a:rPr lang="en-US" i="1" dirty="0" smtClean="0"/>
              <a:t>f</a:t>
            </a:r>
            <a:r>
              <a:rPr lang="en-US" dirty="0" smtClean="0"/>
              <a:t>(x)| = |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 x</a:t>
            </a:r>
            <a:r>
              <a:rPr lang="en-US" i="1" baseline="30000" dirty="0" smtClean="0"/>
              <a:t>n-</a:t>
            </a:r>
            <a:r>
              <a:rPr lang="en-US" baseline="30000" dirty="0" smtClean="0"/>
              <a:t>1</a:t>
            </a:r>
            <a:r>
              <a:rPr lang="en-US" i="1" dirty="0" smtClean="0"/>
              <a:t> + </a:t>
            </a:r>
            <a:r>
              <a:rPr lang="en-US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30000" dirty="0" smtClean="0"/>
              <a:t>1 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|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|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x</a:t>
            </a:r>
            <a:r>
              <a:rPr lang="en-US" i="1" baseline="30000" dirty="0" smtClean="0"/>
              <a:t>n-</a:t>
            </a:r>
            <a:r>
              <a:rPr lang="en-US" baseline="30000" dirty="0" smtClean="0"/>
              <a:t>1 </a:t>
            </a:r>
            <a:r>
              <a:rPr lang="en-US" i="1" dirty="0" smtClean="0"/>
              <a:t>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latin typeface="Cambria Math"/>
                <a:ea typeface="Cambria Math"/>
              </a:rPr>
              <a:t>=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(|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|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/x</a:t>
            </a:r>
            <a:r>
              <a:rPr lang="en-US" baseline="30000" dirty="0" smtClean="0"/>
              <a:t> </a:t>
            </a:r>
            <a:r>
              <a:rPr lang="en-US" i="1" dirty="0" smtClean="0"/>
              <a:t>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|/</a:t>
            </a:r>
            <a:r>
              <a:rPr lang="en-US" i="1" dirty="0" smtClean="0"/>
              <a:t>x</a:t>
            </a:r>
            <a:r>
              <a:rPr lang="en-US" i="1" baseline="30000" dirty="0" smtClean="0"/>
              <a:t>n-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|/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)</a:t>
            </a:r>
            <a:endParaRPr lang="en-US" i="1" baseline="30000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(|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|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|)</a:t>
            </a:r>
          </a:p>
          <a:p>
            <a:r>
              <a:rPr lang="en-US" dirty="0" smtClean="0"/>
              <a:t>Take </a:t>
            </a:r>
            <a:r>
              <a:rPr lang="en-US" i="1" dirty="0" smtClean="0"/>
              <a:t>C</a:t>
            </a:r>
            <a:r>
              <a:rPr lang="en-US" dirty="0" smtClean="0"/>
              <a:t> = |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|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 and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 Then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leading term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 of a polynomial dominates its growth.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1981200"/>
            <a:ext cx="5745956" cy="3429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2438400"/>
            <a:ext cx="2117408" cy="242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2895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Uses triangle inequality, an exercise in Section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1.8</a:t>
            </a:r>
            <a:r>
              <a:rPr lang="en-US" sz="1400" dirty="0" smtClean="0">
                <a:solidFill>
                  <a:srgbClr val="C00000"/>
                </a:solidFill>
              </a:rPr>
              <a:t>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</a:t>
            </a:r>
            <a:r>
              <a:rPr lang="en-US" sz="1400" dirty="0" smtClean="0">
                <a:solidFill>
                  <a:srgbClr val="C00000"/>
                </a:solidFill>
              </a:rPr>
              <a:t>Assuming </a:t>
            </a:r>
            <a:r>
              <a:rPr lang="en-US" sz="1400" i="1" dirty="0" smtClean="0">
                <a:solidFill>
                  <a:srgbClr val="C00000"/>
                </a:solidFill>
              </a:rPr>
              <a:t>x</a:t>
            </a:r>
            <a:r>
              <a:rPr lang="en-US" sz="1400" dirty="0" smtClean="0">
                <a:solidFill>
                  <a:srgbClr val="C00000"/>
                </a:solidFill>
              </a:rPr>
              <a:t> &gt;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en-US" sz="1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some 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the sum of the first </a:t>
            </a:r>
            <a:r>
              <a:rPr lang="en-US" i="1" dirty="0" smtClean="0"/>
              <a:t>n</a:t>
            </a:r>
            <a:r>
              <a:rPr lang="en-US" dirty="0" smtClean="0"/>
              <a:t> positive integers.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the factorial function 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2895600"/>
            <a:ext cx="5272088" cy="309563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3429000"/>
            <a:ext cx="6603206" cy="34290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143001" y="5334000"/>
            <a:ext cx="6360319" cy="273844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33600" y="5943600"/>
            <a:ext cx="4893469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362200" y="4267200"/>
            <a:ext cx="3914775" cy="319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some 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log </a:t>
            </a:r>
            <a:r>
              <a:rPr lang="en-US" i="1" dirty="0" smtClean="0"/>
              <a:t>n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Given that                  (previous slide) </a:t>
            </a:r>
          </a:p>
          <a:p>
            <a:pPr>
              <a:buNone/>
            </a:pPr>
            <a:r>
              <a:rPr lang="en-US" dirty="0" smtClean="0"/>
              <a:t>                     then                                    .</a:t>
            </a:r>
          </a:p>
          <a:p>
            <a:pPr>
              <a:buNone/>
            </a:pPr>
            <a:r>
              <a:rPr lang="en-US" dirty="0" smtClean="0"/>
              <a:t>     Hence, log(</a:t>
            </a:r>
            <a:r>
              <a:rPr lang="en-US" i="1" dirty="0" smtClean="0"/>
              <a:t>n</a:t>
            </a:r>
            <a:r>
              <a:rPr lang="en-US" dirty="0" smtClean="0"/>
              <a:t>!)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dirty="0" err="1" smtClean="0">
                <a:latin typeface="Cambria Math"/>
                <a:ea typeface="Cambria Math"/>
              </a:rPr>
              <a:t>∙log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)) taking </a:t>
            </a:r>
            <a:r>
              <a:rPr lang="en-US" i="1" dirty="0" smtClean="0">
                <a:ea typeface="Cambria Math"/>
              </a:rPr>
              <a:t>C </a:t>
            </a:r>
            <a:r>
              <a:rPr lang="en-US" dirty="0" smtClean="0">
                <a:latin typeface="Cambria Math"/>
                <a:ea typeface="Cambria Math"/>
              </a:rPr>
              <a:t>= 1 and </a:t>
            </a:r>
            <a:r>
              <a:rPr lang="en-US" i="1" dirty="0" smtClean="0">
                <a:latin typeface="Cambria Math"/>
                <a:ea typeface="Cambria Math"/>
              </a:rPr>
              <a:t>k</a:t>
            </a:r>
            <a:r>
              <a:rPr lang="en-US" dirty="0" smtClean="0">
                <a:latin typeface="Cambria Math"/>
                <a:ea typeface="Cambria Math"/>
              </a:rPr>
              <a:t> = 1.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038600" y="2514600"/>
            <a:ext cx="1119188" cy="273844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00400" y="2971800"/>
            <a:ext cx="2659856" cy="3190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of Growth of Functions</a:t>
            </a:r>
            <a:endParaRPr lang="en-US" dirty="0"/>
          </a:p>
        </p:txBody>
      </p:sp>
      <p:pic>
        <p:nvPicPr>
          <p:cNvPr id="5" name="Content Placeholder 3" descr="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0276" y="2362200"/>
            <a:ext cx="3836324" cy="3118499"/>
          </a:xfrm>
        </p:spPr>
      </p:pic>
      <p:sp>
        <p:nvSpPr>
          <p:cNvPr id="6" name="TextBox 5"/>
          <p:cNvSpPr txBox="1"/>
          <p:nvPr/>
        </p:nvSpPr>
        <p:spPr>
          <a:xfrm>
            <a:off x="12192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the difference in behavior of functions as </a:t>
            </a:r>
            <a:r>
              <a:rPr lang="en-US" b="1" i="1" dirty="0" smtClean="0"/>
              <a:t>n</a:t>
            </a:r>
            <a:r>
              <a:rPr lang="en-US" b="1" dirty="0" smtClean="0"/>
              <a:t> gets larger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Useful Big-</a:t>
            </a:r>
            <a:r>
              <a:rPr lang="en-US" sz="4000" i="1" dirty="0" smtClean="0"/>
              <a:t>O</a:t>
            </a:r>
            <a:r>
              <a:rPr lang="en-US" sz="4000" dirty="0" smtClean="0"/>
              <a:t> Estimates Involving Logarithms, Powers, and Exponents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 &gt; c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then </a:t>
            </a:r>
          </a:p>
          <a:p>
            <a:pPr>
              <a:buNone/>
            </a:pPr>
            <a:r>
              <a:rPr lang="en-US" i="1" dirty="0" smtClean="0"/>
              <a:t>           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c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dirty="0" smtClean="0"/>
              <a:t>), but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dirty="0" smtClean="0"/>
              <a:t>is not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c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If  b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and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 are positive, then </a:t>
            </a:r>
          </a:p>
          <a:p>
            <a:pPr>
              <a:buNone/>
            </a:pPr>
            <a:r>
              <a:rPr lang="en-US" i="1" dirty="0" smtClean="0"/>
              <a:t>        </a:t>
            </a:r>
            <a:r>
              <a:rPr lang="en-US" dirty="0" smtClean="0"/>
              <a:t>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i="1" dirty="0" smtClean="0"/>
              <a:t>  n</a:t>
            </a:r>
            <a:r>
              <a:rPr lang="en-US" dirty="0" smtClean="0"/>
              <a:t>)</a:t>
            </a:r>
            <a:r>
              <a:rPr lang="en-US" i="1" baseline="30000" dirty="0" smtClean="0"/>
              <a:t>c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dirty="0" smtClean="0"/>
              <a:t>), but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dirty="0" smtClean="0"/>
              <a:t>is not </a:t>
            </a:r>
            <a:r>
              <a:rPr lang="en-US" i="1" dirty="0" smtClean="0"/>
              <a:t>O</a:t>
            </a:r>
            <a:r>
              <a:rPr lang="en-US" dirty="0" smtClean="0"/>
              <a:t>((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i="1" dirty="0" smtClean="0"/>
              <a:t>  n</a:t>
            </a:r>
            <a:r>
              <a:rPr lang="en-US" dirty="0" smtClean="0"/>
              <a:t>)</a:t>
            </a:r>
            <a:r>
              <a:rPr lang="en-US" i="1" baseline="30000" dirty="0" smtClean="0"/>
              <a:t>c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 If  b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and  </a:t>
            </a:r>
            <a:r>
              <a:rPr lang="en-US" i="1" dirty="0" smtClean="0"/>
              <a:t>d</a:t>
            </a:r>
            <a:r>
              <a:rPr lang="en-US" dirty="0" smtClean="0"/>
              <a:t> is positive, then </a:t>
            </a:r>
          </a:p>
          <a:p>
            <a:pPr>
              <a:buNone/>
            </a:pPr>
            <a:r>
              <a:rPr lang="en-US" i="1" dirty="0" smtClean="0"/>
              <a:t>           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), but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is not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If </a:t>
            </a:r>
            <a:r>
              <a:rPr lang="en-US" i="1" dirty="0" smtClean="0"/>
              <a:t>c</a:t>
            </a:r>
            <a:r>
              <a:rPr lang="en-US" dirty="0" smtClean="0"/>
              <a:t> &gt; b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then </a:t>
            </a:r>
          </a:p>
          <a:p>
            <a:pPr>
              <a:buNone/>
            </a:pPr>
            <a:r>
              <a:rPr lang="en-US" i="1" dirty="0" smtClean="0"/>
              <a:t>           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i="1" baseline="30000" dirty="0" err="1" smtClean="0"/>
              <a:t>n</a:t>
            </a:r>
            <a:r>
              <a:rPr lang="en-US" dirty="0" smtClean="0"/>
              <a:t>), but </a:t>
            </a:r>
            <a:r>
              <a:rPr lang="en-US" i="1" dirty="0" err="1" smtClean="0"/>
              <a:t>c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is not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(x)) 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(max(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|,|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|)).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</a:t>
            </a:r>
          </a:p>
          <a:p>
            <a:pPr lvl="1"/>
            <a:r>
              <a:rPr lang="en-US" dirty="0" smtClean="0"/>
              <a:t>See next slide for proof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are both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g(</a:t>
            </a:r>
            <a:r>
              <a:rPr lang="en-US" i="1" dirty="0" smtClean="0"/>
              <a:t>x</a:t>
            </a:r>
            <a:r>
              <a:rPr lang="en-US" dirty="0" smtClean="0"/>
              <a:t>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(g(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).</a:t>
            </a:r>
            <a:r>
              <a:rPr lang="en-US" dirty="0" smtClean="0"/>
              <a:t>      </a:t>
            </a:r>
          </a:p>
          <a:p>
            <a:pPr lvl="1"/>
            <a:r>
              <a:rPr lang="en-US" dirty="0" smtClean="0"/>
              <a:t>See text for argument                                                       </a:t>
            </a:r>
          </a:p>
          <a:p>
            <a:r>
              <a:rPr lang="en-US" dirty="0" smtClean="0"/>
              <a:t>    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(x)) 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).</a:t>
            </a:r>
            <a:r>
              <a:rPr lang="en-US" dirty="0" smtClean="0"/>
              <a:t>                                                                                                                               </a:t>
            </a:r>
          </a:p>
          <a:p>
            <a:pPr lvl="1"/>
            <a:r>
              <a:rPr lang="en-US" dirty="0" smtClean="0"/>
              <a:t>See text for argument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(x)) 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(max(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|,|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|)).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</a:t>
            </a:r>
          </a:p>
          <a:p>
            <a:pPr lvl="1"/>
            <a:r>
              <a:rPr lang="en-US" dirty="0" smtClean="0"/>
              <a:t>By the definition of big-</a:t>
            </a:r>
            <a:r>
              <a:rPr lang="en-US" i="1" dirty="0" smtClean="0"/>
              <a:t>O</a:t>
            </a:r>
            <a:r>
              <a:rPr lang="en-US" dirty="0" smtClean="0"/>
              <a:t> notation, there are constants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,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such that                                               |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when x &gt; 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/>
              <a:t>and</a:t>
            </a:r>
            <a:r>
              <a:rPr lang="en-US" i="1" dirty="0" smtClean="0"/>
              <a:t> 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when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&gt; 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lvl="1"/>
            <a:r>
              <a:rPr lang="en-US" dirty="0" smtClean="0"/>
              <a:t> |(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)| = 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)| 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+ </a:t>
            </a: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     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by the triangle inequality |a + b| </a:t>
            </a:r>
            <a:r>
              <a:rPr lang="en-US" sz="2000" dirty="0" smtClean="0">
                <a:solidFill>
                  <a:srgbClr val="C00000"/>
                </a:solidFill>
                <a:latin typeface="Cambria Math"/>
                <a:ea typeface="Cambria Math"/>
              </a:rPr>
              <a:t>≤ |a| + |b|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 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+ </a:t>
            </a: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+</a:t>
            </a:r>
            <a:r>
              <a:rPr lang="en-US" dirty="0" smtClean="0"/>
              <a:t>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 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+</a:t>
            </a:r>
            <a:r>
              <a:rPr lang="en-US" dirty="0" smtClean="0"/>
              <a:t>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</a:t>
            </a:r>
            <a:r>
              <a:rPr lang="en-US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where  </a:t>
            </a:r>
            <a:r>
              <a:rPr lang="en-US" sz="2000" i="1" dirty="0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>
                <a:solidFill>
                  <a:srgbClr val="C00000"/>
                </a:solidFill>
              </a:rPr>
              <a:t>) = max(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sz="2000" dirty="0" smtClean="0">
                <a:solidFill>
                  <a:srgbClr val="C00000"/>
                </a:solidFill>
              </a:rPr>
              <a:t>g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 smtClean="0">
                <a:solidFill>
                  <a:srgbClr val="C00000"/>
                </a:solidFill>
              </a:rPr>
              <a:t>(x)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|,|</a:t>
            </a:r>
            <a:r>
              <a:rPr lang="en-US" sz="2000" dirty="0" smtClean="0">
                <a:solidFill>
                  <a:srgbClr val="C00000"/>
                </a:solidFill>
              </a:rPr>
              <a:t>g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(x)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|)</a:t>
            </a: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 = (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dirty="0" smtClean="0"/>
              <a:t>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endParaRPr lang="en-US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= </a:t>
            </a:r>
            <a:r>
              <a:rPr lang="en-US" i="1" dirty="0" err="1" smtClean="0">
                <a:ea typeface="Cambria Math" pitchFamily="18" charset="0"/>
              </a:rPr>
              <a:t>C|</a:t>
            </a:r>
            <a:r>
              <a:rPr lang="en-US" i="1" dirty="0" err="1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)|           </a:t>
            </a:r>
            <a:r>
              <a:rPr lang="en-US" sz="2000" dirty="0" smtClean="0">
                <a:solidFill>
                  <a:srgbClr val="C00000"/>
                </a:solidFill>
              </a:rPr>
              <a:t>where C = C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2000" dirty="0" smtClean="0">
                <a:solidFill>
                  <a:srgbClr val="C00000"/>
                </a:solidFill>
              </a:rPr>
              <a:t> C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Therefore |(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)|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err="1" smtClean="0">
                <a:ea typeface="Cambria Math" pitchFamily="18" charset="0"/>
              </a:rPr>
              <a:t>C|</a:t>
            </a:r>
            <a:r>
              <a:rPr lang="en-US" i="1" dirty="0" err="1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)| whenever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, where </a:t>
            </a:r>
            <a:r>
              <a:rPr lang="en-US" i="1" dirty="0" smtClean="0"/>
              <a:t>k</a:t>
            </a:r>
            <a:r>
              <a:rPr lang="en-US" dirty="0" smtClean="0"/>
              <a:t> = max(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Ordering Functions by Order of Growth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Put the functions below in order so that each function is big-O of the next function on the list.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8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+111</a:t>
            </a:r>
            <a:endParaRPr lang="en-US" i="1" baseline="30000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dirty="0" smtClean="0"/>
              <a:t>)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4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5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6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7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+1)</a:t>
            </a:r>
            <a:endParaRPr lang="en-US" baseline="30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8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9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10000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10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n!</a:t>
            </a:r>
          </a:p>
          <a:p>
            <a:endParaRPr lang="en-US" i="1" baseline="30000" dirty="0" smtClean="0"/>
          </a:p>
          <a:p>
            <a:endParaRPr lang="en-US" i="1" baseline="30000" dirty="0" smtClean="0"/>
          </a:p>
          <a:p>
            <a:endParaRPr lang="en-US" i="1" dirty="0" smtClean="0"/>
          </a:p>
          <a:p>
            <a:endParaRPr lang="en-US" baseline="30000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667000"/>
            <a:ext cx="5105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We  solve this exercise by successively finding the function that grows slowest among all those left on the list.</a:t>
            </a:r>
          </a:p>
          <a:p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</a:t>
            </a:r>
            <a:r>
              <a:rPr lang="en-US" sz="1200" i="1" dirty="0" smtClean="0"/>
              <a:t>f</a:t>
            </a:r>
            <a:r>
              <a:rPr lang="en-US" sz="1200" baseline="-25000" dirty="0" smtClean="0"/>
              <a:t>9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10000       (constant, does not increase with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     (grows slowest of all the others)</a:t>
            </a:r>
          </a:p>
          <a:p>
            <a:pPr>
              <a:buFont typeface="Arial" pitchFamily="34" charset="0"/>
              <a:buChar char="•"/>
            </a:pPr>
            <a:endParaRPr lang="en-US" sz="1200" i="1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sz="1200" dirty="0" smtClean="0"/>
              <a:t>)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(grows next slowest)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6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1200" dirty="0" smtClean="0"/>
              <a:t>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3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(next largest, </a:t>
            </a:r>
            <a:r>
              <a:rPr lang="en-US" sz="1200" dirty="0" smtClean="0"/>
              <a:t>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3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factor smaller than any power of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8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+111    (tied with the one below)</a:t>
            </a: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endParaRPr lang="en-US" sz="1200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8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       (tied with the one above)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sz="1200" dirty="0" smtClean="0"/>
              <a:t>)</a:t>
            </a:r>
            <a:r>
              <a:rPr lang="en-US" sz="1200" i="1" baseline="30000" dirty="0" smtClean="0"/>
              <a:t>n   </a:t>
            </a:r>
            <a:r>
              <a:rPr lang="en-US" sz="1200" i="1" dirty="0" smtClean="0"/>
              <a:t>      </a:t>
            </a:r>
            <a:r>
              <a:rPr lang="en-US" sz="1200" dirty="0" smtClean="0"/>
              <a:t>(next largest, an exponential function)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       (grows faster than one above since 2 &gt; 1.5)</a:t>
            </a:r>
          </a:p>
          <a:p>
            <a:pPr>
              <a:buFont typeface="Arial" pitchFamily="34" charset="0"/>
              <a:buChar char="•"/>
            </a:pPr>
            <a:endParaRPr lang="en-US" sz="12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7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+1)     (grows faster than above because of the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 factor)</a:t>
            </a:r>
            <a:endParaRPr lang="en-US" sz="1200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200" i="1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</a:t>
            </a:r>
            <a:r>
              <a:rPr lang="en-US" sz="1200" smtClean="0"/>
              <a:t>= </a:t>
            </a:r>
            <a:r>
              <a:rPr lang="en-US" sz="1200" smtClean="0">
                <a:latin typeface="Cambria Math" pitchFamily="18" charset="0"/>
                <a:ea typeface="Cambria Math" pitchFamily="18" charset="0"/>
              </a:rPr>
              <a:t>n!</a:t>
            </a:r>
            <a:r>
              <a:rPr lang="en-US" sz="1200" i="1" baseline="30000" smtClean="0">
                <a:latin typeface="Cambria Math" pitchFamily="18" charset="0"/>
                <a:ea typeface="Cambria Math" pitchFamily="18" charset="0"/>
              </a:rPr>
              <a:t>          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!  grows faster than </a:t>
            </a:r>
            <a:r>
              <a:rPr lang="en-US" sz="12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200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for  every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endParaRPr lang="en-US" sz="12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Big-Omega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be functions from the set of integers or the set of real numbers to the set of real numbers. We say that</a:t>
            </a:r>
          </a:p>
          <a:p>
            <a:pPr>
              <a:buNone/>
            </a:pPr>
            <a:r>
              <a:rPr lang="en-US" dirty="0" smtClean="0"/>
              <a:t>    if there are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such that</a:t>
            </a:r>
          </a:p>
          <a:p>
            <a:pPr>
              <a:buNone/>
            </a:pPr>
            <a:r>
              <a:rPr lang="en-US" dirty="0" smtClean="0"/>
              <a:t>                                            when </a:t>
            </a:r>
            <a:r>
              <a:rPr lang="en-US" i="1" dirty="0" smtClean="0"/>
              <a:t>x &gt; 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We say that “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big-Omega of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).”</a:t>
            </a:r>
          </a:p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gives an upper bound on the growth of a function, while Big-Omega gives a lower bound. Big-Omega tells us that a function grows at least as fast as another.</a:t>
            </a:r>
          </a:p>
          <a:p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g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))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/>
              <a:t>if and only if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 This follows from the definitions. See the text for details.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733800" y="2667000"/>
            <a:ext cx="2128838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71600" y="3429000"/>
            <a:ext cx="2157413" cy="319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3124200"/>
            <a:ext cx="2590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latin typeface="Cambria Math"/>
                <a:ea typeface="Cambria Math"/>
              </a:rPr>
              <a:t> is the upper case version of the lower case Greek letter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Big-O Notation</a:t>
            </a:r>
          </a:p>
          <a:p>
            <a:r>
              <a:rPr lang="en-US" dirty="0" smtClean="0"/>
              <a:t>Big-O Estimates for Important Functions</a:t>
            </a:r>
          </a:p>
          <a:p>
            <a:r>
              <a:rPr lang="en-US" dirty="0" smtClean="0"/>
              <a:t>Big-Omega and Big-Theta Notation</a:t>
            </a:r>
          </a:p>
          <a:p>
            <a:endParaRPr lang="en-US" dirty="0" smtClean="0"/>
          </a:p>
        </p:txBody>
      </p:sp>
      <p:pic>
        <p:nvPicPr>
          <p:cNvPr id="4" name="Picture 3" descr="0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505200"/>
            <a:ext cx="899160" cy="1037844"/>
          </a:xfrm>
          <a:prstGeom prst="rect">
            <a:avLst/>
          </a:prstGeom>
        </p:spPr>
      </p:pic>
      <p:pic>
        <p:nvPicPr>
          <p:cNvPr id="5" name="Picture 4" descr="0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429000"/>
            <a:ext cx="899922" cy="1042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495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Edmund Landau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1877-1938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495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Gustav Heinrich Bachmann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1837-1920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 descr="0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81000"/>
            <a:ext cx="893826" cy="1038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Donald E. Knuth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Born 1938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Big-Omega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 Show that                                        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where                  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                                                    for all positive real numbers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Is it also the case that                     is                                  ?  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62400" y="1905000"/>
            <a:ext cx="2912269" cy="3429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14400" y="2362200"/>
            <a:ext cx="1023938" cy="31908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352800" y="2362200"/>
            <a:ext cx="1304925" cy="34290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867400" y="3733800"/>
            <a:ext cx="2345531" cy="3429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1" y="2895600"/>
            <a:ext cx="3876675" cy="34290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038600" y="3733800"/>
            <a:ext cx="1304925" cy="3429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be functions from the set of integers or the set of real numbers to the set of real numbers. The function                                 if </a:t>
            </a:r>
          </a:p>
          <a:p>
            <a:pPr>
              <a:buNone/>
            </a:pPr>
            <a:r>
              <a:rPr lang="en-US" dirty="0" smtClean="0"/>
              <a:t>                                    and                              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We say that “f is big-Theta of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)” and also that “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of </a:t>
            </a:r>
            <a:r>
              <a:rPr lang="en-US" i="1" dirty="0" smtClean="0"/>
              <a:t>order</a:t>
            </a: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)”   and also that “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and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are of the </a:t>
            </a:r>
            <a:r>
              <a:rPr lang="en-US" i="1" dirty="0" smtClean="0"/>
              <a:t>same order</a:t>
            </a:r>
            <a:r>
              <a:rPr lang="en-US" dirty="0" smtClean="0"/>
              <a:t>.”   </a:t>
            </a:r>
          </a:p>
          <a:p>
            <a:r>
              <a:rPr lang="en-US" dirty="0" smtClean="0"/>
              <a:t>                               if and only if there exists constants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i="1" dirty="0" smtClean="0"/>
              <a:t>k </a:t>
            </a:r>
            <a:r>
              <a:rPr lang="en-US" dirty="0" smtClean="0"/>
              <a:t>such that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&lt;</a:t>
            </a:r>
            <a:r>
              <a:rPr lang="en-US" baseline="-25000" dirty="0" smtClean="0"/>
              <a:t> 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&lt;</a:t>
            </a:r>
            <a:r>
              <a:rPr lang="en-US" baseline="-25000" dirty="0" smtClean="0"/>
              <a:t>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 if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This follows from the definitions of big-</a:t>
            </a:r>
            <a:r>
              <a:rPr lang="en-US" i="1" dirty="0" smtClean="0"/>
              <a:t>O</a:t>
            </a:r>
            <a:r>
              <a:rPr lang="en-US" dirty="0" smtClean="0"/>
              <a:t> and big-Omega.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86200" y="2667000"/>
            <a:ext cx="2145506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86200" y="3048000"/>
            <a:ext cx="2128838" cy="31908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90600" y="3048000"/>
            <a:ext cx="2150269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38200" y="4876800"/>
            <a:ext cx="2145506" cy="31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990600"/>
            <a:ext cx="2590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dirty="0" smtClean="0">
                <a:latin typeface="Cambria Math"/>
                <a:ea typeface="Cambria Math"/>
              </a:rPr>
              <a:t> is the upper case version of the lower case Greek letter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the sum of the first </a:t>
            </a:r>
            <a:r>
              <a:rPr lang="en-US" i="1" dirty="0" smtClean="0"/>
              <a:t>n</a:t>
            </a:r>
            <a:r>
              <a:rPr lang="en-US" dirty="0" smtClean="0"/>
              <a:t> positive integers is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latin typeface="Cambria Math"/>
                <a:ea typeface="Cambria Math"/>
              </a:rPr>
              <a:t>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.</a:t>
            </a:r>
            <a:endParaRPr lang="en-US" dirty="0" smtClean="0"/>
          </a:p>
          <a:p>
            <a:pPr marL="880110" lvl="1" indent="-514350"/>
            <a:r>
              <a:rPr lang="en-US" dirty="0" smtClean="0"/>
              <a:t>We have already shown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 marL="880110" lvl="1" indent="-514350"/>
            <a:r>
              <a:rPr lang="en-US" dirty="0" smtClean="0"/>
              <a:t>To show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dirty="0" smtClean="0">
                <a:latin typeface="Cambria Math"/>
                <a:ea typeface="Cambria Math"/>
              </a:rPr>
              <a:t>Ω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), we need a positive constant </a:t>
            </a:r>
            <a:r>
              <a:rPr lang="en-US" i="1" dirty="0" smtClean="0"/>
              <a:t>C</a:t>
            </a:r>
            <a:r>
              <a:rPr lang="en-US" dirty="0" smtClean="0"/>
              <a:t> such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&gt; </a:t>
            </a:r>
            <a:r>
              <a:rPr lang="en-US" i="1" dirty="0" smtClean="0"/>
              <a:t>Cn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sufficiently large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 Summing only the terms greater than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 we obtain the inequality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880110" lvl="1" indent="-51435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1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latin typeface="Cambria Math"/>
                <a:ea typeface="Cambria Math"/>
              </a:rPr>
              <a:t>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≥ 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(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 1)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 </a:t>
            </a:r>
          </a:p>
          <a:p>
            <a:pPr marL="880110" lvl="1" indent="-514350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≥  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</a:t>
            </a:r>
          </a:p>
          <a:p>
            <a:pPr marL="880110" lvl="1" indent="-514350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=   (n  −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)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</a:t>
            </a:r>
          </a:p>
          <a:p>
            <a:pPr marL="880110" lvl="1" indent="-514350">
              <a:buNone/>
            </a:pPr>
            <a:r>
              <a:rPr lang="en-US" dirty="0" smtClean="0">
                <a:ea typeface="Cambria Math" pitchFamily="18" charset="0"/>
              </a:rPr>
              <a:t>                                        </a:t>
            </a:r>
            <a:r>
              <a:rPr lang="en-US" dirty="0" smtClean="0">
                <a:latin typeface="Cambria Math"/>
                <a:ea typeface="Cambria Math"/>
              </a:rPr>
              <a:t>≥   (n/2)(n/2) =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/4</a:t>
            </a:r>
          </a:p>
          <a:p>
            <a:pPr marL="880110" lvl="1" indent="-514350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Taking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¼,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&gt; </a:t>
            </a:r>
            <a:r>
              <a:rPr lang="en-US" i="1" dirty="0" smtClean="0"/>
              <a:t>Cn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for all positive integers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Hence,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dirty="0" smtClean="0">
                <a:latin typeface="Cambria Math"/>
                <a:ea typeface="Cambria Math"/>
              </a:rPr>
              <a:t>Ω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), and we can conclude that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smtClean="0"/>
              <a:t>(</a:t>
            </a:r>
            <a:r>
              <a:rPr lang="en-US" i="1" smtClean="0"/>
              <a:t>n</a:t>
            </a:r>
            <a:r>
              <a:rPr lang="en-US" baseline="3000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mtClean="0"/>
              <a:t>). </a:t>
            </a:r>
            <a:endParaRPr lang="en-US" dirty="0" smtClean="0">
              <a:ea typeface="Cambria Math" pitchFamily="18" charset="0"/>
            </a:endParaRPr>
          </a:p>
          <a:p>
            <a:pPr marL="880110" lvl="1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Sh0w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8x</a:t>
            </a:r>
            <a:r>
              <a:rPr lang="en-US" baseline="30000" dirty="0" smtClean="0"/>
              <a:t> </a:t>
            </a:r>
            <a:r>
              <a:rPr lang="en-US" dirty="0" smtClean="0"/>
              <a:t>log </a:t>
            </a:r>
            <a:r>
              <a:rPr lang="en-US" i="1" dirty="0" smtClean="0"/>
              <a:t>x </a:t>
            </a:r>
            <a:r>
              <a:rPr lang="en-US" dirty="0" smtClean="0"/>
              <a:t>is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lvl="2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 </a:t>
            </a:r>
            <a:r>
              <a:rPr lang="en-US" sz="2400" dirty="0" smtClean="0">
                <a:latin typeface="Cambria Math"/>
                <a:ea typeface="Cambria Math"/>
              </a:rPr>
              <a:t>≤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for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&gt; 1,                                            since 0</a:t>
            </a:r>
            <a:r>
              <a:rPr lang="en-US" sz="2400" dirty="0" smtClean="0">
                <a:latin typeface="Cambria Math"/>
                <a:ea typeface="Cambria Math"/>
              </a:rPr>
              <a:t> ≤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>
                <a:latin typeface="Cambria Math"/>
                <a:ea typeface="Cambria Math"/>
              </a:rPr>
              <a:t>≤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.</a:t>
            </a:r>
          </a:p>
          <a:p>
            <a:pPr lvl="3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/>
              <a:t>is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O(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/>
              <a:t>).</a:t>
            </a:r>
          </a:p>
          <a:p>
            <a:pPr lvl="2"/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/>
              <a:t>is clearly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O(3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/>
              <a:t>is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/>
              <a:t>).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                            it must  also be the case that</a:t>
            </a:r>
          </a:p>
          <a:p>
            <a:endParaRPr lang="en-US" dirty="0" smtClean="0"/>
          </a:p>
          <a:p>
            <a:r>
              <a:rPr lang="en-US" dirty="0" smtClean="0"/>
              <a:t>Note that                               if and only if it is the case that                              and                             .</a:t>
            </a:r>
          </a:p>
          <a:p>
            <a:r>
              <a:rPr lang="en-US" dirty="0" smtClean="0"/>
              <a:t> Sometimes writers are careless and write as if big-</a:t>
            </a:r>
            <a:r>
              <a:rPr lang="en-US" i="1" dirty="0" smtClean="0"/>
              <a:t>O</a:t>
            </a:r>
            <a:r>
              <a:rPr lang="en-US" dirty="0" smtClean="0"/>
              <a:t> notation has the same meaning as big-Theta.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828800" y="2057400"/>
            <a:ext cx="2145506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81200" y="2438400"/>
            <a:ext cx="2226469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38400" y="2971800"/>
            <a:ext cx="2145506" cy="31908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00200" y="3352800"/>
            <a:ext cx="2150269" cy="319088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72000" y="3352800"/>
            <a:ext cx="2164556" cy="3190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Big-Theta Estimates for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Let </a:t>
            </a:r>
          </a:p>
          <a:p>
            <a:pPr>
              <a:buNone/>
            </a:pPr>
            <a:r>
              <a:rPr lang="en-US" dirty="0" smtClean="0"/>
              <a:t>where                                 are real numbers with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Then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of order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 (or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 err="1" smtClean="0"/>
              <a:t>x</a:t>
            </a:r>
            <a:r>
              <a:rPr lang="en-US" sz="2800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 smtClean="0"/>
              <a:t>)).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(The proof is an exercise.) 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The polynomial                                         is order of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(or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 smtClean="0"/>
              <a:t>x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2800" dirty="0" smtClean="0"/>
              <a:t>)).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The polynomial                                                                           is order of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199</a:t>
            </a:r>
            <a:r>
              <a:rPr lang="en-US" dirty="0" smtClean="0"/>
              <a:t>  (or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 smtClean="0"/>
              <a:t>x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</a:rPr>
              <a:t>199</a:t>
            </a:r>
            <a:r>
              <a:rPr lang="en-US" sz="2800" dirty="0" smtClean="0"/>
              <a:t>)</a:t>
            </a:r>
            <a:r>
              <a:rPr lang="en-US" dirty="0" smtClean="0"/>
              <a:t> ).                </a:t>
            </a:r>
          </a:p>
          <a:p>
            <a:pPr>
              <a:buNone/>
            </a:pPr>
            <a:r>
              <a:rPr lang="en-US" dirty="0" smtClean="0"/>
              <a:t>    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743200" y="1981200"/>
            <a:ext cx="5745956" cy="3429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76400" y="2514600"/>
            <a:ext cx="2117408" cy="24288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95600" y="4191000"/>
            <a:ext cx="3062288" cy="34290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95600" y="5029200"/>
            <a:ext cx="5264944" cy="3429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Growth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both computer science and in mathematics, there are many times when we care about how fast a function grows.</a:t>
            </a:r>
          </a:p>
          <a:p>
            <a:r>
              <a:rPr lang="en-US" dirty="0" smtClean="0"/>
              <a:t>In computer science, we want to understand how quickly an algorithm can solve a problem as the size of the input grows. </a:t>
            </a:r>
          </a:p>
          <a:p>
            <a:pPr lvl="1"/>
            <a:r>
              <a:rPr lang="en-US" dirty="0" smtClean="0"/>
              <a:t>We can compare the efficiency of two different algorithms for solving the same problem. </a:t>
            </a:r>
          </a:p>
          <a:p>
            <a:pPr lvl="1"/>
            <a:r>
              <a:rPr lang="en-US" dirty="0" smtClean="0"/>
              <a:t>We can also determine whether it is practical to use a particular algorithm as the input grows. </a:t>
            </a:r>
          </a:p>
          <a:p>
            <a:pPr lvl="1"/>
            <a:r>
              <a:rPr lang="en-US" dirty="0" smtClean="0"/>
              <a:t>We’ll study these questions 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of the areas of mathematics where questions about the growth of functions are studied are:</a:t>
            </a:r>
          </a:p>
          <a:p>
            <a:pPr lvl="1"/>
            <a:r>
              <a:rPr lang="en-US" dirty="0" smtClean="0"/>
              <a:t>number theory (covered in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)  </a:t>
            </a:r>
          </a:p>
          <a:p>
            <a:pPr lvl="1"/>
            <a:r>
              <a:rPr lang="en-US" dirty="0" err="1" smtClean="0"/>
              <a:t>combinatorics</a:t>
            </a:r>
            <a:r>
              <a:rPr lang="en-US" dirty="0" smtClean="0"/>
              <a:t> (covered in Chapters 6 and 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be functions from the set of integers or the set of real numbers to the set of real numbers. We say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if there are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such that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whenever 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(illustration on next slide)</a:t>
            </a:r>
          </a:p>
          <a:p>
            <a:r>
              <a:rPr lang="en-US" dirty="0" smtClean="0"/>
              <a:t>This is read as “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big-</a:t>
            </a:r>
            <a:r>
              <a:rPr lang="en-US" i="1" dirty="0" smtClean="0"/>
              <a:t>O</a:t>
            </a:r>
            <a:r>
              <a:rPr lang="en-US" dirty="0" smtClean="0"/>
              <a:t> of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)” or   “</a:t>
            </a:r>
            <a:r>
              <a:rPr lang="en-US" i="1" dirty="0" smtClean="0"/>
              <a:t>g</a:t>
            </a:r>
            <a:r>
              <a:rPr lang="en-US" dirty="0" smtClean="0"/>
              <a:t> asymptotically dominates </a:t>
            </a:r>
            <a:r>
              <a:rPr lang="en-US" i="1" dirty="0" smtClean="0"/>
              <a:t>f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constants C and k are called </a:t>
            </a:r>
            <a:r>
              <a:rPr lang="en-US" i="1" dirty="0" smtClean="0"/>
              <a:t>witnesses</a:t>
            </a:r>
            <a:r>
              <a:rPr lang="en-US" dirty="0" smtClean="0"/>
              <a:t> to the relationship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 Only one pair of witnesses is needed. 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352800" y="3276600"/>
            <a:ext cx="2157413" cy="319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pic>
        <p:nvPicPr>
          <p:cNvPr id="4" name="Content Placeholder 3" descr="0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795364" cy="3733800"/>
          </a:xfrm>
        </p:spPr>
      </p:pic>
      <p:sp>
        <p:nvSpPr>
          <p:cNvPr id="7" name="TextBox 6"/>
          <p:cNvSpPr txBox="1"/>
          <p:nvPr/>
        </p:nvSpPr>
        <p:spPr>
          <a:xfrm>
            <a:off x="4724400" y="213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 is </a:t>
            </a:r>
            <a:r>
              <a:rPr lang="en-US" sz="3600" i="1" dirty="0" smtClean="0"/>
              <a:t>O</a:t>
            </a:r>
            <a:r>
              <a:rPr lang="en-US" sz="3600" dirty="0" smtClean="0"/>
              <a:t>(</a:t>
            </a:r>
            <a:r>
              <a:rPr lang="en-US" sz="3600" i="1" dirty="0" smtClean="0"/>
              <a:t>g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Important Points about 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one pair of witnesses is found, then there are infinitely many pairs.  We can always make the </a:t>
            </a:r>
            <a:r>
              <a:rPr lang="en-US" i="1" dirty="0" smtClean="0"/>
              <a:t>k</a:t>
            </a:r>
            <a:r>
              <a:rPr lang="en-US" dirty="0" smtClean="0"/>
              <a:t> or the </a:t>
            </a:r>
            <a:r>
              <a:rPr lang="en-US" i="1" dirty="0" smtClean="0"/>
              <a:t>C</a:t>
            </a:r>
            <a:r>
              <a:rPr lang="en-US" dirty="0" smtClean="0"/>
              <a:t> larger and still maintain the inequality                            . </a:t>
            </a:r>
          </a:p>
          <a:p>
            <a:pPr lvl="1"/>
            <a:r>
              <a:rPr lang="en-US" dirty="0" smtClean="0"/>
              <a:t>Any pair </a:t>
            </a:r>
            <a:r>
              <a:rPr lang="en-US" i="1" dirty="0" smtClean="0"/>
              <a:t>C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where </a:t>
            </a:r>
            <a:r>
              <a:rPr lang="en-US" i="1" dirty="0" smtClean="0"/>
              <a:t>C</a:t>
            </a:r>
            <a:r>
              <a:rPr lang="en-US" dirty="0" smtClean="0"/>
              <a:t> &lt; </a:t>
            </a:r>
            <a:r>
              <a:rPr lang="en-US" i="1" dirty="0" smtClean="0"/>
              <a:t>C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i="1" dirty="0" smtClean="0"/>
              <a:t>k </a:t>
            </a:r>
            <a:r>
              <a:rPr lang="en-US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is also a pair of witnesses since                                  whenever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i="1" dirty="0" smtClean="0"/>
              <a:t> </a:t>
            </a:r>
            <a:r>
              <a:rPr lang="en-US" dirty="0" smtClean="0"/>
              <a:t>&gt;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You may see  “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))” instead of “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)).”  </a:t>
            </a:r>
          </a:p>
          <a:p>
            <a:pPr lvl="1"/>
            <a:r>
              <a:rPr lang="en-US" dirty="0" smtClean="0"/>
              <a:t>But this is an abuse of the equals sign since the meaning is that there is an inequality relating the values of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for sufficiently large values of x. </a:t>
            </a:r>
          </a:p>
          <a:p>
            <a:pPr lvl="1"/>
            <a:r>
              <a:rPr lang="en-US" dirty="0" smtClean="0"/>
              <a:t>It is ok to write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∊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)), because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represents the set of functions that are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</a:t>
            </a:r>
          </a:p>
          <a:p>
            <a:r>
              <a:rPr lang="en-US" dirty="0" smtClean="0"/>
              <a:t>Usually, we will drop the absolute value sign since we will always deal with functions that take on positive values.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124200" y="3200400"/>
            <a:ext cx="2157413" cy="191453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2590800"/>
            <a:ext cx="1725930" cy="2552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the Definition of Big-</a:t>
            </a:r>
            <a:r>
              <a:rPr lang="en-US" sz="4000" i="1" dirty="0" smtClean="0"/>
              <a:t>O</a:t>
            </a:r>
            <a:r>
              <a:rPr lang="en-US" sz="4000" dirty="0" smtClean="0"/>
              <a:t> Notation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Show that                                    is            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 Since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</a:t>
            </a:r>
            <a:endParaRPr lang="en-US" i="1" dirty="0" smtClean="0"/>
          </a:p>
          <a:p>
            <a:pPr lvl="1"/>
            <a:r>
              <a:rPr lang="en-US" dirty="0" smtClean="0"/>
              <a:t>Can take </a:t>
            </a:r>
            <a:r>
              <a:rPr lang="en-US" i="1" dirty="0" smtClean="0"/>
              <a:t>C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k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as witnesses to show that</a:t>
            </a:r>
          </a:p>
          <a:p>
            <a:pPr>
              <a:buNone/>
            </a:pPr>
            <a:r>
              <a:rPr lang="en-US" dirty="0" smtClean="0"/>
              <a:t>                                                      (see graph on next slide)</a:t>
            </a:r>
          </a:p>
          <a:p>
            <a:r>
              <a:rPr lang="en-US" dirty="0" smtClean="0"/>
              <a:t>Alternatively,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we have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Hence,                                                                                  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2. 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Can take </a:t>
            </a:r>
            <a:r>
              <a:rPr lang="en-US" i="1" dirty="0" smtClean="0"/>
              <a:t>C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k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as witnesses instead.                  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581400" y="1981200"/>
            <a:ext cx="2590800" cy="3429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295400" y="2971800"/>
            <a:ext cx="5355431" cy="309563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28800" y="3962400"/>
            <a:ext cx="1883569" cy="3429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553200" y="1981200"/>
            <a:ext cx="773906" cy="3429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905000" y="4724400"/>
            <a:ext cx="5198269" cy="30956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Big-</a:t>
            </a:r>
            <a:r>
              <a:rPr lang="en-US" i="1" dirty="0" smtClean="0"/>
              <a:t>O</a:t>
            </a:r>
            <a:r>
              <a:rPr lang="en-US" dirty="0" smtClean="0"/>
              <a:t> Notation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Content Placeholder 3" descr="03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52116" y="2795238"/>
            <a:ext cx="4239768" cy="2669286"/>
          </a:xfrm>
        </p:spPr>
      </p:pic>
      <p:sp>
        <p:nvSpPr>
          <p:cNvPr id="7" name="TextBox 6"/>
          <p:cNvSpPr txBox="1"/>
          <p:nvPr/>
        </p:nvSpPr>
        <p:spPr>
          <a:xfrm>
            <a:off x="2286000" y="2057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n-US" sz="2400" dirty="0" smtClean="0"/>
              <a:t>is</a:t>
            </a:r>
            <a:r>
              <a:rPr lang="en-US" dirty="0" smtClean="0"/>
              <a:t>                                                 </a:t>
            </a: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14400" y="2133600"/>
            <a:ext cx="3108960" cy="41148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800600" y="2133600"/>
            <a:ext cx="928688" cy="4114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Both                                     and</a:t>
            </a:r>
          </a:p>
          <a:p>
            <a:pPr>
              <a:buNone/>
            </a:pPr>
            <a:r>
              <a:rPr lang="en-US" dirty="0" smtClean="0"/>
              <a:t>    are such that                                 and                             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We say that the two functions are of the </a:t>
            </a:r>
            <a:r>
              <a:rPr lang="en-US" i="1" dirty="0" smtClean="0"/>
              <a:t>same order</a:t>
            </a:r>
            <a:r>
              <a:rPr lang="en-US" dirty="0" smtClean="0"/>
              <a:t>. (More on this later)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                               and </a:t>
            </a:r>
            <a:r>
              <a:rPr lang="en-US" i="1" dirty="0" smtClean="0"/>
              <a:t>h(x)</a:t>
            </a:r>
            <a:r>
              <a:rPr lang="en-US" dirty="0" smtClean="0"/>
              <a:t> is larger than </a:t>
            </a:r>
            <a:r>
              <a:rPr lang="en-US" i="1" dirty="0" smtClean="0"/>
              <a:t>g(x)</a:t>
            </a:r>
            <a:r>
              <a:rPr lang="en-US" dirty="0" smtClean="0"/>
              <a:t> for all positive real numbers, then                              . 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r>
              <a:rPr lang="en-US" dirty="0" smtClean="0"/>
              <a:t> Note that  if                               for </a:t>
            </a:r>
            <a:r>
              <a:rPr lang="en-US" i="1" dirty="0" smtClean="0"/>
              <a:t>x &gt; k </a:t>
            </a:r>
            <a:r>
              <a:rPr lang="en-US" dirty="0" smtClean="0"/>
              <a:t>and if</a:t>
            </a:r>
          </a:p>
          <a:p>
            <a:pPr>
              <a:buNone/>
            </a:pPr>
            <a:r>
              <a:rPr lang="en-US" dirty="0" smtClean="0"/>
              <a:t>     for all </a:t>
            </a:r>
            <a:r>
              <a:rPr lang="en-US" i="1" dirty="0" smtClean="0"/>
              <a:t>x</a:t>
            </a:r>
            <a:r>
              <a:rPr lang="en-US" dirty="0" smtClean="0"/>
              <a:t>,    then                               if </a:t>
            </a:r>
            <a:r>
              <a:rPr lang="en-US" i="1" dirty="0" smtClean="0"/>
              <a:t>x &gt; k. </a:t>
            </a:r>
            <a:r>
              <a:rPr lang="en-US" dirty="0" smtClean="0"/>
              <a:t>Hence,                              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many applications, the goal is to select the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in </a:t>
            </a:r>
            <a:r>
              <a:rPr lang="en-US" i="1" dirty="0" smtClean="0"/>
              <a:t>O(g(x)) </a:t>
            </a:r>
            <a:r>
              <a:rPr lang="en-US" dirty="0" smtClean="0"/>
              <a:t>as small as possible (up to multiplication by a constant, of course).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24000" y="1905000"/>
            <a:ext cx="2072640" cy="274320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1905000"/>
            <a:ext cx="1042035" cy="274320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362200" y="2209800"/>
            <a:ext cx="1720215" cy="25527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800600" y="2209800"/>
            <a:ext cx="1731645" cy="25527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219200" y="3352800"/>
            <a:ext cx="1720215" cy="25527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514600" y="3657600"/>
            <a:ext cx="1737360" cy="255270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362200" y="4267200"/>
            <a:ext cx="1725930" cy="255270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943600" y="4191000"/>
            <a:ext cx="1522095" cy="25527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590800" y="4572000"/>
            <a:ext cx="1743075" cy="255270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172200" y="4572000"/>
            <a:ext cx="1737360" cy="25527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2}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h(x))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h(x)| &gt; |g(x)|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h(x)|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\leq C|g(x) \leq C'|g(x)|$&#10;&#10;\end{document}"/>
  <p:tag name="IGUANATEXSIZ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h(x))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a_n x^{n} + a_{n-1}x^{n-1} + \dots + a_1 x + a_o$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0, a_1, \dots, a_n    $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cdots + n \; \leq\; n + n + \cdots n\; =\; n^2$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ldots + n \;\mbox{is}\; O(n^2)\; \mbox{taking}\; C = 1 \; \mbox{and}\; k = 1 .$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= 1 \times 2 \times \cdots \times n \; \leq\; n \times n \times \cdots \times  n\; =\; n^n$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\; \mbox{is}\;O(n^n)\; \mbox{taking} \; C = 1\; \mbox{and}\; k = 1.$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n) = n! = 1 \times 2 \times \dots \times n\; .$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\leq\; n^n$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og}(n!) \leq\; n\cdot \mbox{log}(n)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Omega(g(x))$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geq C|g(x)|$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$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Omega(g(x))$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8x^{3} + 5x^2 + 7)$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\; \geq 8x^{3}$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Omega(g(x))$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\Theta(g(x)).$&#10;&#10;\end{document}"/>
  <p:tag name="IGUANATEXSIZ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a_n x^{n} + a_{n-1}x^{n-1} + \dots + a_1 x + a_o$&#10;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0, a_1, \dots, a_n    $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5} + 5x^2 + 10$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2x^{2} + x^{2} = 4x^{2}$&#10;&#10;\end{document}"/>
  <p:tag name="IGUANATEXSIZE" val="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199}+ 7x^{100} + x^{99} + 5x^2 + 25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x^2)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x^{2} + x^{2} = 3x^{2}$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11069</TotalTime>
  <Words>2357</Words>
  <Application>Microsoft Office PowerPoint</Application>
  <PresentationFormat>On-screen Show (4:3)</PresentationFormat>
  <Paragraphs>243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Cambria Math</vt:lpstr>
      <vt:lpstr>Flow</vt:lpstr>
      <vt:lpstr>The Growth of Functions</vt:lpstr>
      <vt:lpstr>Section Summary</vt:lpstr>
      <vt:lpstr>The Growth of Functions</vt:lpstr>
      <vt:lpstr>Big-O Notation</vt:lpstr>
      <vt:lpstr>Illustration of Big-O Notation</vt:lpstr>
      <vt:lpstr>Some Important Points about Big-O Notation</vt:lpstr>
      <vt:lpstr>Using the Definition of Big-O Notation</vt:lpstr>
      <vt:lpstr>Illustration of Big-O Notation                                                                                                                                       </vt:lpstr>
      <vt:lpstr>Big-O Notation</vt:lpstr>
      <vt:lpstr>Using the Definition of Big-O Notation</vt:lpstr>
      <vt:lpstr>Big-O Estimates for Polynomials</vt:lpstr>
      <vt:lpstr>Big-O Estimates for some Important Functions</vt:lpstr>
      <vt:lpstr>Big-O Estimates for some Important Functions</vt:lpstr>
      <vt:lpstr>Display of Growth of Functions</vt:lpstr>
      <vt:lpstr>Useful Big-O Estimates Involving Logarithms, Powers, and Exponents</vt:lpstr>
      <vt:lpstr>Combinations of Functions</vt:lpstr>
      <vt:lpstr>Combinations of Functions</vt:lpstr>
      <vt:lpstr>Ordering Functions by Order of Growth</vt:lpstr>
      <vt:lpstr>Big-Omega Notation</vt:lpstr>
      <vt:lpstr>Big-Omega Notation</vt:lpstr>
      <vt:lpstr>Big-Theta Notation</vt:lpstr>
      <vt:lpstr>Big Theta Notation</vt:lpstr>
      <vt:lpstr>Big-Theta Notation</vt:lpstr>
      <vt:lpstr>Big-Theta Notation</vt:lpstr>
      <vt:lpstr>Big-Theta Estimates for Polynomials</vt:lpstr>
    </vt:vector>
  </TitlesOfParts>
  <Company>Monmouth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latecki</cp:lastModifiedBy>
  <cp:revision>657</cp:revision>
  <dcterms:created xsi:type="dcterms:W3CDTF">2011-03-27T19:14:44Z</dcterms:created>
  <dcterms:modified xsi:type="dcterms:W3CDTF">2015-01-14T15:18:43Z</dcterms:modified>
</cp:coreProperties>
</file>