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</p:sldMasterIdLst>
  <p:notesMasterIdLst>
    <p:notesMasterId r:id="rId32"/>
  </p:notesMasterIdLst>
  <p:sldIdLst>
    <p:sldId id="257" r:id="rId2"/>
    <p:sldId id="276" r:id="rId3"/>
    <p:sldId id="277" r:id="rId4"/>
    <p:sldId id="278" r:id="rId5"/>
    <p:sldId id="279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60" r:id="rId14"/>
    <p:sldId id="290" r:id="rId15"/>
    <p:sldId id="281" r:id="rId16"/>
    <p:sldId id="261" r:id="rId17"/>
    <p:sldId id="307" r:id="rId18"/>
    <p:sldId id="303" r:id="rId19"/>
    <p:sldId id="305" r:id="rId20"/>
    <p:sldId id="306" r:id="rId21"/>
    <p:sldId id="280" r:id="rId22"/>
    <p:sldId id="302" r:id="rId23"/>
    <p:sldId id="293" r:id="rId24"/>
    <p:sldId id="295" r:id="rId25"/>
    <p:sldId id="296" r:id="rId26"/>
    <p:sldId id="297" r:id="rId27"/>
    <p:sldId id="298" r:id="rId28"/>
    <p:sldId id="299" r:id="rId29"/>
    <p:sldId id="300" r:id="rId30"/>
    <p:sldId id="301" r:id="rId31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33"/>
    </p:embeddedFont>
    <p:embeddedFont>
      <p:font typeface="Arial Narrow" panose="020B0606020202030204" pitchFamily="34" charset="0"/>
      <p:regular r:id="rId34"/>
      <p:bold r:id="rId35"/>
      <p:italic r:id="rId36"/>
      <p:boldItalic r:id="rId37"/>
    </p:embeddedFont>
    <p:embeddedFont>
      <p:font typeface="Book Antiqua" panose="02040602050305030304" pitchFamily="18" charset="0"/>
      <p:regular r:id="rId38"/>
      <p:bold r:id="rId39"/>
      <p:italic r:id="rId40"/>
      <p:boldItalic r:id="rId41"/>
    </p:embeddedFont>
    <p:embeddedFont>
      <p:font typeface="Raleway" pitchFamily="2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2EE5B"/>
    <a:srgbClr val="4C3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04" autoAdjust="0"/>
    <p:restoredTop sz="90929" autoAdjust="0"/>
  </p:normalViewPr>
  <p:slideViewPr>
    <p:cSldViewPr snapToObjects="1">
      <p:cViewPr varScale="1">
        <p:scale>
          <a:sx n="86" d="100"/>
          <a:sy n="86" d="100"/>
        </p:scale>
        <p:origin x="627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10A37C23-EC77-6CD0-6194-E5DD6E1933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E4A99314-56CC-F83F-256C-AFF026B224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7C68A11-EC07-8BF2-720E-849288701D0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4E9747CA-A730-E673-CA19-49158BEFE92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6">
            <a:extLst>
              <a:ext uri="{FF2B5EF4-FFF2-40B4-BE49-F238E27FC236}">
                <a16:creationId xmlns:a16="http://schemas.microsoft.com/office/drawing/2014/main" id="{3AFDC27D-2B3C-C46A-440D-C8BDF820B6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>
            <a:extLst>
              <a:ext uri="{FF2B5EF4-FFF2-40B4-BE49-F238E27FC236}">
                <a16:creationId xmlns:a16="http://schemas.microsoft.com/office/drawing/2014/main" id="{FE5C05FF-EBDF-EA36-C016-4FE1C557C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1BC2542-884A-4D13-BC86-710AFA6AF4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ED6F438-66E5-59F8-A701-3C035FDB6D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9219D4-7B28-4E1F-93BF-F85D645D341D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7DA54FC-E347-F347-E5EF-CA9EEEB104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B19F07F-64AC-D347-2FCE-CC631E06B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82D31BF3-0CA1-FE6E-BDF5-A90C9AF14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3F3732-3883-4918-A42C-65F5BC2A9F90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9E84274-D10F-56AA-BB1E-B4008F587D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3B95BCE-A845-F426-3730-8A788F772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EA05BB1-C0E9-D707-CB38-7019D41DAC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F4CF39-6B11-45EE-9A73-818A3A0A71CD}" type="slidenum">
              <a:rPr lang="en-US" altLang="en-US" smtClean="0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6EF541F-D1CF-B2A9-61EA-AEB0039BB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5406239-52E0-7483-B923-2B0948463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526757F-F46D-E2CD-A6CE-9515D9633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C2ED08-A504-40FC-8E04-E2BADBAB50BB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B6B27C4-D288-3DDF-40E3-66EB91F94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497233A-D7B0-C84E-1DD9-5B9FFE86A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8007E073-5A5E-BA84-907E-E739A970EC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14DF52-88AE-4288-90FE-B079DB8604AE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16BCFA3-60DB-00C8-06ED-1CBEE9F3AB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C1A2351-0CAD-4254-0E76-DB4495A28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3085C18-098A-303D-088B-CACFD95279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DD7ECE-9499-4416-97A5-B22984292B9E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86CEC10-5B21-7D4E-8F13-FC918793BC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70E1486-810C-6B79-20C2-7949A5508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F0A1EEE-65E2-6CF2-86C7-B84942A5AD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E24C54-01F5-48B5-83B4-7C24D8DC608E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3AE4B14-9F51-0701-68BE-41F8D26104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9ED47A5-D07F-9CDF-BB1F-E8ED0E604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768C471-B871-4391-B4C8-18D24F38F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2C2C5F-2521-4830-8DDB-FF3896483E38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E239443-3140-4AF7-076C-BDEDA70058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407A418-D9B5-1751-AEBB-8A223AFF5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8E77A956-F14A-9742-3AAC-280F7455F1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0CF9F0-5E75-4B65-AEE3-25172982AC0D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2F0918D-FCA4-C45D-3E92-081206F23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D20C6A6-BEC1-A27E-A704-62A800EA6C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B4A4876-4974-D8C7-44AF-7F8E3B1D7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A14E6A-EE8F-45A8-829D-60C007E5E8B1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B74CB04-B9A3-0CF7-C507-131B87F1F2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6D43D26-47E3-04E4-17E0-B3FF87230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D271D18-1162-038A-056A-DB5436075C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5B5029-44D1-4EBB-B4AA-A73D5EA86ED3}" type="slidenum">
              <a:rPr lang="en-US" altLang="en-US" smtClean="0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C55F531F-506F-8F89-4945-BC68F859DA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397C13A-6DC6-A0D6-4155-3B8F05D0B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0ED7066C-D92A-0972-1945-9C1EF24ECE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278FE1-5315-487A-84C8-D8F43463F061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4613CCC-D8F5-012C-EA97-82ADC9AA82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61D0852-C0F6-21F9-4846-9A5FCA1E7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7DE7894-E1E6-0868-3C15-E5BEBB97F1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54BA0F-CD3B-4CD9-B299-19E1FF6ADB3A}" type="slidenum">
              <a:rPr lang="en-US" altLang="en-US" smtClean="0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A7278165-DE47-5A4B-7D20-EB03D920D9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C44426D-F62C-DFC0-AD19-32324B4F0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8" tIns="46034" rIns="92068" bIns="46034"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A59158D-3B75-A3E5-7E59-B4E4586E1C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F53469-0845-4C77-A3BE-79F14D573A28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EC27177-3317-780D-E880-A777CF4A33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2D0AEC7E-E69B-79DF-9C32-1DB780637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C4C78D01-A5EE-EBA7-A51C-CAD0B6B70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D174C3-F5FE-4ED9-90E4-ED563F574370}" type="slidenum">
              <a:rPr lang="en-US" altLang="en-US" smtClean="0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A8C29C3-2E29-EAF1-557E-073135D49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7B15B891-DCF2-2969-3D17-B57C72F54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8" tIns="46034" rIns="92068" bIns="46034"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22080160-A062-3E69-A011-E2ABA80B69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FEE37E-928A-40E0-8FFA-6D83A066B389}" type="slidenum">
              <a:rPr lang="en-US" altLang="en-US" smtClean="0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60B53D0-266A-A3A4-E13B-B50FD4C2B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D9458A2B-710B-8CDA-8AD0-08BC32142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D8F428AF-4AA6-7724-4F6A-DEB60BD58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DC94F0-5FC3-4E23-AB51-995A19EA7F29}" type="slidenum">
              <a:rPr lang="en-US" altLang="en-US" smtClean="0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C330F22-E9FF-1245-DBB9-1BCFADA52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938FB98D-79FC-C6AC-8472-0774C7A25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8" tIns="46034" rIns="92068" bIns="46034"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9A8DCB5B-2D1B-02C2-1EAB-3AF87D61B0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7EAF5F-AF1C-4C7F-91C4-C1AD5B9FAB2D}" type="slidenum">
              <a:rPr lang="en-US" altLang="en-US" smtClean="0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3B728E51-6933-A0A7-16DE-76E47C7413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6B4812D-EDA9-6724-4B64-57D55EAF6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8" tIns="46034" rIns="92068" bIns="46034"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D571EA4-39CB-F44A-E77B-8A56F5F1A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36AAF2-77DF-4B8D-AEB5-2CF226CC6827}" type="slidenum">
              <a:rPr lang="en-US" altLang="en-US" smtClean="0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86FFC64B-016B-3F9A-F6AE-6959BD8EF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71D10D8-BF34-7EB1-3225-BD929363B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8311C18-6696-B5ED-EB96-0A9A2CF217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8BC911-B7E1-4C5D-A8E7-1E9C7A7119E7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2A4BF98-7433-8AF8-C46C-4C4D86C343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3D4E0E3-F27C-D1C7-03F6-536710658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F47D45E-5DC7-A206-43FB-F7A05D1FAA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D32257-3D03-4E76-9273-26E416BFF7BD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085D458-C5C8-6EDD-FCBE-F69A42FA7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0A093BA-D4A6-47EC-DF9B-5D16E52F7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FCEEF5F-5DC4-40CF-643B-0761A47AC7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EA5AA2-C8A9-4699-81A6-6ADD0DC5F97A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2B2C034-2927-3E17-925E-047FBCA91F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B62C287-35B9-5190-7AFC-BD303A3E3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765385F-BAEA-E13B-B8CA-D35F5834E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D93C0B-E076-4AD1-BFCF-F08A9A908DC3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886CAB8-0B47-79AA-ABB4-242D2EDED1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36E2D90-5214-5ECE-396C-E486089B7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2810740-524B-A525-D022-2E2EFEAFB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5B73DF-505C-4AB3-8BCA-7F7B7173981E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D66D4F6-D65C-7227-339C-FD941BA2C4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1FA601F-954B-015A-41D7-8C22C4923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5C44160-9536-5353-4AD5-780AE19A7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1F2FD6-4D77-40FE-A47B-C1720014086B}" type="slidenum">
              <a:rPr lang="en-US" altLang="en-US" smtClean="0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197B1A7-A640-C96C-C19D-AFA1B4D343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93EF048-BB2C-ECEF-5D99-4C040152D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929006A-FEFE-4B2F-9EC4-44BC1C086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8004A2-FEB6-4E8D-85E2-9D5A52E8D4CF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A8ADBCD-F2A8-9B56-A97F-EDC9E1F972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8D399F9-8054-8BA2-5A72-3342774FF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4AE5D30-A7BB-4448-7ECD-ADDD19FA4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3023F0F3-3477-C3A8-4ADC-4B3275F383F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6E927593-037B-3B73-744E-50165781B331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246D43C-F8BA-E44D-0206-A361036BB8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CF834E8-3F6D-B8EA-3D64-2773F5E0A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9764F79-647E-FE51-54F7-5DBF28803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4602-B175-4BB4-8232-E9A7227D05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93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5F8BB7-16EB-A3B5-C6E7-D9770C2857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BBEA78-FF1E-345B-FBDC-6B07B62592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714F5-93A6-8924-CE4E-EE2FCBAD76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EDEA4-60B1-46A6-9B54-6B4E3DD1D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02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5C7F7E-D2BA-9D20-F27F-417E89930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599A97-2092-81C0-38F1-FD7C68C8C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4E063A-CE3F-82BA-2847-408D9AB170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6C4F9-B326-4516-B3FA-E44E5A2EF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20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508C42-1EFE-2C5E-1010-124CB864E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301D00-6091-D644-0EA9-E578FCFA9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A720EE-5B12-9BB0-44BE-0231BB2C5A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D6FAF-DAF1-48BD-AC1B-F8F26F96A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31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4FF574-D29A-84FC-0CD9-DE90B23F7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7B51AE-366A-DCE2-2E2F-0D64565BE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2FDFD7-7D80-B3A7-CFE7-890719786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C8B0-0FDA-4AD4-A46A-2C1EEF0A44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63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F1B961-4042-7D06-D25D-801BA1757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9F3C4B-7BFD-FAA9-8F6A-CCF422F56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26CD1E-5D4E-2710-DC30-533E7B6F7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4D3F0-6795-4F64-AACC-B2CAEDB81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76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34B4C-7323-96E9-7EC2-3BE1DC3055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48E1F3-6C4E-E165-EA3C-AF74863FB3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63CE24-CCAF-9AF2-3454-75678840D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E6617-DBC8-46C4-B9C3-3225BC36A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45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6A8DEE-9012-15E6-3729-C42005C9E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621BE3-B072-B7B9-80A6-77F90A96C8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56A84F-AB19-2E4E-EE95-0EFC2C67B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7A718-37C8-4072-9A14-CA9063792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80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A8EFAE-F409-35D8-DC5B-F33FE0ACA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26FC78-A896-ABCE-6B23-63D7DC164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A05D1B-FBAD-D67D-9131-FFE49C603C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A9424-B8DB-4083-93C3-5AC80A368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3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A16C78-E663-B356-512A-5F23E9B0EB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4B12EE-FF58-E14D-82CA-2514144213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E20171-3373-DD21-B106-8687CE134C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7EC3-4B52-4F03-9DAB-16D5217D9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24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8639C2-6368-6E01-F2AB-464428C19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953FF0-04E5-3445-1F7F-D892D349B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BE98B-CB11-962F-261D-2342E9A16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1C9CA-89A0-4C76-9FFB-00DE03A37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76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AFEA64-9452-DCAA-226B-BD60278F55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93616-DE4A-2130-45F7-62A276F21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8B4C2-8D65-882F-535A-E7514761C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ED28A-E46D-486C-B53B-8E3D56EA4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59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8A6EF8-ADF8-08FA-AFFC-82E102936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347B118-7A09-559A-033E-040B56B6B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20C415D1-D781-6795-A365-A615ABE2F2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BF87DE4E-B60C-02E6-40EC-085C901750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70" name="Rectangle 6">
            <a:extLst>
              <a:ext uri="{FF2B5EF4-FFF2-40B4-BE49-F238E27FC236}">
                <a16:creationId xmlns:a16="http://schemas.microsoft.com/office/drawing/2014/main" id="{2148B06A-4CC6-9D95-EAC5-ADC3ADADE1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1ABAC228-8BCE-4885-BB17-C56247CC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3F179DA7-9775-8448-2B66-C301BB0983A0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>
              <a:extLst>
                <a:ext uri="{FF2B5EF4-FFF2-40B4-BE49-F238E27FC236}">
                  <a16:creationId xmlns:a16="http://schemas.microsoft.com/office/drawing/2014/main" id="{45E84665-8289-9AE1-654E-F6A66F745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Line 9">
              <a:extLst>
                <a:ext uri="{FF2B5EF4-FFF2-40B4-BE49-F238E27FC236}">
                  <a16:creationId xmlns:a16="http://schemas.microsoft.com/office/drawing/2014/main" id="{A457081D-3A56-23F7-31CD-B4305D00E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170423044116/http:/weierstrass.is.tokushima-u.ac.jp/ikeda/suuri/dijkstra/DijkstraApp.shtml?demo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gorithms.discrete.ma.tum.de/graph-algorithms/spp-dijkstra/index_en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06D8311-ECEE-579A-63B5-B0B119F11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Shortest Paths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4926D4CB-DCEA-72E2-0641-91601947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62484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Book Antiqua" panose="02040602050305030304" pitchFamily="18" charset="0"/>
              </a:rPr>
              <a:t>Text</a:t>
            </a:r>
            <a:endParaRPr lang="en-US" altLang="en-US" sz="3600">
              <a:latin typeface="Book Antiqua" panose="0204060205030503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i="1">
                <a:latin typeface="Book Antiqua" panose="02040602050305030304" pitchFamily="18" charset="0"/>
              </a:rPr>
              <a:t>Discrete Mathematics and Its Applications</a:t>
            </a:r>
            <a:r>
              <a:rPr lang="en-US" altLang="en-US" sz="2800">
                <a:latin typeface="Book Antiqua" panose="02040602050305030304" pitchFamily="18" charset="0"/>
              </a:rPr>
              <a:t> </a:t>
            </a:r>
            <a:r>
              <a:rPr lang="en-US" altLang="en-US" sz="1600">
                <a:latin typeface="Book Antiqua" panose="02040602050305030304" pitchFamily="18" charset="0"/>
              </a:rPr>
              <a:t>(8</a:t>
            </a:r>
            <a:r>
              <a:rPr lang="en-US" altLang="en-US" sz="1600" baseline="30000">
                <a:latin typeface="Book Antiqua" panose="02040602050305030304" pitchFamily="18" charset="0"/>
              </a:rPr>
              <a:t>th</a:t>
            </a:r>
            <a:r>
              <a:rPr lang="en-US" altLang="en-US" sz="1600">
                <a:latin typeface="Book Antiqua" panose="02040602050305030304" pitchFamily="18" charset="0"/>
              </a:rPr>
              <a:t> Edition)</a:t>
            </a:r>
            <a:endParaRPr lang="en-US" altLang="en-US" sz="3600">
              <a:latin typeface="Book Antiqua" panose="0204060205030503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Book Antiqua" panose="02040602050305030304" pitchFamily="18" charset="0"/>
              </a:rPr>
              <a:t>Kenneth H. Rosen</a:t>
            </a:r>
            <a:endParaRPr lang="en-US" altLang="en-US" sz="3600">
              <a:latin typeface="Book Antiqua" panose="0204060205030503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Book Antiqua" panose="02040602050305030304" pitchFamily="18" charset="0"/>
              </a:rPr>
              <a:t>Chapter 10.6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Instructor: Longin Jan Latecki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latecki@temple.edu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Some slides from Chuck Allison, </a:t>
            </a:r>
            <a:br>
              <a:rPr lang="en-US" altLang="en-US" sz="1800">
                <a:latin typeface="Book Antiqua" panose="02040602050305030304" pitchFamily="18" charset="0"/>
              </a:rPr>
            </a:br>
            <a:r>
              <a:rPr lang="en-US" altLang="en-US" sz="1800">
                <a:latin typeface="Book Antiqua" panose="02040602050305030304" pitchFamily="18" charset="0"/>
              </a:rPr>
              <a:t>Michael T. Goodrich, and Roberto Tamassia  </a:t>
            </a:r>
            <a:endParaRPr lang="en-US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32FE48CE-8159-B103-D72D-34B341A8C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F0CD7A06-E9B1-14DD-C05C-549057543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4CBC5C34-9DE1-5770-C4C7-167ECB100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3">
            <a:extLst>
              <a:ext uri="{FF2B5EF4-FFF2-40B4-BE49-F238E27FC236}">
                <a16:creationId xmlns:a16="http://schemas.microsoft.com/office/drawing/2014/main" id="{E74950D1-259F-0BC7-0F2A-392622A4E4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87C5FB5D-F838-BB38-63AC-2D605F88D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68230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>
            <a:extLst>
              <a:ext uri="{FF2B5EF4-FFF2-40B4-BE49-F238E27FC236}">
                <a16:creationId xmlns:a16="http://schemas.microsoft.com/office/drawing/2014/main" id="{EDF3BA19-44B0-13A5-72E3-0E076A37C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2343150"/>
            <a:ext cx="30305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% L = d (on previous slides)</a:t>
            </a:r>
            <a:br>
              <a:rPr lang="en-US" altLang="en-US" sz="1800"/>
            </a:br>
            <a:r>
              <a:rPr lang="en-US" altLang="en-US" sz="1800"/>
              <a:t>% S represents the “cloud”</a:t>
            </a:r>
          </a:p>
        </p:txBody>
      </p:sp>
      <p:sp>
        <p:nvSpPr>
          <p:cNvPr id="28677" name="TextBox 3">
            <a:extLst>
              <a:ext uri="{FF2B5EF4-FFF2-40B4-BE49-F238E27FC236}">
                <a16:creationId xmlns:a16="http://schemas.microsoft.com/office/drawing/2014/main" id="{B5512CF3-B7BE-904D-72F6-C6959804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4721225"/>
            <a:ext cx="307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(such that </a:t>
            </a:r>
            <a:r>
              <a:rPr lang="en-US" altLang="en-US" sz="1800" i="1"/>
              <a:t>v</a:t>
            </a:r>
            <a:r>
              <a:rPr lang="en-US" altLang="en-US" sz="1800"/>
              <a:t> is adjacent to </a:t>
            </a:r>
            <a:r>
              <a:rPr lang="en-US" altLang="en-US" sz="1800" i="1"/>
              <a:t>u</a:t>
            </a:r>
            <a:r>
              <a:rPr lang="en-US" altLang="en-US" sz="1800"/>
              <a:t>)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8FB51CB-CB1E-6064-1182-1BB6FDBD7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Dijkstra Animation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F8A0D58-A80E-31D7-B3DA-5547B7BF6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Animations:</a:t>
            </a:r>
          </a:p>
          <a:p>
            <a:pPr eaLnBrk="1" hangingPunct="1"/>
            <a:r>
              <a:rPr lang="en-US" altLang="en-US" sz="2400" dirty="0">
                <a:hlinkClick r:id="rId3"/>
              </a:rPr>
              <a:t>https://web.archive.org/web/20170423044116/http://weierstrass.is.tokushima-u.ac.jp/ikeda/suuri/dijkstra/DijkstraApp.shtml?demo1</a:t>
            </a:r>
            <a:endParaRPr lang="en-US" altLang="en-US" sz="2400" dirty="0"/>
          </a:p>
          <a:p>
            <a:pPr eaLnBrk="1" hangingPunct="1"/>
            <a:r>
              <a:rPr lang="en-US" altLang="en-US" sz="2400" dirty="0">
                <a:hlinkClick r:id="rId4"/>
              </a:rPr>
              <a:t>https://algorithms.discrete.ma.tum.de/graph-algorithms/spp-dijkstra/index_en.html</a:t>
            </a:r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131F495-22C4-67FA-234D-AF8688503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1690688"/>
            <a:ext cx="2324100" cy="609600"/>
          </a:xfrm>
        </p:spPr>
        <p:txBody>
          <a:bodyPr/>
          <a:lstStyle/>
          <a:p>
            <a:pPr eaLnBrk="1" hangingPunct="1"/>
            <a:r>
              <a:rPr lang="en-US" altLang="en-US" sz="2400"/>
              <a:t>Find a </a:t>
            </a:r>
            <a:br>
              <a:rPr lang="en-US" altLang="en-US" sz="2400"/>
            </a:br>
            <a:r>
              <a:rPr lang="en-US" altLang="en-US" sz="2400"/>
              <a:t>shortest path </a:t>
            </a:r>
            <a:br>
              <a:rPr lang="en-US" altLang="en-US" sz="2400"/>
            </a:br>
            <a:r>
              <a:rPr lang="en-US" altLang="en-US" sz="2400"/>
              <a:t>from a to z</a:t>
            </a:r>
          </a:p>
        </p:txBody>
      </p:sp>
      <p:grpSp>
        <p:nvGrpSpPr>
          <p:cNvPr id="32771" name="Group 44">
            <a:extLst>
              <a:ext uri="{FF2B5EF4-FFF2-40B4-BE49-F238E27FC236}">
                <a16:creationId xmlns:a16="http://schemas.microsoft.com/office/drawing/2014/main" id="{EF1C2339-A842-F4B9-8AA1-0914A5DC3D92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90488"/>
            <a:ext cx="6019800" cy="2562225"/>
            <a:chOff x="1485900" y="1838325"/>
            <a:chExt cx="6019800" cy="2562225"/>
          </a:xfrm>
        </p:grpSpPr>
        <p:grpSp>
          <p:nvGrpSpPr>
            <p:cNvPr id="32884" name="Group 23">
              <a:extLst>
                <a:ext uri="{FF2B5EF4-FFF2-40B4-BE49-F238E27FC236}">
                  <a16:creationId xmlns:a16="http://schemas.microsoft.com/office/drawing/2014/main" id="{DC222D5A-742C-2506-68DD-AB77A981F1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5000" y="2357438"/>
              <a:ext cx="5257800" cy="1600200"/>
              <a:chOff x="1152" y="2160"/>
              <a:chExt cx="3312" cy="1008"/>
            </a:xfrm>
          </p:grpSpPr>
          <p:sp>
            <p:nvSpPr>
              <p:cNvPr id="32905" name="Oval 4">
                <a:extLst>
                  <a:ext uri="{FF2B5EF4-FFF2-40B4-BE49-F238E27FC236}">
                    <a16:creationId xmlns:a16="http://schemas.microsoft.com/office/drawing/2014/main" id="{3B262E93-3358-C572-61CC-E4A71AF02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06" name="Oval 5">
                <a:extLst>
                  <a:ext uri="{FF2B5EF4-FFF2-40B4-BE49-F238E27FC236}">
                    <a16:creationId xmlns:a16="http://schemas.microsoft.com/office/drawing/2014/main" id="{8626BACA-76C0-B328-E3E0-A67074BAC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07" name="Oval 6">
                <a:extLst>
                  <a:ext uri="{FF2B5EF4-FFF2-40B4-BE49-F238E27FC236}">
                    <a16:creationId xmlns:a16="http://schemas.microsoft.com/office/drawing/2014/main" id="{75FF77DF-FCE1-98CD-EF2D-10D1D8836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16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08" name="Oval 7">
                <a:extLst>
                  <a:ext uri="{FF2B5EF4-FFF2-40B4-BE49-F238E27FC236}">
                    <a16:creationId xmlns:a16="http://schemas.microsoft.com/office/drawing/2014/main" id="{1CCE4185-1425-7EEA-EEE3-22B118B76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09" name="Oval 8">
                <a:extLst>
                  <a:ext uri="{FF2B5EF4-FFF2-40B4-BE49-F238E27FC236}">
                    <a16:creationId xmlns:a16="http://schemas.microsoft.com/office/drawing/2014/main" id="{291A01AF-5F67-AE3E-5206-72084840B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5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10" name="Oval 9">
                <a:extLst>
                  <a:ext uri="{FF2B5EF4-FFF2-40B4-BE49-F238E27FC236}">
                    <a16:creationId xmlns:a16="http://schemas.microsoft.com/office/drawing/2014/main" id="{CB4D051E-0B36-2A7A-A53E-F07E8E130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12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11" name="Oval 10">
                <a:extLst>
                  <a:ext uri="{FF2B5EF4-FFF2-40B4-BE49-F238E27FC236}">
                    <a16:creationId xmlns:a16="http://schemas.microsoft.com/office/drawing/2014/main" id="{37E32C3A-1140-9C85-F617-FA6115469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312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12" name="Oval 11">
                <a:extLst>
                  <a:ext uri="{FF2B5EF4-FFF2-40B4-BE49-F238E27FC236}">
                    <a16:creationId xmlns:a16="http://schemas.microsoft.com/office/drawing/2014/main" id="{0AA6EC57-C8F1-D094-94AD-9E290473C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312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913" name="Line 12">
                <a:extLst>
                  <a:ext uri="{FF2B5EF4-FFF2-40B4-BE49-F238E27FC236}">
                    <a16:creationId xmlns:a16="http://schemas.microsoft.com/office/drawing/2014/main" id="{1C06934A-DFCD-E68A-12D1-60F107C96B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0" y="2160"/>
                <a:ext cx="76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4" name="Line 13">
                <a:extLst>
                  <a:ext uri="{FF2B5EF4-FFF2-40B4-BE49-F238E27FC236}">
                    <a16:creationId xmlns:a16="http://schemas.microsoft.com/office/drawing/2014/main" id="{76C56686-9B9B-1D27-1187-4E5E3C9AE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7" y="2649"/>
                <a:ext cx="76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5" name="Line 15">
                <a:extLst>
                  <a:ext uri="{FF2B5EF4-FFF2-40B4-BE49-F238E27FC236}">
                    <a16:creationId xmlns:a16="http://schemas.microsoft.com/office/drawing/2014/main" id="{6BE77418-0968-F9E9-4315-5A70D0138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208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6" name="Line 16">
                <a:extLst>
                  <a:ext uri="{FF2B5EF4-FFF2-40B4-BE49-F238E27FC236}">
                    <a16:creationId xmlns:a16="http://schemas.microsoft.com/office/drawing/2014/main" id="{77CCD567-C5CD-FD71-7CE9-2CA0A92CB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3168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7" name="Line 17">
                <a:extLst>
                  <a:ext uri="{FF2B5EF4-FFF2-40B4-BE49-F238E27FC236}">
                    <a16:creationId xmlns:a16="http://schemas.microsoft.com/office/drawing/2014/main" id="{CB039683-A2E2-2645-9318-E44D5F295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0" y="2640"/>
                <a:ext cx="816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8" name="Line 18">
                <a:extLst>
                  <a:ext uri="{FF2B5EF4-FFF2-40B4-BE49-F238E27FC236}">
                    <a16:creationId xmlns:a16="http://schemas.microsoft.com/office/drawing/2014/main" id="{45B4E0F6-9C82-1A47-42BE-C149FB34D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208"/>
                <a:ext cx="86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9" name="Line 19">
                <a:extLst>
                  <a:ext uri="{FF2B5EF4-FFF2-40B4-BE49-F238E27FC236}">
                    <a16:creationId xmlns:a16="http://schemas.microsoft.com/office/drawing/2014/main" id="{0E9CAFA9-188C-62B2-6456-5E2A36465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20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0" name="Line 20">
                <a:extLst>
                  <a:ext uri="{FF2B5EF4-FFF2-40B4-BE49-F238E27FC236}">
                    <a16:creationId xmlns:a16="http://schemas.microsoft.com/office/drawing/2014/main" id="{91AB6690-D2A6-76CE-565B-F86DE3A7C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220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1" name="Line 21">
                <a:extLst>
                  <a:ext uri="{FF2B5EF4-FFF2-40B4-BE49-F238E27FC236}">
                    <a16:creationId xmlns:a16="http://schemas.microsoft.com/office/drawing/2014/main" id="{3109DD12-26FE-9722-00E8-3305FA605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208"/>
                <a:ext cx="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2" name="Line 22">
                <a:extLst>
                  <a:ext uri="{FF2B5EF4-FFF2-40B4-BE49-F238E27FC236}">
                    <a16:creationId xmlns:a16="http://schemas.microsoft.com/office/drawing/2014/main" id="{0A8DF7F0-0884-CE14-2EEE-60C119394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8" y="2208"/>
                <a:ext cx="81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85" name="Text Box 24">
              <a:extLst>
                <a:ext uri="{FF2B5EF4-FFF2-40B4-BE49-F238E27FC236}">
                  <a16:creationId xmlns:a16="http://schemas.microsoft.com/office/drawing/2014/main" id="{6CD19916-1172-6C33-D05F-01EFBB015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3043238"/>
              <a:ext cx="4191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i="1">
                  <a:solidFill>
                    <a:srgbClr val="F82F1A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86" name="Text Box 25">
              <a:extLst>
                <a:ext uri="{FF2B5EF4-FFF2-40B4-BE49-F238E27FC236}">
                  <a16:creationId xmlns:a16="http://schemas.microsoft.com/office/drawing/2014/main" id="{4AF1356F-976E-215E-31CA-34F5517E1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1914525"/>
              <a:ext cx="4191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i="1">
                  <a:solidFill>
                    <a:srgbClr val="F82F1A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87" name="Text Box 26">
              <a:extLst>
                <a:ext uri="{FF2B5EF4-FFF2-40B4-BE49-F238E27FC236}">
                  <a16:creationId xmlns:a16="http://schemas.microsoft.com/office/drawing/2014/main" id="{4FFB9649-4ACA-C57A-583D-D72A7D0EC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1914525"/>
              <a:ext cx="4191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i="1">
                  <a:solidFill>
                    <a:srgbClr val="F82F1A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88" name="Text Box 27">
              <a:extLst>
                <a:ext uri="{FF2B5EF4-FFF2-40B4-BE49-F238E27FC236}">
                  <a16:creationId xmlns:a16="http://schemas.microsoft.com/office/drawing/2014/main" id="{C2C8556A-92A2-6BD9-6E78-6B825FCD8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1838325"/>
              <a:ext cx="4191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i="1">
                  <a:solidFill>
                    <a:srgbClr val="F82F1A"/>
                  </a:solidFill>
                  <a:latin typeface="Times New Roman" panose="02020603050405020304" pitchFamily="18" charset="0"/>
                </a:rPr>
                <a:t>f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89" name="Text Box 28">
              <a:extLst>
                <a:ext uri="{FF2B5EF4-FFF2-40B4-BE49-F238E27FC236}">
                  <a16:creationId xmlns:a16="http://schemas.microsoft.com/office/drawing/2014/main" id="{F67E797B-CA88-FEA4-6602-7A15A735E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043238"/>
              <a:ext cx="4191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i="1">
                  <a:solidFill>
                    <a:srgbClr val="F82F1A"/>
                  </a:solidFill>
                  <a:latin typeface="Times New Roman" panose="02020603050405020304" pitchFamily="18" charset="0"/>
                </a:rPr>
                <a:t>z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90" name="Text Box 29">
              <a:extLst>
                <a:ext uri="{FF2B5EF4-FFF2-40B4-BE49-F238E27FC236}">
                  <a16:creationId xmlns:a16="http://schemas.microsoft.com/office/drawing/2014/main" id="{AED4C68B-FBC2-3A64-C74F-40AB61558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3881438"/>
              <a:ext cx="4191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i="1" dirty="0">
                  <a:solidFill>
                    <a:srgbClr val="F82F1A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000" dirty="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91" name="Text Box 30">
              <a:extLst>
                <a:ext uri="{FF2B5EF4-FFF2-40B4-BE49-F238E27FC236}">
                  <a16:creationId xmlns:a16="http://schemas.microsoft.com/office/drawing/2014/main" id="{5EDCC270-0473-68A9-53BA-28B7D9501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3881438"/>
              <a:ext cx="4191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i="1">
                  <a:solidFill>
                    <a:srgbClr val="F82F1A"/>
                  </a:solidFill>
                  <a:latin typeface="Times New Roman" panose="02020603050405020304" pitchFamily="18" charset="0"/>
                </a:rPr>
                <a:t>e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92" name="Text Box 31">
              <a:extLst>
                <a:ext uri="{FF2B5EF4-FFF2-40B4-BE49-F238E27FC236}">
                  <a16:creationId xmlns:a16="http://schemas.microsoft.com/office/drawing/2014/main" id="{481E1F30-0E07-4D7A-447E-2BA330F99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881438"/>
              <a:ext cx="4191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i="1">
                  <a:solidFill>
                    <a:srgbClr val="F82F1A"/>
                  </a:solidFill>
                  <a:latin typeface="Times New Roman" panose="02020603050405020304" pitchFamily="18" charset="0"/>
                </a:rPr>
                <a:t>g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93" name="Text Box 32">
              <a:extLst>
                <a:ext uri="{FF2B5EF4-FFF2-40B4-BE49-F238E27FC236}">
                  <a16:creationId xmlns:a16="http://schemas.microsoft.com/office/drawing/2014/main" id="{26BA06CA-DAC5-5819-523A-C88899D93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2357438"/>
              <a:ext cx="381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F82F1A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94" name="Text Box 33">
              <a:extLst>
                <a:ext uri="{FF2B5EF4-FFF2-40B4-BE49-F238E27FC236}">
                  <a16:creationId xmlns:a16="http://schemas.microsoft.com/office/drawing/2014/main" id="{414420C5-C3F5-6DF4-863C-C1B30533D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1990725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F82F1A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95" name="Text Box 34">
              <a:extLst>
                <a:ext uri="{FF2B5EF4-FFF2-40B4-BE49-F238E27FC236}">
                  <a16:creationId xmlns:a16="http://schemas.microsoft.com/office/drawing/2014/main" id="{6F7E06FB-C5B9-7F92-DD17-FD3E78545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8700" y="1914525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F82F1A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96" name="Text Box 35">
              <a:extLst>
                <a:ext uri="{FF2B5EF4-FFF2-40B4-BE49-F238E27FC236}">
                  <a16:creationId xmlns:a16="http://schemas.microsoft.com/office/drawing/2014/main" id="{8DB08CE0-DF9F-D242-DD56-91D0D3DAF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357438"/>
              <a:ext cx="381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F82F1A"/>
                  </a:solidFill>
                  <a:latin typeface="Times New Roman" panose="02020603050405020304" pitchFamily="18" charset="0"/>
                </a:rPr>
                <a:t>7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97" name="Text Box 36">
              <a:extLst>
                <a:ext uri="{FF2B5EF4-FFF2-40B4-BE49-F238E27FC236}">
                  <a16:creationId xmlns:a16="http://schemas.microsoft.com/office/drawing/2014/main" id="{AFE4C6F3-E3B2-8C57-183C-0E4F63415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3438525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F82F1A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98" name="Text Box 37">
              <a:extLst>
                <a:ext uri="{FF2B5EF4-FFF2-40B4-BE49-F238E27FC236}">
                  <a16:creationId xmlns:a16="http://schemas.microsoft.com/office/drawing/2014/main" id="{3F6AF100-5BDA-41D6-25E4-15C6531B5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919413"/>
              <a:ext cx="381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F82F1A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99" name="Text Box 38">
              <a:extLst>
                <a:ext uri="{FF2B5EF4-FFF2-40B4-BE49-F238E27FC236}">
                  <a16:creationId xmlns:a16="http://schemas.microsoft.com/office/drawing/2014/main" id="{6C2A5E41-01AF-4256-BB0C-E78A049EC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287655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F82F1A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900" name="Text Box 39">
              <a:extLst>
                <a:ext uri="{FF2B5EF4-FFF2-40B4-BE49-F238E27FC236}">
                  <a16:creationId xmlns:a16="http://schemas.microsoft.com/office/drawing/2014/main" id="{BA0158BD-B227-39E7-B070-AFFC6FDCE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3881438"/>
              <a:ext cx="381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F82F1A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901" name="Text Box 40">
              <a:extLst>
                <a:ext uri="{FF2B5EF4-FFF2-40B4-BE49-F238E27FC236}">
                  <a16:creationId xmlns:a16="http://schemas.microsoft.com/office/drawing/2014/main" id="{8A244A60-B112-7DA1-2A4B-BE28F0FBA7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3881438"/>
              <a:ext cx="381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F82F1A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902" name="Text Box 41">
              <a:extLst>
                <a:ext uri="{FF2B5EF4-FFF2-40B4-BE49-F238E27FC236}">
                  <a16:creationId xmlns:a16="http://schemas.microsoft.com/office/drawing/2014/main" id="{45AB8740-B77B-21F5-44D0-315AAC6E3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3438525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F82F1A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903" name="Text Box 42">
              <a:extLst>
                <a:ext uri="{FF2B5EF4-FFF2-40B4-BE49-F238E27FC236}">
                  <a16:creationId xmlns:a16="http://schemas.microsoft.com/office/drawing/2014/main" id="{A1DA80EB-1B55-9D4F-AF69-6C824632F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2738438"/>
              <a:ext cx="381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F82F1A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904" name="Text Box 43">
              <a:extLst>
                <a:ext uri="{FF2B5EF4-FFF2-40B4-BE49-F238E27FC236}">
                  <a16:creationId xmlns:a16="http://schemas.microsoft.com/office/drawing/2014/main" id="{75A79180-65B4-851B-E66D-35CCDA7C3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287655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F82F1A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134265" name="Group 121">
            <a:extLst>
              <a:ext uri="{FF2B5EF4-FFF2-40B4-BE49-F238E27FC236}">
                <a16:creationId xmlns:a16="http://schemas.microsoft.com/office/drawing/2014/main" id="{4DAAC8EC-C4ED-A789-3145-F98975B56C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7650" y="2728913"/>
          <a:ext cx="5759450" cy="3994167"/>
        </p:xfrm>
        <a:graphic>
          <a:graphicData uri="http://schemas.openxmlformats.org/drawingml/2006/table">
            <a:tbl>
              <a:tblPr/>
              <a:tblGrid>
                <a:gridCol w="63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4(a)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3(a)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55">
            <a:extLst>
              <a:ext uri="{FF2B5EF4-FFF2-40B4-BE49-F238E27FC236}">
                <a16:creationId xmlns:a16="http://schemas.microsoft.com/office/drawing/2014/main" id="{8E16F17C-1698-8728-56AD-F780A9B8078B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4288"/>
            <a:ext cx="3816350" cy="3197225"/>
            <a:chOff x="386" y="1722"/>
            <a:chExt cx="2404" cy="2014"/>
          </a:xfrm>
        </p:grpSpPr>
        <p:grpSp>
          <p:nvGrpSpPr>
            <p:cNvPr id="34921" name="Group 2">
              <a:extLst>
                <a:ext uri="{FF2B5EF4-FFF2-40B4-BE49-F238E27FC236}">
                  <a16:creationId xmlns:a16="http://schemas.microsoft.com/office/drawing/2014/main" id="{E1CA7460-1A3A-77FC-5F87-78E093C16E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" y="1722"/>
              <a:ext cx="2404" cy="2014"/>
              <a:chOff x="386" y="1722"/>
              <a:chExt cx="2404" cy="2014"/>
            </a:xfrm>
          </p:grpSpPr>
          <p:sp>
            <p:nvSpPr>
              <p:cNvPr id="34923" name="Oval 3">
                <a:extLst>
                  <a:ext uri="{FF2B5EF4-FFF2-40B4-BE49-F238E27FC236}">
                    <a16:creationId xmlns:a16="http://schemas.microsoft.com/office/drawing/2014/main" id="{0E2778B0-769E-13BF-98A6-9E7AA671F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" y="1722"/>
                <a:ext cx="286" cy="286"/>
              </a:xfrm>
              <a:prstGeom prst="ellipse">
                <a:avLst/>
              </a:prstGeom>
              <a:solidFill>
                <a:srgbClr val="C0FE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4924" name="Oval 4">
                <a:extLst>
                  <a:ext uri="{FF2B5EF4-FFF2-40B4-BE49-F238E27FC236}">
                    <a16:creationId xmlns:a16="http://schemas.microsoft.com/office/drawing/2014/main" id="{C0A4902D-0741-C320-5CEC-C8FEC5673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" y="2350"/>
                <a:ext cx="286" cy="286"/>
              </a:xfrm>
              <a:prstGeom prst="ellipse">
                <a:avLst/>
              </a:prstGeom>
              <a:solidFill>
                <a:srgbClr val="C0FE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4925" name="Oval 5">
                <a:extLst>
                  <a:ext uri="{FF2B5EF4-FFF2-40B4-BE49-F238E27FC236}">
                    <a16:creationId xmlns:a16="http://schemas.microsoft.com/office/drawing/2014/main" id="{2126CABF-FDB7-D9BF-BBB1-C67679824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" y="3239"/>
                <a:ext cx="286" cy="286"/>
              </a:xfrm>
              <a:prstGeom prst="ellipse">
                <a:avLst/>
              </a:prstGeom>
              <a:solidFill>
                <a:srgbClr val="C0FE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4926" name="Oval 6">
                <a:extLst>
                  <a:ext uri="{FF2B5EF4-FFF2-40B4-BE49-F238E27FC236}">
                    <a16:creationId xmlns:a16="http://schemas.microsoft.com/office/drawing/2014/main" id="{2E19997A-43D1-A1B1-B711-C0CCEBD5A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" y="2554"/>
                <a:ext cx="286" cy="286"/>
              </a:xfrm>
              <a:prstGeom prst="ellipse">
                <a:avLst/>
              </a:prstGeom>
              <a:solidFill>
                <a:srgbClr val="C0FE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4927" name="Oval 7">
                <a:extLst>
                  <a:ext uri="{FF2B5EF4-FFF2-40B4-BE49-F238E27FC236}">
                    <a16:creationId xmlns:a16="http://schemas.microsoft.com/office/drawing/2014/main" id="{4136178F-D63F-173A-DCD2-536D5C97F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" y="2118"/>
                <a:ext cx="286" cy="286"/>
              </a:xfrm>
              <a:prstGeom prst="ellipse">
                <a:avLst/>
              </a:prstGeom>
              <a:solidFill>
                <a:srgbClr val="C0FE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4928" name="Oval 8">
                <a:extLst>
                  <a:ext uri="{FF2B5EF4-FFF2-40B4-BE49-F238E27FC236}">
                    <a16:creationId xmlns:a16="http://schemas.microsoft.com/office/drawing/2014/main" id="{2AF69701-86B0-A1FC-E237-7EFB8854B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4" y="2655"/>
                <a:ext cx="286" cy="286"/>
              </a:xfrm>
              <a:prstGeom prst="ellipse">
                <a:avLst/>
              </a:prstGeom>
              <a:solidFill>
                <a:srgbClr val="C0FE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4929" name="Oval 9">
                <a:extLst>
                  <a:ext uri="{FF2B5EF4-FFF2-40B4-BE49-F238E27FC236}">
                    <a16:creationId xmlns:a16="http://schemas.microsoft.com/office/drawing/2014/main" id="{976E1DBD-9D6F-9EFC-BCC0-12EB305D1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3" y="3373"/>
                <a:ext cx="286" cy="286"/>
              </a:xfrm>
              <a:prstGeom prst="ellipse">
                <a:avLst/>
              </a:prstGeom>
              <a:solidFill>
                <a:srgbClr val="C0FE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4930" name="Line 10">
                <a:extLst>
                  <a:ext uri="{FF2B5EF4-FFF2-40B4-BE49-F238E27FC236}">
                    <a16:creationId xmlns:a16="http://schemas.microsoft.com/office/drawing/2014/main" id="{5D9DA68D-3A7A-87D2-56A1-10144E396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0" y="1944"/>
                <a:ext cx="577" cy="2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1" name="Line 11">
                <a:extLst>
                  <a:ext uri="{FF2B5EF4-FFF2-40B4-BE49-F238E27FC236}">
                    <a16:creationId xmlns:a16="http://schemas.microsoft.com/office/drawing/2014/main" id="{66BFFEFD-B47B-57FF-2996-7EBABED47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9" y="2340"/>
                <a:ext cx="589" cy="3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2" name="Line 12">
                <a:extLst>
                  <a:ext uri="{FF2B5EF4-FFF2-40B4-BE49-F238E27FC236}">
                    <a16:creationId xmlns:a16="http://schemas.microsoft.com/office/drawing/2014/main" id="{A8F629D2-CB9F-E762-D09F-C1AC9DDCA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4" y="1989"/>
                <a:ext cx="227" cy="3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3" name="Line 13">
                <a:extLst>
                  <a:ext uri="{FF2B5EF4-FFF2-40B4-BE49-F238E27FC236}">
                    <a16:creationId xmlns:a16="http://schemas.microsoft.com/office/drawing/2014/main" id="{5BFC1CF3-3FF6-6B87-2BBF-A6BE22174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" y="2634"/>
                <a:ext cx="181" cy="6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4" name="Line 14">
                <a:extLst>
                  <a:ext uri="{FF2B5EF4-FFF2-40B4-BE49-F238E27FC236}">
                    <a16:creationId xmlns:a16="http://schemas.microsoft.com/office/drawing/2014/main" id="{B9AF5000-EAA7-DFC9-5FEB-CDE3B93C2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7" y="3404"/>
                <a:ext cx="872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5" name="Line 15">
                <a:extLst>
                  <a:ext uri="{FF2B5EF4-FFF2-40B4-BE49-F238E27FC236}">
                    <a16:creationId xmlns:a16="http://schemas.microsoft.com/office/drawing/2014/main" id="{72848D90-FD99-2D87-8CF7-D2E454DE2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2917"/>
                <a:ext cx="487" cy="4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6" name="Line 16">
                <a:extLst>
                  <a:ext uri="{FF2B5EF4-FFF2-40B4-BE49-F238E27FC236}">
                    <a16:creationId xmlns:a16="http://schemas.microsoft.com/office/drawing/2014/main" id="{BFFFDDA2-6FBF-F00F-D727-111853239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7" y="2012"/>
                <a:ext cx="283" cy="5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7" name="Line 17">
                <a:extLst>
                  <a:ext uri="{FF2B5EF4-FFF2-40B4-BE49-F238E27FC236}">
                    <a16:creationId xmlns:a16="http://schemas.microsoft.com/office/drawing/2014/main" id="{7CABBBBC-A5A9-8F90-CA58-C3242CCF6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8" y="2374"/>
                <a:ext cx="283" cy="2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8" name="Line 18">
                <a:extLst>
                  <a:ext uri="{FF2B5EF4-FFF2-40B4-BE49-F238E27FC236}">
                    <a16:creationId xmlns:a16="http://schemas.microsoft.com/office/drawing/2014/main" id="{1D09C5FA-BAEF-8568-B7FA-D4DEB5D31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31" y="2838"/>
                <a:ext cx="295" cy="4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9" name="Rectangle 19">
                <a:extLst>
                  <a:ext uri="{FF2B5EF4-FFF2-40B4-BE49-F238E27FC236}">
                    <a16:creationId xmlns:a16="http://schemas.microsoft.com/office/drawing/2014/main" id="{5A36B45F-DD3A-6115-BCCE-AE9BDA9BD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" y="176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Book Antiqua" panose="02040602050305030304" pitchFamily="18" charset="0"/>
                  </a:rPr>
                  <a:t>1</a:t>
                </a:r>
              </a:p>
            </p:txBody>
          </p:sp>
          <p:sp>
            <p:nvSpPr>
              <p:cNvPr id="34940" name="Rectangle 20">
                <a:extLst>
                  <a:ext uri="{FF2B5EF4-FFF2-40B4-BE49-F238E27FC236}">
                    <a16:creationId xmlns:a16="http://schemas.microsoft.com/office/drawing/2014/main" id="{4AAD1191-B97C-F0EE-E88E-488F93B48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" y="2156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Book Antiqua" panose="02040602050305030304" pitchFamily="18" charset="0"/>
                  </a:rPr>
                  <a:t>5</a:t>
                </a:r>
              </a:p>
            </p:txBody>
          </p:sp>
          <p:sp>
            <p:nvSpPr>
              <p:cNvPr id="34941" name="Rectangle 21">
                <a:extLst>
                  <a:ext uri="{FF2B5EF4-FFF2-40B4-BE49-F238E27FC236}">
                    <a16:creationId xmlns:a16="http://schemas.microsoft.com/office/drawing/2014/main" id="{7488CF16-3087-439C-752D-EF6D7B761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" y="2688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Book Antiqua" panose="02040602050305030304" pitchFamily="18" charset="0"/>
                  </a:rPr>
                  <a:t>7</a:t>
                </a:r>
              </a:p>
            </p:txBody>
          </p:sp>
          <p:sp>
            <p:nvSpPr>
              <p:cNvPr id="34942" name="Rectangle 22">
                <a:extLst>
                  <a:ext uri="{FF2B5EF4-FFF2-40B4-BE49-F238E27FC236}">
                    <a16:creationId xmlns:a16="http://schemas.microsoft.com/office/drawing/2014/main" id="{C3942D61-4518-8C60-5D46-64113268D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" y="239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Book Antiqua" panose="02040602050305030304" pitchFamily="18" charset="0"/>
                  </a:rPr>
                  <a:t>2</a:t>
                </a:r>
              </a:p>
            </p:txBody>
          </p:sp>
          <p:sp>
            <p:nvSpPr>
              <p:cNvPr id="34943" name="Rectangle 23">
                <a:extLst>
                  <a:ext uri="{FF2B5EF4-FFF2-40B4-BE49-F238E27FC236}">
                    <a16:creationId xmlns:a16="http://schemas.microsoft.com/office/drawing/2014/main" id="{755D8E19-712E-CAA3-A1F8-559ACF52E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4" y="259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Book Antiqua" panose="02040602050305030304" pitchFamily="18" charset="0"/>
                  </a:rPr>
                  <a:t>3</a:t>
                </a:r>
              </a:p>
            </p:txBody>
          </p:sp>
          <p:sp>
            <p:nvSpPr>
              <p:cNvPr id="34944" name="Rectangle 24">
                <a:extLst>
                  <a:ext uri="{FF2B5EF4-FFF2-40B4-BE49-F238E27FC236}">
                    <a16:creationId xmlns:a16="http://schemas.microsoft.com/office/drawing/2014/main" id="{B9C61013-45F6-A5B8-19CF-2D9380C1C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" y="3254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Book Antiqua" panose="02040602050305030304" pitchFamily="18" charset="0"/>
                  </a:rPr>
                  <a:t>4</a:t>
                </a:r>
              </a:p>
            </p:txBody>
          </p:sp>
          <p:sp>
            <p:nvSpPr>
              <p:cNvPr id="34945" name="Rectangle 25">
                <a:extLst>
                  <a:ext uri="{FF2B5EF4-FFF2-40B4-BE49-F238E27FC236}">
                    <a16:creationId xmlns:a16="http://schemas.microsoft.com/office/drawing/2014/main" id="{9EF234CD-50D2-DA56-D3A6-C794FF51A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5" y="341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Book Antiqua" panose="02040602050305030304" pitchFamily="18" charset="0"/>
                  </a:rPr>
                  <a:t>6</a:t>
                </a:r>
              </a:p>
            </p:txBody>
          </p:sp>
          <p:sp>
            <p:nvSpPr>
              <p:cNvPr id="34946" name="Rectangle 26">
                <a:extLst>
                  <a:ext uri="{FF2B5EF4-FFF2-40B4-BE49-F238E27FC236}">
                    <a16:creationId xmlns:a16="http://schemas.microsoft.com/office/drawing/2014/main" id="{3230BB07-A2C3-ECC7-DD94-957028F42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4" y="1842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Book Antiqua" panose="02040602050305030304" pitchFamily="18" charset="0"/>
                  </a:rPr>
                  <a:t>20</a:t>
                </a:r>
              </a:p>
            </p:txBody>
          </p:sp>
          <p:sp>
            <p:nvSpPr>
              <p:cNvPr id="34947" name="Rectangle 27">
                <a:extLst>
                  <a:ext uri="{FF2B5EF4-FFF2-40B4-BE49-F238E27FC236}">
                    <a16:creationId xmlns:a16="http://schemas.microsoft.com/office/drawing/2014/main" id="{85AEECB4-3DD4-73D4-8A33-D2617D192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" y="2860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Book Antiqua" panose="02040602050305030304" pitchFamily="18" charset="0"/>
                  </a:rPr>
                  <a:t>40</a:t>
                </a:r>
              </a:p>
            </p:txBody>
          </p:sp>
          <p:sp>
            <p:nvSpPr>
              <p:cNvPr id="34948" name="Rectangle 28">
                <a:extLst>
                  <a:ext uri="{FF2B5EF4-FFF2-40B4-BE49-F238E27FC236}">
                    <a16:creationId xmlns:a16="http://schemas.microsoft.com/office/drawing/2014/main" id="{BFDA7398-68A0-97DC-4E92-B0A2847B2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" y="2023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Book Antiqua" panose="02040602050305030304" pitchFamily="18" charset="0"/>
                  </a:rPr>
                  <a:t>15</a:t>
                </a:r>
              </a:p>
            </p:txBody>
          </p:sp>
          <p:sp>
            <p:nvSpPr>
              <p:cNvPr id="34949" name="Rectangle 29">
                <a:extLst>
                  <a:ext uri="{FF2B5EF4-FFF2-40B4-BE49-F238E27FC236}">
                    <a16:creationId xmlns:a16="http://schemas.microsoft.com/office/drawing/2014/main" id="{899E8085-B580-5CBE-5E5C-DBB36BA31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2226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Book Antiqua" panose="02040602050305030304" pitchFamily="18" charset="0"/>
                  </a:rPr>
                  <a:t>35</a:t>
                </a:r>
              </a:p>
            </p:txBody>
          </p:sp>
          <p:sp>
            <p:nvSpPr>
              <p:cNvPr id="34950" name="Rectangle 30">
                <a:extLst>
                  <a:ext uri="{FF2B5EF4-FFF2-40B4-BE49-F238E27FC236}">
                    <a16:creationId xmlns:a16="http://schemas.microsoft.com/office/drawing/2014/main" id="{290D93AD-AA89-5A69-1EBC-DCB8E90F3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2860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Book Antiqua" panose="02040602050305030304" pitchFamily="18" charset="0"/>
                  </a:rPr>
                  <a:t>35</a:t>
                </a:r>
              </a:p>
            </p:txBody>
          </p:sp>
          <p:sp>
            <p:nvSpPr>
              <p:cNvPr id="34951" name="Rectangle 31">
                <a:extLst>
                  <a:ext uri="{FF2B5EF4-FFF2-40B4-BE49-F238E27FC236}">
                    <a16:creationId xmlns:a16="http://schemas.microsoft.com/office/drawing/2014/main" id="{A5D7729C-D893-AF3E-CD50-6EEC93825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3505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Book Antiqua" panose="02040602050305030304" pitchFamily="18" charset="0"/>
                  </a:rPr>
                  <a:t>10</a:t>
                </a:r>
              </a:p>
            </p:txBody>
          </p:sp>
          <p:sp>
            <p:nvSpPr>
              <p:cNvPr id="34952" name="Rectangle 32">
                <a:extLst>
                  <a:ext uri="{FF2B5EF4-FFF2-40B4-BE49-F238E27FC236}">
                    <a16:creationId xmlns:a16="http://schemas.microsoft.com/office/drawing/2014/main" id="{4EDBF2F4-829E-B25D-586E-45E9CF2DA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3143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Book Antiqua" panose="02040602050305030304" pitchFamily="18" charset="0"/>
                  </a:rPr>
                  <a:t>15</a:t>
                </a:r>
              </a:p>
            </p:txBody>
          </p:sp>
          <p:sp>
            <p:nvSpPr>
              <p:cNvPr id="34953" name="Line 33">
                <a:extLst>
                  <a:ext uri="{FF2B5EF4-FFF2-40B4-BE49-F238E27FC236}">
                    <a16:creationId xmlns:a16="http://schemas.microsoft.com/office/drawing/2014/main" id="{DCBAC9A5-089A-9C18-6C42-5B8334ABD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3" y="2419"/>
                <a:ext cx="136" cy="9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4" name="Rectangle 34">
                <a:extLst>
                  <a:ext uri="{FF2B5EF4-FFF2-40B4-BE49-F238E27FC236}">
                    <a16:creationId xmlns:a16="http://schemas.microsoft.com/office/drawing/2014/main" id="{0B6D2A1B-90AC-18E8-F7DC-4EF310E40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0" y="2328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Book Antiqua" panose="02040602050305030304" pitchFamily="18" charset="0"/>
                  </a:rPr>
                  <a:t>10</a:t>
                </a:r>
              </a:p>
            </p:txBody>
          </p:sp>
          <p:sp>
            <p:nvSpPr>
              <p:cNvPr id="34955" name="Rectangle 35">
                <a:extLst>
                  <a:ext uri="{FF2B5EF4-FFF2-40B4-BE49-F238E27FC236}">
                    <a16:creationId xmlns:a16="http://schemas.microsoft.com/office/drawing/2014/main" id="{F1AC0CE5-B060-C943-2C0E-D64EE1B91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0" y="2781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Book Antiqua" panose="02040602050305030304" pitchFamily="18" charset="0"/>
                  </a:rPr>
                  <a:t>50</a:t>
                </a:r>
              </a:p>
            </p:txBody>
          </p:sp>
        </p:grpSp>
        <p:sp>
          <p:nvSpPr>
            <p:cNvPr id="34922" name="Rectangle 54">
              <a:extLst>
                <a:ext uri="{FF2B5EF4-FFF2-40B4-BE49-F238E27FC236}">
                  <a16:creationId xmlns:a16="http://schemas.microsoft.com/office/drawing/2014/main" id="{16CD60A5-CBDB-92C2-F614-EB2C9948B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" y="2284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Book Antiqua" panose="02040602050305030304" pitchFamily="18" charset="0"/>
                </a:rPr>
                <a:t>75</a:t>
              </a:r>
            </a:p>
          </p:txBody>
        </p:sp>
      </p:grpSp>
      <p:graphicFrame>
        <p:nvGraphicFramePr>
          <p:cNvPr id="109683" name="Group 115">
            <a:extLst>
              <a:ext uri="{FF2B5EF4-FFF2-40B4-BE49-F238E27FC236}">
                <a16:creationId xmlns:a16="http://schemas.microsoft.com/office/drawing/2014/main" id="{59EF80F8-AFB4-0CB8-2F55-42F386C32DB6}"/>
              </a:ext>
            </a:extLst>
          </p:cNvPr>
          <p:cNvGraphicFramePr>
            <a:graphicFrameLocks noGrp="1"/>
          </p:cNvGraphicFramePr>
          <p:nvPr/>
        </p:nvGraphicFramePr>
        <p:xfrm>
          <a:off x="93663" y="2630488"/>
          <a:ext cx="5319709" cy="4157658"/>
        </p:xfrm>
        <a:graphic>
          <a:graphicData uri="http://schemas.openxmlformats.org/drawingml/2006/table">
            <a:tbl>
              <a:tblPr/>
              <a:tblGrid>
                <a:gridCol w="664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4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7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47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1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920" name="Oval 109">
            <a:extLst>
              <a:ext uri="{FF2B5EF4-FFF2-40B4-BE49-F238E27FC236}">
                <a16:creationId xmlns:a16="http://schemas.microsoft.com/office/drawing/2014/main" id="{92934CEE-69C3-C025-DFF0-1E7CA6121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630488"/>
            <a:ext cx="317500" cy="4206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CFF7F86D-C999-760C-F724-92660B738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Dijkstra’s alg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A35BA61C-AB3B-925F-8E71-9929EE953C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It computes a tree of shortest paths to all vertices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Subpaths</a:t>
            </a:r>
            <a:r>
              <a:rPr lang="en-US" altLang="en-US" sz="2400" dirty="0"/>
              <a:t> of shortest paths are shortest paths.</a:t>
            </a:r>
          </a:p>
          <a:p>
            <a:endParaRPr lang="en-US" altLang="en-US" sz="2400" dirty="0"/>
          </a:p>
          <a:p>
            <a:r>
              <a:rPr lang="en-US" altLang="en-US" sz="2400" dirty="0"/>
              <a:t>At any point in time for every node t, </a:t>
            </a:r>
            <a:br>
              <a:rPr lang="en-US" altLang="en-US" sz="2400" dirty="0"/>
            </a:br>
            <a:r>
              <a:rPr lang="en-US" altLang="en-US" sz="2400" dirty="0" err="1"/>
              <a:t>dist</a:t>
            </a:r>
            <a:r>
              <a:rPr lang="en-US" altLang="en-US" sz="2400" dirty="0"/>
              <a:t>(s, t) ≤ d(t), </a:t>
            </a:r>
            <a:br>
              <a:rPr lang="en-US" altLang="en-US" sz="2400" dirty="0"/>
            </a:br>
            <a:r>
              <a:rPr lang="en-US" altLang="en-US" sz="2400" dirty="0"/>
              <a:t>where </a:t>
            </a:r>
            <a:r>
              <a:rPr lang="en-US" altLang="en-US" sz="2400" dirty="0" err="1"/>
              <a:t>dist</a:t>
            </a:r>
            <a:r>
              <a:rPr lang="en-US" altLang="en-US" sz="2400" dirty="0"/>
              <a:t>(s, v) is the length of the shortest path.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AF755BAC-6C53-47B8-BA09-E86226FCA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3" y="2743200"/>
            <a:ext cx="8442325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4">
            <a:extLst>
              <a:ext uri="{FF2B5EF4-FFF2-40B4-BE49-F238E27FC236}">
                <a16:creationId xmlns:a16="http://schemas.microsoft.com/office/drawing/2014/main" id="{650AB0A4-F627-467D-A9F0-D9AFD22D4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i="1" dirty="0" err="1"/>
              <a:t>Subpaths</a:t>
            </a:r>
            <a:r>
              <a:rPr lang="en-US" altLang="en-US" sz="2800" b="1" i="1" dirty="0"/>
              <a:t> of shortest paths are shortest paths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33E5CDAC-D0CE-65D0-193E-807BC1216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4191000"/>
            <a:ext cx="55959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7">
            <a:extLst>
              <a:ext uri="{FF2B5EF4-FFF2-40B4-BE49-F238E27FC236}">
                <a16:creationId xmlns:a16="http://schemas.microsoft.com/office/drawing/2014/main" id="{127E5610-0B04-A798-5A18-0DC43DEB6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382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</a:rPr>
              <a:t>Theorem</a:t>
            </a:r>
            <a:r>
              <a:rPr lang="en-US" altLang="en-US" sz="1800"/>
              <a:t>. </a:t>
            </a:r>
            <a:r>
              <a:rPr lang="en-US" altLang="en-US" sz="1800" b="1"/>
              <a:t>Dijkstra’s alg is correct, i.e., when vertex v is added to S, d(v)=dist(s,v), </a:t>
            </a:r>
            <a:r>
              <a:rPr lang="en-US" altLang="en-US" sz="1800"/>
              <a:t>where dist(s, v) is the length of the shortest path.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Proof by strong induction </a:t>
            </a:r>
            <a:r>
              <a:rPr lang="en-US" altLang="en-US" sz="1800"/>
              <a:t>on the number of vertices added to 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Basis step: </a:t>
            </a:r>
            <a:r>
              <a:rPr lang="en-US" altLang="en-US" sz="1800"/>
              <a:t>First vertex added to S is s, and d(s) = dist(s,s) =0.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Inductive step: </a:t>
            </a:r>
            <a:r>
              <a:rPr lang="en-US" altLang="en-US" sz="1800"/>
              <a:t>We assume the paths to the first k nodes in S are correct.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We show when node k+1 is added to S its path is correct, i.e., dist(s, v) = d(v).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Proof by contradiction: supposed that k+1 path is not correct, i.e.,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dist(s, v) &lt; d(v), where v be the k+1 vertex added to S.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When v is added to S, it has the smallest distance d(v) among all nodes not in S that are directly connected to S, which means that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(1) there is a node u in S such that d(v) = d(u) + w(u, v) ≤  d(r) + w(r,v) for all nodes r in S. Hence the shorter path cannot come from any r in 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(2) Therefore, the shorter path must have a node t not in S that is directly connected to a node in S. Then d(v) ≤ d(t), since t is added after v.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Hence d(v) ≤ d(t) + d(t, v) = dist(s, v),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since  0 ≤ d(t, v).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Contradiction.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179C349-7E1E-E592-3C0B-F45E60D22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Weighted Graphs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204F0563-C495-3CFD-526A-BB7EF3A5F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81200"/>
            <a:ext cx="723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Graphs that have a number assigned to each edge are called </a:t>
            </a:r>
            <a:r>
              <a:rPr lang="en-US" altLang="en-US" sz="3200" i="1">
                <a:latin typeface="Times New Roman" panose="02020603050405020304" pitchFamily="18" charset="0"/>
              </a:rPr>
              <a:t>weighted graphs</a:t>
            </a:r>
            <a:r>
              <a:rPr lang="en-US" altLang="en-US" sz="320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6148" name="Group 35">
            <a:extLst>
              <a:ext uri="{FF2B5EF4-FFF2-40B4-BE49-F238E27FC236}">
                <a16:creationId xmlns:a16="http://schemas.microsoft.com/office/drawing/2014/main" id="{BDD1B495-987B-F4B3-EB68-7AE7218EB7E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667000"/>
            <a:ext cx="7772400" cy="3673475"/>
            <a:chOff x="672" y="1680"/>
            <a:chExt cx="4896" cy="2314"/>
          </a:xfrm>
        </p:grpSpPr>
        <p:grpSp>
          <p:nvGrpSpPr>
            <p:cNvPr id="6149" name="Group 26">
              <a:extLst>
                <a:ext uri="{FF2B5EF4-FFF2-40B4-BE49-F238E27FC236}">
                  <a16:creationId xmlns:a16="http://schemas.microsoft.com/office/drawing/2014/main" id="{F4070594-F128-0E92-C6ED-A29D457D84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920"/>
              <a:ext cx="4176" cy="1968"/>
              <a:chOff x="960" y="1920"/>
              <a:chExt cx="4176" cy="1968"/>
            </a:xfrm>
          </p:grpSpPr>
          <p:sp>
            <p:nvSpPr>
              <p:cNvPr id="6158" name="Oval 4">
                <a:extLst>
                  <a:ext uri="{FF2B5EF4-FFF2-40B4-BE49-F238E27FC236}">
                    <a16:creationId xmlns:a16="http://schemas.microsoft.com/office/drawing/2014/main" id="{BB165B92-18D1-FAFB-5A74-C5E56B7F4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59" name="Oval 5">
                <a:extLst>
                  <a:ext uri="{FF2B5EF4-FFF2-40B4-BE49-F238E27FC236}">
                    <a16:creationId xmlns:a16="http://schemas.microsoft.com/office/drawing/2014/main" id="{59277E96-9B79-614A-C1EA-A482EA755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31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60" name="Oval 6">
                <a:extLst>
                  <a:ext uri="{FF2B5EF4-FFF2-40B4-BE49-F238E27FC236}">
                    <a16:creationId xmlns:a16="http://schemas.microsoft.com/office/drawing/2014/main" id="{D503EB9D-DBC1-4DAF-E818-132402308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61" name="Oval 7">
                <a:extLst>
                  <a:ext uri="{FF2B5EF4-FFF2-40B4-BE49-F238E27FC236}">
                    <a16:creationId xmlns:a16="http://schemas.microsoft.com/office/drawing/2014/main" id="{F3B58FD3-401B-0E82-8A79-E67189F68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59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62" name="Oval 8">
                <a:extLst>
                  <a:ext uri="{FF2B5EF4-FFF2-40B4-BE49-F238E27FC236}">
                    <a16:creationId xmlns:a16="http://schemas.microsoft.com/office/drawing/2014/main" id="{E6993FBD-B819-EFA6-03D9-5C975FE0E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32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63" name="Oval 9">
                <a:extLst>
                  <a:ext uri="{FF2B5EF4-FFF2-40B4-BE49-F238E27FC236}">
                    <a16:creationId xmlns:a16="http://schemas.microsoft.com/office/drawing/2014/main" id="{19B0ED35-D228-B874-EEEA-481C37A62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379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64" name="Oval 10">
                <a:extLst>
                  <a:ext uri="{FF2B5EF4-FFF2-40B4-BE49-F238E27FC236}">
                    <a16:creationId xmlns:a16="http://schemas.microsoft.com/office/drawing/2014/main" id="{D09A8AA5-E0CA-DF76-4200-7BA8DAA16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65" name="Oval 11">
                <a:extLst>
                  <a:ext uri="{FF2B5EF4-FFF2-40B4-BE49-F238E27FC236}">
                    <a16:creationId xmlns:a16="http://schemas.microsoft.com/office/drawing/2014/main" id="{66037E29-4638-68A7-CE16-83B5068C3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92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66" name="Line 12">
                <a:extLst>
                  <a:ext uri="{FF2B5EF4-FFF2-40B4-BE49-F238E27FC236}">
                    <a16:creationId xmlns:a16="http://schemas.microsoft.com/office/drawing/2014/main" id="{4BB26099-4B27-1FC9-5C50-68DEF5289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19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7" name="Line 13">
                <a:extLst>
                  <a:ext uri="{FF2B5EF4-FFF2-40B4-BE49-F238E27FC236}">
                    <a16:creationId xmlns:a16="http://schemas.microsoft.com/office/drawing/2014/main" id="{3DF542D6-917D-E217-D243-D53948ABE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8" name="Line 14">
                <a:extLst>
                  <a:ext uri="{FF2B5EF4-FFF2-40B4-BE49-F238E27FC236}">
                    <a16:creationId xmlns:a16="http://schemas.microsoft.com/office/drawing/2014/main" id="{F5DA0F2E-34D1-3033-B99A-29BDA22E1B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0" y="2880"/>
                <a:ext cx="91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9" name="Line 15">
                <a:extLst>
                  <a:ext uri="{FF2B5EF4-FFF2-40B4-BE49-F238E27FC236}">
                    <a16:creationId xmlns:a16="http://schemas.microsoft.com/office/drawing/2014/main" id="{B28A38BB-115E-FD4B-55F2-136BA0893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0" y="2640"/>
                <a:ext cx="13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0" name="Line 16">
                <a:extLst>
                  <a:ext uri="{FF2B5EF4-FFF2-40B4-BE49-F238E27FC236}">
                    <a16:creationId xmlns:a16="http://schemas.microsoft.com/office/drawing/2014/main" id="{8028C5DE-2FBB-39EF-DC7C-39A6116A3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" y="2496"/>
                <a:ext cx="3936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1" name="Line 17">
                <a:extLst>
                  <a:ext uri="{FF2B5EF4-FFF2-40B4-BE49-F238E27FC236}">
                    <a16:creationId xmlns:a16="http://schemas.microsoft.com/office/drawing/2014/main" id="{08982033-964E-C4DB-CA81-A772293D4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2496"/>
                <a:ext cx="15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Line 18">
                <a:extLst>
                  <a:ext uri="{FF2B5EF4-FFF2-40B4-BE49-F238E27FC236}">
                    <a16:creationId xmlns:a16="http://schemas.microsoft.com/office/drawing/2014/main" id="{2D83EC07-B7A2-0C39-A520-D6FAFB7BB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1968"/>
                <a:ext cx="1536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3" name="Line 19">
                <a:extLst>
                  <a:ext uri="{FF2B5EF4-FFF2-40B4-BE49-F238E27FC236}">
                    <a16:creationId xmlns:a16="http://schemas.microsoft.com/office/drawing/2014/main" id="{98A5D462-62F0-3572-100A-BDA56CE42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8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4" name="Line 20">
                <a:extLst>
                  <a:ext uri="{FF2B5EF4-FFF2-40B4-BE49-F238E27FC236}">
                    <a16:creationId xmlns:a16="http://schemas.microsoft.com/office/drawing/2014/main" id="{4B99961F-4EB6-660D-0AE6-109048DE5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2" y="2496"/>
                <a:ext cx="336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5" name="Line 21">
                <a:extLst>
                  <a:ext uri="{FF2B5EF4-FFF2-40B4-BE49-F238E27FC236}">
                    <a16:creationId xmlns:a16="http://schemas.microsoft.com/office/drawing/2014/main" id="{3B1F75F1-4A1D-BDDB-5ED1-66C24E4FEC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3264"/>
                <a:ext cx="28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6" name="Line 22">
                <a:extLst>
                  <a:ext uri="{FF2B5EF4-FFF2-40B4-BE49-F238E27FC236}">
                    <a16:creationId xmlns:a16="http://schemas.microsoft.com/office/drawing/2014/main" id="{F79B9489-0147-3CEB-18D2-67FC9B7570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0" y="2496"/>
                <a:ext cx="48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7" name="Line 23">
                <a:extLst>
                  <a:ext uri="{FF2B5EF4-FFF2-40B4-BE49-F238E27FC236}">
                    <a16:creationId xmlns:a16="http://schemas.microsoft.com/office/drawing/2014/main" id="{C7D33DD1-4A7E-1BDA-18F9-8C773800B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120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8" name="Freeform 24">
                <a:extLst>
                  <a:ext uri="{FF2B5EF4-FFF2-40B4-BE49-F238E27FC236}">
                    <a16:creationId xmlns:a16="http://schemas.microsoft.com/office/drawing/2014/main" id="{7ED05CC1-86F6-1557-7285-751B8DFD2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2488"/>
                <a:ext cx="2544" cy="392"/>
              </a:xfrm>
              <a:custGeom>
                <a:avLst/>
                <a:gdLst>
                  <a:gd name="T0" fmla="*/ 0 w 2544"/>
                  <a:gd name="T1" fmla="*/ 392 h 392"/>
                  <a:gd name="T2" fmla="*/ 768 w 2544"/>
                  <a:gd name="T3" fmla="*/ 104 h 392"/>
                  <a:gd name="T4" fmla="*/ 1728 w 2544"/>
                  <a:gd name="T5" fmla="*/ 8 h 392"/>
                  <a:gd name="T6" fmla="*/ 2544 w 2544"/>
                  <a:gd name="T7" fmla="*/ 152 h 3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392"/>
                  <a:gd name="T14" fmla="*/ 2544 w 2544"/>
                  <a:gd name="T15" fmla="*/ 392 h 3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392">
                    <a:moveTo>
                      <a:pt x="0" y="392"/>
                    </a:moveTo>
                    <a:cubicBezTo>
                      <a:pt x="240" y="280"/>
                      <a:pt x="480" y="168"/>
                      <a:pt x="768" y="104"/>
                    </a:cubicBezTo>
                    <a:cubicBezTo>
                      <a:pt x="1056" y="40"/>
                      <a:pt x="1432" y="0"/>
                      <a:pt x="1728" y="8"/>
                    </a:cubicBezTo>
                    <a:cubicBezTo>
                      <a:pt x="2024" y="16"/>
                      <a:pt x="2284" y="84"/>
                      <a:pt x="2544" y="15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9" name="Freeform 25">
                <a:extLst>
                  <a:ext uri="{FF2B5EF4-FFF2-40B4-BE49-F238E27FC236}">
                    <a16:creationId xmlns:a16="http://schemas.microsoft.com/office/drawing/2014/main" id="{621C2D35-B0B6-CE17-4B05-81C76D114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2144"/>
                <a:ext cx="4128" cy="736"/>
              </a:xfrm>
              <a:custGeom>
                <a:avLst/>
                <a:gdLst>
                  <a:gd name="T0" fmla="*/ 0 w 4128"/>
                  <a:gd name="T1" fmla="*/ 736 h 736"/>
                  <a:gd name="T2" fmla="*/ 576 w 4128"/>
                  <a:gd name="T3" fmla="*/ 256 h 736"/>
                  <a:gd name="T4" fmla="*/ 1392 w 4128"/>
                  <a:gd name="T5" fmla="*/ 16 h 736"/>
                  <a:gd name="T6" fmla="*/ 2688 w 4128"/>
                  <a:gd name="T7" fmla="*/ 160 h 736"/>
                  <a:gd name="T8" fmla="*/ 4128 w 4128"/>
                  <a:gd name="T9" fmla="*/ 352 h 7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28"/>
                  <a:gd name="T16" fmla="*/ 0 h 736"/>
                  <a:gd name="T17" fmla="*/ 4128 w 4128"/>
                  <a:gd name="T18" fmla="*/ 736 h 7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28" h="736">
                    <a:moveTo>
                      <a:pt x="0" y="736"/>
                    </a:moveTo>
                    <a:cubicBezTo>
                      <a:pt x="172" y="556"/>
                      <a:pt x="344" y="376"/>
                      <a:pt x="576" y="256"/>
                    </a:cubicBezTo>
                    <a:cubicBezTo>
                      <a:pt x="808" y="136"/>
                      <a:pt x="1040" y="32"/>
                      <a:pt x="1392" y="16"/>
                    </a:cubicBezTo>
                    <a:cubicBezTo>
                      <a:pt x="1744" y="0"/>
                      <a:pt x="2232" y="104"/>
                      <a:pt x="2688" y="160"/>
                    </a:cubicBezTo>
                    <a:cubicBezTo>
                      <a:pt x="3144" y="216"/>
                      <a:pt x="3636" y="284"/>
                      <a:pt x="4128" y="35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0" name="Text Box 27">
              <a:extLst>
                <a:ext uri="{FF2B5EF4-FFF2-40B4-BE49-F238E27FC236}">
                  <a16:creationId xmlns:a16="http://schemas.microsoft.com/office/drawing/2014/main" id="{5344C923-3A8E-75A8-11A3-D628ECCFB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592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SF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151" name="Text Box 28">
              <a:extLst>
                <a:ext uri="{FF2B5EF4-FFF2-40B4-BE49-F238E27FC236}">
                  <a16:creationId xmlns:a16="http://schemas.microsoft.com/office/drawing/2014/main" id="{E2087F12-86B7-B2FA-F4B9-C387AFA5F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408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LA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152" name="Text Box 29">
              <a:extLst>
                <a:ext uri="{FF2B5EF4-FFF2-40B4-BE49-F238E27FC236}">
                  <a16:creationId xmlns:a16="http://schemas.microsoft.com/office/drawing/2014/main" id="{EF4621BB-BB59-58C2-C5E2-E130635357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2592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DEN</a:t>
              </a:r>
            </a:p>
          </p:txBody>
        </p:sp>
        <p:sp>
          <p:nvSpPr>
            <p:cNvPr id="6153" name="Text Box 30">
              <a:extLst>
                <a:ext uri="{FF2B5EF4-FFF2-40B4-BE49-F238E27FC236}">
                  <a16:creationId xmlns:a16="http://schemas.microsoft.com/office/drawing/2014/main" id="{4395C2C4-AD53-2773-AC93-D82B7E9D4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400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CHI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154" name="Text Box 31">
              <a:extLst>
                <a:ext uri="{FF2B5EF4-FFF2-40B4-BE49-F238E27FC236}">
                  <a16:creationId xmlns:a16="http://schemas.microsoft.com/office/drawing/2014/main" id="{07D7E64A-F3BA-03BF-7F64-FB85C01A1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216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ATL</a:t>
              </a:r>
            </a:p>
          </p:txBody>
        </p:sp>
        <p:sp>
          <p:nvSpPr>
            <p:cNvPr id="6155" name="Text Box 32">
              <a:extLst>
                <a:ext uri="{FF2B5EF4-FFF2-40B4-BE49-F238E27FC236}">
                  <a16:creationId xmlns:a16="http://schemas.microsoft.com/office/drawing/2014/main" id="{F86C65B5-5267-8596-34E8-279B85180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744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MIA</a:t>
              </a:r>
            </a:p>
          </p:txBody>
        </p:sp>
        <p:sp>
          <p:nvSpPr>
            <p:cNvPr id="6156" name="Text Box 33">
              <a:extLst>
                <a:ext uri="{FF2B5EF4-FFF2-40B4-BE49-F238E27FC236}">
                  <a16:creationId xmlns:a16="http://schemas.microsoft.com/office/drawing/2014/main" id="{D4DB4D0F-C020-60D4-4692-485B7659E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680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BOS</a:t>
              </a:r>
            </a:p>
          </p:txBody>
        </p:sp>
        <p:sp>
          <p:nvSpPr>
            <p:cNvPr id="6157" name="Text Box 34">
              <a:extLst>
                <a:ext uri="{FF2B5EF4-FFF2-40B4-BE49-F238E27FC236}">
                  <a16:creationId xmlns:a16="http://schemas.microsoft.com/office/drawing/2014/main" id="{F2E34530-5BAD-1ED0-F27B-133D9EC9A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2352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NY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>
            <a:extLst>
              <a:ext uri="{FF2B5EF4-FFF2-40B4-BE49-F238E27FC236}">
                <a16:creationId xmlns:a16="http://schemas.microsoft.com/office/drawing/2014/main" id="{D8A2C5FE-2A11-835F-9118-3F3FEB972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41413"/>
            <a:ext cx="808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The fact that edge weights are nonnegative is essential for Dijkstra’s alg</a:t>
            </a:r>
          </a:p>
        </p:txBody>
      </p:sp>
      <p:pic>
        <p:nvPicPr>
          <p:cNvPr id="39939" name="Picture 6">
            <a:extLst>
              <a:ext uri="{FF2B5EF4-FFF2-40B4-BE49-F238E27FC236}">
                <a16:creationId xmlns:a16="http://schemas.microsoft.com/office/drawing/2014/main" id="{7F04F7C8-BB31-D3E7-761A-ACF1115C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85975"/>
            <a:ext cx="28575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4">
            <a:extLst>
              <a:ext uri="{FF2B5EF4-FFF2-40B4-BE49-F238E27FC236}">
                <a16:creationId xmlns:a16="http://schemas.microsoft.com/office/drawing/2014/main" id="{C53CDC4F-F1DC-7BD7-8461-4B3CFCB52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162175"/>
            <a:ext cx="462184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Let us find the shortest paths from node A.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Iteration 1: </a:t>
            </a:r>
            <a:r>
              <a:rPr lang="en-US" altLang="en-US" sz="1800" dirty="0">
                <a:highlight>
                  <a:srgbClr val="00FFFF"/>
                </a:highlight>
              </a:rPr>
              <a:t>d(B)=5</a:t>
            </a:r>
            <a:r>
              <a:rPr lang="en-US" altLang="en-US" sz="1800" dirty="0"/>
              <a:t>, d(C)=7;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add B to set S with d(B) = 5.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Iteration 2: d(B)=5, </a:t>
            </a:r>
            <a:r>
              <a:rPr lang="en-US" altLang="en-US" sz="1800" dirty="0">
                <a:highlight>
                  <a:srgbClr val="00FFFF"/>
                </a:highlight>
              </a:rPr>
              <a:t>d(C)=1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add C to S with d(C) = 1.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Here Dijkstra’s alg. stops.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However, there is a path to B with a smaller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weight </a:t>
            </a:r>
            <a:r>
              <a:rPr lang="en-US" altLang="en-US" sz="1800" dirty="0">
                <a:highlight>
                  <a:srgbClr val="FFFF00"/>
                </a:highlight>
              </a:rPr>
              <a:t>d(B) = 3</a:t>
            </a:r>
            <a:r>
              <a:rPr lang="en-US" altLang="en-US" sz="1800" dirty="0"/>
              <a:t>:  A → C → 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So, Dijkstra’s alg. does not give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the shortest path to B!</a:t>
            </a:r>
          </a:p>
        </p:txBody>
      </p:sp>
      <p:sp>
        <p:nvSpPr>
          <p:cNvPr id="39941" name="TextBox 9">
            <a:extLst>
              <a:ext uri="{FF2B5EF4-FFF2-40B4-BE49-F238E27FC236}">
                <a16:creationId xmlns:a16="http://schemas.microsoft.com/office/drawing/2014/main" id="{095F45AD-556A-C5CA-9A7F-853B5F091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78474"/>
            <a:ext cx="3482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rgbClr val="525E74"/>
                </a:solidFill>
                <a:latin typeface="Raleway" pitchFamily="2" charset="0"/>
              </a:rPr>
              <a:t>Example from Baeldung.com by Said </a:t>
            </a:r>
            <a:r>
              <a:rPr lang="en-US" altLang="en-US" sz="1200" b="1" dirty="0" err="1">
                <a:solidFill>
                  <a:srgbClr val="525E74"/>
                </a:solidFill>
                <a:latin typeface="Raleway" pitchFamily="2" charset="0"/>
              </a:rPr>
              <a:t>Sryheni</a:t>
            </a:r>
            <a:endParaRPr lang="en-US" altLang="en-US" sz="1200" b="1" dirty="0">
              <a:solidFill>
                <a:srgbClr val="525E74"/>
              </a:solidFill>
              <a:latin typeface="Raleway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56F076B-D400-8300-5A17-1D6F2911B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Theorems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D49CC75A-156D-D43B-F8A6-1A1FC8A20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382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Dijkstra’s algorithm finds the length of a shortest path between two vertices in a connected simple undirected weighted graph G=(V,E).</a:t>
            </a:r>
          </a:p>
        </p:txBody>
      </p:sp>
      <p:sp>
        <p:nvSpPr>
          <p:cNvPr id="133124" name="Text Box 4">
            <a:extLst>
              <a:ext uri="{FF2B5EF4-FFF2-40B4-BE49-F238E27FC236}">
                <a16:creationId xmlns:a16="http://schemas.microsoft.com/office/drawing/2014/main" id="{B1448F7E-6307-F85B-BA7E-3C1C31FB0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86200"/>
            <a:ext cx="7315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time required by Dijkstra's algorithm is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(|V|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It will be reduced to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(|E|log|V|) if a heap is used to keep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{v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V\S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: L(v) &lt;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},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where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is the set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after iteration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FB2E132-DD52-4898-41BB-17DFDA5E3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467600" cy="609600"/>
          </a:xfrm>
        </p:spPr>
        <p:txBody>
          <a:bodyPr/>
          <a:lstStyle/>
          <a:p>
            <a:pPr eaLnBrk="1" hangingPunct="1"/>
            <a:r>
              <a:rPr lang="en-US" altLang="en-US" sz="2500"/>
              <a:t>The Traveling Salesman Problem</a:t>
            </a:r>
            <a:endParaRPr lang="en-CA" altLang="en-US" sz="2500"/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9D2DB9-A8D1-7634-3310-036CEABFC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763000" cy="38100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</a:pPr>
            <a:r>
              <a:rPr lang="en-US" altLang="en-US" sz="2200">
                <a:sym typeface="Symbol" panose="05050102010706020507" pitchFamily="18" charset="2"/>
              </a:rPr>
              <a:t>The </a:t>
            </a:r>
            <a:r>
              <a:rPr lang="en-US" altLang="en-US" sz="2200" b="1">
                <a:solidFill>
                  <a:srgbClr val="4C32CE"/>
                </a:solidFill>
                <a:sym typeface="Symbol" panose="05050102010706020507" pitchFamily="18" charset="2"/>
              </a:rPr>
              <a:t>traveling salesman problem</a:t>
            </a:r>
            <a:r>
              <a:rPr lang="en-US" altLang="en-US" sz="2200">
                <a:sym typeface="Symbol" panose="05050102010706020507" pitchFamily="18" charset="2"/>
              </a:rPr>
              <a:t> is one of the classical problems in computer science.</a:t>
            </a:r>
          </a:p>
          <a:p>
            <a:pPr marL="0" indent="0" eaLnBrk="1" hangingPunct="1">
              <a:spcAft>
                <a:spcPct val="20000"/>
              </a:spcAft>
            </a:pPr>
            <a:r>
              <a:rPr lang="en-US" altLang="en-US" sz="2200">
                <a:sym typeface="Symbol" panose="05050102010706020507" pitchFamily="18" charset="2"/>
              </a:rPr>
              <a:t>A traveling salesman wants to visit a number of cities and then return to his starting point. Of course, he wants to save time and energy, so he wants to determine the </a:t>
            </a:r>
            <a:r>
              <a:rPr lang="en-US" altLang="en-US" sz="2200" b="1">
                <a:solidFill>
                  <a:srgbClr val="4C32CE"/>
                </a:solidFill>
                <a:sym typeface="Symbol" panose="05050102010706020507" pitchFamily="18" charset="2"/>
              </a:rPr>
              <a:t>shortest cycle</a:t>
            </a:r>
            <a:r>
              <a:rPr lang="en-US" altLang="en-US" sz="2200">
                <a:sym typeface="Symbol" panose="05050102010706020507" pitchFamily="18" charset="2"/>
              </a:rPr>
              <a:t> for his trip.</a:t>
            </a:r>
          </a:p>
          <a:p>
            <a:pPr marL="0" indent="0" eaLnBrk="1" hangingPunct="1">
              <a:spcAft>
                <a:spcPct val="20000"/>
              </a:spcAft>
            </a:pPr>
            <a:r>
              <a:rPr lang="en-US" altLang="en-US" sz="2200">
                <a:sym typeface="Symbol" panose="05050102010706020507" pitchFamily="18" charset="2"/>
              </a:rPr>
              <a:t>We can represent the cities and the distances between them by a weighted, complete, undirected graph.</a:t>
            </a:r>
          </a:p>
          <a:p>
            <a:pPr marL="0" indent="0" eaLnBrk="1" hangingPunct="1">
              <a:spcAft>
                <a:spcPct val="20000"/>
              </a:spcAft>
            </a:pPr>
            <a:r>
              <a:rPr lang="en-US" altLang="en-US" sz="2200">
                <a:sym typeface="Symbol" panose="05050102010706020507" pitchFamily="18" charset="2"/>
              </a:rPr>
              <a:t>The problem then is to find the </a:t>
            </a:r>
            <a:r>
              <a:rPr lang="en-US" altLang="en-US" sz="2200" b="1">
                <a:solidFill>
                  <a:srgbClr val="4C32CE"/>
                </a:solidFill>
                <a:sym typeface="Symbol" panose="05050102010706020507" pitchFamily="18" charset="2"/>
              </a:rPr>
              <a:t>shortest cycle (of minimum total weight that visits each vertex exactly once)</a:t>
            </a:r>
            <a:r>
              <a:rPr lang="en-US" altLang="en-US" sz="2200">
                <a:sym typeface="Symbol" panose="05050102010706020507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672FC53-1014-9FB9-7E41-A12FCDE96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900"/>
              <a:t>The Traveling Salesman Problem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3F1EF5E-A708-BF18-8CEC-07A035C59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700"/>
              <a:t>Importance:</a:t>
            </a:r>
          </a:p>
          <a:p>
            <a:pPr lvl="1"/>
            <a:r>
              <a:rPr lang="en-US" altLang="en-US" sz="2200"/>
              <a:t>Variety  of scheduling application can be solved as a</a:t>
            </a:r>
            <a:br>
              <a:rPr lang="en-US" altLang="en-US" sz="2200"/>
            </a:br>
            <a:r>
              <a:rPr lang="en-US" altLang="en-US" sz="2200"/>
              <a:t>traveling salesmen problem. </a:t>
            </a:r>
          </a:p>
          <a:p>
            <a:pPr lvl="1"/>
            <a:r>
              <a:rPr lang="en-US" altLang="en-US" sz="2200"/>
              <a:t>Examples</a:t>
            </a:r>
            <a:r>
              <a:rPr lang="en-US" altLang="en-US" sz="2000"/>
              <a:t>:</a:t>
            </a:r>
          </a:p>
          <a:p>
            <a:pPr lvl="2"/>
            <a:r>
              <a:rPr lang="en-US" altLang="en-US" sz="2000"/>
              <a:t>Ordering drill position on a drill press. </a:t>
            </a:r>
          </a:p>
          <a:p>
            <a:pPr lvl="2"/>
            <a:r>
              <a:rPr lang="en-US" altLang="en-US" sz="2000"/>
              <a:t>School bus routing.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FDD429D1-5D05-7676-3ADF-78A76F324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2100"/>
              <a:t>THE FEDERAL EMERGENCY MANAGEMENT AGENCY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2AC37B3E-5D97-AB69-7B60-8D934B947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79613"/>
            <a:ext cx="8610600" cy="4878387"/>
          </a:xfrm>
          <a:noFill/>
        </p:spPr>
        <p:txBody>
          <a:bodyPr lIns="92075" tIns="46038" rIns="92075" bIns="46038"/>
          <a:lstStyle/>
          <a:p>
            <a:r>
              <a:rPr lang="en-US" altLang="en-US" b="1"/>
              <a:t>A visit must be made to four local offices of FEMA, going out from and returning to the same main office in Northridge, Southern California.</a:t>
            </a:r>
          </a:p>
          <a:p>
            <a:pPr>
              <a:buFont typeface="Wingdings" panose="05000000000000000000" pitchFamily="2" charset="2"/>
              <a:buNone/>
            </a:pPr>
            <a:br>
              <a:rPr lang="en-US" altLang="en-US"/>
            </a:br>
            <a:r>
              <a:rPr lang="en-US" altLang="en-US"/>
              <a:t>		</a:t>
            </a:r>
            <a:endParaRPr lang="en-US" altLang="en-US" sz="2700" u="sng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utoUpdateAnimBg="0"/>
      <p:bldP spid="15872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8456AD3-79FF-0023-56F6-F4909B245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438400"/>
            <a:ext cx="7772400" cy="1143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2900" b="1">
                <a:solidFill>
                  <a:schemeClr val="tx1"/>
                </a:solidFill>
              </a:rPr>
              <a:t>FEMA traveling salesman</a:t>
            </a:r>
            <a:r>
              <a:rPr lang="en-US" altLang="en-US" sz="2500" b="1">
                <a:solidFill>
                  <a:schemeClr val="tx1"/>
                </a:solidFill>
              </a:rPr>
              <a:t> </a:t>
            </a:r>
            <a:br>
              <a:rPr lang="en-US" altLang="en-US" sz="2500" b="1">
                <a:solidFill>
                  <a:schemeClr val="tx1"/>
                </a:solidFill>
              </a:rPr>
            </a:br>
            <a:r>
              <a:rPr lang="en-US" altLang="en-US" sz="2500" b="1">
                <a:solidFill>
                  <a:schemeClr val="tx1"/>
                </a:solidFill>
              </a:rPr>
              <a:t>Network representation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>
            <a:extLst>
              <a:ext uri="{FF2B5EF4-FFF2-40B4-BE49-F238E27FC236}">
                <a16:creationId xmlns:a16="http://schemas.microsoft.com/office/drawing/2014/main" id="{FEC6AB8B-B41F-0D14-863B-BB57CFA788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6988" y="1824038"/>
            <a:ext cx="1370012" cy="989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Line 3">
            <a:extLst>
              <a:ext uri="{FF2B5EF4-FFF2-40B4-BE49-F238E27FC236}">
                <a16:creationId xmlns:a16="http://schemas.microsoft.com/office/drawing/2014/main" id="{C00BEE01-3346-164A-DC2E-620E71DC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1824038"/>
            <a:ext cx="1370012" cy="1217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Oval 4">
            <a:extLst>
              <a:ext uri="{FF2B5EF4-FFF2-40B4-BE49-F238E27FC236}">
                <a16:creationId xmlns:a16="http://schemas.microsoft.com/office/drawing/2014/main" id="{D4E8A2C2-1935-F1A0-BD09-5BE880D2B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5486400"/>
            <a:ext cx="2425700" cy="825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205" name="Oval 5">
            <a:extLst>
              <a:ext uri="{FF2B5EF4-FFF2-40B4-BE49-F238E27FC236}">
                <a16:creationId xmlns:a16="http://schemas.microsoft.com/office/drawing/2014/main" id="{51D1AF8C-4D7E-24A4-2BC7-7C53F6084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667000"/>
            <a:ext cx="1054100" cy="977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206" name="Oval 6">
            <a:extLst>
              <a:ext uri="{FF2B5EF4-FFF2-40B4-BE49-F238E27FC236}">
                <a16:creationId xmlns:a16="http://schemas.microsoft.com/office/drawing/2014/main" id="{63980CB8-AB7A-318A-84BE-ECE278B60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990600"/>
            <a:ext cx="1054100" cy="977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207" name="Oval 7">
            <a:extLst>
              <a:ext uri="{FF2B5EF4-FFF2-40B4-BE49-F238E27FC236}">
                <a16:creationId xmlns:a16="http://schemas.microsoft.com/office/drawing/2014/main" id="{32F0ED8A-AC2E-6D26-2267-5271FAF81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950" y="1066800"/>
            <a:ext cx="1054100" cy="977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208" name="Oval 8">
            <a:extLst>
              <a:ext uri="{FF2B5EF4-FFF2-40B4-BE49-F238E27FC236}">
                <a16:creationId xmlns:a16="http://schemas.microsoft.com/office/drawing/2014/main" id="{CFD9B9BF-74EE-5A7C-3DAF-599FB65B4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1550" y="2895600"/>
            <a:ext cx="1054100" cy="977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209" name="Line 9">
            <a:extLst>
              <a:ext uri="{FF2B5EF4-FFF2-40B4-BE49-F238E27FC236}">
                <a16:creationId xmlns:a16="http://schemas.microsoft.com/office/drawing/2014/main" id="{1FC611AC-C893-CAEC-F91D-406D5D078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8" y="3576638"/>
            <a:ext cx="2284412" cy="2055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10">
            <a:extLst>
              <a:ext uri="{FF2B5EF4-FFF2-40B4-BE49-F238E27FC236}">
                <a16:creationId xmlns:a16="http://schemas.microsoft.com/office/drawing/2014/main" id="{669FCF07-AD8F-31A8-4428-E1C375345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8188" y="1976438"/>
            <a:ext cx="836612" cy="3579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11">
            <a:extLst>
              <a:ext uri="{FF2B5EF4-FFF2-40B4-BE49-F238E27FC236}">
                <a16:creationId xmlns:a16="http://schemas.microsoft.com/office/drawing/2014/main" id="{DDA9FB51-E178-BF4F-DAF9-0B6E696185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2188" y="2052638"/>
            <a:ext cx="760412" cy="3427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2">
            <a:extLst>
              <a:ext uri="{FF2B5EF4-FFF2-40B4-BE49-F238E27FC236}">
                <a16:creationId xmlns:a16="http://schemas.microsoft.com/office/drawing/2014/main" id="{B61ADE7F-BDE9-2B71-1FE1-47A5C659D7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1788" y="3729038"/>
            <a:ext cx="2132012" cy="1903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13">
            <a:extLst>
              <a:ext uri="{FF2B5EF4-FFF2-40B4-BE49-F238E27FC236}">
                <a16:creationId xmlns:a16="http://schemas.microsoft.com/office/drawing/2014/main" id="{E15406AD-8323-83F0-30D1-C2BFC3584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2988" y="1517650"/>
            <a:ext cx="1598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14">
            <a:extLst>
              <a:ext uri="{FF2B5EF4-FFF2-40B4-BE49-F238E27FC236}">
                <a16:creationId xmlns:a16="http://schemas.microsoft.com/office/drawing/2014/main" id="{D9CDAAC7-8202-E666-8AA2-CB7BDCF9B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6788" y="1824038"/>
            <a:ext cx="3808412" cy="1370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15">
            <a:extLst>
              <a:ext uri="{FF2B5EF4-FFF2-40B4-BE49-F238E27FC236}">
                <a16:creationId xmlns:a16="http://schemas.microsoft.com/office/drawing/2014/main" id="{5F88E1F3-1D9D-2A48-87F3-1473C0B4E7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5588" y="1824038"/>
            <a:ext cx="3732212" cy="1141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Line 16">
            <a:extLst>
              <a:ext uri="{FF2B5EF4-FFF2-40B4-BE49-F238E27FC236}">
                <a16:creationId xmlns:a16="http://schemas.microsoft.com/office/drawing/2014/main" id="{B5038137-9C1B-652D-B34E-448A104A72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588" y="3195638"/>
            <a:ext cx="5789612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Rectangle 17">
            <a:extLst>
              <a:ext uri="{FF2B5EF4-FFF2-40B4-BE49-F238E27FC236}">
                <a16:creationId xmlns:a16="http://schemas.microsoft.com/office/drawing/2014/main" id="{4EF35277-C457-AD0D-9DA2-3BCDF4335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4321175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30</a:t>
            </a:r>
          </a:p>
        </p:txBody>
      </p:sp>
      <p:sp>
        <p:nvSpPr>
          <p:cNvPr id="51218" name="Rectangle 18">
            <a:extLst>
              <a:ext uri="{FF2B5EF4-FFF2-40B4-BE49-F238E27FC236}">
                <a16:creationId xmlns:a16="http://schemas.microsoft.com/office/drawing/2014/main" id="{5657BF4D-FCA3-3DEA-FF2F-929120811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882775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25</a:t>
            </a:r>
          </a:p>
        </p:txBody>
      </p:sp>
      <p:sp>
        <p:nvSpPr>
          <p:cNvPr id="51219" name="Rectangle 19">
            <a:extLst>
              <a:ext uri="{FF2B5EF4-FFF2-40B4-BE49-F238E27FC236}">
                <a16:creationId xmlns:a16="http://schemas.microsoft.com/office/drawing/2014/main" id="{0CE7B485-18AB-F29B-6453-B3ACF2E82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1120775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40</a:t>
            </a:r>
          </a:p>
        </p:txBody>
      </p:sp>
      <p:sp>
        <p:nvSpPr>
          <p:cNvPr id="51220" name="Rectangle 20">
            <a:extLst>
              <a:ext uri="{FF2B5EF4-FFF2-40B4-BE49-F238E27FC236}">
                <a16:creationId xmlns:a16="http://schemas.microsoft.com/office/drawing/2014/main" id="{32E92DD9-D938-B0D7-2DD4-20AC28D6B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1882775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35</a:t>
            </a:r>
          </a:p>
        </p:txBody>
      </p:sp>
      <p:sp>
        <p:nvSpPr>
          <p:cNvPr id="51221" name="Rectangle 21">
            <a:extLst>
              <a:ext uri="{FF2B5EF4-FFF2-40B4-BE49-F238E27FC236}">
                <a16:creationId xmlns:a16="http://schemas.microsoft.com/office/drawing/2014/main" id="{979987FA-9F40-C1AF-30C6-364002432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4473575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80</a:t>
            </a:r>
          </a:p>
        </p:txBody>
      </p:sp>
      <p:sp>
        <p:nvSpPr>
          <p:cNvPr id="51222" name="Rectangle 22">
            <a:extLst>
              <a:ext uri="{FF2B5EF4-FFF2-40B4-BE49-F238E27FC236}">
                <a16:creationId xmlns:a16="http://schemas.microsoft.com/office/drawing/2014/main" id="{422D19E5-32AF-9E22-A05C-DBE7F4883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3711575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65</a:t>
            </a:r>
          </a:p>
        </p:txBody>
      </p:sp>
      <p:sp>
        <p:nvSpPr>
          <p:cNvPr id="51223" name="Rectangle 23">
            <a:extLst>
              <a:ext uri="{FF2B5EF4-FFF2-40B4-BE49-F238E27FC236}">
                <a16:creationId xmlns:a16="http://schemas.microsoft.com/office/drawing/2014/main" id="{1A394126-A9D1-617D-C751-774CC5953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0" y="3713163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45</a:t>
            </a:r>
          </a:p>
        </p:txBody>
      </p:sp>
      <p:sp>
        <p:nvSpPr>
          <p:cNvPr id="51224" name="Rectangle 24">
            <a:extLst>
              <a:ext uri="{FF2B5EF4-FFF2-40B4-BE49-F238E27FC236}">
                <a16:creationId xmlns:a16="http://schemas.microsoft.com/office/drawing/2014/main" id="{07A13FBB-96C5-C5F0-FE8D-DCDB1FC80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5" y="2263775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50</a:t>
            </a:r>
          </a:p>
        </p:txBody>
      </p:sp>
      <p:sp>
        <p:nvSpPr>
          <p:cNvPr id="51225" name="Rectangle 25">
            <a:extLst>
              <a:ext uri="{FF2B5EF4-FFF2-40B4-BE49-F238E27FC236}">
                <a16:creationId xmlns:a16="http://schemas.microsoft.com/office/drawing/2014/main" id="{558C41EE-FBA2-4422-E5E9-5A73975D6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2797175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50</a:t>
            </a:r>
          </a:p>
        </p:txBody>
      </p:sp>
      <p:sp>
        <p:nvSpPr>
          <p:cNvPr id="51226" name="Rectangle 26">
            <a:extLst>
              <a:ext uri="{FF2B5EF4-FFF2-40B4-BE49-F238E27FC236}">
                <a16:creationId xmlns:a16="http://schemas.microsoft.com/office/drawing/2014/main" id="{342CCA8E-11D1-1D85-5134-E71B2968C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2339975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40</a:t>
            </a:r>
          </a:p>
        </p:txBody>
      </p:sp>
      <p:sp>
        <p:nvSpPr>
          <p:cNvPr id="51227" name="Rectangle 27">
            <a:extLst>
              <a:ext uri="{FF2B5EF4-FFF2-40B4-BE49-F238E27FC236}">
                <a16:creationId xmlns:a16="http://schemas.microsoft.com/office/drawing/2014/main" id="{E386A5BD-7EE3-AAD0-9301-C0EFCD38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5768975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51228" name="Rectangle 28">
            <a:extLst>
              <a:ext uri="{FF2B5EF4-FFF2-40B4-BE49-F238E27FC236}">
                <a16:creationId xmlns:a16="http://schemas.microsoft.com/office/drawing/2014/main" id="{B17F6E1A-F52A-921E-5C35-41E8B6DF7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2949575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51229" name="Rectangle 29">
            <a:extLst>
              <a:ext uri="{FF2B5EF4-FFF2-40B4-BE49-F238E27FC236}">
                <a16:creationId xmlns:a16="http://schemas.microsoft.com/office/drawing/2014/main" id="{D6EBED6D-79CC-DC06-3AE4-82040C217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1196975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51230" name="Rectangle 30">
            <a:extLst>
              <a:ext uri="{FF2B5EF4-FFF2-40B4-BE49-F238E27FC236}">
                <a16:creationId xmlns:a16="http://schemas.microsoft.com/office/drawing/2014/main" id="{AC33CBCE-53C4-BCF2-A3EE-D89891BC6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1273175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51231" name="Rectangle 31">
            <a:extLst>
              <a:ext uri="{FF2B5EF4-FFF2-40B4-BE49-F238E27FC236}">
                <a16:creationId xmlns:a16="http://schemas.microsoft.com/office/drawing/2014/main" id="{DFC2263E-7E6D-B635-3155-2CFC864B0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3178175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4</a:t>
            </a:r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246AD62-1B58-C4C2-2F9A-4648B509B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900">
                <a:solidFill>
                  <a:schemeClr val="tx1"/>
                </a:solidFill>
              </a:rPr>
              <a:t>FEMA - Traveling Salesman</a:t>
            </a:r>
            <a:r>
              <a:rPr lang="en-US" altLang="en-US" sz="25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946C20CD-B3C4-E499-3B10-1E84F10C2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52600"/>
            <a:ext cx="830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Char char="•"/>
            </a:pPr>
            <a:r>
              <a:rPr lang="en-US" altLang="en-US" sz="3200" b="1">
                <a:latin typeface="Arial Narrow" panose="020B0606020202030204" pitchFamily="34" charset="0"/>
              </a:rPr>
              <a:t>Solution approaches</a:t>
            </a:r>
          </a:p>
          <a:p>
            <a:pPr lvl="1">
              <a:lnSpc>
                <a:spcPct val="150000"/>
              </a:lnSpc>
              <a:buClrTx/>
              <a:buSzTx/>
              <a:buFontTx/>
              <a:buChar char="–"/>
            </a:pPr>
            <a:r>
              <a:rPr lang="en-US" altLang="en-US" sz="2800">
                <a:latin typeface="Arial Narrow" panose="020B0606020202030204" pitchFamily="34" charset="0"/>
              </a:rPr>
              <a:t>Enumeration of all possible cycles.</a:t>
            </a:r>
          </a:p>
          <a:p>
            <a:pPr lvl="2">
              <a:buClrTx/>
              <a:buSzTx/>
            </a:pPr>
            <a:r>
              <a:rPr lang="en-US" altLang="en-US" sz="2400">
                <a:latin typeface="Arial Narrow" panose="020B0606020202030204" pitchFamily="34" charset="0"/>
              </a:rPr>
              <a:t>This results in (m-1)! cycles to enumerate for a graph with m nodes.  </a:t>
            </a:r>
          </a:p>
          <a:p>
            <a:pPr lvl="2" eaLnBrk="1" hangingPunct="1">
              <a:buClrTx/>
              <a:buSzTx/>
            </a:pPr>
            <a:r>
              <a:rPr lang="en-US" altLang="en-US" sz="2400">
                <a:latin typeface="Arial Narrow" panose="020B0606020202030204" pitchFamily="34" charset="0"/>
              </a:rPr>
              <a:t>Only small problems can be solved with this approach.</a:t>
            </a:r>
            <a:endParaRPr lang="en-US" altLang="en-US" sz="32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0E0B56D-EA7A-E17E-8DD1-1A1ACD126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095625"/>
            <a:ext cx="5092700" cy="368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8A68B5A-08F8-9E06-4E18-B33D20410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2413" cy="5105400"/>
          </a:xfrm>
          <a:noFill/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7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700"/>
              <a:t>					</a:t>
            </a:r>
            <a:r>
              <a:rPr lang="en-US" altLang="en-US" sz="2700" u="sng"/>
              <a:t>Possible cycles</a:t>
            </a:r>
            <a:endParaRPr lang="en-US" altLang="en-US" sz="27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700"/>
              <a:t>				</a:t>
            </a:r>
            <a:r>
              <a:rPr lang="en-US" altLang="en-US" sz="2700" u="sng"/>
              <a:t>Cycle			Total Cost</a:t>
            </a:r>
            <a:endParaRPr lang="en-US" altLang="en-US" sz="270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  1. H-O1-O2-O3-O4-H			210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  2.	 H-O1-O2-O4-O3-H 			195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  3.	 H-O1-O3-O2-O3-H 			240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  4.	 H-O1-O3-O4-O2-H 			200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  5.	 H-O1-O4-O2-O3-H 			225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  6.  H-O1-O4-O3-O2-H 			200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  7.  H-O2-O3-O1-O4-H 			265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  8.  H-O2-O1-O3-O4-H 			235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  9.  H-O2-O4-O1-O3-H 			250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10.  H-O2-O1-O4-O3-H 			220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11.  H-O3-O1-O2-O4-H 			260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12.  H-O3-O1-O2-O4-H			260</a:t>
            </a:r>
          </a:p>
        </p:txBody>
      </p:sp>
      <p:sp>
        <p:nvSpPr>
          <p:cNvPr id="55300" name="Line 4">
            <a:extLst>
              <a:ext uri="{FF2B5EF4-FFF2-40B4-BE49-F238E27FC236}">
                <a16:creationId xmlns:a16="http://schemas.microsoft.com/office/drawing/2014/main" id="{B0AFC1C3-E7B1-597E-B00F-E0B88A066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322638"/>
            <a:ext cx="17510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CBA8565C-93DA-6FA5-F3F7-E91B8F02B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75" y="2895600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Minimum</a:t>
            </a:r>
          </a:p>
        </p:txBody>
      </p:sp>
      <p:sp>
        <p:nvSpPr>
          <p:cNvPr id="164870" name="Rectangle 6">
            <a:extLst>
              <a:ext uri="{FF2B5EF4-FFF2-40B4-BE49-F238E27FC236}">
                <a16:creationId xmlns:a16="http://schemas.microsoft.com/office/drawing/2014/main" id="{5674B410-75B3-2948-0809-B4E406476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86200"/>
            <a:ext cx="2306638" cy="146526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CC"/>
                </a:solidFill>
                <a:latin typeface="Arial Narrow" pitchFamily="34" charset="0"/>
              </a:rPr>
              <a:t>For this problem we have </a:t>
            </a:r>
            <a:br>
              <a:rPr lang="en-US">
                <a:solidFill>
                  <a:srgbClr val="0000CC"/>
                </a:solidFill>
                <a:latin typeface="Arial Narrow" pitchFamily="34" charset="0"/>
              </a:rPr>
            </a:br>
            <a:r>
              <a:rPr lang="en-US">
                <a:solidFill>
                  <a:srgbClr val="0000CC"/>
                </a:solidFill>
                <a:latin typeface="Arial Narrow" pitchFamily="34" charset="0"/>
              </a:rPr>
              <a:t>(5-1)! / 2 = 12 cycles.  </a:t>
            </a:r>
            <a:br>
              <a:rPr lang="en-US">
                <a:solidFill>
                  <a:srgbClr val="0000CC"/>
                </a:solidFill>
                <a:latin typeface="Arial Narrow" pitchFamily="34" charset="0"/>
              </a:rPr>
            </a:br>
            <a:r>
              <a:rPr lang="en-US">
                <a:solidFill>
                  <a:srgbClr val="0000CC"/>
                </a:solidFill>
                <a:latin typeface="Arial Narrow" pitchFamily="34" charset="0"/>
              </a:rPr>
              <a:t>Symmetrical problems</a:t>
            </a:r>
            <a:br>
              <a:rPr lang="en-US">
                <a:solidFill>
                  <a:srgbClr val="0000CC"/>
                </a:solidFill>
                <a:latin typeface="Arial Narrow" pitchFamily="34" charset="0"/>
              </a:rPr>
            </a:br>
            <a:r>
              <a:rPr lang="en-US">
                <a:solidFill>
                  <a:srgbClr val="0000CC"/>
                </a:solidFill>
                <a:latin typeface="Arial Narrow" pitchFamily="34" charset="0"/>
              </a:rPr>
              <a:t>need to enumerate only (m-1)! / 2 cycles.</a:t>
            </a:r>
          </a:p>
        </p:txBody>
      </p:sp>
      <p:sp>
        <p:nvSpPr>
          <p:cNvPr id="164871" name="Rectangle 7">
            <a:extLst>
              <a:ext uri="{FF2B5EF4-FFF2-40B4-BE49-F238E27FC236}">
                <a16:creationId xmlns:a16="http://schemas.microsoft.com/office/drawing/2014/main" id="{8B1839AE-FB1F-B075-D4EF-A334F8F91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2500"/>
              <a:t>FEMA – full enumeration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 animBg="1" autoUpdateAnimBg="0"/>
      <p:bldP spid="16487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>
            <a:extLst>
              <a:ext uri="{FF2B5EF4-FFF2-40B4-BE49-F238E27FC236}">
                <a16:creationId xmlns:a16="http://schemas.microsoft.com/office/drawing/2014/main" id="{4815471D-68FA-03D9-4372-E576F95EE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5" y="4822825"/>
            <a:ext cx="1768475" cy="4429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7347" name="Oval 3">
            <a:extLst>
              <a:ext uri="{FF2B5EF4-FFF2-40B4-BE49-F238E27FC236}">
                <a16:creationId xmlns:a16="http://schemas.microsoft.com/office/drawing/2014/main" id="{A3DFA0A8-EFF8-672F-B747-024D09ED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50" y="3282950"/>
            <a:ext cx="766763" cy="5286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7348" name="Oval 4">
            <a:extLst>
              <a:ext uri="{FF2B5EF4-FFF2-40B4-BE49-F238E27FC236}">
                <a16:creationId xmlns:a16="http://schemas.microsoft.com/office/drawing/2014/main" id="{4FA4BFB2-37D5-3CEE-AF42-2DD871E73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2368550"/>
            <a:ext cx="766762" cy="527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7349" name="Oval 5">
            <a:extLst>
              <a:ext uri="{FF2B5EF4-FFF2-40B4-BE49-F238E27FC236}">
                <a16:creationId xmlns:a16="http://schemas.microsoft.com/office/drawing/2014/main" id="{EE061600-13F1-5EC0-F056-0C528A517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63" y="2409825"/>
            <a:ext cx="766762" cy="527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7350" name="Oval 6">
            <a:extLst>
              <a:ext uri="{FF2B5EF4-FFF2-40B4-BE49-F238E27FC236}">
                <a16:creationId xmlns:a16="http://schemas.microsoft.com/office/drawing/2014/main" id="{B197B7AF-4F5D-3CC5-9085-0A9E7F22F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088" y="3408363"/>
            <a:ext cx="766762" cy="527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7351" name="Line 7">
            <a:extLst>
              <a:ext uri="{FF2B5EF4-FFF2-40B4-BE49-F238E27FC236}">
                <a16:creationId xmlns:a16="http://schemas.microsoft.com/office/drawing/2014/main" id="{4CA13D75-6944-B3E7-5CC4-6FCBA4FC1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8363" y="3778250"/>
            <a:ext cx="1668462" cy="1119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8">
            <a:extLst>
              <a:ext uri="{FF2B5EF4-FFF2-40B4-BE49-F238E27FC236}">
                <a16:creationId xmlns:a16="http://schemas.microsoft.com/office/drawing/2014/main" id="{134DE6A8-CA7B-CBDB-C4FD-ECE4BA996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6163" y="2903538"/>
            <a:ext cx="611187" cy="195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9">
            <a:extLst>
              <a:ext uri="{FF2B5EF4-FFF2-40B4-BE49-F238E27FC236}">
                <a16:creationId xmlns:a16="http://schemas.microsoft.com/office/drawing/2014/main" id="{392D9CDD-8631-E724-F031-3139E46E78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9000" y="2944813"/>
            <a:ext cx="555625" cy="1871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10">
            <a:extLst>
              <a:ext uri="{FF2B5EF4-FFF2-40B4-BE49-F238E27FC236}">
                <a16:creationId xmlns:a16="http://schemas.microsoft.com/office/drawing/2014/main" id="{E4FFC645-B0CD-346C-475D-B63F68A808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5088" y="3859213"/>
            <a:ext cx="1557337" cy="1038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Line 11">
            <a:extLst>
              <a:ext uri="{FF2B5EF4-FFF2-40B4-BE49-F238E27FC236}">
                <a16:creationId xmlns:a16="http://schemas.microsoft.com/office/drawing/2014/main" id="{C3F81545-76BF-4FEE-B2CA-8E8C11BDE9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3925" y="2820988"/>
            <a:ext cx="944563" cy="496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Line 12">
            <a:extLst>
              <a:ext uri="{FF2B5EF4-FFF2-40B4-BE49-F238E27FC236}">
                <a16:creationId xmlns:a16="http://schemas.microsoft.com/office/drawing/2014/main" id="{30901F41-2DA8-5B02-C311-C77257DCE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8413" y="2652713"/>
            <a:ext cx="116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Line 13">
            <a:extLst>
              <a:ext uri="{FF2B5EF4-FFF2-40B4-BE49-F238E27FC236}">
                <a16:creationId xmlns:a16="http://schemas.microsoft.com/office/drawing/2014/main" id="{C528A4EB-9B77-8065-9B5A-94A04B260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2850" y="2820988"/>
            <a:ext cx="2782888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Line 14">
            <a:extLst>
              <a:ext uri="{FF2B5EF4-FFF2-40B4-BE49-F238E27FC236}">
                <a16:creationId xmlns:a16="http://schemas.microsoft.com/office/drawing/2014/main" id="{80A5CE1E-8477-5251-D9C4-10E1F417BB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5050" y="2820988"/>
            <a:ext cx="2727325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Line 15">
            <a:extLst>
              <a:ext uri="{FF2B5EF4-FFF2-40B4-BE49-F238E27FC236}">
                <a16:creationId xmlns:a16="http://schemas.microsoft.com/office/drawing/2014/main" id="{6AD1B42F-1E10-A654-7866-E9EE7EA2C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5050" y="3568700"/>
            <a:ext cx="4230688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Rectangle 16">
            <a:extLst>
              <a:ext uri="{FF2B5EF4-FFF2-40B4-BE49-F238E27FC236}">
                <a16:creationId xmlns:a16="http://schemas.microsoft.com/office/drawing/2014/main" id="{18E0BEB7-2F8E-DCDF-6A73-D06D25BFF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4183063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30</a:t>
            </a:r>
          </a:p>
        </p:txBody>
      </p:sp>
      <p:sp>
        <p:nvSpPr>
          <p:cNvPr id="57361" name="Rectangle 17">
            <a:extLst>
              <a:ext uri="{FF2B5EF4-FFF2-40B4-BE49-F238E27FC236}">
                <a16:creationId xmlns:a16="http://schemas.microsoft.com/office/drawing/2014/main" id="{AAC86B72-25D6-2BF4-0F94-554DB1367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2776538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25</a:t>
            </a:r>
          </a:p>
        </p:txBody>
      </p:sp>
      <p:sp>
        <p:nvSpPr>
          <p:cNvPr id="57362" name="Rectangle 18">
            <a:extLst>
              <a:ext uri="{FF2B5EF4-FFF2-40B4-BE49-F238E27FC236}">
                <a16:creationId xmlns:a16="http://schemas.microsoft.com/office/drawing/2014/main" id="{03243ADD-16CB-CA2A-0824-A30127282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5" y="2284413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40</a:t>
            </a:r>
          </a:p>
        </p:txBody>
      </p:sp>
      <p:sp>
        <p:nvSpPr>
          <p:cNvPr id="57363" name="Rectangle 19">
            <a:extLst>
              <a:ext uri="{FF2B5EF4-FFF2-40B4-BE49-F238E27FC236}">
                <a16:creationId xmlns:a16="http://schemas.microsoft.com/office/drawing/2014/main" id="{363DB444-43FB-7B36-CF52-607A0F04F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2776538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35</a:t>
            </a:r>
          </a:p>
        </p:txBody>
      </p:sp>
      <p:sp>
        <p:nvSpPr>
          <p:cNvPr id="57364" name="Rectangle 20">
            <a:extLst>
              <a:ext uri="{FF2B5EF4-FFF2-40B4-BE49-F238E27FC236}">
                <a16:creationId xmlns:a16="http://schemas.microsoft.com/office/drawing/2014/main" id="{436C753B-5D82-BA9F-5926-35C4AC043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267200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80</a:t>
            </a:r>
          </a:p>
        </p:txBody>
      </p:sp>
      <p:sp>
        <p:nvSpPr>
          <p:cNvPr id="57365" name="Rectangle 21">
            <a:extLst>
              <a:ext uri="{FF2B5EF4-FFF2-40B4-BE49-F238E27FC236}">
                <a16:creationId xmlns:a16="http://schemas.microsoft.com/office/drawing/2014/main" id="{4379A219-2D90-5EF3-111E-135E68132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3849688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65</a:t>
            </a:r>
          </a:p>
        </p:txBody>
      </p:sp>
      <p:sp>
        <p:nvSpPr>
          <p:cNvPr id="57366" name="Rectangle 22">
            <a:extLst>
              <a:ext uri="{FF2B5EF4-FFF2-40B4-BE49-F238E27FC236}">
                <a16:creationId xmlns:a16="http://schemas.microsoft.com/office/drawing/2014/main" id="{5D20E246-31FF-A475-A584-16CFCBEA8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3851275"/>
            <a:ext cx="46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45</a:t>
            </a:r>
          </a:p>
        </p:txBody>
      </p:sp>
      <p:sp>
        <p:nvSpPr>
          <p:cNvPr id="57367" name="Rectangle 23">
            <a:extLst>
              <a:ext uri="{FF2B5EF4-FFF2-40B4-BE49-F238E27FC236}">
                <a16:creationId xmlns:a16="http://schemas.microsoft.com/office/drawing/2014/main" id="{2F534658-D7E6-AE5E-22AE-20ED812CE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290671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50</a:t>
            </a:r>
          </a:p>
        </p:txBody>
      </p:sp>
      <p:sp>
        <p:nvSpPr>
          <p:cNvPr id="57368" name="Rectangle 24">
            <a:extLst>
              <a:ext uri="{FF2B5EF4-FFF2-40B4-BE49-F238E27FC236}">
                <a16:creationId xmlns:a16="http://schemas.microsoft.com/office/drawing/2014/main" id="{D7D6E58D-01CB-C34E-F11C-51CD25C05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3351213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50</a:t>
            </a:r>
          </a:p>
        </p:txBody>
      </p:sp>
      <p:sp>
        <p:nvSpPr>
          <p:cNvPr id="57369" name="Rectangle 25">
            <a:extLst>
              <a:ext uri="{FF2B5EF4-FFF2-40B4-BE49-F238E27FC236}">
                <a16:creationId xmlns:a16="http://schemas.microsoft.com/office/drawing/2014/main" id="{7568FC2A-FC8D-F8E2-BC22-1B6C3919E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25" y="29495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57370" name="Rectangle 26">
            <a:extLst>
              <a:ext uri="{FF2B5EF4-FFF2-40B4-BE49-F238E27FC236}">
                <a16:creationId xmlns:a16="http://schemas.microsoft.com/office/drawing/2014/main" id="{8F9A1621-85FE-1891-E11A-08E58E559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4895850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Home</a:t>
            </a:r>
          </a:p>
        </p:txBody>
      </p:sp>
      <p:sp>
        <p:nvSpPr>
          <p:cNvPr id="57371" name="Rectangle 27">
            <a:extLst>
              <a:ext uri="{FF2B5EF4-FFF2-40B4-BE49-F238E27FC236}">
                <a16:creationId xmlns:a16="http://schemas.microsoft.com/office/drawing/2014/main" id="{DC08F009-F514-6417-4CBA-732BD5995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3330575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57372" name="Rectangle 28">
            <a:extLst>
              <a:ext uri="{FF2B5EF4-FFF2-40B4-BE49-F238E27FC236}">
                <a16:creationId xmlns:a16="http://schemas.microsoft.com/office/drawing/2014/main" id="{CFEFE8BD-2E4A-0ACE-2AD0-6EA35D33C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663" y="2401888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57373" name="Rectangle 29">
            <a:extLst>
              <a:ext uri="{FF2B5EF4-FFF2-40B4-BE49-F238E27FC236}">
                <a16:creationId xmlns:a16="http://schemas.microsoft.com/office/drawing/2014/main" id="{9927B30F-0948-17E5-70CE-B652CCD9E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2468563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57374" name="Rectangle 30">
            <a:extLst>
              <a:ext uri="{FF2B5EF4-FFF2-40B4-BE49-F238E27FC236}">
                <a16:creationId xmlns:a16="http://schemas.microsoft.com/office/drawing/2014/main" id="{974F6DE8-C88A-AAB9-6B7A-9E20BA665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75" y="3482975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66943" name="Line 31">
            <a:extLst>
              <a:ext uri="{FF2B5EF4-FFF2-40B4-BE49-F238E27FC236}">
                <a16:creationId xmlns:a16="http://schemas.microsoft.com/office/drawing/2014/main" id="{BB9C8BF4-A5F7-2B3F-D448-BEE2DF9D77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5988" y="2897188"/>
            <a:ext cx="531812" cy="19034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Line 32">
            <a:extLst>
              <a:ext uri="{FF2B5EF4-FFF2-40B4-BE49-F238E27FC236}">
                <a16:creationId xmlns:a16="http://schemas.microsoft.com/office/drawing/2014/main" id="{5AC67F42-ED06-FE99-6B04-5817FC72F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300" y="2863850"/>
            <a:ext cx="944563" cy="620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5" name="Line 33">
            <a:extLst>
              <a:ext uri="{FF2B5EF4-FFF2-40B4-BE49-F238E27FC236}">
                <a16:creationId xmlns:a16="http://schemas.microsoft.com/office/drawing/2014/main" id="{14384FAA-3B85-E03E-A75E-A51B25620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0388" y="2820988"/>
            <a:ext cx="1065212" cy="6842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6" name="Line 34">
            <a:extLst>
              <a:ext uri="{FF2B5EF4-FFF2-40B4-BE49-F238E27FC236}">
                <a16:creationId xmlns:a16="http://schemas.microsoft.com/office/drawing/2014/main" id="{45AA47C4-A651-2C13-C180-54975562A3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59188" y="2820988"/>
            <a:ext cx="2970212" cy="7604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7" name="Line 35">
            <a:extLst>
              <a:ext uri="{FF2B5EF4-FFF2-40B4-BE49-F238E27FC236}">
                <a16:creationId xmlns:a16="http://schemas.microsoft.com/office/drawing/2014/main" id="{848E780C-AEC5-8BCD-9ABF-D4897FD4FA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5188" y="2820988"/>
            <a:ext cx="989012" cy="5318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8" name="Line 36">
            <a:extLst>
              <a:ext uri="{FF2B5EF4-FFF2-40B4-BE49-F238E27FC236}">
                <a16:creationId xmlns:a16="http://schemas.microsoft.com/office/drawing/2014/main" id="{84C8CB1F-C8E9-75D0-4F52-FCA0F53D6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7725" y="3752850"/>
            <a:ext cx="1692275" cy="1123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81" name="Picture 37">
            <a:extLst>
              <a:ext uri="{FF2B5EF4-FFF2-40B4-BE49-F238E27FC236}">
                <a16:creationId xmlns:a16="http://schemas.microsoft.com/office/drawing/2014/main" id="{9CA635FB-D33E-F47B-8AF5-D188A51A0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4460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66950" name="Picture 38">
            <a:extLst>
              <a:ext uri="{FF2B5EF4-FFF2-40B4-BE49-F238E27FC236}">
                <a16:creationId xmlns:a16="http://schemas.microsoft.com/office/drawing/2014/main" id="{CAA65B9F-888E-7F69-9440-4BFE4CCF7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4460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66951" name="Picture 39">
            <a:extLst>
              <a:ext uri="{FF2B5EF4-FFF2-40B4-BE49-F238E27FC236}">
                <a16:creationId xmlns:a16="http://schemas.microsoft.com/office/drawing/2014/main" id="{123F57A3-CEB0-152F-B145-D1708A4A9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4460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66952" name="Picture 40">
            <a:extLst>
              <a:ext uri="{FF2B5EF4-FFF2-40B4-BE49-F238E27FC236}">
                <a16:creationId xmlns:a16="http://schemas.microsoft.com/office/drawing/2014/main" id="{2054D431-B62A-781F-209F-363584838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4460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66953" name="Picture 41">
            <a:extLst>
              <a:ext uri="{FF2B5EF4-FFF2-40B4-BE49-F238E27FC236}">
                <a16:creationId xmlns:a16="http://schemas.microsoft.com/office/drawing/2014/main" id="{5013B311-066A-BE4E-E9AA-149446AEA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4460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66954" name="Rectangle 42">
            <a:extLst>
              <a:ext uri="{FF2B5EF4-FFF2-40B4-BE49-F238E27FC236}">
                <a16:creationId xmlns:a16="http://schemas.microsoft.com/office/drawing/2014/main" id="{6929B2A7-DCB1-54DD-9BAB-D4A223B8C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2500"/>
              <a:t>FEMA – optimal solution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6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6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5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A1FD5E5-A2B2-9ECB-695E-7D34C5968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Weighted Graphs</a:t>
            </a:r>
          </a:p>
        </p:txBody>
      </p:sp>
      <p:grpSp>
        <p:nvGrpSpPr>
          <p:cNvPr id="8195" name="Group 4">
            <a:extLst>
              <a:ext uri="{FF2B5EF4-FFF2-40B4-BE49-F238E27FC236}">
                <a16:creationId xmlns:a16="http://schemas.microsoft.com/office/drawing/2014/main" id="{9554E7DD-66C5-BB7A-6DD4-2C5CD51F3C6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667000"/>
            <a:ext cx="7772400" cy="3673475"/>
            <a:chOff x="672" y="1680"/>
            <a:chExt cx="4896" cy="2314"/>
          </a:xfrm>
        </p:grpSpPr>
        <p:grpSp>
          <p:nvGrpSpPr>
            <p:cNvPr id="8211" name="Group 5">
              <a:extLst>
                <a:ext uri="{FF2B5EF4-FFF2-40B4-BE49-F238E27FC236}">
                  <a16:creationId xmlns:a16="http://schemas.microsoft.com/office/drawing/2014/main" id="{232E74B7-CF0B-5698-7104-D1910440D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920"/>
              <a:ext cx="4176" cy="1968"/>
              <a:chOff x="960" y="1920"/>
              <a:chExt cx="4176" cy="1968"/>
            </a:xfrm>
          </p:grpSpPr>
          <p:sp>
            <p:nvSpPr>
              <p:cNvPr id="8220" name="Oval 6">
                <a:extLst>
                  <a:ext uri="{FF2B5EF4-FFF2-40B4-BE49-F238E27FC236}">
                    <a16:creationId xmlns:a16="http://schemas.microsoft.com/office/drawing/2014/main" id="{5F8DF560-15EF-9FB1-FF7A-C5486F4CA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21" name="Oval 7">
                <a:extLst>
                  <a:ext uri="{FF2B5EF4-FFF2-40B4-BE49-F238E27FC236}">
                    <a16:creationId xmlns:a16="http://schemas.microsoft.com/office/drawing/2014/main" id="{10552671-C946-84A7-B764-125645457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31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22" name="Oval 8">
                <a:extLst>
                  <a:ext uri="{FF2B5EF4-FFF2-40B4-BE49-F238E27FC236}">
                    <a16:creationId xmlns:a16="http://schemas.microsoft.com/office/drawing/2014/main" id="{81328B96-6B82-F852-692D-C0CFF1E67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23" name="Oval 9">
                <a:extLst>
                  <a:ext uri="{FF2B5EF4-FFF2-40B4-BE49-F238E27FC236}">
                    <a16:creationId xmlns:a16="http://schemas.microsoft.com/office/drawing/2014/main" id="{E1D0B519-E54E-6886-F7C7-F29E0BDC6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59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24" name="Oval 10">
                <a:extLst>
                  <a:ext uri="{FF2B5EF4-FFF2-40B4-BE49-F238E27FC236}">
                    <a16:creationId xmlns:a16="http://schemas.microsoft.com/office/drawing/2014/main" id="{BD7865BD-0C03-82B1-297B-70984CC72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32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25" name="Oval 11">
                <a:extLst>
                  <a:ext uri="{FF2B5EF4-FFF2-40B4-BE49-F238E27FC236}">
                    <a16:creationId xmlns:a16="http://schemas.microsoft.com/office/drawing/2014/main" id="{D0A77B63-CF77-319A-8B35-31EBCE7CA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379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26" name="Oval 12">
                <a:extLst>
                  <a:ext uri="{FF2B5EF4-FFF2-40B4-BE49-F238E27FC236}">
                    <a16:creationId xmlns:a16="http://schemas.microsoft.com/office/drawing/2014/main" id="{F7851C25-2443-C337-0101-449DD1E53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27" name="Oval 13">
                <a:extLst>
                  <a:ext uri="{FF2B5EF4-FFF2-40B4-BE49-F238E27FC236}">
                    <a16:creationId xmlns:a16="http://schemas.microsoft.com/office/drawing/2014/main" id="{5C98019D-4179-3177-22EC-7C13C3A76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92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228" name="Line 14">
                <a:extLst>
                  <a:ext uri="{FF2B5EF4-FFF2-40B4-BE49-F238E27FC236}">
                    <a16:creationId xmlns:a16="http://schemas.microsoft.com/office/drawing/2014/main" id="{ED9B6E95-D359-3E6C-3E2C-97448B368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19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9" name="Line 15">
                <a:extLst>
                  <a:ext uri="{FF2B5EF4-FFF2-40B4-BE49-F238E27FC236}">
                    <a16:creationId xmlns:a16="http://schemas.microsoft.com/office/drawing/2014/main" id="{B7A88830-FABA-F455-BE34-6044FD4EF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0" name="Line 16">
                <a:extLst>
                  <a:ext uri="{FF2B5EF4-FFF2-40B4-BE49-F238E27FC236}">
                    <a16:creationId xmlns:a16="http://schemas.microsoft.com/office/drawing/2014/main" id="{7B54C144-54E2-8107-4E91-788E366F6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0" y="2880"/>
                <a:ext cx="91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1" name="Line 17">
                <a:extLst>
                  <a:ext uri="{FF2B5EF4-FFF2-40B4-BE49-F238E27FC236}">
                    <a16:creationId xmlns:a16="http://schemas.microsoft.com/office/drawing/2014/main" id="{E2200B2F-09D9-21B8-0BA2-724D459FF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0" y="2640"/>
                <a:ext cx="13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2" name="Line 18">
                <a:extLst>
                  <a:ext uri="{FF2B5EF4-FFF2-40B4-BE49-F238E27FC236}">
                    <a16:creationId xmlns:a16="http://schemas.microsoft.com/office/drawing/2014/main" id="{DF1B6F71-D838-84BC-32FB-A31659133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" y="2496"/>
                <a:ext cx="3936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3" name="Line 19">
                <a:extLst>
                  <a:ext uri="{FF2B5EF4-FFF2-40B4-BE49-F238E27FC236}">
                    <a16:creationId xmlns:a16="http://schemas.microsoft.com/office/drawing/2014/main" id="{B500D065-62BC-013E-39C2-1EE9357D9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2496"/>
                <a:ext cx="15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4" name="Line 20">
                <a:extLst>
                  <a:ext uri="{FF2B5EF4-FFF2-40B4-BE49-F238E27FC236}">
                    <a16:creationId xmlns:a16="http://schemas.microsoft.com/office/drawing/2014/main" id="{59D0B2F4-855D-5746-6520-35E981B69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1968"/>
                <a:ext cx="1536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5" name="Line 21">
                <a:extLst>
                  <a:ext uri="{FF2B5EF4-FFF2-40B4-BE49-F238E27FC236}">
                    <a16:creationId xmlns:a16="http://schemas.microsoft.com/office/drawing/2014/main" id="{E9BB795E-5457-2249-39B1-2E3BEED10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8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6" name="Line 22">
                <a:extLst>
                  <a:ext uri="{FF2B5EF4-FFF2-40B4-BE49-F238E27FC236}">
                    <a16:creationId xmlns:a16="http://schemas.microsoft.com/office/drawing/2014/main" id="{9C100588-1677-EF31-3223-D0A5BE480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2" y="2496"/>
                <a:ext cx="336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7" name="Line 23">
                <a:extLst>
                  <a:ext uri="{FF2B5EF4-FFF2-40B4-BE49-F238E27FC236}">
                    <a16:creationId xmlns:a16="http://schemas.microsoft.com/office/drawing/2014/main" id="{4A4402F6-CAB3-37AC-598C-F1D123BE7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3264"/>
                <a:ext cx="28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Line 24">
                <a:extLst>
                  <a:ext uri="{FF2B5EF4-FFF2-40B4-BE49-F238E27FC236}">
                    <a16:creationId xmlns:a16="http://schemas.microsoft.com/office/drawing/2014/main" id="{043D6941-AC2D-82AF-B83E-8B6B4B48D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0" y="2496"/>
                <a:ext cx="48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9" name="Line 25">
                <a:extLst>
                  <a:ext uri="{FF2B5EF4-FFF2-40B4-BE49-F238E27FC236}">
                    <a16:creationId xmlns:a16="http://schemas.microsoft.com/office/drawing/2014/main" id="{1ECCB266-AC4D-A7AC-82B9-584625A7A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120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0" name="Freeform 26">
                <a:extLst>
                  <a:ext uri="{FF2B5EF4-FFF2-40B4-BE49-F238E27FC236}">
                    <a16:creationId xmlns:a16="http://schemas.microsoft.com/office/drawing/2014/main" id="{B8EE3950-90E6-C205-3518-EF5CD5CE9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2488"/>
                <a:ext cx="2544" cy="392"/>
              </a:xfrm>
              <a:custGeom>
                <a:avLst/>
                <a:gdLst>
                  <a:gd name="T0" fmla="*/ 0 w 2544"/>
                  <a:gd name="T1" fmla="*/ 392 h 392"/>
                  <a:gd name="T2" fmla="*/ 768 w 2544"/>
                  <a:gd name="T3" fmla="*/ 104 h 392"/>
                  <a:gd name="T4" fmla="*/ 1728 w 2544"/>
                  <a:gd name="T5" fmla="*/ 8 h 392"/>
                  <a:gd name="T6" fmla="*/ 2544 w 2544"/>
                  <a:gd name="T7" fmla="*/ 152 h 3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392"/>
                  <a:gd name="T14" fmla="*/ 2544 w 2544"/>
                  <a:gd name="T15" fmla="*/ 392 h 3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392">
                    <a:moveTo>
                      <a:pt x="0" y="392"/>
                    </a:moveTo>
                    <a:cubicBezTo>
                      <a:pt x="240" y="280"/>
                      <a:pt x="480" y="168"/>
                      <a:pt x="768" y="104"/>
                    </a:cubicBezTo>
                    <a:cubicBezTo>
                      <a:pt x="1056" y="40"/>
                      <a:pt x="1432" y="0"/>
                      <a:pt x="1728" y="8"/>
                    </a:cubicBezTo>
                    <a:cubicBezTo>
                      <a:pt x="2024" y="16"/>
                      <a:pt x="2284" y="84"/>
                      <a:pt x="2544" y="15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1" name="Freeform 27">
                <a:extLst>
                  <a:ext uri="{FF2B5EF4-FFF2-40B4-BE49-F238E27FC236}">
                    <a16:creationId xmlns:a16="http://schemas.microsoft.com/office/drawing/2014/main" id="{C78DC7E5-FEE2-5116-8EE7-F34E94947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2144"/>
                <a:ext cx="4128" cy="736"/>
              </a:xfrm>
              <a:custGeom>
                <a:avLst/>
                <a:gdLst>
                  <a:gd name="T0" fmla="*/ 0 w 4128"/>
                  <a:gd name="T1" fmla="*/ 736 h 736"/>
                  <a:gd name="T2" fmla="*/ 576 w 4128"/>
                  <a:gd name="T3" fmla="*/ 256 h 736"/>
                  <a:gd name="T4" fmla="*/ 1392 w 4128"/>
                  <a:gd name="T5" fmla="*/ 16 h 736"/>
                  <a:gd name="T6" fmla="*/ 2688 w 4128"/>
                  <a:gd name="T7" fmla="*/ 160 h 736"/>
                  <a:gd name="T8" fmla="*/ 4128 w 4128"/>
                  <a:gd name="T9" fmla="*/ 352 h 7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28"/>
                  <a:gd name="T16" fmla="*/ 0 h 736"/>
                  <a:gd name="T17" fmla="*/ 4128 w 4128"/>
                  <a:gd name="T18" fmla="*/ 736 h 7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28" h="736">
                    <a:moveTo>
                      <a:pt x="0" y="736"/>
                    </a:moveTo>
                    <a:cubicBezTo>
                      <a:pt x="172" y="556"/>
                      <a:pt x="344" y="376"/>
                      <a:pt x="576" y="256"/>
                    </a:cubicBezTo>
                    <a:cubicBezTo>
                      <a:pt x="808" y="136"/>
                      <a:pt x="1040" y="32"/>
                      <a:pt x="1392" y="16"/>
                    </a:cubicBezTo>
                    <a:cubicBezTo>
                      <a:pt x="1744" y="0"/>
                      <a:pt x="2232" y="104"/>
                      <a:pt x="2688" y="160"/>
                    </a:cubicBezTo>
                    <a:cubicBezTo>
                      <a:pt x="3144" y="216"/>
                      <a:pt x="3636" y="284"/>
                      <a:pt x="4128" y="35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2" name="Text Box 28">
              <a:extLst>
                <a:ext uri="{FF2B5EF4-FFF2-40B4-BE49-F238E27FC236}">
                  <a16:creationId xmlns:a16="http://schemas.microsoft.com/office/drawing/2014/main" id="{15E745F1-BC99-CE39-6BAD-11CE892ED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592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SF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213" name="Text Box 29">
              <a:extLst>
                <a:ext uri="{FF2B5EF4-FFF2-40B4-BE49-F238E27FC236}">
                  <a16:creationId xmlns:a16="http://schemas.microsoft.com/office/drawing/2014/main" id="{288F8EF5-EE37-C515-7391-42B7371C6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408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LA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214" name="Text Box 30">
              <a:extLst>
                <a:ext uri="{FF2B5EF4-FFF2-40B4-BE49-F238E27FC236}">
                  <a16:creationId xmlns:a16="http://schemas.microsoft.com/office/drawing/2014/main" id="{27863EED-4974-7B7D-8DB3-298DF6772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2592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DEN</a:t>
              </a:r>
            </a:p>
          </p:txBody>
        </p:sp>
        <p:sp>
          <p:nvSpPr>
            <p:cNvPr id="8215" name="Text Box 31">
              <a:extLst>
                <a:ext uri="{FF2B5EF4-FFF2-40B4-BE49-F238E27FC236}">
                  <a16:creationId xmlns:a16="http://schemas.microsoft.com/office/drawing/2014/main" id="{C5D357C4-F15F-04CA-27EC-969AE34E6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400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CHI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216" name="Text Box 32">
              <a:extLst>
                <a:ext uri="{FF2B5EF4-FFF2-40B4-BE49-F238E27FC236}">
                  <a16:creationId xmlns:a16="http://schemas.microsoft.com/office/drawing/2014/main" id="{1806E6C1-6085-8A7B-12DF-590E82027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216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ATL</a:t>
              </a:r>
            </a:p>
          </p:txBody>
        </p:sp>
        <p:sp>
          <p:nvSpPr>
            <p:cNvPr id="8217" name="Text Box 33">
              <a:extLst>
                <a:ext uri="{FF2B5EF4-FFF2-40B4-BE49-F238E27FC236}">
                  <a16:creationId xmlns:a16="http://schemas.microsoft.com/office/drawing/2014/main" id="{57B0ECC0-A890-3F12-CDAA-4222EE10AE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744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MIA</a:t>
              </a:r>
            </a:p>
          </p:txBody>
        </p:sp>
        <p:sp>
          <p:nvSpPr>
            <p:cNvPr id="8218" name="Text Box 34">
              <a:extLst>
                <a:ext uri="{FF2B5EF4-FFF2-40B4-BE49-F238E27FC236}">
                  <a16:creationId xmlns:a16="http://schemas.microsoft.com/office/drawing/2014/main" id="{83392E2B-3CC5-22C1-6018-73149C845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680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BOS</a:t>
              </a:r>
            </a:p>
          </p:txBody>
        </p:sp>
        <p:sp>
          <p:nvSpPr>
            <p:cNvPr id="8219" name="Text Box 35">
              <a:extLst>
                <a:ext uri="{FF2B5EF4-FFF2-40B4-BE49-F238E27FC236}">
                  <a16:creationId xmlns:a16="http://schemas.microsoft.com/office/drawing/2014/main" id="{A87D5B0F-6A32-E524-8A5C-6E0845E99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2352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NY</a:t>
              </a:r>
            </a:p>
          </p:txBody>
        </p:sp>
      </p:grpSp>
      <p:sp>
        <p:nvSpPr>
          <p:cNvPr id="8196" name="Text Box 36">
            <a:extLst>
              <a:ext uri="{FF2B5EF4-FFF2-40B4-BE49-F238E27FC236}">
                <a16:creationId xmlns:a16="http://schemas.microsoft.com/office/drawing/2014/main" id="{4BC7975A-30BA-8E70-F7F6-999C7FA79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288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MILES</a:t>
            </a:r>
          </a:p>
        </p:txBody>
      </p:sp>
      <p:sp>
        <p:nvSpPr>
          <p:cNvPr id="8197" name="Text Box 37">
            <a:extLst>
              <a:ext uri="{FF2B5EF4-FFF2-40B4-BE49-F238E27FC236}">
                <a16:creationId xmlns:a16="http://schemas.microsoft.com/office/drawing/2014/main" id="{77914BB4-0F6E-444F-AAE7-A51014905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1242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2534</a:t>
            </a:r>
          </a:p>
        </p:txBody>
      </p:sp>
      <p:sp>
        <p:nvSpPr>
          <p:cNvPr id="8198" name="Text Box 38">
            <a:extLst>
              <a:ext uri="{FF2B5EF4-FFF2-40B4-BE49-F238E27FC236}">
                <a16:creationId xmlns:a16="http://schemas.microsoft.com/office/drawing/2014/main" id="{F2180FA7-09E0-50B0-A6C0-85BD0DDBE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6576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1855</a:t>
            </a:r>
          </a:p>
        </p:txBody>
      </p:sp>
      <p:sp>
        <p:nvSpPr>
          <p:cNvPr id="8199" name="Text Box 39">
            <a:extLst>
              <a:ext uri="{FF2B5EF4-FFF2-40B4-BE49-F238E27FC236}">
                <a16:creationId xmlns:a16="http://schemas.microsoft.com/office/drawing/2014/main" id="{0A8AF2A1-39CA-10A0-4375-B3EC81570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267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957</a:t>
            </a:r>
          </a:p>
        </p:txBody>
      </p:sp>
      <p:sp>
        <p:nvSpPr>
          <p:cNvPr id="8200" name="Text Box 40">
            <a:extLst>
              <a:ext uri="{FF2B5EF4-FFF2-40B4-BE49-F238E27FC236}">
                <a16:creationId xmlns:a16="http://schemas.microsoft.com/office/drawing/2014/main" id="{D3F67076-6F93-B69B-92A9-4D5796B69E5A}"/>
              </a:ext>
            </a:extLst>
          </p:cNvPr>
          <p:cNvSpPr txBox="1">
            <a:spLocks noChangeArrowheads="1"/>
          </p:cNvSpPr>
          <p:nvPr/>
        </p:nvSpPr>
        <p:spPr bwMode="auto">
          <a:xfrm rot="-1849014">
            <a:off x="2057400" y="47244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834</a:t>
            </a:r>
          </a:p>
        </p:txBody>
      </p:sp>
      <p:sp>
        <p:nvSpPr>
          <p:cNvPr id="8201" name="Text Box 41">
            <a:extLst>
              <a:ext uri="{FF2B5EF4-FFF2-40B4-BE49-F238E27FC236}">
                <a16:creationId xmlns:a16="http://schemas.microsoft.com/office/drawing/2014/main" id="{FEA6E13C-5F71-4CBA-C777-035BBB383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349</a:t>
            </a:r>
          </a:p>
        </p:txBody>
      </p:sp>
      <p:sp>
        <p:nvSpPr>
          <p:cNvPr id="8202" name="Text Box 42">
            <a:extLst>
              <a:ext uri="{FF2B5EF4-FFF2-40B4-BE49-F238E27FC236}">
                <a16:creationId xmlns:a16="http://schemas.microsoft.com/office/drawing/2014/main" id="{2D6ED620-1DC7-15A8-4F4B-4DAC7BA379F0}"/>
              </a:ext>
            </a:extLst>
          </p:cNvPr>
          <p:cNvSpPr txBox="1">
            <a:spLocks noChangeArrowheads="1"/>
          </p:cNvSpPr>
          <p:nvPr/>
        </p:nvSpPr>
        <p:spPr bwMode="auto">
          <a:xfrm rot="-398069">
            <a:off x="3505200" y="4876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2451</a:t>
            </a:r>
          </a:p>
        </p:txBody>
      </p:sp>
      <p:sp>
        <p:nvSpPr>
          <p:cNvPr id="8203" name="Text Box 43">
            <a:extLst>
              <a:ext uri="{FF2B5EF4-FFF2-40B4-BE49-F238E27FC236}">
                <a16:creationId xmlns:a16="http://schemas.microsoft.com/office/drawing/2014/main" id="{2C3B03C3-7EFA-BDF7-8B1E-33B64E22A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1148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908</a:t>
            </a:r>
          </a:p>
        </p:txBody>
      </p:sp>
      <p:sp>
        <p:nvSpPr>
          <p:cNvPr id="8204" name="Text Box 44">
            <a:extLst>
              <a:ext uri="{FF2B5EF4-FFF2-40B4-BE49-F238E27FC236}">
                <a16:creationId xmlns:a16="http://schemas.microsoft.com/office/drawing/2014/main" id="{2E0A1FE6-8E15-4ECC-9350-13496C9A1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733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722</a:t>
            </a:r>
          </a:p>
        </p:txBody>
      </p:sp>
      <p:sp>
        <p:nvSpPr>
          <p:cNvPr id="8205" name="Text Box 45">
            <a:extLst>
              <a:ext uri="{FF2B5EF4-FFF2-40B4-BE49-F238E27FC236}">
                <a16:creationId xmlns:a16="http://schemas.microsoft.com/office/drawing/2014/main" id="{63D7E1BD-A768-4EC7-7B07-25164BF3D2CE}"/>
              </a:ext>
            </a:extLst>
          </p:cNvPr>
          <p:cNvSpPr txBox="1">
            <a:spLocks noChangeArrowheads="1"/>
          </p:cNvSpPr>
          <p:nvPr/>
        </p:nvSpPr>
        <p:spPr bwMode="auto">
          <a:xfrm rot="-1386010">
            <a:off x="6858000" y="30480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860</a:t>
            </a:r>
          </a:p>
        </p:txBody>
      </p:sp>
      <p:sp>
        <p:nvSpPr>
          <p:cNvPr id="8206" name="Text Box 46">
            <a:extLst>
              <a:ext uri="{FF2B5EF4-FFF2-40B4-BE49-F238E27FC236}">
                <a16:creationId xmlns:a16="http://schemas.microsoft.com/office/drawing/2014/main" id="{00A7FC20-6CE9-CAA2-FB84-99381813AB85}"/>
              </a:ext>
            </a:extLst>
          </p:cNvPr>
          <p:cNvSpPr txBox="1">
            <a:spLocks noChangeArrowheads="1"/>
          </p:cNvSpPr>
          <p:nvPr/>
        </p:nvSpPr>
        <p:spPr bwMode="auto">
          <a:xfrm rot="1436906">
            <a:off x="6096000" y="45720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606</a:t>
            </a:r>
          </a:p>
        </p:txBody>
      </p:sp>
      <p:sp>
        <p:nvSpPr>
          <p:cNvPr id="8207" name="Text Box 47">
            <a:extLst>
              <a:ext uri="{FF2B5EF4-FFF2-40B4-BE49-F238E27FC236}">
                <a16:creationId xmlns:a16="http://schemas.microsoft.com/office/drawing/2014/main" id="{4B924712-1C0B-A308-E933-4715D69115CB}"/>
              </a:ext>
            </a:extLst>
          </p:cNvPr>
          <p:cNvSpPr txBox="1">
            <a:spLocks noChangeArrowheads="1"/>
          </p:cNvSpPr>
          <p:nvPr/>
        </p:nvSpPr>
        <p:spPr bwMode="auto">
          <a:xfrm rot="-3658567">
            <a:off x="7285038" y="4449762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760</a:t>
            </a:r>
          </a:p>
        </p:txBody>
      </p:sp>
      <p:sp>
        <p:nvSpPr>
          <p:cNvPr id="8208" name="Text Box 48">
            <a:extLst>
              <a:ext uri="{FF2B5EF4-FFF2-40B4-BE49-F238E27FC236}">
                <a16:creationId xmlns:a16="http://schemas.microsoft.com/office/drawing/2014/main" id="{33378FDD-C69C-4FE4-6E25-A34F3AFB60B1}"/>
              </a:ext>
            </a:extLst>
          </p:cNvPr>
          <p:cNvSpPr txBox="1">
            <a:spLocks noChangeArrowheads="1"/>
          </p:cNvSpPr>
          <p:nvPr/>
        </p:nvSpPr>
        <p:spPr bwMode="auto">
          <a:xfrm rot="-5289109">
            <a:off x="7970838" y="3306762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191</a:t>
            </a:r>
          </a:p>
        </p:txBody>
      </p:sp>
      <p:sp>
        <p:nvSpPr>
          <p:cNvPr id="8209" name="Text Box 49">
            <a:extLst>
              <a:ext uri="{FF2B5EF4-FFF2-40B4-BE49-F238E27FC236}">
                <a16:creationId xmlns:a16="http://schemas.microsoft.com/office/drawing/2014/main" id="{3063F16B-9421-8DE5-9FB5-AA491EF57AC3}"/>
              </a:ext>
            </a:extLst>
          </p:cNvPr>
          <p:cNvSpPr txBox="1">
            <a:spLocks noChangeArrowheads="1"/>
          </p:cNvSpPr>
          <p:nvPr/>
        </p:nvSpPr>
        <p:spPr bwMode="auto">
          <a:xfrm rot="-5314842">
            <a:off x="7894638" y="4906962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1090</a:t>
            </a:r>
          </a:p>
        </p:txBody>
      </p:sp>
      <p:sp>
        <p:nvSpPr>
          <p:cNvPr id="8210" name="Text Box 50">
            <a:extLst>
              <a:ext uri="{FF2B5EF4-FFF2-40B4-BE49-F238E27FC236}">
                <a16:creationId xmlns:a16="http://schemas.microsoft.com/office/drawing/2014/main" id="{3DE62FA9-1ACC-0E4F-B0CF-3D62250F5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4864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595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7CD6456-27A9-6ADA-8741-5E2A53004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47700"/>
            <a:ext cx="7162800" cy="685800"/>
          </a:xfrm>
        </p:spPr>
        <p:txBody>
          <a:bodyPr/>
          <a:lstStyle/>
          <a:p>
            <a:pPr eaLnBrk="1" hangingPunct="1"/>
            <a:r>
              <a:rPr lang="en-US" altLang="en-US" sz="2500"/>
              <a:t>The Traveling Salesman Problem</a:t>
            </a:r>
            <a:endParaRPr lang="en-CA" altLang="en-US" sz="2500"/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E82067E7-11BF-C06F-3F5B-702FCD922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763000" cy="3962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</a:pPr>
            <a:r>
              <a:rPr lang="en-US" altLang="en-US" sz="2200">
                <a:sym typeface="Symbol" panose="05050102010706020507" pitchFamily="18" charset="2"/>
              </a:rPr>
              <a:t>Finding the shortest cycle is different than Dijkstra’s shortest path. It is much harder too, no algorithm exists with polynomial worst-case time complexity!</a:t>
            </a:r>
          </a:p>
          <a:p>
            <a:pPr marL="0" indent="0" eaLnBrk="1" hangingPunct="1">
              <a:spcAft>
                <a:spcPct val="20000"/>
              </a:spcAft>
            </a:pPr>
            <a:r>
              <a:rPr lang="en-US" altLang="en-US" sz="2200">
                <a:sym typeface="Symbol" panose="05050102010706020507" pitchFamily="18" charset="2"/>
              </a:rPr>
              <a:t>This means that for large numbers of vertices, solving the traveling salesman problem is impractical.</a:t>
            </a:r>
          </a:p>
          <a:p>
            <a:pPr marL="0" lvl="1" indent="0" eaLnBrk="1" hangingPunct="1">
              <a:spcAft>
                <a:spcPct val="2000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/>
              <a:t>The problem has theoretical importance because it represents a class of difficult problems known as NP-hard problems.</a:t>
            </a:r>
          </a:p>
          <a:p>
            <a:pPr marL="0" indent="0" eaLnBrk="1" hangingPunct="1">
              <a:spcAft>
                <a:spcPct val="20000"/>
              </a:spcAft>
            </a:pPr>
            <a:r>
              <a:rPr lang="en-US" altLang="en-US" sz="2200">
                <a:sym typeface="Symbol" panose="05050102010706020507" pitchFamily="18" charset="2"/>
              </a:rPr>
              <a:t>In these cases, we can use efficient </a:t>
            </a:r>
            <a:r>
              <a:rPr lang="en-US" altLang="en-US" sz="2200" b="1">
                <a:solidFill>
                  <a:srgbClr val="7030A0"/>
                </a:solidFill>
                <a:sym typeface="Symbol" panose="05050102010706020507" pitchFamily="18" charset="2"/>
              </a:rPr>
              <a:t>approximation algorithms</a:t>
            </a:r>
            <a:r>
              <a:rPr lang="en-US" altLang="en-US" sz="220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200">
                <a:sym typeface="Symbol" panose="05050102010706020507" pitchFamily="18" charset="2"/>
              </a:rPr>
              <a:t>that determine a path whose length may be slightly larger than the traveling salesman’s path.</a:t>
            </a:r>
          </a:p>
          <a:p>
            <a:pPr marL="0" indent="0" eaLnBrk="1" hangingPunct="1">
              <a:spcAft>
                <a:spcPct val="20000"/>
              </a:spcAft>
            </a:pPr>
            <a:endParaRPr lang="en-US" altLang="en-US" sz="2200">
              <a:sym typeface="Symbol" panose="05050102010706020507" pitchFamily="18" charset="2"/>
            </a:endParaRPr>
          </a:p>
          <a:p>
            <a:pPr marL="0" indent="0" eaLnBrk="1" hangingPunct="1">
              <a:spcAft>
                <a:spcPct val="20000"/>
              </a:spcAft>
            </a:pPr>
            <a:endParaRPr lang="en-US" altLang="en-US" sz="220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E148115-793E-E2AC-2648-3BD57561E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Weighted Graphs</a:t>
            </a:r>
          </a:p>
        </p:txBody>
      </p:sp>
      <p:grpSp>
        <p:nvGrpSpPr>
          <p:cNvPr id="10243" name="Group 4">
            <a:extLst>
              <a:ext uri="{FF2B5EF4-FFF2-40B4-BE49-F238E27FC236}">
                <a16:creationId xmlns:a16="http://schemas.microsoft.com/office/drawing/2014/main" id="{CEC47F3B-3D08-0186-0425-5D172ADABFE3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667000"/>
            <a:ext cx="7772400" cy="3673475"/>
            <a:chOff x="672" y="1680"/>
            <a:chExt cx="4896" cy="2314"/>
          </a:xfrm>
        </p:grpSpPr>
        <p:grpSp>
          <p:nvGrpSpPr>
            <p:cNvPr id="10258" name="Group 5">
              <a:extLst>
                <a:ext uri="{FF2B5EF4-FFF2-40B4-BE49-F238E27FC236}">
                  <a16:creationId xmlns:a16="http://schemas.microsoft.com/office/drawing/2014/main" id="{812495DC-23B9-D0E1-5565-40A154C84B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920"/>
              <a:ext cx="4176" cy="1968"/>
              <a:chOff x="960" y="1920"/>
              <a:chExt cx="4176" cy="1968"/>
            </a:xfrm>
          </p:grpSpPr>
          <p:sp>
            <p:nvSpPr>
              <p:cNvPr id="10267" name="Oval 6">
                <a:extLst>
                  <a:ext uri="{FF2B5EF4-FFF2-40B4-BE49-F238E27FC236}">
                    <a16:creationId xmlns:a16="http://schemas.microsoft.com/office/drawing/2014/main" id="{9D7F5132-CBA2-947A-91E8-B7FA37433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68" name="Oval 7">
                <a:extLst>
                  <a:ext uri="{FF2B5EF4-FFF2-40B4-BE49-F238E27FC236}">
                    <a16:creationId xmlns:a16="http://schemas.microsoft.com/office/drawing/2014/main" id="{469142E6-AA0D-6CC8-3ACC-199E721DA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31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69" name="Oval 8">
                <a:extLst>
                  <a:ext uri="{FF2B5EF4-FFF2-40B4-BE49-F238E27FC236}">
                    <a16:creationId xmlns:a16="http://schemas.microsoft.com/office/drawing/2014/main" id="{CA2947CF-3564-BC1D-766A-32ED0FC52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0" name="Oval 9">
                <a:extLst>
                  <a:ext uri="{FF2B5EF4-FFF2-40B4-BE49-F238E27FC236}">
                    <a16:creationId xmlns:a16="http://schemas.microsoft.com/office/drawing/2014/main" id="{826B26AB-F24A-4634-48E8-A5632C0F3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59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1" name="Oval 10">
                <a:extLst>
                  <a:ext uri="{FF2B5EF4-FFF2-40B4-BE49-F238E27FC236}">
                    <a16:creationId xmlns:a16="http://schemas.microsoft.com/office/drawing/2014/main" id="{A51B1B3E-A50A-062A-99DA-FB84671CC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32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2" name="Oval 11">
                <a:extLst>
                  <a:ext uri="{FF2B5EF4-FFF2-40B4-BE49-F238E27FC236}">
                    <a16:creationId xmlns:a16="http://schemas.microsoft.com/office/drawing/2014/main" id="{90C88D68-74C6-EE2C-9A9F-65105079E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379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3" name="Oval 12">
                <a:extLst>
                  <a:ext uri="{FF2B5EF4-FFF2-40B4-BE49-F238E27FC236}">
                    <a16:creationId xmlns:a16="http://schemas.microsoft.com/office/drawing/2014/main" id="{A211EA92-4CFC-CF01-B9B4-7292BDF51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4" name="Oval 13">
                <a:extLst>
                  <a:ext uri="{FF2B5EF4-FFF2-40B4-BE49-F238E27FC236}">
                    <a16:creationId xmlns:a16="http://schemas.microsoft.com/office/drawing/2014/main" id="{F103A0FD-3091-4159-3324-841360EB2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92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75" name="Line 14">
                <a:extLst>
                  <a:ext uri="{FF2B5EF4-FFF2-40B4-BE49-F238E27FC236}">
                    <a16:creationId xmlns:a16="http://schemas.microsoft.com/office/drawing/2014/main" id="{694F30E1-4A1E-3DEB-E4B5-1F6573D56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19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6" name="Line 15">
                <a:extLst>
                  <a:ext uri="{FF2B5EF4-FFF2-40B4-BE49-F238E27FC236}">
                    <a16:creationId xmlns:a16="http://schemas.microsoft.com/office/drawing/2014/main" id="{D21DE7ED-4568-7281-FA9B-EC0CB3180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7" name="Line 16">
                <a:extLst>
                  <a:ext uri="{FF2B5EF4-FFF2-40B4-BE49-F238E27FC236}">
                    <a16:creationId xmlns:a16="http://schemas.microsoft.com/office/drawing/2014/main" id="{B5691307-8AE9-F823-DFB6-ED08325A2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0" y="2880"/>
                <a:ext cx="91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8" name="Line 17">
                <a:extLst>
                  <a:ext uri="{FF2B5EF4-FFF2-40B4-BE49-F238E27FC236}">
                    <a16:creationId xmlns:a16="http://schemas.microsoft.com/office/drawing/2014/main" id="{CB12DBDA-1A31-F0D1-1814-25172E38D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0" y="2640"/>
                <a:ext cx="13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9" name="Line 18">
                <a:extLst>
                  <a:ext uri="{FF2B5EF4-FFF2-40B4-BE49-F238E27FC236}">
                    <a16:creationId xmlns:a16="http://schemas.microsoft.com/office/drawing/2014/main" id="{25CDCEC2-13E9-4020-0F93-2F6090695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" y="2496"/>
                <a:ext cx="3936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0" name="Line 19">
                <a:extLst>
                  <a:ext uri="{FF2B5EF4-FFF2-40B4-BE49-F238E27FC236}">
                    <a16:creationId xmlns:a16="http://schemas.microsoft.com/office/drawing/2014/main" id="{AACD403D-ADE7-1807-A477-C613D1283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2496"/>
                <a:ext cx="15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1" name="Line 20">
                <a:extLst>
                  <a:ext uri="{FF2B5EF4-FFF2-40B4-BE49-F238E27FC236}">
                    <a16:creationId xmlns:a16="http://schemas.microsoft.com/office/drawing/2014/main" id="{732A1BCA-B0A4-4E27-FAD7-6E28CDAC2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1968"/>
                <a:ext cx="1536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2" name="Line 21">
                <a:extLst>
                  <a:ext uri="{FF2B5EF4-FFF2-40B4-BE49-F238E27FC236}">
                    <a16:creationId xmlns:a16="http://schemas.microsoft.com/office/drawing/2014/main" id="{0D8F6FD5-BE2F-410A-D8BB-4DA8F9D27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8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3" name="Line 22">
                <a:extLst>
                  <a:ext uri="{FF2B5EF4-FFF2-40B4-BE49-F238E27FC236}">
                    <a16:creationId xmlns:a16="http://schemas.microsoft.com/office/drawing/2014/main" id="{903A0C30-A9B7-E4A3-8C33-E7F65219B9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2" y="2496"/>
                <a:ext cx="336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4" name="Line 23">
                <a:extLst>
                  <a:ext uri="{FF2B5EF4-FFF2-40B4-BE49-F238E27FC236}">
                    <a16:creationId xmlns:a16="http://schemas.microsoft.com/office/drawing/2014/main" id="{899F0B85-22E2-7A6B-B570-5894A59CA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3264"/>
                <a:ext cx="28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5" name="Line 24">
                <a:extLst>
                  <a:ext uri="{FF2B5EF4-FFF2-40B4-BE49-F238E27FC236}">
                    <a16:creationId xmlns:a16="http://schemas.microsoft.com/office/drawing/2014/main" id="{0FEEA5AF-6062-11E2-5200-9E34D8D11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0" y="2496"/>
                <a:ext cx="48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6" name="Line 25">
                <a:extLst>
                  <a:ext uri="{FF2B5EF4-FFF2-40B4-BE49-F238E27FC236}">
                    <a16:creationId xmlns:a16="http://schemas.microsoft.com/office/drawing/2014/main" id="{1F8AC4A2-63B2-6460-5C12-7F5D66CA3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120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7" name="Freeform 26">
                <a:extLst>
                  <a:ext uri="{FF2B5EF4-FFF2-40B4-BE49-F238E27FC236}">
                    <a16:creationId xmlns:a16="http://schemas.microsoft.com/office/drawing/2014/main" id="{0F39487F-F929-A3FC-33F2-789D15478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2488"/>
                <a:ext cx="2544" cy="392"/>
              </a:xfrm>
              <a:custGeom>
                <a:avLst/>
                <a:gdLst>
                  <a:gd name="T0" fmla="*/ 0 w 2544"/>
                  <a:gd name="T1" fmla="*/ 392 h 392"/>
                  <a:gd name="T2" fmla="*/ 768 w 2544"/>
                  <a:gd name="T3" fmla="*/ 104 h 392"/>
                  <a:gd name="T4" fmla="*/ 1728 w 2544"/>
                  <a:gd name="T5" fmla="*/ 8 h 392"/>
                  <a:gd name="T6" fmla="*/ 2544 w 2544"/>
                  <a:gd name="T7" fmla="*/ 152 h 3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392"/>
                  <a:gd name="T14" fmla="*/ 2544 w 2544"/>
                  <a:gd name="T15" fmla="*/ 392 h 3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392">
                    <a:moveTo>
                      <a:pt x="0" y="392"/>
                    </a:moveTo>
                    <a:cubicBezTo>
                      <a:pt x="240" y="280"/>
                      <a:pt x="480" y="168"/>
                      <a:pt x="768" y="104"/>
                    </a:cubicBezTo>
                    <a:cubicBezTo>
                      <a:pt x="1056" y="40"/>
                      <a:pt x="1432" y="0"/>
                      <a:pt x="1728" y="8"/>
                    </a:cubicBezTo>
                    <a:cubicBezTo>
                      <a:pt x="2024" y="16"/>
                      <a:pt x="2284" y="84"/>
                      <a:pt x="2544" y="15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8" name="Freeform 27">
                <a:extLst>
                  <a:ext uri="{FF2B5EF4-FFF2-40B4-BE49-F238E27FC236}">
                    <a16:creationId xmlns:a16="http://schemas.microsoft.com/office/drawing/2014/main" id="{DEBD19DB-CA2E-C3A1-93A9-64A864D02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2144"/>
                <a:ext cx="4128" cy="736"/>
              </a:xfrm>
              <a:custGeom>
                <a:avLst/>
                <a:gdLst>
                  <a:gd name="T0" fmla="*/ 0 w 4128"/>
                  <a:gd name="T1" fmla="*/ 736 h 736"/>
                  <a:gd name="T2" fmla="*/ 576 w 4128"/>
                  <a:gd name="T3" fmla="*/ 256 h 736"/>
                  <a:gd name="T4" fmla="*/ 1392 w 4128"/>
                  <a:gd name="T5" fmla="*/ 16 h 736"/>
                  <a:gd name="T6" fmla="*/ 2688 w 4128"/>
                  <a:gd name="T7" fmla="*/ 160 h 736"/>
                  <a:gd name="T8" fmla="*/ 4128 w 4128"/>
                  <a:gd name="T9" fmla="*/ 352 h 7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28"/>
                  <a:gd name="T16" fmla="*/ 0 h 736"/>
                  <a:gd name="T17" fmla="*/ 4128 w 4128"/>
                  <a:gd name="T18" fmla="*/ 736 h 7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28" h="736">
                    <a:moveTo>
                      <a:pt x="0" y="736"/>
                    </a:moveTo>
                    <a:cubicBezTo>
                      <a:pt x="172" y="556"/>
                      <a:pt x="344" y="376"/>
                      <a:pt x="576" y="256"/>
                    </a:cubicBezTo>
                    <a:cubicBezTo>
                      <a:pt x="808" y="136"/>
                      <a:pt x="1040" y="32"/>
                      <a:pt x="1392" y="16"/>
                    </a:cubicBezTo>
                    <a:cubicBezTo>
                      <a:pt x="1744" y="0"/>
                      <a:pt x="2232" y="104"/>
                      <a:pt x="2688" y="160"/>
                    </a:cubicBezTo>
                    <a:cubicBezTo>
                      <a:pt x="3144" y="216"/>
                      <a:pt x="3636" y="284"/>
                      <a:pt x="4128" y="35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9" name="Text Box 28">
              <a:extLst>
                <a:ext uri="{FF2B5EF4-FFF2-40B4-BE49-F238E27FC236}">
                  <a16:creationId xmlns:a16="http://schemas.microsoft.com/office/drawing/2014/main" id="{BEDE82E0-5DB6-CEE8-8A30-87C25EE4F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592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SF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60" name="Text Box 29">
              <a:extLst>
                <a:ext uri="{FF2B5EF4-FFF2-40B4-BE49-F238E27FC236}">
                  <a16:creationId xmlns:a16="http://schemas.microsoft.com/office/drawing/2014/main" id="{E9B63BDC-1C05-954B-B27A-A8424CFBF6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408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LA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61" name="Text Box 30">
              <a:extLst>
                <a:ext uri="{FF2B5EF4-FFF2-40B4-BE49-F238E27FC236}">
                  <a16:creationId xmlns:a16="http://schemas.microsoft.com/office/drawing/2014/main" id="{D54169E5-A405-77DE-BFF4-65609EDD4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2592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DEN</a:t>
              </a:r>
            </a:p>
          </p:txBody>
        </p:sp>
        <p:sp>
          <p:nvSpPr>
            <p:cNvPr id="10262" name="Text Box 31">
              <a:extLst>
                <a:ext uri="{FF2B5EF4-FFF2-40B4-BE49-F238E27FC236}">
                  <a16:creationId xmlns:a16="http://schemas.microsoft.com/office/drawing/2014/main" id="{1D4D63F2-222F-534D-64EC-B96DF0B72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400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CHI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63" name="Text Box 32">
              <a:extLst>
                <a:ext uri="{FF2B5EF4-FFF2-40B4-BE49-F238E27FC236}">
                  <a16:creationId xmlns:a16="http://schemas.microsoft.com/office/drawing/2014/main" id="{82559EB3-09A1-7AA1-7BD4-3A852AEE3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216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ATL</a:t>
              </a:r>
            </a:p>
          </p:txBody>
        </p:sp>
        <p:sp>
          <p:nvSpPr>
            <p:cNvPr id="10264" name="Text Box 33">
              <a:extLst>
                <a:ext uri="{FF2B5EF4-FFF2-40B4-BE49-F238E27FC236}">
                  <a16:creationId xmlns:a16="http://schemas.microsoft.com/office/drawing/2014/main" id="{9059B8B7-2A73-C7C0-B18D-0336210E1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744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MIA</a:t>
              </a:r>
            </a:p>
          </p:txBody>
        </p:sp>
        <p:sp>
          <p:nvSpPr>
            <p:cNvPr id="10265" name="Text Box 34">
              <a:extLst>
                <a:ext uri="{FF2B5EF4-FFF2-40B4-BE49-F238E27FC236}">
                  <a16:creationId xmlns:a16="http://schemas.microsoft.com/office/drawing/2014/main" id="{292091AB-A04E-4802-520D-EB3BB08D2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680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BOS</a:t>
              </a:r>
            </a:p>
          </p:txBody>
        </p:sp>
        <p:sp>
          <p:nvSpPr>
            <p:cNvPr id="10266" name="Text Box 35">
              <a:extLst>
                <a:ext uri="{FF2B5EF4-FFF2-40B4-BE49-F238E27FC236}">
                  <a16:creationId xmlns:a16="http://schemas.microsoft.com/office/drawing/2014/main" id="{A32419E3-FC13-B81D-1227-6976F9771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2352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NY</a:t>
              </a:r>
            </a:p>
          </p:txBody>
        </p:sp>
      </p:grpSp>
      <p:sp>
        <p:nvSpPr>
          <p:cNvPr id="10244" name="Text Box 36">
            <a:extLst>
              <a:ext uri="{FF2B5EF4-FFF2-40B4-BE49-F238E27FC236}">
                <a16:creationId xmlns:a16="http://schemas.microsoft.com/office/drawing/2014/main" id="{8F5C87EB-EF1A-7319-D1B0-D3DAB86BC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8288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FARES</a:t>
            </a:r>
          </a:p>
        </p:txBody>
      </p:sp>
      <p:sp>
        <p:nvSpPr>
          <p:cNvPr id="10245" name="Text Box 37">
            <a:extLst>
              <a:ext uri="{FF2B5EF4-FFF2-40B4-BE49-F238E27FC236}">
                <a16:creationId xmlns:a16="http://schemas.microsoft.com/office/drawing/2014/main" id="{5CD88112-7692-E28E-2FC7-56876464F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0480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$129</a:t>
            </a:r>
          </a:p>
        </p:txBody>
      </p:sp>
      <p:sp>
        <p:nvSpPr>
          <p:cNvPr id="10246" name="Text Box 38">
            <a:extLst>
              <a:ext uri="{FF2B5EF4-FFF2-40B4-BE49-F238E27FC236}">
                <a16:creationId xmlns:a16="http://schemas.microsoft.com/office/drawing/2014/main" id="{D616EA0B-6E93-00AF-AD3D-CA252855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6576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$99</a:t>
            </a:r>
          </a:p>
        </p:txBody>
      </p:sp>
      <p:sp>
        <p:nvSpPr>
          <p:cNvPr id="10247" name="Text Box 39">
            <a:extLst>
              <a:ext uri="{FF2B5EF4-FFF2-40B4-BE49-F238E27FC236}">
                <a16:creationId xmlns:a16="http://schemas.microsoft.com/office/drawing/2014/main" id="{8E80BF67-B39E-5DB4-2C97-0551543C9288}"/>
              </a:ext>
            </a:extLst>
          </p:cNvPr>
          <p:cNvSpPr txBox="1">
            <a:spLocks noChangeArrowheads="1"/>
          </p:cNvSpPr>
          <p:nvPr/>
        </p:nvSpPr>
        <p:spPr bwMode="auto">
          <a:xfrm rot="-849283">
            <a:off x="7010400" y="30480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$79</a:t>
            </a:r>
          </a:p>
        </p:txBody>
      </p:sp>
      <p:sp>
        <p:nvSpPr>
          <p:cNvPr id="10248" name="Text Box 40">
            <a:extLst>
              <a:ext uri="{FF2B5EF4-FFF2-40B4-BE49-F238E27FC236}">
                <a16:creationId xmlns:a16="http://schemas.microsoft.com/office/drawing/2014/main" id="{A884AC36-D46D-DF16-0D1A-CD1FFA0E3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7338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$59</a:t>
            </a:r>
          </a:p>
        </p:txBody>
      </p:sp>
      <p:sp>
        <p:nvSpPr>
          <p:cNvPr id="10249" name="Text Box 41">
            <a:extLst>
              <a:ext uri="{FF2B5EF4-FFF2-40B4-BE49-F238E27FC236}">
                <a16:creationId xmlns:a16="http://schemas.microsoft.com/office/drawing/2014/main" id="{F49CC8EF-7B55-4738-E92F-5A78A7BF8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2672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$89</a:t>
            </a:r>
          </a:p>
        </p:txBody>
      </p:sp>
      <p:sp>
        <p:nvSpPr>
          <p:cNvPr id="10250" name="Text Box 42">
            <a:extLst>
              <a:ext uri="{FF2B5EF4-FFF2-40B4-BE49-F238E27FC236}">
                <a16:creationId xmlns:a16="http://schemas.microsoft.com/office/drawing/2014/main" id="{5145F8EC-B4AA-E6EC-0E35-867842744B3F}"/>
              </a:ext>
            </a:extLst>
          </p:cNvPr>
          <p:cNvSpPr txBox="1">
            <a:spLocks noChangeArrowheads="1"/>
          </p:cNvSpPr>
          <p:nvPr/>
        </p:nvSpPr>
        <p:spPr bwMode="auto">
          <a:xfrm rot="-469710">
            <a:off x="3962400" y="40386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$69</a:t>
            </a:r>
          </a:p>
        </p:txBody>
      </p:sp>
      <p:sp>
        <p:nvSpPr>
          <p:cNvPr id="10251" name="Text Box 43">
            <a:extLst>
              <a:ext uri="{FF2B5EF4-FFF2-40B4-BE49-F238E27FC236}">
                <a16:creationId xmlns:a16="http://schemas.microsoft.com/office/drawing/2014/main" id="{54AA1966-83EA-273F-FBB9-7A0FF3384716}"/>
              </a:ext>
            </a:extLst>
          </p:cNvPr>
          <p:cNvSpPr txBox="1">
            <a:spLocks noChangeArrowheads="1"/>
          </p:cNvSpPr>
          <p:nvPr/>
        </p:nvSpPr>
        <p:spPr bwMode="auto">
          <a:xfrm rot="-709548">
            <a:off x="3810000" y="48006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$129</a:t>
            </a:r>
          </a:p>
        </p:txBody>
      </p:sp>
      <p:sp>
        <p:nvSpPr>
          <p:cNvPr id="10252" name="Text Box 44">
            <a:extLst>
              <a:ext uri="{FF2B5EF4-FFF2-40B4-BE49-F238E27FC236}">
                <a16:creationId xmlns:a16="http://schemas.microsoft.com/office/drawing/2014/main" id="{A366E230-D112-477B-644A-0E0188E41B67}"/>
              </a:ext>
            </a:extLst>
          </p:cNvPr>
          <p:cNvSpPr txBox="1">
            <a:spLocks noChangeArrowheads="1"/>
          </p:cNvSpPr>
          <p:nvPr/>
        </p:nvSpPr>
        <p:spPr bwMode="auto">
          <a:xfrm rot="-1554410">
            <a:off x="2057400" y="47244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$89</a:t>
            </a:r>
          </a:p>
        </p:txBody>
      </p:sp>
      <p:sp>
        <p:nvSpPr>
          <p:cNvPr id="10253" name="Text Box 45">
            <a:extLst>
              <a:ext uri="{FF2B5EF4-FFF2-40B4-BE49-F238E27FC236}">
                <a16:creationId xmlns:a16="http://schemas.microsoft.com/office/drawing/2014/main" id="{C0406A62-845A-E695-8E6D-C22C7E221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006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$39</a:t>
            </a:r>
          </a:p>
        </p:txBody>
      </p:sp>
      <p:sp>
        <p:nvSpPr>
          <p:cNvPr id="10254" name="Text Box 46">
            <a:extLst>
              <a:ext uri="{FF2B5EF4-FFF2-40B4-BE49-F238E27FC236}">
                <a16:creationId xmlns:a16="http://schemas.microsoft.com/office/drawing/2014/main" id="{3B3F9301-4FBA-D5B4-3205-92B4BD74524C}"/>
              </a:ext>
            </a:extLst>
          </p:cNvPr>
          <p:cNvSpPr txBox="1">
            <a:spLocks noChangeArrowheads="1"/>
          </p:cNvSpPr>
          <p:nvPr/>
        </p:nvSpPr>
        <p:spPr bwMode="auto">
          <a:xfrm rot="-5108018">
            <a:off x="7856538" y="4640262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$99</a:t>
            </a:r>
          </a:p>
        </p:txBody>
      </p:sp>
      <p:sp>
        <p:nvSpPr>
          <p:cNvPr id="10255" name="Text Box 47">
            <a:extLst>
              <a:ext uri="{FF2B5EF4-FFF2-40B4-BE49-F238E27FC236}">
                <a16:creationId xmlns:a16="http://schemas.microsoft.com/office/drawing/2014/main" id="{8F4D5C4A-4278-837E-9B9E-E6EE28159EAF}"/>
              </a:ext>
            </a:extLst>
          </p:cNvPr>
          <p:cNvSpPr txBox="1">
            <a:spLocks noChangeArrowheads="1"/>
          </p:cNvSpPr>
          <p:nvPr/>
        </p:nvSpPr>
        <p:spPr bwMode="auto">
          <a:xfrm rot="-3853878">
            <a:off x="7361238" y="4449762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$79</a:t>
            </a:r>
          </a:p>
        </p:txBody>
      </p:sp>
      <p:sp>
        <p:nvSpPr>
          <p:cNvPr id="10256" name="Text Box 48">
            <a:extLst>
              <a:ext uri="{FF2B5EF4-FFF2-40B4-BE49-F238E27FC236}">
                <a16:creationId xmlns:a16="http://schemas.microsoft.com/office/drawing/2014/main" id="{CD2198C1-DCA7-73DA-DE14-534D9DA196C5}"/>
              </a:ext>
            </a:extLst>
          </p:cNvPr>
          <p:cNvSpPr txBox="1">
            <a:spLocks noChangeArrowheads="1"/>
          </p:cNvSpPr>
          <p:nvPr/>
        </p:nvSpPr>
        <p:spPr bwMode="auto">
          <a:xfrm rot="4023151">
            <a:off x="7323138" y="5554662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$69</a:t>
            </a:r>
          </a:p>
        </p:txBody>
      </p:sp>
      <p:sp>
        <p:nvSpPr>
          <p:cNvPr id="10257" name="Text Box 49">
            <a:extLst>
              <a:ext uri="{FF2B5EF4-FFF2-40B4-BE49-F238E27FC236}">
                <a16:creationId xmlns:a16="http://schemas.microsoft.com/office/drawing/2014/main" id="{C9B293FF-8074-EC54-3B07-E658AD9E8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528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$39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AB7C7BB-FF40-F4B6-30EE-264D32E94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Weighted Graphs</a:t>
            </a:r>
          </a:p>
        </p:txBody>
      </p:sp>
      <p:grpSp>
        <p:nvGrpSpPr>
          <p:cNvPr id="12291" name="Group 4">
            <a:extLst>
              <a:ext uri="{FF2B5EF4-FFF2-40B4-BE49-F238E27FC236}">
                <a16:creationId xmlns:a16="http://schemas.microsoft.com/office/drawing/2014/main" id="{E6551C5C-1FC3-F0B0-BA0B-5A008A03799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667000"/>
            <a:ext cx="7772400" cy="3673475"/>
            <a:chOff x="672" y="1680"/>
            <a:chExt cx="4896" cy="2314"/>
          </a:xfrm>
        </p:grpSpPr>
        <p:grpSp>
          <p:nvGrpSpPr>
            <p:cNvPr id="12307" name="Group 5">
              <a:extLst>
                <a:ext uri="{FF2B5EF4-FFF2-40B4-BE49-F238E27FC236}">
                  <a16:creationId xmlns:a16="http://schemas.microsoft.com/office/drawing/2014/main" id="{00F3D7EB-AAA9-187E-18EC-2C4335F694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920"/>
              <a:ext cx="4176" cy="1968"/>
              <a:chOff x="960" y="1920"/>
              <a:chExt cx="4176" cy="1968"/>
            </a:xfrm>
          </p:grpSpPr>
          <p:sp>
            <p:nvSpPr>
              <p:cNvPr id="12316" name="Oval 6">
                <a:extLst>
                  <a:ext uri="{FF2B5EF4-FFF2-40B4-BE49-F238E27FC236}">
                    <a16:creationId xmlns:a16="http://schemas.microsoft.com/office/drawing/2014/main" id="{368371D0-0DD6-2369-79AD-FA751F97B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17" name="Oval 7">
                <a:extLst>
                  <a:ext uri="{FF2B5EF4-FFF2-40B4-BE49-F238E27FC236}">
                    <a16:creationId xmlns:a16="http://schemas.microsoft.com/office/drawing/2014/main" id="{278F69A6-3CB9-99BB-F1FD-7C66C0ED5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31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18" name="Oval 8">
                <a:extLst>
                  <a:ext uri="{FF2B5EF4-FFF2-40B4-BE49-F238E27FC236}">
                    <a16:creationId xmlns:a16="http://schemas.microsoft.com/office/drawing/2014/main" id="{A2E35AE3-3519-4B39-3EAB-33106E14D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83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19" name="Oval 9">
                <a:extLst>
                  <a:ext uri="{FF2B5EF4-FFF2-40B4-BE49-F238E27FC236}">
                    <a16:creationId xmlns:a16="http://schemas.microsoft.com/office/drawing/2014/main" id="{AC14FAF6-F01C-5B31-3590-1FE0EF15C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59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20" name="Oval 10">
                <a:extLst>
                  <a:ext uri="{FF2B5EF4-FFF2-40B4-BE49-F238E27FC236}">
                    <a16:creationId xmlns:a16="http://schemas.microsoft.com/office/drawing/2014/main" id="{0E51442E-0195-E5F5-F7E1-71437F9B3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32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21" name="Oval 11">
                <a:extLst>
                  <a:ext uri="{FF2B5EF4-FFF2-40B4-BE49-F238E27FC236}">
                    <a16:creationId xmlns:a16="http://schemas.microsoft.com/office/drawing/2014/main" id="{1F994EF8-48C8-B9EC-3F96-684D495D8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379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22" name="Oval 12">
                <a:extLst>
                  <a:ext uri="{FF2B5EF4-FFF2-40B4-BE49-F238E27FC236}">
                    <a16:creationId xmlns:a16="http://schemas.microsoft.com/office/drawing/2014/main" id="{71AF58FA-AEA3-F637-1D65-AE8DB5537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23" name="Oval 13">
                <a:extLst>
                  <a:ext uri="{FF2B5EF4-FFF2-40B4-BE49-F238E27FC236}">
                    <a16:creationId xmlns:a16="http://schemas.microsoft.com/office/drawing/2014/main" id="{4F2E6F5D-B68A-24C5-CE1C-B3E3FD5A3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92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panose="05000000000000000000" pitchFamily="2" charset="2"/>
                  <a:buChar char="l"/>
                  <a:defRPr sz="3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5000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5000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24" name="Line 14">
                <a:extLst>
                  <a:ext uri="{FF2B5EF4-FFF2-40B4-BE49-F238E27FC236}">
                    <a16:creationId xmlns:a16="http://schemas.microsoft.com/office/drawing/2014/main" id="{1A69C09E-7E07-CFB9-D49B-0A2055AC0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19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5" name="Line 15">
                <a:extLst>
                  <a:ext uri="{FF2B5EF4-FFF2-40B4-BE49-F238E27FC236}">
                    <a16:creationId xmlns:a16="http://schemas.microsoft.com/office/drawing/2014/main" id="{C3B334E0-6871-0F72-135F-11CC8C77B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6" name="Line 16">
                <a:extLst>
                  <a:ext uri="{FF2B5EF4-FFF2-40B4-BE49-F238E27FC236}">
                    <a16:creationId xmlns:a16="http://schemas.microsoft.com/office/drawing/2014/main" id="{FA6809BA-76BD-414C-A67E-9CAC66F88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0" y="2880"/>
                <a:ext cx="91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7" name="Line 17">
                <a:extLst>
                  <a:ext uri="{FF2B5EF4-FFF2-40B4-BE49-F238E27FC236}">
                    <a16:creationId xmlns:a16="http://schemas.microsoft.com/office/drawing/2014/main" id="{21559A3E-FDAD-27C8-21AC-DA627BA5D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0" y="2640"/>
                <a:ext cx="13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8" name="Line 18">
                <a:extLst>
                  <a:ext uri="{FF2B5EF4-FFF2-40B4-BE49-F238E27FC236}">
                    <a16:creationId xmlns:a16="http://schemas.microsoft.com/office/drawing/2014/main" id="{74A743B0-C339-BC33-04E6-8CE95038B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" y="2496"/>
                <a:ext cx="3936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9" name="Line 19">
                <a:extLst>
                  <a:ext uri="{FF2B5EF4-FFF2-40B4-BE49-F238E27FC236}">
                    <a16:creationId xmlns:a16="http://schemas.microsoft.com/office/drawing/2014/main" id="{F0A9016F-D567-D281-3DD8-0E03DF7D5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2496"/>
                <a:ext cx="15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0" name="Line 20">
                <a:extLst>
                  <a:ext uri="{FF2B5EF4-FFF2-40B4-BE49-F238E27FC236}">
                    <a16:creationId xmlns:a16="http://schemas.microsoft.com/office/drawing/2014/main" id="{5E5363C5-7C14-421B-B850-0EDA31447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1968"/>
                <a:ext cx="1536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1" name="Line 21">
                <a:extLst>
                  <a:ext uri="{FF2B5EF4-FFF2-40B4-BE49-F238E27FC236}">
                    <a16:creationId xmlns:a16="http://schemas.microsoft.com/office/drawing/2014/main" id="{0592C656-D292-48EA-0A24-926118B608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8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2" name="Line 22">
                <a:extLst>
                  <a:ext uri="{FF2B5EF4-FFF2-40B4-BE49-F238E27FC236}">
                    <a16:creationId xmlns:a16="http://schemas.microsoft.com/office/drawing/2014/main" id="{C8B490B5-16D8-88AB-FBCB-E6648C3B0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2" y="2496"/>
                <a:ext cx="336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3" name="Line 23">
                <a:extLst>
                  <a:ext uri="{FF2B5EF4-FFF2-40B4-BE49-F238E27FC236}">
                    <a16:creationId xmlns:a16="http://schemas.microsoft.com/office/drawing/2014/main" id="{05C0C583-F7AC-DE23-20A0-B167ED9C1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3264"/>
                <a:ext cx="28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4" name="Line 24">
                <a:extLst>
                  <a:ext uri="{FF2B5EF4-FFF2-40B4-BE49-F238E27FC236}">
                    <a16:creationId xmlns:a16="http://schemas.microsoft.com/office/drawing/2014/main" id="{46C88C50-EFF4-FB88-17FD-DC657DEDC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0" y="2496"/>
                <a:ext cx="48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5" name="Line 25">
                <a:extLst>
                  <a:ext uri="{FF2B5EF4-FFF2-40B4-BE49-F238E27FC236}">
                    <a16:creationId xmlns:a16="http://schemas.microsoft.com/office/drawing/2014/main" id="{74761075-A5FD-D938-172F-618332355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120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6" name="Freeform 26">
                <a:extLst>
                  <a:ext uri="{FF2B5EF4-FFF2-40B4-BE49-F238E27FC236}">
                    <a16:creationId xmlns:a16="http://schemas.microsoft.com/office/drawing/2014/main" id="{93F99992-4705-93DA-DA0B-C400487A1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2488"/>
                <a:ext cx="2544" cy="392"/>
              </a:xfrm>
              <a:custGeom>
                <a:avLst/>
                <a:gdLst>
                  <a:gd name="T0" fmla="*/ 0 w 2544"/>
                  <a:gd name="T1" fmla="*/ 392 h 392"/>
                  <a:gd name="T2" fmla="*/ 768 w 2544"/>
                  <a:gd name="T3" fmla="*/ 104 h 392"/>
                  <a:gd name="T4" fmla="*/ 1728 w 2544"/>
                  <a:gd name="T5" fmla="*/ 8 h 392"/>
                  <a:gd name="T6" fmla="*/ 2544 w 2544"/>
                  <a:gd name="T7" fmla="*/ 152 h 3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44"/>
                  <a:gd name="T13" fmla="*/ 0 h 392"/>
                  <a:gd name="T14" fmla="*/ 2544 w 2544"/>
                  <a:gd name="T15" fmla="*/ 392 h 3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44" h="392">
                    <a:moveTo>
                      <a:pt x="0" y="392"/>
                    </a:moveTo>
                    <a:cubicBezTo>
                      <a:pt x="240" y="280"/>
                      <a:pt x="480" y="168"/>
                      <a:pt x="768" y="104"/>
                    </a:cubicBezTo>
                    <a:cubicBezTo>
                      <a:pt x="1056" y="40"/>
                      <a:pt x="1432" y="0"/>
                      <a:pt x="1728" y="8"/>
                    </a:cubicBezTo>
                    <a:cubicBezTo>
                      <a:pt x="2024" y="16"/>
                      <a:pt x="2284" y="84"/>
                      <a:pt x="2544" y="15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7" name="Freeform 27">
                <a:extLst>
                  <a:ext uri="{FF2B5EF4-FFF2-40B4-BE49-F238E27FC236}">
                    <a16:creationId xmlns:a16="http://schemas.microsoft.com/office/drawing/2014/main" id="{AF88F8A5-9DB2-50D1-8679-F747DBED3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2144"/>
                <a:ext cx="4128" cy="736"/>
              </a:xfrm>
              <a:custGeom>
                <a:avLst/>
                <a:gdLst>
                  <a:gd name="T0" fmla="*/ 0 w 4128"/>
                  <a:gd name="T1" fmla="*/ 736 h 736"/>
                  <a:gd name="T2" fmla="*/ 576 w 4128"/>
                  <a:gd name="T3" fmla="*/ 256 h 736"/>
                  <a:gd name="T4" fmla="*/ 1392 w 4128"/>
                  <a:gd name="T5" fmla="*/ 16 h 736"/>
                  <a:gd name="T6" fmla="*/ 2688 w 4128"/>
                  <a:gd name="T7" fmla="*/ 160 h 736"/>
                  <a:gd name="T8" fmla="*/ 4128 w 4128"/>
                  <a:gd name="T9" fmla="*/ 352 h 7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28"/>
                  <a:gd name="T16" fmla="*/ 0 h 736"/>
                  <a:gd name="T17" fmla="*/ 4128 w 4128"/>
                  <a:gd name="T18" fmla="*/ 736 h 7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28" h="736">
                    <a:moveTo>
                      <a:pt x="0" y="736"/>
                    </a:moveTo>
                    <a:cubicBezTo>
                      <a:pt x="172" y="556"/>
                      <a:pt x="344" y="376"/>
                      <a:pt x="576" y="256"/>
                    </a:cubicBezTo>
                    <a:cubicBezTo>
                      <a:pt x="808" y="136"/>
                      <a:pt x="1040" y="32"/>
                      <a:pt x="1392" y="16"/>
                    </a:cubicBezTo>
                    <a:cubicBezTo>
                      <a:pt x="1744" y="0"/>
                      <a:pt x="2232" y="104"/>
                      <a:pt x="2688" y="160"/>
                    </a:cubicBezTo>
                    <a:cubicBezTo>
                      <a:pt x="3144" y="216"/>
                      <a:pt x="3636" y="284"/>
                      <a:pt x="4128" y="35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8" name="Text Box 28">
              <a:extLst>
                <a:ext uri="{FF2B5EF4-FFF2-40B4-BE49-F238E27FC236}">
                  <a16:creationId xmlns:a16="http://schemas.microsoft.com/office/drawing/2014/main" id="{9F727213-FF92-1A2F-9381-15D2B5B64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592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SF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9" name="Text Box 29">
              <a:extLst>
                <a:ext uri="{FF2B5EF4-FFF2-40B4-BE49-F238E27FC236}">
                  <a16:creationId xmlns:a16="http://schemas.microsoft.com/office/drawing/2014/main" id="{2BF1281C-AF41-3315-EB18-F6F433ACE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408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LA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10" name="Text Box 30">
              <a:extLst>
                <a:ext uri="{FF2B5EF4-FFF2-40B4-BE49-F238E27FC236}">
                  <a16:creationId xmlns:a16="http://schemas.microsoft.com/office/drawing/2014/main" id="{8E4DEB74-2D4C-1F96-1E5E-1621493B1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2592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DEN</a:t>
              </a:r>
            </a:p>
          </p:txBody>
        </p:sp>
        <p:sp>
          <p:nvSpPr>
            <p:cNvPr id="12311" name="Text Box 31">
              <a:extLst>
                <a:ext uri="{FF2B5EF4-FFF2-40B4-BE49-F238E27FC236}">
                  <a16:creationId xmlns:a16="http://schemas.microsoft.com/office/drawing/2014/main" id="{500B4C96-3ACB-4947-A5D6-02C3D5768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400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CHI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12" name="Text Box 32">
              <a:extLst>
                <a:ext uri="{FF2B5EF4-FFF2-40B4-BE49-F238E27FC236}">
                  <a16:creationId xmlns:a16="http://schemas.microsoft.com/office/drawing/2014/main" id="{2F004C44-FFB8-10B9-5033-50B4463EA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216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ATL</a:t>
              </a:r>
            </a:p>
          </p:txBody>
        </p:sp>
        <p:sp>
          <p:nvSpPr>
            <p:cNvPr id="12313" name="Text Box 33">
              <a:extLst>
                <a:ext uri="{FF2B5EF4-FFF2-40B4-BE49-F238E27FC236}">
                  <a16:creationId xmlns:a16="http://schemas.microsoft.com/office/drawing/2014/main" id="{A4D2000E-686D-071A-E414-9E9C2ED38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744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MIA</a:t>
              </a:r>
            </a:p>
          </p:txBody>
        </p:sp>
        <p:sp>
          <p:nvSpPr>
            <p:cNvPr id="12314" name="Text Box 34">
              <a:extLst>
                <a:ext uri="{FF2B5EF4-FFF2-40B4-BE49-F238E27FC236}">
                  <a16:creationId xmlns:a16="http://schemas.microsoft.com/office/drawing/2014/main" id="{736B189F-F218-715A-421D-90F6FA7FB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680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BOS</a:t>
              </a:r>
            </a:p>
          </p:txBody>
        </p:sp>
        <p:sp>
          <p:nvSpPr>
            <p:cNvPr id="12315" name="Text Box 35">
              <a:extLst>
                <a:ext uri="{FF2B5EF4-FFF2-40B4-BE49-F238E27FC236}">
                  <a16:creationId xmlns:a16="http://schemas.microsoft.com/office/drawing/2014/main" id="{41447942-0960-7938-F637-42715FAEE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2352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NY</a:t>
              </a:r>
            </a:p>
          </p:txBody>
        </p:sp>
      </p:grpSp>
      <p:sp>
        <p:nvSpPr>
          <p:cNvPr id="12292" name="Text Box 36">
            <a:extLst>
              <a:ext uri="{FF2B5EF4-FFF2-40B4-BE49-F238E27FC236}">
                <a16:creationId xmlns:a16="http://schemas.microsoft.com/office/drawing/2014/main" id="{97565D46-0DBD-1BF3-CA30-10BAA7FA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8800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FLIGHT TIMES</a:t>
            </a:r>
          </a:p>
        </p:txBody>
      </p:sp>
      <p:sp>
        <p:nvSpPr>
          <p:cNvPr id="12293" name="Text Box 37">
            <a:extLst>
              <a:ext uri="{FF2B5EF4-FFF2-40B4-BE49-F238E27FC236}">
                <a16:creationId xmlns:a16="http://schemas.microsoft.com/office/drawing/2014/main" id="{FDEE6AC3-B848-AB99-64C7-1CD4CB435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048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4:05</a:t>
            </a:r>
          </a:p>
        </p:txBody>
      </p:sp>
      <p:sp>
        <p:nvSpPr>
          <p:cNvPr id="12294" name="Text Box 38">
            <a:extLst>
              <a:ext uri="{FF2B5EF4-FFF2-40B4-BE49-F238E27FC236}">
                <a16:creationId xmlns:a16="http://schemas.microsoft.com/office/drawing/2014/main" id="{CC9D787D-1D4F-3CF2-F186-5B91B6BB7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6576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2:55</a:t>
            </a:r>
          </a:p>
        </p:txBody>
      </p:sp>
      <p:sp>
        <p:nvSpPr>
          <p:cNvPr id="12295" name="Text Box 39">
            <a:extLst>
              <a:ext uri="{FF2B5EF4-FFF2-40B4-BE49-F238E27FC236}">
                <a16:creationId xmlns:a16="http://schemas.microsoft.com/office/drawing/2014/main" id="{41A0956C-C29D-0B7D-A04F-3A91F17A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2672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2:20</a:t>
            </a:r>
          </a:p>
        </p:txBody>
      </p:sp>
      <p:sp>
        <p:nvSpPr>
          <p:cNvPr id="12296" name="Text Box 40">
            <a:extLst>
              <a:ext uri="{FF2B5EF4-FFF2-40B4-BE49-F238E27FC236}">
                <a16:creationId xmlns:a16="http://schemas.microsoft.com/office/drawing/2014/main" id="{C2E7BDE5-5A53-0BA2-2501-5553FDA33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1148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2:10</a:t>
            </a:r>
          </a:p>
        </p:txBody>
      </p:sp>
      <p:sp>
        <p:nvSpPr>
          <p:cNvPr id="12297" name="Text Box 41">
            <a:extLst>
              <a:ext uri="{FF2B5EF4-FFF2-40B4-BE49-F238E27FC236}">
                <a16:creationId xmlns:a16="http://schemas.microsoft.com/office/drawing/2014/main" id="{CCE929CD-0E1F-2A80-E4A1-D135FE98048C}"/>
              </a:ext>
            </a:extLst>
          </p:cNvPr>
          <p:cNvSpPr txBox="1">
            <a:spLocks noChangeArrowheads="1"/>
          </p:cNvSpPr>
          <p:nvPr/>
        </p:nvSpPr>
        <p:spPr bwMode="auto">
          <a:xfrm rot="-787076">
            <a:off x="3962400" y="47244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3:50</a:t>
            </a:r>
          </a:p>
        </p:txBody>
      </p:sp>
      <p:sp>
        <p:nvSpPr>
          <p:cNvPr id="12298" name="Text Box 42">
            <a:extLst>
              <a:ext uri="{FF2B5EF4-FFF2-40B4-BE49-F238E27FC236}">
                <a16:creationId xmlns:a16="http://schemas.microsoft.com/office/drawing/2014/main" id="{B3C11280-D97B-5C89-1161-64CF33C9FF92}"/>
              </a:ext>
            </a:extLst>
          </p:cNvPr>
          <p:cNvSpPr txBox="1">
            <a:spLocks noChangeArrowheads="1"/>
          </p:cNvSpPr>
          <p:nvPr/>
        </p:nvSpPr>
        <p:spPr bwMode="auto">
          <a:xfrm rot="-1319609">
            <a:off x="1981200" y="47244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2:00</a:t>
            </a:r>
          </a:p>
        </p:txBody>
      </p:sp>
      <p:sp>
        <p:nvSpPr>
          <p:cNvPr id="12299" name="Text Box 43">
            <a:extLst>
              <a:ext uri="{FF2B5EF4-FFF2-40B4-BE49-F238E27FC236}">
                <a16:creationId xmlns:a16="http://schemas.microsoft.com/office/drawing/2014/main" id="{7FF01829-CFCC-3B2B-0E82-7118328FB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006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1:15</a:t>
            </a:r>
          </a:p>
        </p:txBody>
      </p:sp>
      <p:sp>
        <p:nvSpPr>
          <p:cNvPr id="12300" name="Text Box 44">
            <a:extLst>
              <a:ext uri="{FF2B5EF4-FFF2-40B4-BE49-F238E27FC236}">
                <a16:creationId xmlns:a16="http://schemas.microsoft.com/office/drawing/2014/main" id="{03C18473-A07D-667E-10A9-6FD1FA8E6115}"/>
              </a:ext>
            </a:extLst>
          </p:cNvPr>
          <p:cNvSpPr txBox="1">
            <a:spLocks noChangeArrowheads="1"/>
          </p:cNvSpPr>
          <p:nvPr/>
        </p:nvSpPr>
        <p:spPr bwMode="auto">
          <a:xfrm rot="-1309090">
            <a:off x="6781800" y="31242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2:10</a:t>
            </a:r>
          </a:p>
        </p:txBody>
      </p:sp>
      <p:sp>
        <p:nvSpPr>
          <p:cNvPr id="12301" name="Text Box 45">
            <a:extLst>
              <a:ext uri="{FF2B5EF4-FFF2-40B4-BE49-F238E27FC236}">
                <a16:creationId xmlns:a16="http://schemas.microsoft.com/office/drawing/2014/main" id="{1B52F731-3FEC-5728-1402-59ED5C8B972C}"/>
              </a:ext>
            </a:extLst>
          </p:cNvPr>
          <p:cNvSpPr txBox="1">
            <a:spLocks noChangeArrowheads="1"/>
          </p:cNvSpPr>
          <p:nvPr/>
        </p:nvSpPr>
        <p:spPr bwMode="auto">
          <a:xfrm rot="1519247">
            <a:off x="6096000" y="4572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1:40</a:t>
            </a:r>
          </a:p>
        </p:txBody>
      </p:sp>
      <p:sp>
        <p:nvSpPr>
          <p:cNvPr id="12302" name="Text Box 46">
            <a:extLst>
              <a:ext uri="{FF2B5EF4-FFF2-40B4-BE49-F238E27FC236}">
                <a16:creationId xmlns:a16="http://schemas.microsoft.com/office/drawing/2014/main" id="{63296ACF-2A5B-D1EA-F019-DC727F7E7FE7}"/>
              </a:ext>
            </a:extLst>
          </p:cNvPr>
          <p:cNvSpPr txBox="1">
            <a:spLocks noChangeArrowheads="1"/>
          </p:cNvSpPr>
          <p:nvPr/>
        </p:nvSpPr>
        <p:spPr bwMode="auto">
          <a:xfrm rot="3844471">
            <a:off x="7246938" y="5554662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1:30</a:t>
            </a:r>
          </a:p>
        </p:txBody>
      </p:sp>
      <p:sp>
        <p:nvSpPr>
          <p:cNvPr id="12303" name="Text Box 47">
            <a:extLst>
              <a:ext uri="{FF2B5EF4-FFF2-40B4-BE49-F238E27FC236}">
                <a16:creationId xmlns:a16="http://schemas.microsoft.com/office/drawing/2014/main" id="{27495452-BBE7-FEB8-82C7-A0F2544F0A77}"/>
              </a:ext>
            </a:extLst>
          </p:cNvPr>
          <p:cNvSpPr txBox="1">
            <a:spLocks noChangeArrowheads="1"/>
          </p:cNvSpPr>
          <p:nvPr/>
        </p:nvSpPr>
        <p:spPr bwMode="auto">
          <a:xfrm rot="-4089558">
            <a:off x="7285038" y="4297362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1:55</a:t>
            </a:r>
          </a:p>
        </p:txBody>
      </p:sp>
      <p:sp>
        <p:nvSpPr>
          <p:cNvPr id="12304" name="Text Box 48">
            <a:extLst>
              <a:ext uri="{FF2B5EF4-FFF2-40B4-BE49-F238E27FC236}">
                <a16:creationId xmlns:a16="http://schemas.microsoft.com/office/drawing/2014/main" id="{6DC6560B-8DBC-9B84-BE3C-A0E6BBF7D407}"/>
              </a:ext>
            </a:extLst>
          </p:cNvPr>
          <p:cNvSpPr txBox="1">
            <a:spLocks noChangeArrowheads="1"/>
          </p:cNvSpPr>
          <p:nvPr/>
        </p:nvSpPr>
        <p:spPr bwMode="auto">
          <a:xfrm rot="5763594">
            <a:off x="7856538" y="4716462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2:45</a:t>
            </a:r>
          </a:p>
        </p:txBody>
      </p:sp>
      <p:sp>
        <p:nvSpPr>
          <p:cNvPr id="12305" name="Text Box 49">
            <a:extLst>
              <a:ext uri="{FF2B5EF4-FFF2-40B4-BE49-F238E27FC236}">
                <a16:creationId xmlns:a16="http://schemas.microsoft.com/office/drawing/2014/main" id="{923CEAB8-0183-4D4C-C477-7C6836899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352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0:50</a:t>
            </a:r>
          </a:p>
        </p:txBody>
      </p:sp>
      <p:sp>
        <p:nvSpPr>
          <p:cNvPr id="12306" name="Text Box 50">
            <a:extLst>
              <a:ext uri="{FF2B5EF4-FFF2-40B4-BE49-F238E27FC236}">
                <a16:creationId xmlns:a16="http://schemas.microsoft.com/office/drawing/2014/main" id="{6C89B83E-6DD0-36C2-48BA-C1578827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810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82F1A"/>
                </a:solidFill>
                <a:latin typeface="Times New Roman" panose="02020603050405020304" pitchFamily="18" charset="0"/>
              </a:rPr>
              <a:t>1:50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BDF68B3-5978-AA6E-89C9-E2B811CF6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Weighted Graphs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A35185E-52B9-2A66-0E78-CB4704E99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700"/>
          </a:p>
          <a:p>
            <a:pPr eaLnBrk="1" hangingPunct="1">
              <a:lnSpc>
                <a:spcPct val="80000"/>
              </a:lnSpc>
            </a:pPr>
            <a:r>
              <a:rPr lang="en-US" altLang="en-US" sz="2700"/>
              <a:t>A weighted graph is a graph in which each edge (</a:t>
            </a:r>
            <a:r>
              <a:rPr lang="en-US" altLang="en-US" sz="2700" i="1"/>
              <a:t>u, v</a:t>
            </a:r>
            <a:r>
              <a:rPr lang="en-US" altLang="en-US" sz="2700"/>
              <a:t>) has a weight </a:t>
            </a:r>
            <a:r>
              <a:rPr lang="en-US" altLang="en-US" sz="2700" i="1"/>
              <a:t>w</a:t>
            </a:r>
            <a:r>
              <a:rPr lang="en-US" altLang="en-US" sz="2700"/>
              <a:t>(</a:t>
            </a:r>
            <a:r>
              <a:rPr lang="en-US" altLang="en-US" sz="2700" i="1"/>
              <a:t>u, v</a:t>
            </a:r>
            <a:r>
              <a:rPr lang="en-US" altLang="en-US" sz="2700"/>
              <a:t>). Each weight is a real number.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/>
              <a:t>Weights can represent distance, cost, time, capacity, etc.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/>
              <a:t>The length of a path in a weighted graph is the sum of the weights on the edges.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/>
              <a:t>Dijkstra’s Algorithm finds the shortest path between two vertices.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1446C4C3-17EE-22B2-21FB-AE2D4234A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FBE7D8D2-EA24-81D6-EF00-DCDF8FDA4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979E701B-1EEF-948B-8FEB-5710D5C5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20932</TotalTime>
  <Words>1564</Words>
  <Application>Microsoft Office PowerPoint</Application>
  <PresentationFormat>On-screen Show (4:3)</PresentationFormat>
  <Paragraphs>337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Book Antiqua</vt:lpstr>
      <vt:lpstr>Raleway</vt:lpstr>
      <vt:lpstr>Times New Roman</vt:lpstr>
      <vt:lpstr>Arial Narrow</vt:lpstr>
      <vt:lpstr>Wingdings</vt:lpstr>
      <vt:lpstr>Symbol</vt:lpstr>
      <vt:lpstr>Arial Black</vt:lpstr>
      <vt:lpstr>Arial</vt:lpstr>
      <vt:lpstr>Studio</vt:lpstr>
      <vt:lpstr>Shortest Paths</vt:lpstr>
      <vt:lpstr>Weighted Graphs</vt:lpstr>
      <vt:lpstr>Weighted Graphs</vt:lpstr>
      <vt:lpstr>Weighted Graphs</vt:lpstr>
      <vt:lpstr>Weighted Graphs</vt:lpstr>
      <vt:lpstr>Weighted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Dijkstra Animation</vt:lpstr>
      <vt:lpstr>Find a  shortest path  from a to z</vt:lpstr>
      <vt:lpstr>PowerPoint Presentation</vt:lpstr>
      <vt:lpstr>Properties of Dijkstra’s alg</vt:lpstr>
      <vt:lpstr>Subpaths of shortest paths are shortest paths</vt:lpstr>
      <vt:lpstr>PowerPoint Presentation</vt:lpstr>
      <vt:lpstr>PowerPoint Presentation</vt:lpstr>
      <vt:lpstr>Theorems</vt:lpstr>
      <vt:lpstr>The Traveling Salesman Problem</vt:lpstr>
      <vt:lpstr>The Traveling Salesman Problem</vt:lpstr>
      <vt:lpstr>THE FEDERAL EMERGENCY MANAGEMENT AGENCY</vt:lpstr>
      <vt:lpstr>FEMA traveling salesman  Network representation</vt:lpstr>
      <vt:lpstr>PowerPoint Presentation</vt:lpstr>
      <vt:lpstr>FEMA - Traveling Salesman </vt:lpstr>
      <vt:lpstr>FEMA – full enumeration</vt:lpstr>
      <vt:lpstr>FEMA – optimal solution</vt:lpstr>
      <vt:lpstr>The Traveling Salesman Problem</vt:lpstr>
    </vt:vector>
  </TitlesOfParts>
  <Company>UVSC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Structures - CSIS121</dc:title>
  <dc:creator>e. carey</dc:creator>
  <cp:lastModifiedBy>Longin Jan Latecki</cp:lastModifiedBy>
  <cp:revision>219</cp:revision>
  <dcterms:created xsi:type="dcterms:W3CDTF">1998-03-07T23:53:18Z</dcterms:created>
  <dcterms:modified xsi:type="dcterms:W3CDTF">2024-10-03T14:53:27Z</dcterms:modified>
</cp:coreProperties>
</file>