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358" r:id="rId3"/>
    <p:sldId id="452" r:id="rId4"/>
    <p:sldId id="453" r:id="rId5"/>
    <p:sldId id="457" r:id="rId6"/>
    <p:sldId id="470" r:id="rId7"/>
    <p:sldId id="454" r:id="rId8"/>
    <p:sldId id="456" r:id="rId9"/>
    <p:sldId id="468" r:id="rId10"/>
    <p:sldId id="469" r:id="rId11"/>
    <p:sldId id="455" r:id="rId12"/>
    <p:sldId id="471" r:id="rId13"/>
    <p:sldId id="472" r:id="rId14"/>
    <p:sldId id="482" r:id="rId15"/>
    <p:sldId id="458" r:id="rId16"/>
    <p:sldId id="473" r:id="rId17"/>
    <p:sldId id="477" r:id="rId18"/>
    <p:sldId id="474" r:id="rId19"/>
    <p:sldId id="483" r:id="rId20"/>
    <p:sldId id="475" r:id="rId21"/>
    <p:sldId id="476" r:id="rId22"/>
    <p:sldId id="481" r:id="rId23"/>
    <p:sldId id="434" r:id="rId24"/>
    <p:sldId id="480" r:id="rId25"/>
    <p:sldId id="479" r:id="rId26"/>
    <p:sldId id="478" r:id="rId27"/>
    <p:sldId id="4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 varScale="1">
        <p:scale>
          <a:sx n="85" d="100"/>
          <a:sy n="85" d="100"/>
        </p:scale>
        <p:origin x="939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Euler and Hamiltonian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10.5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Based on </a:t>
            </a:r>
            <a:r>
              <a:rPr lang="en-US" b="1" dirty="0">
                <a:latin typeface="Times New Roman" pitchFamily="18" charset="0"/>
              </a:rPr>
              <a:t>Discrete Mathematics and Its Applications</a:t>
            </a:r>
            <a:r>
              <a:rPr lang="en-US" dirty="0">
                <a:latin typeface="Times New Roman" pitchFamily="18" charset="0"/>
              </a:rPr>
              <a:t>, 8</a:t>
            </a:r>
            <a:r>
              <a:rPr lang="en-US" baseline="30000" dirty="0">
                <a:latin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</a:rPr>
              <a:t> ed., by Kenneth H. Rosen, published by </a:t>
            </a:r>
            <a:r>
              <a:rPr lang="en-US">
                <a:latin typeface="Times New Roman" pitchFamily="18" charset="0"/>
              </a:rPr>
              <a:t>McGraw Hill.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Instructor: Longin Jan Latecki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   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Euler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/>
              <a:t>circuit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>
                <a:ea typeface="Cambria Math" pitchFamily="18" charset="0"/>
              </a:rPr>
              <a:t>a circuit in </a:t>
            </a:r>
            <a:r>
              <a:rPr lang="en-US" sz="2600" i="1" dirty="0">
                <a:ea typeface="Cambria Math" pitchFamily="18" charset="0"/>
              </a:rPr>
              <a:t>G </a:t>
            </a:r>
            <a:r>
              <a:rPr lang="en-US" sz="2600" dirty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                  successively 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/>
              <a:t>G</a:t>
            </a:r>
            <a:r>
              <a:rPr lang="en-US" sz="2600" dirty="0"/>
              <a:t> with the edges of this circuit and all isolated vertices removed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/>
              <a:t>while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H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/>
              <a:t>         </a:t>
            </a:r>
            <a:r>
              <a:rPr lang="en-US" sz="2600" i="1" dirty="0" err="1"/>
              <a:t>subciruit</a:t>
            </a:r>
            <a:r>
              <a:rPr lang="en-US" sz="2600" i="1" dirty="0"/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                           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       </a:t>
            </a:r>
            <a:r>
              <a:rPr lang="en-US" sz="2600" i="1" dirty="0"/>
              <a:t>H</a:t>
            </a:r>
            <a:r>
              <a:rPr lang="en-US" sz="2600" dirty="0"/>
              <a:t> := </a:t>
            </a:r>
            <a:r>
              <a:rPr lang="en-US" sz="2600" i="1" dirty="0"/>
              <a:t>H</a:t>
            </a:r>
            <a:r>
              <a:rPr lang="en-US" sz="2600" dirty="0"/>
              <a:t> with edges of </a:t>
            </a:r>
            <a:r>
              <a:rPr lang="en-US" sz="2600" i="1" dirty="0" err="1"/>
              <a:t>subciruit</a:t>
            </a:r>
            <a:r>
              <a:rPr lang="en-US" sz="2600" dirty="0"/>
              <a:t> and all isolated vertices removed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       </a:t>
            </a:r>
            <a:r>
              <a:rPr lang="en-US" sz="2600" i="1" dirty="0"/>
              <a:t>circuit </a:t>
            </a:r>
            <a:r>
              <a:rPr lang="en-US" sz="2600" dirty="0"/>
              <a:t>:= </a:t>
            </a:r>
            <a:r>
              <a:rPr lang="en-US" sz="2600" i="1" dirty="0"/>
              <a:t>circuit</a:t>
            </a:r>
            <a:r>
              <a:rPr lang="en-US" sz="2600" dirty="0"/>
              <a:t> with </a:t>
            </a:r>
            <a:r>
              <a:rPr lang="en-US" sz="2600" dirty="0" err="1"/>
              <a:t>s</a:t>
            </a:r>
            <a:r>
              <a:rPr lang="en-US" sz="2600" i="1" dirty="0" err="1"/>
              <a:t>ubcircuit</a:t>
            </a:r>
            <a:r>
              <a:rPr lang="en-US" sz="2600" dirty="0"/>
              <a:t> inserted at the appropriate vertex. 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circuit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3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Theorem</a:t>
            </a:r>
            <a:r>
              <a:rPr lang="en-US" dirty="0"/>
              <a:t>: A connected multigraph with at least two vertices has a Euler circuit if and only if each of its vertices has an even degree and it has a Euler path if and only if it has exactly two vertices of odd degree.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Four vertices in the multigraph model of the  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 have odd degree.   </a:t>
            </a:r>
          </a:p>
          <a:p>
            <a:pPr marL="0" indent="0">
              <a:buNone/>
            </a:pPr>
            <a:r>
              <a:rPr lang="en-US" dirty="0"/>
              <a:t>Hence, there is no Euler circuit in this multigraph,</a:t>
            </a:r>
          </a:p>
          <a:p>
            <a:pPr marL="0" indent="0">
              <a:buNone/>
            </a:pPr>
            <a:r>
              <a:rPr lang="en-US" dirty="0"/>
              <a:t>and it is impossible to start at a given point, cross each bridge exactly once, and return to the starting point.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062990" cy="18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Euler Circuit in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Euler Path in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Necessary and Sufficient Conditions for</a:t>
            </a:r>
            <a:br>
              <a:rPr lang="en-US" sz="3200" dirty="0"/>
            </a:br>
            <a:r>
              <a:rPr lang="en-US" sz="3200" dirty="0"/>
              <a:t>Euler Circuits and Paths in Directed Graphs </a:t>
            </a:r>
          </a:p>
        </p:txBody>
      </p:sp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Euler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/>
              <a:t> street in a neighborhood, </a:t>
            </a:r>
          </a:p>
          <a:p>
            <a:pPr lvl="1"/>
            <a:r>
              <a:rPr lang="en-US" dirty="0"/>
              <a:t>road in a transportation network,</a:t>
            </a:r>
          </a:p>
          <a:p>
            <a:pPr lvl="1"/>
            <a:r>
              <a:rPr lang="en-US" dirty="0"/>
              <a:t>connection in a utility grid, </a:t>
            </a:r>
          </a:p>
          <a:p>
            <a:pPr lvl="1"/>
            <a:r>
              <a:rPr lang="en-US" dirty="0"/>
              <a:t>link in a communications network.</a:t>
            </a:r>
          </a:p>
          <a:p>
            <a:r>
              <a:rPr lang="en-US" dirty="0"/>
              <a:t>Other applications are found in the </a:t>
            </a:r>
          </a:p>
          <a:p>
            <a:pPr lvl="1"/>
            <a:r>
              <a:rPr lang="en-US" dirty="0"/>
              <a:t>layout of circuits, </a:t>
            </a:r>
          </a:p>
          <a:p>
            <a:pPr lvl="1"/>
            <a:r>
              <a:rPr lang="en-US" dirty="0"/>
              <a:t>network multicasting,</a:t>
            </a:r>
          </a:p>
          <a:p>
            <a:pPr lvl="1"/>
            <a:r>
              <a:rPr lang="en-US" dirty="0"/>
              <a:t>molecular biology, where Euler paths are used in the sequencing of DNA.</a:t>
            </a:r>
          </a:p>
        </p:txBody>
      </p:sp>
    </p:spTree>
    <p:extLst>
      <p:ext uri="{BB962C8B-B14F-4D97-AF65-F5344CB8AC3E}">
        <p14:creationId xmlns:p14="http://schemas.microsoft.com/office/powerpoint/2010/main" val="381097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 Paths and Circuits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dirty="0">
                <a:latin typeface="Times New Roman" pitchFamily="18" charset="0"/>
              </a:rPr>
              <a:t>Dodecahedron puzzle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1054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Hamilton Paths and Circuits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08" y="1130554"/>
            <a:ext cx="8558692" cy="21031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Euler paths and circuits contained every edge only once. Now we look at paths and circuits that contain every vertex exactly once. </a:t>
            </a:r>
          </a:p>
          <a:p>
            <a:r>
              <a:rPr lang="en-US" dirty="0"/>
              <a:t>William Hamilton invented the </a:t>
            </a:r>
            <a:r>
              <a:rPr lang="en-US" i="1" dirty="0" err="1"/>
              <a:t>Icosian</a:t>
            </a:r>
            <a:r>
              <a:rPr lang="en-US" i="1" dirty="0"/>
              <a:t> puzzle </a:t>
            </a:r>
            <a:r>
              <a:rPr lang="en-US" dirty="0"/>
              <a:t>in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/>
              <a:t>. It consisted of a wooden dodecahedron (with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/>
              <a:t> regular pentagons as faces), shown in (a), with a peg at each vertex, labeled with the names of different cities. String was used to plot 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once</a:t>
            </a:r>
          </a:p>
          <a:p>
            <a:r>
              <a:rPr lang="en-US" dirty="0"/>
              <a:t>The graph form of the puzzle is given in (b).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Rowan Hamilton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/>
              <a:t>)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7541" y="5041646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Euler Paths and Circuits</a:t>
            </a:r>
          </a:p>
          <a:p>
            <a:r>
              <a:rPr lang="en-US" dirty="0"/>
              <a:t>Hamilton Paths and Circuits</a:t>
            </a:r>
          </a:p>
          <a:p>
            <a:r>
              <a:rPr lang="en-US" dirty="0"/>
              <a:t>Applications of Hamilton Circuits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Which of these three figures has a Hamilton circuit? 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Times New Roman" pitchFamily="18" charset="0"/>
              </a:rPr>
              <a:t>Euler versus Hamilton Circuit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59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Necessary Conditions for</a:t>
            </a:r>
            <a:br>
              <a:rPr lang="en-US" sz="3600" dirty="0"/>
            </a:br>
            <a:r>
              <a:rPr lang="en-US" sz="3600" dirty="0"/>
              <a:t>Hamilton Circuits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a Euler circuit, 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circuit.</a:t>
            </a:r>
          </a:p>
          <a:p>
            <a:r>
              <a:rPr lang="en-US" dirty="0"/>
              <a:t>However, there are some useful necessary conditions.  </a:t>
            </a:r>
          </a:p>
          <a:p>
            <a:r>
              <a:rPr lang="en-US" dirty="0"/>
              <a:t>We describe two of these now.</a:t>
            </a:r>
          </a:p>
          <a:p>
            <a:pPr indent="0">
              <a:buNone/>
            </a:pPr>
            <a:r>
              <a:rPr lang="en-US" b="1" dirty="0"/>
              <a:t>Dirac’s Theorem</a:t>
            </a:r>
            <a:r>
              <a:rPr lang="en-US" dirty="0"/>
              <a:t>: 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vertices such that the degree of every vertex in </a:t>
            </a:r>
            <a:r>
              <a:rPr lang="en-US" i="1" dirty="0"/>
              <a:t>G</a:t>
            </a:r>
            <a:r>
              <a:rPr lang="en-US" dirty="0"/>
              <a:t> is ≥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then </a:t>
            </a:r>
            <a:r>
              <a:rPr lang="en-US" i="1" dirty="0"/>
              <a:t>G</a:t>
            </a:r>
            <a:r>
              <a:rPr lang="en-US" dirty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Ore’s Theorem</a:t>
            </a:r>
            <a:r>
              <a:rPr lang="en-US" dirty="0"/>
              <a:t>: 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/>
              <a:t>n</a:t>
            </a:r>
            <a:r>
              <a:rPr lang="en-US" dirty="0"/>
              <a:t>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 vertices such that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+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 ≥ </a:t>
            </a:r>
            <a:r>
              <a:rPr lang="en-US" i="1" dirty="0"/>
              <a:t>n</a:t>
            </a:r>
            <a:r>
              <a:rPr lang="en-US" dirty="0"/>
              <a:t>  for every pair of nonadjacent vertices, then G has a Hamilton circuit.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Gabriel Andrew Dirac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Øysten</a:t>
            </a:r>
            <a:r>
              <a:rPr lang="en-US" dirty="0"/>
              <a:t> Ore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85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/>
          <a:lstStyle/>
          <a:p>
            <a:r>
              <a:rPr lang="en-US" sz="3600" dirty="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099038" y="644951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There is no Hamilton circuit in G because G has a vertex of degree one: </a:t>
            </a:r>
            <a:r>
              <a:rPr lang="en-US" i="1" dirty="0"/>
              <a:t>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7538" y="51816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Now consider </a:t>
            </a:r>
            <a:r>
              <a:rPr lang="en-US" i="1" dirty="0"/>
              <a:t>H. </a:t>
            </a:r>
            <a:r>
              <a:rPr lang="en-US" dirty="0"/>
              <a:t>Because the degrees of the vertices </a:t>
            </a:r>
            <a:r>
              <a:rPr lang="en-US" i="1" dirty="0"/>
              <a:t>a, b, d, and e are all two, every edge </a:t>
            </a:r>
            <a:r>
              <a:rPr lang="en-US" dirty="0"/>
              <a:t>incident with these vertices must be part of any Hamilton circuit. No Hamilton circuit can exist in </a:t>
            </a:r>
            <a:r>
              <a:rPr lang="en-US" i="1" dirty="0"/>
              <a:t>H, </a:t>
            </a:r>
            <a:r>
              <a:rPr lang="en-US" dirty="0"/>
              <a:t>for any Hamilton circuit would have to contain four edges incident with </a:t>
            </a:r>
            <a:r>
              <a:rPr lang="en-US" i="1" dirty="0"/>
              <a:t>c</a:t>
            </a:r>
            <a:r>
              <a:rPr lang="en-US" dirty="0"/>
              <a:t>, which implies that we would need to pass through </a:t>
            </a:r>
            <a:r>
              <a:rPr lang="en-US" i="1" dirty="0"/>
              <a:t>c</a:t>
            </a:r>
            <a:r>
              <a:rPr lang="en-US" dirty="0"/>
              <a:t> twice, which is not allowed in a Hamilton circuit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>
            <a:normAutofit fontScale="90000"/>
          </a:bodyPr>
          <a:lstStyle/>
          <a:p>
            <a:pPr eaLnBrk="1" hangingPunct="1"/>
            <a:r>
              <a:rPr lang="en-US" sz="3600" dirty="0">
                <a:latin typeface="Times New Roman" pitchFamily="18" charset="0"/>
              </a:rPr>
              <a:t>Properties to look for in order to show that there is no Hamilton circuit: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No vertex of degree 1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No cut edges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If a node has degree 2, then both edges incident to it must be in any Hamilton circuit.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Hamilton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/>
              <a:t>The famous </a:t>
            </a:r>
            <a:r>
              <a:rPr lang="en-US" i="1" dirty="0"/>
              <a:t>traveling salesperson problem </a:t>
            </a:r>
            <a:r>
              <a:rPr lang="en-US" dirty="0"/>
              <a:t>(</a:t>
            </a:r>
            <a:r>
              <a:rPr lang="en-US" i="1" dirty="0"/>
              <a:t>TSP</a:t>
            </a:r>
            <a:r>
              <a:rPr lang="en-US" dirty="0"/>
              <a:t>) asks for the shortest route a traveling salesperson should take to visit a set of cities. This problem reduces to finding a Hamilton circuit such that the total sum of the weights of its edges is as small as possible.</a:t>
            </a:r>
          </a:p>
          <a:p>
            <a:r>
              <a:rPr lang="en-US" dirty="0"/>
              <a:t>A family of binary codes, known as </a:t>
            </a:r>
            <a:r>
              <a:rPr lang="en-US" i="1" dirty="0"/>
              <a:t>Gray codes</a:t>
            </a:r>
            <a:r>
              <a:rPr lang="en-US" dirty="0"/>
              <a:t>, which minimize the effect of transmission errors, correspond to Hamilton circuits in the </a:t>
            </a:r>
            <a:r>
              <a:rPr lang="en-US" i="1" dirty="0"/>
              <a:t>n</a:t>
            </a:r>
            <a:r>
              <a:rPr lang="en-US" dirty="0"/>
              <a:t>-cube </a:t>
            </a:r>
            <a:r>
              <a:rPr lang="en-US" i="1" dirty="0"/>
              <a:t>Q</a:t>
            </a:r>
            <a:r>
              <a:rPr lang="en-US" i="1" baseline="-25000" dirty="0"/>
              <a:t>n</a:t>
            </a:r>
            <a:r>
              <a:rPr lang="en-US" dirty="0"/>
              <a:t>.  (</a:t>
            </a:r>
            <a:r>
              <a:rPr lang="en-US" i="1" dirty="0"/>
              <a:t>See the text for details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9164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town of 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, Prussia (now Kaliningrad, Russia) was divided into four sections by the branches of the Pregel River. In the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baseline="30000" dirty="0"/>
              <a:t>th</a:t>
            </a:r>
            <a:r>
              <a:rPr lang="en-US" dirty="0"/>
              <a:t> century, seven bridges connected these regions.</a:t>
            </a:r>
          </a:p>
          <a:p>
            <a:r>
              <a:rPr lang="en-US" dirty="0"/>
              <a:t>People wondered whether it was possible to follow a path that crosses each bridge exactly once and returns to the starting point.</a:t>
            </a:r>
          </a:p>
          <a:p>
            <a:r>
              <a:rPr lang="en-US" dirty="0"/>
              <a:t>The Swiss mathematician Leonard Euler solved this problem. His work is often considered to be the first theorem ever proved in graph theory.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Leonard Euler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/>
              <a:t> Bridges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Multigraph</a:t>
            </a:r>
            <a:r>
              <a:rPr lang="en-US" b="1" dirty="0"/>
              <a:t> Model of the Bridges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61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dirty="0"/>
              <a:t>Euler Paths and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i="1" dirty="0"/>
              <a:t>Euler circuit </a:t>
            </a:r>
            <a:r>
              <a:rPr lang="en-US" dirty="0"/>
              <a:t>in a graph </a:t>
            </a:r>
            <a:r>
              <a:rPr lang="en-US" i="1" dirty="0"/>
              <a:t>G</a:t>
            </a:r>
            <a:r>
              <a:rPr lang="en-US" dirty="0"/>
              <a:t> is a simple circuit containing every edge of </a:t>
            </a:r>
            <a:r>
              <a:rPr lang="en-US" i="1" dirty="0"/>
              <a:t>G</a:t>
            </a:r>
            <a:r>
              <a:rPr lang="en-US" dirty="0"/>
              <a:t>. A </a:t>
            </a:r>
            <a:r>
              <a:rPr lang="en-US" i="1" dirty="0"/>
              <a:t>Euler path </a:t>
            </a:r>
            <a:r>
              <a:rPr lang="en-US" dirty="0"/>
              <a:t>in </a:t>
            </a:r>
            <a:r>
              <a:rPr lang="en-US" i="1" dirty="0"/>
              <a:t>G</a:t>
            </a:r>
            <a:r>
              <a:rPr lang="en-US" dirty="0"/>
              <a:t> is a simple path containing every edge of </a:t>
            </a:r>
            <a:r>
              <a:rPr lang="en-US" i="1" dirty="0"/>
              <a:t>G</a:t>
            </a:r>
            <a:r>
              <a:rPr lang="en-US" dirty="0"/>
              <a:t>. </a:t>
            </a:r>
          </a:p>
          <a:p>
            <a:pPr indent="0">
              <a:buNone/>
            </a:pPr>
            <a:r>
              <a:rPr lang="en-US" b="1" dirty="0"/>
              <a:t>Example</a:t>
            </a:r>
            <a:r>
              <a:rPr lang="en-US" dirty="0"/>
              <a:t>: Which of the undirected graphs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and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a Euler circuit? Of those that do not, which has a Euler path?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indent="0">
              <a:buNone/>
            </a:pPr>
            <a:r>
              <a:rPr lang="en-US" dirty="0"/>
              <a:t>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has a Euler circuit (e.g.,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a Euler circuit. </a:t>
            </a:r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a Euler path (e.g.,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d, 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but there is no Euler path in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/>
              <a:t>Euler Paths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contains exactly two vertices of odd degree 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 Euler path, e.g., 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has exactly two vertices of odd degree 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 Euler path, e.g., 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c, f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has six vertices of odd degree. Hence, it does not have a Euler path.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pitchFamily="18" charset="0"/>
              </a:rPr>
              <a:t>A connected multigraph has a Euler circuit </a:t>
            </a:r>
            <a:r>
              <a:rPr lang="en-US" sz="3600" dirty="0" err="1">
                <a:latin typeface="Times New Roman" pitchFamily="18" charset="0"/>
              </a:rPr>
              <a:t>iff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</a:rPr>
              <a:t>each of its vertices has an even degree</a:t>
            </a:r>
            <a:r>
              <a:rPr lang="en-US" sz="3600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 New Roman" pitchFamily="18" charset="0"/>
              </a:rPr>
              <a:t>A connected multigraph has a Euler path but not a Euler circuit </a:t>
            </a:r>
            <a:r>
              <a:rPr lang="en-US" sz="3600" dirty="0" err="1">
                <a:latin typeface="Times New Roman" pitchFamily="18" charset="0"/>
              </a:rPr>
              <a:t>iff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</a:rPr>
              <a:t>it has exactly two vertices of odd degree</a:t>
            </a:r>
            <a:r>
              <a:rPr lang="en-US" sz="3600" dirty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/>
              <a:t>Necessary Conditions for Euler Circuits and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assume that </a:t>
            </a:r>
            <a:r>
              <a:rPr lang="en-US" sz="2800" dirty="0">
                <a:latin typeface="Times New Roman" pitchFamily="18" charset="0"/>
              </a:rPr>
              <a:t>a connected multigraph has a Euler circuit. </a:t>
            </a:r>
            <a:endParaRPr lang="en-US" dirty="0"/>
          </a:p>
          <a:p>
            <a:r>
              <a:rPr lang="en-US" dirty="0"/>
              <a:t>A Euler circuit begins with a vertex </a:t>
            </a:r>
            <a:r>
              <a:rPr lang="en-US" i="1" dirty="0"/>
              <a:t>a</a:t>
            </a:r>
            <a:r>
              <a:rPr lang="en-US" dirty="0"/>
              <a:t> and continues with an edge incident with </a:t>
            </a:r>
            <a:r>
              <a:rPr lang="en-US" i="1" dirty="0"/>
              <a:t>a</a:t>
            </a:r>
            <a:r>
              <a:rPr lang="en-US" dirty="0"/>
              <a:t>, say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}. The edge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} contributes one to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). </a:t>
            </a:r>
          </a:p>
          <a:p>
            <a:r>
              <a:rPr lang="en-US" dirty="0"/>
              <a:t>Each time the circuit passes through a vertex it contributes two to the vertex’s degree. </a:t>
            </a:r>
          </a:p>
          <a:p>
            <a:r>
              <a:rPr lang="en-US" dirty="0"/>
              <a:t>Finally, the circuit terminates where it started, contributing one to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). Therefore </a:t>
            </a:r>
            <a:r>
              <a:rPr lang="en-US" dirty="0" err="1"/>
              <a:t>deg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must be even.</a:t>
            </a:r>
          </a:p>
          <a:p>
            <a:r>
              <a:rPr lang="en-US" dirty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 Euler path have odd degree, while every other vertex has even degree.  So, a graph with a Euler path has exactly two vertices of odd degree.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4355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/>
              <a:t>Sufficient Conditions for Euler Circuits and Paths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/>
              <a:t>Suppose that </a:t>
            </a:r>
            <a:r>
              <a:rPr lang="en-US" i="1" dirty="0"/>
              <a:t>G</a:t>
            </a:r>
            <a:r>
              <a:rPr lang="en-US" dirty="0"/>
              <a:t> is a connected </a:t>
            </a:r>
            <a:r>
              <a:rPr lang="en-US" dirty="0" err="1"/>
              <a:t>multigraph</a:t>
            </a:r>
            <a:r>
              <a:rPr lang="en-US" dirty="0"/>
              <a:t> with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vertices, all of even degree.  Let 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be a vertex of even degree. Choose an edge {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/>
              <a:t>{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/>
              <a:t>x</a:t>
            </a:r>
            <a:r>
              <a:rPr lang="en-US" i="1" baseline="-25000" dirty="0">
                <a:ea typeface="Cambria Math" pitchFamily="18" charset="0"/>
              </a:rPr>
              <a:t>n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err="1"/>
              <a:t>x</a:t>
            </a:r>
            <a:r>
              <a:rPr lang="en-US" i="1" baseline="-25000" dirty="0" err="1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>
                <a:ea typeface="Cambria Math" pitchFamily="18" charset="0"/>
              </a:rPr>
              <a:t>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>
                <a:ea typeface="Cambria Math" pitchFamily="18" charset="0"/>
              </a:rPr>
              <a:t>If all of the edges have been used, a Euler circuit has been constructed. Otherwise, consider the </a:t>
            </a:r>
            <a:r>
              <a:rPr lang="en-US" dirty="0" err="1">
                <a:ea typeface="Cambria Math" pitchFamily="18" charset="0"/>
              </a:rPr>
              <a:t>subgraph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H</a:t>
            </a:r>
            <a:r>
              <a:rPr lang="en-US" dirty="0">
                <a:ea typeface="Cambria Math" pitchFamily="18" charset="0"/>
              </a:rPr>
              <a:t> obtained from </a:t>
            </a:r>
            <a:r>
              <a:rPr lang="en-US" i="1" dirty="0">
                <a:ea typeface="Cambria Math" pitchFamily="18" charset="0"/>
              </a:rPr>
              <a:t>G</a:t>
            </a:r>
            <a:r>
              <a:rPr lang="en-US" dirty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>
                <a:latin typeface="Cambria Math" pitchFamily="18" charset="0"/>
                <a:ea typeface="Cambria Math" pitchFamily="18" charset="0"/>
              </a:rPr>
              <a:t>We 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 in succession.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94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Sufficient Conditions for Euler Circuits and Paths 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83" y="990600"/>
            <a:ext cx="2794217" cy="16758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>
                <a:ea typeface="Cambria Math" pitchFamily="18" charset="0"/>
              </a:rPr>
              <a:t>G</a:t>
            </a:r>
            <a:r>
              <a:rPr lang="en-US" dirty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Continue this process until all edges have been used. This produces a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050" i="1" dirty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93677"/>
            <a:ext cx="60960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we end up with the circuit    </a:t>
            </a:r>
            <a:r>
              <a:rPr lang="en-US" sz="1600" i="1" dirty="0">
                <a:ea typeface="Cambria Math" pitchFamily="18" charset="0"/>
              </a:rPr>
              <a:t>a,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91940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18170</TotalTime>
  <Words>2391</Words>
  <Application>Microsoft Office PowerPoint</Application>
  <PresentationFormat>On-screen Show (4:3)</PresentationFormat>
  <Paragraphs>217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Bookman Old Style</vt:lpstr>
      <vt:lpstr>Calibri</vt:lpstr>
      <vt:lpstr>Cambria Math</vt:lpstr>
      <vt:lpstr>Constantia</vt:lpstr>
      <vt:lpstr>Times New Roman</vt:lpstr>
      <vt:lpstr>Wingdings 2</vt:lpstr>
      <vt:lpstr>Flow</vt:lpstr>
      <vt:lpstr>Euler and Hamiltonian Graphs</vt:lpstr>
      <vt:lpstr>Section Summary</vt:lpstr>
      <vt:lpstr>Euler Paths and Circuits</vt:lpstr>
      <vt:lpstr>Euler Paths and Circuits</vt:lpstr>
      <vt:lpstr>Euler Paths </vt:lpstr>
      <vt:lpstr>Necessary and Sufficient Conditions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Euler Circuit in Directed Graphs</vt:lpstr>
      <vt:lpstr>Euler Path in Directed Graphs</vt:lpstr>
      <vt:lpstr>Necessary and Sufficient Conditions for Euler Circuits and Paths in Directed Graphs </vt:lpstr>
      <vt:lpstr>Applications of Euler Paths and Circuits</vt:lpstr>
      <vt:lpstr>PowerPoint Presentation</vt:lpstr>
      <vt:lpstr>Hamilton Circuits</vt:lpstr>
      <vt:lpstr>Hamilton Circuits</vt:lpstr>
      <vt:lpstr>Hamilton Paths and Circuits</vt:lpstr>
      <vt:lpstr>Finding Hamilton Circuits</vt:lpstr>
      <vt:lpstr>Finding Hamilton Circuits</vt:lpstr>
      <vt:lpstr>Euler versus Hamilton Circuit</vt:lpstr>
      <vt:lpstr>Necessary Conditions for Hamilton Circuits</vt:lpstr>
      <vt:lpstr>Time Complexity</vt:lpstr>
      <vt:lpstr>PowerPoint Presentation</vt:lpstr>
      <vt:lpstr>Properties to look for in order to show that there is no Hamilton circuit:</vt:lpstr>
      <vt:lpstr>Applications of Hamilton Paths and Circuits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Longin Jan Latecki</cp:lastModifiedBy>
  <cp:revision>777</cp:revision>
  <dcterms:created xsi:type="dcterms:W3CDTF">2011-03-27T19:58:04Z</dcterms:created>
  <dcterms:modified xsi:type="dcterms:W3CDTF">2023-10-10T01:09:28Z</dcterms:modified>
</cp:coreProperties>
</file>