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0"/>
  </p:notesMasterIdLst>
  <p:handoutMasterIdLst>
    <p:handoutMasterId r:id="rId91"/>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23" r:id="rId53"/>
    <p:sldId id="412" r:id="rId54"/>
    <p:sldId id="421" r:id="rId55"/>
    <p:sldId id="334" r:id="rId56"/>
    <p:sldId id="335" r:id="rId57"/>
    <p:sldId id="336" r:id="rId58"/>
    <p:sldId id="337" r:id="rId59"/>
    <p:sldId id="383" r:id="rId60"/>
    <p:sldId id="419" r:id="rId61"/>
    <p:sldId id="384" r:id="rId62"/>
    <p:sldId id="382" r:id="rId63"/>
    <p:sldId id="340" r:id="rId64"/>
    <p:sldId id="386" r:id="rId65"/>
    <p:sldId id="407" r:id="rId66"/>
    <p:sldId id="408" r:id="rId67"/>
    <p:sldId id="342" r:id="rId68"/>
    <p:sldId id="343" r:id="rId69"/>
    <p:sldId id="346" r:id="rId70"/>
    <p:sldId id="348" r:id="rId71"/>
    <p:sldId id="349" r:id="rId72"/>
    <p:sldId id="351" r:id="rId73"/>
    <p:sldId id="354" r:id="rId74"/>
    <p:sldId id="422" r:id="rId75"/>
    <p:sldId id="389" r:id="rId76"/>
    <p:sldId id="413" r:id="rId77"/>
    <p:sldId id="391" r:id="rId78"/>
    <p:sldId id="392" r:id="rId79"/>
    <p:sldId id="393" r:id="rId80"/>
    <p:sldId id="394" r:id="rId81"/>
    <p:sldId id="395" r:id="rId82"/>
    <p:sldId id="396" r:id="rId83"/>
    <p:sldId id="397" r:id="rId84"/>
    <p:sldId id="398" r:id="rId85"/>
    <p:sldId id="390" r:id="rId86"/>
    <p:sldId id="409" r:id="rId87"/>
    <p:sldId id="399" r:id="rId88"/>
    <p:sldId id="410" r:id="rId89"/>
  </p:sldIdLst>
  <p:sldSz cx="9144000" cy="6858000" type="screen4x3"/>
  <p:notesSz cx="6858000" cy="9144000"/>
  <p:embeddedFontLst>
    <p:embeddedFont>
      <p:font typeface="Calibri" panose="020F0502020204030204" pitchFamily="34" charset="0"/>
      <p:regular r:id="rId92"/>
      <p:bold r:id="rId93"/>
      <p:italic r:id="rId94"/>
      <p:boldItalic r:id="rId95"/>
    </p:embeddedFont>
    <p:embeddedFont>
      <p:font typeface="Cambria Math" panose="02040503050406030204" pitchFamily="18" charset="0"/>
      <p:regular r:id="rId96"/>
    </p:embeddedFont>
    <p:embeddedFont>
      <p:font typeface="Comic Sans MS" panose="030F0702030302020204" pitchFamily="66" charset="0"/>
      <p:regular r:id="rId97"/>
      <p:bold r:id="rId98"/>
      <p:italic r:id="rId99"/>
      <p:boldItalic r:id="rId100"/>
    </p:embeddedFont>
    <p:embeddedFont>
      <p:font typeface="Constantia" panose="02030602050306030303" pitchFamily="18" charset="0"/>
      <p:regular r:id="rId101"/>
      <p:bold r:id="rId102"/>
      <p:italic r:id="rId103"/>
      <p:boldItalic r:id="rId104"/>
    </p:embeddedFont>
    <p:embeddedFont>
      <p:font typeface="Wingdings 2" panose="05020102010507070707" pitchFamily="18" charset="2"/>
      <p:regular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93" d="100"/>
          <a:sy n="93" d="100"/>
        </p:scale>
        <p:origin x="1063" y="5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8/29/2022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T" type="integer" max="2.14748E9" units="dev"/>
        </inkml:traceFormat>
        <inkml:channelProperties>
          <inkml:channelProperty channel="X" name="resolution" value="1000" units="1/cm"/>
          <inkml:channelProperty channel="Y" name="resolution" value="1000" units="1/cm"/>
          <inkml:channelProperty channel="T" name="resolution" value="1" units="1/dev"/>
        </inkml:channelProperties>
      </inkml:inkSource>
      <inkml:timestamp xml:id="ts0" timeString="2021-08-24T16:47:22.607"/>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8-24T16:47:24.248"/>
    </inkml:context>
  </inkml:definitions>
  <inkml:trace contextRef="#ctx0" brushRef="#br0">23338 16476 0,'0'0'0,"0"0"0,0 0 16,0 0 31,0 0-47</inkml:trace>
  <inkml:trace contextRef="#ctx1" brushRef="#br0">17257 15505 12895 0,'0'0'272'0,"0"0"64"0,0 0 16 0,0 0 32 0,0 0-384 0,0 0 0 0,0 0 0 0,0 0 0 16,0 0 896-16,0 0 96 0,0 13 32 0,0-13 0 15,0 0 0-15,0 0 0 0,0 0 0 0,0 0 0 16,0 0 0-16,0 0 0 0,0 0 0 0,0 0 0 16,0 0-832-16,0 0-192 0,-3 4 0 0,0 0 0 15,3-4 864-15,0 0 128 0,0 0 32 0,0 0 0 16,-3 3-832-16,0-1-192 0,-2 2 0 0,2 1 0 15,-1 0 0-15,1-1 0 0,-1 1 0 0,-1-1 0 16,2 0 864-16,-1 0 128 0,0-1 32 0,1 1 0 16,-1 0 0-16,1-2 0 0,0 1 0 0,-1 1 0 15,0 2-832-15,0-2-192 0,0-2 0 0,4-2 0 16,0 0 0-16,-6 3 0 0,1 1 0 0,1-1 0 0,-1-1 864 0,1 1 128 16,2 0 32-16,-3 0 0 0,5-3-832 0,-5 3-192 15,1 0 0-15,4-3 0 0,0 0 0 0,-4 2 0 16,1 2 0-16,3-4 0 0,0 0 0 0,0 0 0 15,0 0 0-15,0 0 0 0,0 0 0 0,0 0 0 16,0 0 0-16,0 0 0 0,0 0 0 0,0 0 0 16,0 0 0-16,0 0 0 0,0 0 0 0,0 0 0 15,0 0 0-15,0 0 0 0,0 0 864 0,0 0 128 16,0 0 32-16,3-5 0 0,0 1-832 0,0 0-192 16,-3 4 0-16,3-5 0 0,-1-1 0 0,1 1 0 15,1-1 0-15,-2 1 0 0,2 0 0 0,0 0 0 16,1 1 0-16,0 0 0 0,3-1 0 0,-4 1 0 15,2-2 0-15,0 1 0 0,0 0 0 0,1-1 0 16,-1 2 0-16,2-3 0 0,-2-1 0 0,1 1 0 0,2 2 0 0,-1-2 0 16,0 1 0-16,1-2 0 0,-3-1 0 0,2 0 0 15,-1 1 0-15,1 0 0 0,0 0 0 0,-1-1 0 16,1 0 0-16,-2 0 0 0,2 1 0 0,-1-2 0 16,1 2 0-16,1 0 0 0,-3 0 0 0,2 1 0 15,-1 1 0-15,1-1 0 0,-2 1 0 0,1 0 0 16,0 0 0-16,1 2 0 0,0-1 0 0,-1 2 0 15,-1-1 864-15,2 0 128 0,-2 1 32 0,0-1 0 16,0 1-832-16,1-1-192 0,-3 0 0 0,3 1 0 16,0-2 0-16,-1 1 0 0,1-1 0 0,0 1 0 15,1-1 0-15,-1 1 0 0,0-2 0 0,-1 2 0 16,1-1 0-16,-1 1 0 0,-1-1 0 0,0 1 0 0,1-1 0 0,0 1 0 16,0-1 0-16,-2 1 0 0,0 0 0 0,1 1 0 15,-1 0 0-15,0-1 0 0,-1 1 0 0,2-1 0 16,-2 1 0-16,1 1 0 0,0-1 0 0,-1 0 0 15,2 1 0-15,-3-1 0 0,2 0 0 0,0 0 0 16,0 0 0-16,1 0 0 0,-1 1 0 0,-1 0 0 16,0-1 0-16,1-1 0 0,1 2 0 0,-1-1 0 15,0-1 0-15,-1 2 0 0,-3 2 0 0,0 0 0 16,5-2 0-16,-5 2 0 0,3-4 0 0,1 1 0 16,-4 3 0-16,4-4 0 0,-4 4 0 0,2-4 0 15,-2 4 0-15,4-5 0 0,-4 5 0 0,4-4 0 16,-4 4 0-16,5-2 0 0,-1 1 0 0,-4 1 0 15,0 0 0-15,0 0 0 0,0 0 0 0,0 0 0 16,0 0 0-16,4-4 0 0,1 1 0 0,-5 3 0 0,0 0 0 0,0 0 0 16,0 0 0-16,0 0 0 0,0 0 0 0,0 0 0 15,0 0 0-15,0 0 0 0,0 0 0 0,0 0 0 16,0 0 0-16,0 0 0 0,0 0 0 0,0 0 0 16,0 0 0-16,0 0 0 0,0 0 0 0,0 0 0 15,0 0 0-15,0 0 0 0,0 0 0 0,0 0 0 16,1 4 0-16,-1-4 0 0,2 4 0 0,1-1 0 31,-2 2-1600-31,1-1-352 0,0 1-80 0,-1-1-10384 0,1 3-2096 0</inkml:trace>
  <inkml:trace contextRef="#ctx1" brushRef="#br0" timeOffset="2370.27">17273 15744 16575 0,'0'0'368'0,"0"0"80"0,5-14 0 0,-5 14 16 0,0 0-464 0,3-4 0 0,-3 4 0 0,2-5 0 0,-1-1 912 0,-1 6 96 15,0 0 16-15,0-4 0 0,3-1 0 0,-3 5 0 16,0 0 0-16,0 0 0 0,1-4 0 0,-1 4 0 16,0 0 0-16,0 0 0 0,0 0-832 0,2-5-192 15,-2 5 0-15,0 0 0 0,0 0 864 0,0 0 128 16,0 0 32-16,0 0 0 0,0 0 0 0,0 0 0 16,0 0 0-16,0 0 0 0,0 0-832 0,0 0-192 15,0 0 0-15,0 0 0 0,0 0 0 0,0 0 0 16,0 0 0-16,0 0 0 0,0 0 0 0,0 0 0 15,0 0 0-15,0 0 0 0,0 0 0 0,2 4 0 16,0 0 0-16,-1 1 0 0,1-1 864 0,-1 2 128 16,0-1 32-16,0 2 0 0,1-1-832 0,-2 0-192 15,1 1 0-15,-1 1 0 0,0-2 0 0,1 1 0 16,1 1 0-16,-2 0 0 0,1 0 0 0,-1 1 0 16,0 1 0-16,0 2 0 0,0 1 0 0,0-1 0 15,0 2 0-15,0-2 0 0,0-1 0 0,1 0 0 0,-1 0 0 0,0-1 0 16,0 0 0-16,0 0 0 0,-1 4 0 0,1-4 0 15,1-5 0-15,0 0 0 0,0-1 0 0,0 1 0 16,0 1 0-16,-1-1 0 0,0-5 0 0,2 4 0 16,0 1 0-16,-2-5 0 0,1 4 0 0,-1-4 0 15,0 0 0-15,0 0 0 0,0 0 0 0,0 0 0 16,0 0 0-16,0 0 0 0,2 5 0 0,-2-5 0 16,0 0 0-16,0 0 0 0,2 4 0 0,-2-4 0 15,0 0-768 1,0 5-208-16,0-1-48 0,0-4 0 0,0 0-816 0,0 0-160 0,0 5-48 0,0-5 0 15,0 0 832-15,0 0 144 0,0 0 48 0,0 0-6560 16,0 0-1312-16</inkml:trace>
  <inkml:trace contextRef="#ctx1" brushRef="#br0" timeOffset="3314.87">17532 15686 16575 0,'0'0'368'0,"0"0"80"0,0 0 0 0,0 0 16 0,0 0-464 0,0 0 0 0,0 0 0 0,0 0 0 16,0 0 1728-16,0 0 256 0,0 0 64 0,0 0 0 15,-3-4-832-15,3 4-144 0,0 0-48 0,0 0 0 16,0 0-816-16,0 0-208 0,-3-5 0 0,3 5 0 15,0 0 864-15,0 0 128 0,0 0 32 0,0 0 0 16,0 0 0-16,0 0 0 0,0 0 0 0,-2-4 0 0,2 4-832 0,0 0-192 16,0 0 0-16,0 0 0 0,0 0 864 0,0 0 128 15,0 0 32-15,0 0 0 0,0 0-832 0,0 0-192 16,0 0 0-16,0 0 0 0,0 0 0 0,0 0 0 16,0 0 0-16,0 0 0 0,0 0 0 0,0 0 0 15,0 0 0-15,0 0 0 0,0 0 864 0,0 0 128 16,0 0 32-16,0 0 0 0,0 0-832 0,0 0-192 15,0 0 0-15,0 0 0 0,0 0 0 0,-3 4 0 16,3 1 0-16,-1-1 0 0,1 1 0 0,-2 0 0 16,1 2 0-16,-1 0 0 0,0 0 0 0,1 0 0 15,0 1 0-15,0-1 0 0,1 0 0 0,0-1 0 16,0 1 0-16,0-2 0 0,0-1 0 0,0 2 0 16,1-1 0-16,0 0 0 0,-1-5 0 0,0 5 0 0,1 1 0 0,0-1 0 15,0 0 0-15,0 0 0 0,0-1 0 0,-1-4 0 16,-1 5 0-16,0-1 0 0,1 3 0 0,0-3 0 15,0-4 0-15,0 0 0 0,0 0 0 0,0 5 0 16,1-1 0-16,-1-4 0 0,0 0 0 0,0 0 0 16,0 0 0-16,0 0 0 0,0 0 0 0,0 0 0 15,5 1 0-15,-5-1 0 0,5 0 0 0,0 0 0 16,-5 0 0-16,4 0 0 0,1 1 0 0,-1-1 0 16,1 0 0-16,0 0 0 0,0 1 0 0,1 1 0 15,-1-1 0-15,1-1 0 0,0 0 0 0,-1 0 0 16,1 0 0-16,-1 0 0 0,1 1 0 0,0-1 0 15,-1 0 0-15,1 0 0 0,0 0 0 0,0 0 0 16,-1 0 0-16,0-1 0 0,1 1 0 0,-1 0 0 16,0-2 0-16,1 0 0 0,0 0 0 0,-1 0 0 0,1 0 0 0,-1-1 0 15,0 1 0-15,0 0 0 0,1 2 0 0,-2-1 0 16,2 0 0-16,0 0 0 0,-2 0 0 0,2-1 0 16,-1 1 0-16,1-1 0 0,-1-2 0 0,2 0 0 15,-1 2 0-15,-1-1 0 0,0 0 0 0,-1 1 0 16,1-1 0-16,-1-1 0 0,1 1 0 0,-5 3 0 15,4-3 0-15,-4 3 0 0,5-3 0 0,-5 3 0 16,0 0 0-16,0 0 0 0,4-2 0 0,-4 2 0 16,0 0 0-16,0 0 0 15,0 0-768-15,0 0-208 0,4 1-48 0,-4-1 0 16,0 0-816-16,0 0-160 0,0 0-48 0,0 0 0 16,0 0-816-16,0 0-160 0,0 0-48 0,0 0-7776 0</inkml:trace>
  <inkml:trace contextRef="#ctx1" brushRef="#br0" timeOffset="3840.38">17728 15656 16575 0,'0'0'368'0,"0"0"80"0,0 0 0 0,0 0 16 0,0 0-464 0,0 0 0 0,0 0 0 0,0 0 0 15,0 0 1728-15,0 0 256 0,0 0 64 0,0 0 0 0,0 0-832 0,0 0-144 16,0 0-48-16,0 0 0 0,0 0 0 0,0 0 0 16,0 0 0-16,0 0 0 0,0 0 0 0,0 0 0 15,0 0 0-15,0 0 0 0,0 0-816 0,0 0-208 16,0 0 0-16,-5 3 0 0,5-3 864 0,-3 3 128 15,0 1 32-15,3-4 0 0,0 0 0 0,-2 5 0 16,0 1 0-16,2 0 0 0,-1-2-832 0,0 2-192 16,0 0 0-16,0 0 0 0,1 2 0 0,-2-1 0 15,1 1 0-15,0 0 0 0,0 1 0 0,1 0 0 16,-1 1 0-16,0 0 0 0,0 0 0 0,1 0 0 16,-1 0 0-16,1 0 0 0,0-1 0 0,1 1 0 15,0 0 0-15,1-2 0 0,-1 0 0 0,1 0 0 16,0 2 0-16,0-1 0 0,0-2 0 0,-1 0 0 0,1 1 0 15,1-1 0-15,-3-1 0 0,2 0 0 0,0 0 0 0,-1 2 0 16,1-1 0-16,0-1 0 0,-2 0 0 0,1 0 0 16,0-2 0-16,0 1 0 0,-1-1 0 0,0-4 0 15,2 5 0-15,-2-1 0 0,1 2 0 0,0-2 0 32,-1-4-768-32,1 4-208 0,1 0-48 0,-2-4 0 15,0 0 0-15,0 0 0 0,0 0 0 0,0 0 0 16,0 0-2448-16,0 0-496 0,0 0-112 0,0 0-16 0</inkml:trace>
  <inkml:trace contextRef="#ctx1" brushRef="#br0" timeOffset="9625.68">3153 16176 16575 0,'0'0'368'0,"0"0"80"0,0 0 0 0,0 0 16 0,0 0-464 0,0 0 0 0,0 0 0 0,0 0 0 16,0 0 912-16,0 0 96 0,3 3 16 0,-3-3 0 15,0 0 816-15,0 0 160 0,0 0 48 0,0 0 0 16,0 0-832-16,0 0-144 0,0 0-48 0,0 0 0 15,0 0 0-15,0 0 0 0,0 0 0 0,0 0 0 16,0 0-816-16,0 0-208 0,4-1 0 0,-4 1 0 16,5-3 864-16,-5 3 128 0,4-3 32 0,0 0 0 15,-4 3-832-15,3-3-192 0,0-2 0 0,1 2 0 16,0-1 0-16,-1 1 0 0,1-1 0 0,-1 0 0 16,2 0 0-16,0-1 0 0,1 0 0 0,-1 0 0 0,0-1 0 0,2 1 0 15,0-1 0-15,1 1 0 0,1-1 0 0,-2 0 0 16,1-1 0-16,1 0 0 0,-1-1 864 0,0 0 128 15,0-1 32-15,1-1 0 0,-2 0-832 0,1-1-192 16,1-1 0-16,0 0 0 0,0 1 0 0,1-2 0 16,-2 0 0-16,0 0 0 0,0 1 0 0,1-1 0 15,0-4 0-15,2 0 0 0,1 3 0 0,0 1 0 16,1 2 0-16,0 0 0 0,1 2 0 0,2 0 0 16,-5 2 0-16,1-1 0 0,0 2 0 0,0 0 0 15,-2-1 0-15,2 1 0 0,0 0 0 0,-3-1 0 16,-1-1 0-16,0 0 0 0,1-1 0 0,-1-1 0 15,0 1 0-15,0-2 0 0,0 0 0 0,-1-1 0 16,0 0 0-16,0 1 0 0,0-2 0 0,-2 2 0 0,-4 4 0 16,4-3 0-16,10-3 0 0,-3-1 0 15,-7 2 0-15,-1 0 0 0,2 1 0 0,-1-3 0 0,-1-3 0 0,-3 5 0 16,4 5 864-16,-2-2 128 0,2-4 32 0,-2 0 0 16,0 4-832-16,0 7-192 0,0 6 0 0,-1 1 0 15,0-3 0-15,1 2 0 0,-2 1 0 0,1 0 0 16,-1-1 0-16,1 0 0 0,0 0 0 0,0-2 0 31,-2-2-1600-31,2 3-352 0,-2-3-80 0,2 4-16 0</inkml:trace>
  <inkml:trace contextRef="#ctx1" brushRef="#br0" timeOffset="11126.7">3395 16169 20271 0,'0'0'448'0,"0"0"80"0,0 0 32 0,0 0 16 16,0 0-576-16,0 0 0 0,0 0 0 0,0 0 0 0,0 0 928 0,0 0 80 15,-5-4 16-15,5 4 0 0,0 0 0 0,0 0 0 16,-3-3 0-16,3 3 0 0,0 0 0 0,0 0 0 15,0 0 0-15,0 0 0 0,0 0 0 0,0 0 0 16,0 0 0-16,0 0 0 0,0 0-832 0,0 0-192 16,0 0 0-16,0 0 0 0,0 0 0 0,0 0 0 15,0 0 0-15,0 0 0 0,-2 5 864 0,0 0 128 16,1 1 32-16,-1-1 0 0,2 1-832 0,0 1-192 16,0-1 0-16,0 1 0 0,2 0 0 0,-2 3 0 15,0 3 0-15,0-1 0 0,2 1 864 0,-2-1 128 16,-1 0 32-16,0-2 0 0,-1 1-832 0,1 0-192 15,0 1 0-15,-1-1 0 0,1 1 0 0,-1-1 0 16,-1-1 0-16,1 0 0 0,2 0 0 0,-3-1 0 16,1 0 0-16,2 0 0 0,-2-1 0 0,1 0 0 0,1 0 0 15,1 0 0-15,1 1 0 0,-2-1 0 0,2-1 0 0,-1 1 0 16,-1-1 0-16,2 0 0 0,-1-1 0 0,-1 1 0 16,2-1 0-16,-1-1 0 0,-1 0 0 0,0-5 0 15,3 4 0-15,0 0 0 0,-3-4 0 0,0 4 0 31,1-2-768-31,-1-2-208 0,0 0-48 0,0 0 0 16,0 0-2448-16,0 0-496 0,-16-2-112 0,16 2-16 0</inkml:trace>
  <inkml:trace contextRef="#ctx1" brushRef="#br0" timeOffset="12076.88">3572 16143 20271 0,'0'0'448'0,"0"0"80"0,0 0 32 0,15-2 16 0,-15 2-576 0,0 0 0 0,0 0 0 0,0 0 0 15,0 0 928-15,0 0 80 0,0 0 16 0,0 0 0 16,0 0 0-16,0 0 0 0,0 0 0 0,0 0 0 16,0 0 0-16,0 0 0 0,0 0 0 0,0 0 0 15,0 0 0-15,0 0 0 0,0 0 0 0,0 0 0 16,0 0 0-16,0 0 0 0,0 0 0 0,0 0 0 16,0 0-832-16,0 0-192 0,0 0 0 0,0 0 0 15,0 0 0-15,0 0 0 0,0 0 0 0,0 0 0 0,0 0 0 0,0 0 0 16,0 0 0-16,0 0 0 15,0 0 0-15,0 0 0 0,-1 5 0 0,1 0 0 0,0 1 0 0,-3 0 0 16,2 0 0-16,0 1 0 0,1 1 0 0,-2 0 0 16,1 1 0-16,1 1 0 0,-1 2 0 0,1-1 0 15,-2 1 0-15,2-1 0 0,0-1 0 0,-1 0 0 16,1 0 0-16,0-2 0 0,1-2 0 0,-1-1 0 16,0 1 0-16,2 0 0 0,-2 0 0 0,0-2 0 15,0-4 0-15,1 4 0 0,-1-1 0 0,0-3 0 16,1 5 0-16,-1-5 0 0,0 3 864 0,0-3 128 15,0 4 32-15,0 0 0 0,2-1-832 0,-2-3-192 16,0 0 0-16,0 0 0 0,0 0 0 0,0 0 0 16,0 0 0-16,0 0 0 0,2 4 0 0,-2-4 0 15,0 0 0-15,0 0 0 0,4 3 0 0,-4-3 0 16,2 0 0-16,-2 0 0 0,3 3 0 0,-3-3 0 0,0 0 0 0,5 1 0 16,-2 0 0-16,2 0 0 0,-5-1 0 0,4 0 0 15,2 1 0-15,-2 0 0 0,1-1 0 0,0 0 0 16,-1 0 0-16,-4 0 0 0,6 0 0 0,-1 0 0 15,1 1 0-15,-6-1 0 0,4 0 0 0,2 0 0 16,-1 0 0-16,1-1 0 0,-1-1 0 0,-1 1 0 16,2 0 0-16,-1 0 0 0,1 0 0 0,0 0 0 15,0 0 0-15,0 1 0 0,1-1 0 0,-1-1 0 16,0 1 0-16,-6 1 0 0,0 0 0 0,0 0 0 16,7-3 0-16,-1 1 0 0,0-1 0 0,0 1 0 15,-1 1 0-15,1 1 0 0,0-1 0 0,-2 0 0 16,2 2 0-16,-1-1 0 0,1-1 0 0,-2 1 0 0,0 0 0 0,0 0 0 15,1-1 0-15,-1 0 0 0,-4 1 0 0,5 0 0 16,-3-1 0-16,-2 1 0 0,5 0 0 0,-5 0 0 16,4-1 0-16,-4 1 0 15,5-1-768-15,-5 1-208 0,4-1-48 0,-1-2 0 16,1 0-1632-16,-4 3-336 0,3-3-64 0,-3 3-16 16,5-4 0-16,-2 1 0 0,0-2 0 0,-3 5 0 0</inkml:trace>
  <inkml:trace contextRef="#ctx1" brushRef="#br0" timeOffset="12639.34">3747 16181 20271 0,'0'0'448'0,"0"0"80"0,0 0 32 0,0 0 16 0,0 0-576 0,0 0 0 0,0 0 0 0,0 0 0 0,0 0 1744 0,0 0 240 16,0 0 64-16,0 0 0 0,0 0-832 0,0 0-144 16,1 4-48-16,-1-4 0 0,0 0 0 0,0 0 0 15,0 0 0-15,0 0 0 0,-1 3 0 0,1 0 0 16,0-3 0-16,0 0 0 0,-3 6-816 0,1-2-208 16,2-4 0-16,0 0 0 0,0 5 864 0,0-1 128 15,0 1 32-15,-1-1 0 0,0 1-832 0,1 1-192 16,1 2 0-16,0 1 0 0,-1 0 0 0,1-1 0 15,0 0 0-15,0 0 0 0,1 1 0 0,-1 0 0 16,-1 2 0-16,1 0 0 0,0 0 0 0,1 0 0 16,-2 2 0-16,0-1 0 0,0 0 0 0,0-1 0 15,0 0 0-15,0 0 0 0,0 1 0 0,0-2 0 16,0 0 0-16,0 0 0 0,0 0 0 0,-2 0 0 16,1 0 0-16,0-1 0 0,0 0 864 0,1-1 128 0,2 0 32 0,1-1 0 15,-3-1-832-15,2-1-192 0,0 0 0 0,-2-5 0 16,0 0 0-16,-3 3 0 0,3-3 0 0,-1 3 0 31,1-3-768-31,0 0-208 0,0 0-48 0,0 0 0 16,0 0-816-16,0 0-160 0,0 0-48 0,0 0-14736 0</inkml:trace>
  <inkml:trace contextRef="#ctx1" brushRef="#br0" timeOffset="19454.52">22247 17466 5519 0,'0'0'240'0,"0"0"64"0,0 0-304 0,0 0 0 16,0 0 0-16,-1-4 0 0,-1-2 0 0,2 6 0 15,-1-5 0-15,1 0 0 0,1-1 0 0,-1 6 0 16,0 0 0-16,0 0 0 0,0 0 1696 0,0 0 288 16,0-5 48-16,0 5 16 0,0 0-832 0,0 0-144 15,0 0-48-15,-1-6 0 0,1 6-816 0,0 0-208 16,0 0 0-16,0 0 0 0,-1-4 0 0,1 4 0 0,-5-4 0 0,5 4 0 31,0 0-2416-31,-6-3-528 0,-4 1-96 0,10 2-32 0</inkml:trace>
  <inkml:trace contextRef="#ctx1" brushRef="#br0" timeOffset="20311.93">22135 17461 9215 0,'0'0'192'0,"0"0"64"0,0 0 0 0,0 0 0 0,0 0-256 0,0 0 0 0,-2 3 0 0,2-3 0 15,-5 5 864-15,1-1 128 0,4-4 32 0,-4 4 0 16,2 1-832-16,-2-1-192 0,-1 1 0 0,0 1 0 15,0-1 864-15,1 1 128 0,-1-1 32 0,0 0 0 16,0-1 0-16,-1 0 0 0,1-1 0 0,0 0 0 16,1 0 0-16,-1-1 0 0,5-2 0 0,-4 1 0 0,0 2 0 15,4-3 0-15,0 0 0 0,0 0 0 0,-5 0 0 0,5 0 0 16,0 0 0-16,-4 0 0 0,4 0-832 0,0 0-192 16,0 0 0-16,-6 0 0 0,6 0 0 0,0 0 0 15,0 0 0-15,0 0 0 0,-4 0 864 0,4 0 128 16,-5 0 32-16,5 0 0 0,0 0-832 0,0 0-192 15,0 0 0-15,0 0 0 0,0 0 0 0,0 0 0 16,0 0 0-16,0 0 0 0,0 0 864 0,0 0 128 16,0 0 32-16,0 0 0 0,0 0-832 0,0 0-192 15,0 0 0-15,0 0 0 0,0 0 0 0,0 0 0 16,0 0 0-16,0 0 0 0,0 0 0 0,0 0 0 16,0 0 0-16,0 0 0 0,0 0 0 0,0 0 0 0,0 0 0 0,5-4 0 15,-5 4 0-15,3-3 0 0,-3 3 0 16,4-5 0-16,1 1 0 0,-1-1 0 0,0 1 0 0,0-1 0 15,1 1 864-15,-1-1 128 0,1 0 32 0,-1-1 0 16,0-1-832-16,0 1-192 0,2 1 0 0,0-3 0 16,-1-1 0-16,-1 0 0 0,2 1 0 0,0-1 0 15,1-1 0-15,-1-1 0 0,0 1 0 0,1-1 0 16,-2 0 864-16,2-1 128 0,-2 1 32 0,1-1 0 16,2 2-832-16,-2 0-192 0,1 0 0 0,1 0 0 15,-1 2 0-15,1-1 0 0,-1 0 0 0,0 1 0 16,2 2 0-16,-2-1 0 0,2 0 0 0,-1 1 0 15,0 0 0-15,0 1 0 0,1 0 0 0,-1-1 0 16,-2 2 0-16,0-2 0 0,1 1 0 0,0 0 0 0,1-1 0 0,1 1 0 16,-3 0 0-16,3 0 0 0,0 0 0 0,-3 0 0 15,2-1 0-15,-2 1 0 0,2 0 0 0,-1-1 0 16,1 1 0-16,-2-1 0 0,1 0 0 0,-1 0 0 16,0-1 0-16,-1 0 0 0,1 1 0 0,0 0 0 15,0-1 0-15,-1 1 0 0,1 1 0 0,1-1 0 16,-2 1 0-16,0-1 0 0,1 1 0 0,-1 0 0 15,1-2 0-15,-2 2 0 0,2-1 0 0,-1 1 0 16,0 0 0-16,0 0 0 0,-1 1 0 0,0-1 0 16,1 1 0-16,-2 0 0 0,2 1 0 0,-2 1 0 15,-3 2 0-15,4-3 0 0,-4 3 0 0,0 0 0 16,0 0 0-16,0 0 0 0,3-4 0 0,-3 4 0 16,0 0 0-16,0 0 0 0,0 0 0 0,0 0 0 15,0 0 0-15,0 0 0 0,0 0 0 0,0 0 0 0,0 0 0 0,0 0 0 16,3-3 0-16,-3 3 0 0,0 0 0 0,0 0 0 15,0 0 0-15,0 0 0 0,0 0 0 0,0 0 0 16,0 0 0-16,0 0 0 0,0 0 0 0,0 0 0 16,0 0 0-16,0 0 0 0,0 0 0 0,0 0 0 15,0 0 0-15,0 0 0 0,0 0 0 0,0 0 0 32,0 0-2416-32,-1 3-528 0,-1 2-96 0,0-1-14368 0</inkml:trace>
  <inkml:trace contextRef="#ctx1" brushRef="#br0" timeOffset="21704.72">21866 16399 1839 0,'0'0'0'0,"0"0"160"0,0 0-160 0,0 0 0 15,0 0 0-15,0 0 0 0,0 0 848 0,0 0 144 16,0 0 32-16,0 0 0 0,0 0-832 0,0 0-192 16,0 0 0-16,0 0 0 0,0 0 0 0,0 0 0 15,0 0 0-15,0 0 0 0,0 0 0 0,4 0 0 16,0 4 0-16,-4-4 0 0,0 0 864 0,0 0 128 16,0 0 32-16,0 0 0 0,4 3 0 0,-4-3 0 15,0 0 0-15,0 0 0 0,0 0 816 0,0 0 160 16,0 0 48-16,0 0 0 0,4 0-832 0,-4 0-144 15,0 0-48-15,0 0 0 0,5 0-816 0,-5 0-208 0,0 0 0 0,0 0 0 16,0 0 864-16,0 0 128 0,4-1 32 0,-4 1 0 16,5-3 0-16,-5 3 0 0,0 0 0 0,0 0 0 15,0 0-832-15,0 0-192 0,0 0 0 0,0 0 0 16,0 0 864-16,0 0 128 0,0 0 32 0,0 0 0 16,0 0 0-16,0 0 0 0,0 0 0 0,0 0 0 15,4 3-832-15,-4-3-192 0,3 3 0 0,-3-3 0 16,2 4 0-16,-1-1 0 0,-1-3 0 0,2 5 0 15,0 0 0-15,-1-1 0 0,1 1 0 0,-1-1 0 16,-1 1 0-16,0 1 0 0,3-2 0 0,-1 1 0 16,-2-1 0-16,0 2 0 0,1-1 0 0,0 1 0 15,0 0 0-15,0 0 0 0,-1 1 0 0,0 2 0 0,0 0 0 16,0 1 0-16,1 2 0 0,0 1 0 0,0 1 0 0,-1 1 0 16,-1-1 0-16,1 0 0 0,1 1 864 0,0-4 128 15,1-2 32-15,-2 0 0 0,0 1-832 0,0-2-192 16,0 0 0-16,1-2 0 15,0-1-768-15,0 3-208 0,-1-2-48 0,-2-1 0 0,1 0 832 0,1-2 192 16,0-3 0-16,-3 6 0 0,3-6 0 0,-2 3 0 16,2-3 0-16,0 0 0 15,-1 4-864-15,1-4-128 0,-3 4-32 0,3-4 0 16,0 0 0-16,0 0 0 0,0 0 0 0,0 0 0 16,0 0 0-16,0 0 0 0,0 0 0 0,0 0 0 15,0 3 0-15,0-3 0 0,0 0 0 0,2 4-10240 0</inkml:trace>
  <inkml:trace contextRef="#ctx1" brushRef="#br0" timeOffset="22929.67">22133 16359 16575 0,'0'0'368'0,"0"0"80"0,0 0 0 0,0 0 16 0,0 0-464 0,0 0 0 15,0 0 0-15,0 0 0 0,0 0 912 0,0 0 96 16,0 0 16-16,0 0 0 0,0 0 0 0,0 0 0 15,0 0 0-15,0 0 0 0,0 0 0 0,0 0 0 16,0 0 0-16,0 0 0 0,0 0-832 0,0-4-192 16,0 4 0-16,0-3 0 0,0 3 864 0,0 0 128 15,0 0 32-15,0-5 0 0,0 5 0 0,0 0 0 16,0 0 0-16,0 0 0 0,0 0-832 0,0 0-192 16,0 0 0-16,0 0 0 0,0 0 0 0,0 0 0 15,0 0 0-15,-2 5 0 0,-1 0 864 0,1 0 128 16,1 0 32-16,0-1 0 0,1 2-832 0,-1-3-192 15,0 2 0-15,0-1 0 0,1 2 0 0,0 0 0 16,-1 0 0-16,0 1 0 0,1 0 0 0,-1 0 0 0,1 0 0 16,0 1 0-16,-2-1 0 0,1 0 0 0,0 0 0 0,1 0 0 15,0 0 0-15,-2-1 0 0,2-1 0 0,2 1 0 16,-2-1 0-16,-2 1 0 0,1-1 0 0,1 0 0 16,1-1 0-16,1 0 0 0,-2-1 0 0,0 1 0 15,0-4 0-15,1 4 0 0,0 1 0 0,-1-5 0 16,0 0 864-16,0 0 128 0,2 4 32 0,1 0 0 15,-3-4-832-15,0 0-192 0,0 0 0 0,0 0 0 16,3 3 0-16,-3-3 0 0,4 1 0 0,-4-1 0 16,2 2 0-16,1-1 0 0,-1 1 0 0,-2-2 0 15,4 1 0-15,-1 0 0 0,2 0 0 0,-5-1 0 16,3 1 864-16,0-1 128 0,1 0 32 0,-1 0 0 16,3 0-832-16,-2-1-192 0,-4 1 0 0,5-2 0 15,0 0 0-15,1 1 0 0,-1 0 0 0,0 0 0 0,-1 1 0 0,1 0 0 16,-5 0 0-16,6 0 0 0,1 0 0 0,-4-1 0 15,0 0 0-15,0-1 0 0,1 0 0 0,-1 0 0 16,-3 2 0-16,5-2 0 0,-1 1 0 0,0-1 0 16,-4 2 0-16,3-3 0 0,1 1 0 0,0 1 0 15,-1-1 0-15,1 0 0 0,0 0 0 0,0-1 0 16,2 1 0-16,-2-1 0 0,-4 3 0 0,5-3 0 16,-5 3 0-16,6-1 0 0,0-1 0 0,0 0 0 15,-6 2 0-15,5-2 0 0,-1 1 0 0,-4 1 0 16,5-1 0-16,-5 1 0 0,0 0 0 0,4-1 0 15,-4 1 0-15,0 0 0 0,0 0 0 0,0 0 0 16,0 0 0-16,0 0 0 16,0 0-768-16,0 0-208 0,0 0-48 0,0 0 0 0,0 0 832 0,0 0 192 0,0 0 0 0,-2-5 0 31,2 5-3328-31,-3-4-608 0,3 4-128 0,-4-3-32 0</inkml:trace>
  <inkml:trace contextRef="#ctx1" brushRef="#br0" timeOffset="23581.75">22214 16373 12895 0,'0'0'272'0,"0"0"64"0,0 0 16 0,0 0 32 0,0 0-384 0,0 0 0 0,0 0 0 0,0 0 0 16,0 0 1712-16,0 0 272 15,0 0 48-15,0 0 16 0,0 0-832 0,0 0-144 0,0 0-48 0,0 0 0 16,0 0 0-16,0 0 0 0,0 0 0 0,0 0 0 16,0 0 0-16,0 0 0 0,0 0 0 0,0 0 0 15,0 0 0-15,0 0 0 0,0 0 0 0,0 0 0 16,0 0-816-16,0 0-208 0,0 0 0 0,0 0 0 15,0 0 864-15,0 0 128 0,0 0 32 0,0 0 0 16,1 4-832-16,-1-4-192 0,0 4 0 0,0-4 0 16,0 0 0-16,1 5 0 0,1-1 0 0,-2-4 0 15,1 6 0-15,0-2 0 0,0 1 0 0,1-1 0 16,-1 2 0-16,-1-2 0 0,0 1 0 0,0 0 0 16,0 1 864-16,0 1 128 0,0-1 32 0,-1 0 0 15,1 1-832-15,-2 1-192 0,2 0 0 0,0 0 0 16,0 0 0-16,-1 2 0 0,1 1 0 0,-1-1 0 15,1 0 864-15,0-1 128 0,0 2 32 0,0-2 0 0,1 0-832 0,2 1-192 16,-3 3 0-16,1-2 0 0,0-1 0 0,1-2 0 16,-2-1 0-16,1 0 0 0,1 0 0 0,0-1 0 15,-1-2 0-15,-1-4 0 0,1 5 0 0,-1-5 0 16,0 0 0-16,0 0 0 16,0 0-768-16,3 3-208 0,-2 1-48 0,-1-4 0 15,0 0-816-15,0 0-160 0,0 0-48 0,0 0-14736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8/29/2022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73</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74</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A480CB-1987-45FA-BF10-2CFE39DD95B8}" type="datetime1">
              <a:rPr lang="en-US" smtClean="0"/>
              <a:pPr/>
              <a:t>8/29/2022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252BD24-BCB0-4241-AA70-311C26AF3386}" type="datetime1">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8/29/2022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7.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3.png"/><Relationship Id="rId5" Type="http://schemas.openxmlformats.org/officeDocument/2006/relationships/tags" Target="../tags/tag17.xml"/><Relationship Id="rId15" Type="http://schemas.openxmlformats.org/officeDocument/2006/relationships/image" Target="../media/image26.png"/><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6.xml"/><Relationship Id="rId7" Type="http://schemas.openxmlformats.org/officeDocument/2006/relationships/image" Target="../media/image3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8.xml"/><Relationship Id="rId10" Type="http://schemas.openxmlformats.org/officeDocument/2006/relationships/image" Target="../media/image34.png"/><Relationship Id="rId4" Type="http://schemas.openxmlformats.org/officeDocument/2006/relationships/tags" Target="../tags/tag27.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5.xml"/><Relationship Id="rId7" Type="http://schemas.openxmlformats.org/officeDocument/2006/relationships/image" Target="../media/image4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image" Target="../media/image46.png"/><Relationship Id="rId5" Type="http://schemas.openxmlformats.org/officeDocument/2006/relationships/tags" Target="../tags/tag37.xml"/><Relationship Id="rId10" Type="http://schemas.openxmlformats.org/officeDocument/2006/relationships/image" Target="../media/image45.png"/><Relationship Id="rId4" Type="http://schemas.openxmlformats.org/officeDocument/2006/relationships/tags" Target="../tags/tag36.xml"/><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0.xml"/><Relationship Id="rId7" Type="http://schemas.openxmlformats.org/officeDocument/2006/relationships/image" Target="../media/image4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4.xml"/><Relationship Id="rId7" Type="http://schemas.openxmlformats.org/officeDocument/2006/relationships/image" Target="../media/image4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8.xml"/><Relationship Id="rId7" Type="http://schemas.openxmlformats.org/officeDocument/2006/relationships/image" Target="../media/image3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49.xml"/><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54.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oleObject" Target="../embeddings/oleObject4.bin"/><Relationship Id="rId5" Type="http://schemas.openxmlformats.org/officeDocument/2006/relationships/image" Target="../media/image58.wmf"/><Relationship Id="rId10" Type="http://schemas.openxmlformats.org/officeDocument/2006/relationships/image" Target="../media/image61.png"/><Relationship Id="rId4" Type="http://schemas.openxmlformats.org/officeDocument/2006/relationships/oleObject" Target="../embeddings/oleObject3.bin"/><Relationship Id="rId9" Type="http://schemas.openxmlformats.org/officeDocument/2006/relationships/image" Target="../media/image60.wmf"/></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6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65.png"/><Relationship Id="rId4" Type="http://schemas.openxmlformats.org/officeDocument/2006/relationships/tags" Target="../tags/tag65.xml"/><Relationship Id="rId9"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Binary Search</a:t>
            </a:r>
          </a:p>
        </p:txBody>
      </p:sp>
      <p:sp>
        <p:nvSpPr>
          <p:cNvPr id="3" name="Content Placeholder 2"/>
          <p:cNvSpPr>
            <a:spLocks noGrp="1"/>
          </p:cNvSpPr>
          <p:nvPr>
            <p:ph idx="1"/>
          </p:nvPr>
        </p:nvSpPr>
        <p:spPr>
          <a:xfrm>
            <a:off x="228600" y="1219200"/>
            <a:ext cx="8763000" cy="4389120"/>
          </a:xfrm>
        </p:spPr>
        <p:txBody>
          <a:bodyPr/>
          <a:lstStyle/>
          <a:p>
            <a:r>
              <a:rPr lang="en-US" dirty="0"/>
              <a:t>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DACD6EC-FAF2-4950-99A2-EC5798280436}"/>
                  </a:ext>
                </a:extLst>
              </p14:cNvPr>
              <p14:cNvContentPartPr/>
              <p14:nvPr/>
            </p14:nvContentPartPr>
            <p14:xfrm>
              <a:off x="1135080" y="5443200"/>
              <a:ext cx="7266960" cy="871920"/>
            </p14:xfrm>
          </p:contentPart>
        </mc:Choice>
        <mc:Fallback xmlns="">
          <p:pic>
            <p:nvPicPr>
              <p:cNvPr id="2" name="Ink 1">
                <a:extLst>
                  <a:ext uri="{FF2B5EF4-FFF2-40B4-BE49-F238E27FC236}">
                    <a16:creationId xmlns:a16="http://schemas.microsoft.com/office/drawing/2014/main" id="{BDACD6EC-FAF2-4950-99A2-EC5798280436}"/>
                  </a:ext>
                </a:extLst>
              </p:cNvPr>
              <p:cNvPicPr/>
              <p:nvPr/>
            </p:nvPicPr>
            <p:blipFill>
              <a:blip r:embed="rId3"/>
              <a:stretch>
                <a:fillRect/>
              </a:stretch>
            </p:blipFill>
            <p:spPr>
              <a:xfrm>
                <a:off x="1125720" y="5433840"/>
                <a:ext cx="7285680" cy="8906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Sorting</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lstStyle/>
          <a:p>
            <a:r>
              <a:rPr lang="en-US" i="1" dirty="0"/>
              <a:t>Bubble sort </a:t>
            </a:r>
            <a:r>
              <a:rPr lang="en-US" dirty="0"/>
              <a:t>makes multiple passes through a list. Every pair of elements that are found to be out of order are interchanged.</a:t>
            </a:r>
          </a:p>
          <a:p>
            <a:endParaRPr lang="en-US" dirty="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t>In each subsequent pass, </a:t>
            </a:r>
            <a:r>
              <a:rPr lang="en-US" i="1" dirty="0"/>
              <a:t>j</a:t>
            </a:r>
            <a:r>
              <a:rPr lang="en-US" dirty="0"/>
              <a:t> = </a:t>
            </a:r>
            <a:r>
              <a:rPr lang="en-US" i="1" dirty="0"/>
              <a:t>n</a:t>
            </a:r>
            <a:r>
              <a:rPr lang="en-US" dirty="0"/>
              <a:t>+</a:t>
            </a:r>
            <a:r>
              <a:rPr lang="en-US" dirty="0">
                <a:latin typeface="Cambria Math" pitchFamily="18" charset="0"/>
                <a:ea typeface="Cambria Math" pitchFamily="18" charset="0"/>
              </a:rPr>
              <a:t>1</a:t>
            </a:r>
            <a:r>
              <a:rPr lang="en-US" dirty="0"/>
              <a:t> element is put into its correct position among the first </a:t>
            </a:r>
            <a:r>
              <a:rPr lang="en-US" i="1" dirty="0"/>
              <a:t>n</a:t>
            </a:r>
            <a:r>
              <a:rPr lang="en-US" dirty="0"/>
              <a:t>+</a:t>
            </a:r>
            <a:r>
              <a:rPr lang="en-US" dirty="0">
                <a:latin typeface="Cambria Math" pitchFamily="18" charset="0"/>
                <a:ea typeface="Cambria Math" pitchFamily="18" charset="0"/>
              </a:rPr>
              <a:t>1</a:t>
            </a:r>
            <a:r>
              <a:rPr lang="en-US" dirty="0"/>
              <a:t> elements.</a:t>
            </a:r>
          </a:p>
          <a:p>
            <a:pPr>
              <a:buClr>
                <a:schemeClr val="tx2">
                  <a:lumMod val="60000"/>
                  <a:lumOff val="40000"/>
                </a:schemeClr>
              </a:buClr>
              <a:buFont typeface="Arial" pitchFamily="34" charset="0"/>
              <a:buChar char="•"/>
            </a:pPr>
            <a:r>
              <a:rPr lang="en-US" dirty="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a:xfrm>
            <a:off x="304800" y="1935480"/>
            <a:ext cx="8534400" cy="4389120"/>
          </a:xfrm>
        </p:spPr>
        <p:txBody>
          <a:bodyPr>
            <a:normAutofit fontScale="92500" lnSpcReduction="2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 using the least total number of coins.</a:t>
            </a:r>
          </a:p>
          <a:p>
            <a:pPr>
              <a:buNone/>
            </a:pPr>
            <a:r>
              <a:rPr lang="en-US" dirty="0"/>
              <a:t>   </a:t>
            </a:r>
            <a:r>
              <a:rPr lang="en-US" b="1" dirty="0"/>
              <a:t>Idea</a:t>
            </a:r>
            <a:r>
              <a:rPr lang="en-US" dirty="0"/>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a:t>
            </a:r>
            <a:r>
              <a:rPr lang="en-US"/>
              <a:t>leaving  </a:t>
            </a:r>
            <a:r>
              <a:rPr lang="en-US">
                <a:latin typeface="Cambria Math" pitchFamily="18" charset="0"/>
                <a:ea typeface="Cambria Math" pitchFamily="18" charset="0"/>
              </a:rPr>
              <a:t>67</a:t>
            </a:r>
            <a:r>
              <a:rPr lang="en-US" dirty="0">
                <a:latin typeface="Cambria Math" pitchFamily="18" charset="0"/>
                <a:ea typeface="Cambria Math" pitchFamily="18" charset="0"/>
              </a:rPr>
              <a:t>−25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leaving     42 −25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Proving Optimality for U.S. Coins</a:t>
            </a:r>
          </a:p>
        </p:txBody>
      </p:sp>
      <p:sp>
        <p:nvSpPr>
          <p:cNvPr id="3" name="Content Placeholder 2"/>
          <p:cNvSpPr>
            <a:spLocks noGrp="1"/>
          </p:cNvSpPr>
          <p:nvPr>
            <p:ph idx="1"/>
          </p:nvPr>
        </p:nvSpPr>
        <p:spPr>
          <a:xfrm>
            <a:off x="342900" y="838200"/>
            <a:ext cx="8458200" cy="1066800"/>
          </a:xfrm>
        </p:spPr>
        <p:txBody>
          <a:bodyPr>
            <a:normAutofit lnSpcReduction="10000"/>
          </a:bodyPr>
          <a:lstStyle/>
          <a:p>
            <a:pPr>
              <a:buNone/>
            </a:pPr>
            <a:r>
              <a:rPr lang="en-US" b="1" dirty="0"/>
              <a:t>   Theorem</a:t>
            </a:r>
            <a:r>
              <a:rPr lang="en-US" dirty="0"/>
              <a:t>: The greedy change-making algorithm for U.S. coins produces change using the fewest coins possible.</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a:ln>
                  <a:noFill/>
                </a:ln>
                <a:solidFill>
                  <a:schemeClr val="tx1"/>
                </a:solidFill>
                <a:effectLst/>
                <a:uLnTx/>
                <a:uFillTx/>
                <a:latin typeface="+mn-lt"/>
                <a:ea typeface="+mn-ea"/>
                <a:cs typeface="+mn-cs"/>
              </a:rPr>
              <a:t>, i.e.,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penny. What does the algorithm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850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the algorithm.</a:t>
            </a:r>
          </a:p>
          <a:p>
            <a:pPr marL="850392" lvl="1" indent="-457200">
              <a:buFont typeface="+mj-lt"/>
              <a:buAutoNum type="arabicPeriod"/>
            </a:pPr>
            <a:r>
              <a:rPr lang="en-US" dirty="0"/>
              <a:t>Then, </a:t>
            </a:r>
            <a:r>
              <a:rPr lang="en-US" i="1" dirty="0"/>
              <a:t>q</a:t>
            </a:r>
            <a:r>
              <a:rPr lang="en-US" i="1" dirty="0">
                <a:latin typeface="Cambria Math"/>
                <a:ea typeface="Cambria Math"/>
              </a:rPr>
              <a:t>̍</a:t>
            </a:r>
            <a:r>
              <a:rPr lang="en-US" dirty="0"/>
              <a:t>  </a:t>
            </a:r>
            <a:r>
              <a:rPr lang="en-US" dirty="0">
                <a:latin typeface="Cambria Math"/>
                <a:ea typeface="Cambria Math"/>
              </a:rPr>
              <a:t>&lt; </a:t>
            </a:r>
            <a:r>
              <a:rPr lang="en-US" i="1" dirty="0">
                <a:ea typeface="Cambria Math"/>
              </a:rPr>
              <a:t>q</a:t>
            </a:r>
            <a:r>
              <a:rPr lang="en-US" dirty="0">
                <a:latin typeface="Cambria Math"/>
                <a:ea typeface="Cambria Math"/>
              </a:rPr>
              <a:t>  where </a:t>
            </a:r>
            <a:r>
              <a:rPr lang="en-US" dirty="0"/>
              <a:t> </a:t>
            </a:r>
            <a:r>
              <a:rPr lang="en-US" i="1" dirty="0"/>
              <a:t>q</a:t>
            </a:r>
            <a:r>
              <a:rPr lang="en-US" i="1" dirty="0">
                <a:latin typeface="Cambria Math"/>
                <a:ea typeface="Cambria Math"/>
              </a:rPr>
              <a:t>̍</a:t>
            </a:r>
            <a:r>
              <a:rPr lang="en-US" dirty="0"/>
              <a:t>  is the number of quarters used in this optimal way and </a:t>
            </a:r>
            <a:r>
              <a:rPr lang="en-US" i="1" dirty="0"/>
              <a:t>q</a:t>
            </a:r>
            <a:r>
              <a:rPr lang="en-US" dirty="0"/>
              <a:t> is the number of quarters in the greedy algorithm’s solution. But this is not possible by Lemma </a:t>
            </a:r>
            <a:r>
              <a:rPr lang="en-US" dirty="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 (intuition)</a:t>
            </a:r>
          </a:p>
        </p:txBody>
      </p:sp>
      <p:sp>
        <p:nvSpPr>
          <p:cNvPr id="3" name="Content Placeholder 2"/>
          <p:cNvSpPr>
            <a:spLocks noGrp="1"/>
          </p:cNvSpPr>
          <p:nvPr>
            <p:ph idx="1"/>
          </p:nvPr>
        </p:nvSpPr>
        <p:spPr>
          <a:xfrm>
            <a:off x="228600" y="1219200"/>
            <a:ext cx="8686800" cy="3048000"/>
          </a:xfrm>
        </p:spPr>
        <p:txBody>
          <a:bodyPr>
            <a:normAutofit lnSpcReduction="10000"/>
          </a:bodyPr>
          <a:lstStyle/>
          <a:p>
            <a:r>
              <a:rPr lang="en-US" dirty="0"/>
              <a:t> Is there a program that never stops but you can't prove it?</a:t>
            </a:r>
            <a:br>
              <a:rPr lang="en-US" dirty="0"/>
            </a:br>
            <a:r>
              <a:rPr lang="en-US" i="1" dirty="0"/>
              <a:t>The answer turns out to be "yes", and we can even prove it. </a:t>
            </a:r>
          </a:p>
          <a:p>
            <a:r>
              <a:rPr lang="en-US" dirty="0"/>
              <a:t>Suppose that we have an algorithm that could answer the halting problem. However complicated it might be, we just wrap it up in a decision box. We do not worry about what is inside; we are just positing that there could be something in there.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41910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a:t>This and next slide based on </a:t>
            </a:r>
            <a:r>
              <a:rPr lang="en-US" dirty="0" err="1"/>
              <a:t>Quara</a:t>
            </a:r>
            <a:r>
              <a:rPr lang="en-US" dirty="0"/>
              <a:t> by Joshua Engel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a:t>Now, let us make up a program that uses it:</a:t>
            </a:r>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a:t>OK, now... what happens if we feed this program to itself?  If it doesn't halt, then it halts. If it does halt, then it doesn't halt. So, does it halt or not?</a:t>
            </a:r>
            <a:br>
              <a:rPr lang="en-US" dirty="0"/>
            </a:br>
            <a:br>
              <a:rPr lang="en-US" dirty="0"/>
            </a:br>
            <a:r>
              <a:rPr lang="en-US" dirty="0"/>
              <a:t>The answer is that there is no answer. It is the computer programming equivalent of saying "I always lie": if it's true, then it's not true, and if it's not true, then it's true.</a:t>
            </a:r>
            <a:br>
              <a:rPr lang="en-US" dirty="0"/>
            </a:br>
            <a:br>
              <a:rPr lang="en-US" dirty="0"/>
            </a:br>
            <a:r>
              <a:rPr lang="en-US" dirty="0"/>
              <a:t>In other words, the answer to the question is </a:t>
            </a:r>
            <a:r>
              <a:rPr lang="en-US" i="1" dirty="0" err="1"/>
              <a:t>undecideable</a:t>
            </a:r>
            <a:r>
              <a:rPr lang="en-US" dirty="0"/>
              <a:t>, neither true nor false. We conclude that the magic diamond "does it halt" box doesn't exist, which is interesting. But even more interesting is the fact that </a:t>
            </a:r>
            <a:r>
              <a:rPr lang="en-US"/>
              <a:t>we have </a:t>
            </a:r>
            <a:r>
              <a:rPr lang="en-US" dirty="0"/>
              <a:t>taken a simple yes/no question and found that we cannot know the answer in all cases.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a:t>Barber paradox</a:t>
            </a:r>
          </a:p>
        </p:txBody>
      </p:sp>
      <p:sp>
        <p:nvSpPr>
          <p:cNvPr id="6" name="Content Placeholder 5"/>
          <p:cNvSpPr>
            <a:spLocks noGrp="1"/>
          </p:cNvSpPr>
          <p:nvPr>
            <p:ph idx="1"/>
          </p:nvPr>
        </p:nvSpPr>
        <p:spPr>
          <a:xfrm>
            <a:off x="304800" y="1219200"/>
            <a:ext cx="8534400" cy="3657600"/>
          </a:xfrm>
        </p:spPr>
        <p:txBody>
          <a:bodyPr>
            <a:normAutofit fontScale="92500" lnSpcReduction="20000"/>
          </a:bodyPr>
          <a:lstStyle/>
          <a:p>
            <a:r>
              <a:rPr lang="en-US" dirty="0"/>
              <a:t>It was used by Bertrand Russell as an illustration of a paradox.</a:t>
            </a:r>
          </a:p>
          <a:p>
            <a:r>
              <a:rPr lang="en-US" dirty="0"/>
              <a:t>The barber is the "</a:t>
            </a:r>
            <a:r>
              <a:rPr lang="en-US" b="1" dirty="0"/>
              <a:t>one who shaves all those, and those only, who do not shave themselves</a:t>
            </a:r>
            <a:r>
              <a:rPr lang="en-US" dirty="0"/>
              <a:t>." </a:t>
            </a:r>
          </a:p>
          <a:p>
            <a:r>
              <a:rPr lang="en-US" dirty="0"/>
              <a:t>The question is, does the barber shave himself?</a:t>
            </a:r>
          </a:p>
          <a:p>
            <a:r>
              <a:rPr lang="en-US" dirty="0"/>
              <a:t>Answering this question results in a contradiction. The barber cannot shave himself as he only shaves those who do not shave themselves. As such, if he shaves himself he ceases to be a barber. </a:t>
            </a:r>
          </a:p>
          <a:p>
            <a:r>
              <a:rPr lang="en-US" dirty="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(more formal) </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a:t>
            </a:r>
          </a:p>
        </p:txBody>
      </p:sp>
      <p:sp>
        <p:nvSpPr>
          <p:cNvPr id="3" name="Content Placeholder 2"/>
          <p:cNvSpPr>
            <a:spLocks noGrp="1"/>
          </p:cNvSpPr>
          <p:nvPr>
            <p:ph idx="1"/>
          </p:nvPr>
        </p:nvSpPr>
        <p:spPr>
          <a:xfrm>
            <a:off x="457200" y="1295400"/>
            <a:ext cx="8229600" cy="28956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Halting Problem</a:t>
            </a:r>
          </a:p>
        </p:txBody>
      </p:sp>
      <p:sp>
        <p:nvSpPr>
          <p:cNvPr id="3" name="Content Placeholder 2"/>
          <p:cNvSpPr>
            <a:spLocks noGrp="1"/>
          </p:cNvSpPr>
          <p:nvPr>
            <p:ph idx="1"/>
          </p:nvPr>
        </p:nvSpPr>
        <p:spPr>
          <a:xfrm>
            <a:off x="457200" y="1371600"/>
            <a:ext cx="8229600" cy="4389120"/>
          </a:xfrm>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r>
              <a:rPr lang="en-US" dirty="0"/>
              <a:t>Therefore, there cannot be a procedure that can decide whether or not an arbitrary program halts. The halting problem is unsolvable.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a:t>Edmund Landau</a:t>
            </a:r>
          </a:p>
          <a:p>
            <a:r>
              <a:rPr lang="en-US" dirty="0"/>
              <a:t>(</a:t>
            </a:r>
            <a:r>
              <a:rPr lang="en-US" dirty="0">
                <a:latin typeface="Cambria Math" pitchFamily="18" charset="0"/>
                <a:ea typeface="Cambria Math" pitchFamily="18" charset="0"/>
              </a:rPr>
              <a:t>1877-1938</a:t>
            </a:r>
            <a:r>
              <a:rPr lang="en-US" dirty="0"/>
              <a:t>)</a:t>
            </a:r>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a:t>Paul Gustav Heinrich Bachmann</a:t>
            </a:r>
          </a:p>
          <a:p>
            <a:r>
              <a:rPr lang="en-US" dirty="0"/>
              <a:t>(</a:t>
            </a:r>
            <a:r>
              <a:rPr lang="en-US" dirty="0">
                <a:latin typeface="Cambria Math" pitchFamily="18" charset="0"/>
                <a:ea typeface="Cambria Math" pitchFamily="18" charset="0"/>
              </a:rPr>
              <a:t>1837-1920</a:t>
            </a:r>
            <a:r>
              <a:rPr lang="en-US" dirty="0"/>
              <a:t>)</a:t>
            </a:r>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a:t>Donald E. Knuth</a:t>
            </a:r>
          </a:p>
          <a:p>
            <a:r>
              <a:rPr lang="en-US" dirty="0"/>
              <a:t>(</a:t>
            </a:r>
            <a:r>
              <a:rPr lang="en-US" dirty="0">
                <a:latin typeface="Cambria Math" pitchFamily="18" charset="0"/>
                <a:ea typeface="Cambria Math" pitchFamily="18" charset="0"/>
              </a:rPr>
              <a:t>Born 1938</a:t>
            </a:r>
            <a:r>
              <a:rPr lang="en-US" dirty="0"/>
              <a:t>)</a:t>
            </a:r>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err="1"/>
              <a:t>combinatorics</a:t>
            </a:r>
            <a:r>
              <a:rPr lang="en-US" dirty="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a:bodyPr>
          <a:lstStyle/>
          <a:p>
            <a:pPr>
              <a:buNone/>
            </a:pPr>
            <a:r>
              <a:rPr lang="en-US" dirty="0"/>
              <a:t>   </a:t>
            </a:r>
            <a:r>
              <a:rPr lang="en-US" b="1" dirty="0"/>
              <a:t>Example</a:t>
            </a:r>
            <a:r>
              <a:rPr lang="en-US" dirty="0"/>
              <a:t>: Show that                                    is            .</a:t>
            </a:r>
          </a:p>
          <a:p>
            <a:pPr>
              <a:buNone/>
            </a:pPr>
            <a:r>
              <a:rPr lang="en-US" dirty="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a:t>
            </a:r>
            <a:r>
              <a:rPr lang="en-US" dirty="0">
                <a:latin typeface="Cambria Math" pitchFamily="18" charset="0"/>
                <a:ea typeface="Cambria Math" pitchFamily="18" charset="0"/>
              </a:rPr>
              <a:t>1 &lt; </a:t>
            </a:r>
            <a:r>
              <a:rPr lang="en-US" i="1" dirty="0"/>
              <a:t>x</a:t>
            </a:r>
            <a:r>
              <a:rPr lang="en-US" dirty="0"/>
              <a:t>  </a:t>
            </a:r>
            <a:r>
              <a:rPr lang="en-US" dirty="0">
                <a:latin typeface="Cambria Math" pitchFamily="18" charset="0"/>
                <a:ea typeface="Cambria Math" pitchFamily="18" charset="0"/>
              </a:rPr>
              <a:t>⇒</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dirty="0">
                <a:latin typeface="Cambria Math" pitchFamily="18" charset="0"/>
                <a:ea typeface="Cambria Math" pitchFamily="18" charset="0"/>
              </a:rPr>
              <a:t>2 &lt; </a:t>
            </a:r>
            <a:r>
              <a:rPr lang="en-US" i="1" dirty="0"/>
              <a:t>x</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43712"/>
          </a:xfrm>
        </p:spPr>
        <p:txBody>
          <a:bodyPr>
            <a:normAutofit fontScale="90000"/>
          </a:bodyPr>
          <a:lstStyle/>
          <a:p>
            <a:r>
              <a:rPr lang="en-US" dirty="0"/>
              <a:t>Some Important Points about Big-</a:t>
            </a:r>
            <a:r>
              <a:rPr lang="en-US" i="1" dirty="0"/>
              <a:t>O</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But this is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&lt;|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05000"/>
                <a:ext cx="8229600" cy="4389120"/>
              </a:xfrm>
              <a:blipFill>
                <a:blip r:embed="rId11"/>
                <a:stretch>
                  <a:fillRect l="-444" t="-2083" r="-222"/>
                </a:stretch>
              </a:blipFill>
            </p:spPr>
            <p:txBody>
              <a:bodyPr/>
              <a:lstStyle/>
              <a:p>
                <a:r>
                  <a:rPr lang="en-US">
                    <a:noFill/>
                  </a:rPr>
                  <a:t> </a:t>
                </a:r>
              </a:p>
            </p:txBody>
          </p:sp>
        </mc:Fallback>
      </mc:AlternateContent>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2" name="Picture 21" descr="addin_tmp.png"/>
          <p:cNvPicPr>
            <a:picLocks noChangeAspect="1"/>
          </p:cNvPicPr>
          <p:nvPr>
            <p:custDataLst>
              <p:tags r:id="rId8"/>
            </p:custDataLst>
          </p:nvPr>
        </p:nvPicPr>
        <p:blipFill>
          <a:blip r:embed="rId18"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9"/>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a:xfrm>
            <a:off x="381000" y="1143000"/>
            <a:ext cx="8229600" cy="1447800"/>
          </a:xfrm>
        </p:spPr>
        <p:txBody>
          <a:bodyPr/>
          <a:lstStyle/>
          <a:p>
            <a:pPr>
              <a:buNone/>
            </a:pPr>
            <a:r>
              <a:rPr lang="en-US" b="1" dirty="0"/>
              <a:t>   </a:t>
            </a:r>
            <a:r>
              <a:rPr lang="en-US" sz="2400" b="1" dirty="0"/>
              <a:t>Example</a:t>
            </a:r>
            <a:r>
              <a:rPr lang="en-US" sz="2400" dirty="0"/>
              <a:t>: Show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t>   </a:t>
            </a:r>
            <a:r>
              <a:rPr lang="en-US" sz="2400" b="1" dirty="0"/>
              <a:t>Solution</a:t>
            </a:r>
            <a:r>
              <a:rPr lang="en-US" sz="2400" dirty="0"/>
              <a:t>: When </a:t>
            </a:r>
            <a:r>
              <a:rPr lang="en-US" sz="2400" dirty="0">
                <a:latin typeface="Cambria Math" pitchFamily="18" charset="0"/>
                <a:ea typeface="Cambria Math" pitchFamily="18" charset="0"/>
              </a:rPr>
              <a:t>7 &lt; </a:t>
            </a:r>
            <a:r>
              <a:rPr lang="en-US" sz="2400" i="1" dirty="0"/>
              <a:t>x</a:t>
            </a:r>
            <a:r>
              <a:rPr lang="en-US" sz="2400" dirty="0"/>
              <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&lt; </a:t>
            </a:r>
            <a:r>
              <a:rPr lang="en-US" sz="2400" i="1" dirty="0"/>
              <a:t>x</a:t>
            </a:r>
            <a:r>
              <a:rPr lang="en-US" sz="2400" baseline="30000" dirty="0">
                <a:latin typeface="Cambria Math" pitchFamily="18" charset="0"/>
                <a:ea typeface="Cambria Math" pitchFamily="18" charset="0"/>
              </a:rPr>
              <a:t>3</a:t>
            </a:r>
            <a:r>
              <a:rPr lang="en-US" sz="2400" dirty="0">
                <a:latin typeface="Cambria Math" pitchFamily="18" charset="0"/>
                <a:ea typeface="Cambria Math" pitchFamily="18" charset="0"/>
              </a:rPr>
              <a:t>. </a:t>
            </a:r>
            <a:r>
              <a:rPr lang="en-US" sz="2400" dirty="0">
                <a:ea typeface="Cambria Math" pitchFamily="18" charset="0"/>
              </a:rPr>
              <a:t>Take</a:t>
            </a:r>
            <a:r>
              <a:rPr lang="en-US" sz="2400" dirty="0">
                <a:latin typeface="Cambria Math" pitchFamily="18" charset="0"/>
                <a:ea typeface="Cambria Math" pitchFamily="18" charset="0"/>
              </a:rPr>
              <a:t> </a:t>
            </a:r>
            <a:r>
              <a:rPr lang="en-US" sz="2400" i="1" dirty="0">
                <a:ea typeface="Cambria Math" pitchFamily="18" charset="0"/>
              </a:rPr>
              <a:t>C</a:t>
            </a:r>
            <a:r>
              <a:rPr lang="en-US" sz="2400" i="1" dirty="0">
                <a:latin typeface="Cambria Math" pitchFamily="18" charset="0"/>
                <a:ea typeface="Cambria Math" pitchFamily="18" charset="0"/>
              </a:rPr>
              <a:t> </a:t>
            </a:r>
            <a:r>
              <a:rPr lang="en-US" sz="2400" dirty="0">
                <a:latin typeface="Cambria Math" pitchFamily="18" charset="0"/>
                <a:ea typeface="Cambria Math" pitchFamily="18" charset="0"/>
              </a:rPr>
              <a:t>=1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7 </a:t>
            </a:r>
            <a:r>
              <a:rPr lang="en-US" sz="2400" dirty="0">
                <a:ea typeface="Cambria Math" pitchFamily="18" charset="0"/>
              </a:rPr>
              <a:t>as witnesses to establish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a:latin typeface="Cambria Math" pitchFamily="18" charset="0"/>
                <a:ea typeface="Cambria Math" pitchFamily="18" charset="0"/>
              </a:rPr>
              <a:t> </a:t>
            </a:r>
            <a:r>
              <a:rPr lang="en-US" sz="2400" b="1" dirty="0">
                <a:ea typeface="Cambria Math" pitchFamily="18" charset="0"/>
              </a:rPr>
              <a:t>Example</a:t>
            </a:r>
            <a:r>
              <a:rPr lang="en-US" sz="2400" dirty="0">
                <a:ea typeface="Cambria Math" pitchFamily="18" charset="0"/>
              </a:rPr>
              <a:t>: </a:t>
            </a:r>
            <a:r>
              <a:rPr lang="en-US" sz="2400" dirty="0"/>
              <a:t>Show that </a:t>
            </a:r>
            <a:r>
              <a:rPr lang="en-US" sz="2400" i="1" dirty="0"/>
              <a:t>n</a:t>
            </a:r>
            <a:r>
              <a:rPr lang="en-US" sz="2400" baseline="30000" dirty="0">
                <a:latin typeface="Cambria Math" pitchFamily="18" charset="0"/>
                <a:ea typeface="Cambria Math" pitchFamily="18" charset="0"/>
              </a:rPr>
              <a:t>2</a:t>
            </a:r>
            <a:r>
              <a:rPr lang="en-US" sz="2400" dirty="0"/>
              <a:t>  is  not </a:t>
            </a:r>
            <a:r>
              <a:rPr lang="en-US" sz="2400" i="1" dirty="0"/>
              <a:t>O</a:t>
            </a:r>
            <a:r>
              <a:rPr lang="en-US" sz="2400" dirty="0"/>
              <a:t>(</a:t>
            </a:r>
            <a:r>
              <a:rPr lang="en-US" sz="2400" i="1" dirty="0"/>
              <a:t>n</a:t>
            </a:r>
            <a:r>
              <a:rPr lang="en-US" sz="2400" dirty="0"/>
              <a:t>).</a:t>
            </a:r>
            <a:endParaRPr lang="en-US" sz="2400" dirty="0">
              <a:ea typeface="Cambria Math" pitchFamily="18" charset="0"/>
            </a:endParaRPr>
          </a:p>
          <a:p>
            <a:pPr>
              <a:buNone/>
            </a:pPr>
            <a:r>
              <a:rPr lang="en-US" sz="2400" b="1" dirty="0"/>
              <a:t> Solution</a:t>
            </a:r>
            <a:r>
              <a:rPr lang="en-US" sz="2400" dirty="0"/>
              <a:t>: Suppose there are constants </a:t>
            </a:r>
            <a:r>
              <a:rPr lang="en-US" sz="2400" i="1" dirty="0"/>
              <a:t>C</a:t>
            </a:r>
            <a:r>
              <a:rPr lang="en-US" sz="2400" dirty="0"/>
              <a:t> and </a:t>
            </a:r>
            <a:r>
              <a:rPr lang="en-US" sz="2400" i="1" dirty="0"/>
              <a:t>k&gt;</a:t>
            </a:r>
            <a:r>
              <a:rPr lang="en-US" sz="2400" i="1" dirty="0">
                <a:latin typeface="+mj-lt"/>
              </a:rPr>
              <a:t>0</a:t>
            </a:r>
            <a:r>
              <a:rPr lang="en-US" sz="2400" dirty="0"/>
              <a:t> for which </a:t>
            </a:r>
            <a:br>
              <a:rPr lang="en-US" sz="2400" dirty="0"/>
            </a:br>
            <a:r>
              <a:rPr lang="en-US" sz="2400" i="1" dirty="0"/>
              <a:t>n</a:t>
            </a:r>
            <a:r>
              <a:rPr lang="en-US" sz="2400" baseline="30000" dirty="0">
                <a:latin typeface="Cambria Math" pitchFamily="18" charset="0"/>
                <a:ea typeface="Cambria Math" pitchFamily="18" charset="0"/>
              </a:rPr>
              <a:t>2</a:t>
            </a:r>
            <a:r>
              <a:rPr lang="en-US" sz="2400" dirty="0"/>
              <a:t>  </a:t>
            </a:r>
            <a:r>
              <a:rPr lang="en-US" sz="2400" dirty="0">
                <a:latin typeface="Cambria Math"/>
                <a:ea typeface="Cambria Math"/>
              </a:rPr>
              <a:t>≤</a:t>
            </a:r>
            <a:r>
              <a:rPr lang="en-US" sz="2400" dirty="0"/>
              <a:t> </a:t>
            </a:r>
            <a:r>
              <a:rPr lang="en-US" sz="2400" i="1" dirty="0" err="1"/>
              <a:t>Cn</a:t>
            </a:r>
            <a:r>
              <a:rPr lang="en-US" sz="2400" dirty="0"/>
              <a:t>, whenever </a:t>
            </a:r>
            <a:r>
              <a:rPr lang="en-US" sz="2400" i="1" dirty="0"/>
              <a:t>n</a:t>
            </a:r>
            <a:r>
              <a:rPr lang="en-US" sz="2400" dirty="0"/>
              <a:t> &gt; </a:t>
            </a:r>
            <a:r>
              <a:rPr lang="en-US" sz="2400" i="1" dirty="0"/>
              <a:t>k</a:t>
            </a:r>
            <a:r>
              <a:rPr lang="en-US" sz="2400" dirty="0"/>
              <a:t>. </a:t>
            </a:r>
            <a:br>
              <a:rPr lang="en-US" sz="2400" dirty="0"/>
            </a:br>
            <a:r>
              <a:rPr lang="en-US" sz="2400" dirty="0"/>
              <a:t>Then (by dividing both sides by </a:t>
            </a:r>
            <a:r>
              <a:rPr lang="en-US" sz="2400" i="1" dirty="0"/>
              <a:t>n)</a:t>
            </a:r>
            <a:r>
              <a:rPr lang="en-US" sz="2400" dirty="0"/>
              <a:t>, </a:t>
            </a:r>
            <a:br>
              <a:rPr lang="en-US" sz="2400" dirty="0"/>
            </a:br>
            <a:r>
              <a:rPr lang="en-US" sz="2400" i="1" dirty="0"/>
              <a:t>n</a:t>
            </a:r>
            <a:r>
              <a:rPr lang="en-US" sz="2400" dirty="0"/>
              <a:t>  </a:t>
            </a:r>
            <a:r>
              <a:rPr lang="en-US" sz="2400" dirty="0">
                <a:latin typeface="Cambria Math"/>
                <a:ea typeface="Cambria Math"/>
              </a:rPr>
              <a:t>≤</a:t>
            </a:r>
            <a:r>
              <a:rPr lang="en-US" sz="2400" dirty="0"/>
              <a:t> </a:t>
            </a:r>
            <a:r>
              <a:rPr lang="en-US" sz="2400" i="1" dirty="0"/>
              <a:t>C </a:t>
            </a:r>
            <a:r>
              <a:rPr lang="en-US" sz="2400" dirty="0"/>
              <a:t>must hold for all </a:t>
            </a:r>
            <a:r>
              <a:rPr lang="en-US" sz="2400" i="1" dirty="0"/>
              <a:t>n</a:t>
            </a:r>
            <a:r>
              <a:rPr lang="en-US" sz="2400" dirty="0"/>
              <a:t> &gt; </a:t>
            </a:r>
            <a:r>
              <a:rPr lang="en-US" sz="2400" i="1" dirty="0"/>
              <a:t>k</a:t>
            </a:r>
            <a:r>
              <a:rPr lang="en-US" sz="2400" dirty="0"/>
              <a:t>. </a:t>
            </a:r>
          </a:p>
          <a:p>
            <a:pPr>
              <a:buNone/>
            </a:pPr>
            <a:r>
              <a:rPr lang="en-US" sz="2400" dirty="0"/>
              <a:t>A contradiction!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Logarithms,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If  b &gt; </a:t>
            </a:r>
            <a:r>
              <a:rPr lang="en-US" dirty="0">
                <a:latin typeface="Cambria Math" pitchFamily="18" charset="0"/>
                <a:ea typeface="Cambria Math" pitchFamily="18" charset="0"/>
              </a:rPr>
              <a:t>1</a:t>
            </a:r>
            <a:r>
              <a:rPr lang="en-US" dirty="0"/>
              <a:t>  and </a:t>
            </a:r>
            <a:r>
              <a:rPr lang="en-US" i="1" dirty="0"/>
              <a:t>c</a:t>
            </a:r>
            <a:r>
              <a:rPr lang="en-US" dirty="0"/>
              <a:t> and </a:t>
            </a:r>
            <a:r>
              <a:rPr lang="en-US" i="1" dirty="0"/>
              <a:t>d</a:t>
            </a:r>
            <a:r>
              <a:rPr lang="en-US" dirty="0"/>
              <a:t> are positive, then </a:t>
            </a:r>
          </a:p>
          <a:p>
            <a:pPr>
              <a:buNone/>
            </a:pPr>
            <a:r>
              <a:rPr lang="en-US" i="1" dirty="0"/>
              <a:t>        </a:t>
            </a:r>
            <a:r>
              <a:rPr lang="en-US" dirty="0"/>
              <a:t>(</a:t>
            </a:r>
            <a:r>
              <a:rPr lang="en-US" dirty="0" err="1"/>
              <a:t>log</a:t>
            </a:r>
            <a:r>
              <a:rPr lang="en-US" baseline="-25000" dirty="0" err="1"/>
              <a:t>b</a:t>
            </a:r>
            <a:r>
              <a:rPr lang="en-US" i="1" dirty="0"/>
              <a:t>  n</a:t>
            </a:r>
            <a:r>
              <a:rPr lang="en-US" dirty="0"/>
              <a:t>)</a:t>
            </a:r>
            <a:r>
              <a:rPr lang="en-US" i="1" baseline="30000" dirty="0"/>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dirty="0" err="1"/>
              <a:t>log</a:t>
            </a:r>
            <a:r>
              <a:rPr lang="en-US" baseline="-25000" dirty="0" err="1"/>
              <a:t>b</a:t>
            </a:r>
            <a:r>
              <a:rPr lang="en-US" i="1" dirty="0"/>
              <a:t>  n</a:t>
            </a:r>
            <a:r>
              <a:rPr lang="en-US" dirty="0"/>
              <a:t>)</a:t>
            </a:r>
            <a:r>
              <a:rPr lang="en-US" i="1" baseline="30000" dirty="0"/>
              <a:t>c</a:t>
            </a:r>
            <a:r>
              <a:rPr lang="en-US" dirty="0"/>
              <a:t>). </a:t>
            </a:r>
          </a:p>
          <a:p>
            <a:r>
              <a:rPr lang="en-US" dirty="0"/>
              <a:t> If  b &gt; </a:t>
            </a:r>
            <a:r>
              <a:rPr lang="en-US" dirty="0">
                <a:latin typeface="Cambria Math" pitchFamily="18" charset="0"/>
                <a:ea typeface="Cambria Math" pitchFamily="18" charset="0"/>
              </a:rPr>
              <a:t>1</a:t>
            </a:r>
            <a:r>
              <a:rPr lang="en-US" dirty="0"/>
              <a:t>  and  </a:t>
            </a:r>
            <a:r>
              <a:rPr lang="en-US" i="1" dirty="0"/>
              <a:t>d</a:t>
            </a:r>
            <a:r>
              <a:rPr lang="en-US" dirty="0"/>
              <a:t> is positive, then </a:t>
            </a:r>
          </a:p>
          <a:p>
            <a:pPr>
              <a:buNone/>
            </a:pPr>
            <a:r>
              <a:rPr lang="en-US" i="1" dirty="0"/>
              <a:t>            </a:t>
            </a:r>
            <a:r>
              <a:rPr lang="en-US" i="1" dirty="0" err="1"/>
              <a:t>n</a:t>
            </a:r>
            <a:r>
              <a:rPr lang="en-US" i="1" baseline="30000" dirty="0" err="1"/>
              <a:t>d</a:t>
            </a:r>
            <a:r>
              <a:rPr lang="en-US" baseline="30000" dirty="0"/>
              <a:t>  </a:t>
            </a:r>
            <a:r>
              <a:rPr lang="en-US" dirty="0"/>
              <a:t>is </a:t>
            </a:r>
            <a:r>
              <a:rPr lang="en-US" i="1" dirty="0"/>
              <a:t>O</a:t>
            </a:r>
            <a:r>
              <a:rPr lang="en-US" dirty="0"/>
              <a:t>(</a:t>
            </a:r>
            <a:r>
              <a:rPr lang="en-US" i="1" dirty="0" err="1"/>
              <a:t>b</a:t>
            </a:r>
            <a:r>
              <a:rPr lang="en-US" i="1" baseline="30000" dirty="0" err="1"/>
              <a:t>n</a:t>
            </a:r>
            <a:r>
              <a:rPr lang="en-US" dirty="0"/>
              <a:t>), but </a:t>
            </a:r>
            <a:r>
              <a:rPr lang="en-US" i="1" dirty="0" err="1"/>
              <a:t>b</a:t>
            </a:r>
            <a:r>
              <a:rPr lang="en-US" i="1" baseline="30000" dirty="0" err="1"/>
              <a:t>n</a:t>
            </a:r>
            <a:r>
              <a:rPr lang="en-US" i="1" baseline="30000" dirty="0"/>
              <a:t> </a:t>
            </a:r>
            <a:r>
              <a:rPr lang="en-US" dirty="0"/>
              <a:t>is not  </a:t>
            </a:r>
            <a:r>
              <a:rPr lang="en-US" i="1" dirty="0"/>
              <a:t>O</a:t>
            </a:r>
            <a:r>
              <a:rPr lang="en-US" dirty="0"/>
              <a:t>(</a:t>
            </a:r>
            <a:r>
              <a:rPr lang="en-US" i="1" dirty="0" err="1"/>
              <a:t>n</a:t>
            </a:r>
            <a:r>
              <a:rPr lang="en-US" i="1" baseline="30000" dirty="0" err="1"/>
              <a:t>d</a:t>
            </a:r>
            <a:r>
              <a:rPr lang="en-US" dirty="0"/>
              <a:t>).</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then </a:t>
            </a:r>
          </a:p>
          <a:p>
            <a:pPr>
              <a:buNone/>
            </a:pPr>
            <a:r>
              <a:rPr lang="en-US" i="1" dirty="0"/>
              <a:t>            </a:t>
            </a:r>
            <a:r>
              <a:rPr lang="en-US" i="1" dirty="0" err="1"/>
              <a:t>b</a:t>
            </a:r>
            <a:r>
              <a:rPr lang="en-US" i="1" baseline="30000" dirty="0" err="1"/>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err="1"/>
              <a:t>b</a:t>
            </a:r>
            <a:r>
              <a:rPr lang="en-US" i="1" baseline="30000" dirty="0" err="1"/>
              <a:t>n</a:t>
            </a:r>
            <a:r>
              <a:rPr lang="en-US" dirty="0"/>
              <a:t>).</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next slide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a:t>Give big-O estimate of</a:t>
            </a:r>
          </a:p>
        </p:txBody>
      </p:sp>
      <p:sp>
        <p:nvSpPr>
          <p:cNvPr id="3" name="Slide Number Placeholder 2"/>
          <p:cNvSpPr>
            <a:spLocks noGrp="1"/>
          </p:cNvSpPr>
          <p:nvPr>
            <p:ph type="sldNum" sz="quarter" idx="12"/>
          </p:nvPr>
        </p:nvSpPr>
        <p:spPr/>
        <p:txBody>
          <a:bodyPr/>
          <a:lstStyle/>
          <a:p>
            <a:fld id="{9CA217EF-0505-4C33-BB20-8A8DF2039023}" type="slidenum">
              <a:rPr lang="en-US" smtClean="0"/>
              <a:pPr/>
              <a:t>52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62200" y="990600"/>
                <a:ext cx="4191000" cy="467757"/>
              </a:xfrm>
              <a:prstGeom prst="rect">
                <a:avLst/>
              </a:prstGeom>
              <a:noFill/>
            </p:spPr>
            <p:txBody>
              <a:bodyPr wrap="square" lIns="0" tIns="0" rIns="0" bIns="0" rtlCol="0">
                <a:spAutoFit/>
              </a:bodyPr>
              <a:lstStyle/>
              <a:p>
                <a:r>
                  <a:rPr lang="en-US" sz="2800" b="1" dirty="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sSup>
                  </m:oMath>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362200" y="990600"/>
                <a:ext cx="4191000" cy="467757"/>
              </a:xfrm>
              <a:prstGeom prst="rect">
                <a:avLst/>
              </a:prstGeom>
              <a:blipFill>
                <a:blip r:embed="rId2"/>
                <a:stretch>
                  <a:fillRect l="-5240" t="-14474" b="-47368"/>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dirty="0">
                <a:latin typeface="Cambria Math" pitchFamily="18" charset="0"/>
                <a:ea typeface="Cambria Math" pitchFamily="18" charset="0"/>
              </a:rPr>
              <a:t>n!</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a:t>
            </a:r>
            <a:r>
              <a:rPr lang="en-US" sz="1200"/>
              <a:t>= </a:t>
            </a:r>
            <a:r>
              <a:rPr lang="en-US" sz="1200">
                <a:latin typeface="Cambria Math" pitchFamily="18" charset="0"/>
                <a:ea typeface="Cambria Math" pitchFamily="18" charset="0"/>
              </a:rPr>
              <a:t>n!</a:t>
            </a:r>
            <a:r>
              <a:rPr lang="en-US" sz="1200" i="1" baseline="3000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name="Equation" r:id="rId2" imgW="965160" imgH="419040" progId="">
                  <p:embed/>
                </p:oleObj>
              </mc:Choice>
              <mc:Fallback>
                <p:oleObj name="Equation" r:id="rId2" imgW="965160" imgH="419040" progId="">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a14:m>
                <a:r>
                  <a:rPr lang="en-US" dirty="0"/>
                  <a:t>+ </a:t>
                </a:r>
                <a14:m>
                  <m:oMath xmlns:m="http://schemas.openxmlformats.org/officeDocument/2006/math">
                    <m:r>
                      <a:rPr lang="en-US" b="0" i="1" smtClean="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7</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for all positive real numbers </a:t>
                </a:r>
                <a:r>
                  <a:rPr lang="en-US" i="1" dirty="0"/>
                  <a:t>x</a:t>
                </a:r>
                <a:r>
                  <a:rPr lang="en-US" dirty="0"/>
                  <a:t>.</a:t>
                </a:r>
              </a:p>
              <a:p>
                <a:pPr lvl="1"/>
                <a:r>
                  <a:rPr lang="en-US" dirty="0"/>
                  <a:t>Is it also the case that                     is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28800"/>
                <a:ext cx="8229600" cy="4389120"/>
              </a:xfrm>
              <a:blipFill>
                <a:blip r:embed="rId7"/>
                <a:stretch>
                  <a:fillRect l="-1333" t="-1111" r="-815"/>
                </a:stretch>
              </a:blipFill>
            </p:spPr>
            <p:txBody>
              <a:bodyPr/>
              <a:lstStyle/>
              <a:p>
                <a:r>
                  <a:rPr lang="en-US">
                    <a:noFill/>
                  </a:rPr>
                  <a:t> </a:t>
                </a:r>
              </a:p>
            </p:txBody>
          </p:sp>
        </mc:Fallback>
      </mc:AlternateContent>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7467600" y="1928812"/>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1828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8" name="Picture 17" descr="addin_tmp.png"/>
          <p:cNvPicPr>
            <a:picLocks noChangeAspect="1"/>
          </p:cNvPicPr>
          <p:nvPr>
            <p:custDataLst>
              <p:tags r:id="rId5"/>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it must  also be the case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m:rPr>
                        <m:nor/>
                      </m:rPr>
                      <a:rPr lang="en-US" b="0" i="0" smtClean="0">
                        <a:latin typeface="Cambria Math" panose="02040503050406030204" pitchFamily="18" charset="0"/>
                      </a:rPr>
                      <m:t> </m:t>
                    </m:r>
                    <m:r>
                      <m:rPr>
                        <m:nor/>
                      </m:rPr>
                      <a:rPr lang="en-US" b="0" i="0" smtClean="0">
                        <a:latin typeface="Cambria Math" panose="02040503050406030204" pitchFamily="18" charset="0"/>
                      </a:rPr>
                      <m:t>is</m:t>
                    </m:r>
                    <m:r>
                      <m:rPr>
                        <m:nor/>
                      </m:rPr>
                      <a:rPr lang="en-US" b="0" i="0"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oMath>
                </a14:m>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89" t="-1250"/>
                </a:stretch>
              </a:blipFill>
            </p:spPr>
            <p:txBody>
              <a:bodyPr/>
              <a:lstStyle/>
              <a:p>
                <a:r>
                  <a:rPr lang="en-US">
                    <a:noFill/>
                  </a:rPr>
                  <a:t> </a:t>
                </a:r>
              </a:p>
            </p:txBody>
          </p:sp>
        </mc:Fallback>
      </mc:AlternateContent>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2362200" y="2856040"/>
            <a:ext cx="2145506" cy="3190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600200" y="3297048"/>
            <a:ext cx="2150269" cy="319088"/>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4572000" y="3297048"/>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20000"/>
          </a:bodyPr>
          <a:lstStyle/>
          <a:p>
            <a:r>
              <a:rPr lang="en-US" dirty="0"/>
              <a:t>In this course, we focus on time complexity. The space complexity of algorithms is studied in later courses.</a:t>
            </a:r>
          </a:p>
          <a:p>
            <a:r>
              <a:rPr lang="en-US" dirty="0"/>
              <a:t>We will measure time complexity in terms of the number of operations an algorithm uses and we will use big-</a:t>
            </a:r>
            <a:r>
              <a:rPr lang="en-US"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ignore implementation details (including the data structures used and both the hardware and software platforms) because it is extremely complicated to consider them.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solidFill>
                  <a:srgbClr val="FF0000"/>
                </a:solidFill>
              </a:rPr>
              <a:t>worst-case time </a:t>
            </a:r>
            <a:r>
              <a:rPr lang="en-US" dirty="0">
                <a:solidFill>
                  <a:srgbClr val="FF0000"/>
                </a:solidFill>
              </a:rPr>
              <a:t>complexity </a:t>
            </a:r>
            <a:r>
              <a:rPr lang="en-US" dirty="0"/>
              <a:t>of an algorithm. This provides an upper bound on the number of operations an algorithm uses to solve a problem with input of a particular size.</a:t>
            </a:r>
          </a:p>
          <a:p>
            <a:r>
              <a:rPr lang="en-US" dirty="0"/>
              <a:t>It is usually much more difficult to determine the </a:t>
            </a:r>
            <a:r>
              <a:rPr lang="en-US" i="1" dirty="0">
                <a:solidFill>
                  <a:srgbClr val="FF0000"/>
                </a:solidFill>
              </a:rPr>
              <a:t>average case time complexity</a:t>
            </a:r>
            <a:r>
              <a:rPr lang="en-US" i="1" dirty="0"/>
              <a:t> </a:t>
            </a:r>
            <a:r>
              <a:rPr lang="en-US" dirty="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a:t>
            </a:r>
            <a:r>
              <a:rPr lang="en-US" sz="3800"/>
              <a:t>for finding </a:t>
            </a:r>
            <a:r>
              <a:rPr lang="en-US" sz="3800" dirty="0"/>
              <a:t>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err="1"/>
              <a:t>a</a:t>
            </a:r>
            <a:r>
              <a:rPr lang="en-US" sz="2000" i="1" baseline="-25000" dirty="0" err="1"/>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Each time </a:t>
            </a:r>
            <a:r>
              <a:rPr lang="en-US" sz="2000" i="1" dirty="0" err="1">
                <a:ea typeface="Cambria Math"/>
              </a:rPr>
              <a:t>i</a:t>
            </a:r>
            <a:r>
              <a:rPr lang="en-US" sz="2000" dirty="0">
                <a:latin typeface="Cambria Math"/>
                <a:ea typeface="Cambria Math"/>
              </a:rPr>
              <a:t> is incremented, a test is made to see if </a:t>
            </a:r>
            <a:r>
              <a:rPr lang="en-US" sz="2000" i="1" dirty="0" err="1">
                <a:latin typeface="Cambria Math"/>
                <a:ea typeface="Cambria Math"/>
              </a:rPr>
              <a:t>i</a:t>
            </a:r>
            <a:r>
              <a:rPr lang="en-US" sz="2000" dirty="0">
                <a:latin typeface="Cambria Math"/>
                <a:ea typeface="Cambria Math"/>
              </a:rPr>
              <a:t> ≤ </a:t>
            </a:r>
            <a:r>
              <a:rPr lang="en-US" sz="2000" i="1" dirty="0">
                <a:ea typeface="Cambria Math"/>
              </a:rPr>
              <a:t>n.</a:t>
            </a:r>
          </a:p>
          <a:p>
            <a:pPr lvl="1">
              <a:buFont typeface="Arial" pitchFamily="34" charset="0"/>
              <a:buChar char="•"/>
            </a:pPr>
            <a:r>
              <a:rPr lang="en-US" sz="2000" i="1" dirty="0">
                <a:ea typeface="Cambria Math"/>
              </a:rPr>
              <a:t>   </a:t>
            </a: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a:p>
            <a:pPr lvl="1">
              <a:buFont typeface="Arial" pitchFamily="34" charset="0"/>
              <a:buChar char="•"/>
            </a:pPr>
            <a:r>
              <a:rPr lang="en-US" sz="2000" dirty="0">
                <a:latin typeface="Cambria Math" pitchFamily="18" charset="0"/>
                <a:ea typeface="Cambria Math" pitchFamily="18" charset="0"/>
              </a:rPr>
              <a:t>   Exactly 2</a:t>
            </a:r>
            <a:r>
              <a:rPr lang="en-US" sz="2000" dirty="0"/>
              <a:t>(</a:t>
            </a:r>
            <a:r>
              <a:rPr lang="en-US" sz="2000" i="1" dirty="0"/>
              <a:t>n</a:t>
            </a:r>
            <a:r>
              <a:rPr lang="en-US" sz="2000" dirty="0"/>
              <a:t> </a:t>
            </a:r>
            <a:r>
              <a:rPr lang="en-US" sz="2000" dirty="0">
                <a:latin typeface="Cambria Math"/>
                <a:ea typeface="Cambria Math"/>
              </a:rPr>
              <a:t>− 1) + 1 = 2</a:t>
            </a:r>
            <a:r>
              <a:rPr lang="en-US" sz="2000" i="1" dirty="0">
                <a:latin typeface="Cambria Math"/>
                <a:ea typeface="Cambria Math"/>
              </a:rPr>
              <a:t>n</a:t>
            </a:r>
            <a:r>
              <a:rPr lang="en-US" sz="2000" dirty="0">
                <a:latin typeface="Cambria Math"/>
                <a:ea typeface="Cambria Math"/>
              </a:rPr>
              <a:t> − 1 comparisons are made.</a:t>
            </a: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458200" cy="809422"/>
          </a:xfrm>
        </p:spPr>
        <p:txBody>
          <a:bodyPr>
            <a:noAutofit/>
          </a:bodyPr>
          <a:lstStyle/>
          <a:p>
            <a:r>
              <a:rPr lang="en-US" sz="4000" dirty="0"/>
              <a:t>Worst-Case Complexity of Linear Search</a:t>
            </a:r>
          </a:p>
        </p:txBody>
      </p:sp>
      <p:sp>
        <p:nvSpPr>
          <p:cNvPr id="4" name="Content Placeholder 3"/>
          <p:cNvSpPr>
            <a:spLocks noGrp="1"/>
          </p:cNvSpPr>
          <p:nvPr>
            <p:ph idx="1"/>
          </p:nvPr>
        </p:nvSpPr>
        <p:spPr>
          <a:xfrm>
            <a:off x="228600" y="1066800"/>
            <a:ext cx="8229600" cy="4389120"/>
          </a:xfrm>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dirty="0"/>
              <a:t>After the while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Hence, the complexity is Θ(</a:t>
            </a:r>
            <a:r>
              <a:rPr lang="en-US" sz="2000" i="1" dirty="0"/>
              <a:t>n</a:t>
            </a:r>
            <a:r>
              <a:rPr lang="en-US" sz="2000" dirty="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if </a:t>
            </a:r>
            <a:r>
              <a:rPr lang="en-US" sz="2400" i="1" dirty="0"/>
              <a:t>x</a:t>
            </a:r>
            <a:r>
              <a:rPr lang="en-US" sz="2400" dirty="0"/>
              <a:t> = </a:t>
            </a:r>
            <a:r>
              <a:rPr lang="en-US" sz="2400" i="1" dirty="0" err="1"/>
              <a:t>a</a:t>
            </a:r>
            <a:r>
              <a:rPr lang="en-US" sz="2400" i="1" baseline="-25000" dirty="0" err="1"/>
              <a:t>i</a:t>
            </a:r>
            <a:r>
              <a:rPr lang="en-US" sz="2400" i="1" baseline="-25000" dirty="0"/>
              <a:t>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a:t>Worst-Case Complexity of Binary Search </a:t>
            </a:r>
          </a:p>
        </p:txBody>
      </p:sp>
      <p:sp>
        <p:nvSpPr>
          <p:cNvPr id="4" name="Content Placeholder 3"/>
          <p:cNvSpPr>
            <a:spLocks noGrp="1"/>
          </p:cNvSpPr>
          <p:nvPr>
            <p:ph idx="1"/>
          </p:nvPr>
        </p:nvSpPr>
        <p:spPr>
          <a:xfrm>
            <a:off x="457200" y="1014730"/>
            <a:ext cx="8229600" cy="4389120"/>
          </a:xfrm>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endParaRPr lang="en-US" dirty="0"/>
          </a:p>
          <a:p>
            <a:r>
              <a:rPr lang="en-US"/>
              <a:t>Therefore, </a:t>
            </a:r>
            <a:r>
              <a:rPr lang="en-US" dirty="0"/>
              <a:t>the complexity is Θ(</a:t>
            </a:r>
            <a:r>
              <a:rPr lang="en-US" i="1" dirty="0"/>
              <a:t>n</a:t>
            </a:r>
            <a:r>
              <a:rPr lang="en-US" baseline="30000" dirty="0">
                <a:latin typeface="Cambria Math" pitchFamily="18" charset="0"/>
                <a:ea typeface="Cambria Math" pitchFamily="18" charset="0"/>
              </a:rPr>
              <a:t>2</a:t>
            </a:r>
            <a:r>
              <a:rPr lang="en-US" dirty="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73</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name="Equation" r:id="rId3" imgW="1638000" imgH="393480" progId="">
                  <p:embed/>
                </p:oleObj>
              </mc:Choice>
              <mc:Fallback>
                <p:oleObj name="Equation" r:id="rId3" imgW="1638000" imgH="3934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a:solidFill>
                  <a:srgbClr val="009900"/>
                </a:solidFill>
              </a:rPr>
              <a:t>Matrix 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name="Equation" r:id="rId4" imgW="583947" imgH="241195" progId="">
                  <p:embed/>
                </p:oleObj>
              </mc:Choice>
              <mc:Fallback>
                <p:oleObj name="Equation" r:id="rId4" imgW="583947" imgH="2411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name="Equation" r:id="rId6" imgW="571252" imgH="241195" progId="">
                  <p:embed/>
                </p:oleObj>
              </mc:Choice>
              <mc:Fallback>
                <p:oleObj name="Equation" r:id="rId6" imgW="571252" imgH="241195"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name="Equation" r:id="rId8" imgW="571252" imgH="241195" progId="">
                  <p:embed/>
                </p:oleObj>
              </mc:Choice>
              <mc:Fallback>
                <p:oleObj name="Equation" r:id="rId8" imgW="571252" imgH="241195"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1"/>
            </p:custDataLst>
          </p:nvPr>
        </p:nvPicPr>
        <p:blipFill>
          <a:blip r:embed="rId10"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a:t>Matrix Multiplication</a:t>
            </a:r>
          </a:p>
        </p:txBody>
      </p:sp>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542"/>
            <a:ext cx="8229600" cy="749748"/>
          </a:xfrm>
        </p:spPr>
        <p:txBody>
          <a:bodyPr>
            <a:normAutofit fontScale="90000"/>
          </a:bodyPr>
          <a:lstStyle/>
          <a:p>
            <a:r>
              <a:rPr lang="en-US" dirty="0"/>
              <a:t>Matrix Multiplication Algorithm</a:t>
            </a:r>
          </a:p>
        </p:txBody>
      </p:sp>
      <p:sp>
        <p:nvSpPr>
          <p:cNvPr id="3" name="Content Placeholder 2"/>
          <p:cNvSpPr>
            <a:spLocks noGrp="1"/>
          </p:cNvSpPr>
          <p:nvPr>
            <p:ph idx="1"/>
          </p:nvPr>
        </p:nvSpPr>
        <p:spPr>
          <a:xfrm>
            <a:off x="304800" y="1935480"/>
            <a:ext cx="8534400" cy="4389120"/>
          </a:xfrm>
        </p:spPr>
        <p:txBody>
          <a:bodyPr>
            <a:normAutofit/>
          </a:bodyPr>
          <a:lstStyle/>
          <a:p>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r>
              <a:rPr lang="en-US" sz="2400" dirty="0"/>
              <a:t>This algorithm carries out matrix multiplication based on its definition. </a:t>
            </a:r>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matrix multiplication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  </a:t>
            </a:r>
            <a:r>
              <a:rPr lang="en-US" sz="2600" i="1" dirty="0">
                <a:solidFill>
                  <a:srgbClr val="FF0000"/>
                </a:solidFill>
              </a:rPr>
              <a:t>(rows of A) </a:t>
            </a:r>
            <a:r>
              <a:rPr lang="en-US" sz="2600" i="1" dirty="0"/>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 </a:t>
            </a:r>
            <a:r>
              <a:rPr lang="en-US" sz="2600" i="1" dirty="0">
                <a:solidFill>
                  <a:srgbClr val="FF0000"/>
                </a:solidFill>
              </a:rPr>
              <a:t>(cols of B)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 </a:t>
            </a:r>
            <a:r>
              <a:rPr lang="en-US" sz="2600" i="1" dirty="0">
                <a:solidFill>
                  <a:srgbClr val="FF0000"/>
                </a:solidFill>
              </a:rPr>
              <a:t>(cols of A = rows </a:t>
            </a:r>
            <a:r>
              <a:rPr lang="en-US" sz="2600" i="1">
                <a:solidFill>
                  <a:srgbClr val="FF0000"/>
                </a:solidFill>
              </a:rPr>
              <a:t>of B) </a:t>
            </a:r>
            <a:endParaRPr lang="en-US" sz="2600" i="1" dirty="0"/>
          </a:p>
          <a:p>
            <a:pPr marL="274320" lvl="0" indent="-274320">
              <a:spcBef>
                <a:spcPct val="20000"/>
              </a:spcBef>
              <a:buClr>
                <a:schemeClr val="accent3"/>
              </a:buClr>
              <a:buSzPct val="95000"/>
              <a:defRPr/>
            </a:pPr>
            <a:r>
              <a:rPr lang="en-US" sz="2600" i="1" dirty="0"/>
              <a:t>                   </a:t>
            </a:r>
            <a:r>
              <a:rPr lang="en-US" sz="2600" i="1" dirty="0" err="1"/>
              <a:t>c</a:t>
            </a:r>
            <a:r>
              <a:rPr lang="en-US" sz="2600" i="1" baseline="-25000" dirty="0" err="1"/>
              <a:t>ij</a:t>
            </a:r>
            <a:r>
              <a:rPr lang="en-US" sz="2600" dirty="0"/>
              <a:t> := </a:t>
            </a:r>
            <a:r>
              <a:rPr lang="en-US" sz="2600" i="1" dirty="0"/>
              <a:t> </a:t>
            </a:r>
            <a:r>
              <a:rPr lang="en-US" sz="2600" i="1" dirty="0" err="1"/>
              <a:t>c</a:t>
            </a:r>
            <a:r>
              <a:rPr lang="en-US" sz="2600" i="1" baseline="-25000" dirty="0" err="1"/>
              <a:t>ij</a:t>
            </a:r>
            <a:r>
              <a:rPr lang="en-US" sz="2600" dirty="0"/>
              <a:t> + </a:t>
            </a:r>
            <a:r>
              <a:rPr lang="en-US" sz="2600" i="1" dirty="0" err="1"/>
              <a:t>a</a:t>
            </a:r>
            <a:r>
              <a:rPr lang="en-US" sz="2600" i="1" baseline="-25000" dirty="0" err="1"/>
              <a:t>iq</a:t>
            </a:r>
            <a:r>
              <a:rPr lang="en-US" sz="2600" i="1" dirty="0"/>
              <a:t> </a:t>
            </a:r>
            <a:r>
              <a:rPr lang="en-US" sz="2600" i="1" dirty="0" err="1"/>
              <a:t>b</a:t>
            </a:r>
            <a:r>
              <a:rPr lang="en-US" sz="2600" i="1" baseline="-25000" dirty="0" err="1"/>
              <a:t>qj</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addin_tmp.png"/>
          <p:cNvPicPr>
            <a:picLocks noChangeAspect="1"/>
          </p:cNvPicPr>
          <p:nvPr>
            <p:custDataLst>
              <p:tags r:id="rId1"/>
            </p:custDataLst>
          </p:nvPr>
        </p:nvPicPr>
        <p:blipFill>
          <a:blip r:embed="rId6" cstate="print"/>
          <a:stretch>
            <a:fillRect/>
          </a:stretch>
        </p:blipFill>
        <p:spPr>
          <a:xfrm>
            <a:off x="6100820" y="2845258"/>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5943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9718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spTree>
    <p:extLst>
      <p:ext uri="{BB962C8B-B14F-4D97-AF65-F5344CB8AC3E}">
        <p14:creationId xmlns:p14="http://schemas.microsoft.com/office/powerpoint/2010/main" val="1287246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Matrix Multiplication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additions and multiplications are used by the matrix multiplication algorithm to multiply two </a:t>
            </a:r>
            <a:r>
              <a:rPr lang="en-US" i="1" dirty="0"/>
              <a:t>n</a:t>
            </a:r>
            <a:r>
              <a:rPr lang="en-US" dirty="0"/>
              <a:t>    </a:t>
            </a:r>
            <a:r>
              <a:rPr lang="en-US" i="1" dirty="0" err="1"/>
              <a:t>n</a:t>
            </a:r>
            <a:r>
              <a:rPr lang="en-US" dirty="0"/>
              <a:t> matrices.</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product. Finding each entry requires </a:t>
            </a:r>
            <a:r>
              <a:rPr lang="en-US" i="1" dirty="0">
                <a:ea typeface="Cambria Math" pitchFamily="18" charset="0"/>
              </a:rPr>
              <a:t>n</a:t>
            </a:r>
            <a:r>
              <a:rPr lang="en-US" dirty="0">
                <a:latin typeface="Cambria Math" pitchFamily="18" charset="0"/>
                <a:ea typeface="Cambria Math" pitchFamily="18" charset="0"/>
              </a:rPr>
              <a:t> multiplications and </a:t>
            </a:r>
            <a:r>
              <a:rPr lang="en-US" i="1" dirty="0">
                <a:ea typeface="Cambria Math" pitchFamily="18" charset="0"/>
              </a:rPr>
              <a:t>n</a:t>
            </a:r>
            <a:r>
              <a:rPr lang="en-US" dirty="0">
                <a:latin typeface="Cambria Math"/>
                <a:ea typeface="Cambria Math"/>
              </a:rPr>
              <a:t> additions. Hence, </a:t>
            </a:r>
            <a:r>
              <a:rPr lang="en-US" i="1" dirty="0"/>
              <a:t>n</a:t>
            </a:r>
            <a:r>
              <a:rPr lang="en-US" baseline="30000" dirty="0">
                <a:latin typeface="Cambria Math" pitchFamily="18" charset="0"/>
                <a:ea typeface="Cambria Math" pitchFamily="18" charset="0"/>
              </a:rPr>
              <a:t>3</a:t>
            </a:r>
            <a:r>
              <a:rPr lang="en-US" dirty="0">
                <a:latin typeface="Cambria Math"/>
                <a:ea typeface="Cambria Math"/>
              </a:rPr>
              <a:t>  multiplications and </a:t>
            </a:r>
            <a:r>
              <a:rPr lang="en-US" i="1" dirty="0"/>
              <a:t>n</a:t>
            </a:r>
            <a:r>
              <a:rPr lang="en-US" baseline="30000" dirty="0">
                <a:latin typeface="Cambria Math" pitchFamily="18" charset="0"/>
                <a:ea typeface="Cambria Math" pitchFamily="18" charset="0"/>
              </a:rPr>
              <a:t>3</a:t>
            </a:r>
            <a:r>
              <a:rPr lang="en-US" dirty="0">
                <a:latin typeface="Cambria Math"/>
                <a:ea typeface="Cambria Math"/>
              </a:rPr>
              <a:t> additions are used.</a:t>
            </a:r>
          </a:p>
          <a:p>
            <a:pPr>
              <a:buNone/>
            </a:pPr>
            <a:r>
              <a:rPr lang="en-US" dirty="0">
                <a:latin typeface="Cambria Math"/>
                <a:ea typeface="Cambria Math"/>
              </a:rPr>
              <a:t>    Hence, the complexity of matrix multiplication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Algorithm</a:t>
            </a:r>
          </a:p>
        </p:txBody>
      </p:sp>
      <p:sp>
        <p:nvSpPr>
          <p:cNvPr id="3" name="Content Placeholder 2"/>
          <p:cNvSpPr>
            <a:spLocks noGrp="1"/>
          </p:cNvSpPr>
          <p:nvPr>
            <p:ph idx="1"/>
          </p:nvPr>
        </p:nvSpPr>
        <p:spPr/>
        <p:txBody>
          <a:bodyPr/>
          <a:lstStyle/>
          <a:p>
            <a:r>
              <a:rPr lang="en-US" dirty="0"/>
              <a:t>The definition of Boolean product  of zero-one matrices can also be converted to an algorithm.</a:t>
            </a:r>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noProof="0" dirty="0"/>
              <a:t>Boolean product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zero-one</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a:t>
            </a:r>
          </a:p>
          <a:p>
            <a:pPr marL="274320" lvl="0" indent="-274320">
              <a:spcBef>
                <a:spcPct val="20000"/>
              </a:spcBef>
              <a:buClr>
                <a:schemeClr val="accent3"/>
              </a:buClr>
              <a:buSzPct val="95000"/>
              <a:defRPr/>
            </a:pPr>
            <a:r>
              <a:rPr lang="en-US" sz="2600" i="1" dirty="0"/>
              <a:t>                   </a:t>
            </a:r>
            <a:r>
              <a:rPr lang="en-US" sz="2600" dirty="0"/>
              <a:t> </a:t>
            </a:r>
            <a:r>
              <a:rPr lang="en-US" sz="2600" i="1" dirty="0" err="1">
                <a:ea typeface="Cambria Math"/>
                <a:sym typeface="Symbol"/>
              </a:rPr>
              <a:t>c</a:t>
            </a:r>
            <a:r>
              <a:rPr lang="en-US" sz="2600" i="1" baseline="-25000" dirty="0" err="1">
                <a:ea typeface="Cambria Math"/>
                <a:sym typeface="Symbol"/>
              </a:rPr>
              <a:t>ij</a:t>
            </a:r>
            <a:r>
              <a:rPr lang="en-US" sz="2600" baseline="-25000" dirty="0">
                <a:ea typeface="Cambria Math"/>
                <a:sym typeface="Symbol"/>
              </a:rPr>
              <a:t>  </a:t>
            </a:r>
            <a:r>
              <a:rPr lang="en-US" sz="2600" dirty="0">
                <a:ea typeface="Cambria Math"/>
                <a:sym typeface="Symbol"/>
              </a:rPr>
              <a:t>:= </a:t>
            </a:r>
            <a:r>
              <a:rPr lang="en-US" sz="2600" i="1" dirty="0" err="1"/>
              <a:t>c</a:t>
            </a:r>
            <a:r>
              <a:rPr lang="en-US" sz="2600" i="1" baseline="-25000" dirty="0" err="1"/>
              <a:t>ij</a:t>
            </a:r>
            <a:r>
              <a:rPr lang="en-US" sz="2600" i="1" baseline="-25000" dirty="0"/>
              <a:t>  </a:t>
            </a:r>
            <a:r>
              <a:rPr lang="en-US" sz="2600" dirty="0">
                <a:latin typeface="Cambria Math"/>
                <a:ea typeface="Cambria Math"/>
                <a:sym typeface="Symbol"/>
              </a:rPr>
              <a:t>∨ (</a:t>
            </a:r>
            <a:r>
              <a:rPr lang="en-US" sz="2600" i="1" dirty="0" err="1">
                <a:ea typeface="Cambria Math"/>
                <a:sym typeface="Symbol"/>
              </a:rPr>
              <a:t>a</a:t>
            </a:r>
            <a:r>
              <a:rPr lang="en-US" sz="2600" i="1" baseline="-25000" dirty="0" err="1">
                <a:ea typeface="Cambria Math"/>
                <a:sym typeface="Symbol"/>
              </a:rPr>
              <a:t>iq</a:t>
            </a:r>
            <a:r>
              <a:rPr lang="en-US" sz="2600" dirty="0">
                <a:latin typeface="Cambria Math"/>
                <a:ea typeface="Cambria Math"/>
                <a:sym typeface="Symbol"/>
              </a:rPr>
              <a:t> ∧ </a:t>
            </a:r>
            <a:r>
              <a:rPr lang="en-US" sz="2600" i="1" dirty="0" err="1">
                <a:ea typeface="Cambria Math"/>
                <a:sym typeface="Symbol"/>
              </a:rPr>
              <a:t>b</a:t>
            </a:r>
            <a:r>
              <a:rPr lang="en-US" sz="2600" i="1" baseline="-25000" dirty="0" err="1">
                <a:ea typeface="Cambria Math"/>
                <a:sym typeface="Symbol"/>
              </a:rPr>
              <a:t>qj</a:t>
            </a:r>
            <a:r>
              <a:rPr lang="en-US" sz="2600" dirty="0">
                <a:ea typeface="Cambria Math"/>
                <a:sym typeface="Symbol"/>
              </a:rPr>
              <a:t>)</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Boolean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Complexity of Boolean Product Algorithm</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bit operations are used to find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ea typeface="Cambria Math"/>
                <a:sym typeface="Symbol"/>
              </a:rPr>
              <a:t>,</a:t>
            </a:r>
            <a:r>
              <a:rPr lang="en-US" b="1" dirty="0">
                <a:ea typeface="Cambria Math"/>
                <a:sym typeface="Symbol"/>
              </a:rPr>
              <a:t>  </a:t>
            </a:r>
            <a:r>
              <a:rPr lang="en-US" dirty="0">
                <a:sym typeface="Symbol"/>
              </a:rPr>
              <a:t>where A and B are </a:t>
            </a:r>
            <a:r>
              <a:rPr lang="en-US" i="1" dirty="0">
                <a:sym typeface="Symbol"/>
              </a:rPr>
              <a:t>n</a:t>
            </a:r>
            <a:r>
              <a:rPr lang="en-US" dirty="0">
                <a:sym typeface="Symbol"/>
              </a:rPr>
              <a:t>    </a:t>
            </a:r>
            <a:r>
              <a:rPr lang="en-US" i="1" dirty="0" err="1">
                <a:sym typeface="Symbol"/>
              </a:rPr>
              <a:t>n</a:t>
            </a:r>
            <a:r>
              <a:rPr lang="en-US" dirty="0">
                <a:sym typeface="Symbol"/>
              </a:rPr>
              <a:t> zero-one matrices?</a:t>
            </a:r>
            <a:r>
              <a:rPr lang="en-US" dirty="0"/>
              <a:t> </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latin typeface="Cambria Math" pitchFamily="18" charset="0"/>
                <a:ea typeface="Cambria Math" pitchFamily="18" charset="0"/>
              </a:rPr>
              <a:t>. A total of </a:t>
            </a:r>
            <a:r>
              <a:rPr lang="en-US" i="1" dirty="0" err="1">
                <a:latin typeface="Cambria Math" pitchFamily="18" charset="0"/>
                <a:ea typeface="Cambria Math" pitchFamily="18" charset="0"/>
              </a:rPr>
              <a:t>n</a:t>
            </a:r>
            <a:r>
              <a:rPr lang="en-US" dirty="0" err="1">
                <a:latin typeface="Cambria Math" pitchFamily="18" charset="0"/>
                <a:ea typeface="Cambria Math" pitchFamily="18" charset="0"/>
              </a:rPr>
              <a:t>ORs</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n</a:t>
            </a:r>
            <a:r>
              <a:rPr lang="en-US" dirty="0">
                <a:latin typeface="Cambria Math" pitchFamily="18" charset="0"/>
                <a:ea typeface="Cambria Math" pitchFamily="18" charset="0"/>
              </a:rPr>
              <a:t> ANDs are used to find each entry. Hence, </a:t>
            </a:r>
            <a:r>
              <a:rPr lang="en-US" dirty="0">
                <a:latin typeface="Cambria Math"/>
                <a:ea typeface="Cambria Math"/>
              </a:rPr>
              <a:t>each entry takes </a:t>
            </a:r>
            <a:r>
              <a:rPr lang="en-US" i="1" dirty="0">
                <a:latin typeface="Cambria Math"/>
                <a:ea typeface="Cambria Math"/>
              </a:rPr>
              <a:t>n</a:t>
            </a:r>
            <a:r>
              <a:rPr lang="en-US" dirty="0">
                <a:latin typeface="Cambria Math"/>
                <a:ea typeface="Cambria Math"/>
              </a:rPr>
              <a:t> bit operations. A total of 2</a:t>
            </a:r>
            <a:r>
              <a:rPr lang="en-US" i="1" dirty="0"/>
              <a:t>n</a:t>
            </a:r>
            <a:r>
              <a:rPr lang="en-US" baseline="30000" dirty="0">
                <a:latin typeface="Cambria Math" pitchFamily="18" charset="0"/>
                <a:ea typeface="Cambria Math" pitchFamily="18" charset="0"/>
              </a:rPr>
              <a:t>3</a:t>
            </a:r>
            <a:r>
              <a:rPr lang="en-US" dirty="0">
                <a:latin typeface="Cambria Math"/>
                <a:ea typeface="Cambria Math"/>
              </a:rPr>
              <a:t>  operations are used.</a:t>
            </a:r>
          </a:p>
          <a:p>
            <a:pPr>
              <a:buNone/>
            </a:pPr>
            <a:r>
              <a:rPr lang="en-US" dirty="0">
                <a:latin typeface="Cambria Math"/>
                <a:ea typeface="Cambria Math"/>
              </a:rPr>
              <a:t>                     Therefore the complexity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err="1"/>
              <a:t>Pseudocode</a:t>
            </a:r>
            <a:r>
              <a:rPr lang="en-US" sz="2400" dirty="0"/>
              <a:t> helps us analyze the time required to solve a problem using an algorithm, independent of the actual programming language used to implement algorithm. </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Matrix-Chain Multiplication</a:t>
            </a:r>
          </a:p>
        </p:txBody>
      </p:sp>
      <p:sp>
        <p:nvSpPr>
          <p:cNvPr id="3" name="Content Placeholder 2"/>
          <p:cNvSpPr>
            <a:spLocks noGrp="1"/>
          </p:cNvSpPr>
          <p:nvPr>
            <p:ph idx="1"/>
          </p:nvPr>
        </p:nvSpPr>
        <p:spPr/>
        <p:txBody>
          <a:bodyPr>
            <a:normAutofit fontScale="77500" lnSpcReduction="20000"/>
          </a:bodyPr>
          <a:lstStyle/>
          <a:p>
            <a:r>
              <a:rPr lang="en-US" dirty="0"/>
              <a:t>How should the </a:t>
            </a:r>
            <a:r>
              <a:rPr lang="en-US" i="1" dirty="0"/>
              <a:t>matrix-chain</a:t>
            </a:r>
            <a:r>
              <a:rPr lang="en-US" dirty="0"/>
              <a:t>  </a:t>
            </a:r>
            <a:r>
              <a:rPr lang="en-US" b="1" dirty="0"/>
              <a:t>A</a:t>
            </a:r>
            <a:r>
              <a:rPr lang="en-US" baseline="-25000" dirty="0"/>
              <a:t>1</a:t>
            </a:r>
            <a:r>
              <a:rPr lang="en-US" b="1" dirty="0"/>
              <a:t>A</a:t>
            </a:r>
            <a:r>
              <a:rPr lang="en-US" baseline="-25000" dirty="0"/>
              <a:t>2</a:t>
            </a:r>
            <a:r>
              <a:rPr lang="en-US" dirty="0">
                <a:latin typeface="Cambria Math"/>
                <a:ea typeface="Cambria Math"/>
              </a:rPr>
              <a:t>∙ ∙ ∙</a:t>
            </a:r>
            <a:r>
              <a:rPr lang="en-US" b="1" dirty="0"/>
              <a:t>A</a:t>
            </a:r>
            <a:r>
              <a:rPr lang="en-US" i="1" baseline="-25000" dirty="0"/>
              <a:t>n   </a:t>
            </a:r>
            <a:r>
              <a:rPr lang="en-US" i="1" dirty="0"/>
              <a:t> </a:t>
            </a:r>
            <a:r>
              <a:rPr lang="en-US" dirty="0"/>
              <a:t>be computed  using the fewest multiplications of integers, where </a:t>
            </a:r>
            <a:r>
              <a:rPr lang="en-US" b="1" dirty="0"/>
              <a:t>A</a:t>
            </a:r>
            <a:r>
              <a:rPr lang="en-US" baseline="-25000" dirty="0"/>
              <a:t>1 </a:t>
            </a:r>
            <a:r>
              <a:rPr lang="en-US" dirty="0">
                <a:latin typeface="Cambria Math"/>
                <a:ea typeface="Cambria Math"/>
              </a:rPr>
              <a:t>,</a:t>
            </a:r>
            <a:r>
              <a:rPr lang="en-US" baseline="-25000" dirty="0"/>
              <a:t> </a:t>
            </a:r>
            <a:r>
              <a:rPr lang="en-US" b="1" dirty="0"/>
              <a:t>A</a:t>
            </a:r>
            <a:r>
              <a:rPr lang="en-US" baseline="-25000" dirty="0"/>
              <a:t>2</a:t>
            </a:r>
            <a:r>
              <a:rPr lang="en-US" dirty="0">
                <a:latin typeface="Cambria Math"/>
                <a:ea typeface="Cambria Math"/>
              </a:rPr>
              <a:t> ,    ∙ ∙ ∙ , </a:t>
            </a:r>
            <a:r>
              <a:rPr lang="en-US" b="1" dirty="0"/>
              <a:t>A</a:t>
            </a:r>
            <a:r>
              <a:rPr lang="en-US" i="1" baseline="-25000" dirty="0"/>
              <a:t>n    </a:t>
            </a:r>
            <a:r>
              <a:rPr lang="en-US" i="1" dirty="0"/>
              <a:t> </a:t>
            </a:r>
            <a:r>
              <a:rPr lang="en-US" dirty="0"/>
              <a:t>are </a:t>
            </a:r>
            <a:r>
              <a:rPr lang="en-US" i="1" dirty="0"/>
              <a:t>m</a:t>
            </a:r>
            <a:r>
              <a:rPr lang="en-US" baseline="-25000" dirty="0"/>
              <a:t>1       </a:t>
            </a:r>
            <a:r>
              <a:rPr lang="en-US" i="1" dirty="0"/>
              <a:t>m</a:t>
            </a:r>
            <a:r>
              <a:rPr lang="en-US" baseline="-25000" dirty="0"/>
              <a:t>2</a:t>
            </a:r>
            <a:r>
              <a:rPr lang="en-US" dirty="0"/>
              <a:t>,</a:t>
            </a:r>
            <a:r>
              <a:rPr lang="en-US" sz="2800" i="1" dirty="0"/>
              <a:t> m</a:t>
            </a:r>
            <a:r>
              <a:rPr lang="en-US" sz="2800" baseline="-25000" dirty="0"/>
              <a:t>2      </a:t>
            </a:r>
            <a:r>
              <a:rPr lang="en-US" sz="2800" i="1" dirty="0"/>
              <a:t>m</a:t>
            </a:r>
            <a:r>
              <a:rPr lang="en-US" sz="2800" baseline="-25000" dirty="0"/>
              <a:t>3</a:t>
            </a:r>
            <a:r>
              <a:rPr lang="en-US" sz="2800" dirty="0"/>
              <a:t> ,</a:t>
            </a:r>
            <a:r>
              <a:rPr lang="en-US" sz="2800" dirty="0">
                <a:latin typeface="Cambria Math"/>
                <a:ea typeface="Cambria Math"/>
              </a:rPr>
              <a:t> ∙ ∙ ∙ </a:t>
            </a:r>
            <a:r>
              <a:rPr lang="en-US" sz="2800" i="1" dirty="0" err="1"/>
              <a:t>m</a:t>
            </a:r>
            <a:r>
              <a:rPr lang="en-US" sz="2800" i="1" baseline="-25000" dirty="0" err="1"/>
              <a:t>n</a:t>
            </a:r>
            <a:r>
              <a:rPr lang="en-US" sz="2800" baseline="-25000" dirty="0"/>
              <a:t>      </a:t>
            </a:r>
            <a:r>
              <a:rPr lang="en-US" sz="2800" i="1" dirty="0"/>
              <a:t>m</a:t>
            </a:r>
            <a:r>
              <a:rPr lang="en-US" sz="2800" i="1" baseline="-25000" dirty="0"/>
              <a:t>n</a:t>
            </a:r>
            <a:r>
              <a:rPr lang="en-US" sz="2800" baseline="-25000" dirty="0"/>
              <a:t>+1    </a:t>
            </a:r>
            <a:r>
              <a:rPr lang="en-US" sz="2800" dirty="0"/>
              <a:t> integer matrices. Matrix multiplication is associative.</a:t>
            </a:r>
            <a:endParaRPr lang="en-US" b="1" dirty="0"/>
          </a:p>
          <a:p>
            <a:pPr>
              <a:buNone/>
            </a:pPr>
            <a:r>
              <a:rPr lang="en-US" b="1" dirty="0"/>
              <a:t>   Example</a:t>
            </a:r>
            <a:r>
              <a:rPr lang="en-US" dirty="0"/>
              <a:t>: In which order should the integer matrices </a:t>
            </a:r>
            <a:r>
              <a:rPr lang="en-US" b="1" dirty="0"/>
              <a:t>A</a:t>
            </a:r>
            <a:r>
              <a:rPr lang="en-US" baseline="-25000" dirty="0"/>
              <a:t>1</a:t>
            </a:r>
            <a:r>
              <a:rPr lang="en-US" b="1" dirty="0"/>
              <a:t>A</a:t>
            </a:r>
            <a:r>
              <a:rPr lang="en-US" baseline="-25000" dirty="0"/>
              <a:t>2</a:t>
            </a:r>
            <a:r>
              <a:rPr lang="en-US" b="1" dirty="0"/>
              <a:t>A</a:t>
            </a:r>
            <a:r>
              <a:rPr lang="en-US" baseline="-25000" dirty="0"/>
              <a:t>3</a:t>
            </a:r>
            <a:r>
              <a:rPr lang="en-US" i="1" baseline="-25000" dirty="0"/>
              <a:t>  </a:t>
            </a:r>
            <a:r>
              <a:rPr lang="en-US" dirty="0"/>
              <a:t>-  where </a:t>
            </a:r>
            <a:r>
              <a:rPr lang="en-US" b="1" dirty="0"/>
              <a:t>A</a:t>
            </a:r>
            <a:r>
              <a:rPr lang="en-US" baseline="-25000" dirty="0"/>
              <a:t>1  </a:t>
            </a:r>
            <a:r>
              <a:rPr lang="en-US" dirty="0"/>
              <a:t> is </a:t>
            </a:r>
            <a:r>
              <a:rPr lang="en-US" dirty="0">
                <a:latin typeface="Cambria Math" pitchFamily="18" charset="0"/>
                <a:ea typeface="Cambria Math" pitchFamily="18" charset="0"/>
              </a:rPr>
              <a:t>30    20</a:t>
            </a:r>
            <a:r>
              <a:rPr lang="en-US" baseline="-25000" dirty="0">
                <a:latin typeface="Cambria Math" pitchFamily="18" charset="0"/>
                <a:ea typeface="Cambria Math" pitchFamily="18" charset="0"/>
              </a:rPr>
              <a:t> , </a:t>
            </a:r>
            <a:r>
              <a:rPr lang="en-US" b="1" dirty="0"/>
              <a:t>A</a:t>
            </a:r>
            <a:r>
              <a:rPr lang="en-US" baseline="-25000" dirty="0"/>
              <a:t>2 </a:t>
            </a:r>
            <a:r>
              <a:rPr lang="en-US" sz="2400" dirty="0">
                <a:latin typeface="Cambria Math" pitchFamily="18" charset="0"/>
                <a:ea typeface="Cambria Math" pitchFamily="18" charset="0"/>
              </a:rPr>
              <a:t>20</a:t>
            </a:r>
            <a:r>
              <a:rPr lang="en-US" sz="2400" baseline="-25000" dirty="0">
                <a:latin typeface="Cambria Math" pitchFamily="18" charset="0"/>
                <a:ea typeface="Cambria Math" pitchFamily="18" charset="0"/>
              </a:rPr>
              <a:t>       </a:t>
            </a:r>
            <a:r>
              <a:rPr lang="en-US" sz="2400" dirty="0">
                <a:latin typeface="Cambria Math" pitchFamily="18" charset="0"/>
                <a:ea typeface="Cambria Math" pitchFamily="18" charset="0"/>
              </a:rPr>
              <a:t>40</a:t>
            </a:r>
            <a:r>
              <a:rPr lang="en-US" sz="2400" i="1" dirty="0">
                <a:latin typeface="Cambria Math" pitchFamily="18" charset="0"/>
                <a:ea typeface="Cambria Math" pitchFamily="18" charset="0"/>
              </a:rPr>
              <a:t>,</a:t>
            </a:r>
            <a:r>
              <a:rPr lang="en-US" baseline="-25000" dirty="0">
                <a:latin typeface="Cambria Math" pitchFamily="18" charset="0"/>
                <a:ea typeface="Cambria Math" pitchFamily="18" charset="0"/>
              </a:rPr>
              <a:t>  </a:t>
            </a:r>
            <a:r>
              <a:rPr lang="en-US" b="1" dirty="0"/>
              <a:t>A</a:t>
            </a:r>
            <a:r>
              <a:rPr lang="en-US" baseline="-25000" dirty="0"/>
              <a:t>3 </a:t>
            </a:r>
            <a:r>
              <a:rPr lang="en-US" sz="2400" dirty="0">
                <a:latin typeface="Cambria Math" pitchFamily="18" charset="0"/>
                <a:ea typeface="Cambria Math" pitchFamily="18" charset="0"/>
              </a:rPr>
              <a:t>40</a:t>
            </a:r>
            <a:r>
              <a:rPr lang="en-US" sz="2400" baseline="-25000"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10 </a:t>
            </a:r>
            <a:r>
              <a:rPr lang="en-US" dirty="0"/>
              <a:t>- be multiplied to use the least number of multiplications.</a:t>
            </a:r>
            <a:r>
              <a:rPr lang="en-US" b="1" dirty="0"/>
              <a:t> </a:t>
            </a:r>
            <a:endParaRPr lang="en-US" dirty="0"/>
          </a:p>
          <a:p>
            <a:pPr>
              <a:buNone/>
            </a:pPr>
            <a:r>
              <a:rPr lang="en-US" b="1" dirty="0"/>
              <a:t>   Solution</a:t>
            </a:r>
            <a:r>
              <a:rPr lang="en-US" dirty="0"/>
              <a:t>: There are two possible ways to compute </a:t>
            </a:r>
            <a:r>
              <a:rPr lang="en-US" b="1" dirty="0"/>
              <a:t>A</a:t>
            </a:r>
            <a:r>
              <a:rPr lang="en-US" baseline="-25000" dirty="0"/>
              <a:t>1</a:t>
            </a:r>
            <a:r>
              <a:rPr lang="en-US" b="1" dirty="0"/>
              <a:t>A</a:t>
            </a:r>
            <a:r>
              <a:rPr lang="en-US" baseline="-25000" dirty="0"/>
              <a:t>2</a:t>
            </a:r>
            <a:r>
              <a:rPr lang="en-US" b="1" dirty="0"/>
              <a:t>A</a:t>
            </a:r>
            <a:r>
              <a:rPr lang="en-US" baseline="-25000" dirty="0"/>
              <a:t>3</a:t>
            </a:r>
            <a:r>
              <a:rPr lang="en-US" dirty="0"/>
              <a:t>.</a:t>
            </a:r>
          </a:p>
          <a:p>
            <a:pPr lvl="1"/>
            <a:r>
              <a:rPr lang="en-US" b="1" dirty="0"/>
              <a:t>A</a:t>
            </a:r>
            <a:r>
              <a:rPr lang="en-US" baseline="-25000" dirty="0"/>
              <a:t>1</a:t>
            </a:r>
            <a:r>
              <a:rPr lang="en-US" dirty="0"/>
              <a:t>(</a:t>
            </a:r>
            <a:r>
              <a:rPr lang="en-US" b="1" dirty="0"/>
              <a:t>A</a:t>
            </a:r>
            <a:r>
              <a:rPr lang="en-US" baseline="-25000" dirty="0"/>
              <a:t>2</a:t>
            </a:r>
            <a:r>
              <a:rPr lang="en-US" b="1" dirty="0"/>
              <a:t>A</a:t>
            </a:r>
            <a:r>
              <a:rPr lang="en-US" baseline="-25000" dirty="0"/>
              <a:t>3</a:t>
            </a:r>
            <a:r>
              <a:rPr lang="en-US" dirty="0"/>
              <a:t>):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20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8000 multiplications. Then multiplying </a:t>
            </a:r>
            <a:r>
              <a:rPr lang="en-US" b="1" dirty="0"/>
              <a:t>A</a:t>
            </a:r>
            <a:r>
              <a:rPr lang="en-US" baseline="-25000" dirty="0"/>
              <a:t>1  </a:t>
            </a:r>
            <a:r>
              <a:rPr lang="en-US" dirty="0"/>
              <a:t> by the </a:t>
            </a:r>
            <a:r>
              <a:rPr lang="en-US" dirty="0">
                <a:latin typeface="Cambria Math" pitchFamily="18" charset="0"/>
                <a:ea typeface="Cambria Math" pitchFamily="18" charset="0"/>
              </a:rPr>
              <a:t>20    10 </a:t>
            </a:r>
            <a:r>
              <a:rPr lang="en-US" dirty="0"/>
              <a:t>matrix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10 = 6000 multiplications. So the total number is 8000 + 6000 = 14,000.</a:t>
            </a:r>
            <a:endParaRPr lang="en-US" baseline="-25000" dirty="0">
              <a:latin typeface="Cambria Math" pitchFamily="18" charset="0"/>
              <a:ea typeface="Cambria Math" pitchFamily="18" charset="0"/>
            </a:endParaRPr>
          </a:p>
          <a:p>
            <a:pPr lvl="1"/>
            <a:endParaRPr lang="en-US" baseline="-25000" dirty="0"/>
          </a:p>
          <a:p>
            <a:pPr lvl="1"/>
            <a:r>
              <a:rPr lang="en-US" dirty="0"/>
              <a:t>(</a:t>
            </a:r>
            <a:r>
              <a:rPr lang="en-US" b="1" dirty="0"/>
              <a:t>A</a:t>
            </a:r>
            <a:r>
              <a:rPr lang="en-US" baseline="-25000" dirty="0"/>
              <a:t>1</a:t>
            </a:r>
            <a:r>
              <a:rPr lang="en-US" b="1" dirty="0"/>
              <a:t>A</a:t>
            </a:r>
            <a:r>
              <a:rPr lang="en-US" baseline="-25000" dirty="0"/>
              <a:t>2</a:t>
            </a:r>
            <a:r>
              <a:rPr lang="en-US" dirty="0"/>
              <a:t>)</a:t>
            </a:r>
            <a:r>
              <a:rPr lang="en-US" b="1" dirty="0"/>
              <a:t>A</a:t>
            </a:r>
            <a:r>
              <a:rPr lang="en-US" baseline="-25000" dirty="0"/>
              <a:t>3</a:t>
            </a:r>
            <a:r>
              <a:rPr lang="en-US" dirty="0"/>
              <a:t>: </a:t>
            </a:r>
            <a:r>
              <a:rPr lang="en-US" b="1" dirty="0"/>
              <a:t>A</a:t>
            </a:r>
            <a:r>
              <a:rPr lang="en-US" baseline="-25000" dirty="0"/>
              <a:t>1</a:t>
            </a:r>
            <a:r>
              <a:rPr lang="en-US" b="1" dirty="0"/>
              <a:t>A</a:t>
            </a:r>
            <a:r>
              <a:rPr lang="en-US" baseline="-25000" dirty="0"/>
              <a:t>2</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40 = 24,000 multiplications. Then multiplying the 30     40 matrix  </a:t>
            </a:r>
            <a:r>
              <a:rPr lang="en-US" b="1" dirty="0"/>
              <a:t>A</a:t>
            </a:r>
            <a:r>
              <a:rPr lang="en-US" baseline="-25000" dirty="0"/>
              <a:t>1</a:t>
            </a:r>
            <a:r>
              <a:rPr lang="en-US" b="1" dirty="0"/>
              <a:t>A</a:t>
            </a:r>
            <a:r>
              <a:rPr lang="en-US" baseline="-25000" dirty="0"/>
              <a:t>2</a:t>
            </a:r>
            <a:r>
              <a:rPr lang="en-US" dirty="0"/>
              <a:t> by </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12,000 multiplications. So the total number is 24,000 + 12,000 = 36,000.</a:t>
            </a:r>
            <a:endParaRPr lang="en-US" dirty="0"/>
          </a:p>
          <a:p>
            <a:pPr>
              <a:buNone/>
            </a:pPr>
            <a:r>
              <a:rPr lang="en-US" dirty="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752600" y="335897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960116" y="3364832"/>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4114800" y="3364832"/>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8100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a:t>An efficient algorithm for finding the best order for matrix-chain multiplication can be based on the algorithmic paradigm known as </a:t>
            </a:r>
            <a:r>
              <a:rPr lang="en-US" sz="1200" i="1" dirty="0"/>
              <a:t>dynamic programming</a:t>
            </a:r>
            <a:r>
              <a:rPr lang="en-US" sz="1200" dirty="0"/>
              <a:t>. (see Ex. </a:t>
            </a:r>
            <a:r>
              <a:rPr lang="en-US" sz="1200" dirty="0">
                <a:latin typeface="Cambria Math" pitchFamily="18" charset="0"/>
                <a:ea typeface="Cambria Math" pitchFamily="18" charset="0"/>
              </a:rPr>
              <a:t>57</a:t>
            </a:r>
            <a:r>
              <a:rPr lang="en-US" sz="1200" dirty="0"/>
              <a:t> in Section 8.1)</a:t>
            </a:r>
          </a:p>
          <a:p>
            <a:endParaRPr lang="en-US" sz="1200" b="1" dirty="0"/>
          </a:p>
        </p:txBody>
      </p:sp>
      <p:sp>
        <p:nvSpPr>
          <p:cNvPr id="13" name="Slide Number Placeholder 12"/>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Also in the book are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a:t>
            </a:r>
            <a:br>
              <a:rPr lang="en-US" dirty="0"/>
            </a:br>
            <a:r>
              <a:rPr lang="en-US" dirty="0"/>
              <a:t>computes the 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a:t>y</a:t>
            </a:r>
            <a:r>
              <a:rPr lang="en-US" i="1" baseline="-25000" dirty="0"/>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An algorithm with </a:t>
            </a:r>
            <a:r>
              <a:rPr lang="en-US" i="1" dirty="0"/>
              <a:t>O</a:t>
            </a:r>
            <a:r>
              <a:rPr lang="en-US" dirty="0"/>
              <a:t>(</a:t>
            </a:r>
            <a:r>
              <a:rPr lang="en-US" i="1" dirty="0"/>
              <a:t>n</a:t>
            </a:r>
            <a:r>
              <a:rPr lang="en-US" dirty="0"/>
              <a:t> log </a:t>
            </a:r>
            <a:r>
              <a:rPr lang="en-US" i="1" dirty="0"/>
              <a:t>n</a:t>
            </a:r>
            <a:r>
              <a:rPr lang="en-US" dirty="0"/>
              <a:t>) worst-case complexity is given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fontScale="92500" lnSpcReduction="20000"/>
          </a:bodyPr>
          <a:lstStyle/>
          <a:p>
            <a:r>
              <a:rPr lang="en-US" i="1" dirty="0"/>
              <a:t>Tractable Problem</a:t>
            </a:r>
            <a:r>
              <a:rPr lang="en-US" dirty="0"/>
              <a:t>: There exists a polynomial time algorithm to solve this problem. These problems are said to belong to the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a:p>
            <a:r>
              <a:rPr lang="en-US" i="1" dirty="0"/>
              <a:t>NP Complete Class</a:t>
            </a:r>
            <a:r>
              <a:rPr lang="en-US" dirty="0"/>
              <a:t>: If you find a polynomial time algorithm for one member of the class, it can be used to solve all the problems in the class.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70000" lnSpcReduction="20000"/>
          </a:bodyPr>
          <a:lstStyle/>
          <a:p>
            <a:r>
              <a:rPr lang="en-US" dirty="0"/>
              <a:t>The </a:t>
            </a:r>
            <a:r>
              <a:rPr lang="en-US" i="1" dirty="0"/>
              <a:t>P versus NP problem </a:t>
            </a:r>
            <a:r>
              <a:rPr lang="en-US" dirty="0"/>
              <a:t>asks whether the class  P = NP?  Are there problems whose solutions can be checked in polynomial time, but cannot be solved in polynomial time?</a:t>
            </a:r>
          </a:p>
          <a:p>
            <a:pPr lvl="1"/>
            <a:r>
              <a:rPr lang="en-US" dirty="0"/>
              <a:t>Note that just because no one has found a polynomial time algorithm is different from showing that the problem cannot be solved by a polynomial time algorithm.</a:t>
            </a:r>
          </a:p>
          <a:p>
            <a:r>
              <a:rPr lang="en-US" dirty="0"/>
              <a:t>If a polynomial time algorithm  for any of the problems in the NP complete class were found, then that algorithm could be used to obtain a polynomial time algorithm for every problem in the NP complete class.</a:t>
            </a:r>
          </a:p>
          <a:p>
            <a:pPr lvl="1"/>
            <a:r>
              <a:rPr lang="en-US" dirty="0" err="1"/>
              <a:t>Satisfiability</a:t>
            </a:r>
            <a:r>
              <a:rPr lang="en-US" dirty="0"/>
              <a:t> (in Section </a:t>
            </a:r>
            <a:r>
              <a:rPr lang="en-US" dirty="0">
                <a:latin typeface="Cambria Math" pitchFamily="18" charset="0"/>
                <a:ea typeface="Cambria Math" pitchFamily="18" charset="0"/>
              </a:rPr>
              <a:t>1.3</a:t>
            </a:r>
            <a:r>
              <a:rPr lang="en-US" dirty="0"/>
              <a:t>) is an NP complete problem. </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a:t>Stephen Cook</a:t>
            </a:r>
          </a:p>
          <a:p>
            <a:r>
              <a:rPr lang="en-US" sz="1200" b="1" dirty="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87799</TotalTime>
  <Words>9336</Words>
  <Application>Microsoft Office PowerPoint</Application>
  <PresentationFormat>On-screen Show (4:3)</PresentationFormat>
  <Paragraphs>837</Paragraphs>
  <Slides>88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6" baseType="lpstr">
      <vt:lpstr>Wingdings 2</vt:lpstr>
      <vt:lpstr>Arial</vt:lpstr>
      <vt:lpstr>Comic Sans MS</vt:lpstr>
      <vt:lpstr>Constantia</vt:lpstr>
      <vt:lpstr>Calibri</vt:lpstr>
      <vt:lpstr>Cambria Math</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Give big-O estimate of</vt:lpstr>
      <vt:lpstr>Ordering Functions by Order of Growth</vt:lpstr>
      <vt:lpstr>PowerPoint Presentation</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Longin Jan Latecki</cp:lastModifiedBy>
  <cp:revision>770</cp:revision>
  <dcterms:created xsi:type="dcterms:W3CDTF">2011-03-27T19:14:44Z</dcterms:created>
  <dcterms:modified xsi:type="dcterms:W3CDTF">2022-08-30T14:18:45Z</dcterms:modified>
</cp:coreProperties>
</file>