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7"/>
  </p:notesMasterIdLst>
  <p:sldIdLst>
    <p:sldId id="256" r:id="rId2"/>
    <p:sldId id="292" r:id="rId3"/>
    <p:sldId id="258" r:id="rId4"/>
    <p:sldId id="301" r:id="rId5"/>
    <p:sldId id="302" r:id="rId6"/>
    <p:sldId id="257" r:id="rId7"/>
    <p:sldId id="303" r:id="rId8"/>
    <p:sldId id="260" r:id="rId9"/>
    <p:sldId id="304" r:id="rId10"/>
    <p:sldId id="371" r:id="rId11"/>
    <p:sldId id="307" r:id="rId12"/>
    <p:sldId id="357" r:id="rId13"/>
    <p:sldId id="264" r:id="rId14"/>
    <p:sldId id="316" r:id="rId15"/>
    <p:sldId id="372" r:id="rId16"/>
    <p:sldId id="317" r:id="rId17"/>
    <p:sldId id="308" r:id="rId18"/>
    <p:sldId id="309" r:id="rId19"/>
    <p:sldId id="313" r:id="rId20"/>
    <p:sldId id="312" r:id="rId21"/>
    <p:sldId id="314" r:id="rId22"/>
    <p:sldId id="315" r:id="rId23"/>
    <p:sldId id="374" r:id="rId24"/>
    <p:sldId id="297" r:id="rId25"/>
    <p:sldId id="373" r:id="rId26"/>
    <p:sldId id="259" r:id="rId27"/>
    <p:sldId id="318" r:id="rId28"/>
    <p:sldId id="261" r:id="rId29"/>
    <p:sldId id="319" r:id="rId30"/>
    <p:sldId id="358" r:id="rId31"/>
    <p:sldId id="266" r:id="rId32"/>
    <p:sldId id="321" r:id="rId33"/>
    <p:sldId id="320" r:id="rId34"/>
    <p:sldId id="269" r:id="rId35"/>
    <p:sldId id="322" r:id="rId36"/>
    <p:sldId id="273" r:id="rId37"/>
    <p:sldId id="323" r:id="rId38"/>
    <p:sldId id="274" r:id="rId39"/>
    <p:sldId id="275" r:id="rId40"/>
    <p:sldId id="326" r:id="rId41"/>
    <p:sldId id="277" r:id="rId42"/>
    <p:sldId id="334" r:id="rId43"/>
    <p:sldId id="337" r:id="rId44"/>
    <p:sldId id="336" r:id="rId45"/>
    <p:sldId id="339" r:id="rId46"/>
    <p:sldId id="340" r:id="rId47"/>
    <p:sldId id="281" r:id="rId48"/>
    <p:sldId id="338" r:id="rId49"/>
    <p:sldId id="342" r:id="rId50"/>
    <p:sldId id="343" r:id="rId51"/>
    <p:sldId id="282" r:id="rId52"/>
    <p:sldId id="344" r:id="rId53"/>
    <p:sldId id="283" r:id="rId54"/>
    <p:sldId id="345" r:id="rId55"/>
    <p:sldId id="284" r:id="rId56"/>
    <p:sldId id="286" r:id="rId57"/>
    <p:sldId id="346" r:id="rId58"/>
    <p:sldId id="359" r:id="rId59"/>
    <p:sldId id="347" r:id="rId60"/>
    <p:sldId id="348" r:id="rId61"/>
    <p:sldId id="349" r:id="rId62"/>
    <p:sldId id="350" r:id="rId63"/>
    <p:sldId id="352" r:id="rId64"/>
    <p:sldId id="353" r:id="rId65"/>
    <p:sldId id="355" r:id="rId66"/>
    <p:sldId id="370" r:id="rId67"/>
    <p:sldId id="367" r:id="rId68"/>
    <p:sldId id="368" r:id="rId69"/>
    <p:sldId id="369" r:id="rId70"/>
    <p:sldId id="360" r:id="rId71"/>
    <p:sldId id="361" r:id="rId72"/>
    <p:sldId id="363" r:id="rId73"/>
    <p:sldId id="362" r:id="rId74"/>
    <p:sldId id="364" r:id="rId75"/>
    <p:sldId id="366" r:id="rId76"/>
  </p:sldIdLst>
  <p:sldSz cx="9144000" cy="6858000" type="screen4x3"/>
  <p:notesSz cx="6858000" cy="9144000"/>
  <p:embeddedFontLst>
    <p:embeddedFont>
      <p:font typeface="Calibri" pitchFamily="34" charset="0"/>
      <p:regular r:id="rId78"/>
      <p:bold r:id="rId79"/>
      <p:italic r:id="rId80"/>
      <p:boldItalic r:id="rId81"/>
    </p:embeddedFont>
    <p:embeddedFont>
      <p:font typeface="Constantia" pitchFamily="18" charset="0"/>
      <p:regular r:id="rId82"/>
      <p:bold r:id="rId83"/>
      <p:italic r:id="rId84"/>
      <p:boldItalic r:id="rId85"/>
    </p:embeddedFont>
    <p:embeddedFont>
      <p:font typeface="Wingdings 2" pitchFamily="18" charset="2"/>
      <p:regular r:id="rId86"/>
    </p:embeddedFont>
    <p:embeddedFont>
      <p:font typeface="Cambria Math" pitchFamily="18" charset="0"/>
      <p:regular r:id="rId8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56" d="100"/>
          <a:sy n="56" d="100"/>
        </p:scale>
        <p:origin x="-8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7.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 xmlns:p14="http://schemas.microsoft.com/office/powerpoint/2010/main" val="104010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44</a:t>
            </a:fld>
            <a:endParaRPr lang="en-US"/>
          </a:p>
        </p:txBody>
      </p:sp>
    </p:spTree>
    <p:extLst>
      <p:ext uri="{BB962C8B-B14F-4D97-AF65-F5344CB8AC3E}">
        <p14:creationId xmlns="" xmlns:p14="http://schemas.microsoft.com/office/powerpoint/2010/main" val="328365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1/31/2016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1/31/2016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a:t>
            </a:r>
            <a:r>
              <a:rPr lang="en-US" dirty="0" smtClean="0"/>
              <a:t>Longin Jan Latecki, latecki@temple.edu</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743200"/>
            <a:ext cx="8229600" cy="38557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a:t>
            </a:r>
            <a:r>
              <a:rPr lang="en-US"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dirty="0" smtClean="0"/>
              <a:t>)</a:t>
            </a:r>
            <a:r>
              <a:rPr lang="en-US" i="1" dirty="0" smtClean="0"/>
              <a:t>=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Proving Inequalities</a:t>
            </a:r>
            <a:endParaRPr lang="en-US" dirty="0"/>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smtClean="0"/>
              <a:t>Program Correctness (?)</a:t>
            </a:r>
            <a:endParaRPr lang="en-US" dirty="0" smtClean="0"/>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smtClean="0"/>
              <a:t>An Incorrect “Proof” by Math. Induction</a:t>
            </a:r>
            <a:endParaRPr lang="en-US" sz="3600" dirty="0"/>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p:txBody>
      </p:sp>
      <p:sp>
        <p:nvSpPr>
          <p:cNvPr id="7" name="Rectangle 6"/>
          <p:cNvSpPr/>
          <p:nvPr/>
        </p:nvSpPr>
        <p:spPr>
          <a:xfrm>
            <a:off x="457200" y="4191000"/>
            <a:ext cx="7391400" cy="646331"/>
          </a:xfrm>
          <a:prstGeom prst="rect">
            <a:avLst/>
          </a:prstGeom>
        </p:spPr>
        <p:txBody>
          <a:bodyPr wrap="square">
            <a:spAutoFit/>
          </a:bodyPr>
          <a:lstStyle/>
          <a:p>
            <a:pPr lvl="1"/>
            <a:r>
              <a:rPr lang="en-US" b="1" dirty="0" smtClean="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04800" y="1371600"/>
            <a:ext cx="8477250" cy="952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4112729" cy="461665"/>
          </a:xfrm>
          <a:prstGeom prst="rect">
            <a:avLst/>
          </a:prstGeom>
          <a:noFill/>
        </p:spPr>
        <p:txBody>
          <a:bodyPr wrap="none" rtlCol="0">
            <a:spAutoFit/>
          </a:bodyPr>
          <a:lstStyle/>
          <a:p>
            <a:r>
              <a:rPr lang="en-US" sz="2400" dirty="0" smtClean="0"/>
              <a:t>Show that  n + 5 &lt; n</a:t>
            </a:r>
            <a:r>
              <a:rPr lang="en-US" sz="2400" baseline="30000" dirty="0" smtClean="0"/>
              <a:t>2</a:t>
            </a:r>
            <a:r>
              <a:rPr lang="en-US" sz="2400" dirty="0" smtClean="0"/>
              <a:t> for n &gt; ?</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we do not cover it</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the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smtClean="0"/>
              <a:t>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a:t>
            </a:r>
            <a:r>
              <a:rPr lang="en-US" dirty="0" smtClean="0"/>
              <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Proof:</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smtClean="0"/>
              <a:t>Recursively Defined Functions</a:t>
            </a:r>
            <a:endParaRPr lang="en-US" dirty="0"/>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a:t>
            </a:r>
            <a:endParaRPr lang="en-US" dirty="0" smtClean="0">
              <a:latin typeface="Cambria Math"/>
              <a:ea typeface="Cambria Math"/>
            </a:endParaRPr>
          </a:p>
          <a:p>
            <a:pPr lvl="2"/>
            <a:endParaRPr lang="en-US" dirty="0" smtClean="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smtClean="0"/>
              <a:t>In Chapter 8, the Fibonacci numbers are used to model population growth of rabbits. This was an application described by Fibonacci himself.</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a:t>
            </a:r>
            <a:r>
              <a:rPr lang="en-US" b="1" dirty="0" smtClean="0"/>
              <a:t>  </a:t>
            </a:r>
            <a:r>
              <a:rPr lang="en-US" dirty="0" smtClean="0"/>
              <a:t>The set  </a:t>
            </a:r>
            <a:r>
              <a:rPr lang="el-GR" dirty="0" smtClean="0"/>
              <a:t>Σ</a:t>
            </a:r>
            <a:r>
              <a:rPr lang="en-US" dirty="0" smtClean="0"/>
              <a:t>* of </a:t>
            </a:r>
            <a:r>
              <a:rPr lang="en-US" i="1" dirty="0" smtClean="0"/>
              <a:t>strings</a:t>
            </a:r>
            <a:r>
              <a:rPr lang="en-US" dirty="0" smtClean="0"/>
              <a:t> over the alphabet </a:t>
            </a:r>
            <a:r>
              <a:rPr lang="el-GR" dirty="0" smtClean="0"/>
              <a:t>Σ</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t>
            </a:r>
            <a:r>
              <a:rPr lang="el-GR" dirty="0" smtClean="0"/>
              <a:t>λ</a:t>
            </a:r>
            <a:r>
              <a:rPr lang="en-US" dirty="0" smtClean="0"/>
              <a:t> is the empty string)</a:t>
            </a:r>
            <a:endParaRPr lang="en-US" i="1" dirty="0" smtClean="0"/>
          </a:p>
          <a:p>
            <a:pPr marL="971550" lvl="1" indent="-514350">
              <a:buNone/>
            </a:pPr>
            <a:r>
              <a:rPr lang="en-US" dirty="0" smtClean="0"/>
              <a:t>RECURSIVE STEP: If </a:t>
            </a:r>
            <a:r>
              <a:rPr lang="en-US" i="1" dirty="0" smtClean="0"/>
              <a:t>w</a:t>
            </a:r>
            <a:r>
              <a:rPr lang="en-US" dirty="0" smtClean="0"/>
              <a:t> is in </a:t>
            </a:r>
            <a:r>
              <a:rPr lang="el-GR" dirty="0" smtClean="0"/>
              <a:t>Σ</a:t>
            </a:r>
            <a:r>
              <a:rPr lang="en-US" dirty="0" smtClean="0"/>
              <a:t>*</a:t>
            </a:r>
            <a:r>
              <a:rPr lang="en-US" i="1" dirty="0" smtClean="0"/>
              <a:t> </a:t>
            </a:r>
            <a:r>
              <a:rPr lang="en-US" dirty="0" smtClean="0"/>
              <a:t>and</a:t>
            </a:r>
            <a:r>
              <a:rPr lang="en-US" i="1" dirty="0" smtClean="0"/>
              <a:t> x </a:t>
            </a:r>
            <a:r>
              <a:rPr lang="en-US" dirty="0" smtClean="0"/>
              <a:t>is in </a:t>
            </a:r>
            <a:r>
              <a:rPr lang="el-GR" dirty="0" smtClean="0"/>
              <a:t>Σ</a:t>
            </a:r>
            <a:r>
              <a:rPr lang="en-US" i="1" dirty="0" smtClean="0"/>
              <a:t>,                   </a:t>
            </a:r>
            <a:r>
              <a:rPr lang="en-US" dirty="0" smtClean="0"/>
              <a:t>then</a:t>
            </a:r>
            <a:r>
              <a:rPr lang="en-US" i="1" dirty="0" smtClean="0"/>
              <a:t> </a:t>
            </a:r>
            <a:r>
              <a:rPr lang="en-US" i="1" dirty="0" err="1" smtClean="0"/>
              <a:t>wx</a:t>
            </a:r>
            <a:r>
              <a:rPr lang="en-US" i="1" dirty="0" smtClean="0"/>
              <a:t> </a:t>
            </a:r>
            <a:r>
              <a:rPr lang="en-US" dirty="0" smtClean="0">
                <a:sym typeface="Symbol"/>
              </a:rPr>
              <a:t></a:t>
            </a:r>
            <a:r>
              <a:rPr lang="en-US" dirty="0" smtClean="0"/>
              <a:t> </a:t>
            </a:r>
            <a:r>
              <a:rPr lang="el-GR" dirty="0" smtClean="0"/>
              <a:t>Σ</a:t>
            </a:r>
            <a:r>
              <a:rPr lang="en-US" dirty="0" smtClean="0"/>
              <a:t>*</a:t>
            </a:r>
            <a:r>
              <a:rPr lang="en-US" i="1" dirty="0" smtClean="0"/>
              <a:t>.</a:t>
            </a:r>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the strings in </a:t>
            </a:r>
            <a:r>
              <a:rPr lang="en-US" dirty="0" smtClean="0">
                <a:sym typeface="Symbol"/>
              </a:rPr>
              <a:t>in </a:t>
            </a:r>
            <a:r>
              <a:rPr lang="el-GR" dirty="0" smtClean="0"/>
              <a:t>Σ</a:t>
            </a:r>
            <a:r>
              <a:rPr lang="en-US" dirty="0" smtClean="0"/>
              <a:t>*</a:t>
            </a:r>
            <a:r>
              <a:rPr lang="en-US" i="1" dirty="0" smtClean="0"/>
              <a:t> </a:t>
            </a:r>
            <a:r>
              <a:rPr lang="en-US" dirty="0" smtClean="0"/>
              <a:t>are the set of all bit strings, </a:t>
            </a:r>
            <a:r>
              <a:rPr lang="el-GR" dirty="0" smtClean="0"/>
              <a:t>λ</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1, 00</a:t>
            </a:r>
            <a:r>
              <a:rPr lang="en-US" dirty="0" smtClean="0"/>
              <a:t>,</a:t>
            </a:r>
            <a:r>
              <a:rPr lang="en-US" dirty="0" smtClean="0">
                <a:latin typeface="Cambria Math" pitchFamily="18" charset="0"/>
                <a:ea typeface="Cambria Math" pitchFamily="18" charset="0"/>
              </a:rPr>
              <a:t>01,10, 11, etc.</a:t>
            </a:r>
            <a:endParaRPr lang="en-US" dirty="0" smtClean="0"/>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i="1" dirty="0" err="1" smtClean="0">
                <a:ea typeface="Cambria Math" pitchFamily="18" charset="0"/>
              </a:rPr>
              <a:t>a</a:t>
            </a:r>
            <a:r>
              <a:rPr lang="en-US" dirty="0" err="1" smtClean="0"/>
              <a:t>,</a:t>
            </a:r>
            <a:r>
              <a:rPr lang="en-US" i="1" dirty="0" err="1" smtClean="0">
                <a:ea typeface="Cambria Math" pitchFamily="18" charset="0"/>
              </a:rPr>
              <a:t>b</a:t>
            </a:r>
            <a:r>
              <a:rPr lang="en-US" dirty="0" smtClean="0"/>
              <a:t>}, show that </a:t>
            </a:r>
            <a:r>
              <a:rPr lang="en-US" i="1" dirty="0" err="1" smtClean="0"/>
              <a:t>aab</a:t>
            </a:r>
            <a:r>
              <a:rPr lang="en-US" dirty="0" smtClean="0"/>
              <a:t> is in </a:t>
            </a:r>
            <a:r>
              <a:rPr lang="el-GR" dirty="0" smtClean="0"/>
              <a:t>Σ</a:t>
            </a:r>
            <a:r>
              <a:rPr lang="en-US" dirty="0" smtClean="0"/>
              <a:t>*</a:t>
            </a:r>
            <a:r>
              <a:rPr lang="en-US" dirty="0" smtClean="0">
                <a:latin typeface="Cambria Math" pitchFamily="18" charset="0"/>
                <a:ea typeface="Cambria Math" pitchFamily="18" charset="0"/>
              </a:rPr>
              <a:t>.</a:t>
            </a:r>
          </a:p>
          <a:p>
            <a:pPr lvl="1"/>
            <a:r>
              <a:rPr lang="en-US" dirty="0" smtClean="0">
                <a:latin typeface="Cambria Math" pitchFamily="18" charset="0"/>
                <a:ea typeface="Cambria Math" pitchFamily="18" charset="0"/>
              </a:rPr>
              <a:t>Since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smtClean="0"/>
              <a:t>a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smtClean="0">
                <a:ea typeface="Cambria Math" pitchFamily="18" charset="0"/>
              </a:rPr>
              <a:t>a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err="1" smtClean="0">
                <a:ea typeface="Cambria Math" pitchFamily="18" charset="0"/>
              </a:rPr>
              <a:t>aa</a:t>
            </a:r>
            <a:r>
              <a:rPr lang="en-US" i="1" dirty="0" smtClean="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b</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aab</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endParaRPr lang="en-US" dirty="0" smtClean="0"/>
          </a:p>
          <a:p>
            <a:pPr lvl="1"/>
            <a:endParaRPr lang="en-US" dirty="0" smtClean="0"/>
          </a:p>
          <a:p>
            <a:pPr marL="571500" indent="-514350">
              <a:buNone/>
            </a:pPr>
            <a:endParaRPr lang="en-US" i="1" dirty="0" smtClean="0">
              <a:sym typeface="Symbol"/>
            </a:endParaRPr>
          </a:p>
          <a:p>
            <a:pPr marL="571500" indent="-514350">
              <a:buNone/>
            </a:pPr>
            <a:endParaRPr lang="en-US" i="1" dirty="0" smtClean="0"/>
          </a:p>
          <a:p>
            <a:pPr marL="571500" indent="-514350"/>
            <a:endParaRPr lang="en-US" dirty="0" smtClean="0">
              <a:sym typeface="Symbo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Concatenation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Two strings can be combined via the operation of </a:t>
            </a:r>
            <a:r>
              <a:rPr lang="en-US" i="1" dirty="0" smtClean="0"/>
              <a:t>concatenation</a:t>
            </a:r>
            <a:r>
              <a:rPr lang="en-US" dirty="0" smtClean="0"/>
              <a:t>. Let </a:t>
            </a:r>
            <a:r>
              <a:rPr lang="el-GR" dirty="0" smtClean="0"/>
              <a:t>Σ</a:t>
            </a:r>
            <a:r>
              <a:rPr lang="en-US" dirty="0" smtClean="0"/>
              <a:t> be a set of symbols and </a:t>
            </a:r>
            <a:r>
              <a:rPr lang="el-GR" dirty="0" smtClean="0"/>
              <a:t>Σ</a:t>
            </a:r>
            <a:r>
              <a:rPr lang="en-US" dirty="0" smtClean="0"/>
              <a:t>* be the set of strings formed from the symbols in </a:t>
            </a:r>
            <a:r>
              <a:rPr lang="el-GR" dirty="0" smtClean="0"/>
              <a:t>Σ</a:t>
            </a:r>
            <a:r>
              <a:rPr lang="en-US" dirty="0" smtClean="0"/>
              <a:t>. We can define the concatenation of two strings, denoted by </a:t>
            </a:r>
            <a:r>
              <a:rPr lang="en-US" dirty="0" smtClean="0">
                <a:latin typeface="Cambria Math"/>
                <a:ea typeface="Cambria Math"/>
              </a:rPr>
              <a:t>∙, </a:t>
            </a:r>
            <a:r>
              <a:rPr lang="en-US" dirty="0" smtClean="0">
                <a:ea typeface="Cambria Math"/>
              </a:rPr>
              <a:t>recursively as follows.</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If </a:t>
            </a:r>
            <a:r>
              <a:rPr lang="en-US" i="1" dirty="0" smtClean="0"/>
              <a:t>w </a:t>
            </a:r>
            <a:r>
              <a:rPr lang="en-US" dirty="0" smtClean="0">
                <a:sym typeface="Symbol"/>
              </a:rPr>
              <a:t></a:t>
            </a:r>
            <a:r>
              <a:rPr lang="en-US" dirty="0" smtClean="0"/>
              <a:t> </a:t>
            </a:r>
            <a:r>
              <a:rPr lang="el-GR" dirty="0" smtClean="0"/>
              <a:t>Σ</a:t>
            </a:r>
            <a:r>
              <a:rPr lang="en-US" dirty="0" smtClean="0"/>
              <a:t>*</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λ</a:t>
            </a:r>
            <a:r>
              <a:rPr lang="en-US" dirty="0" smtClean="0"/>
              <a:t>= </a:t>
            </a:r>
            <a:r>
              <a:rPr lang="en-US" i="1" dirty="0" smtClean="0"/>
              <a:t>w</a:t>
            </a:r>
            <a:r>
              <a:rPr lang="en-US" b="1" dirty="0" smtClean="0"/>
              <a:t>.</a:t>
            </a:r>
          </a:p>
          <a:p>
            <a:pPr marL="971550" lvl="1" indent="-514350">
              <a:buNone/>
            </a:pPr>
            <a:r>
              <a:rPr lang="en-US" dirty="0" smtClean="0"/>
              <a:t>RECURSIVE STEP: </a:t>
            </a:r>
            <a:r>
              <a:rPr lang="en-US" dirty="0" smtClean="0">
                <a:latin typeface="Cambria Math" pitchFamily="18" charset="0"/>
                <a:ea typeface="Cambria Math" pitchFamily="18" charset="0"/>
              </a:rPr>
              <a:t>If </a:t>
            </a:r>
            <a:r>
              <a:rPr lang="en-US" i="1" dirty="0" smtClean="0"/>
              <a:t>w</a:t>
            </a:r>
            <a:r>
              <a:rPr lang="en-US" baseline="-25000" dirty="0" smtClean="0">
                <a:latin typeface="Cambria Math" pitchFamily="18" charset="0"/>
                <a:ea typeface="Cambria Math" pitchFamily="18" charset="0"/>
              </a:rPr>
              <a:t>1</a:t>
            </a:r>
            <a:r>
              <a:rPr lang="en-US" i="1" dirty="0" smtClean="0"/>
              <a:t> </a:t>
            </a:r>
            <a:r>
              <a:rPr lang="en-US" dirty="0" smtClean="0">
                <a:sym typeface="Symbol"/>
              </a:rPr>
              <a:t></a:t>
            </a:r>
            <a:r>
              <a:rPr lang="en-US" dirty="0" smtClean="0"/>
              <a:t> </a:t>
            </a:r>
            <a:r>
              <a:rPr lang="el-GR" dirty="0" smtClean="0"/>
              <a:t>Σ</a:t>
            </a:r>
            <a:r>
              <a:rPr lang="en-US" dirty="0" smtClean="0"/>
              <a:t>* and</a:t>
            </a:r>
            <a:r>
              <a:rPr lang="en-US" i="1" dirty="0" smtClean="0"/>
              <a:t> w</a:t>
            </a:r>
            <a:r>
              <a:rPr lang="en-US" baseline="-25000" dirty="0" smtClean="0">
                <a:latin typeface="Cambria Math" pitchFamily="18" charset="0"/>
                <a:ea typeface="Cambria Math" pitchFamily="18" charset="0"/>
              </a:rPr>
              <a:t>2</a:t>
            </a:r>
            <a:r>
              <a:rPr lang="en-US" i="1" dirty="0" smtClean="0"/>
              <a:t> </a:t>
            </a:r>
            <a:r>
              <a:rPr lang="en-US" dirty="0" smtClean="0">
                <a:sym typeface="Symbol"/>
              </a:rPr>
              <a:t></a:t>
            </a:r>
            <a:r>
              <a:rPr lang="en-US" dirty="0" smtClean="0"/>
              <a:t> </a:t>
            </a:r>
            <a:r>
              <a:rPr lang="el-GR" dirty="0" smtClean="0"/>
              <a:t>Σ</a:t>
            </a:r>
            <a:r>
              <a:rPr lang="en-US" dirty="0" smtClean="0"/>
              <a:t>* and x</a:t>
            </a:r>
            <a:r>
              <a:rPr lang="en-US" dirty="0" smtClean="0">
                <a:sym typeface="Symbol"/>
              </a:rPr>
              <a:t> </a:t>
            </a:r>
            <a:r>
              <a:rPr lang="en-US" dirty="0" smtClean="0"/>
              <a:t> </a:t>
            </a:r>
            <a:r>
              <a:rPr lang="el-GR" dirty="0" smtClean="0"/>
              <a:t>Σ</a:t>
            </a:r>
            <a:r>
              <a:rPr lang="en-US" i="1" dirty="0" smtClean="0"/>
              <a:t>, </a:t>
            </a:r>
            <a:r>
              <a:rPr lang="en-US" dirty="0" smtClean="0"/>
              <a:t>then</a:t>
            </a:r>
            <a:r>
              <a:rPr lang="en-US" i="1" dirty="0" smtClean="0"/>
              <a:t> w</a:t>
            </a:r>
            <a:r>
              <a:rPr lang="en-US" baseline="-25000" dirty="0">
                <a:latin typeface="Cambria Math" pitchFamily="18" charset="0"/>
                <a:ea typeface="Cambria Math" pitchFamily="18" charset="0"/>
              </a:rPr>
              <a:t>1</a:t>
            </a:r>
            <a:r>
              <a:rPr lang="en-US" dirty="0" smtClean="0">
                <a:latin typeface="Cambria Math"/>
                <a:ea typeface="Cambria Math"/>
              </a:rPr>
              <a:t> ∙</a:t>
            </a:r>
            <a:r>
              <a:rPr lang="el-GR" dirty="0" smtClean="0"/>
              <a:t> </a:t>
            </a:r>
            <a:r>
              <a:rPr lang="en-US" dirty="0" smtClean="0"/>
              <a:t>(</a:t>
            </a:r>
            <a:r>
              <a:rPr lang="en-US" i="1" dirty="0" smtClean="0"/>
              <a:t>w</a:t>
            </a:r>
            <a:r>
              <a:rPr lang="en-US" baseline="-25000" dirty="0" smtClean="0">
                <a:latin typeface="Cambria Math" pitchFamily="18" charset="0"/>
                <a:ea typeface="Cambria Math" pitchFamily="18" charset="0"/>
              </a:rPr>
              <a:t>2 </a:t>
            </a:r>
            <a:r>
              <a:rPr lang="en-US" i="1" dirty="0" smtClean="0"/>
              <a:t>x</a:t>
            </a:r>
            <a:r>
              <a:rPr lang="en-US" dirty="0" smtClean="0"/>
              <a:t>)=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a:t>
            </a:r>
            <a:r>
              <a:rPr lang="en-US" i="1" dirty="0" smtClean="0"/>
              <a:t>x</a:t>
            </a:r>
            <a:r>
              <a:rPr lang="en-US" b="1" dirty="0" smtClean="0"/>
              <a:t>.</a:t>
            </a:r>
            <a:endParaRPr lang="en-US" dirty="0" smtClean="0"/>
          </a:p>
          <a:p>
            <a:r>
              <a:rPr lang="en-US" dirty="0" smtClean="0"/>
              <a:t>Often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  is written as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a:t>
            </a:r>
            <a:r>
              <a:rPr lang="en-US" dirty="0" smtClean="0"/>
              <a:t>.</a:t>
            </a:r>
          </a:p>
          <a:p>
            <a:r>
              <a:rPr lang="en-US" dirty="0" smtClean="0"/>
              <a:t>If </a:t>
            </a:r>
            <a:r>
              <a:rPr lang="en-US" i="1" dirty="0" smtClean="0"/>
              <a:t>w</a:t>
            </a:r>
            <a:r>
              <a:rPr lang="en-US" baseline="-25000" dirty="0" smtClean="0">
                <a:latin typeface="Cambria Math" pitchFamily="18" charset="0"/>
                <a:ea typeface="Cambria Math" pitchFamily="18" charset="0"/>
              </a:rPr>
              <a:t>1  </a:t>
            </a:r>
            <a:r>
              <a:rPr lang="en-US" dirty="0" smtClean="0"/>
              <a:t>= </a:t>
            </a:r>
            <a:r>
              <a:rPr lang="en-US" i="1" dirty="0" err="1" smtClean="0"/>
              <a:t>abra</a:t>
            </a:r>
            <a:r>
              <a:rPr lang="en-US" dirty="0" smtClean="0"/>
              <a:t>  and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err="1" smtClean="0"/>
              <a:t>cadabra</a:t>
            </a:r>
            <a:r>
              <a:rPr lang="en-US" dirty="0" smtClean="0"/>
              <a:t>, the concatenation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smtClean="0"/>
              <a:t>abracadabra.</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 String</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a:t>
            </a:r>
            <a:r>
              <a:rPr lang="en-US" i="1" dirty="0" smtClean="0"/>
              <a:t>l</a:t>
            </a:r>
            <a:r>
              <a:rPr lang="en-US" dirty="0" smtClean="0"/>
              <a:t>(</a:t>
            </a:r>
            <a:r>
              <a:rPr lang="en-US" i="1" dirty="0" smtClean="0"/>
              <a:t>w</a:t>
            </a:r>
            <a:r>
              <a:rPr lang="en-US" dirty="0" smtClean="0"/>
              <a:t>), the length of the string </a:t>
            </a:r>
            <a:r>
              <a:rPr lang="en-US" i="1" dirty="0" smtClean="0"/>
              <a:t>w</a:t>
            </a:r>
            <a:r>
              <a:rPr lang="en-US" dirty="0" smtClean="0"/>
              <a:t>.</a:t>
            </a:r>
          </a:p>
          <a:p>
            <a:pPr>
              <a:buNone/>
            </a:pPr>
            <a:r>
              <a:rPr lang="en-US" b="1" dirty="0" smtClean="0"/>
              <a:t>   Solution</a:t>
            </a:r>
            <a:r>
              <a:rPr lang="en-US" dirty="0" smtClean="0"/>
              <a:t>: The length of a string can be recursively defined by:</a:t>
            </a:r>
          </a:p>
          <a:p>
            <a:pPr lvl="1">
              <a:buNone/>
            </a:pPr>
            <a:r>
              <a:rPr lang="en-US" i="1" dirty="0" smtClean="0"/>
              <a:t>l</a:t>
            </a:r>
            <a:r>
              <a:rPr lang="en-US" dirty="0" smtClean="0"/>
              <a:t>(</a:t>
            </a:r>
            <a:r>
              <a:rPr lang="en-US" i="1" dirty="0">
                <a:latin typeface="Cambria Math"/>
                <a:ea typeface="Cambria Math"/>
              </a:rPr>
              <a:t>λ</a:t>
            </a:r>
            <a:r>
              <a:rPr lang="en-US" dirty="0" smtClean="0"/>
              <a:t>) = </a:t>
            </a:r>
            <a:r>
              <a:rPr lang="en-US" dirty="0" smtClean="0">
                <a:latin typeface="Cambria Math" pitchFamily="18" charset="0"/>
                <a:ea typeface="Cambria Math" pitchFamily="18" charset="0"/>
              </a:rPr>
              <a:t>0</a:t>
            </a:r>
            <a:r>
              <a:rPr lang="en-US" dirty="0" smtClean="0"/>
              <a:t>;</a:t>
            </a:r>
          </a:p>
          <a:p>
            <a:pPr lvl="1">
              <a:buNone/>
            </a:pPr>
            <a:r>
              <a:rPr lang="en-US" i="1" dirty="0" smtClean="0"/>
              <a:t>l</a:t>
            </a:r>
            <a:r>
              <a:rPr lang="en-US" dirty="0" smtClean="0"/>
              <a:t>(</a:t>
            </a:r>
            <a:r>
              <a:rPr lang="en-US" i="1" dirty="0" err="1" smtClean="0"/>
              <a:t>wx</a:t>
            </a:r>
            <a:r>
              <a:rPr lang="en-US" dirty="0" smtClean="0"/>
              <a:t>) = </a:t>
            </a: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1 </a:t>
            </a:r>
            <a:r>
              <a:rPr lang="en-US" dirty="0" smtClean="0">
                <a:ea typeface="Cambria Math" pitchFamily="18" charset="0"/>
              </a:rPr>
              <a:t>if </a:t>
            </a:r>
            <a:r>
              <a:rPr lang="en-US" i="1" dirty="0" smtClean="0"/>
              <a:t>w </a:t>
            </a:r>
            <a:r>
              <a:rPr lang="en-US" dirty="0" smtClean="0">
                <a:latin typeface="Cambria Math"/>
                <a:ea typeface="Cambria Math"/>
              </a:rPr>
              <a:t>∊</a:t>
            </a:r>
            <a:r>
              <a:rPr lang="en-US" dirty="0" smtClean="0"/>
              <a:t> </a:t>
            </a:r>
            <a:r>
              <a:rPr lang="el-GR" dirty="0" smtClean="0"/>
              <a:t>Σ</a:t>
            </a:r>
            <a:r>
              <a:rPr lang="en-US" dirty="0" smtClean="0"/>
              <a:t>* and </a:t>
            </a:r>
            <a:r>
              <a:rPr lang="en-US" i="1" dirty="0" smtClean="0"/>
              <a:t>x</a:t>
            </a:r>
            <a:r>
              <a:rPr lang="en-US" dirty="0" smtClean="0">
                <a:sym typeface="Symbol"/>
              </a:rPr>
              <a:t> </a:t>
            </a:r>
            <a:r>
              <a:rPr lang="en-US" dirty="0" smtClean="0">
                <a:latin typeface="Cambria Math"/>
                <a:ea typeface="Cambria Math"/>
              </a:rPr>
              <a:t>∊</a:t>
            </a:r>
            <a:r>
              <a:rPr lang="en-US" dirty="0" smtClean="0"/>
              <a:t> </a:t>
            </a:r>
            <a:r>
              <a:rPr lang="el-GR" dirty="0" smtClean="0"/>
              <a:t>Σ</a:t>
            </a:r>
            <a:r>
              <a:rPr lang="en-US" i="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07" y="228600"/>
            <a:ext cx="8229600" cy="762000"/>
          </a:xfrm>
        </p:spPr>
        <p:txBody>
          <a:bodyPr>
            <a:normAutofit fontScale="90000"/>
          </a:bodyPr>
          <a:lstStyle/>
          <a:p>
            <a:r>
              <a:rPr lang="en-US" dirty="0" smtClean="0"/>
              <a:t>Balanced Parentheses</a:t>
            </a:r>
            <a:endParaRPr lang="en-US" dirty="0"/>
          </a:p>
        </p:txBody>
      </p:sp>
      <p:sp>
        <p:nvSpPr>
          <p:cNvPr id="3" name="Content Placeholder 2"/>
          <p:cNvSpPr>
            <a:spLocks noGrp="1"/>
          </p:cNvSpPr>
          <p:nvPr>
            <p:ph idx="1"/>
          </p:nvPr>
        </p:nvSpPr>
        <p:spPr>
          <a:xfrm>
            <a:off x="381000" y="1219200"/>
            <a:ext cx="8229600" cy="4389120"/>
          </a:xfrm>
        </p:spPr>
        <p:txBody>
          <a:bodyPr/>
          <a:lstStyle/>
          <a:p>
            <a:pPr>
              <a:buNone/>
            </a:pPr>
            <a:r>
              <a:rPr lang="en-US" b="1" dirty="0" smtClean="0"/>
              <a:t>   Example</a:t>
            </a:r>
            <a:r>
              <a:rPr lang="en-US" dirty="0" smtClean="0"/>
              <a:t>: Give a recursive definition of the set  of balanced parentheses </a:t>
            </a:r>
            <a:r>
              <a:rPr lang="en-US" i="1" dirty="0" smtClean="0"/>
              <a:t>P</a:t>
            </a:r>
            <a:r>
              <a:rPr lang="en-US" dirty="0" smtClean="0"/>
              <a:t>.</a:t>
            </a:r>
          </a:p>
          <a:p>
            <a:pPr>
              <a:buNone/>
            </a:pPr>
            <a:r>
              <a:rPr lang="en-US" dirty="0" smtClean="0"/>
              <a:t>   </a:t>
            </a:r>
            <a:r>
              <a:rPr lang="en-US" b="1" dirty="0" smtClean="0"/>
              <a:t>Solution</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 </a:t>
            </a:r>
            <a:r>
              <a:rPr lang="en-US" dirty="0" smtClean="0">
                <a:latin typeface="Cambria Math"/>
                <a:ea typeface="Cambria Math"/>
              </a:rPr>
              <a:t>∊</a:t>
            </a:r>
            <a:r>
              <a:rPr lang="en-US" dirty="0" smtClean="0"/>
              <a:t> </a:t>
            </a:r>
            <a:r>
              <a:rPr lang="en-US" i="1" dirty="0" smtClean="0"/>
              <a:t>P</a:t>
            </a:r>
          </a:p>
          <a:p>
            <a:pPr lvl="1">
              <a:buNone/>
            </a:pPr>
            <a:r>
              <a:rPr lang="en-US" dirty="0" smtClean="0"/>
              <a:t>RECURSIVE STEP: If </a:t>
            </a:r>
            <a:r>
              <a:rPr lang="en-US" i="1" dirty="0" smtClean="0"/>
              <a:t>w</a:t>
            </a:r>
            <a:r>
              <a:rPr lang="en-US" dirty="0" smtClean="0"/>
              <a:t> </a:t>
            </a:r>
            <a:r>
              <a:rPr lang="en-US" dirty="0" smtClean="0">
                <a:latin typeface="Cambria Math"/>
                <a:ea typeface="Cambria Math"/>
              </a:rPr>
              <a:t>∊</a:t>
            </a:r>
            <a:r>
              <a:rPr lang="en-US" dirty="0" smtClean="0"/>
              <a:t> </a:t>
            </a:r>
            <a:r>
              <a:rPr lang="en-US" i="1" dirty="0" smtClean="0"/>
              <a:t>P</a:t>
            </a:r>
            <a:r>
              <a:rPr lang="en-US" dirty="0" smtClean="0"/>
              <a:t>, then</a:t>
            </a:r>
            <a:r>
              <a:rPr lang="en-US" b="1" dirty="0" smtClean="0"/>
              <a:t>  </a:t>
            </a:r>
            <a:r>
              <a:rPr lang="en-US" dirty="0" smtClean="0"/>
              <a:t>()</a:t>
            </a:r>
            <a:r>
              <a:rPr lang="en-US" i="1" dirty="0" smtClean="0"/>
              <a:t> w </a:t>
            </a:r>
            <a:r>
              <a:rPr lang="en-US" dirty="0" smtClean="0">
                <a:latin typeface="Cambria Math"/>
                <a:ea typeface="Cambria Math"/>
              </a:rPr>
              <a:t>∊</a:t>
            </a:r>
            <a:r>
              <a:rPr lang="en-US" dirty="0" smtClean="0"/>
              <a:t> </a:t>
            </a:r>
            <a:r>
              <a:rPr lang="en-US" i="1" dirty="0" smtClean="0"/>
              <a:t>P,  </a:t>
            </a:r>
            <a:r>
              <a:rPr lang="en-US" dirty="0" smtClean="0"/>
              <a:t>(</a:t>
            </a:r>
            <a:r>
              <a:rPr lang="en-US" i="1" dirty="0" smtClean="0"/>
              <a:t>w</a:t>
            </a:r>
            <a:r>
              <a:rPr lang="en-US" dirty="0" smtClean="0"/>
              <a:t>)</a:t>
            </a:r>
            <a:r>
              <a:rPr lang="en-US" i="1" dirty="0" smtClean="0"/>
              <a:t> </a:t>
            </a:r>
            <a:r>
              <a:rPr lang="en-US" dirty="0" smtClean="0">
                <a:latin typeface="Cambria Math"/>
                <a:ea typeface="Cambria Math"/>
              </a:rPr>
              <a:t>∊</a:t>
            </a:r>
            <a:r>
              <a:rPr lang="en-US" dirty="0" smtClean="0"/>
              <a:t> </a:t>
            </a:r>
            <a:r>
              <a:rPr lang="en-US" i="1" dirty="0" smtClean="0"/>
              <a:t>P </a:t>
            </a:r>
            <a:r>
              <a:rPr lang="en-US" dirty="0" smtClean="0"/>
              <a:t>and       </a:t>
            </a:r>
            <a:r>
              <a:rPr lang="en-US" i="1" dirty="0" smtClean="0"/>
              <a:t> w </a:t>
            </a:r>
            <a:r>
              <a:rPr lang="en-US" dirty="0" smtClean="0"/>
              <a:t>()</a:t>
            </a:r>
            <a:r>
              <a:rPr lang="en-US" i="1" dirty="0" smtClean="0"/>
              <a:t> </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endParaRPr lang="en-US" b="1" dirty="0" smtClean="0"/>
          </a:p>
          <a:p>
            <a:r>
              <a:rPr lang="en-US" dirty="0" smtClean="0"/>
              <a:t>Show that (() ()) is in </a:t>
            </a:r>
            <a:r>
              <a:rPr lang="en-US" i="1" dirty="0" smtClean="0"/>
              <a:t>P</a:t>
            </a:r>
            <a:r>
              <a:rPr lang="en-US" dirty="0" smtClean="0"/>
              <a:t>.</a:t>
            </a:r>
          </a:p>
          <a:p>
            <a:r>
              <a:rPr lang="en-US" dirty="0" smtClean="0"/>
              <a:t>Why is ))(() not in </a:t>
            </a:r>
            <a:r>
              <a:rPr lang="en-US" i="1" dirty="0" smtClean="0"/>
              <a:t>P</a:t>
            </a:r>
            <a:r>
              <a:rPr lang="en-US" dirty="0" smtClean="0"/>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formulas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formulas,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formulas.</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subtree </a:t>
            </a:r>
            <a:r>
              <a:rPr lang="en-US" i="1" dirty="0" smtClean="0"/>
              <a:t>T</a:t>
            </a:r>
            <a:r>
              <a:rPr lang="en-US" baseline="-25000" dirty="0" smtClean="0">
                <a:latin typeface="Cambria Math" pitchFamily="18" charset="0"/>
                <a:ea typeface="Cambria Math" pitchFamily="18" charset="0"/>
              </a:rPr>
              <a:t>1</a:t>
            </a:r>
            <a:r>
              <a:rPr lang="en-US" dirty="0" smtClean="0"/>
              <a:t> and the right subtree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Following the recursive def. of S, we need to show </a:t>
            </a:r>
            <a:r>
              <a:rPr lang="en-US" i="1" dirty="0" smtClean="0"/>
              <a:t>x + y is in A </a:t>
            </a:r>
            <a:r>
              <a:rPr lang="en-US" dirty="0" smtClean="0"/>
              <a:t>assuming that </a:t>
            </a:r>
            <a:r>
              <a:rPr lang="en-US" i="1" dirty="0" smtClean="0"/>
              <a:t>x </a:t>
            </a:r>
            <a:r>
              <a:rPr lang="en-US" dirty="0" smtClean="0"/>
              <a:t>and</a:t>
            </a:r>
            <a:r>
              <a:rPr lang="en-US" i="1" dirty="0" smtClean="0"/>
              <a:t> y </a:t>
            </a:r>
            <a:r>
              <a:rPr lang="en-US" dirty="0" smtClean="0"/>
              <a:t>are in </a:t>
            </a:r>
            <a:r>
              <a:rPr lang="en-US" i="1" dirty="0" smtClean="0"/>
              <a:t>S </a:t>
            </a:r>
            <a:r>
              <a:rPr lang="en-US" dirty="0" smtClean="0"/>
              <a:t>and also in</a:t>
            </a:r>
            <a:r>
              <a:rPr lang="en-US" i="1" dirty="0" smtClean="0"/>
              <a:t> A. </a:t>
            </a:r>
            <a:r>
              <a:rPr lang="en-US" dirty="0" smtClean="0"/>
              <a:t>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Hence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lang="en-US" sz="2000" i="1" baseline="30000" dirty="0" smtClean="0"/>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a:xfrm>
            <a:off x="76200" y="1935480"/>
            <a:ext cx="8610600" cy="4389120"/>
          </a:xfrm>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latin typeface="Cambria Math" pitchFamily="18" charset="0"/>
                <a:ea typeface="Cambria Math" pitchFamily="18" charset="0"/>
              </a:rPr>
              <a:t>+  n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 + (n</a:t>
            </a:r>
            <a:r>
              <a:rPr lang="en-US" i="1" baseline="30000" dirty="0" smtClean="0">
                <a:ea typeface="Cambria Math" pitchFamily="18" charset="0"/>
              </a:rPr>
              <a:t>2</a:t>
            </a:r>
            <a:r>
              <a:rPr lang="en-US" i="1" dirty="0" smtClean="0">
                <a:ea typeface="Cambria Math" pitchFamily="18" charset="0"/>
              </a:rPr>
              <a:t> – n + </a:t>
            </a:r>
            <a:r>
              <a:rPr lang="en-US" dirty="0" smtClean="0">
                <a:latin typeface="Cambria Math" pitchFamily="18" charset="0"/>
                <a:ea typeface="Cambria Math" pitchFamily="18" charset="0"/>
              </a:rPr>
              <a:t>2</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
            </a:r>
            <a:br>
              <a:rPr lang="en-US" i="1" dirty="0" smtClean="0">
                <a:ea typeface="Cambria Math" pitchFamily="18" charset="0"/>
              </a:rPr>
            </a:br>
            <a:r>
              <a:rPr lang="en-US" i="1" dirty="0" smtClean="0">
                <a:ea typeface="Cambria Math" pitchFamily="18" charset="0"/>
              </a:rPr>
              <a:t>					=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smtClean="0"/>
              <a:t>Recursive Factorial Algorithm</a:t>
            </a:r>
            <a:endParaRPr lang="en-US" dirty="0"/>
          </a:p>
        </p:txBody>
      </p:sp>
      <p:sp>
        <p:nvSpPr>
          <p:cNvPr id="3" name="Content Placeholder 2"/>
          <p:cNvSpPr>
            <a:spLocks noGrp="1"/>
          </p:cNvSpPr>
          <p:nvPr>
            <p:ph idx="1"/>
          </p:nvPr>
        </p:nvSpPr>
        <p:spPr>
          <a:xfrm>
            <a:off x="381000" y="1066800"/>
            <a:ext cx="8229600" cy="1981200"/>
          </a:xfrm>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 </a:t>
            </a:r>
            <a:r>
              <a:rPr lang="en-US" i="1" dirty="0" smtClean="0"/>
              <a:t>n! = n · (n − 1)! </a:t>
            </a:r>
            <a:r>
              <a:rPr lang="en-US" dirty="0" smtClean="0"/>
              <a:t>.</a:t>
            </a:r>
            <a:endParaRPr lang="en-US" dirty="0"/>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*f</a:t>
            </a:r>
            <a:r>
              <a:rPr lang="en-US" sz="7200" i="1" dirty="0" smtClean="0"/>
              <a:t>actorial </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smtClean="0">
                <a:latin typeface="Times New Roman" pitchFamily="18" charset="0"/>
                <a:cs typeface="Times New Roman" pitchFamily="18" charset="0"/>
              </a:rPr>
              <a:t>E.g.: 4! = 4*3!=4*3*2!=4*3*2*1!=4*3*2*1*0!=4*3*2*1*1=24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a:xfrm>
            <a:off x="609600" y="914400"/>
            <a:ext cx="8229600" cy="4389120"/>
          </a:xfrm>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a:t>
            </a:r>
            <a:r>
              <a:rPr lang="en-US" sz="8000" i="1" dirty="0" smtClean="0"/>
              <a:t>power</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smtClean="0"/>
              <a:t>Recursive GCD Algorithm</a:t>
            </a:r>
            <a:endParaRPr lang="en-US" dirty="0"/>
          </a:p>
        </p:txBody>
      </p:sp>
      <p:sp>
        <p:nvSpPr>
          <p:cNvPr id="3" name="Content Placeholder 2"/>
          <p:cNvSpPr>
            <a:spLocks noGrp="1"/>
          </p:cNvSpPr>
          <p:nvPr>
            <p:ph idx="1"/>
          </p:nvPr>
        </p:nvSpPr>
        <p:spPr>
          <a:xfrm>
            <a:off x="381000" y="990600"/>
            <a:ext cx="8229600" cy="297180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3810000"/>
            <a:ext cx="6781800" cy="16764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a:t>
            </a:r>
          </a:p>
          <a:p>
            <a:pPr marL="274320" lvl="0" indent="-274320">
              <a:spcBef>
                <a:spcPct val="20000"/>
              </a:spcBef>
              <a:buClr>
                <a:schemeClr val="accent3"/>
              </a:buClr>
              <a:buSzPct val="95000"/>
              <a:defRPr/>
            </a:pPr>
            <a:r>
              <a:rPr lang="en-US" sz="7400" dirty="0" smtClean="0"/>
              <a:t>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90600" y="5791200"/>
            <a:ext cx="1650837" cy="369332"/>
          </a:xfrm>
          <a:prstGeom prst="rect">
            <a:avLst/>
          </a:prstGeom>
        </p:spPr>
        <p:txBody>
          <a:bodyPr wrap="none">
            <a:spAutoFit/>
          </a:bodyPr>
          <a:lstStyle/>
          <a:p>
            <a:r>
              <a:rPr lang="en-US" dirty="0" smtClean="0"/>
              <a:t>E.g.: </a:t>
            </a:r>
            <a:r>
              <a:rPr lang="en-US" dirty="0" err="1" smtClean="0"/>
              <a:t>gcd</a:t>
            </a:r>
            <a:r>
              <a:rPr lang="en-US" dirty="0" smtClean="0"/>
              <a:t>(5, 8)=</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a:xfrm>
            <a:off x="533400" y="1143000"/>
            <a:ext cx="8229600" cy="1905000"/>
          </a:xfrm>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br>
              <a:rPr lang="en-US" dirty="0" smtClean="0"/>
            </a:br>
            <a:r>
              <a:rPr lang="en-US" dirty="0" smtClean="0"/>
              <a:t>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smtClean="0"/>
              <a:t>a</a:t>
            </a:r>
            <a:r>
              <a:rPr lang="en-US" dirty="0" smtClean="0"/>
              <a:t>, </a:t>
            </a:r>
            <a:r>
              <a:rPr lang="en-US" i="1" dirty="0" smtClean="0">
                <a:ea typeface="Cambria Math" pitchFamily="18" charset="0"/>
              </a:rPr>
              <a:t>k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Recursion and Iteration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recursive definition </a:t>
            </a:r>
            <a:r>
              <a:rPr lang="en-US" dirty="0" smtClean="0"/>
              <a:t>expresses the value of a function at a positive integer in terms of the values of the function at smaller integers.</a:t>
            </a:r>
          </a:p>
          <a:p>
            <a:r>
              <a:rPr lang="en-US" dirty="0" smtClean="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smtClean="0"/>
              <a:t>iterative.</a:t>
            </a:r>
          </a:p>
          <a:p>
            <a:r>
              <a:rPr lang="en-US" dirty="0" smtClean="0"/>
              <a:t>Often an iterative approach for the evaluation of a recursively defined sequence requires much less computation than a procedure using recursion. This is illustrated by the iterative and recursive procedures for finding the </a:t>
            </a:r>
            <a:r>
              <a:rPr lang="en-US" i="1" dirty="0" smtClean="0"/>
              <a:t>nth Fibonacci </a:t>
            </a:r>
            <a:r>
              <a:rPr lang="en-US" dirty="0" smtClean="0"/>
              <a:t>number.</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alg</a:t>
            </a:r>
            <a:r>
              <a:rPr lang="en-US" dirty="0" smtClean="0">
                <a:latin typeface="Times New Roman" pitchFamily="18" charset="0"/>
                <a:cs typeface="Times New Roman" pitchFamily="18" charset="0"/>
              </a:rPr>
              <a:t> requires f</a:t>
            </a:r>
            <a:r>
              <a:rPr lang="en-US" baseline="-25000" dirty="0" smtClean="0">
                <a:latin typeface="Times New Roman" pitchFamily="18" charset="0"/>
                <a:cs typeface="Times New Roman" pitchFamily="18" charset="0"/>
              </a:rPr>
              <a:t>n+1</a:t>
            </a:r>
            <a:r>
              <a:rPr lang="en-US" dirty="0" smtClean="0">
                <a:latin typeface="Times New Roman" pitchFamily="18" charset="0"/>
                <a:cs typeface="Times New Roman" pitchFamily="18" charset="0"/>
              </a:rPr>
              <a:t> – 1 additions to find 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This </a:t>
            </a:r>
            <a:r>
              <a:rPr lang="en-US" dirty="0" smtClean="0">
                <a:latin typeface="Times New Roman" pitchFamily="18" charset="0"/>
                <a:cs typeface="Times New Roman" pitchFamily="18" charset="0"/>
              </a:rPr>
              <a:t>is of order O(1.6</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&lt; O(2</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Merge Sort</a:t>
            </a:r>
            <a:endParaRPr lang="en-US" dirty="0"/>
          </a:p>
        </p:txBody>
      </p:sp>
      <p:sp>
        <p:nvSpPr>
          <p:cNvPr id="3" name="Content Placeholder 2"/>
          <p:cNvSpPr>
            <a:spLocks noGrp="1"/>
          </p:cNvSpPr>
          <p:nvPr>
            <p:ph idx="1"/>
          </p:nvPr>
        </p:nvSpPr>
        <p:spPr>
          <a:xfrm>
            <a:off x="228600" y="1371600"/>
            <a:ext cx="8229600" cy="4389120"/>
          </a:xfrm>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it is shown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smtClean="0"/>
              <a:t>Proving a Summation Formula</a:t>
            </a:r>
            <a:endParaRPr lang="en-US" dirty="0"/>
          </a:p>
        </p:txBody>
      </p:sp>
      <p:sp>
        <p:nvSpPr>
          <p:cNvPr id="3" name="Content Placeholder 2"/>
          <p:cNvSpPr>
            <a:spLocks noGrp="1"/>
          </p:cNvSpPr>
          <p:nvPr>
            <p:ph idx="1"/>
          </p:nvPr>
        </p:nvSpPr>
        <p:spPr>
          <a:xfrm>
            <a:off x="457200" y="1524000"/>
            <a:ext cx="8229600" cy="4389120"/>
          </a:xfrm>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t>
            </a:r>
            <a:r>
              <a:rPr lang="en-US" dirty="0" smtClean="0">
                <a:ea typeface="Cambria Math" pitchFamily="18" charset="0"/>
                <a:sym typeface="Wingdings" pitchFamily="2" charset="2"/>
              </a:rPr>
              <a:t>Assume the inductive hypothesis holds </a:t>
            </a:r>
            <a:r>
              <a:rPr lang="en-US" i="1" dirty="0" smtClean="0"/>
              <a:t>P</a:t>
            </a:r>
            <a:r>
              <a:rPr lang="en-US" dirty="0" smtClean="0"/>
              <a:t>(</a:t>
            </a:r>
            <a:r>
              <a:rPr lang="en-US" i="1" dirty="0" smtClean="0"/>
              <a:t>k</a:t>
            </a:r>
            <a:r>
              <a:rPr lang="en-US" dirty="0" smtClean="0"/>
              <a:t>) </a:t>
            </a:r>
            <a:r>
              <a:rPr lang="en-US" dirty="0" smtClean="0">
                <a:ea typeface="Cambria Math" pitchFamily="18" charset="0"/>
                <a:sym typeface="Wingdings" pitchFamily="2" charset="2"/>
              </a:rPr>
              <a:t>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endParaRPr lang="en-US" dirty="0" smtClean="0"/>
          </a:p>
          <a:p>
            <a:pPr>
              <a:buNone/>
            </a:pPr>
            <a:r>
              <a:rPr lang="en-US" dirty="0" smtClean="0"/>
              <a:t>                     The inductive hypothesis is</a:t>
            </a:r>
          </a:p>
          <a:p>
            <a:pPr>
              <a:buNone/>
            </a:pPr>
            <a:r>
              <a:rPr lang="en-US" dirty="0" smtClean="0"/>
              <a:t>        Under this assumption,   </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p:oleObj spid="_x0000_s1039" name="Equation" r:id="rId9" imgW="914400" imgH="431800" progId="Equation.3">
              <p:embed/>
            </p:oleObj>
          </a:graphicData>
        </a:graphic>
      </p:graphicFrame>
      <mc:AlternateContent xmlns:mc="http://schemas.openxmlformats.org/markup-compatibility/2006">
        <mc:Choice xmlns="" xmlns:a14="http://schemas.microsoft.com/office/drawing/2010/main"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2</m:t>
                              </m:r>
                            </m:den>
                          </m:f>
                        </m:e>
                      </m:nary>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a:xfrm>
            <a:off x="381000" y="1371600"/>
            <a:ext cx="8229600" cy="807720"/>
          </a:xfrm>
        </p:spPr>
        <p:txBody>
          <a:bodyPr>
            <a:normAutofit fontScale="70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20431</TotalTime>
  <Words>7627</Words>
  <Application>Microsoft Office PowerPoint</Application>
  <PresentationFormat>On-screen Show (4:3)</PresentationFormat>
  <Paragraphs>610</Paragraphs>
  <Slides>75</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5" baseType="lpstr">
      <vt:lpstr>Arial</vt:lpstr>
      <vt:lpstr>Calibri</vt:lpstr>
      <vt:lpstr>Constantia</vt:lpstr>
      <vt:lpstr>Wingdings 2</vt:lpstr>
      <vt:lpstr>Cambria Math</vt:lpstr>
      <vt:lpstr>Wingdings</vt:lpstr>
      <vt:lpstr>Symbol</vt:lpstr>
      <vt:lpstr>Times New Roman</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Validity of Mathematical Induction</vt:lpstr>
      <vt:lpstr>Proving Inequalities</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 Induction</vt:lpstr>
      <vt:lpstr>Slide 23</vt:lpstr>
      <vt:lpstr>                      Guidelines:      Mathematical Induction Proofs</vt:lpstr>
      <vt:lpstr>Slide 25</vt:lpstr>
      <vt:lpstr>Strong Induction and Well-Ordering</vt:lpstr>
      <vt:lpstr>Section Summary</vt:lpstr>
      <vt:lpstr>Strong Induction</vt:lpstr>
      <vt:lpstr>Strong Induction and   the Infinite Ladder</vt:lpstr>
      <vt:lpstr>Which Form of Induction Should Be Used?</vt:lpstr>
      <vt:lpstr>Proof using Strong Induction</vt:lpstr>
      <vt:lpstr>Proof of the Same Example using Mathematical Induction</vt:lpstr>
      <vt:lpstr>Fundamental Theorem of Arithmetic</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Slide 68</vt:lpstr>
      <vt:lpstr>Slide 69</vt:lpstr>
      <vt:lpstr>Merge Sort</vt:lpstr>
      <vt:lpstr>Merge Sort</vt:lpstr>
      <vt:lpstr>Recursive Merge Sort</vt:lpstr>
      <vt:lpstr>Recursive Merge Sort</vt:lpstr>
      <vt:lpstr>Slide 74</vt:lpstr>
      <vt:lpstr>Complexity of Merge Sort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latecki</cp:lastModifiedBy>
  <cp:revision>981</cp:revision>
  <dcterms:created xsi:type="dcterms:W3CDTF">2011-03-27T19:21:35Z</dcterms:created>
  <dcterms:modified xsi:type="dcterms:W3CDTF">2016-02-01T00:32:24Z</dcterms:modified>
</cp:coreProperties>
</file>