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1"/>
  </p:notesMasterIdLst>
  <p:handoutMasterIdLst>
    <p:handoutMasterId r:id="rId82"/>
  </p:handoutMasterIdLst>
  <p:sldIdLst>
    <p:sldId id="291" r:id="rId2"/>
    <p:sldId id="308" r:id="rId3"/>
    <p:sldId id="294" r:id="rId4"/>
    <p:sldId id="311" r:id="rId5"/>
    <p:sldId id="309" r:id="rId6"/>
    <p:sldId id="295" r:id="rId7"/>
    <p:sldId id="313" r:id="rId8"/>
    <p:sldId id="312" r:id="rId9"/>
    <p:sldId id="314" r:id="rId10"/>
    <p:sldId id="361" r:id="rId11"/>
    <p:sldId id="300" r:id="rId12"/>
    <p:sldId id="315" r:id="rId13"/>
    <p:sldId id="301" r:id="rId14"/>
    <p:sldId id="318" r:id="rId15"/>
    <p:sldId id="368" r:id="rId16"/>
    <p:sldId id="303" r:id="rId17"/>
    <p:sldId id="371" r:id="rId18"/>
    <p:sldId id="369" r:id="rId19"/>
    <p:sldId id="372" r:id="rId20"/>
    <p:sldId id="374" r:id="rId21"/>
    <p:sldId id="362" r:id="rId22"/>
    <p:sldId id="360" r:id="rId23"/>
    <p:sldId id="363" r:id="rId24"/>
    <p:sldId id="364" r:id="rId25"/>
    <p:sldId id="365" r:id="rId26"/>
    <p:sldId id="400" r:id="rId27"/>
    <p:sldId id="297" r:id="rId28"/>
    <p:sldId id="299" r:id="rId29"/>
    <p:sldId id="307" r:id="rId30"/>
    <p:sldId id="322" r:id="rId31"/>
    <p:sldId id="375" r:id="rId32"/>
    <p:sldId id="323" r:id="rId33"/>
    <p:sldId id="324" r:id="rId34"/>
    <p:sldId id="406" r:id="rId35"/>
    <p:sldId id="403" r:id="rId36"/>
    <p:sldId id="325" r:id="rId37"/>
    <p:sldId id="376" r:id="rId38"/>
    <p:sldId id="377" r:id="rId39"/>
    <p:sldId id="379" r:id="rId40"/>
    <p:sldId id="328" r:id="rId41"/>
    <p:sldId id="380" r:id="rId42"/>
    <p:sldId id="381" r:id="rId43"/>
    <p:sldId id="331" r:id="rId44"/>
    <p:sldId id="405" r:id="rId45"/>
    <p:sldId id="404" r:id="rId46"/>
    <p:sldId id="411" r:id="rId47"/>
    <p:sldId id="412" r:id="rId48"/>
    <p:sldId id="334" r:id="rId49"/>
    <p:sldId id="335" r:id="rId50"/>
    <p:sldId id="336" r:id="rId51"/>
    <p:sldId id="337" r:id="rId52"/>
    <p:sldId id="383" r:id="rId53"/>
    <p:sldId id="384" r:id="rId54"/>
    <p:sldId id="382" r:id="rId55"/>
    <p:sldId id="340" r:id="rId56"/>
    <p:sldId id="386" r:id="rId57"/>
    <p:sldId id="407" r:id="rId58"/>
    <p:sldId id="408" r:id="rId59"/>
    <p:sldId id="342" r:id="rId60"/>
    <p:sldId id="343" r:id="rId61"/>
    <p:sldId id="346" r:id="rId62"/>
    <p:sldId id="348" r:id="rId63"/>
    <p:sldId id="349" r:id="rId64"/>
    <p:sldId id="351" r:id="rId65"/>
    <p:sldId id="354" r:id="rId66"/>
    <p:sldId id="389" r:id="rId67"/>
    <p:sldId id="413" r:id="rId68"/>
    <p:sldId id="391" r:id="rId69"/>
    <p:sldId id="392" r:id="rId70"/>
    <p:sldId id="393" r:id="rId71"/>
    <p:sldId id="394" r:id="rId72"/>
    <p:sldId id="395" r:id="rId73"/>
    <p:sldId id="396" r:id="rId74"/>
    <p:sldId id="397" r:id="rId75"/>
    <p:sldId id="398" r:id="rId76"/>
    <p:sldId id="390" r:id="rId77"/>
    <p:sldId id="409" r:id="rId78"/>
    <p:sldId id="399" r:id="rId79"/>
    <p:sldId id="410" r:id="rId80"/>
  </p:sldIdLst>
  <p:sldSz cx="9144000" cy="6858000" type="screen4x3"/>
  <p:notesSz cx="6858000" cy="9144000"/>
  <p:embeddedFontLst>
    <p:embeddedFont>
      <p:font typeface="Calibri" pitchFamily="34" charset="0"/>
      <p:regular r:id="rId83"/>
      <p:bold r:id="rId84"/>
      <p:italic r:id="rId85"/>
      <p:boldItalic r:id="rId86"/>
    </p:embeddedFont>
    <p:embeddedFont>
      <p:font typeface="Constantia" pitchFamily="18" charset="0"/>
      <p:regular r:id="rId87"/>
      <p:bold r:id="rId88"/>
      <p:italic r:id="rId89"/>
      <p:boldItalic r:id="rId90"/>
    </p:embeddedFont>
    <p:embeddedFont>
      <p:font typeface="Wingdings 2" pitchFamily="18" charset="2"/>
      <p:regular r:id="rId91"/>
    </p:embeddedFont>
    <p:embeddedFont>
      <p:font typeface="Cambria Math" pitchFamily="18" charset="0"/>
      <p:regular r:id="rId9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56" d="100"/>
          <a:sy n="56" d="100"/>
        </p:scale>
        <p:origin x="-10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719"/>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90" Type="http://schemas.openxmlformats.org/officeDocument/2006/relationships/font" Target="fonts/font8.fntdata"/><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4.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xmlns=""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xmlns=""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65</a:t>
            </a:fld>
            <a:endParaRPr lang="en-US"/>
          </a:p>
        </p:txBody>
      </p:sp>
    </p:spTree>
    <p:extLst>
      <p:ext uri="{BB962C8B-B14F-4D97-AF65-F5344CB8AC3E}">
        <p14:creationId xmlns:p14="http://schemas.microsoft.com/office/powerpoint/2010/main" xmlns="" val="307798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480CB-1987-45FA-BF10-2CFE39DD95B8}" type="datetime1">
              <a:rPr lang="en-US" smtClean="0"/>
              <a:pPr/>
              <a:t>1/15/2016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2BD24-BCB0-4241-AA70-311C26AF3386}" type="datetime1">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1/15/2016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xml"/><Relationship Id="rId7"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8.png"/><Relationship Id="rId5" Type="http://schemas.openxmlformats.org/officeDocument/2006/relationships/tags" Target="../tags/tag8.xml"/><Relationship Id="rId10" Type="http://schemas.openxmlformats.org/officeDocument/2006/relationships/image" Target="../media/image17.png"/><Relationship Id="rId4" Type="http://schemas.openxmlformats.org/officeDocument/2006/relationships/tags" Target="../tags/tag7.xml"/><Relationship Id="rId9"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4.png"/><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2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22.png"/><Relationship Id="rId10" Type="http://schemas.openxmlformats.org/officeDocument/2006/relationships/tags" Target="../tags/tag20.xml"/><Relationship Id="rId19" Type="http://schemas.openxmlformats.org/officeDocument/2006/relationships/image" Target="../media/image2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5.xml"/><Relationship Id="rId7" Type="http://schemas.openxmlformats.org/officeDocument/2006/relationships/image" Target="../media/image2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32.png"/><Relationship Id="rId5" Type="http://schemas.openxmlformats.org/officeDocument/2006/relationships/tags" Target="../tags/tag27.xml"/><Relationship Id="rId10" Type="http://schemas.openxmlformats.org/officeDocument/2006/relationships/image" Target="../media/image31.png"/><Relationship Id="rId4" Type="http://schemas.openxmlformats.org/officeDocument/2006/relationships/tags" Target="../tags/tag26.xml"/><Relationship Id="rId9"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4.xml"/><Relationship Id="rId7" Type="http://schemas.openxmlformats.org/officeDocument/2006/relationships/slideLayout" Target="../slideLayouts/slideLayout2.xml"/><Relationship Id="rId12" Type="http://schemas.openxmlformats.org/officeDocument/2006/relationships/image" Target="../media/image4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41.png"/><Relationship Id="rId5" Type="http://schemas.openxmlformats.org/officeDocument/2006/relationships/tags" Target="../tags/tag36.xml"/><Relationship Id="rId10" Type="http://schemas.openxmlformats.org/officeDocument/2006/relationships/image" Target="../media/image40.png"/><Relationship Id="rId4" Type="http://schemas.openxmlformats.org/officeDocument/2006/relationships/tags" Target="../tags/tag35.xml"/><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0.xml"/><Relationship Id="rId7" Type="http://schemas.openxmlformats.org/officeDocument/2006/relationships/image" Target="../media/image3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3.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4.xml"/><Relationship Id="rId7" Type="http://schemas.openxmlformats.org/officeDocument/2006/relationships/image" Target="../media/image4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10" Type="http://schemas.openxmlformats.org/officeDocument/2006/relationships/image" Target="../media/image45.png"/><Relationship Id="rId4" Type="http://schemas.openxmlformats.org/officeDocument/2006/relationships/tags" Target="../tags/tag45.xml"/><Relationship Id="rId9"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49.xml"/><Relationship Id="rId7" Type="http://schemas.openxmlformats.org/officeDocument/2006/relationships/image" Target="../media/image2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tags" Target="../tags/tag50.xml"/><Relationship Id="rId9"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50.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58.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7.png"/><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image" Target="../media/image57.png"/><Relationship Id="rId4" Type="http://schemas.openxmlformats.org/officeDocument/2006/relationships/tags" Target="../tags/tag66.xml"/><Relationship Id="rId9"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smtClean="0"/>
              <a:t>Instructor: Longin</a:t>
            </a:r>
            <a:r>
              <a:rPr lang="en-US" dirty="0" smtClean="0"/>
              <a:t>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lstStyle/>
          <a:p>
            <a:r>
              <a:rPr lang="en-US" dirty="0" smtClean="0"/>
              <a:t>Here is a 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762000" y="32004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15</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20</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 </a:t>
            </a:r>
            <a:endParaRPr lang="en-US" dirty="0"/>
          </a:p>
        </p:txBody>
      </p:sp>
      <p:sp>
        <p:nvSpPr>
          <p:cNvPr id="3" name="Content Placeholder 2"/>
          <p:cNvSpPr>
            <a:spLocks noGrp="1"/>
          </p:cNvSpPr>
          <p:nvPr>
            <p:ph idx="1"/>
          </p:nvPr>
        </p:nvSpPr>
        <p:spPr/>
        <p:txBody>
          <a:bodyPr/>
          <a:lstStyle/>
          <a:p>
            <a:r>
              <a:rPr lang="en-US" dirty="0" smtClean="0"/>
              <a:t>Optimality depends on the denominations available.</a:t>
            </a:r>
          </a:p>
          <a:p>
            <a:r>
              <a:rPr lang="en-US" dirty="0" smtClean="0"/>
              <a:t>For U.S. coins, optimality still holds if we add half dollar coins (</a:t>
            </a:r>
            <a:r>
              <a:rPr lang="en-US" dirty="0" smtClean="0">
                <a:latin typeface="Cambria Math" pitchFamily="18" charset="0"/>
                <a:ea typeface="Cambria Math" pitchFamily="18" charset="0"/>
              </a:rPr>
              <a:t>50</a:t>
            </a:r>
            <a:r>
              <a:rPr lang="en-US" dirty="0" smtClean="0"/>
              <a:t> cents) and dollar coins (</a:t>
            </a:r>
            <a:r>
              <a:rPr lang="en-US" dirty="0" smtClean="0">
                <a:latin typeface="Cambria Math" pitchFamily="18" charset="0"/>
                <a:ea typeface="Cambria Math" pitchFamily="18" charset="0"/>
              </a:rPr>
              <a:t>100</a:t>
            </a:r>
            <a:r>
              <a:rPr lang="en-US" dirty="0" smtClean="0"/>
              <a:t> cents).</a:t>
            </a:r>
          </a:p>
          <a:p>
            <a:r>
              <a:rPr lang="en-US" dirty="0" smtClean="0"/>
              <a:t>But if we allow only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and pennies (</a:t>
            </a:r>
            <a:r>
              <a:rPr lang="en-US" dirty="0" smtClean="0">
                <a:latin typeface="Cambria Math" pitchFamily="18" charset="0"/>
                <a:ea typeface="Cambria Math" pitchFamily="18" charset="0"/>
              </a:rPr>
              <a:t>1</a:t>
            </a:r>
            <a:r>
              <a:rPr lang="en-US" dirty="0" smtClean="0"/>
              <a:t> cent), the algorithm no longer produces the minimum number of coins.</a:t>
            </a:r>
          </a:p>
          <a:p>
            <a:pPr lvl="1"/>
            <a:r>
              <a:rPr lang="en-US" dirty="0" smtClean="0"/>
              <a:t>Consider the example of </a:t>
            </a:r>
            <a:r>
              <a:rPr lang="en-US" dirty="0" smtClean="0">
                <a:latin typeface="Cambria Math" pitchFamily="18" charset="0"/>
                <a:ea typeface="Cambria Math" pitchFamily="18" charset="0"/>
              </a:rPr>
              <a:t>31</a:t>
            </a:r>
            <a:r>
              <a:rPr lang="en-US" dirty="0" smtClean="0"/>
              <a:t> cents. The optimal number of coins is </a:t>
            </a:r>
            <a:r>
              <a:rPr lang="en-US" dirty="0" smtClean="0">
                <a:latin typeface="Cambria Math" pitchFamily="18" charset="0"/>
                <a:ea typeface="Cambria Math" pitchFamily="18" charset="0"/>
              </a:rPr>
              <a:t>4</a:t>
            </a:r>
            <a:r>
              <a:rPr lang="en-US" dirty="0" smtClean="0"/>
              <a:t>, i.e., </a:t>
            </a:r>
            <a:r>
              <a:rPr lang="en-US" dirty="0" smtClean="0">
                <a:latin typeface="Cambria Math" pitchFamily="18" charset="0"/>
                <a:ea typeface="Cambria Math" pitchFamily="18" charset="0"/>
              </a:rPr>
              <a:t>3</a:t>
            </a:r>
            <a:r>
              <a:rPr lang="en-US" dirty="0" smtClean="0"/>
              <a:t> dimes and </a:t>
            </a:r>
            <a:r>
              <a:rPr lang="en-US" dirty="0" smtClean="0">
                <a:latin typeface="Cambria Math" pitchFamily="18" charset="0"/>
                <a:ea typeface="Cambria Math" pitchFamily="18" charset="0"/>
              </a:rPr>
              <a:t>1</a:t>
            </a:r>
            <a:r>
              <a:rPr lang="en-US" dirty="0" smtClean="0"/>
              <a:t> penny. What does the algorithm output?</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t>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295400"/>
            <a:ext cx="8229600" cy="2895600"/>
          </a:xfrm>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371600"/>
            <a:ext cx="8229600" cy="4389120"/>
          </a:xfrm>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r>
              <a:rPr lang="en-US" dirty="0" smtClean="0"/>
              <a:t>Therefore, there cannot be a procedure that can decide whether or not an arbitrary program halts. The halting problem is unsolvable.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3712"/>
          </a:xfrm>
        </p:spPr>
        <p:txBody>
          <a:bodyPr>
            <a:normAutofit fontScale="90000"/>
          </a:bodyPr>
          <a:lstStyle/>
          <a:p>
            <a:r>
              <a:rPr lang="en-US" dirty="0" smtClean="0"/>
              <a:t>Some Important Points about Big-</a:t>
            </a:r>
            <a:r>
              <a:rPr lang="en-US" i="1" dirty="0" smtClean="0"/>
              <a:t>O</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a:t>
            </a:r>
            <a:r>
              <a:rPr lang="en-US" dirty="0" smtClean="0">
                <a:latin typeface="Cambria Math" pitchFamily="18" charset="0"/>
                <a:ea typeface="Cambria Math" pitchFamily="18" charset="0"/>
              </a:rPr>
              <a:t>1 &lt; </a:t>
            </a:r>
            <a:r>
              <a:rPr lang="en-US" i="1" dirty="0" smtClean="0"/>
              <a:t>x</a:t>
            </a:r>
            <a:r>
              <a:rPr lang="en-US" dirty="0" smtClean="0"/>
              <a:t>  </a:t>
            </a:r>
            <a:r>
              <a:rPr lang="en-US" dirty="0" smtClean="0">
                <a:latin typeface="Cambria Math" pitchFamily="18" charset="0"/>
                <a:ea typeface="Cambria Math" pitchFamily="18" charset="0"/>
              </a:rPr>
              <a:t>⇒</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dirty="0" smtClean="0">
                <a:latin typeface="Cambria Math" pitchFamily="18" charset="0"/>
                <a:ea typeface="Cambria Math" pitchFamily="18" charset="0"/>
              </a:rPr>
              <a:t>2 &lt; </a:t>
            </a:r>
            <a:r>
              <a:rPr lang="en-US" i="1" dirty="0" smtClean="0"/>
              <a:t>x</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722913" y="2795238"/>
            <a:ext cx="6211035" cy="3910362"/>
          </a:xfrm>
        </p:spPr>
      </p:pic>
      <p:sp>
        <p:nvSpPr>
          <p:cNvPr id="7" name="TextBox 6"/>
          <p:cNvSpPr txBox="1"/>
          <p:nvPr/>
        </p:nvSpPr>
        <p:spPr>
          <a:xfrm>
            <a:off x="2286000" y="20574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14400" y="21336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21336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t>   </a:t>
            </a:r>
            <a:r>
              <a:rPr lang="en-US" b="1" dirty="0" smtClean="0"/>
              <a:t>Solution</a:t>
            </a:r>
            <a:r>
              <a:rPr lang="en-US" dirty="0" smtClean="0"/>
              <a:t>: When </a:t>
            </a:r>
            <a:r>
              <a:rPr lang="en-US" dirty="0" smtClean="0">
                <a:latin typeface="Cambria Math" pitchFamily="18" charset="0"/>
                <a:ea typeface="Cambria Math" pitchFamily="18" charset="0"/>
              </a:rPr>
              <a:t>7 &lt; </a:t>
            </a:r>
            <a:r>
              <a:rPr lang="en-US" i="1" dirty="0" smtClean="0"/>
              <a:t>x</a:t>
            </a:r>
            <a:r>
              <a:rPr lang="en-US" dirty="0" smtClean="0"/>
              <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&lt; </a:t>
            </a:r>
            <a:r>
              <a:rPr lang="en-US" i="1" dirty="0" smtClean="0"/>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ea typeface="Cambria Math" pitchFamily="18" charset="0"/>
              </a:rPr>
              <a:t>Take</a:t>
            </a:r>
            <a:r>
              <a:rPr lang="en-US" dirty="0" smtClean="0">
                <a:latin typeface="Cambria Math" pitchFamily="18" charset="0"/>
                <a:ea typeface="Cambria Math" pitchFamily="18" charset="0"/>
              </a:rPr>
              <a:t> </a:t>
            </a:r>
            <a:r>
              <a:rPr lang="en-US" i="1" dirty="0" smtClean="0">
                <a:ea typeface="Cambria Math" pitchFamily="18" charset="0"/>
              </a:rPr>
              <a:t>C</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7 </a:t>
            </a:r>
            <a:r>
              <a:rPr lang="en-US" dirty="0" smtClean="0">
                <a:ea typeface="Cambria Math" pitchFamily="18" charset="0"/>
              </a:rPr>
              <a:t>as witnesses to establish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latin typeface="Cambria Math" pitchFamily="18" charset="0"/>
                <a:ea typeface="Cambria Math" pitchFamily="18" charset="0"/>
              </a:rPr>
              <a:t>    (</a:t>
            </a:r>
            <a:r>
              <a:rPr lang="en-US" dirty="0" smtClean="0">
                <a:ea typeface="Cambria Math" pitchFamily="18" charset="0"/>
              </a:rPr>
              <a:t>Would</a:t>
            </a:r>
            <a:r>
              <a:rPr lang="en-US" dirty="0" smtClean="0">
                <a:latin typeface="Cambria Math" pitchFamily="18" charset="0"/>
                <a:ea typeface="Cambria Math" pitchFamily="18" charset="0"/>
              </a:rPr>
              <a:t> </a:t>
            </a:r>
            <a:r>
              <a:rPr lang="en-US" i="1" dirty="0" smtClean="0">
                <a:ea typeface="Cambria Math" pitchFamily="18" charset="0"/>
              </a:rPr>
              <a:t>C</a:t>
            </a:r>
            <a:r>
              <a:rPr lang="en-US" dirty="0" smtClean="0">
                <a:latin typeface="Cambria Math" pitchFamily="18" charset="0"/>
                <a:ea typeface="Cambria Math" pitchFamily="18" charset="0"/>
              </a:rPr>
              <a:t> = 7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1 </a:t>
            </a:r>
            <a:r>
              <a:rPr lang="en-US" dirty="0" smtClean="0">
                <a:ea typeface="Cambria Math" pitchFamily="18" charset="0"/>
              </a:rPr>
              <a:t>work?)</a:t>
            </a:r>
          </a:p>
          <a:p>
            <a:pPr>
              <a:buNone/>
            </a:pPr>
            <a:r>
              <a:rPr lang="en-US" dirty="0" smtClean="0">
                <a:latin typeface="Cambria Math" pitchFamily="18" charset="0"/>
                <a:ea typeface="Cambria Math" pitchFamily="18" charset="0"/>
              </a:rPr>
              <a:t>    </a:t>
            </a:r>
            <a:r>
              <a:rPr lang="en-US" b="1" dirty="0" smtClean="0">
                <a:ea typeface="Cambria Math" pitchFamily="18" charset="0"/>
              </a:rPr>
              <a:t>Example</a:t>
            </a:r>
            <a:r>
              <a:rPr lang="en-US" dirty="0" smtClean="0">
                <a:ea typeface="Cambria Math" pitchFamily="18" charset="0"/>
              </a:rPr>
              <a:t>: </a:t>
            </a:r>
            <a:r>
              <a:rPr lang="en-US" dirty="0" smtClean="0"/>
              <a:t>Show that </a:t>
            </a:r>
            <a:r>
              <a:rPr lang="en-US" i="1" dirty="0" smtClean="0"/>
              <a:t>n</a:t>
            </a:r>
            <a:r>
              <a:rPr lang="en-US" baseline="30000" dirty="0" smtClean="0">
                <a:latin typeface="Cambria Math" pitchFamily="18" charset="0"/>
                <a:ea typeface="Cambria Math" pitchFamily="18" charset="0"/>
              </a:rPr>
              <a:t>2</a:t>
            </a:r>
            <a:r>
              <a:rPr lang="en-US" dirty="0" smtClean="0"/>
              <a:t>  is  not </a:t>
            </a:r>
            <a:r>
              <a:rPr lang="en-US" i="1" dirty="0" smtClean="0"/>
              <a:t>O</a:t>
            </a:r>
            <a:r>
              <a:rPr lang="en-US" dirty="0" smtClean="0"/>
              <a:t>(</a:t>
            </a:r>
            <a:r>
              <a:rPr lang="en-US" i="1" dirty="0" smtClean="0"/>
              <a:t>n</a:t>
            </a:r>
            <a:r>
              <a:rPr lang="en-US" dirty="0" smtClean="0"/>
              <a:t>).</a:t>
            </a:r>
            <a:endParaRPr lang="en-US" dirty="0" smtClean="0">
              <a:ea typeface="Cambria Math" pitchFamily="18" charset="0"/>
            </a:endParaRPr>
          </a:p>
          <a:p>
            <a:pPr>
              <a:buNone/>
            </a:pPr>
            <a:r>
              <a:rPr lang="en-US" b="1" dirty="0" smtClean="0"/>
              <a:t>    Solution</a:t>
            </a:r>
            <a:r>
              <a:rPr lang="en-US" dirty="0" smtClean="0"/>
              <a:t>: Suppose there are constants </a:t>
            </a:r>
            <a:r>
              <a:rPr lang="en-US" i="1" dirty="0" smtClean="0"/>
              <a:t>C</a:t>
            </a:r>
            <a:r>
              <a:rPr lang="en-US" dirty="0" smtClean="0"/>
              <a:t> and </a:t>
            </a:r>
            <a:r>
              <a:rPr lang="en-US" i="1" dirty="0" smtClean="0"/>
              <a:t>k</a:t>
            </a:r>
            <a:r>
              <a:rPr lang="en-US" dirty="0" smtClean="0"/>
              <a:t> for which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dirty="0" smtClean="0"/>
              <a:t>, whenever </a:t>
            </a:r>
            <a:r>
              <a:rPr lang="en-US" i="1" dirty="0" smtClean="0"/>
              <a:t>n</a:t>
            </a:r>
            <a:r>
              <a:rPr lang="en-US" dirty="0" smtClean="0"/>
              <a:t> &gt; </a:t>
            </a:r>
            <a:r>
              <a:rPr lang="en-US" i="1" dirty="0" smtClean="0"/>
              <a:t>k</a:t>
            </a:r>
            <a:r>
              <a:rPr lang="en-US" dirty="0" smtClean="0"/>
              <a:t>. Then  (by dividing both sides of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i="1" dirty="0" smtClean="0"/>
              <a:t>)</a:t>
            </a:r>
            <a:r>
              <a:rPr lang="en-US" dirty="0" smtClean="0"/>
              <a:t> by </a:t>
            </a:r>
            <a:r>
              <a:rPr lang="en-US" i="1" dirty="0" smtClean="0"/>
              <a:t>n</a:t>
            </a:r>
            <a:r>
              <a:rPr lang="en-US" dirty="0" smtClean="0"/>
              <a:t>, then </a:t>
            </a:r>
            <a:r>
              <a:rPr lang="en-US" i="1" dirty="0" smtClean="0"/>
              <a:t>n</a:t>
            </a:r>
            <a:r>
              <a:rPr lang="en-US" dirty="0" smtClean="0"/>
              <a:t>  </a:t>
            </a:r>
            <a:r>
              <a:rPr lang="en-US" dirty="0" smtClean="0">
                <a:latin typeface="Cambria Math"/>
                <a:ea typeface="Cambria Math"/>
              </a:rPr>
              <a:t>≤</a:t>
            </a:r>
            <a:r>
              <a:rPr lang="en-US" dirty="0" smtClean="0"/>
              <a:t> </a:t>
            </a:r>
            <a:r>
              <a:rPr lang="en-US" i="1" dirty="0" smtClean="0"/>
              <a:t>C </a:t>
            </a:r>
            <a:r>
              <a:rPr lang="en-US" dirty="0" smtClean="0"/>
              <a:t>must hold for all </a:t>
            </a:r>
            <a:r>
              <a:rPr lang="en-US" i="1" dirty="0" smtClean="0"/>
              <a:t>n</a:t>
            </a:r>
            <a:r>
              <a:rPr lang="en-US" dirty="0" smtClean="0"/>
              <a:t> &gt; </a:t>
            </a:r>
            <a:r>
              <a:rPr lang="en-US" i="1" dirty="0" smtClean="0"/>
              <a:t>k</a:t>
            </a:r>
            <a:r>
              <a:rPr lang="en-US" dirty="0" smtClean="0"/>
              <a:t>. A contradiction!</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
        <p:nvSpPr>
          <p:cNvPr id="11" name="Slide Number Placeholder 10"/>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next slide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a:t>
            </a:r>
            <a:r>
              <a:rPr lang="en-US" sz="1200" smtClean="0"/>
              <a:t>= </a:t>
            </a:r>
            <a:r>
              <a:rPr lang="en-US" sz="1200" smtClean="0">
                <a:latin typeface="Cambria Math" pitchFamily="18" charset="0"/>
                <a:ea typeface="Cambria Math" pitchFamily="18" charset="0"/>
              </a:rPr>
              <a:t>n!</a:t>
            </a:r>
            <a:r>
              <a:rPr lang="en-US" sz="1200" i="1" baseline="30000" smtClean="0">
                <a:latin typeface="Cambria Math" pitchFamily="18" charset="0"/>
                <a:ea typeface="Cambria Math" pitchFamily="18" charset="0"/>
              </a:rPr>
              <a:t>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solidFill>
                  <a:srgbClr val="FF0000"/>
                </a:solidFill>
              </a:rPr>
              <a:t>worst-case time </a:t>
            </a:r>
            <a:r>
              <a:rPr lang="en-US" dirty="0" smtClean="0">
                <a:solidFill>
                  <a:srgbClr val="FF0000"/>
                </a:solidFill>
              </a:rPr>
              <a:t>complexity </a:t>
            </a:r>
            <a:r>
              <a:rPr lang="en-US" dirty="0" smtClean="0"/>
              <a:t>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solidFill>
                  <a:srgbClr val="FF0000"/>
                </a:solidFill>
              </a:rPr>
              <a:t>average case time complexity</a:t>
            </a:r>
            <a:r>
              <a:rPr lang="en-US" i="1" dirty="0" smtClean="0"/>
              <a:t> </a:t>
            </a:r>
            <a:r>
              <a:rPr lang="en-US" dirty="0" smtClean="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− 1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229600" cy="809422"/>
          </a:xfrm>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a:xfrm>
            <a:off x="228600" y="1066800"/>
            <a:ext cx="8229600" cy="4389120"/>
          </a:xfrm>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dirty="0" smtClean="0"/>
              <a:t>After the while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Hence, the complexity is Θ(</a:t>
            </a:r>
            <a:r>
              <a:rPr lang="en-US" sz="2000" i="1" dirty="0" smtClean="0"/>
              <a:t>n</a:t>
            </a:r>
            <a:r>
              <a:rPr lang="en-US" sz="2000" dirty="0" smtClean="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a:xfrm>
            <a:off x="457200" y="1014730"/>
            <a:ext cx="8229600" cy="4389120"/>
          </a:xfrm>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1754326"/>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914400" y="4343400"/>
            <a:ext cx="3240405" cy="34671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smtClean="0"/>
              <a:t>Matrix Multiplication</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66</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r>
              <a:rPr lang="en-US" sz="2600" i="1" dirty="0" smtClean="0">
                <a:solidFill>
                  <a:srgbClr val="FF0000"/>
                </a:solidFill>
              </a:rPr>
              <a:t>(rows of A) </a:t>
            </a:r>
            <a:r>
              <a:rPr lang="en-US" sz="2600" i="1" dirty="0" smtClean="0"/>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 </a:t>
            </a:r>
            <a:r>
              <a:rPr lang="en-US" sz="2600" i="1" dirty="0" smtClean="0">
                <a:solidFill>
                  <a:srgbClr val="FF0000"/>
                </a:solidFill>
              </a:rPr>
              <a:t>(cols of B) </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 </a:t>
            </a:r>
            <a:r>
              <a:rPr lang="en-US" sz="2600" i="1" dirty="0" smtClean="0">
                <a:solidFill>
                  <a:srgbClr val="FF0000"/>
                </a:solidFill>
              </a:rPr>
              <a:t>(cols of A = rows </a:t>
            </a:r>
            <a:r>
              <a:rPr lang="en-US" sz="2600" i="1">
                <a:solidFill>
                  <a:srgbClr val="FF0000"/>
                </a:solidFill>
              </a:rPr>
              <a:t>of </a:t>
            </a:r>
            <a:r>
              <a:rPr lang="en-US" sz="2600" i="1" smtClean="0">
                <a:solidFill>
                  <a:srgbClr val="FF0000"/>
                </a:solidFill>
              </a:rPr>
              <a:t>B) </a:t>
            </a:r>
            <a:endParaRPr lang="en-US" sz="2600" i="1" dirty="0" smtClean="0"/>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67</a:t>
            </a:fld>
            <a:endParaRPr lang="en-US"/>
          </a:p>
        </p:txBody>
      </p:sp>
    </p:spTree>
    <p:extLst>
      <p:ext uri="{BB962C8B-B14F-4D97-AF65-F5344CB8AC3E}">
        <p14:creationId xmlns:p14="http://schemas.microsoft.com/office/powerpoint/2010/main" xmlns="" val="12872464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of integers and multiplications of integers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a:ea typeface="Cambria Math"/>
              </a:rPr>
              <a:t>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6934200" y="2895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err="1" smtClean="0">
                <a:latin typeface="Cambria Math" pitchFamily="18" charset="0"/>
                <a:ea typeface="Cambria Math" pitchFamily="18" charset="0"/>
              </a:rPr>
              <a:t>n</a:t>
            </a:r>
            <a:r>
              <a:rPr lang="en-US" dirty="0" err="1" smtClean="0">
                <a:latin typeface="Cambria Math" pitchFamily="18" charset="0"/>
                <a:ea typeface="Cambria Math" pitchFamily="18" charset="0"/>
              </a:rPr>
              <a:t>ORs</a:t>
            </a:r>
            <a:r>
              <a:rPr lang="en-US" dirty="0" smtClean="0">
                <a:latin typeface="Cambria Math" pitchFamily="18" charset="0"/>
                <a:ea typeface="Cambria Math" pitchFamily="18" charset="0"/>
              </a:rPr>
              <a:t> </a:t>
            </a:r>
            <a:r>
              <a:rPr lang="en-US" dirty="0" smtClean="0">
                <a:latin typeface="Cambria Math" pitchFamily="18" charset="0"/>
                <a:ea typeface="Cambria Math" pitchFamily="18" charset="0"/>
              </a:rPr>
              <a:t>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t>
            </a:r>
            <a:r>
              <a:rPr lang="en-US" sz="2800" dirty="0" smtClean="0"/>
              <a:t>associative.</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
        <p:nvSpPr>
          <p:cNvPr id="13" name="Slide Number Placeholder 12"/>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Also in the book are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a:t>
            </a:r>
            <a:br>
              <a:rPr lang="en-US" dirty="0" smtClean="0"/>
            </a:br>
            <a:r>
              <a:rPr lang="en-US" dirty="0" smtClean="0"/>
              <a:t>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y</a:t>
            </a:r>
            <a:r>
              <a:rPr lang="en-US" i="1" baseline="-25000" dirty="0"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An algorithm with </a:t>
            </a:r>
            <a:r>
              <a:rPr lang="en-US" i="1" dirty="0" smtClean="0"/>
              <a:t>O</a:t>
            </a:r>
            <a:r>
              <a:rPr lang="en-US" dirty="0" smtClean="0"/>
              <a:t>(log </a:t>
            </a:r>
            <a:r>
              <a:rPr lang="en-US" i="1" dirty="0" smtClean="0"/>
              <a:t>n</a:t>
            </a:r>
            <a:r>
              <a:rPr lang="en-US" dirty="0" smtClean="0"/>
              <a:t>) worst-case complexity is given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5" name="Content Placeholder 2"/>
          <p:cNvSpPr txBox="1">
            <a:spLocks/>
          </p:cNvSpPr>
          <p:nvPr/>
        </p:nvSpPr>
        <p:spPr>
          <a:xfrm>
            <a:off x="1524000" y="2362200"/>
            <a:ext cx="6400800" cy="2209800"/>
          </a:xfrm>
          <a:prstGeom prst="rect">
            <a:avLst/>
          </a:prstGeom>
          <a:ln>
            <a:solidFill>
              <a:schemeClr val="accent1"/>
            </a:solidFill>
          </a:ln>
        </p:spPr>
        <p:txBody>
          <a:bodyPr vert="horz">
            <a:normAutofit fontScale="62500" lnSpcReduction="20000"/>
          </a:bodyPr>
          <a:lstStyle/>
          <a:p>
            <a:pPr marL="274320" lvl="0" indent="-274320">
              <a:spcBef>
                <a:spcPct val="20000"/>
              </a:spcBef>
              <a:buClr>
                <a:schemeClr val="accent3"/>
              </a:buClr>
              <a:buSzPct val="95000"/>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closest</a:t>
            </a:r>
            <a:r>
              <a:rPr lang="en-US" sz="2600" i="1" noProof="0" dirty="0" smtClean="0"/>
              <a:t> pair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000" dirty="0" smtClean="0"/>
              <a:t>(</a:t>
            </a:r>
            <a:r>
              <a:rPr lang="en-US" sz="2000" i="1" dirty="0" smtClean="0"/>
              <a:t>x</a:t>
            </a:r>
            <a:r>
              <a:rPr lang="en-US" sz="2000" baseline="-25000" dirty="0" smtClean="0"/>
              <a:t>1</a:t>
            </a:r>
            <a:r>
              <a:rPr lang="en-US" sz="2000" dirty="0" smtClean="0"/>
              <a:t>, </a:t>
            </a:r>
            <a:r>
              <a:rPr lang="en-US" sz="2000" i="1" dirty="0" smtClean="0"/>
              <a:t>y</a:t>
            </a:r>
            <a:r>
              <a:rPr lang="en-US" sz="2000" baseline="-25000" dirty="0" smtClean="0"/>
              <a:t>1</a:t>
            </a:r>
            <a:r>
              <a:rPr lang="en-US" sz="2000" dirty="0" smtClean="0"/>
              <a:t>),</a:t>
            </a:r>
            <a:r>
              <a:rPr lang="en-US" sz="2600" dirty="0" smtClean="0"/>
              <a:t> </a:t>
            </a:r>
            <a:r>
              <a:rPr lang="en-US" sz="2000" dirty="0" smtClean="0"/>
              <a:t>(</a:t>
            </a:r>
            <a:r>
              <a:rPr lang="en-US" sz="2000" i="1" dirty="0" smtClean="0"/>
              <a:t>x</a:t>
            </a:r>
            <a:r>
              <a:rPr lang="en-US" sz="2000" baseline="-25000" dirty="0" smtClean="0"/>
              <a:t>2</a:t>
            </a:r>
            <a:r>
              <a:rPr lang="en-US" sz="2000" dirty="0" smtClean="0"/>
              <a:t>, </a:t>
            </a:r>
            <a:r>
              <a:rPr lang="en-US" sz="2000" i="1" dirty="0" smtClean="0"/>
              <a:t>y</a:t>
            </a:r>
            <a:r>
              <a:rPr lang="en-US" sz="2000" baseline="-25000" dirty="0" smtClean="0"/>
              <a:t>2</a:t>
            </a:r>
            <a:r>
              <a:rPr lang="en-US" sz="2000" dirty="0" smtClean="0"/>
              <a:t>),</a:t>
            </a:r>
            <a:r>
              <a:rPr lang="en-US" sz="2600" dirty="0" smtClean="0"/>
              <a:t> …</a:t>
            </a:r>
            <a:r>
              <a:rPr lang="en-US" sz="2600" dirty="0" smtClean="0">
                <a:latin typeface="Cambria Math"/>
                <a:ea typeface="Cambria Math"/>
              </a:rPr>
              <a:t> ,</a:t>
            </a:r>
            <a:r>
              <a:rPr lang="en-US" sz="2000" dirty="0" smtClean="0"/>
              <a:t>(</a:t>
            </a:r>
            <a:r>
              <a:rPr lang="en-US" sz="2000" i="1" dirty="0" err="1" smtClean="0"/>
              <a:t>x</a:t>
            </a:r>
            <a:r>
              <a:rPr lang="en-US" sz="2000" i="1" baseline="-25000" dirty="0" err="1" smtClean="0"/>
              <a:t>n</a:t>
            </a:r>
            <a:r>
              <a:rPr lang="en-US" sz="2000" dirty="0" smtClean="0"/>
              <a:t>, </a:t>
            </a:r>
            <a:r>
              <a:rPr lang="en-US" sz="2000" i="1" dirty="0" err="1" smtClean="0"/>
              <a:t>y</a:t>
            </a:r>
            <a:r>
              <a:rPr lang="en-US" sz="2000" i="1" baseline="-25000" dirty="0" err="1" smtClean="0"/>
              <a:t>n</a:t>
            </a:r>
            <a:r>
              <a:rPr lang="en-US" sz="2000" dirty="0" smtClean="0"/>
              <a:t>): </a:t>
            </a:r>
            <a:r>
              <a:rPr lang="en-US" sz="2000" i="1" dirty="0" smtClean="0"/>
              <a:t>x</a:t>
            </a:r>
            <a:r>
              <a:rPr lang="en-US" sz="2000" i="1" baseline="-25000" dirty="0" smtClean="0"/>
              <a:t>i</a:t>
            </a:r>
            <a:r>
              <a:rPr lang="en-US" sz="2000" dirty="0" smtClean="0"/>
              <a:t>, </a:t>
            </a:r>
            <a:r>
              <a:rPr lang="en-US" sz="2000" i="1" dirty="0" err="1" smtClean="0"/>
              <a:t>y</a:t>
            </a:r>
            <a:r>
              <a:rPr lang="en-US" sz="2000" i="1" baseline="-25000" dirty="0" err="1" smtClean="0"/>
              <a:t>i</a:t>
            </a:r>
            <a:r>
              <a:rPr lang="en-US" sz="2000" dirty="0" smtClean="0"/>
              <a:t>  real numbers</a:t>
            </a:r>
            <a:r>
              <a:rPr lang="en-US" sz="2600" dirty="0" smtClean="0"/>
              <a:t>)</a:t>
            </a:r>
          </a:p>
          <a:p>
            <a:pPr marL="274320" lvl="0" indent="-274320">
              <a:spcBef>
                <a:spcPct val="20000"/>
              </a:spcBef>
              <a:buClr>
                <a:schemeClr val="accent3"/>
              </a:buClr>
              <a:buSzPct val="95000"/>
              <a:defRPr/>
            </a:pPr>
            <a:r>
              <a:rPr lang="en-US" sz="2600" i="1" dirty="0" smtClean="0"/>
              <a:t>m</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in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smtClean="0"/>
              <a:t>n</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err="1" smtClean="0"/>
              <a:t>i</a:t>
            </a:r>
            <a:endParaRPr lang="en-US" sz="26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               if </a:t>
            </a:r>
            <a:r>
              <a:rPr lang="en-US" sz="2600" dirty="0" smtClean="0"/>
              <a:t>(</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r>
              <a:rPr lang="en-US" sz="2600" dirty="0" smtClean="0"/>
              <a:t> &lt; </a:t>
            </a:r>
            <a:r>
              <a:rPr lang="en-US" sz="2600" i="1" dirty="0" smtClean="0"/>
              <a:t>min</a:t>
            </a:r>
          </a:p>
          <a:p>
            <a:pPr marL="274320" lvl="0" indent="-274320">
              <a:spcBef>
                <a:spcPct val="20000"/>
              </a:spcBef>
              <a:buClr>
                <a:schemeClr val="accent3"/>
              </a:buClr>
              <a:buSzPct val="95000"/>
              <a:defRPr/>
            </a:pPr>
            <a:r>
              <a:rPr lang="en-US" sz="2600" i="1" dirty="0" smtClean="0"/>
              <a:t>                 </a:t>
            </a:r>
            <a:r>
              <a:rPr lang="en-US" sz="2600" b="1" dirty="0" smtClean="0"/>
              <a:t>then </a:t>
            </a:r>
            <a:r>
              <a:rPr lang="en-US" sz="2600" i="1" dirty="0" smtClean="0"/>
              <a:t>  </a:t>
            </a:r>
            <a:r>
              <a:rPr lang="en-US" sz="2600" dirty="0" smtClean="0"/>
              <a:t>min := (</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p>
          <a:p>
            <a:pPr marL="274320" lvl="0" indent="-274320">
              <a:spcBef>
                <a:spcPct val="20000"/>
              </a:spcBef>
              <a:buClr>
                <a:schemeClr val="accent3"/>
              </a:buClr>
              <a:buSzPct val="95000"/>
              <a:defRPr/>
            </a:pP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                                </a:t>
            </a:r>
            <a:r>
              <a:rPr lang="en-US" sz="2600" i="1" dirty="0" smtClean="0"/>
              <a:t>closest pair  </a:t>
            </a:r>
            <a:r>
              <a:rPr lang="en-US" sz="2600" dirty="0" smtClean="0"/>
              <a:t>:= (</a:t>
            </a:r>
            <a:r>
              <a:rPr lang="en-US" sz="2600" i="1" dirty="0" smtClean="0"/>
              <a:t>x</a:t>
            </a:r>
            <a:r>
              <a:rPr lang="en-US" sz="2600" i="1" baseline="-25000" dirty="0" smtClean="0"/>
              <a:t>i</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 </a:t>
            </a:r>
            <a:r>
              <a:rPr lang="en-US" sz="2600" dirty="0" smtClean="0"/>
              <a:t>(</a:t>
            </a:r>
            <a:r>
              <a:rPr lang="en-US" sz="2600" i="1" dirty="0" err="1" smtClean="0"/>
              <a:t>x</a:t>
            </a:r>
            <a:r>
              <a:rPr lang="en-US" sz="2600" i="1" baseline="-25000" dirty="0" err="1" smtClean="0"/>
              <a:t>j</a:t>
            </a:r>
            <a:r>
              <a:rPr lang="en-US" sz="2600" dirty="0" smtClean="0"/>
              <a:t>, </a:t>
            </a:r>
            <a:r>
              <a:rPr lang="en-US" sz="2600" i="1" dirty="0" err="1" smtClean="0"/>
              <a:t>y</a:t>
            </a:r>
            <a:r>
              <a:rPr lang="en-US" sz="2600" i="1" baseline="-25000" dirty="0" err="1" smtClean="0"/>
              <a:t>j</a:t>
            </a:r>
            <a:r>
              <a:rPr lang="en-US" sz="2600" dirty="0" smtClean="0"/>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a:t>
            </a:r>
            <a:r>
              <a:rPr lang="en-US" sz="2600" i="1" dirty="0" smtClean="0"/>
              <a:t>closest pair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cannot be solved in polynomial time?</a:t>
            </a:r>
          </a:p>
          <a:p>
            <a:pPr lvl="1"/>
            <a:r>
              <a:rPr lang="en-US" dirty="0" smtClean="0"/>
              <a:t>Note that just because no one has found a polynomial time algorithm is different from showing that the problem cannot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1143000" y="2971800"/>
            <a:ext cx="4572000" cy="1828800"/>
          </a:xfrm>
          <a:prstGeom prst="rect">
            <a:avLst/>
          </a:prstGeom>
          <a:ln>
            <a:solidFill>
              <a:schemeClr val="tx2"/>
            </a:solidFill>
          </a:ln>
        </p:spPr>
        <p:txBody>
          <a:bodyPr vert="horz">
            <a:normAutofit fontScale="70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2 + 3 + \dots + n \;=\; \frac{n(n-1)}{2} - 1$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14105</TotalTime>
  <Words>8287</Words>
  <Application>Microsoft Office PowerPoint</Application>
  <PresentationFormat>On-screen Show (4:3)</PresentationFormat>
  <Paragraphs>799</Paragraphs>
  <Slides>79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Calibri</vt:lpstr>
      <vt:lpstr>Constantia</vt:lpstr>
      <vt:lpstr>Wingdings 2</vt:lpstr>
      <vt:lpstr>Cambria Math</vt:lpstr>
      <vt:lpstr>Times New Roman</vt:lpstr>
      <vt:lpstr>Symbol</vt:lpstr>
      <vt:lpstr>Flow</vt:lpstr>
      <vt:lpstr>Algorithms</vt:lpstr>
      <vt:lpstr>Chapter Summary</vt:lpstr>
      <vt:lpstr>Algorithms</vt:lpstr>
      <vt:lpstr>Section Summary</vt:lpstr>
      <vt:lpstr>Problems and 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Slide 15</vt:lpstr>
      <vt:lpstr>Sorting</vt:lpstr>
      <vt:lpstr>Bubble Sort</vt:lpstr>
      <vt:lpstr>Slide 18</vt:lpstr>
      <vt:lpstr>Insertion Sort</vt:lpstr>
      <vt:lpstr>Slide 20</vt:lpstr>
      <vt:lpstr>Greedy Algorithms</vt:lpstr>
      <vt:lpstr>Greedy Algorithms: Making Change</vt:lpstr>
      <vt:lpstr>Greedy Change-Making Algorithm</vt:lpstr>
      <vt:lpstr>Proving Optimality for U.S. Coins</vt:lpstr>
      <vt:lpstr>Proving Optimality for U.S. Coins</vt:lpstr>
      <vt:lpstr>Greedy Change-Making Algorithm </vt:lpstr>
      <vt:lpstr>Halting Problem </vt:lpstr>
      <vt:lpstr>Halting Problem</vt:lpstr>
      <vt:lpstr>Halting Problem</vt:lpstr>
      <vt:lpstr>The Growth of Functions</vt:lpstr>
      <vt:lpstr>Section Summary</vt:lpstr>
      <vt:lpstr>The Growth of Functions</vt:lpstr>
      <vt:lpstr>Big-O Notation</vt:lpstr>
      <vt:lpstr>Illustration of Big-O Notation</vt:lpstr>
      <vt:lpstr>Some Important Points about Big-O </vt:lpstr>
      <vt:lpstr>Using the Definition of Big-O Notation</vt:lpstr>
      <vt:lpstr>Illustration of Big-O Notation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Big-Omega Notation</vt:lpstr>
      <vt:lpstr>Big-Omega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latecki</cp:lastModifiedBy>
  <cp:revision>706</cp:revision>
  <dcterms:created xsi:type="dcterms:W3CDTF">2011-03-27T19:14:44Z</dcterms:created>
  <dcterms:modified xsi:type="dcterms:W3CDTF">2016-01-16T00:27:07Z</dcterms:modified>
</cp:coreProperties>
</file>