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6"/>
  </p:notesMasterIdLst>
  <p:sldIdLst>
    <p:sldId id="256" r:id="rId2"/>
    <p:sldId id="278" r:id="rId3"/>
    <p:sldId id="258" r:id="rId4"/>
    <p:sldId id="279" r:id="rId5"/>
    <p:sldId id="281" r:id="rId6"/>
    <p:sldId id="319" r:id="rId7"/>
    <p:sldId id="284" r:id="rId8"/>
    <p:sldId id="298" r:id="rId9"/>
    <p:sldId id="297" r:id="rId10"/>
    <p:sldId id="300" r:id="rId11"/>
    <p:sldId id="299" r:id="rId12"/>
    <p:sldId id="259" r:id="rId13"/>
    <p:sldId id="280" r:id="rId14"/>
    <p:sldId id="320" r:id="rId15"/>
    <p:sldId id="289" r:id="rId16"/>
    <p:sldId id="290" r:id="rId17"/>
    <p:sldId id="291" r:id="rId18"/>
    <p:sldId id="292" r:id="rId19"/>
    <p:sldId id="293" r:id="rId20"/>
    <p:sldId id="295" r:id="rId21"/>
    <p:sldId id="310" r:id="rId22"/>
    <p:sldId id="288" r:id="rId23"/>
    <p:sldId id="311" r:id="rId24"/>
    <p:sldId id="312" r:id="rId25"/>
    <p:sldId id="321" r:id="rId26"/>
    <p:sldId id="313" r:id="rId27"/>
    <p:sldId id="314" r:id="rId28"/>
    <p:sldId id="315" r:id="rId29"/>
    <p:sldId id="267" r:id="rId30"/>
    <p:sldId id="316" r:id="rId31"/>
    <p:sldId id="317" r:id="rId32"/>
    <p:sldId id="318" r:id="rId33"/>
    <p:sldId id="269" r:id="rId34"/>
    <p:sldId id="322" r:id="rId35"/>
    <p:sldId id="323" r:id="rId36"/>
    <p:sldId id="324" r:id="rId37"/>
    <p:sldId id="270" r:id="rId38"/>
    <p:sldId id="271" r:id="rId39"/>
    <p:sldId id="325" r:id="rId40"/>
    <p:sldId id="326" r:id="rId41"/>
    <p:sldId id="327" r:id="rId42"/>
    <p:sldId id="328" r:id="rId43"/>
    <p:sldId id="302" r:id="rId44"/>
    <p:sldId id="331" r:id="rId45"/>
    <p:sldId id="335" r:id="rId46"/>
    <p:sldId id="332" r:id="rId47"/>
    <p:sldId id="337" r:id="rId48"/>
    <p:sldId id="338" r:id="rId49"/>
    <p:sldId id="333" r:id="rId50"/>
    <p:sldId id="334" r:id="rId51"/>
    <p:sldId id="303" r:id="rId52"/>
    <p:sldId id="330" r:id="rId53"/>
    <p:sldId id="305" r:id="rId54"/>
    <p:sldId id="306" r:id="rId55"/>
    <p:sldId id="340" r:id="rId56"/>
    <p:sldId id="307" r:id="rId57"/>
    <p:sldId id="342" r:id="rId58"/>
    <p:sldId id="341" r:id="rId59"/>
    <p:sldId id="339" r:id="rId60"/>
    <p:sldId id="343" r:id="rId61"/>
    <p:sldId id="309" r:id="rId62"/>
    <p:sldId id="344" r:id="rId63"/>
    <p:sldId id="345" r:id="rId64"/>
    <p:sldId id="346" r:id="rId65"/>
  </p:sldIdLst>
  <p:sldSz cx="9144000" cy="6858000" type="screen4x3"/>
  <p:notesSz cx="6858000" cy="9144000"/>
  <p:embeddedFontLst>
    <p:embeddedFont>
      <p:font typeface="Cambria" panose="02040503050406030204" pitchFamily="18" charset="0"/>
      <p:regular r:id="rId67"/>
      <p:bold r:id="rId68"/>
      <p:italic r:id="rId69"/>
      <p:boldItalic r:id="rId70"/>
    </p:embeddedFont>
    <p:embeddedFont>
      <p:font typeface="Wingdings 2" panose="05020102010507070707" pitchFamily="18" charset="2"/>
      <p:regular r:id="rId71"/>
    </p:embeddedFont>
    <p:embeddedFont>
      <p:font typeface="Cambria Math" panose="02040503050406030204" pitchFamily="18" charset="0"/>
      <p:regular r:id="rId72"/>
    </p:embeddedFont>
    <p:embeddedFont>
      <p:font typeface="Constantia" panose="02030602050306030303" pitchFamily="18" charset="0"/>
      <p:regular r:id="rId73"/>
      <p:bold r:id="rId74"/>
      <p:italic r:id="rId75"/>
      <p:boldItalic r:id="rId76"/>
    </p:embeddedFont>
    <p:embeddedFont>
      <p:font typeface="Calibri" panose="020F0502020204030204" pitchFamily="34" charset="0"/>
      <p:regular r:id="rId77"/>
      <p:bold r:id="rId78"/>
      <p:italic r:id="rId79"/>
      <p:boldItalic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5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2534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31.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0.png"/><Relationship Id="rId2" Type="http://schemas.openxmlformats.org/officeDocument/2006/relationships/tags" Target="../tags/tag24.xml"/><Relationship Id="rId16" Type="http://schemas.openxmlformats.org/officeDocument/2006/relationships/image" Target="../media/image34.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9.png"/><Relationship Id="rId5" Type="http://schemas.openxmlformats.org/officeDocument/2006/relationships/tags" Target="../tags/tag27.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9.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37.png"/><Relationship Id="rId5" Type="http://schemas.openxmlformats.org/officeDocument/2006/relationships/tags" Target="../tags/tag35.xml"/><Relationship Id="rId10" Type="http://schemas.openxmlformats.org/officeDocument/2006/relationships/image" Target="../media/image36.png"/><Relationship Id="rId4" Type="http://schemas.openxmlformats.org/officeDocument/2006/relationships/tags" Target="../tags/tag34.xml"/><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6.wmf"/></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552228"/>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Genomes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i="1" dirty="0" smtClean="0"/>
              <a:t>gene</a:t>
            </a:r>
            <a:r>
              <a:rPr lang="en-US" dirty="0" smtClean="0"/>
              <a:t> is a segment of a DNA molecule that encodes a particular protein and the entirety of genetic information of an organism is called its </a:t>
            </a:r>
            <a:r>
              <a:rPr lang="en-US" i="1" dirty="0" smtClean="0"/>
              <a:t>genome</a:t>
            </a:r>
            <a:r>
              <a:rPr lang="en-US" dirty="0" smtClean="0"/>
              <a:t>.</a:t>
            </a:r>
          </a:p>
          <a:p>
            <a:r>
              <a:rPr lang="en-US" dirty="0" smtClean="0"/>
              <a:t>DNA molecules consist of two strands of blocks known as nucleotides. Each nucleotide is composed of bases: adenine (A), cytosine (C), guanine (G), or thymine (T). </a:t>
            </a:r>
          </a:p>
          <a:p>
            <a:r>
              <a:rPr lang="en-US" dirty="0" smtClean="0"/>
              <a:t>The DNA of bacteria has between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links (one of the four bases). Mammals have between</a:t>
            </a:r>
            <a:r>
              <a:rPr lang="en-US" dirty="0" smtClean="0">
                <a:latin typeface="Cambria Math" pitchFamily="18" charset="0"/>
                <a:ea typeface="Cambria Math" pitchFamily="18" charset="0"/>
              </a:rPr>
              <a:t> 10</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latin typeface="Cambria Math" pitchFamily="18" charset="0"/>
                <a:ea typeface="Cambria Math" pitchFamily="18" charset="0"/>
              </a:rPr>
              <a:t> </a:t>
            </a:r>
            <a:r>
              <a:rPr lang="en-US" dirty="0" smtClean="0"/>
              <a:t>links. So, by the product rule there are at least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5</a:t>
            </a:r>
            <a:r>
              <a:rPr lang="en-US" dirty="0" smtClean="0"/>
              <a:t> different  sequences of bases in the DNA of bacteria and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8</a:t>
            </a:r>
            <a:r>
              <a:rPr lang="en-US" baseline="30000" dirty="0" smtClean="0"/>
              <a:t> </a:t>
            </a:r>
            <a:r>
              <a:rPr lang="en-US" dirty="0" smtClean="0"/>
              <a:t>different sequences of bases in the DNA of mammals.</a:t>
            </a:r>
          </a:p>
          <a:p>
            <a:r>
              <a:rPr lang="en-US" dirty="0" smtClean="0"/>
              <a:t>The human genome includes approximately </a:t>
            </a:r>
            <a:r>
              <a:rPr lang="en-US" dirty="0" smtClean="0">
                <a:latin typeface="Cambria Math" pitchFamily="18" charset="0"/>
                <a:ea typeface="Cambria Math" pitchFamily="18" charset="0"/>
              </a:rPr>
              <a:t>23,000</a:t>
            </a:r>
            <a:r>
              <a:rPr lang="en-US" dirty="0" smtClean="0"/>
              <a:t> genes, each with </a:t>
            </a:r>
            <a:r>
              <a:rPr lang="en-US" dirty="0" smtClean="0">
                <a:latin typeface="Cambria Math" pitchFamily="18" charset="0"/>
                <a:ea typeface="Cambria Math" pitchFamily="18" charset="0"/>
              </a:rPr>
              <a:t>1,000</a:t>
            </a:r>
            <a:r>
              <a:rPr lang="en-US" dirty="0" smtClean="0"/>
              <a:t> or more links.</a:t>
            </a:r>
          </a:p>
          <a:p>
            <a:r>
              <a:rPr lang="en-US" dirty="0" smtClean="0"/>
              <a:t>Biologists, mathematicians, and computer scientists all work on  determining the DNA sequence (genome) of different organisms.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t>A</a:t>
            </a:r>
            <a:r>
              <a:rPr lang="en-US" dirty="0" smtClean="0"/>
              <a:t> and </a:t>
            </a:r>
            <a:r>
              <a:rPr lang="en-US" i="1" dirty="0" smtClean="0"/>
              <a:t>B</a:t>
            </a:r>
            <a:r>
              <a:rPr lang="en-US" dirty="0" smtClean="0"/>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ea typeface="Cambria Math" pitchFamily="18" charset="0"/>
              </a:rPr>
              <a:t>when</a:t>
            </a:r>
            <a:r>
              <a:rPr lang="en-US" sz="2400" dirty="0" smtClean="0">
                <a:latin typeface="Cambria Math"/>
                <a:ea typeface="Cambria Math"/>
              </a:rPr>
              <a:t> </a:t>
            </a:r>
            <a:r>
              <a:rPr lang="en-US" sz="2400" i="1" dirty="0" smtClean="0"/>
              <a:t>A</a:t>
            </a:r>
            <a:r>
              <a:rPr lang="en-US" sz="2400" i="1" baseline="-25000" dirty="0" smtClean="0">
                <a:ea typeface="Cambria Math" pitchFamily="18" charset="0"/>
              </a:rPr>
              <a:t>i</a:t>
            </a:r>
            <a:r>
              <a:rPr lang="en-US" sz="2400" i="1" dirty="0" smtClean="0"/>
              <a:t> </a:t>
            </a:r>
            <a:r>
              <a:rPr lang="en-US" sz="2400" dirty="0" smtClean="0">
                <a:latin typeface="Cambria Math"/>
                <a:ea typeface="Cambria Math"/>
              </a:rPr>
              <a:t>∩ </a:t>
            </a:r>
            <a:r>
              <a:rPr lang="en-US" sz="2400" i="1" dirty="0" err="1" smtClean="0"/>
              <a:t>A</a:t>
            </a:r>
            <a:r>
              <a:rPr lang="en-US" sz="2400" i="1" baseline="-25000" dirty="0" err="1" smtClean="0">
                <a:ea typeface="Cambria Math" pitchFamily="18" charset="0"/>
              </a:rPr>
              <a:t>j</a:t>
            </a:r>
            <a:r>
              <a:rPr lang="en-US" sz="2400" dirty="0" smtClean="0">
                <a:latin typeface="Cambria Math"/>
                <a:ea typeface="Cambria Math"/>
              </a:rPr>
              <a:t>  = ∅ </a:t>
            </a:r>
            <a:r>
              <a:rPr lang="en-US" sz="2400" dirty="0" smtClean="0">
                <a:ea typeface="Cambria Math"/>
              </a:rPr>
              <a:t>for all </a:t>
            </a:r>
            <a:r>
              <a:rPr lang="en-US" sz="2400" i="1" dirty="0" err="1" smtClean="0">
                <a:ea typeface="Cambria Math"/>
              </a:rPr>
              <a:t>i</a:t>
            </a:r>
            <a:r>
              <a:rPr lang="en-US" sz="2400" dirty="0" smtClean="0">
                <a:ea typeface="Cambria Math"/>
              </a:rPr>
              <a:t>, </a:t>
            </a:r>
            <a:r>
              <a:rPr lang="en-US" sz="2400" i="1" dirty="0" smtClean="0">
                <a:ea typeface="Cambria Math"/>
              </a:rPr>
              <a:t>j</a:t>
            </a:r>
            <a:r>
              <a:rPr lang="en-US" sz="2400" dirty="0" smtClean="0">
                <a:ea typeface="Cambria Math"/>
              </a:rPr>
              <a:t>.</a:t>
            </a:r>
            <a:endParaRPr lang="en-US" sz="2400" dirty="0" smtClean="0">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the product rule.</a:t>
            </a:r>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Version </a:t>
            </a:r>
            <a:r>
              <a:rPr lang="en-US" dirty="0" smtClean="0">
                <a:latin typeface="Cambria Math" pitchFamily="18" charset="0"/>
                <a:ea typeface="Cambria Math" pitchFamily="18" charset="0"/>
              </a:rPr>
              <a:t>4</a:t>
            </a:r>
            <a:r>
              <a:rPr lang="en-US" dirty="0" smtClean="0"/>
              <a:t> of the Internet Protocol (IPv</a:t>
            </a:r>
            <a:r>
              <a:rPr lang="en-US" dirty="0" smtClean="0">
                <a:latin typeface="Cambria Math" pitchFamily="18" charset="0"/>
                <a:ea typeface="Cambria Math" pitchFamily="18" charset="0"/>
              </a:rPr>
              <a:t>4</a:t>
            </a:r>
            <a:r>
              <a:rPr lang="en-US" dirty="0" smtClean="0"/>
              <a:t>) uses </a:t>
            </a:r>
            <a:r>
              <a:rPr lang="en-US" dirty="0" smtClean="0">
                <a:latin typeface="Cambria Math" pitchFamily="18" charset="0"/>
                <a:ea typeface="Cambria Math" pitchFamily="18" charset="0"/>
              </a:rPr>
              <a:t>32</a:t>
            </a:r>
            <a:r>
              <a:rPr lang="en-US" dirty="0" smtClean="0"/>
              <a:t> bits.</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dirty="0" smtClean="0"/>
              <a:t>Class A Addresses</a:t>
            </a:r>
            <a:r>
              <a:rPr lang="en-US" dirty="0" smtClean="0"/>
              <a:t>: used for the largest networks, a </a:t>
            </a:r>
            <a:r>
              <a:rPr lang="en-US" dirty="0" smtClean="0">
                <a:latin typeface="Cambria Math" pitchFamily="18" charset="0"/>
                <a:ea typeface="Cambria Math" pitchFamily="18" charset="0"/>
              </a:rPr>
              <a:t>0</a:t>
            </a:r>
            <a:r>
              <a:rPr lang="en-US" dirty="0" smtClean="0"/>
              <a:t>,followed by a </a:t>
            </a:r>
            <a:r>
              <a:rPr lang="en-US" dirty="0" smtClean="0">
                <a:latin typeface="Cambria Math" pitchFamily="18" charset="0"/>
                <a:ea typeface="Cambria Math" pitchFamily="18" charset="0"/>
              </a:rPr>
              <a:t>7</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24</a:t>
            </a:r>
            <a:r>
              <a:rPr lang="en-US" dirty="0" smtClean="0"/>
              <a:t>-bit </a:t>
            </a:r>
            <a:r>
              <a:rPr lang="en-US" dirty="0" err="1" smtClean="0"/>
              <a:t>hostid</a:t>
            </a:r>
            <a:r>
              <a:rPr lang="en-US" dirty="0" smtClean="0"/>
              <a:t>.</a:t>
            </a:r>
          </a:p>
          <a:p>
            <a:r>
              <a:rPr lang="en-US" b="1" dirty="0" smtClean="0"/>
              <a:t>Class B Addresses</a:t>
            </a:r>
            <a:r>
              <a:rPr lang="en-US" dirty="0" smtClean="0"/>
              <a:t>: used for the medium-sized networks, a </a:t>
            </a:r>
            <a:r>
              <a:rPr lang="en-US" dirty="0" smtClean="0">
                <a:latin typeface="Cambria Math" pitchFamily="18" charset="0"/>
                <a:ea typeface="Cambria Math" pitchFamily="18" charset="0"/>
              </a:rPr>
              <a:t>10</a:t>
            </a:r>
            <a:r>
              <a:rPr lang="en-US" dirty="0" smtClean="0"/>
              <a:t>,followed by a </a:t>
            </a:r>
            <a:r>
              <a:rPr lang="en-US" dirty="0" smtClean="0">
                <a:latin typeface="Cambria Math" pitchFamily="18" charset="0"/>
                <a:ea typeface="Cambria Math" pitchFamily="18" charset="0"/>
              </a:rPr>
              <a:t>14</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16</a:t>
            </a:r>
            <a:r>
              <a:rPr lang="en-US" dirty="0" smtClean="0"/>
              <a:t>-bit </a:t>
            </a:r>
            <a:r>
              <a:rPr lang="en-US" dirty="0" err="1" smtClean="0"/>
              <a:t>hostid</a:t>
            </a:r>
            <a:r>
              <a:rPr lang="en-US" dirty="0" smtClean="0"/>
              <a:t>.</a:t>
            </a:r>
          </a:p>
          <a:p>
            <a:r>
              <a:rPr lang="en-US" b="1" dirty="0" smtClean="0"/>
              <a:t>Class C Addresses</a:t>
            </a:r>
            <a:r>
              <a:rPr lang="en-US" dirty="0" smtClean="0"/>
              <a:t>: used for the smallest networks, a </a:t>
            </a:r>
            <a:r>
              <a:rPr lang="en-US" dirty="0" smtClean="0">
                <a:latin typeface="Cambria Math" pitchFamily="18" charset="0"/>
                <a:ea typeface="Cambria Math" pitchFamily="18" charset="0"/>
              </a:rPr>
              <a:t>110</a:t>
            </a:r>
            <a:r>
              <a:rPr lang="en-US" dirty="0" smtClean="0"/>
              <a:t>,followed by a </a:t>
            </a:r>
            <a:r>
              <a:rPr lang="en-US" dirty="0" smtClean="0">
                <a:latin typeface="Cambria Math" pitchFamily="18" charset="0"/>
                <a:ea typeface="Cambria Math" pitchFamily="18" charset="0"/>
              </a:rPr>
              <a:t>21</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8</a:t>
            </a:r>
            <a:r>
              <a:rPr lang="en-US" dirty="0" smtClean="0"/>
              <a:t>-bit </a:t>
            </a:r>
            <a:r>
              <a:rPr lang="en-US" dirty="0" err="1" smtClean="0"/>
              <a:t>hostid</a:t>
            </a:r>
            <a:r>
              <a:rPr lang="en-US" dirty="0" smtClean="0"/>
              <a:t>.</a:t>
            </a:r>
          </a:p>
          <a:p>
            <a:pPr lvl="1"/>
            <a:r>
              <a:rPr lang="en-US" dirty="0" smtClean="0"/>
              <a:t>Neither Class D nor Class E addresses are assigned as the address of a computer on the internet. Only Classes A, B, and C are available. </a:t>
            </a:r>
          </a:p>
          <a:p>
            <a:pPr lvl="1"/>
            <a:r>
              <a:rPr lang="en-US" dirty="0" smtClean="0">
                <a:latin typeface="Cambria Math" pitchFamily="18" charset="0"/>
                <a:ea typeface="Cambria Math" pitchFamily="18" charset="0"/>
              </a:rPr>
              <a:t>1111111</a:t>
            </a:r>
            <a:r>
              <a:rPr lang="en-US" dirty="0" smtClean="0"/>
              <a:t> is not available as the </a:t>
            </a:r>
            <a:r>
              <a:rPr lang="en-US" dirty="0" err="1" smtClean="0"/>
              <a:t>netid</a:t>
            </a:r>
            <a:r>
              <a:rPr lang="en-US" dirty="0" smtClean="0"/>
              <a:t> of a Class A network.</a:t>
            </a:r>
          </a:p>
          <a:p>
            <a:pPr lvl="1"/>
            <a:r>
              <a:rPr lang="en-US" dirty="0" err="1" smtClean="0"/>
              <a:t>Hostids</a:t>
            </a:r>
            <a:r>
              <a:rPr lang="en-US" dirty="0" smtClean="0"/>
              <a:t> consisting of all </a:t>
            </a:r>
            <a:r>
              <a:rPr lang="en-US" dirty="0" smtClean="0">
                <a:latin typeface="Cambria Math" pitchFamily="18" charset="0"/>
                <a:ea typeface="Cambria Math" pitchFamily="18" charset="0"/>
              </a:rPr>
              <a:t>0</a:t>
            </a:r>
            <a:r>
              <a:rPr lang="en-US" dirty="0" smtClean="0"/>
              <a:t>s and all </a:t>
            </a:r>
            <a:r>
              <a:rPr lang="en-US" dirty="0" smtClean="0">
                <a:latin typeface="Cambria Math" pitchFamily="18" charset="0"/>
                <a:ea typeface="Cambria Math" pitchFamily="18" charset="0"/>
              </a:rPr>
              <a:t>1</a:t>
            </a:r>
            <a:r>
              <a:rPr lang="en-US" dirty="0" smtClean="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Internet Addresses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IPv</a:t>
            </a:r>
            <a:r>
              <a:rPr lang="en-US" dirty="0" smtClean="0">
                <a:latin typeface="Cambria Math" pitchFamily="18" charset="0"/>
                <a:ea typeface="Cambria Math" pitchFamily="18" charset="0"/>
              </a:rPr>
              <a:t>4</a:t>
            </a:r>
            <a:r>
              <a:rPr lang="en-US" dirty="0" smtClean="0"/>
              <a:t> addresses are available for computers on the internet?</a:t>
            </a:r>
          </a:p>
          <a:p>
            <a:pPr>
              <a:buNone/>
            </a:pPr>
            <a:r>
              <a:rPr lang="en-US" b="1" dirty="0" smtClean="0"/>
              <a:t>    Solution</a:t>
            </a:r>
            <a:r>
              <a:rPr lang="en-US" dirty="0" smtClean="0"/>
              <a:t>: Use both the sum and the product rule. Let </a:t>
            </a:r>
            <a:r>
              <a:rPr lang="en-US" i="1" dirty="0" smtClean="0"/>
              <a:t>x</a:t>
            </a:r>
            <a:r>
              <a:rPr lang="en-US" dirty="0" smtClean="0"/>
              <a:t> be the number of available addresses, and let </a:t>
            </a:r>
            <a:r>
              <a:rPr lang="en-US" i="1" dirty="0" err="1" smtClean="0"/>
              <a:t>x</a:t>
            </a:r>
            <a:r>
              <a:rPr lang="en-US" baseline="-25000" dirty="0" err="1" smtClean="0"/>
              <a:t>A</a:t>
            </a:r>
            <a:r>
              <a:rPr lang="en-US" dirty="0" smtClean="0"/>
              <a:t>, </a:t>
            </a:r>
            <a:r>
              <a:rPr lang="en-US" i="1" dirty="0" err="1" smtClean="0"/>
              <a:t>x</a:t>
            </a:r>
            <a:r>
              <a:rPr lang="en-US" baseline="-25000" dirty="0" err="1" smtClean="0"/>
              <a:t>B</a:t>
            </a:r>
            <a:r>
              <a:rPr lang="en-US" dirty="0" smtClean="0"/>
              <a:t>, and </a:t>
            </a:r>
            <a:r>
              <a:rPr lang="en-US" i="1" dirty="0" err="1" smtClean="0"/>
              <a:t>x</a:t>
            </a:r>
            <a:r>
              <a:rPr lang="en-US" baseline="-25000" dirty="0" err="1" smtClean="0"/>
              <a:t>C</a:t>
            </a:r>
            <a:r>
              <a:rPr lang="en-US" dirty="0" smtClean="0"/>
              <a:t> denote the number of addresses for the respective classes.</a:t>
            </a:r>
          </a:p>
          <a:p>
            <a:pPr lvl="1"/>
            <a:r>
              <a:rPr lang="en-US" dirty="0" smtClean="0"/>
              <a:t>To find, </a:t>
            </a:r>
            <a:r>
              <a:rPr lang="en-US" i="1" dirty="0" err="1" smtClean="0"/>
              <a:t>x</a:t>
            </a:r>
            <a:r>
              <a:rPr lang="en-US" baseline="-25000" dirty="0" err="1" smtClean="0"/>
              <a:t>A</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− 1 = 127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24</a:t>
            </a:r>
            <a:r>
              <a:rPr lang="en-US" dirty="0" smtClean="0"/>
              <a:t> </a:t>
            </a:r>
            <a:r>
              <a:rPr lang="en-US" dirty="0" smtClean="0">
                <a:latin typeface="Cambria Math"/>
                <a:ea typeface="Cambria Math"/>
              </a:rPr>
              <a:t>− 2 = 16,777,214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A</a:t>
            </a:r>
            <a:r>
              <a:rPr lang="en-US" i="1" dirty="0" smtClean="0"/>
              <a:t> = </a:t>
            </a:r>
            <a:r>
              <a:rPr lang="en-US" dirty="0" smtClean="0">
                <a:latin typeface="Cambria Math" pitchFamily="18" charset="0"/>
                <a:ea typeface="Cambria Math" pitchFamily="18" charset="0"/>
              </a:rPr>
              <a:t>127</a:t>
            </a:r>
            <a:r>
              <a:rPr lang="en-US" dirty="0" smtClean="0">
                <a:latin typeface="Cambria Math"/>
                <a:ea typeface="Cambria Math"/>
              </a:rPr>
              <a:t>∙ 16,777,214 = 2,130,706,178.</a:t>
            </a:r>
            <a:endParaRPr lang="en-US" dirty="0" smtClean="0">
              <a:latin typeface="Cambria Math" pitchFamily="18" charset="0"/>
              <a:ea typeface="Cambria Math" pitchFamily="18" charset="0"/>
            </a:endParaRPr>
          </a:p>
          <a:p>
            <a:pPr lvl="1"/>
            <a:r>
              <a:rPr lang="en-US" dirty="0" smtClean="0"/>
              <a:t>To find, </a:t>
            </a:r>
            <a:r>
              <a:rPr lang="en-US" i="1" dirty="0" err="1" smtClean="0"/>
              <a:t>x</a:t>
            </a:r>
            <a:r>
              <a:rPr lang="en-US" baseline="-25000" dirty="0" err="1" smtClean="0"/>
              <a:t>B</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14</a:t>
            </a:r>
            <a:r>
              <a:rPr lang="en-US" dirty="0" smtClean="0"/>
              <a:t> </a:t>
            </a:r>
            <a:r>
              <a:rPr lang="en-US" dirty="0" smtClean="0">
                <a:latin typeface="Cambria Math"/>
                <a:ea typeface="Cambria Math"/>
              </a:rPr>
              <a:t>= 16,384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16</a:t>
            </a:r>
            <a:r>
              <a:rPr lang="en-US" dirty="0" smtClean="0"/>
              <a:t> </a:t>
            </a:r>
            <a:r>
              <a:rPr lang="en-US" dirty="0" smtClean="0">
                <a:latin typeface="Cambria Math"/>
                <a:ea typeface="Cambria Math"/>
              </a:rPr>
              <a:t>− 2 = 16,534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B</a:t>
            </a:r>
            <a:r>
              <a:rPr lang="en-US" i="1" dirty="0" smtClean="0"/>
              <a:t> = </a:t>
            </a:r>
            <a:r>
              <a:rPr lang="en-US" dirty="0" smtClean="0">
                <a:latin typeface="Cambria Math"/>
                <a:ea typeface="Cambria Math"/>
              </a:rPr>
              <a:t>16,384 ∙ 16, 534 = 1,073,709,056.</a:t>
            </a:r>
            <a:endParaRPr lang="en-US" dirty="0" smtClean="0"/>
          </a:p>
          <a:p>
            <a:pPr lvl="1"/>
            <a:r>
              <a:rPr lang="en-US" dirty="0" smtClean="0"/>
              <a:t>To find, </a:t>
            </a:r>
            <a:r>
              <a:rPr lang="en-US" i="1" dirty="0" err="1" smtClean="0"/>
              <a:t>x</a:t>
            </a:r>
            <a:r>
              <a:rPr lang="en-US" baseline="-25000" dirty="0" err="1" smtClean="0"/>
              <a:t>C</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21</a:t>
            </a:r>
            <a:r>
              <a:rPr lang="en-US" dirty="0" smtClean="0"/>
              <a:t> </a:t>
            </a:r>
            <a:r>
              <a:rPr lang="en-US" dirty="0" smtClean="0">
                <a:latin typeface="Cambria Math"/>
                <a:ea typeface="Cambria Math"/>
              </a:rPr>
              <a:t>= 2,097,152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− 2 = 254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C</a:t>
            </a:r>
            <a:r>
              <a:rPr lang="en-US" i="1" dirty="0" smtClean="0"/>
              <a:t> = </a:t>
            </a:r>
            <a:r>
              <a:rPr lang="en-US" dirty="0" smtClean="0">
                <a:latin typeface="Cambria Math"/>
                <a:ea typeface="Cambria Math"/>
              </a:rPr>
              <a:t>2,097,152 ∙ 254 = 532,676,608.</a:t>
            </a:r>
            <a:endParaRPr lang="en-US" dirty="0" smtClean="0"/>
          </a:p>
          <a:p>
            <a:pPr lvl="1"/>
            <a:r>
              <a:rPr lang="en-US" dirty="0" smtClean="0"/>
              <a:t>Hence, the total number of available IPv</a:t>
            </a:r>
            <a:r>
              <a:rPr lang="en-US" dirty="0" smtClean="0">
                <a:latin typeface="Cambria Math" pitchFamily="18" charset="0"/>
                <a:ea typeface="Cambria Math" pitchFamily="18" charset="0"/>
              </a:rPr>
              <a:t>4</a:t>
            </a:r>
            <a:r>
              <a:rPr lang="en-US" dirty="0" smtClean="0"/>
              <a:t> addresses is</a:t>
            </a:r>
          </a:p>
          <a:p>
            <a:pPr lvl="1">
              <a:buNone/>
            </a:pPr>
            <a:r>
              <a:rPr lang="en-US" dirty="0" smtClean="0"/>
              <a:t>            </a:t>
            </a:r>
            <a:r>
              <a:rPr lang="en-US" i="1" dirty="0" smtClean="0"/>
              <a:t>x = </a:t>
            </a:r>
            <a:r>
              <a:rPr lang="en-US" i="1" dirty="0" err="1" smtClean="0"/>
              <a:t>x</a:t>
            </a:r>
            <a:r>
              <a:rPr lang="en-US" baseline="-25000" dirty="0" err="1" smtClean="0"/>
              <a:t>A</a:t>
            </a:r>
            <a:r>
              <a:rPr lang="en-US" dirty="0" smtClean="0"/>
              <a:t> +  </a:t>
            </a:r>
            <a:r>
              <a:rPr lang="en-US" i="1" dirty="0" err="1" smtClean="0"/>
              <a:t>x</a:t>
            </a:r>
            <a:r>
              <a:rPr lang="en-US" baseline="-25000" dirty="0" err="1" smtClean="0"/>
              <a:t>B</a:t>
            </a:r>
            <a:r>
              <a:rPr lang="en-US" dirty="0" smtClean="0"/>
              <a:t>  + </a:t>
            </a:r>
            <a:r>
              <a:rPr lang="en-US" i="1" dirty="0" err="1" smtClean="0"/>
              <a:t>x</a:t>
            </a:r>
            <a:r>
              <a:rPr lang="en-US" baseline="-25000" dirty="0" err="1" smtClean="0"/>
              <a:t>C</a:t>
            </a:r>
            <a:r>
              <a:rPr lang="en-US" dirty="0" smtClean="0"/>
              <a:t> </a:t>
            </a:r>
          </a:p>
          <a:p>
            <a:pPr lvl="1">
              <a:buNone/>
            </a:pPr>
            <a:r>
              <a:rPr lang="en-US" dirty="0" smtClean="0"/>
              <a:t>              = </a:t>
            </a:r>
            <a:r>
              <a:rPr lang="en-US" dirty="0" smtClean="0">
                <a:latin typeface="Cambria Math" pitchFamily="18" charset="0"/>
                <a:ea typeface="Cambria Math" pitchFamily="18" charset="0"/>
              </a:rPr>
              <a:t>2,130,706,178 + 1,073,709,056 + 532,676,608</a:t>
            </a:r>
          </a:p>
          <a:p>
            <a:pPr lvl="1">
              <a:buNone/>
            </a:pPr>
            <a:r>
              <a:rPr lang="en-US" dirty="0" smtClean="0">
                <a:latin typeface="Cambria Math" pitchFamily="18" charset="0"/>
                <a:ea typeface="Cambria Math" pitchFamily="18" charset="0"/>
              </a:rPr>
              <a:t>               = 3, 737,091,842.</a:t>
            </a:r>
            <a:endParaRPr lang="en-US" dirty="0">
              <a:latin typeface="Cambria Math" pitchFamily="18" charset="0"/>
              <a:ea typeface="Cambria Math" pitchFamily="18" charset="0"/>
            </a:endParaRP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smtClean="0"/>
              <a:t>Not Enough Today !!</a:t>
            </a:r>
          </a:p>
          <a:p>
            <a:r>
              <a:rPr lang="en-US" dirty="0" smtClean="0"/>
              <a:t>The newer IPv6 protocol solves the problem of too few addresses.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end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The Basics of Counting</a:t>
            </a:r>
          </a:p>
          <a:p>
            <a:r>
              <a:rPr lang="en-US" dirty="0" smtClean="0"/>
              <a:t>The Pigeonhole Principle</a:t>
            </a:r>
          </a:p>
          <a:p>
            <a:r>
              <a:rPr lang="en-US" dirty="0" smtClean="0"/>
              <a:t>Permutations and Combinations</a:t>
            </a:r>
          </a:p>
          <a:p>
            <a:r>
              <a:rPr lang="en-US" dirty="0" smtClean="0"/>
              <a:t>Binomial Coefficients and Identities</a:t>
            </a:r>
          </a:p>
          <a:p>
            <a:r>
              <a:rPr lang="en-US" dirty="0" smtClean="0"/>
              <a:t>Generalized Permutations and Combinations</a:t>
            </a:r>
          </a:p>
          <a:p>
            <a:r>
              <a:rPr lang="en-US" dirty="0" smtClean="0"/>
              <a:t>Generating Permutations and Combinations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Division Rule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Division Rule</a:t>
            </a:r>
            <a:r>
              <a:rPr lang="en-US" dirty="0" smtClean="0"/>
              <a:t>: There are </a:t>
            </a:r>
            <a:r>
              <a:rPr lang="en-US" i="1" dirty="0" smtClean="0"/>
              <a:t>n</a:t>
            </a:r>
            <a:r>
              <a:rPr lang="en-US" dirty="0" smtClean="0"/>
              <a:t>/</a:t>
            </a:r>
            <a:r>
              <a:rPr lang="en-US" i="1" dirty="0" smtClean="0"/>
              <a:t>d</a:t>
            </a:r>
            <a:r>
              <a:rPr lang="en-US" dirty="0" smtClean="0"/>
              <a:t> ways to do a task if it can be done using a procedure that can be carried out in </a:t>
            </a:r>
            <a:r>
              <a:rPr lang="en-US" i="1" dirty="0" smtClean="0"/>
              <a:t>n</a:t>
            </a:r>
            <a:r>
              <a:rPr lang="en-US" dirty="0" smtClean="0"/>
              <a:t> ways, and for every way </a:t>
            </a:r>
            <a:r>
              <a:rPr lang="en-US" i="1" dirty="0" smtClean="0"/>
              <a:t>w</a:t>
            </a:r>
            <a:r>
              <a:rPr lang="en-US" dirty="0" smtClean="0"/>
              <a:t>, exactly </a:t>
            </a:r>
            <a:r>
              <a:rPr lang="en-US" i="1" dirty="0" smtClean="0"/>
              <a:t>d</a:t>
            </a:r>
            <a:r>
              <a:rPr lang="en-US" dirty="0" smtClean="0"/>
              <a:t> of the </a:t>
            </a:r>
            <a:r>
              <a:rPr lang="en-US" i="1" dirty="0" smtClean="0"/>
              <a:t>n</a:t>
            </a:r>
            <a:r>
              <a:rPr lang="en-US" dirty="0" smtClean="0"/>
              <a:t> ways correspond to way </a:t>
            </a:r>
            <a:r>
              <a:rPr lang="en-US" i="1" dirty="0" smtClean="0"/>
              <a:t>w</a:t>
            </a:r>
            <a:r>
              <a:rPr lang="en-US" dirty="0" smtClean="0"/>
              <a:t>. </a:t>
            </a:r>
          </a:p>
          <a:p>
            <a:r>
              <a:rPr lang="en-US" dirty="0" smtClean="0"/>
              <a:t>Restated in terms of sets: If the finite set </a:t>
            </a:r>
            <a:r>
              <a:rPr lang="en-US" i="1" dirty="0" smtClean="0"/>
              <a:t>A</a:t>
            </a:r>
            <a:r>
              <a:rPr lang="en-US" dirty="0" smtClean="0"/>
              <a:t> is the union of </a:t>
            </a:r>
            <a:r>
              <a:rPr lang="en-US" i="1" dirty="0" smtClean="0"/>
              <a:t>n</a:t>
            </a:r>
            <a:r>
              <a:rPr lang="en-US" dirty="0" smtClean="0"/>
              <a:t> </a:t>
            </a:r>
            <a:r>
              <a:rPr lang="en-US" dirty="0" err="1" smtClean="0"/>
              <a:t>pairwise</a:t>
            </a:r>
            <a:r>
              <a:rPr lang="en-US" dirty="0" smtClean="0"/>
              <a:t> disjoint subsets each with </a:t>
            </a:r>
            <a:r>
              <a:rPr lang="en-US" i="1" dirty="0" smtClean="0"/>
              <a:t>d</a:t>
            </a:r>
            <a:r>
              <a:rPr lang="en-US" dirty="0" smtClean="0"/>
              <a:t> elements, then </a:t>
            </a:r>
            <a:r>
              <a:rPr lang="en-US" i="1" dirty="0" smtClean="0"/>
              <a:t>n</a:t>
            </a:r>
            <a:r>
              <a:rPr lang="en-US" dirty="0" smtClean="0"/>
              <a:t> = |</a:t>
            </a:r>
            <a:r>
              <a:rPr lang="en-US" i="1" dirty="0" smtClean="0"/>
              <a:t>A</a:t>
            </a:r>
            <a:r>
              <a:rPr lang="en-US" dirty="0" smtClean="0"/>
              <a:t>|/</a:t>
            </a:r>
            <a:r>
              <a:rPr lang="en-US" i="1" dirty="0" smtClean="0"/>
              <a:t>d</a:t>
            </a:r>
            <a:r>
              <a:rPr lang="en-US" dirty="0" smtClean="0"/>
              <a:t>.</a:t>
            </a:r>
          </a:p>
          <a:p>
            <a:r>
              <a:rPr lang="en-US" dirty="0" smtClean="0"/>
              <a:t>In terms of functions: If </a:t>
            </a:r>
            <a:r>
              <a:rPr lang="en-US" i="1" dirty="0" smtClean="0"/>
              <a:t>f </a:t>
            </a:r>
            <a:r>
              <a:rPr lang="en-US" dirty="0" smtClean="0"/>
              <a:t>is a function from </a:t>
            </a:r>
            <a:r>
              <a:rPr lang="en-US" i="1" dirty="0" smtClean="0"/>
              <a:t>A</a:t>
            </a:r>
            <a:r>
              <a:rPr lang="en-US" dirty="0" smtClean="0"/>
              <a:t> to B, where both are finite sets, and for every value </a:t>
            </a:r>
            <a:r>
              <a:rPr lang="en-US" i="1" dirty="0" smtClean="0"/>
              <a:t>y </a:t>
            </a:r>
            <a:r>
              <a:rPr lang="en-US" dirty="0" smtClean="0">
                <a:latin typeface="Cambria Math"/>
                <a:ea typeface="Cambria Math"/>
              </a:rPr>
              <a:t>∈</a:t>
            </a:r>
            <a:r>
              <a:rPr lang="en-US" dirty="0" smtClean="0"/>
              <a:t> </a:t>
            </a:r>
            <a:r>
              <a:rPr lang="en-US" i="1" dirty="0" smtClean="0"/>
              <a:t>B</a:t>
            </a:r>
            <a:r>
              <a:rPr lang="en-US" dirty="0" smtClean="0"/>
              <a:t> there are exactly </a:t>
            </a:r>
            <a:r>
              <a:rPr lang="en-US" i="1" dirty="0" smtClean="0"/>
              <a:t>d</a:t>
            </a:r>
            <a:r>
              <a:rPr lang="en-US" dirty="0" smtClean="0"/>
              <a:t> values </a:t>
            </a:r>
            <a:r>
              <a:rPr lang="en-US" i="1" dirty="0" smtClean="0"/>
              <a:t>x</a:t>
            </a:r>
            <a:r>
              <a:rPr lang="en-US" dirty="0" smtClean="0"/>
              <a:t> </a:t>
            </a:r>
            <a:r>
              <a:rPr lang="en-US" dirty="0" smtClean="0">
                <a:latin typeface="Cambria Math"/>
                <a:ea typeface="Cambria Math"/>
              </a:rPr>
              <a:t>∈</a:t>
            </a:r>
            <a:r>
              <a:rPr lang="en-US" dirty="0" smtClean="0"/>
              <a:t> </a:t>
            </a:r>
            <a:r>
              <a:rPr lang="en-US" i="1" dirty="0" smtClean="0"/>
              <a:t>A</a:t>
            </a:r>
            <a:r>
              <a:rPr lang="en-US" dirty="0" smtClean="0"/>
              <a:t> such that </a:t>
            </a:r>
            <a:r>
              <a:rPr lang="en-US" i="1" dirty="0" smtClean="0"/>
              <a:t>f</a:t>
            </a:r>
            <a:r>
              <a:rPr lang="en-US" dirty="0" smtClean="0"/>
              <a:t>(</a:t>
            </a:r>
            <a:r>
              <a:rPr lang="en-US" i="1" dirty="0" smtClean="0"/>
              <a:t>x</a:t>
            </a:r>
            <a:r>
              <a:rPr lang="en-US" dirty="0" smtClean="0"/>
              <a:t>) = </a:t>
            </a:r>
            <a:r>
              <a:rPr lang="en-US" i="1" dirty="0" smtClean="0"/>
              <a:t>y</a:t>
            </a:r>
            <a:r>
              <a:rPr lang="en-US" dirty="0" smtClean="0"/>
              <a:t>, then   |</a:t>
            </a:r>
            <a:r>
              <a:rPr lang="en-US" i="1" dirty="0" smtClean="0"/>
              <a:t>B</a:t>
            </a:r>
            <a:r>
              <a:rPr lang="en-US" dirty="0" smtClean="0"/>
              <a:t>| = |</a:t>
            </a:r>
            <a:r>
              <a:rPr lang="en-US" i="1" dirty="0" smtClean="0"/>
              <a:t>A</a:t>
            </a:r>
            <a:r>
              <a:rPr lang="en-US" dirty="0" smtClean="0"/>
              <a:t>|/</a:t>
            </a:r>
            <a:r>
              <a:rPr lang="en-US" i="1" dirty="0" smtClean="0"/>
              <a:t>d.</a:t>
            </a:r>
          </a:p>
          <a:p>
            <a:pPr lvl="1">
              <a:buNone/>
            </a:pPr>
            <a:endParaRPr lang="en-US" dirty="0" smtClean="0"/>
          </a:p>
          <a:p>
            <a:pPr>
              <a:buNone/>
            </a:pPr>
            <a:r>
              <a:rPr lang="en-US" b="1" dirty="0" smtClean="0"/>
              <a:t>     Example</a:t>
            </a:r>
            <a:r>
              <a:rPr lang="en-US" dirty="0" smtClean="0"/>
              <a:t>: How many ways are there to seat four people around a circular table, where two </a:t>
            </a:r>
            <a:r>
              <a:rPr lang="en-US" dirty="0" err="1" smtClean="0"/>
              <a:t>seatings</a:t>
            </a:r>
            <a:r>
              <a:rPr lang="en-US" dirty="0" smtClean="0"/>
              <a:t> are considered the same when each person has the same left  and right neighbor?</a:t>
            </a:r>
          </a:p>
          <a:p>
            <a:pPr>
              <a:buNone/>
            </a:pPr>
            <a:r>
              <a:rPr lang="en-US" b="1" dirty="0" smtClean="0"/>
              <a:t>     Solution</a:t>
            </a:r>
            <a:r>
              <a:rPr lang="en-US" dirty="0" smtClean="0"/>
              <a:t>: Number the seats around the table from </a:t>
            </a:r>
            <a:r>
              <a:rPr lang="en-US" dirty="0" smtClean="0">
                <a:latin typeface="Cambria Math" pitchFamily="18" charset="0"/>
                <a:ea typeface="Cambria Math" pitchFamily="18" charset="0"/>
              </a:rPr>
              <a:t>1</a:t>
            </a:r>
            <a:r>
              <a:rPr lang="en-US" dirty="0" smtClean="0"/>
              <a:t> to </a:t>
            </a:r>
            <a:r>
              <a:rPr lang="en-US" dirty="0" smtClean="0">
                <a:latin typeface="Cambria Math" pitchFamily="18" charset="0"/>
                <a:ea typeface="Cambria Math" pitchFamily="18" charset="0"/>
              </a:rPr>
              <a:t>4</a:t>
            </a:r>
            <a:r>
              <a:rPr lang="en-US" dirty="0" smtClean="0"/>
              <a:t> proceeding clockwise. There are four ways to select the person for seat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for seat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2</a:t>
            </a:r>
            <a:r>
              <a:rPr lang="en-US" dirty="0" smtClean="0"/>
              <a:t>, for seat </a:t>
            </a:r>
            <a:r>
              <a:rPr lang="en-US" dirty="0" smtClean="0">
                <a:latin typeface="Cambria Math" pitchFamily="18" charset="0"/>
                <a:ea typeface="Cambria Math" pitchFamily="18" charset="0"/>
              </a:rPr>
              <a:t>3</a:t>
            </a:r>
            <a:r>
              <a:rPr lang="en-US" dirty="0" smtClean="0"/>
              <a:t>, and one way for seat </a:t>
            </a:r>
            <a:r>
              <a:rPr lang="en-US" dirty="0" smtClean="0">
                <a:latin typeface="Cambria Math" pitchFamily="18" charset="0"/>
                <a:ea typeface="Cambria Math" pitchFamily="18" charset="0"/>
              </a:rPr>
              <a:t>4</a:t>
            </a:r>
            <a:r>
              <a:rPr lang="en-US" dirty="0" smtClean="0"/>
              <a:t>. Thus there are </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24</a:t>
            </a:r>
            <a:r>
              <a:rPr lang="en-US" dirty="0" smtClean="0"/>
              <a:t> ways to order the four people. But since two </a:t>
            </a:r>
            <a:r>
              <a:rPr lang="en-US" dirty="0" err="1" smtClean="0"/>
              <a:t>seatings</a:t>
            </a:r>
            <a:r>
              <a:rPr lang="en-US" dirty="0" smtClean="0"/>
              <a:t> are the same when each person has the same left and right neighbor, for every choice for seat </a:t>
            </a:r>
            <a:r>
              <a:rPr lang="en-US" dirty="0" smtClean="0">
                <a:latin typeface="Cambria Math" pitchFamily="18" charset="0"/>
                <a:ea typeface="Cambria Math" pitchFamily="18" charset="0"/>
              </a:rPr>
              <a:t>1</a:t>
            </a:r>
            <a:r>
              <a:rPr lang="en-US" dirty="0" smtClean="0"/>
              <a:t>, we get the same seating. </a:t>
            </a:r>
          </a:p>
          <a:p>
            <a:pPr>
              <a:buNone/>
            </a:pPr>
            <a:r>
              <a:rPr lang="en-US" dirty="0" smtClean="0"/>
              <a:t>      </a:t>
            </a:r>
          </a:p>
          <a:p>
            <a:pPr>
              <a:buNone/>
            </a:pPr>
            <a:r>
              <a:rPr lang="en-US" dirty="0" smtClean="0"/>
              <a:t>      Therefore, by the division rule, there are </a:t>
            </a:r>
            <a:r>
              <a:rPr lang="en-US" dirty="0" smtClean="0">
                <a:latin typeface="Cambria Math" pitchFamily="18" charset="0"/>
                <a:ea typeface="Cambria Math" pitchFamily="18" charset="0"/>
              </a:rPr>
              <a:t>24</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6</a:t>
            </a:r>
            <a:r>
              <a:rPr lang="en-US" dirty="0" smtClean="0"/>
              <a:t> different seating arrangements.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shirts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Permutations and Combinations</a:t>
            </a:r>
            <a:endParaRPr lang="en-US" dirty="0"/>
          </a:p>
        </p:txBody>
      </p:sp>
      <p:sp>
        <p:nvSpPr>
          <p:cNvPr id="3" name="Subtitle 2"/>
          <p:cNvSpPr>
            <a:spLocks noGrp="1"/>
          </p:cNvSpPr>
          <p:nvPr>
            <p:ph type="subTitle" idx="1"/>
          </p:nvPr>
        </p:nvSpPr>
        <p:spPr/>
        <p:txBody>
          <a:bodyPr/>
          <a:lstStyle/>
          <a:p>
            <a:r>
              <a:rPr lang="en-US" dirty="0" smtClean="0"/>
              <a:t>Section 6.3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a:t>
            </a:r>
          </a:p>
          <a:p>
            <a:r>
              <a:rPr lang="en-US" dirty="0" smtClean="0"/>
              <a:t>Combinations</a:t>
            </a:r>
          </a:p>
          <a:p>
            <a:r>
              <a:rPr lang="en-US" dirty="0" smtClean="0"/>
              <a:t>Combinatorial Proofs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A </a:t>
            </a:r>
            <a:r>
              <a:rPr lang="en-US" i="1" dirty="0" smtClean="0"/>
              <a:t>permutation</a:t>
            </a:r>
            <a:r>
              <a:rPr lang="en-US" dirty="0" smtClean="0"/>
              <a:t> of a set of distinct objects is an ordered arrangement of these objects. An ordered arrangement of r elements of a set is called an                      </a:t>
            </a:r>
            <a:r>
              <a:rPr lang="en-US" i="1" dirty="0" smtClean="0"/>
              <a:t>r-</a:t>
            </a:r>
            <a:r>
              <a:rPr lang="en-US" i="1" dirty="0" err="1" smtClean="0"/>
              <a:t>permuation</a:t>
            </a:r>
            <a:r>
              <a:rPr lang="en-US" dirty="0" smtClean="0"/>
              <a:t>.</a:t>
            </a:r>
          </a:p>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smtClean="0"/>
              <a:t>r</a:t>
            </a:r>
            <a:r>
              <a:rPr lang="en-US" dirty="0" smtClean="0"/>
              <a:t>-</a:t>
            </a:r>
            <a:r>
              <a:rPr lang="en-US" dirty="0" err="1" smtClean="0"/>
              <a:t>permuatations</a:t>
            </a:r>
            <a:r>
              <a:rPr lang="en-US" dirty="0" smtClean="0"/>
              <a:t> of a set with </a:t>
            </a:r>
            <a:r>
              <a:rPr lang="en-US" i="1" dirty="0" smtClean="0"/>
              <a:t>n</a:t>
            </a:r>
            <a:r>
              <a:rPr lang="en-US" dirty="0" smtClean="0"/>
              <a:t> elements is denoted by </a:t>
            </a:r>
            <a:r>
              <a:rPr lang="en-US" i="1" dirty="0" smtClean="0"/>
              <a:t>P</a:t>
            </a:r>
            <a:r>
              <a:rPr lang="en-US" dirty="0"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 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 2</a:t>
            </a:r>
            <a:r>
              <a:rPr lang="en-US" dirty="0" smtClean="0"/>
              <a:t>,</a:t>
            </a:r>
            <a:r>
              <a:rPr lang="en-US" dirty="0" smtClean="0">
                <a:latin typeface="Cambria Math" pitchFamily="18" charset="0"/>
                <a:ea typeface="Cambria Math" pitchFamily="18" charset="0"/>
              </a:rPr>
              <a:t>3; 3</a:t>
            </a:r>
            <a:r>
              <a:rPr lang="en-US" dirty="0" smtClean="0"/>
              <a:t>,</a:t>
            </a:r>
            <a:r>
              <a:rPr lang="en-US" dirty="0" smtClean="0">
                <a:latin typeface="Cambria Math" pitchFamily="18" charset="0"/>
                <a:ea typeface="Cambria Math" pitchFamily="18" charset="0"/>
              </a:rPr>
              <a:t>1; and 3</a:t>
            </a:r>
            <a:r>
              <a:rPr lang="en-US" dirty="0" smtClean="0"/>
              <a:t>,</a:t>
            </a:r>
            <a:r>
              <a:rPr lang="en-US" dirty="0" smtClean="0">
                <a:latin typeface="Cambria Math" pitchFamily="18" charset="0"/>
                <a:ea typeface="Cambria Math" pitchFamily="18" charset="0"/>
              </a:rPr>
              <a:t>2.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 for the Number of Permutations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and </a:t>
            </a:r>
            <a:r>
              <a:rPr lang="en-US" i="1" dirty="0" smtClean="0"/>
              <a:t>r</a:t>
            </a:r>
            <a:r>
              <a:rPr lang="en-US" dirty="0" smtClean="0"/>
              <a:t> is an integer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a:t>
            </a:r>
            <a:r>
              <a:rPr lang="en-US" dirty="0" smtClean="0"/>
              <a:t>, then there are</a:t>
            </a:r>
          </a:p>
          <a:p>
            <a:pPr>
              <a:buNone/>
            </a:pPr>
            <a:r>
              <a:rPr lang="en-US" dirty="0" smtClean="0"/>
              <a:t>         </a:t>
            </a:r>
            <a:r>
              <a:rPr lang="en-US" i="1" dirty="0" smtClean="0"/>
              <a:t>P</a:t>
            </a:r>
            <a:r>
              <a:rPr lang="en-US" dirty="0" smtClean="0"/>
              <a:t>(</a:t>
            </a:r>
            <a:r>
              <a:rPr lang="en-US" i="1" dirty="0" smtClean="0"/>
              <a:t>n</a:t>
            </a:r>
            <a:r>
              <a:rPr lang="en-US" dirty="0" smtClean="0"/>
              <a:t>, </a:t>
            </a:r>
            <a:r>
              <a:rPr lang="en-US" i="1" dirty="0" smtClean="0"/>
              <a:t>r</a:t>
            </a:r>
            <a:r>
              <a:rPr lang="en-US" dirty="0" smtClean="0"/>
              <a:t>) =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r>
              <a:rPr lang="en-US" i="1" dirty="0" smtClean="0"/>
              <a:t>n </a:t>
            </a:r>
            <a:r>
              <a:rPr lang="en-US" i="1"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i="1" dirty="0" smtClean="0"/>
              <a:t>    r</a:t>
            </a:r>
            <a:r>
              <a:rPr lang="en-US" dirty="0" smtClean="0"/>
              <a:t>-permutations of a set with n distinct elements.</a:t>
            </a:r>
          </a:p>
          <a:p>
            <a:pPr>
              <a:buNone/>
            </a:pPr>
            <a:r>
              <a:rPr lang="en-US" b="1" dirty="0" smtClean="0"/>
              <a:t>    Proof</a:t>
            </a:r>
            <a:r>
              <a:rPr lang="en-US" dirty="0" smtClean="0"/>
              <a:t>: Use the product rule. The first element can be chosen in </a:t>
            </a:r>
            <a:r>
              <a:rPr lang="en-US" i="1" dirty="0" smtClean="0"/>
              <a:t>n</a:t>
            </a:r>
            <a:r>
              <a:rPr lang="en-US" dirty="0" smtClean="0"/>
              <a:t> ways. The second in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ways, and so on until there are             (</a:t>
            </a:r>
            <a:r>
              <a:rPr lang="en-US" i="1" dirty="0" smtClean="0"/>
              <a:t>n</a:t>
            </a:r>
            <a:r>
              <a:rPr lang="en-US" dirty="0" smtClean="0"/>
              <a:t> </a:t>
            </a:r>
            <a:r>
              <a:rPr lang="en-US" dirty="0" smtClean="0">
                <a:latin typeface="Cambria Math"/>
                <a:ea typeface="Cambria Math"/>
              </a:rPr>
              <a:t>−</a:t>
            </a:r>
            <a:r>
              <a:rPr lang="en-US" dirty="0" smtClean="0"/>
              <a:t> ( </a:t>
            </a:r>
            <a:r>
              <a:rPr lang="en-US" i="1" dirty="0" smtClean="0"/>
              <a:t>r</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ea typeface="Cambria Math" pitchFamily="18" charset="0"/>
              </a:rPr>
              <a:t>)) ways to choose the last element.</a:t>
            </a:r>
          </a:p>
          <a:p>
            <a:r>
              <a:rPr lang="en-US" dirty="0" smtClean="0">
                <a:ea typeface="Cambria Math" pitchFamily="18" charset="0"/>
              </a:rPr>
              <a:t>Note that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n</a:t>
            </a:r>
            <a:r>
              <a:rPr lang="en-US" dirty="0" smtClean="0">
                <a:ea typeface="Cambria Math" pitchFamily="18" charset="0"/>
              </a:rPr>
              <a:t>,</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since there is only one way to order zero elements.</a:t>
            </a:r>
          </a:p>
          <a:p>
            <a:pPr>
              <a:buNone/>
            </a:pPr>
            <a:r>
              <a:rPr lang="en-US" b="1" dirty="0" smtClean="0">
                <a:ea typeface="Cambria Math" pitchFamily="18" charset="0"/>
              </a:rPr>
              <a:t>    Corollary </a:t>
            </a:r>
            <a:r>
              <a:rPr lang="en-US" b="1" dirty="0" smtClean="0">
                <a:latin typeface="Cambria Math" pitchFamily="18" charset="0"/>
                <a:ea typeface="Cambria Math" pitchFamily="18" charset="0"/>
              </a:rPr>
              <a:t>1</a:t>
            </a:r>
            <a:r>
              <a:rPr lang="en-US" dirty="0" smtClean="0">
                <a:ea typeface="Cambria Math" pitchFamily="18" charset="0"/>
              </a:rPr>
              <a:t>: If </a:t>
            </a:r>
            <a:r>
              <a:rPr lang="en-US" i="1" dirty="0" smtClean="0">
                <a:ea typeface="Cambria Math" pitchFamily="18" charset="0"/>
              </a:rPr>
              <a:t>n</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are integers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 </a:t>
            </a:r>
            <a:r>
              <a:rPr lang="en-US" dirty="0" smtClean="0"/>
              <a:t>then</a:t>
            </a:r>
          </a:p>
          <a:p>
            <a:endParaRPr lang="en-US" i="1" dirty="0" smtClean="0"/>
          </a:p>
          <a:p>
            <a:pPr>
              <a:buNone/>
            </a:pPr>
            <a:r>
              <a:rPr lang="en-US" i="1" dirty="0" smtClean="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the shortest path that visits all the cities, she must consider 5040 paths!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We solve this problem by counting the permutations of six objects, </a:t>
            </a: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An </a:t>
            </a:r>
            <a:r>
              <a:rPr lang="en-US" i="1" dirty="0" smtClean="0"/>
              <a:t>r-combination</a:t>
            </a:r>
            <a:r>
              <a:rPr lang="en-US" dirty="0" smtClean="0"/>
              <a:t> of elements of a set is an unordered selection of </a:t>
            </a:r>
            <a:r>
              <a:rPr lang="en-US" i="1" dirty="0" smtClean="0"/>
              <a:t>r</a:t>
            </a:r>
            <a:r>
              <a:rPr lang="en-US" dirty="0" smtClean="0"/>
              <a:t> elements from the set. Thus, an    </a:t>
            </a:r>
            <a:r>
              <a:rPr lang="en-US" i="1" dirty="0" smtClean="0"/>
              <a:t>r</a:t>
            </a:r>
            <a:r>
              <a:rPr lang="en-US" dirty="0" smtClean="0"/>
              <a:t>-combination is simply a subset of the set with </a:t>
            </a:r>
            <a:r>
              <a:rPr lang="en-US" i="1" dirty="0" smtClean="0"/>
              <a:t>r</a:t>
            </a:r>
            <a:r>
              <a:rPr lang="en-US" dirty="0" smtClean="0"/>
              <a:t> elements.</a:t>
            </a:r>
          </a:p>
          <a:p>
            <a:r>
              <a:rPr lang="en-US" dirty="0" smtClean="0"/>
              <a:t>The number of </a:t>
            </a:r>
            <a:r>
              <a:rPr lang="en-US" i="1" dirty="0" smtClean="0"/>
              <a:t>r</a:t>
            </a:r>
            <a:r>
              <a:rPr lang="en-US" dirty="0" smtClean="0"/>
              <a:t>-combinations of a set with n distinct elements is denoted by </a:t>
            </a:r>
            <a:r>
              <a:rPr lang="en-US" i="1" dirty="0" smtClean="0"/>
              <a:t>C</a:t>
            </a:r>
            <a:r>
              <a:rPr lang="en-US" dirty="0" smtClean="0"/>
              <a:t>(</a:t>
            </a:r>
            <a:r>
              <a:rPr lang="en-US" i="1" dirty="0" smtClean="0"/>
              <a:t>n</a:t>
            </a:r>
            <a:r>
              <a:rPr lang="en-US" dirty="0" smtClean="0"/>
              <a:t>, </a:t>
            </a:r>
            <a:r>
              <a:rPr lang="en-US" i="1" dirty="0" smtClean="0"/>
              <a:t>r</a:t>
            </a:r>
            <a:r>
              <a:rPr lang="en-US" dirty="0" smtClean="0"/>
              <a:t>). The notation          is also used and is called a </a:t>
            </a:r>
            <a:r>
              <a:rPr lang="en-US" i="1" dirty="0" smtClean="0"/>
              <a:t>binomial coefficient</a:t>
            </a:r>
            <a:r>
              <a:rPr lang="en-US" dirty="0" smtClean="0"/>
              <a:t>. (</a:t>
            </a:r>
            <a:r>
              <a:rPr lang="en-US" i="1" dirty="0" smtClean="0"/>
              <a:t>We will see the notation again in the binomial theorem in Section</a:t>
            </a:r>
            <a:r>
              <a:rPr lang="en-US" dirty="0" smtClean="0"/>
              <a:t>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4</a:t>
            </a:r>
            <a:r>
              <a:rPr lang="en-US" dirty="0" smtClean="0"/>
              <a:t>.)</a:t>
            </a:r>
          </a:p>
          <a:p>
            <a:pPr>
              <a:buNone/>
            </a:pPr>
            <a:r>
              <a:rPr lang="en-US" b="1" dirty="0" smtClean="0"/>
              <a:t>   Example</a:t>
            </a:r>
            <a:r>
              <a:rPr lang="en-US" dirty="0" smtClean="0"/>
              <a:t>: Let </a:t>
            </a:r>
            <a:r>
              <a:rPr lang="en-US" i="1" dirty="0" smtClean="0"/>
              <a:t>S</a:t>
            </a:r>
            <a:r>
              <a:rPr lang="en-US" dirty="0" smtClean="0"/>
              <a:t> be the set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Then {</a:t>
            </a:r>
            <a:r>
              <a:rPr lang="en-US" i="1" dirty="0" smtClean="0"/>
              <a:t>a</a:t>
            </a:r>
            <a:r>
              <a:rPr lang="en-US" dirty="0" smtClean="0"/>
              <a:t>, </a:t>
            </a:r>
            <a:r>
              <a:rPr lang="en-US" i="1" dirty="0" smtClean="0"/>
              <a:t>c</a:t>
            </a:r>
            <a:r>
              <a:rPr lang="en-US" dirty="0" smtClean="0"/>
              <a:t>, </a:t>
            </a:r>
            <a:r>
              <a:rPr lang="en-US" i="1" dirty="0" smtClean="0"/>
              <a:t>d</a:t>
            </a:r>
            <a:r>
              <a:rPr lang="en-US" dirty="0" smtClean="0"/>
              <a:t>} is a </a:t>
            </a:r>
            <a:r>
              <a:rPr lang="en-US" dirty="0" smtClean="0">
                <a:latin typeface="Cambria Math" pitchFamily="18" charset="0"/>
                <a:ea typeface="Cambria Math" pitchFamily="18" charset="0"/>
              </a:rPr>
              <a:t>3</a:t>
            </a:r>
            <a:r>
              <a:rPr lang="en-US" dirty="0" smtClean="0"/>
              <a:t>-combination from S. It is the same as {</a:t>
            </a:r>
            <a:r>
              <a:rPr lang="en-US" i="1" dirty="0" smtClean="0"/>
              <a:t>d</a:t>
            </a:r>
            <a:r>
              <a:rPr lang="en-US" dirty="0" smtClean="0"/>
              <a:t>, </a:t>
            </a:r>
            <a:r>
              <a:rPr lang="en-US" i="1" dirty="0" smtClean="0"/>
              <a:t>c</a:t>
            </a:r>
            <a:r>
              <a:rPr lang="en-US" dirty="0" smtClean="0"/>
              <a:t>, </a:t>
            </a:r>
            <a:r>
              <a:rPr lang="en-US" i="1" dirty="0" smtClean="0"/>
              <a:t>a</a:t>
            </a:r>
            <a:r>
              <a:rPr lang="en-US" dirty="0" smtClean="0"/>
              <a:t>} since the order listed does not matter.</a:t>
            </a:r>
          </a:p>
          <a:p>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6 because the 2-combinations of </a:t>
            </a:r>
            <a:r>
              <a:rPr lang="en-US" dirty="0" smtClean="0"/>
              <a:t>{</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are the six subsets {</a:t>
            </a:r>
            <a:r>
              <a:rPr lang="en-US" i="1" dirty="0" smtClean="0"/>
              <a:t>a</a:t>
            </a:r>
            <a:r>
              <a:rPr lang="en-US" dirty="0" smtClean="0"/>
              <a:t>, </a:t>
            </a:r>
            <a:r>
              <a:rPr lang="en-US" i="1" dirty="0" smtClean="0"/>
              <a:t>b</a:t>
            </a:r>
            <a:r>
              <a:rPr lang="en-US" dirty="0" smtClean="0"/>
              <a:t>}, {</a:t>
            </a:r>
            <a:r>
              <a:rPr lang="en-US" i="1" dirty="0" smtClean="0"/>
              <a:t>a</a:t>
            </a:r>
            <a:r>
              <a:rPr lang="en-US" dirty="0" smtClean="0"/>
              <a:t>, </a:t>
            </a:r>
            <a:r>
              <a:rPr lang="en-US" i="1" dirty="0" smtClean="0"/>
              <a:t>c</a:t>
            </a:r>
            <a:r>
              <a:rPr lang="en-US" dirty="0" smtClean="0"/>
              <a:t>}, {</a:t>
            </a:r>
            <a:r>
              <a:rPr lang="en-US" i="1" dirty="0" smtClean="0"/>
              <a:t>a</a:t>
            </a:r>
            <a:r>
              <a:rPr lang="en-US" dirty="0" smtClean="0"/>
              <a:t>, </a:t>
            </a:r>
            <a:r>
              <a:rPr lang="en-US" i="1" dirty="0" smtClean="0"/>
              <a:t>d</a:t>
            </a:r>
            <a:r>
              <a:rPr lang="en-US" dirty="0" smtClean="0"/>
              <a:t>}, {</a:t>
            </a:r>
            <a:r>
              <a:rPr lang="en-US" i="1" dirty="0" smtClean="0"/>
              <a:t>b</a:t>
            </a:r>
            <a:r>
              <a:rPr lang="en-US" dirty="0" smtClean="0"/>
              <a:t>, </a:t>
            </a:r>
            <a:r>
              <a:rPr lang="en-US" i="1" dirty="0" smtClean="0"/>
              <a:t>c</a:t>
            </a:r>
            <a:r>
              <a:rPr lang="en-US" dirty="0" smtClean="0"/>
              <a:t>}, {</a:t>
            </a:r>
            <a:r>
              <a:rPr lang="en-US" i="1" dirty="0" smtClean="0"/>
              <a:t>b</a:t>
            </a:r>
            <a:r>
              <a:rPr lang="en-US" dirty="0" smtClean="0"/>
              <a:t>, </a:t>
            </a:r>
            <a:r>
              <a:rPr lang="en-US" i="1" dirty="0" smtClean="0"/>
              <a:t>d</a:t>
            </a:r>
            <a:r>
              <a:rPr lang="en-US" dirty="0" smtClean="0"/>
              <a:t>}, and {</a:t>
            </a:r>
            <a:r>
              <a:rPr lang="en-US" i="1" dirty="0" smtClean="0"/>
              <a:t>c</a:t>
            </a:r>
            <a:r>
              <a:rPr lang="en-US" dirty="0" smtClean="0"/>
              <a:t>, </a:t>
            </a:r>
            <a:r>
              <a:rPr lang="en-US" i="1" dirty="0" smtClean="0"/>
              <a:t>d</a:t>
            </a:r>
            <a:r>
              <a:rPr lang="en-US" dirty="0" smtClean="0"/>
              <a:t>}. </a:t>
            </a:r>
            <a:endParaRPr lang="en-US" dirty="0">
              <a:latin typeface="Cambria Math" pitchFamily="18" charset="0"/>
              <a:ea typeface="Cambria Math" pitchFamily="18"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781799" y="3352800"/>
            <a:ext cx="403479" cy="3657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6" name="Content Placeholder 5"/>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a:t>
            </a:r>
            <a:r>
              <a:rPr lang="en-US" i="1" dirty="0" smtClean="0"/>
              <a:t>r</a:t>
            </a:r>
            <a:r>
              <a:rPr lang="en-US" dirty="0" smtClean="0"/>
              <a:t>-combinations of a set with </a:t>
            </a:r>
            <a:r>
              <a:rPr lang="en-US" i="1" dirty="0" smtClean="0"/>
              <a:t>n</a:t>
            </a:r>
            <a:r>
              <a:rPr lang="en-US" dirty="0" smtClean="0"/>
              <a:t> elements, where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latin typeface="Cambria Math"/>
                <a:ea typeface="Cambria Math"/>
              </a:rPr>
              <a:t> ≥ 0, equals</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b="1" dirty="0" smtClean="0">
                <a:latin typeface="Cambria Math"/>
                <a:ea typeface="Cambria Math"/>
              </a:rPr>
              <a:t>    Proof</a:t>
            </a:r>
            <a:r>
              <a:rPr lang="en-US" dirty="0" smtClean="0">
                <a:latin typeface="Cambria Math"/>
                <a:ea typeface="Cambria Math"/>
              </a:rPr>
              <a:t>:  By the product rule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a:t>
            </a:r>
            <a:r>
              <a:rPr lang="en-US" i="1" dirty="0" smtClean="0">
                <a:ea typeface="Cambria Math"/>
              </a:rPr>
              <a:t>r</a:t>
            </a:r>
            <a:r>
              <a:rPr lang="en-US" dirty="0" smtClean="0">
                <a:ea typeface="Cambria Math"/>
              </a:rPr>
              <a:t>) =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r</a:t>
            </a:r>
            <a:r>
              <a:rPr lang="en-US" dirty="0" smtClean="0">
                <a:ea typeface="Cambria Math"/>
              </a:rPr>
              <a:t>) ∙ </a:t>
            </a:r>
            <a:r>
              <a:rPr lang="en-US" i="1" dirty="0" smtClean="0">
                <a:ea typeface="Cambria Math"/>
              </a:rPr>
              <a:t>P</a:t>
            </a:r>
            <a:r>
              <a:rPr lang="en-US" dirty="0" smtClean="0">
                <a:ea typeface="Cambria Math"/>
              </a:rPr>
              <a:t>(</a:t>
            </a:r>
            <a:r>
              <a:rPr lang="en-US" i="1" dirty="0" err="1" smtClean="0">
                <a:ea typeface="Cambria Math"/>
              </a:rPr>
              <a:t>r</a:t>
            </a:r>
            <a:r>
              <a:rPr lang="en-US" dirty="0" err="1" smtClean="0">
                <a:ea typeface="Cambria Math"/>
              </a:rPr>
              <a:t>,</a:t>
            </a:r>
            <a:r>
              <a:rPr lang="en-US" i="1" dirty="0" err="1" smtClean="0">
                <a:ea typeface="Cambria Math"/>
              </a:rPr>
              <a:t>r</a:t>
            </a:r>
            <a:r>
              <a:rPr lang="en-US" dirty="0" smtClean="0">
                <a:ea typeface="Cambria Math"/>
              </a:rPr>
              <a:t>). 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981200" y="4953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How many poker hands of five cards can be dealt from a standard deck of </a:t>
            </a:r>
            <a:r>
              <a:rPr lang="en-US" dirty="0" smtClean="0">
                <a:latin typeface="Cambria Math" pitchFamily="18" charset="0"/>
                <a:ea typeface="Cambria Math" pitchFamily="18" charset="0"/>
              </a:rPr>
              <a:t>52</a:t>
            </a:r>
            <a:r>
              <a:rPr lang="en-US" dirty="0" smtClean="0"/>
              <a:t> cards? Also, how many ways are there to select </a:t>
            </a:r>
            <a:r>
              <a:rPr lang="en-US" dirty="0" smtClean="0">
                <a:latin typeface="Cambria Math" pitchFamily="18" charset="0"/>
                <a:ea typeface="Cambria Math" pitchFamily="18" charset="0"/>
              </a:rPr>
              <a:t>47</a:t>
            </a:r>
            <a:r>
              <a:rPr lang="en-US" dirty="0" smtClean="0"/>
              <a:t> cards from a deck of </a:t>
            </a:r>
            <a:r>
              <a:rPr lang="en-US" dirty="0" smtClean="0">
                <a:latin typeface="Cambria Math" pitchFamily="18" charset="0"/>
                <a:ea typeface="Cambria Math" pitchFamily="18" charset="0"/>
              </a:rPr>
              <a:t>52</a:t>
            </a:r>
            <a:r>
              <a:rPr lang="en-US" dirty="0" smtClean="0"/>
              <a:t> cards?</a:t>
            </a:r>
          </a:p>
          <a:p>
            <a:pPr>
              <a:buNone/>
            </a:pPr>
            <a:r>
              <a:rPr lang="en-US" b="1" dirty="0" smtClean="0"/>
              <a:t>   Solution</a:t>
            </a:r>
            <a:r>
              <a:rPr lang="en-US" dirty="0" smtClean="0"/>
              <a:t>: Since the order in which the cards are dealt does not matter, the number of five card hands is:</a:t>
            </a:r>
          </a:p>
          <a:p>
            <a:endParaRPr lang="en-US" dirty="0" smtClean="0"/>
          </a:p>
          <a:p>
            <a:endParaRPr lang="en-US" dirty="0" smtClean="0"/>
          </a:p>
          <a:p>
            <a:endParaRPr lang="en-US" dirty="0" smtClean="0"/>
          </a:p>
          <a:p>
            <a:r>
              <a:rPr lang="en-US" dirty="0" smtClean="0"/>
              <a:t>The different ways to select </a:t>
            </a:r>
            <a:r>
              <a:rPr lang="en-US" dirty="0" smtClean="0">
                <a:latin typeface="Cambria Math" pitchFamily="18" charset="0"/>
                <a:ea typeface="Cambria Math" pitchFamily="18" charset="0"/>
              </a:rPr>
              <a:t>47</a:t>
            </a:r>
            <a:r>
              <a:rPr lang="en-US" dirty="0" smtClean="0"/>
              <a:t> cards from </a:t>
            </a:r>
            <a:r>
              <a:rPr lang="en-US" dirty="0" smtClean="0">
                <a:latin typeface="Cambria Math" pitchFamily="18" charset="0"/>
                <a:ea typeface="Cambria Math" pitchFamily="18" charset="0"/>
              </a:rPr>
              <a:t>52</a:t>
            </a:r>
            <a:r>
              <a:rPr lang="en-US" dirty="0" smtClean="0"/>
              <a:t> is</a:t>
            </a:r>
          </a:p>
          <a:p>
            <a:endParaRPr lang="en-US" dirty="0" smtClean="0"/>
          </a:p>
          <a:p>
            <a:pPr>
              <a:buNone/>
            </a:pPr>
            <a:r>
              <a:rPr lang="en-US" dirty="0" smtClean="0"/>
              <a:t>    </a:t>
            </a:r>
            <a:endParaRPr lang="en-US" dirty="0"/>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smtClean="0"/>
              <a:t>This is a special case of a general result.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2</a:t>
            </a:r>
            <a:r>
              <a:rPr lang="en-US" dirty="0" smtClean="0"/>
              <a:t>: Let </a:t>
            </a:r>
            <a:r>
              <a:rPr lang="en-US" i="1" dirty="0" smtClean="0"/>
              <a:t>n</a:t>
            </a:r>
            <a:r>
              <a:rPr lang="en-US" dirty="0" smtClean="0"/>
              <a:t> and </a:t>
            </a:r>
            <a:r>
              <a:rPr lang="en-US" i="1" dirty="0" smtClean="0"/>
              <a:t>r</a:t>
            </a:r>
            <a:r>
              <a:rPr lang="en-US" dirty="0" smtClean="0"/>
              <a:t> be nonnegative integers with     </a:t>
            </a:r>
            <a:r>
              <a:rPr lang="en-US" i="1" dirty="0" smtClean="0"/>
              <a:t>r </a:t>
            </a:r>
            <a:r>
              <a:rPr lang="en-US" dirty="0" smtClean="0">
                <a:latin typeface="Cambria Math"/>
                <a:ea typeface="Cambria Math"/>
              </a:rPr>
              <a:t>≤ </a:t>
            </a:r>
            <a:r>
              <a:rPr lang="en-US" i="1" dirty="0" smtClean="0">
                <a:ea typeface="Cambria Math"/>
              </a:rPr>
              <a:t>n</a:t>
            </a:r>
            <a:r>
              <a:rPr lang="en-US" dirty="0" smtClean="0">
                <a:latin typeface="Cambria Math"/>
                <a:ea typeface="Cambria Math"/>
              </a:rPr>
              <a:t>.</a:t>
            </a:r>
            <a:r>
              <a:rPr lang="en-US" dirty="0" smtClean="0"/>
              <a:t> Then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a:p>
            <a:pPr>
              <a:buNone/>
            </a:pPr>
            <a:r>
              <a:rPr lang="en-US" b="1" dirty="0" smtClean="0">
                <a:latin typeface="Cambria Math"/>
                <a:ea typeface="Cambria Math"/>
              </a:rPr>
              <a:t>   Proof</a:t>
            </a:r>
            <a:r>
              <a:rPr lang="en-US" dirty="0" smtClean="0">
                <a:latin typeface="Cambria Math"/>
                <a:ea typeface="Cambria Math"/>
              </a:rPr>
              <a:t>: From Theorem 2, it follows that</a:t>
            </a:r>
          </a:p>
          <a:p>
            <a:endParaRPr lang="en-US" dirty="0" smtClean="0">
              <a:latin typeface="Cambria Math"/>
              <a:ea typeface="Cambria Math"/>
            </a:endParaRPr>
          </a:p>
          <a:p>
            <a:pPr>
              <a:buNone/>
            </a:pPr>
            <a:r>
              <a:rPr lang="en-US" dirty="0" smtClean="0">
                <a:latin typeface="Cambria Math"/>
                <a:ea typeface="Cambria Math"/>
              </a:rPr>
              <a:t>     and </a:t>
            </a:r>
          </a:p>
          <a:p>
            <a:endParaRPr lang="en-US" dirty="0" smtClean="0">
              <a:latin typeface="Cambria Math"/>
              <a:ea typeface="Cambria Math"/>
            </a:endParaRPr>
          </a:p>
          <a:p>
            <a:pPr>
              <a:buNone/>
            </a:pPr>
            <a:r>
              <a:rPr lang="en-US" dirty="0" smtClean="0"/>
              <a:t>   Hence,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smtClean="0"/>
              <a:t>This result can be proved without using algebraic manipulation. </a:t>
            </a:r>
            <a:r>
              <a:rPr lang="en-US" dirty="0" smtClean="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t>Tree Diagrams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Proofs</a:t>
            </a:r>
            <a:endParaRPr lang="en-US" dirty="0"/>
          </a:p>
        </p:txBody>
      </p:sp>
      <p:sp>
        <p:nvSpPr>
          <p:cNvPr id="3" name="Content Placeholder 2"/>
          <p:cNvSpPr>
            <a:spLocks noGrp="1"/>
          </p:cNvSpPr>
          <p:nvPr>
            <p:ph idx="1"/>
          </p:nvPr>
        </p:nvSpPr>
        <p:spPr/>
        <p:txBody>
          <a:bodyPr/>
          <a:lstStyle/>
          <a:p>
            <a:r>
              <a:rPr lang="en-US" b="1" dirty="0" smtClean="0"/>
              <a:t>Definition </a:t>
            </a:r>
            <a:r>
              <a:rPr lang="en-US" b="1" dirty="0" smtClean="0">
                <a:latin typeface="Cambria Math" pitchFamily="18" charset="0"/>
                <a:ea typeface="Cambria Math" pitchFamily="18" charset="0"/>
              </a:rPr>
              <a:t>1</a:t>
            </a:r>
            <a:r>
              <a:rPr lang="en-US" dirty="0" smtClean="0"/>
              <a:t>: A </a:t>
            </a:r>
            <a:r>
              <a:rPr lang="en-US" i="1" dirty="0" smtClean="0"/>
              <a:t>combinatorial proof </a:t>
            </a:r>
            <a:r>
              <a:rPr lang="en-US" dirty="0" smtClean="0"/>
              <a:t>of an identity is a proof that  uses one of the following methods.</a:t>
            </a:r>
          </a:p>
          <a:p>
            <a:pPr lvl="1"/>
            <a:r>
              <a:rPr lang="en-US" dirty="0" smtClean="0"/>
              <a:t>A </a:t>
            </a:r>
            <a:r>
              <a:rPr lang="en-US" i="1" dirty="0" smtClean="0"/>
              <a:t>double counting proof </a:t>
            </a:r>
            <a:r>
              <a:rPr lang="en-US" dirty="0" smtClean="0"/>
              <a:t>uses counting arguments to prove that both sides of an identity count the same objects, but in different ways.</a:t>
            </a:r>
          </a:p>
          <a:p>
            <a:pPr lvl="1"/>
            <a:r>
              <a:rPr lang="en-US" dirty="0" smtClean="0"/>
              <a:t>A </a:t>
            </a:r>
            <a:r>
              <a:rPr lang="en-US" i="1" dirty="0" err="1" smtClean="0"/>
              <a:t>bijective</a:t>
            </a:r>
            <a:r>
              <a:rPr lang="en-US" i="1" dirty="0" smtClean="0"/>
              <a:t> proof  </a:t>
            </a:r>
            <a:r>
              <a:rPr lang="en-US" dirty="0" smtClean="0"/>
              <a:t>shows  that there is a </a:t>
            </a:r>
            <a:r>
              <a:rPr lang="en-US" dirty="0" err="1" smtClean="0"/>
              <a:t>bijection</a:t>
            </a:r>
            <a:r>
              <a:rPr lang="en-US" dirty="0" smtClean="0"/>
              <a:t> between the sets of objects counted by the two sides of the identity.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Proofs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two combinatorial proofs that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 </a:t>
            </a:r>
          </a:p>
          <a:p>
            <a:pPr>
              <a:buNone/>
            </a:pPr>
            <a:r>
              <a:rPr lang="en-US" dirty="0" smtClean="0">
                <a:latin typeface="Cambria Math"/>
                <a:ea typeface="Cambria Math"/>
              </a:rPr>
              <a:t>    when r and n are nonnegative integers with </a:t>
            </a:r>
            <a:r>
              <a:rPr lang="en-US" i="1" dirty="0" smtClean="0">
                <a:latin typeface="Cambria Math"/>
                <a:ea typeface="Cambria Math"/>
              </a:rPr>
              <a:t>r</a:t>
            </a:r>
            <a:r>
              <a:rPr lang="en-US" dirty="0" smtClean="0">
                <a:latin typeface="Cambria Math"/>
                <a:ea typeface="Cambria Math"/>
              </a:rPr>
              <a:t> &lt; </a:t>
            </a:r>
            <a:r>
              <a:rPr lang="en-US" i="1" dirty="0" smtClean="0">
                <a:latin typeface="Cambria Math"/>
                <a:ea typeface="Cambria Math"/>
              </a:rPr>
              <a:t>n</a:t>
            </a:r>
            <a:r>
              <a:rPr lang="en-US" dirty="0" smtClean="0"/>
              <a:t>:</a:t>
            </a:r>
          </a:p>
          <a:p>
            <a:pPr lvl="1"/>
            <a:r>
              <a:rPr lang="en-US" i="1" dirty="0" err="1" smtClean="0"/>
              <a:t>Bijective</a:t>
            </a:r>
            <a:r>
              <a:rPr lang="en-US" i="1" dirty="0" smtClean="0"/>
              <a:t> Proof</a:t>
            </a:r>
            <a:r>
              <a:rPr lang="en-US" dirty="0" smtClean="0"/>
              <a:t>: Suppose that </a:t>
            </a:r>
            <a:r>
              <a:rPr lang="en-US" i="1" dirty="0" smtClean="0"/>
              <a:t>S</a:t>
            </a:r>
            <a:r>
              <a:rPr lang="en-US" dirty="0" smtClean="0"/>
              <a:t> is a set with </a:t>
            </a:r>
            <a:r>
              <a:rPr lang="en-US" i="1" dirty="0" smtClean="0"/>
              <a:t>n</a:t>
            </a:r>
            <a:r>
              <a:rPr lang="en-US" dirty="0" smtClean="0"/>
              <a:t> elements. The function that maps a subset </a:t>
            </a:r>
            <a:r>
              <a:rPr lang="en-US" i="1" dirty="0" smtClean="0"/>
              <a:t>A</a:t>
            </a:r>
            <a:r>
              <a:rPr lang="en-US" dirty="0" smtClean="0"/>
              <a:t> of </a:t>
            </a:r>
            <a:r>
              <a:rPr lang="en-US" i="1" dirty="0" smtClean="0"/>
              <a:t>S </a:t>
            </a:r>
            <a:r>
              <a:rPr lang="en-US" dirty="0" smtClean="0"/>
              <a:t>to      is a </a:t>
            </a:r>
            <a:r>
              <a:rPr lang="en-US" dirty="0" err="1" smtClean="0"/>
              <a:t>bijection</a:t>
            </a:r>
            <a:r>
              <a:rPr lang="en-US" dirty="0" smtClean="0"/>
              <a:t> between the subsets of </a:t>
            </a:r>
            <a:r>
              <a:rPr lang="en-US" i="1" dirty="0" smtClean="0"/>
              <a:t>S</a:t>
            </a:r>
            <a:r>
              <a:rPr lang="en-US" dirty="0" smtClean="0"/>
              <a:t> with </a:t>
            </a:r>
            <a:r>
              <a:rPr lang="en-US" i="1" dirty="0" smtClean="0"/>
              <a:t>r</a:t>
            </a:r>
            <a:r>
              <a:rPr lang="en-US" dirty="0" smtClean="0"/>
              <a:t> elements and the subsets with </a:t>
            </a:r>
            <a:r>
              <a:rPr lang="en-US" i="1" dirty="0" smtClean="0"/>
              <a:t>n</a:t>
            </a:r>
            <a:r>
              <a:rPr lang="en-US" dirty="0" smtClean="0"/>
              <a:t>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elements. Since there is a </a:t>
            </a:r>
            <a:r>
              <a:rPr lang="en-US" dirty="0" err="1" smtClean="0">
                <a:latin typeface="Cambria Math"/>
                <a:ea typeface="Cambria Math"/>
              </a:rPr>
              <a:t>bijection</a:t>
            </a:r>
            <a:r>
              <a:rPr lang="en-US" dirty="0" smtClean="0">
                <a:latin typeface="Cambria Math"/>
                <a:ea typeface="Cambria Math"/>
              </a:rPr>
              <a:t> between the two sets, they must have the same number of elements. </a:t>
            </a:r>
            <a:r>
              <a:rPr lang="en-US" dirty="0" smtClean="0"/>
              <a:t>  </a:t>
            </a:r>
            <a:r>
              <a:rPr lang="en-US" i="1" dirty="0" smtClean="0">
                <a:ea typeface="Cambria Math" pitchFamily="18" charset="0"/>
              </a:rPr>
              <a:t> </a:t>
            </a:r>
            <a:endParaRPr lang="en-US" b="1" i="1" dirty="0" smtClean="0">
              <a:ea typeface="Cambria Math" pitchFamily="18" charset="0"/>
            </a:endParaRPr>
          </a:p>
          <a:p>
            <a:pPr lvl="1"/>
            <a:r>
              <a:rPr lang="en-US" i="1" dirty="0" smtClean="0"/>
              <a:t>Double Counting Proof</a:t>
            </a:r>
            <a:r>
              <a:rPr lang="en-US" dirty="0" smtClean="0"/>
              <a:t>: By definition the number of subsets of </a:t>
            </a:r>
            <a:r>
              <a:rPr lang="en-US" i="1" dirty="0" smtClean="0"/>
              <a:t>S</a:t>
            </a:r>
            <a:r>
              <a:rPr lang="en-US" dirty="0" smtClean="0"/>
              <a:t> with </a:t>
            </a:r>
            <a:r>
              <a:rPr lang="en-US" i="1" dirty="0" smtClean="0"/>
              <a:t>r</a:t>
            </a:r>
            <a:r>
              <a:rPr lang="en-US" dirty="0" smtClean="0"/>
              <a:t> elements is </a:t>
            </a:r>
            <a:r>
              <a:rPr lang="en-US" i="1" dirty="0" smtClean="0"/>
              <a:t>C</a:t>
            </a:r>
            <a:r>
              <a:rPr lang="en-US" dirty="0" smtClean="0"/>
              <a:t>(</a:t>
            </a:r>
            <a:r>
              <a:rPr lang="en-US" i="1" dirty="0" smtClean="0"/>
              <a:t>n</a:t>
            </a:r>
            <a:r>
              <a:rPr lang="en-US" dirty="0" smtClean="0"/>
              <a:t>, </a:t>
            </a:r>
            <a:r>
              <a:rPr lang="en-US" i="1" dirty="0" smtClean="0"/>
              <a:t>r</a:t>
            </a:r>
            <a:r>
              <a:rPr lang="en-US" dirty="0" smtClean="0"/>
              <a:t>). Each subset A of S can also be described by specifying which elements are not in A, i.e., those which are  in     . Since the complement of a subset of S with </a:t>
            </a:r>
            <a:r>
              <a:rPr lang="en-US" i="1" dirty="0" smtClean="0"/>
              <a:t>r</a:t>
            </a:r>
            <a:r>
              <a:rPr lang="en-US" dirty="0" smtClean="0"/>
              <a:t> elements has </a:t>
            </a:r>
            <a:r>
              <a:rPr lang="en-US" i="1" dirty="0" smtClean="0"/>
              <a:t>n</a:t>
            </a:r>
            <a:r>
              <a:rPr lang="en-US" dirty="0" smtClean="0"/>
              <a:t>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elements, there are also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 subsets of </a:t>
            </a:r>
            <a:r>
              <a:rPr lang="en-US" i="1" dirty="0" smtClean="0">
                <a:latin typeface="Cambria Math"/>
                <a:ea typeface="Cambria Math"/>
              </a:rPr>
              <a:t>S </a:t>
            </a:r>
            <a:r>
              <a:rPr lang="en-US" dirty="0" smtClean="0">
                <a:latin typeface="Cambria Math"/>
                <a:ea typeface="Cambria Math"/>
              </a:rPr>
              <a:t>with </a:t>
            </a:r>
            <a:r>
              <a:rPr lang="en-US" i="1" dirty="0" smtClean="0">
                <a:latin typeface="Cambria Math"/>
                <a:ea typeface="Cambria Math"/>
              </a:rPr>
              <a:t>r</a:t>
            </a:r>
            <a:r>
              <a:rPr lang="en-US" dirty="0" smtClean="0">
                <a:latin typeface="Cambria Math"/>
                <a:ea typeface="Cambria Math"/>
              </a:rPr>
              <a:t> elements.</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505200" y="5257800"/>
            <a:ext cx="228600" cy="215265"/>
          </a:xfrm>
          <a:prstGeom prst="rect">
            <a:avLst/>
          </a:prstGeom>
        </p:spPr>
      </p:pic>
      <p:sp>
        <p:nvSpPr>
          <p:cNvPr id="8" name="Isosceles Triangle 7"/>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flipV="1">
            <a:off x="8153400" y="4191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ddin_tmp.png"/>
          <p:cNvPicPr>
            <a:picLocks noChangeAspect="1"/>
          </p:cNvPicPr>
          <p:nvPr>
            <p:custDataLst>
              <p:tags r:id="rId2"/>
            </p:custDataLst>
          </p:nvPr>
        </p:nvPicPr>
        <p:blipFill>
          <a:blip r:embed="rId4" cstate="print"/>
          <a:stretch>
            <a:fillRect/>
          </a:stretch>
        </p:blipFill>
        <p:spPr>
          <a:xfrm>
            <a:off x="5638800" y="3352800"/>
            <a:ext cx="228600" cy="21526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How many ways are there to select five players from a </a:t>
            </a:r>
            <a:r>
              <a:rPr lang="en-US" dirty="0" smtClean="0">
                <a:latin typeface="Cambria Math" pitchFamily="18" charset="0"/>
                <a:ea typeface="Cambria Math" pitchFamily="18" charset="0"/>
              </a:rPr>
              <a:t>10</a:t>
            </a:r>
            <a:r>
              <a:rPr lang="en-US" dirty="0" smtClean="0"/>
              <a:t>-member tennis team to make a trip to a match at another school.</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combinations is</a:t>
            </a:r>
          </a:p>
          <a:p>
            <a:pPr>
              <a:buNone/>
            </a:pPr>
            <a:endParaRPr lang="en-US" dirty="0" smtClean="0"/>
          </a:p>
          <a:p>
            <a:pPr>
              <a:buNone/>
            </a:pPr>
            <a:endParaRPr lang="en-US" dirty="0" smtClean="0"/>
          </a:p>
          <a:p>
            <a:pPr>
              <a:buNone/>
            </a:pPr>
            <a:r>
              <a:rPr lang="en-US" b="1" dirty="0" smtClean="0"/>
              <a:t>   Example</a:t>
            </a:r>
            <a:r>
              <a:rPr lang="en-US" dirty="0" smtClean="0"/>
              <a:t>: A group of </a:t>
            </a:r>
            <a:r>
              <a:rPr lang="en-US" dirty="0" smtClean="0">
                <a:latin typeface="Cambria Math" pitchFamily="18" charset="0"/>
                <a:ea typeface="Cambria Math" pitchFamily="18" charset="0"/>
              </a:rPr>
              <a:t>30 </a:t>
            </a:r>
            <a:r>
              <a:rPr lang="en-US" dirty="0" smtClean="0"/>
              <a:t>people have been trained as astronauts to go on the first mission to Mars. How many ways are there to select a crew of six people to go on this mission?</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possible crews is</a:t>
            </a:r>
          </a:p>
          <a:p>
            <a:pPr>
              <a:buNone/>
            </a:pPr>
            <a:r>
              <a:rPr lang="en-US" dirty="0" smtClean="0"/>
              <a:t> </a:t>
            </a:r>
          </a:p>
          <a:p>
            <a:endParaRPr lang="en-US" dirty="0" smtClean="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Binomial Coefficients and Identities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Binomial Theorem </a:t>
            </a:r>
          </a:p>
          <a:p>
            <a:r>
              <a:rPr lang="en-US" dirty="0" smtClean="0"/>
              <a:t>Pascal’s Identity and Triangle</a:t>
            </a:r>
          </a:p>
          <a:p>
            <a:r>
              <a:rPr lang="en-US" dirty="0" smtClean="0"/>
              <a:t>Other Identities Involving Binomial Coefficients (</a:t>
            </a:r>
            <a:r>
              <a:rPr lang="en-US" i="1" dirty="0" smtClean="0"/>
              <a:t>not currently included in overheads</a:t>
            </a:r>
            <a:r>
              <a:rPr lang="en-US"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Binomial Expressions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binomial</a:t>
            </a:r>
            <a:r>
              <a:rPr lang="en-US" dirty="0" smtClean="0"/>
              <a:t> expression is the sum of two terms, such as </a:t>
            </a:r>
            <a:r>
              <a:rPr lang="en-US" i="1" dirty="0" smtClean="0"/>
              <a:t>x </a:t>
            </a:r>
            <a:r>
              <a:rPr lang="en-US" dirty="0" smtClean="0"/>
              <a:t>+ </a:t>
            </a:r>
            <a:r>
              <a:rPr lang="en-US" i="1" dirty="0" smtClean="0"/>
              <a:t>y</a:t>
            </a:r>
            <a:r>
              <a:rPr lang="en-US" dirty="0" smtClean="0"/>
              <a:t>. (More generally, these terms can be products of constants and variables.)</a:t>
            </a:r>
          </a:p>
          <a:p>
            <a:r>
              <a:rPr lang="en-US" dirty="0" smtClean="0"/>
              <a:t>We  can use counting principles to find the coefficients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where n is a positive integer. </a:t>
            </a:r>
          </a:p>
          <a:p>
            <a:r>
              <a:rPr lang="en-US" dirty="0" smtClean="0"/>
              <a:t>To illustrate this idea, we first look at the process of expanding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p>
          <a:p>
            <a:r>
              <a:rPr lang="en-US" dirty="0" smtClean="0"/>
              <a:t>(</a:t>
            </a:r>
            <a:r>
              <a:rPr lang="en-US" i="1" dirty="0" smtClean="0"/>
              <a:t>x </a:t>
            </a:r>
            <a:r>
              <a:rPr lang="en-US" dirty="0" smtClean="0"/>
              <a:t>+ </a:t>
            </a:r>
            <a:r>
              <a:rPr lang="en-US" i="1" dirty="0" smtClean="0"/>
              <a:t>y</a:t>
            </a:r>
            <a:r>
              <a:rPr lang="en-US" dirty="0" smtClean="0"/>
              <a:t>)</a:t>
            </a:r>
            <a:r>
              <a:rPr lang="en-US" dirty="0" smtClean="0">
                <a:latin typeface="Cambria Math" pitchFamily="18" charset="0"/>
                <a:ea typeface="Cambria Math" pitchFamily="18" charset="0"/>
              </a:rPr>
              <a:t> </a:t>
            </a:r>
            <a:r>
              <a:rPr lang="en-US" dirty="0" smtClean="0"/>
              <a:t>(</a:t>
            </a:r>
            <a:r>
              <a:rPr lang="en-US" i="1" dirty="0" smtClean="0"/>
              <a:t>x </a:t>
            </a:r>
            <a:r>
              <a:rPr lang="en-US" dirty="0" smtClean="0"/>
              <a:t>+ </a:t>
            </a:r>
            <a:r>
              <a:rPr lang="en-US" i="1" dirty="0" smtClean="0"/>
              <a:t>y</a:t>
            </a:r>
            <a:r>
              <a:rPr lang="en-US" dirty="0" smtClean="0"/>
              <a:t>) (</a:t>
            </a:r>
            <a:r>
              <a:rPr lang="en-US" i="1" dirty="0" smtClean="0"/>
              <a:t>x </a:t>
            </a:r>
            <a:r>
              <a:rPr lang="en-US" dirty="0" smtClean="0"/>
              <a:t>+ </a:t>
            </a:r>
            <a:r>
              <a:rPr lang="en-US" i="1" dirty="0" smtClean="0"/>
              <a:t>y</a:t>
            </a:r>
            <a:r>
              <a:rPr lang="en-US" dirty="0" smtClean="0"/>
              <a:t>) expands  into a sum of terms that are the product of a term from each of the three sums.</a:t>
            </a:r>
            <a:endParaRPr lang="en-US" baseline="30000" dirty="0" smtClean="0">
              <a:latin typeface="Cambria Math" pitchFamily="18" charset="0"/>
              <a:ea typeface="Cambria Math" pitchFamily="18" charset="0"/>
            </a:endParaRPr>
          </a:p>
          <a:p>
            <a:r>
              <a:rPr lang="en-US" dirty="0" smtClean="0">
                <a:latin typeface="Cambria Math" pitchFamily="18" charset="0"/>
                <a:ea typeface="Cambria Math" pitchFamily="18" charset="0"/>
              </a:rPr>
              <a:t>Terms of the form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r>
              <a:rPr lang="en-US" i="1" dirty="0" smtClean="0">
                <a:ea typeface="Cambria Math" pitchFamily="18" charset="0"/>
              </a:rPr>
              <a:t> 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arise. The question is what are the coefficients?</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is 1. </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two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There      are           ways to do this  and so the coefficient of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two . There  are          ways to do this  and so the coefficient of</a:t>
            </a:r>
            <a:r>
              <a:rPr lang="en-US" i="1" dirty="0" smtClean="0">
                <a:ea typeface="Cambria Math" pitchFamily="18" charset="0"/>
              </a:rPr>
              <a:t> 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y</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 </a:t>
            </a:r>
            <a:r>
              <a:rPr lang="en-US" i="1" dirty="0" smtClean="0">
                <a:ea typeface="Cambria Math" pitchFamily="18" charset="0"/>
              </a:rPr>
              <a:t>y</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is 1. </a:t>
            </a:r>
          </a:p>
          <a:p>
            <a:r>
              <a:rPr lang="en-US" dirty="0" smtClean="0"/>
              <a:t>We have used a counting argument to show that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i="1"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t>  +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i="1" dirty="0" smtClean="0"/>
              <a:t> .</a:t>
            </a:r>
          </a:p>
          <a:p>
            <a:r>
              <a:rPr lang="en-US" dirty="0" smtClean="0">
                <a:latin typeface="Cambria Math" pitchFamily="18" charset="0"/>
                <a:ea typeface="Cambria Math" pitchFamily="18" charset="0"/>
              </a:rPr>
              <a:t>Next we present the binomial theorem gives the coefficients of the terms in the expansion of </a:t>
            </a:r>
            <a:r>
              <a:rPr lang="en-US" dirty="0" smtClean="0"/>
              <a:t>(</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p>
          <a:p>
            <a:endParaRPr lang="en-US" dirty="0">
              <a:latin typeface="Cambria Math" pitchFamily="18" charset="0"/>
              <a:ea typeface="Cambria Math" pitchFamily="18" charset="0"/>
            </a:endParaRP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343400"/>
            <a:ext cx="259080" cy="24384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524000" y="4800600"/>
            <a:ext cx="259080" cy="24384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Theorem </a:t>
            </a:r>
            <a:endParaRPr lang="en-US" dirty="0"/>
          </a:p>
        </p:txBody>
      </p:sp>
      <p:sp>
        <p:nvSpPr>
          <p:cNvPr id="3" name="Content Placeholder 2"/>
          <p:cNvSpPr>
            <a:spLocks noGrp="1"/>
          </p:cNvSpPr>
          <p:nvPr>
            <p:ph idx="1"/>
          </p:nvPr>
        </p:nvSpPr>
        <p:spPr/>
        <p:txBody>
          <a:bodyPr/>
          <a:lstStyle/>
          <a:p>
            <a:pPr>
              <a:buNone/>
            </a:pPr>
            <a:r>
              <a:rPr lang="en-US" b="1" dirty="0" smtClean="0"/>
              <a:t>   Binomial Theorem</a:t>
            </a:r>
            <a:r>
              <a:rPr lang="en-US" dirty="0" smtClean="0"/>
              <a:t>: Let </a:t>
            </a:r>
            <a:r>
              <a:rPr lang="en-US" i="1" dirty="0" smtClean="0"/>
              <a:t>x</a:t>
            </a:r>
            <a:r>
              <a:rPr lang="en-US" dirty="0" smtClean="0"/>
              <a:t> and </a:t>
            </a:r>
            <a:r>
              <a:rPr lang="en-US" i="1" dirty="0" smtClean="0"/>
              <a:t>y</a:t>
            </a:r>
            <a:r>
              <a:rPr lang="en-US" dirty="0" smtClean="0"/>
              <a:t> be variables, and </a:t>
            </a:r>
            <a:r>
              <a:rPr lang="en-US" i="1" dirty="0" smtClean="0"/>
              <a:t>n</a:t>
            </a:r>
            <a:r>
              <a:rPr lang="en-US" dirty="0" smtClean="0"/>
              <a:t> a nonnegative integer. Then:</a:t>
            </a:r>
          </a:p>
          <a:p>
            <a:pPr>
              <a:buNone/>
            </a:pPr>
            <a:endParaRPr lang="en-US" dirty="0" smtClean="0"/>
          </a:p>
          <a:p>
            <a:pPr>
              <a:buNone/>
            </a:pPr>
            <a:endParaRPr lang="en-US" dirty="0" smtClean="0"/>
          </a:p>
          <a:p>
            <a:pPr>
              <a:buNone/>
            </a:pPr>
            <a:r>
              <a:rPr lang="en-US" b="1" dirty="0" smtClean="0"/>
              <a:t>   Proof</a:t>
            </a:r>
            <a:r>
              <a:rPr lang="en-US" dirty="0" smtClean="0"/>
              <a:t>: We use combinatorial reasoning . The terms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t> are of the form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baseline="30000" dirty="0" smtClean="0"/>
              <a:t> </a:t>
            </a:r>
            <a:r>
              <a:rPr lang="en-US" dirty="0" smtClean="0"/>
              <a:t>for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i="1" dirty="0" smtClean="0"/>
              <a:t>n</a:t>
            </a:r>
            <a:r>
              <a:rPr lang="en-US" dirty="0" smtClean="0"/>
              <a:t>. To form the term </a:t>
            </a:r>
            <a:r>
              <a:rPr lang="en-US" i="1" dirty="0" smtClean="0"/>
              <a:t>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it is necessary to choose  </a:t>
            </a:r>
            <a:r>
              <a:rPr lang="en-US" i="1" dirty="0" smtClean="0"/>
              <a:t>n</a:t>
            </a:r>
            <a:r>
              <a:rPr lang="en-US" dirty="0" smtClean="0">
                <a:latin typeface="Cambria Math"/>
                <a:ea typeface="Cambria Math"/>
              </a:rPr>
              <a:t>−</a:t>
            </a:r>
            <a:r>
              <a:rPr lang="en-US" i="1" dirty="0" smtClean="0"/>
              <a:t>j</a:t>
            </a:r>
            <a:r>
              <a:rPr lang="en-US" dirty="0" smtClean="0"/>
              <a:t>  </a:t>
            </a:r>
            <a:r>
              <a:rPr lang="en-US" i="1" dirty="0" err="1" smtClean="0"/>
              <a:t>x</a:t>
            </a:r>
            <a:r>
              <a:rPr lang="en-US" dirty="0" err="1" smtClean="0"/>
              <a:t>s</a:t>
            </a:r>
            <a:r>
              <a:rPr lang="en-US" dirty="0" smtClean="0"/>
              <a:t> from the </a:t>
            </a:r>
            <a:r>
              <a:rPr lang="en-US" i="1" dirty="0" smtClean="0"/>
              <a:t>n</a:t>
            </a:r>
            <a:r>
              <a:rPr lang="en-US" dirty="0" smtClean="0"/>
              <a:t> sums. Therefore,  the coefficient of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is             which equals       .</a:t>
            </a:r>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914400" y="2895600"/>
            <a:ext cx="7659529" cy="547211"/>
          </a:xfrm>
          <a:prstGeom prst="rect">
            <a:avLst/>
          </a:prstGeom>
        </p:spPr>
      </p:pic>
      <p:pic>
        <p:nvPicPr>
          <p:cNvPr id="15" name="Picture 14" descr="addin_tmp.png"/>
          <p:cNvPicPr>
            <a:picLocks noChangeAspect="1"/>
          </p:cNvPicPr>
          <p:nvPr>
            <p:custDataLst>
              <p:tags r:id="rId2"/>
            </p:custDataLst>
          </p:nvPr>
        </p:nvPicPr>
        <p:blipFill>
          <a:blip r:embed="rId6" cstate="print"/>
          <a:stretch>
            <a:fillRect/>
          </a:stretch>
        </p:blipFill>
        <p:spPr>
          <a:xfrm>
            <a:off x="4038600" y="5410200"/>
            <a:ext cx="716947" cy="396240"/>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6858000" y="5410200"/>
            <a:ext cx="438340" cy="39624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Binomial Theorem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What is the coefficient of </a:t>
            </a:r>
            <a:r>
              <a:rPr lang="en-US" i="1" dirty="0" smtClean="0"/>
              <a:t>x</a:t>
            </a:r>
            <a:r>
              <a:rPr lang="en-US" baseline="30000" dirty="0" smtClean="0">
                <a:latin typeface="Cambria Math" pitchFamily="18" charset="0"/>
                <a:ea typeface="Cambria Math" pitchFamily="18" charset="0"/>
              </a:rPr>
              <a:t>12</a:t>
            </a:r>
            <a:r>
              <a:rPr lang="en-US" i="1" dirty="0" smtClean="0"/>
              <a:t>y</a:t>
            </a:r>
            <a:r>
              <a:rPr lang="en-US" baseline="30000" dirty="0" smtClean="0">
                <a:latin typeface="Cambria Math" pitchFamily="18" charset="0"/>
                <a:ea typeface="Cambria Math" pitchFamily="18" charset="0"/>
              </a:rPr>
              <a:t>13</a:t>
            </a:r>
            <a:r>
              <a:rPr lang="en-US" dirty="0" smtClean="0"/>
              <a:t> in the expansion of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a:t>
            </a:r>
          </a:p>
          <a:p>
            <a:pPr>
              <a:buNone/>
            </a:pPr>
            <a:r>
              <a:rPr lang="en-US" b="1" dirty="0" smtClean="0"/>
              <a:t>   Solution</a:t>
            </a:r>
            <a:r>
              <a:rPr lang="en-US" dirty="0" smtClean="0"/>
              <a:t>: We view the expression as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        By the binomial theorem</a:t>
            </a:r>
          </a:p>
          <a:p>
            <a:pPr>
              <a:buNone/>
            </a:pPr>
            <a:endParaRPr lang="en-US" dirty="0" smtClean="0"/>
          </a:p>
          <a:p>
            <a:pPr>
              <a:buNone/>
            </a:pPr>
            <a:endParaRPr lang="en-US" baseline="30000"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Consequently, the coefficient of </a:t>
            </a:r>
            <a:r>
              <a:rPr lang="en-US" i="1" dirty="0" smtClean="0">
                <a:ea typeface="Cambria Math" pitchFamily="18" charset="0"/>
              </a:rPr>
              <a:t>x</a:t>
            </a:r>
            <a:r>
              <a:rPr lang="en-US" baseline="30000" dirty="0" smtClean="0">
                <a:latin typeface="Cambria Math" pitchFamily="18" charset="0"/>
                <a:ea typeface="Cambria Math" pitchFamily="18" charset="0"/>
              </a:rPr>
              <a:t>12</a:t>
            </a:r>
            <a:r>
              <a:rPr lang="en-US" i="1" dirty="0" smtClean="0">
                <a:ea typeface="Cambria Math" pitchFamily="18" charset="0"/>
              </a:rPr>
              <a:t>y</a:t>
            </a:r>
            <a:r>
              <a:rPr lang="en-US" baseline="30000" dirty="0" smtClean="0">
                <a:latin typeface="Cambria Math" pitchFamily="18" charset="0"/>
                <a:ea typeface="Cambria Math" pitchFamily="18" charset="0"/>
              </a:rPr>
              <a:t>13</a:t>
            </a:r>
            <a:r>
              <a:rPr lang="en-US" dirty="0" smtClean="0">
                <a:latin typeface="Cambria Math" pitchFamily="18" charset="0"/>
                <a:ea typeface="Cambria Math" pitchFamily="18" charset="0"/>
              </a:rPr>
              <a:t> in the expansion is obtained when </a:t>
            </a:r>
            <a:r>
              <a:rPr lang="en-US" i="1" dirty="0" smtClean="0">
                <a:latin typeface="Cambria Math" pitchFamily="18" charset="0"/>
                <a:ea typeface="Cambria Math" pitchFamily="18" charset="0"/>
              </a:rPr>
              <a:t>j</a:t>
            </a:r>
            <a:r>
              <a:rPr lang="en-US" dirty="0" smtClean="0">
                <a:latin typeface="Cambria Math" pitchFamily="18" charset="0"/>
                <a:ea typeface="Cambria Math" pitchFamily="18" charset="0"/>
              </a:rPr>
              <a:t> = 13.</a:t>
            </a: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981200" y="3810000"/>
            <a:ext cx="3774758" cy="57864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590800" y="5562600"/>
            <a:ext cx="2940368" cy="457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Useful Identity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With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p>
          <a:p>
            <a:endParaRPr lang="en-US" dirty="0" smtClean="0"/>
          </a:p>
          <a:p>
            <a:pPr>
              <a:buNone/>
            </a:pPr>
            <a:r>
              <a:rPr lang="en-US" b="1" dirty="0" smtClean="0"/>
              <a:t>    Proof</a:t>
            </a:r>
            <a:r>
              <a:rPr lang="en-US" dirty="0" smtClean="0"/>
              <a:t> (</a:t>
            </a:r>
            <a:r>
              <a:rPr lang="en-US" i="1" dirty="0" smtClean="0"/>
              <a:t>using binomial theorem</a:t>
            </a:r>
            <a:r>
              <a:rPr lang="en-US" dirty="0" smtClean="0"/>
              <a:t>): With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y</a:t>
            </a:r>
            <a:r>
              <a:rPr lang="en-US" dirty="0" smtClean="0"/>
              <a:t> = </a:t>
            </a:r>
            <a:r>
              <a:rPr lang="en-US" dirty="0" smtClean="0">
                <a:latin typeface="Cambria Math" pitchFamily="18" charset="0"/>
                <a:ea typeface="Cambria Math" pitchFamily="18" charset="0"/>
              </a:rPr>
              <a:t>1</a:t>
            </a:r>
            <a:r>
              <a:rPr lang="en-US" dirty="0" smtClean="0"/>
              <a:t>, from the binomial theorem we see that:</a:t>
            </a:r>
          </a:p>
          <a:p>
            <a:endParaRPr lang="en-US" dirty="0" smtClean="0"/>
          </a:p>
          <a:p>
            <a:pPr>
              <a:buNone/>
            </a:pPr>
            <a:endParaRPr lang="en-US" dirty="0" smtClean="0"/>
          </a:p>
          <a:p>
            <a:pPr>
              <a:buNone/>
            </a:pPr>
            <a:r>
              <a:rPr lang="en-US" b="1" dirty="0" smtClean="0"/>
              <a:t>    Proof</a:t>
            </a:r>
            <a:r>
              <a:rPr lang="en-US" dirty="0" smtClean="0"/>
              <a:t> (</a:t>
            </a:r>
            <a:r>
              <a:rPr lang="en-US" i="1" dirty="0" smtClean="0"/>
              <a:t>combinatorial</a:t>
            </a:r>
            <a:r>
              <a:rPr lang="en-US" dirty="0" smtClean="0"/>
              <a:t>): Consider the subsets of a set with </a:t>
            </a:r>
            <a:r>
              <a:rPr lang="en-US" i="1" dirty="0" smtClean="0"/>
              <a:t>n</a:t>
            </a:r>
            <a:r>
              <a:rPr lang="en-US" dirty="0" smtClean="0"/>
              <a:t> elements. There are        subsets with zero elements,       with one element,       with two elements, …, and       with </a:t>
            </a:r>
            <a:r>
              <a:rPr lang="en-US" i="1" dirty="0" smtClean="0"/>
              <a:t>n</a:t>
            </a:r>
            <a:r>
              <a:rPr lang="en-US" dirty="0" smtClean="0"/>
              <a:t> elements. Therefore the total is</a:t>
            </a:r>
          </a:p>
          <a:p>
            <a:pPr>
              <a:buNone/>
            </a:pPr>
            <a:endParaRPr lang="en-US" dirty="0" smtClean="0"/>
          </a:p>
          <a:p>
            <a:pPr>
              <a:buNone/>
            </a:pPr>
            <a:r>
              <a:rPr lang="en-US" dirty="0" smtClean="0"/>
              <a:t>    Since, we know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 we conclude:</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10" cstate="print"/>
          <a:stretch>
            <a:fillRect/>
          </a:stretch>
        </p:blipFill>
        <p:spPr>
          <a:xfrm>
            <a:off x="4038600" y="2057400"/>
            <a:ext cx="1370171" cy="527209"/>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1143000" y="3276600"/>
            <a:ext cx="4213384" cy="527209"/>
          </a:xfrm>
          <a:prstGeom prst="rect">
            <a:avLst/>
          </a:prstGeom>
        </p:spPr>
      </p:pic>
      <p:pic>
        <p:nvPicPr>
          <p:cNvPr id="12" name="Picture 11" descr="addin_tmp.png"/>
          <p:cNvPicPr>
            <a:picLocks noChangeAspect="1"/>
          </p:cNvPicPr>
          <p:nvPr>
            <p:custDataLst>
              <p:tags r:id="rId3"/>
            </p:custDataLst>
          </p:nvPr>
        </p:nvPicPr>
        <p:blipFill>
          <a:blip r:embed="rId12" cstate="print"/>
          <a:stretch>
            <a:fillRect/>
          </a:stretch>
        </p:blipFill>
        <p:spPr>
          <a:xfrm>
            <a:off x="3276600" y="4191000"/>
            <a:ext cx="337185" cy="304800"/>
          </a:xfrm>
          <a:prstGeom prst="rect">
            <a:avLst/>
          </a:prstGeom>
        </p:spPr>
      </p:pic>
      <p:pic>
        <p:nvPicPr>
          <p:cNvPr id="14" name="Picture 13" descr="addin_tmp.png"/>
          <p:cNvPicPr>
            <a:picLocks noChangeAspect="1"/>
          </p:cNvPicPr>
          <p:nvPr>
            <p:custDataLst>
              <p:tags r:id="rId4"/>
            </p:custDataLst>
          </p:nvPr>
        </p:nvPicPr>
        <p:blipFill>
          <a:blip r:embed="rId13" cstate="print"/>
          <a:stretch>
            <a:fillRect/>
          </a:stretch>
        </p:blipFill>
        <p:spPr>
          <a:xfrm>
            <a:off x="7086600" y="4191000"/>
            <a:ext cx="337185" cy="304800"/>
          </a:xfrm>
          <a:prstGeom prst="rect">
            <a:avLst/>
          </a:prstGeom>
        </p:spPr>
      </p:pic>
      <p:pic>
        <p:nvPicPr>
          <p:cNvPr id="17" name="Picture 16" descr="addin_tmp.png"/>
          <p:cNvPicPr>
            <a:picLocks noChangeAspect="1"/>
          </p:cNvPicPr>
          <p:nvPr>
            <p:custDataLst>
              <p:tags r:id="rId5"/>
            </p:custDataLst>
          </p:nvPr>
        </p:nvPicPr>
        <p:blipFill>
          <a:blip r:embed="rId14" cstate="print"/>
          <a:stretch>
            <a:fillRect/>
          </a:stretch>
        </p:blipFill>
        <p:spPr>
          <a:xfrm>
            <a:off x="3810000" y="4800600"/>
            <a:ext cx="950119" cy="527209"/>
          </a:xfrm>
          <a:prstGeom prst="rect">
            <a:avLst/>
          </a:prstGeom>
        </p:spPr>
      </p:pic>
      <p:pic>
        <p:nvPicPr>
          <p:cNvPr id="21" name="Picture 20" descr="addin_tmp.png"/>
          <p:cNvPicPr>
            <a:picLocks noChangeAspect="1"/>
          </p:cNvPicPr>
          <p:nvPr>
            <p:custDataLst>
              <p:tags r:id="rId6"/>
            </p:custDataLst>
          </p:nvPr>
        </p:nvPicPr>
        <p:blipFill>
          <a:blip r:embed="rId15" cstate="print"/>
          <a:stretch>
            <a:fillRect/>
          </a:stretch>
        </p:blipFill>
        <p:spPr>
          <a:xfrm>
            <a:off x="5562600" y="4419600"/>
            <a:ext cx="337185" cy="304800"/>
          </a:xfrm>
          <a:prstGeom prst="rect">
            <a:avLst/>
          </a:prstGeom>
        </p:spPr>
      </p:pic>
      <p:pic>
        <p:nvPicPr>
          <p:cNvPr id="20" name="Picture 19" descr="addin_tmp.png"/>
          <p:cNvPicPr>
            <a:picLocks noChangeAspect="1"/>
          </p:cNvPicPr>
          <p:nvPr>
            <p:custDataLst>
              <p:tags r:id="rId7"/>
            </p:custDataLst>
          </p:nvPr>
        </p:nvPicPr>
        <p:blipFill>
          <a:blip r:embed="rId16" cstate="print"/>
          <a:stretch>
            <a:fillRect/>
          </a:stretch>
        </p:blipFill>
        <p:spPr>
          <a:xfrm>
            <a:off x="1981200" y="4419600"/>
            <a:ext cx="337185" cy="304800"/>
          </a:xfrm>
          <a:prstGeom prst="rect">
            <a:avLst/>
          </a:prstGeom>
        </p:spPr>
      </p:pic>
      <p:pic>
        <p:nvPicPr>
          <p:cNvPr id="23" name="Picture 22" descr="addin_tmp.png"/>
          <p:cNvPicPr>
            <a:picLocks noChangeAspect="1"/>
          </p:cNvPicPr>
          <p:nvPr>
            <p:custDataLst>
              <p:tags r:id="rId8"/>
            </p:custDataLst>
          </p:nvPr>
        </p:nvPicPr>
        <p:blipFill>
          <a:blip r:embed="rId10" cstate="print"/>
          <a:stretch>
            <a:fillRect/>
          </a:stretch>
        </p:blipFill>
        <p:spPr>
          <a:xfrm>
            <a:off x="4038600" y="5791200"/>
            <a:ext cx="1370171" cy="527209"/>
          </a:xfrm>
          <a:prstGeom prst="rect">
            <a:avLst/>
          </a:prstGeom>
        </p:spPr>
      </p:pic>
      <p:sp>
        <p:nvSpPr>
          <p:cNvPr id="13" name="Isosceles Triangle 12"/>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flipV="1">
            <a:off x="8305800" y="3429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Identity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Pascal’s Identity</a:t>
            </a:r>
            <a:r>
              <a:rPr lang="en-US" dirty="0" smtClean="0"/>
              <a:t>: If </a:t>
            </a:r>
            <a:r>
              <a:rPr lang="en-US" i="1" dirty="0" smtClean="0"/>
              <a:t>n</a:t>
            </a:r>
            <a:r>
              <a:rPr lang="en-US" dirty="0" smtClean="0"/>
              <a:t> and </a:t>
            </a:r>
            <a:r>
              <a:rPr lang="en-US" i="1" dirty="0" smtClean="0"/>
              <a:t>k</a:t>
            </a:r>
            <a:r>
              <a:rPr lang="en-US" dirty="0" smtClean="0"/>
              <a:t>  are integers with </a:t>
            </a:r>
            <a:r>
              <a:rPr lang="en-US" i="1" dirty="0" smtClean="0"/>
              <a:t>n</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then  </a:t>
            </a:r>
          </a:p>
          <a:p>
            <a:endParaRPr lang="en-US" dirty="0" smtClean="0"/>
          </a:p>
          <a:p>
            <a:endParaRPr lang="en-US" dirty="0" smtClean="0"/>
          </a:p>
          <a:p>
            <a:pPr>
              <a:buNone/>
            </a:pPr>
            <a:r>
              <a:rPr lang="en-US" b="1" dirty="0" smtClean="0"/>
              <a:t>   Proof </a:t>
            </a:r>
            <a:r>
              <a:rPr lang="en-US" dirty="0" smtClean="0"/>
              <a:t>(</a:t>
            </a:r>
            <a:r>
              <a:rPr lang="en-US" i="1" dirty="0" smtClean="0"/>
              <a:t>combinatorial</a:t>
            </a:r>
            <a:r>
              <a:rPr lang="en-US" dirty="0" smtClean="0"/>
              <a:t>): Let </a:t>
            </a:r>
            <a:r>
              <a:rPr lang="en-US" i="1" dirty="0" smtClean="0"/>
              <a:t>T</a:t>
            </a:r>
            <a:r>
              <a:rPr lang="en-US" dirty="0" smtClean="0"/>
              <a:t> be a set where |</a:t>
            </a:r>
            <a:r>
              <a:rPr lang="en-US" i="1" dirty="0" smtClean="0"/>
              <a:t>T|</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a:t>
            </a:r>
            <a:r>
              <a:rPr lang="en-US" i="1" dirty="0" smtClean="0"/>
              <a:t>a</a:t>
            </a:r>
            <a:r>
              <a:rPr lang="en-US" dirty="0" smtClean="0"/>
              <a:t> </a:t>
            </a:r>
            <a:r>
              <a:rPr lang="en-US" dirty="0" smtClean="0">
                <a:latin typeface="Cambria Math"/>
                <a:ea typeface="Cambria Math"/>
              </a:rPr>
              <a:t>∊</a:t>
            </a:r>
            <a:r>
              <a:rPr lang="en-US" i="1" dirty="0" smtClean="0"/>
              <a:t>T</a:t>
            </a:r>
            <a:r>
              <a:rPr lang="en-US" dirty="0" smtClean="0"/>
              <a:t>, and </a:t>
            </a:r>
            <a:r>
              <a:rPr lang="en-US" i="1" dirty="0" smtClean="0"/>
              <a:t>S</a:t>
            </a:r>
            <a:r>
              <a:rPr lang="en-US" dirty="0" smtClean="0"/>
              <a:t> = </a:t>
            </a:r>
            <a:r>
              <a:rPr lang="en-US" i="1" dirty="0" smtClean="0"/>
              <a:t>T</a:t>
            </a:r>
            <a:r>
              <a:rPr lang="en-US" dirty="0" smtClean="0"/>
              <a:t> </a:t>
            </a:r>
            <a:r>
              <a:rPr lang="en-US" dirty="0" smtClean="0">
                <a:latin typeface="Cambria Math"/>
                <a:ea typeface="Cambria Math"/>
              </a:rPr>
              <a:t>−</a:t>
            </a:r>
            <a:r>
              <a:rPr lang="en-US" dirty="0" smtClean="0"/>
              <a:t> {a}.  There are          subsets of </a:t>
            </a:r>
            <a:r>
              <a:rPr lang="en-US" i="1" dirty="0" smtClean="0"/>
              <a:t>T</a:t>
            </a:r>
            <a:r>
              <a:rPr lang="en-US" dirty="0" smtClean="0"/>
              <a:t> containing </a:t>
            </a:r>
            <a:r>
              <a:rPr lang="en-US" i="1" dirty="0" smtClean="0"/>
              <a:t>k</a:t>
            </a:r>
            <a:r>
              <a:rPr lang="en-US" dirty="0" smtClean="0"/>
              <a:t> elements. Each of these subsets either:</a:t>
            </a:r>
          </a:p>
          <a:p>
            <a:pPr lvl="1"/>
            <a:r>
              <a:rPr lang="en-US" dirty="0" smtClean="0"/>
              <a:t>contains </a:t>
            </a:r>
            <a:r>
              <a:rPr lang="en-US" i="1" dirty="0" smtClean="0"/>
              <a:t>a</a:t>
            </a:r>
            <a:r>
              <a:rPr lang="en-US" dirty="0" smtClean="0"/>
              <a:t> with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other elements, or </a:t>
            </a:r>
          </a:p>
          <a:p>
            <a:pPr lvl="1"/>
            <a:r>
              <a:rPr lang="en-US" dirty="0" smtClean="0"/>
              <a:t>contains </a:t>
            </a:r>
            <a:r>
              <a:rPr lang="en-US" i="1" dirty="0" smtClean="0"/>
              <a:t>k</a:t>
            </a:r>
            <a:r>
              <a:rPr lang="en-US" dirty="0" smtClean="0"/>
              <a:t> elements of </a:t>
            </a:r>
            <a:r>
              <a:rPr lang="en-US" i="1" dirty="0" smtClean="0"/>
              <a:t>S</a:t>
            </a:r>
            <a:r>
              <a:rPr lang="en-US" dirty="0" smtClean="0"/>
              <a:t> and not </a:t>
            </a:r>
            <a:r>
              <a:rPr lang="en-US" i="1" dirty="0" smtClean="0"/>
              <a:t>a</a:t>
            </a:r>
            <a:r>
              <a:rPr lang="en-US" dirty="0" smtClean="0"/>
              <a:t>.</a:t>
            </a:r>
          </a:p>
          <a:p>
            <a:pPr>
              <a:buNone/>
            </a:pPr>
            <a:r>
              <a:rPr lang="en-US" dirty="0" smtClean="0"/>
              <a:t>   There are </a:t>
            </a:r>
          </a:p>
          <a:p>
            <a:pPr lvl="1"/>
            <a:r>
              <a:rPr lang="en-US" dirty="0" smtClean="0"/>
              <a:t>          </a:t>
            </a:r>
            <a:r>
              <a:rPr lang="en-US" dirty="0" smtClean="0">
                <a:latin typeface="Cambria Math" pitchFamily="18" charset="0"/>
                <a:ea typeface="Cambria Math" pitchFamily="18" charset="0"/>
              </a:rPr>
              <a:t>subsets of </a:t>
            </a:r>
            <a:r>
              <a:rPr lang="en-US" i="1" dirty="0" smtClean="0">
                <a:ea typeface="Cambria Math" pitchFamily="18" charset="0"/>
              </a:rPr>
              <a:t>k</a:t>
            </a:r>
            <a:r>
              <a:rPr lang="en-US" dirty="0" smtClean="0">
                <a:latin typeface="Cambria Math" pitchFamily="18" charset="0"/>
                <a:ea typeface="Cambria Math" pitchFamily="18" charset="0"/>
              </a:rPr>
              <a:t> elements that contain </a:t>
            </a:r>
            <a:r>
              <a:rPr lang="en-US" i="1" dirty="0" smtClean="0">
                <a:ea typeface="Cambria Math" pitchFamily="18" charset="0"/>
              </a:rPr>
              <a:t>a</a:t>
            </a:r>
            <a:r>
              <a:rPr lang="en-US" dirty="0" smtClean="0">
                <a:latin typeface="Cambria Math" pitchFamily="18" charset="0"/>
                <a:ea typeface="Cambria Math" pitchFamily="18" charset="0"/>
              </a:rPr>
              <a:t>, since there are</a:t>
            </a:r>
            <a:r>
              <a:rPr lang="en-US" dirty="0" smtClean="0"/>
              <a:t>          subsets of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elements of </a:t>
            </a:r>
            <a:r>
              <a:rPr lang="en-US" i="1" dirty="0" smtClean="0">
                <a:ea typeface="Cambria Math" pitchFamily="18" charset="0"/>
              </a:rPr>
              <a:t>S</a:t>
            </a:r>
            <a:r>
              <a:rPr lang="en-US" dirty="0" smtClean="0">
                <a:latin typeface="Cambria Math" pitchFamily="18" charset="0"/>
                <a:ea typeface="Cambria Math" pitchFamily="18" charset="0"/>
              </a:rPr>
              <a:t>, </a:t>
            </a:r>
          </a:p>
          <a:p>
            <a:pPr lvl="1"/>
            <a:r>
              <a:rPr lang="en-US" dirty="0" smtClean="0">
                <a:latin typeface="Cambria Math" pitchFamily="18" charset="0"/>
                <a:ea typeface="Cambria Math" pitchFamily="18" charset="0"/>
              </a:rPr>
              <a:t>       subsets of </a:t>
            </a:r>
            <a:r>
              <a:rPr lang="en-US" i="1" dirty="0" smtClean="0">
                <a:ea typeface="Cambria Math" pitchFamily="18" charset="0"/>
              </a:rPr>
              <a:t>k</a:t>
            </a:r>
            <a:r>
              <a:rPr lang="en-US" dirty="0" smtClean="0">
                <a:latin typeface="Cambria Math" pitchFamily="18" charset="0"/>
                <a:ea typeface="Cambria Math" pitchFamily="18" charset="0"/>
              </a:rPr>
              <a:t> elements of </a:t>
            </a:r>
            <a:r>
              <a:rPr lang="en-US" i="1" dirty="0" smtClean="0">
                <a:ea typeface="Cambria Math" pitchFamily="18" charset="0"/>
              </a:rPr>
              <a:t>T</a:t>
            </a:r>
            <a:r>
              <a:rPr lang="en-US" dirty="0" smtClean="0">
                <a:latin typeface="Cambria Math" pitchFamily="18" charset="0"/>
                <a:ea typeface="Cambria Math" pitchFamily="18" charset="0"/>
              </a:rPr>
              <a:t> that do not contain </a:t>
            </a:r>
            <a:r>
              <a:rPr lang="en-US" i="1" dirty="0" smtClean="0">
                <a:ea typeface="Cambria Math" pitchFamily="18" charset="0"/>
              </a:rPr>
              <a:t>a</a:t>
            </a:r>
            <a:r>
              <a:rPr lang="en-US" dirty="0" smtClean="0">
                <a:latin typeface="Cambria Math" pitchFamily="18" charset="0"/>
                <a:ea typeface="Cambria Math" pitchFamily="18" charset="0"/>
              </a:rPr>
              <a:t>, because there are       subsets of k elements of S.</a:t>
            </a:r>
          </a:p>
          <a:p>
            <a:pPr>
              <a:buNone/>
            </a:pPr>
            <a:r>
              <a:rPr lang="en-US" dirty="0" smtClean="0">
                <a:latin typeface="Cambria Math" pitchFamily="18" charset="0"/>
                <a:ea typeface="Cambria Math" pitchFamily="18" charset="0"/>
              </a:rPr>
              <a:t>   Hence,  </a:t>
            </a:r>
          </a:p>
          <a:p>
            <a:pPr>
              <a:buNone/>
            </a:pPr>
            <a:endParaRPr lang="en-US" dirty="0">
              <a:latin typeface="Cambria Math" pitchFamily="18" charset="0"/>
              <a:ea typeface="Cambria Math" pitchFamily="18" charset="0"/>
            </a:endParaRPr>
          </a:p>
        </p:txBody>
      </p:sp>
      <p:pic>
        <p:nvPicPr>
          <p:cNvPr id="4" name="Picture 3" descr="0511.jpg"/>
          <p:cNvPicPr>
            <a:picLocks noChangeAspect="1"/>
          </p:cNvPicPr>
          <p:nvPr/>
        </p:nvPicPr>
        <p:blipFill>
          <a:blip r:embed="rId9" cstate="print"/>
          <a:stretch>
            <a:fillRect/>
          </a:stretch>
        </p:blipFill>
        <p:spPr>
          <a:xfrm>
            <a:off x="7391400" y="152400"/>
            <a:ext cx="900684" cy="1043178"/>
          </a:xfrm>
          <a:prstGeom prst="rect">
            <a:avLst/>
          </a:prstGeom>
        </p:spPr>
      </p:pic>
      <p:sp>
        <p:nvSpPr>
          <p:cNvPr id="5" name="TextBox 4"/>
          <p:cNvSpPr txBox="1"/>
          <p:nvPr/>
        </p:nvSpPr>
        <p:spPr>
          <a:xfrm>
            <a:off x="5410200" y="228600"/>
            <a:ext cx="1676400" cy="646331"/>
          </a:xfrm>
          <a:prstGeom prst="rect">
            <a:avLst/>
          </a:prstGeom>
          <a:noFill/>
        </p:spPr>
        <p:txBody>
          <a:bodyPr wrap="square" rtlCol="0">
            <a:spAutoFit/>
          </a:bodyPr>
          <a:lstStyle/>
          <a:p>
            <a:r>
              <a:rPr lang="en-US" dirty="0" err="1" smtClean="0"/>
              <a:t>Blaise</a:t>
            </a:r>
            <a:r>
              <a:rPr lang="en-US" dirty="0" smtClean="0"/>
              <a:t> Pascal</a:t>
            </a:r>
          </a:p>
          <a:p>
            <a:r>
              <a:rPr lang="en-US" dirty="0" smtClean="0"/>
              <a:t>(</a:t>
            </a:r>
            <a:r>
              <a:rPr lang="en-US" dirty="0" smtClean="0">
                <a:latin typeface="Cambria Math" pitchFamily="18" charset="0"/>
                <a:ea typeface="Cambria Math" pitchFamily="18" charset="0"/>
              </a:rPr>
              <a:t>1623-1662</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10" cstate="print"/>
          <a:stretch>
            <a:fillRect/>
          </a:stretch>
        </p:blipFill>
        <p:spPr>
          <a:xfrm>
            <a:off x="2819400" y="2362200"/>
            <a:ext cx="2908935" cy="457200"/>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3505200" y="3200400"/>
            <a:ext cx="555308" cy="304800"/>
          </a:xfrm>
          <a:prstGeom prst="rect">
            <a:avLst/>
          </a:prstGeom>
        </p:spPr>
      </p:pic>
      <p:pic>
        <p:nvPicPr>
          <p:cNvPr id="17" name="Picture 16" descr="addin_tmp.png"/>
          <p:cNvPicPr>
            <a:picLocks noChangeAspect="1"/>
          </p:cNvPicPr>
          <p:nvPr>
            <p:custDataLst>
              <p:tags r:id="rId3"/>
            </p:custDataLst>
          </p:nvPr>
        </p:nvPicPr>
        <p:blipFill>
          <a:blip r:embed="rId12" cstate="print"/>
          <a:stretch>
            <a:fillRect/>
          </a:stretch>
        </p:blipFill>
        <p:spPr>
          <a:xfrm>
            <a:off x="1219200" y="4800600"/>
            <a:ext cx="438912" cy="243840"/>
          </a:xfrm>
          <a:prstGeom prst="rect">
            <a:avLst/>
          </a:prstGeom>
        </p:spPr>
      </p:pic>
      <p:pic>
        <p:nvPicPr>
          <p:cNvPr id="18" name="Picture 17" descr="addin_tmp.png"/>
          <p:cNvPicPr>
            <a:picLocks noChangeAspect="1"/>
          </p:cNvPicPr>
          <p:nvPr>
            <p:custDataLst>
              <p:tags r:id="rId4"/>
            </p:custDataLst>
          </p:nvPr>
        </p:nvPicPr>
        <p:blipFill>
          <a:blip r:embed="rId12" cstate="print"/>
          <a:stretch>
            <a:fillRect/>
          </a:stretch>
        </p:blipFill>
        <p:spPr>
          <a:xfrm>
            <a:off x="7467600" y="4800600"/>
            <a:ext cx="438912" cy="243840"/>
          </a:xfrm>
          <a:prstGeom prst="rect">
            <a:avLst/>
          </a:prstGeom>
        </p:spPr>
      </p:pic>
      <p:pic>
        <p:nvPicPr>
          <p:cNvPr id="19" name="Picture 18" descr="addin_tmp.png"/>
          <p:cNvPicPr>
            <a:picLocks noChangeAspect="1"/>
          </p:cNvPicPr>
          <p:nvPr>
            <p:custDataLst>
              <p:tags r:id="rId5"/>
            </p:custDataLst>
          </p:nvPr>
        </p:nvPicPr>
        <p:blipFill>
          <a:blip r:embed="rId13" cstate="print"/>
          <a:stretch>
            <a:fillRect/>
          </a:stretch>
        </p:blipFill>
        <p:spPr>
          <a:xfrm>
            <a:off x="1143000" y="5334000"/>
            <a:ext cx="269748" cy="243840"/>
          </a:xfrm>
          <a:prstGeom prst="rect">
            <a:avLst/>
          </a:prstGeom>
        </p:spPr>
      </p:pic>
      <p:pic>
        <p:nvPicPr>
          <p:cNvPr id="20" name="Picture 19" descr="addin_tmp.png"/>
          <p:cNvPicPr>
            <a:picLocks noChangeAspect="1"/>
          </p:cNvPicPr>
          <p:nvPr>
            <p:custDataLst>
              <p:tags r:id="rId6"/>
            </p:custDataLst>
          </p:nvPr>
        </p:nvPicPr>
        <p:blipFill>
          <a:blip r:embed="rId13" cstate="print"/>
          <a:stretch>
            <a:fillRect/>
          </a:stretch>
        </p:blipFill>
        <p:spPr>
          <a:xfrm>
            <a:off x="1600200" y="5638800"/>
            <a:ext cx="269748" cy="243840"/>
          </a:xfrm>
          <a:prstGeom prst="rect">
            <a:avLst/>
          </a:prstGeom>
        </p:spPr>
      </p:pic>
      <p:pic>
        <p:nvPicPr>
          <p:cNvPr id="16" name="Picture 15" descr="addin_tmp.png"/>
          <p:cNvPicPr>
            <a:picLocks noChangeAspect="1"/>
          </p:cNvPicPr>
          <p:nvPr>
            <p:custDataLst>
              <p:tags r:id="rId7"/>
            </p:custDataLst>
          </p:nvPr>
        </p:nvPicPr>
        <p:blipFill>
          <a:blip r:embed="rId10" cstate="print"/>
          <a:stretch>
            <a:fillRect/>
          </a:stretch>
        </p:blipFill>
        <p:spPr>
          <a:xfrm>
            <a:off x="2362200" y="5943600"/>
            <a:ext cx="2908935" cy="457200"/>
          </a:xfrm>
          <a:prstGeom prst="rect">
            <a:avLst/>
          </a:prstGeom>
        </p:spPr>
      </p:pic>
      <p:sp>
        <p:nvSpPr>
          <p:cNvPr id="21" name="TextBox 20"/>
          <p:cNvSpPr txBox="1"/>
          <p:nvPr/>
        </p:nvSpPr>
        <p:spPr>
          <a:xfrm>
            <a:off x="6934200" y="5715000"/>
            <a:ext cx="1828800" cy="923330"/>
          </a:xfrm>
          <a:prstGeom prst="rect">
            <a:avLst/>
          </a:prstGeom>
          <a:noFill/>
        </p:spPr>
        <p:txBody>
          <a:bodyPr wrap="square" rtlCol="0">
            <a:spAutoFit/>
          </a:bodyPr>
          <a:lstStyle/>
          <a:p>
            <a:r>
              <a:rPr lang="en-US" i="1" dirty="0" smtClean="0"/>
              <a:t>See Exercise </a:t>
            </a:r>
            <a:r>
              <a:rPr lang="en-US" dirty="0" smtClean="0">
                <a:latin typeface="Cambria Math" pitchFamily="18" charset="0"/>
                <a:ea typeface="Cambria Math" pitchFamily="18" charset="0"/>
              </a:rPr>
              <a:t>19</a:t>
            </a:r>
            <a:r>
              <a:rPr lang="en-US" dirty="0" smtClean="0"/>
              <a:t> </a:t>
            </a:r>
            <a:r>
              <a:rPr lang="en-US" i="1" dirty="0" smtClean="0"/>
              <a:t>for an algebraic proof.</a:t>
            </a:r>
            <a:endParaRPr lang="en-US" i="1" dirty="0"/>
          </a:p>
        </p:txBody>
      </p:sp>
      <p:sp>
        <p:nvSpPr>
          <p:cNvPr id="14" name="Isosceles Triangle 13"/>
          <p:cNvSpPr/>
          <p:nvPr/>
        </p:nvSpPr>
        <p:spPr>
          <a:xfrm rot="5400000" flipV="1">
            <a:off x="58674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Basic Counting Principles: The Product Rule</a:t>
            </a:r>
            <a:endParaRPr lang="en-US" sz="40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Triangle</a:t>
            </a:r>
            <a:endParaRPr lang="en-US" dirty="0"/>
          </a:p>
        </p:txBody>
      </p:sp>
      <p:pic>
        <p:nvPicPr>
          <p:cNvPr id="4" name="Content Placeholder 3" descr="0510.jpg"/>
          <p:cNvPicPr>
            <a:picLocks noGrp="1" noChangeAspect="1"/>
          </p:cNvPicPr>
          <p:nvPr>
            <p:ph idx="1"/>
          </p:nvPr>
        </p:nvPicPr>
        <p:blipFill>
          <a:blip r:embed="rId3" cstate="print"/>
          <a:stretch>
            <a:fillRect/>
          </a:stretch>
        </p:blipFill>
        <p:spPr>
          <a:xfrm>
            <a:off x="1905762" y="2466435"/>
            <a:ext cx="5332476" cy="3326892"/>
          </a:xfrm>
        </p:spPr>
      </p:pic>
      <p:sp>
        <p:nvSpPr>
          <p:cNvPr id="5" name="TextBox 4"/>
          <p:cNvSpPr txBox="1"/>
          <p:nvPr/>
        </p:nvSpPr>
        <p:spPr>
          <a:xfrm>
            <a:off x="228600" y="2209800"/>
            <a:ext cx="1981200" cy="1754326"/>
          </a:xfrm>
          <a:prstGeom prst="rect">
            <a:avLst/>
          </a:prstGeom>
          <a:noFill/>
          <a:ln>
            <a:solidFill>
              <a:schemeClr val="accent1"/>
            </a:solidFill>
          </a:ln>
        </p:spPr>
        <p:txBody>
          <a:bodyPr wrap="square" rtlCol="0">
            <a:spAutoFit/>
          </a:bodyPr>
          <a:lstStyle/>
          <a:p>
            <a:r>
              <a:rPr lang="en-US" dirty="0" smtClean="0"/>
              <a:t>The </a:t>
            </a:r>
            <a:r>
              <a:rPr lang="en-US" i="1" dirty="0" smtClean="0"/>
              <a:t>n</a:t>
            </a:r>
            <a:r>
              <a:rPr lang="en-US" dirty="0" smtClean="0"/>
              <a:t>th row in the triangle consists of the binomial coefficients       ,</a:t>
            </a:r>
          </a:p>
          <a:p>
            <a:r>
              <a:rPr lang="en-US" i="1" dirty="0" smtClean="0"/>
              <a:t>k</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i="1" dirty="0" smtClean="0"/>
              <a:t>n</a:t>
            </a:r>
            <a:r>
              <a:rPr lang="en-US" dirty="0" smtClean="0"/>
              <a:t>.</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3352800"/>
            <a:ext cx="269748" cy="243840"/>
          </a:xfrm>
          <a:prstGeom prst="rect">
            <a:avLst/>
          </a:prstGeom>
        </p:spPr>
      </p:pic>
      <p:sp>
        <p:nvSpPr>
          <p:cNvPr id="7" name="TextBox 6"/>
          <p:cNvSpPr txBox="1"/>
          <p:nvPr/>
        </p:nvSpPr>
        <p:spPr>
          <a:xfrm>
            <a:off x="533400" y="5934670"/>
            <a:ext cx="8153400" cy="646331"/>
          </a:xfrm>
          <a:prstGeom prst="rect">
            <a:avLst/>
          </a:prstGeom>
          <a:noFill/>
          <a:ln>
            <a:solidFill>
              <a:schemeClr val="accent1"/>
            </a:solidFill>
          </a:ln>
        </p:spPr>
        <p:txBody>
          <a:bodyPr wrap="square" rtlCol="0">
            <a:spAutoFit/>
          </a:bodyPr>
          <a:lstStyle/>
          <a:p>
            <a:r>
              <a:rPr lang="en-US" dirty="0" smtClean="0"/>
              <a:t>By Pascal’s identity, adding two adjacent </a:t>
            </a:r>
            <a:r>
              <a:rPr lang="en-US" dirty="0" err="1" smtClean="0"/>
              <a:t>bionomial</a:t>
            </a:r>
            <a:r>
              <a:rPr lang="en-US" dirty="0" smtClean="0"/>
              <a:t> coefficients results is the  binomial coefficient in the next row between these two coefficients.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Generalized Permutations and Combinations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 with Repetition</a:t>
            </a:r>
          </a:p>
          <a:p>
            <a:r>
              <a:rPr lang="en-US" dirty="0" smtClean="0"/>
              <a:t>Combinations with Repetition</a:t>
            </a:r>
          </a:p>
          <a:p>
            <a:r>
              <a:rPr lang="en-US" dirty="0" smtClean="0"/>
              <a:t>Permutations with Indistinguishable Objects</a:t>
            </a:r>
          </a:p>
          <a:p>
            <a:r>
              <a:rPr lang="en-US" dirty="0" smtClean="0"/>
              <a:t>Distributing Objects into Boxes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with Repetition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The number of </a:t>
            </a:r>
            <a:r>
              <a:rPr lang="en-US" i="1" dirty="0" smtClean="0"/>
              <a:t>r</a:t>
            </a:r>
            <a:r>
              <a:rPr lang="en-US" dirty="0" smtClean="0"/>
              <a:t>-permutations of a set of </a:t>
            </a:r>
            <a:r>
              <a:rPr lang="en-US" i="1" dirty="0" smtClean="0"/>
              <a:t>n</a:t>
            </a:r>
            <a:r>
              <a:rPr lang="en-US" dirty="0" smtClean="0"/>
              <a:t> objects with repetition allowed is </a:t>
            </a:r>
            <a:r>
              <a:rPr lang="en-US" i="1" dirty="0" smtClean="0"/>
              <a:t>n</a:t>
            </a:r>
            <a:r>
              <a:rPr lang="en-US" i="1" baseline="30000" dirty="0" smtClean="0"/>
              <a:t>r</a:t>
            </a:r>
            <a:r>
              <a:rPr lang="en-US" dirty="0" smtClean="0"/>
              <a:t>.</a:t>
            </a:r>
          </a:p>
          <a:p>
            <a:pPr>
              <a:buNone/>
            </a:pPr>
            <a:r>
              <a:rPr lang="en-US" b="1" dirty="0" smtClean="0"/>
              <a:t>    Proof</a:t>
            </a:r>
            <a:r>
              <a:rPr lang="en-US" dirty="0" smtClean="0"/>
              <a:t>: There are </a:t>
            </a:r>
            <a:r>
              <a:rPr lang="en-US" i="1" dirty="0" smtClean="0"/>
              <a:t>n</a:t>
            </a:r>
            <a:r>
              <a:rPr lang="en-US" dirty="0" smtClean="0"/>
              <a:t> ways to select an element of the set for each of the </a:t>
            </a:r>
            <a:r>
              <a:rPr lang="en-US" i="1" dirty="0" smtClean="0"/>
              <a:t>r</a:t>
            </a:r>
            <a:r>
              <a:rPr lang="en-US" dirty="0" smtClean="0"/>
              <a:t> positions in the </a:t>
            </a:r>
            <a:r>
              <a:rPr lang="en-US" i="1" dirty="0" smtClean="0"/>
              <a:t>r</a:t>
            </a:r>
            <a:r>
              <a:rPr lang="en-US" dirty="0" smtClean="0"/>
              <a:t>-permutation when repetition is allowed. Hence, by the product rule there are </a:t>
            </a:r>
            <a:r>
              <a:rPr lang="en-US" i="1" dirty="0" smtClean="0"/>
              <a:t>n</a:t>
            </a:r>
            <a:r>
              <a:rPr lang="en-US" i="1" baseline="30000" dirty="0" smtClean="0"/>
              <a:t>r</a:t>
            </a:r>
            <a:r>
              <a:rPr lang="en-US" dirty="0" smtClean="0"/>
              <a:t> </a:t>
            </a:r>
            <a:r>
              <a:rPr lang="en-US" i="1" dirty="0" smtClean="0"/>
              <a:t>r</a:t>
            </a:r>
            <a:r>
              <a:rPr lang="en-US" dirty="0" smtClean="0"/>
              <a:t>-permutations with repetition.</a:t>
            </a:r>
          </a:p>
          <a:p>
            <a:pPr>
              <a:buNone/>
            </a:pPr>
            <a:endParaRPr lang="en-US" dirty="0" smtClean="0"/>
          </a:p>
          <a:p>
            <a:pPr>
              <a:buNone/>
            </a:pPr>
            <a:r>
              <a:rPr lang="en-US" b="1" dirty="0" smtClean="0"/>
              <a:t>    Example</a:t>
            </a:r>
            <a:r>
              <a:rPr lang="en-US" dirty="0" smtClean="0"/>
              <a:t>: How many strings of length </a:t>
            </a:r>
            <a:r>
              <a:rPr lang="en-US" i="1" dirty="0" smtClean="0"/>
              <a:t>r</a:t>
            </a:r>
            <a:r>
              <a:rPr lang="en-US" dirty="0" smtClean="0"/>
              <a:t> can be formed from the uppercase letters of the English alphabet?</a:t>
            </a:r>
          </a:p>
          <a:p>
            <a:pPr>
              <a:buNone/>
            </a:pPr>
            <a:r>
              <a:rPr lang="en-US" b="1" dirty="0" smtClean="0"/>
              <a:t>    Solution</a:t>
            </a:r>
            <a:r>
              <a:rPr lang="en-US" dirty="0" smtClean="0"/>
              <a:t>: The number of such strings is </a:t>
            </a:r>
            <a:r>
              <a:rPr lang="en-US" dirty="0" smtClean="0">
                <a:latin typeface="Cambria" pitchFamily="18" charset="0"/>
              </a:rPr>
              <a:t>26</a:t>
            </a:r>
            <a:r>
              <a:rPr lang="en-US" i="1" baseline="40000" dirty="0" smtClean="0"/>
              <a:t>r</a:t>
            </a:r>
            <a:r>
              <a:rPr lang="en-US" dirty="0" smtClean="0"/>
              <a:t>, which is the number of </a:t>
            </a:r>
            <a:r>
              <a:rPr lang="en-US" i="1" dirty="0" smtClean="0"/>
              <a:t>r</a:t>
            </a:r>
            <a:r>
              <a:rPr lang="en-US" dirty="0" smtClean="0"/>
              <a:t>-permutations of a set with </a:t>
            </a:r>
            <a:r>
              <a:rPr lang="en-US" dirty="0" smtClean="0">
                <a:latin typeface="Cambria Math" pitchFamily="18" charset="0"/>
                <a:ea typeface="Cambria Math" pitchFamily="18" charset="0"/>
              </a:rPr>
              <a:t>26</a:t>
            </a:r>
            <a:r>
              <a:rPr lang="en-US" dirty="0" smtClean="0"/>
              <a:t> elements. </a:t>
            </a:r>
            <a:endParaRPr lang="en-US" i="1" baseline="40000" dirty="0"/>
          </a:p>
        </p:txBody>
      </p:sp>
      <p:sp>
        <p:nvSpPr>
          <p:cNvPr id="4" name="Isosceles Triangle 3"/>
          <p:cNvSpPr/>
          <p:nvPr/>
        </p:nvSpPr>
        <p:spPr>
          <a:xfrm rot="5400000" flipV="1">
            <a:off x="8077200" y="3810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five bills from a box containing  at least five of each of the following denominations: </a:t>
            </a:r>
            <a:r>
              <a:rPr lang="en-US" sz="3200" dirty="0" smtClean="0"/>
              <a:t>$</a:t>
            </a:r>
            <a:r>
              <a:rPr lang="en-US" dirty="0" smtClean="0">
                <a:latin typeface="Cambria" pitchFamily="18" charset="0"/>
              </a:rPr>
              <a:t>1</a:t>
            </a:r>
            <a:r>
              <a:rPr lang="en-US" dirty="0" smtClean="0"/>
              <a:t>, </a:t>
            </a:r>
            <a:r>
              <a:rPr lang="en-US" sz="3200" dirty="0" smtClean="0"/>
              <a:t>$</a:t>
            </a:r>
            <a:r>
              <a:rPr lang="en-US" dirty="0" smtClean="0">
                <a:latin typeface="Cambria" pitchFamily="18" charset="0"/>
              </a:rPr>
              <a:t>2</a:t>
            </a:r>
            <a:r>
              <a:rPr lang="en-US" dirty="0" smtClean="0"/>
              <a:t>, </a:t>
            </a:r>
            <a:r>
              <a:rPr lang="en-US" sz="3200" dirty="0" smtClean="0"/>
              <a:t>$</a:t>
            </a:r>
            <a:r>
              <a:rPr lang="en-US" dirty="0" smtClean="0">
                <a:latin typeface="Cambria" pitchFamily="18" charset="0"/>
              </a:rPr>
              <a:t>5</a:t>
            </a:r>
            <a:r>
              <a:rPr lang="en-US" dirty="0" smtClean="0"/>
              <a:t>,  </a:t>
            </a:r>
            <a:r>
              <a:rPr lang="en-US" sz="3200" dirty="0" smtClean="0"/>
              <a:t>$</a:t>
            </a:r>
            <a:r>
              <a:rPr lang="en-US" dirty="0" smtClean="0">
                <a:latin typeface="Cambria" pitchFamily="18" charset="0"/>
              </a:rPr>
              <a:t>10</a:t>
            </a:r>
            <a:r>
              <a:rPr lang="en-US" dirty="0" smtClean="0"/>
              <a:t>, </a:t>
            </a:r>
            <a:r>
              <a:rPr lang="en-US" sz="3200" dirty="0" smtClean="0"/>
              <a:t>$</a:t>
            </a:r>
            <a:r>
              <a:rPr lang="en-US" dirty="0" smtClean="0">
                <a:latin typeface="Cambria" pitchFamily="18" charset="0"/>
              </a:rPr>
              <a:t>20</a:t>
            </a:r>
            <a:r>
              <a:rPr lang="en-US" dirty="0" smtClean="0"/>
              <a:t>, </a:t>
            </a:r>
            <a:r>
              <a:rPr lang="en-US" sz="3200" dirty="0" smtClean="0"/>
              <a:t>$</a:t>
            </a:r>
            <a:r>
              <a:rPr lang="en-US" dirty="0" smtClean="0">
                <a:latin typeface="Cambria" pitchFamily="18" charset="0"/>
              </a:rPr>
              <a:t>50</a:t>
            </a:r>
            <a:r>
              <a:rPr lang="en-US" dirty="0" smtClean="0"/>
              <a:t>, and </a:t>
            </a:r>
            <a:r>
              <a:rPr lang="en-US" sz="3200" dirty="0" smtClean="0"/>
              <a:t>$</a:t>
            </a:r>
            <a:r>
              <a:rPr lang="en-US" dirty="0" smtClean="0">
                <a:latin typeface="Cambria" pitchFamily="18" charset="0"/>
              </a:rPr>
              <a:t>100</a:t>
            </a:r>
            <a:r>
              <a:rPr lang="en-US" dirty="0" smtClean="0"/>
              <a:t>? </a:t>
            </a:r>
          </a:p>
          <a:p>
            <a:pPr>
              <a:buNone/>
            </a:pPr>
            <a:r>
              <a:rPr lang="en-US" b="1" dirty="0" smtClean="0"/>
              <a:t>   Solution</a:t>
            </a:r>
            <a:r>
              <a:rPr lang="en-US" dirty="0" smtClean="0"/>
              <a:t>: Place the selected bills in the appropriate position of a cash box illustrated below:</a:t>
            </a:r>
            <a:endParaRPr lang="en-US" dirty="0"/>
          </a:p>
        </p:txBody>
      </p:sp>
      <p:pic>
        <p:nvPicPr>
          <p:cNvPr id="4" name="Picture 3" descr="0513.jpg"/>
          <p:cNvPicPr>
            <a:picLocks noChangeAspect="1"/>
          </p:cNvPicPr>
          <p:nvPr/>
        </p:nvPicPr>
        <p:blipFill>
          <a:blip r:embed="rId2" cstate="print"/>
          <a:stretch>
            <a:fillRect/>
          </a:stretch>
        </p:blipFill>
        <p:spPr>
          <a:xfrm>
            <a:off x="2971800" y="4800600"/>
            <a:ext cx="3244596" cy="1113282"/>
          </a:xfrm>
          <a:prstGeom prst="rect">
            <a:avLst/>
          </a:prstGeom>
        </p:spPr>
      </p:pic>
      <p:sp>
        <p:nvSpPr>
          <p:cNvPr id="5" name="TextBox 4"/>
          <p:cNvSpPr txBox="1"/>
          <p:nvPr/>
        </p:nvSpPr>
        <p:spPr>
          <a:xfrm>
            <a:off x="5486400" y="6172200"/>
            <a:ext cx="15240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i="1" dirty="0" smtClean="0"/>
              <a:t>  </a:t>
            </a:r>
            <a:endParaRPr lang="en-US"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possible ways of </a:t>
            </a:r>
          </a:p>
          <a:p>
            <a:pPr>
              <a:buNone/>
            </a:pPr>
            <a:r>
              <a:rPr lang="en-US" dirty="0" smtClean="0"/>
              <a:t>      placing the five bills:</a:t>
            </a:r>
          </a:p>
          <a:p>
            <a:endParaRPr lang="en-US" dirty="0" smtClean="0"/>
          </a:p>
          <a:p>
            <a:endParaRPr lang="en-US" dirty="0" smtClean="0"/>
          </a:p>
          <a:p>
            <a:endParaRPr lang="en-US" dirty="0" smtClean="0"/>
          </a:p>
          <a:p>
            <a:pPr>
              <a:buNone/>
            </a:pPr>
            <a:endParaRPr lang="en-US" dirty="0" smtClean="0"/>
          </a:p>
          <a:p>
            <a:r>
              <a:rPr lang="en-US" dirty="0" smtClean="0"/>
              <a:t>The number of ways to select five bills corresponds to the number of ways to arrange six bars and five stars in a row. </a:t>
            </a:r>
          </a:p>
          <a:p>
            <a:r>
              <a:rPr lang="en-US" dirty="0" smtClean="0"/>
              <a:t>This is the number of unordered selections of </a:t>
            </a:r>
            <a:r>
              <a:rPr lang="en-US" dirty="0" smtClean="0">
                <a:latin typeface="Cambria" pitchFamily="18" charset="0"/>
              </a:rPr>
              <a:t>5</a:t>
            </a:r>
            <a:r>
              <a:rPr lang="en-US" dirty="0" smtClean="0"/>
              <a:t> objects from a set of </a:t>
            </a:r>
            <a:r>
              <a:rPr lang="en-US" dirty="0" smtClean="0">
                <a:latin typeface="Cambria" pitchFamily="18" charset="0"/>
              </a:rPr>
              <a:t>11</a:t>
            </a:r>
            <a:r>
              <a:rPr lang="en-US" dirty="0" smtClean="0"/>
              <a:t>. Hence, there are</a:t>
            </a:r>
          </a:p>
          <a:p>
            <a:pPr>
              <a:buNone/>
            </a:pPr>
            <a:r>
              <a:rPr lang="en-US" dirty="0" smtClean="0"/>
              <a:t>         </a:t>
            </a:r>
          </a:p>
          <a:p>
            <a:pPr>
              <a:buNone/>
            </a:pPr>
            <a:endParaRPr lang="en-US" dirty="0" smtClean="0"/>
          </a:p>
          <a:p>
            <a:pPr>
              <a:buNone/>
            </a:pPr>
            <a:r>
              <a:rPr lang="en-US" dirty="0" smtClean="0"/>
              <a:t>    ways to choose five bills with seven types of bills.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0514.jpg"/>
          <p:cNvPicPr>
            <a:picLocks noChangeAspect="1"/>
          </p:cNvPicPr>
          <p:nvPr/>
        </p:nvPicPr>
        <p:blipFill>
          <a:blip r:embed="rId3" cstate="print"/>
          <a:stretch>
            <a:fillRect/>
          </a:stretch>
        </p:blipFill>
        <p:spPr>
          <a:xfrm>
            <a:off x="4038600" y="1981200"/>
            <a:ext cx="3048000" cy="1918457"/>
          </a:xfrm>
          <a:prstGeom prst="rect">
            <a:avLst/>
          </a:prstGeom>
        </p:spPr>
      </p:pic>
      <p:pic>
        <p:nvPicPr>
          <p:cNvPr id="5" name="Picture 4" descr="addin_tmp.png"/>
          <p:cNvPicPr>
            <a:picLocks noChangeAspect="1"/>
          </p:cNvPicPr>
          <p:nvPr>
            <p:custDataLst>
              <p:tags r:id="rId1"/>
            </p:custDataLst>
          </p:nvPr>
        </p:nvPicPr>
        <p:blipFill>
          <a:blip r:embed="rId4" cstate="print"/>
          <a:stretch>
            <a:fillRect/>
          </a:stretch>
        </p:blipFill>
        <p:spPr>
          <a:xfrm>
            <a:off x="2590800" y="5334000"/>
            <a:ext cx="2295525" cy="31813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pitchFamily="18" charset="0"/>
              </a:rPr>
              <a:t>2</a:t>
            </a:r>
            <a:r>
              <a:rPr lang="en-US" dirty="0" smtClean="0"/>
              <a:t>: The number 0f </a:t>
            </a:r>
            <a:r>
              <a:rPr lang="en-US" i="1" dirty="0" smtClean="0"/>
              <a:t>r</a:t>
            </a:r>
            <a:r>
              <a:rPr lang="en-US" dirty="0" smtClean="0"/>
              <a:t>-combinations from a set with </a:t>
            </a:r>
            <a:r>
              <a:rPr lang="en-US" i="1" dirty="0" smtClean="0"/>
              <a:t>n</a:t>
            </a:r>
            <a:r>
              <a:rPr lang="en-US" dirty="0" smtClean="0"/>
              <a:t> elements when repetition of elements is allowed is</a:t>
            </a:r>
          </a:p>
          <a:p>
            <a:pPr>
              <a:buNone/>
            </a:pPr>
            <a:r>
              <a:rPr lang="en-US" dirty="0" smtClean="0"/>
              <a:t>                       </a:t>
            </a:r>
            <a:r>
              <a:rPr lang="en-US" i="1" dirty="0" smtClean="0"/>
              <a:t>C</a:t>
            </a:r>
            <a:r>
              <a:rPr lang="en-US" dirty="0" smtClean="0"/>
              <a:t>(</a:t>
            </a:r>
            <a:r>
              <a:rPr lang="en-US" i="1" dirty="0" smtClean="0"/>
              <a:t>n + r – </a:t>
            </a:r>
            <a:r>
              <a:rPr lang="en-US" dirty="0" smtClean="0">
                <a:latin typeface="Cambria" pitchFamily="18" charset="0"/>
              </a:rPr>
              <a:t>1</a:t>
            </a:r>
            <a:r>
              <a:rPr lang="en-US" i="1" dirty="0" smtClean="0"/>
              <a:t>,r</a:t>
            </a:r>
            <a:r>
              <a:rPr lang="en-US" dirty="0" smtClean="0"/>
              <a:t>)</a:t>
            </a:r>
            <a:r>
              <a:rPr lang="en-US" i="1" dirty="0" smtClean="0"/>
              <a:t> = 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a:t>
            </a:r>
          </a:p>
          <a:p>
            <a:pPr>
              <a:buNone/>
            </a:pPr>
            <a:r>
              <a:rPr lang="en-US" b="1" dirty="0" smtClean="0"/>
              <a:t>    Proof</a:t>
            </a:r>
            <a:r>
              <a:rPr lang="en-US" dirty="0" smtClean="0"/>
              <a:t>: Each </a:t>
            </a:r>
            <a:r>
              <a:rPr lang="en-US" i="1" dirty="0" smtClean="0"/>
              <a:t>r</a:t>
            </a:r>
            <a:r>
              <a:rPr lang="en-US" dirty="0" smtClean="0"/>
              <a:t>-combination of a set with </a:t>
            </a:r>
            <a:r>
              <a:rPr lang="en-US" i="1" dirty="0" smtClean="0"/>
              <a:t>n</a:t>
            </a:r>
            <a:r>
              <a:rPr lang="en-US" dirty="0" smtClean="0"/>
              <a:t> elements with repetition allowed can be represented by a list of </a:t>
            </a:r>
            <a:r>
              <a:rPr lang="en-US" i="1" dirty="0" smtClean="0"/>
              <a:t>n –</a:t>
            </a:r>
            <a:r>
              <a:rPr lang="en-US" dirty="0" smtClean="0">
                <a:latin typeface="Cambria" pitchFamily="18" charset="0"/>
              </a:rPr>
              <a:t>1 </a:t>
            </a:r>
            <a:r>
              <a:rPr lang="en-US" dirty="0" smtClean="0"/>
              <a:t>bars and </a:t>
            </a:r>
            <a:r>
              <a:rPr lang="en-US" i="1" dirty="0" smtClean="0"/>
              <a:t>r</a:t>
            </a:r>
            <a:r>
              <a:rPr lang="en-US" dirty="0" smtClean="0"/>
              <a:t> stars. The bars mark the </a:t>
            </a:r>
            <a:r>
              <a:rPr lang="en-US" i="1" dirty="0" smtClean="0"/>
              <a:t>n</a:t>
            </a:r>
            <a:r>
              <a:rPr lang="en-US" dirty="0" smtClean="0"/>
              <a:t> cells containing a star for each time the </a:t>
            </a:r>
            <a:r>
              <a:rPr lang="en-US" i="1" dirty="0" err="1" smtClean="0"/>
              <a:t>i</a:t>
            </a:r>
            <a:r>
              <a:rPr lang="en-US" dirty="0" err="1" smtClean="0"/>
              <a:t>th</a:t>
            </a:r>
            <a:r>
              <a:rPr lang="en-US" dirty="0" smtClean="0"/>
              <a:t> element of the set occurs in the combination.</a:t>
            </a:r>
          </a:p>
          <a:p>
            <a:pPr>
              <a:buNone/>
            </a:pPr>
            <a:endParaRPr lang="en-US" dirty="0" smtClean="0"/>
          </a:p>
          <a:p>
            <a:pPr>
              <a:buNone/>
            </a:pPr>
            <a:r>
              <a:rPr lang="en-US" dirty="0" smtClean="0"/>
              <a:t>    The number of such lists is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r</a:t>
            </a:r>
            <a:r>
              <a:rPr lang="en-US" dirty="0" smtClean="0"/>
              <a:t>)</a:t>
            </a:r>
            <a:r>
              <a:rPr lang="en-US" i="1" dirty="0" smtClean="0"/>
              <a:t>, </a:t>
            </a:r>
            <a:r>
              <a:rPr lang="en-US" dirty="0" smtClean="0"/>
              <a:t>because each list is a choice of the </a:t>
            </a:r>
            <a:r>
              <a:rPr lang="en-US" i="1" dirty="0" smtClean="0"/>
              <a:t>r</a:t>
            </a:r>
            <a:r>
              <a:rPr lang="en-US" dirty="0" smtClean="0"/>
              <a:t> positions to place the stars, from the total of           </a:t>
            </a:r>
            <a:r>
              <a:rPr lang="en-US" i="1" dirty="0" smtClean="0"/>
              <a:t>n + r – </a:t>
            </a:r>
            <a:r>
              <a:rPr lang="en-US" dirty="0" smtClean="0">
                <a:latin typeface="Cambria" pitchFamily="18" charset="0"/>
              </a:rPr>
              <a:t>1</a:t>
            </a:r>
            <a:r>
              <a:rPr lang="en-US" i="1" dirty="0" smtClean="0"/>
              <a:t>  </a:t>
            </a:r>
            <a:r>
              <a:rPr lang="en-US" dirty="0" smtClean="0"/>
              <a:t>positions to place the stars and the bars. This is also equal to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 which is the number of ways to place the</a:t>
            </a:r>
            <a:r>
              <a:rPr lang="en-US" i="1" dirty="0" smtClean="0"/>
              <a:t> n –</a:t>
            </a:r>
            <a:r>
              <a:rPr lang="en-US" dirty="0" smtClean="0">
                <a:latin typeface="Cambria" pitchFamily="18" charset="0"/>
              </a:rPr>
              <a:t>1</a:t>
            </a:r>
            <a:r>
              <a:rPr lang="en-US" dirty="0" smtClean="0"/>
              <a:t> bars.</a:t>
            </a:r>
            <a:endParaRPr lang="en-US" dirty="0"/>
          </a:p>
        </p:txBody>
      </p:sp>
      <p:sp>
        <p:nvSpPr>
          <p:cNvPr id="4" name="Isosceles Triangle 3"/>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solutions does the equation</a:t>
            </a:r>
          </a:p>
          <a:p>
            <a:pPr>
              <a:buNone/>
            </a:pPr>
            <a:r>
              <a:rPr lang="en-US" dirty="0" smtClean="0"/>
              <a:t>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i="1" dirty="0" smtClean="0"/>
              <a:t>x</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11</a:t>
            </a:r>
          </a:p>
          <a:p>
            <a:pPr>
              <a:buNone/>
            </a:pPr>
            <a:r>
              <a:rPr lang="en-US" dirty="0" smtClean="0"/>
              <a:t>    have, where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and</a:t>
            </a:r>
            <a:r>
              <a:rPr lang="en-US" i="1" dirty="0" smtClean="0"/>
              <a:t> x</a:t>
            </a:r>
            <a:r>
              <a:rPr lang="en-US" baseline="-25000" dirty="0" smtClean="0">
                <a:latin typeface="Cambria Math" pitchFamily="18" charset="0"/>
                <a:ea typeface="Cambria Math" pitchFamily="18" charset="0"/>
              </a:rPr>
              <a:t>3</a:t>
            </a:r>
            <a:r>
              <a:rPr lang="en-US" dirty="0" smtClean="0"/>
              <a:t> are nonnegative integers?</a:t>
            </a:r>
          </a:p>
          <a:p>
            <a:pPr>
              <a:buNone/>
            </a:pPr>
            <a:r>
              <a:rPr lang="en-US" b="1" dirty="0" smtClean="0"/>
              <a:t>    Solution</a:t>
            </a:r>
            <a:r>
              <a:rPr lang="en-US" dirty="0" smtClean="0"/>
              <a:t>: Each solution corresponds to a way to select </a:t>
            </a:r>
            <a:r>
              <a:rPr lang="en-US" dirty="0" smtClean="0">
                <a:latin typeface="Cambria Math" pitchFamily="18" charset="0"/>
                <a:ea typeface="Cambria Math" pitchFamily="18" charset="0"/>
              </a:rPr>
              <a:t>11</a:t>
            </a:r>
            <a:r>
              <a:rPr lang="en-US" dirty="0" smtClean="0"/>
              <a:t> items from a set with three elements; </a:t>
            </a:r>
            <a:r>
              <a:rPr lang="en-US" i="1" dirty="0" smtClean="0"/>
              <a:t>x</a:t>
            </a:r>
            <a:r>
              <a:rPr lang="en-US" baseline="-25000" dirty="0" smtClean="0">
                <a:latin typeface="Cambria Math" pitchFamily="18" charset="0"/>
                <a:ea typeface="Cambria Math" pitchFamily="18" charset="0"/>
              </a:rPr>
              <a:t>1</a:t>
            </a:r>
            <a:r>
              <a:rPr lang="en-US" dirty="0" smtClean="0"/>
              <a:t> elements of type one, </a:t>
            </a:r>
            <a:r>
              <a:rPr lang="en-US" i="1" dirty="0" smtClean="0"/>
              <a:t>x</a:t>
            </a:r>
            <a:r>
              <a:rPr lang="en-US" baseline="-25000" dirty="0" smtClean="0">
                <a:latin typeface="Cambria Math" pitchFamily="18" charset="0"/>
                <a:ea typeface="Cambria Math" pitchFamily="18" charset="0"/>
              </a:rPr>
              <a:t>2</a:t>
            </a:r>
            <a:r>
              <a:rPr lang="en-US" dirty="0" smtClean="0"/>
              <a:t>  of type two, and </a:t>
            </a:r>
            <a:r>
              <a:rPr lang="en-US" i="1" dirty="0" smtClean="0"/>
              <a:t>x</a:t>
            </a:r>
            <a:r>
              <a:rPr lang="en-US" baseline="-25000" dirty="0" smtClean="0">
                <a:latin typeface="Cambria Math" pitchFamily="18" charset="0"/>
                <a:ea typeface="Cambria Math" pitchFamily="18" charset="0"/>
              </a:rPr>
              <a:t>3</a:t>
            </a:r>
            <a:r>
              <a:rPr lang="en-US" dirty="0" smtClean="0"/>
              <a:t> of type three. </a:t>
            </a:r>
          </a:p>
          <a:p>
            <a:pPr>
              <a:buNone/>
            </a:pPr>
            <a:r>
              <a:rPr lang="en-US" dirty="0" smtClean="0"/>
              <a:t>   By Theorem </a:t>
            </a:r>
            <a:r>
              <a:rPr lang="en-US" dirty="0" smtClean="0">
                <a:latin typeface="Cambria Math" pitchFamily="18" charset="0"/>
                <a:ea typeface="Cambria Math" pitchFamily="18" charset="0"/>
              </a:rPr>
              <a:t>2</a:t>
            </a:r>
            <a:r>
              <a:rPr lang="en-US" dirty="0" smtClean="0"/>
              <a:t> it follows that there are </a:t>
            </a:r>
          </a:p>
          <a:p>
            <a:pPr>
              <a:buNone/>
            </a:pPr>
            <a:endParaRPr lang="en-US" dirty="0" smtClean="0"/>
          </a:p>
          <a:p>
            <a:pPr>
              <a:buNone/>
            </a:pPr>
            <a:r>
              <a:rPr lang="en-US" dirty="0" smtClean="0"/>
              <a:t>    solutions.</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828800" y="5181600"/>
            <a:ext cx="5894070" cy="30670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Suppose that a cookie shop has four different kinds of cookies. How many different ways can six cookies be chosen? </a:t>
            </a:r>
          </a:p>
          <a:p>
            <a:pPr>
              <a:buNone/>
            </a:pPr>
            <a:r>
              <a:rPr lang="en-US" b="1" dirty="0" smtClean="0"/>
              <a:t>   Solution</a:t>
            </a:r>
            <a:r>
              <a:rPr lang="en-US" dirty="0" smtClean="0"/>
              <a:t>: The number of ways to choose six cookies is the number of  </a:t>
            </a:r>
            <a:r>
              <a:rPr lang="en-US" dirty="0" smtClean="0">
                <a:latin typeface="Cambria Math" pitchFamily="18" charset="0"/>
                <a:ea typeface="Cambria Math" pitchFamily="18" charset="0"/>
              </a:rPr>
              <a:t>6</a:t>
            </a:r>
            <a:r>
              <a:rPr lang="en-US" dirty="0" smtClean="0"/>
              <a:t>-combinations of a set with four elements. By Theorem </a:t>
            </a:r>
            <a:r>
              <a:rPr lang="en-US" dirty="0" smtClean="0">
                <a:latin typeface="Cambria Math" pitchFamily="18" charset="0"/>
                <a:ea typeface="Cambria Math" pitchFamily="18" charset="0"/>
              </a:rPr>
              <a:t>2 </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is the number of ways to choose six cookies from the four kinds. </a:t>
            </a:r>
          </a:p>
          <a:p>
            <a:pPr>
              <a:buNone/>
            </a:pPr>
            <a:r>
              <a:rPr lang="en-US" dirty="0" smtClean="0">
                <a:latin typeface="Cambria Math" pitchFamily="18" charset="0"/>
                <a:ea typeface="Cambria Math" pitchFamily="18" charset="0"/>
              </a:rPr>
              <a:t>             </a:t>
            </a:r>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514600" y="4648200"/>
            <a:ext cx="3253740" cy="312420"/>
          </a:xfrm>
          <a:prstGeom prst="rect">
            <a:avLst/>
          </a:prstGeom>
        </p:spPr>
      </p:pic>
      <p:pic>
        <p:nvPicPr>
          <p:cNvPr id="1028" name="Picture 4" descr="C:\Documents and Settings\Richard Scherl\Local Settings\Temporary Internet Files\Content.IE5\9NKIDEUA\MC900331606[1].wmf"/>
          <p:cNvPicPr>
            <a:picLocks noChangeAspect="1" noChangeArrowheads="1"/>
          </p:cNvPicPr>
          <p:nvPr/>
        </p:nvPicPr>
        <p:blipFill>
          <a:blip r:embed="rId4" cstate="print"/>
          <a:srcRect/>
          <a:stretch>
            <a:fillRect/>
          </a:stretch>
        </p:blipFill>
        <p:spPr bwMode="auto">
          <a:xfrm>
            <a:off x="7315200" y="116362"/>
            <a:ext cx="1447800" cy="11054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48512"/>
          </a:xfrm>
        </p:spPr>
        <p:txBody>
          <a:bodyPr>
            <a:noAutofit/>
          </a:bodyPr>
          <a:lstStyle/>
          <a:p>
            <a:r>
              <a:rPr lang="en-US" sz="2800" dirty="0" smtClean="0"/>
              <a:t>Summarizing the Formulas for Counting Permutations and Combinations with and without Repetition</a:t>
            </a:r>
            <a:endParaRPr lang="en-US" sz="2800" dirty="0"/>
          </a:p>
        </p:txBody>
      </p:sp>
      <p:pic>
        <p:nvPicPr>
          <p:cNvPr id="4" name="Content Placeholder 3" descr="table34.jpg"/>
          <p:cNvPicPr>
            <a:picLocks noGrp="1" noChangeAspect="1"/>
          </p:cNvPicPr>
          <p:nvPr>
            <p:ph idx="1"/>
          </p:nvPr>
        </p:nvPicPr>
        <p:blipFill>
          <a:blip r:embed="rId2" cstate="print"/>
          <a:stretch>
            <a:fillRect/>
          </a:stretch>
        </p:blipFill>
        <p:spPr>
          <a:xfrm>
            <a:off x="2514599" y="2667000"/>
            <a:ext cx="4885151" cy="304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strings can be made by reordering the letters of the word </a:t>
            </a:r>
            <a:r>
              <a:rPr lang="en-US" i="1" dirty="0" smtClean="0"/>
              <a:t>SUCCESS</a:t>
            </a:r>
            <a:r>
              <a:rPr lang="en-US" dirty="0" smtClean="0"/>
              <a:t>.</a:t>
            </a:r>
          </a:p>
          <a:p>
            <a:pPr>
              <a:buNone/>
            </a:pPr>
            <a:r>
              <a:rPr lang="en-US" b="1" dirty="0" smtClean="0"/>
              <a:t>     Solution</a:t>
            </a:r>
            <a:r>
              <a:rPr lang="en-US" dirty="0" smtClean="0"/>
              <a:t>: There are seven possible positions for the three Ss, two Cs, one U, and one E. </a:t>
            </a:r>
          </a:p>
          <a:p>
            <a:pPr lvl="1"/>
            <a:r>
              <a:rPr lang="en-US" dirty="0" smtClean="0"/>
              <a:t>The three  Ss can be placed in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3</a:t>
            </a:r>
            <a:r>
              <a:rPr lang="en-US" dirty="0" smtClean="0"/>
              <a:t>) different ways, leaving four positions free.</a:t>
            </a:r>
          </a:p>
          <a:p>
            <a:pPr lvl="1"/>
            <a:r>
              <a:rPr lang="en-US" dirty="0" smtClean="0"/>
              <a:t>The two  Cs can be placed in </a:t>
            </a:r>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different ways, leaving two positions free. </a:t>
            </a:r>
          </a:p>
          <a:p>
            <a:pPr lvl="1"/>
            <a:r>
              <a:rPr lang="en-US" dirty="0" smtClean="0"/>
              <a:t>The U can be placed in </a:t>
            </a:r>
            <a:r>
              <a:rPr lang="en-US" i="1" dirty="0" smtClean="0"/>
              <a:t>C</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1</a:t>
            </a:r>
            <a:r>
              <a:rPr lang="en-US" dirty="0" smtClean="0"/>
              <a:t>) different ways, leaving one position free. </a:t>
            </a:r>
          </a:p>
          <a:p>
            <a:pPr lvl="1"/>
            <a:r>
              <a:rPr lang="en-US" dirty="0" smtClean="0"/>
              <a:t>The E can be placed in </a:t>
            </a:r>
            <a:r>
              <a:rPr lang="en-US" i="1" dirty="0" smtClean="0"/>
              <a:t>C</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way.</a:t>
            </a:r>
          </a:p>
          <a:p>
            <a:pPr>
              <a:buNone/>
            </a:pPr>
            <a:r>
              <a:rPr lang="en-US" dirty="0" smtClean="0"/>
              <a:t>     By the product rule, the number of different strings is:</a:t>
            </a:r>
          </a:p>
          <a:p>
            <a:pPr>
              <a:buNone/>
            </a:pPr>
            <a:endParaRPr lang="en-US" dirty="0" smtClean="0"/>
          </a:p>
          <a:p>
            <a:pPr>
              <a:buNone/>
            </a:pPr>
            <a:endParaRPr lang="en-US" dirty="0" smtClean="0"/>
          </a:p>
          <a:p>
            <a:pPr>
              <a:buNone/>
            </a:pPr>
            <a:r>
              <a:rPr lang="en-US" dirty="0" smtClean="0"/>
              <a:t>    </a:t>
            </a:r>
            <a:r>
              <a:rPr lang="en-US" i="1" dirty="0" smtClean="0"/>
              <a:t>The reasoning can be generalized to the following theorem. </a:t>
            </a:r>
            <a:r>
              <a:rPr lang="en-US" i="1" dirty="0" smtClean="0">
                <a:latin typeface="Cambria Math"/>
                <a:ea typeface="Cambria Math"/>
              </a:rPr>
              <a:t>→</a:t>
            </a:r>
            <a:endParaRPr lang="en-US" i="1"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914401" y="5105401"/>
            <a:ext cx="7225665" cy="31813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3</a:t>
            </a:r>
            <a:r>
              <a:rPr lang="en-US" dirty="0" smtClean="0"/>
              <a:t>: The number of different permutations of </a:t>
            </a:r>
            <a:r>
              <a:rPr lang="en-US" i="1" dirty="0" smtClean="0"/>
              <a:t>n</a:t>
            </a:r>
            <a:r>
              <a:rPr lang="en-US" dirty="0" smtClean="0"/>
              <a:t> objects, where there are </a:t>
            </a:r>
            <a:r>
              <a:rPr lang="en-US" i="1" dirty="0" smtClean="0"/>
              <a:t>n</a:t>
            </a:r>
            <a:r>
              <a:rPr lang="en-US" baseline="-25000" dirty="0" smtClean="0">
                <a:latin typeface="Cambria Math" pitchFamily="18" charset="0"/>
                <a:ea typeface="Cambria Math" pitchFamily="18" charset="0"/>
              </a:rPr>
              <a:t>1</a:t>
            </a:r>
            <a:r>
              <a:rPr lang="en-US" dirty="0" smtClean="0"/>
              <a:t> indistinguishable objects of type  </a:t>
            </a:r>
            <a:r>
              <a:rPr lang="en-US"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indistinguishable objects of                 type </a:t>
            </a:r>
            <a:r>
              <a:rPr lang="en-US" dirty="0" smtClean="0">
                <a:latin typeface="Cambria Math" pitchFamily="18" charset="0"/>
                <a:ea typeface="Cambria Math" pitchFamily="18" charset="0"/>
              </a:rPr>
              <a:t>2</a:t>
            </a:r>
            <a:r>
              <a:rPr lang="en-US" dirty="0" smtClean="0"/>
              <a:t>, …., and </a:t>
            </a:r>
            <a:r>
              <a:rPr lang="en-US" i="1" dirty="0" err="1" smtClean="0"/>
              <a:t>n</a:t>
            </a:r>
            <a:r>
              <a:rPr lang="en-US" i="1" baseline="-25000" dirty="0" err="1" smtClean="0"/>
              <a:t>k</a:t>
            </a:r>
            <a:r>
              <a:rPr lang="en-US" baseline="-25000" dirty="0" smtClean="0"/>
              <a:t> </a:t>
            </a:r>
            <a:r>
              <a:rPr lang="en-US" dirty="0" smtClean="0"/>
              <a:t>indistinguishable objects of type </a:t>
            </a:r>
            <a:r>
              <a:rPr lang="en-US" i="1" dirty="0" smtClean="0"/>
              <a:t>k</a:t>
            </a:r>
            <a:r>
              <a:rPr lang="en-US" dirty="0" smtClean="0"/>
              <a:t>, is:</a:t>
            </a:r>
          </a:p>
          <a:p>
            <a:endParaRPr lang="en-US" dirty="0" smtClean="0"/>
          </a:p>
          <a:p>
            <a:endParaRPr lang="en-US" dirty="0" smtClean="0"/>
          </a:p>
          <a:p>
            <a:pPr>
              <a:buNone/>
            </a:pPr>
            <a:r>
              <a:rPr lang="en-US" b="1" dirty="0" smtClean="0"/>
              <a:t>    Proof</a:t>
            </a:r>
            <a:r>
              <a:rPr lang="en-US" dirty="0" smtClean="0"/>
              <a:t>: By the product rule the total number of permutations is: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 C</a:t>
            </a:r>
            <a:r>
              <a:rPr lang="en-US" dirty="0" smtClean="0"/>
              <a:t>(</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a:t>
            </a:r>
            <a:r>
              <a:rPr lang="en-US" i="1" dirty="0" smtClean="0">
                <a:latin typeface="Cambria Math"/>
                <a:ea typeface="Cambria Math"/>
              </a:rPr>
              <a:t>∙∙∙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since:</a:t>
            </a:r>
          </a:p>
          <a:p>
            <a:pPr lvl="1"/>
            <a:r>
              <a:rPr lang="en-US" dirty="0" smtClean="0"/>
              <a:t>The </a:t>
            </a:r>
            <a:r>
              <a:rPr lang="en-US" i="1" dirty="0" smtClean="0"/>
              <a:t>n</a:t>
            </a:r>
            <a:r>
              <a:rPr lang="en-US" baseline="-25000" dirty="0" smtClean="0">
                <a:latin typeface="Cambria Math" pitchFamily="18" charset="0"/>
                <a:ea typeface="Cambria Math" pitchFamily="18" charset="0"/>
              </a:rPr>
              <a:t>1 </a:t>
            </a:r>
            <a:r>
              <a:rPr lang="en-US" dirty="0" smtClean="0"/>
              <a:t>objects of type one can be placed in the </a:t>
            </a:r>
            <a:r>
              <a:rPr lang="en-US" i="1" dirty="0" smtClean="0"/>
              <a:t>n</a:t>
            </a:r>
            <a:r>
              <a:rPr lang="en-US" dirty="0" smtClean="0"/>
              <a:t> positions in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 ways, leaving  </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latin typeface="Cambria" pitchFamily="18" charset="0"/>
              </a:rPr>
              <a:t> </a:t>
            </a:r>
            <a:r>
              <a:rPr lang="en-US" dirty="0" smtClean="0"/>
              <a:t>positions. </a:t>
            </a:r>
          </a:p>
          <a:p>
            <a:pPr lvl="1"/>
            <a:r>
              <a:rPr lang="en-US" dirty="0" smtClean="0"/>
              <a:t>Then the</a:t>
            </a:r>
            <a:r>
              <a:rPr lang="en-US" i="1" dirty="0" smtClean="0"/>
              <a:t> n</a:t>
            </a:r>
            <a:r>
              <a:rPr lang="en-US" baseline="-25000" dirty="0" smtClean="0">
                <a:latin typeface="Cambria Math" pitchFamily="18" charset="0"/>
                <a:ea typeface="Cambria Math" pitchFamily="18" charset="0"/>
              </a:rPr>
              <a:t>2 </a:t>
            </a:r>
            <a:r>
              <a:rPr lang="en-US" dirty="0" smtClean="0"/>
              <a:t>objects of type two can be placed in the </a:t>
            </a:r>
            <a:r>
              <a:rPr lang="en-US" i="1" dirty="0" smtClean="0"/>
              <a:t>n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1 </a:t>
            </a:r>
            <a:r>
              <a:rPr lang="en-US" dirty="0" smtClean="0"/>
              <a:t>positions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ways, leaving </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latin typeface="Cambria" pitchFamily="18" charset="0"/>
              </a:rPr>
              <a:t> </a:t>
            </a:r>
            <a:r>
              <a:rPr lang="en-US" dirty="0" smtClean="0"/>
              <a:t>positions. </a:t>
            </a:r>
          </a:p>
          <a:p>
            <a:pPr lvl="1"/>
            <a:r>
              <a:rPr lang="en-US" dirty="0" smtClean="0"/>
              <a:t>Continue in this fashion, until </a:t>
            </a:r>
            <a:r>
              <a:rPr lang="en-US" i="1" dirty="0" err="1" smtClean="0"/>
              <a:t>n</a:t>
            </a:r>
            <a:r>
              <a:rPr lang="en-US" i="1" baseline="-25000" dirty="0" err="1" smtClean="0"/>
              <a:t>k</a:t>
            </a:r>
            <a:r>
              <a:rPr lang="en-US" baseline="-25000" dirty="0" smtClean="0"/>
              <a:t> </a:t>
            </a:r>
            <a:r>
              <a:rPr lang="en-US" dirty="0" smtClean="0"/>
              <a:t>objects of type </a:t>
            </a:r>
            <a:r>
              <a:rPr lang="en-US" i="1" dirty="0" smtClean="0"/>
              <a:t>k</a:t>
            </a:r>
            <a:r>
              <a:rPr lang="en-US" dirty="0" smtClean="0"/>
              <a:t> are placed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ways. </a:t>
            </a:r>
          </a:p>
          <a:p>
            <a:pPr>
              <a:buNone/>
            </a:pPr>
            <a:r>
              <a:rPr lang="en-US" dirty="0" smtClean="0"/>
              <a:t>    The product can be manipulated into the desired result as follows:</a:t>
            </a:r>
          </a:p>
          <a:p>
            <a:pPr>
              <a:buNone/>
            </a:pPr>
            <a:endParaRPr lang="en-US" dirty="0" smtClean="0"/>
          </a:p>
          <a:p>
            <a:pPr>
              <a:buNone/>
            </a:pPr>
            <a:endParaRPr lang="en-US" dirty="0" smtClean="0"/>
          </a:p>
          <a:p>
            <a:pPr>
              <a:buNone/>
            </a:pPr>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124200" y="2743200"/>
            <a:ext cx="1186815" cy="34290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1524000" y="5715001"/>
            <a:ext cx="6210300" cy="394335"/>
          </a:xfrm>
          <a:prstGeom prst="rect">
            <a:avLst/>
          </a:prstGeom>
        </p:spPr>
      </p:pic>
      <p:sp>
        <p:nvSpPr>
          <p:cNvPr id="6" name="Isosceles Triangle 5"/>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Distributing Objects into Boxes</a:t>
            </a:r>
            <a:endParaRPr lang="en-US" dirty="0"/>
          </a:p>
        </p:txBody>
      </p:sp>
      <p:sp>
        <p:nvSpPr>
          <p:cNvPr id="3" name="Content Placeholder 2"/>
          <p:cNvSpPr>
            <a:spLocks noGrp="1"/>
          </p:cNvSpPr>
          <p:nvPr>
            <p:ph idx="1"/>
          </p:nvPr>
        </p:nvSpPr>
        <p:spPr/>
        <p:txBody>
          <a:bodyPr/>
          <a:lstStyle/>
          <a:p>
            <a:r>
              <a:rPr lang="en-US" dirty="0" smtClean="0"/>
              <a:t>Many counting problems can be solved by counting the ways objects can be placed in boxes.</a:t>
            </a:r>
          </a:p>
          <a:p>
            <a:pPr lvl="1"/>
            <a:r>
              <a:rPr lang="en-US" dirty="0" smtClean="0"/>
              <a:t>The objects may be either different from each other (</a:t>
            </a:r>
            <a:r>
              <a:rPr lang="en-US" i="1" dirty="0" smtClean="0"/>
              <a:t>distinguishable</a:t>
            </a:r>
            <a:r>
              <a:rPr lang="en-US" dirty="0" smtClean="0"/>
              <a:t>) or identical (</a:t>
            </a:r>
            <a:r>
              <a:rPr lang="en-US" i="1" dirty="0" smtClean="0"/>
              <a:t>indistinguishable</a:t>
            </a:r>
            <a:r>
              <a:rPr lang="en-US" dirty="0" smtClean="0"/>
              <a:t>).</a:t>
            </a:r>
          </a:p>
          <a:p>
            <a:pPr lvl="1"/>
            <a:r>
              <a:rPr lang="en-US" dirty="0" smtClean="0"/>
              <a:t>The boxes may be labeled (</a:t>
            </a:r>
            <a:r>
              <a:rPr lang="en-US" i="1" dirty="0" smtClean="0"/>
              <a:t>distinguishable</a:t>
            </a:r>
            <a:r>
              <a:rPr lang="en-US" dirty="0" smtClean="0"/>
              <a:t>) or unlabeled (</a:t>
            </a:r>
            <a:r>
              <a:rPr lang="en-US" i="1" dirty="0" smtClean="0"/>
              <a:t>indistinguishable</a:t>
            </a:r>
            <a:r>
              <a:rPr lang="en-US" dirty="0" smtClean="0"/>
              <a: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n</a:t>
            </a:r>
            <a:r>
              <a:rPr lang="en-US" dirty="0" smtClean="0"/>
              <a:t>!/(</a:t>
            </a:r>
            <a:r>
              <a:rPr lang="en-US" i="1" dirty="0" smtClean="0"/>
              <a:t>n</a:t>
            </a:r>
            <a:r>
              <a:rPr lang="en-US" baseline="-25000" dirty="0" smtClean="0">
                <a:latin typeface="Cambria Math" pitchFamily="18" charset="0"/>
                <a:ea typeface="Cambria Math" pitchFamily="18" charset="0"/>
              </a:rPr>
              <a:t>1</a:t>
            </a:r>
            <a:r>
              <a:rPr lang="en-US" dirty="0" smtClean="0"/>
              <a:t>!</a:t>
            </a:r>
            <a:r>
              <a:rPr lang="en-US" i="1" dirty="0" smtClean="0"/>
              <a:t>n</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i="1" dirty="0" err="1" smtClean="0"/>
              <a:t>n</a:t>
            </a:r>
            <a:r>
              <a:rPr lang="en-US" i="1" baseline="-25000" dirty="0" err="1" smtClean="0"/>
              <a:t>k</a:t>
            </a:r>
            <a:r>
              <a:rPr lang="en-US" dirty="0" smtClean="0"/>
              <a:t>!) ways to distribute </a:t>
            </a:r>
            <a:r>
              <a:rPr lang="en-US" i="1" dirty="0" smtClean="0"/>
              <a:t>n</a:t>
            </a:r>
            <a:r>
              <a:rPr lang="en-US" dirty="0" smtClean="0"/>
              <a:t> distinguishable objects into </a:t>
            </a:r>
            <a:r>
              <a:rPr lang="en-US" i="1" dirty="0" smtClean="0"/>
              <a:t>k</a:t>
            </a:r>
            <a:r>
              <a:rPr lang="en-US" dirty="0" smtClean="0"/>
              <a:t> distinguishable boxes.</a:t>
            </a:r>
          </a:p>
          <a:p>
            <a:pPr lvl="1"/>
            <a:r>
              <a:rPr lang="en-US" dirty="0" smtClean="0"/>
              <a:t>(</a:t>
            </a:r>
            <a:r>
              <a:rPr lang="en-US" i="1" dirty="0" smtClean="0"/>
              <a:t>See Exercises </a:t>
            </a:r>
            <a:r>
              <a:rPr lang="en-US" dirty="0" smtClean="0">
                <a:latin typeface="Cambria Math" pitchFamily="18" charset="0"/>
                <a:ea typeface="Cambria Math" pitchFamily="18" charset="0"/>
              </a:rPr>
              <a:t>47</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48 </a:t>
            </a:r>
            <a:r>
              <a:rPr lang="en-US" i="1" dirty="0" smtClean="0"/>
              <a:t>for two different proofs.</a:t>
            </a:r>
            <a:r>
              <a:rPr lang="en-US" dirty="0" smtClean="0"/>
              <a:t>)</a:t>
            </a:r>
          </a:p>
          <a:p>
            <a:pPr lvl="1"/>
            <a:r>
              <a:rPr lang="en-US" dirty="0" smtClean="0"/>
              <a:t>Example: There are </a:t>
            </a:r>
            <a:r>
              <a:rPr lang="en-US" dirty="0" smtClean="0">
                <a:latin typeface="Cambria Math" pitchFamily="18" charset="0"/>
                <a:ea typeface="Cambria Math" pitchFamily="18" charset="0"/>
              </a:rPr>
              <a:t>52!</a:t>
            </a:r>
            <a:r>
              <a:rPr lang="en-US" dirty="0" smtClean="0"/>
              <a:t>/(</a:t>
            </a:r>
            <a:r>
              <a:rPr lang="en-US" dirty="0" smtClean="0">
                <a:latin typeface="Cambria Math" pitchFamily="18" charset="0"/>
                <a:ea typeface="Cambria Math" pitchFamily="18" charset="0"/>
              </a:rPr>
              <a:t>5!5!5!5!32!</a:t>
            </a:r>
            <a:r>
              <a:rPr lang="en-US" dirty="0" smtClean="0"/>
              <a:t>) ways to distribute hands of </a:t>
            </a:r>
            <a:r>
              <a:rPr lang="en-US" dirty="0" smtClean="0">
                <a:latin typeface="Cambria Math" pitchFamily="18" charset="0"/>
                <a:ea typeface="Cambria Math" pitchFamily="18" charset="0"/>
              </a:rPr>
              <a:t>5</a:t>
            </a:r>
            <a:r>
              <a:rPr lang="en-US" dirty="0" smtClean="0"/>
              <a:t> cards each to four players.</a:t>
            </a:r>
          </a:p>
          <a:p>
            <a:r>
              <a:rPr lang="en-US" i="1" dirty="0" smtClean="0"/>
              <a:t>Indistinguishable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C</a:t>
            </a:r>
            <a:r>
              <a:rPr lang="en-US" dirty="0" smtClean="0"/>
              <a:t>(</a:t>
            </a:r>
            <a:r>
              <a:rPr lang="en-US" i="1" dirty="0" smtClean="0"/>
              <a:t>n</a:t>
            </a:r>
            <a:r>
              <a:rPr lang="en-US" dirty="0" smtClean="0"/>
              <a:t> + </a:t>
            </a:r>
            <a:r>
              <a:rPr lang="en-US" i="1" dirty="0" smtClean="0"/>
              <a:t>r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ways to place </a:t>
            </a:r>
            <a:r>
              <a:rPr lang="en-US" i="1" dirty="0" smtClean="0"/>
              <a:t>r</a:t>
            </a:r>
            <a:r>
              <a:rPr lang="en-US" dirty="0" smtClean="0"/>
              <a:t> indistinguishable objects into </a:t>
            </a:r>
            <a:r>
              <a:rPr lang="en-US" i="1" dirty="0" smtClean="0"/>
              <a:t>n</a:t>
            </a:r>
            <a:r>
              <a:rPr lang="en-US" dirty="0" smtClean="0"/>
              <a:t> distinguishable boxes.</a:t>
            </a:r>
          </a:p>
          <a:p>
            <a:pPr lvl="1"/>
            <a:r>
              <a:rPr lang="en-US" dirty="0" smtClean="0"/>
              <a:t>Proof based on one-to-one correspondence between                         </a:t>
            </a:r>
            <a:r>
              <a:rPr lang="en-US" i="1" dirty="0" smtClean="0"/>
              <a:t>n</a:t>
            </a:r>
            <a:r>
              <a:rPr lang="en-US" dirty="0" smtClean="0"/>
              <a:t>-combinations from a set with </a:t>
            </a:r>
            <a:r>
              <a:rPr lang="en-US" i="1" dirty="0" smtClean="0"/>
              <a:t>k</a:t>
            </a:r>
            <a:r>
              <a:rPr lang="en-US" dirty="0" smtClean="0"/>
              <a:t>-elements when repetition is allowed and the ways to place </a:t>
            </a:r>
            <a:r>
              <a:rPr lang="en-US" i="1" dirty="0" smtClean="0"/>
              <a:t>n</a:t>
            </a:r>
            <a:r>
              <a:rPr lang="en-US" dirty="0" smtClean="0"/>
              <a:t> indistinguishable objects into </a:t>
            </a:r>
            <a:r>
              <a:rPr lang="en-US" i="1" dirty="0" smtClean="0"/>
              <a:t>k</a:t>
            </a:r>
            <a:r>
              <a:rPr lang="en-US" dirty="0" smtClean="0"/>
              <a:t> distinguishable boxes.</a:t>
            </a:r>
          </a:p>
          <a:p>
            <a:pPr lvl="1"/>
            <a:r>
              <a:rPr lang="en-US" dirty="0" smtClean="0"/>
              <a:t>Example: There are </a:t>
            </a:r>
            <a:r>
              <a:rPr lang="en-US" i="1" dirty="0" smtClean="0"/>
              <a:t>C</a:t>
            </a:r>
            <a:r>
              <a:rPr lang="en-US" dirty="0" smtClean="0"/>
              <a:t>(</a:t>
            </a:r>
            <a:r>
              <a:rPr lang="en-US"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10</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10</a:t>
            </a:r>
            <a:r>
              <a:rPr lang="en-US" dirty="0" smtClean="0"/>
              <a:t>) = C(</a:t>
            </a:r>
            <a:r>
              <a:rPr lang="en-US" dirty="0" smtClean="0">
                <a:latin typeface="Cambria Math" pitchFamily="18" charset="0"/>
                <a:ea typeface="Cambria Math" pitchFamily="18" charset="0"/>
              </a:rPr>
              <a:t>17,10</a:t>
            </a:r>
            <a:r>
              <a:rPr lang="en-US" dirty="0" smtClean="0"/>
              <a:t>) = </a:t>
            </a:r>
            <a:r>
              <a:rPr lang="en-US" dirty="0" smtClean="0">
                <a:latin typeface="Cambria Math" pitchFamily="18" charset="0"/>
                <a:ea typeface="Cambria Math" pitchFamily="18" charset="0"/>
              </a:rPr>
              <a:t>19,448 </a:t>
            </a:r>
            <a:r>
              <a:rPr lang="en-US" dirty="0" smtClean="0"/>
              <a:t> ways to place </a:t>
            </a:r>
            <a:r>
              <a:rPr lang="en-US" dirty="0" smtClean="0">
                <a:latin typeface="Cambria Math" pitchFamily="18" charset="0"/>
                <a:ea typeface="Cambria Math" pitchFamily="18" charset="0"/>
              </a:rPr>
              <a:t>10</a:t>
            </a:r>
            <a:r>
              <a:rPr lang="en-US" dirty="0" smtClean="0"/>
              <a:t> indistinguishable objects into </a:t>
            </a:r>
            <a:r>
              <a:rPr lang="en-US" dirty="0" smtClean="0">
                <a:latin typeface="Cambria Math" pitchFamily="18" charset="0"/>
                <a:ea typeface="Cambria Math" pitchFamily="18" charset="0"/>
              </a:rPr>
              <a:t>8</a:t>
            </a:r>
            <a:r>
              <a:rPr lang="en-US" dirty="0" smtClean="0"/>
              <a:t> distinguishable boxes.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14</a:t>
            </a:r>
            <a:r>
              <a:rPr lang="en-US" dirty="0" smtClean="0"/>
              <a:t> ways to put four employees into three indistinguishable offices (</a:t>
            </a:r>
            <a:r>
              <a:rPr lang="en-US" i="1" dirty="0" smtClean="0"/>
              <a:t>see Example </a:t>
            </a:r>
            <a:r>
              <a:rPr lang="en-US" dirty="0" smtClean="0">
                <a:latin typeface="Cambria Math" pitchFamily="18" charset="0"/>
                <a:ea typeface="Cambria Math" pitchFamily="18" charset="0"/>
              </a:rPr>
              <a:t>10</a:t>
            </a:r>
            <a:r>
              <a:rPr lang="en-US" dirty="0" smtClean="0"/>
              <a:t>).</a:t>
            </a:r>
          </a:p>
          <a:p>
            <a:pPr lvl="1"/>
            <a:r>
              <a:rPr lang="en-US" dirty="0" smtClean="0"/>
              <a:t>There is no simple closed formula for the number of ways to distribute </a:t>
            </a:r>
            <a:r>
              <a:rPr lang="en-US" i="1" dirty="0" smtClean="0"/>
              <a:t>n</a:t>
            </a:r>
            <a:r>
              <a:rPr lang="en-US" dirty="0" smtClean="0"/>
              <a:t> distinguishable objects into </a:t>
            </a:r>
            <a:r>
              <a:rPr lang="en-US" i="1" dirty="0" smtClean="0"/>
              <a:t>j</a:t>
            </a:r>
            <a:r>
              <a:rPr lang="en-US" dirty="0" smtClean="0"/>
              <a:t> indistinguishable boxes. </a:t>
            </a:r>
          </a:p>
          <a:p>
            <a:pPr lvl="1"/>
            <a:r>
              <a:rPr lang="en-US" dirty="0" smtClean="0"/>
              <a:t>See the text for a formula involving </a:t>
            </a:r>
            <a:r>
              <a:rPr lang="en-US" i="1" dirty="0" err="1" smtClean="0"/>
              <a:t>Stirling</a:t>
            </a:r>
            <a:r>
              <a:rPr lang="en-US" i="1" dirty="0" smtClean="0"/>
              <a:t> numbers of the second kind</a:t>
            </a:r>
            <a:r>
              <a:rPr lang="en-US" dirty="0" smtClean="0"/>
              <a:t>.</a:t>
            </a:r>
          </a:p>
          <a:p>
            <a:r>
              <a:rPr lang="en-US" i="1" dirty="0" smtClean="0"/>
              <a:t>Indistinguishable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9</a:t>
            </a:r>
            <a:r>
              <a:rPr lang="en-US" dirty="0" smtClean="0"/>
              <a:t>  ways to pack six copies of the same book into four identical boxes (</a:t>
            </a:r>
            <a:r>
              <a:rPr lang="en-US" i="1" dirty="0" smtClean="0"/>
              <a:t>see Example </a:t>
            </a:r>
            <a:r>
              <a:rPr lang="en-US" dirty="0" smtClean="0">
                <a:latin typeface="Cambria Math" pitchFamily="18" charset="0"/>
                <a:ea typeface="Cambria Math" pitchFamily="18" charset="0"/>
              </a:rPr>
              <a:t>11</a:t>
            </a:r>
            <a:r>
              <a:rPr lang="en-US" dirty="0" smtClean="0"/>
              <a:t>).</a:t>
            </a:r>
          </a:p>
          <a:p>
            <a:pPr lvl="1"/>
            <a:r>
              <a:rPr lang="en-US" dirty="0" smtClean="0"/>
              <a:t>The number of ways of distributing </a:t>
            </a:r>
            <a:r>
              <a:rPr lang="en-US" i="1" dirty="0" smtClean="0"/>
              <a:t>n</a:t>
            </a:r>
            <a:r>
              <a:rPr lang="en-US" dirty="0" smtClean="0"/>
              <a:t> indistinguishable objects into </a:t>
            </a:r>
            <a:r>
              <a:rPr lang="en-US" i="1" dirty="0" smtClean="0"/>
              <a:t>k </a:t>
            </a:r>
            <a:r>
              <a:rPr lang="en-US" dirty="0" smtClean="0"/>
              <a:t>indistinguishable boxes equals </a:t>
            </a:r>
            <a:r>
              <a:rPr lang="en-US" i="1" dirty="0" err="1" smtClean="0"/>
              <a:t>p</a:t>
            </a:r>
            <a:r>
              <a:rPr lang="en-US" i="1" baseline="-25000" dirty="0" err="1" smtClean="0"/>
              <a:t>k</a:t>
            </a:r>
            <a:r>
              <a:rPr lang="en-US" dirty="0" smtClean="0"/>
              <a:t>(</a:t>
            </a:r>
            <a:r>
              <a:rPr lang="en-US" i="1" dirty="0" smtClean="0"/>
              <a:t>n</a:t>
            </a:r>
            <a:r>
              <a:rPr lang="en-US" dirty="0" smtClean="0"/>
              <a:t>), the number of ways to write </a:t>
            </a:r>
            <a:r>
              <a:rPr lang="en-US" i="1" dirty="0" smtClean="0"/>
              <a:t>n </a:t>
            </a:r>
            <a:r>
              <a:rPr lang="en-US" dirty="0" smtClean="0"/>
              <a:t>as the sum of at most </a:t>
            </a:r>
            <a:r>
              <a:rPr lang="en-US" i="1" dirty="0" smtClean="0"/>
              <a:t>k </a:t>
            </a:r>
            <a:r>
              <a:rPr lang="en-US" dirty="0" smtClean="0"/>
              <a:t>positive integers in increasing order. </a:t>
            </a:r>
          </a:p>
          <a:p>
            <a:pPr lvl="1"/>
            <a:r>
              <a:rPr lang="en-US" dirty="0" smtClean="0"/>
              <a:t>No simple closed formula exists for this number.</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Numbering Plan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a:t>
            </a:r>
            <a:r>
              <a:rPr lang="en-US" dirty="0" smtClean="0"/>
              <a:t>.</a:t>
            </a:r>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Counting Subsets of a Finite Set</a:t>
            </a:r>
            <a:r>
              <a:rPr lang="en-US" dirty="0" smtClean="0"/>
              <a:t>: Use the product rule to show that the number of different subsets of a finite set </a:t>
            </a:r>
            <a:r>
              <a:rPr lang="en-US" i="1" dirty="0" smtClean="0"/>
              <a:t>S</a:t>
            </a:r>
            <a:r>
              <a:rPr lang="en-US" dirty="0" smtClean="0"/>
              <a:t> is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a:t>
            </a:r>
            <a:r>
              <a:rPr lang="en-US" sz="2800" dirty="0" smtClean="0"/>
              <a:t> (</a:t>
            </a:r>
            <a:r>
              <a:rPr lang="en-US" sz="2800" i="1" dirty="0" smtClean="0"/>
              <a:t>In Section </a:t>
            </a:r>
            <a:r>
              <a:rPr lang="en-US" sz="2800" dirty="0" smtClean="0">
                <a:latin typeface="Cambria Math" pitchFamily="18" charset="0"/>
                <a:ea typeface="Cambria Math" pitchFamily="18" charset="0"/>
              </a:rPr>
              <a:t>5.1</a:t>
            </a:r>
            <a:r>
              <a:rPr lang="en-US" sz="2800" dirty="0" smtClean="0"/>
              <a:t>, </a:t>
            </a:r>
            <a:r>
              <a:rPr lang="en-US" sz="2800" i="1" dirty="0" smtClean="0"/>
              <a:t>mathematical induction was used to prove this same result</a:t>
            </a:r>
            <a:r>
              <a:rPr lang="en-US" sz="2800" dirty="0" smtClean="0"/>
              <a:t>.)</a:t>
            </a:r>
          </a:p>
          <a:p>
            <a:pPr>
              <a:buNone/>
            </a:pPr>
            <a:r>
              <a:rPr lang="en-US" sz="2800" b="1" dirty="0" smtClean="0"/>
              <a:t>    Solution</a:t>
            </a:r>
            <a:r>
              <a:rPr lang="en-US" sz="2800" dirty="0" smtClean="0"/>
              <a:t>: </a:t>
            </a:r>
            <a:r>
              <a:rPr lang="en-US" dirty="0" smtClean="0"/>
              <a:t>When the elements of S are listed in an arbitrary order, there is a one-to-one correspondence between subsets of </a:t>
            </a:r>
            <a:r>
              <a:rPr lang="en-US" i="1" dirty="0" smtClean="0"/>
              <a:t>S</a:t>
            </a:r>
            <a:r>
              <a:rPr lang="en-US" dirty="0" smtClean="0"/>
              <a:t> and bit strings of length |</a:t>
            </a:r>
            <a:r>
              <a:rPr lang="en-US" i="1" dirty="0" smtClean="0"/>
              <a:t>S</a:t>
            </a:r>
            <a:r>
              <a:rPr lang="en-US" dirty="0" smtClean="0"/>
              <a:t>|.  When the </a:t>
            </a:r>
            <a:r>
              <a:rPr lang="en-US" i="1" dirty="0" err="1" smtClean="0"/>
              <a:t>i</a:t>
            </a:r>
            <a:r>
              <a:rPr lang="en-US" dirty="0" err="1" smtClean="0"/>
              <a:t>th</a:t>
            </a:r>
            <a:r>
              <a:rPr lang="en-US" dirty="0" smtClean="0"/>
              <a:t> element is in the subset, the bit string has a </a:t>
            </a:r>
            <a:r>
              <a:rPr lang="en-US" dirty="0" smtClean="0">
                <a:latin typeface="Cambria Math" pitchFamily="18" charset="0"/>
                <a:ea typeface="Cambria Math" pitchFamily="18" charset="0"/>
              </a:rPr>
              <a:t>1</a:t>
            </a:r>
            <a:r>
              <a:rPr lang="en-US" dirty="0" smtClean="0"/>
              <a:t> in the </a:t>
            </a:r>
            <a:r>
              <a:rPr lang="en-US" i="1" dirty="0" err="1" smtClean="0"/>
              <a:t>i</a:t>
            </a:r>
            <a:r>
              <a:rPr lang="en-US" dirty="0" err="1" smtClean="0"/>
              <a:t>th</a:t>
            </a:r>
            <a:r>
              <a:rPr lang="en-US" dirty="0" smtClean="0"/>
              <a:t> position and a </a:t>
            </a:r>
            <a:r>
              <a:rPr lang="en-US" dirty="0" smtClean="0">
                <a:latin typeface="Cambria Math" pitchFamily="18" charset="0"/>
                <a:ea typeface="Cambria Math" pitchFamily="18" charset="0"/>
              </a:rPr>
              <a:t>0</a:t>
            </a:r>
            <a:r>
              <a:rPr lang="en-US" dirty="0" smtClean="0"/>
              <a:t> otherwise.</a:t>
            </a:r>
          </a:p>
          <a:p>
            <a:pPr>
              <a:buNone/>
            </a:pPr>
            <a:endParaRPr lang="en-US" dirty="0" smtClean="0"/>
          </a:p>
          <a:p>
            <a:pPr>
              <a:buNone/>
            </a:pPr>
            <a:r>
              <a:rPr lang="en-US" dirty="0" smtClean="0"/>
              <a:t>    By the product rule, there are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such bit strings, and therefore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subsets.</a:t>
            </a:r>
            <a:r>
              <a:rPr lang="en-US" sz="2800" dirty="0" smtClean="0"/>
              <a:t> </a:t>
            </a:r>
            <a:endParaRPr lang="en-US" dirty="0" smtClean="0"/>
          </a:p>
          <a:p>
            <a:pPr>
              <a:buNone/>
            </a:pPr>
            <a:r>
              <a:rPr lang="en-US" sz="1900" dirty="0" smtClean="0"/>
              <a:t>      </a:t>
            </a:r>
            <a:endParaRPr lang="en-US" sz="19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2\end{array}\right)}$&#10;&#10;&#10;\end{document}"/>
  <p:tag name="IGUANATEXSIZE" val="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1\end{array}\right)}$&#10;&#10;&#10;\end{document}"/>
  <p:tag name="IGUANATEXSIZE" val="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 + y)^n =\sum_{j = 0}^{n}\left(\begin{array}{l} n\\j\end{array}\right)x^{n-j}y^j =\left(\begin{array}{l}n\\0\end{array}\right)x^n + \left(\begin{array}{l}n\\1\end{array}\right)x^{n-1}y + \cdots + \left(\begin{array}{l}n\\n-1\end{array}\right)xy^{n-1} + \left(\begin{array}{l}n\\n\end{array}\right) y^n .&#10;$$&#10;&#10;&#10;\end{document}"/>
  <p:tag name="IGUANATEXSIZE" val="1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j\end{array}\right)}$&#10;&#10;&#10;\end{document}"/>
  <p:tag name="IGUANATEXSIZE" val="13"/>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j\end{array}\right)}$&#10;&#10;&#10;\end{document}"/>
  <p:tag name="IGUANATEXSIZE" val="13"/>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x + (-3y))^{25} =\sum_{j = 0}^{25}\left(\begin{array}{l} 25\\j\end{array}\right)(2x)^{25-j}(-3y)^j.&#10;$$&#10;&#10;&#10;\end{document}"/>
  <p:tag name="IGUANATEXSIZE" val="1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l} 25\\13\end{array}\right)2^{12}(-3)^{13} = -\frac{25!}{13! 12!}2^{12}3^{13}.&#10;  $$&#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n = (1 + 1)^n =\sum_{k = 0}^{n}\left(\begin{array}{l} n\\k\end{array}\right)1^k 1^{(n-k)} =\sum_{k = 0}^{n}\left(\begin{array}{l}n\\k\end{array}\right) .&#10;$$&#10;&#10;&#10;\end{document}"/>
  <p:tag name="IGUANATEXSIZE" val="1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0\end{array}\right)}$&#10;&#10;&#10;\end{document}"/>
  <p:tag name="IGUANATEXSIZE" val="1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1\end{array}\right)}$&#10;&#10;&#10;\end{document}"/>
  <p:tag name="IGUANATEXSIZE" val="1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10;$$&#10;&#10;&#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end{array}\right)}$&#10;&#10;&#10;\end{document}"/>
  <p:tag name="IGUANATEXSIZE" val="1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2\end{array}\right)}$&#10;&#10;&#10;\end{document}"/>
  <p:tag name="IGUANATEXSIZE" val="1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 1\\k\end{array}\right)}$&#10;&#10;&#10;\end{document}"/>
  <p:tag name="IGUANATEXSIZE" val="1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1,5) = \frac{11!}{5!6!} = 462$&#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2"/>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 + 11 -1,11) = C(13,11) = C(13,2) =  \frac{13 \cdot 12}{1 \cdot 2} = 78$&#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9,6) = C(9,3) = \frac{9 \cdot 8 \cdot 7}{1 \cdot 2 \cdot 3} = 84$&#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7,3)C(4,2)C(2,1)C(1,1) =\frac{7!}{3!4!}\cdot \frac{4!}{2!2!}\cdot \frac{2!}{1! 1!}\cdot \frac{1!}{1!0!}=\frac{7!}{3!2!1!1!} = 42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_2!\cdots n_k!}\; .$&#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 -  n_1)!}\frac{(n - n_1)!}{n_2!(n - n_1 - n_2!)}\cdot\cdot\cdot\frac{(n - n_1 - \cdot \cdot \cdot - n_{k-1})!}{n_k!0!} =\frac{n!}{n_1!n_2!\cdots n_k!}\; .$&#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12252</TotalTime>
  <Words>6400</Words>
  <Application>Microsoft Office PowerPoint</Application>
  <PresentationFormat>On-screen Show (4:3)</PresentationFormat>
  <Paragraphs>446</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Cambria</vt:lpstr>
      <vt:lpstr>Wingdings 2</vt:lpstr>
      <vt:lpstr>Cambria Math</vt:lpstr>
      <vt:lpstr>Constantia</vt:lpstr>
      <vt:lpstr>Calibri</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vt:lpstr>
      <vt:lpstr>Counting Subsets of a Finite Set</vt:lpstr>
      <vt:lpstr>Product Rule in Terms of Sets</vt:lpstr>
      <vt:lpstr>DNA and Genomes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Basic Counting Principles: Division Rule</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Permutations</vt:lpstr>
      <vt:lpstr>A Formula for the Number of Permutations</vt:lpstr>
      <vt:lpstr>Solving Counting Problems by Counting Permutations</vt:lpstr>
      <vt:lpstr>Solving Counting Problems by Counting Permutations (continued)</vt:lpstr>
      <vt:lpstr>Solving Counting Problems by Counting Permutations (continued)</vt:lpstr>
      <vt:lpstr>Combinations</vt:lpstr>
      <vt:lpstr>Combinations</vt:lpstr>
      <vt:lpstr>Combinations</vt:lpstr>
      <vt:lpstr>Combinations</vt:lpstr>
      <vt:lpstr>Combinatorial Proofs</vt:lpstr>
      <vt:lpstr>Combinatorial Proofs</vt:lpstr>
      <vt:lpstr>Combinations</vt:lpstr>
      <vt:lpstr>Binomial Coefficients and Identities</vt:lpstr>
      <vt:lpstr>Section Summary</vt:lpstr>
      <vt:lpstr>Powers of Binomial Expressions</vt:lpstr>
      <vt:lpstr>Binomial Theorem </vt:lpstr>
      <vt:lpstr>Using the Binomial Theorem</vt:lpstr>
      <vt:lpstr> A Useful Identity</vt:lpstr>
      <vt:lpstr>Pascal’s Identity </vt:lpstr>
      <vt:lpstr>Pascal’s Triangle</vt:lpstr>
      <vt:lpstr>Generalized Permutations and Combinations</vt:lpstr>
      <vt:lpstr>Section Summary</vt:lpstr>
      <vt:lpstr>Permutations with Repetition</vt:lpstr>
      <vt:lpstr>Combinations with Repetition</vt:lpstr>
      <vt:lpstr>Combinations with Repetition</vt:lpstr>
      <vt:lpstr>Combinations with Repetition</vt:lpstr>
      <vt:lpstr>Combinations with Repetition</vt:lpstr>
      <vt:lpstr>Combinations with Repetition</vt:lpstr>
      <vt:lpstr>Summarizing the Formulas for Counting Permutations and Combinations with and without Repetition</vt:lpstr>
      <vt:lpstr>Permutations with Indistinguishable Objects</vt:lpstr>
      <vt:lpstr>Permutations with Indistinguishable Objects</vt:lpstr>
      <vt:lpstr>Distributing Objects into Boxes</vt:lpstr>
      <vt:lpstr>Distributing Objects into Boxes</vt:lpstr>
      <vt:lpstr>Distributing Objects into Boxes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Jozefowicz, Karen</cp:lastModifiedBy>
  <cp:revision>520</cp:revision>
  <cp:lastPrinted>2011-09-18T13:59:11Z</cp:lastPrinted>
  <dcterms:created xsi:type="dcterms:W3CDTF">2011-09-18T13:59:01Z</dcterms:created>
  <dcterms:modified xsi:type="dcterms:W3CDTF">2015-02-06T15:22:19Z</dcterms:modified>
</cp:coreProperties>
</file>