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0"/>
  </p:notesMasterIdLst>
  <p:sldIdLst>
    <p:sldId id="256" r:id="rId2"/>
    <p:sldId id="348" r:id="rId3"/>
    <p:sldId id="349" r:id="rId4"/>
    <p:sldId id="350" r:id="rId5"/>
    <p:sldId id="359" r:id="rId6"/>
    <p:sldId id="368" r:id="rId7"/>
    <p:sldId id="366" r:id="rId8"/>
    <p:sldId id="373" r:id="rId9"/>
    <p:sldId id="394" r:id="rId10"/>
    <p:sldId id="392" r:id="rId11"/>
    <p:sldId id="464" r:id="rId12"/>
    <p:sldId id="395" r:id="rId13"/>
    <p:sldId id="396" r:id="rId14"/>
    <p:sldId id="380" r:id="rId15"/>
    <p:sldId id="382" r:id="rId16"/>
    <p:sldId id="401" r:id="rId17"/>
    <p:sldId id="397" r:id="rId18"/>
    <p:sldId id="399" r:id="rId19"/>
    <p:sldId id="352" r:id="rId20"/>
    <p:sldId id="389" r:id="rId21"/>
    <p:sldId id="390" r:id="rId22"/>
    <p:sldId id="402" r:id="rId23"/>
    <p:sldId id="404" r:id="rId24"/>
    <p:sldId id="302" r:id="rId25"/>
    <p:sldId id="304" r:id="rId26"/>
    <p:sldId id="296" r:id="rId27"/>
    <p:sldId id="306" r:id="rId28"/>
    <p:sldId id="308" r:id="rId29"/>
    <p:sldId id="405" r:id="rId30"/>
    <p:sldId id="406" r:id="rId31"/>
    <p:sldId id="408" r:id="rId32"/>
    <p:sldId id="319" r:id="rId33"/>
    <p:sldId id="409" r:id="rId34"/>
    <p:sldId id="410" r:id="rId35"/>
    <p:sldId id="467" r:id="rId36"/>
    <p:sldId id="504" r:id="rId37"/>
    <p:sldId id="506" r:id="rId38"/>
    <p:sldId id="505" r:id="rId39"/>
    <p:sldId id="327" r:id="rId40"/>
    <p:sldId id="335" r:id="rId41"/>
    <p:sldId id="353" r:id="rId42"/>
    <p:sldId id="354" r:id="rId43"/>
    <p:sldId id="507" r:id="rId44"/>
    <p:sldId id="508" r:id="rId45"/>
    <p:sldId id="417" r:id="rId46"/>
    <p:sldId id="421" r:id="rId47"/>
    <p:sldId id="519" r:id="rId48"/>
    <p:sldId id="423" r:id="rId49"/>
    <p:sldId id="418" r:id="rId50"/>
    <p:sldId id="536" r:id="rId51"/>
    <p:sldId id="537" r:id="rId52"/>
    <p:sldId id="466" r:id="rId53"/>
    <p:sldId id="542" r:id="rId54"/>
    <p:sldId id="538" r:id="rId55"/>
    <p:sldId id="470" r:id="rId56"/>
    <p:sldId id="539" r:id="rId57"/>
    <p:sldId id="540" r:id="rId58"/>
    <p:sldId id="511" r:id="rId59"/>
    <p:sldId id="512" r:id="rId60"/>
    <p:sldId id="513" r:id="rId61"/>
    <p:sldId id="514" r:id="rId62"/>
    <p:sldId id="515" r:id="rId63"/>
    <p:sldId id="516" r:id="rId64"/>
    <p:sldId id="517" r:id="rId65"/>
    <p:sldId id="518" r:id="rId66"/>
    <p:sldId id="541" r:id="rId67"/>
    <p:sldId id="532" r:id="rId68"/>
    <p:sldId id="355" r:id="rId69"/>
    <p:sldId id="356" r:id="rId70"/>
    <p:sldId id="342" r:id="rId71"/>
    <p:sldId id="436" r:id="rId72"/>
    <p:sldId id="437" r:id="rId73"/>
    <p:sldId id="442" r:id="rId74"/>
    <p:sldId id="444" r:id="rId75"/>
    <p:sldId id="445" r:id="rId76"/>
    <p:sldId id="447" r:id="rId77"/>
    <p:sldId id="443" r:id="rId78"/>
    <p:sldId id="441" r:id="rId79"/>
    <p:sldId id="448" r:id="rId80"/>
    <p:sldId id="449" r:id="rId81"/>
    <p:sldId id="450" r:id="rId82"/>
    <p:sldId id="451" r:id="rId83"/>
    <p:sldId id="357" r:id="rId84"/>
    <p:sldId id="358" r:id="rId85"/>
    <p:sldId id="452" r:id="rId86"/>
    <p:sldId id="453" r:id="rId87"/>
    <p:sldId id="454" r:id="rId88"/>
    <p:sldId id="456" r:id="rId89"/>
    <p:sldId id="468" r:id="rId90"/>
    <p:sldId id="469" r:id="rId91"/>
    <p:sldId id="455" r:id="rId92"/>
    <p:sldId id="457" r:id="rId93"/>
    <p:sldId id="458" r:id="rId94"/>
    <p:sldId id="463" r:id="rId95"/>
    <p:sldId id="465" r:id="rId96"/>
    <p:sldId id="460" r:id="rId97"/>
    <p:sldId id="434" r:id="rId98"/>
    <p:sldId id="461" r:id="rId9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44" autoAdjust="0"/>
    <p:restoredTop sz="94660"/>
  </p:normalViewPr>
  <p:slideViewPr>
    <p:cSldViewPr>
      <p:cViewPr varScale="1">
        <p:scale>
          <a:sx n="88" d="100"/>
          <a:sy n="88" d="100"/>
        </p:scale>
        <p:origin x="819"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2EE97F-2327-4FE9-8874-2C0F3581839A}" type="datetimeFigureOut">
              <a:rPr lang="en-US" smtClean="0"/>
              <a:pPr/>
              <a:t>2/12/2025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6B134D-0EB3-42CB-9322-AA369738187D}" type="slidenum">
              <a:rPr lang="en-US" smtClean="0"/>
              <a:pPr/>
              <a:t>‹#›</a:t>
            </a:fld>
            <a:endParaRPr lang="en-US"/>
          </a:p>
        </p:txBody>
      </p:sp>
    </p:spTree>
    <p:extLst>
      <p:ext uri="{BB962C8B-B14F-4D97-AF65-F5344CB8AC3E}">
        <p14:creationId xmlns:p14="http://schemas.microsoft.com/office/powerpoint/2010/main" val="4124176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76C6ABE6-EC25-88F2-647F-6FF1FF02A87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6B939A8-78D7-48AE-B604-3F73045046D2}" type="slidenum">
              <a:rPr lang="en-CA" altLang="en-US" smtClean="0"/>
              <a:pPr>
                <a:spcBef>
                  <a:spcPct val="0"/>
                </a:spcBef>
              </a:pPr>
              <a:t>43</a:t>
            </a:fld>
            <a:endParaRPr lang="en-CA" altLang="en-US"/>
          </a:p>
        </p:txBody>
      </p:sp>
      <p:sp>
        <p:nvSpPr>
          <p:cNvPr id="7171" name="Rectangle 2">
            <a:extLst>
              <a:ext uri="{FF2B5EF4-FFF2-40B4-BE49-F238E27FC236}">
                <a16:creationId xmlns:a16="http://schemas.microsoft.com/office/drawing/2014/main" id="{62DFC382-D0CD-BB67-734A-E718CBE6D5AB}"/>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BCA63D03-5DF1-44C5-8C33-B4B5EFE623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9BC4A9A9-1601-5CAC-487D-1F44432B24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6D797DB-9166-46E4-9FE0-66126A6ECB85}" type="slidenum">
              <a:rPr lang="en-CA" altLang="en-US" smtClean="0"/>
              <a:pPr>
                <a:spcBef>
                  <a:spcPct val="0"/>
                </a:spcBef>
              </a:pPr>
              <a:t>67</a:t>
            </a:fld>
            <a:endParaRPr lang="en-CA" altLang="en-US"/>
          </a:p>
        </p:txBody>
      </p:sp>
      <p:sp>
        <p:nvSpPr>
          <p:cNvPr id="44035" name="Rectangle 2">
            <a:extLst>
              <a:ext uri="{FF2B5EF4-FFF2-40B4-BE49-F238E27FC236}">
                <a16:creationId xmlns:a16="http://schemas.microsoft.com/office/drawing/2014/main" id="{F1A5AB1B-A7A7-B611-EC91-AEF7F0BA270C}"/>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18E9A831-D2D9-94D1-EF93-D406E8A29D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6B134D-0EB3-42CB-9322-AA369738187D}" type="slidenum">
              <a:rPr lang="en-US" smtClean="0"/>
              <a:pPr/>
              <a:t>82</a:t>
            </a:fld>
            <a:endParaRPr lang="en-US"/>
          </a:p>
        </p:txBody>
      </p:sp>
    </p:spTree>
    <p:extLst>
      <p:ext uri="{BB962C8B-B14F-4D97-AF65-F5344CB8AC3E}">
        <p14:creationId xmlns:p14="http://schemas.microsoft.com/office/powerpoint/2010/main" val="3907106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EA1C3676-1B76-FF1B-8F6E-383C15B615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1ADFE6F-E523-47DE-8714-933FF579FCE9}" type="slidenum">
              <a:rPr lang="en-CA" altLang="en-US" smtClean="0"/>
              <a:pPr>
                <a:spcBef>
                  <a:spcPct val="0"/>
                </a:spcBef>
              </a:pPr>
              <a:t>44</a:t>
            </a:fld>
            <a:endParaRPr lang="en-CA" altLang="en-US"/>
          </a:p>
        </p:txBody>
      </p:sp>
      <p:sp>
        <p:nvSpPr>
          <p:cNvPr id="9219" name="Rectangle 2">
            <a:extLst>
              <a:ext uri="{FF2B5EF4-FFF2-40B4-BE49-F238E27FC236}">
                <a16:creationId xmlns:a16="http://schemas.microsoft.com/office/drawing/2014/main" id="{3A257AC9-5739-EE01-C3FB-88F9AE5BFA45}"/>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0BE2FA18-52D7-F44B-00E0-32EABEB394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D0E5DF4B-E941-0284-6993-EB94946AB88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BCB84FC-7347-4745-AD4F-CA41108A21A2}" type="slidenum">
              <a:rPr lang="en-CA" altLang="en-US" smtClean="0"/>
              <a:pPr>
                <a:spcBef>
                  <a:spcPct val="0"/>
                </a:spcBef>
              </a:pPr>
              <a:t>47</a:t>
            </a:fld>
            <a:endParaRPr lang="en-CA" altLang="en-US"/>
          </a:p>
        </p:txBody>
      </p:sp>
      <p:sp>
        <p:nvSpPr>
          <p:cNvPr id="13315" name="Rectangle 2">
            <a:extLst>
              <a:ext uri="{FF2B5EF4-FFF2-40B4-BE49-F238E27FC236}">
                <a16:creationId xmlns:a16="http://schemas.microsoft.com/office/drawing/2014/main" id="{02E4D6DE-1979-5323-9DD0-3CB6ECC936F9}"/>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D262E12D-42C0-13EF-C092-C7766F0619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13317131-5160-4123-A4CB-820CAAB34A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63355B9-77AA-429E-A08A-A010E2B02E52}" type="slidenum">
              <a:rPr lang="en-CA" altLang="en-US" smtClean="0"/>
              <a:pPr>
                <a:spcBef>
                  <a:spcPct val="0"/>
                </a:spcBef>
              </a:pPr>
              <a:t>52</a:t>
            </a:fld>
            <a:endParaRPr lang="en-CA" altLang="en-US"/>
          </a:p>
        </p:txBody>
      </p:sp>
      <p:sp>
        <p:nvSpPr>
          <p:cNvPr id="23555" name="Rectangle 2">
            <a:extLst>
              <a:ext uri="{FF2B5EF4-FFF2-40B4-BE49-F238E27FC236}">
                <a16:creationId xmlns:a16="http://schemas.microsoft.com/office/drawing/2014/main" id="{8EBDDFC1-1678-CB10-109C-2E20B5E77ABD}"/>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B0A43FB3-5041-1420-CB5B-5EC5E1FA1D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46DA1DA5-7C19-4A35-4F42-27613F4899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3625782-E042-4885-B005-75101ABD81C5}" type="slidenum">
              <a:rPr lang="en-CA" altLang="en-US" smtClean="0"/>
              <a:pPr>
                <a:spcBef>
                  <a:spcPct val="0"/>
                </a:spcBef>
              </a:pPr>
              <a:t>54</a:t>
            </a:fld>
            <a:endParaRPr lang="en-CA" altLang="en-US"/>
          </a:p>
        </p:txBody>
      </p:sp>
      <p:sp>
        <p:nvSpPr>
          <p:cNvPr id="25603" name="Rectangle 2">
            <a:extLst>
              <a:ext uri="{FF2B5EF4-FFF2-40B4-BE49-F238E27FC236}">
                <a16:creationId xmlns:a16="http://schemas.microsoft.com/office/drawing/2014/main" id="{31C7C297-0314-988A-C5B3-77E74D6562E5}"/>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FA796D3F-9427-BDB4-654C-F0A11304CB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93BA41FD-30FE-AC2F-04D1-74550916098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A1F8B28-2A07-4698-BEC5-194CB30003B8}" type="slidenum">
              <a:rPr lang="en-CA" altLang="en-US" smtClean="0"/>
              <a:pPr>
                <a:spcBef>
                  <a:spcPct val="0"/>
                </a:spcBef>
              </a:pPr>
              <a:t>55</a:t>
            </a:fld>
            <a:endParaRPr lang="en-CA" altLang="en-US"/>
          </a:p>
        </p:txBody>
      </p:sp>
      <p:sp>
        <p:nvSpPr>
          <p:cNvPr id="27651" name="Rectangle 2">
            <a:extLst>
              <a:ext uri="{FF2B5EF4-FFF2-40B4-BE49-F238E27FC236}">
                <a16:creationId xmlns:a16="http://schemas.microsoft.com/office/drawing/2014/main" id="{CEE23635-7598-1BE3-1A6F-FF0B2BB52132}"/>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A9B38B72-F260-1C17-CCE2-EA7FC27B6A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91442BED-A651-CA6C-FC9F-0EBB5B56BF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EC08D45-B3AA-473E-B45A-DB51EC4BEB4E}" type="slidenum">
              <a:rPr lang="en-CA" altLang="en-US" smtClean="0"/>
              <a:pPr>
                <a:spcBef>
                  <a:spcPct val="0"/>
                </a:spcBef>
              </a:pPr>
              <a:t>56</a:t>
            </a:fld>
            <a:endParaRPr lang="en-CA" altLang="en-US"/>
          </a:p>
        </p:txBody>
      </p:sp>
      <p:sp>
        <p:nvSpPr>
          <p:cNvPr id="29699" name="Rectangle 2">
            <a:extLst>
              <a:ext uri="{FF2B5EF4-FFF2-40B4-BE49-F238E27FC236}">
                <a16:creationId xmlns:a16="http://schemas.microsoft.com/office/drawing/2014/main" id="{38389DC3-886A-EFCA-8A55-3D7BFF4F72CF}"/>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D17BC4D5-3567-CE23-EAA5-16F07D8E1C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D4C50A7A-117C-BBAE-879D-B0867647AF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42FF1BF-A1DE-4AE4-8D4D-29FF468A2EC1}" type="slidenum">
              <a:rPr lang="en-CA" altLang="en-US" smtClean="0"/>
              <a:pPr>
                <a:spcBef>
                  <a:spcPct val="0"/>
                </a:spcBef>
              </a:pPr>
              <a:t>57</a:t>
            </a:fld>
            <a:endParaRPr lang="en-CA" altLang="en-US"/>
          </a:p>
        </p:txBody>
      </p:sp>
      <p:sp>
        <p:nvSpPr>
          <p:cNvPr id="31747" name="Rectangle 2">
            <a:extLst>
              <a:ext uri="{FF2B5EF4-FFF2-40B4-BE49-F238E27FC236}">
                <a16:creationId xmlns:a16="http://schemas.microsoft.com/office/drawing/2014/main" id="{99A86D12-07CA-27CE-6716-9A665D4BB219}"/>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5A50BD9E-ADFE-A752-54D5-68B8BEB932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9B5D36A1-12A3-96AC-C5CB-0BC1A7CB5E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72C09AE-25B8-4CDC-9BB2-2FABB03A5AE8}" type="slidenum">
              <a:rPr lang="en-CA" altLang="en-US" smtClean="0"/>
              <a:pPr>
                <a:spcBef>
                  <a:spcPct val="0"/>
                </a:spcBef>
              </a:pPr>
              <a:t>66</a:t>
            </a:fld>
            <a:endParaRPr lang="en-CA" altLang="en-US"/>
          </a:p>
        </p:txBody>
      </p:sp>
      <p:sp>
        <p:nvSpPr>
          <p:cNvPr id="41987" name="Rectangle 2">
            <a:extLst>
              <a:ext uri="{FF2B5EF4-FFF2-40B4-BE49-F238E27FC236}">
                <a16:creationId xmlns:a16="http://schemas.microsoft.com/office/drawing/2014/main" id="{442F20E5-0A6B-229E-6638-9E374F63A6FD}"/>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9996F056-1DDD-0AC9-9C2E-16BC06BF68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74223539-C274-414E-836E-21403C9CE2AE}" type="datetimeFigureOut">
              <a:rPr lang="en-US" smtClean="0"/>
              <a:pPr/>
              <a:t>2/12/2025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CD41AC4-40F7-4FE0-8905-74C6698904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828800"/>
            <a:ext cx="38100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38100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8126AEA1-A51D-1781-1C22-3F922B29F2FA}"/>
              </a:ext>
            </a:extLst>
          </p:cNvPr>
          <p:cNvSpPr>
            <a:spLocks noGrp="1" noChangeArrowheads="1"/>
          </p:cNvSpPr>
          <p:nvPr>
            <p:ph type="sldNum" sz="quarter" idx="10"/>
          </p:nvPr>
        </p:nvSpPr>
        <p:spPr>
          <a:ln/>
        </p:spPr>
        <p:txBody>
          <a:bodyPr/>
          <a:lstStyle>
            <a:lvl1pPr>
              <a:defRPr/>
            </a:lvl1pPr>
          </a:lstStyle>
          <a:p>
            <a:pPr>
              <a:defRPr/>
            </a:pPr>
            <a:fld id="{0E4DA733-9E34-4987-BC44-5D195ED9A8FA}" type="slidenum">
              <a:rPr lang="en-CA" altLang="en-US"/>
              <a:pPr>
                <a:defRPr/>
              </a:pPr>
              <a:t>‹#›</a:t>
            </a:fld>
            <a:endParaRPr lang="en-CA" altLang="en-US"/>
          </a:p>
        </p:txBody>
      </p:sp>
    </p:spTree>
    <p:extLst>
      <p:ext uri="{BB962C8B-B14F-4D97-AF65-F5344CB8AC3E}">
        <p14:creationId xmlns:p14="http://schemas.microsoft.com/office/powerpoint/2010/main" val="424502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4223539-C274-414E-836E-21403C9CE2AE}" type="datetimeFigureOut">
              <a:rPr lang="en-US" smtClean="0"/>
              <a:pPr/>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4223539-C274-414E-836E-21403C9CE2AE}" type="datetimeFigureOut">
              <a:rPr lang="en-US" smtClean="0"/>
              <a:pPr/>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4223539-C274-414E-836E-21403C9CE2AE}" type="datetimeFigureOut">
              <a:rPr lang="en-US" smtClean="0"/>
              <a:pPr/>
              <a:t>2/12/2025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74223539-C274-414E-836E-21403C9CE2AE}" type="datetimeFigureOut">
              <a:rPr lang="en-US" smtClean="0"/>
              <a:pPr/>
              <a:t>2/12/2025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223539-C274-414E-836E-21403C9CE2AE}" type="datetimeFigureOut">
              <a:rPr lang="en-US" smtClean="0"/>
              <a:pPr/>
              <a:t>2/12/2025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4223539-C274-414E-836E-21403C9CE2AE}" type="datetimeFigureOut">
              <a:rPr lang="en-US" smtClean="0"/>
              <a:pPr/>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4223539-C274-414E-836E-21403C9CE2AE}" type="datetimeFigureOut">
              <a:rPr lang="en-US" smtClean="0"/>
              <a:pPr/>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8CD41AC4-40F7-4FE0-8905-74C6698904F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4223539-C274-414E-836E-21403C9CE2AE}" type="datetimeFigureOut">
              <a:rPr lang="en-US" smtClean="0"/>
              <a:pPr/>
              <a:t>2/12/2025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CD41AC4-40F7-4FE0-8905-74C6698904F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5.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s>
</file>

<file path=ppt/slides/_rels/slide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37.png"/></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8.emf"/></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3.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www.ams.org/mathscinet/collaborationDistance.html" TargetMode="Externa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7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http://oracleofbacon.org/how.php"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8.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35.png"/><Relationship Id="rId5" Type="http://schemas.openxmlformats.org/officeDocument/2006/relationships/image" Target="../media/image57.jpeg"/><Relationship Id="rId4" Type="http://schemas.openxmlformats.org/officeDocument/2006/relationships/notesSlide" Target="../notesSlides/notesSlide1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8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Graphs</a:t>
            </a:r>
          </a:p>
        </p:txBody>
      </p:sp>
      <p:sp>
        <p:nvSpPr>
          <p:cNvPr id="3" name="Subtitle 2"/>
          <p:cNvSpPr>
            <a:spLocks noGrp="1"/>
          </p:cNvSpPr>
          <p:nvPr>
            <p:ph type="subTitle" idx="1"/>
          </p:nvPr>
        </p:nvSpPr>
        <p:spPr/>
        <p:txBody>
          <a:bodyPr/>
          <a:lstStyle/>
          <a:p>
            <a:r>
              <a:rPr lang="en-US" dirty="0"/>
              <a:t>Chapter 10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Graph Models: </a:t>
            </a:r>
            <a:br>
              <a:rPr lang="en-US" dirty="0"/>
            </a:br>
            <a:r>
              <a:rPr lang="en-US" dirty="0"/>
              <a:t>Computer Networks (</a:t>
            </a:r>
            <a:r>
              <a:rPr lang="en-US" i="1" dirty="0"/>
              <a:t>continued</a:t>
            </a:r>
            <a:r>
              <a:rPr lang="en-US" dirty="0"/>
              <a:t>)</a:t>
            </a:r>
          </a:p>
        </p:txBody>
      </p:sp>
      <p:pic>
        <p:nvPicPr>
          <p:cNvPr id="5" name="Picture 4" descr="09002.jpg"/>
          <p:cNvPicPr>
            <a:picLocks noChangeAspect="1"/>
          </p:cNvPicPr>
          <p:nvPr/>
        </p:nvPicPr>
        <p:blipFill>
          <a:blip r:embed="rId2" cstate="print"/>
          <a:stretch>
            <a:fillRect/>
          </a:stretch>
        </p:blipFill>
        <p:spPr>
          <a:xfrm>
            <a:off x="5105400" y="1968237"/>
            <a:ext cx="3167634" cy="902970"/>
          </a:xfrm>
          <a:prstGeom prst="rect">
            <a:avLst/>
          </a:prstGeom>
        </p:spPr>
      </p:pic>
      <p:pic>
        <p:nvPicPr>
          <p:cNvPr id="6" name="Picture 5" descr="09003.jpg"/>
          <p:cNvPicPr>
            <a:picLocks noChangeAspect="1"/>
          </p:cNvPicPr>
          <p:nvPr/>
        </p:nvPicPr>
        <p:blipFill>
          <a:blip r:embed="rId3" cstate="print"/>
          <a:stretch>
            <a:fillRect/>
          </a:stretch>
        </p:blipFill>
        <p:spPr>
          <a:xfrm>
            <a:off x="5254486" y="3402913"/>
            <a:ext cx="3167634" cy="1174242"/>
          </a:xfrm>
          <a:prstGeom prst="rect">
            <a:avLst/>
          </a:prstGeom>
        </p:spPr>
      </p:pic>
      <p:sp>
        <p:nvSpPr>
          <p:cNvPr id="7" name="TextBox 6"/>
          <p:cNvSpPr txBox="1"/>
          <p:nvPr/>
        </p:nvSpPr>
        <p:spPr>
          <a:xfrm>
            <a:off x="734020" y="1968237"/>
            <a:ext cx="3799879" cy="1200329"/>
          </a:xfrm>
          <a:prstGeom prst="rect">
            <a:avLst/>
          </a:prstGeom>
          <a:noFill/>
        </p:spPr>
        <p:txBody>
          <a:bodyPr wrap="square" rtlCol="0">
            <a:spAutoFit/>
          </a:bodyPr>
          <a:lstStyle/>
          <a:p>
            <a:pPr marL="285750" indent="-285750">
              <a:buFont typeface="Arial" pitchFamily="34" charset="0"/>
              <a:buChar char="•"/>
            </a:pPr>
            <a:r>
              <a:rPr lang="en-US" dirty="0"/>
              <a:t>To model  a computer network where we care about the number of links between data centers, we use a </a:t>
            </a:r>
            <a:r>
              <a:rPr lang="en-US" dirty="0" err="1"/>
              <a:t>multigraph</a:t>
            </a:r>
            <a:r>
              <a:rPr lang="en-US" dirty="0"/>
              <a:t>. </a:t>
            </a:r>
          </a:p>
        </p:txBody>
      </p:sp>
      <p:sp>
        <p:nvSpPr>
          <p:cNvPr id="8" name="TextBox 7"/>
          <p:cNvSpPr txBox="1"/>
          <p:nvPr/>
        </p:nvSpPr>
        <p:spPr>
          <a:xfrm>
            <a:off x="824209" y="3402913"/>
            <a:ext cx="3619500" cy="1200329"/>
          </a:xfrm>
          <a:prstGeom prst="rect">
            <a:avLst/>
          </a:prstGeom>
          <a:noFill/>
        </p:spPr>
        <p:txBody>
          <a:bodyPr wrap="square" rtlCol="0">
            <a:spAutoFit/>
          </a:bodyPr>
          <a:lstStyle/>
          <a:p>
            <a:pPr marL="285750" indent="-285750">
              <a:buFont typeface="Arial" pitchFamily="34" charset="0"/>
              <a:buChar char="•"/>
            </a:pPr>
            <a:r>
              <a:rPr lang="en-US" dirty="0"/>
              <a:t>To model a computer network with diagnostic links at data centers, we use a </a:t>
            </a:r>
            <a:r>
              <a:rPr lang="en-US" dirty="0" err="1"/>
              <a:t>pseudograph</a:t>
            </a:r>
            <a:r>
              <a:rPr lang="en-US" dirty="0"/>
              <a:t>, as loops are needed. </a:t>
            </a:r>
          </a:p>
        </p:txBody>
      </p:sp>
      <p:pic>
        <p:nvPicPr>
          <p:cNvPr id="10" name="Content Placeholder 3" descr="09005.jpg"/>
          <p:cNvPicPr>
            <a:picLocks noGrp="1" noChangeAspect="1"/>
          </p:cNvPicPr>
          <p:nvPr>
            <p:ph idx="1"/>
          </p:nvPr>
        </p:nvPicPr>
        <p:blipFill>
          <a:blip r:embed="rId4" cstate="print"/>
          <a:stretch>
            <a:fillRect/>
          </a:stretch>
        </p:blipFill>
        <p:spPr>
          <a:xfrm>
            <a:off x="5267919" y="5209585"/>
            <a:ext cx="3167634" cy="928116"/>
          </a:xfrm>
        </p:spPr>
      </p:pic>
      <p:sp>
        <p:nvSpPr>
          <p:cNvPr id="11" name="TextBox 10"/>
          <p:cNvSpPr txBox="1"/>
          <p:nvPr/>
        </p:nvSpPr>
        <p:spPr>
          <a:xfrm>
            <a:off x="734020" y="4796480"/>
            <a:ext cx="4523779" cy="1754326"/>
          </a:xfrm>
          <a:prstGeom prst="rect">
            <a:avLst/>
          </a:prstGeom>
          <a:noFill/>
        </p:spPr>
        <p:txBody>
          <a:bodyPr wrap="square" rtlCol="0">
            <a:spAutoFit/>
          </a:bodyPr>
          <a:lstStyle/>
          <a:p>
            <a:pPr marL="285750" indent="-285750">
              <a:buFont typeface="Arial" pitchFamily="34" charset="0"/>
              <a:buChar char="•"/>
            </a:pPr>
            <a:r>
              <a:rPr lang="en-US" dirty="0"/>
              <a:t>To model a network with multiple one-way links, we use a directed </a:t>
            </a:r>
            <a:r>
              <a:rPr lang="en-US" dirty="0" err="1"/>
              <a:t>multigraph</a:t>
            </a:r>
            <a:r>
              <a:rPr lang="en-US" dirty="0"/>
              <a:t>.   Note that we could use a directed graph without multiple edges if we only care whether there is at least one link from a data center to another data center.</a:t>
            </a:r>
          </a:p>
        </p:txBody>
      </p:sp>
    </p:spTree>
    <p:extLst>
      <p:ext uri="{BB962C8B-B14F-4D97-AF65-F5344CB8AC3E}">
        <p14:creationId xmlns:p14="http://schemas.microsoft.com/office/powerpoint/2010/main" val="2234427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 Terminology: Summary</a:t>
            </a:r>
          </a:p>
        </p:txBody>
      </p:sp>
      <p:sp>
        <p:nvSpPr>
          <p:cNvPr id="3" name="Content Placeholder 2"/>
          <p:cNvSpPr>
            <a:spLocks noGrp="1"/>
          </p:cNvSpPr>
          <p:nvPr>
            <p:ph idx="1"/>
          </p:nvPr>
        </p:nvSpPr>
        <p:spPr/>
        <p:txBody>
          <a:bodyPr>
            <a:normAutofit fontScale="92500" lnSpcReduction="10000"/>
          </a:bodyPr>
          <a:lstStyle/>
          <a:p>
            <a:r>
              <a:rPr lang="en-US" dirty="0"/>
              <a:t>To understand the structure of a graph and to build a graph model, we ask these questions:</a:t>
            </a:r>
          </a:p>
          <a:p>
            <a:pPr lvl="1">
              <a:buFont typeface="Arial" pitchFamily="34" charset="0"/>
              <a:buChar char="•"/>
            </a:pPr>
            <a:r>
              <a:rPr lang="en-US" dirty="0"/>
              <a:t> Are the edges of the graph undirected or directed  (or both)?</a:t>
            </a:r>
          </a:p>
          <a:p>
            <a:pPr lvl="1">
              <a:buFont typeface="Arial" pitchFamily="34" charset="0"/>
              <a:buChar char="•"/>
            </a:pPr>
            <a:r>
              <a:rPr lang="en-US" dirty="0"/>
              <a:t> If the edges are undirected, are multiple edges present that connect the same pair of vertices? If the edges are directed, are multiple directed edges present?</a:t>
            </a:r>
          </a:p>
          <a:p>
            <a:pPr lvl="1">
              <a:buFont typeface="Arial" pitchFamily="34" charset="0"/>
              <a:buChar char="•"/>
            </a:pPr>
            <a:r>
              <a:rPr lang="en-US" dirty="0"/>
              <a:t> Are loops present?</a:t>
            </a:r>
          </a:p>
          <a:p>
            <a:pPr lvl="1">
              <a:buFont typeface="Arial" pitchFamily="34" charset="0"/>
              <a:buChar char="•"/>
            </a:pPr>
            <a:endParaRPr lang="en-US" dirty="0"/>
          </a:p>
          <a:p>
            <a:pPr marL="393192" lvl="1" indent="0">
              <a:buNone/>
            </a:pPr>
            <a:r>
              <a:rPr lang="en-US" dirty="0"/>
              <a:t> </a:t>
            </a:r>
          </a:p>
          <a:p>
            <a:pPr lvl="1">
              <a:buFont typeface="Arial" pitchFamily="34" charset="0"/>
              <a:buChar char="•"/>
            </a:pPr>
            <a:endParaRPr lang="en-US" dirty="0"/>
          </a:p>
          <a:p>
            <a:pPr lvl="1">
              <a:buFont typeface="Arial" pitchFamily="34" charset="0"/>
              <a:buChar char="•"/>
            </a:pPr>
            <a:endParaRPr lang="en-US" dirty="0"/>
          </a:p>
          <a:p>
            <a:pPr marL="393192" lvl="1" indent="0">
              <a:buNone/>
            </a:pPr>
            <a:r>
              <a:rPr lang="en-US" dirty="0"/>
              <a:t>  </a:t>
            </a:r>
          </a:p>
          <a:p>
            <a:endParaRPr lang="en-US" dirty="0"/>
          </a:p>
        </p:txBody>
      </p:sp>
      <p:pic>
        <p:nvPicPr>
          <p:cNvPr id="4" name="Content Placeholder 4" descr="table47.jpg"/>
          <p:cNvPicPr>
            <a:picLocks noChangeAspect="1"/>
          </p:cNvPicPr>
          <p:nvPr/>
        </p:nvPicPr>
        <p:blipFill>
          <a:blip r:embed="rId2" cstate="print"/>
          <a:stretch>
            <a:fillRect/>
          </a:stretch>
        </p:blipFill>
        <p:spPr>
          <a:xfrm>
            <a:off x="1274953" y="4587644"/>
            <a:ext cx="6688173" cy="2041756"/>
          </a:xfrm>
          <a:prstGeom prst="rect">
            <a:avLst/>
          </a:prstGeom>
        </p:spPr>
      </p:pic>
    </p:spTree>
    <p:extLst>
      <p:ext uri="{BB962C8B-B14F-4D97-AF65-F5344CB8AC3E}">
        <p14:creationId xmlns:p14="http://schemas.microsoft.com/office/powerpoint/2010/main" val="2491988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a:bodyPr>
          <a:lstStyle/>
          <a:p>
            <a:r>
              <a:rPr lang="en-US" sz="3600" dirty="0"/>
              <a:t>Applications of Graphs</a:t>
            </a:r>
          </a:p>
        </p:txBody>
      </p:sp>
      <p:sp>
        <p:nvSpPr>
          <p:cNvPr id="3" name="Content Placeholder 2"/>
          <p:cNvSpPr>
            <a:spLocks noGrp="1"/>
          </p:cNvSpPr>
          <p:nvPr>
            <p:ph idx="1"/>
          </p:nvPr>
        </p:nvSpPr>
        <p:spPr/>
        <p:txBody>
          <a:bodyPr>
            <a:normAutofit/>
          </a:bodyPr>
          <a:lstStyle/>
          <a:p>
            <a:r>
              <a:rPr lang="en-US" dirty="0"/>
              <a:t>We will illustrate how graph theory can be used in models of:</a:t>
            </a:r>
          </a:p>
          <a:p>
            <a:pPr lvl="1"/>
            <a:r>
              <a:rPr lang="en-US" dirty="0"/>
              <a:t>Social networks</a:t>
            </a:r>
          </a:p>
          <a:p>
            <a:pPr lvl="1"/>
            <a:r>
              <a:rPr lang="en-US" dirty="0"/>
              <a:t>Communications networks</a:t>
            </a:r>
          </a:p>
          <a:p>
            <a:pPr lvl="1"/>
            <a:r>
              <a:rPr lang="en-US" dirty="0"/>
              <a:t>Information networks</a:t>
            </a:r>
          </a:p>
          <a:p>
            <a:pPr lvl="1"/>
            <a:r>
              <a:rPr lang="en-US" dirty="0"/>
              <a:t>Software design</a:t>
            </a:r>
          </a:p>
          <a:p>
            <a:pPr lvl="1"/>
            <a:r>
              <a:rPr lang="en-US" dirty="0"/>
              <a:t>Transportation networks</a:t>
            </a:r>
          </a:p>
          <a:p>
            <a:pPr lvl="1"/>
            <a:r>
              <a:rPr lang="en-US" dirty="0"/>
              <a:t>Biological networks</a:t>
            </a:r>
          </a:p>
          <a:p>
            <a:r>
              <a:rPr lang="en-US" dirty="0"/>
              <a:t>It’s a challenge to find a subject to which graph theory has not yet been applied.  </a:t>
            </a:r>
          </a:p>
          <a:p>
            <a:endParaRPr lang="en-US" dirty="0"/>
          </a:p>
        </p:txBody>
      </p:sp>
    </p:spTree>
    <p:extLst>
      <p:ext uri="{BB962C8B-B14F-4D97-AF65-F5344CB8AC3E}">
        <p14:creationId xmlns:p14="http://schemas.microsoft.com/office/powerpoint/2010/main" val="2697172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r>
              <a:rPr lang="en-US" dirty="0"/>
              <a:t>Graph Models: Social Networks</a:t>
            </a:r>
          </a:p>
        </p:txBody>
      </p:sp>
      <p:sp>
        <p:nvSpPr>
          <p:cNvPr id="3" name="Content Placeholder 2"/>
          <p:cNvSpPr>
            <a:spLocks noGrp="1"/>
          </p:cNvSpPr>
          <p:nvPr>
            <p:ph idx="1"/>
          </p:nvPr>
        </p:nvSpPr>
        <p:spPr/>
        <p:txBody>
          <a:bodyPr>
            <a:normAutofit/>
          </a:bodyPr>
          <a:lstStyle/>
          <a:p>
            <a:endParaRPr lang="en-US" dirty="0"/>
          </a:p>
          <a:p>
            <a:endParaRPr lang="en-US" dirty="0"/>
          </a:p>
          <a:p>
            <a:endParaRPr lang="en-US" dirty="0"/>
          </a:p>
          <a:p>
            <a:pPr marL="0" indent="0">
              <a:buNone/>
            </a:pPr>
            <a:endParaRPr lang="en-US" dirty="0"/>
          </a:p>
          <a:p>
            <a:endParaRPr lang="en-US" dirty="0"/>
          </a:p>
          <a:p>
            <a:endParaRPr lang="en-US" dirty="0"/>
          </a:p>
          <a:p>
            <a:pPr>
              <a:buNone/>
            </a:pPr>
            <a:endParaRPr lang="en-US" dirty="0"/>
          </a:p>
          <a:p>
            <a:pPr>
              <a:buNone/>
            </a:pPr>
            <a:r>
              <a:rPr lang="en-US" dirty="0"/>
              <a:t>  </a:t>
            </a:r>
          </a:p>
          <a:p>
            <a:pPr marL="0" indent="0">
              <a:buNone/>
            </a:pPr>
            <a:endParaRPr lang="en-US" dirty="0"/>
          </a:p>
        </p:txBody>
      </p:sp>
      <p:pic>
        <p:nvPicPr>
          <p:cNvPr id="4" name="Picture 3" descr="09007.jpg"/>
          <p:cNvPicPr>
            <a:picLocks noChangeAspect="1"/>
          </p:cNvPicPr>
          <p:nvPr/>
        </p:nvPicPr>
        <p:blipFill>
          <a:blip r:embed="rId2" cstate="print"/>
          <a:stretch>
            <a:fillRect/>
          </a:stretch>
        </p:blipFill>
        <p:spPr>
          <a:xfrm>
            <a:off x="4648200" y="1646571"/>
            <a:ext cx="3581400" cy="1918827"/>
          </a:xfrm>
          <a:prstGeom prst="rect">
            <a:avLst/>
          </a:prstGeom>
        </p:spPr>
      </p:pic>
      <p:pic>
        <p:nvPicPr>
          <p:cNvPr id="5" name="Picture 4" descr="09008.jpg"/>
          <p:cNvPicPr>
            <a:picLocks noChangeAspect="1"/>
          </p:cNvPicPr>
          <p:nvPr/>
        </p:nvPicPr>
        <p:blipFill>
          <a:blip r:embed="rId3" cstate="print"/>
          <a:stretch>
            <a:fillRect/>
          </a:stretch>
        </p:blipFill>
        <p:spPr>
          <a:xfrm>
            <a:off x="5257800" y="4266471"/>
            <a:ext cx="2895600" cy="1655026"/>
          </a:xfrm>
          <a:prstGeom prst="rect">
            <a:avLst/>
          </a:prstGeom>
        </p:spPr>
      </p:pic>
      <p:sp>
        <p:nvSpPr>
          <p:cNvPr id="8" name="TextBox 7"/>
          <p:cNvSpPr txBox="1"/>
          <p:nvPr/>
        </p:nvSpPr>
        <p:spPr>
          <a:xfrm>
            <a:off x="963681" y="2352824"/>
            <a:ext cx="2797037" cy="1477328"/>
          </a:xfrm>
          <a:prstGeom prst="rect">
            <a:avLst/>
          </a:prstGeom>
          <a:noFill/>
        </p:spPr>
        <p:txBody>
          <a:bodyPr wrap="square" rtlCol="0">
            <a:spAutoFit/>
          </a:bodyPr>
          <a:lstStyle/>
          <a:p>
            <a:r>
              <a:rPr lang="en-US" dirty="0"/>
              <a:t>A </a:t>
            </a:r>
            <a:r>
              <a:rPr lang="en-US" b="1" dirty="0"/>
              <a:t>friendship</a:t>
            </a:r>
            <a:r>
              <a:rPr lang="en-US" dirty="0"/>
              <a:t> graph where two people are connected if they are Facebook friends.</a:t>
            </a:r>
          </a:p>
          <a:p>
            <a:endParaRPr lang="en-US" dirty="0"/>
          </a:p>
        </p:txBody>
      </p:sp>
      <p:sp>
        <p:nvSpPr>
          <p:cNvPr id="9" name="TextBox 8"/>
          <p:cNvSpPr txBox="1"/>
          <p:nvPr/>
        </p:nvSpPr>
        <p:spPr>
          <a:xfrm>
            <a:off x="1066800" y="4526920"/>
            <a:ext cx="2514600" cy="369332"/>
          </a:xfrm>
          <a:prstGeom prst="rect">
            <a:avLst/>
          </a:prstGeom>
          <a:noFill/>
        </p:spPr>
        <p:txBody>
          <a:bodyPr wrap="square" rtlCol="0">
            <a:spAutoFit/>
          </a:bodyPr>
          <a:lstStyle/>
          <a:p>
            <a:r>
              <a:rPr lang="en-US" dirty="0"/>
              <a:t>An </a:t>
            </a:r>
            <a:r>
              <a:rPr lang="en-US" b="1" dirty="0"/>
              <a:t>influence</a:t>
            </a:r>
            <a:r>
              <a:rPr lang="en-US" dirty="0"/>
              <a:t> graph</a:t>
            </a:r>
          </a:p>
        </p:txBody>
      </p:sp>
    </p:spTree>
    <p:extLst>
      <p:ext uri="{BB962C8B-B14F-4D97-AF65-F5344CB8AC3E}">
        <p14:creationId xmlns:p14="http://schemas.microsoft.com/office/powerpoint/2010/main" val="4035524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Examples of  Collaboration Graphs</a:t>
            </a:r>
          </a:p>
        </p:txBody>
      </p:sp>
      <p:sp>
        <p:nvSpPr>
          <p:cNvPr id="3" name="Content Placeholder 2"/>
          <p:cNvSpPr>
            <a:spLocks noGrp="1"/>
          </p:cNvSpPr>
          <p:nvPr>
            <p:ph idx="1"/>
          </p:nvPr>
        </p:nvSpPr>
        <p:spPr/>
        <p:txBody>
          <a:bodyPr>
            <a:normAutofit fontScale="92500" lnSpcReduction="20000"/>
          </a:bodyPr>
          <a:lstStyle/>
          <a:p>
            <a:r>
              <a:rPr lang="en-US" dirty="0"/>
              <a:t>The </a:t>
            </a:r>
            <a:r>
              <a:rPr lang="en-US" i="1" dirty="0"/>
              <a:t>Hollywood graph </a:t>
            </a:r>
            <a:r>
              <a:rPr lang="en-US" dirty="0"/>
              <a:t>models the collaboration of actors in films.</a:t>
            </a:r>
          </a:p>
          <a:p>
            <a:pPr lvl="1"/>
            <a:r>
              <a:rPr lang="en-US" dirty="0"/>
              <a:t>We represent actors by vertices and we connect two vertices if the actors they represent have appeared in the same movie.</a:t>
            </a:r>
          </a:p>
          <a:p>
            <a:r>
              <a:rPr lang="en-US" dirty="0"/>
              <a:t>An </a:t>
            </a:r>
            <a:r>
              <a:rPr lang="en-US" i="1" dirty="0"/>
              <a:t>academic collaboration graph </a:t>
            </a:r>
            <a:r>
              <a:rPr lang="en-US" dirty="0"/>
              <a:t>models the collaboration of researchers who have jointly written a paper in a particular subject.</a:t>
            </a:r>
          </a:p>
          <a:p>
            <a:pPr lvl="1"/>
            <a:r>
              <a:rPr lang="en-US" dirty="0"/>
              <a:t> We represent researchers in a particular academic discipline using vertices.</a:t>
            </a:r>
          </a:p>
          <a:p>
            <a:pPr lvl="1"/>
            <a:r>
              <a:rPr lang="en-US" dirty="0"/>
              <a:t>We connect the vertices representing two researchers in this discipline if they are coauthors of a paper.</a:t>
            </a:r>
          </a:p>
          <a:p>
            <a:pPr lvl="1"/>
            <a:r>
              <a:rPr lang="en-US" dirty="0"/>
              <a:t>We will study the academic collaboration graph for mathematicians when we discuss </a:t>
            </a:r>
            <a:r>
              <a:rPr lang="en-US" i="1" dirty="0" err="1"/>
              <a:t>Erd</a:t>
            </a:r>
            <a:r>
              <a:rPr lang="hu-HU" i="1" dirty="0">
                <a:latin typeface="Cambria Math"/>
                <a:ea typeface="Cambria Math"/>
              </a:rPr>
              <a:t>ő</a:t>
            </a:r>
            <a:r>
              <a:rPr lang="en-US" i="1" dirty="0"/>
              <a:t>s numbers </a:t>
            </a:r>
            <a:r>
              <a:rPr lang="en-US" dirty="0"/>
              <a:t>in Section </a:t>
            </a:r>
            <a:r>
              <a:rPr lang="en-US" dirty="0">
                <a:latin typeface="Cambria" pitchFamily="18" charset="0"/>
              </a:rPr>
              <a:t>10.4.</a:t>
            </a:r>
          </a:p>
          <a:p>
            <a:endParaRPr lang="en-US" dirty="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t>Applications to Information Networks</a:t>
            </a:r>
            <a:r>
              <a:rPr lang="en-US" dirty="0"/>
              <a:t> </a:t>
            </a:r>
          </a:p>
        </p:txBody>
      </p:sp>
      <p:sp>
        <p:nvSpPr>
          <p:cNvPr id="3" name="Content Placeholder 2"/>
          <p:cNvSpPr>
            <a:spLocks noGrp="1"/>
          </p:cNvSpPr>
          <p:nvPr>
            <p:ph idx="1"/>
          </p:nvPr>
        </p:nvSpPr>
        <p:spPr/>
        <p:txBody>
          <a:bodyPr>
            <a:normAutofit fontScale="92500" lnSpcReduction="10000"/>
          </a:bodyPr>
          <a:lstStyle/>
          <a:p>
            <a:r>
              <a:rPr lang="en-US" dirty="0"/>
              <a:t>Graphs can be used to model different types of networks that link different types of information.</a:t>
            </a:r>
          </a:p>
          <a:p>
            <a:r>
              <a:rPr lang="en-US" dirty="0"/>
              <a:t>In a </a:t>
            </a:r>
            <a:r>
              <a:rPr lang="en-US" i="1" dirty="0"/>
              <a:t>web graph</a:t>
            </a:r>
            <a:r>
              <a:rPr lang="en-US" dirty="0"/>
              <a:t>, web pages are represented by vertices and links are represented by directed edges.</a:t>
            </a:r>
          </a:p>
          <a:p>
            <a:pPr lvl="1"/>
            <a:r>
              <a:rPr lang="en-US" dirty="0"/>
              <a:t> A web graph models the web at a particular time.</a:t>
            </a:r>
          </a:p>
          <a:p>
            <a:pPr lvl="1"/>
            <a:r>
              <a:rPr lang="en-US" dirty="0"/>
              <a:t> We will explain how the web graph is used by search engines in Section </a:t>
            </a:r>
            <a:r>
              <a:rPr lang="en-US" dirty="0">
                <a:latin typeface="Cambria" pitchFamily="18" charset="0"/>
              </a:rPr>
              <a:t>11.4.</a:t>
            </a:r>
            <a:endParaRPr lang="en-US" dirty="0"/>
          </a:p>
          <a:p>
            <a:r>
              <a:rPr lang="en-US" dirty="0"/>
              <a:t>In a </a:t>
            </a:r>
            <a:r>
              <a:rPr lang="en-US" i="1" dirty="0"/>
              <a:t>citation network</a:t>
            </a:r>
            <a:r>
              <a:rPr lang="en-US" dirty="0"/>
              <a:t>: </a:t>
            </a:r>
          </a:p>
          <a:p>
            <a:pPr lvl="1"/>
            <a:r>
              <a:rPr lang="en-US" dirty="0"/>
              <a:t> Research papers in a particular discipline are represented by vertices.</a:t>
            </a:r>
          </a:p>
          <a:p>
            <a:pPr lvl="1"/>
            <a:r>
              <a:rPr lang="en-US" dirty="0"/>
              <a:t>When a paper A cites a paper B as a reference,  there is an edge from vertex representing A to vertex representing B.</a:t>
            </a:r>
          </a:p>
          <a:p>
            <a:pPr marL="365760" lvl="1" indent="0">
              <a:buNone/>
            </a:pPr>
            <a:endParaRPr lang="en-US" i="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r>
              <a:rPr lang="en-US" sz="3600" dirty="0"/>
              <a:t>Transportation Graphs</a:t>
            </a:r>
          </a:p>
        </p:txBody>
      </p:sp>
      <p:sp>
        <p:nvSpPr>
          <p:cNvPr id="3" name="Content Placeholder 2"/>
          <p:cNvSpPr>
            <a:spLocks noGrp="1"/>
          </p:cNvSpPr>
          <p:nvPr>
            <p:ph idx="1"/>
          </p:nvPr>
        </p:nvSpPr>
        <p:spPr/>
        <p:txBody>
          <a:bodyPr>
            <a:normAutofit fontScale="92500" lnSpcReduction="10000"/>
          </a:bodyPr>
          <a:lstStyle/>
          <a:p>
            <a:r>
              <a:rPr lang="en-US" dirty="0"/>
              <a:t>Graph models are extensively used in the study of  transportation networks.</a:t>
            </a:r>
          </a:p>
          <a:p>
            <a:r>
              <a:rPr lang="en-US" dirty="0"/>
              <a:t>Airline networks can be modeled using directed </a:t>
            </a:r>
            <a:r>
              <a:rPr lang="en-US" dirty="0" err="1"/>
              <a:t>multigraphs</a:t>
            </a:r>
            <a:r>
              <a:rPr lang="en-US" dirty="0"/>
              <a:t> where</a:t>
            </a:r>
          </a:p>
          <a:p>
            <a:pPr lvl="1"/>
            <a:r>
              <a:rPr lang="en-US" dirty="0"/>
              <a:t>airports are represented by vertices</a:t>
            </a:r>
          </a:p>
          <a:p>
            <a:pPr lvl="1"/>
            <a:r>
              <a:rPr lang="en-US" dirty="0"/>
              <a:t>each flight is represented by  a directed edge from the vertex representing the departure airport to the vertex representing the destination airport</a:t>
            </a:r>
          </a:p>
          <a:p>
            <a:r>
              <a:rPr lang="en-US" dirty="0"/>
              <a:t>Road networks can be modeled using graphs where</a:t>
            </a:r>
          </a:p>
          <a:p>
            <a:pPr lvl="1"/>
            <a:r>
              <a:rPr lang="en-US" dirty="0"/>
              <a:t>vertices represent intersections and edges represent roads.</a:t>
            </a:r>
          </a:p>
          <a:p>
            <a:pPr lvl="1"/>
            <a:r>
              <a:rPr lang="en-US" dirty="0"/>
              <a:t>undirected edges represent two-way roads and directed edges represent one-way roads.</a:t>
            </a:r>
          </a:p>
        </p:txBody>
      </p:sp>
    </p:spTree>
    <p:extLst>
      <p:ext uri="{BB962C8B-B14F-4D97-AF65-F5344CB8AC3E}">
        <p14:creationId xmlns:p14="http://schemas.microsoft.com/office/powerpoint/2010/main" val="4175621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descr="09011.jpg">
            <a:extLst>
              <a:ext uri="{FF2B5EF4-FFF2-40B4-BE49-F238E27FC236}">
                <a16:creationId xmlns:a16="http://schemas.microsoft.com/office/drawing/2014/main" id="{166B6DF3-B1A1-3306-75E7-071C8ED6AD5C}"/>
              </a:ext>
            </a:extLst>
          </p:cNvPr>
          <p:cNvPicPr>
            <a:picLocks noChangeAspect="1"/>
          </p:cNvPicPr>
          <p:nvPr/>
        </p:nvPicPr>
        <p:blipFill>
          <a:blip r:embed="rId2" cstate="print"/>
          <a:stretch>
            <a:fillRect/>
          </a:stretch>
        </p:blipFill>
        <p:spPr>
          <a:xfrm>
            <a:off x="5562601" y="3590051"/>
            <a:ext cx="3352800" cy="3002027"/>
          </a:xfrm>
          <a:prstGeom prst="rect">
            <a:avLst/>
          </a:prstGeom>
        </p:spPr>
      </p:pic>
      <p:pic>
        <p:nvPicPr>
          <p:cNvPr id="4" name="Picture 3" descr="FIGURE10.1.9.jpg"/>
          <p:cNvPicPr>
            <a:picLocks noChangeAspect="1"/>
          </p:cNvPicPr>
          <p:nvPr/>
        </p:nvPicPr>
        <p:blipFill>
          <a:blip r:embed="rId3" cstate="print"/>
          <a:stretch>
            <a:fillRect/>
          </a:stretch>
        </p:blipFill>
        <p:spPr>
          <a:xfrm>
            <a:off x="4724400" y="843594"/>
            <a:ext cx="4205282" cy="2438400"/>
          </a:xfrm>
          <a:prstGeom prst="rect">
            <a:avLst/>
          </a:prstGeom>
        </p:spPr>
      </p:pic>
      <p:sp>
        <p:nvSpPr>
          <p:cNvPr id="2" name="Title 1"/>
          <p:cNvSpPr>
            <a:spLocks noGrp="1"/>
          </p:cNvSpPr>
          <p:nvPr>
            <p:ph type="title"/>
          </p:nvPr>
        </p:nvSpPr>
        <p:spPr>
          <a:xfrm>
            <a:off x="533400" y="336337"/>
            <a:ext cx="8229600" cy="362712"/>
          </a:xfrm>
        </p:spPr>
        <p:txBody>
          <a:bodyPr>
            <a:noAutofit/>
          </a:bodyPr>
          <a:lstStyle/>
          <a:p>
            <a:r>
              <a:rPr lang="en-US" sz="3600" dirty="0"/>
              <a:t>Software Design Applications</a:t>
            </a:r>
          </a:p>
        </p:txBody>
      </p:sp>
      <p:sp>
        <p:nvSpPr>
          <p:cNvPr id="3" name="Content Placeholder 2"/>
          <p:cNvSpPr>
            <a:spLocks noGrp="1"/>
          </p:cNvSpPr>
          <p:nvPr>
            <p:ph idx="1"/>
          </p:nvPr>
        </p:nvSpPr>
        <p:spPr>
          <a:xfrm>
            <a:off x="1" y="843594"/>
            <a:ext cx="5562600" cy="2204406"/>
          </a:xfrm>
        </p:spPr>
        <p:txBody>
          <a:bodyPr>
            <a:normAutofit lnSpcReduction="10000"/>
          </a:bodyPr>
          <a:lstStyle/>
          <a:p>
            <a:pPr marL="393192" lvl="1" indent="0">
              <a:buNone/>
            </a:pPr>
            <a:r>
              <a:rPr lang="en-US" dirty="0"/>
              <a:t>In a </a:t>
            </a:r>
            <a:r>
              <a:rPr lang="en-US" b="1" dirty="0"/>
              <a:t>module dependency graph </a:t>
            </a:r>
            <a:br>
              <a:rPr lang="en-US" b="1" dirty="0"/>
            </a:br>
            <a:r>
              <a:rPr lang="en-US" dirty="0"/>
              <a:t>vertices represent software modules </a:t>
            </a:r>
            <a:br>
              <a:rPr lang="en-US" dirty="0"/>
            </a:br>
            <a:r>
              <a:rPr lang="en-US" dirty="0"/>
              <a:t>and there is a directed edge from </a:t>
            </a:r>
            <a:br>
              <a:rPr lang="en-US" dirty="0"/>
            </a:br>
            <a:r>
              <a:rPr lang="en-US" dirty="0"/>
              <a:t>one module to another </a:t>
            </a:r>
            <a:br>
              <a:rPr lang="en-US" dirty="0"/>
            </a:br>
            <a:r>
              <a:rPr lang="en-US" dirty="0"/>
              <a:t>if the second module depends </a:t>
            </a:r>
          </a:p>
          <a:p>
            <a:pPr marL="393192" lvl="1" indent="0">
              <a:buNone/>
            </a:pPr>
            <a:r>
              <a:rPr lang="en-US" dirty="0"/>
              <a:t>on the first.</a:t>
            </a:r>
          </a:p>
          <a:p>
            <a:endParaRPr lang="en-US" dirty="0"/>
          </a:p>
        </p:txBody>
      </p:sp>
      <p:sp>
        <p:nvSpPr>
          <p:cNvPr id="6" name="Content Placeholder 2">
            <a:extLst>
              <a:ext uri="{FF2B5EF4-FFF2-40B4-BE49-F238E27FC236}">
                <a16:creationId xmlns:a16="http://schemas.microsoft.com/office/drawing/2014/main" id="{0EC8FD3B-4F22-D16D-2CCC-BBD5A56692C2}"/>
              </a:ext>
            </a:extLst>
          </p:cNvPr>
          <p:cNvSpPr txBox="1">
            <a:spLocks/>
          </p:cNvSpPr>
          <p:nvPr/>
        </p:nvSpPr>
        <p:spPr>
          <a:xfrm>
            <a:off x="76200" y="3733800"/>
            <a:ext cx="5562600" cy="2615681"/>
          </a:xfrm>
          <a:prstGeom prst="rect">
            <a:avLst/>
          </a:prstGeom>
        </p:spPr>
        <p:txBody>
          <a:bodyPr vert="horz">
            <a:normAutofit fontScale="92500" lnSpcReduction="1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en-US" dirty="0"/>
              <a:t>We can use a </a:t>
            </a:r>
            <a:r>
              <a:rPr lang="en-US" b="1" dirty="0"/>
              <a:t>precedence graph </a:t>
            </a:r>
          </a:p>
          <a:p>
            <a:pPr marL="0" indent="0">
              <a:buNone/>
            </a:pPr>
            <a:r>
              <a:rPr lang="en-US" dirty="0"/>
              <a:t>to represent which statements (vertices) </a:t>
            </a:r>
            <a:br>
              <a:rPr lang="en-US" dirty="0"/>
            </a:br>
            <a:r>
              <a:rPr lang="en-US" dirty="0"/>
              <a:t>must have already been executed </a:t>
            </a:r>
            <a:br>
              <a:rPr lang="en-US" dirty="0"/>
            </a:br>
            <a:r>
              <a:rPr lang="en-US" dirty="0"/>
              <a:t>before we execute each statement. </a:t>
            </a:r>
            <a:br>
              <a:rPr lang="en-US" dirty="0"/>
            </a:br>
            <a:r>
              <a:rPr lang="en-US" dirty="0"/>
              <a:t>There is a directed edge from a vertex </a:t>
            </a:r>
            <a:br>
              <a:rPr lang="en-US" dirty="0"/>
            </a:br>
            <a:r>
              <a:rPr lang="en-US" dirty="0"/>
              <a:t>to a second vertex if the second vertex </a:t>
            </a:r>
            <a:br>
              <a:rPr lang="en-US" dirty="0"/>
            </a:br>
            <a:r>
              <a:rPr lang="en-US" dirty="0"/>
              <a:t>cannot be executed before the first.</a:t>
            </a:r>
          </a:p>
        </p:txBody>
      </p:sp>
    </p:spTree>
    <p:extLst>
      <p:ext uri="{BB962C8B-B14F-4D97-AF65-F5344CB8AC3E}">
        <p14:creationId xmlns:p14="http://schemas.microsoft.com/office/powerpoint/2010/main" val="2326792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9006.jpg"/>
          <p:cNvPicPr>
            <a:picLocks noChangeAspect="1"/>
          </p:cNvPicPr>
          <p:nvPr/>
        </p:nvPicPr>
        <p:blipFill>
          <a:blip r:embed="rId2" cstate="print"/>
          <a:stretch>
            <a:fillRect/>
          </a:stretch>
        </p:blipFill>
        <p:spPr>
          <a:xfrm>
            <a:off x="5562600" y="327030"/>
            <a:ext cx="3439886" cy="2689496"/>
          </a:xfrm>
          <a:prstGeom prst="rect">
            <a:avLst/>
          </a:prstGeom>
        </p:spPr>
      </p:pic>
      <p:sp>
        <p:nvSpPr>
          <p:cNvPr id="2" name="Title 1"/>
          <p:cNvSpPr>
            <a:spLocks noGrp="1"/>
          </p:cNvSpPr>
          <p:nvPr>
            <p:ph type="title"/>
          </p:nvPr>
        </p:nvSpPr>
        <p:spPr>
          <a:xfrm>
            <a:off x="438539" y="228600"/>
            <a:ext cx="8229600" cy="515112"/>
          </a:xfrm>
        </p:spPr>
        <p:txBody>
          <a:bodyPr>
            <a:noAutofit/>
          </a:bodyPr>
          <a:lstStyle/>
          <a:p>
            <a:r>
              <a:rPr lang="en-US" sz="3600" dirty="0"/>
              <a:t>Biological Applications</a:t>
            </a:r>
          </a:p>
        </p:txBody>
      </p:sp>
      <p:sp>
        <p:nvSpPr>
          <p:cNvPr id="3" name="Content Placeholder 2"/>
          <p:cNvSpPr>
            <a:spLocks noGrp="1"/>
          </p:cNvSpPr>
          <p:nvPr>
            <p:ph idx="1"/>
          </p:nvPr>
        </p:nvSpPr>
        <p:spPr>
          <a:xfrm>
            <a:off x="304800" y="990601"/>
            <a:ext cx="5943600" cy="1981199"/>
          </a:xfrm>
        </p:spPr>
        <p:txBody>
          <a:bodyPr>
            <a:normAutofit/>
          </a:bodyPr>
          <a:lstStyle/>
          <a:p>
            <a:pPr marL="0" indent="0">
              <a:buNone/>
            </a:pPr>
            <a:r>
              <a:rPr lang="en-US" sz="2000" b="1" dirty="0"/>
              <a:t>Niche overlap graphs </a:t>
            </a:r>
            <a:r>
              <a:rPr lang="en-US" sz="2000" dirty="0"/>
              <a:t>model competition </a:t>
            </a:r>
            <a:br>
              <a:rPr lang="en-US" sz="2000" dirty="0"/>
            </a:br>
            <a:r>
              <a:rPr lang="en-US" sz="2000" dirty="0"/>
              <a:t>between species in an ecosystem. </a:t>
            </a:r>
            <a:br>
              <a:rPr lang="en-US" sz="2000" dirty="0"/>
            </a:br>
            <a:r>
              <a:rPr lang="en-US" sz="2000" dirty="0"/>
              <a:t>Vertices represent species </a:t>
            </a:r>
            <a:br>
              <a:rPr lang="en-US" sz="2000" dirty="0"/>
            </a:br>
            <a:r>
              <a:rPr lang="en-US" sz="2000" dirty="0"/>
              <a:t>and an edge connects </a:t>
            </a:r>
            <a:br>
              <a:rPr lang="en-US" sz="2000" dirty="0"/>
            </a:br>
            <a:r>
              <a:rPr lang="en-US" sz="2000" dirty="0"/>
              <a:t>two vertices when they represent </a:t>
            </a:r>
            <a:br>
              <a:rPr lang="en-US" sz="2000" dirty="0"/>
            </a:br>
            <a:r>
              <a:rPr lang="en-US" sz="2000" dirty="0"/>
              <a:t>species who compete for food resources.</a:t>
            </a:r>
          </a:p>
        </p:txBody>
      </p:sp>
      <p:sp>
        <p:nvSpPr>
          <p:cNvPr id="5" name="Content Placeholder 2">
            <a:extLst>
              <a:ext uri="{FF2B5EF4-FFF2-40B4-BE49-F238E27FC236}">
                <a16:creationId xmlns:a16="http://schemas.microsoft.com/office/drawing/2014/main" id="{E197F3B3-B24E-26F8-7451-C5E7F256B719}"/>
              </a:ext>
            </a:extLst>
          </p:cNvPr>
          <p:cNvSpPr txBox="1">
            <a:spLocks/>
          </p:cNvSpPr>
          <p:nvPr/>
        </p:nvSpPr>
        <p:spPr>
          <a:xfrm>
            <a:off x="152400" y="3429000"/>
            <a:ext cx="8153400" cy="3352800"/>
          </a:xfrm>
          <a:prstGeom prst="rect">
            <a:avLst/>
          </a:prstGeom>
        </p:spPr>
        <p:txBody>
          <a:bodyPr vert="horz">
            <a:normAutofit lnSpcReduction="1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en-US" sz="2000" dirty="0"/>
              <a:t>In a </a:t>
            </a:r>
            <a:r>
              <a:rPr lang="en-US" sz="2000" b="1" dirty="0"/>
              <a:t>protein interaction graph</a:t>
            </a:r>
            <a:r>
              <a:rPr lang="en-US" sz="2000" dirty="0"/>
              <a:t>, </a:t>
            </a:r>
            <a:br>
              <a:rPr lang="en-US" sz="2000" dirty="0"/>
            </a:br>
            <a:r>
              <a:rPr lang="en-US" sz="2000" dirty="0"/>
              <a:t>vertices represent proteins and </a:t>
            </a:r>
            <a:br>
              <a:rPr lang="en-US" sz="2000" dirty="0"/>
            </a:br>
            <a:r>
              <a:rPr lang="en-US" sz="2000" dirty="0"/>
              <a:t>are connected by an edge </a:t>
            </a:r>
            <a:br>
              <a:rPr lang="en-US" sz="2000" dirty="0"/>
            </a:br>
            <a:r>
              <a:rPr lang="en-US" sz="2000" dirty="0"/>
              <a:t>if the proteins interact. Such graphs </a:t>
            </a:r>
            <a:br>
              <a:rPr lang="en-US" sz="2000" dirty="0"/>
            </a:br>
            <a:r>
              <a:rPr lang="en-US" sz="2000" dirty="0"/>
              <a:t>can be huge, more than 100,000 vertices, </a:t>
            </a:r>
            <a:br>
              <a:rPr lang="en-US" sz="2000" dirty="0"/>
            </a:br>
            <a:r>
              <a:rPr lang="en-US" sz="2000" dirty="0"/>
              <a:t>representing a different protein, </a:t>
            </a:r>
            <a:br>
              <a:rPr lang="en-US" sz="2000" dirty="0"/>
            </a:br>
            <a:r>
              <a:rPr lang="en-US" sz="2000" dirty="0"/>
              <a:t>and more than 1,000,000 edges. </a:t>
            </a:r>
            <a:br>
              <a:rPr lang="en-US" sz="2000" dirty="0"/>
            </a:br>
            <a:r>
              <a:rPr lang="en-US" sz="2000" dirty="0"/>
              <a:t>So, they are often split into smaller graphs</a:t>
            </a:r>
            <a:br>
              <a:rPr lang="en-US" sz="2000" dirty="0"/>
            </a:br>
            <a:r>
              <a:rPr lang="en-US" sz="2000" dirty="0"/>
              <a:t>called </a:t>
            </a:r>
            <a:r>
              <a:rPr lang="en-US" sz="2000" i="1" dirty="0"/>
              <a:t>modules </a:t>
            </a:r>
            <a:r>
              <a:rPr lang="en-US" sz="2000" dirty="0"/>
              <a:t>concerning proteins involved </a:t>
            </a:r>
            <a:br>
              <a:rPr lang="en-US" sz="2000" dirty="0"/>
            </a:br>
            <a:r>
              <a:rPr lang="en-US" sz="2000" dirty="0"/>
              <a:t>in the protein interaction graph of a particular function. </a:t>
            </a:r>
            <a:br>
              <a:rPr lang="en-US" sz="2000" dirty="0"/>
            </a:br>
            <a:r>
              <a:rPr lang="en-US" sz="2000" dirty="0"/>
              <a:t>This is a module of the proteins that degrade RNA in a human cell.</a:t>
            </a:r>
          </a:p>
        </p:txBody>
      </p:sp>
      <p:pic>
        <p:nvPicPr>
          <p:cNvPr id="7" name="Picture 6" descr="FIGURE10.1.12.jpg"/>
          <p:cNvPicPr>
            <a:picLocks noChangeAspect="1"/>
          </p:cNvPicPr>
          <p:nvPr/>
        </p:nvPicPr>
        <p:blipFill>
          <a:blip r:embed="rId3" cstate="print"/>
          <a:stretch>
            <a:fillRect/>
          </a:stretch>
        </p:blipFill>
        <p:spPr>
          <a:xfrm>
            <a:off x="5562600" y="3245126"/>
            <a:ext cx="2956832" cy="2502918"/>
          </a:xfrm>
          <a:prstGeom prst="rect">
            <a:avLst/>
          </a:prstGeom>
        </p:spPr>
      </p:pic>
    </p:spTree>
    <p:extLst>
      <p:ext uri="{BB962C8B-B14F-4D97-AF65-F5344CB8AC3E}">
        <p14:creationId xmlns:p14="http://schemas.microsoft.com/office/powerpoint/2010/main" val="2125978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Graph Terminology and Special Types of Graphs</a:t>
            </a:r>
          </a:p>
        </p:txBody>
      </p:sp>
      <p:sp>
        <p:nvSpPr>
          <p:cNvPr id="3" name="Subtitle 2"/>
          <p:cNvSpPr>
            <a:spLocks noGrp="1"/>
          </p:cNvSpPr>
          <p:nvPr>
            <p:ph type="subTitle" idx="1"/>
          </p:nvPr>
        </p:nvSpPr>
        <p:spPr/>
        <p:txBody>
          <a:bodyPr/>
          <a:lstStyle/>
          <a:p>
            <a:r>
              <a:rPr lang="en-US" dirty="0"/>
              <a:t>Section </a:t>
            </a:r>
            <a:r>
              <a:rPr lang="en-US" dirty="0">
                <a:latin typeface="Cambria Math" pitchFamily="18" charset="0"/>
                <a:ea typeface="Cambria Math" pitchFamily="18" charset="0"/>
              </a:rPr>
              <a:t>10.2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Summary</a:t>
            </a:r>
          </a:p>
        </p:txBody>
      </p:sp>
      <p:sp>
        <p:nvSpPr>
          <p:cNvPr id="3" name="Content Placeholder 2"/>
          <p:cNvSpPr>
            <a:spLocks noGrp="1"/>
          </p:cNvSpPr>
          <p:nvPr>
            <p:ph idx="1"/>
          </p:nvPr>
        </p:nvSpPr>
        <p:spPr/>
        <p:txBody>
          <a:bodyPr>
            <a:normAutofit/>
          </a:bodyPr>
          <a:lstStyle/>
          <a:p>
            <a:r>
              <a:rPr lang="en-US" dirty="0"/>
              <a:t>Graphs and Graph Models</a:t>
            </a:r>
          </a:p>
          <a:p>
            <a:r>
              <a:rPr lang="en-US" dirty="0"/>
              <a:t>Graph Terminology and Special Types of Graphs</a:t>
            </a:r>
          </a:p>
          <a:p>
            <a:r>
              <a:rPr lang="en-US" dirty="0"/>
              <a:t>Representing Graphs and Graph Isomorphism</a:t>
            </a:r>
          </a:p>
          <a:p>
            <a:r>
              <a:rPr lang="en-US" dirty="0"/>
              <a:t>Connectivity</a:t>
            </a:r>
          </a:p>
          <a:p>
            <a:r>
              <a:rPr lang="en-US" dirty="0"/>
              <a:t>Euler and Hamiltonian Graphs</a:t>
            </a:r>
          </a:p>
          <a:p>
            <a:r>
              <a:rPr lang="en-US" dirty="0"/>
              <a:t>Shortest-Path Problems (</a:t>
            </a:r>
            <a:r>
              <a:rPr lang="en-US" i="1" dirty="0"/>
              <a:t>not currently included in overheads</a:t>
            </a:r>
            <a:r>
              <a:rPr lang="en-US" dirty="0"/>
              <a:t>)</a:t>
            </a:r>
          </a:p>
          <a:p>
            <a:r>
              <a:rPr lang="en-US" dirty="0"/>
              <a:t>Planar Graphs (</a:t>
            </a:r>
            <a:r>
              <a:rPr lang="en-US" i="1" dirty="0"/>
              <a:t>not currently included in overheads</a:t>
            </a:r>
            <a:r>
              <a:rPr lang="en-US" dirty="0"/>
              <a:t>)</a:t>
            </a:r>
          </a:p>
          <a:p>
            <a:r>
              <a:rPr lang="en-US" dirty="0"/>
              <a:t>Graph Coloring (</a:t>
            </a:r>
            <a:r>
              <a:rPr lang="en-US" i="1" dirty="0"/>
              <a:t>not currently included in overheads</a:t>
            </a:r>
            <a:r>
              <a:rPr lang="en-US" dirty="0"/>
              <a:t>)</a:t>
            </a:r>
          </a:p>
          <a:p>
            <a:endParaRPr lang="en-US" dirty="0"/>
          </a:p>
          <a:p>
            <a:endParaRPr lang="en-US" dirty="0"/>
          </a:p>
          <a:p>
            <a:pPr>
              <a:buNone/>
            </a:pPr>
            <a:endParaRPr lang="en-US" dirty="0"/>
          </a:p>
          <a:p>
            <a:pPr lvl="1">
              <a:buNone/>
            </a:pPr>
            <a:endParaRPr lang="en-US" dirty="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lstStyle/>
          <a:p>
            <a:r>
              <a:rPr lang="en-US" dirty="0"/>
              <a:t>Basic Terminology</a:t>
            </a:r>
          </a:p>
          <a:p>
            <a:r>
              <a:rPr lang="en-US" dirty="0"/>
              <a:t>Some Special Types of Graphs</a:t>
            </a:r>
          </a:p>
          <a:p>
            <a:r>
              <a:rPr lang="en-US" dirty="0"/>
              <a:t>Bipartite Graphs</a:t>
            </a:r>
          </a:p>
          <a:p>
            <a:r>
              <a:rPr lang="en-US" dirty="0"/>
              <a:t>Bipartite Graphs and </a:t>
            </a:r>
            <a:r>
              <a:rPr lang="en-US" dirty="0" err="1"/>
              <a:t>Matchings</a:t>
            </a:r>
            <a:r>
              <a:rPr lang="en-US" dirty="0"/>
              <a:t> (</a:t>
            </a:r>
            <a:r>
              <a:rPr lang="en-US" i="1" dirty="0"/>
              <a:t>not currently included in overheads</a:t>
            </a:r>
            <a:r>
              <a:rPr lang="en-US" dirty="0"/>
              <a:t>)</a:t>
            </a:r>
          </a:p>
          <a:p>
            <a:r>
              <a:rPr lang="en-US" dirty="0"/>
              <a:t>Some Applications of Special Types of Graphs (</a:t>
            </a:r>
            <a:r>
              <a:rPr lang="en-US" i="1" dirty="0"/>
              <a:t>not currently included in overheads</a:t>
            </a:r>
            <a:r>
              <a:rPr lang="en-US" dirty="0"/>
              <a:t>)</a:t>
            </a:r>
          </a:p>
          <a:p>
            <a:r>
              <a:rPr lang="en-US" dirty="0"/>
              <a:t>New Graphs from Old</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Terminology</a:t>
            </a:r>
          </a:p>
        </p:txBody>
      </p:sp>
      <p:sp>
        <p:nvSpPr>
          <p:cNvPr id="3" name="Content Placeholder 2"/>
          <p:cNvSpPr>
            <a:spLocks noGrp="1"/>
          </p:cNvSpPr>
          <p:nvPr>
            <p:ph idx="1"/>
          </p:nvPr>
        </p:nvSpPr>
        <p:spPr/>
        <p:txBody>
          <a:bodyPr>
            <a:normAutofit fontScale="85000" lnSpcReduction="20000"/>
          </a:bodyPr>
          <a:lstStyle/>
          <a:p>
            <a:pPr indent="0">
              <a:buNone/>
            </a:pPr>
            <a:r>
              <a:rPr lang="en-US" b="1" dirty="0"/>
              <a:t>Definition </a:t>
            </a:r>
            <a:r>
              <a:rPr lang="en-US" b="1" dirty="0">
                <a:latin typeface="Cambria" pitchFamily="18" charset="0"/>
              </a:rPr>
              <a:t>1</a:t>
            </a:r>
            <a:r>
              <a:rPr lang="en-US" dirty="0"/>
              <a:t>. Two vertices </a:t>
            </a:r>
            <a:r>
              <a:rPr lang="en-US" i="1" dirty="0"/>
              <a:t>u</a:t>
            </a:r>
            <a:r>
              <a:rPr lang="en-US" dirty="0"/>
              <a:t>, </a:t>
            </a:r>
            <a:r>
              <a:rPr lang="en-US" i="1" dirty="0"/>
              <a:t>v</a:t>
            </a:r>
            <a:r>
              <a:rPr lang="en-US" dirty="0"/>
              <a:t> in  an undirected graph </a:t>
            </a:r>
            <a:r>
              <a:rPr lang="en-US" i="1" dirty="0"/>
              <a:t>G</a:t>
            </a:r>
            <a:r>
              <a:rPr lang="en-US" dirty="0"/>
              <a:t> are called </a:t>
            </a:r>
            <a:r>
              <a:rPr lang="en-US" i="1" dirty="0"/>
              <a:t>adjacent</a:t>
            </a:r>
            <a:r>
              <a:rPr lang="en-US" dirty="0"/>
              <a:t> (or </a:t>
            </a:r>
            <a:r>
              <a:rPr lang="en-US" i="1" dirty="0"/>
              <a:t>neighbors</a:t>
            </a:r>
            <a:r>
              <a:rPr lang="en-US" dirty="0"/>
              <a:t>)  in </a:t>
            </a:r>
            <a:r>
              <a:rPr lang="en-US" i="1" dirty="0"/>
              <a:t>G</a:t>
            </a:r>
            <a:r>
              <a:rPr lang="en-US" dirty="0"/>
              <a:t> if there is an edge </a:t>
            </a:r>
            <a:r>
              <a:rPr lang="en-US" i="1" dirty="0"/>
              <a:t>e</a:t>
            </a:r>
            <a:r>
              <a:rPr lang="en-US" dirty="0"/>
              <a:t> between </a:t>
            </a:r>
            <a:r>
              <a:rPr lang="en-US" i="1" dirty="0"/>
              <a:t>u</a:t>
            </a:r>
            <a:r>
              <a:rPr lang="en-US" dirty="0"/>
              <a:t> and </a:t>
            </a:r>
            <a:r>
              <a:rPr lang="en-US" i="1" dirty="0"/>
              <a:t>v</a:t>
            </a:r>
            <a:r>
              <a:rPr lang="en-US" dirty="0"/>
              <a:t>. Such an edge </a:t>
            </a:r>
            <a:r>
              <a:rPr lang="en-US" i="1" dirty="0"/>
              <a:t>e</a:t>
            </a:r>
            <a:r>
              <a:rPr lang="en-US" dirty="0"/>
              <a:t> is called </a:t>
            </a:r>
            <a:r>
              <a:rPr lang="en-US" i="1" dirty="0"/>
              <a:t>incident with </a:t>
            </a:r>
            <a:r>
              <a:rPr lang="en-US" dirty="0"/>
              <a:t>the vertices </a:t>
            </a:r>
            <a:r>
              <a:rPr lang="en-US" i="1" dirty="0"/>
              <a:t>u</a:t>
            </a:r>
            <a:r>
              <a:rPr lang="en-US" dirty="0"/>
              <a:t> and </a:t>
            </a:r>
            <a:r>
              <a:rPr lang="en-US" i="1" dirty="0"/>
              <a:t>v</a:t>
            </a:r>
            <a:r>
              <a:rPr lang="en-US" dirty="0"/>
              <a:t> and </a:t>
            </a:r>
            <a:r>
              <a:rPr lang="en-US" i="1" dirty="0"/>
              <a:t>e</a:t>
            </a:r>
            <a:r>
              <a:rPr lang="en-US" dirty="0"/>
              <a:t> is said to </a:t>
            </a:r>
            <a:r>
              <a:rPr lang="en-US" i="1" dirty="0"/>
              <a:t>connect u</a:t>
            </a:r>
            <a:r>
              <a:rPr lang="en-US" dirty="0"/>
              <a:t> and </a:t>
            </a:r>
            <a:r>
              <a:rPr lang="en-US" i="1" dirty="0"/>
              <a:t>v</a:t>
            </a:r>
            <a:r>
              <a:rPr lang="en-US" dirty="0"/>
              <a:t>. </a:t>
            </a:r>
          </a:p>
          <a:p>
            <a:pPr indent="0">
              <a:buNone/>
            </a:pPr>
            <a:endParaRPr lang="en-US" dirty="0"/>
          </a:p>
          <a:p>
            <a:pPr indent="0">
              <a:buNone/>
            </a:pPr>
            <a:r>
              <a:rPr lang="en-US" b="1" dirty="0"/>
              <a:t>Definition </a:t>
            </a:r>
            <a:r>
              <a:rPr lang="en-US" b="1" dirty="0">
                <a:latin typeface="Cambria" pitchFamily="18" charset="0"/>
              </a:rPr>
              <a:t>2</a:t>
            </a:r>
            <a:r>
              <a:rPr lang="en-US" dirty="0"/>
              <a:t>. The set of all neighbors of a vertex </a:t>
            </a:r>
            <a:r>
              <a:rPr lang="en-US" i="1" dirty="0"/>
              <a:t>v</a:t>
            </a:r>
            <a:r>
              <a:rPr lang="en-US" dirty="0"/>
              <a:t> of </a:t>
            </a:r>
            <a:r>
              <a:rPr lang="en-US" i="1" dirty="0"/>
              <a:t>G</a:t>
            </a:r>
            <a:r>
              <a:rPr lang="en-US" dirty="0"/>
              <a:t> = (</a:t>
            </a:r>
            <a:r>
              <a:rPr lang="en-US" i="1" dirty="0"/>
              <a:t>V</a:t>
            </a:r>
            <a:r>
              <a:rPr lang="en-US" dirty="0"/>
              <a:t>, </a:t>
            </a:r>
            <a:r>
              <a:rPr lang="en-US" i="1" dirty="0"/>
              <a:t>E</a:t>
            </a:r>
            <a:r>
              <a:rPr lang="en-US" dirty="0"/>
              <a:t>), denoted by </a:t>
            </a:r>
            <a:r>
              <a:rPr lang="en-US" i="1" dirty="0"/>
              <a:t>N</a:t>
            </a:r>
            <a:r>
              <a:rPr lang="en-US" dirty="0"/>
              <a:t>(</a:t>
            </a:r>
            <a:r>
              <a:rPr lang="en-US" i="1" dirty="0"/>
              <a:t>v</a:t>
            </a:r>
            <a:r>
              <a:rPr lang="en-US" dirty="0"/>
              <a:t>), is called the </a:t>
            </a:r>
            <a:r>
              <a:rPr lang="en-US" i="1" dirty="0"/>
              <a:t>neighborhood</a:t>
            </a:r>
            <a:r>
              <a:rPr lang="en-US" dirty="0"/>
              <a:t> of </a:t>
            </a:r>
            <a:r>
              <a:rPr lang="en-US" i="1" dirty="0"/>
              <a:t>v</a:t>
            </a:r>
            <a:r>
              <a:rPr lang="en-US" dirty="0"/>
              <a:t>. If </a:t>
            </a:r>
            <a:r>
              <a:rPr lang="en-US" i="1" dirty="0"/>
              <a:t>A</a:t>
            </a:r>
            <a:r>
              <a:rPr lang="en-US" dirty="0"/>
              <a:t> is a subset of </a:t>
            </a:r>
            <a:r>
              <a:rPr lang="en-US" i="1" dirty="0"/>
              <a:t>V</a:t>
            </a:r>
            <a:r>
              <a:rPr lang="en-US" dirty="0"/>
              <a:t>, we denote by </a:t>
            </a:r>
            <a:r>
              <a:rPr lang="en-US" i="1" dirty="0"/>
              <a:t>N</a:t>
            </a:r>
            <a:r>
              <a:rPr lang="en-US" dirty="0"/>
              <a:t>(</a:t>
            </a:r>
            <a:r>
              <a:rPr lang="en-US" i="1" dirty="0"/>
              <a:t>A</a:t>
            </a:r>
            <a:r>
              <a:rPr lang="en-US" dirty="0"/>
              <a:t>) the set of all vertices in </a:t>
            </a:r>
            <a:r>
              <a:rPr lang="en-US" i="1" dirty="0"/>
              <a:t>G</a:t>
            </a:r>
            <a:r>
              <a:rPr lang="en-US" dirty="0"/>
              <a:t> that are adjacent to at least one vertex in </a:t>
            </a:r>
            <a:r>
              <a:rPr lang="en-US" i="1" dirty="0"/>
              <a:t>A</a:t>
            </a:r>
            <a:r>
              <a:rPr lang="en-US" dirty="0"/>
              <a:t>. So,</a:t>
            </a:r>
          </a:p>
          <a:p>
            <a:pPr indent="0">
              <a:buNone/>
            </a:pPr>
            <a:r>
              <a:rPr lang="en-US" dirty="0"/>
              <a:t> </a:t>
            </a:r>
          </a:p>
          <a:p>
            <a:pPr indent="0">
              <a:buNone/>
            </a:pPr>
            <a:r>
              <a:rPr lang="en-US" b="1" dirty="0"/>
              <a:t>Definition </a:t>
            </a:r>
            <a:r>
              <a:rPr lang="en-US" b="1" dirty="0">
                <a:latin typeface="Cambria" pitchFamily="18" charset="0"/>
              </a:rPr>
              <a:t>3</a:t>
            </a:r>
            <a:r>
              <a:rPr lang="en-US" dirty="0"/>
              <a:t>. The </a:t>
            </a:r>
            <a:r>
              <a:rPr lang="en-US" i="1" dirty="0"/>
              <a:t>degree of a vertex in a undirected graph </a:t>
            </a:r>
            <a:r>
              <a:rPr lang="en-US" dirty="0"/>
              <a:t>is the number of edges incident with it, except that a loop at a vertex contributes two to the degree of that vertex. The degree of the vertex </a:t>
            </a:r>
            <a:r>
              <a:rPr lang="en-US" i="1" dirty="0"/>
              <a:t>v</a:t>
            </a:r>
            <a:r>
              <a:rPr lang="en-US" dirty="0"/>
              <a:t> is denoted by </a:t>
            </a:r>
            <a:r>
              <a:rPr lang="en-US" dirty="0" err="1"/>
              <a:t>deg</a:t>
            </a:r>
            <a:r>
              <a:rPr lang="en-US" dirty="0"/>
              <a:t>(</a:t>
            </a:r>
            <a:r>
              <a:rPr lang="en-US" i="1" dirty="0"/>
              <a:t>v</a:t>
            </a:r>
            <a:r>
              <a:rPr lang="en-US" dirty="0"/>
              <a:t>).</a:t>
            </a:r>
          </a:p>
        </p:txBody>
      </p:sp>
      <p:pic>
        <p:nvPicPr>
          <p:cNvPr id="5" name="Picture 4"/>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5486400" y="4285456"/>
            <a:ext cx="2217420" cy="28384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715000"/>
          </a:xfrm>
        </p:spPr>
        <p:txBody>
          <a:bodyPr>
            <a:normAutofit fontScale="85000" lnSpcReduction="20000"/>
          </a:bodyPr>
          <a:lstStyle/>
          <a:p>
            <a:pPr indent="0">
              <a:buNone/>
            </a:pPr>
            <a:r>
              <a:rPr lang="en-US" b="1" dirty="0"/>
              <a:t>Example</a:t>
            </a:r>
            <a:r>
              <a:rPr lang="en-US" dirty="0"/>
              <a:t>:  What are the  degrees  and neighborhoods of the vertices in the graphs </a:t>
            </a:r>
            <a:r>
              <a:rPr lang="en-US" i="1" dirty="0"/>
              <a:t>G</a:t>
            </a:r>
            <a:r>
              <a:rPr lang="en-US" dirty="0"/>
              <a:t> and </a:t>
            </a:r>
            <a:r>
              <a:rPr lang="en-US" i="1" dirty="0"/>
              <a:t>H</a:t>
            </a:r>
            <a:r>
              <a:rPr lang="en-US" dirty="0"/>
              <a:t>?</a:t>
            </a:r>
          </a:p>
          <a:p>
            <a:pPr indent="0">
              <a:buNone/>
            </a:pPr>
            <a:endParaRPr lang="en-US" dirty="0"/>
          </a:p>
          <a:p>
            <a:pPr indent="0">
              <a:buNone/>
            </a:pPr>
            <a:endParaRPr lang="en-US" dirty="0"/>
          </a:p>
          <a:p>
            <a:pPr indent="0">
              <a:buNone/>
            </a:pPr>
            <a:endParaRPr lang="en-US" dirty="0"/>
          </a:p>
          <a:p>
            <a:pPr indent="0">
              <a:buNone/>
            </a:pPr>
            <a:endParaRPr lang="en-US" dirty="0"/>
          </a:p>
          <a:p>
            <a:pPr indent="0">
              <a:buNone/>
            </a:pPr>
            <a:endParaRPr lang="en-US" dirty="0"/>
          </a:p>
          <a:p>
            <a:pPr indent="0">
              <a:buNone/>
            </a:pPr>
            <a:endParaRPr lang="en-US" b="1" dirty="0"/>
          </a:p>
          <a:p>
            <a:pPr indent="0">
              <a:buNone/>
            </a:pPr>
            <a:r>
              <a:rPr lang="en-US" b="1" dirty="0"/>
              <a:t>Solution</a:t>
            </a:r>
            <a:r>
              <a:rPr lang="en-US" dirty="0"/>
              <a:t>: </a:t>
            </a:r>
          </a:p>
          <a:p>
            <a:pPr indent="0">
              <a:buNone/>
            </a:pPr>
            <a:r>
              <a:rPr lang="en-US" i="1" dirty="0"/>
              <a:t>G</a:t>
            </a:r>
            <a:r>
              <a:rPr lang="en-US" dirty="0"/>
              <a:t>:    </a:t>
            </a:r>
            <a:r>
              <a:rPr lang="en-US" dirty="0" err="1"/>
              <a:t>deg</a:t>
            </a:r>
            <a:r>
              <a:rPr lang="en-US" dirty="0"/>
              <a:t>(</a:t>
            </a:r>
            <a:r>
              <a:rPr lang="en-US" i="1" dirty="0"/>
              <a:t>a</a:t>
            </a:r>
            <a:r>
              <a:rPr lang="en-US" dirty="0"/>
              <a:t>) = </a:t>
            </a:r>
            <a:r>
              <a:rPr lang="en-US" dirty="0">
                <a:latin typeface="Cambria" pitchFamily="18" charset="0"/>
              </a:rPr>
              <a:t>2</a:t>
            </a:r>
            <a:r>
              <a:rPr lang="en-US" dirty="0"/>
              <a:t>, </a:t>
            </a:r>
            <a:r>
              <a:rPr lang="en-US" dirty="0" err="1"/>
              <a:t>deg</a:t>
            </a:r>
            <a:r>
              <a:rPr lang="en-US" dirty="0"/>
              <a:t>(</a:t>
            </a:r>
            <a:r>
              <a:rPr lang="en-US" i="1" dirty="0"/>
              <a:t>b</a:t>
            </a:r>
            <a:r>
              <a:rPr lang="en-US" dirty="0"/>
              <a:t>) = </a:t>
            </a:r>
            <a:r>
              <a:rPr lang="en-US" dirty="0" err="1"/>
              <a:t>deg</a:t>
            </a:r>
            <a:r>
              <a:rPr lang="en-US" dirty="0"/>
              <a:t>(</a:t>
            </a:r>
            <a:r>
              <a:rPr lang="en-US" i="1" dirty="0"/>
              <a:t>c</a:t>
            </a:r>
            <a:r>
              <a:rPr lang="en-US" dirty="0"/>
              <a:t>) = </a:t>
            </a:r>
            <a:r>
              <a:rPr lang="en-US" dirty="0" err="1"/>
              <a:t>deg</a:t>
            </a:r>
            <a:r>
              <a:rPr lang="en-US" dirty="0"/>
              <a:t>(</a:t>
            </a:r>
            <a:r>
              <a:rPr lang="en-US" i="1" dirty="0"/>
              <a:t>f </a:t>
            </a:r>
            <a:r>
              <a:rPr lang="en-US" dirty="0"/>
              <a:t>) = </a:t>
            </a:r>
            <a:r>
              <a:rPr lang="en-US" dirty="0">
                <a:latin typeface="Cambria" pitchFamily="18" charset="0"/>
              </a:rPr>
              <a:t>4</a:t>
            </a:r>
            <a:r>
              <a:rPr lang="en-US" dirty="0"/>
              <a:t>, </a:t>
            </a:r>
            <a:r>
              <a:rPr lang="en-US" dirty="0" err="1"/>
              <a:t>deg</a:t>
            </a:r>
            <a:r>
              <a:rPr lang="en-US" dirty="0"/>
              <a:t>(</a:t>
            </a:r>
            <a:r>
              <a:rPr lang="en-US" i="1" dirty="0"/>
              <a:t>d </a:t>
            </a:r>
            <a:r>
              <a:rPr lang="en-US" dirty="0"/>
              <a:t>) = </a:t>
            </a:r>
            <a:r>
              <a:rPr lang="en-US" dirty="0">
                <a:latin typeface="Cambria" pitchFamily="18" charset="0"/>
              </a:rPr>
              <a:t>1,</a:t>
            </a:r>
            <a:r>
              <a:rPr lang="en-US" dirty="0"/>
              <a:t>  </a:t>
            </a:r>
          </a:p>
          <a:p>
            <a:pPr indent="0">
              <a:buNone/>
            </a:pPr>
            <a:r>
              <a:rPr lang="en-US" dirty="0"/>
              <a:t>        </a:t>
            </a:r>
            <a:r>
              <a:rPr lang="en-US" dirty="0" err="1"/>
              <a:t>deg</a:t>
            </a:r>
            <a:r>
              <a:rPr lang="en-US" dirty="0"/>
              <a:t>(</a:t>
            </a:r>
            <a:r>
              <a:rPr lang="en-US" i="1" dirty="0"/>
              <a:t>e</a:t>
            </a:r>
            <a:r>
              <a:rPr lang="en-US" dirty="0"/>
              <a:t>) = </a:t>
            </a:r>
            <a:r>
              <a:rPr lang="en-US" dirty="0">
                <a:latin typeface="Cambria" pitchFamily="18" charset="0"/>
              </a:rPr>
              <a:t>3,</a:t>
            </a:r>
            <a:r>
              <a:rPr lang="en-US" dirty="0"/>
              <a:t> </a:t>
            </a:r>
            <a:r>
              <a:rPr lang="en-US" dirty="0" err="1"/>
              <a:t>deg</a:t>
            </a:r>
            <a:r>
              <a:rPr lang="en-US" dirty="0"/>
              <a:t>(</a:t>
            </a:r>
            <a:r>
              <a:rPr lang="en-US" i="1" dirty="0"/>
              <a:t>g</a:t>
            </a:r>
            <a:r>
              <a:rPr lang="en-US" dirty="0"/>
              <a:t>) = </a:t>
            </a:r>
            <a:r>
              <a:rPr lang="en-US" dirty="0">
                <a:latin typeface="Cambria" pitchFamily="18" charset="0"/>
              </a:rPr>
              <a:t>0. </a:t>
            </a:r>
          </a:p>
          <a:p>
            <a:pPr indent="0">
              <a:buNone/>
            </a:pPr>
            <a:r>
              <a:rPr lang="en-US" i="1" dirty="0">
                <a:latin typeface="Cambria" pitchFamily="18" charset="0"/>
              </a:rPr>
              <a:t>         </a:t>
            </a:r>
            <a:r>
              <a:rPr lang="en-US" i="1" dirty="0"/>
              <a:t>N</a:t>
            </a:r>
            <a:r>
              <a:rPr lang="en-US" dirty="0"/>
              <a:t>(</a:t>
            </a:r>
            <a:r>
              <a:rPr lang="en-US" i="1" dirty="0"/>
              <a:t>a</a:t>
            </a:r>
            <a:r>
              <a:rPr lang="en-US" dirty="0"/>
              <a:t>) = {</a:t>
            </a:r>
            <a:r>
              <a:rPr lang="en-US" i="1" dirty="0"/>
              <a:t>b, f </a:t>
            </a:r>
            <a:r>
              <a:rPr lang="en-US" dirty="0"/>
              <a:t>}, </a:t>
            </a:r>
            <a:r>
              <a:rPr lang="en-US" i="1" dirty="0"/>
              <a:t>N</a:t>
            </a:r>
            <a:r>
              <a:rPr lang="en-US" dirty="0"/>
              <a:t>(</a:t>
            </a:r>
            <a:r>
              <a:rPr lang="en-US" i="1" dirty="0"/>
              <a:t>b</a:t>
            </a:r>
            <a:r>
              <a:rPr lang="en-US" dirty="0"/>
              <a:t>) = {</a:t>
            </a:r>
            <a:r>
              <a:rPr lang="en-US" i="1" dirty="0"/>
              <a:t>a, c, e, f </a:t>
            </a:r>
            <a:r>
              <a:rPr lang="en-US" dirty="0"/>
              <a:t>},</a:t>
            </a:r>
            <a:r>
              <a:rPr lang="en-US" i="1" dirty="0"/>
              <a:t> N</a:t>
            </a:r>
            <a:r>
              <a:rPr lang="en-US" dirty="0"/>
              <a:t>(</a:t>
            </a:r>
            <a:r>
              <a:rPr lang="en-US" i="1" dirty="0"/>
              <a:t>c</a:t>
            </a:r>
            <a:r>
              <a:rPr lang="en-US" dirty="0"/>
              <a:t>) = {</a:t>
            </a:r>
            <a:r>
              <a:rPr lang="en-US" i="1" dirty="0"/>
              <a:t>b, d, e, f </a:t>
            </a:r>
            <a:r>
              <a:rPr lang="en-US" dirty="0"/>
              <a:t>},</a:t>
            </a:r>
            <a:r>
              <a:rPr lang="en-US" i="1" dirty="0"/>
              <a:t> N</a:t>
            </a:r>
            <a:r>
              <a:rPr lang="en-US" dirty="0"/>
              <a:t>(</a:t>
            </a:r>
            <a:r>
              <a:rPr lang="en-US" i="1" dirty="0"/>
              <a:t>d</a:t>
            </a:r>
            <a:r>
              <a:rPr lang="en-US" dirty="0"/>
              <a:t>) = {</a:t>
            </a:r>
            <a:r>
              <a:rPr lang="en-US" i="1" dirty="0"/>
              <a:t>c</a:t>
            </a:r>
            <a:r>
              <a:rPr lang="en-US" dirty="0"/>
              <a:t>},  </a:t>
            </a:r>
          </a:p>
          <a:p>
            <a:pPr indent="0">
              <a:buNone/>
            </a:pPr>
            <a:r>
              <a:rPr lang="en-US" i="1" dirty="0"/>
              <a:t>         N</a:t>
            </a:r>
            <a:r>
              <a:rPr lang="en-US" dirty="0"/>
              <a:t>(</a:t>
            </a:r>
            <a:r>
              <a:rPr lang="en-US" i="1" dirty="0"/>
              <a:t>e</a:t>
            </a:r>
            <a:r>
              <a:rPr lang="en-US" dirty="0"/>
              <a:t>) = {</a:t>
            </a:r>
            <a:r>
              <a:rPr lang="en-US" i="1" dirty="0"/>
              <a:t>b, c , f </a:t>
            </a:r>
            <a:r>
              <a:rPr lang="en-US" dirty="0"/>
              <a:t>}, </a:t>
            </a:r>
            <a:r>
              <a:rPr lang="en-US" i="1" dirty="0"/>
              <a:t>N</a:t>
            </a:r>
            <a:r>
              <a:rPr lang="en-US" dirty="0"/>
              <a:t>(</a:t>
            </a:r>
            <a:r>
              <a:rPr lang="en-US" i="1" dirty="0"/>
              <a:t>f</a:t>
            </a:r>
            <a:r>
              <a:rPr lang="en-US" dirty="0"/>
              <a:t>) = {</a:t>
            </a:r>
            <a:r>
              <a:rPr lang="en-US" i="1" dirty="0"/>
              <a:t>a</a:t>
            </a:r>
            <a:r>
              <a:rPr lang="en-US" dirty="0"/>
              <a:t>, </a:t>
            </a:r>
            <a:r>
              <a:rPr lang="en-US" i="1" dirty="0"/>
              <a:t>b, c, e</a:t>
            </a:r>
            <a:r>
              <a:rPr lang="en-US" dirty="0"/>
              <a:t>},</a:t>
            </a:r>
            <a:r>
              <a:rPr lang="en-US" i="1" dirty="0"/>
              <a:t> N</a:t>
            </a:r>
            <a:r>
              <a:rPr lang="en-US" dirty="0"/>
              <a:t>(</a:t>
            </a:r>
            <a:r>
              <a:rPr lang="en-US" i="1" dirty="0"/>
              <a:t>g</a:t>
            </a:r>
            <a:r>
              <a:rPr lang="en-US" dirty="0"/>
              <a:t>) = </a:t>
            </a:r>
            <a:r>
              <a:rPr lang="en-US" dirty="0">
                <a:sym typeface="Symbol"/>
              </a:rPr>
              <a:t></a:t>
            </a:r>
            <a:r>
              <a:rPr lang="en-US" dirty="0"/>
              <a:t> . </a:t>
            </a:r>
          </a:p>
          <a:p>
            <a:pPr indent="0">
              <a:buNone/>
            </a:pPr>
            <a:r>
              <a:rPr lang="en-US" i="1" dirty="0"/>
              <a:t>H</a:t>
            </a:r>
            <a:r>
              <a:rPr lang="en-US" dirty="0"/>
              <a:t>:    </a:t>
            </a:r>
            <a:r>
              <a:rPr lang="en-US" dirty="0" err="1"/>
              <a:t>deg</a:t>
            </a:r>
            <a:r>
              <a:rPr lang="en-US" dirty="0"/>
              <a:t>(</a:t>
            </a:r>
            <a:r>
              <a:rPr lang="en-US" i="1" dirty="0"/>
              <a:t>a</a:t>
            </a:r>
            <a:r>
              <a:rPr lang="en-US" dirty="0"/>
              <a:t>) = </a:t>
            </a:r>
            <a:r>
              <a:rPr lang="en-US" dirty="0">
                <a:latin typeface="Cambria" pitchFamily="18" charset="0"/>
              </a:rPr>
              <a:t>4</a:t>
            </a:r>
            <a:r>
              <a:rPr lang="en-US" dirty="0"/>
              <a:t>, </a:t>
            </a:r>
            <a:r>
              <a:rPr lang="en-US" dirty="0" err="1"/>
              <a:t>deg</a:t>
            </a:r>
            <a:r>
              <a:rPr lang="en-US" dirty="0"/>
              <a:t>(</a:t>
            </a:r>
            <a:r>
              <a:rPr lang="en-US" i="1" dirty="0"/>
              <a:t>b</a:t>
            </a:r>
            <a:r>
              <a:rPr lang="en-US" dirty="0"/>
              <a:t>) = </a:t>
            </a:r>
            <a:r>
              <a:rPr lang="en-US" dirty="0" err="1"/>
              <a:t>deg</a:t>
            </a:r>
            <a:r>
              <a:rPr lang="en-US" dirty="0"/>
              <a:t>(</a:t>
            </a:r>
            <a:r>
              <a:rPr lang="en-US" i="1" dirty="0"/>
              <a:t>e</a:t>
            </a:r>
            <a:r>
              <a:rPr lang="en-US" dirty="0"/>
              <a:t>) = </a:t>
            </a:r>
            <a:r>
              <a:rPr lang="en-US" dirty="0">
                <a:latin typeface="Cambria" pitchFamily="18" charset="0"/>
              </a:rPr>
              <a:t>6</a:t>
            </a:r>
            <a:r>
              <a:rPr lang="en-US" dirty="0"/>
              <a:t>,  </a:t>
            </a:r>
            <a:r>
              <a:rPr lang="en-US" dirty="0" err="1"/>
              <a:t>deg</a:t>
            </a:r>
            <a:r>
              <a:rPr lang="en-US" dirty="0"/>
              <a:t>(</a:t>
            </a:r>
            <a:r>
              <a:rPr lang="en-US" i="1" dirty="0"/>
              <a:t>c</a:t>
            </a:r>
            <a:r>
              <a:rPr lang="en-US" dirty="0"/>
              <a:t>) = </a:t>
            </a:r>
            <a:r>
              <a:rPr lang="en-US" dirty="0">
                <a:latin typeface="Cambria" pitchFamily="18" charset="0"/>
              </a:rPr>
              <a:t>1,</a:t>
            </a:r>
            <a:r>
              <a:rPr lang="en-US" dirty="0"/>
              <a:t> </a:t>
            </a:r>
            <a:r>
              <a:rPr lang="en-US" dirty="0" err="1"/>
              <a:t>deg</a:t>
            </a:r>
            <a:r>
              <a:rPr lang="en-US" dirty="0"/>
              <a:t>(</a:t>
            </a:r>
            <a:r>
              <a:rPr lang="en-US" i="1" dirty="0"/>
              <a:t>d</a:t>
            </a:r>
            <a:r>
              <a:rPr lang="en-US" dirty="0"/>
              <a:t>) = </a:t>
            </a:r>
            <a:r>
              <a:rPr lang="en-US" dirty="0">
                <a:latin typeface="Cambria" pitchFamily="18" charset="0"/>
              </a:rPr>
              <a:t>5.  </a:t>
            </a:r>
          </a:p>
          <a:p>
            <a:pPr indent="0">
              <a:buNone/>
            </a:pPr>
            <a:r>
              <a:rPr lang="en-US" i="1" dirty="0">
                <a:latin typeface="Cambria" pitchFamily="18" charset="0"/>
              </a:rPr>
              <a:t>          </a:t>
            </a:r>
            <a:r>
              <a:rPr lang="en-US" i="1" dirty="0"/>
              <a:t>N</a:t>
            </a:r>
            <a:r>
              <a:rPr lang="en-US" dirty="0"/>
              <a:t>(</a:t>
            </a:r>
            <a:r>
              <a:rPr lang="en-US" i="1" dirty="0"/>
              <a:t>a</a:t>
            </a:r>
            <a:r>
              <a:rPr lang="en-US" dirty="0"/>
              <a:t>) = {</a:t>
            </a:r>
            <a:r>
              <a:rPr lang="en-US" i="1" dirty="0"/>
              <a:t>b, d, e</a:t>
            </a:r>
            <a:r>
              <a:rPr lang="en-US" dirty="0"/>
              <a:t>},  </a:t>
            </a:r>
            <a:r>
              <a:rPr lang="en-US" i="1" dirty="0"/>
              <a:t>N</a:t>
            </a:r>
            <a:r>
              <a:rPr lang="en-US" dirty="0"/>
              <a:t>(</a:t>
            </a:r>
            <a:r>
              <a:rPr lang="en-US" i="1" dirty="0"/>
              <a:t>b</a:t>
            </a:r>
            <a:r>
              <a:rPr lang="en-US" dirty="0"/>
              <a:t>) = {</a:t>
            </a:r>
            <a:r>
              <a:rPr lang="en-US" i="1" dirty="0"/>
              <a:t>a, b, c, d, e</a:t>
            </a:r>
            <a:r>
              <a:rPr lang="en-US" dirty="0"/>
              <a:t>},</a:t>
            </a:r>
            <a:r>
              <a:rPr lang="en-US" i="1" dirty="0"/>
              <a:t> N</a:t>
            </a:r>
            <a:r>
              <a:rPr lang="en-US" dirty="0"/>
              <a:t>(</a:t>
            </a:r>
            <a:r>
              <a:rPr lang="en-US" i="1" dirty="0"/>
              <a:t>c</a:t>
            </a:r>
            <a:r>
              <a:rPr lang="en-US" dirty="0"/>
              <a:t>) = {</a:t>
            </a:r>
            <a:r>
              <a:rPr lang="en-US" i="1" dirty="0"/>
              <a:t>b</a:t>
            </a:r>
            <a:r>
              <a:rPr lang="en-US" dirty="0"/>
              <a:t>},</a:t>
            </a:r>
            <a:r>
              <a:rPr lang="en-US" i="1" dirty="0"/>
              <a:t> </a:t>
            </a:r>
          </a:p>
          <a:p>
            <a:pPr indent="0">
              <a:buNone/>
            </a:pPr>
            <a:r>
              <a:rPr lang="en-US" i="1" dirty="0"/>
              <a:t>         N</a:t>
            </a:r>
            <a:r>
              <a:rPr lang="en-US" dirty="0"/>
              <a:t>(</a:t>
            </a:r>
            <a:r>
              <a:rPr lang="en-US" i="1" dirty="0"/>
              <a:t>d</a:t>
            </a:r>
            <a:r>
              <a:rPr lang="en-US" dirty="0"/>
              <a:t>) = {</a:t>
            </a:r>
            <a:r>
              <a:rPr lang="en-US" i="1" dirty="0"/>
              <a:t>a, b, e</a:t>
            </a:r>
            <a:r>
              <a:rPr lang="en-US" dirty="0"/>
              <a:t>},  </a:t>
            </a:r>
            <a:r>
              <a:rPr lang="en-US" i="1" dirty="0"/>
              <a:t>N</a:t>
            </a:r>
            <a:r>
              <a:rPr lang="en-US" dirty="0"/>
              <a:t>(</a:t>
            </a:r>
            <a:r>
              <a:rPr lang="en-US" i="1" dirty="0"/>
              <a:t>e</a:t>
            </a:r>
            <a:r>
              <a:rPr lang="en-US" dirty="0"/>
              <a:t>) = {</a:t>
            </a:r>
            <a:r>
              <a:rPr lang="en-US" i="1" dirty="0"/>
              <a:t>a, b ,d</a:t>
            </a:r>
            <a:r>
              <a:rPr lang="en-US" dirty="0"/>
              <a:t>}. </a:t>
            </a:r>
          </a:p>
          <a:p>
            <a:pPr marL="731520" indent="-457200"/>
            <a:endParaRPr lang="en-US" dirty="0"/>
          </a:p>
        </p:txBody>
      </p:sp>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0" y="1524000"/>
            <a:ext cx="6534841" cy="2039874"/>
          </a:xfrm>
          <a:prstGeom prst="rect">
            <a:avLst/>
          </a:prstGeom>
        </p:spPr>
      </p:pic>
      <p:sp>
        <p:nvSpPr>
          <p:cNvPr id="2" name="Title 1"/>
          <p:cNvSpPr>
            <a:spLocks noGrp="1"/>
          </p:cNvSpPr>
          <p:nvPr>
            <p:ph type="title"/>
          </p:nvPr>
        </p:nvSpPr>
        <p:spPr>
          <a:xfrm>
            <a:off x="469641" y="0"/>
            <a:ext cx="8229600" cy="667512"/>
          </a:xfrm>
        </p:spPr>
        <p:txBody>
          <a:bodyPr>
            <a:normAutofit/>
          </a:bodyPr>
          <a:lstStyle/>
          <a:p>
            <a:r>
              <a:rPr lang="en-US" sz="3600" dirty="0"/>
              <a:t>Degrees and Neighborhoods of Vertices</a:t>
            </a:r>
          </a:p>
        </p:txBody>
      </p:sp>
    </p:spTree>
    <p:extLst>
      <p:ext uri="{BB962C8B-B14F-4D97-AF65-F5344CB8AC3E}">
        <p14:creationId xmlns:p14="http://schemas.microsoft.com/office/powerpoint/2010/main" val="23192204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40080"/>
            <a:ext cx="8229600" cy="551688"/>
          </a:xfrm>
        </p:spPr>
        <p:txBody>
          <a:bodyPr>
            <a:normAutofit fontScale="90000"/>
          </a:bodyPr>
          <a:lstStyle/>
          <a:p>
            <a:r>
              <a:rPr lang="en-US" sz="3600" dirty="0"/>
              <a:t>Degrees of Vertices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0"/>
                <a:ext cx="8229600" cy="5029200"/>
              </a:xfrm>
            </p:spPr>
            <p:txBody>
              <a:bodyPr>
                <a:noAutofit/>
              </a:bodyPr>
              <a:lstStyle/>
              <a:p>
                <a:pPr indent="0">
                  <a:buNone/>
                </a:pPr>
                <a:endParaRPr lang="en-US" sz="1200" dirty="0"/>
              </a:p>
              <a:p>
                <a:pPr indent="0">
                  <a:buNone/>
                </a:pPr>
                <a:r>
                  <a:rPr lang="en-US" sz="2000" b="1" dirty="0"/>
                  <a:t>Theorem </a:t>
                </a:r>
                <a:r>
                  <a:rPr lang="en-US" sz="2000" b="1" dirty="0">
                    <a:latin typeface="Cambria" pitchFamily="18" charset="0"/>
                  </a:rPr>
                  <a:t>1 </a:t>
                </a:r>
                <a:r>
                  <a:rPr lang="en-US" sz="2000" b="1" dirty="0"/>
                  <a:t>(</a:t>
                </a:r>
                <a:r>
                  <a:rPr lang="en-US" sz="2000" b="1" i="1" dirty="0"/>
                  <a:t>Handshaking Theorem</a:t>
                </a:r>
                <a:r>
                  <a:rPr lang="en-US" sz="2000" b="1" dirty="0"/>
                  <a:t>)</a:t>
                </a:r>
                <a:r>
                  <a:rPr lang="en-US" sz="2000" dirty="0"/>
                  <a:t>:  If  </a:t>
                </a:r>
                <a:r>
                  <a:rPr lang="en-US" sz="2000" i="1" dirty="0"/>
                  <a:t>G</a:t>
                </a:r>
                <a:r>
                  <a:rPr lang="en-US" sz="2000" dirty="0"/>
                  <a:t> = (</a:t>
                </a:r>
                <a:r>
                  <a:rPr lang="en-US" sz="2000" i="1" dirty="0"/>
                  <a:t>V</a:t>
                </a:r>
                <a:r>
                  <a:rPr lang="en-US" sz="2000" dirty="0"/>
                  <a:t>,</a:t>
                </a:r>
                <a:r>
                  <a:rPr lang="en-US" sz="2000" i="1" dirty="0"/>
                  <a:t>E</a:t>
                </a:r>
                <a:r>
                  <a:rPr lang="en-US" sz="2000" dirty="0"/>
                  <a:t>) is  an undirected graph with </a:t>
                </a:r>
                <a:r>
                  <a:rPr lang="en-US" sz="2000" i="1" dirty="0"/>
                  <a:t>m</a:t>
                </a:r>
                <a:r>
                  <a:rPr lang="en-US" sz="2000" dirty="0"/>
                  <a:t> edges, then</a:t>
                </a:r>
              </a:p>
              <a:p>
                <a:pPr>
                  <a:buNone/>
                </a:pPr>
                <a14:m>
                  <m:oMathPara xmlns:m="http://schemas.openxmlformats.org/officeDocument/2006/math">
                    <m:oMathParaPr>
                      <m:jc m:val="centerGroup"/>
                    </m:oMathParaPr>
                    <m:oMath xmlns:m="http://schemas.openxmlformats.org/officeDocument/2006/math">
                      <m:r>
                        <a:rPr lang="en-US" sz="2000" i="1">
                          <a:latin typeface="Cambria Math"/>
                        </a:rPr>
                        <m:t>2</m:t>
                      </m:r>
                      <m:r>
                        <a:rPr lang="en-US" sz="2000" i="1">
                          <a:latin typeface="Cambria Math"/>
                        </a:rPr>
                        <m:t>𝑚</m:t>
                      </m:r>
                      <m:r>
                        <a:rPr lang="en-US" sz="2000" i="1">
                          <a:latin typeface="Cambria Math"/>
                        </a:rPr>
                        <m:t>=</m:t>
                      </m:r>
                      <m:nary>
                        <m:naryPr>
                          <m:chr m:val="∑"/>
                          <m:limLoc m:val="subSup"/>
                          <m:supHide m:val="on"/>
                          <m:ctrlPr>
                            <a:rPr lang="en-US" sz="2000" i="1">
                              <a:latin typeface="Cambria Math" panose="02040503050406030204" pitchFamily="18" charset="0"/>
                            </a:rPr>
                          </m:ctrlPr>
                        </m:naryPr>
                        <m:sub>
                          <m:r>
                            <m:rPr>
                              <m:brk m:alnAt="9"/>
                            </m:rPr>
                            <a:rPr lang="en-US" sz="2000" i="1">
                              <a:latin typeface="Cambria Math"/>
                            </a:rPr>
                            <m:t>𝑣</m:t>
                          </m:r>
                          <m:r>
                            <a:rPr lang="en-US" sz="2000" i="1">
                              <a:latin typeface="Cambria Math"/>
                              <a:ea typeface="Cambria Math"/>
                            </a:rPr>
                            <m:t>∈</m:t>
                          </m:r>
                          <m:r>
                            <a:rPr lang="en-US" sz="2000" i="1">
                              <a:latin typeface="Cambria Math"/>
                              <a:ea typeface="Cambria Math"/>
                            </a:rPr>
                            <m:t>𝑉</m:t>
                          </m:r>
                        </m:sub>
                        <m:sup/>
                        <m:e>
                          <m:r>
                            <m:rPr>
                              <m:sty m:val="p"/>
                            </m:rPr>
                            <a:rPr lang="en-US" sz="2000">
                              <a:latin typeface="Cambria Math"/>
                            </a:rPr>
                            <m:t>deg</m:t>
                          </m:r>
                          <m:r>
                            <a:rPr lang="en-US" sz="2000" i="1">
                              <a:latin typeface="Cambria Math"/>
                            </a:rPr>
                            <m:t>⁡(</m:t>
                          </m:r>
                          <m:r>
                            <a:rPr lang="en-US" sz="2000" i="1">
                              <a:latin typeface="Cambria Math"/>
                            </a:rPr>
                            <m:t>𝑣</m:t>
                          </m:r>
                          <m:r>
                            <a:rPr lang="en-US" sz="2000" i="1">
                              <a:latin typeface="Cambria Math"/>
                            </a:rPr>
                            <m:t>)</m:t>
                          </m:r>
                        </m:e>
                      </m:nary>
                    </m:oMath>
                  </m:oMathPara>
                </a14:m>
                <a:endParaRPr lang="en-US" sz="2000" dirty="0"/>
              </a:p>
              <a:p>
                <a:pPr marL="0" indent="0">
                  <a:buNone/>
                </a:pPr>
                <a:r>
                  <a:rPr lang="en-US" sz="2000" dirty="0"/>
                  <a:t>    </a:t>
                </a:r>
                <a:r>
                  <a:rPr lang="en-US" sz="2000" b="1" i="1" dirty="0"/>
                  <a:t>Proof</a:t>
                </a:r>
                <a:r>
                  <a:rPr lang="en-US" sz="2000" dirty="0"/>
                  <a:t>:</a:t>
                </a:r>
              </a:p>
              <a:p>
                <a:pPr>
                  <a:buNone/>
                </a:pPr>
                <a:r>
                  <a:rPr lang="en-US" sz="2000" dirty="0"/>
                  <a:t>    Each edge contributes twice to the degree count of all vertices. Hence, both the left-hand and right-hand sides of this equation equal twice the number of edges.</a:t>
                </a:r>
                <a:endParaRPr lang="en-US" sz="1200" dirty="0"/>
              </a:p>
              <a:p>
                <a:pPr>
                  <a:buNone/>
                </a:pPr>
                <a:r>
                  <a:rPr lang="en-US" sz="1200" i="1" dirty="0"/>
                  <a:t>      </a:t>
                </a:r>
                <a:r>
                  <a:rPr lang="en-US" sz="2000" i="1" dirty="0"/>
                  <a:t>Think about the graph where vertices represent the people at a party and an edge connects two people who have shaken hands.</a:t>
                </a:r>
              </a:p>
              <a:p>
                <a:pPr indent="0">
                  <a:buNone/>
                </a:pPr>
                <a:endParaRPr lang="en-US" sz="1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8229600" cy="5029200"/>
              </a:xfrm>
              <a:blipFill>
                <a:blip r:embed="rId2"/>
                <a:stretch>
                  <a:fillRect r="-1037"/>
                </a:stretch>
              </a:blipFill>
            </p:spPr>
            <p:txBody>
              <a:bodyPr/>
              <a:lstStyle/>
              <a:p>
                <a:r>
                  <a:rPr lang="en-US">
                    <a:noFill/>
                  </a:rPr>
                  <a:t> </a:t>
                </a:r>
              </a:p>
            </p:txBody>
          </p:sp>
        </mc:Fallback>
      </mc:AlternateContent>
      <p:sp>
        <p:nvSpPr>
          <p:cNvPr id="5" name="Isosceles Triangle 4"/>
          <p:cNvSpPr/>
          <p:nvPr/>
        </p:nvSpPr>
        <p:spPr>
          <a:xfrm rot="5400000" flipV="1">
            <a:off x="8279296" y="4876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44322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Handshaking Theorem</a:t>
            </a:r>
          </a:p>
        </p:txBody>
      </p:sp>
      <p:sp>
        <p:nvSpPr>
          <p:cNvPr id="3" name="Content Placeholder 2"/>
          <p:cNvSpPr>
            <a:spLocks noGrp="1"/>
          </p:cNvSpPr>
          <p:nvPr>
            <p:ph idx="1"/>
          </p:nvPr>
        </p:nvSpPr>
        <p:spPr>
          <a:xfrm>
            <a:off x="457200" y="1935480"/>
            <a:ext cx="8382000" cy="4389120"/>
          </a:xfrm>
        </p:spPr>
        <p:txBody>
          <a:bodyPr>
            <a:normAutofit fontScale="85000" lnSpcReduction="10000"/>
          </a:bodyPr>
          <a:lstStyle/>
          <a:p>
            <a:pPr indent="0">
              <a:buNone/>
            </a:pPr>
            <a:r>
              <a:rPr lang="en-US" dirty="0"/>
              <a:t>We now give two examples illustrating the usefulness of the handshaking theorem.</a:t>
            </a:r>
          </a:p>
          <a:p>
            <a:pPr indent="0">
              <a:buNone/>
            </a:pPr>
            <a:endParaRPr lang="en-US" b="1" dirty="0"/>
          </a:p>
          <a:p>
            <a:pPr indent="0">
              <a:buNone/>
            </a:pPr>
            <a:r>
              <a:rPr lang="en-US" b="1" dirty="0"/>
              <a:t>Example</a:t>
            </a:r>
            <a:r>
              <a:rPr lang="en-US" dirty="0"/>
              <a:t>: How many edges are there in a graph with </a:t>
            </a:r>
            <a:r>
              <a:rPr lang="en-US" dirty="0">
                <a:latin typeface="Cambria" pitchFamily="18" charset="0"/>
              </a:rPr>
              <a:t>10</a:t>
            </a:r>
            <a:r>
              <a:rPr lang="en-US" dirty="0"/>
              <a:t> vertices of degree six?</a:t>
            </a:r>
          </a:p>
          <a:p>
            <a:pPr indent="0">
              <a:buNone/>
            </a:pPr>
            <a:r>
              <a:rPr lang="en-US" b="1" dirty="0"/>
              <a:t>Solution</a:t>
            </a:r>
            <a:r>
              <a:rPr lang="en-US" dirty="0"/>
              <a:t>: Because the sum of the degrees of the vertices is                </a:t>
            </a:r>
            <a:r>
              <a:rPr lang="en-US" dirty="0">
                <a:latin typeface="Cambria" pitchFamily="18" charset="0"/>
              </a:rPr>
              <a:t>6 </a:t>
            </a:r>
            <a:r>
              <a:rPr lang="en-US" dirty="0">
                <a:latin typeface="Cambria" pitchFamily="18" charset="0"/>
                <a:ea typeface="Cambria Math"/>
                <a:sym typeface="Symbol"/>
              </a:rPr>
              <a:t> </a:t>
            </a:r>
            <a:r>
              <a:rPr lang="en-US" dirty="0">
                <a:latin typeface="Cambria" pitchFamily="18" charset="0"/>
              </a:rPr>
              <a:t>10 </a:t>
            </a:r>
            <a:r>
              <a:rPr lang="en-US" dirty="0"/>
              <a:t>= </a:t>
            </a:r>
            <a:r>
              <a:rPr lang="en-US" dirty="0">
                <a:latin typeface="Cambria" pitchFamily="18" charset="0"/>
              </a:rPr>
              <a:t>60</a:t>
            </a:r>
            <a:r>
              <a:rPr lang="en-US" dirty="0"/>
              <a:t>, the handshaking theorem tells us that </a:t>
            </a:r>
            <a:r>
              <a:rPr lang="en-US" dirty="0">
                <a:latin typeface="Cambria" pitchFamily="18" charset="0"/>
              </a:rPr>
              <a:t>2</a:t>
            </a:r>
            <a:r>
              <a:rPr lang="en-US" i="1" dirty="0"/>
              <a:t>m</a:t>
            </a:r>
            <a:r>
              <a:rPr lang="en-US" dirty="0"/>
              <a:t> = </a:t>
            </a:r>
            <a:r>
              <a:rPr lang="en-US" dirty="0">
                <a:latin typeface="Cambria" pitchFamily="18" charset="0"/>
              </a:rPr>
              <a:t>60.             So the number of edges </a:t>
            </a:r>
            <a:r>
              <a:rPr lang="en-US" i="1" dirty="0"/>
              <a:t>m</a:t>
            </a:r>
            <a:r>
              <a:rPr lang="en-US" dirty="0">
                <a:latin typeface="Cambria" pitchFamily="18" charset="0"/>
              </a:rPr>
              <a:t> = 30.</a:t>
            </a:r>
          </a:p>
          <a:p>
            <a:pPr indent="0">
              <a:buNone/>
            </a:pPr>
            <a:endParaRPr lang="en-US" dirty="0"/>
          </a:p>
          <a:p>
            <a:pPr indent="0">
              <a:buNone/>
            </a:pPr>
            <a:r>
              <a:rPr lang="en-US" b="1" dirty="0"/>
              <a:t>Example</a:t>
            </a:r>
            <a:r>
              <a:rPr lang="en-US" dirty="0"/>
              <a:t>: If a graph has </a:t>
            </a:r>
            <a:r>
              <a:rPr lang="en-US" dirty="0">
                <a:latin typeface="Cambria" pitchFamily="18" charset="0"/>
              </a:rPr>
              <a:t>5</a:t>
            </a:r>
            <a:r>
              <a:rPr lang="en-US" dirty="0"/>
              <a:t> vertices, can each vertex have degree </a:t>
            </a:r>
            <a:r>
              <a:rPr lang="en-US" dirty="0">
                <a:latin typeface="Cambria" pitchFamily="18" charset="0"/>
              </a:rPr>
              <a:t>3</a:t>
            </a:r>
            <a:r>
              <a:rPr lang="en-US" dirty="0"/>
              <a:t>?</a:t>
            </a:r>
          </a:p>
          <a:p>
            <a:pPr indent="0">
              <a:buNone/>
            </a:pPr>
            <a:r>
              <a:rPr lang="en-US" b="1" dirty="0"/>
              <a:t>Solution</a:t>
            </a:r>
            <a:r>
              <a:rPr lang="en-US" dirty="0"/>
              <a:t>: This is not possible by the handshaking </a:t>
            </a:r>
            <a:r>
              <a:rPr lang="en-US" dirty="0" err="1"/>
              <a:t>thorem</a:t>
            </a:r>
            <a:r>
              <a:rPr lang="en-US" dirty="0"/>
              <a:t>, because the sum of the degrees of the vertices </a:t>
            </a:r>
            <a:r>
              <a:rPr lang="en-US" dirty="0">
                <a:latin typeface="Cambria" pitchFamily="18" charset="0"/>
              </a:rPr>
              <a:t>3</a:t>
            </a:r>
            <a:r>
              <a:rPr lang="en-US" dirty="0">
                <a:latin typeface="Cambria" pitchFamily="18" charset="0"/>
                <a:ea typeface="Cambria Math"/>
                <a:sym typeface="Symbol"/>
              </a:rPr>
              <a:t> </a:t>
            </a:r>
            <a:r>
              <a:rPr lang="en-US" dirty="0">
                <a:latin typeface="Cambria" pitchFamily="18" charset="0"/>
              </a:rPr>
              <a:t>  5 = 15 </a:t>
            </a:r>
            <a:r>
              <a:rPr lang="en-US" dirty="0"/>
              <a:t>is odd.</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r>
              <a:rPr lang="en-US" sz="3600" dirty="0"/>
              <a:t>Degree of Vertices</a:t>
            </a:r>
          </a:p>
        </p:txBody>
      </p:sp>
      <p:sp>
        <p:nvSpPr>
          <p:cNvPr id="3" name="Content Placeholder 2"/>
          <p:cNvSpPr>
            <a:spLocks noGrp="1"/>
          </p:cNvSpPr>
          <p:nvPr>
            <p:ph idx="1"/>
          </p:nvPr>
        </p:nvSpPr>
        <p:spPr/>
        <p:txBody>
          <a:bodyPr>
            <a:normAutofit fontScale="92500" lnSpcReduction="10000"/>
          </a:bodyPr>
          <a:lstStyle/>
          <a:p>
            <a:pPr indent="0">
              <a:buNone/>
            </a:pPr>
            <a:r>
              <a:rPr lang="en-US" b="1" dirty="0"/>
              <a:t>Theorem </a:t>
            </a:r>
            <a:r>
              <a:rPr lang="en-US" b="1" dirty="0">
                <a:latin typeface="Cambria" pitchFamily="18" charset="0"/>
              </a:rPr>
              <a:t>2</a:t>
            </a:r>
            <a:r>
              <a:rPr lang="en-US" b="1" dirty="0"/>
              <a:t>:</a:t>
            </a:r>
            <a:r>
              <a:rPr lang="en-US" dirty="0"/>
              <a:t> An undirected graph has an even number of vertices of odd degree.</a:t>
            </a:r>
          </a:p>
          <a:p>
            <a:pPr indent="0">
              <a:buNone/>
            </a:pPr>
            <a:r>
              <a:rPr lang="en-US" b="1" i="1" dirty="0"/>
              <a:t>Proof</a:t>
            </a:r>
            <a:r>
              <a:rPr lang="en-US" b="1" dirty="0"/>
              <a:t>: </a:t>
            </a:r>
            <a:r>
              <a:rPr lang="en-US" dirty="0"/>
              <a:t>Let </a:t>
            </a:r>
            <a:r>
              <a:rPr lang="en-US" i="1" dirty="0"/>
              <a:t>V</a:t>
            </a:r>
            <a:r>
              <a:rPr lang="en-US" baseline="-25000" dirty="0">
                <a:latin typeface="Cambria" pitchFamily="18" charset="0"/>
              </a:rPr>
              <a:t>1</a:t>
            </a:r>
            <a:r>
              <a:rPr lang="en-US" dirty="0"/>
              <a:t> be the vertices of even degree and </a:t>
            </a:r>
            <a:r>
              <a:rPr lang="en-US" i="1" dirty="0"/>
              <a:t>V</a:t>
            </a:r>
            <a:r>
              <a:rPr lang="en-US" baseline="-25000" dirty="0">
                <a:latin typeface="Cambria" pitchFamily="18" charset="0"/>
              </a:rPr>
              <a:t>2</a:t>
            </a:r>
            <a:r>
              <a:rPr lang="en-US" dirty="0"/>
              <a:t> be the vertices of odd degree in an undirected graph </a:t>
            </a:r>
            <a:r>
              <a:rPr lang="en-US" i="1" dirty="0"/>
              <a:t>G</a:t>
            </a:r>
            <a:r>
              <a:rPr lang="en-US" dirty="0"/>
              <a:t> = (</a:t>
            </a:r>
            <a:r>
              <a:rPr lang="en-US" i="1" dirty="0"/>
              <a:t>V</a:t>
            </a:r>
            <a:r>
              <a:rPr lang="en-US" dirty="0"/>
              <a:t>, </a:t>
            </a:r>
            <a:r>
              <a:rPr lang="en-US" i="1" dirty="0"/>
              <a:t>E</a:t>
            </a:r>
            <a:r>
              <a:rPr lang="en-US" dirty="0"/>
              <a:t>) with </a:t>
            </a:r>
            <a:r>
              <a:rPr lang="en-US" i="1" dirty="0"/>
              <a:t>m</a:t>
            </a:r>
            <a:r>
              <a:rPr lang="en-US" dirty="0"/>
              <a:t> edges. Then </a:t>
            </a:r>
          </a:p>
          <a:p>
            <a:pPr indent="0">
              <a:buNone/>
            </a:pPr>
            <a:r>
              <a:rPr lang="en-US" b="1" dirty="0"/>
              <a:t>       </a:t>
            </a:r>
          </a:p>
          <a:p>
            <a:pPr indent="0">
              <a:buNone/>
            </a:pPr>
            <a:endParaRPr lang="en-US" dirty="0"/>
          </a:p>
          <a:p>
            <a:pPr indent="0">
              <a:buNone/>
            </a:pPr>
            <a:endParaRPr lang="en-US" dirty="0"/>
          </a:p>
          <a:p>
            <a:pPr indent="0">
              <a:buNone/>
            </a:pPr>
            <a:endParaRPr lang="en-US" dirty="0"/>
          </a:p>
          <a:p>
            <a:pPr>
              <a:buNone/>
            </a:pPr>
            <a:r>
              <a:rPr lang="en-US" dirty="0"/>
              <a:t>    </a:t>
            </a:r>
            <a:r>
              <a:rPr lang="en-US" b="1" dirty="0"/>
              <a:t>  </a:t>
            </a:r>
          </a:p>
          <a:p>
            <a:pPr>
              <a:buNone/>
            </a:pPr>
            <a:r>
              <a:rPr lang="en-US" b="1" dirty="0"/>
              <a:t>   </a:t>
            </a:r>
          </a:p>
        </p:txBody>
      </p:sp>
      <p:pic>
        <p:nvPicPr>
          <p:cNvPr id="5" name="Picture 4"/>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524000" y="3886200"/>
            <a:ext cx="4954905" cy="571500"/>
          </a:xfrm>
          <a:prstGeom prst="rect">
            <a:avLst/>
          </a:prstGeom>
        </p:spPr>
      </p:pic>
      <p:sp>
        <p:nvSpPr>
          <p:cNvPr id="8" name="TextBox 7"/>
          <p:cNvSpPr txBox="1"/>
          <p:nvPr/>
        </p:nvSpPr>
        <p:spPr>
          <a:xfrm>
            <a:off x="3619500" y="4800599"/>
            <a:ext cx="1447800" cy="1477328"/>
          </a:xfrm>
          <a:prstGeom prst="rect">
            <a:avLst/>
          </a:prstGeom>
          <a:noFill/>
          <a:ln>
            <a:solidFill>
              <a:schemeClr val="accent1"/>
            </a:solidFill>
          </a:ln>
        </p:spPr>
        <p:txBody>
          <a:bodyPr wrap="square" rtlCol="0">
            <a:spAutoFit/>
          </a:bodyPr>
          <a:lstStyle/>
          <a:p>
            <a:r>
              <a:rPr lang="en-US" dirty="0"/>
              <a:t>must be even since </a:t>
            </a:r>
            <a:r>
              <a:rPr lang="en-US" dirty="0" err="1"/>
              <a:t>deg</a:t>
            </a:r>
            <a:r>
              <a:rPr lang="en-US" dirty="0"/>
              <a:t>(</a:t>
            </a:r>
            <a:r>
              <a:rPr lang="en-US" i="1" dirty="0"/>
              <a:t>v</a:t>
            </a:r>
            <a:r>
              <a:rPr lang="en-US" dirty="0"/>
              <a:t>) is even for each </a:t>
            </a:r>
            <a:r>
              <a:rPr lang="en-US" i="1" dirty="0"/>
              <a:t>v</a:t>
            </a:r>
            <a:r>
              <a:rPr lang="en-US" dirty="0"/>
              <a:t> </a:t>
            </a:r>
            <a:r>
              <a:rPr lang="en-US" dirty="0">
                <a:latin typeface="Cambria Math"/>
                <a:ea typeface="Cambria Math"/>
              </a:rPr>
              <a:t>∈ </a:t>
            </a:r>
            <a:r>
              <a:rPr lang="en-US" i="1" dirty="0">
                <a:latin typeface="Cambria" pitchFamily="18" charset="0"/>
                <a:ea typeface="Cambria Math"/>
              </a:rPr>
              <a:t>V</a:t>
            </a:r>
            <a:r>
              <a:rPr lang="en-US" baseline="-25000" dirty="0">
                <a:latin typeface="Cambria Math"/>
                <a:ea typeface="Cambria Math"/>
              </a:rPr>
              <a:t>1</a:t>
            </a:r>
            <a:endParaRPr lang="en-US" baseline="-25000" dirty="0"/>
          </a:p>
        </p:txBody>
      </p:sp>
      <p:cxnSp>
        <p:nvCxnSpPr>
          <p:cNvPr id="11" name="Straight Arrow Connector 10"/>
          <p:cNvCxnSpPr/>
          <p:nvPr/>
        </p:nvCxnSpPr>
        <p:spPr>
          <a:xfrm flipV="1">
            <a:off x="4343400" y="4267200"/>
            <a:ext cx="0" cy="5333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28600" y="3802618"/>
            <a:ext cx="838200" cy="369332"/>
          </a:xfrm>
          <a:prstGeom prst="rect">
            <a:avLst/>
          </a:prstGeom>
          <a:noFill/>
        </p:spPr>
        <p:txBody>
          <a:bodyPr wrap="square" rtlCol="0">
            <a:spAutoFit/>
          </a:bodyPr>
          <a:lstStyle/>
          <a:p>
            <a:r>
              <a:rPr lang="en-US" dirty="0"/>
              <a:t>even</a:t>
            </a:r>
          </a:p>
        </p:txBody>
      </p:sp>
      <p:cxnSp>
        <p:nvCxnSpPr>
          <p:cNvPr id="14" name="Straight Arrow Connector 13"/>
          <p:cNvCxnSpPr/>
          <p:nvPr/>
        </p:nvCxnSpPr>
        <p:spPr>
          <a:xfrm>
            <a:off x="914400" y="3987284"/>
            <a:ext cx="34877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257800" y="4549676"/>
            <a:ext cx="3733800" cy="2031325"/>
          </a:xfrm>
          <a:prstGeom prst="rect">
            <a:avLst/>
          </a:prstGeom>
          <a:noFill/>
          <a:ln>
            <a:solidFill>
              <a:schemeClr val="accent1"/>
            </a:solidFill>
          </a:ln>
        </p:spPr>
        <p:txBody>
          <a:bodyPr wrap="square" rtlCol="0">
            <a:spAutoFit/>
          </a:bodyPr>
          <a:lstStyle/>
          <a:p>
            <a:r>
              <a:rPr lang="en-US" dirty="0"/>
              <a:t>This sum must be even because </a:t>
            </a:r>
            <a:r>
              <a:rPr lang="en-US" dirty="0">
                <a:latin typeface="Cambria Math" pitchFamily="18" charset="0"/>
                <a:ea typeface="Cambria Math" pitchFamily="18" charset="0"/>
              </a:rPr>
              <a:t>2</a:t>
            </a:r>
            <a:r>
              <a:rPr lang="en-US" i="1" dirty="0"/>
              <a:t>m</a:t>
            </a:r>
            <a:r>
              <a:rPr lang="en-US" dirty="0"/>
              <a:t> is even and the sum of the degrees of the vertices of even degrees is also even. Because this is the sum of the degrees of all vertices of odd degree in the graph, there must be an even number of such vertices.</a:t>
            </a:r>
          </a:p>
        </p:txBody>
      </p:sp>
      <p:cxnSp>
        <p:nvCxnSpPr>
          <p:cNvPr id="17" name="Straight Arrow Connector 16"/>
          <p:cNvCxnSpPr/>
          <p:nvPr/>
        </p:nvCxnSpPr>
        <p:spPr>
          <a:xfrm flipH="1" flipV="1">
            <a:off x="6324600" y="4267200"/>
            <a:ext cx="457200" cy="190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Directed Graphs</a:t>
            </a:r>
          </a:p>
        </p:txBody>
      </p:sp>
      <p:sp>
        <p:nvSpPr>
          <p:cNvPr id="3" name="Content Placeholder 2"/>
          <p:cNvSpPr>
            <a:spLocks noGrp="1"/>
          </p:cNvSpPr>
          <p:nvPr>
            <p:ph idx="1"/>
          </p:nvPr>
        </p:nvSpPr>
        <p:spPr>
          <a:xfrm>
            <a:off x="381000" y="2209800"/>
            <a:ext cx="8229600" cy="4389120"/>
          </a:xfrm>
        </p:spPr>
        <p:txBody>
          <a:bodyPr>
            <a:normAutofit lnSpcReduction="10000"/>
          </a:bodyPr>
          <a:lstStyle/>
          <a:p>
            <a:pPr indent="0">
              <a:buNone/>
            </a:pPr>
            <a:endParaRPr lang="en-US" b="1" dirty="0"/>
          </a:p>
          <a:p>
            <a:pPr indent="0">
              <a:buNone/>
            </a:pPr>
            <a:r>
              <a:rPr lang="en-US" b="1" dirty="0"/>
              <a:t>Definition:</a:t>
            </a:r>
            <a:r>
              <a:rPr lang="en-US" dirty="0"/>
              <a:t> An </a:t>
            </a:r>
            <a:r>
              <a:rPr lang="en-US" i="1" dirty="0"/>
              <a:t>directed graph G = </a:t>
            </a:r>
            <a:r>
              <a:rPr lang="en-US" dirty="0"/>
              <a:t>(</a:t>
            </a:r>
            <a:r>
              <a:rPr lang="en-US" i="1" dirty="0"/>
              <a:t>V, E) </a:t>
            </a:r>
            <a:r>
              <a:rPr lang="en-US" dirty="0"/>
              <a:t>consists of </a:t>
            </a:r>
            <a:r>
              <a:rPr lang="en-US" i="1" dirty="0"/>
              <a:t>V, </a:t>
            </a:r>
            <a:r>
              <a:rPr lang="en-US" dirty="0"/>
              <a:t>a nonempty set of </a:t>
            </a:r>
            <a:r>
              <a:rPr lang="en-US" i="1" dirty="0"/>
              <a:t>vertices </a:t>
            </a:r>
            <a:r>
              <a:rPr lang="en-US" dirty="0"/>
              <a:t>(or </a:t>
            </a:r>
            <a:r>
              <a:rPr lang="en-US" i="1" dirty="0"/>
              <a:t>nodes</a:t>
            </a:r>
            <a:r>
              <a:rPr lang="en-US" dirty="0"/>
              <a:t>), and </a:t>
            </a:r>
            <a:r>
              <a:rPr lang="en-US" i="1" dirty="0"/>
              <a:t>E, </a:t>
            </a:r>
            <a:r>
              <a:rPr lang="en-US" dirty="0"/>
              <a:t>a set of </a:t>
            </a:r>
            <a:r>
              <a:rPr lang="en-US" i="1" dirty="0"/>
              <a:t>directed edges </a:t>
            </a:r>
            <a:r>
              <a:rPr lang="en-US" dirty="0"/>
              <a:t>or </a:t>
            </a:r>
            <a:r>
              <a:rPr lang="en-US" i="1" dirty="0"/>
              <a:t>arcs. </a:t>
            </a:r>
            <a:r>
              <a:rPr lang="en-US" dirty="0"/>
              <a:t>Each edge is an ordered pair of vertices.  The directed  edge (</a:t>
            </a:r>
            <a:r>
              <a:rPr lang="en-US" i="1" dirty="0" err="1"/>
              <a:t>u</a:t>
            </a:r>
            <a:r>
              <a:rPr lang="en-US" dirty="0" err="1"/>
              <a:t>,</a:t>
            </a:r>
            <a:r>
              <a:rPr lang="en-US" i="1" dirty="0" err="1"/>
              <a:t>v</a:t>
            </a:r>
            <a:r>
              <a:rPr lang="en-US" dirty="0"/>
              <a:t>) is said to start at </a:t>
            </a:r>
            <a:r>
              <a:rPr lang="en-US" i="1" dirty="0"/>
              <a:t>u</a:t>
            </a:r>
            <a:r>
              <a:rPr lang="en-US" dirty="0"/>
              <a:t> and end at </a:t>
            </a:r>
            <a:r>
              <a:rPr lang="en-US" i="1" dirty="0"/>
              <a:t>v</a:t>
            </a:r>
            <a:r>
              <a:rPr lang="en-US" dirty="0"/>
              <a:t>.</a:t>
            </a:r>
          </a:p>
          <a:p>
            <a:pPr indent="0">
              <a:buNone/>
            </a:pPr>
            <a:r>
              <a:rPr lang="en-US" b="1" dirty="0"/>
              <a:t>Definition</a:t>
            </a:r>
            <a:r>
              <a:rPr lang="en-US" dirty="0"/>
              <a:t>:  Let (</a:t>
            </a:r>
            <a:r>
              <a:rPr lang="en-US" i="1" dirty="0" err="1"/>
              <a:t>u,v</a:t>
            </a:r>
            <a:r>
              <a:rPr lang="en-US" dirty="0"/>
              <a:t>)</a:t>
            </a:r>
            <a:r>
              <a:rPr lang="en-US" i="1" dirty="0"/>
              <a:t> </a:t>
            </a:r>
            <a:r>
              <a:rPr lang="en-US" dirty="0"/>
              <a:t>be an edge in </a:t>
            </a:r>
            <a:r>
              <a:rPr lang="en-US" i="1" dirty="0"/>
              <a:t>G</a:t>
            </a:r>
            <a:r>
              <a:rPr lang="en-US" dirty="0"/>
              <a:t>. Then </a:t>
            </a:r>
            <a:r>
              <a:rPr lang="en-US" i="1" dirty="0"/>
              <a:t>u</a:t>
            </a:r>
            <a:r>
              <a:rPr lang="en-US" dirty="0"/>
              <a:t> is the </a:t>
            </a:r>
            <a:r>
              <a:rPr lang="en-US" i="1" dirty="0"/>
              <a:t>initial vertex </a:t>
            </a:r>
            <a:r>
              <a:rPr lang="en-US" dirty="0"/>
              <a:t>of this edge and is </a:t>
            </a:r>
            <a:r>
              <a:rPr lang="en-US" i="1" dirty="0"/>
              <a:t>adjacent to v </a:t>
            </a:r>
            <a:r>
              <a:rPr lang="en-US" dirty="0"/>
              <a:t>and </a:t>
            </a:r>
            <a:r>
              <a:rPr lang="en-US" i="1" dirty="0"/>
              <a:t>v </a:t>
            </a:r>
            <a:r>
              <a:rPr lang="en-US" dirty="0"/>
              <a:t>is the </a:t>
            </a:r>
            <a:r>
              <a:rPr lang="en-US" i="1" dirty="0"/>
              <a:t>terminal </a:t>
            </a:r>
            <a:r>
              <a:rPr lang="en-US" dirty="0"/>
              <a:t>(or </a:t>
            </a:r>
            <a:r>
              <a:rPr lang="en-US" i="1" dirty="0"/>
              <a:t>end</a:t>
            </a:r>
            <a:r>
              <a:rPr lang="en-US" dirty="0"/>
              <a:t>)</a:t>
            </a:r>
            <a:r>
              <a:rPr lang="en-US" i="1" dirty="0"/>
              <a:t> vertex </a:t>
            </a:r>
            <a:r>
              <a:rPr lang="en-US" dirty="0"/>
              <a:t>of this edge and is </a:t>
            </a:r>
            <a:r>
              <a:rPr lang="en-US" i="1" dirty="0"/>
              <a:t>adjacent from u</a:t>
            </a:r>
            <a:r>
              <a:rPr lang="en-US" dirty="0"/>
              <a:t>. The initial and terminal vertices of a loop are the same.</a:t>
            </a:r>
          </a:p>
          <a:p>
            <a:pPr indent="0">
              <a:buNone/>
            </a:pPr>
            <a:endParaRPr lang="en-US" i="1" dirty="0"/>
          </a:p>
        </p:txBody>
      </p:sp>
      <p:sp>
        <p:nvSpPr>
          <p:cNvPr id="4" name="TextBox 3"/>
          <p:cNvSpPr txBox="1"/>
          <p:nvPr/>
        </p:nvSpPr>
        <p:spPr>
          <a:xfrm>
            <a:off x="685800" y="1905000"/>
            <a:ext cx="8295861" cy="461665"/>
          </a:xfrm>
          <a:prstGeom prst="rect">
            <a:avLst/>
          </a:prstGeom>
          <a:noFill/>
        </p:spPr>
        <p:txBody>
          <a:bodyPr wrap="square" rtlCol="0">
            <a:spAutoFit/>
          </a:bodyPr>
          <a:lstStyle/>
          <a:p>
            <a:r>
              <a:rPr lang="en-US" sz="2400" dirty="0"/>
              <a:t>Recall the definition of a directed graph.</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6813"/>
            <a:ext cx="8229600" cy="515112"/>
          </a:xfrm>
        </p:spPr>
        <p:txBody>
          <a:bodyPr>
            <a:normAutofit fontScale="90000"/>
          </a:bodyPr>
          <a:lstStyle/>
          <a:p>
            <a:r>
              <a:rPr lang="en-US" sz="3600" dirty="0"/>
              <a:t>Directed Graphs (</a:t>
            </a:r>
            <a:r>
              <a:rPr lang="en-US" sz="3600" i="1" dirty="0"/>
              <a:t>continued</a:t>
            </a:r>
            <a:r>
              <a:rPr lang="en-US" sz="3600" dirty="0"/>
              <a:t>)</a:t>
            </a:r>
          </a:p>
        </p:txBody>
      </p:sp>
      <p:sp>
        <p:nvSpPr>
          <p:cNvPr id="3" name="Content Placeholder 2"/>
          <p:cNvSpPr>
            <a:spLocks noGrp="1"/>
          </p:cNvSpPr>
          <p:nvPr>
            <p:ph idx="1"/>
          </p:nvPr>
        </p:nvSpPr>
        <p:spPr>
          <a:xfrm>
            <a:off x="228600" y="1143000"/>
            <a:ext cx="8229600" cy="4389120"/>
          </a:xfrm>
        </p:spPr>
        <p:txBody>
          <a:bodyPr/>
          <a:lstStyle/>
          <a:p>
            <a:pPr indent="0">
              <a:buNone/>
            </a:pPr>
            <a:r>
              <a:rPr lang="en-US" b="1" dirty="0"/>
              <a:t>Definition:</a:t>
            </a:r>
            <a:r>
              <a:rPr lang="en-US" dirty="0"/>
              <a:t>  The </a:t>
            </a:r>
            <a:r>
              <a:rPr lang="en-US" i="1" dirty="0"/>
              <a:t>in-degree of a vertex v</a:t>
            </a:r>
            <a:r>
              <a:rPr lang="en-US" dirty="0"/>
              <a:t>, denoted        </a:t>
            </a:r>
            <a:r>
              <a:rPr lang="en-US" i="1" dirty="0" err="1"/>
              <a:t>deg</a:t>
            </a:r>
            <a:r>
              <a:rPr lang="en-US" i="1" baseline="30000" dirty="0">
                <a:latin typeface="Cambria Math"/>
                <a:ea typeface="Cambria Math"/>
              </a:rPr>
              <a:t>−</a:t>
            </a:r>
            <a:r>
              <a:rPr lang="en-US" dirty="0"/>
              <a:t>(</a:t>
            </a:r>
            <a:r>
              <a:rPr lang="en-US" i="1" dirty="0"/>
              <a:t>v</a:t>
            </a:r>
            <a:r>
              <a:rPr lang="en-US" dirty="0"/>
              <a:t>), is the number of edges which terminate at </a:t>
            </a:r>
            <a:r>
              <a:rPr lang="en-US" i="1" dirty="0"/>
              <a:t>v</a:t>
            </a:r>
            <a:r>
              <a:rPr lang="en-US" dirty="0"/>
              <a:t>. The </a:t>
            </a:r>
            <a:r>
              <a:rPr lang="en-US" i="1" dirty="0"/>
              <a:t>out-degree of v</a:t>
            </a:r>
            <a:r>
              <a:rPr lang="en-US" dirty="0"/>
              <a:t>, denoted </a:t>
            </a:r>
            <a:r>
              <a:rPr lang="en-US" i="1" dirty="0"/>
              <a:t>deg</a:t>
            </a:r>
            <a:r>
              <a:rPr lang="en-US" i="1" baseline="30000" dirty="0"/>
              <a:t>+</a:t>
            </a:r>
            <a:r>
              <a:rPr lang="en-US" dirty="0"/>
              <a:t>(</a:t>
            </a:r>
            <a:r>
              <a:rPr lang="en-US" i="1" dirty="0"/>
              <a:t>v</a:t>
            </a:r>
            <a:r>
              <a:rPr lang="en-US" dirty="0"/>
              <a:t>)</a:t>
            </a:r>
            <a:r>
              <a:rPr lang="en-US" i="1" dirty="0"/>
              <a:t>, </a:t>
            </a:r>
            <a:r>
              <a:rPr lang="en-US" dirty="0"/>
              <a:t>is the number of edges with </a:t>
            </a:r>
            <a:r>
              <a:rPr lang="en-US" i="1" dirty="0"/>
              <a:t>v</a:t>
            </a:r>
            <a:r>
              <a:rPr lang="en-US" dirty="0"/>
              <a:t> as their initial vertex. Note that a loop at a vertex contributes </a:t>
            </a:r>
            <a:r>
              <a:rPr lang="en-US" dirty="0">
                <a:latin typeface="Cambria" pitchFamily="18" charset="0"/>
              </a:rPr>
              <a:t>1 </a:t>
            </a:r>
            <a:r>
              <a:rPr lang="en-US" dirty="0"/>
              <a:t>to both the in-degree and the out-degree of the vertex.</a:t>
            </a:r>
          </a:p>
          <a:p>
            <a:pPr indent="0">
              <a:buNone/>
            </a:pPr>
            <a:r>
              <a:rPr lang="en-US" b="1" dirty="0"/>
              <a:t>Example:  </a:t>
            </a:r>
            <a:r>
              <a:rPr lang="en-US" dirty="0"/>
              <a:t>In the graph </a:t>
            </a:r>
            <a:r>
              <a:rPr lang="en-US" i="1" dirty="0"/>
              <a:t>G</a:t>
            </a:r>
            <a:r>
              <a:rPr lang="en-US" dirty="0"/>
              <a:t> we have</a:t>
            </a:r>
            <a:endParaRPr lang="en-US"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4385445"/>
            <a:ext cx="3479089" cy="2293350"/>
          </a:xfrm>
          <a:prstGeom prst="rect">
            <a:avLst/>
          </a:prstGeom>
        </p:spPr>
      </p:pic>
      <p:sp>
        <p:nvSpPr>
          <p:cNvPr id="5" name="TextBox 4"/>
          <p:cNvSpPr txBox="1"/>
          <p:nvPr/>
        </p:nvSpPr>
        <p:spPr>
          <a:xfrm>
            <a:off x="3837991" y="4793225"/>
            <a:ext cx="5077409" cy="923330"/>
          </a:xfrm>
          <a:prstGeom prst="rect">
            <a:avLst/>
          </a:prstGeom>
          <a:noFill/>
        </p:spPr>
        <p:txBody>
          <a:bodyPr wrap="square" rtlCol="0">
            <a:spAutoFit/>
          </a:bodyPr>
          <a:lstStyle/>
          <a:p>
            <a:r>
              <a:rPr lang="en-US" dirty="0" err="1"/>
              <a:t>deg</a:t>
            </a:r>
            <a:r>
              <a:rPr lang="en-US" i="1" baseline="30000" dirty="0">
                <a:latin typeface="Cambria Math"/>
                <a:ea typeface="Cambria Math"/>
              </a:rPr>
              <a:t>−</a:t>
            </a:r>
            <a:r>
              <a:rPr lang="en-US" dirty="0"/>
              <a:t>(</a:t>
            </a:r>
            <a:r>
              <a:rPr lang="en-US" i="1" dirty="0"/>
              <a:t>a</a:t>
            </a:r>
            <a:r>
              <a:rPr lang="en-US" dirty="0"/>
              <a:t>) = </a:t>
            </a:r>
            <a:r>
              <a:rPr lang="en-US" dirty="0">
                <a:latin typeface="Cambria" pitchFamily="18" charset="0"/>
              </a:rPr>
              <a:t>2, </a:t>
            </a:r>
            <a:r>
              <a:rPr lang="en-US" dirty="0" err="1"/>
              <a:t>deg</a:t>
            </a:r>
            <a:r>
              <a:rPr lang="en-US" i="1" baseline="30000" dirty="0">
                <a:latin typeface="Cambria Math"/>
                <a:ea typeface="Cambria Math"/>
              </a:rPr>
              <a:t>−</a:t>
            </a:r>
            <a:r>
              <a:rPr lang="en-US" dirty="0"/>
              <a:t>(</a:t>
            </a:r>
            <a:r>
              <a:rPr lang="en-US" i="1" dirty="0"/>
              <a:t>b</a:t>
            </a:r>
            <a:r>
              <a:rPr lang="en-US" dirty="0"/>
              <a:t>) = </a:t>
            </a:r>
            <a:r>
              <a:rPr lang="en-US" dirty="0">
                <a:latin typeface="Cambria" pitchFamily="18" charset="0"/>
              </a:rPr>
              <a:t>2</a:t>
            </a:r>
            <a:r>
              <a:rPr lang="en-US" dirty="0"/>
              <a:t>, </a:t>
            </a:r>
            <a:r>
              <a:rPr lang="en-US" dirty="0" err="1"/>
              <a:t>deg</a:t>
            </a:r>
            <a:r>
              <a:rPr lang="en-US" i="1" baseline="30000" dirty="0">
                <a:latin typeface="Cambria Math"/>
                <a:ea typeface="Cambria Math"/>
              </a:rPr>
              <a:t>−</a:t>
            </a:r>
            <a:r>
              <a:rPr lang="en-US" dirty="0"/>
              <a:t>(</a:t>
            </a:r>
            <a:r>
              <a:rPr lang="en-US" i="1" dirty="0"/>
              <a:t>c</a:t>
            </a:r>
            <a:r>
              <a:rPr lang="en-US" dirty="0"/>
              <a:t>) = </a:t>
            </a:r>
            <a:r>
              <a:rPr lang="en-US" dirty="0">
                <a:latin typeface="Cambria" pitchFamily="18" charset="0"/>
              </a:rPr>
              <a:t>3, </a:t>
            </a:r>
            <a:r>
              <a:rPr lang="en-US" dirty="0" err="1"/>
              <a:t>deg</a:t>
            </a:r>
            <a:r>
              <a:rPr lang="en-US" i="1" baseline="30000" dirty="0">
                <a:latin typeface="Cambria Math"/>
                <a:ea typeface="Cambria Math"/>
              </a:rPr>
              <a:t>−</a:t>
            </a:r>
            <a:r>
              <a:rPr lang="en-US" dirty="0"/>
              <a:t>(</a:t>
            </a:r>
            <a:r>
              <a:rPr lang="en-US" i="1" dirty="0"/>
              <a:t>d</a:t>
            </a:r>
            <a:r>
              <a:rPr lang="en-US" dirty="0"/>
              <a:t>) = </a:t>
            </a:r>
            <a:r>
              <a:rPr lang="en-US" dirty="0">
                <a:latin typeface="Cambria" pitchFamily="18" charset="0"/>
              </a:rPr>
              <a:t>2</a:t>
            </a:r>
            <a:r>
              <a:rPr lang="en-US" dirty="0"/>
              <a:t>, </a:t>
            </a:r>
          </a:p>
          <a:p>
            <a:r>
              <a:rPr lang="en-US" dirty="0"/>
              <a:t>    </a:t>
            </a:r>
            <a:r>
              <a:rPr lang="en-US" dirty="0" err="1"/>
              <a:t>deg</a:t>
            </a:r>
            <a:r>
              <a:rPr lang="en-US" i="1" baseline="30000" dirty="0">
                <a:latin typeface="Cambria Math"/>
                <a:ea typeface="Cambria Math"/>
              </a:rPr>
              <a:t>−</a:t>
            </a:r>
            <a:r>
              <a:rPr lang="en-US" dirty="0"/>
              <a:t>(</a:t>
            </a:r>
            <a:r>
              <a:rPr lang="en-US" i="1" dirty="0"/>
              <a:t>e</a:t>
            </a:r>
            <a:r>
              <a:rPr lang="en-US" dirty="0"/>
              <a:t>) = </a:t>
            </a:r>
            <a:r>
              <a:rPr lang="en-US" dirty="0">
                <a:latin typeface="Cambria" pitchFamily="18" charset="0"/>
              </a:rPr>
              <a:t>3</a:t>
            </a:r>
            <a:r>
              <a:rPr lang="en-US" dirty="0"/>
              <a:t>, </a:t>
            </a:r>
            <a:r>
              <a:rPr lang="en-US" dirty="0" err="1"/>
              <a:t>deg</a:t>
            </a:r>
            <a:r>
              <a:rPr lang="en-US" i="1" baseline="30000" dirty="0">
                <a:latin typeface="Cambria Math"/>
                <a:ea typeface="Cambria Math"/>
              </a:rPr>
              <a:t>−</a:t>
            </a:r>
            <a:r>
              <a:rPr lang="en-US" dirty="0"/>
              <a:t>(</a:t>
            </a:r>
            <a:r>
              <a:rPr lang="en-US" i="1" dirty="0"/>
              <a:t>f</a:t>
            </a:r>
            <a:r>
              <a:rPr lang="en-US" dirty="0"/>
              <a:t>) = </a:t>
            </a:r>
            <a:r>
              <a:rPr lang="en-US" dirty="0">
                <a:latin typeface="Cambria" pitchFamily="18" charset="0"/>
              </a:rPr>
              <a:t>0</a:t>
            </a:r>
            <a:r>
              <a:rPr lang="en-US" dirty="0"/>
              <a:t>.</a:t>
            </a:r>
          </a:p>
          <a:p>
            <a:endParaRPr lang="en-US" dirty="0"/>
          </a:p>
        </p:txBody>
      </p:sp>
      <p:sp>
        <p:nvSpPr>
          <p:cNvPr id="6" name="TextBox 5"/>
          <p:cNvSpPr txBox="1"/>
          <p:nvPr/>
        </p:nvSpPr>
        <p:spPr>
          <a:xfrm>
            <a:off x="3810000" y="5737926"/>
            <a:ext cx="5638800" cy="923330"/>
          </a:xfrm>
          <a:prstGeom prst="rect">
            <a:avLst/>
          </a:prstGeom>
          <a:noFill/>
        </p:spPr>
        <p:txBody>
          <a:bodyPr wrap="square" rtlCol="0">
            <a:spAutoFit/>
          </a:bodyPr>
          <a:lstStyle/>
          <a:p>
            <a:r>
              <a:rPr lang="en-US" dirty="0" err="1"/>
              <a:t>deg</a:t>
            </a:r>
            <a:r>
              <a:rPr lang="en-US" baseline="30000" dirty="0">
                <a:latin typeface="Cambria Math"/>
                <a:ea typeface="Cambria Math"/>
              </a:rPr>
              <a:t>+</a:t>
            </a:r>
            <a:r>
              <a:rPr lang="en-US" dirty="0"/>
              <a:t>(</a:t>
            </a:r>
            <a:r>
              <a:rPr lang="en-US" i="1" dirty="0"/>
              <a:t>a</a:t>
            </a:r>
            <a:r>
              <a:rPr lang="en-US" dirty="0"/>
              <a:t>) = </a:t>
            </a:r>
            <a:r>
              <a:rPr lang="en-US" dirty="0">
                <a:latin typeface="Cambria" pitchFamily="18" charset="0"/>
              </a:rPr>
              <a:t>4, </a:t>
            </a:r>
            <a:r>
              <a:rPr lang="en-US" dirty="0" err="1"/>
              <a:t>deg</a:t>
            </a:r>
            <a:r>
              <a:rPr lang="en-US" baseline="30000" dirty="0">
                <a:latin typeface="Cambria Math"/>
                <a:ea typeface="Cambria Math"/>
              </a:rPr>
              <a:t>+</a:t>
            </a:r>
            <a:r>
              <a:rPr lang="en-US" dirty="0"/>
              <a:t>(</a:t>
            </a:r>
            <a:r>
              <a:rPr lang="en-US" i="1" dirty="0"/>
              <a:t>b</a:t>
            </a:r>
            <a:r>
              <a:rPr lang="en-US" dirty="0"/>
              <a:t>) = </a:t>
            </a:r>
            <a:r>
              <a:rPr lang="en-US" dirty="0">
                <a:latin typeface="Cambria" pitchFamily="18" charset="0"/>
              </a:rPr>
              <a:t>1</a:t>
            </a:r>
            <a:r>
              <a:rPr lang="en-US" dirty="0"/>
              <a:t>, </a:t>
            </a:r>
            <a:r>
              <a:rPr lang="en-US" dirty="0" err="1"/>
              <a:t>deg</a:t>
            </a:r>
            <a:r>
              <a:rPr lang="en-US" baseline="30000" dirty="0">
                <a:latin typeface="Cambria Math"/>
                <a:ea typeface="Cambria Math"/>
              </a:rPr>
              <a:t>+</a:t>
            </a:r>
            <a:r>
              <a:rPr lang="en-US" dirty="0"/>
              <a:t>(</a:t>
            </a:r>
            <a:r>
              <a:rPr lang="en-US" i="1" dirty="0"/>
              <a:t>c</a:t>
            </a:r>
            <a:r>
              <a:rPr lang="en-US" dirty="0"/>
              <a:t>) = </a:t>
            </a:r>
            <a:r>
              <a:rPr lang="en-US" dirty="0">
                <a:latin typeface="Cambria" pitchFamily="18" charset="0"/>
              </a:rPr>
              <a:t>2, </a:t>
            </a:r>
            <a:r>
              <a:rPr lang="en-US" dirty="0" err="1"/>
              <a:t>deg</a:t>
            </a:r>
            <a:r>
              <a:rPr lang="en-US" baseline="30000" dirty="0">
                <a:latin typeface="Cambria Math"/>
                <a:ea typeface="Cambria Math"/>
              </a:rPr>
              <a:t>+</a:t>
            </a:r>
            <a:r>
              <a:rPr lang="en-US" dirty="0"/>
              <a:t>(</a:t>
            </a:r>
            <a:r>
              <a:rPr lang="en-US" i="1" dirty="0"/>
              <a:t>d</a:t>
            </a:r>
            <a:r>
              <a:rPr lang="en-US" dirty="0"/>
              <a:t>) = </a:t>
            </a:r>
            <a:r>
              <a:rPr lang="en-US" dirty="0">
                <a:latin typeface="Cambria" pitchFamily="18" charset="0"/>
              </a:rPr>
              <a:t>2</a:t>
            </a:r>
            <a:r>
              <a:rPr lang="en-US" dirty="0"/>
              <a:t>, </a:t>
            </a:r>
          </a:p>
          <a:p>
            <a:r>
              <a:rPr lang="en-US" dirty="0"/>
              <a:t>    </a:t>
            </a:r>
            <a:r>
              <a:rPr lang="en-US" dirty="0" err="1"/>
              <a:t>deg</a:t>
            </a:r>
            <a:r>
              <a:rPr lang="en-US" baseline="30000" dirty="0">
                <a:latin typeface="Cambria Math"/>
                <a:ea typeface="Cambria Math"/>
              </a:rPr>
              <a:t>+</a:t>
            </a:r>
            <a:r>
              <a:rPr lang="en-US" i="1" baseline="30000" dirty="0">
                <a:latin typeface="Cambria Math"/>
                <a:ea typeface="Cambria Math"/>
              </a:rPr>
              <a:t> </a:t>
            </a:r>
            <a:r>
              <a:rPr lang="en-US" dirty="0"/>
              <a:t>(</a:t>
            </a:r>
            <a:r>
              <a:rPr lang="en-US" i="1" dirty="0"/>
              <a:t>e</a:t>
            </a:r>
            <a:r>
              <a:rPr lang="en-US" dirty="0"/>
              <a:t>) = </a:t>
            </a:r>
            <a:r>
              <a:rPr lang="en-US" dirty="0">
                <a:latin typeface="Cambria" pitchFamily="18" charset="0"/>
              </a:rPr>
              <a:t>3</a:t>
            </a:r>
            <a:r>
              <a:rPr lang="en-US" dirty="0"/>
              <a:t>, </a:t>
            </a:r>
            <a:r>
              <a:rPr lang="en-US" dirty="0" err="1"/>
              <a:t>deg</a:t>
            </a:r>
            <a:r>
              <a:rPr lang="en-US" baseline="30000" dirty="0">
                <a:latin typeface="Cambria Math"/>
                <a:ea typeface="Cambria Math"/>
              </a:rPr>
              <a:t>+</a:t>
            </a:r>
            <a:r>
              <a:rPr lang="en-US" dirty="0"/>
              <a:t>(</a:t>
            </a:r>
            <a:r>
              <a:rPr lang="en-US" i="1" dirty="0"/>
              <a:t>f</a:t>
            </a:r>
            <a:r>
              <a:rPr lang="en-US" dirty="0"/>
              <a:t>) = </a:t>
            </a:r>
            <a:r>
              <a:rPr lang="en-US" dirty="0">
                <a:latin typeface="Cambria" pitchFamily="18" charset="0"/>
              </a:rPr>
              <a:t>0</a:t>
            </a:r>
            <a:r>
              <a:rPr lang="en-US" dirty="0"/>
              <a:t>.</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r>
              <a:rPr lang="en-US" sz="3600" dirty="0"/>
              <a:t>Directed Graphs (</a:t>
            </a:r>
            <a:r>
              <a:rPr lang="en-US" sz="3600" i="1" dirty="0"/>
              <a:t>continued</a:t>
            </a:r>
            <a:r>
              <a:rPr lang="en-US" sz="3600" dirty="0"/>
              <a:t>)</a:t>
            </a:r>
          </a:p>
        </p:txBody>
      </p:sp>
      <p:sp>
        <p:nvSpPr>
          <p:cNvPr id="3" name="Content Placeholder 2"/>
          <p:cNvSpPr>
            <a:spLocks noGrp="1"/>
          </p:cNvSpPr>
          <p:nvPr>
            <p:ph idx="1"/>
          </p:nvPr>
        </p:nvSpPr>
        <p:spPr>
          <a:xfrm>
            <a:off x="457200" y="1441701"/>
            <a:ext cx="8229600" cy="3739899"/>
          </a:xfrm>
        </p:spPr>
        <p:txBody>
          <a:bodyPr>
            <a:normAutofit lnSpcReduction="10000"/>
          </a:bodyPr>
          <a:lstStyle/>
          <a:p>
            <a:pPr indent="0">
              <a:buNone/>
            </a:pPr>
            <a:r>
              <a:rPr lang="en-US" b="1" dirty="0"/>
              <a:t>Theorem </a:t>
            </a:r>
            <a:r>
              <a:rPr lang="en-US" b="1" dirty="0">
                <a:latin typeface="Cambria" pitchFamily="18" charset="0"/>
              </a:rPr>
              <a:t>3</a:t>
            </a:r>
            <a:r>
              <a:rPr lang="en-US" dirty="0"/>
              <a:t>: Let </a:t>
            </a:r>
            <a:r>
              <a:rPr lang="en-US" i="1" dirty="0"/>
              <a:t>G = </a:t>
            </a:r>
            <a:r>
              <a:rPr lang="en-US" dirty="0"/>
              <a:t>(</a:t>
            </a:r>
            <a:r>
              <a:rPr lang="en-US" i="1" dirty="0"/>
              <a:t>V, E</a:t>
            </a:r>
            <a:r>
              <a:rPr lang="en-US" dirty="0"/>
              <a:t>)</a:t>
            </a:r>
            <a:r>
              <a:rPr lang="en-US" i="1" dirty="0"/>
              <a:t> </a:t>
            </a:r>
            <a:r>
              <a:rPr lang="en-US" dirty="0"/>
              <a:t>be a graph with directed edges. Then:</a:t>
            </a:r>
          </a:p>
          <a:p>
            <a:pPr indent="0">
              <a:buNone/>
            </a:pPr>
            <a:endParaRPr lang="en-US" dirty="0"/>
          </a:p>
          <a:p>
            <a:pPr indent="0">
              <a:buNone/>
            </a:pPr>
            <a:endParaRPr lang="en-US" dirty="0"/>
          </a:p>
          <a:p>
            <a:pPr indent="0">
              <a:buNone/>
            </a:pPr>
            <a:r>
              <a:rPr lang="en-US" b="1" i="1" dirty="0"/>
              <a:t>Proof</a:t>
            </a:r>
            <a:r>
              <a:rPr lang="en-US" dirty="0"/>
              <a:t>: The first sum counts the number of outgoing edges over all vertices and the second sum counts the number of incoming edges over all vertices. They are equal since every outgoing edge is also an incoming edge.</a:t>
            </a:r>
          </a:p>
          <a:p>
            <a:pPr indent="0">
              <a:buNone/>
            </a:pPr>
            <a:endParaRPr lang="en-US" dirty="0"/>
          </a:p>
          <a:p>
            <a:pPr>
              <a:buNone/>
            </a:pPr>
            <a:endParaRPr lang="en-US" dirty="0"/>
          </a:p>
        </p:txBody>
      </p:sp>
      <p:pic>
        <p:nvPicPr>
          <p:cNvPr id="4" name="Picture 3"/>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676400" y="2286000"/>
            <a:ext cx="5537835" cy="837248"/>
          </a:xfrm>
          <a:prstGeom prst="rect">
            <a:avLst/>
          </a:prstGeom>
        </p:spPr>
      </p:pic>
      <p:sp>
        <p:nvSpPr>
          <p:cNvPr id="6" name="Isosceles Triangle 5"/>
          <p:cNvSpPr/>
          <p:nvPr/>
        </p:nvSpPr>
        <p:spPr>
          <a:xfrm rot="5400000" flipV="1">
            <a:off x="8229600" y="47244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591312"/>
          </a:xfrm>
        </p:spPr>
        <p:txBody>
          <a:bodyPr>
            <a:normAutofit fontScale="90000"/>
          </a:bodyPr>
          <a:lstStyle/>
          <a:p>
            <a:r>
              <a:rPr lang="en-US" sz="3600" dirty="0"/>
              <a:t>Special Types of Simple Graphs: Complete Graphs</a:t>
            </a:r>
          </a:p>
        </p:txBody>
      </p:sp>
      <p:sp>
        <p:nvSpPr>
          <p:cNvPr id="3" name="Content Placeholder 2"/>
          <p:cNvSpPr>
            <a:spLocks noGrp="1"/>
          </p:cNvSpPr>
          <p:nvPr>
            <p:ph idx="1"/>
          </p:nvPr>
        </p:nvSpPr>
        <p:spPr>
          <a:xfrm>
            <a:off x="457200" y="1371600"/>
            <a:ext cx="8229600" cy="1752600"/>
          </a:xfrm>
        </p:spPr>
        <p:txBody>
          <a:bodyPr/>
          <a:lstStyle/>
          <a:p>
            <a:pPr indent="0">
              <a:buNone/>
            </a:pPr>
            <a:r>
              <a:rPr lang="en-US" dirty="0"/>
              <a:t>A </a:t>
            </a:r>
            <a:r>
              <a:rPr lang="en-US" i="1" dirty="0"/>
              <a:t>complete graph on n vertices</a:t>
            </a:r>
            <a:r>
              <a:rPr lang="en-US" dirty="0"/>
              <a:t>, denoted by </a:t>
            </a:r>
            <a:r>
              <a:rPr lang="en-US" i="1" dirty="0" err="1"/>
              <a:t>K</a:t>
            </a:r>
            <a:r>
              <a:rPr lang="en-US" i="1" baseline="-25000" dirty="0" err="1"/>
              <a:t>n</a:t>
            </a:r>
            <a:r>
              <a:rPr lang="en-US" dirty="0"/>
              <a:t>, is the simple graph that contains exactly one edge between each pair of distinct vertices.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3294888"/>
            <a:ext cx="8591123" cy="1650147"/>
          </a:xfrm>
          <a:prstGeom prst="rect">
            <a:avLst/>
          </a:prstGeom>
        </p:spPr>
      </p:pic>
    </p:spTree>
    <p:extLst>
      <p:ext uri="{BB962C8B-B14F-4D97-AF65-F5344CB8AC3E}">
        <p14:creationId xmlns:p14="http://schemas.microsoft.com/office/powerpoint/2010/main" val="4132828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Graphs and Graph Models</a:t>
            </a:r>
          </a:p>
        </p:txBody>
      </p:sp>
      <p:sp>
        <p:nvSpPr>
          <p:cNvPr id="3" name="Subtitle 2"/>
          <p:cNvSpPr>
            <a:spLocks noGrp="1"/>
          </p:cNvSpPr>
          <p:nvPr>
            <p:ph type="subTitle" idx="1"/>
          </p:nvPr>
        </p:nvSpPr>
        <p:spPr/>
        <p:txBody>
          <a:bodyPr/>
          <a:lstStyle/>
          <a:p>
            <a:r>
              <a:rPr lang="en-US" dirty="0"/>
              <a:t>Section </a:t>
            </a:r>
            <a:r>
              <a:rPr lang="en-US" dirty="0">
                <a:latin typeface="Cambria Math" pitchFamily="18" charset="0"/>
                <a:ea typeface="Cambria Math" pitchFamily="18" charset="0"/>
              </a:rPr>
              <a:t>10.1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8256"/>
            <a:ext cx="6781800" cy="1143000"/>
          </a:xfrm>
        </p:spPr>
        <p:txBody>
          <a:bodyPr>
            <a:normAutofit/>
          </a:bodyPr>
          <a:lstStyle/>
          <a:p>
            <a:r>
              <a:rPr lang="en-US" sz="3600" dirty="0"/>
              <a:t>Special Types of Simple Graphs: </a:t>
            </a:r>
            <a:br>
              <a:rPr lang="en-US" sz="3600" dirty="0"/>
            </a:br>
            <a:r>
              <a:rPr lang="en-US" sz="3600" dirty="0"/>
              <a:t>Cycles and Wheels</a:t>
            </a:r>
          </a:p>
        </p:txBody>
      </p:sp>
      <p:sp>
        <p:nvSpPr>
          <p:cNvPr id="3" name="Content Placeholder 2"/>
          <p:cNvSpPr>
            <a:spLocks noGrp="1"/>
          </p:cNvSpPr>
          <p:nvPr>
            <p:ph idx="1"/>
          </p:nvPr>
        </p:nvSpPr>
        <p:spPr>
          <a:xfrm>
            <a:off x="457200" y="1295400"/>
            <a:ext cx="8229600" cy="4714875"/>
          </a:xfrm>
        </p:spPr>
        <p:txBody>
          <a:bodyPr/>
          <a:lstStyle/>
          <a:p>
            <a:pPr indent="0">
              <a:buNone/>
            </a:pPr>
            <a:r>
              <a:rPr lang="en-US" sz="2400" dirty="0"/>
              <a:t>A </a:t>
            </a:r>
            <a:r>
              <a:rPr lang="en-US" sz="2400" i="1" dirty="0"/>
              <a:t>cycle</a:t>
            </a:r>
            <a:r>
              <a:rPr lang="en-US" sz="2400" dirty="0"/>
              <a:t> </a:t>
            </a:r>
            <a:r>
              <a:rPr lang="en-US" sz="2400" i="1" dirty="0" err="1"/>
              <a:t>C</a:t>
            </a:r>
            <a:r>
              <a:rPr lang="en-US" sz="2400" i="1" baseline="-25000" dirty="0" err="1"/>
              <a:t>n</a:t>
            </a:r>
            <a:r>
              <a:rPr lang="en-US" sz="2400" i="1" baseline="-25000" dirty="0"/>
              <a:t> </a:t>
            </a:r>
            <a:r>
              <a:rPr lang="en-US" sz="2400" dirty="0"/>
              <a:t>for </a:t>
            </a:r>
            <a:r>
              <a:rPr lang="en-US" sz="2400" i="1" dirty="0"/>
              <a:t>n</a:t>
            </a:r>
            <a:r>
              <a:rPr lang="en-US" sz="2400" dirty="0"/>
              <a:t> ≥  </a:t>
            </a:r>
            <a:r>
              <a:rPr lang="en-US" sz="2400" dirty="0">
                <a:latin typeface="Cambria" pitchFamily="18" charset="0"/>
              </a:rPr>
              <a:t>3 </a:t>
            </a:r>
            <a:r>
              <a:rPr lang="en-US" sz="2400" dirty="0"/>
              <a:t>consists of </a:t>
            </a:r>
            <a:r>
              <a:rPr lang="en-US" sz="2400" i="1" dirty="0"/>
              <a:t>n</a:t>
            </a:r>
            <a:r>
              <a:rPr lang="en-US" sz="2400" dirty="0"/>
              <a:t> vertices </a:t>
            </a:r>
            <a:r>
              <a:rPr lang="en-US" sz="2400" i="1" dirty="0"/>
              <a:t>v</a:t>
            </a:r>
            <a:r>
              <a:rPr lang="en-US" sz="2400" baseline="-25000" dirty="0">
                <a:latin typeface="Cambria" pitchFamily="18" charset="0"/>
              </a:rPr>
              <a:t>1</a:t>
            </a:r>
            <a:r>
              <a:rPr lang="en-US" sz="2400" dirty="0"/>
              <a:t>, </a:t>
            </a:r>
            <a:r>
              <a:rPr lang="en-US" sz="2400" i="1" dirty="0"/>
              <a:t>v</a:t>
            </a:r>
            <a:r>
              <a:rPr lang="en-US" sz="2400" baseline="-25000" dirty="0">
                <a:latin typeface="Cambria" pitchFamily="18" charset="0"/>
              </a:rPr>
              <a:t>2</a:t>
            </a:r>
            <a:r>
              <a:rPr lang="en-US" sz="2400" i="1" dirty="0"/>
              <a:t> ,</a:t>
            </a:r>
            <a:r>
              <a:rPr lang="en-US" sz="2400" i="1" dirty="0">
                <a:latin typeface="Cambria Math"/>
                <a:ea typeface="Cambria Math"/>
              </a:rPr>
              <a:t>⋯</a:t>
            </a:r>
            <a:r>
              <a:rPr lang="en-US" sz="2400" i="1" dirty="0"/>
              <a:t> ,</a:t>
            </a:r>
            <a:r>
              <a:rPr lang="en-US" sz="2400" dirty="0"/>
              <a:t> </a:t>
            </a:r>
            <a:r>
              <a:rPr lang="en-US" sz="2400" i="1" dirty="0" err="1"/>
              <a:t>v</a:t>
            </a:r>
            <a:r>
              <a:rPr lang="en-US" sz="2400" baseline="-25000" dirty="0" err="1">
                <a:latin typeface="Cambria" pitchFamily="18" charset="0"/>
              </a:rPr>
              <a:t>n</a:t>
            </a:r>
            <a:r>
              <a:rPr lang="en-US" sz="2400" dirty="0"/>
              <a:t>, and edges {</a:t>
            </a:r>
            <a:r>
              <a:rPr lang="en-US" sz="2400" i="1" dirty="0"/>
              <a:t>v</a:t>
            </a:r>
            <a:r>
              <a:rPr lang="en-US" sz="2400" baseline="-25000" dirty="0">
                <a:latin typeface="Cambria" pitchFamily="18" charset="0"/>
              </a:rPr>
              <a:t>1</a:t>
            </a:r>
            <a:r>
              <a:rPr lang="en-US" sz="2400" i="1" dirty="0"/>
              <a:t>, v</a:t>
            </a:r>
            <a:r>
              <a:rPr lang="en-US" sz="2400" baseline="-25000" dirty="0">
                <a:latin typeface="Cambria" pitchFamily="18" charset="0"/>
              </a:rPr>
              <a:t>2</a:t>
            </a:r>
            <a:r>
              <a:rPr lang="en-US" sz="2400" dirty="0"/>
              <a:t>}</a:t>
            </a:r>
            <a:r>
              <a:rPr lang="en-US" sz="2400" i="1" dirty="0"/>
              <a:t>, </a:t>
            </a:r>
            <a:r>
              <a:rPr lang="en-US" sz="2400" dirty="0"/>
              <a:t>{</a:t>
            </a:r>
            <a:r>
              <a:rPr lang="en-US" sz="2400" i="1" dirty="0"/>
              <a:t>v</a:t>
            </a:r>
            <a:r>
              <a:rPr lang="en-US" sz="2400" baseline="-25000" dirty="0">
                <a:latin typeface="Cambria" pitchFamily="18" charset="0"/>
              </a:rPr>
              <a:t>2</a:t>
            </a:r>
            <a:r>
              <a:rPr lang="en-US" sz="2400" i="1" dirty="0"/>
              <a:t>, v</a:t>
            </a:r>
            <a:r>
              <a:rPr lang="en-US" sz="2400" baseline="-25000" dirty="0">
                <a:latin typeface="Cambria" pitchFamily="18" charset="0"/>
              </a:rPr>
              <a:t>3</a:t>
            </a:r>
            <a:r>
              <a:rPr lang="en-US" sz="2400" dirty="0"/>
              <a:t>}</a:t>
            </a:r>
            <a:r>
              <a:rPr lang="en-US" sz="2400" i="1" dirty="0"/>
              <a:t> ,</a:t>
            </a:r>
            <a:r>
              <a:rPr lang="en-US" sz="2400" i="1" dirty="0">
                <a:latin typeface="Cambria Math"/>
                <a:ea typeface="Cambria Math"/>
              </a:rPr>
              <a:t>⋯</a:t>
            </a:r>
            <a:r>
              <a:rPr lang="en-US" sz="2400" i="1" dirty="0"/>
              <a:t> , </a:t>
            </a:r>
            <a:r>
              <a:rPr lang="en-US" sz="2400" dirty="0"/>
              <a:t>{</a:t>
            </a:r>
            <a:r>
              <a:rPr lang="en-US" sz="2400" i="1" dirty="0"/>
              <a:t>v</a:t>
            </a:r>
            <a:r>
              <a:rPr lang="en-US" sz="2400" i="1" baseline="-25000" dirty="0"/>
              <a:t>n-</a:t>
            </a:r>
            <a:r>
              <a:rPr lang="en-US" sz="2400" baseline="-25000" dirty="0">
                <a:latin typeface="Cambria" pitchFamily="18" charset="0"/>
              </a:rPr>
              <a:t>1</a:t>
            </a:r>
            <a:r>
              <a:rPr lang="en-US" sz="2400" i="1" dirty="0"/>
              <a:t>, </a:t>
            </a:r>
            <a:r>
              <a:rPr lang="en-US" sz="2400" i="1" dirty="0" err="1"/>
              <a:t>v</a:t>
            </a:r>
            <a:r>
              <a:rPr lang="en-US" sz="2400" i="1" baseline="-25000" dirty="0" err="1"/>
              <a:t>n</a:t>
            </a:r>
            <a:r>
              <a:rPr lang="en-US" sz="2400" dirty="0"/>
              <a:t>}</a:t>
            </a:r>
            <a:r>
              <a:rPr lang="en-US" sz="2400" i="1" dirty="0"/>
              <a:t>, </a:t>
            </a:r>
            <a:r>
              <a:rPr lang="en-US" sz="2400" dirty="0"/>
              <a:t>{</a:t>
            </a:r>
            <a:r>
              <a:rPr lang="en-US" sz="2400" i="1" dirty="0" err="1"/>
              <a:t>v</a:t>
            </a:r>
            <a:r>
              <a:rPr lang="en-US" sz="2400" i="1" baseline="-25000" dirty="0" err="1"/>
              <a:t>n</a:t>
            </a:r>
            <a:r>
              <a:rPr lang="en-US" sz="2400" i="1" dirty="0"/>
              <a:t>, v</a:t>
            </a:r>
            <a:r>
              <a:rPr lang="en-US" sz="2400" baseline="-25000" dirty="0">
                <a:latin typeface="Cambria" pitchFamily="18" charset="0"/>
              </a:rPr>
              <a:t>1</a:t>
            </a:r>
            <a:r>
              <a:rPr lang="en-US" sz="2400" dirty="0"/>
              <a:t>}</a:t>
            </a:r>
            <a:r>
              <a:rPr lang="en-US" sz="2400" i="1" dirty="0"/>
              <a:t>.</a:t>
            </a:r>
          </a:p>
          <a:p>
            <a:pPr indent="0">
              <a:buNone/>
            </a:pPr>
            <a:endParaRPr lang="en-US" sz="2400" dirty="0"/>
          </a:p>
          <a:p>
            <a:pPr indent="0">
              <a:buNone/>
            </a:pPr>
            <a:endParaRPr lang="en-US" sz="2400" dirty="0"/>
          </a:p>
          <a:p>
            <a:pPr indent="0">
              <a:buNone/>
            </a:pPr>
            <a:endParaRPr lang="en-US" sz="2400" dirty="0"/>
          </a:p>
          <a:p>
            <a:pPr indent="0">
              <a:buNone/>
            </a:pPr>
            <a:endParaRPr lang="en-US" sz="2400" dirty="0"/>
          </a:p>
          <a:p>
            <a:pPr indent="0">
              <a:buNone/>
            </a:pPr>
            <a:r>
              <a:rPr lang="en-US" sz="2400" dirty="0"/>
              <a:t>A </a:t>
            </a:r>
            <a:r>
              <a:rPr lang="en-US" sz="2400" i="1" dirty="0"/>
              <a:t>wheel</a:t>
            </a:r>
            <a:r>
              <a:rPr lang="en-US" sz="2400" dirty="0"/>
              <a:t> </a:t>
            </a:r>
            <a:r>
              <a:rPr lang="en-US" sz="2400" i="1" dirty="0" err="1"/>
              <a:t>W</a:t>
            </a:r>
            <a:r>
              <a:rPr lang="en-US" sz="2400" i="1" baseline="-25000" dirty="0" err="1"/>
              <a:t>n</a:t>
            </a:r>
            <a:r>
              <a:rPr lang="en-US" sz="2400" i="1" baseline="-25000" dirty="0"/>
              <a:t> </a:t>
            </a:r>
            <a:r>
              <a:rPr lang="en-US" sz="2400" dirty="0"/>
              <a:t>is obtained by adding an additional vertex to a cycle </a:t>
            </a:r>
            <a:r>
              <a:rPr lang="en-US" sz="2400" i="1" dirty="0"/>
              <a:t>C</a:t>
            </a:r>
            <a:r>
              <a:rPr lang="en-US" sz="2400" i="1" baseline="-25000" dirty="0"/>
              <a:t>n </a:t>
            </a:r>
            <a:r>
              <a:rPr lang="en-US" sz="2400" dirty="0"/>
              <a:t>for </a:t>
            </a:r>
            <a:r>
              <a:rPr lang="en-US" sz="2400" i="1" dirty="0"/>
              <a:t>n</a:t>
            </a:r>
            <a:r>
              <a:rPr lang="en-US" sz="2400" dirty="0"/>
              <a:t> ≥  </a:t>
            </a:r>
            <a:r>
              <a:rPr lang="en-US" sz="2400" dirty="0">
                <a:latin typeface="Cambria" pitchFamily="18" charset="0"/>
              </a:rPr>
              <a:t>3 </a:t>
            </a:r>
            <a:r>
              <a:rPr lang="en-US" sz="2400" dirty="0"/>
              <a:t>and connecting this new vertex to each of the </a:t>
            </a:r>
            <a:r>
              <a:rPr lang="en-US" sz="2400" i="1" dirty="0"/>
              <a:t>n</a:t>
            </a:r>
            <a:r>
              <a:rPr lang="en-US" sz="2400" dirty="0"/>
              <a:t> vertices in </a:t>
            </a:r>
            <a:r>
              <a:rPr lang="en-US" sz="2400" i="1" dirty="0"/>
              <a:t>C</a:t>
            </a:r>
            <a:r>
              <a:rPr lang="en-US" sz="2400" i="1" baseline="-25000" dirty="0"/>
              <a:t>n</a:t>
            </a:r>
            <a:r>
              <a:rPr lang="en-US" sz="2400" dirty="0"/>
              <a:t> by new edges</a:t>
            </a:r>
            <a:r>
              <a:rPr lang="en-US" sz="2400" i="1" dirty="0"/>
              <a:t>.</a:t>
            </a:r>
          </a:p>
          <a:p>
            <a:pPr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8051" y="2286000"/>
            <a:ext cx="5741241" cy="15240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798" y="5105399"/>
            <a:ext cx="5526604" cy="1523999"/>
          </a:xfrm>
          <a:prstGeom prst="rect">
            <a:avLst/>
          </a:prstGeom>
        </p:spPr>
      </p:pic>
    </p:spTree>
    <p:extLst>
      <p:ext uri="{BB962C8B-B14F-4D97-AF65-F5344CB8AC3E}">
        <p14:creationId xmlns:p14="http://schemas.microsoft.com/office/powerpoint/2010/main" val="20003875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763" y="592312"/>
            <a:ext cx="8229600" cy="515112"/>
          </a:xfrm>
        </p:spPr>
        <p:txBody>
          <a:bodyPr>
            <a:normAutofit fontScale="90000"/>
          </a:bodyPr>
          <a:lstStyle/>
          <a:p>
            <a:r>
              <a:rPr lang="en-US" sz="3600" dirty="0"/>
              <a:t>Special Types of Simple Graphs:       </a:t>
            </a:r>
            <a:r>
              <a:rPr lang="en-US" sz="3600" i="1" dirty="0"/>
              <a:t>n</a:t>
            </a:r>
            <a:r>
              <a:rPr lang="en-US" sz="3600" dirty="0"/>
              <a:t>-Cubes</a:t>
            </a:r>
          </a:p>
        </p:txBody>
      </p:sp>
      <p:sp>
        <p:nvSpPr>
          <p:cNvPr id="3" name="Content Placeholder 2"/>
          <p:cNvSpPr>
            <a:spLocks noGrp="1"/>
          </p:cNvSpPr>
          <p:nvPr>
            <p:ph idx="1"/>
          </p:nvPr>
        </p:nvSpPr>
        <p:spPr>
          <a:xfrm>
            <a:off x="304800" y="1352948"/>
            <a:ext cx="8229600" cy="2152252"/>
          </a:xfrm>
        </p:spPr>
        <p:txBody>
          <a:bodyPr/>
          <a:lstStyle/>
          <a:p>
            <a:pPr indent="0">
              <a:buNone/>
            </a:pPr>
            <a:r>
              <a:rPr lang="en-US" dirty="0"/>
              <a:t>An </a:t>
            </a:r>
            <a:r>
              <a:rPr lang="en-US" i="1" dirty="0"/>
              <a:t>n-dimensional hypercube</a:t>
            </a:r>
            <a:r>
              <a:rPr lang="en-US" dirty="0"/>
              <a:t>, or </a:t>
            </a:r>
            <a:r>
              <a:rPr lang="en-US" i="1" dirty="0"/>
              <a:t>n-cube, </a:t>
            </a:r>
            <a:r>
              <a:rPr lang="en-US" b="1" i="1" dirty="0" err="1"/>
              <a:t>Q</a:t>
            </a:r>
            <a:r>
              <a:rPr lang="en-US" b="1" i="1" baseline="-25000" dirty="0" err="1"/>
              <a:t>n</a:t>
            </a:r>
            <a:r>
              <a:rPr lang="en-US" dirty="0"/>
              <a:t>, is a graph with </a:t>
            </a:r>
            <a:r>
              <a:rPr lang="en-US" dirty="0">
                <a:latin typeface="Cambria" pitchFamily="18" charset="0"/>
              </a:rPr>
              <a:t>2</a:t>
            </a:r>
            <a:r>
              <a:rPr lang="en-US" i="1" baseline="30000" dirty="0"/>
              <a:t>n</a:t>
            </a:r>
            <a:r>
              <a:rPr lang="en-US" dirty="0"/>
              <a:t> vertices representing all bit strings of length </a:t>
            </a:r>
            <a:r>
              <a:rPr lang="en-US" i="1" dirty="0"/>
              <a:t>n</a:t>
            </a:r>
            <a:r>
              <a:rPr lang="en-US" dirty="0"/>
              <a:t>, where there is an edge between two vertices that differ in exactly one bit position.</a:t>
            </a:r>
          </a:p>
          <a:p>
            <a:pPr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3276600"/>
            <a:ext cx="5583997" cy="2311528"/>
          </a:xfrm>
          <a:prstGeom prst="rect">
            <a:avLst/>
          </a:prstGeom>
        </p:spPr>
      </p:pic>
      <p:sp>
        <p:nvSpPr>
          <p:cNvPr id="5" name="TextBox 4"/>
          <p:cNvSpPr txBox="1"/>
          <p:nvPr/>
        </p:nvSpPr>
        <p:spPr>
          <a:xfrm>
            <a:off x="7391400" y="381000"/>
            <a:ext cx="762000" cy="369332"/>
          </a:xfrm>
          <a:prstGeom prst="rect">
            <a:avLst/>
          </a:prstGeom>
          <a:noFill/>
        </p:spPr>
        <p:txBody>
          <a:bodyPr wrap="square" rtlCol="0">
            <a:spAutoFit/>
          </a:bodyPr>
          <a:lstStyle/>
          <a:p>
            <a:r>
              <a:rPr lang="en-US" dirty="0"/>
              <a:t> </a:t>
            </a:r>
          </a:p>
        </p:txBody>
      </p:sp>
    </p:spTree>
    <p:extLst>
      <p:ext uri="{BB962C8B-B14F-4D97-AF65-F5344CB8AC3E}">
        <p14:creationId xmlns:p14="http://schemas.microsoft.com/office/powerpoint/2010/main" val="33285328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Bipartite Graphs</a:t>
            </a:r>
          </a:p>
        </p:txBody>
      </p:sp>
      <p:sp>
        <p:nvSpPr>
          <p:cNvPr id="3" name="Content Placeholder 2"/>
          <p:cNvSpPr>
            <a:spLocks noGrp="1"/>
          </p:cNvSpPr>
          <p:nvPr>
            <p:ph idx="1"/>
          </p:nvPr>
        </p:nvSpPr>
        <p:spPr/>
        <p:txBody>
          <a:bodyPr>
            <a:normAutofit fontScale="85000" lnSpcReduction="20000"/>
          </a:bodyPr>
          <a:lstStyle/>
          <a:p>
            <a:pPr indent="0">
              <a:buNone/>
            </a:pPr>
            <a:r>
              <a:rPr lang="en-US" b="1" dirty="0"/>
              <a:t>Definition:</a:t>
            </a:r>
            <a:r>
              <a:rPr lang="en-US" dirty="0"/>
              <a:t> A simple graph </a:t>
            </a:r>
            <a:r>
              <a:rPr lang="en-US" i="1" dirty="0"/>
              <a:t>G</a:t>
            </a:r>
            <a:r>
              <a:rPr lang="en-US" dirty="0"/>
              <a:t> is bipartite if </a:t>
            </a:r>
            <a:r>
              <a:rPr lang="en-US" i="1" dirty="0"/>
              <a:t>V </a:t>
            </a:r>
            <a:r>
              <a:rPr lang="en-US" dirty="0"/>
              <a:t>can be partitioned into two disjoint subsets </a:t>
            </a:r>
            <a:r>
              <a:rPr lang="en-US" i="1" dirty="0"/>
              <a:t>V</a:t>
            </a:r>
            <a:r>
              <a:rPr lang="en-US" i="1" baseline="-25000" dirty="0"/>
              <a:t>1</a:t>
            </a:r>
            <a:r>
              <a:rPr lang="en-US" i="1" dirty="0"/>
              <a:t> </a:t>
            </a:r>
            <a:r>
              <a:rPr lang="en-US" dirty="0"/>
              <a:t>and </a:t>
            </a:r>
            <a:r>
              <a:rPr lang="en-US" i="1" dirty="0"/>
              <a:t>V</a:t>
            </a:r>
            <a:r>
              <a:rPr lang="en-US" i="1" baseline="-25000" dirty="0"/>
              <a:t>2</a:t>
            </a:r>
            <a:r>
              <a:rPr lang="en-US" dirty="0"/>
              <a:t> such that every edge connects a vertex in </a:t>
            </a:r>
            <a:r>
              <a:rPr lang="en-US" i="1" dirty="0"/>
              <a:t>V</a:t>
            </a:r>
            <a:r>
              <a:rPr lang="en-US" i="1" baseline="-25000" dirty="0"/>
              <a:t>1</a:t>
            </a:r>
            <a:r>
              <a:rPr lang="en-US" dirty="0"/>
              <a:t> and a vertex in </a:t>
            </a:r>
            <a:r>
              <a:rPr lang="en-US" i="1" dirty="0"/>
              <a:t>V</a:t>
            </a:r>
            <a:r>
              <a:rPr lang="en-US" i="1" baseline="-25000" dirty="0"/>
              <a:t>2</a:t>
            </a:r>
            <a:r>
              <a:rPr lang="en-US" dirty="0"/>
              <a:t>. In other words, there are no edges which connect two vertices in </a:t>
            </a:r>
            <a:r>
              <a:rPr lang="en-US" i="1" dirty="0"/>
              <a:t>V</a:t>
            </a:r>
            <a:r>
              <a:rPr lang="en-US" i="1" baseline="-25000" dirty="0"/>
              <a:t>1</a:t>
            </a:r>
            <a:r>
              <a:rPr lang="en-US" dirty="0"/>
              <a:t> or in </a:t>
            </a:r>
            <a:r>
              <a:rPr lang="en-US" i="1" dirty="0"/>
              <a:t>V</a:t>
            </a:r>
            <a:r>
              <a:rPr lang="en-US" i="1" baseline="-25000" dirty="0"/>
              <a:t>2</a:t>
            </a:r>
            <a:r>
              <a:rPr lang="en-US" dirty="0"/>
              <a:t>.</a:t>
            </a:r>
          </a:p>
          <a:p>
            <a:pPr indent="0">
              <a:buNone/>
            </a:pPr>
            <a:endParaRPr lang="en-US" dirty="0"/>
          </a:p>
          <a:p>
            <a:pPr indent="0">
              <a:buNone/>
            </a:pPr>
            <a:r>
              <a:rPr lang="en-US" dirty="0"/>
              <a:t>It is not hard to show that an equivalent definition of a bipartite graph is a graph where it is possible to color the vertices red or blue so that no two adjacent vertices are the same color.</a:t>
            </a:r>
          </a:p>
          <a:p>
            <a:pPr indent="0">
              <a:buNone/>
            </a:pPr>
            <a:endParaRPr lang="en-US" dirty="0"/>
          </a:p>
          <a:p>
            <a:pPr indent="0">
              <a:buNone/>
            </a:pPr>
            <a:r>
              <a:rPr lang="en-US" dirty="0"/>
              <a:t> </a:t>
            </a:r>
          </a:p>
          <a:p>
            <a:pPr indent="0">
              <a:buNone/>
            </a:pPr>
            <a:endParaRPr lang="en-US" dirty="0"/>
          </a:p>
          <a:p>
            <a:pPr indent="0">
              <a:buNone/>
            </a:pPr>
            <a:endParaRPr lang="en-US" dirty="0"/>
          </a:p>
          <a:p>
            <a:pPr indent="0">
              <a:buNone/>
            </a:pPr>
            <a:r>
              <a:rPr lang="en-US" dirty="0"/>
              <a: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200" y="4800600"/>
            <a:ext cx="4695820" cy="1742313"/>
          </a:xfrm>
          <a:prstGeom prst="rect">
            <a:avLst/>
          </a:prstGeom>
          <a:ln>
            <a:solidFill>
              <a:schemeClr val="accent1"/>
            </a:solidFill>
          </a:ln>
        </p:spPr>
      </p:pic>
      <p:sp>
        <p:nvSpPr>
          <p:cNvPr id="6" name="TextBox 5"/>
          <p:cNvSpPr txBox="1"/>
          <p:nvPr/>
        </p:nvSpPr>
        <p:spPr>
          <a:xfrm>
            <a:off x="685800" y="5136214"/>
            <a:ext cx="1066800" cy="646331"/>
          </a:xfrm>
          <a:prstGeom prst="rect">
            <a:avLst/>
          </a:prstGeom>
          <a:noFill/>
        </p:spPr>
        <p:txBody>
          <a:bodyPr wrap="square" rtlCol="0">
            <a:spAutoFit/>
          </a:bodyPr>
          <a:lstStyle/>
          <a:p>
            <a:r>
              <a:rPr lang="en-US" i="1" dirty="0"/>
              <a:t>G</a:t>
            </a:r>
            <a:r>
              <a:rPr lang="en-US" dirty="0"/>
              <a:t> is  bipartite</a:t>
            </a:r>
          </a:p>
        </p:txBody>
      </p:sp>
      <p:sp>
        <p:nvSpPr>
          <p:cNvPr id="7" name="TextBox 6"/>
          <p:cNvSpPr txBox="1"/>
          <p:nvPr/>
        </p:nvSpPr>
        <p:spPr>
          <a:xfrm>
            <a:off x="6858000" y="4788587"/>
            <a:ext cx="2057400" cy="1754326"/>
          </a:xfrm>
          <a:prstGeom prst="rect">
            <a:avLst/>
          </a:prstGeom>
          <a:noFill/>
        </p:spPr>
        <p:txBody>
          <a:bodyPr wrap="square" rtlCol="0">
            <a:spAutoFit/>
          </a:bodyPr>
          <a:lstStyle/>
          <a:p>
            <a:r>
              <a:rPr lang="en-US" i="1" dirty="0"/>
              <a:t>H</a:t>
            </a:r>
            <a:r>
              <a:rPr lang="en-US" dirty="0"/>
              <a:t> is  not bipartite</a:t>
            </a:r>
          </a:p>
          <a:p>
            <a:r>
              <a:rPr lang="en-US" dirty="0"/>
              <a:t>since if we color </a:t>
            </a:r>
            <a:r>
              <a:rPr lang="en-US" i="1" dirty="0"/>
              <a:t>a</a:t>
            </a:r>
            <a:r>
              <a:rPr lang="en-US" dirty="0"/>
              <a:t> red, then the adjacent vertices </a:t>
            </a:r>
            <a:r>
              <a:rPr lang="en-US" i="1" dirty="0"/>
              <a:t>f</a:t>
            </a:r>
            <a:r>
              <a:rPr lang="en-US" dirty="0"/>
              <a:t> and </a:t>
            </a:r>
            <a:r>
              <a:rPr lang="en-US" i="1" dirty="0"/>
              <a:t>b</a:t>
            </a:r>
            <a:r>
              <a:rPr lang="en-US" dirty="0"/>
              <a:t> must both be blue.</a:t>
            </a:r>
          </a:p>
        </p:txBody>
      </p:sp>
      <p:sp>
        <p:nvSpPr>
          <p:cNvPr id="8" name="Oval 7"/>
          <p:cNvSpPr/>
          <p:nvPr/>
        </p:nvSpPr>
        <p:spPr>
          <a:xfrm>
            <a:off x="2590800" y="4953000"/>
            <a:ext cx="152400" cy="14211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505200" y="4952999"/>
            <a:ext cx="152400" cy="14211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505200" y="5867400"/>
            <a:ext cx="152400" cy="14211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057400" y="5257800"/>
            <a:ext cx="152400" cy="14211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075290" y="5640430"/>
            <a:ext cx="152400" cy="14211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038600" y="5317264"/>
            <a:ext cx="152400" cy="14211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608690" y="5864177"/>
            <a:ext cx="152400" cy="14211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873" y="288608"/>
            <a:ext cx="8229600" cy="489584"/>
          </a:xfrm>
        </p:spPr>
        <p:txBody>
          <a:bodyPr>
            <a:normAutofit fontScale="90000"/>
          </a:bodyPr>
          <a:lstStyle/>
          <a:p>
            <a:r>
              <a:rPr lang="en-US" sz="3600" dirty="0"/>
              <a:t>Bipartite Graphs (</a:t>
            </a:r>
            <a:r>
              <a:rPr lang="en-US" sz="3600" i="1" dirty="0"/>
              <a:t>continued</a:t>
            </a:r>
            <a:r>
              <a:rPr lang="en-US" sz="3600" dirty="0"/>
              <a:t>)</a:t>
            </a:r>
          </a:p>
        </p:txBody>
      </p:sp>
      <p:sp>
        <p:nvSpPr>
          <p:cNvPr id="3" name="Content Placeholder 2"/>
          <p:cNvSpPr>
            <a:spLocks noGrp="1"/>
          </p:cNvSpPr>
          <p:nvPr>
            <p:ph idx="1"/>
          </p:nvPr>
        </p:nvSpPr>
        <p:spPr>
          <a:xfrm>
            <a:off x="228600" y="1082040"/>
            <a:ext cx="8229600" cy="4861560"/>
          </a:xfrm>
        </p:spPr>
        <p:txBody>
          <a:bodyPr>
            <a:normAutofit fontScale="77500" lnSpcReduction="20000"/>
          </a:bodyPr>
          <a:lstStyle/>
          <a:p>
            <a:pPr indent="0">
              <a:buNone/>
            </a:pPr>
            <a:r>
              <a:rPr lang="en-US" b="1" dirty="0"/>
              <a:t>Example</a:t>
            </a:r>
            <a:r>
              <a:rPr lang="en-US" dirty="0"/>
              <a:t>:  Show that </a:t>
            </a:r>
            <a:r>
              <a:rPr lang="en-US" i="1" dirty="0"/>
              <a:t>C</a:t>
            </a:r>
            <a:r>
              <a:rPr lang="en-US" baseline="-25000" dirty="0">
                <a:latin typeface="Cambria" pitchFamily="18" charset="0"/>
              </a:rPr>
              <a:t>6</a:t>
            </a:r>
            <a:r>
              <a:rPr lang="en-US" dirty="0"/>
              <a:t> is bipartite.</a:t>
            </a:r>
          </a:p>
          <a:p>
            <a:pPr indent="0">
              <a:buNone/>
            </a:pPr>
            <a:r>
              <a:rPr lang="en-US" b="1" dirty="0"/>
              <a:t>Solution</a:t>
            </a:r>
            <a:r>
              <a:rPr lang="en-US" dirty="0"/>
              <a:t>: We can partition the vertex set into </a:t>
            </a:r>
            <a:br>
              <a:rPr lang="en-US" dirty="0"/>
            </a:br>
            <a:r>
              <a:rPr lang="en-US" i="1" dirty="0"/>
              <a:t>V</a:t>
            </a:r>
            <a:r>
              <a:rPr lang="en-US" baseline="-25000" dirty="0">
                <a:latin typeface="Cambria" pitchFamily="18" charset="0"/>
              </a:rPr>
              <a:t>1</a:t>
            </a:r>
            <a:r>
              <a:rPr lang="en-US" dirty="0"/>
              <a:t> = {</a:t>
            </a:r>
            <a:r>
              <a:rPr lang="en-US" i="1" dirty="0"/>
              <a:t>v</a:t>
            </a:r>
            <a:r>
              <a:rPr lang="en-US" baseline="-25000" dirty="0">
                <a:latin typeface="Cambria" pitchFamily="18" charset="0"/>
              </a:rPr>
              <a:t>1</a:t>
            </a:r>
            <a:r>
              <a:rPr lang="en-US" dirty="0"/>
              <a:t>, </a:t>
            </a:r>
            <a:r>
              <a:rPr lang="en-US" i="1" dirty="0"/>
              <a:t>v</a:t>
            </a:r>
            <a:r>
              <a:rPr lang="en-US" baseline="-25000" dirty="0">
                <a:latin typeface="Cambria" pitchFamily="18" charset="0"/>
              </a:rPr>
              <a:t>3</a:t>
            </a:r>
            <a:r>
              <a:rPr lang="en-US" dirty="0"/>
              <a:t>, </a:t>
            </a:r>
            <a:r>
              <a:rPr lang="en-US" i="1" dirty="0"/>
              <a:t>v</a:t>
            </a:r>
            <a:r>
              <a:rPr lang="en-US" baseline="-25000" dirty="0">
                <a:latin typeface="Cambria" pitchFamily="18" charset="0"/>
              </a:rPr>
              <a:t>5</a:t>
            </a:r>
            <a:r>
              <a:rPr lang="en-US" dirty="0"/>
              <a:t>} and </a:t>
            </a:r>
            <a:r>
              <a:rPr lang="en-US" i="1" dirty="0"/>
              <a:t>V</a:t>
            </a:r>
            <a:r>
              <a:rPr lang="en-US" baseline="-25000" dirty="0">
                <a:latin typeface="Cambria" pitchFamily="18" charset="0"/>
              </a:rPr>
              <a:t>2</a:t>
            </a:r>
            <a:r>
              <a:rPr lang="en-US" dirty="0"/>
              <a:t> = {</a:t>
            </a:r>
            <a:r>
              <a:rPr lang="en-US" i="1" dirty="0"/>
              <a:t>v</a:t>
            </a:r>
            <a:r>
              <a:rPr lang="en-US" baseline="-25000" dirty="0">
                <a:latin typeface="Cambria" pitchFamily="18" charset="0"/>
              </a:rPr>
              <a:t>2</a:t>
            </a:r>
            <a:r>
              <a:rPr lang="en-US" dirty="0"/>
              <a:t>, </a:t>
            </a:r>
            <a:r>
              <a:rPr lang="en-US" i="1" dirty="0"/>
              <a:t>v</a:t>
            </a:r>
            <a:r>
              <a:rPr lang="en-US" baseline="-25000" dirty="0">
                <a:latin typeface="Cambria" pitchFamily="18" charset="0"/>
              </a:rPr>
              <a:t>4</a:t>
            </a:r>
            <a:r>
              <a:rPr lang="en-US" dirty="0"/>
              <a:t>, </a:t>
            </a:r>
            <a:r>
              <a:rPr lang="en-US" i="1" dirty="0"/>
              <a:t>v</a:t>
            </a:r>
            <a:r>
              <a:rPr lang="en-US" baseline="-25000" dirty="0">
                <a:latin typeface="Cambria" pitchFamily="18" charset="0"/>
              </a:rPr>
              <a:t>6</a:t>
            </a:r>
            <a:r>
              <a:rPr lang="en-US" dirty="0"/>
              <a:t>} so that every edge of </a:t>
            </a:r>
            <a:r>
              <a:rPr lang="en-US" i="1" dirty="0"/>
              <a:t>C</a:t>
            </a:r>
            <a:r>
              <a:rPr lang="en-US" baseline="-25000" dirty="0">
                <a:latin typeface="Cambria" pitchFamily="18" charset="0"/>
              </a:rPr>
              <a:t>6</a:t>
            </a:r>
            <a:r>
              <a:rPr lang="en-US" dirty="0"/>
              <a:t> </a:t>
            </a:r>
            <a:br>
              <a:rPr lang="en-US" dirty="0"/>
            </a:br>
            <a:r>
              <a:rPr lang="en-US" dirty="0"/>
              <a:t>connects a vertex in </a:t>
            </a:r>
            <a:r>
              <a:rPr lang="en-US" i="1" dirty="0"/>
              <a:t>V</a:t>
            </a:r>
            <a:r>
              <a:rPr lang="en-US" baseline="-25000" dirty="0">
                <a:latin typeface="Cambria" pitchFamily="18" charset="0"/>
              </a:rPr>
              <a:t>1</a:t>
            </a:r>
            <a:r>
              <a:rPr lang="en-US" dirty="0"/>
              <a:t> and </a:t>
            </a:r>
            <a:r>
              <a:rPr lang="en-US" i="1" dirty="0"/>
              <a:t>V</a:t>
            </a:r>
            <a:r>
              <a:rPr lang="en-US" baseline="-25000" dirty="0">
                <a:latin typeface="Cambria" pitchFamily="18" charset="0"/>
              </a:rPr>
              <a:t>2</a:t>
            </a:r>
            <a:r>
              <a:rPr lang="en-US" dirty="0"/>
              <a:t> .</a:t>
            </a:r>
          </a:p>
          <a:p>
            <a:pPr indent="0">
              <a:buNone/>
            </a:pPr>
            <a:endParaRPr lang="en-US" dirty="0"/>
          </a:p>
          <a:p>
            <a:pPr indent="0">
              <a:buNone/>
            </a:pPr>
            <a:endParaRPr lang="en-US" dirty="0"/>
          </a:p>
          <a:p>
            <a:pPr indent="0">
              <a:buNone/>
            </a:pPr>
            <a:endParaRPr lang="en-US" b="1" dirty="0"/>
          </a:p>
          <a:p>
            <a:pPr indent="0">
              <a:buNone/>
            </a:pPr>
            <a:endParaRPr lang="en-US" b="1" dirty="0"/>
          </a:p>
          <a:p>
            <a:pPr indent="0">
              <a:buNone/>
            </a:pPr>
            <a:endParaRPr lang="en-US" b="1" dirty="0"/>
          </a:p>
          <a:p>
            <a:pPr indent="0">
              <a:buNone/>
            </a:pPr>
            <a:endParaRPr lang="en-US" b="1" dirty="0"/>
          </a:p>
          <a:p>
            <a:pPr indent="0">
              <a:buNone/>
            </a:pPr>
            <a:r>
              <a:rPr lang="en-US" b="1" dirty="0"/>
              <a:t>Example</a:t>
            </a:r>
            <a:r>
              <a:rPr lang="en-US" dirty="0"/>
              <a:t>:  Show that </a:t>
            </a:r>
            <a:r>
              <a:rPr lang="en-US" i="1" dirty="0"/>
              <a:t>C</a:t>
            </a:r>
            <a:r>
              <a:rPr lang="en-US" baseline="-25000" dirty="0">
                <a:latin typeface="Cambria" pitchFamily="18" charset="0"/>
              </a:rPr>
              <a:t>3</a:t>
            </a:r>
            <a:r>
              <a:rPr lang="en-US" dirty="0"/>
              <a:t> is not bipartite.</a:t>
            </a:r>
          </a:p>
          <a:p>
            <a:pPr indent="0">
              <a:buNone/>
            </a:pPr>
            <a:r>
              <a:rPr lang="en-US" b="1" dirty="0"/>
              <a:t>Solution</a:t>
            </a:r>
            <a:r>
              <a:rPr lang="en-US" dirty="0"/>
              <a:t>:  If we divide the vertex set of </a:t>
            </a:r>
            <a:r>
              <a:rPr lang="en-US" i="1" dirty="0"/>
              <a:t>C</a:t>
            </a:r>
            <a:r>
              <a:rPr lang="en-US" baseline="-25000" dirty="0">
                <a:latin typeface="Cambria Math" pitchFamily="18" charset="0"/>
                <a:ea typeface="Cambria Math" pitchFamily="18" charset="0"/>
              </a:rPr>
              <a:t>3</a:t>
            </a:r>
            <a:r>
              <a:rPr lang="en-US" dirty="0"/>
              <a:t> into two nonempty sets, one of the two must contain two vertices. </a:t>
            </a:r>
          </a:p>
          <a:p>
            <a:pPr indent="0">
              <a:buNone/>
            </a:pPr>
            <a:r>
              <a:rPr lang="en-US" dirty="0"/>
              <a:t>But in </a:t>
            </a:r>
            <a:r>
              <a:rPr lang="en-US" i="1" dirty="0"/>
              <a:t>C</a:t>
            </a:r>
            <a:r>
              <a:rPr lang="en-US" baseline="-25000" dirty="0">
                <a:latin typeface="Cambria Math" pitchFamily="18" charset="0"/>
                <a:ea typeface="Cambria Math" pitchFamily="18" charset="0"/>
              </a:rPr>
              <a:t>3</a:t>
            </a:r>
            <a:r>
              <a:rPr lang="en-US" dirty="0"/>
              <a:t>  every vertex is connected to every other vertex. </a:t>
            </a:r>
          </a:p>
          <a:p>
            <a:pPr indent="0">
              <a:buNone/>
            </a:pPr>
            <a:r>
              <a:rPr lang="en-US" dirty="0"/>
              <a:t>Therefore, the two vertices in the same partition </a:t>
            </a:r>
            <a:br>
              <a:rPr lang="en-US" dirty="0"/>
            </a:br>
            <a:r>
              <a:rPr lang="en-US" dirty="0"/>
              <a:t>are connected. Hence, </a:t>
            </a:r>
            <a:r>
              <a:rPr lang="en-US" i="1" dirty="0"/>
              <a:t>C</a:t>
            </a:r>
            <a:r>
              <a:rPr lang="en-US" baseline="-25000" dirty="0">
                <a:latin typeface="Cambria Math" pitchFamily="18" charset="0"/>
                <a:ea typeface="Cambria Math" pitchFamily="18" charset="0"/>
              </a:rPr>
              <a:t>3</a:t>
            </a:r>
            <a:r>
              <a:rPr lang="en-US" dirty="0"/>
              <a:t> is not bipartite.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0" y="2290827"/>
            <a:ext cx="3170426" cy="1333988"/>
          </a:xfrm>
          <a:prstGeom prst="rect">
            <a:avLst/>
          </a:prstGeom>
        </p:spPr>
      </p:pic>
      <p:pic>
        <p:nvPicPr>
          <p:cNvPr id="8" name="Picture 7">
            <a:extLst>
              <a:ext uri="{FF2B5EF4-FFF2-40B4-BE49-F238E27FC236}">
                <a16:creationId xmlns:a16="http://schemas.microsoft.com/office/drawing/2014/main" id="{32A6CB2E-7CC0-2ABB-5DCD-875B56427B63}"/>
              </a:ext>
            </a:extLst>
          </p:cNvPr>
          <p:cNvPicPr>
            <a:picLocks noChangeAspect="1"/>
          </p:cNvPicPr>
          <p:nvPr/>
        </p:nvPicPr>
        <p:blipFill>
          <a:blip r:embed="rId3"/>
          <a:stretch>
            <a:fillRect/>
          </a:stretch>
        </p:blipFill>
        <p:spPr>
          <a:xfrm>
            <a:off x="1219200" y="2433573"/>
            <a:ext cx="1375455" cy="1191242"/>
          </a:xfrm>
          <a:prstGeom prst="rect">
            <a:avLst/>
          </a:prstGeom>
        </p:spPr>
      </p:pic>
      <p:sp>
        <p:nvSpPr>
          <p:cNvPr id="9" name="Arrow: Right 8">
            <a:extLst>
              <a:ext uri="{FF2B5EF4-FFF2-40B4-BE49-F238E27FC236}">
                <a16:creationId xmlns:a16="http://schemas.microsoft.com/office/drawing/2014/main" id="{B957BB56-86E2-ECB5-46A2-6BB35AE6CE33}"/>
              </a:ext>
            </a:extLst>
          </p:cNvPr>
          <p:cNvSpPr/>
          <p:nvPr/>
        </p:nvSpPr>
        <p:spPr>
          <a:xfrm>
            <a:off x="2819400" y="2874631"/>
            <a:ext cx="762000" cy="16637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E2E28D3-5FE1-CF23-1820-1686EA42F1CA}"/>
              </a:ext>
            </a:extLst>
          </p:cNvPr>
          <p:cNvPicPr>
            <a:picLocks noChangeAspect="1"/>
          </p:cNvPicPr>
          <p:nvPr/>
        </p:nvPicPr>
        <p:blipFill>
          <a:blip r:embed="rId4"/>
          <a:stretch>
            <a:fillRect/>
          </a:stretch>
        </p:blipFill>
        <p:spPr>
          <a:xfrm>
            <a:off x="6914892" y="4824271"/>
            <a:ext cx="1543308" cy="1137593"/>
          </a:xfrm>
          <a:prstGeom prst="rect">
            <a:avLst/>
          </a:prstGeom>
        </p:spPr>
      </p:pic>
    </p:spTree>
    <p:extLst>
      <p:ext uri="{BB962C8B-B14F-4D97-AF65-F5344CB8AC3E}">
        <p14:creationId xmlns:p14="http://schemas.microsoft.com/office/powerpoint/2010/main" val="13134577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r>
              <a:rPr lang="en-US" sz="3600" dirty="0"/>
              <a:t>Complete Bipartite Graphs</a:t>
            </a:r>
          </a:p>
        </p:txBody>
      </p:sp>
      <p:sp>
        <p:nvSpPr>
          <p:cNvPr id="3" name="Content Placeholder 2"/>
          <p:cNvSpPr>
            <a:spLocks noGrp="1"/>
          </p:cNvSpPr>
          <p:nvPr>
            <p:ph idx="1"/>
          </p:nvPr>
        </p:nvSpPr>
        <p:spPr>
          <a:xfrm>
            <a:off x="457200" y="1447800"/>
            <a:ext cx="8229600" cy="4876800"/>
          </a:xfrm>
        </p:spPr>
        <p:txBody>
          <a:bodyPr/>
          <a:lstStyle/>
          <a:p>
            <a:pPr indent="0">
              <a:buNone/>
            </a:pPr>
            <a:r>
              <a:rPr lang="en-US" b="1" dirty="0"/>
              <a:t>Definition:</a:t>
            </a:r>
            <a:r>
              <a:rPr lang="en-US" dirty="0"/>
              <a:t>  A </a:t>
            </a:r>
            <a:r>
              <a:rPr lang="en-US" i="1" dirty="0"/>
              <a:t>complete bipartite graph </a:t>
            </a:r>
            <a:r>
              <a:rPr lang="en-US" i="1" dirty="0" err="1"/>
              <a:t>K</a:t>
            </a:r>
            <a:r>
              <a:rPr lang="en-US" i="1" baseline="-25000" dirty="0" err="1"/>
              <a:t>m,n</a:t>
            </a:r>
            <a:r>
              <a:rPr lang="en-US" dirty="0"/>
              <a:t> is a graph that has its vertex set partitioned into two subsets           </a:t>
            </a:r>
            <a:r>
              <a:rPr lang="en-US" i="1" dirty="0"/>
              <a:t>V</a:t>
            </a:r>
            <a:r>
              <a:rPr lang="en-US" baseline="-25000" dirty="0">
                <a:latin typeface="Cambria Math" pitchFamily="18" charset="0"/>
                <a:ea typeface="Cambria Math" pitchFamily="18" charset="0"/>
              </a:rPr>
              <a:t>1</a:t>
            </a:r>
            <a:r>
              <a:rPr lang="en-US" dirty="0"/>
              <a:t> of size </a:t>
            </a:r>
            <a:r>
              <a:rPr lang="en-US" i="1" dirty="0"/>
              <a:t>m</a:t>
            </a:r>
            <a:r>
              <a:rPr lang="en-US" dirty="0"/>
              <a:t> and </a:t>
            </a:r>
            <a:r>
              <a:rPr lang="en-US" i="1" dirty="0"/>
              <a:t>V</a:t>
            </a:r>
            <a:r>
              <a:rPr lang="en-US" baseline="-25000" dirty="0">
                <a:latin typeface="Cambria Math" pitchFamily="18" charset="0"/>
                <a:ea typeface="Cambria Math" pitchFamily="18" charset="0"/>
              </a:rPr>
              <a:t>2</a:t>
            </a:r>
            <a:r>
              <a:rPr lang="en-US" dirty="0"/>
              <a:t> of size </a:t>
            </a:r>
            <a:r>
              <a:rPr lang="en-US" i="1" dirty="0"/>
              <a:t>n</a:t>
            </a:r>
            <a:r>
              <a:rPr lang="en-US" dirty="0"/>
              <a:t> such that there is an edge from every vertex in </a:t>
            </a:r>
            <a:r>
              <a:rPr lang="en-US" i="1" dirty="0"/>
              <a:t>V</a:t>
            </a:r>
            <a:r>
              <a:rPr lang="en-US" baseline="-25000" dirty="0">
                <a:latin typeface="Cambria Math" pitchFamily="18" charset="0"/>
                <a:ea typeface="Cambria Math" pitchFamily="18" charset="0"/>
              </a:rPr>
              <a:t>1</a:t>
            </a:r>
            <a:r>
              <a:rPr lang="en-US" dirty="0"/>
              <a:t> to every vertex in </a:t>
            </a:r>
            <a:r>
              <a:rPr lang="en-US" i="1" dirty="0"/>
              <a:t>V</a:t>
            </a:r>
            <a:r>
              <a:rPr lang="en-US" baseline="-25000" dirty="0">
                <a:latin typeface="Cambria Math" pitchFamily="18" charset="0"/>
                <a:ea typeface="Cambria Math" pitchFamily="18" charset="0"/>
              </a:rPr>
              <a:t>2</a:t>
            </a:r>
            <a:r>
              <a:rPr lang="en-US" i="1" dirty="0"/>
              <a:t>.</a:t>
            </a:r>
          </a:p>
          <a:p>
            <a:pPr indent="0">
              <a:buNone/>
            </a:pPr>
            <a:r>
              <a:rPr lang="en-US" b="1" dirty="0"/>
              <a:t>Example</a:t>
            </a:r>
            <a:r>
              <a:rPr lang="en-US" dirty="0"/>
              <a:t>: Four complete bipartite graphs: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1652" y="3733800"/>
            <a:ext cx="6934200" cy="2971800"/>
          </a:xfrm>
          <a:prstGeom prst="rect">
            <a:avLst/>
          </a:prstGeom>
        </p:spPr>
      </p:pic>
    </p:spTree>
    <p:extLst>
      <p:ext uri="{BB962C8B-B14F-4D97-AF65-F5344CB8AC3E}">
        <p14:creationId xmlns:p14="http://schemas.microsoft.com/office/powerpoint/2010/main" val="8031599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15112"/>
          </a:xfrm>
        </p:spPr>
        <p:txBody>
          <a:bodyPr>
            <a:normAutofit fontScale="90000"/>
          </a:bodyPr>
          <a:lstStyle/>
          <a:p>
            <a:r>
              <a:rPr lang="en-US" sz="3200" dirty="0"/>
              <a:t>Bipartite Graphs and </a:t>
            </a:r>
            <a:r>
              <a:rPr lang="en-US" sz="3200" dirty="0" err="1"/>
              <a:t>Matchings</a:t>
            </a:r>
            <a:endParaRPr lang="en-US" sz="3200" dirty="0"/>
          </a:p>
        </p:txBody>
      </p:sp>
      <p:sp>
        <p:nvSpPr>
          <p:cNvPr id="3" name="Content Placeholder 2"/>
          <p:cNvSpPr>
            <a:spLocks noGrp="1"/>
          </p:cNvSpPr>
          <p:nvPr>
            <p:ph idx="1"/>
          </p:nvPr>
        </p:nvSpPr>
        <p:spPr>
          <a:xfrm>
            <a:off x="228600" y="914400"/>
            <a:ext cx="8229600" cy="5562600"/>
          </a:xfrm>
        </p:spPr>
        <p:txBody>
          <a:bodyPr>
            <a:normAutofit fontScale="77500" lnSpcReduction="20000"/>
          </a:bodyPr>
          <a:lstStyle/>
          <a:p>
            <a:r>
              <a:rPr lang="en-US" dirty="0"/>
              <a:t>Bipartite graphs are used to model applications that involve matching the elements of one set to elements in another, for example:</a:t>
            </a:r>
          </a:p>
          <a:p>
            <a:r>
              <a:rPr lang="en-US" i="1" dirty="0"/>
              <a:t>Job assignments </a:t>
            </a:r>
            <a:r>
              <a:rPr lang="en-US" dirty="0"/>
              <a:t>- vertices represent the jobs and the employees, edges link employees with those jobs they have been trained to do. A common goal is to match jobs to employees so that the most jobs are done.</a:t>
            </a:r>
          </a:p>
          <a:p>
            <a:endParaRPr lang="en-US" dirty="0"/>
          </a:p>
          <a:p>
            <a:pPr marL="0" indent="0">
              <a:buNone/>
            </a:pPr>
            <a:endParaRPr lang="en-US" dirty="0"/>
          </a:p>
          <a:p>
            <a:endParaRPr lang="en-US" dirty="0"/>
          </a:p>
          <a:p>
            <a:endParaRPr lang="en-US" i="1" dirty="0"/>
          </a:p>
          <a:p>
            <a:endParaRPr lang="en-US" i="1" dirty="0"/>
          </a:p>
          <a:p>
            <a:endParaRPr lang="en-US" i="1" dirty="0"/>
          </a:p>
          <a:p>
            <a:endParaRPr lang="en-US" i="1" dirty="0"/>
          </a:p>
          <a:p>
            <a:r>
              <a:rPr lang="en-US" i="1" dirty="0"/>
              <a:t>Marriage </a:t>
            </a:r>
            <a:r>
              <a:rPr lang="en-US" dirty="0"/>
              <a:t>- vertices represent the men and the women and edges link a </a:t>
            </a:r>
            <a:r>
              <a:rPr lang="en-US" dirty="0" err="1"/>
              <a:t>a</a:t>
            </a:r>
            <a:r>
              <a:rPr lang="en-US" dirty="0"/>
              <a:t> man and a woman if they are an acceptable spouse.  We may wish to find the largest number of possible marriages.</a:t>
            </a:r>
          </a:p>
          <a:p>
            <a:endParaRPr lang="en-US" dirty="0"/>
          </a:p>
          <a:p>
            <a:pPr marL="0" indent="0">
              <a:buNone/>
            </a:pPr>
            <a:r>
              <a:rPr lang="en-US" dirty="0"/>
              <a:t>  </a:t>
            </a:r>
            <a:endParaRPr lang="en-US" i="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2667000"/>
            <a:ext cx="7773984" cy="1828800"/>
          </a:xfrm>
          <a:prstGeom prst="rect">
            <a:avLst/>
          </a:prstGeom>
        </p:spPr>
      </p:pic>
    </p:spTree>
    <p:extLst>
      <p:ext uri="{BB962C8B-B14F-4D97-AF65-F5344CB8AC3E}">
        <p14:creationId xmlns:p14="http://schemas.microsoft.com/office/powerpoint/2010/main" val="1305258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tching (Graph Theory) | Brilliant Math &amp; Science Wiki">
            <a:extLst>
              <a:ext uri="{FF2B5EF4-FFF2-40B4-BE49-F238E27FC236}">
                <a16:creationId xmlns:a16="http://schemas.microsoft.com/office/drawing/2014/main" id="{EFBD55F2-530E-A262-1B31-4BA487D966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376" y="4343400"/>
            <a:ext cx="4424363" cy="24526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AD5C2A8-4632-331E-C0A0-42857821E23A}"/>
              </a:ext>
            </a:extLst>
          </p:cNvPr>
          <p:cNvSpPr>
            <a:spLocks noGrp="1"/>
          </p:cNvSpPr>
          <p:nvPr>
            <p:ph type="title"/>
          </p:nvPr>
        </p:nvSpPr>
        <p:spPr>
          <a:xfrm>
            <a:off x="685800" y="0"/>
            <a:ext cx="7772400" cy="665587"/>
          </a:xfrm>
        </p:spPr>
        <p:txBody>
          <a:bodyPr/>
          <a:lstStyle/>
          <a:p>
            <a:pPr>
              <a:defRPr/>
            </a:pPr>
            <a:r>
              <a:rPr lang="en-US" sz="3600" dirty="0"/>
              <a:t>Bipartite Graphs and </a:t>
            </a:r>
            <a:r>
              <a:rPr lang="en-US" sz="3600" dirty="0" err="1"/>
              <a:t>Matchings</a:t>
            </a:r>
            <a:endParaRPr lang="en-US" sz="3600" dirty="0"/>
          </a:p>
        </p:txBody>
      </p:sp>
      <p:sp>
        <p:nvSpPr>
          <p:cNvPr id="6" name="Rectangle 5">
            <a:extLst>
              <a:ext uri="{FF2B5EF4-FFF2-40B4-BE49-F238E27FC236}">
                <a16:creationId xmlns:a16="http://schemas.microsoft.com/office/drawing/2014/main" id="{2949C39D-6085-7304-5325-8D1A8DDA2F03}"/>
              </a:ext>
            </a:extLst>
          </p:cNvPr>
          <p:cNvSpPr/>
          <p:nvPr/>
        </p:nvSpPr>
        <p:spPr>
          <a:xfrm>
            <a:off x="0" y="762000"/>
            <a:ext cx="8839200" cy="5189113"/>
          </a:xfrm>
          <a:prstGeom prst="rect">
            <a:avLst/>
          </a:prstGeom>
        </p:spPr>
        <p:txBody>
          <a:bodyPr>
            <a:spAutoFit/>
          </a:bodyPr>
          <a:lstStyle/>
          <a:p>
            <a:pPr eaLnBrk="1" hangingPunct="1">
              <a:spcBef>
                <a:spcPct val="20000"/>
              </a:spcBef>
              <a:defRPr/>
            </a:pPr>
            <a:r>
              <a:rPr lang="en-US" sz="2400" dirty="0">
                <a:effectLst>
                  <a:outerShdw blurRad="38100" dist="38100" dir="2700000" algn="tl">
                    <a:srgbClr val="000000">
                      <a:alpha val="43137"/>
                    </a:srgbClr>
                  </a:outerShdw>
                </a:effectLst>
              </a:rPr>
              <a:t>A </a:t>
            </a:r>
            <a:r>
              <a:rPr lang="en-US" sz="2400" b="1" dirty="0">
                <a:solidFill>
                  <a:srgbClr val="0070C0"/>
                </a:solidFill>
                <a:effectLst>
                  <a:outerShdw blurRad="38100" dist="38100" dir="2700000" algn="tl">
                    <a:srgbClr val="000000"/>
                  </a:outerShdw>
                </a:effectLst>
                <a:latin typeface="+mn-lt"/>
                <a:sym typeface="Symbol" pitchFamily="18" charset="2"/>
              </a:rPr>
              <a:t>matching M</a:t>
            </a:r>
            <a:r>
              <a:rPr lang="en-US" sz="2400" b="1" i="1" dirty="0">
                <a:effectLst>
                  <a:outerShdw blurRad="38100" dist="38100" dir="2700000" algn="tl">
                    <a:srgbClr val="000000">
                      <a:alpha val="43137"/>
                    </a:srgbClr>
                  </a:outerShdw>
                </a:effectLst>
              </a:rPr>
              <a:t> in a simple graph G = (V ,E) is a subset of the set E of </a:t>
            </a:r>
            <a:r>
              <a:rPr lang="en-US" sz="2400" dirty="0">
                <a:effectLst>
                  <a:outerShdw blurRad="38100" dist="38100" dir="2700000" algn="tl">
                    <a:srgbClr val="000000">
                      <a:alpha val="43137"/>
                    </a:srgbClr>
                  </a:outerShdw>
                </a:effectLst>
              </a:rPr>
              <a:t>edges of the graph such that no two edges are incident with the same vertex</a:t>
            </a:r>
            <a:r>
              <a:rPr lang="en-US" sz="2400" i="1" dirty="0">
                <a:effectLst>
                  <a:outerShdw blurRad="38100" dist="38100" dir="2700000" algn="tl">
                    <a:srgbClr val="000000">
                      <a:alpha val="43137"/>
                    </a:srgbClr>
                  </a:outerShdw>
                </a:effectLst>
              </a:rPr>
              <a:t>. A vertex that is the endpoint of an edge of a matching M is said to </a:t>
            </a:r>
            <a:r>
              <a:rPr lang="en-US" sz="2400" dirty="0">
                <a:effectLst>
                  <a:outerShdw blurRad="38100" dist="38100" dir="2700000" algn="tl">
                    <a:srgbClr val="000000">
                      <a:alpha val="43137"/>
                    </a:srgbClr>
                  </a:outerShdw>
                </a:effectLst>
              </a:rPr>
              <a:t>be </a:t>
            </a:r>
            <a:r>
              <a:rPr lang="en-US" sz="2400" b="1" dirty="0">
                <a:effectLst>
                  <a:outerShdw blurRad="38100" dist="38100" dir="2700000" algn="tl">
                    <a:srgbClr val="000000">
                      <a:alpha val="43137"/>
                    </a:srgbClr>
                  </a:outerShdw>
                </a:effectLst>
              </a:rPr>
              <a:t>matched in </a:t>
            </a:r>
            <a:r>
              <a:rPr lang="en-US" sz="2400" b="1" i="1" dirty="0">
                <a:effectLst>
                  <a:outerShdw blurRad="38100" dist="38100" dir="2700000" algn="tl">
                    <a:srgbClr val="000000">
                      <a:alpha val="43137"/>
                    </a:srgbClr>
                  </a:outerShdw>
                </a:effectLst>
              </a:rPr>
              <a:t>M; otherwise it is said to be unmatched. </a:t>
            </a:r>
          </a:p>
          <a:p>
            <a:pPr eaLnBrk="1" hangingPunct="1">
              <a:spcBef>
                <a:spcPct val="20000"/>
              </a:spcBef>
              <a:defRPr/>
            </a:pPr>
            <a:r>
              <a:rPr lang="en-US" sz="2400" b="1" i="1" dirty="0">
                <a:effectLst>
                  <a:outerShdw blurRad="38100" dist="38100" dir="2700000" algn="tl">
                    <a:srgbClr val="000000">
                      <a:alpha val="43137"/>
                    </a:srgbClr>
                  </a:outerShdw>
                </a:effectLst>
              </a:rPr>
              <a:t>A </a:t>
            </a:r>
            <a:r>
              <a:rPr lang="en-US" sz="2400" b="1" dirty="0">
                <a:solidFill>
                  <a:srgbClr val="0070C0"/>
                </a:solidFill>
                <a:effectLst>
                  <a:outerShdw blurRad="38100" dist="38100" dir="2700000" algn="tl">
                    <a:srgbClr val="000000"/>
                  </a:outerShdw>
                </a:effectLst>
                <a:latin typeface="+mn-lt"/>
                <a:sym typeface="Symbol" pitchFamily="18" charset="2"/>
              </a:rPr>
              <a:t>maximum matching</a:t>
            </a:r>
            <a:r>
              <a:rPr lang="en-US" sz="2400" b="1" dirty="0">
                <a:solidFill>
                  <a:srgbClr val="00FFFF"/>
                </a:solidFill>
                <a:effectLst>
                  <a:outerShdw blurRad="38100" dist="38100" dir="2700000" algn="tl">
                    <a:srgbClr val="000000"/>
                  </a:outerShdw>
                </a:effectLst>
                <a:latin typeface="+mn-lt"/>
                <a:sym typeface="Symbol" pitchFamily="18" charset="2"/>
              </a:rPr>
              <a:t> </a:t>
            </a:r>
            <a:r>
              <a:rPr lang="en-US" sz="2400" b="1" i="1" dirty="0">
                <a:effectLst>
                  <a:outerShdw blurRad="38100" dist="38100" dir="2700000" algn="tl">
                    <a:srgbClr val="000000">
                      <a:alpha val="43137"/>
                    </a:srgbClr>
                  </a:outerShdw>
                </a:effectLst>
              </a:rPr>
              <a:t>is a matching </a:t>
            </a:r>
            <a:r>
              <a:rPr lang="en-US" sz="2400" dirty="0">
                <a:effectLst>
                  <a:outerShdw blurRad="38100" dist="38100" dir="2700000" algn="tl">
                    <a:srgbClr val="000000">
                      <a:alpha val="43137"/>
                    </a:srgbClr>
                  </a:outerShdw>
                </a:effectLst>
              </a:rPr>
              <a:t>with the largest number of edges. </a:t>
            </a:r>
          </a:p>
          <a:p>
            <a:pPr eaLnBrk="1" hangingPunct="1">
              <a:spcBef>
                <a:spcPct val="20000"/>
              </a:spcBef>
              <a:defRPr/>
            </a:pPr>
            <a:r>
              <a:rPr lang="en-US" sz="2400" dirty="0">
                <a:effectLst>
                  <a:outerShdw blurRad="38100" dist="38100" dir="2700000" algn="tl">
                    <a:srgbClr val="000000">
                      <a:alpha val="43137"/>
                    </a:srgbClr>
                  </a:outerShdw>
                </a:effectLst>
              </a:rPr>
              <a:t>A matching </a:t>
            </a:r>
            <a:r>
              <a:rPr lang="en-US" sz="2400" i="1" dirty="0">
                <a:effectLst>
                  <a:outerShdw blurRad="38100" dist="38100" dir="2700000" algn="tl">
                    <a:srgbClr val="000000">
                      <a:alpha val="43137"/>
                    </a:srgbClr>
                  </a:outerShdw>
                </a:effectLst>
              </a:rPr>
              <a:t>M in a bipartite graph G = (V ,E) </a:t>
            </a:r>
            <a:r>
              <a:rPr lang="en-US" sz="2400" dirty="0">
                <a:effectLst>
                  <a:outerShdw blurRad="38100" dist="38100" dir="2700000" algn="tl">
                    <a:srgbClr val="000000">
                      <a:alpha val="43137"/>
                    </a:srgbClr>
                  </a:outerShdw>
                </a:effectLst>
              </a:rPr>
              <a:t>with </a:t>
            </a:r>
            <a:br>
              <a:rPr lang="en-US" sz="2400" dirty="0">
                <a:effectLst>
                  <a:outerShdw blurRad="38100" dist="38100" dir="2700000" algn="tl">
                    <a:srgbClr val="000000">
                      <a:alpha val="43137"/>
                    </a:srgbClr>
                  </a:outerShdw>
                </a:effectLst>
              </a:rPr>
            </a:br>
            <a:r>
              <a:rPr lang="en-US" sz="2400" dirty="0">
                <a:effectLst>
                  <a:outerShdw blurRad="38100" dist="38100" dir="2700000" algn="tl">
                    <a:srgbClr val="000000">
                      <a:alpha val="43137"/>
                    </a:srgbClr>
                  </a:outerShdw>
                </a:effectLst>
              </a:rPr>
              <a:t>bipartition </a:t>
            </a:r>
            <a:r>
              <a:rPr lang="en-US" sz="2400" i="1" dirty="0">
                <a:effectLst>
                  <a:outerShdw blurRad="38100" dist="38100" dir="2700000" algn="tl">
                    <a:srgbClr val="000000">
                      <a:alpha val="43137"/>
                    </a:srgbClr>
                  </a:outerShdw>
                </a:effectLst>
              </a:rPr>
              <a:t>(V1, V2) is a </a:t>
            </a:r>
            <a:r>
              <a:rPr lang="en-US" sz="2400" b="1" dirty="0">
                <a:solidFill>
                  <a:srgbClr val="0070C0"/>
                </a:solidFill>
                <a:effectLst>
                  <a:outerShdw blurRad="38100" dist="38100" dir="2700000" algn="tl">
                    <a:srgbClr val="000000"/>
                  </a:outerShdw>
                </a:effectLst>
                <a:latin typeface="+mn-lt"/>
                <a:sym typeface="Symbol" pitchFamily="18" charset="2"/>
              </a:rPr>
              <a:t>complete matching</a:t>
            </a:r>
            <a:r>
              <a:rPr lang="en-US" sz="2400" b="1" dirty="0">
                <a:solidFill>
                  <a:srgbClr val="00FFFF"/>
                </a:solidFill>
                <a:effectLst>
                  <a:outerShdw blurRad="38100" dist="38100" dir="2700000" algn="tl">
                    <a:srgbClr val="000000"/>
                  </a:outerShdw>
                </a:effectLst>
                <a:latin typeface="+mn-lt"/>
                <a:sym typeface="Symbol" pitchFamily="18" charset="2"/>
              </a:rPr>
              <a:t> </a:t>
            </a:r>
            <a:r>
              <a:rPr lang="en-US" sz="2400" b="1" i="1" dirty="0">
                <a:effectLst>
                  <a:outerShdw blurRad="38100" dist="38100" dir="2700000" algn="tl">
                    <a:srgbClr val="000000">
                      <a:alpha val="43137"/>
                    </a:srgbClr>
                  </a:outerShdw>
                </a:effectLst>
              </a:rPr>
              <a:t>from V1 to V2 if every vertex in V1 is the </a:t>
            </a:r>
            <a:r>
              <a:rPr lang="en-US" sz="2400" dirty="0">
                <a:effectLst>
                  <a:outerShdw blurRad="38100" dist="38100" dir="2700000" algn="tl">
                    <a:srgbClr val="000000">
                      <a:alpha val="43137"/>
                    </a:srgbClr>
                  </a:outerShdw>
                </a:effectLst>
              </a:rPr>
              <a:t>endpoint of an edge in the matching, or equivalently, if |</a:t>
            </a:r>
            <a:r>
              <a:rPr lang="en-US" sz="2400" i="1" dirty="0">
                <a:effectLst>
                  <a:outerShdw blurRad="38100" dist="38100" dir="2700000" algn="tl">
                    <a:srgbClr val="000000">
                      <a:alpha val="43137"/>
                    </a:srgbClr>
                  </a:outerShdw>
                </a:effectLst>
              </a:rPr>
              <a:t>M| = |V1|. </a:t>
            </a:r>
          </a:p>
          <a:p>
            <a:pPr eaLnBrk="1" hangingPunct="1">
              <a:spcBef>
                <a:spcPct val="20000"/>
              </a:spcBef>
              <a:defRPr/>
            </a:pPr>
            <a:r>
              <a:rPr lang="en-US" sz="2400" b="1" dirty="0">
                <a:solidFill>
                  <a:srgbClr val="0070C0"/>
                </a:solidFill>
                <a:effectLst>
                  <a:outerShdw blurRad="38100" dist="38100" dir="2700000" algn="tl">
                    <a:srgbClr val="000000"/>
                  </a:outerShdw>
                </a:effectLst>
                <a:latin typeface="+mn-lt"/>
                <a:sym typeface="Symbol" pitchFamily="18" charset="2"/>
              </a:rPr>
              <a:t>A complete matching </a:t>
            </a:r>
          </a:p>
          <a:p>
            <a:pPr eaLnBrk="1" hangingPunct="1">
              <a:spcBef>
                <a:spcPct val="20000"/>
              </a:spcBef>
              <a:defRPr/>
            </a:pPr>
            <a:r>
              <a:rPr lang="en-US" sz="2400" b="1" dirty="0">
                <a:solidFill>
                  <a:srgbClr val="0070C0"/>
                </a:solidFill>
                <a:effectLst>
                  <a:outerShdw blurRad="38100" dist="38100" dir="2700000" algn="tl">
                    <a:srgbClr val="000000"/>
                  </a:outerShdw>
                </a:effectLst>
                <a:latin typeface="+mn-lt"/>
                <a:sym typeface="Symbol" pitchFamily="18" charset="2"/>
              </a:rPr>
              <a:t>is always a maximum matching.</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082DA-ECDD-9449-F86B-066E49B46A8C}"/>
              </a:ext>
            </a:extLst>
          </p:cNvPr>
          <p:cNvSpPr>
            <a:spLocks noGrp="1"/>
          </p:cNvSpPr>
          <p:nvPr>
            <p:ph type="title"/>
          </p:nvPr>
        </p:nvSpPr>
        <p:spPr>
          <a:xfrm>
            <a:off x="685800" y="152400"/>
            <a:ext cx="7772400" cy="533400"/>
          </a:xfrm>
        </p:spPr>
        <p:txBody>
          <a:bodyPr>
            <a:normAutofit fontScale="90000"/>
          </a:bodyPr>
          <a:lstStyle/>
          <a:p>
            <a:pPr>
              <a:defRPr/>
            </a:pPr>
            <a:r>
              <a:rPr lang="en-US" sz="3600" dirty="0"/>
              <a:t>Bipartite Graphs and </a:t>
            </a:r>
            <a:r>
              <a:rPr lang="en-US" sz="3600" dirty="0" err="1"/>
              <a:t>Matchings</a:t>
            </a:r>
            <a:endParaRPr lang="en-US" sz="3600" dirty="0"/>
          </a:p>
        </p:txBody>
      </p:sp>
      <p:sp>
        <p:nvSpPr>
          <p:cNvPr id="3" name="Content Placeholder 2">
            <a:extLst>
              <a:ext uri="{FF2B5EF4-FFF2-40B4-BE49-F238E27FC236}">
                <a16:creationId xmlns:a16="http://schemas.microsoft.com/office/drawing/2014/main" id="{AA6C0288-B81A-9635-F834-6F3585AA8F47}"/>
              </a:ext>
            </a:extLst>
          </p:cNvPr>
          <p:cNvSpPr>
            <a:spLocks noGrp="1"/>
          </p:cNvSpPr>
          <p:nvPr>
            <p:ph idx="1"/>
          </p:nvPr>
        </p:nvSpPr>
        <p:spPr>
          <a:xfrm>
            <a:off x="762000" y="914400"/>
            <a:ext cx="7772400" cy="3429000"/>
          </a:xfrm>
        </p:spPr>
        <p:txBody>
          <a:bodyPr>
            <a:normAutofit fontScale="92500" lnSpcReduction="20000"/>
          </a:bodyPr>
          <a:lstStyle/>
          <a:p>
            <a:pPr>
              <a:defRPr/>
            </a:pPr>
            <a:r>
              <a:rPr lang="en-US" i="1" dirty="0"/>
              <a:t>For example, to assign jobs </a:t>
            </a:r>
            <a:r>
              <a:rPr lang="en-US" dirty="0"/>
              <a:t>to employees so that the largest number of jobs are assigned employees, we seek a maximum matching. To assign employees to all jobs we seek a complete matching from the set of jobs to the set of employees.</a:t>
            </a:r>
          </a:p>
          <a:p>
            <a:pPr>
              <a:defRPr/>
            </a:pPr>
            <a:r>
              <a:rPr lang="en-US" dirty="0"/>
              <a:t>A complete matching from the set of jobs to the set of employees is shown as blue edges in (a), and this matching is a maximum matching.</a:t>
            </a:r>
          </a:p>
          <a:p>
            <a:pPr>
              <a:defRPr/>
            </a:pPr>
            <a:r>
              <a:rPr lang="en-US" dirty="0">
                <a:solidFill>
                  <a:srgbClr val="FF0000"/>
                </a:solidFill>
              </a:rPr>
              <a:t>No complete matching exists </a:t>
            </a:r>
            <a:r>
              <a:rPr lang="en-US" dirty="0"/>
              <a:t>from the set of jobs to the employees in (b).</a:t>
            </a:r>
          </a:p>
        </p:txBody>
      </p:sp>
      <p:pic>
        <p:nvPicPr>
          <p:cNvPr id="57348" name="Picture 3">
            <a:extLst>
              <a:ext uri="{FF2B5EF4-FFF2-40B4-BE49-F238E27FC236}">
                <a16:creationId xmlns:a16="http://schemas.microsoft.com/office/drawing/2014/main" id="{30DC935B-17B9-F2B2-27FA-FC9D94A1342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572000"/>
            <a:ext cx="874553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CC17A-ADB1-6F1C-B706-0EAC358D4A28}"/>
              </a:ext>
            </a:extLst>
          </p:cNvPr>
          <p:cNvSpPr>
            <a:spLocks noGrp="1"/>
          </p:cNvSpPr>
          <p:nvPr>
            <p:ph type="title"/>
          </p:nvPr>
        </p:nvSpPr>
        <p:spPr>
          <a:xfrm>
            <a:off x="685800" y="119063"/>
            <a:ext cx="7772400" cy="519112"/>
          </a:xfrm>
        </p:spPr>
        <p:txBody>
          <a:bodyPr>
            <a:normAutofit fontScale="90000"/>
          </a:bodyPr>
          <a:lstStyle/>
          <a:p>
            <a:pPr>
              <a:defRPr/>
            </a:pPr>
            <a:r>
              <a:rPr lang="en-US" sz="3600" dirty="0"/>
              <a:t>Bipartite Graphs and </a:t>
            </a:r>
            <a:r>
              <a:rPr lang="en-US" sz="3600" dirty="0" err="1"/>
              <a:t>Matchings</a:t>
            </a:r>
            <a:endParaRPr lang="en-US" sz="3600" dirty="0"/>
          </a:p>
        </p:txBody>
      </p:sp>
      <p:sp>
        <p:nvSpPr>
          <p:cNvPr id="4" name="Rectangle 3">
            <a:extLst>
              <a:ext uri="{FF2B5EF4-FFF2-40B4-BE49-F238E27FC236}">
                <a16:creationId xmlns:a16="http://schemas.microsoft.com/office/drawing/2014/main" id="{37622DD6-7349-8228-E293-F8A233DFE70C}"/>
              </a:ext>
            </a:extLst>
          </p:cNvPr>
          <p:cNvSpPr/>
          <p:nvPr/>
        </p:nvSpPr>
        <p:spPr>
          <a:xfrm>
            <a:off x="609600" y="898860"/>
            <a:ext cx="7924800" cy="1717393"/>
          </a:xfrm>
          <a:prstGeom prst="rect">
            <a:avLst/>
          </a:prstGeom>
        </p:spPr>
        <p:txBody>
          <a:bodyPr>
            <a:spAutoFit/>
          </a:bodyPr>
          <a:lstStyle/>
          <a:p>
            <a:pPr eaLnBrk="1" hangingPunct="1">
              <a:spcBef>
                <a:spcPct val="20000"/>
              </a:spcBef>
              <a:defRPr/>
            </a:pPr>
            <a:r>
              <a:rPr lang="en-US" sz="2400" b="1" dirty="0">
                <a:effectLst>
                  <a:outerShdw blurRad="38100" dist="38100" dir="2700000" algn="tl">
                    <a:srgbClr val="000000">
                      <a:alpha val="43137"/>
                    </a:srgbClr>
                  </a:outerShdw>
                </a:effectLst>
              </a:rPr>
              <a:t>HALL’S MARRIAGE THEOREM (1935) </a:t>
            </a:r>
          </a:p>
          <a:p>
            <a:pPr eaLnBrk="1" hangingPunct="1">
              <a:spcBef>
                <a:spcPct val="20000"/>
              </a:spcBef>
              <a:defRPr/>
            </a:pPr>
            <a:r>
              <a:rPr lang="en-US" sz="2400" b="1" dirty="0">
                <a:effectLst>
                  <a:outerShdw blurRad="38100" dist="38100" dir="2700000" algn="tl">
                    <a:srgbClr val="000000">
                      <a:alpha val="43137"/>
                    </a:srgbClr>
                  </a:outerShdw>
                </a:effectLst>
              </a:rPr>
              <a:t>The bipartite graph </a:t>
            </a:r>
            <a:r>
              <a:rPr lang="en-US" sz="2400" b="1" i="1" dirty="0">
                <a:effectLst>
                  <a:outerShdw blurRad="38100" dist="38100" dir="2700000" algn="tl">
                    <a:srgbClr val="000000">
                      <a:alpha val="43137"/>
                    </a:srgbClr>
                  </a:outerShdw>
                </a:effectLst>
              </a:rPr>
              <a:t>G = (V ,E) with bipartition </a:t>
            </a:r>
            <a:r>
              <a:rPr lang="en-US" sz="2400" i="1" dirty="0">
                <a:effectLst>
                  <a:outerShdw blurRad="38100" dist="38100" dir="2700000" algn="tl">
                    <a:srgbClr val="000000">
                      <a:alpha val="43137"/>
                    </a:srgbClr>
                  </a:outerShdw>
                </a:effectLst>
              </a:rPr>
              <a:t>(V1, V2) has a complete matching from V1 to V2  if and only if </a:t>
            </a:r>
          </a:p>
          <a:p>
            <a:pPr eaLnBrk="1" hangingPunct="1">
              <a:spcBef>
                <a:spcPct val="20000"/>
              </a:spcBef>
              <a:defRPr/>
            </a:pPr>
            <a:r>
              <a:rPr lang="en-US" sz="2400" i="1" dirty="0">
                <a:effectLst>
                  <a:outerShdw blurRad="38100" dist="38100" dir="2700000" algn="tl">
                    <a:srgbClr val="000000">
                      <a:alpha val="43137"/>
                    </a:srgbClr>
                  </a:outerShdw>
                </a:effectLst>
              </a:rPr>
              <a:t>|N(A)| ≥ |A| for all subsets A of V1.</a:t>
            </a:r>
            <a:endParaRPr lang="en-US" sz="2400" dirty="0">
              <a:effectLst>
                <a:outerShdw blurRad="38100" dist="38100" dir="2700000" algn="tl">
                  <a:srgbClr val="000000">
                    <a:alpha val="43137"/>
                  </a:srgbClr>
                </a:outerShdw>
              </a:effectLst>
            </a:endParaRPr>
          </a:p>
        </p:txBody>
      </p:sp>
      <p:grpSp>
        <p:nvGrpSpPr>
          <p:cNvPr id="3" name="Group 2">
            <a:extLst>
              <a:ext uri="{FF2B5EF4-FFF2-40B4-BE49-F238E27FC236}">
                <a16:creationId xmlns:a16="http://schemas.microsoft.com/office/drawing/2014/main" id="{8BCFF7CF-B1E2-F9AF-4E5A-8E5447DEE715}"/>
              </a:ext>
            </a:extLst>
          </p:cNvPr>
          <p:cNvGrpSpPr/>
          <p:nvPr/>
        </p:nvGrpSpPr>
        <p:grpSpPr>
          <a:xfrm>
            <a:off x="159543" y="2895600"/>
            <a:ext cx="8824913" cy="2057400"/>
            <a:chOff x="228600" y="4800600"/>
            <a:chExt cx="8824913" cy="2057400"/>
          </a:xfrm>
        </p:grpSpPr>
        <p:pic>
          <p:nvPicPr>
            <p:cNvPr id="58372" name="Picture 3">
              <a:extLst>
                <a:ext uri="{FF2B5EF4-FFF2-40B4-BE49-F238E27FC236}">
                  <a16:creationId xmlns:a16="http://schemas.microsoft.com/office/drawing/2014/main" id="{533AD787-C8DD-D147-7823-61CECD37DFD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800600"/>
              <a:ext cx="874553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5">
              <a:extLst>
                <a:ext uri="{FF2B5EF4-FFF2-40B4-BE49-F238E27FC236}">
                  <a16:creationId xmlns:a16="http://schemas.microsoft.com/office/drawing/2014/main" id="{94E68A3C-7983-4254-5B18-CCBB31A61464}"/>
                </a:ext>
              </a:extLst>
            </p:cNvPr>
            <p:cNvSpPr/>
            <p:nvPr/>
          </p:nvSpPr>
          <p:spPr bwMode="auto">
            <a:xfrm>
              <a:off x="7380288" y="5978525"/>
              <a:ext cx="1673225" cy="457200"/>
            </a:xfrm>
            <a:custGeom>
              <a:avLst/>
              <a:gdLst>
                <a:gd name="connsiteX0" fmla="*/ 1440014 w 1673437"/>
                <a:gd name="connsiteY0" fmla="*/ 133648 h 457739"/>
                <a:gd name="connsiteX1" fmla="*/ 27902 w 1673437"/>
                <a:gd name="connsiteY1" fmla="*/ 156797 h 457739"/>
                <a:gd name="connsiteX2" fmla="*/ 4753 w 1673437"/>
                <a:gd name="connsiteY2" fmla="*/ 237820 h 457739"/>
                <a:gd name="connsiteX3" fmla="*/ 132075 w 1673437"/>
                <a:gd name="connsiteY3" fmla="*/ 353567 h 457739"/>
                <a:gd name="connsiteX4" fmla="*/ 514039 w 1673437"/>
                <a:gd name="connsiteY4" fmla="*/ 341992 h 457739"/>
                <a:gd name="connsiteX5" fmla="*/ 733958 w 1673437"/>
                <a:gd name="connsiteY5" fmla="*/ 365142 h 457739"/>
                <a:gd name="connsiteX6" fmla="*/ 803406 w 1673437"/>
                <a:gd name="connsiteY6" fmla="*/ 376716 h 457739"/>
                <a:gd name="connsiteX7" fmla="*/ 953877 w 1673437"/>
                <a:gd name="connsiteY7" fmla="*/ 399866 h 457739"/>
                <a:gd name="connsiteX8" fmla="*/ 1150647 w 1673437"/>
                <a:gd name="connsiteY8" fmla="*/ 457739 h 457739"/>
                <a:gd name="connsiteX9" fmla="*/ 1266394 w 1673437"/>
                <a:gd name="connsiteY9" fmla="*/ 423015 h 457739"/>
                <a:gd name="connsiteX10" fmla="*/ 1347416 w 1673437"/>
                <a:gd name="connsiteY10" fmla="*/ 388291 h 457739"/>
                <a:gd name="connsiteX11" fmla="*/ 1451589 w 1673437"/>
                <a:gd name="connsiteY11" fmla="*/ 353567 h 457739"/>
                <a:gd name="connsiteX12" fmla="*/ 1486313 w 1673437"/>
                <a:gd name="connsiteY12" fmla="*/ 295693 h 457739"/>
                <a:gd name="connsiteX13" fmla="*/ 1428439 w 1673437"/>
                <a:gd name="connsiteY13" fmla="*/ 156797 h 457739"/>
                <a:gd name="connsiteX14" fmla="*/ 1440014 w 1673437"/>
                <a:gd name="connsiteY14" fmla="*/ 133648 h 4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73437" h="457739">
                  <a:moveTo>
                    <a:pt x="1440014" y="133648"/>
                  </a:moveTo>
                  <a:cubicBezTo>
                    <a:pt x="1206591" y="133648"/>
                    <a:pt x="1383077" y="0"/>
                    <a:pt x="27902" y="156797"/>
                  </a:cubicBezTo>
                  <a:cubicBezTo>
                    <a:pt x="0" y="160025"/>
                    <a:pt x="12469" y="210812"/>
                    <a:pt x="4753" y="237820"/>
                  </a:cubicBezTo>
                  <a:cubicBezTo>
                    <a:pt x="47194" y="276402"/>
                    <a:pt x="79251" y="331218"/>
                    <a:pt x="132075" y="353567"/>
                  </a:cubicBezTo>
                  <a:cubicBezTo>
                    <a:pt x="213060" y="387830"/>
                    <a:pt x="443639" y="349814"/>
                    <a:pt x="514039" y="341992"/>
                  </a:cubicBezTo>
                  <a:lnTo>
                    <a:pt x="733958" y="365142"/>
                  </a:lnTo>
                  <a:cubicBezTo>
                    <a:pt x="757259" y="367938"/>
                    <a:pt x="780210" y="373147"/>
                    <a:pt x="803406" y="376716"/>
                  </a:cubicBezTo>
                  <a:cubicBezTo>
                    <a:pt x="996923" y="406487"/>
                    <a:pt x="780733" y="371008"/>
                    <a:pt x="953877" y="399866"/>
                  </a:cubicBezTo>
                  <a:cubicBezTo>
                    <a:pt x="1020686" y="428498"/>
                    <a:pt x="1073548" y="457739"/>
                    <a:pt x="1150647" y="457739"/>
                  </a:cubicBezTo>
                  <a:cubicBezTo>
                    <a:pt x="1153604" y="457739"/>
                    <a:pt x="1244028" y="431961"/>
                    <a:pt x="1266394" y="423015"/>
                  </a:cubicBezTo>
                  <a:cubicBezTo>
                    <a:pt x="1293676" y="412102"/>
                    <a:pt x="1319904" y="398608"/>
                    <a:pt x="1347416" y="388291"/>
                  </a:cubicBezTo>
                  <a:cubicBezTo>
                    <a:pt x="1381688" y="375439"/>
                    <a:pt x="1451589" y="353567"/>
                    <a:pt x="1451589" y="353567"/>
                  </a:cubicBezTo>
                  <a:cubicBezTo>
                    <a:pt x="1463164" y="334276"/>
                    <a:pt x="1484445" y="318113"/>
                    <a:pt x="1486313" y="295693"/>
                  </a:cubicBezTo>
                  <a:cubicBezTo>
                    <a:pt x="1490917" y="240444"/>
                    <a:pt x="1450434" y="200787"/>
                    <a:pt x="1428439" y="156797"/>
                  </a:cubicBezTo>
                  <a:cubicBezTo>
                    <a:pt x="1409247" y="118413"/>
                    <a:pt x="1673437" y="133648"/>
                    <a:pt x="1440014" y="133648"/>
                  </a:cubicBezTo>
                  <a:close/>
                </a:path>
              </a:pathLst>
            </a:custGeom>
            <a:noFill/>
            <a:ln w="25400" cap="flat" cmpd="sng" algn="ctr">
              <a:solidFill>
                <a:srgbClr val="FF0000"/>
              </a:solidFill>
              <a:prstDash val="solid"/>
              <a:round/>
              <a:headEnd type="none" w="med" len="med"/>
              <a:tailEnd type="triangle" w="med" len="med"/>
            </a:ln>
            <a:effectLst/>
          </p:spPr>
          <p:txBody>
            <a:bodyP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7" name="Freeform 6">
              <a:extLst>
                <a:ext uri="{FF2B5EF4-FFF2-40B4-BE49-F238E27FC236}">
                  <a16:creationId xmlns:a16="http://schemas.microsoft.com/office/drawing/2014/main" id="{262ADDEC-55B0-5A4A-F879-AAEDF3B55CC2}"/>
                </a:ext>
              </a:extLst>
            </p:cNvPr>
            <p:cNvSpPr/>
            <p:nvPr/>
          </p:nvSpPr>
          <p:spPr bwMode="auto">
            <a:xfrm>
              <a:off x="5335588" y="6034088"/>
              <a:ext cx="482600" cy="342900"/>
            </a:xfrm>
            <a:custGeom>
              <a:avLst/>
              <a:gdLst>
                <a:gd name="connsiteX0" fmla="*/ 81023 w 482760"/>
                <a:gd name="connsiteY0" fmla="*/ 18772 h 342864"/>
                <a:gd name="connsiteX1" fmla="*/ 185195 w 482760"/>
                <a:gd name="connsiteY1" fmla="*/ 7198 h 342864"/>
                <a:gd name="connsiteX2" fmla="*/ 300942 w 482760"/>
                <a:gd name="connsiteY2" fmla="*/ 65071 h 342864"/>
                <a:gd name="connsiteX3" fmla="*/ 381965 w 482760"/>
                <a:gd name="connsiteY3" fmla="*/ 88221 h 342864"/>
                <a:gd name="connsiteX4" fmla="*/ 405114 w 482760"/>
                <a:gd name="connsiteY4" fmla="*/ 122945 h 342864"/>
                <a:gd name="connsiteX5" fmla="*/ 474562 w 482760"/>
                <a:gd name="connsiteY5" fmla="*/ 203967 h 342864"/>
                <a:gd name="connsiteX6" fmla="*/ 451413 w 482760"/>
                <a:gd name="connsiteY6" fmla="*/ 296565 h 342864"/>
                <a:gd name="connsiteX7" fmla="*/ 370390 w 482760"/>
                <a:gd name="connsiteY7" fmla="*/ 342864 h 342864"/>
                <a:gd name="connsiteX8" fmla="*/ 196770 w 482760"/>
                <a:gd name="connsiteY8" fmla="*/ 331289 h 342864"/>
                <a:gd name="connsiteX9" fmla="*/ 11575 w 482760"/>
                <a:gd name="connsiteY9" fmla="*/ 261841 h 342864"/>
                <a:gd name="connsiteX10" fmla="*/ 0 w 482760"/>
                <a:gd name="connsiteY10" fmla="*/ 227117 h 342864"/>
                <a:gd name="connsiteX11" fmla="*/ 23149 w 482760"/>
                <a:gd name="connsiteY11" fmla="*/ 192393 h 342864"/>
                <a:gd name="connsiteX12" fmla="*/ 92598 w 482760"/>
                <a:gd name="connsiteY12" fmla="*/ 134519 h 342864"/>
                <a:gd name="connsiteX13" fmla="*/ 173620 w 482760"/>
                <a:gd name="connsiteY13" fmla="*/ 7198 h 342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2760" h="342864">
                  <a:moveTo>
                    <a:pt x="81023" y="18772"/>
                  </a:moveTo>
                  <a:cubicBezTo>
                    <a:pt x="115747" y="14914"/>
                    <a:pt x="151007" y="0"/>
                    <a:pt x="185195" y="7198"/>
                  </a:cubicBezTo>
                  <a:cubicBezTo>
                    <a:pt x="227406" y="16085"/>
                    <a:pt x="261055" y="48647"/>
                    <a:pt x="300942" y="65071"/>
                  </a:cubicBezTo>
                  <a:cubicBezTo>
                    <a:pt x="326915" y="75766"/>
                    <a:pt x="354957" y="80504"/>
                    <a:pt x="381965" y="88221"/>
                  </a:cubicBezTo>
                  <a:cubicBezTo>
                    <a:pt x="389681" y="99796"/>
                    <a:pt x="396424" y="112082"/>
                    <a:pt x="405114" y="122945"/>
                  </a:cubicBezTo>
                  <a:cubicBezTo>
                    <a:pt x="427335" y="150721"/>
                    <a:pt x="465397" y="169597"/>
                    <a:pt x="474562" y="203967"/>
                  </a:cubicBezTo>
                  <a:cubicBezTo>
                    <a:pt x="482760" y="234709"/>
                    <a:pt x="465641" y="268108"/>
                    <a:pt x="451413" y="296565"/>
                  </a:cubicBezTo>
                  <a:cubicBezTo>
                    <a:pt x="445960" y="307471"/>
                    <a:pt x="375016" y="340551"/>
                    <a:pt x="370390" y="342864"/>
                  </a:cubicBezTo>
                  <a:cubicBezTo>
                    <a:pt x="219459" y="317708"/>
                    <a:pt x="276023" y="304871"/>
                    <a:pt x="196770" y="331289"/>
                  </a:cubicBezTo>
                  <a:cubicBezTo>
                    <a:pt x="150552" y="318684"/>
                    <a:pt x="54593" y="304859"/>
                    <a:pt x="11575" y="261841"/>
                  </a:cubicBezTo>
                  <a:cubicBezTo>
                    <a:pt x="2948" y="253214"/>
                    <a:pt x="3858" y="238692"/>
                    <a:pt x="0" y="227117"/>
                  </a:cubicBezTo>
                  <a:cubicBezTo>
                    <a:pt x="7716" y="215542"/>
                    <a:pt x="14243" y="203080"/>
                    <a:pt x="23149" y="192393"/>
                  </a:cubicBezTo>
                  <a:cubicBezTo>
                    <a:pt x="50998" y="158975"/>
                    <a:pt x="58457" y="157280"/>
                    <a:pt x="92598" y="134519"/>
                  </a:cubicBezTo>
                  <a:cubicBezTo>
                    <a:pt x="154329" y="11056"/>
                    <a:pt x="111888" y="38062"/>
                    <a:pt x="173620" y="7198"/>
                  </a:cubicBezTo>
                </a:path>
              </a:pathLst>
            </a:custGeom>
            <a:noFill/>
            <a:ln w="25400" cap="flat" cmpd="sng" algn="ctr">
              <a:solidFill>
                <a:srgbClr val="FF0000"/>
              </a:solidFill>
              <a:prstDash val="solid"/>
              <a:round/>
              <a:headEnd type="none" w="med" len="med"/>
              <a:tailEnd type="triangle" w="med" len="med"/>
            </a:ln>
            <a:effectLst/>
          </p:spPr>
          <p:txBody>
            <a:bodyP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8" name="Freeform 7">
              <a:extLst>
                <a:ext uri="{FF2B5EF4-FFF2-40B4-BE49-F238E27FC236}">
                  <a16:creationId xmlns:a16="http://schemas.microsoft.com/office/drawing/2014/main" id="{6D772CAB-9E92-BCAF-DF57-0A68453724D3}"/>
                </a:ext>
              </a:extLst>
            </p:cNvPr>
            <p:cNvSpPr/>
            <p:nvPr/>
          </p:nvSpPr>
          <p:spPr bwMode="auto">
            <a:xfrm>
              <a:off x="4800600" y="5791200"/>
              <a:ext cx="392113" cy="555625"/>
            </a:xfrm>
            <a:custGeom>
              <a:avLst/>
              <a:gdLst>
                <a:gd name="connsiteX0" fmla="*/ 33111 w 391927"/>
                <a:gd name="connsiteY0" fmla="*/ 509286 h 556365"/>
                <a:gd name="connsiteX1" fmla="*/ 125709 w 391927"/>
                <a:gd name="connsiteY1" fmla="*/ 416689 h 556365"/>
                <a:gd name="connsiteX2" fmla="*/ 160433 w 391927"/>
                <a:gd name="connsiteY2" fmla="*/ 347241 h 556365"/>
                <a:gd name="connsiteX3" fmla="*/ 206732 w 391927"/>
                <a:gd name="connsiteY3" fmla="*/ 289367 h 556365"/>
                <a:gd name="connsiteX4" fmla="*/ 253030 w 391927"/>
                <a:gd name="connsiteY4" fmla="*/ 208344 h 556365"/>
                <a:gd name="connsiteX5" fmla="*/ 345628 w 391927"/>
                <a:gd name="connsiteY5" fmla="*/ 46299 h 556365"/>
                <a:gd name="connsiteX6" fmla="*/ 357203 w 391927"/>
                <a:gd name="connsiteY6" fmla="*/ 0 h 556365"/>
                <a:gd name="connsiteX7" fmla="*/ 368777 w 391927"/>
                <a:gd name="connsiteY7" fmla="*/ 219919 h 556365"/>
                <a:gd name="connsiteX8" fmla="*/ 380352 w 391927"/>
                <a:gd name="connsiteY8" fmla="*/ 254643 h 556365"/>
                <a:gd name="connsiteX9" fmla="*/ 391927 w 391927"/>
                <a:gd name="connsiteY9" fmla="*/ 335666 h 556365"/>
                <a:gd name="connsiteX10" fmla="*/ 357203 w 391927"/>
                <a:gd name="connsiteY10" fmla="*/ 451413 h 556365"/>
                <a:gd name="connsiteX11" fmla="*/ 380352 w 391927"/>
                <a:gd name="connsiteY11" fmla="*/ 497711 h 556365"/>
                <a:gd name="connsiteX12" fmla="*/ 380352 w 391927"/>
                <a:gd name="connsiteY12" fmla="*/ 544010 h 556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1927" h="556365">
                  <a:moveTo>
                    <a:pt x="33111" y="509286"/>
                  </a:moveTo>
                  <a:cubicBezTo>
                    <a:pt x="94692" y="386127"/>
                    <a:pt x="0" y="556365"/>
                    <a:pt x="125709" y="416689"/>
                  </a:cubicBezTo>
                  <a:cubicBezTo>
                    <a:pt x="143023" y="397451"/>
                    <a:pt x="146538" y="369076"/>
                    <a:pt x="160433" y="347241"/>
                  </a:cubicBezTo>
                  <a:cubicBezTo>
                    <a:pt x="173696" y="326398"/>
                    <a:pt x="193028" y="309923"/>
                    <a:pt x="206732" y="289367"/>
                  </a:cubicBezTo>
                  <a:cubicBezTo>
                    <a:pt x="223986" y="263485"/>
                    <a:pt x="236728" y="234836"/>
                    <a:pt x="253030" y="208344"/>
                  </a:cubicBezTo>
                  <a:cubicBezTo>
                    <a:pt x="282035" y="161211"/>
                    <a:pt x="332080" y="100488"/>
                    <a:pt x="345628" y="46299"/>
                  </a:cubicBezTo>
                  <a:lnTo>
                    <a:pt x="357203" y="0"/>
                  </a:lnTo>
                  <a:cubicBezTo>
                    <a:pt x="361061" y="73306"/>
                    <a:pt x="362131" y="146813"/>
                    <a:pt x="368777" y="219919"/>
                  </a:cubicBezTo>
                  <a:cubicBezTo>
                    <a:pt x="369882" y="232070"/>
                    <a:pt x="377959" y="242679"/>
                    <a:pt x="380352" y="254643"/>
                  </a:cubicBezTo>
                  <a:cubicBezTo>
                    <a:pt x="385703" y="281395"/>
                    <a:pt x="388069" y="308658"/>
                    <a:pt x="391927" y="335666"/>
                  </a:cubicBezTo>
                  <a:cubicBezTo>
                    <a:pt x="363587" y="378175"/>
                    <a:pt x="351244" y="385868"/>
                    <a:pt x="357203" y="451413"/>
                  </a:cubicBezTo>
                  <a:cubicBezTo>
                    <a:pt x="358765" y="468596"/>
                    <a:pt x="376167" y="480972"/>
                    <a:pt x="380352" y="497711"/>
                  </a:cubicBezTo>
                  <a:cubicBezTo>
                    <a:pt x="384095" y="512683"/>
                    <a:pt x="380352" y="528577"/>
                    <a:pt x="380352" y="544010"/>
                  </a:cubicBezTo>
                </a:path>
              </a:pathLst>
            </a:custGeom>
            <a:noFill/>
            <a:ln w="25400" cap="flat" cmpd="sng" algn="ctr">
              <a:solidFill>
                <a:srgbClr val="FF0000"/>
              </a:solidFill>
              <a:prstDash val="solid"/>
              <a:round/>
              <a:headEnd type="none" w="med" len="med"/>
              <a:tailEnd type="triangle" w="med" len="med"/>
            </a:ln>
            <a:effectLst/>
          </p:spPr>
          <p:txBody>
            <a:bodyP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9" name="Freeform 8">
              <a:extLst>
                <a:ext uri="{FF2B5EF4-FFF2-40B4-BE49-F238E27FC236}">
                  <a16:creationId xmlns:a16="http://schemas.microsoft.com/office/drawing/2014/main" id="{085F0EA5-175E-E881-8A3E-D065B6108CE1}"/>
                </a:ext>
              </a:extLst>
            </p:cNvPr>
            <p:cNvSpPr/>
            <p:nvPr/>
          </p:nvSpPr>
          <p:spPr bwMode="auto">
            <a:xfrm>
              <a:off x="4941888" y="6053138"/>
              <a:ext cx="347662" cy="46037"/>
            </a:xfrm>
            <a:custGeom>
              <a:avLst/>
              <a:gdLst>
                <a:gd name="connsiteX0" fmla="*/ 0 w 347560"/>
                <a:gd name="connsiteY0" fmla="*/ 46299 h 46299"/>
                <a:gd name="connsiteX1" fmla="*/ 219919 w 347560"/>
                <a:gd name="connsiteY1" fmla="*/ 34725 h 46299"/>
                <a:gd name="connsiteX2" fmla="*/ 254643 w 347560"/>
                <a:gd name="connsiteY2" fmla="*/ 11575 h 46299"/>
                <a:gd name="connsiteX3" fmla="*/ 324091 w 347560"/>
                <a:gd name="connsiteY3" fmla="*/ 23150 h 46299"/>
                <a:gd name="connsiteX4" fmla="*/ 219919 w 347560"/>
                <a:gd name="connsiteY4" fmla="*/ 11575 h 46299"/>
                <a:gd name="connsiteX5" fmla="*/ 92597 w 347560"/>
                <a:gd name="connsiteY5" fmla="*/ 23150 h 46299"/>
                <a:gd name="connsiteX6" fmla="*/ 23149 w 347560"/>
                <a:gd name="connsiteY6" fmla="*/ 0 h 4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560" h="46299">
                  <a:moveTo>
                    <a:pt x="0" y="46299"/>
                  </a:moveTo>
                  <a:cubicBezTo>
                    <a:pt x="73306" y="42441"/>
                    <a:pt x="147184" y="44643"/>
                    <a:pt x="219919" y="34725"/>
                  </a:cubicBezTo>
                  <a:cubicBezTo>
                    <a:pt x="233703" y="32845"/>
                    <a:pt x="240817" y="13111"/>
                    <a:pt x="254643" y="11575"/>
                  </a:cubicBezTo>
                  <a:cubicBezTo>
                    <a:pt x="277968" y="8983"/>
                    <a:pt x="347560" y="23150"/>
                    <a:pt x="324091" y="23150"/>
                  </a:cubicBezTo>
                  <a:cubicBezTo>
                    <a:pt x="289153" y="23150"/>
                    <a:pt x="254643" y="15433"/>
                    <a:pt x="219919" y="11575"/>
                  </a:cubicBezTo>
                  <a:cubicBezTo>
                    <a:pt x="177478" y="15433"/>
                    <a:pt x="135139" y="25653"/>
                    <a:pt x="92597" y="23150"/>
                  </a:cubicBezTo>
                  <a:cubicBezTo>
                    <a:pt x="68238" y="21717"/>
                    <a:pt x="23149" y="0"/>
                    <a:pt x="23149" y="0"/>
                  </a:cubicBezTo>
                </a:path>
              </a:pathLst>
            </a:custGeom>
            <a:noFill/>
            <a:ln w="25400" cap="flat" cmpd="sng" algn="ctr">
              <a:solidFill>
                <a:srgbClr val="FF0000"/>
              </a:solidFill>
              <a:prstDash val="solid"/>
              <a:round/>
              <a:headEnd type="none" w="med" len="med"/>
              <a:tailEnd type="triangle" w="med" len="med"/>
            </a:ln>
            <a:effectLst/>
          </p:spPr>
          <p:txBody>
            <a:bodyP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11" name="Freeform 10">
              <a:extLst>
                <a:ext uri="{FF2B5EF4-FFF2-40B4-BE49-F238E27FC236}">
                  <a16:creationId xmlns:a16="http://schemas.microsoft.com/office/drawing/2014/main" id="{02CA3834-E9C8-9611-CC93-14AD16D4BB99}"/>
                </a:ext>
              </a:extLst>
            </p:cNvPr>
            <p:cNvSpPr/>
            <p:nvPr/>
          </p:nvSpPr>
          <p:spPr bwMode="auto">
            <a:xfrm>
              <a:off x="6334125" y="4951413"/>
              <a:ext cx="449263" cy="327025"/>
            </a:xfrm>
            <a:custGeom>
              <a:avLst/>
              <a:gdLst>
                <a:gd name="connsiteX0" fmla="*/ 345045 w 449218"/>
                <a:gd name="connsiteY0" fmla="*/ 25950 h 326892"/>
                <a:gd name="connsiteX1" fmla="*/ 78828 w 449218"/>
                <a:gd name="connsiteY1" fmla="*/ 25950 h 326892"/>
                <a:gd name="connsiteX2" fmla="*/ 55678 w 449218"/>
                <a:gd name="connsiteY2" fmla="*/ 49099 h 326892"/>
                <a:gd name="connsiteX3" fmla="*/ 67253 w 449218"/>
                <a:gd name="connsiteY3" fmla="*/ 234294 h 326892"/>
                <a:gd name="connsiteX4" fmla="*/ 113552 w 449218"/>
                <a:gd name="connsiteY4" fmla="*/ 257444 h 326892"/>
                <a:gd name="connsiteX5" fmla="*/ 183000 w 449218"/>
                <a:gd name="connsiteY5" fmla="*/ 303742 h 326892"/>
                <a:gd name="connsiteX6" fmla="*/ 252448 w 449218"/>
                <a:gd name="connsiteY6" fmla="*/ 326892 h 326892"/>
                <a:gd name="connsiteX7" fmla="*/ 333471 w 449218"/>
                <a:gd name="connsiteY7" fmla="*/ 292168 h 326892"/>
                <a:gd name="connsiteX8" fmla="*/ 368195 w 449218"/>
                <a:gd name="connsiteY8" fmla="*/ 280593 h 326892"/>
                <a:gd name="connsiteX9" fmla="*/ 449218 w 449218"/>
                <a:gd name="connsiteY9" fmla="*/ 176421 h 326892"/>
                <a:gd name="connsiteX10" fmla="*/ 437643 w 449218"/>
                <a:gd name="connsiteY10" fmla="*/ 95398 h 326892"/>
                <a:gd name="connsiteX11" fmla="*/ 345045 w 449218"/>
                <a:gd name="connsiteY11" fmla="*/ 60674 h 326892"/>
                <a:gd name="connsiteX12" fmla="*/ 345045 w 449218"/>
                <a:gd name="connsiteY12" fmla="*/ 25950 h 326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9218" h="326892">
                  <a:moveTo>
                    <a:pt x="345045" y="25950"/>
                  </a:moveTo>
                  <a:cubicBezTo>
                    <a:pt x="300676" y="20163"/>
                    <a:pt x="260479" y="0"/>
                    <a:pt x="78828" y="25950"/>
                  </a:cubicBezTo>
                  <a:cubicBezTo>
                    <a:pt x="68025" y="27493"/>
                    <a:pt x="63395" y="41383"/>
                    <a:pt x="55678" y="49099"/>
                  </a:cubicBezTo>
                  <a:cubicBezTo>
                    <a:pt x="39983" y="143270"/>
                    <a:pt x="0" y="176648"/>
                    <a:pt x="67253" y="234294"/>
                  </a:cubicBezTo>
                  <a:cubicBezTo>
                    <a:pt x="80354" y="245523"/>
                    <a:pt x="98756" y="248567"/>
                    <a:pt x="113552" y="257444"/>
                  </a:cubicBezTo>
                  <a:cubicBezTo>
                    <a:pt x="137409" y="271758"/>
                    <a:pt x="156606" y="294944"/>
                    <a:pt x="183000" y="303742"/>
                  </a:cubicBezTo>
                  <a:lnTo>
                    <a:pt x="252448" y="326892"/>
                  </a:lnTo>
                  <a:cubicBezTo>
                    <a:pt x="279456" y="315317"/>
                    <a:pt x="306189" y="303081"/>
                    <a:pt x="333471" y="292168"/>
                  </a:cubicBezTo>
                  <a:cubicBezTo>
                    <a:pt x="344799" y="287637"/>
                    <a:pt x="359568" y="289220"/>
                    <a:pt x="368195" y="280593"/>
                  </a:cubicBezTo>
                  <a:cubicBezTo>
                    <a:pt x="399301" y="249487"/>
                    <a:pt x="449218" y="176421"/>
                    <a:pt x="449218" y="176421"/>
                  </a:cubicBezTo>
                  <a:cubicBezTo>
                    <a:pt x="445360" y="149413"/>
                    <a:pt x="448723" y="120328"/>
                    <a:pt x="437643" y="95398"/>
                  </a:cubicBezTo>
                  <a:cubicBezTo>
                    <a:pt x="426012" y="69229"/>
                    <a:pt x="360750" y="63815"/>
                    <a:pt x="345045" y="60674"/>
                  </a:cubicBezTo>
                  <a:cubicBezTo>
                    <a:pt x="307111" y="35385"/>
                    <a:pt x="389414" y="31737"/>
                    <a:pt x="345045" y="25950"/>
                  </a:cubicBezTo>
                  <a:close/>
                </a:path>
              </a:pathLst>
            </a:custGeom>
            <a:noFill/>
            <a:ln w="25400" cap="flat" cmpd="sng" algn="ctr">
              <a:solidFill>
                <a:srgbClr val="66FF33"/>
              </a:solidFill>
              <a:prstDash val="solid"/>
              <a:round/>
              <a:headEnd type="none" w="med" len="med"/>
              <a:tailEnd type="triangle" w="med" len="med"/>
            </a:ln>
            <a:effectLst/>
          </p:spPr>
          <p:txBody>
            <a:bodyP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12" name="Freeform 11">
              <a:extLst>
                <a:ext uri="{FF2B5EF4-FFF2-40B4-BE49-F238E27FC236}">
                  <a16:creationId xmlns:a16="http://schemas.microsoft.com/office/drawing/2014/main" id="{397606D8-59BD-3100-0FB0-2AD6FEBF6E26}"/>
                </a:ext>
              </a:extLst>
            </p:cNvPr>
            <p:cNvSpPr/>
            <p:nvPr/>
          </p:nvSpPr>
          <p:spPr bwMode="auto">
            <a:xfrm>
              <a:off x="8531225" y="4945063"/>
              <a:ext cx="365125" cy="341312"/>
            </a:xfrm>
            <a:custGeom>
              <a:avLst/>
              <a:gdLst>
                <a:gd name="connsiteX0" fmla="*/ 324091 w 365410"/>
                <a:gd name="connsiteY0" fmla="*/ 112627 h 340885"/>
                <a:gd name="connsiteX1" fmla="*/ 300942 w 365410"/>
                <a:gd name="connsiteY1" fmla="*/ 66328 h 340885"/>
                <a:gd name="connsiteX2" fmla="*/ 34724 w 365410"/>
                <a:gd name="connsiteY2" fmla="*/ 66328 h 340885"/>
                <a:gd name="connsiteX3" fmla="*/ 11574 w 365410"/>
                <a:gd name="connsiteY3" fmla="*/ 89477 h 340885"/>
                <a:gd name="connsiteX4" fmla="*/ 0 w 365410"/>
                <a:gd name="connsiteY4" fmla="*/ 135776 h 340885"/>
                <a:gd name="connsiteX5" fmla="*/ 34724 w 365410"/>
                <a:gd name="connsiteY5" fmla="*/ 228374 h 340885"/>
                <a:gd name="connsiteX6" fmla="*/ 69448 w 365410"/>
                <a:gd name="connsiteY6" fmla="*/ 274672 h 340885"/>
                <a:gd name="connsiteX7" fmla="*/ 150471 w 365410"/>
                <a:gd name="connsiteY7" fmla="*/ 332546 h 340885"/>
                <a:gd name="connsiteX8" fmla="*/ 358815 w 365410"/>
                <a:gd name="connsiteY8" fmla="*/ 205224 h 340885"/>
                <a:gd name="connsiteX9" fmla="*/ 335666 w 365410"/>
                <a:gd name="connsiteY9" fmla="*/ 170500 h 340885"/>
                <a:gd name="connsiteX10" fmla="*/ 324091 w 365410"/>
                <a:gd name="connsiteY10" fmla="*/ 112627 h 340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5410" h="340885">
                  <a:moveTo>
                    <a:pt x="324091" y="112627"/>
                  </a:moveTo>
                  <a:cubicBezTo>
                    <a:pt x="318304" y="95265"/>
                    <a:pt x="317228" y="72028"/>
                    <a:pt x="300942" y="66328"/>
                  </a:cubicBezTo>
                  <a:cubicBezTo>
                    <a:pt x="149853" y="13447"/>
                    <a:pt x="127584" y="0"/>
                    <a:pt x="34724" y="66328"/>
                  </a:cubicBezTo>
                  <a:cubicBezTo>
                    <a:pt x="25844" y="72671"/>
                    <a:pt x="19291" y="81761"/>
                    <a:pt x="11574" y="89477"/>
                  </a:cubicBezTo>
                  <a:cubicBezTo>
                    <a:pt x="7716" y="104910"/>
                    <a:pt x="0" y="119868"/>
                    <a:pt x="0" y="135776"/>
                  </a:cubicBezTo>
                  <a:cubicBezTo>
                    <a:pt x="0" y="182450"/>
                    <a:pt x="10775" y="194845"/>
                    <a:pt x="34724" y="228374"/>
                  </a:cubicBezTo>
                  <a:cubicBezTo>
                    <a:pt x="45937" y="244072"/>
                    <a:pt x="55807" y="261031"/>
                    <a:pt x="69448" y="274672"/>
                  </a:cubicBezTo>
                  <a:cubicBezTo>
                    <a:pt x="83802" y="289026"/>
                    <a:pt x="130757" y="319403"/>
                    <a:pt x="150471" y="332546"/>
                  </a:cubicBezTo>
                  <a:cubicBezTo>
                    <a:pt x="269553" y="319314"/>
                    <a:pt x="285767" y="340885"/>
                    <a:pt x="358815" y="205224"/>
                  </a:cubicBezTo>
                  <a:cubicBezTo>
                    <a:pt x="365410" y="192976"/>
                    <a:pt x="341887" y="182942"/>
                    <a:pt x="335666" y="170500"/>
                  </a:cubicBezTo>
                  <a:cubicBezTo>
                    <a:pt x="326374" y="151916"/>
                    <a:pt x="329878" y="129989"/>
                    <a:pt x="324091" y="112627"/>
                  </a:cubicBezTo>
                  <a:close/>
                </a:path>
              </a:pathLst>
            </a:custGeom>
            <a:noFill/>
            <a:ln w="25400" cap="flat" cmpd="sng" algn="ctr">
              <a:solidFill>
                <a:srgbClr val="00B050"/>
              </a:solidFill>
              <a:prstDash val="solid"/>
              <a:round/>
              <a:headEnd type="none" w="med" len="med"/>
              <a:tailEnd type="triangle" w="med" len="med"/>
            </a:ln>
            <a:effectLst/>
          </p:spPr>
          <p:txBody>
            <a:bodyP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13" name="Freeform 12">
              <a:extLst>
                <a:ext uri="{FF2B5EF4-FFF2-40B4-BE49-F238E27FC236}">
                  <a16:creationId xmlns:a16="http://schemas.microsoft.com/office/drawing/2014/main" id="{22FBF788-ABF2-0D98-D180-ABB37109B6A4}"/>
                </a:ext>
              </a:extLst>
            </p:cNvPr>
            <p:cNvSpPr/>
            <p:nvPr/>
          </p:nvSpPr>
          <p:spPr bwMode="auto">
            <a:xfrm>
              <a:off x="4398963" y="5059363"/>
              <a:ext cx="358775" cy="368300"/>
            </a:xfrm>
            <a:custGeom>
              <a:avLst/>
              <a:gdLst>
                <a:gd name="connsiteX0" fmla="*/ 0 w 358815"/>
                <a:gd name="connsiteY0" fmla="*/ 287424 h 367368"/>
                <a:gd name="connsiteX1" fmla="*/ 57873 w 358815"/>
                <a:gd name="connsiteY1" fmla="*/ 55930 h 367368"/>
                <a:gd name="connsiteX2" fmla="*/ 92597 w 358815"/>
                <a:gd name="connsiteY2" fmla="*/ 44355 h 367368"/>
                <a:gd name="connsiteX3" fmla="*/ 104172 w 358815"/>
                <a:gd name="connsiteY3" fmla="*/ 9631 h 367368"/>
                <a:gd name="connsiteX4" fmla="*/ 185195 w 358815"/>
                <a:gd name="connsiteY4" fmla="*/ 194826 h 367368"/>
                <a:gd name="connsiteX5" fmla="*/ 196769 w 358815"/>
                <a:gd name="connsiteY5" fmla="*/ 287424 h 367368"/>
                <a:gd name="connsiteX6" fmla="*/ 208344 w 358815"/>
                <a:gd name="connsiteY6" fmla="*/ 356872 h 367368"/>
                <a:gd name="connsiteX7" fmla="*/ 243068 w 358815"/>
                <a:gd name="connsiteY7" fmla="*/ 264274 h 367368"/>
                <a:gd name="connsiteX8" fmla="*/ 254643 w 358815"/>
                <a:gd name="connsiteY8" fmla="*/ 217976 h 367368"/>
                <a:gd name="connsiteX9" fmla="*/ 289367 w 358815"/>
                <a:gd name="connsiteY9" fmla="*/ 171677 h 367368"/>
                <a:gd name="connsiteX10" fmla="*/ 324091 w 358815"/>
                <a:gd name="connsiteY10" fmla="*/ 113804 h 367368"/>
                <a:gd name="connsiteX11" fmla="*/ 358815 w 358815"/>
                <a:gd name="connsiteY11" fmla="*/ 32781 h 367368"/>
                <a:gd name="connsiteX12" fmla="*/ 347240 w 358815"/>
                <a:gd name="connsiteY12" fmla="*/ 21206 h 36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8815" h="367368">
                  <a:moveTo>
                    <a:pt x="0" y="287424"/>
                  </a:moveTo>
                  <a:cubicBezTo>
                    <a:pt x="13056" y="209081"/>
                    <a:pt x="23684" y="129193"/>
                    <a:pt x="57873" y="55930"/>
                  </a:cubicBezTo>
                  <a:cubicBezTo>
                    <a:pt x="63033" y="44874"/>
                    <a:pt x="81022" y="48213"/>
                    <a:pt x="92597" y="44355"/>
                  </a:cubicBezTo>
                  <a:cubicBezTo>
                    <a:pt x="96455" y="32780"/>
                    <a:pt x="96681" y="0"/>
                    <a:pt x="104172" y="9631"/>
                  </a:cubicBezTo>
                  <a:cubicBezTo>
                    <a:pt x="160585" y="82162"/>
                    <a:pt x="167257" y="123078"/>
                    <a:pt x="185195" y="194826"/>
                  </a:cubicBezTo>
                  <a:cubicBezTo>
                    <a:pt x="189053" y="225692"/>
                    <a:pt x="192370" y="256630"/>
                    <a:pt x="196769" y="287424"/>
                  </a:cubicBezTo>
                  <a:cubicBezTo>
                    <a:pt x="200088" y="310657"/>
                    <a:pt x="187353" y="367368"/>
                    <a:pt x="208344" y="356872"/>
                  </a:cubicBezTo>
                  <a:cubicBezTo>
                    <a:pt x="237829" y="342129"/>
                    <a:pt x="232644" y="295547"/>
                    <a:pt x="243068" y="264274"/>
                  </a:cubicBezTo>
                  <a:cubicBezTo>
                    <a:pt x="248098" y="249183"/>
                    <a:pt x="247529" y="232204"/>
                    <a:pt x="254643" y="217976"/>
                  </a:cubicBezTo>
                  <a:cubicBezTo>
                    <a:pt x="263270" y="200721"/>
                    <a:pt x="278666" y="187728"/>
                    <a:pt x="289367" y="171677"/>
                  </a:cubicBezTo>
                  <a:cubicBezTo>
                    <a:pt x="301846" y="152958"/>
                    <a:pt x="313166" y="133470"/>
                    <a:pt x="324091" y="113804"/>
                  </a:cubicBezTo>
                  <a:cubicBezTo>
                    <a:pt x="328610" y="105670"/>
                    <a:pt x="358815" y="49171"/>
                    <a:pt x="358815" y="32781"/>
                  </a:cubicBezTo>
                  <a:lnTo>
                    <a:pt x="347240" y="21206"/>
                  </a:lnTo>
                </a:path>
              </a:pathLst>
            </a:custGeom>
            <a:noFill/>
            <a:ln w="25400" cap="flat" cmpd="sng" algn="ctr">
              <a:solidFill>
                <a:srgbClr val="00B050"/>
              </a:solidFill>
              <a:prstDash val="solid"/>
              <a:round/>
              <a:headEnd type="none" w="med" len="med"/>
              <a:tailEnd type="triangle" w="med" len="med"/>
            </a:ln>
            <a:effectLst/>
          </p:spPr>
          <p:txBody>
            <a:bodyP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14" name="Freeform 13">
              <a:extLst>
                <a:ext uri="{FF2B5EF4-FFF2-40B4-BE49-F238E27FC236}">
                  <a16:creationId xmlns:a16="http://schemas.microsoft.com/office/drawing/2014/main" id="{E78BFE94-4C82-B297-19E7-EF5AA092FDE7}"/>
                </a:ext>
              </a:extLst>
            </p:cNvPr>
            <p:cNvSpPr/>
            <p:nvPr/>
          </p:nvSpPr>
          <p:spPr bwMode="auto">
            <a:xfrm>
              <a:off x="4745038" y="5057775"/>
              <a:ext cx="196850" cy="512763"/>
            </a:xfrm>
            <a:custGeom>
              <a:avLst/>
              <a:gdLst>
                <a:gd name="connsiteX0" fmla="*/ 196770 w 196770"/>
                <a:gd name="connsiteY0" fmla="*/ 0 h 513038"/>
                <a:gd name="connsiteX1" fmla="*/ 81023 w 196770"/>
                <a:gd name="connsiteY1" fmla="*/ 23149 h 513038"/>
                <a:gd name="connsiteX2" fmla="*/ 46299 w 196770"/>
                <a:gd name="connsiteY2" fmla="*/ 57873 h 513038"/>
                <a:gd name="connsiteX3" fmla="*/ 23150 w 196770"/>
                <a:gd name="connsiteY3" fmla="*/ 115747 h 513038"/>
                <a:gd name="connsiteX4" fmla="*/ 0 w 196770"/>
                <a:gd name="connsiteY4" fmla="*/ 208344 h 513038"/>
                <a:gd name="connsiteX5" fmla="*/ 11575 w 196770"/>
                <a:gd name="connsiteY5" fmla="*/ 324091 h 513038"/>
                <a:gd name="connsiteX6" fmla="*/ 46299 w 196770"/>
                <a:gd name="connsiteY6" fmla="*/ 370390 h 513038"/>
                <a:gd name="connsiteX7" fmla="*/ 115747 w 196770"/>
                <a:gd name="connsiteY7" fmla="*/ 497711 h 513038"/>
                <a:gd name="connsiteX8" fmla="*/ 81023 w 196770"/>
                <a:gd name="connsiteY8" fmla="*/ 462987 h 51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770" h="513038">
                  <a:moveTo>
                    <a:pt x="196770" y="0"/>
                  </a:moveTo>
                  <a:cubicBezTo>
                    <a:pt x="192542" y="705"/>
                    <a:pt x="95245" y="15022"/>
                    <a:pt x="81023" y="23149"/>
                  </a:cubicBezTo>
                  <a:cubicBezTo>
                    <a:pt x="66811" y="31270"/>
                    <a:pt x="57874" y="46298"/>
                    <a:pt x="46299" y="57873"/>
                  </a:cubicBezTo>
                  <a:cubicBezTo>
                    <a:pt x="38583" y="77164"/>
                    <a:pt x="29260" y="95888"/>
                    <a:pt x="23150" y="115747"/>
                  </a:cubicBezTo>
                  <a:cubicBezTo>
                    <a:pt x="13793" y="146156"/>
                    <a:pt x="0" y="208344"/>
                    <a:pt x="0" y="208344"/>
                  </a:cubicBezTo>
                  <a:cubicBezTo>
                    <a:pt x="3858" y="246926"/>
                    <a:pt x="923" y="286808"/>
                    <a:pt x="11575" y="324091"/>
                  </a:cubicBezTo>
                  <a:cubicBezTo>
                    <a:pt x="16875" y="342640"/>
                    <a:pt x="36374" y="353848"/>
                    <a:pt x="46299" y="370390"/>
                  </a:cubicBezTo>
                  <a:cubicBezTo>
                    <a:pt x="71171" y="411844"/>
                    <a:pt x="98772" y="452446"/>
                    <a:pt x="115747" y="497711"/>
                  </a:cubicBezTo>
                  <a:cubicBezTo>
                    <a:pt x="121495" y="513038"/>
                    <a:pt x="81023" y="462987"/>
                    <a:pt x="81023" y="462987"/>
                  </a:cubicBezTo>
                </a:path>
              </a:pathLst>
            </a:custGeom>
            <a:noFill/>
            <a:ln w="25400" cap="flat" cmpd="sng" algn="ctr">
              <a:solidFill>
                <a:srgbClr val="00B050"/>
              </a:solidFill>
              <a:prstDash val="solid"/>
              <a:round/>
              <a:headEnd type="none" w="med" len="med"/>
              <a:tailEnd type="triangle" w="med" len="med"/>
            </a:ln>
            <a:effectLst/>
          </p:spPr>
          <p:txBody>
            <a:bodyP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15" name="Freeform 14">
              <a:extLst>
                <a:ext uri="{FF2B5EF4-FFF2-40B4-BE49-F238E27FC236}">
                  <a16:creationId xmlns:a16="http://schemas.microsoft.com/office/drawing/2014/main" id="{5A914B1F-E9A7-6251-8C3A-07016742490D}"/>
                </a:ext>
              </a:extLst>
            </p:cNvPr>
            <p:cNvSpPr/>
            <p:nvPr/>
          </p:nvSpPr>
          <p:spPr bwMode="auto">
            <a:xfrm>
              <a:off x="4884738" y="5138738"/>
              <a:ext cx="288925" cy="374650"/>
            </a:xfrm>
            <a:custGeom>
              <a:avLst/>
              <a:gdLst>
                <a:gd name="connsiteX0" fmla="*/ 0 w 289368"/>
                <a:gd name="connsiteY0" fmla="*/ 312517 h 374210"/>
                <a:gd name="connsiteX1" fmla="*/ 69449 w 289368"/>
                <a:gd name="connsiteY1" fmla="*/ 208345 h 374210"/>
                <a:gd name="connsiteX2" fmla="*/ 127322 w 289368"/>
                <a:gd name="connsiteY2" fmla="*/ 92598 h 374210"/>
                <a:gd name="connsiteX3" fmla="*/ 196770 w 289368"/>
                <a:gd name="connsiteY3" fmla="*/ 0 h 374210"/>
                <a:gd name="connsiteX4" fmla="*/ 208345 w 289368"/>
                <a:gd name="connsiteY4" fmla="*/ 46299 h 374210"/>
                <a:gd name="connsiteX5" fmla="*/ 243069 w 289368"/>
                <a:gd name="connsiteY5" fmla="*/ 231494 h 374210"/>
                <a:gd name="connsiteX6" fmla="*/ 266218 w 289368"/>
                <a:gd name="connsiteY6" fmla="*/ 289368 h 374210"/>
                <a:gd name="connsiteX7" fmla="*/ 289368 w 289368"/>
                <a:gd name="connsiteY7" fmla="*/ 370390 h 374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368" h="374210">
                  <a:moveTo>
                    <a:pt x="0" y="312517"/>
                  </a:moveTo>
                  <a:cubicBezTo>
                    <a:pt x="23150" y="277793"/>
                    <a:pt x="48743" y="244580"/>
                    <a:pt x="69449" y="208345"/>
                  </a:cubicBezTo>
                  <a:cubicBezTo>
                    <a:pt x="147788" y="71253"/>
                    <a:pt x="31197" y="231446"/>
                    <a:pt x="127322" y="92598"/>
                  </a:cubicBezTo>
                  <a:cubicBezTo>
                    <a:pt x="149283" y="60876"/>
                    <a:pt x="196770" y="0"/>
                    <a:pt x="196770" y="0"/>
                  </a:cubicBezTo>
                  <a:cubicBezTo>
                    <a:pt x="200628" y="15433"/>
                    <a:pt x="205225" y="30700"/>
                    <a:pt x="208345" y="46299"/>
                  </a:cubicBezTo>
                  <a:cubicBezTo>
                    <a:pt x="220663" y="107887"/>
                    <a:pt x="219743" y="173179"/>
                    <a:pt x="243069" y="231494"/>
                  </a:cubicBezTo>
                  <a:lnTo>
                    <a:pt x="266218" y="289368"/>
                  </a:lnTo>
                  <a:cubicBezTo>
                    <a:pt x="278339" y="374210"/>
                    <a:pt x="250511" y="370390"/>
                    <a:pt x="289368" y="370390"/>
                  </a:cubicBezTo>
                </a:path>
              </a:pathLst>
            </a:custGeom>
            <a:noFill/>
            <a:ln w="25400" cap="flat" cmpd="sng" algn="ctr">
              <a:solidFill>
                <a:srgbClr val="00B050"/>
              </a:solidFill>
              <a:prstDash val="solid"/>
              <a:round/>
              <a:headEnd type="none" w="med" len="med"/>
              <a:tailEnd type="triangle" w="med" len="med"/>
            </a:ln>
            <a:effectLst/>
          </p:spPr>
          <p:txBody>
            <a:bodyP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16" name="Freeform 15">
              <a:extLst>
                <a:ext uri="{FF2B5EF4-FFF2-40B4-BE49-F238E27FC236}">
                  <a16:creationId xmlns:a16="http://schemas.microsoft.com/office/drawing/2014/main" id="{49AA8D3F-F1C5-9FEA-597E-87EAF3744B86}"/>
                </a:ext>
              </a:extLst>
            </p:cNvPr>
            <p:cNvSpPr/>
            <p:nvPr/>
          </p:nvSpPr>
          <p:spPr bwMode="auto">
            <a:xfrm>
              <a:off x="5219700" y="5092700"/>
              <a:ext cx="85725" cy="474663"/>
            </a:xfrm>
            <a:custGeom>
              <a:avLst/>
              <a:gdLst>
                <a:gd name="connsiteX0" fmla="*/ 46299 w 85809"/>
                <a:gd name="connsiteY0" fmla="*/ 0 h 474562"/>
                <a:gd name="connsiteX1" fmla="*/ 57874 w 85809"/>
                <a:gd name="connsiteY1" fmla="*/ 46298 h 474562"/>
                <a:gd name="connsiteX2" fmla="*/ 81023 w 85809"/>
                <a:gd name="connsiteY2" fmla="*/ 254643 h 474562"/>
                <a:gd name="connsiteX3" fmla="*/ 57874 w 85809"/>
                <a:gd name="connsiteY3" fmla="*/ 347240 h 474562"/>
                <a:gd name="connsiteX4" fmla="*/ 46299 w 85809"/>
                <a:gd name="connsiteY4" fmla="*/ 381964 h 474562"/>
                <a:gd name="connsiteX5" fmla="*/ 34724 w 85809"/>
                <a:gd name="connsiteY5" fmla="*/ 439838 h 474562"/>
                <a:gd name="connsiteX6" fmla="*/ 0 w 85809"/>
                <a:gd name="connsiteY6" fmla="*/ 474562 h 47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809" h="474562">
                  <a:moveTo>
                    <a:pt x="46299" y="0"/>
                  </a:moveTo>
                  <a:cubicBezTo>
                    <a:pt x="50157" y="15433"/>
                    <a:pt x="55259" y="30607"/>
                    <a:pt x="57874" y="46298"/>
                  </a:cubicBezTo>
                  <a:cubicBezTo>
                    <a:pt x="66063" y="95433"/>
                    <a:pt x="76567" y="210083"/>
                    <a:pt x="81023" y="254643"/>
                  </a:cubicBezTo>
                  <a:cubicBezTo>
                    <a:pt x="54564" y="334017"/>
                    <a:pt x="85809" y="235501"/>
                    <a:pt x="57874" y="347240"/>
                  </a:cubicBezTo>
                  <a:cubicBezTo>
                    <a:pt x="54915" y="359077"/>
                    <a:pt x="49258" y="370127"/>
                    <a:pt x="46299" y="381964"/>
                  </a:cubicBezTo>
                  <a:cubicBezTo>
                    <a:pt x="41527" y="401050"/>
                    <a:pt x="43522" y="422242"/>
                    <a:pt x="34724" y="439838"/>
                  </a:cubicBezTo>
                  <a:cubicBezTo>
                    <a:pt x="27404" y="454479"/>
                    <a:pt x="0" y="474562"/>
                    <a:pt x="0" y="474562"/>
                  </a:cubicBezTo>
                </a:path>
              </a:pathLst>
            </a:custGeom>
            <a:noFill/>
            <a:ln w="25400" cap="flat" cmpd="sng" algn="ctr">
              <a:solidFill>
                <a:srgbClr val="00B050"/>
              </a:solidFill>
              <a:prstDash val="solid"/>
              <a:round/>
              <a:headEnd type="none" w="med" len="med"/>
              <a:tailEnd type="triangle" w="med" len="med"/>
            </a:ln>
            <a:effectLst/>
          </p:spPr>
          <p:txBody>
            <a:bodyP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17" name="Freeform 16">
              <a:extLst>
                <a:ext uri="{FF2B5EF4-FFF2-40B4-BE49-F238E27FC236}">
                  <a16:creationId xmlns:a16="http://schemas.microsoft.com/office/drawing/2014/main" id="{26AE60C0-5FD9-A087-A543-2C7D527ED52A}"/>
                </a:ext>
              </a:extLst>
            </p:cNvPr>
            <p:cNvSpPr/>
            <p:nvPr/>
          </p:nvSpPr>
          <p:spPr bwMode="auto">
            <a:xfrm>
              <a:off x="4895850" y="5289550"/>
              <a:ext cx="301625" cy="58738"/>
            </a:xfrm>
            <a:custGeom>
              <a:avLst/>
              <a:gdLst>
                <a:gd name="connsiteX0" fmla="*/ 0 w 300942"/>
                <a:gd name="connsiteY0" fmla="*/ 11575 h 57874"/>
                <a:gd name="connsiteX1" fmla="*/ 46299 w 300942"/>
                <a:gd name="connsiteY1" fmla="*/ 0 h 57874"/>
                <a:gd name="connsiteX2" fmla="*/ 173620 w 300942"/>
                <a:gd name="connsiteY2" fmla="*/ 57874 h 57874"/>
                <a:gd name="connsiteX3" fmla="*/ 300942 w 300942"/>
                <a:gd name="connsiteY3" fmla="*/ 46299 h 57874"/>
              </a:gdLst>
              <a:ahLst/>
              <a:cxnLst>
                <a:cxn ang="0">
                  <a:pos x="connsiteX0" y="connsiteY0"/>
                </a:cxn>
                <a:cxn ang="0">
                  <a:pos x="connsiteX1" y="connsiteY1"/>
                </a:cxn>
                <a:cxn ang="0">
                  <a:pos x="connsiteX2" y="connsiteY2"/>
                </a:cxn>
                <a:cxn ang="0">
                  <a:pos x="connsiteX3" y="connsiteY3"/>
                </a:cxn>
              </a:cxnLst>
              <a:rect l="l" t="t" r="r" b="b"/>
              <a:pathLst>
                <a:path w="300942" h="57874">
                  <a:moveTo>
                    <a:pt x="0" y="11575"/>
                  </a:moveTo>
                  <a:cubicBezTo>
                    <a:pt x="15433" y="7717"/>
                    <a:pt x="30391" y="0"/>
                    <a:pt x="46299" y="0"/>
                  </a:cubicBezTo>
                  <a:cubicBezTo>
                    <a:pt x="105907" y="0"/>
                    <a:pt x="123932" y="24749"/>
                    <a:pt x="173620" y="57874"/>
                  </a:cubicBezTo>
                  <a:cubicBezTo>
                    <a:pt x="293206" y="45915"/>
                    <a:pt x="250592" y="46299"/>
                    <a:pt x="300942" y="46299"/>
                  </a:cubicBezTo>
                </a:path>
              </a:pathLst>
            </a:custGeom>
            <a:noFill/>
            <a:ln w="25400" cap="flat" cmpd="sng" algn="ctr">
              <a:solidFill>
                <a:srgbClr val="00B050"/>
              </a:solidFill>
              <a:prstDash val="solid"/>
              <a:round/>
              <a:headEnd type="none" w="med" len="med"/>
              <a:tailEnd type="triangle" w="med" len="med"/>
            </a:ln>
            <a:effectLst/>
          </p:spPr>
          <p:txBody>
            <a:bodyPr/>
            <a:lstStyle/>
            <a:p>
              <a:pPr eaLnBrk="1" hangingPunct="1">
                <a:spcBef>
                  <a:spcPct val="20000"/>
                </a:spcBef>
                <a:defRPr/>
              </a:pPr>
              <a:endParaRPr lang="en-US">
                <a:effectLst>
                  <a:outerShdw blurRad="38100" dist="38100" dir="2700000" algn="tl">
                    <a:srgbClr val="000000">
                      <a:alpha val="43137"/>
                    </a:srgbClr>
                  </a:outerShdw>
                </a:effectLst>
              </a:endParaRPr>
            </a:p>
          </p:txBody>
        </p:sp>
      </p:grpSp>
      <p:sp>
        <p:nvSpPr>
          <p:cNvPr id="10" name="TextBox 9">
            <a:extLst>
              <a:ext uri="{FF2B5EF4-FFF2-40B4-BE49-F238E27FC236}">
                <a16:creationId xmlns:a16="http://schemas.microsoft.com/office/drawing/2014/main" id="{35B8A8F7-79C2-EDA5-3CD1-063B77256982}"/>
              </a:ext>
            </a:extLst>
          </p:cNvPr>
          <p:cNvSpPr txBox="1"/>
          <p:nvPr/>
        </p:nvSpPr>
        <p:spPr>
          <a:xfrm>
            <a:off x="393935" y="5245100"/>
            <a:ext cx="8356130" cy="1200329"/>
          </a:xfrm>
          <a:prstGeom prst="rect">
            <a:avLst/>
          </a:prstGeom>
          <a:noFill/>
        </p:spPr>
        <p:txBody>
          <a:bodyPr wrap="square">
            <a:spAutoFit/>
          </a:bodyPr>
          <a:lstStyle/>
          <a:p>
            <a:pPr eaLnBrk="1" hangingPunct="1">
              <a:spcBef>
                <a:spcPct val="20000"/>
              </a:spcBef>
              <a:defRPr/>
            </a:pPr>
            <a:r>
              <a:rPr lang="en-US" dirty="0">
                <a:effectLst>
                  <a:outerShdw blurRad="38100" dist="38100" dir="2700000" algn="tl">
                    <a:srgbClr val="000000">
                      <a:alpha val="43137"/>
                    </a:srgbClr>
                  </a:outerShdw>
                </a:effectLst>
              </a:rPr>
              <a:t>The proof by Hall was not constructive, i.e., we cannot construct an algorithm based on this proof that finds a complete matching in a bipartite graph. For a constructive proof that can be used as the basis of an algorithm, see A. Gibbons, </a:t>
            </a:r>
            <a:r>
              <a:rPr lang="en-US" i="1" dirty="0">
                <a:effectLst>
                  <a:outerShdw blurRad="38100" dist="38100" dir="2700000" algn="tl">
                    <a:srgbClr val="000000">
                      <a:alpha val="43137"/>
                    </a:srgbClr>
                  </a:outerShdw>
                </a:effectLst>
              </a:rPr>
              <a:t>Algorithmic Graph Theory, Cambridge University  </a:t>
            </a:r>
            <a:r>
              <a:rPr lang="en-US" dirty="0">
                <a:effectLst>
                  <a:outerShdw blurRad="38100" dist="38100" dir="2700000" algn="tl">
                    <a:srgbClr val="000000">
                      <a:alpha val="43137"/>
                    </a:srgbClr>
                  </a:outerShdw>
                </a:effectLst>
              </a:rPr>
              <a:t>Press, Cambridge, 1985</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r>
              <a:rPr lang="en-US" sz="3600" dirty="0"/>
              <a:t>New Graphs from Old </a:t>
            </a:r>
          </a:p>
        </p:txBody>
      </p:sp>
      <p:sp>
        <p:nvSpPr>
          <p:cNvPr id="3" name="Content Placeholder 2"/>
          <p:cNvSpPr>
            <a:spLocks noGrp="1"/>
          </p:cNvSpPr>
          <p:nvPr>
            <p:ph idx="1"/>
          </p:nvPr>
        </p:nvSpPr>
        <p:spPr>
          <a:xfrm>
            <a:off x="457200" y="1371600"/>
            <a:ext cx="8229600" cy="5334000"/>
          </a:xfrm>
        </p:spPr>
        <p:txBody>
          <a:bodyPr>
            <a:normAutofit fontScale="77500" lnSpcReduction="20000"/>
          </a:bodyPr>
          <a:lstStyle/>
          <a:p>
            <a:pPr indent="0">
              <a:buNone/>
            </a:pPr>
            <a:r>
              <a:rPr lang="en-US" b="1" dirty="0"/>
              <a:t>Definition: </a:t>
            </a:r>
            <a:r>
              <a:rPr lang="en-US" dirty="0"/>
              <a:t>A </a:t>
            </a:r>
            <a:r>
              <a:rPr lang="en-US" i="1" dirty="0" err="1"/>
              <a:t>subgraph</a:t>
            </a:r>
            <a:r>
              <a:rPr lang="en-US" i="1" dirty="0"/>
              <a:t> of a graph  G</a:t>
            </a:r>
            <a:r>
              <a:rPr lang="en-US" dirty="0"/>
              <a:t> = (</a:t>
            </a:r>
            <a:r>
              <a:rPr lang="en-US" i="1" dirty="0"/>
              <a:t>V</a:t>
            </a:r>
            <a:r>
              <a:rPr lang="en-US" dirty="0"/>
              <a:t>,</a:t>
            </a:r>
            <a:r>
              <a:rPr lang="en-US" i="1" dirty="0"/>
              <a:t>E</a:t>
            </a:r>
            <a:r>
              <a:rPr lang="en-US" dirty="0"/>
              <a:t>)  is a graph (</a:t>
            </a:r>
            <a:r>
              <a:rPr lang="en-US" i="1" dirty="0"/>
              <a:t>W</a:t>
            </a:r>
            <a:r>
              <a:rPr lang="en-US" dirty="0"/>
              <a:t>,</a:t>
            </a:r>
            <a:r>
              <a:rPr lang="en-US" i="1" dirty="0"/>
              <a:t>F</a:t>
            </a:r>
            <a:r>
              <a:rPr lang="en-US" dirty="0"/>
              <a:t>),  where  </a:t>
            </a:r>
            <a:r>
              <a:rPr lang="en-US" i="1" dirty="0"/>
              <a:t>W</a:t>
            </a:r>
            <a:r>
              <a:rPr lang="en-US" dirty="0"/>
              <a:t> </a:t>
            </a:r>
            <a:r>
              <a:rPr lang="en-US" dirty="0">
                <a:latin typeface="Cambria Math"/>
                <a:ea typeface="Cambria Math"/>
              </a:rPr>
              <a:t>⊂ </a:t>
            </a:r>
            <a:r>
              <a:rPr lang="en-US" i="1" dirty="0">
                <a:ea typeface="Cambria Math"/>
              </a:rPr>
              <a:t>V</a:t>
            </a:r>
            <a:r>
              <a:rPr lang="en-US" dirty="0">
                <a:latin typeface="Cambria Math"/>
                <a:ea typeface="Cambria Math"/>
              </a:rPr>
              <a:t> and </a:t>
            </a:r>
            <a:r>
              <a:rPr lang="en-US" i="1" dirty="0">
                <a:ea typeface="Cambria Math"/>
              </a:rPr>
              <a:t>F</a:t>
            </a:r>
            <a:r>
              <a:rPr lang="en-US" dirty="0">
                <a:latin typeface="Cambria Math"/>
                <a:ea typeface="Cambria Math"/>
              </a:rPr>
              <a:t> ⊂ </a:t>
            </a:r>
            <a:r>
              <a:rPr lang="en-US" i="1" dirty="0">
                <a:ea typeface="Cambria Math"/>
              </a:rPr>
              <a:t>E</a:t>
            </a:r>
            <a:r>
              <a:rPr lang="en-US" dirty="0">
                <a:latin typeface="Cambria Math"/>
                <a:ea typeface="Cambria Math"/>
              </a:rPr>
              <a:t>. A </a:t>
            </a:r>
            <a:r>
              <a:rPr lang="en-US" dirty="0" err="1">
                <a:latin typeface="Cambria Math"/>
                <a:ea typeface="Cambria Math"/>
              </a:rPr>
              <a:t>subgraph</a:t>
            </a:r>
            <a:r>
              <a:rPr lang="en-US" dirty="0">
                <a:latin typeface="Cambria Math"/>
                <a:ea typeface="Cambria Math"/>
              </a:rPr>
              <a:t> </a:t>
            </a:r>
            <a:r>
              <a:rPr lang="en-US" i="1" dirty="0">
                <a:ea typeface="Cambria Math"/>
              </a:rPr>
              <a:t>H</a:t>
            </a:r>
            <a:r>
              <a:rPr lang="en-US" dirty="0">
                <a:latin typeface="Cambria Math"/>
                <a:ea typeface="Cambria Math"/>
              </a:rPr>
              <a:t> of </a:t>
            </a:r>
            <a:r>
              <a:rPr lang="en-US" i="1" dirty="0">
                <a:ea typeface="Cambria Math"/>
              </a:rPr>
              <a:t>G</a:t>
            </a:r>
            <a:r>
              <a:rPr lang="en-US" dirty="0">
                <a:latin typeface="Cambria Math"/>
                <a:ea typeface="Cambria Math"/>
              </a:rPr>
              <a:t> is a proper </a:t>
            </a:r>
            <a:r>
              <a:rPr lang="en-US" dirty="0" err="1">
                <a:latin typeface="Cambria Math"/>
                <a:ea typeface="Cambria Math"/>
              </a:rPr>
              <a:t>subgraph</a:t>
            </a:r>
            <a:r>
              <a:rPr lang="en-US" dirty="0">
                <a:latin typeface="Cambria Math"/>
                <a:ea typeface="Cambria Math"/>
              </a:rPr>
              <a:t> of </a:t>
            </a:r>
            <a:r>
              <a:rPr lang="en-US" i="1" dirty="0">
                <a:ea typeface="Cambria Math"/>
              </a:rPr>
              <a:t>G</a:t>
            </a:r>
            <a:r>
              <a:rPr lang="en-US" dirty="0">
                <a:latin typeface="Cambria Math"/>
                <a:ea typeface="Cambria Math"/>
              </a:rPr>
              <a:t> if </a:t>
            </a:r>
            <a:r>
              <a:rPr lang="en-US" i="1" dirty="0">
                <a:ea typeface="Cambria Math"/>
              </a:rPr>
              <a:t>H</a:t>
            </a:r>
            <a:r>
              <a:rPr lang="en-US" dirty="0">
                <a:latin typeface="Cambria Math"/>
                <a:ea typeface="Cambria Math"/>
              </a:rPr>
              <a:t> </a:t>
            </a:r>
            <a:r>
              <a:rPr lang="en-US" i="1" dirty="0">
                <a:ea typeface="Cambria Math"/>
              </a:rPr>
              <a:t>≠ G.</a:t>
            </a:r>
          </a:p>
          <a:p>
            <a:pPr indent="0">
              <a:buNone/>
            </a:pPr>
            <a:endParaRPr lang="en-US" i="1" dirty="0">
              <a:ea typeface="Cambria Math"/>
            </a:endParaRPr>
          </a:p>
          <a:p>
            <a:pPr indent="0">
              <a:buNone/>
            </a:pPr>
            <a:r>
              <a:rPr lang="en-US" b="1" dirty="0">
                <a:ea typeface="Cambria Math"/>
              </a:rPr>
              <a:t>Example</a:t>
            </a:r>
            <a:r>
              <a:rPr lang="en-US" dirty="0">
                <a:ea typeface="Cambria Math"/>
              </a:rPr>
              <a:t>: </a:t>
            </a:r>
            <a:r>
              <a:rPr lang="en-US" dirty="0"/>
              <a:t>Here we show </a:t>
            </a:r>
            <a:r>
              <a:rPr lang="en-US" i="1" dirty="0"/>
              <a:t>K</a:t>
            </a:r>
            <a:r>
              <a:rPr lang="en-US" baseline="-25000" dirty="0">
                <a:latin typeface="Cambria" pitchFamily="18" charset="0"/>
              </a:rPr>
              <a:t>5</a:t>
            </a:r>
            <a:r>
              <a:rPr lang="en-US" b="1" dirty="0"/>
              <a:t> </a:t>
            </a:r>
            <a:r>
              <a:rPr lang="en-US" dirty="0"/>
              <a:t>and                                                                                              one of its </a:t>
            </a:r>
            <a:r>
              <a:rPr lang="en-US" dirty="0" err="1"/>
              <a:t>subgraphs</a:t>
            </a:r>
            <a:r>
              <a:rPr lang="en-US" dirty="0"/>
              <a:t>.</a:t>
            </a:r>
            <a:endParaRPr lang="en-US" b="1" dirty="0"/>
          </a:p>
          <a:p>
            <a:pPr indent="0">
              <a:buNone/>
            </a:pPr>
            <a:endParaRPr lang="en-US" b="1" dirty="0"/>
          </a:p>
          <a:p>
            <a:pPr indent="0">
              <a:buNone/>
            </a:pPr>
            <a:endParaRPr lang="en-US" b="1" dirty="0"/>
          </a:p>
          <a:p>
            <a:pPr indent="0">
              <a:buNone/>
            </a:pPr>
            <a:r>
              <a:rPr lang="en-US" b="1" dirty="0"/>
              <a:t>Definition:  </a:t>
            </a:r>
            <a:r>
              <a:rPr lang="en-US" dirty="0"/>
              <a:t>Let </a:t>
            </a:r>
            <a:r>
              <a:rPr lang="en-US" i="1" dirty="0"/>
              <a:t>G</a:t>
            </a:r>
            <a:r>
              <a:rPr lang="en-US" dirty="0"/>
              <a:t> = (</a:t>
            </a:r>
            <a:r>
              <a:rPr lang="en-US" i="1" dirty="0"/>
              <a:t>V</a:t>
            </a:r>
            <a:r>
              <a:rPr lang="en-US" dirty="0"/>
              <a:t>, </a:t>
            </a:r>
            <a:r>
              <a:rPr lang="en-US" i="1" dirty="0"/>
              <a:t>E</a:t>
            </a:r>
            <a:r>
              <a:rPr lang="en-US" dirty="0"/>
              <a:t>) be a simple graph.  The  </a:t>
            </a:r>
            <a:r>
              <a:rPr lang="en-US" i="1" dirty="0" err="1"/>
              <a:t>subgraph</a:t>
            </a:r>
            <a:r>
              <a:rPr lang="en-US" i="1" dirty="0"/>
              <a:t> induced  </a:t>
            </a:r>
            <a:r>
              <a:rPr lang="en-US" dirty="0"/>
              <a:t>by a subset </a:t>
            </a:r>
            <a:r>
              <a:rPr lang="en-US" i="1" dirty="0"/>
              <a:t>W</a:t>
            </a:r>
            <a:r>
              <a:rPr lang="en-US" dirty="0"/>
              <a:t>  of the vertex set </a:t>
            </a:r>
            <a:r>
              <a:rPr lang="en-US" i="1" dirty="0"/>
              <a:t>V</a:t>
            </a:r>
            <a:r>
              <a:rPr lang="en-US" dirty="0"/>
              <a:t> is the graph </a:t>
            </a:r>
            <a:r>
              <a:rPr lang="en-US" i="1" dirty="0"/>
              <a:t> </a:t>
            </a:r>
            <a:r>
              <a:rPr lang="en-US" dirty="0"/>
              <a:t> (</a:t>
            </a:r>
            <a:r>
              <a:rPr lang="en-US" i="1" dirty="0"/>
              <a:t>W</a:t>
            </a:r>
            <a:r>
              <a:rPr lang="en-US" dirty="0"/>
              <a:t>,</a:t>
            </a:r>
            <a:r>
              <a:rPr lang="en-US" i="1" dirty="0"/>
              <a:t>F</a:t>
            </a:r>
            <a:r>
              <a:rPr lang="en-US" dirty="0"/>
              <a:t>),  where  the edge set </a:t>
            </a:r>
            <a:r>
              <a:rPr lang="en-US" i="1" dirty="0">
                <a:ea typeface="Cambria Math"/>
              </a:rPr>
              <a:t>F  </a:t>
            </a:r>
            <a:r>
              <a:rPr lang="en-US" dirty="0">
                <a:ea typeface="Cambria Math"/>
              </a:rPr>
              <a:t>contains an edge in </a:t>
            </a:r>
            <a:r>
              <a:rPr lang="en-US" i="1" dirty="0">
                <a:ea typeface="Cambria Math"/>
              </a:rPr>
              <a:t>E </a:t>
            </a:r>
            <a:r>
              <a:rPr lang="en-US" dirty="0">
                <a:ea typeface="Cambria Math"/>
              </a:rPr>
              <a:t>if and only if both endpoints are in </a:t>
            </a:r>
            <a:r>
              <a:rPr lang="en-US" i="1" dirty="0">
                <a:ea typeface="Cambria Math"/>
              </a:rPr>
              <a:t>W. </a:t>
            </a:r>
            <a:endParaRPr lang="en-US" dirty="0"/>
          </a:p>
          <a:p>
            <a:pPr indent="0">
              <a:buNone/>
            </a:pPr>
            <a:endParaRPr lang="en-US" b="1" dirty="0"/>
          </a:p>
          <a:p>
            <a:pPr indent="0">
              <a:buNone/>
            </a:pPr>
            <a:r>
              <a:rPr lang="en-US" b="1" dirty="0">
                <a:ea typeface="Cambria Math"/>
              </a:rPr>
              <a:t>Example</a:t>
            </a:r>
            <a:r>
              <a:rPr lang="en-US" dirty="0">
                <a:ea typeface="Cambria Math"/>
              </a:rPr>
              <a:t>: Here we show </a:t>
            </a:r>
            <a:r>
              <a:rPr lang="en-US" dirty="0"/>
              <a:t> </a:t>
            </a:r>
            <a:r>
              <a:rPr lang="en-US" i="1" dirty="0"/>
              <a:t>K</a:t>
            </a:r>
            <a:r>
              <a:rPr lang="en-US" baseline="-25000" dirty="0">
                <a:latin typeface="Cambria" pitchFamily="18" charset="0"/>
              </a:rPr>
              <a:t>5  </a:t>
            </a:r>
            <a:r>
              <a:rPr lang="en-US" dirty="0">
                <a:latin typeface="Cambria" pitchFamily="18" charset="0"/>
              </a:rPr>
              <a:t>and the </a:t>
            </a:r>
            <a:r>
              <a:rPr lang="en-US" dirty="0" err="1">
                <a:latin typeface="Cambria" pitchFamily="18" charset="0"/>
              </a:rPr>
              <a:t>subgraph</a:t>
            </a:r>
            <a:r>
              <a:rPr lang="en-US" dirty="0">
                <a:latin typeface="Cambria" pitchFamily="18" charset="0"/>
              </a:rPr>
              <a:t>                                                           induced by </a:t>
            </a:r>
            <a:r>
              <a:rPr lang="en-US" i="1" dirty="0"/>
              <a:t>W</a:t>
            </a:r>
            <a:r>
              <a:rPr lang="en-US" dirty="0">
                <a:latin typeface="Cambria" pitchFamily="18" charset="0"/>
              </a:rPr>
              <a:t> = {</a:t>
            </a:r>
            <a:r>
              <a:rPr lang="en-US" i="1" dirty="0" err="1"/>
              <a:t>a,b,c,e</a:t>
            </a:r>
            <a:r>
              <a:rPr lang="en-US" dirty="0">
                <a:latin typeface="Cambria" pitchFamily="18" charset="0"/>
              </a:rPr>
              <a:t>}</a:t>
            </a:r>
            <a:r>
              <a:rPr lang="en-US" dirty="0"/>
              <a:t>.</a:t>
            </a:r>
          </a:p>
          <a:p>
            <a:pPr indent="0">
              <a:buNone/>
            </a:pPr>
            <a:endParaRPr lang="en-US" b="1" dirty="0"/>
          </a:p>
          <a:p>
            <a:pPr indent="0">
              <a:buNone/>
            </a:pPr>
            <a:endParaRPr lang="en-US" dirty="0"/>
          </a:p>
          <a:p>
            <a:pPr>
              <a:buNone/>
            </a:pPr>
            <a:r>
              <a:rPr lang="en-US" b="1" dirty="0"/>
              <a: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05762" y="1938637"/>
            <a:ext cx="3247365" cy="1457706"/>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1563" y="4949024"/>
            <a:ext cx="3573659" cy="1604176"/>
          </a:xfrm>
          <a:prstGeom prst="rect">
            <a:avLst/>
          </a:prstGeom>
        </p:spPr>
      </p:pic>
      <p:cxnSp>
        <p:nvCxnSpPr>
          <p:cNvPr id="7" name="Straight Connector 6"/>
          <p:cNvCxnSpPr>
            <a:cxnSpLocks/>
          </p:cNvCxnSpPr>
          <p:nvPr/>
        </p:nvCxnSpPr>
        <p:spPr>
          <a:xfrm flipH="1" flipV="1">
            <a:off x="6629400" y="5638800"/>
            <a:ext cx="1066800" cy="685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lstStyle/>
          <a:p>
            <a:r>
              <a:rPr lang="en-US" dirty="0"/>
              <a:t>Introduction to Graphs</a:t>
            </a:r>
          </a:p>
          <a:p>
            <a:r>
              <a:rPr lang="en-US" dirty="0"/>
              <a:t>Graph Taxonomy</a:t>
            </a:r>
          </a:p>
          <a:p>
            <a:r>
              <a:rPr lang="en-US" dirty="0"/>
              <a:t>Graph Models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801"/>
            <a:ext cx="8229600" cy="591312"/>
          </a:xfrm>
        </p:spPr>
        <p:txBody>
          <a:bodyPr>
            <a:normAutofit fontScale="90000"/>
          </a:bodyPr>
          <a:lstStyle/>
          <a:p>
            <a:r>
              <a:rPr lang="en-US" sz="3600" dirty="0"/>
              <a:t>New Graphs from Old</a:t>
            </a:r>
          </a:p>
        </p:txBody>
      </p:sp>
      <p:sp>
        <p:nvSpPr>
          <p:cNvPr id="3" name="Content Placeholder 2"/>
          <p:cNvSpPr>
            <a:spLocks noGrp="1"/>
          </p:cNvSpPr>
          <p:nvPr>
            <p:ph idx="1"/>
          </p:nvPr>
        </p:nvSpPr>
        <p:spPr>
          <a:xfrm>
            <a:off x="152400" y="990600"/>
            <a:ext cx="8458200" cy="1752600"/>
          </a:xfrm>
        </p:spPr>
        <p:txBody>
          <a:bodyPr>
            <a:normAutofit fontScale="92500" lnSpcReduction="20000"/>
          </a:bodyPr>
          <a:lstStyle/>
          <a:p>
            <a:pPr indent="0">
              <a:buNone/>
            </a:pPr>
            <a:r>
              <a:rPr lang="en-US" b="1" dirty="0"/>
              <a:t>Definition</a:t>
            </a:r>
            <a:r>
              <a:rPr lang="en-US" dirty="0"/>
              <a:t>: The </a:t>
            </a:r>
            <a:r>
              <a:rPr lang="en-US" i="1" dirty="0"/>
              <a:t>union</a:t>
            </a:r>
            <a:r>
              <a:rPr lang="en-US" dirty="0"/>
              <a:t> of two simple graphs                     </a:t>
            </a:r>
            <a:r>
              <a:rPr lang="en-US" i="1" dirty="0"/>
              <a:t>G</a:t>
            </a:r>
            <a:r>
              <a:rPr lang="en-US" baseline="-25000" dirty="0">
                <a:latin typeface="Cambria" pitchFamily="18" charset="0"/>
              </a:rPr>
              <a:t>1</a:t>
            </a:r>
            <a:r>
              <a:rPr lang="en-US" i="1" dirty="0"/>
              <a:t> = </a:t>
            </a:r>
            <a:r>
              <a:rPr lang="en-US" dirty="0"/>
              <a:t>(</a:t>
            </a:r>
            <a:r>
              <a:rPr lang="en-US" i="1" dirty="0"/>
              <a:t>V</a:t>
            </a:r>
            <a:r>
              <a:rPr lang="en-US" baseline="-25000" dirty="0">
                <a:latin typeface="Cambria" pitchFamily="18" charset="0"/>
              </a:rPr>
              <a:t>1</a:t>
            </a:r>
            <a:r>
              <a:rPr lang="en-US" i="1" dirty="0"/>
              <a:t>, E</a:t>
            </a:r>
            <a:r>
              <a:rPr lang="en-US" baseline="-25000" dirty="0">
                <a:latin typeface="Cambria" pitchFamily="18" charset="0"/>
              </a:rPr>
              <a:t>1</a:t>
            </a:r>
            <a:r>
              <a:rPr lang="en-US" dirty="0"/>
              <a:t>)</a:t>
            </a:r>
            <a:r>
              <a:rPr lang="en-US" i="1" dirty="0"/>
              <a:t> </a:t>
            </a:r>
            <a:r>
              <a:rPr lang="en-US" dirty="0"/>
              <a:t>and </a:t>
            </a:r>
            <a:r>
              <a:rPr lang="en-US" i="1" dirty="0"/>
              <a:t>G</a:t>
            </a:r>
            <a:r>
              <a:rPr lang="en-US" baseline="-25000" dirty="0">
                <a:latin typeface="Cambria" pitchFamily="18" charset="0"/>
              </a:rPr>
              <a:t>2</a:t>
            </a:r>
            <a:r>
              <a:rPr lang="en-US" i="1" dirty="0"/>
              <a:t> = </a:t>
            </a:r>
            <a:r>
              <a:rPr lang="en-US" dirty="0"/>
              <a:t>(</a:t>
            </a:r>
            <a:r>
              <a:rPr lang="en-US" i="1" dirty="0"/>
              <a:t>V</a:t>
            </a:r>
            <a:r>
              <a:rPr lang="en-US" baseline="-25000" dirty="0">
                <a:latin typeface="Cambria" pitchFamily="18" charset="0"/>
              </a:rPr>
              <a:t>2</a:t>
            </a:r>
            <a:r>
              <a:rPr lang="en-US" i="1" dirty="0"/>
              <a:t>, E</a:t>
            </a:r>
            <a:r>
              <a:rPr lang="en-US" baseline="-25000" dirty="0">
                <a:latin typeface="Cambria" pitchFamily="18" charset="0"/>
              </a:rPr>
              <a:t>2</a:t>
            </a:r>
            <a:r>
              <a:rPr lang="en-US" dirty="0"/>
              <a:t>)</a:t>
            </a:r>
            <a:r>
              <a:rPr lang="en-US" i="1" dirty="0"/>
              <a:t> </a:t>
            </a:r>
            <a:r>
              <a:rPr lang="en-US" dirty="0"/>
              <a:t>is the simple graph with vertex set </a:t>
            </a:r>
            <a:r>
              <a:rPr lang="en-US" i="1" dirty="0"/>
              <a:t>V</a:t>
            </a:r>
            <a:r>
              <a:rPr lang="en-US" baseline="-25000" dirty="0">
                <a:latin typeface="Cambria" pitchFamily="18" charset="0"/>
              </a:rPr>
              <a:t>1</a:t>
            </a:r>
            <a:r>
              <a:rPr lang="en-US" i="1" dirty="0"/>
              <a:t> </a:t>
            </a:r>
            <a:r>
              <a:rPr lang="en-US" dirty="0">
                <a:latin typeface="Cambria Math"/>
                <a:ea typeface="Cambria Math"/>
              </a:rPr>
              <a:t>⋃</a:t>
            </a:r>
            <a:r>
              <a:rPr lang="en-US" i="1" dirty="0">
                <a:latin typeface="Cambria Math"/>
                <a:ea typeface="Cambria Math"/>
              </a:rPr>
              <a:t> </a:t>
            </a:r>
            <a:r>
              <a:rPr lang="en-US" i="1" dirty="0">
                <a:ea typeface="Cambria Math"/>
              </a:rPr>
              <a:t>V</a:t>
            </a:r>
            <a:r>
              <a:rPr lang="en-US" baseline="-25000" dirty="0">
                <a:latin typeface="Cambria Math"/>
                <a:ea typeface="Cambria Math"/>
              </a:rPr>
              <a:t>2</a:t>
            </a:r>
            <a:r>
              <a:rPr lang="en-US" i="1" dirty="0">
                <a:latin typeface="Cambria Math"/>
                <a:ea typeface="Cambria Math"/>
              </a:rPr>
              <a:t> </a:t>
            </a:r>
            <a:r>
              <a:rPr lang="en-US" dirty="0">
                <a:ea typeface="Cambria Math"/>
              </a:rPr>
              <a:t>and edge set </a:t>
            </a:r>
            <a:r>
              <a:rPr lang="en-US" i="1" dirty="0">
                <a:ea typeface="Cambria Math"/>
              </a:rPr>
              <a:t>E</a:t>
            </a:r>
            <a:r>
              <a:rPr lang="en-US" baseline="-25000" dirty="0">
                <a:latin typeface="Cambria Math"/>
                <a:ea typeface="Cambria Math"/>
              </a:rPr>
              <a:t>1</a:t>
            </a:r>
            <a:r>
              <a:rPr lang="en-US" i="1" dirty="0">
                <a:latin typeface="Cambria Math"/>
                <a:ea typeface="Cambria Math"/>
              </a:rPr>
              <a:t> </a:t>
            </a:r>
            <a:r>
              <a:rPr lang="en-US" dirty="0">
                <a:latin typeface="Cambria Math"/>
                <a:ea typeface="Cambria Math"/>
              </a:rPr>
              <a:t>⋃</a:t>
            </a:r>
            <a:r>
              <a:rPr lang="en-US" i="1" dirty="0">
                <a:latin typeface="Cambria Math"/>
                <a:ea typeface="Cambria Math"/>
              </a:rPr>
              <a:t> </a:t>
            </a:r>
            <a:r>
              <a:rPr lang="en-US" i="1" dirty="0">
                <a:ea typeface="Cambria Math"/>
              </a:rPr>
              <a:t>E</a:t>
            </a:r>
            <a:r>
              <a:rPr lang="en-US" baseline="-25000" dirty="0">
                <a:latin typeface="Cambria Math"/>
                <a:ea typeface="Cambria Math"/>
              </a:rPr>
              <a:t>2</a:t>
            </a:r>
            <a:r>
              <a:rPr lang="en-US" dirty="0">
                <a:latin typeface="Cambria Math"/>
                <a:ea typeface="Cambria Math"/>
              </a:rPr>
              <a:t>. </a:t>
            </a:r>
            <a:r>
              <a:rPr lang="en-US" dirty="0">
                <a:ea typeface="Cambria Math"/>
              </a:rPr>
              <a:t>The union of</a:t>
            </a:r>
            <a:r>
              <a:rPr lang="en-US" dirty="0">
                <a:latin typeface="Cambria Math"/>
                <a:ea typeface="Cambria Math"/>
              </a:rPr>
              <a:t> </a:t>
            </a:r>
            <a:r>
              <a:rPr lang="en-US" i="1" dirty="0">
                <a:ea typeface="Cambria Math"/>
              </a:rPr>
              <a:t>G</a:t>
            </a:r>
            <a:r>
              <a:rPr lang="en-US" baseline="-25000" dirty="0">
                <a:latin typeface="Cambria Math"/>
                <a:ea typeface="Cambria Math"/>
              </a:rPr>
              <a:t>1</a:t>
            </a:r>
            <a:r>
              <a:rPr lang="en-US" dirty="0">
                <a:latin typeface="Cambria Math"/>
                <a:ea typeface="Cambria Math"/>
              </a:rPr>
              <a:t> </a:t>
            </a:r>
            <a:r>
              <a:rPr lang="en-US" dirty="0">
                <a:ea typeface="Cambria Math"/>
              </a:rPr>
              <a:t>and</a:t>
            </a:r>
            <a:r>
              <a:rPr lang="en-US" dirty="0">
                <a:latin typeface="Cambria Math"/>
                <a:ea typeface="Cambria Math"/>
              </a:rPr>
              <a:t> </a:t>
            </a:r>
            <a:r>
              <a:rPr lang="en-US" i="1" dirty="0">
                <a:ea typeface="Cambria Math"/>
              </a:rPr>
              <a:t>G</a:t>
            </a:r>
            <a:r>
              <a:rPr lang="en-US" baseline="-25000" dirty="0">
                <a:latin typeface="Cambria Math"/>
                <a:ea typeface="Cambria Math"/>
              </a:rPr>
              <a:t>2</a:t>
            </a:r>
            <a:r>
              <a:rPr lang="en-US" i="1" dirty="0">
                <a:latin typeface="Cambria Math"/>
                <a:ea typeface="Cambria Math"/>
              </a:rPr>
              <a:t> </a:t>
            </a:r>
            <a:r>
              <a:rPr lang="en-US" dirty="0">
                <a:ea typeface="Cambria Math"/>
              </a:rPr>
              <a:t>is denoted by </a:t>
            </a:r>
            <a:r>
              <a:rPr lang="en-US" i="1" dirty="0">
                <a:ea typeface="Cambria Math"/>
              </a:rPr>
              <a:t>G</a:t>
            </a:r>
            <a:r>
              <a:rPr lang="en-US" baseline="-25000" dirty="0">
                <a:latin typeface="Cambria Math"/>
                <a:ea typeface="Cambria Math"/>
              </a:rPr>
              <a:t>1</a:t>
            </a:r>
            <a:r>
              <a:rPr lang="en-US" i="1" dirty="0">
                <a:latin typeface="Cambria Math"/>
                <a:ea typeface="Cambria Math"/>
              </a:rPr>
              <a:t> </a:t>
            </a:r>
            <a:r>
              <a:rPr lang="en-US" dirty="0">
                <a:latin typeface="Cambria Math"/>
                <a:ea typeface="Cambria Math"/>
              </a:rPr>
              <a:t>⋃ </a:t>
            </a:r>
            <a:r>
              <a:rPr lang="en-US" i="1" dirty="0">
                <a:ea typeface="Cambria Math"/>
              </a:rPr>
              <a:t>G</a:t>
            </a:r>
            <a:r>
              <a:rPr lang="en-US" baseline="-25000" dirty="0">
                <a:latin typeface="Cambria Math"/>
                <a:ea typeface="Cambria Math"/>
              </a:rPr>
              <a:t>2</a:t>
            </a:r>
            <a:r>
              <a:rPr lang="en-US" dirty="0">
                <a:latin typeface="Cambria Math"/>
                <a:ea typeface="Cambria Math"/>
              </a:rPr>
              <a:t>.</a:t>
            </a:r>
          </a:p>
          <a:p>
            <a:pPr indent="0">
              <a:buNone/>
            </a:pPr>
            <a:r>
              <a:rPr lang="en-US" b="1" dirty="0">
                <a:ea typeface="Cambria Math"/>
              </a:rPr>
              <a:t>Examples</a:t>
            </a:r>
            <a:r>
              <a:rPr lang="en-US" dirty="0">
                <a:latin typeface="Cambria Math"/>
                <a:ea typeface="Cambria Math"/>
              </a:rPr>
              <a:t>:</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7153" y="2374117"/>
            <a:ext cx="7024021" cy="2195723"/>
          </a:xfrm>
          <a:prstGeom prst="rect">
            <a:avLst/>
          </a:prstGeom>
        </p:spPr>
      </p:pic>
      <p:grpSp>
        <p:nvGrpSpPr>
          <p:cNvPr id="5" name="Group 4">
            <a:extLst>
              <a:ext uri="{FF2B5EF4-FFF2-40B4-BE49-F238E27FC236}">
                <a16:creationId xmlns:a16="http://schemas.microsoft.com/office/drawing/2014/main" id="{3CD1B5B1-3A31-F935-99B2-F1D5647511D6}"/>
              </a:ext>
            </a:extLst>
          </p:cNvPr>
          <p:cNvGrpSpPr/>
          <p:nvPr/>
        </p:nvGrpSpPr>
        <p:grpSpPr>
          <a:xfrm>
            <a:off x="876300" y="4749478"/>
            <a:ext cx="7391400" cy="2043721"/>
            <a:chOff x="609600" y="3429000"/>
            <a:chExt cx="7620000" cy="2347913"/>
          </a:xfrm>
        </p:grpSpPr>
        <p:grpSp>
          <p:nvGrpSpPr>
            <p:cNvPr id="6" name="Group 4">
              <a:extLst>
                <a:ext uri="{FF2B5EF4-FFF2-40B4-BE49-F238E27FC236}">
                  <a16:creationId xmlns:a16="http://schemas.microsoft.com/office/drawing/2014/main" id="{904E65D0-A9EB-796D-5F8B-B9A1E9AB7110}"/>
                </a:ext>
              </a:extLst>
            </p:cNvPr>
            <p:cNvGrpSpPr>
              <a:grpSpLocks/>
            </p:cNvGrpSpPr>
            <p:nvPr/>
          </p:nvGrpSpPr>
          <p:grpSpPr bwMode="auto">
            <a:xfrm>
              <a:off x="6172200" y="3429000"/>
              <a:ext cx="1676400" cy="1600200"/>
              <a:chOff x="4224" y="2112"/>
              <a:chExt cx="1056" cy="1008"/>
            </a:xfrm>
          </p:grpSpPr>
          <p:sp>
            <p:nvSpPr>
              <p:cNvPr id="33" name="AutoShape 5">
                <a:extLst>
                  <a:ext uri="{FF2B5EF4-FFF2-40B4-BE49-F238E27FC236}">
                    <a16:creationId xmlns:a16="http://schemas.microsoft.com/office/drawing/2014/main" id="{5478F386-D43E-FAEF-1234-5FBA7E2F3588}"/>
                  </a:ext>
                </a:extLst>
              </p:cNvPr>
              <p:cNvSpPr>
                <a:spLocks noChangeArrowheads="1"/>
              </p:cNvSpPr>
              <p:nvPr/>
            </p:nvSpPr>
            <p:spPr bwMode="auto">
              <a:xfrm>
                <a:off x="4416" y="3024"/>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34" name="AutoShape 6">
                <a:extLst>
                  <a:ext uri="{FF2B5EF4-FFF2-40B4-BE49-F238E27FC236}">
                    <a16:creationId xmlns:a16="http://schemas.microsoft.com/office/drawing/2014/main" id="{E93BC8CA-9B99-CF68-FD35-2FB232DEFF72}"/>
                  </a:ext>
                </a:extLst>
              </p:cNvPr>
              <p:cNvSpPr>
                <a:spLocks noChangeArrowheads="1"/>
              </p:cNvSpPr>
              <p:nvPr/>
            </p:nvSpPr>
            <p:spPr bwMode="auto">
              <a:xfrm>
                <a:off x="4992" y="3024"/>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35" name="AutoShape 7">
                <a:extLst>
                  <a:ext uri="{FF2B5EF4-FFF2-40B4-BE49-F238E27FC236}">
                    <a16:creationId xmlns:a16="http://schemas.microsoft.com/office/drawing/2014/main" id="{FFCB26D2-4454-3248-6C9D-E939257D6F4D}"/>
                  </a:ext>
                </a:extLst>
              </p:cNvPr>
              <p:cNvSpPr>
                <a:spLocks noChangeArrowheads="1"/>
              </p:cNvSpPr>
              <p:nvPr/>
            </p:nvSpPr>
            <p:spPr bwMode="auto">
              <a:xfrm>
                <a:off x="4224" y="2496"/>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36" name="AutoShape 8">
                <a:extLst>
                  <a:ext uri="{FF2B5EF4-FFF2-40B4-BE49-F238E27FC236}">
                    <a16:creationId xmlns:a16="http://schemas.microsoft.com/office/drawing/2014/main" id="{86330648-ADE0-110E-60D6-9E8BCC18B24F}"/>
                  </a:ext>
                </a:extLst>
              </p:cNvPr>
              <p:cNvSpPr>
                <a:spLocks noChangeArrowheads="1"/>
              </p:cNvSpPr>
              <p:nvPr/>
            </p:nvSpPr>
            <p:spPr bwMode="auto">
              <a:xfrm>
                <a:off x="5184" y="2496"/>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37" name="AutoShape 9">
                <a:extLst>
                  <a:ext uri="{FF2B5EF4-FFF2-40B4-BE49-F238E27FC236}">
                    <a16:creationId xmlns:a16="http://schemas.microsoft.com/office/drawing/2014/main" id="{4E13D6D5-931A-53AE-B24C-7A9B7C352A7C}"/>
                  </a:ext>
                </a:extLst>
              </p:cNvPr>
              <p:cNvSpPr>
                <a:spLocks noChangeArrowheads="1"/>
              </p:cNvSpPr>
              <p:nvPr/>
            </p:nvSpPr>
            <p:spPr bwMode="auto">
              <a:xfrm>
                <a:off x="4704" y="2112"/>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cxnSp>
            <p:nvCxnSpPr>
              <p:cNvPr id="38" name="AutoShape 10">
                <a:extLst>
                  <a:ext uri="{FF2B5EF4-FFF2-40B4-BE49-F238E27FC236}">
                    <a16:creationId xmlns:a16="http://schemas.microsoft.com/office/drawing/2014/main" id="{473AC866-CB1F-E6C7-52DE-CB6D92E268C3}"/>
                  </a:ext>
                </a:extLst>
              </p:cNvPr>
              <p:cNvCxnSpPr>
                <a:cxnSpLocks noChangeShapeType="1"/>
                <a:stCxn id="35" idx="4"/>
                <a:endCxn id="33" idx="1"/>
              </p:cNvCxnSpPr>
              <p:nvPr/>
            </p:nvCxnSpPr>
            <p:spPr bwMode="auto">
              <a:xfrm>
                <a:off x="4272" y="2592"/>
                <a:ext cx="158" cy="446"/>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39" name="AutoShape 11">
                <a:extLst>
                  <a:ext uri="{FF2B5EF4-FFF2-40B4-BE49-F238E27FC236}">
                    <a16:creationId xmlns:a16="http://schemas.microsoft.com/office/drawing/2014/main" id="{E2B1CA57-2558-4DCF-FBDF-FC9FE65FC9EC}"/>
                  </a:ext>
                </a:extLst>
              </p:cNvPr>
              <p:cNvCxnSpPr>
                <a:cxnSpLocks noChangeShapeType="1"/>
                <a:stCxn id="33" idx="6"/>
                <a:endCxn id="34" idx="2"/>
              </p:cNvCxnSpPr>
              <p:nvPr/>
            </p:nvCxnSpPr>
            <p:spPr bwMode="auto">
              <a:xfrm>
                <a:off x="4512" y="3072"/>
                <a:ext cx="480" cy="0"/>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40" name="AutoShape 12">
                <a:extLst>
                  <a:ext uri="{FF2B5EF4-FFF2-40B4-BE49-F238E27FC236}">
                    <a16:creationId xmlns:a16="http://schemas.microsoft.com/office/drawing/2014/main" id="{DCBDEB51-6809-16F4-3D00-C512508AB7A6}"/>
                  </a:ext>
                </a:extLst>
              </p:cNvPr>
              <p:cNvCxnSpPr>
                <a:cxnSpLocks noChangeShapeType="1"/>
                <a:stCxn id="34" idx="7"/>
                <a:endCxn id="36" idx="4"/>
              </p:cNvCxnSpPr>
              <p:nvPr/>
            </p:nvCxnSpPr>
            <p:spPr bwMode="auto">
              <a:xfrm flipV="1">
                <a:off x="5074" y="2592"/>
                <a:ext cx="158" cy="446"/>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41" name="AutoShape 13">
                <a:extLst>
                  <a:ext uri="{FF2B5EF4-FFF2-40B4-BE49-F238E27FC236}">
                    <a16:creationId xmlns:a16="http://schemas.microsoft.com/office/drawing/2014/main" id="{875AF4FB-B532-6F98-31B7-71544810D775}"/>
                  </a:ext>
                </a:extLst>
              </p:cNvPr>
              <p:cNvCxnSpPr>
                <a:cxnSpLocks noChangeShapeType="1"/>
                <a:stCxn id="36" idx="1"/>
                <a:endCxn id="37" idx="5"/>
              </p:cNvCxnSpPr>
              <p:nvPr/>
            </p:nvCxnSpPr>
            <p:spPr bwMode="auto">
              <a:xfrm flipH="1" flipV="1">
                <a:off x="4786" y="2194"/>
                <a:ext cx="412" cy="316"/>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42" name="AutoShape 14">
                <a:extLst>
                  <a:ext uri="{FF2B5EF4-FFF2-40B4-BE49-F238E27FC236}">
                    <a16:creationId xmlns:a16="http://schemas.microsoft.com/office/drawing/2014/main" id="{51654130-B615-3063-122B-413187C75981}"/>
                  </a:ext>
                </a:extLst>
              </p:cNvPr>
              <p:cNvCxnSpPr>
                <a:cxnSpLocks noChangeShapeType="1"/>
                <a:stCxn id="35" idx="7"/>
                <a:endCxn id="37" idx="3"/>
              </p:cNvCxnSpPr>
              <p:nvPr/>
            </p:nvCxnSpPr>
            <p:spPr bwMode="auto">
              <a:xfrm flipV="1">
                <a:off x="4306" y="2194"/>
                <a:ext cx="412" cy="316"/>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43" name="AutoShape 15">
                <a:extLst>
                  <a:ext uri="{FF2B5EF4-FFF2-40B4-BE49-F238E27FC236}">
                    <a16:creationId xmlns:a16="http://schemas.microsoft.com/office/drawing/2014/main" id="{3505306D-6472-B0C2-942A-72A4B960FDF2}"/>
                  </a:ext>
                </a:extLst>
              </p:cNvPr>
              <p:cNvCxnSpPr>
                <a:cxnSpLocks noChangeShapeType="1"/>
                <a:stCxn id="37" idx="4"/>
                <a:endCxn id="33" idx="0"/>
              </p:cNvCxnSpPr>
              <p:nvPr/>
            </p:nvCxnSpPr>
            <p:spPr bwMode="auto">
              <a:xfrm flipH="1">
                <a:off x="4464" y="2208"/>
                <a:ext cx="288" cy="816"/>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44" name="AutoShape 16">
                <a:extLst>
                  <a:ext uri="{FF2B5EF4-FFF2-40B4-BE49-F238E27FC236}">
                    <a16:creationId xmlns:a16="http://schemas.microsoft.com/office/drawing/2014/main" id="{40C1A0F4-FA47-846A-DEAC-1DF96C928728}"/>
                  </a:ext>
                </a:extLst>
              </p:cNvPr>
              <p:cNvCxnSpPr>
                <a:cxnSpLocks noChangeShapeType="1"/>
                <a:stCxn id="37" idx="4"/>
                <a:endCxn id="34" idx="1"/>
              </p:cNvCxnSpPr>
              <p:nvPr/>
            </p:nvCxnSpPr>
            <p:spPr bwMode="auto">
              <a:xfrm>
                <a:off x="4752" y="2208"/>
                <a:ext cx="254" cy="830"/>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45" name="AutoShape 17">
                <a:extLst>
                  <a:ext uri="{FF2B5EF4-FFF2-40B4-BE49-F238E27FC236}">
                    <a16:creationId xmlns:a16="http://schemas.microsoft.com/office/drawing/2014/main" id="{CEB84764-9ACD-C7EC-CE7F-A91881F3DABA}"/>
                  </a:ext>
                </a:extLst>
              </p:cNvPr>
              <p:cNvCxnSpPr>
                <a:cxnSpLocks noChangeShapeType="1"/>
                <a:stCxn id="35" idx="6"/>
                <a:endCxn id="36" idx="2"/>
              </p:cNvCxnSpPr>
              <p:nvPr/>
            </p:nvCxnSpPr>
            <p:spPr bwMode="auto">
              <a:xfrm>
                <a:off x="4320" y="2544"/>
                <a:ext cx="864" cy="0"/>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46" name="AutoShape 18">
                <a:extLst>
                  <a:ext uri="{FF2B5EF4-FFF2-40B4-BE49-F238E27FC236}">
                    <a16:creationId xmlns:a16="http://schemas.microsoft.com/office/drawing/2014/main" id="{AF21B861-AA9B-AC66-142A-3413DEF7B1CC}"/>
                  </a:ext>
                </a:extLst>
              </p:cNvPr>
              <p:cNvCxnSpPr>
                <a:cxnSpLocks noChangeShapeType="1"/>
                <a:stCxn id="35" idx="5"/>
                <a:endCxn id="34" idx="1"/>
              </p:cNvCxnSpPr>
              <p:nvPr/>
            </p:nvCxnSpPr>
            <p:spPr bwMode="auto">
              <a:xfrm>
                <a:off x="4306" y="2578"/>
                <a:ext cx="700" cy="460"/>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47" name="AutoShape 19">
                <a:extLst>
                  <a:ext uri="{FF2B5EF4-FFF2-40B4-BE49-F238E27FC236}">
                    <a16:creationId xmlns:a16="http://schemas.microsoft.com/office/drawing/2014/main" id="{CD7715F0-917D-857E-B8EA-F58D55A11228}"/>
                  </a:ext>
                </a:extLst>
              </p:cNvPr>
              <p:cNvCxnSpPr>
                <a:cxnSpLocks noChangeShapeType="1"/>
                <a:stCxn id="33" idx="7"/>
                <a:endCxn id="36" idx="3"/>
              </p:cNvCxnSpPr>
              <p:nvPr/>
            </p:nvCxnSpPr>
            <p:spPr bwMode="auto">
              <a:xfrm flipV="1">
                <a:off x="4498" y="2578"/>
                <a:ext cx="700" cy="460"/>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grpSp>
        <p:sp>
          <p:nvSpPr>
            <p:cNvPr id="7" name="Text Box 20">
              <a:extLst>
                <a:ext uri="{FF2B5EF4-FFF2-40B4-BE49-F238E27FC236}">
                  <a16:creationId xmlns:a16="http://schemas.microsoft.com/office/drawing/2014/main" id="{C12F5E50-EA47-E756-40F1-E26511115315}"/>
                </a:ext>
              </a:extLst>
            </p:cNvPr>
            <p:cNvSpPr txBox="1">
              <a:spLocks noChangeArrowheads="1"/>
            </p:cNvSpPr>
            <p:nvPr/>
          </p:nvSpPr>
          <p:spPr bwMode="auto">
            <a:xfrm>
              <a:off x="1143000" y="5257800"/>
              <a:ext cx="609600" cy="519113"/>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G</a:t>
              </a:r>
              <a:r>
                <a:rPr lang="en-US" baseline="-25000">
                  <a:effectLst>
                    <a:outerShdw blurRad="38100" dist="38100" dir="2700000" algn="tl">
                      <a:srgbClr val="000000"/>
                    </a:outerShdw>
                  </a:effectLst>
                </a:rPr>
                <a:t>1</a:t>
              </a:r>
            </a:p>
          </p:txBody>
        </p:sp>
        <p:grpSp>
          <p:nvGrpSpPr>
            <p:cNvPr id="8" name="Group 21">
              <a:extLst>
                <a:ext uri="{FF2B5EF4-FFF2-40B4-BE49-F238E27FC236}">
                  <a16:creationId xmlns:a16="http://schemas.microsoft.com/office/drawing/2014/main" id="{CC506BE0-1598-CCC8-006C-278CB05B2CAC}"/>
                </a:ext>
              </a:extLst>
            </p:cNvPr>
            <p:cNvGrpSpPr>
              <a:grpSpLocks/>
            </p:cNvGrpSpPr>
            <p:nvPr/>
          </p:nvGrpSpPr>
          <p:grpSpPr bwMode="auto">
            <a:xfrm>
              <a:off x="3276600" y="4038600"/>
              <a:ext cx="1676400" cy="990600"/>
              <a:chOff x="3600" y="2544"/>
              <a:chExt cx="1056" cy="624"/>
            </a:xfrm>
          </p:grpSpPr>
          <p:sp>
            <p:nvSpPr>
              <p:cNvPr id="24" name="AutoShape 22">
                <a:extLst>
                  <a:ext uri="{FF2B5EF4-FFF2-40B4-BE49-F238E27FC236}">
                    <a16:creationId xmlns:a16="http://schemas.microsoft.com/office/drawing/2014/main" id="{465ABD1E-931B-81CE-3129-B0E65D147259}"/>
                  </a:ext>
                </a:extLst>
              </p:cNvPr>
              <p:cNvSpPr>
                <a:spLocks noChangeArrowheads="1"/>
              </p:cNvSpPr>
              <p:nvPr/>
            </p:nvSpPr>
            <p:spPr bwMode="auto">
              <a:xfrm>
                <a:off x="3792" y="3072"/>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5" name="AutoShape 23">
                <a:extLst>
                  <a:ext uri="{FF2B5EF4-FFF2-40B4-BE49-F238E27FC236}">
                    <a16:creationId xmlns:a16="http://schemas.microsoft.com/office/drawing/2014/main" id="{330C7A8D-5116-28DE-3F93-0AE34C869BA5}"/>
                  </a:ext>
                </a:extLst>
              </p:cNvPr>
              <p:cNvSpPr>
                <a:spLocks noChangeArrowheads="1"/>
              </p:cNvSpPr>
              <p:nvPr/>
            </p:nvSpPr>
            <p:spPr bwMode="auto">
              <a:xfrm>
                <a:off x="4368" y="3072"/>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6" name="AutoShape 24">
                <a:extLst>
                  <a:ext uri="{FF2B5EF4-FFF2-40B4-BE49-F238E27FC236}">
                    <a16:creationId xmlns:a16="http://schemas.microsoft.com/office/drawing/2014/main" id="{0683B27F-1522-A865-1B8A-FEC525F97253}"/>
                  </a:ext>
                </a:extLst>
              </p:cNvPr>
              <p:cNvSpPr>
                <a:spLocks noChangeArrowheads="1"/>
              </p:cNvSpPr>
              <p:nvPr/>
            </p:nvSpPr>
            <p:spPr bwMode="auto">
              <a:xfrm>
                <a:off x="3600" y="2544"/>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7" name="AutoShape 25">
                <a:extLst>
                  <a:ext uri="{FF2B5EF4-FFF2-40B4-BE49-F238E27FC236}">
                    <a16:creationId xmlns:a16="http://schemas.microsoft.com/office/drawing/2014/main" id="{9274016C-C594-C891-1043-B1BD5FDD07B1}"/>
                  </a:ext>
                </a:extLst>
              </p:cNvPr>
              <p:cNvSpPr>
                <a:spLocks noChangeArrowheads="1"/>
              </p:cNvSpPr>
              <p:nvPr/>
            </p:nvSpPr>
            <p:spPr bwMode="auto">
              <a:xfrm>
                <a:off x="4560" y="2544"/>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cxnSp>
            <p:nvCxnSpPr>
              <p:cNvPr id="28" name="AutoShape 26">
                <a:extLst>
                  <a:ext uri="{FF2B5EF4-FFF2-40B4-BE49-F238E27FC236}">
                    <a16:creationId xmlns:a16="http://schemas.microsoft.com/office/drawing/2014/main" id="{89B83765-2B0C-A478-505A-9F8382720101}"/>
                  </a:ext>
                </a:extLst>
              </p:cNvPr>
              <p:cNvCxnSpPr>
                <a:cxnSpLocks noChangeShapeType="1"/>
                <a:stCxn id="26" idx="4"/>
                <a:endCxn id="24" idx="1"/>
              </p:cNvCxnSpPr>
              <p:nvPr/>
            </p:nvCxnSpPr>
            <p:spPr bwMode="auto">
              <a:xfrm>
                <a:off x="3648" y="2640"/>
                <a:ext cx="158" cy="446"/>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9" name="AutoShape 27">
                <a:extLst>
                  <a:ext uri="{FF2B5EF4-FFF2-40B4-BE49-F238E27FC236}">
                    <a16:creationId xmlns:a16="http://schemas.microsoft.com/office/drawing/2014/main" id="{D1AA985F-8F8C-D7A7-E543-A944EFE83F81}"/>
                  </a:ext>
                </a:extLst>
              </p:cNvPr>
              <p:cNvCxnSpPr>
                <a:cxnSpLocks noChangeShapeType="1"/>
                <a:stCxn id="24" idx="6"/>
                <a:endCxn id="25" idx="2"/>
              </p:cNvCxnSpPr>
              <p:nvPr/>
            </p:nvCxnSpPr>
            <p:spPr bwMode="auto">
              <a:xfrm>
                <a:off x="3888" y="3120"/>
                <a:ext cx="480" cy="0"/>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30" name="AutoShape 28">
                <a:extLst>
                  <a:ext uri="{FF2B5EF4-FFF2-40B4-BE49-F238E27FC236}">
                    <a16:creationId xmlns:a16="http://schemas.microsoft.com/office/drawing/2014/main" id="{3FB7C874-F589-91FC-4BE8-CBC7596D2451}"/>
                  </a:ext>
                </a:extLst>
              </p:cNvPr>
              <p:cNvCxnSpPr>
                <a:cxnSpLocks noChangeShapeType="1"/>
                <a:stCxn id="25" idx="7"/>
                <a:endCxn id="27" idx="4"/>
              </p:cNvCxnSpPr>
              <p:nvPr/>
            </p:nvCxnSpPr>
            <p:spPr bwMode="auto">
              <a:xfrm flipV="1">
                <a:off x="4450" y="2640"/>
                <a:ext cx="158" cy="446"/>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31" name="AutoShape 29">
                <a:extLst>
                  <a:ext uri="{FF2B5EF4-FFF2-40B4-BE49-F238E27FC236}">
                    <a16:creationId xmlns:a16="http://schemas.microsoft.com/office/drawing/2014/main" id="{3F996F8F-D74C-AC73-AE1B-B15B97FD6C7A}"/>
                  </a:ext>
                </a:extLst>
              </p:cNvPr>
              <p:cNvCxnSpPr>
                <a:cxnSpLocks noChangeShapeType="1"/>
                <a:stCxn id="26" idx="6"/>
                <a:endCxn id="27" idx="2"/>
              </p:cNvCxnSpPr>
              <p:nvPr/>
            </p:nvCxnSpPr>
            <p:spPr bwMode="auto">
              <a:xfrm>
                <a:off x="3696" y="2592"/>
                <a:ext cx="864" cy="0"/>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32" name="AutoShape 30">
                <a:extLst>
                  <a:ext uri="{FF2B5EF4-FFF2-40B4-BE49-F238E27FC236}">
                    <a16:creationId xmlns:a16="http://schemas.microsoft.com/office/drawing/2014/main" id="{0642FC2F-E47A-7CF0-0969-6A9A7690523A}"/>
                  </a:ext>
                </a:extLst>
              </p:cNvPr>
              <p:cNvCxnSpPr>
                <a:cxnSpLocks noChangeShapeType="1"/>
                <a:stCxn id="24" idx="7"/>
                <a:endCxn id="27" idx="3"/>
              </p:cNvCxnSpPr>
              <p:nvPr/>
            </p:nvCxnSpPr>
            <p:spPr bwMode="auto">
              <a:xfrm flipV="1">
                <a:off x="3874" y="2626"/>
                <a:ext cx="700" cy="460"/>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grpSp>
        <p:grpSp>
          <p:nvGrpSpPr>
            <p:cNvPr id="9" name="Group 31">
              <a:extLst>
                <a:ext uri="{FF2B5EF4-FFF2-40B4-BE49-F238E27FC236}">
                  <a16:creationId xmlns:a16="http://schemas.microsoft.com/office/drawing/2014/main" id="{FF088583-ED4C-31BC-C8E4-F21FD707910B}"/>
                </a:ext>
              </a:extLst>
            </p:cNvPr>
            <p:cNvGrpSpPr>
              <a:grpSpLocks/>
            </p:cNvGrpSpPr>
            <p:nvPr/>
          </p:nvGrpSpPr>
          <p:grpSpPr bwMode="auto">
            <a:xfrm>
              <a:off x="609600" y="3429000"/>
              <a:ext cx="1676400" cy="1600200"/>
              <a:chOff x="384" y="2160"/>
              <a:chExt cx="1056" cy="1008"/>
            </a:xfrm>
          </p:grpSpPr>
          <p:sp>
            <p:nvSpPr>
              <p:cNvPr id="12" name="AutoShape 32">
                <a:extLst>
                  <a:ext uri="{FF2B5EF4-FFF2-40B4-BE49-F238E27FC236}">
                    <a16:creationId xmlns:a16="http://schemas.microsoft.com/office/drawing/2014/main" id="{01C49436-6757-0D9B-D0F7-E3C94F555C9A}"/>
                  </a:ext>
                </a:extLst>
              </p:cNvPr>
              <p:cNvSpPr>
                <a:spLocks noChangeArrowheads="1"/>
              </p:cNvSpPr>
              <p:nvPr/>
            </p:nvSpPr>
            <p:spPr bwMode="auto">
              <a:xfrm>
                <a:off x="576" y="3072"/>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13" name="AutoShape 33">
                <a:extLst>
                  <a:ext uri="{FF2B5EF4-FFF2-40B4-BE49-F238E27FC236}">
                    <a16:creationId xmlns:a16="http://schemas.microsoft.com/office/drawing/2014/main" id="{46901679-8140-8281-D8AE-1FBE31BFE249}"/>
                  </a:ext>
                </a:extLst>
              </p:cNvPr>
              <p:cNvSpPr>
                <a:spLocks noChangeArrowheads="1"/>
              </p:cNvSpPr>
              <p:nvPr/>
            </p:nvSpPr>
            <p:spPr bwMode="auto">
              <a:xfrm>
                <a:off x="1152" y="3072"/>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14" name="AutoShape 34">
                <a:extLst>
                  <a:ext uri="{FF2B5EF4-FFF2-40B4-BE49-F238E27FC236}">
                    <a16:creationId xmlns:a16="http://schemas.microsoft.com/office/drawing/2014/main" id="{7E94EDBF-C3A0-493A-11A3-02C5787971DB}"/>
                  </a:ext>
                </a:extLst>
              </p:cNvPr>
              <p:cNvSpPr>
                <a:spLocks noChangeArrowheads="1"/>
              </p:cNvSpPr>
              <p:nvPr/>
            </p:nvSpPr>
            <p:spPr bwMode="auto">
              <a:xfrm>
                <a:off x="384" y="2544"/>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15" name="AutoShape 35">
                <a:extLst>
                  <a:ext uri="{FF2B5EF4-FFF2-40B4-BE49-F238E27FC236}">
                    <a16:creationId xmlns:a16="http://schemas.microsoft.com/office/drawing/2014/main" id="{997FC171-0700-C2CE-2DEA-C41E89FBD6E8}"/>
                  </a:ext>
                </a:extLst>
              </p:cNvPr>
              <p:cNvSpPr>
                <a:spLocks noChangeArrowheads="1"/>
              </p:cNvSpPr>
              <p:nvPr/>
            </p:nvSpPr>
            <p:spPr bwMode="auto">
              <a:xfrm>
                <a:off x="1344" y="2544"/>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16" name="AutoShape 36">
                <a:extLst>
                  <a:ext uri="{FF2B5EF4-FFF2-40B4-BE49-F238E27FC236}">
                    <a16:creationId xmlns:a16="http://schemas.microsoft.com/office/drawing/2014/main" id="{69C2DD9C-0A22-A5E2-0E9D-EB285F8652DA}"/>
                  </a:ext>
                </a:extLst>
              </p:cNvPr>
              <p:cNvSpPr>
                <a:spLocks noChangeArrowheads="1"/>
              </p:cNvSpPr>
              <p:nvPr/>
            </p:nvSpPr>
            <p:spPr bwMode="auto">
              <a:xfrm>
                <a:off x="864" y="2160"/>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cxnSp>
            <p:nvCxnSpPr>
              <p:cNvPr id="17" name="AutoShape 37">
                <a:extLst>
                  <a:ext uri="{FF2B5EF4-FFF2-40B4-BE49-F238E27FC236}">
                    <a16:creationId xmlns:a16="http://schemas.microsoft.com/office/drawing/2014/main" id="{64DCDC53-7C82-E2EF-9AAC-058018F5A431}"/>
                  </a:ext>
                </a:extLst>
              </p:cNvPr>
              <p:cNvCxnSpPr>
                <a:cxnSpLocks noChangeShapeType="1"/>
                <a:stCxn id="14" idx="4"/>
                <a:endCxn id="12" idx="1"/>
              </p:cNvCxnSpPr>
              <p:nvPr/>
            </p:nvCxnSpPr>
            <p:spPr bwMode="auto">
              <a:xfrm>
                <a:off x="432" y="2640"/>
                <a:ext cx="158" cy="446"/>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18" name="AutoShape 38">
                <a:extLst>
                  <a:ext uri="{FF2B5EF4-FFF2-40B4-BE49-F238E27FC236}">
                    <a16:creationId xmlns:a16="http://schemas.microsoft.com/office/drawing/2014/main" id="{7FEA08AC-EA7E-5BFC-AF54-AFED40CDA225}"/>
                  </a:ext>
                </a:extLst>
              </p:cNvPr>
              <p:cNvCxnSpPr>
                <a:cxnSpLocks noChangeShapeType="1"/>
                <a:stCxn id="15" idx="1"/>
                <a:endCxn id="16" idx="5"/>
              </p:cNvCxnSpPr>
              <p:nvPr/>
            </p:nvCxnSpPr>
            <p:spPr bwMode="auto">
              <a:xfrm flipH="1" flipV="1">
                <a:off x="946" y="2242"/>
                <a:ext cx="412" cy="316"/>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19" name="AutoShape 39">
                <a:extLst>
                  <a:ext uri="{FF2B5EF4-FFF2-40B4-BE49-F238E27FC236}">
                    <a16:creationId xmlns:a16="http://schemas.microsoft.com/office/drawing/2014/main" id="{CDF789CB-ADB3-C449-B575-E1D9DBDE4AB6}"/>
                  </a:ext>
                </a:extLst>
              </p:cNvPr>
              <p:cNvCxnSpPr>
                <a:cxnSpLocks noChangeShapeType="1"/>
                <a:stCxn id="14" idx="7"/>
                <a:endCxn id="16" idx="3"/>
              </p:cNvCxnSpPr>
              <p:nvPr/>
            </p:nvCxnSpPr>
            <p:spPr bwMode="auto">
              <a:xfrm flipV="1">
                <a:off x="466" y="2242"/>
                <a:ext cx="412" cy="316"/>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0" name="AutoShape 40">
                <a:extLst>
                  <a:ext uri="{FF2B5EF4-FFF2-40B4-BE49-F238E27FC236}">
                    <a16:creationId xmlns:a16="http://schemas.microsoft.com/office/drawing/2014/main" id="{22DD2E7E-5CE1-4339-0AF5-5A600730A41F}"/>
                  </a:ext>
                </a:extLst>
              </p:cNvPr>
              <p:cNvCxnSpPr>
                <a:cxnSpLocks noChangeShapeType="1"/>
                <a:stCxn id="16" idx="4"/>
                <a:endCxn id="12" idx="0"/>
              </p:cNvCxnSpPr>
              <p:nvPr/>
            </p:nvCxnSpPr>
            <p:spPr bwMode="auto">
              <a:xfrm flipH="1">
                <a:off x="624" y="2256"/>
                <a:ext cx="288" cy="816"/>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1" name="AutoShape 41">
                <a:extLst>
                  <a:ext uri="{FF2B5EF4-FFF2-40B4-BE49-F238E27FC236}">
                    <a16:creationId xmlns:a16="http://schemas.microsoft.com/office/drawing/2014/main" id="{627DBE59-4512-279B-EFB7-205A173FE0D6}"/>
                  </a:ext>
                </a:extLst>
              </p:cNvPr>
              <p:cNvCxnSpPr>
                <a:cxnSpLocks noChangeShapeType="1"/>
                <a:stCxn id="16" idx="4"/>
                <a:endCxn id="13" idx="1"/>
              </p:cNvCxnSpPr>
              <p:nvPr/>
            </p:nvCxnSpPr>
            <p:spPr bwMode="auto">
              <a:xfrm>
                <a:off x="912" y="2256"/>
                <a:ext cx="254" cy="830"/>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2" name="AutoShape 42">
                <a:extLst>
                  <a:ext uri="{FF2B5EF4-FFF2-40B4-BE49-F238E27FC236}">
                    <a16:creationId xmlns:a16="http://schemas.microsoft.com/office/drawing/2014/main" id="{166A705C-4352-848F-C372-AC5D4A75BE68}"/>
                  </a:ext>
                </a:extLst>
              </p:cNvPr>
              <p:cNvCxnSpPr>
                <a:cxnSpLocks noChangeShapeType="1"/>
                <a:stCxn id="14" idx="6"/>
                <a:endCxn id="15" idx="2"/>
              </p:cNvCxnSpPr>
              <p:nvPr/>
            </p:nvCxnSpPr>
            <p:spPr bwMode="auto">
              <a:xfrm>
                <a:off x="480" y="2592"/>
                <a:ext cx="864" cy="0"/>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3" name="AutoShape 43">
                <a:extLst>
                  <a:ext uri="{FF2B5EF4-FFF2-40B4-BE49-F238E27FC236}">
                    <a16:creationId xmlns:a16="http://schemas.microsoft.com/office/drawing/2014/main" id="{1A0E264A-2BAC-DB6D-059E-005DAEBD6C85}"/>
                  </a:ext>
                </a:extLst>
              </p:cNvPr>
              <p:cNvCxnSpPr>
                <a:cxnSpLocks noChangeShapeType="1"/>
                <a:stCxn id="14" idx="5"/>
                <a:endCxn id="13" idx="1"/>
              </p:cNvCxnSpPr>
              <p:nvPr/>
            </p:nvCxnSpPr>
            <p:spPr bwMode="auto">
              <a:xfrm>
                <a:off x="466" y="2626"/>
                <a:ext cx="700" cy="460"/>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grpSp>
        <p:sp>
          <p:nvSpPr>
            <p:cNvPr id="10" name="Text Box 44">
              <a:extLst>
                <a:ext uri="{FF2B5EF4-FFF2-40B4-BE49-F238E27FC236}">
                  <a16:creationId xmlns:a16="http://schemas.microsoft.com/office/drawing/2014/main" id="{72A25A4A-CBB3-08FD-F5FC-C4B188EA8F94}"/>
                </a:ext>
              </a:extLst>
            </p:cNvPr>
            <p:cNvSpPr txBox="1">
              <a:spLocks noChangeArrowheads="1"/>
            </p:cNvSpPr>
            <p:nvPr/>
          </p:nvSpPr>
          <p:spPr bwMode="auto">
            <a:xfrm>
              <a:off x="3810000" y="5257800"/>
              <a:ext cx="609600" cy="519113"/>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G</a:t>
              </a:r>
              <a:r>
                <a:rPr lang="en-US" baseline="-25000">
                  <a:effectLst>
                    <a:outerShdw blurRad="38100" dist="38100" dir="2700000" algn="tl">
                      <a:srgbClr val="000000"/>
                    </a:outerShdw>
                  </a:effectLst>
                </a:rPr>
                <a:t>2</a:t>
              </a:r>
            </a:p>
          </p:txBody>
        </p:sp>
        <p:sp>
          <p:nvSpPr>
            <p:cNvPr id="11" name="Text Box 45">
              <a:extLst>
                <a:ext uri="{FF2B5EF4-FFF2-40B4-BE49-F238E27FC236}">
                  <a16:creationId xmlns:a16="http://schemas.microsoft.com/office/drawing/2014/main" id="{8292E5E1-9862-0702-0479-1520691D5A7E}"/>
                </a:ext>
              </a:extLst>
            </p:cNvPr>
            <p:cNvSpPr txBox="1">
              <a:spLocks noChangeArrowheads="1"/>
            </p:cNvSpPr>
            <p:nvPr/>
          </p:nvSpPr>
          <p:spPr bwMode="auto">
            <a:xfrm>
              <a:off x="6096000" y="5257800"/>
              <a:ext cx="2133600" cy="519113"/>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G</a:t>
              </a:r>
              <a:r>
                <a:rPr lang="en-US" baseline="-25000">
                  <a:effectLst>
                    <a:outerShdw blurRad="38100" dist="38100" dir="2700000" algn="tl">
                      <a:srgbClr val="000000"/>
                    </a:outerShdw>
                  </a:effectLst>
                </a:rPr>
                <a:t>1 </a:t>
              </a:r>
              <a:r>
                <a:rPr lang="en-US">
                  <a:effectLst>
                    <a:outerShdw blurRad="38100" dist="38100" dir="2700000" algn="tl">
                      <a:srgbClr val="000000"/>
                    </a:outerShdw>
                  </a:effectLst>
                  <a:sym typeface="Symbol" pitchFamily="18" charset="2"/>
                </a:rPr>
                <a:t></a:t>
              </a:r>
              <a:r>
                <a:rPr lang="en-US" baseline="-25000">
                  <a:effectLst>
                    <a:outerShdw blurRad="38100" dist="38100" dir="2700000" algn="tl">
                      <a:srgbClr val="000000"/>
                    </a:outerShdw>
                  </a:effectLst>
                </a:rPr>
                <a:t> </a:t>
              </a:r>
              <a:r>
                <a:rPr lang="en-US">
                  <a:effectLst>
                    <a:outerShdw blurRad="38100" dist="38100" dir="2700000" algn="tl">
                      <a:srgbClr val="000000"/>
                    </a:outerShdw>
                  </a:effectLst>
                </a:rPr>
                <a:t>G</a:t>
              </a:r>
              <a:r>
                <a:rPr lang="en-US" baseline="-25000">
                  <a:effectLst>
                    <a:outerShdw blurRad="38100" dist="38100" dir="2700000" algn="tl">
                      <a:srgbClr val="000000"/>
                    </a:outerShdw>
                  </a:effectLst>
                </a:rPr>
                <a:t>2 </a:t>
              </a:r>
              <a:r>
                <a:rPr lang="en-US">
                  <a:effectLst>
                    <a:outerShdw blurRad="38100" dist="38100" dir="2700000" algn="tl">
                      <a:srgbClr val="000000"/>
                    </a:outerShdw>
                  </a:effectLst>
                </a:rPr>
                <a:t>= K</a:t>
              </a:r>
              <a:r>
                <a:rPr lang="en-US" baseline="-25000">
                  <a:effectLst>
                    <a:outerShdw blurRad="38100" dist="38100" dir="2700000" algn="tl">
                      <a:srgbClr val="000000"/>
                    </a:outerShdw>
                  </a:effectLst>
                </a:rPr>
                <a:t>5</a:t>
              </a: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Representing Graphs and Graph Isomorphism</a:t>
            </a:r>
          </a:p>
        </p:txBody>
      </p:sp>
      <p:sp>
        <p:nvSpPr>
          <p:cNvPr id="3" name="Subtitle 2"/>
          <p:cNvSpPr>
            <a:spLocks noGrp="1"/>
          </p:cNvSpPr>
          <p:nvPr>
            <p:ph type="subTitle" idx="1"/>
          </p:nvPr>
        </p:nvSpPr>
        <p:spPr/>
        <p:txBody>
          <a:bodyPr/>
          <a:lstStyle/>
          <a:p>
            <a:r>
              <a:rPr lang="en-US" dirty="0"/>
              <a:t>Section </a:t>
            </a:r>
            <a:r>
              <a:rPr lang="en-US" dirty="0">
                <a:latin typeface="Cambria Math" pitchFamily="18" charset="0"/>
                <a:ea typeface="Cambria Math" pitchFamily="18" charset="0"/>
              </a:rPr>
              <a:t>10.3</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lstStyle/>
          <a:p>
            <a:r>
              <a:rPr lang="en-US" dirty="0"/>
              <a:t>Adjacency Lists</a:t>
            </a:r>
          </a:p>
          <a:p>
            <a:r>
              <a:rPr lang="en-US" dirty="0"/>
              <a:t>Adjacency Matrices</a:t>
            </a:r>
          </a:p>
          <a:p>
            <a:r>
              <a:rPr lang="en-US" dirty="0"/>
              <a:t>Incidence Matrices</a:t>
            </a:r>
          </a:p>
          <a:p>
            <a:r>
              <a:rPr lang="en-US" dirty="0"/>
              <a:t>Isomorphism </a:t>
            </a:r>
            <a:r>
              <a:rPr lang="en-US"/>
              <a:t>of Graphs</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a:extLst>
              <a:ext uri="{FF2B5EF4-FFF2-40B4-BE49-F238E27FC236}">
                <a16:creationId xmlns:a16="http://schemas.microsoft.com/office/drawing/2014/main" id="{B96BEE88-82E5-C488-6875-86DAE55ED62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600">
                <a:solidFill>
                  <a:srgbClr val="FFFF00"/>
                </a:solidFill>
                <a:latin typeface="Comic Sans MS" panose="030F0702030302020204" pitchFamily="66" charset="0"/>
              </a:defRPr>
            </a:lvl1pPr>
            <a:lvl2pPr marL="742950" indent="-285750">
              <a:spcBef>
                <a:spcPct val="20000"/>
              </a:spcBef>
              <a:buChar char="–"/>
              <a:defRPr sz="2800">
                <a:solidFill>
                  <a:srgbClr val="FFFF00"/>
                </a:solidFill>
                <a:latin typeface="Comic Sans MS" panose="030F0702030302020204" pitchFamily="66" charset="0"/>
              </a:defRPr>
            </a:lvl2pPr>
            <a:lvl3pPr marL="1143000" indent="-228600">
              <a:spcBef>
                <a:spcPct val="20000"/>
              </a:spcBef>
              <a:buChar char="•"/>
              <a:defRPr sz="2400">
                <a:solidFill>
                  <a:srgbClr val="FFFF00"/>
                </a:solidFill>
                <a:latin typeface="Comic Sans MS" panose="030F0702030302020204" pitchFamily="66" charset="0"/>
              </a:defRPr>
            </a:lvl3pPr>
            <a:lvl4pPr marL="1600200" indent="-228600">
              <a:spcBef>
                <a:spcPct val="20000"/>
              </a:spcBef>
              <a:buChar char="–"/>
              <a:defRPr sz="2000">
                <a:solidFill>
                  <a:srgbClr val="FFFF00"/>
                </a:solidFill>
                <a:latin typeface="Comic Sans MS" panose="030F0702030302020204" pitchFamily="66" charset="0"/>
              </a:defRPr>
            </a:lvl4pPr>
            <a:lvl5pPr marL="2057400" indent="-228600">
              <a:spcBef>
                <a:spcPct val="20000"/>
              </a:spcBef>
              <a:buChar char="»"/>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rgbClr val="FFFF00"/>
                </a:solidFill>
                <a:latin typeface="Comic Sans MS" panose="030F0702030302020204" pitchFamily="66" charset="0"/>
              </a:defRPr>
            </a:lvl9pPr>
          </a:lstStyle>
          <a:p>
            <a:pPr>
              <a:spcBef>
                <a:spcPct val="0"/>
              </a:spcBef>
            </a:pPr>
            <a:fld id="{98FC0B28-3AA0-4053-9592-80563C3F26B0}" type="slidenum">
              <a:rPr lang="en-CA" altLang="en-US" sz="1400" smtClean="0">
                <a:solidFill>
                  <a:srgbClr val="00CCFF"/>
                </a:solidFill>
                <a:latin typeface="Times New Roman" panose="02020603050405020304" pitchFamily="18" charset="0"/>
              </a:rPr>
              <a:pPr>
                <a:spcBef>
                  <a:spcPct val="0"/>
                </a:spcBef>
              </a:pPr>
              <a:t>43</a:t>
            </a:fld>
            <a:endParaRPr lang="en-CA" altLang="en-US" sz="1400">
              <a:solidFill>
                <a:srgbClr val="00CCFF"/>
              </a:solidFill>
              <a:latin typeface="Times New Roman" panose="02020603050405020304" pitchFamily="18" charset="0"/>
            </a:endParaRPr>
          </a:p>
        </p:txBody>
      </p:sp>
      <p:sp>
        <p:nvSpPr>
          <p:cNvPr id="281602" name="Rectangle 2">
            <a:extLst>
              <a:ext uri="{FF2B5EF4-FFF2-40B4-BE49-F238E27FC236}">
                <a16:creationId xmlns:a16="http://schemas.microsoft.com/office/drawing/2014/main" id="{4309A69B-C8EE-EDAF-D808-6460420B6078}"/>
              </a:ext>
            </a:extLst>
          </p:cNvPr>
          <p:cNvSpPr>
            <a:spLocks noGrp="1" noChangeArrowheads="1"/>
          </p:cNvSpPr>
          <p:nvPr>
            <p:ph type="title"/>
          </p:nvPr>
        </p:nvSpPr>
        <p:spPr>
          <a:xfrm>
            <a:off x="228600" y="0"/>
            <a:ext cx="8610600" cy="838200"/>
          </a:xfrm>
        </p:spPr>
        <p:txBody>
          <a:bodyPr/>
          <a:lstStyle/>
          <a:p>
            <a:pPr eaLnBrk="1" hangingPunct="1">
              <a:defRPr/>
            </a:pPr>
            <a:r>
              <a:rPr lang="en-US" sz="3600"/>
              <a:t>Representing Graphs</a:t>
            </a:r>
            <a:endParaRPr lang="en-CA" sz="3600"/>
          </a:p>
        </p:txBody>
      </p:sp>
      <p:grpSp>
        <p:nvGrpSpPr>
          <p:cNvPr id="2" name="Group 3">
            <a:extLst>
              <a:ext uri="{FF2B5EF4-FFF2-40B4-BE49-F238E27FC236}">
                <a16:creationId xmlns:a16="http://schemas.microsoft.com/office/drawing/2014/main" id="{F2F9801B-9928-C168-2CA2-5A143EBEFF08}"/>
              </a:ext>
            </a:extLst>
          </p:cNvPr>
          <p:cNvGrpSpPr>
            <a:grpSpLocks/>
          </p:cNvGrpSpPr>
          <p:nvPr/>
        </p:nvGrpSpPr>
        <p:grpSpPr bwMode="auto">
          <a:xfrm>
            <a:off x="1219200" y="762000"/>
            <a:ext cx="2362200" cy="2043113"/>
            <a:chOff x="768" y="480"/>
            <a:chExt cx="1488" cy="1287"/>
          </a:xfrm>
        </p:grpSpPr>
        <p:sp>
          <p:nvSpPr>
            <p:cNvPr id="281604" name="Text Box 4">
              <a:extLst>
                <a:ext uri="{FF2B5EF4-FFF2-40B4-BE49-F238E27FC236}">
                  <a16:creationId xmlns:a16="http://schemas.microsoft.com/office/drawing/2014/main" id="{9D98BFF5-41C5-C212-F76E-09862D3CD80C}"/>
                </a:ext>
              </a:extLst>
            </p:cNvPr>
            <p:cNvSpPr txBox="1">
              <a:spLocks noChangeArrowheads="1"/>
            </p:cNvSpPr>
            <p:nvPr/>
          </p:nvSpPr>
          <p:spPr bwMode="auto">
            <a:xfrm>
              <a:off x="1056" y="480"/>
              <a:ext cx="384"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a</a:t>
              </a:r>
              <a:endParaRPr lang="en-US" baseline="-25000">
                <a:effectLst>
                  <a:outerShdw blurRad="38100" dist="38100" dir="2700000" algn="tl">
                    <a:srgbClr val="000000"/>
                  </a:outerShdw>
                </a:effectLst>
              </a:endParaRPr>
            </a:p>
          </p:txBody>
        </p:sp>
        <p:sp>
          <p:nvSpPr>
            <p:cNvPr id="281605" name="AutoShape 5">
              <a:extLst>
                <a:ext uri="{FF2B5EF4-FFF2-40B4-BE49-F238E27FC236}">
                  <a16:creationId xmlns:a16="http://schemas.microsoft.com/office/drawing/2014/main" id="{F5EE5459-1189-4F95-4ED9-2E0B4546AD2F}"/>
                </a:ext>
              </a:extLst>
            </p:cNvPr>
            <p:cNvSpPr>
              <a:spLocks noChangeArrowheads="1"/>
            </p:cNvSpPr>
            <p:nvPr/>
          </p:nvSpPr>
          <p:spPr bwMode="auto">
            <a:xfrm>
              <a:off x="1728" y="1536"/>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81606" name="AutoShape 6">
              <a:extLst>
                <a:ext uri="{FF2B5EF4-FFF2-40B4-BE49-F238E27FC236}">
                  <a16:creationId xmlns:a16="http://schemas.microsoft.com/office/drawing/2014/main" id="{E1B07FC9-B6BB-C501-88F8-E4E898A92583}"/>
                </a:ext>
              </a:extLst>
            </p:cNvPr>
            <p:cNvSpPr>
              <a:spLocks noChangeArrowheads="1"/>
            </p:cNvSpPr>
            <p:nvPr/>
          </p:nvSpPr>
          <p:spPr bwMode="auto">
            <a:xfrm>
              <a:off x="1008" y="1152"/>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81607" name="AutoShape 7">
              <a:extLst>
                <a:ext uri="{FF2B5EF4-FFF2-40B4-BE49-F238E27FC236}">
                  <a16:creationId xmlns:a16="http://schemas.microsoft.com/office/drawing/2014/main" id="{FF7CC727-4FBC-1B4E-90E0-D7A83B96C1FE}"/>
                </a:ext>
              </a:extLst>
            </p:cNvPr>
            <p:cNvSpPr>
              <a:spLocks noChangeArrowheads="1"/>
            </p:cNvSpPr>
            <p:nvPr/>
          </p:nvSpPr>
          <p:spPr bwMode="auto">
            <a:xfrm>
              <a:off x="1728" y="960"/>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81608" name="AutoShape 8">
              <a:extLst>
                <a:ext uri="{FF2B5EF4-FFF2-40B4-BE49-F238E27FC236}">
                  <a16:creationId xmlns:a16="http://schemas.microsoft.com/office/drawing/2014/main" id="{39244496-C7CE-9817-3CD2-744DBA4DACE6}"/>
                </a:ext>
              </a:extLst>
            </p:cNvPr>
            <p:cNvSpPr>
              <a:spLocks noChangeArrowheads="1"/>
            </p:cNvSpPr>
            <p:nvPr/>
          </p:nvSpPr>
          <p:spPr bwMode="auto">
            <a:xfrm>
              <a:off x="1296" y="672"/>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cxnSp>
          <p:nvCxnSpPr>
            <p:cNvPr id="6209" name="AutoShape 9">
              <a:extLst>
                <a:ext uri="{FF2B5EF4-FFF2-40B4-BE49-F238E27FC236}">
                  <a16:creationId xmlns:a16="http://schemas.microsoft.com/office/drawing/2014/main" id="{C6A89872-BB07-131A-4726-D1196CA987AB}"/>
                </a:ext>
              </a:extLst>
            </p:cNvPr>
            <p:cNvCxnSpPr>
              <a:cxnSpLocks noChangeShapeType="1"/>
              <a:stCxn id="281607" idx="1"/>
              <a:endCxn id="281608" idx="5"/>
            </p:cNvCxnSpPr>
            <p:nvPr/>
          </p:nvCxnSpPr>
          <p:spPr bwMode="auto">
            <a:xfrm flipH="1" flipV="1">
              <a:off x="1378" y="754"/>
              <a:ext cx="364" cy="220"/>
            </a:xfrm>
            <a:prstGeom prst="straightConnector1">
              <a:avLst/>
            </a:prstGeom>
            <a:noFill/>
            <a:ln w="25400">
              <a:solidFill>
                <a:srgbClr val="7030A0"/>
              </a:solidFill>
              <a:round/>
              <a:headEnd/>
              <a:tailEnd/>
            </a:ln>
            <a:extLst>
              <a:ext uri="{909E8E84-426E-40DD-AFC4-6F175D3DCCD1}">
                <a14:hiddenFill xmlns:a14="http://schemas.microsoft.com/office/drawing/2010/main">
                  <a:noFill/>
                </a14:hiddenFill>
              </a:ext>
            </a:extLst>
          </p:spPr>
        </p:cxnSp>
        <p:cxnSp>
          <p:nvCxnSpPr>
            <p:cNvPr id="6210" name="AutoShape 10">
              <a:extLst>
                <a:ext uri="{FF2B5EF4-FFF2-40B4-BE49-F238E27FC236}">
                  <a16:creationId xmlns:a16="http://schemas.microsoft.com/office/drawing/2014/main" id="{A3301898-28EB-395F-EDB4-AAEF4541CA86}"/>
                </a:ext>
              </a:extLst>
            </p:cNvPr>
            <p:cNvCxnSpPr>
              <a:cxnSpLocks noChangeShapeType="1"/>
              <a:stCxn id="281606" idx="7"/>
              <a:endCxn id="281608" idx="3"/>
            </p:cNvCxnSpPr>
            <p:nvPr/>
          </p:nvCxnSpPr>
          <p:spPr bwMode="auto">
            <a:xfrm flipV="1">
              <a:off x="1090" y="754"/>
              <a:ext cx="220" cy="412"/>
            </a:xfrm>
            <a:prstGeom prst="straightConnector1">
              <a:avLst/>
            </a:prstGeom>
            <a:noFill/>
            <a:ln w="25400">
              <a:solidFill>
                <a:srgbClr val="7030A0"/>
              </a:solidFill>
              <a:round/>
              <a:headEnd/>
              <a:tailEnd/>
            </a:ln>
            <a:extLst>
              <a:ext uri="{909E8E84-426E-40DD-AFC4-6F175D3DCCD1}">
                <a14:hiddenFill xmlns:a14="http://schemas.microsoft.com/office/drawing/2010/main">
                  <a:noFill/>
                </a14:hiddenFill>
              </a:ext>
            </a:extLst>
          </p:spPr>
        </p:cxnSp>
        <p:cxnSp>
          <p:nvCxnSpPr>
            <p:cNvPr id="6211" name="AutoShape 11">
              <a:extLst>
                <a:ext uri="{FF2B5EF4-FFF2-40B4-BE49-F238E27FC236}">
                  <a16:creationId xmlns:a16="http://schemas.microsoft.com/office/drawing/2014/main" id="{77EC14FD-C9B6-9724-C670-15BF058CCDC3}"/>
                </a:ext>
              </a:extLst>
            </p:cNvPr>
            <p:cNvCxnSpPr>
              <a:cxnSpLocks noChangeShapeType="1"/>
              <a:stCxn id="281608" idx="4"/>
              <a:endCxn id="281605" idx="1"/>
            </p:cNvCxnSpPr>
            <p:nvPr/>
          </p:nvCxnSpPr>
          <p:spPr bwMode="auto">
            <a:xfrm>
              <a:off x="1344" y="768"/>
              <a:ext cx="398" cy="782"/>
            </a:xfrm>
            <a:prstGeom prst="straightConnector1">
              <a:avLst/>
            </a:prstGeom>
            <a:noFill/>
            <a:ln w="25400">
              <a:solidFill>
                <a:srgbClr val="7030A0"/>
              </a:solidFill>
              <a:round/>
              <a:headEnd/>
              <a:tailEnd/>
            </a:ln>
            <a:extLst>
              <a:ext uri="{909E8E84-426E-40DD-AFC4-6F175D3DCCD1}">
                <a14:hiddenFill xmlns:a14="http://schemas.microsoft.com/office/drawing/2010/main">
                  <a:noFill/>
                </a14:hiddenFill>
              </a:ext>
            </a:extLst>
          </p:spPr>
        </p:cxnSp>
        <p:cxnSp>
          <p:nvCxnSpPr>
            <p:cNvPr id="6212" name="AutoShape 12">
              <a:extLst>
                <a:ext uri="{FF2B5EF4-FFF2-40B4-BE49-F238E27FC236}">
                  <a16:creationId xmlns:a16="http://schemas.microsoft.com/office/drawing/2014/main" id="{C97E43E8-B648-7598-C6CB-6803C57048D5}"/>
                </a:ext>
              </a:extLst>
            </p:cNvPr>
            <p:cNvCxnSpPr>
              <a:cxnSpLocks noChangeShapeType="1"/>
              <a:stCxn id="281606" idx="6"/>
              <a:endCxn id="281607" idx="2"/>
            </p:cNvCxnSpPr>
            <p:nvPr/>
          </p:nvCxnSpPr>
          <p:spPr bwMode="auto">
            <a:xfrm flipV="1">
              <a:off x="1104" y="1008"/>
              <a:ext cx="624" cy="192"/>
            </a:xfrm>
            <a:prstGeom prst="straightConnector1">
              <a:avLst/>
            </a:prstGeom>
            <a:noFill/>
            <a:ln w="25400">
              <a:solidFill>
                <a:srgbClr val="7030A0"/>
              </a:solidFill>
              <a:round/>
              <a:headEnd/>
              <a:tailEnd/>
            </a:ln>
            <a:extLst>
              <a:ext uri="{909E8E84-426E-40DD-AFC4-6F175D3DCCD1}">
                <a14:hiddenFill xmlns:a14="http://schemas.microsoft.com/office/drawing/2010/main">
                  <a:noFill/>
                </a14:hiddenFill>
              </a:ext>
            </a:extLst>
          </p:spPr>
        </p:cxnSp>
        <p:cxnSp>
          <p:nvCxnSpPr>
            <p:cNvPr id="6213" name="AutoShape 13">
              <a:extLst>
                <a:ext uri="{FF2B5EF4-FFF2-40B4-BE49-F238E27FC236}">
                  <a16:creationId xmlns:a16="http://schemas.microsoft.com/office/drawing/2014/main" id="{AE9A1C57-4012-2D3C-1FCC-C9577601F03E}"/>
                </a:ext>
              </a:extLst>
            </p:cNvPr>
            <p:cNvCxnSpPr>
              <a:cxnSpLocks noChangeShapeType="1"/>
              <a:stCxn id="281606" idx="5"/>
              <a:endCxn id="281605" idx="1"/>
            </p:cNvCxnSpPr>
            <p:nvPr/>
          </p:nvCxnSpPr>
          <p:spPr bwMode="auto">
            <a:xfrm>
              <a:off x="1090" y="1234"/>
              <a:ext cx="652" cy="316"/>
            </a:xfrm>
            <a:prstGeom prst="straightConnector1">
              <a:avLst/>
            </a:prstGeom>
            <a:noFill/>
            <a:ln w="25400">
              <a:solidFill>
                <a:srgbClr val="7030A0"/>
              </a:solidFill>
              <a:round/>
              <a:headEnd/>
              <a:tailEnd/>
            </a:ln>
            <a:extLst>
              <a:ext uri="{909E8E84-426E-40DD-AFC4-6F175D3DCCD1}">
                <a14:hiddenFill xmlns:a14="http://schemas.microsoft.com/office/drawing/2010/main">
                  <a:noFill/>
                </a14:hiddenFill>
              </a:ext>
            </a:extLst>
          </p:spPr>
        </p:cxnSp>
        <p:sp>
          <p:nvSpPr>
            <p:cNvPr id="281614" name="Text Box 14">
              <a:extLst>
                <a:ext uri="{FF2B5EF4-FFF2-40B4-BE49-F238E27FC236}">
                  <a16:creationId xmlns:a16="http://schemas.microsoft.com/office/drawing/2014/main" id="{DFD42542-9CB2-FCF6-225E-4E522B6CB6D1}"/>
                </a:ext>
              </a:extLst>
            </p:cNvPr>
            <p:cNvSpPr txBox="1">
              <a:spLocks noChangeArrowheads="1"/>
            </p:cNvSpPr>
            <p:nvPr/>
          </p:nvSpPr>
          <p:spPr bwMode="auto">
            <a:xfrm>
              <a:off x="1872" y="816"/>
              <a:ext cx="384"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b</a:t>
              </a:r>
              <a:endParaRPr lang="en-US" baseline="-25000">
                <a:effectLst>
                  <a:outerShdw blurRad="38100" dist="38100" dir="2700000" algn="tl">
                    <a:srgbClr val="000000"/>
                  </a:outerShdw>
                </a:effectLst>
              </a:endParaRPr>
            </a:p>
          </p:txBody>
        </p:sp>
        <p:sp>
          <p:nvSpPr>
            <p:cNvPr id="281615" name="Text Box 15">
              <a:extLst>
                <a:ext uri="{FF2B5EF4-FFF2-40B4-BE49-F238E27FC236}">
                  <a16:creationId xmlns:a16="http://schemas.microsoft.com/office/drawing/2014/main" id="{99B3707B-E4C2-9882-58D0-D09B5404E0A9}"/>
                </a:ext>
              </a:extLst>
            </p:cNvPr>
            <p:cNvSpPr txBox="1">
              <a:spLocks noChangeArrowheads="1"/>
            </p:cNvSpPr>
            <p:nvPr/>
          </p:nvSpPr>
          <p:spPr bwMode="auto">
            <a:xfrm>
              <a:off x="1872" y="1440"/>
              <a:ext cx="384"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c</a:t>
              </a:r>
              <a:endParaRPr lang="en-US" baseline="-25000">
                <a:effectLst>
                  <a:outerShdw blurRad="38100" dist="38100" dir="2700000" algn="tl">
                    <a:srgbClr val="000000"/>
                  </a:outerShdw>
                </a:effectLst>
              </a:endParaRPr>
            </a:p>
          </p:txBody>
        </p:sp>
        <p:sp>
          <p:nvSpPr>
            <p:cNvPr id="281616" name="Text Box 16">
              <a:extLst>
                <a:ext uri="{FF2B5EF4-FFF2-40B4-BE49-F238E27FC236}">
                  <a16:creationId xmlns:a16="http://schemas.microsoft.com/office/drawing/2014/main" id="{92C02A93-4582-363D-CEE2-B6C45C85B1A0}"/>
                </a:ext>
              </a:extLst>
            </p:cNvPr>
            <p:cNvSpPr txBox="1">
              <a:spLocks noChangeArrowheads="1"/>
            </p:cNvSpPr>
            <p:nvPr/>
          </p:nvSpPr>
          <p:spPr bwMode="auto">
            <a:xfrm>
              <a:off x="768" y="1056"/>
              <a:ext cx="384"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d</a:t>
              </a:r>
              <a:endParaRPr lang="en-US" baseline="-25000">
                <a:effectLst>
                  <a:outerShdw blurRad="38100" dist="38100" dir="2700000" algn="tl">
                    <a:srgbClr val="000000"/>
                  </a:outerShdw>
                </a:effectLst>
              </a:endParaRPr>
            </a:p>
          </p:txBody>
        </p:sp>
      </p:grpSp>
      <p:grpSp>
        <p:nvGrpSpPr>
          <p:cNvPr id="3" name="Group 17">
            <a:extLst>
              <a:ext uri="{FF2B5EF4-FFF2-40B4-BE49-F238E27FC236}">
                <a16:creationId xmlns:a16="http://schemas.microsoft.com/office/drawing/2014/main" id="{90C4A29C-E8B4-9978-C139-CA84A9FB0E64}"/>
              </a:ext>
            </a:extLst>
          </p:cNvPr>
          <p:cNvGrpSpPr>
            <a:grpSpLocks/>
          </p:cNvGrpSpPr>
          <p:nvPr/>
        </p:nvGrpSpPr>
        <p:grpSpPr bwMode="auto">
          <a:xfrm>
            <a:off x="5295900" y="762000"/>
            <a:ext cx="2895600" cy="2119313"/>
            <a:chOff x="3312" y="480"/>
            <a:chExt cx="1824" cy="1335"/>
          </a:xfrm>
        </p:grpSpPr>
        <p:sp>
          <p:nvSpPr>
            <p:cNvPr id="281618" name="Text Box 18">
              <a:extLst>
                <a:ext uri="{FF2B5EF4-FFF2-40B4-BE49-F238E27FC236}">
                  <a16:creationId xmlns:a16="http://schemas.microsoft.com/office/drawing/2014/main" id="{56B84DF3-B6B5-DB24-D416-339CCF2B92C7}"/>
                </a:ext>
              </a:extLst>
            </p:cNvPr>
            <p:cNvSpPr txBox="1">
              <a:spLocks noChangeArrowheads="1"/>
            </p:cNvSpPr>
            <p:nvPr/>
          </p:nvSpPr>
          <p:spPr bwMode="auto">
            <a:xfrm>
              <a:off x="3936" y="480"/>
              <a:ext cx="384"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a</a:t>
              </a:r>
              <a:endParaRPr lang="en-US" baseline="-25000">
                <a:effectLst>
                  <a:outerShdw blurRad="38100" dist="38100" dir="2700000" algn="tl">
                    <a:srgbClr val="000000"/>
                  </a:outerShdw>
                </a:effectLst>
              </a:endParaRPr>
            </a:p>
          </p:txBody>
        </p:sp>
        <p:sp>
          <p:nvSpPr>
            <p:cNvPr id="281619" name="AutoShape 19">
              <a:extLst>
                <a:ext uri="{FF2B5EF4-FFF2-40B4-BE49-F238E27FC236}">
                  <a16:creationId xmlns:a16="http://schemas.microsoft.com/office/drawing/2014/main" id="{C7280304-E801-04B0-1136-5EAB0C4CF24F}"/>
                </a:ext>
              </a:extLst>
            </p:cNvPr>
            <p:cNvSpPr>
              <a:spLocks noChangeArrowheads="1"/>
            </p:cNvSpPr>
            <p:nvPr/>
          </p:nvSpPr>
          <p:spPr bwMode="auto">
            <a:xfrm>
              <a:off x="3984" y="1584"/>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81620" name="AutoShape 20">
              <a:extLst>
                <a:ext uri="{FF2B5EF4-FFF2-40B4-BE49-F238E27FC236}">
                  <a16:creationId xmlns:a16="http://schemas.microsoft.com/office/drawing/2014/main" id="{A3FC1A19-F40D-F82B-DCF5-8ADC32A5FF73}"/>
                </a:ext>
              </a:extLst>
            </p:cNvPr>
            <p:cNvSpPr>
              <a:spLocks noChangeArrowheads="1"/>
            </p:cNvSpPr>
            <p:nvPr/>
          </p:nvSpPr>
          <p:spPr bwMode="auto">
            <a:xfrm>
              <a:off x="3552" y="960"/>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81621" name="AutoShape 21">
              <a:extLst>
                <a:ext uri="{FF2B5EF4-FFF2-40B4-BE49-F238E27FC236}">
                  <a16:creationId xmlns:a16="http://schemas.microsoft.com/office/drawing/2014/main" id="{DB3EB5FD-C6CB-1DB5-492E-79D035959983}"/>
                </a:ext>
              </a:extLst>
            </p:cNvPr>
            <p:cNvSpPr>
              <a:spLocks noChangeArrowheads="1"/>
            </p:cNvSpPr>
            <p:nvPr/>
          </p:nvSpPr>
          <p:spPr bwMode="auto">
            <a:xfrm>
              <a:off x="4608" y="960"/>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81622" name="AutoShape 22">
              <a:extLst>
                <a:ext uri="{FF2B5EF4-FFF2-40B4-BE49-F238E27FC236}">
                  <a16:creationId xmlns:a16="http://schemas.microsoft.com/office/drawing/2014/main" id="{D0AAA886-FB85-7442-1333-97BECA2F36F3}"/>
                </a:ext>
              </a:extLst>
            </p:cNvPr>
            <p:cNvSpPr>
              <a:spLocks noChangeArrowheads="1"/>
            </p:cNvSpPr>
            <p:nvPr/>
          </p:nvSpPr>
          <p:spPr bwMode="auto">
            <a:xfrm>
              <a:off x="4176" y="672"/>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cxnSp>
          <p:nvCxnSpPr>
            <p:cNvPr id="6196" name="AutoShape 23">
              <a:extLst>
                <a:ext uri="{FF2B5EF4-FFF2-40B4-BE49-F238E27FC236}">
                  <a16:creationId xmlns:a16="http://schemas.microsoft.com/office/drawing/2014/main" id="{61EC9C64-2BF5-52CF-C31A-049586A879A9}"/>
                </a:ext>
              </a:extLst>
            </p:cNvPr>
            <p:cNvCxnSpPr>
              <a:cxnSpLocks noChangeShapeType="1"/>
              <a:stCxn id="281621" idx="1"/>
              <a:endCxn id="281622" idx="5"/>
            </p:cNvCxnSpPr>
            <p:nvPr/>
          </p:nvCxnSpPr>
          <p:spPr bwMode="auto">
            <a:xfrm flipH="1" flipV="1">
              <a:off x="4258" y="754"/>
              <a:ext cx="364" cy="220"/>
            </a:xfrm>
            <a:prstGeom prst="straightConnector1">
              <a:avLst/>
            </a:prstGeom>
            <a:noFill/>
            <a:ln w="25400">
              <a:solidFill>
                <a:srgbClr val="7030A0"/>
              </a:solidFill>
              <a:round/>
              <a:headEnd/>
              <a:tailEnd type="triangle" w="med" len="med"/>
            </a:ln>
            <a:extLst>
              <a:ext uri="{909E8E84-426E-40DD-AFC4-6F175D3DCCD1}">
                <a14:hiddenFill xmlns:a14="http://schemas.microsoft.com/office/drawing/2010/main">
                  <a:noFill/>
                </a14:hiddenFill>
              </a:ext>
            </a:extLst>
          </p:spPr>
        </p:cxnSp>
        <p:cxnSp>
          <p:nvCxnSpPr>
            <p:cNvPr id="6197" name="AutoShape 24">
              <a:extLst>
                <a:ext uri="{FF2B5EF4-FFF2-40B4-BE49-F238E27FC236}">
                  <a16:creationId xmlns:a16="http://schemas.microsoft.com/office/drawing/2014/main" id="{C3ADCF6F-26C2-3FFA-737E-8A62BCFC4184}"/>
                </a:ext>
              </a:extLst>
            </p:cNvPr>
            <p:cNvCxnSpPr>
              <a:cxnSpLocks noChangeShapeType="1"/>
              <a:stCxn id="281620" idx="7"/>
              <a:endCxn id="281622" idx="3"/>
            </p:cNvCxnSpPr>
            <p:nvPr/>
          </p:nvCxnSpPr>
          <p:spPr bwMode="auto">
            <a:xfrm flipV="1">
              <a:off x="3634" y="754"/>
              <a:ext cx="556" cy="220"/>
            </a:xfrm>
            <a:prstGeom prst="straightConnector1">
              <a:avLst/>
            </a:prstGeom>
            <a:noFill/>
            <a:ln w="25400">
              <a:solidFill>
                <a:srgbClr val="7030A0"/>
              </a:solidFill>
              <a:round/>
              <a:headEnd/>
              <a:tailEnd type="triangle" w="med" len="med"/>
            </a:ln>
            <a:extLst>
              <a:ext uri="{909E8E84-426E-40DD-AFC4-6F175D3DCCD1}">
                <a14:hiddenFill xmlns:a14="http://schemas.microsoft.com/office/drawing/2010/main">
                  <a:noFill/>
                </a14:hiddenFill>
              </a:ext>
            </a:extLst>
          </p:spPr>
        </p:cxnSp>
        <p:cxnSp>
          <p:nvCxnSpPr>
            <p:cNvPr id="6198" name="AutoShape 25">
              <a:extLst>
                <a:ext uri="{FF2B5EF4-FFF2-40B4-BE49-F238E27FC236}">
                  <a16:creationId xmlns:a16="http://schemas.microsoft.com/office/drawing/2014/main" id="{06C54963-D150-CF7D-3C7A-2175E18EADD9}"/>
                </a:ext>
              </a:extLst>
            </p:cNvPr>
            <p:cNvCxnSpPr>
              <a:cxnSpLocks noChangeShapeType="1"/>
              <a:stCxn id="281622" idx="4"/>
            </p:cNvCxnSpPr>
            <p:nvPr/>
          </p:nvCxnSpPr>
          <p:spPr bwMode="auto">
            <a:xfrm flipH="1">
              <a:off x="4056" y="768"/>
              <a:ext cx="168" cy="808"/>
            </a:xfrm>
            <a:prstGeom prst="straightConnector1">
              <a:avLst/>
            </a:prstGeom>
            <a:noFill/>
            <a:ln w="25400">
              <a:solidFill>
                <a:srgbClr val="7030A0"/>
              </a:solidFill>
              <a:round/>
              <a:headEnd/>
              <a:tailEnd type="triangle" w="med" len="med"/>
            </a:ln>
            <a:extLst>
              <a:ext uri="{909E8E84-426E-40DD-AFC4-6F175D3DCCD1}">
                <a14:hiddenFill xmlns:a14="http://schemas.microsoft.com/office/drawing/2010/main">
                  <a:noFill/>
                </a14:hiddenFill>
              </a:ext>
            </a:extLst>
          </p:spPr>
        </p:cxnSp>
        <p:cxnSp>
          <p:nvCxnSpPr>
            <p:cNvPr id="6199" name="AutoShape 26">
              <a:extLst>
                <a:ext uri="{FF2B5EF4-FFF2-40B4-BE49-F238E27FC236}">
                  <a16:creationId xmlns:a16="http://schemas.microsoft.com/office/drawing/2014/main" id="{423C03A6-CD68-AD90-73BA-B6D4098E9290}"/>
                </a:ext>
              </a:extLst>
            </p:cNvPr>
            <p:cNvCxnSpPr>
              <a:cxnSpLocks noChangeShapeType="1"/>
              <a:stCxn id="281620" idx="6"/>
              <a:endCxn id="281621" idx="2"/>
            </p:cNvCxnSpPr>
            <p:nvPr/>
          </p:nvCxnSpPr>
          <p:spPr bwMode="auto">
            <a:xfrm>
              <a:off x="3648" y="1008"/>
              <a:ext cx="960" cy="0"/>
            </a:xfrm>
            <a:prstGeom prst="straightConnector1">
              <a:avLst/>
            </a:prstGeom>
            <a:noFill/>
            <a:ln w="25400">
              <a:solidFill>
                <a:srgbClr val="7030A0"/>
              </a:solidFill>
              <a:round/>
              <a:headEnd/>
              <a:tailEnd type="triangle" w="med" len="med"/>
            </a:ln>
            <a:extLst>
              <a:ext uri="{909E8E84-426E-40DD-AFC4-6F175D3DCCD1}">
                <a14:hiddenFill xmlns:a14="http://schemas.microsoft.com/office/drawing/2010/main">
                  <a:noFill/>
                </a14:hiddenFill>
              </a:ext>
            </a:extLst>
          </p:spPr>
        </p:cxnSp>
        <p:cxnSp>
          <p:nvCxnSpPr>
            <p:cNvPr id="6200" name="AutoShape 27">
              <a:extLst>
                <a:ext uri="{FF2B5EF4-FFF2-40B4-BE49-F238E27FC236}">
                  <a16:creationId xmlns:a16="http://schemas.microsoft.com/office/drawing/2014/main" id="{B18104E8-F687-EDDC-61FD-9D9E9004759F}"/>
                </a:ext>
              </a:extLst>
            </p:cNvPr>
            <p:cNvCxnSpPr>
              <a:cxnSpLocks noChangeShapeType="1"/>
              <a:stCxn id="281620" idx="5"/>
              <a:endCxn id="281619" idx="1"/>
            </p:cNvCxnSpPr>
            <p:nvPr/>
          </p:nvCxnSpPr>
          <p:spPr bwMode="auto">
            <a:xfrm>
              <a:off x="3634" y="1042"/>
              <a:ext cx="364" cy="556"/>
            </a:xfrm>
            <a:prstGeom prst="straightConnector1">
              <a:avLst/>
            </a:prstGeom>
            <a:noFill/>
            <a:ln w="25400">
              <a:solidFill>
                <a:srgbClr val="7030A0"/>
              </a:solidFill>
              <a:round/>
              <a:headEnd/>
              <a:tailEnd type="triangle" w="med" len="med"/>
            </a:ln>
            <a:extLst>
              <a:ext uri="{909E8E84-426E-40DD-AFC4-6F175D3DCCD1}">
                <a14:hiddenFill xmlns:a14="http://schemas.microsoft.com/office/drawing/2010/main">
                  <a:noFill/>
                </a14:hiddenFill>
              </a:ext>
            </a:extLst>
          </p:spPr>
        </p:cxnSp>
        <p:sp>
          <p:nvSpPr>
            <p:cNvPr id="281628" name="Text Box 28">
              <a:extLst>
                <a:ext uri="{FF2B5EF4-FFF2-40B4-BE49-F238E27FC236}">
                  <a16:creationId xmlns:a16="http://schemas.microsoft.com/office/drawing/2014/main" id="{0FE7F82D-13D9-0412-FDD7-8707F0931C9A}"/>
                </a:ext>
              </a:extLst>
            </p:cNvPr>
            <p:cNvSpPr txBox="1">
              <a:spLocks noChangeArrowheads="1"/>
            </p:cNvSpPr>
            <p:nvPr/>
          </p:nvSpPr>
          <p:spPr bwMode="auto">
            <a:xfrm>
              <a:off x="4752" y="816"/>
              <a:ext cx="384"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b</a:t>
              </a:r>
              <a:endParaRPr lang="en-US" baseline="-25000">
                <a:effectLst>
                  <a:outerShdw blurRad="38100" dist="38100" dir="2700000" algn="tl">
                    <a:srgbClr val="000000"/>
                  </a:outerShdw>
                </a:effectLst>
              </a:endParaRPr>
            </a:p>
          </p:txBody>
        </p:sp>
        <p:sp>
          <p:nvSpPr>
            <p:cNvPr id="281629" name="Text Box 29">
              <a:extLst>
                <a:ext uri="{FF2B5EF4-FFF2-40B4-BE49-F238E27FC236}">
                  <a16:creationId xmlns:a16="http://schemas.microsoft.com/office/drawing/2014/main" id="{56889F25-C2CE-1B22-6D92-0553FA1C93B9}"/>
                </a:ext>
              </a:extLst>
            </p:cNvPr>
            <p:cNvSpPr txBox="1">
              <a:spLocks noChangeArrowheads="1"/>
            </p:cNvSpPr>
            <p:nvPr/>
          </p:nvSpPr>
          <p:spPr bwMode="auto">
            <a:xfrm>
              <a:off x="4080" y="1488"/>
              <a:ext cx="384"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c</a:t>
              </a:r>
              <a:endParaRPr lang="en-US" baseline="-25000">
                <a:effectLst>
                  <a:outerShdw blurRad="38100" dist="38100" dir="2700000" algn="tl">
                    <a:srgbClr val="000000"/>
                  </a:outerShdw>
                </a:effectLst>
              </a:endParaRPr>
            </a:p>
          </p:txBody>
        </p:sp>
        <p:sp>
          <p:nvSpPr>
            <p:cNvPr id="281630" name="Text Box 30">
              <a:extLst>
                <a:ext uri="{FF2B5EF4-FFF2-40B4-BE49-F238E27FC236}">
                  <a16:creationId xmlns:a16="http://schemas.microsoft.com/office/drawing/2014/main" id="{658F32A3-BD76-2D1F-2240-F56652798B71}"/>
                </a:ext>
              </a:extLst>
            </p:cNvPr>
            <p:cNvSpPr txBox="1">
              <a:spLocks noChangeArrowheads="1"/>
            </p:cNvSpPr>
            <p:nvPr/>
          </p:nvSpPr>
          <p:spPr bwMode="auto">
            <a:xfrm>
              <a:off x="3312" y="672"/>
              <a:ext cx="384"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d</a:t>
              </a:r>
              <a:endParaRPr lang="en-US" baseline="-25000">
                <a:effectLst>
                  <a:outerShdw blurRad="38100" dist="38100" dir="2700000" algn="tl">
                    <a:srgbClr val="000000"/>
                  </a:outerShdw>
                </a:effectLst>
              </a:endParaRPr>
            </a:p>
          </p:txBody>
        </p:sp>
      </p:grpSp>
      <p:grpSp>
        <p:nvGrpSpPr>
          <p:cNvPr id="4" name="Group 31">
            <a:extLst>
              <a:ext uri="{FF2B5EF4-FFF2-40B4-BE49-F238E27FC236}">
                <a16:creationId xmlns:a16="http://schemas.microsoft.com/office/drawing/2014/main" id="{539A7203-A934-D8AE-8EA0-B2A6F091F2EC}"/>
              </a:ext>
            </a:extLst>
          </p:cNvPr>
          <p:cNvGrpSpPr>
            <a:grpSpLocks/>
          </p:cNvGrpSpPr>
          <p:nvPr/>
        </p:nvGrpSpPr>
        <p:grpSpPr bwMode="auto">
          <a:xfrm>
            <a:off x="838200" y="3352800"/>
            <a:ext cx="3429000" cy="3014663"/>
            <a:chOff x="816" y="1920"/>
            <a:chExt cx="2160" cy="1899"/>
          </a:xfrm>
        </p:grpSpPr>
        <p:sp>
          <p:nvSpPr>
            <p:cNvPr id="281632" name="Rectangle 32">
              <a:extLst>
                <a:ext uri="{FF2B5EF4-FFF2-40B4-BE49-F238E27FC236}">
                  <a16:creationId xmlns:a16="http://schemas.microsoft.com/office/drawing/2014/main" id="{378A9D42-A539-DED4-06C5-BC0EF78E1CD8}"/>
                </a:ext>
              </a:extLst>
            </p:cNvPr>
            <p:cNvSpPr>
              <a:spLocks noChangeArrowheads="1"/>
            </p:cNvSpPr>
            <p:nvPr/>
          </p:nvSpPr>
          <p:spPr bwMode="auto">
            <a:xfrm>
              <a:off x="1776" y="2841"/>
              <a:ext cx="1200" cy="326"/>
            </a:xfrm>
            <a:prstGeom prst="rect">
              <a:avLst/>
            </a:prstGeom>
            <a:noFill/>
            <a:ln w="9525">
              <a:solidFill>
                <a:srgbClr val="7030A0"/>
              </a:solidFill>
              <a:miter lim="800000"/>
              <a:headEnd/>
              <a:tailEnd/>
            </a:ln>
            <a:effectLst/>
          </p:spPr>
          <p:txBody>
            <a:bodyPr anchor="ctr" anchorCtr="1"/>
            <a:lstStyle/>
            <a:p>
              <a:pPr algn="ctr" eaLnBrk="1" hangingPunct="1">
                <a:spcBef>
                  <a:spcPct val="20000"/>
                </a:spcBef>
                <a:defRPr/>
              </a:pPr>
              <a:r>
                <a:rPr lang="en-US">
                  <a:effectLst>
                    <a:outerShdw blurRad="38100" dist="38100" dir="2700000" algn="tl">
                      <a:srgbClr val="000000"/>
                    </a:outerShdw>
                  </a:effectLst>
                </a:rPr>
                <a:t>a, d</a:t>
              </a:r>
              <a:endParaRPr lang="en-CA">
                <a:effectLst>
                  <a:outerShdw blurRad="38100" dist="38100" dir="2700000" algn="tl">
                    <a:srgbClr val="000000"/>
                  </a:outerShdw>
                </a:effectLst>
              </a:endParaRPr>
            </a:p>
          </p:txBody>
        </p:sp>
        <p:sp>
          <p:nvSpPr>
            <p:cNvPr id="281633" name="Rectangle 33">
              <a:extLst>
                <a:ext uri="{FF2B5EF4-FFF2-40B4-BE49-F238E27FC236}">
                  <a16:creationId xmlns:a16="http://schemas.microsoft.com/office/drawing/2014/main" id="{907633A5-5B96-B99C-D84D-0FDDBF468747}"/>
                </a:ext>
              </a:extLst>
            </p:cNvPr>
            <p:cNvSpPr>
              <a:spLocks noChangeArrowheads="1"/>
            </p:cNvSpPr>
            <p:nvPr/>
          </p:nvSpPr>
          <p:spPr bwMode="auto">
            <a:xfrm>
              <a:off x="816" y="2841"/>
              <a:ext cx="960" cy="326"/>
            </a:xfrm>
            <a:prstGeom prst="rect">
              <a:avLst/>
            </a:prstGeom>
            <a:noFill/>
            <a:ln w="9525">
              <a:solidFill>
                <a:srgbClr val="7030A0"/>
              </a:solidFill>
              <a:miter lim="800000"/>
              <a:headEnd/>
              <a:tailEnd/>
            </a:ln>
            <a:effectLst/>
          </p:spPr>
          <p:txBody>
            <a:bodyPr anchor="ctr" anchorCtr="1"/>
            <a:lstStyle/>
            <a:p>
              <a:pPr algn="ctr" eaLnBrk="1" hangingPunct="1">
                <a:spcBef>
                  <a:spcPct val="20000"/>
                </a:spcBef>
                <a:defRPr/>
              </a:pPr>
              <a:r>
                <a:rPr lang="en-US">
                  <a:effectLst>
                    <a:outerShdw blurRad="38100" dist="38100" dir="2700000" algn="tl">
                      <a:srgbClr val="000000"/>
                    </a:outerShdw>
                  </a:effectLst>
                </a:rPr>
                <a:t>b</a:t>
              </a:r>
              <a:endParaRPr lang="en-CA">
                <a:effectLst>
                  <a:outerShdw blurRad="38100" dist="38100" dir="2700000" algn="tl">
                    <a:srgbClr val="000000"/>
                  </a:outerShdw>
                </a:effectLst>
              </a:endParaRPr>
            </a:p>
          </p:txBody>
        </p:sp>
        <p:sp>
          <p:nvSpPr>
            <p:cNvPr id="281634" name="Rectangle 34">
              <a:extLst>
                <a:ext uri="{FF2B5EF4-FFF2-40B4-BE49-F238E27FC236}">
                  <a16:creationId xmlns:a16="http://schemas.microsoft.com/office/drawing/2014/main" id="{A9163893-1C08-1614-570D-4BC42BAD08EA}"/>
                </a:ext>
              </a:extLst>
            </p:cNvPr>
            <p:cNvSpPr>
              <a:spLocks noChangeArrowheads="1"/>
            </p:cNvSpPr>
            <p:nvPr/>
          </p:nvSpPr>
          <p:spPr bwMode="auto">
            <a:xfrm>
              <a:off x="1776" y="3167"/>
              <a:ext cx="1200" cy="326"/>
            </a:xfrm>
            <a:prstGeom prst="rect">
              <a:avLst/>
            </a:prstGeom>
            <a:noFill/>
            <a:ln w="9525">
              <a:solidFill>
                <a:srgbClr val="7030A0"/>
              </a:solidFill>
              <a:miter lim="800000"/>
              <a:headEnd/>
              <a:tailEnd/>
            </a:ln>
            <a:effectLst/>
          </p:spPr>
          <p:txBody>
            <a:bodyPr anchor="ctr" anchorCtr="1"/>
            <a:lstStyle/>
            <a:p>
              <a:pPr algn="ctr" eaLnBrk="1" hangingPunct="1">
                <a:spcBef>
                  <a:spcPct val="20000"/>
                </a:spcBef>
                <a:defRPr/>
              </a:pPr>
              <a:r>
                <a:rPr lang="en-US">
                  <a:effectLst>
                    <a:outerShdw blurRad="38100" dist="38100" dir="2700000" algn="tl">
                      <a:srgbClr val="000000"/>
                    </a:outerShdw>
                  </a:effectLst>
                </a:rPr>
                <a:t>a, d</a:t>
              </a:r>
              <a:endParaRPr lang="en-CA">
                <a:effectLst>
                  <a:outerShdw blurRad="38100" dist="38100" dir="2700000" algn="tl">
                    <a:srgbClr val="000000"/>
                  </a:outerShdw>
                </a:effectLst>
              </a:endParaRPr>
            </a:p>
          </p:txBody>
        </p:sp>
        <p:sp>
          <p:nvSpPr>
            <p:cNvPr id="281635" name="Rectangle 35">
              <a:extLst>
                <a:ext uri="{FF2B5EF4-FFF2-40B4-BE49-F238E27FC236}">
                  <a16:creationId xmlns:a16="http://schemas.microsoft.com/office/drawing/2014/main" id="{9E6D7369-16B5-01DD-C4E4-0BD12922864C}"/>
                </a:ext>
              </a:extLst>
            </p:cNvPr>
            <p:cNvSpPr>
              <a:spLocks noChangeArrowheads="1"/>
            </p:cNvSpPr>
            <p:nvPr/>
          </p:nvSpPr>
          <p:spPr bwMode="auto">
            <a:xfrm>
              <a:off x="816" y="3167"/>
              <a:ext cx="960" cy="326"/>
            </a:xfrm>
            <a:prstGeom prst="rect">
              <a:avLst/>
            </a:prstGeom>
            <a:noFill/>
            <a:ln w="9525">
              <a:solidFill>
                <a:srgbClr val="7030A0"/>
              </a:solidFill>
              <a:miter lim="800000"/>
              <a:headEnd/>
              <a:tailEnd/>
            </a:ln>
            <a:effectLst/>
          </p:spPr>
          <p:txBody>
            <a:bodyPr anchor="ctr" anchorCtr="1"/>
            <a:lstStyle/>
            <a:p>
              <a:pPr algn="ctr" eaLnBrk="1" hangingPunct="1">
                <a:spcBef>
                  <a:spcPct val="20000"/>
                </a:spcBef>
                <a:defRPr/>
              </a:pPr>
              <a:r>
                <a:rPr lang="en-US">
                  <a:effectLst>
                    <a:outerShdw blurRad="38100" dist="38100" dir="2700000" algn="tl">
                      <a:srgbClr val="000000"/>
                    </a:outerShdw>
                  </a:effectLst>
                </a:rPr>
                <a:t>c</a:t>
              </a:r>
              <a:endParaRPr lang="en-CA">
                <a:effectLst>
                  <a:outerShdw blurRad="38100" dist="38100" dir="2700000" algn="tl">
                    <a:srgbClr val="000000"/>
                  </a:outerShdw>
                </a:effectLst>
              </a:endParaRPr>
            </a:p>
          </p:txBody>
        </p:sp>
        <p:sp>
          <p:nvSpPr>
            <p:cNvPr id="281636" name="Rectangle 36">
              <a:extLst>
                <a:ext uri="{FF2B5EF4-FFF2-40B4-BE49-F238E27FC236}">
                  <a16:creationId xmlns:a16="http://schemas.microsoft.com/office/drawing/2014/main" id="{6064170D-6AAF-59FE-2C65-BA8C3AB75CE3}"/>
                </a:ext>
              </a:extLst>
            </p:cNvPr>
            <p:cNvSpPr>
              <a:spLocks noChangeArrowheads="1"/>
            </p:cNvSpPr>
            <p:nvPr/>
          </p:nvSpPr>
          <p:spPr bwMode="auto">
            <a:xfrm>
              <a:off x="1776" y="3493"/>
              <a:ext cx="1200" cy="326"/>
            </a:xfrm>
            <a:prstGeom prst="rect">
              <a:avLst/>
            </a:prstGeom>
            <a:noFill/>
            <a:ln w="9525">
              <a:solidFill>
                <a:srgbClr val="7030A0"/>
              </a:solidFill>
              <a:miter lim="800000"/>
              <a:headEnd/>
              <a:tailEnd/>
            </a:ln>
            <a:effectLst/>
          </p:spPr>
          <p:txBody>
            <a:bodyPr anchor="ctr" anchorCtr="1"/>
            <a:lstStyle/>
            <a:p>
              <a:pPr algn="ctr" eaLnBrk="1" hangingPunct="1">
                <a:spcBef>
                  <a:spcPct val="20000"/>
                </a:spcBef>
                <a:defRPr/>
              </a:pPr>
              <a:r>
                <a:rPr lang="en-US">
                  <a:effectLst>
                    <a:outerShdw blurRad="38100" dist="38100" dir="2700000" algn="tl">
                      <a:srgbClr val="000000"/>
                    </a:outerShdw>
                  </a:effectLst>
                </a:rPr>
                <a:t>a, b, c</a:t>
              </a:r>
              <a:endParaRPr lang="en-CA">
                <a:effectLst>
                  <a:outerShdw blurRad="38100" dist="38100" dir="2700000" algn="tl">
                    <a:srgbClr val="000000"/>
                  </a:outerShdw>
                </a:effectLst>
              </a:endParaRPr>
            </a:p>
          </p:txBody>
        </p:sp>
        <p:sp>
          <p:nvSpPr>
            <p:cNvPr id="281637" name="Rectangle 37">
              <a:extLst>
                <a:ext uri="{FF2B5EF4-FFF2-40B4-BE49-F238E27FC236}">
                  <a16:creationId xmlns:a16="http://schemas.microsoft.com/office/drawing/2014/main" id="{60C993F9-6439-C16D-C0DB-29E0DEC24C00}"/>
                </a:ext>
              </a:extLst>
            </p:cNvPr>
            <p:cNvSpPr>
              <a:spLocks noChangeArrowheads="1"/>
            </p:cNvSpPr>
            <p:nvPr/>
          </p:nvSpPr>
          <p:spPr bwMode="auto">
            <a:xfrm>
              <a:off x="816" y="3493"/>
              <a:ext cx="960" cy="326"/>
            </a:xfrm>
            <a:prstGeom prst="rect">
              <a:avLst/>
            </a:prstGeom>
            <a:noFill/>
            <a:ln w="9525">
              <a:solidFill>
                <a:srgbClr val="7030A0"/>
              </a:solidFill>
              <a:miter lim="800000"/>
              <a:headEnd/>
              <a:tailEnd/>
            </a:ln>
            <a:effectLst/>
          </p:spPr>
          <p:txBody>
            <a:bodyPr anchor="ctr" anchorCtr="1"/>
            <a:lstStyle/>
            <a:p>
              <a:pPr algn="ctr" eaLnBrk="1" hangingPunct="1">
                <a:spcBef>
                  <a:spcPct val="20000"/>
                </a:spcBef>
                <a:defRPr/>
              </a:pPr>
              <a:r>
                <a:rPr lang="en-US">
                  <a:effectLst>
                    <a:outerShdw blurRad="38100" dist="38100" dir="2700000" algn="tl">
                      <a:srgbClr val="000000"/>
                    </a:outerShdw>
                  </a:effectLst>
                </a:rPr>
                <a:t>d</a:t>
              </a:r>
              <a:endParaRPr lang="en-CA">
                <a:effectLst>
                  <a:outerShdw blurRad="38100" dist="38100" dir="2700000" algn="tl">
                    <a:srgbClr val="000000"/>
                  </a:outerShdw>
                </a:effectLst>
              </a:endParaRPr>
            </a:p>
          </p:txBody>
        </p:sp>
        <p:sp>
          <p:nvSpPr>
            <p:cNvPr id="281638" name="Rectangle 38">
              <a:extLst>
                <a:ext uri="{FF2B5EF4-FFF2-40B4-BE49-F238E27FC236}">
                  <a16:creationId xmlns:a16="http://schemas.microsoft.com/office/drawing/2014/main" id="{90E20D38-421E-711C-FEF3-6F2E1B3C7B7B}"/>
                </a:ext>
              </a:extLst>
            </p:cNvPr>
            <p:cNvSpPr>
              <a:spLocks noChangeArrowheads="1"/>
            </p:cNvSpPr>
            <p:nvPr/>
          </p:nvSpPr>
          <p:spPr bwMode="auto">
            <a:xfrm>
              <a:off x="1776" y="2515"/>
              <a:ext cx="1200" cy="326"/>
            </a:xfrm>
            <a:prstGeom prst="rect">
              <a:avLst/>
            </a:prstGeom>
            <a:noFill/>
            <a:ln w="9525">
              <a:solidFill>
                <a:srgbClr val="7030A0"/>
              </a:solidFill>
              <a:miter lim="800000"/>
              <a:headEnd/>
              <a:tailEnd/>
            </a:ln>
            <a:effectLst/>
          </p:spPr>
          <p:txBody>
            <a:bodyPr anchor="ctr" anchorCtr="1"/>
            <a:lstStyle/>
            <a:p>
              <a:pPr algn="ctr" eaLnBrk="1" hangingPunct="1">
                <a:spcBef>
                  <a:spcPct val="20000"/>
                </a:spcBef>
                <a:defRPr/>
              </a:pPr>
              <a:r>
                <a:rPr lang="en-US">
                  <a:effectLst>
                    <a:outerShdw blurRad="38100" dist="38100" dir="2700000" algn="tl">
                      <a:srgbClr val="000000"/>
                    </a:outerShdw>
                  </a:effectLst>
                </a:rPr>
                <a:t>b, c, d</a:t>
              </a:r>
              <a:endParaRPr lang="en-CA">
                <a:effectLst>
                  <a:outerShdw blurRad="38100" dist="38100" dir="2700000" algn="tl">
                    <a:srgbClr val="000000"/>
                  </a:outerShdw>
                </a:effectLst>
              </a:endParaRPr>
            </a:p>
          </p:txBody>
        </p:sp>
        <p:sp>
          <p:nvSpPr>
            <p:cNvPr id="281639" name="Rectangle 39">
              <a:extLst>
                <a:ext uri="{FF2B5EF4-FFF2-40B4-BE49-F238E27FC236}">
                  <a16:creationId xmlns:a16="http://schemas.microsoft.com/office/drawing/2014/main" id="{8DEBD041-2579-AE34-CA64-C4AA2293BEFC}"/>
                </a:ext>
              </a:extLst>
            </p:cNvPr>
            <p:cNvSpPr>
              <a:spLocks noChangeArrowheads="1"/>
            </p:cNvSpPr>
            <p:nvPr/>
          </p:nvSpPr>
          <p:spPr bwMode="auto">
            <a:xfrm>
              <a:off x="816" y="2515"/>
              <a:ext cx="960" cy="326"/>
            </a:xfrm>
            <a:prstGeom prst="rect">
              <a:avLst/>
            </a:prstGeom>
            <a:noFill/>
            <a:ln w="9525">
              <a:solidFill>
                <a:srgbClr val="7030A0"/>
              </a:solidFill>
              <a:miter lim="800000"/>
              <a:headEnd/>
              <a:tailEnd/>
            </a:ln>
            <a:effectLst/>
          </p:spPr>
          <p:txBody>
            <a:bodyPr anchor="ctr" anchorCtr="1"/>
            <a:lstStyle/>
            <a:p>
              <a:pPr algn="ctr" eaLnBrk="1" hangingPunct="1">
                <a:spcBef>
                  <a:spcPct val="20000"/>
                </a:spcBef>
                <a:defRPr/>
              </a:pPr>
              <a:r>
                <a:rPr lang="en-US">
                  <a:effectLst>
                    <a:outerShdw blurRad="38100" dist="38100" dir="2700000" algn="tl">
                      <a:srgbClr val="000000"/>
                    </a:outerShdw>
                  </a:effectLst>
                </a:rPr>
                <a:t>a</a:t>
              </a:r>
              <a:endParaRPr lang="en-CA">
                <a:effectLst>
                  <a:outerShdw blurRad="38100" dist="38100" dir="2700000" algn="tl">
                    <a:srgbClr val="000000"/>
                  </a:outerShdw>
                </a:effectLst>
              </a:endParaRPr>
            </a:p>
          </p:txBody>
        </p:sp>
        <p:sp>
          <p:nvSpPr>
            <p:cNvPr id="281640" name="Rectangle 40">
              <a:extLst>
                <a:ext uri="{FF2B5EF4-FFF2-40B4-BE49-F238E27FC236}">
                  <a16:creationId xmlns:a16="http://schemas.microsoft.com/office/drawing/2014/main" id="{6A018900-A0AB-9075-EC11-F74F125DF44C}"/>
                </a:ext>
              </a:extLst>
            </p:cNvPr>
            <p:cNvSpPr>
              <a:spLocks noChangeArrowheads="1"/>
            </p:cNvSpPr>
            <p:nvPr/>
          </p:nvSpPr>
          <p:spPr bwMode="auto">
            <a:xfrm>
              <a:off x="1776" y="1920"/>
              <a:ext cx="1200" cy="595"/>
            </a:xfrm>
            <a:prstGeom prst="rect">
              <a:avLst/>
            </a:prstGeom>
            <a:noFill/>
            <a:ln w="9525">
              <a:solidFill>
                <a:srgbClr val="7030A0"/>
              </a:solidFill>
              <a:miter lim="800000"/>
              <a:headEnd/>
              <a:tailEnd/>
            </a:ln>
            <a:effectLst/>
          </p:spPr>
          <p:txBody>
            <a:bodyPr anchor="ctr" anchorCtr="1"/>
            <a:lstStyle/>
            <a:p>
              <a:pPr algn="ctr" eaLnBrk="1" hangingPunct="1">
                <a:spcBef>
                  <a:spcPct val="20000"/>
                </a:spcBef>
                <a:defRPr/>
              </a:pPr>
              <a:r>
                <a:rPr lang="en-US">
                  <a:effectLst>
                    <a:outerShdw blurRad="38100" dist="38100" dir="2700000" algn="tl">
                      <a:srgbClr val="000000"/>
                    </a:outerShdw>
                  </a:effectLst>
                </a:rPr>
                <a:t>Adjacent Vertices</a:t>
              </a:r>
              <a:endParaRPr lang="en-CA">
                <a:effectLst>
                  <a:outerShdw blurRad="38100" dist="38100" dir="2700000" algn="tl">
                    <a:srgbClr val="000000"/>
                  </a:outerShdw>
                </a:effectLst>
              </a:endParaRPr>
            </a:p>
          </p:txBody>
        </p:sp>
        <p:sp>
          <p:nvSpPr>
            <p:cNvPr id="281641" name="Rectangle 41">
              <a:extLst>
                <a:ext uri="{FF2B5EF4-FFF2-40B4-BE49-F238E27FC236}">
                  <a16:creationId xmlns:a16="http://schemas.microsoft.com/office/drawing/2014/main" id="{D2CF586C-B70C-45F4-E3EF-D5191B073616}"/>
                </a:ext>
              </a:extLst>
            </p:cNvPr>
            <p:cNvSpPr>
              <a:spLocks noChangeArrowheads="1"/>
            </p:cNvSpPr>
            <p:nvPr/>
          </p:nvSpPr>
          <p:spPr bwMode="auto">
            <a:xfrm>
              <a:off x="816" y="1920"/>
              <a:ext cx="960" cy="595"/>
            </a:xfrm>
            <a:prstGeom prst="rect">
              <a:avLst/>
            </a:prstGeom>
            <a:noFill/>
            <a:ln w="9525">
              <a:solidFill>
                <a:srgbClr val="7030A0"/>
              </a:solidFill>
              <a:miter lim="800000"/>
              <a:headEnd/>
              <a:tailEnd/>
            </a:ln>
            <a:effectLst/>
          </p:spPr>
          <p:txBody>
            <a:bodyPr anchor="ctr" anchorCtr="1"/>
            <a:lstStyle/>
            <a:p>
              <a:pPr algn="ctr" eaLnBrk="1" hangingPunct="1">
                <a:spcBef>
                  <a:spcPct val="20000"/>
                </a:spcBef>
                <a:defRPr/>
              </a:pPr>
              <a:r>
                <a:rPr lang="en-US">
                  <a:effectLst>
                    <a:outerShdw blurRad="38100" dist="38100" dir="2700000" algn="tl">
                      <a:srgbClr val="000000"/>
                    </a:outerShdw>
                  </a:effectLst>
                </a:rPr>
                <a:t>Vertex</a:t>
              </a:r>
              <a:endParaRPr lang="en-CA">
                <a:effectLst>
                  <a:outerShdw blurRad="38100" dist="38100" dir="2700000" algn="tl">
                    <a:srgbClr val="000000"/>
                  </a:outerShdw>
                </a:effectLst>
              </a:endParaRPr>
            </a:p>
          </p:txBody>
        </p:sp>
        <p:sp>
          <p:nvSpPr>
            <p:cNvPr id="281642" name="Line 42">
              <a:extLst>
                <a:ext uri="{FF2B5EF4-FFF2-40B4-BE49-F238E27FC236}">
                  <a16:creationId xmlns:a16="http://schemas.microsoft.com/office/drawing/2014/main" id="{0E5BB006-A72A-212C-6174-F9EC44884E43}"/>
                </a:ext>
              </a:extLst>
            </p:cNvPr>
            <p:cNvSpPr>
              <a:spLocks noChangeShapeType="1"/>
            </p:cNvSpPr>
            <p:nvPr/>
          </p:nvSpPr>
          <p:spPr bwMode="auto">
            <a:xfrm>
              <a:off x="816" y="2515"/>
              <a:ext cx="2160" cy="0"/>
            </a:xfrm>
            <a:prstGeom prst="line">
              <a:avLst/>
            </a:prstGeom>
            <a:noFill/>
            <a:ln w="38100">
              <a:solidFill>
                <a:srgbClr val="7030A0"/>
              </a:solidFill>
              <a:round/>
              <a:headEnd/>
              <a:tailEnd/>
            </a:ln>
            <a:effectLst/>
          </p:spPr>
          <p:txBody>
            <a:bodyPr anchor="ctr" anchorCtr="1"/>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81643" name="Line 43">
              <a:extLst>
                <a:ext uri="{FF2B5EF4-FFF2-40B4-BE49-F238E27FC236}">
                  <a16:creationId xmlns:a16="http://schemas.microsoft.com/office/drawing/2014/main" id="{C1C53743-B7EC-1312-1204-0036BBA7735D}"/>
                </a:ext>
              </a:extLst>
            </p:cNvPr>
            <p:cNvSpPr>
              <a:spLocks noChangeShapeType="1"/>
            </p:cNvSpPr>
            <p:nvPr/>
          </p:nvSpPr>
          <p:spPr bwMode="auto">
            <a:xfrm>
              <a:off x="816" y="2841"/>
              <a:ext cx="2160" cy="0"/>
            </a:xfrm>
            <a:prstGeom prst="line">
              <a:avLst/>
            </a:prstGeom>
            <a:noFill/>
            <a:ln w="38100">
              <a:solidFill>
                <a:srgbClr val="7030A0"/>
              </a:solidFill>
              <a:round/>
              <a:headEnd/>
              <a:tailEnd/>
            </a:ln>
            <a:effectLst/>
          </p:spPr>
          <p:txBody>
            <a:bodyPr anchor="ctr" anchorCtr="1"/>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81644" name="Line 44">
              <a:extLst>
                <a:ext uri="{FF2B5EF4-FFF2-40B4-BE49-F238E27FC236}">
                  <a16:creationId xmlns:a16="http://schemas.microsoft.com/office/drawing/2014/main" id="{C194A35A-AE7E-8CB8-6F95-9141B00E92BB}"/>
                </a:ext>
              </a:extLst>
            </p:cNvPr>
            <p:cNvSpPr>
              <a:spLocks noChangeShapeType="1"/>
            </p:cNvSpPr>
            <p:nvPr/>
          </p:nvSpPr>
          <p:spPr bwMode="auto">
            <a:xfrm>
              <a:off x="1776" y="1920"/>
              <a:ext cx="0" cy="1899"/>
            </a:xfrm>
            <a:prstGeom prst="line">
              <a:avLst/>
            </a:prstGeom>
            <a:noFill/>
            <a:ln w="38100">
              <a:solidFill>
                <a:srgbClr val="7030A0"/>
              </a:solidFill>
              <a:round/>
              <a:headEnd/>
              <a:tailEnd/>
            </a:ln>
            <a:effectLst/>
          </p:spPr>
          <p:txBody>
            <a:bodyPr anchor="ctr" anchorCtr="1"/>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81645" name="Line 45">
              <a:extLst>
                <a:ext uri="{FF2B5EF4-FFF2-40B4-BE49-F238E27FC236}">
                  <a16:creationId xmlns:a16="http://schemas.microsoft.com/office/drawing/2014/main" id="{7F88D149-E809-8252-15F0-D8FB369F94C0}"/>
                </a:ext>
              </a:extLst>
            </p:cNvPr>
            <p:cNvSpPr>
              <a:spLocks noChangeShapeType="1"/>
            </p:cNvSpPr>
            <p:nvPr/>
          </p:nvSpPr>
          <p:spPr bwMode="auto">
            <a:xfrm>
              <a:off x="816" y="1920"/>
              <a:ext cx="2160" cy="0"/>
            </a:xfrm>
            <a:prstGeom prst="line">
              <a:avLst/>
            </a:prstGeom>
            <a:noFill/>
            <a:ln w="38100" cap="sq">
              <a:solidFill>
                <a:srgbClr val="7030A0"/>
              </a:solidFill>
              <a:round/>
              <a:headEnd/>
              <a:tailEnd/>
            </a:ln>
            <a:effectLst/>
          </p:spPr>
          <p:txBody>
            <a:bodyPr anchor="ctr" anchorCtr="1"/>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81646" name="Line 46">
              <a:extLst>
                <a:ext uri="{FF2B5EF4-FFF2-40B4-BE49-F238E27FC236}">
                  <a16:creationId xmlns:a16="http://schemas.microsoft.com/office/drawing/2014/main" id="{3D8242AE-299E-E9CD-D692-ABEFC1780DE8}"/>
                </a:ext>
              </a:extLst>
            </p:cNvPr>
            <p:cNvSpPr>
              <a:spLocks noChangeShapeType="1"/>
            </p:cNvSpPr>
            <p:nvPr/>
          </p:nvSpPr>
          <p:spPr bwMode="auto">
            <a:xfrm>
              <a:off x="816" y="1920"/>
              <a:ext cx="0" cy="1899"/>
            </a:xfrm>
            <a:prstGeom prst="line">
              <a:avLst/>
            </a:prstGeom>
            <a:noFill/>
            <a:ln w="38100" cap="sq">
              <a:solidFill>
                <a:srgbClr val="7030A0"/>
              </a:solidFill>
              <a:round/>
              <a:headEnd/>
              <a:tailEnd/>
            </a:ln>
            <a:effectLst/>
          </p:spPr>
          <p:txBody>
            <a:bodyPr anchor="ctr" anchorCtr="1"/>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81647" name="Line 47">
              <a:extLst>
                <a:ext uri="{FF2B5EF4-FFF2-40B4-BE49-F238E27FC236}">
                  <a16:creationId xmlns:a16="http://schemas.microsoft.com/office/drawing/2014/main" id="{E689A5A4-082B-DDE4-FB83-C5B3AAA60BBD}"/>
                </a:ext>
              </a:extLst>
            </p:cNvPr>
            <p:cNvSpPr>
              <a:spLocks noChangeShapeType="1"/>
            </p:cNvSpPr>
            <p:nvPr/>
          </p:nvSpPr>
          <p:spPr bwMode="auto">
            <a:xfrm>
              <a:off x="2976" y="1920"/>
              <a:ext cx="0" cy="1899"/>
            </a:xfrm>
            <a:prstGeom prst="line">
              <a:avLst/>
            </a:prstGeom>
            <a:noFill/>
            <a:ln w="38100" cap="sq">
              <a:solidFill>
                <a:srgbClr val="7030A0"/>
              </a:solidFill>
              <a:round/>
              <a:headEnd/>
              <a:tailEnd/>
            </a:ln>
            <a:effectLst/>
          </p:spPr>
          <p:txBody>
            <a:bodyPr anchor="ctr" anchorCtr="1"/>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81648" name="Line 48">
              <a:extLst>
                <a:ext uri="{FF2B5EF4-FFF2-40B4-BE49-F238E27FC236}">
                  <a16:creationId xmlns:a16="http://schemas.microsoft.com/office/drawing/2014/main" id="{5434AC5B-AEBA-8EF6-92D1-1C235E12F449}"/>
                </a:ext>
              </a:extLst>
            </p:cNvPr>
            <p:cNvSpPr>
              <a:spLocks noChangeShapeType="1"/>
            </p:cNvSpPr>
            <p:nvPr/>
          </p:nvSpPr>
          <p:spPr bwMode="auto">
            <a:xfrm>
              <a:off x="816" y="3819"/>
              <a:ext cx="2160" cy="0"/>
            </a:xfrm>
            <a:prstGeom prst="line">
              <a:avLst/>
            </a:prstGeom>
            <a:noFill/>
            <a:ln w="38100" cap="sq">
              <a:solidFill>
                <a:srgbClr val="7030A0"/>
              </a:solidFill>
              <a:round/>
              <a:headEnd/>
              <a:tailEnd/>
            </a:ln>
            <a:effectLst/>
          </p:spPr>
          <p:txBody>
            <a:bodyPr anchor="ctr" anchorCtr="1"/>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81649" name="Line 49">
              <a:extLst>
                <a:ext uri="{FF2B5EF4-FFF2-40B4-BE49-F238E27FC236}">
                  <a16:creationId xmlns:a16="http://schemas.microsoft.com/office/drawing/2014/main" id="{4E035B4E-BD7B-12FF-6014-967BB84BD940}"/>
                </a:ext>
              </a:extLst>
            </p:cNvPr>
            <p:cNvSpPr>
              <a:spLocks noChangeShapeType="1"/>
            </p:cNvSpPr>
            <p:nvPr/>
          </p:nvSpPr>
          <p:spPr bwMode="auto">
            <a:xfrm>
              <a:off x="816" y="3493"/>
              <a:ext cx="2160" cy="0"/>
            </a:xfrm>
            <a:prstGeom prst="line">
              <a:avLst/>
            </a:prstGeom>
            <a:noFill/>
            <a:ln w="38100">
              <a:solidFill>
                <a:srgbClr val="7030A0"/>
              </a:solidFill>
              <a:round/>
              <a:headEnd/>
              <a:tailEnd/>
            </a:ln>
            <a:effectLst/>
          </p:spPr>
          <p:txBody>
            <a:bodyP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81650" name="Line 50">
              <a:extLst>
                <a:ext uri="{FF2B5EF4-FFF2-40B4-BE49-F238E27FC236}">
                  <a16:creationId xmlns:a16="http://schemas.microsoft.com/office/drawing/2014/main" id="{5D10709B-DB9F-2512-D85C-E0EED8AC66A0}"/>
                </a:ext>
              </a:extLst>
            </p:cNvPr>
            <p:cNvSpPr>
              <a:spLocks noChangeShapeType="1"/>
            </p:cNvSpPr>
            <p:nvPr/>
          </p:nvSpPr>
          <p:spPr bwMode="auto">
            <a:xfrm>
              <a:off x="816" y="3167"/>
              <a:ext cx="2160" cy="0"/>
            </a:xfrm>
            <a:prstGeom prst="line">
              <a:avLst/>
            </a:prstGeom>
            <a:noFill/>
            <a:ln w="38100">
              <a:solidFill>
                <a:srgbClr val="7030A0"/>
              </a:solidFill>
              <a:round/>
              <a:headEnd/>
              <a:tailEnd/>
            </a:ln>
            <a:effectLst/>
          </p:spPr>
          <p:txBody>
            <a:bodyPr/>
            <a:lstStyle/>
            <a:p>
              <a:pPr eaLnBrk="1" hangingPunct="1">
                <a:spcBef>
                  <a:spcPct val="20000"/>
                </a:spcBef>
                <a:defRPr/>
              </a:pPr>
              <a:endParaRPr lang="en-US">
                <a:effectLst>
                  <a:outerShdw blurRad="38100" dist="38100" dir="2700000" algn="tl">
                    <a:srgbClr val="000000">
                      <a:alpha val="43137"/>
                    </a:srgbClr>
                  </a:outerShdw>
                </a:effectLst>
              </a:endParaRPr>
            </a:p>
          </p:txBody>
        </p:sp>
      </p:grpSp>
      <p:grpSp>
        <p:nvGrpSpPr>
          <p:cNvPr id="5" name="Group 51">
            <a:extLst>
              <a:ext uri="{FF2B5EF4-FFF2-40B4-BE49-F238E27FC236}">
                <a16:creationId xmlns:a16="http://schemas.microsoft.com/office/drawing/2014/main" id="{1CAFA89D-AFB7-C7FF-75AB-00B9E172834A}"/>
              </a:ext>
            </a:extLst>
          </p:cNvPr>
          <p:cNvGrpSpPr>
            <a:grpSpLocks/>
          </p:cNvGrpSpPr>
          <p:nvPr/>
        </p:nvGrpSpPr>
        <p:grpSpPr bwMode="auto">
          <a:xfrm>
            <a:off x="5029200" y="3352800"/>
            <a:ext cx="3429000" cy="3014663"/>
            <a:chOff x="816" y="1920"/>
            <a:chExt cx="2160" cy="1899"/>
          </a:xfrm>
        </p:grpSpPr>
        <p:sp>
          <p:nvSpPr>
            <p:cNvPr id="281652" name="Rectangle 52">
              <a:extLst>
                <a:ext uri="{FF2B5EF4-FFF2-40B4-BE49-F238E27FC236}">
                  <a16:creationId xmlns:a16="http://schemas.microsoft.com/office/drawing/2014/main" id="{1B7C823E-7F9A-8729-C393-7F8810787BCD}"/>
                </a:ext>
              </a:extLst>
            </p:cNvPr>
            <p:cNvSpPr>
              <a:spLocks noChangeArrowheads="1"/>
            </p:cNvSpPr>
            <p:nvPr/>
          </p:nvSpPr>
          <p:spPr bwMode="auto">
            <a:xfrm>
              <a:off x="1776" y="2841"/>
              <a:ext cx="1200" cy="326"/>
            </a:xfrm>
            <a:prstGeom prst="rect">
              <a:avLst/>
            </a:prstGeom>
            <a:noFill/>
            <a:ln w="9525">
              <a:solidFill>
                <a:srgbClr val="7030A0"/>
              </a:solidFill>
              <a:miter lim="800000"/>
              <a:headEnd/>
              <a:tailEnd/>
            </a:ln>
            <a:effectLst/>
          </p:spPr>
          <p:txBody>
            <a:bodyPr anchor="ctr" anchorCtr="1"/>
            <a:lstStyle/>
            <a:p>
              <a:pPr algn="ctr" eaLnBrk="1" hangingPunct="1">
                <a:spcBef>
                  <a:spcPct val="20000"/>
                </a:spcBef>
                <a:defRPr/>
              </a:pPr>
              <a:r>
                <a:rPr lang="en-US">
                  <a:effectLst>
                    <a:outerShdw blurRad="38100" dist="38100" dir="2700000" algn="tl">
                      <a:srgbClr val="000000"/>
                    </a:outerShdw>
                  </a:effectLst>
                </a:rPr>
                <a:t>a</a:t>
              </a:r>
              <a:endParaRPr lang="en-CA">
                <a:effectLst>
                  <a:outerShdw blurRad="38100" dist="38100" dir="2700000" algn="tl">
                    <a:srgbClr val="000000"/>
                  </a:outerShdw>
                </a:effectLst>
              </a:endParaRPr>
            </a:p>
          </p:txBody>
        </p:sp>
        <p:sp>
          <p:nvSpPr>
            <p:cNvPr id="281653" name="Rectangle 53">
              <a:extLst>
                <a:ext uri="{FF2B5EF4-FFF2-40B4-BE49-F238E27FC236}">
                  <a16:creationId xmlns:a16="http://schemas.microsoft.com/office/drawing/2014/main" id="{4A8AF83E-BDC8-4DAC-8C5B-6300FC18B900}"/>
                </a:ext>
              </a:extLst>
            </p:cNvPr>
            <p:cNvSpPr>
              <a:spLocks noChangeArrowheads="1"/>
            </p:cNvSpPr>
            <p:nvPr/>
          </p:nvSpPr>
          <p:spPr bwMode="auto">
            <a:xfrm>
              <a:off x="816" y="2841"/>
              <a:ext cx="960" cy="326"/>
            </a:xfrm>
            <a:prstGeom prst="rect">
              <a:avLst/>
            </a:prstGeom>
            <a:noFill/>
            <a:ln w="9525">
              <a:solidFill>
                <a:srgbClr val="7030A0"/>
              </a:solidFill>
              <a:miter lim="800000"/>
              <a:headEnd/>
              <a:tailEnd/>
            </a:ln>
            <a:effectLst/>
          </p:spPr>
          <p:txBody>
            <a:bodyPr anchor="ctr" anchorCtr="1"/>
            <a:lstStyle/>
            <a:p>
              <a:pPr algn="ctr" eaLnBrk="1" hangingPunct="1">
                <a:spcBef>
                  <a:spcPct val="20000"/>
                </a:spcBef>
                <a:defRPr/>
              </a:pPr>
              <a:r>
                <a:rPr lang="en-US">
                  <a:effectLst>
                    <a:outerShdw blurRad="38100" dist="38100" dir="2700000" algn="tl">
                      <a:srgbClr val="000000"/>
                    </a:outerShdw>
                  </a:effectLst>
                </a:rPr>
                <a:t>b</a:t>
              </a:r>
              <a:endParaRPr lang="en-CA">
                <a:effectLst>
                  <a:outerShdw blurRad="38100" dist="38100" dir="2700000" algn="tl">
                    <a:srgbClr val="000000"/>
                  </a:outerShdw>
                </a:effectLst>
              </a:endParaRPr>
            </a:p>
          </p:txBody>
        </p:sp>
        <p:sp>
          <p:nvSpPr>
            <p:cNvPr id="281654" name="Rectangle 54">
              <a:extLst>
                <a:ext uri="{FF2B5EF4-FFF2-40B4-BE49-F238E27FC236}">
                  <a16:creationId xmlns:a16="http://schemas.microsoft.com/office/drawing/2014/main" id="{9F438DDD-BD31-CDBF-B02A-78A8235EF536}"/>
                </a:ext>
              </a:extLst>
            </p:cNvPr>
            <p:cNvSpPr>
              <a:spLocks noChangeArrowheads="1"/>
            </p:cNvSpPr>
            <p:nvPr/>
          </p:nvSpPr>
          <p:spPr bwMode="auto">
            <a:xfrm>
              <a:off x="1776" y="3167"/>
              <a:ext cx="1200" cy="326"/>
            </a:xfrm>
            <a:prstGeom prst="rect">
              <a:avLst/>
            </a:prstGeom>
            <a:noFill/>
            <a:ln w="9525">
              <a:solidFill>
                <a:srgbClr val="7030A0"/>
              </a:solidFill>
              <a:miter lim="800000"/>
              <a:headEnd/>
              <a:tailEnd/>
            </a:ln>
            <a:effectLst/>
          </p:spPr>
          <p:txBody>
            <a:bodyPr anchor="ctr" anchorCtr="1"/>
            <a:lstStyle/>
            <a:p>
              <a:pPr algn="ctr" eaLnBrk="1" hangingPunct="1">
                <a:spcBef>
                  <a:spcPct val="20000"/>
                </a:spcBef>
                <a:defRPr/>
              </a:pPr>
              <a:endParaRPr lang="en-US">
                <a:effectLst>
                  <a:outerShdw blurRad="38100" dist="38100" dir="2700000" algn="tl">
                    <a:srgbClr val="000000"/>
                  </a:outerShdw>
                </a:effectLst>
              </a:endParaRPr>
            </a:p>
          </p:txBody>
        </p:sp>
        <p:sp>
          <p:nvSpPr>
            <p:cNvPr id="281655" name="Rectangle 55">
              <a:extLst>
                <a:ext uri="{FF2B5EF4-FFF2-40B4-BE49-F238E27FC236}">
                  <a16:creationId xmlns:a16="http://schemas.microsoft.com/office/drawing/2014/main" id="{3000AD74-B7FE-942E-8C6D-B6AC6E01971C}"/>
                </a:ext>
              </a:extLst>
            </p:cNvPr>
            <p:cNvSpPr>
              <a:spLocks noChangeArrowheads="1"/>
            </p:cNvSpPr>
            <p:nvPr/>
          </p:nvSpPr>
          <p:spPr bwMode="auto">
            <a:xfrm>
              <a:off x="816" y="3167"/>
              <a:ext cx="960" cy="326"/>
            </a:xfrm>
            <a:prstGeom prst="rect">
              <a:avLst/>
            </a:prstGeom>
            <a:noFill/>
            <a:ln w="9525">
              <a:solidFill>
                <a:srgbClr val="7030A0"/>
              </a:solidFill>
              <a:miter lim="800000"/>
              <a:headEnd/>
              <a:tailEnd/>
            </a:ln>
            <a:effectLst/>
          </p:spPr>
          <p:txBody>
            <a:bodyPr anchor="ctr" anchorCtr="1"/>
            <a:lstStyle/>
            <a:p>
              <a:pPr algn="ctr" eaLnBrk="1" hangingPunct="1">
                <a:spcBef>
                  <a:spcPct val="20000"/>
                </a:spcBef>
                <a:defRPr/>
              </a:pPr>
              <a:r>
                <a:rPr lang="en-US">
                  <a:effectLst>
                    <a:outerShdw blurRad="38100" dist="38100" dir="2700000" algn="tl">
                      <a:srgbClr val="000000"/>
                    </a:outerShdw>
                  </a:effectLst>
                </a:rPr>
                <a:t>c</a:t>
              </a:r>
              <a:endParaRPr lang="en-CA">
                <a:effectLst>
                  <a:outerShdw blurRad="38100" dist="38100" dir="2700000" algn="tl">
                    <a:srgbClr val="000000"/>
                  </a:outerShdw>
                </a:effectLst>
              </a:endParaRPr>
            </a:p>
          </p:txBody>
        </p:sp>
        <p:sp>
          <p:nvSpPr>
            <p:cNvPr id="281656" name="Rectangle 56">
              <a:extLst>
                <a:ext uri="{FF2B5EF4-FFF2-40B4-BE49-F238E27FC236}">
                  <a16:creationId xmlns:a16="http://schemas.microsoft.com/office/drawing/2014/main" id="{1127D64F-26DC-0F24-01A8-C75A072229B6}"/>
                </a:ext>
              </a:extLst>
            </p:cNvPr>
            <p:cNvSpPr>
              <a:spLocks noChangeArrowheads="1"/>
            </p:cNvSpPr>
            <p:nvPr/>
          </p:nvSpPr>
          <p:spPr bwMode="auto">
            <a:xfrm>
              <a:off x="1776" y="3493"/>
              <a:ext cx="1200" cy="326"/>
            </a:xfrm>
            <a:prstGeom prst="rect">
              <a:avLst/>
            </a:prstGeom>
            <a:noFill/>
            <a:ln w="9525">
              <a:solidFill>
                <a:srgbClr val="7030A0"/>
              </a:solidFill>
              <a:miter lim="800000"/>
              <a:headEnd/>
              <a:tailEnd/>
            </a:ln>
            <a:effectLst/>
          </p:spPr>
          <p:txBody>
            <a:bodyPr anchor="ctr" anchorCtr="1"/>
            <a:lstStyle/>
            <a:p>
              <a:pPr algn="ctr" eaLnBrk="1" hangingPunct="1">
                <a:spcBef>
                  <a:spcPct val="20000"/>
                </a:spcBef>
                <a:defRPr/>
              </a:pPr>
              <a:r>
                <a:rPr lang="en-US">
                  <a:effectLst>
                    <a:outerShdw blurRad="38100" dist="38100" dir="2700000" algn="tl">
                      <a:srgbClr val="000000"/>
                    </a:outerShdw>
                  </a:effectLst>
                </a:rPr>
                <a:t>a, b, c</a:t>
              </a:r>
              <a:endParaRPr lang="en-CA">
                <a:effectLst>
                  <a:outerShdw blurRad="38100" dist="38100" dir="2700000" algn="tl">
                    <a:srgbClr val="000000"/>
                  </a:outerShdw>
                </a:effectLst>
              </a:endParaRPr>
            </a:p>
          </p:txBody>
        </p:sp>
        <p:sp>
          <p:nvSpPr>
            <p:cNvPr id="281657" name="Rectangle 57">
              <a:extLst>
                <a:ext uri="{FF2B5EF4-FFF2-40B4-BE49-F238E27FC236}">
                  <a16:creationId xmlns:a16="http://schemas.microsoft.com/office/drawing/2014/main" id="{6F147B7D-E569-4911-4C16-DBEDF5BC6923}"/>
                </a:ext>
              </a:extLst>
            </p:cNvPr>
            <p:cNvSpPr>
              <a:spLocks noChangeArrowheads="1"/>
            </p:cNvSpPr>
            <p:nvPr/>
          </p:nvSpPr>
          <p:spPr bwMode="auto">
            <a:xfrm>
              <a:off x="816" y="3493"/>
              <a:ext cx="960" cy="326"/>
            </a:xfrm>
            <a:prstGeom prst="rect">
              <a:avLst/>
            </a:prstGeom>
            <a:noFill/>
            <a:ln w="9525">
              <a:solidFill>
                <a:srgbClr val="7030A0"/>
              </a:solidFill>
              <a:miter lim="800000"/>
              <a:headEnd/>
              <a:tailEnd/>
            </a:ln>
            <a:effectLst/>
          </p:spPr>
          <p:txBody>
            <a:bodyPr anchor="ctr" anchorCtr="1"/>
            <a:lstStyle/>
            <a:p>
              <a:pPr algn="ctr" eaLnBrk="1" hangingPunct="1">
                <a:spcBef>
                  <a:spcPct val="20000"/>
                </a:spcBef>
                <a:defRPr/>
              </a:pPr>
              <a:r>
                <a:rPr lang="en-US">
                  <a:effectLst>
                    <a:outerShdw blurRad="38100" dist="38100" dir="2700000" algn="tl">
                      <a:srgbClr val="000000"/>
                    </a:outerShdw>
                  </a:effectLst>
                </a:rPr>
                <a:t>d</a:t>
              </a:r>
              <a:endParaRPr lang="en-CA">
                <a:effectLst>
                  <a:outerShdw blurRad="38100" dist="38100" dir="2700000" algn="tl">
                    <a:srgbClr val="000000"/>
                  </a:outerShdw>
                </a:effectLst>
              </a:endParaRPr>
            </a:p>
          </p:txBody>
        </p:sp>
        <p:sp>
          <p:nvSpPr>
            <p:cNvPr id="281658" name="Rectangle 58">
              <a:extLst>
                <a:ext uri="{FF2B5EF4-FFF2-40B4-BE49-F238E27FC236}">
                  <a16:creationId xmlns:a16="http://schemas.microsoft.com/office/drawing/2014/main" id="{B828B389-9410-F1F8-7A6F-72B8EF06485B}"/>
                </a:ext>
              </a:extLst>
            </p:cNvPr>
            <p:cNvSpPr>
              <a:spLocks noChangeArrowheads="1"/>
            </p:cNvSpPr>
            <p:nvPr/>
          </p:nvSpPr>
          <p:spPr bwMode="auto">
            <a:xfrm>
              <a:off x="1776" y="2515"/>
              <a:ext cx="1200" cy="326"/>
            </a:xfrm>
            <a:prstGeom prst="rect">
              <a:avLst/>
            </a:prstGeom>
            <a:noFill/>
            <a:ln w="9525">
              <a:solidFill>
                <a:srgbClr val="7030A0"/>
              </a:solidFill>
              <a:miter lim="800000"/>
              <a:headEnd/>
              <a:tailEnd/>
            </a:ln>
            <a:effectLst/>
          </p:spPr>
          <p:txBody>
            <a:bodyPr anchor="ctr" anchorCtr="1"/>
            <a:lstStyle/>
            <a:p>
              <a:pPr algn="ctr" eaLnBrk="1" hangingPunct="1">
                <a:spcBef>
                  <a:spcPct val="20000"/>
                </a:spcBef>
                <a:defRPr/>
              </a:pPr>
              <a:r>
                <a:rPr lang="en-US">
                  <a:effectLst>
                    <a:outerShdw blurRad="38100" dist="38100" dir="2700000" algn="tl">
                      <a:srgbClr val="000000"/>
                    </a:outerShdw>
                  </a:effectLst>
                </a:rPr>
                <a:t>c</a:t>
              </a:r>
              <a:endParaRPr lang="en-CA">
                <a:effectLst>
                  <a:outerShdw blurRad="38100" dist="38100" dir="2700000" algn="tl">
                    <a:srgbClr val="000000"/>
                  </a:outerShdw>
                </a:effectLst>
              </a:endParaRPr>
            </a:p>
          </p:txBody>
        </p:sp>
        <p:sp>
          <p:nvSpPr>
            <p:cNvPr id="281659" name="Rectangle 59">
              <a:extLst>
                <a:ext uri="{FF2B5EF4-FFF2-40B4-BE49-F238E27FC236}">
                  <a16:creationId xmlns:a16="http://schemas.microsoft.com/office/drawing/2014/main" id="{A01AA8D9-CBF0-6906-4F62-EDCAC5D216A6}"/>
                </a:ext>
              </a:extLst>
            </p:cNvPr>
            <p:cNvSpPr>
              <a:spLocks noChangeArrowheads="1"/>
            </p:cNvSpPr>
            <p:nvPr/>
          </p:nvSpPr>
          <p:spPr bwMode="auto">
            <a:xfrm>
              <a:off x="816" y="2515"/>
              <a:ext cx="960" cy="326"/>
            </a:xfrm>
            <a:prstGeom prst="rect">
              <a:avLst/>
            </a:prstGeom>
            <a:noFill/>
            <a:ln w="9525">
              <a:solidFill>
                <a:srgbClr val="7030A0"/>
              </a:solidFill>
              <a:miter lim="800000"/>
              <a:headEnd/>
              <a:tailEnd/>
            </a:ln>
            <a:effectLst/>
          </p:spPr>
          <p:txBody>
            <a:bodyPr anchor="ctr" anchorCtr="1"/>
            <a:lstStyle/>
            <a:p>
              <a:pPr algn="ctr" eaLnBrk="1" hangingPunct="1">
                <a:spcBef>
                  <a:spcPct val="20000"/>
                </a:spcBef>
                <a:defRPr/>
              </a:pPr>
              <a:r>
                <a:rPr lang="en-US">
                  <a:effectLst>
                    <a:outerShdw blurRad="38100" dist="38100" dir="2700000" algn="tl">
                      <a:srgbClr val="000000"/>
                    </a:outerShdw>
                  </a:effectLst>
                </a:rPr>
                <a:t>a</a:t>
              </a:r>
              <a:endParaRPr lang="en-CA">
                <a:effectLst>
                  <a:outerShdw blurRad="38100" dist="38100" dir="2700000" algn="tl">
                    <a:srgbClr val="000000"/>
                  </a:outerShdw>
                </a:effectLst>
              </a:endParaRPr>
            </a:p>
          </p:txBody>
        </p:sp>
        <p:sp>
          <p:nvSpPr>
            <p:cNvPr id="281660" name="Rectangle 60">
              <a:extLst>
                <a:ext uri="{FF2B5EF4-FFF2-40B4-BE49-F238E27FC236}">
                  <a16:creationId xmlns:a16="http://schemas.microsoft.com/office/drawing/2014/main" id="{65A66629-6A44-E0AA-171B-B71A47F0CBED}"/>
                </a:ext>
              </a:extLst>
            </p:cNvPr>
            <p:cNvSpPr>
              <a:spLocks noChangeArrowheads="1"/>
            </p:cNvSpPr>
            <p:nvPr/>
          </p:nvSpPr>
          <p:spPr bwMode="auto">
            <a:xfrm>
              <a:off x="1776" y="1920"/>
              <a:ext cx="1200" cy="595"/>
            </a:xfrm>
            <a:prstGeom prst="rect">
              <a:avLst/>
            </a:prstGeom>
            <a:noFill/>
            <a:ln w="9525">
              <a:solidFill>
                <a:srgbClr val="7030A0"/>
              </a:solidFill>
              <a:miter lim="800000"/>
              <a:headEnd/>
              <a:tailEnd/>
            </a:ln>
            <a:effectLst/>
          </p:spPr>
          <p:txBody>
            <a:bodyPr anchor="ctr" anchorCtr="1"/>
            <a:lstStyle/>
            <a:p>
              <a:pPr algn="ctr" eaLnBrk="1" hangingPunct="1">
                <a:spcBef>
                  <a:spcPct val="20000"/>
                </a:spcBef>
                <a:defRPr/>
              </a:pPr>
              <a:r>
                <a:rPr lang="en-US">
                  <a:effectLst>
                    <a:outerShdw blurRad="38100" dist="38100" dir="2700000" algn="tl">
                      <a:srgbClr val="000000"/>
                    </a:outerShdw>
                  </a:effectLst>
                </a:rPr>
                <a:t>Terminal Vertices</a:t>
              </a:r>
              <a:endParaRPr lang="en-CA">
                <a:effectLst>
                  <a:outerShdw blurRad="38100" dist="38100" dir="2700000" algn="tl">
                    <a:srgbClr val="000000"/>
                  </a:outerShdw>
                </a:effectLst>
              </a:endParaRPr>
            </a:p>
          </p:txBody>
        </p:sp>
        <p:sp>
          <p:nvSpPr>
            <p:cNvPr id="281661" name="Rectangle 61">
              <a:extLst>
                <a:ext uri="{FF2B5EF4-FFF2-40B4-BE49-F238E27FC236}">
                  <a16:creationId xmlns:a16="http://schemas.microsoft.com/office/drawing/2014/main" id="{006F6CC6-7A3A-3AE6-E983-CBEDC5322C90}"/>
                </a:ext>
              </a:extLst>
            </p:cNvPr>
            <p:cNvSpPr>
              <a:spLocks noChangeArrowheads="1"/>
            </p:cNvSpPr>
            <p:nvPr/>
          </p:nvSpPr>
          <p:spPr bwMode="auto">
            <a:xfrm>
              <a:off x="816" y="1920"/>
              <a:ext cx="960" cy="595"/>
            </a:xfrm>
            <a:prstGeom prst="rect">
              <a:avLst/>
            </a:prstGeom>
            <a:noFill/>
            <a:ln w="9525">
              <a:solidFill>
                <a:srgbClr val="7030A0"/>
              </a:solidFill>
              <a:miter lim="800000"/>
              <a:headEnd/>
              <a:tailEnd/>
            </a:ln>
            <a:effectLst/>
          </p:spPr>
          <p:txBody>
            <a:bodyPr anchor="ctr" anchorCtr="1"/>
            <a:lstStyle/>
            <a:p>
              <a:pPr algn="ctr" eaLnBrk="1" hangingPunct="1">
                <a:spcBef>
                  <a:spcPct val="20000"/>
                </a:spcBef>
                <a:defRPr/>
              </a:pPr>
              <a:r>
                <a:rPr lang="en-US">
                  <a:effectLst>
                    <a:outerShdw blurRad="38100" dist="38100" dir="2700000" algn="tl">
                      <a:srgbClr val="000000"/>
                    </a:outerShdw>
                  </a:effectLst>
                </a:rPr>
                <a:t>Initial Vertex</a:t>
              </a:r>
              <a:endParaRPr lang="en-CA">
                <a:effectLst>
                  <a:outerShdw blurRad="38100" dist="38100" dir="2700000" algn="tl">
                    <a:srgbClr val="000000"/>
                  </a:outerShdw>
                </a:effectLst>
              </a:endParaRPr>
            </a:p>
          </p:txBody>
        </p:sp>
        <p:sp>
          <p:nvSpPr>
            <p:cNvPr id="281662" name="Line 62">
              <a:extLst>
                <a:ext uri="{FF2B5EF4-FFF2-40B4-BE49-F238E27FC236}">
                  <a16:creationId xmlns:a16="http://schemas.microsoft.com/office/drawing/2014/main" id="{F4017569-6107-D0AB-B273-18AB817BD21F}"/>
                </a:ext>
              </a:extLst>
            </p:cNvPr>
            <p:cNvSpPr>
              <a:spLocks noChangeShapeType="1"/>
            </p:cNvSpPr>
            <p:nvPr/>
          </p:nvSpPr>
          <p:spPr bwMode="auto">
            <a:xfrm>
              <a:off x="816" y="2515"/>
              <a:ext cx="2160" cy="0"/>
            </a:xfrm>
            <a:prstGeom prst="line">
              <a:avLst/>
            </a:prstGeom>
            <a:noFill/>
            <a:ln w="38100">
              <a:solidFill>
                <a:srgbClr val="7030A0"/>
              </a:solidFill>
              <a:round/>
              <a:headEnd/>
              <a:tailEnd/>
            </a:ln>
            <a:effectLst/>
          </p:spPr>
          <p:txBody>
            <a:bodyPr anchor="ctr" anchorCtr="1"/>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81663" name="Line 63">
              <a:extLst>
                <a:ext uri="{FF2B5EF4-FFF2-40B4-BE49-F238E27FC236}">
                  <a16:creationId xmlns:a16="http://schemas.microsoft.com/office/drawing/2014/main" id="{C1B5EDF6-D84F-8298-90DF-B8B88E5BE151}"/>
                </a:ext>
              </a:extLst>
            </p:cNvPr>
            <p:cNvSpPr>
              <a:spLocks noChangeShapeType="1"/>
            </p:cNvSpPr>
            <p:nvPr/>
          </p:nvSpPr>
          <p:spPr bwMode="auto">
            <a:xfrm>
              <a:off x="816" y="2841"/>
              <a:ext cx="2160" cy="0"/>
            </a:xfrm>
            <a:prstGeom prst="line">
              <a:avLst/>
            </a:prstGeom>
            <a:noFill/>
            <a:ln w="38100">
              <a:solidFill>
                <a:srgbClr val="7030A0"/>
              </a:solidFill>
              <a:round/>
              <a:headEnd/>
              <a:tailEnd/>
            </a:ln>
            <a:effectLst/>
          </p:spPr>
          <p:txBody>
            <a:bodyPr anchor="ctr" anchorCtr="1"/>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81664" name="Line 64">
              <a:extLst>
                <a:ext uri="{FF2B5EF4-FFF2-40B4-BE49-F238E27FC236}">
                  <a16:creationId xmlns:a16="http://schemas.microsoft.com/office/drawing/2014/main" id="{F1B81B5D-C68C-6F53-1203-09EA95EEFC66}"/>
                </a:ext>
              </a:extLst>
            </p:cNvPr>
            <p:cNvSpPr>
              <a:spLocks noChangeShapeType="1"/>
            </p:cNvSpPr>
            <p:nvPr/>
          </p:nvSpPr>
          <p:spPr bwMode="auto">
            <a:xfrm>
              <a:off x="1776" y="1920"/>
              <a:ext cx="0" cy="1899"/>
            </a:xfrm>
            <a:prstGeom prst="line">
              <a:avLst/>
            </a:prstGeom>
            <a:noFill/>
            <a:ln w="38100">
              <a:solidFill>
                <a:srgbClr val="7030A0"/>
              </a:solidFill>
              <a:round/>
              <a:headEnd/>
              <a:tailEnd/>
            </a:ln>
            <a:effectLst/>
          </p:spPr>
          <p:txBody>
            <a:bodyPr anchor="ctr" anchorCtr="1"/>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81665" name="Line 65">
              <a:extLst>
                <a:ext uri="{FF2B5EF4-FFF2-40B4-BE49-F238E27FC236}">
                  <a16:creationId xmlns:a16="http://schemas.microsoft.com/office/drawing/2014/main" id="{561526DF-BB8D-D190-FD64-BAB698FD9988}"/>
                </a:ext>
              </a:extLst>
            </p:cNvPr>
            <p:cNvSpPr>
              <a:spLocks noChangeShapeType="1"/>
            </p:cNvSpPr>
            <p:nvPr/>
          </p:nvSpPr>
          <p:spPr bwMode="auto">
            <a:xfrm>
              <a:off x="816" y="1920"/>
              <a:ext cx="2160" cy="0"/>
            </a:xfrm>
            <a:prstGeom prst="line">
              <a:avLst/>
            </a:prstGeom>
            <a:noFill/>
            <a:ln w="38100" cap="sq">
              <a:solidFill>
                <a:srgbClr val="7030A0"/>
              </a:solidFill>
              <a:round/>
              <a:headEnd/>
              <a:tailEnd/>
            </a:ln>
            <a:effectLst/>
          </p:spPr>
          <p:txBody>
            <a:bodyPr anchor="ctr" anchorCtr="1"/>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81666" name="Line 66">
              <a:extLst>
                <a:ext uri="{FF2B5EF4-FFF2-40B4-BE49-F238E27FC236}">
                  <a16:creationId xmlns:a16="http://schemas.microsoft.com/office/drawing/2014/main" id="{555FA6E9-5F5D-A91C-B4F5-8E8C4430F696}"/>
                </a:ext>
              </a:extLst>
            </p:cNvPr>
            <p:cNvSpPr>
              <a:spLocks noChangeShapeType="1"/>
            </p:cNvSpPr>
            <p:nvPr/>
          </p:nvSpPr>
          <p:spPr bwMode="auto">
            <a:xfrm>
              <a:off x="816" y="1920"/>
              <a:ext cx="0" cy="1899"/>
            </a:xfrm>
            <a:prstGeom prst="line">
              <a:avLst/>
            </a:prstGeom>
            <a:noFill/>
            <a:ln w="38100" cap="sq">
              <a:solidFill>
                <a:srgbClr val="7030A0"/>
              </a:solidFill>
              <a:round/>
              <a:headEnd/>
              <a:tailEnd/>
            </a:ln>
            <a:effectLst/>
          </p:spPr>
          <p:txBody>
            <a:bodyPr anchor="ctr" anchorCtr="1"/>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81667" name="Line 67">
              <a:extLst>
                <a:ext uri="{FF2B5EF4-FFF2-40B4-BE49-F238E27FC236}">
                  <a16:creationId xmlns:a16="http://schemas.microsoft.com/office/drawing/2014/main" id="{C0B4F284-F89F-4E67-C91C-819ED1275842}"/>
                </a:ext>
              </a:extLst>
            </p:cNvPr>
            <p:cNvSpPr>
              <a:spLocks noChangeShapeType="1"/>
            </p:cNvSpPr>
            <p:nvPr/>
          </p:nvSpPr>
          <p:spPr bwMode="auto">
            <a:xfrm>
              <a:off x="2976" y="1920"/>
              <a:ext cx="0" cy="1899"/>
            </a:xfrm>
            <a:prstGeom prst="line">
              <a:avLst/>
            </a:prstGeom>
            <a:noFill/>
            <a:ln w="38100" cap="sq">
              <a:solidFill>
                <a:srgbClr val="7030A0"/>
              </a:solidFill>
              <a:round/>
              <a:headEnd/>
              <a:tailEnd/>
            </a:ln>
            <a:effectLst/>
          </p:spPr>
          <p:txBody>
            <a:bodyPr anchor="ctr" anchorCtr="1"/>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81668" name="Line 68">
              <a:extLst>
                <a:ext uri="{FF2B5EF4-FFF2-40B4-BE49-F238E27FC236}">
                  <a16:creationId xmlns:a16="http://schemas.microsoft.com/office/drawing/2014/main" id="{A2CC2605-D192-3169-AD7C-6DA5BE8208DE}"/>
                </a:ext>
              </a:extLst>
            </p:cNvPr>
            <p:cNvSpPr>
              <a:spLocks noChangeShapeType="1"/>
            </p:cNvSpPr>
            <p:nvPr/>
          </p:nvSpPr>
          <p:spPr bwMode="auto">
            <a:xfrm>
              <a:off x="816" y="3819"/>
              <a:ext cx="2160" cy="0"/>
            </a:xfrm>
            <a:prstGeom prst="line">
              <a:avLst/>
            </a:prstGeom>
            <a:noFill/>
            <a:ln w="38100" cap="sq">
              <a:solidFill>
                <a:srgbClr val="7030A0"/>
              </a:solidFill>
              <a:round/>
              <a:headEnd/>
              <a:tailEnd/>
            </a:ln>
            <a:effectLst/>
          </p:spPr>
          <p:txBody>
            <a:bodyPr anchor="ctr" anchorCtr="1"/>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81669" name="Line 69">
              <a:extLst>
                <a:ext uri="{FF2B5EF4-FFF2-40B4-BE49-F238E27FC236}">
                  <a16:creationId xmlns:a16="http://schemas.microsoft.com/office/drawing/2014/main" id="{3058CBE8-8597-4716-A178-7099BEA4600C}"/>
                </a:ext>
              </a:extLst>
            </p:cNvPr>
            <p:cNvSpPr>
              <a:spLocks noChangeShapeType="1"/>
            </p:cNvSpPr>
            <p:nvPr/>
          </p:nvSpPr>
          <p:spPr bwMode="auto">
            <a:xfrm>
              <a:off x="816" y="3493"/>
              <a:ext cx="2160" cy="0"/>
            </a:xfrm>
            <a:prstGeom prst="line">
              <a:avLst/>
            </a:prstGeom>
            <a:noFill/>
            <a:ln w="38100">
              <a:solidFill>
                <a:srgbClr val="7030A0"/>
              </a:solidFill>
              <a:round/>
              <a:headEnd/>
              <a:tailEnd/>
            </a:ln>
            <a:effectLst/>
          </p:spPr>
          <p:txBody>
            <a:bodyP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81670" name="Line 70">
              <a:extLst>
                <a:ext uri="{FF2B5EF4-FFF2-40B4-BE49-F238E27FC236}">
                  <a16:creationId xmlns:a16="http://schemas.microsoft.com/office/drawing/2014/main" id="{7F241789-EE00-79F6-951F-87E9E4BA2E3B}"/>
                </a:ext>
              </a:extLst>
            </p:cNvPr>
            <p:cNvSpPr>
              <a:spLocks noChangeShapeType="1"/>
            </p:cNvSpPr>
            <p:nvPr/>
          </p:nvSpPr>
          <p:spPr bwMode="auto">
            <a:xfrm>
              <a:off x="816" y="3167"/>
              <a:ext cx="2160" cy="0"/>
            </a:xfrm>
            <a:prstGeom prst="line">
              <a:avLst/>
            </a:prstGeom>
            <a:noFill/>
            <a:ln w="38100">
              <a:solidFill>
                <a:srgbClr val="7030A0"/>
              </a:solidFill>
              <a:round/>
              <a:headEnd/>
              <a:tailEnd/>
            </a:ln>
            <a:effectLst/>
          </p:spPr>
          <p:txBody>
            <a:bodyPr/>
            <a:lstStyle/>
            <a:p>
              <a:pPr eaLnBrk="1" hangingPunct="1">
                <a:spcBef>
                  <a:spcPct val="20000"/>
                </a:spcBef>
                <a:defRPr/>
              </a:pPr>
              <a:endParaRPr lang="en-US">
                <a:effectLst>
                  <a:outerShdw blurRad="38100" dist="38100" dir="2700000" algn="tl">
                    <a:srgbClr val="000000">
                      <a:alpha val="43137"/>
                    </a:srgbClr>
                  </a:outerShdw>
                </a:effectLst>
              </a:endParaRPr>
            </a:p>
          </p:txBody>
        </p:sp>
      </p:grpSp>
      <p:sp>
        <p:nvSpPr>
          <p:cNvPr id="72" name="Rectangle 71">
            <a:extLst>
              <a:ext uri="{FF2B5EF4-FFF2-40B4-BE49-F238E27FC236}">
                <a16:creationId xmlns:a16="http://schemas.microsoft.com/office/drawing/2014/main" id="{DF111CBB-4D36-C50B-741B-6510E6810A82}"/>
              </a:ext>
            </a:extLst>
          </p:cNvPr>
          <p:cNvSpPr/>
          <p:nvPr/>
        </p:nvSpPr>
        <p:spPr>
          <a:xfrm>
            <a:off x="3546475" y="2816226"/>
            <a:ext cx="2930525" cy="523875"/>
          </a:xfrm>
          <a:prstGeom prst="rect">
            <a:avLst/>
          </a:prstGeom>
        </p:spPr>
        <p:txBody>
          <a:bodyPr wrap="none">
            <a:spAutoFit/>
          </a:bodyPr>
          <a:lstStyle/>
          <a:p>
            <a:pPr eaLnBrk="1" hangingPunct="1">
              <a:spcBef>
                <a:spcPct val="20000"/>
              </a:spcBef>
              <a:defRPr/>
            </a:pPr>
            <a:r>
              <a:rPr lang="en-US" b="1" dirty="0">
                <a:effectLst>
                  <a:outerShdw blurRad="38100" dist="38100" dir="2700000" algn="tl">
                    <a:srgbClr val="000000">
                      <a:alpha val="43137"/>
                    </a:srgbClr>
                  </a:outerShdw>
                </a:effectLst>
              </a:rPr>
              <a:t>Adjacency Lists</a:t>
            </a:r>
            <a:endParaRPr lang="en-US"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1+#ppt_w/2"/>
                                          </p:val>
                                        </p:tav>
                                        <p:tav tm="100000">
                                          <p:val>
                                            <p:strVal val="#ppt_x"/>
                                          </p:val>
                                        </p:tav>
                                      </p:tavLst>
                                    </p:anim>
                                    <p:anim calcmode="lin" valueType="num">
                                      <p:cBhvr additive="base">
                                        <p:cTn id="2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1+#ppt_w/2"/>
                                          </p:val>
                                        </p:tav>
                                        <p:tav tm="100000">
                                          <p:val>
                                            <p:strVal val="#ppt_x"/>
                                          </p:val>
                                        </p:tav>
                                      </p:tavLst>
                                    </p:anim>
                                    <p:anim calcmode="lin" valueType="num">
                                      <p:cBhvr additive="base">
                                        <p:cTn id="3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Slide Number Placeholder 3">
            <a:extLst>
              <a:ext uri="{FF2B5EF4-FFF2-40B4-BE49-F238E27FC236}">
                <a16:creationId xmlns:a16="http://schemas.microsoft.com/office/drawing/2014/main" id="{F8A864AB-4AC9-59D5-19BB-037F264E2EF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600">
                <a:solidFill>
                  <a:srgbClr val="FFFF00"/>
                </a:solidFill>
                <a:latin typeface="Comic Sans MS" panose="030F0702030302020204" pitchFamily="66" charset="0"/>
              </a:defRPr>
            </a:lvl1pPr>
            <a:lvl2pPr marL="742950" indent="-285750">
              <a:spcBef>
                <a:spcPct val="20000"/>
              </a:spcBef>
              <a:buChar char="–"/>
              <a:defRPr sz="2800">
                <a:solidFill>
                  <a:srgbClr val="FFFF00"/>
                </a:solidFill>
                <a:latin typeface="Comic Sans MS" panose="030F0702030302020204" pitchFamily="66" charset="0"/>
              </a:defRPr>
            </a:lvl2pPr>
            <a:lvl3pPr marL="1143000" indent="-228600">
              <a:spcBef>
                <a:spcPct val="20000"/>
              </a:spcBef>
              <a:buChar char="•"/>
              <a:defRPr sz="2400">
                <a:solidFill>
                  <a:srgbClr val="FFFF00"/>
                </a:solidFill>
                <a:latin typeface="Comic Sans MS" panose="030F0702030302020204" pitchFamily="66" charset="0"/>
              </a:defRPr>
            </a:lvl3pPr>
            <a:lvl4pPr marL="1600200" indent="-228600">
              <a:spcBef>
                <a:spcPct val="20000"/>
              </a:spcBef>
              <a:buChar char="–"/>
              <a:defRPr sz="2000">
                <a:solidFill>
                  <a:srgbClr val="FFFF00"/>
                </a:solidFill>
                <a:latin typeface="Comic Sans MS" panose="030F0702030302020204" pitchFamily="66" charset="0"/>
              </a:defRPr>
            </a:lvl4pPr>
            <a:lvl5pPr marL="2057400" indent="-228600">
              <a:spcBef>
                <a:spcPct val="20000"/>
              </a:spcBef>
              <a:buChar char="»"/>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rgbClr val="FFFF00"/>
                </a:solidFill>
                <a:latin typeface="Comic Sans MS" panose="030F0702030302020204" pitchFamily="66" charset="0"/>
              </a:defRPr>
            </a:lvl9pPr>
          </a:lstStyle>
          <a:p>
            <a:pPr>
              <a:spcBef>
                <a:spcPct val="0"/>
              </a:spcBef>
            </a:pPr>
            <a:fld id="{D1553238-76F0-4E29-BE41-D216F040A03F}" type="slidenum">
              <a:rPr lang="en-CA" altLang="en-US" sz="1400" smtClean="0">
                <a:solidFill>
                  <a:srgbClr val="00CCFF"/>
                </a:solidFill>
                <a:latin typeface="Times New Roman" panose="02020603050405020304" pitchFamily="18" charset="0"/>
              </a:rPr>
              <a:pPr>
                <a:spcBef>
                  <a:spcPct val="0"/>
                </a:spcBef>
              </a:pPr>
              <a:t>44</a:t>
            </a:fld>
            <a:endParaRPr lang="en-CA" altLang="en-US" sz="1400">
              <a:solidFill>
                <a:srgbClr val="00CCFF"/>
              </a:solidFill>
              <a:latin typeface="Times New Roman" panose="02020603050405020304" pitchFamily="18" charset="0"/>
            </a:endParaRPr>
          </a:p>
        </p:txBody>
      </p:sp>
      <p:sp>
        <p:nvSpPr>
          <p:cNvPr id="282626" name="Rectangle 2">
            <a:extLst>
              <a:ext uri="{FF2B5EF4-FFF2-40B4-BE49-F238E27FC236}">
                <a16:creationId xmlns:a16="http://schemas.microsoft.com/office/drawing/2014/main" id="{A216D8C2-840E-D2A0-6FCB-EE828E402F54}"/>
              </a:ext>
            </a:extLst>
          </p:cNvPr>
          <p:cNvSpPr>
            <a:spLocks noGrp="1" noChangeArrowheads="1"/>
          </p:cNvSpPr>
          <p:nvPr>
            <p:ph type="title"/>
          </p:nvPr>
        </p:nvSpPr>
        <p:spPr>
          <a:xfrm>
            <a:off x="228600" y="0"/>
            <a:ext cx="8610600" cy="685800"/>
          </a:xfrm>
        </p:spPr>
        <p:txBody>
          <a:bodyPr/>
          <a:lstStyle/>
          <a:p>
            <a:pPr eaLnBrk="1" hangingPunct="1">
              <a:defRPr/>
            </a:pPr>
            <a:r>
              <a:rPr lang="en-US" sz="3600" dirty="0"/>
              <a:t>Representing Graphs</a:t>
            </a:r>
            <a:endParaRPr lang="en-CA" sz="3600" dirty="0"/>
          </a:p>
        </p:txBody>
      </p:sp>
      <p:sp>
        <p:nvSpPr>
          <p:cNvPr id="282627" name="Rectangle 3">
            <a:extLst>
              <a:ext uri="{FF2B5EF4-FFF2-40B4-BE49-F238E27FC236}">
                <a16:creationId xmlns:a16="http://schemas.microsoft.com/office/drawing/2014/main" id="{3915EAA8-B1FD-88B5-712A-56A76E909403}"/>
              </a:ext>
            </a:extLst>
          </p:cNvPr>
          <p:cNvSpPr>
            <a:spLocks noGrp="1" noChangeArrowheads="1"/>
          </p:cNvSpPr>
          <p:nvPr>
            <p:ph type="body" idx="1"/>
          </p:nvPr>
        </p:nvSpPr>
        <p:spPr>
          <a:xfrm>
            <a:off x="152400" y="762000"/>
            <a:ext cx="8763000" cy="5867400"/>
          </a:xfrm>
        </p:spPr>
        <p:txBody>
          <a:bodyPr/>
          <a:lstStyle/>
          <a:p>
            <a:pPr>
              <a:defRPr/>
            </a:pPr>
            <a:r>
              <a:rPr lang="en-US" sz="2800" b="1" dirty="0">
                <a:solidFill>
                  <a:srgbClr val="7030A0"/>
                </a:solidFill>
                <a:latin typeface="Arial" panose="020B0604020202020204" pitchFamily="34" charset="0"/>
                <a:cs typeface="Arial" panose="020B0604020202020204" pitchFamily="34" charset="0"/>
                <a:sym typeface="Symbol" pitchFamily="18" charset="2"/>
              </a:rPr>
              <a:t>Definition:</a:t>
            </a:r>
            <a:r>
              <a:rPr lang="en-US" sz="2800" dirty="0">
                <a:latin typeface="Arial" panose="020B0604020202020204" pitchFamily="34" charset="0"/>
                <a:cs typeface="Arial" panose="020B0604020202020204" pitchFamily="34" charset="0"/>
                <a:sym typeface="Symbol" pitchFamily="18" charset="2"/>
              </a:rPr>
              <a:t> Let G = (V, E) be a simple graph with |V| = n (</a:t>
            </a:r>
            <a:r>
              <a:rPr lang="en-US" sz="2800" dirty="0">
                <a:latin typeface="Arial" panose="020B0604020202020204" pitchFamily="34" charset="0"/>
                <a:cs typeface="Arial" panose="020B0604020202020204" pitchFamily="34" charset="0"/>
              </a:rPr>
              <a:t>no two edges connect the same pair of vertices and each edge connects two different vertices). </a:t>
            </a:r>
            <a:r>
              <a:rPr lang="en-US" sz="2800" dirty="0">
                <a:latin typeface="Arial" panose="020B0604020202020204" pitchFamily="34" charset="0"/>
                <a:cs typeface="Arial" panose="020B0604020202020204" pitchFamily="34" charset="0"/>
                <a:sym typeface="Symbol" pitchFamily="18" charset="2"/>
              </a:rPr>
              <a:t>Suppose that the vertices of G are listed in arbitrary order as v</a:t>
            </a:r>
            <a:r>
              <a:rPr lang="en-US" sz="2800" baseline="-25000" dirty="0">
                <a:latin typeface="Arial" panose="020B0604020202020204" pitchFamily="34" charset="0"/>
                <a:cs typeface="Arial" panose="020B0604020202020204" pitchFamily="34" charset="0"/>
                <a:sym typeface="Symbol" pitchFamily="18" charset="2"/>
              </a:rPr>
              <a:t>1</a:t>
            </a:r>
            <a:r>
              <a:rPr lang="en-US" sz="2800" dirty="0">
                <a:latin typeface="Arial" panose="020B0604020202020204" pitchFamily="34" charset="0"/>
                <a:cs typeface="Arial" panose="020B0604020202020204" pitchFamily="34" charset="0"/>
                <a:sym typeface="Symbol" pitchFamily="18" charset="2"/>
              </a:rPr>
              <a:t>, v</a:t>
            </a:r>
            <a:r>
              <a:rPr lang="en-US" sz="2800" baseline="-25000" dirty="0">
                <a:latin typeface="Arial" panose="020B0604020202020204" pitchFamily="34" charset="0"/>
                <a:cs typeface="Arial" panose="020B0604020202020204" pitchFamily="34" charset="0"/>
                <a:sym typeface="Symbol" pitchFamily="18" charset="2"/>
              </a:rPr>
              <a:t>2</a:t>
            </a:r>
            <a:r>
              <a:rPr lang="en-US" sz="2800" dirty="0">
                <a:latin typeface="Arial" panose="020B0604020202020204" pitchFamily="34" charset="0"/>
                <a:cs typeface="Arial" panose="020B0604020202020204" pitchFamily="34" charset="0"/>
                <a:sym typeface="Symbol" pitchFamily="18" charset="2"/>
              </a:rPr>
              <a:t>, …, </a:t>
            </a:r>
            <a:r>
              <a:rPr lang="en-US" sz="2800" dirty="0" err="1">
                <a:latin typeface="Arial" panose="020B0604020202020204" pitchFamily="34" charset="0"/>
                <a:cs typeface="Arial" panose="020B0604020202020204" pitchFamily="34" charset="0"/>
                <a:sym typeface="Symbol" pitchFamily="18" charset="2"/>
              </a:rPr>
              <a:t>v</a:t>
            </a:r>
            <a:r>
              <a:rPr lang="en-US" sz="2800" baseline="-25000" dirty="0" err="1">
                <a:latin typeface="Arial" panose="020B0604020202020204" pitchFamily="34" charset="0"/>
                <a:cs typeface="Arial" panose="020B0604020202020204" pitchFamily="34" charset="0"/>
                <a:sym typeface="Symbol" pitchFamily="18" charset="2"/>
              </a:rPr>
              <a:t>n</a:t>
            </a:r>
            <a:r>
              <a:rPr lang="en-US" sz="2800" dirty="0">
                <a:latin typeface="Arial" panose="020B0604020202020204" pitchFamily="34" charset="0"/>
                <a:cs typeface="Arial" panose="020B0604020202020204" pitchFamily="34" charset="0"/>
                <a:sym typeface="Symbol" pitchFamily="18" charset="2"/>
              </a:rPr>
              <a:t>. </a:t>
            </a:r>
          </a:p>
          <a:p>
            <a:pPr marL="0" indent="0" eaLnBrk="1" hangingPunct="1">
              <a:spcAft>
                <a:spcPct val="20000"/>
              </a:spcAft>
              <a:defRPr/>
            </a:pPr>
            <a:r>
              <a:rPr lang="en-US" sz="2800" dirty="0">
                <a:latin typeface="Arial" panose="020B0604020202020204" pitchFamily="34" charset="0"/>
                <a:cs typeface="Arial" panose="020B0604020202020204" pitchFamily="34" charset="0"/>
                <a:sym typeface="Symbol" pitchFamily="18" charset="2"/>
              </a:rPr>
              <a:t>The </a:t>
            </a:r>
            <a:r>
              <a:rPr lang="en-US" sz="2800" b="1" dirty="0">
                <a:solidFill>
                  <a:srgbClr val="7030A0"/>
                </a:solidFill>
                <a:latin typeface="Arial" panose="020B0604020202020204" pitchFamily="34" charset="0"/>
                <a:cs typeface="Arial" panose="020B0604020202020204" pitchFamily="34" charset="0"/>
                <a:sym typeface="Symbol" pitchFamily="18" charset="2"/>
              </a:rPr>
              <a:t>adjacency matrix</a:t>
            </a:r>
            <a:r>
              <a:rPr lang="en-US" sz="2800" dirty="0">
                <a:latin typeface="Arial" panose="020B0604020202020204" pitchFamily="34" charset="0"/>
                <a:cs typeface="Arial" panose="020B0604020202020204" pitchFamily="34" charset="0"/>
                <a:sym typeface="Symbol" pitchFamily="18" charset="2"/>
              </a:rPr>
              <a:t> A (or A</a:t>
            </a:r>
            <a:r>
              <a:rPr lang="en-US" sz="2800" baseline="-25000" dirty="0">
                <a:latin typeface="Arial" panose="020B0604020202020204" pitchFamily="34" charset="0"/>
                <a:cs typeface="Arial" panose="020B0604020202020204" pitchFamily="34" charset="0"/>
                <a:sym typeface="Symbol" pitchFamily="18" charset="2"/>
              </a:rPr>
              <a:t>G</a:t>
            </a:r>
            <a:r>
              <a:rPr lang="en-US" sz="2800" dirty="0">
                <a:latin typeface="Arial" panose="020B0604020202020204" pitchFamily="34" charset="0"/>
                <a:cs typeface="Arial" panose="020B0604020202020204" pitchFamily="34" charset="0"/>
                <a:sym typeface="Symbol" pitchFamily="18" charset="2"/>
              </a:rPr>
              <a:t>) of G, with respect to this listing of the vertices, is the </a:t>
            </a:r>
            <a:r>
              <a:rPr lang="en-US" sz="2800" dirty="0" err="1">
                <a:latin typeface="Arial" panose="020B0604020202020204" pitchFamily="34" charset="0"/>
                <a:cs typeface="Arial" panose="020B0604020202020204" pitchFamily="34" charset="0"/>
                <a:sym typeface="Symbol" pitchFamily="18" charset="2"/>
              </a:rPr>
              <a:t>nn</a:t>
            </a:r>
            <a:r>
              <a:rPr lang="en-US" sz="2800" dirty="0">
                <a:latin typeface="Arial" panose="020B0604020202020204" pitchFamily="34" charset="0"/>
                <a:cs typeface="Arial" panose="020B0604020202020204" pitchFamily="34" charset="0"/>
                <a:sym typeface="Symbol" pitchFamily="18" charset="2"/>
              </a:rPr>
              <a:t> zero-one matrix with 1 as its (</a:t>
            </a:r>
            <a:r>
              <a:rPr lang="en-US" sz="2800" dirty="0" err="1">
                <a:latin typeface="Arial" panose="020B0604020202020204" pitchFamily="34" charset="0"/>
                <a:cs typeface="Arial" panose="020B0604020202020204" pitchFamily="34" charset="0"/>
                <a:sym typeface="Symbol" pitchFamily="18" charset="2"/>
              </a:rPr>
              <a:t>i</a:t>
            </a:r>
            <a:r>
              <a:rPr lang="en-US" sz="2800" dirty="0">
                <a:latin typeface="Arial" panose="020B0604020202020204" pitchFamily="34" charset="0"/>
                <a:cs typeface="Arial" panose="020B0604020202020204" pitchFamily="34" charset="0"/>
                <a:sym typeface="Symbol" pitchFamily="18" charset="2"/>
              </a:rPr>
              <a:t>, j) entry when v</a:t>
            </a:r>
            <a:r>
              <a:rPr lang="en-US" sz="2800" baseline="-25000" dirty="0">
                <a:latin typeface="Arial" panose="020B0604020202020204" pitchFamily="34" charset="0"/>
                <a:cs typeface="Arial" panose="020B0604020202020204" pitchFamily="34" charset="0"/>
                <a:sym typeface="Symbol" pitchFamily="18" charset="2"/>
              </a:rPr>
              <a:t>i</a:t>
            </a:r>
            <a:r>
              <a:rPr lang="en-US" sz="2800" dirty="0">
                <a:latin typeface="Arial" panose="020B0604020202020204" pitchFamily="34" charset="0"/>
                <a:cs typeface="Arial" panose="020B0604020202020204" pitchFamily="34" charset="0"/>
                <a:sym typeface="Symbol" pitchFamily="18" charset="2"/>
              </a:rPr>
              <a:t> and </a:t>
            </a:r>
            <a:r>
              <a:rPr lang="en-US" sz="2800" dirty="0" err="1">
                <a:latin typeface="Arial" panose="020B0604020202020204" pitchFamily="34" charset="0"/>
                <a:cs typeface="Arial" panose="020B0604020202020204" pitchFamily="34" charset="0"/>
                <a:sym typeface="Symbol" pitchFamily="18" charset="2"/>
              </a:rPr>
              <a:t>v</a:t>
            </a:r>
            <a:r>
              <a:rPr lang="en-US" sz="2800" baseline="-25000" dirty="0" err="1">
                <a:latin typeface="Arial" panose="020B0604020202020204" pitchFamily="34" charset="0"/>
                <a:cs typeface="Arial" panose="020B0604020202020204" pitchFamily="34" charset="0"/>
                <a:sym typeface="Symbol" pitchFamily="18" charset="2"/>
              </a:rPr>
              <a:t>j</a:t>
            </a:r>
            <a:r>
              <a:rPr lang="en-US" sz="2800" dirty="0">
                <a:latin typeface="Arial" panose="020B0604020202020204" pitchFamily="34" charset="0"/>
                <a:cs typeface="Arial" panose="020B0604020202020204" pitchFamily="34" charset="0"/>
                <a:sym typeface="Symbol" pitchFamily="18" charset="2"/>
              </a:rPr>
              <a:t> are adjacent, and 0 otherwise.</a:t>
            </a:r>
          </a:p>
          <a:p>
            <a:pPr marL="0" indent="0" eaLnBrk="1" hangingPunct="1">
              <a:spcAft>
                <a:spcPct val="20000"/>
              </a:spcAft>
              <a:buNone/>
              <a:defRPr/>
            </a:pPr>
            <a:r>
              <a:rPr lang="en-US" sz="2800" dirty="0">
                <a:latin typeface="Arial" panose="020B0604020202020204" pitchFamily="34" charset="0"/>
                <a:cs typeface="Arial" panose="020B0604020202020204" pitchFamily="34" charset="0"/>
                <a:sym typeface="Symbol" pitchFamily="18" charset="2"/>
              </a:rPr>
              <a:t>In other words, for an adjacency matrix A = [</a:t>
            </a:r>
            <a:r>
              <a:rPr lang="en-US" sz="2800" dirty="0" err="1">
                <a:latin typeface="Arial" panose="020B0604020202020204" pitchFamily="34" charset="0"/>
                <a:cs typeface="Arial" panose="020B0604020202020204" pitchFamily="34" charset="0"/>
                <a:sym typeface="Symbol" pitchFamily="18" charset="2"/>
              </a:rPr>
              <a:t>a</a:t>
            </a:r>
            <a:r>
              <a:rPr lang="en-US" sz="2800" baseline="-25000" dirty="0" err="1">
                <a:latin typeface="Arial" panose="020B0604020202020204" pitchFamily="34" charset="0"/>
                <a:cs typeface="Arial" panose="020B0604020202020204" pitchFamily="34" charset="0"/>
                <a:sym typeface="Symbol" pitchFamily="18" charset="2"/>
              </a:rPr>
              <a:t>ij</a:t>
            </a:r>
            <a:r>
              <a:rPr lang="en-US" sz="2800" dirty="0">
                <a:latin typeface="Arial" panose="020B0604020202020204" pitchFamily="34" charset="0"/>
                <a:cs typeface="Arial" panose="020B0604020202020204" pitchFamily="34" charset="0"/>
                <a:sym typeface="Symbol" pitchFamily="18" charset="2"/>
              </a:rPr>
              <a:t>], </a:t>
            </a:r>
          </a:p>
          <a:p>
            <a:pPr marL="0" indent="0" eaLnBrk="1" hangingPunct="1">
              <a:spcAft>
                <a:spcPct val="20000"/>
              </a:spcAft>
              <a:buNone/>
              <a:defRPr/>
            </a:pPr>
            <a:r>
              <a:rPr lang="en-US" sz="2800" dirty="0">
                <a:latin typeface="Arial" panose="020B0604020202020204" pitchFamily="34" charset="0"/>
                <a:cs typeface="Arial" panose="020B0604020202020204" pitchFamily="34" charset="0"/>
                <a:sym typeface="Symbol" pitchFamily="18" charset="2"/>
              </a:rPr>
              <a:t>	</a:t>
            </a:r>
            <a:r>
              <a:rPr lang="en-US" sz="2800" dirty="0" err="1">
                <a:latin typeface="Arial" panose="020B0604020202020204" pitchFamily="34" charset="0"/>
                <a:cs typeface="Arial" panose="020B0604020202020204" pitchFamily="34" charset="0"/>
                <a:sym typeface="Symbol" pitchFamily="18" charset="2"/>
              </a:rPr>
              <a:t>a</a:t>
            </a:r>
            <a:r>
              <a:rPr lang="en-US" sz="2800" baseline="-25000" dirty="0" err="1">
                <a:latin typeface="Arial" panose="020B0604020202020204" pitchFamily="34" charset="0"/>
                <a:cs typeface="Arial" panose="020B0604020202020204" pitchFamily="34" charset="0"/>
                <a:sym typeface="Symbol" pitchFamily="18" charset="2"/>
              </a:rPr>
              <a:t>ij</a:t>
            </a:r>
            <a:r>
              <a:rPr lang="en-US" sz="2800" dirty="0">
                <a:latin typeface="Arial" panose="020B0604020202020204" pitchFamily="34" charset="0"/>
                <a:cs typeface="Arial" panose="020B0604020202020204" pitchFamily="34" charset="0"/>
                <a:sym typeface="Symbol" pitchFamily="18" charset="2"/>
              </a:rPr>
              <a:t> = 1 	if {v</a:t>
            </a:r>
            <a:r>
              <a:rPr lang="en-US" sz="2800" baseline="-25000" dirty="0">
                <a:latin typeface="Arial" panose="020B0604020202020204" pitchFamily="34" charset="0"/>
                <a:cs typeface="Arial" panose="020B0604020202020204" pitchFamily="34" charset="0"/>
                <a:sym typeface="Symbol" pitchFamily="18" charset="2"/>
              </a:rPr>
              <a:t>i</a:t>
            </a:r>
            <a:r>
              <a:rPr lang="en-US" sz="2800" dirty="0">
                <a:latin typeface="Arial" panose="020B0604020202020204" pitchFamily="34" charset="0"/>
                <a:cs typeface="Arial" panose="020B0604020202020204" pitchFamily="34" charset="0"/>
                <a:sym typeface="Symbol" pitchFamily="18" charset="2"/>
              </a:rPr>
              <a:t>, </a:t>
            </a:r>
            <a:r>
              <a:rPr lang="en-US" sz="2800" dirty="0" err="1">
                <a:latin typeface="Arial" panose="020B0604020202020204" pitchFamily="34" charset="0"/>
                <a:cs typeface="Arial" panose="020B0604020202020204" pitchFamily="34" charset="0"/>
                <a:sym typeface="Symbol" pitchFamily="18" charset="2"/>
              </a:rPr>
              <a:t>v</a:t>
            </a:r>
            <a:r>
              <a:rPr lang="en-US" sz="2800" baseline="-25000" dirty="0" err="1">
                <a:latin typeface="Arial" panose="020B0604020202020204" pitchFamily="34" charset="0"/>
                <a:cs typeface="Arial" panose="020B0604020202020204" pitchFamily="34" charset="0"/>
                <a:sym typeface="Symbol" pitchFamily="18" charset="2"/>
              </a:rPr>
              <a:t>j</a:t>
            </a:r>
            <a:r>
              <a:rPr lang="en-US" sz="2800" dirty="0">
                <a:latin typeface="Arial" panose="020B0604020202020204" pitchFamily="34" charset="0"/>
                <a:cs typeface="Arial" panose="020B0604020202020204" pitchFamily="34" charset="0"/>
                <a:sym typeface="Symbol" pitchFamily="18" charset="2"/>
              </a:rPr>
              <a:t>} is an edge of G,</a:t>
            </a:r>
            <a:br>
              <a:rPr lang="en-US" sz="2800" dirty="0">
                <a:latin typeface="Arial" panose="020B0604020202020204" pitchFamily="34" charset="0"/>
                <a:cs typeface="Arial" panose="020B0604020202020204" pitchFamily="34" charset="0"/>
                <a:sym typeface="Symbol" pitchFamily="18" charset="2"/>
              </a:rPr>
            </a:br>
            <a:r>
              <a:rPr lang="en-US" sz="2800" dirty="0">
                <a:latin typeface="Arial" panose="020B0604020202020204" pitchFamily="34" charset="0"/>
                <a:cs typeface="Arial" panose="020B0604020202020204" pitchFamily="34" charset="0"/>
                <a:sym typeface="Symbol" pitchFamily="18" charset="2"/>
              </a:rPr>
              <a:t>	</a:t>
            </a:r>
            <a:r>
              <a:rPr lang="en-US" sz="2800" dirty="0" err="1">
                <a:latin typeface="Arial" panose="020B0604020202020204" pitchFamily="34" charset="0"/>
                <a:cs typeface="Arial" panose="020B0604020202020204" pitchFamily="34" charset="0"/>
                <a:sym typeface="Symbol" pitchFamily="18" charset="2"/>
              </a:rPr>
              <a:t>a</a:t>
            </a:r>
            <a:r>
              <a:rPr lang="en-US" sz="2800" baseline="-25000" dirty="0" err="1">
                <a:latin typeface="Arial" panose="020B0604020202020204" pitchFamily="34" charset="0"/>
                <a:cs typeface="Arial" panose="020B0604020202020204" pitchFamily="34" charset="0"/>
                <a:sym typeface="Symbol" pitchFamily="18" charset="2"/>
              </a:rPr>
              <a:t>ij</a:t>
            </a:r>
            <a:r>
              <a:rPr lang="en-US" sz="2800" dirty="0">
                <a:latin typeface="Arial" panose="020B0604020202020204" pitchFamily="34" charset="0"/>
                <a:cs typeface="Arial" panose="020B0604020202020204" pitchFamily="34" charset="0"/>
                <a:sym typeface="Symbol" pitchFamily="18" charset="2"/>
              </a:rPr>
              <a:t> = 0		otherwise.</a:t>
            </a:r>
            <a:endParaRPr lang="en-US" sz="2800" b="1" dirty="0">
              <a:solidFill>
                <a:srgbClr val="00FFFF"/>
              </a:solidFill>
              <a:latin typeface="Arial" panose="020B0604020202020204" pitchFamily="34" charset="0"/>
              <a:cs typeface="Arial" panose="020B0604020202020204" pitchFamily="34" charset="0"/>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82627">
                                            <p:txEl>
                                              <p:pRg st="0" end="0"/>
                                            </p:txEl>
                                          </p:spTgt>
                                        </p:tgtEl>
                                        <p:attrNameLst>
                                          <p:attrName>style.visibility</p:attrName>
                                        </p:attrNameLst>
                                      </p:cBhvr>
                                      <p:to>
                                        <p:strVal val="visible"/>
                                      </p:to>
                                    </p:set>
                                    <p:anim calcmode="lin" valueType="num">
                                      <p:cBhvr additive="base">
                                        <p:cTn id="7" dur="500" fill="hold"/>
                                        <p:tgtEl>
                                          <p:spTgt spid="2826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26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82627">
                                            <p:txEl>
                                              <p:pRg st="1" end="1"/>
                                            </p:txEl>
                                          </p:spTgt>
                                        </p:tgtEl>
                                        <p:attrNameLst>
                                          <p:attrName>style.visibility</p:attrName>
                                        </p:attrNameLst>
                                      </p:cBhvr>
                                      <p:to>
                                        <p:strVal val="visible"/>
                                      </p:to>
                                    </p:set>
                                    <p:anim calcmode="lin" valueType="num">
                                      <p:cBhvr additive="base">
                                        <p:cTn id="13" dur="500" fill="hold"/>
                                        <p:tgtEl>
                                          <p:spTgt spid="2826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26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82627">
                                            <p:txEl>
                                              <p:pRg st="2" end="2"/>
                                            </p:txEl>
                                          </p:spTgt>
                                        </p:tgtEl>
                                        <p:attrNameLst>
                                          <p:attrName>style.visibility</p:attrName>
                                        </p:attrNameLst>
                                      </p:cBhvr>
                                      <p:to>
                                        <p:strVal val="visible"/>
                                      </p:to>
                                    </p:set>
                                    <p:anim calcmode="lin" valueType="num">
                                      <p:cBhvr additive="base">
                                        <p:cTn id="19" dur="500" fill="hold"/>
                                        <p:tgtEl>
                                          <p:spTgt spid="28262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826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282627">
                                            <p:txEl>
                                              <p:pRg st="3" end="3"/>
                                            </p:txEl>
                                          </p:spTgt>
                                        </p:tgtEl>
                                        <p:attrNameLst>
                                          <p:attrName>style.visibility</p:attrName>
                                        </p:attrNameLst>
                                      </p:cBhvr>
                                      <p:to>
                                        <p:strVal val="visible"/>
                                      </p:to>
                                    </p:set>
                                    <p:anim calcmode="lin" valueType="num">
                                      <p:cBhvr additive="base">
                                        <p:cTn id="25" dur="500" fill="hold"/>
                                        <p:tgtEl>
                                          <p:spTgt spid="28262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8262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7"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181"/>
            <a:ext cx="8229600" cy="438912"/>
          </a:xfrm>
        </p:spPr>
        <p:txBody>
          <a:bodyPr>
            <a:normAutofit fontScale="90000"/>
          </a:bodyPr>
          <a:lstStyle/>
          <a:p>
            <a:r>
              <a:rPr lang="en-US" sz="3600" dirty="0"/>
              <a:t>Adjacency Matrices</a:t>
            </a:r>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30883" y="1346769"/>
            <a:ext cx="1456931" cy="1970752"/>
          </a:xfr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 y="3411894"/>
            <a:ext cx="1441647" cy="1958992"/>
          </a:xfrm>
          <a:prstGeom prst="rect">
            <a:avLst/>
          </a:prstGeom>
        </p:spPr>
      </p:pic>
      <p:sp>
        <p:nvSpPr>
          <p:cNvPr id="3" name="TextBox 2"/>
          <p:cNvSpPr txBox="1"/>
          <p:nvPr/>
        </p:nvSpPr>
        <p:spPr>
          <a:xfrm>
            <a:off x="381000" y="849570"/>
            <a:ext cx="6019800" cy="369332"/>
          </a:xfrm>
          <a:prstGeom prst="rect">
            <a:avLst/>
          </a:prstGeom>
          <a:noFill/>
        </p:spPr>
        <p:txBody>
          <a:bodyPr wrap="square" rtlCol="0">
            <a:spAutoFit/>
          </a:bodyPr>
          <a:lstStyle/>
          <a:p>
            <a:r>
              <a:rPr lang="en-US" b="1" dirty="0"/>
              <a:t>Examples</a:t>
            </a:r>
            <a:r>
              <a:rPr lang="en-US" dirty="0"/>
              <a:t>:  </a:t>
            </a:r>
          </a:p>
        </p:txBody>
      </p:sp>
      <p:pic>
        <p:nvPicPr>
          <p:cNvPr id="14" name="Picture 13"/>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2247376" y="1703578"/>
            <a:ext cx="1828631" cy="1312336"/>
          </a:xfrm>
          <a:prstGeom prst="rect">
            <a:avLst/>
          </a:prstGeom>
        </p:spPr>
      </p:pic>
      <p:sp>
        <p:nvSpPr>
          <p:cNvPr id="10" name="TextBox 9"/>
          <p:cNvSpPr txBox="1"/>
          <p:nvPr/>
        </p:nvSpPr>
        <p:spPr>
          <a:xfrm>
            <a:off x="3048000" y="901278"/>
            <a:ext cx="4656793" cy="369332"/>
          </a:xfrm>
          <a:prstGeom prst="rect">
            <a:avLst/>
          </a:prstGeom>
          <a:noFill/>
        </p:spPr>
        <p:txBody>
          <a:bodyPr wrap="square" rtlCol="0">
            <a:spAutoFit/>
          </a:bodyPr>
          <a:lstStyle/>
          <a:p>
            <a:r>
              <a:rPr lang="en-US" i="1" dirty="0"/>
              <a:t>The ordering of vertices is</a:t>
            </a:r>
            <a:r>
              <a:rPr lang="en-US" dirty="0"/>
              <a:t> </a:t>
            </a:r>
            <a:r>
              <a:rPr lang="en-US" i="1" dirty="0"/>
              <a:t>a</a:t>
            </a:r>
            <a:r>
              <a:rPr lang="en-US" dirty="0"/>
              <a:t>, </a:t>
            </a:r>
            <a:r>
              <a:rPr lang="en-US" i="1" dirty="0"/>
              <a:t>b</a:t>
            </a:r>
            <a:r>
              <a:rPr lang="en-US" dirty="0"/>
              <a:t>, </a:t>
            </a:r>
            <a:r>
              <a:rPr lang="en-US" i="1" dirty="0"/>
              <a:t>c</a:t>
            </a:r>
            <a:r>
              <a:rPr lang="en-US" dirty="0"/>
              <a:t>, </a:t>
            </a:r>
            <a:r>
              <a:rPr lang="en-US" i="1" dirty="0"/>
              <a:t>d</a:t>
            </a:r>
            <a:r>
              <a:rPr lang="en-US" dirty="0"/>
              <a:t>.</a:t>
            </a:r>
          </a:p>
        </p:txBody>
      </p:sp>
      <p:pic>
        <p:nvPicPr>
          <p:cNvPr id="13" name="Picture 12"/>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283181" y="3708831"/>
            <a:ext cx="1828629" cy="1312335"/>
          </a:xfrm>
          <a:prstGeom prst="rect">
            <a:avLst/>
          </a:prstGeom>
        </p:spPr>
      </p:pic>
      <p:sp>
        <p:nvSpPr>
          <p:cNvPr id="15" name="TextBox 14"/>
          <p:cNvSpPr txBox="1"/>
          <p:nvPr/>
        </p:nvSpPr>
        <p:spPr>
          <a:xfrm>
            <a:off x="76200" y="5454084"/>
            <a:ext cx="8763000" cy="1200329"/>
          </a:xfrm>
          <a:prstGeom prst="rect">
            <a:avLst/>
          </a:prstGeom>
          <a:noFill/>
        </p:spPr>
        <p:txBody>
          <a:bodyPr wrap="square" rtlCol="0">
            <a:spAutoFit/>
          </a:bodyPr>
          <a:lstStyle/>
          <a:p>
            <a:r>
              <a:rPr lang="en-US" sz="2400" dirty="0"/>
              <a:t>The adjacency matrix of a simple graph is </a:t>
            </a:r>
            <a:r>
              <a:rPr lang="en-US" sz="2400" b="1" dirty="0"/>
              <a:t>symmetric</a:t>
            </a:r>
            <a:r>
              <a:rPr lang="en-US" sz="2400" dirty="0"/>
              <a:t>, i.e., </a:t>
            </a:r>
            <a:r>
              <a:rPr lang="en-US" sz="2400" i="1" dirty="0" err="1"/>
              <a:t>a</a:t>
            </a:r>
            <a:r>
              <a:rPr lang="en-US" sz="2400" i="1" baseline="-25000" dirty="0" err="1"/>
              <a:t>ij</a:t>
            </a:r>
            <a:r>
              <a:rPr lang="en-US" sz="2400" baseline="-25000" dirty="0"/>
              <a:t> </a:t>
            </a:r>
            <a:r>
              <a:rPr lang="en-US" sz="2400" dirty="0"/>
              <a:t>= </a:t>
            </a:r>
            <a:r>
              <a:rPr lang="en-US" sz="2400" i="1" dirty="0"/>
              <a:t>a</a:t>
            </a:r>
            <a:r>
              <a:rPr lang="en-US" sz="2400" i="1" baseline="-25000" dirty="0"/>
              <a:t>ji </a:t>
            </a:r>
          </a:p>
          <a:p>
            <a:r>
              <a:rPr lang="en-US" sz="2400" dirty="0"/>
              <a:t>Also,</a:t>
            </a:r>
            <a:r>
              <a:rPr lang="en-US" sz="2400" baseline="-25000" dirty="0"/>
              <a:t> </a:t>
            </a:r>
            <a:r>
              <a:rPr lang="en-US" sz="2400" dirty="0"/>
              <a:t>since there are no loops, each diagonal entry </a:t>
            </a:r>
            <a:r>
              <a:rPr lang="en-US" sz="2400" i="1" dirty="0" err="1"/>
              <a:t>a</a:t>
            </a:r>
            <a:r>
              <a:rPr lang="en-US" sz="2400" i="1" baseline="-25000" dirty="0" err="1"/>
              <a:t>ij</a:t>
            </a:r>
            <a:r>
              <a:rPr lang="en-US" sz="2400" dirty="0"/>
              <a:t> is </a:t>
            </a:r>
            <a:r>
              <a:rPr lang="en-US" sz="2400" dirty="0">
                <a:latin typeface="Cambria Math" pitchFamily="18" charset="0"/>
                <a:ea typeface="Cambria Math" pitchFamily="18" charset="0"/>
              </a:rPr>
              <a:t>0</a:t>
            </a:r>
            <a:r>
              <a:rPr lang="en-US" sz="2400" dirty="0"/>
              <a:t> </a:t>
            </a:r>
            <a:br>
              <a:rPr lang="en-US" sz="2400" dirty="0"/>
            </a:br>
            <a:r>
              <a:rPr lang="en-US" sz="2400" dirty="0"/>
              <a:t>for </a:t>
            </a:r>
            <a:r>
              <a:rPr lang="en-US" sz="2400" i="1" dirty="0"/>
              <a:t>i</a:t>
            </a:r>
            <a:r>
              <a:rPr lang="en-US" sz="2400" dirty="0"/>
              <a:t> = </a:t>
            </a:r>
            <a:r>
              <a:rPr lang="en-US" sz="2400" dirty="0">
                <a:latin typeface="Cambria Math" pitchFamily="18" charset="0"/>
                <a:ea typeface="Cambria Math" pitchFamily="18" charset="0"/>
              </a:rPr>
              <a:t>1</a:t>
            </a:r>
            <a:r>
              <a:rPr lang="en-US" sz="2400" dirty="0"/>
              <a:t>, …, </a:t>
            </a:r>
            <a:r>
              <a:rPr lang="en-US" sz="2400" i="1" dirty="0"/>
              <a:t>n</a:t>
            </a:r>
            <a:r>
              <a:rPr lang="en-US" sz="2400" dirty="0"/>
              <a:t>.</a:t>
            </a:r>
            <a:endParaRPr lang="en-US" sz="2400" baseline="-25000" dirty="0"/>
          </a:p>
        </p:txBody>
      </p:sp>
      <p:sp>
        <p:nvSpPr>
          <p:cNvPr id="18" name="TextBox 17"/>
          <p:cNvSpPr txBox="1"/>
          <p:nvPr/>
        </p:nvSpPr>
        <p:spPr>
          <a:xfrm>
            <a:off x="5699449" y="1538524"/>
            <a:ext cx="2971800" cy="3416320"/>
          </a:xfrm>
          <a:prstGeom prst="rect">
            <a:avLst/>
          </a:prstGeom>
          <a:noFill/>
          <a:ln>
            <a:solidFill>
              <a:schemeClr val="accent1"/>
            </a:solidFill>
          </a:ln>
        </p:spPr>
        <p:txBody>
          <a:bodyPr wrap="square" rtlCol="0">
            <a:spAutoFit/>
          </a:bodyPr>
          <a:lstStyle/>
          <a:p>
            <a:r>
              <a:rPr lang="en-US" dirty="0"/>
              <a:t>When a graph is sparse, that is, it has few edges relatively to the total number of possible edges, it is much more efficient to  represent the graph using an adjacency list than an adjacency matrix.  But for a dense graph, which includes a high percentage of possible edges, an adjacency matrix is preferable.</a:t>
            </a:r>
          </a:p>
        </p:txBody>
      </p:sp>
    </p:spTree>
    <p:extLst>
      <p:ext uri="{BB962C8B-B14F-4D97-AF65-F5344CB8AC3E}">
        <p14:creationId xmlns:p14="http://schemas.microsoft.com/office/powerpoint/2010/main" val="9251385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302" y="124968"/>
            <a:ext cx="8229600" cy="438912"/>
          </a:xfrm>
        </p:spPr>
        <p:txBody>
          <a:bodyPr>
            <a:normAutofit fontScale="90000"/>
          </a:bodyPr>
          <a:lstStyle/>
          <a:p>
            <a:r>
              <a:rPr lang="en-US" sz="3600" dirty="0"/>
              <a:t>Adjacency Matrices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4191000"/>
            <a:ext cx="1905000" cy="1990322"/>
          </a:xfrm>
          <a:prstGeom prst="rect">
            <a:avLst/>
          </a:prstGeom>
        </p:spPr>
      </p:pic>
      <p:pic>
        <p:nvPicPr>
          <p:cNvPr id="8" name="Picture 7"/>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4191000" y="4495800"/>
            <a:ext cx="1911210" cy="1371600"/>
          </a:xfrm>
          <a:prstGeom prst="rect">
            <a:avLst/>
          </a:prstGeom>
        </p:spPr>
      </p:pic>
      <p:sp>
        <p:nvSpPr>
          <p:cNvPr id="7" name="Content Placeholder 6"/>
          <p:cNvSpPr>
            <a:spLocks noGrp="1"/>
          </p:cNvSpPr>
          <p:nvPr>
            <p:ph idx="1"/>
          </p:nvPr>
        </p:nvSpPr>
        <p:spPr>
          <a:xfrm>
            <a:off x="381000" y="914400"/>
            <a:ext cx="8229600" cy="4724400"/>
          </a:xfrm>
        </p:spPr>
        <p:txBody>
          <a:bodyPr>
            <a:normAutofit fontScale="85000" lnSpcReduction="10000"/>
          </a:bodyPr>
          <a:lstStyle/>
          <a:p>
            <a:r>
              <a:rPr lang="en-US" dirty="0"/>
              <a:t>Adjacency matrices can also be used to represent graphs with loops and multiple edges. </a:t>
            </a:r>
          </a:p>
          <a:p>
            <a:r>
              <a:rPr lang="en-US" dirty="0"/>
              <a:t>A loop at the vertex </a:t>
            </a:r>
            <a:r>
              <a:rPr lang="en-US" i="1" dirty="0"/>
              <a:t>v</a:t>
            </a:r>
            <a:r>
              <a:rPr lang="en-US" i="1" baseline="-25000" dirty="0"/>
              <a:t>i</a:t>
            </a:r>
            <a:r>
              <a:rPr lang="en-US" dirty="0"/>
              <a:t> is represented by a </a:t>
            </a:r>
            <a:r>
              <a:rPr lang="en-US" dirty="0">
                <a:latin typeface="Cambria Math" pitchFamily="18" charset="0"/>
                <a:ea typeface="Cambria Math" pitchFamily="18" charset="0"/>
              </a:rPr>
              <a:t>1</a:t>
            </a:r>
            <a:r>
              <a:rPr lang="en-US" dirty="0"/>
              <a:t> at the (</a:t>
            </a:r>
            <a:r>
              <a:rPr lang="en-US" i="1" dirty="0" err="1"/>
              <a:t>i</a:t>
            </a:r>
            <a:r>
              <a:rPr lang="en-US" dirty="0"/>
              <a:t>, </a:t>
            </a:r>
            <a:r>
              <a:rPr lang="en-US" i="1" dirty="0"/>
              <a:t>j</a:t>
            </a:r>
            <a:r>
              <a:rPr lang="en-US" dirty="0"/>
              <a:t>)</a:t>
            </a:r>
            <a:r>
              <a:rPr lang="en-US" dirty="0" err="1"/>
              <a:t>th</a:t>
            </a:r>
            <a:r>
              <a:rPr lang="en-US" dirty="0"/>
              <a:t> position of the matrix. </a:t>
            </a:r>
          </a:p>
          <a:p>
            <a:r>
              <a:rPr lang="en-US" dirty="0"/>
              <a:t>When multiple edges connect the same pair of vertices </a:t>
            </a:r>
            <a:r>
              <a:rPr lang="en-US" i="1" dirty="0"/>
              <a:t>v</a:t>
            </a:r>
            <a:r>
              <a:rPr lang="en-US" i="1" baseline="-25000" dirty="0"/>
              <a:t>i</a:t>
            </a:r>
            <a:r>
              <a:rPr lang="en-US" dirty="0"/>
              <a:t> and </a:t>
            </a:r>
            <a:r>
              <a:rPr lang="en-US" i="1" dirty="0" err="1"/>
              <a:t>v</a:t>
            </a:r>
            <a:r>
              <a:rPr lang="en-US" i="1" baseline="-25000" dirty="0" err="1"/>
              <a:t>j</a:t>
            </a:r>
            <a:r>
              <a:rPr lang="en-US" dirty="0"/>
              <a:t>, (or if multiple loops are present at the same vertex), the (</a:t>
            </a:r>
            <a:r>
              <a:rPr lang="en-US" i="1" dirty="0" err="1"/>
              <a:t>i</a:t>
            </a:r>
            <a:r>
              <a:rPr lang="en-US" dirty="0"/>
              <a:t>, </a:t>
            </a:r>
            <a:r>
              <a:rPr lang="en-US" i="1" dirty="0"/>
              <a:t>j</a:t>
            </a:r>
            <a:r>
              <a:rPr lang="en-US" dirty="0"/>
              <a:t>)</a:t>
            </a:r>
            <a:r>
              <a:rPr lang="en-US" dirty="0" err="1"/>
              <a:t>th</a:t>
            </a:r>
            <a:r>
              <a:rPr lang="en-US" dirty="0"/>
              <a:t> entry equals the number of edges connecting the pair of vertices. </a:t>
            </a:r>
          </a:p>
          <a:p>
            <a:pPr indent="0">
              <a:buNone/>
            </a:pPr>
            <a:r>
              <a:rPr lang="en-US" b="1" dirty="0"/>
              <a:t>Example</a:t>
            </a:r>
            <a:r>
              <a:rPr lang="en-US" dirty="0"/>
              <a:t>: We give the adjacency matrix of the pseudograph shown here using the ordering of vertices </a:t>
            </a:r>
            <a:r>
              <a:rPr lang="en-US" i="1" dirty="0"/>
              <a:t>a</a:t>
            </a:r>
            <a:r>
              <a:rPr lang="en-US" dirty="0"/>
              <a:t>, </a:t>
            </a:r>
            <a:r>
              <a:rPr lang="en-US" i="1" dirty="0"/>
              <a:t>b</a:t>
            </a:r>
            <a:r>
              <a:rPr lang="en-US" dirty="0"/>
              <a:t>, </a:t>
            </a:r>
            <a:r>
              <a:rPr lang="en-US" i="1" dirty="0"/>
              <a:t>c</a:t>
            </a:r>
            <a:r>
              <a:rPr lang="en-US" dirty="0"/>
              <a:t>, </a:t>
            </a:r>
            <a:r>
              <a:rPr lang="en-US" i="1" dirty="0"/>
              <a:t>d</a:t>
            </a:r>
            <a:r>
              <a:rPr lang="en-US" dirty="0"/>
              <a:t>. </a:t>
            </a:r>
          </a:p>
          <a:p>
            <a:pPr indent="0">
              <a:buNone/>
            </a:pPr>
            <a:endParaRPr lang="en-US" dirty="0"/>
          </a:p>
          <a:p>
            <a:pPr indent="0">
              <a:buNone/>
            </a:pPr>
            <a:r>
              <a:rPr lang="en-US" dirty="0"/>
              <a:t>  </a:t>
            </a:r>
          </a:p>
          <a:p>
            <a:pPr indent="0">
              <a:buNone/>
            </a:pPr>
            <a:r>
              <a:rPr lang="en-US" dirty="0"/>
              <a:t>  </a:t>
            </a:r>
          </a:p>
          <a:p>
            <a:pPr indent="0">
              <a:buNone/>
            </a:pPr>
            <a:r>
              <a:rPr lang="en-US" dirty="0"/>
              <a:t>  </a:t>
            </a:r>
          </a:p>
        </p:txBody>
      </p:sp>
    </p:spTree>
    <p:extLst>
      <p:ext uri="{BB962C8B-B14F-4D97-AF65-F5344CB8AC3E}">
        <p14:creationId xmlns:p14="http://schemas.microsoft.com/office/powerpoint/2010/main" val="37230898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3688D48-0A7F-F875-6C0B-A988E88637FC}"/>
              </a:ext>
            </a:extLst>
          </p:cNvPr>
          <p:cNvSpPr/>
          <p:nvPr/>
        </p:nvSpPr>
        <p:spPr>
          <a:xfrm>
            <a:off x="1600200" y="2917825"/>
            <a:ext cx="3581400" cy="23399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0" name="Slide Number Placeholder 3">
            <a:extLst>
              <a:ext uri="{FF2B5EF4-FFF2-40B4-BE49-F238E27FC236}">
                <a16:creationId xmlns:a16="http://schemas.microsoft.com/office/drawing/2014/main" id="{18741A1C-BCCC-6D0C-2EBB-4548D257021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600">
                <a:solidFill>
                  <a:srgbClr val="FFFF00"/>
                </a:solidFill>
                <a:latin typeface="Comic Sans MS" panose="030F0702030302020204" pitchFamily="66" charset="0"/>
              </a:defRPr>
            </a:lvl1pPr>
            <a:lvl2pPr marL="742950" indent="-285750">
              <a:spcBef>
                <a:spcPct val="20000"/>
              </a:spcBef>
              <a:buChar char="–"/>
              <a:defRPr sz="2800">
                <a:solidFill>
                  <a:srgbClr val="FFFF00"/>
                </a:solidFill>
                <a:latin typeface="Comic Sans MS" panose="030F0702030302020204" pitchFamily="66" charset="0"/>
              </a:defRPr>
            </a:lvl2pPr>
            <a:lvl3pPr marL="1143000" indent="-228600">
              <a:spcBef>
                <a:spcPct val="20000"/>
              </a:spcBef>
              <a:buChar char="•"/>
              <a:defRPr sz="2400">
                <a:solidFill>
                  <a:srgbClr val="FFFF00"/>
                </a:solidFill>
                <a:latin typeface="Comic Sans MS" panose="030F0702030302020204" pitchFamily="66" charset="0"/>
              </a:defRPr>
            </a:lvl3pPr>
            <a:lvl4pPr marL="1600200" indent="-228600">
              <a:spcBef>
                <a:spcPct val="20000"/>
              </a:spcBef>
              <a:buChar char="–"/>
              <a:defRPr sz="2000">
                <a:solidFill>
                  <a:srgbClr val="FFFF00"/>
                </a:solidFill>
                <a:latin typeface="Comic Sans MS" panose="030F0702030302020204" pitchFamily="66" charset="0"/>
              </a:defRPr>
            </a:lvl4pPr>
            <a:lvl5pPr marL="2057400" indent="-228600">
              <a:spcBef>
                <a:spcPct val="20000"/>
              </a:spcBef>
              <a:buChar char="»"/>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rgbClr val="FFFF00"/>
                </a:solidFill>
                <a:latin typeface="Comic Sans MS" panose="030F0702030302020204" pitchFamily="66" charset="0"/>
              </a:defRPr>
            </a:lvl9pPr>
          </a:lstStyle>
          <a:p>
            <a:pPr>
              <a:spcBef>
                <a:spcPct val="0"/>
              </a:spcBef>
            </a:pPr>
            <a:fld id="{69A7953D-8650-45A3-A7A8-9C6EF0A5E2D4}" type="slidenum">
              <a:rPr lang="en-CA" altLang="en-US" sz="1400" smtClean="0">
                <a:solidFill>
                  <a:srgbClr val="00CCFF"/>
                </a:solidFill>
                <a:latin typeface="Times New Roman" panose="02020603050405020304" pitchFamily="18" charset="0"/>
              </a:rPr>
              <a:pPr>
                <a:spcBef>
                  <a:spcPct val="0"/>
                </a:spcBef>
              </a:pPr>
              <a:t>47</a:t>
            </a:fld>
            <a:endParaRPr lang="en-CA" altLang="en-US" sz="1400">
              <a:solidFill>
                <a:srgbClr val="00CCFF"/>
              </a:solidFill>
              <a:latin typeface="Times New Roman" panose="02020603050405020304" pitchFamily="18" charset="0"/>
            </a:endParaRPr>
          </a:p>
        </p:txBody>
      </p:sp>
      <p:sp>
        <p:nvSpPr>
          <p:cNvPr id="283650" name="Rectangle 2">
            <a:extLst>
              <a:ext uri="{FF2B5EF4-FFF2-40B4-BE49-F238E27FC236}">
                <a16:creationId xmlns:a16="http://schemas.microsoft.com/office/drawing/2014/main" id="{162D6FE6-E5B1-1749-8DA2-95CB8162C6FF}"/>
              </a:ext>
            </a:extLst>
          </p:cNvPr>
          <p:cNvSpPr>
            <a:spLocks noGrp="1" noChangeArrowheads="1"/>
          </p:cNvSpPr>
          <p:nvPr>
            <p:ph type="title"/>
          </p:nvPr>
        </p:nvSpPr>
        <p:spPr>
          <a:xfrm>
            <a:off x="228600" y="0"/>
            <a:ext cx="8610600" cy="838200"/>
          </a:xfrm>
        </p:spPr>
        <p:txBody>
          <a:bodyPr/>
          <a:lstStyle/>
          <a:p>
            <a:pPr eaLnBrk="1" hangingPunct="1">
              <a:defRPr/>
            </a:pPr>
            <a:r>
              <a:rPr lang="en-US" sz="3600" dirty="0"/>
              <a:t>Representing Directed Graphs</a:t>
            </a:r>
            <a:endParaRPr lang="en-CA" sz="3600" dirty="0"/>
          </a:p>
        </p:txBody>
      </p:sp>
      <p:sp>
        <p:nvSpPr>
          <p:cNvPr id="283665" name="Rectangle 17">
            <a:extLst>
              <a:ext uri="{FF2B5EF4-FFF2-40B4-BE49-F238E27FC236}">
                <a16:creationId xmlns:a16="http://schemas.microsoft.com/office/drawing/2014/main" id="{FF4E2631-3222-00DD-BF84-9E6DE5086A1A}"/>
              </a:ext>
            </a:extLst>
          </p:cNvPr>
          <p:cNvSpPr>
            <a:spLocks noGrp="1" noChangeArrowheads="1"/>
          </p:cNvSpPr>
          <p:nvPr>
            <p:ph type="body" idx="1"/>
          </p:nvPr>
        </p:nvSpPr>
        <p:spPr>
          <a:xfrm>
            <a:off x="228600" y="1066800"/>
            <a:ext cx="5638800" cy="2438400"/>
          </a:xfrm>
        </p:spPr>
        <p:txBody>
          <a:bodyPr/>
          <a:lstStyle/>
          <a:p>
            <a:pPr marL="0" indent="0" eaLnBrk="1" hangingPunct="1">
              <a:spcAft>
                <a:spcPct val="20000"/>
              </a:spcAft>
              <a:buNone/>
              <a:defRPr/>
            </a:pPr>
            <a:r>
              <a:rPr lang="en-US" sz="2800" b="1" dirty="0">
                <a:solidFill>
                  <a:srgbClr val="7030A0"/>
                </a:solidFill>
                <a:sym typeface="Symbol" pitchFamily="18" charset="2"/>
              </a:rPr>
              <a:t>Example:</a:t>
            </a:r>
            <a:r>
              <a:rPr lang="en-US" sz="2800" dirty="0">
                <a:solidFill>
                  <a:srgbClr val="7030A0"/>
                </a:solidFill>
                <a:sym typeface="Symbol" pitchFamily="18" charset="2"/>
              </a:rPr>
              <a:t> </a:t>
            </a:r>
            <a:r>
              <a:rPr lang="en-US" sz="2800" dirty="0">
                <a:sym typeface="Symbol" pitchFamily="18" charset="2"/>
              </a:rPr>
              <a:t>What is the adjacency matrix A</a:t>
            </a:r>
            <a:r>
              <a:rPr lang="en-US" sz="2800" baseline="-25000" dirty="0">
                <a:sym typeface="Symbol" pitchFamily="18" charset="2"/>
              </a:rPr>
              <a:t>G</a:t>
            </a:r>
            <a:r>
              <a:rPr lang="en-US" sz="2800" dirty="0">
                <a:sym typeface="Symbol" pitchFamily="18" charset="2"/>
              </a:rPr>
              <a:t> for the following directed graph G based on the order of vertices a, b, c, d ?</a:t>
            </a:r>
            <a:endParaRPr lang="en-US" sz="2800" dirty="0">
              <a:solidFill>
                <a:srgbClr val="66FF33"/>
              </a:solidFill>
              <a:sym typeface="Symbol" pitchFamily="18" charset="2"/>
            </a:endParaRPr>
          </a:p>
        </p:txBody>
      </p:sp>
      <p:sp>
        <p:nvSpPr>
          <p:cNvPr id="283666" name="Rectangle 18">
            <a:extLst>
              <a:ext uri="{FF2B5EF4-FFF2-40B4-BE49-F238E27FC236}">
                <a16:creationId xmlns:a16="http://schemas.microsoft.com/office/drawing/2014/main" id="{94EC3340-2495-7498-A1B4-C87B3BECC878}"/>
              </a:ext>
            </a:extLst>
          </p:cNvPr>
          <p:cNvSpPr>
            <a:spLocks noChangeArrowheads="1"/>
          </p:cNvSpPr>
          <p:nvPr/>
        </p:nvSpPr>
        <p:spPr bwMode="auto">
          <a:xfrm>
            <a:off x="228600" y="3733800"/>
            <a:ext cx="6248400" cy="533400"/>
          </a:xfrm>
          <a:prstGeom prst="rect">
            <a:avLst/>
          </a:prstGeom>
          <a:noFill/>
          <a:ln w="9525">
            <a:noFill/>
            <a:miter lim="800000"/>
            <a:headEnd/>
            <a:tailEnd/>
          </a:ln>
          <a:effectLst/>
        </p:spPr>
        <p:txBody>
          <a:bodyPr/>
          <a:lstStyle/>
          <a:p>
            <a:pPr eaLnBrk="1" hangingPunct="1">
              <a:spcBef>
                <a:spcPct val="20000"/>
              </a:spcBef>
              <a:spcAft>
                <a:spcPct val="20000"/>
              </a:spcAft>
              <a:defRPr/>
            </a:pPr>
            <a:r>
              <a:rPr lang="en-US" b="1" dirty="0">
                <a:solidFill>
                  <a:srgbClr val="7030A0"/>
                </a:solidFill>
                <a:effectLst>
                  <a:outerShdw blurRad="38100" dist="38100" dir="2700000" algn="tl">
                    <a:srgbClr val="000000"/>
                  </a:outerShdw>
                </a:effectLst>
                <a:sym typeface="Symbol" pitchFamily="18" charset="2"/>
              </a:rPr>
              <a:t>Solution:</a:t>
            </a:r>
            <a:endParaRPr lang="en-US" dirty="0">
              <a:solidFill>
                <a:srgbClr val="7030A0"/>
              </a:solidFill>
              <a:effectLst>
                <a:outerShdw blurRad="38100" dist="38100" dir="2700000" algn="tl">
                  <a:srgbClr val="000000"/>
                </a:outerShdw>
              </a:effectLst>
              <a:sym typeface="Symbol" pitchFamily="18" charset="2"/>
            </a:endParaRPr>
          </a:p>
        </p:txBody>
      </p:sp>
      <p:graphicFrame>
        <p:nvGraphicFramePr>
          <p:cNvPr id="3" name="Object 19">
            <a:extLst>
              <a:ext uri="{FF2B5EF4-FFF2-40B4-BE49-F238E27FC236}">
                <a16:creationId xmlns:a16="http://schemas.microsoft.com/office/drawing/2014/main" id="{9DE337A0-9847-C283-0A99-EF8F5503F4B3}"/>
              </a:ext>
            </a:extLst>
          </p:cNvPr>
          <p:cNvGraphicFramePr>
            <a:graphicFrameLocks noChangeAspect="1"/>
          </p:cNvGraphicFramePr>
          <p:nvPr/>
        </p:nvGraphicFramePr>
        <p:xfrm>
          <a:off x="2146300" y="3124200"/>
          <a:ext cx="2563813" cy="1922463"/>
        </p:xfrm>
        <a:graphic>
          <a:graphicData uri="http://schemas.openxmlformats.org/presentationml/2006/ole">
            <mc:AlternateContent xmlns:mc="http://schemas.openxmlformats.org/markup-compatibility/2006">
              <mc:Choice xmlns:v="urn:schemas-microsoft-com:vml" Requires="v">
                <p:oleObj name="Equation" r:id="rId3" imgW="1126510" imgH="821710" progId="Equation.3">
                  <p:embed/>
                </p:oleObj>
              </mc:Choice>
              <mc:Fallback>
                <p:oleObj name="Equation" r:id="rId3" imgW="1126510" imgH="821710" progId="Equation.3">
                  <p:embed/>
                  <p:pic>
                    <p:nvPicPr>
                      <p:cNvPr id="3" name="Object 19">
                        <a:extLst>
                          <a:ext uri="{FF2B5EF4-FFF2-40B4-BE49-F238E27FC236}">
                            <a16:creationId xmlns:a16="http://schemas.microsoft.com/office/drawing/2014/main" id="{9DE337A0-9847-C283-0A99-EF8F5503F4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6300" y="3124200"/>
                        <a:ext cx="2563813" cy="1922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5" name="Group 17">
            <a:extLst>
              <a:ext uri="{FF2B5EF4-FFF2-40B4-BE49-F238E27FC236}">
                <a16:creationId xmlns:a16="http://schemas.microsoft.com/office/drawing/2014/main" id="{8223B700-77FD-E11A-4D44-57EAE709907A}"/>
              </a:ext>
            </a:extLst>
          </p:cNvPr>
          <p:cNvGrpSpPr>
            <a:grpSpLocks/>
          </p:cNvGrpSpPr>
          <p:nvPr/>
        </p:nvGrpSpPr>
        <p:grpSpPr bwMode="auto">
          <a:xfrm>
            <a:off x="6248400" y="827314"/>
            <a:ext cx="2895600" cy="2119313"/>
            <a:chOff x="3312" y="480"/>
            <a:chExt cx="1824" cy="1335"/>
          </a:xfrm>
        </p:grpSpPr>
        <p:sp>
          <p:nvSpPr>
            <p:cNvPr id="6" name="Text Box 18">
              <a:extLst>
                <a:ext uri="{FF2B5EF4-FFF2-40B4-BE49-F238E27FC236}">
                  <a16:creationId xmlns:a16="http://schemas.microsoft.com/office/drawing/2014/main" id="{5395F900-1131-F226-41D3-28383B36D07A}"/>
                </a:ext>
              </a:extLst>
            </p:cNvPr>
            <p:cNvSpPr txBox="1">
              <a:spLocks noChangeArrowheads="1"/>
            </p:cNvSpPr>
            <p:nvPr/>
          </p:nvSpPr>
          <p:spPr bwMode="auto">
            <a:xfrm>
              <a:off x="3936" y="480"/>
              <a:ext cx="384"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a</a:t>
              </a:r>
              <a:endParaRPr lang="en-US" baseline="-25000">
                <a:effectLst>
                  <a:outerShdw blurRad="38100" dist="38100" dir="2700000" algn="tl">
                    <a:srgbClr val="000000"/>
                  </a:outerShdw>
                </a:effectLst>
              </a:endParaRPr>
            </a:p>
          </p:txBody>
        </p:sp>
        <p:sp>
          <p:nvSpPr>
            <p:cNvPr id="7" name="AutoShape 19">
              <a:extLst>
                <a:ext uri="{FF2B5EF4-FFF2-40B4-BE49-F238E27FC236}">
                  <a16:creationId xmlns:a16="http://schemas.microsoft.com/office/drawing/2014/main" id="{BB00DC02-1E22-397D-2E37-1E2BA489FC6F}"/>
                </a:ext>
              </a:extLst>
            </p:cNvPr>
            <p:cNvSpPr>
              <a:spLocks noChangeArrowheads="1"/>
            </p:cNvSpPr>
            <p:nvPr/>
          </p:nvSpPr>
          <p:spPr bwMode="auto">
            <a:xfrm>
              <a:off x="3984" y="1584"/>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8" name="AutoShape 20">
              <a:extLst>
                <a:ext uri="{FF2B5EF4-FFF2-40B4-BE49-F238E27FC236}">
                  <a16:creationId xmlns:a16="http://schemas.microsoft.com/office/drawing/2014/main" id="{F664BE3C-0BA1-8C50-65E1-E948261BF85F}"/>
                </a:ext>
              </a:extLst>
            </p:cNvPr>
            <p:cNvSpPr>
              <a:spLocks noChangeArrowheads="1"/>
            </p:cNvSpPr>
            <p:nvPr/>
          </p:nvSpPr>
          <p:spPr bwMode="auto">
            <a:xfrm>
              <a:off x="3552" y="960"/>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9" name="AutoShape 21">
              <a:extLst>
                <a:ext uri="{FF2B5EF4-FFF2-40B4-BE49-F238E27FC236}">
                  <a16:creationId xmlns:a16="http://schemas.microsoft.com/office/drawing/2014/main" id="{A2A251DF-928E-E047-8EB4-9AF9709DB591}"/>
                </a:ext>
              </a:extLst>
            </p:cNvPr>
            <p:cNvSpPr>
              <a:spLocks noChangeArrowheads="1"/>
            </p:cNvSpPr>
            <p:nvPr/>
          </p:nvSpPr>
          <p:spPr bwMode="auto">
            <a:xfrm>
              <a:off x="4608" y="960"/>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10" name="AutoShape 22">
              <a:extLst>
                <a:ext uri="{FF2B5EF4-FFF2-40B4-BE49-F238E27FC236}">
                  <a16:creationId xmlns:a16="http://schemas.microsoft.com/office/drawing/2014/main" id="{93FAFD48-6F1B-0B6E-CFDC-8A27FE91FAF7}"/>
                </a:ext>
              </a:extLst>
            </p:cNvPr>
            <p:cNvSpPr>
              <a:spLocks noChangeArrowheads="1"/>
            </p:cNvSpPr>
            <p:nvPr/>
          </p:nvSpPr>
          <p:spPr bwMode="auto">
            <a:xfrm>
              <a:off x="4176" y="672"/>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cxnSp>
          <p:nvCxnSpPr>
            <p:cNvPr id="11" name="AutoShape 23">
              <a:extLst>
                <a:ext uri="{FF2B5EF4-FFF2-40B4-BE49-F238E27FC236}">
                  <a16:creationId xmlns:a16="http://schemas.microsoft.com/office/drawing/2014/main" id="{8B3F6B91-C1C0-40A4-DD5B-0C6CF8BD5ADF}"/>
                </a:ext>
              </a:extLst>
            </p:cNvPr>
            <p:cNvCxnSpPr>
              <a:cxnSpLocks noChangeShapeType="1"/>
              <a:stCxn id="9" idx="1"/>
              <a:endCxn id="10" idx="5"/>
            </p:cNvCxnSpPr>
            <p:nvPr/>
          </p:nvCxnSpPr>
          <p:spPr bwMode="auto">
            <a:xfrm flipH="1" flipV="1">
              <a:off x="4258" y="754"/>
              <a:ext cx="364" cy="220"/>
            </a:xfrm>
            <a:prstGeom prst="straightConnector1">
              <a:avLst/>
            </a:prstGeom>
            <a:noFill/>
            <a:ln w="25400">
              <a:solidFill>
                <a:srgbClr val="7030A0"/>
              </a:solidFill>
              <a:round/>
              <a:headEnd/>
              <a:tailEnd type="triangle" w="med" len="med"/>
            </a:ln>
            <a:extLst>
              <a:ext uri="{909E8E84-426E-40DD-AFC4-6F175D3DCCD1}">
                <a14:hiddenFill xmlns:a14="http://schemas.microsoft.com/office/drawing/2010/main">
                  <a:noFill/>
                </a14:hiddenFill>
              </a:ext>
            </a:extLst>
          </p:spPr>
        </p:cxnSp>
        <p:cxnSp>
          <p:nvCxnSpPr>
            <p:cNvPr id="12" name="AutoShape 24">
              <a:extLst>
                <a:ext uri="{FF2B5EF4-FFF2-40B4-BE49-F238E27FC236}">
                  <a16:creationId xmlns:a16="http://schemas.microsoft.com/office/drawing/2014/main" id="{55497821-A5F6-60E9-3093-BC992895A030}"/>
                </a:ext>
              </a:extLst>
            </p:cNvPr>
            <p:cNvCxnSpPr>
              <a:cxnSpLocks noChangeShapeType="1"/>
              <a:stCxn id="8" idx="7"/>
              <a:endCxn id="10" idx="3"/>
            </p:cNvCxnSpPr>
            <p:nvPr/>
          </p:nvCxnSpPr>
          <p:spPr bwMode="auto">
            <a:xfrm flipV="1">
              <a:off x="3634" y="754"/>
              <a:ext cx="556" cy="220"/>
            </a:xfrm>
            <a:prstGeom prst="straightConnector1">
              <a:avLst/>
            </a:prstGeom>
            <a:noFill/>
            <a:ln w="25400">
              <a:solidFill>
                <a:srgbClr val="7030A0"/>
              </a:solidFill>
              <a:round/>
              <a:headEnd/>
              <a:tailEnd type="triangle" w="med" len="med"/>
            </a:ln>
            <a:extLst>
              <a:ext uri="{909E8E84-426E-40DD-AFC4-6F175D3DCCD1}">
                <a14:hiddenFill xmlns:a14="http://schemas.microsoft.com/office/drawing/2010/main">
                  <a:noFill/>
                </a14:hiddenFill>
              </a:ext>
            </a:extLst>
          </p:spPr>
        </p:cxnSp>
        <p:cxnSp>
          <p:nvCxnSpPr>
            <p:cNvPr id="13" name="AutoShape 25">
              <a:extLst>
                <a:ext uri="{FF2B5EF4-FFF2-40B4-BE49-F238E27FC236}">
                  <a16:creationId xmlns:a16="http://schemas.microsoft.com/office/drawing/2014/main" id="{C5658958-AD62-D87D-1B7A-1CF0F52858A8}"/>
                </a:ext>
              </a:extLst>
            </p:cNvPr>
            <p:cNvCxnSpPr>
              <a:cxnSpLocks noChangeShapeType="1"/>
              <a:stCxn id="10" idx="4"/>
            </p:cNvCxnSpPr>
            <p:nvPr/>
          </p:nvCxnSpPr>
          <p:spPr bwMode="auto">
            <a:xfrm flipH="1">
              <a:off x="4056" y="768"/>
              <a:ext cx="168" cy="808"/>
            </a:xfrm>
            <a:prstGeom prst="straightConnector1">
              <a:avLst/>
            </a:prstGeom>
            <a:noFill/>
            <a:ln w="25400">
              <a:solidFill>
                <a:srgbClr val="7030A0"/>
              </a:solidFill>
              <a:round/>
              <a:headEnd/>
              <a:tailEnd type="triangle" w="med" len="med"/>
            </a:ln>
            <a:extLst>
              <a:ext uri="{909E8E84-426E-40DD-AFC4-6F175D3DCCD1}">
                <a14:hiddenFill xmlns:a14="http://schemas.microsoft.com/office/drawing/2010/main">
                  <a:noFill/>
                </a14:hiddenFill>
              </a:ext>
            </a:extLst>
          </p:spPr>
        </p:cxnSp>
        <p:cxnSp>
          <p:nvCxnSpPr>
            <p:cNvPr id="14" name="AutoShape 26">
              <a:extLst>
                <a:ext uri="{FF2B5EF4-FFF2-40B4-BE49-F238E27FC236}">
                  <a16:creationId xmlns:a16="http://schemas.microsoft.com/office/drawing/2014/main" id="{07CBB2C8-631B-E72E-1E5F-23CE07E77039}"/>
                </a:ext>
              </a:extLst>
            </p:cNvPr>
            <p:cNvCxnSpPr>
              <a:cxnSpLocks noChangeShapeType="1"/>
              <a:stCxn id="8" idx="6"/>
              <a:endCxn id="9" idx="2"/>
            </p:cNvCxnSpPr>
            <p:nvPr/>
          </p:nvCxnSpPr>
          <p:spPr bwMode="auto">
            <a:xfrm>
              <a:off x="3648" y="1008"/>
              <a:ext cx="960" cy="0"/>
            </a:xfrm>
            <a:prstGeom prst="straightConnector1">
              <a:avLst/>
            </a:prstGeom>
            <a:noFill/>
            <a:ln w="25400">
              <a:solidFill>
                <a:srgbClr val="7030A0"/>
              </a:solidFill>
              <a:round/>
              <a:headEnd/>
              <a:tailEnd type="triangle" w="med" len="med"/>
            </a:ln>
            <a:extLst>
              <a:ext uri="{909E8E84-426E-40DD-AFC4-6F175D3DCCD1}">
                <a14:hiddenFill xmlns:a14="http://schemas.microsoft.com/office/drawing/2010/main">
                  <a:noFill/>
                </a14:hiddenFill>
              </a:ext>
            </a:extLst>
          </p:spPr>
        </p:cxnSp>
        <p:cxnSp>
          <p:nvCxnSpPr>
            <p:cNvPr id="15" name="AutoShape 27">
              <a:extLst>
                <a:ext uri="{FF2B5EF4-FFF2-40B4-BE49-F238E27FC236}">
                  <a16:creationId xmlns:a16="http://schemas.microsoft.com/office/drawing/2014/main" id="{676A0ED6-F8E4-63E6-2079-46A10050E7FB}"/>
                </a:ext>
              </a:extLst>
            </p:cNvPr>
            <p:cNvCxnSpPr>
              <a:cxnSpLocks noChangeShapeType="1"/>
              <a:stCxn id="8" idx="5"/>
              <a:endCxn id="7" idx="1"/>
            </p:cNvCxnSpPr>
            <p:nvPr/>
          </p:nvCxnSpPr>
          <p:spPr bwMode="auto">
            <a:xfrm>
              <a:off x="3634" y="1042"/>
              <a:ext cx="364" cy="556"/>
            </a:xfrm>
            <a:prstGeom prst="straightConnector1">
              <a:avLst/>
            </a:prstGeom>
            <a:noFill/>
            <a:ln w="25400">
              <a:solidFill>
                <a:srgbClr val="7030A0"/>
              </a:solidFill>
              <a:round/>
              <a:headEnd/>
              <a:tailEnd type="triangle" w="med" len="med"/>
            </a:ln>
            <a:extLst>
              <a:ext uri="{909E8E84-426E-40DD-AFC4-6F175D3DCCD1}">
                <a14:hiddenFill xmlns:a14="http://schemas.microsoft.com/office/drawing/2010/main">
                  <a:noFill/>
                </a14:hiddenFill>
              </a:ext>
            </a:extLst>
          </p:spPr>
        </p:cxnSp>
        <p:sp>
          <p:nvSpPr>
            <p:cNvPr id="16" name="Text Box 28">
              <a:extLst>
                <a:ext uri="{FF2B5EF4-FFF2-40B4-BE49-F238E27FC236}">
                  <a16:creationId xmlns:a16="http://schemas.microsoft.com/office/drawing/2014/main" id="{8424346B-5B50-D2B9-BA46-C60C81879DCE}"/>
                </a:ext>
              </a:extLst>
            </p:cNvPr>
            <p:cNvSpPr txBox="1">
              <a:spLocks noChangeArrowheads="1"/>
            </p:cNvSpPr>
            <p:nvPr/>
          </p:nvSpPr>
          <p:spPr bwMode="auto">
            <a:xfrm>
              <a:off x="4752" y="816"/>
              <a:ext cx="384"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b</a:t>
              </a:r>
              <a:endParaRPr lang="en-US" baseline="-25000">
                <a:effectLst>
                  <a:outerShdw blurRad="38100" dist="38100" dir="2700000" algn="tl">
                    <a:srgbClr val="000000"/>
                  </a:outerShdw>
                </a:effectLst>
              </a:endParaRPr>
            </a:p>
          </p:txBody>
        </p:sp>
        <p:sp>
          <p:nvSpPr>
            <p:cNvPr id="17" name="Text Box 29">
              <a:extLst>
                <a:ext uri="{FF2B5EF4-FFF2-40B4-BE49-F238E27FC236}">
                  <a16:creationId xmlns:a16="http://schemas.microsoft.com/office/drawing/2014/main" id="{124ED8D3-2A9C-E7D9-53DE-60F51F60371D}"/>
                </a:ext>
              </a:extLst>
            </p:cNvPr>
            <p:cNvSpPr txBox="1">
              <a:spLocks noChangeArrowheads="1"/>
            </p:cNvSpPr>
            <p:nvPr/>
          </p:nvSpPr>
          <p:spPr bwMode="auto">
            <a:xfrm>
              <a:off x="4080" y="1488"/>
              <a:ext cx="384"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c</a:t>
              </a:r>
              <a:endParaRPr lang="en-US" baseline="-25000">
                <a:effectLst>
                  <a:outerShdw blurRad="38100" dist="38100" dir="2700000" algn="tl">
                    <a:srgbClr val="000000"/>
                  </a:outerShdw>
                </a:effectLst>
              </a:endParaRPr>
            </a:p>
          </p:txBody>
        </p:sp>
        <p:sp>
          <p:nvSpPr>
            <p:cNvPr id="18" name="Text Box 30">
              <a:extLst>
                <a:ext uri="{FF2B5EF4-FFF2-40B4-BE49-F238E27FC236}">
                  <a16:creationId xmlns:a16="http://schemas.microsoft.com/office/drawing/2014/main" id="{0C1C3889-3A3D-CB57-BF1E-A7B38D092715}"/>
                </a:ext>
              </a:extLst>
            </p:cNvPr>
            <p:cNvSpPr txBox="1">
              <a:spLocks noChangeArrowheads="1"/>
            </p:cNvSpPr>
            <p:nvPr/>
          </p:nvSpPr>
          <p:spPr bwMode="auto">
            <a:xfrm>
              <a:off x="3312" y="672"/>
              <a:ext cx="384"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d</a:t>
              </a:r>
              <a:endParaRPr lang="en-US" baseline="-25000">
                <a:effectLst>
                  <a:outerShdw blurRad="38100" dist="38100" dir="2700000" algn="tl">
                    <a:srgbClr val="000000"/>
                  </a:outerShdw>
                </a:effectLst>
              </a:endParaRPr>
            </a:p>
          </p:txBody>
        </p:sp>
      </p:grpSp>
      <p:sp>
        <p:nvSpPr>
          <p:cNvPr id="20" name="TextBox 19">
            <a:extLst>
              <a:ext uri="{FF2B5EF4-FFF2-40B4-BE49-F238E27FC236}">
                <a16:creationId xmlns:a16="http://schemas.microsoft.com/office/drawing/2014/main" id="{2299C067-74D9-8D36-33D4-91B57305BDDC}"/>
              </a:ext>
            </a:extLst>
          </p:cNvPr>
          <p:cNvSpPr txBox="1"/>
          <p:nvPr/>
        </p:nvSpPr>
        <p:spPr>
          <a:xfrm>
            <a:off x="201711" y="5486400"/>
            <a:ext cx="8328024" cy="1200329"/>
          </a:xfrm>
          <a:prstGeom prst="rect">
            <a:avLst/>
          </a:prstGeom>
          <a:noFill/>
        </p:spPr>
        <p:txBody>
          <a:bodyPr wrap="square">
            <a:spAutoFit/>
          </a:bodyPr>
          <a:lstStyle/>
          <a:p>
            <a:pPr marL="640080" lvl="2" indent="-365760"/>
            <a:r>
              <a:rPr lang="en-US" dirty="0"/>
              <a:t>The adjacency matrix for a directed graph does not have to be symmetric: there may not be an edge from </a:t>
            </a:r>
            <a:r>
              <a:rPr lang="en-US" i="1" dirty="0"/>
              <a:t>v</a:t>
            </a:r>
            <a:r>
              <a:rPr lang="en-US" i="1" baseline="-25000" dirty="0"/>
              <a:t>i</a:t>
            </a:r>
            <a:r>
              <a:rPr lang="en-US" i="1" dirty="0"/>
              <a:t> </a:t>
            </a:r>
            <a:r>
              <a:rPr lang="en-US" dirty="0"/>
              <a:t>to </a:t>
            </a:r>
            <a:r>
              <a:rPr lang="en-US" i="1" dirty="0" err="1"/>
              <a:t>v</a:t>
            </a:r>
            <a:r>
              <a:rPr lang="en-US" i="1" baseline="-25000" dirty="0" err="1"/>
              <a:t>j</a:t>
            </a:r>
            <a:r>
              <a:rPr lang="en-US" dirty="0"/>
              <a:t>, when there is an edge from </a:t>
            </a:r>
            <a:r>
              <a:rPr lang="en-US" i="1" dirty="0" err="1"/>
              <a:t>v</a:t>
            </a:r>
            <a:r>
              <a:rPr lang="en-US" i="1" baseline="-25000" dirty="0" err="1"/>
              <a:t>j</a:t>
            </a:r>
            <a:r>
              <a:rPr lang="en-US" i="1" dirty="0"/>
              <a:t> </a:t>
            </a:r>
            <a:r>
              <a:rPr lang="en-US" dirty="0"/>
              <a:t>to </a:t>
            </a:r>
            <a:r>
              <a:rPr lang="en-US" i="1" dirty="0"/>
              <a:t>v</a:t>
            </a:r>
            <a:r>
              <a:rPr lang="en-US" i="1" baseline="-25000" dirty="0"/>
              <a:t>i</a:t>
            </a:r>
            <a:r>
              <a:rPr lang="en-US" dirty="0"/>
              <a:t>. </a:t>
            </a:r>
          </a:p>
          <a:p>
            <a:pPr marL="640080" lvl="2" indent="-365760"/>
            <a:r>
              <a:rPr lang="en-US" dirty="0"/>
              <a:t>To represent directed multigraphs, the value of </a:t>
            </a:r>
            <a:r>
              <a:rPr lang="en-US" i="1" dirty="0" err="1"/>
              <a:t>a</a:t>
            </a:r>
            <a:r>
              <a:rPr lang="en-US" i="1" baseline="-25000" dirty="0" err="1"/>
              <a:t>ij</a:t>
            </a:r>
            <a:r>
              <a:rPr lang="en-US" dirty="0"/>
              <a:t> is the number of edges connecting </a:t>
            </a:r>
            <a:r>
              <a:rPr lang="en-US" i="1" dirty="0"/>
              <a:t>v</a:t>
            </a:r>
            <a:r>
              <a:rPr lang="en-US" i="1" baseline="-25000" dirty="0"/>
              <a:t>i</a:t>
            </a:r>
            <a:r>
              <a:rPr lang="en-US" i="1" dirty="0"/>
              <a:t> </a:t>
            </a:r>
            <a:r>
              <a:rPr lang="en-US" dirty="0"/>
              <a:t>to </a:t>
            </a:r>
            <a:r>
              <a:rPr lang="en-US" i="1" dirty="0" err="1"/>
              <a:t>v</a:t>
            </a:r>
            <a:r>
              <a:rPr lang="en-US" i="1" baseline="-25000" dirty="0" err="1"/>
              <a:t>j</a:t>
            </a:r>
            <a:r>
              <a:rPr lang="en-US" dirty="0"/>
              <a:t>.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0139" y="0"/>
            <a:ext cx="5523722" cy="1143000"/>
          </a:xfrm>
        </p:spPr>
        <p:txBody>
          <a:bodyPr>
            <a:normAutofit/>
          </a:bodyPr>
          <a:lstStyle/>
          <a:p>
            <a:r>
              <a:rPr lang="en-US" sz="3600" dirty="0"/>
              <a:t>Representation of Graphs: </a:t>
            </a:r>
            <a:br>
              <a:rPr lang="en-US" sz="3600" dirty="0"/>
            </a:br>
            <a:r>
              <a:rPr lang="en-US" sz="3600" dirty="0"/>
              <a:t>Incidence Matrices</a:t>
            </a:r>
          </a:p>
        </p:txBody>
      </p:sp>
      <p:sp>
        <p:nvSpPr>
          <p:cNvPr id="3" name="Content Placeholder 2"/>
          <p:cNvSpPr>
            <a:spLocks noGrp="1"/>
          </p:cNvSpPr>
          <p:nvPr>
            <p:ph idx="1"/>
          </p:nvPr>
        </p:nvSpPr>
        <p:spPr/>
        <p:txBody>
          <a:bodyPr/>
          <a:lstStyle/>
          <a:p>
            <a:pPr indent="0">
              <a:buNone/>
            </a:pPr>
            <a:r>
              <a:rPr lang="en-US" b="1" dirty="0"/>
              <a:t>Definition</a:t>
            </a:r>
            <a:r>
              <a:rPr lang="en-US" dirty="0"/>
              <a:t>: Let  </a:t>
            </a:r>
            <a:r>
              <a:rPr lang="en-US" i="1" dirty="0"/>
              <a:t>G</a:t>
            </a:r>
            <a:r>
              <a:rPr lang="en-US" dirty="0"/>
              <a:t> = (</a:t>
            </a:r>
            <a:r>
              <a:rPr lang="en-US" i="1" dirty="0"/>
              <a:t>V</a:t>
            </a:r>
            <a:r>
              <a:rPr lang="en-US" dirty="0"/>
              <a:t>, </a:t>
            </a:r>
            <a:r>
              <a:rPr lang="en-US" i="1" dirty="0"/>
              <a:t>E</a:t>
            </a:r>
            <a:r>
              <a:rPr lang="en-US" dirty="0"/>
              <a:t>) be an undirected graph with vertices where </a:t>
            </a:r>
            <a:r>
              <a:rPr lang="en-US" i="1" dirty="0"/>
              <a:t>v</a:t>
            </a:r>
            <a:r>
              <a:rPr lang="en-US" baseline="-25000" dirty="0">
                <a:latin typeface="Cambria Math" pitchFamily="18" charset="0"/>
                <a:ea typeface="Cambria Math" pitchFamily="18" charset="0"/>
              </a:rPr>
              <a:t>1</a:t>
            </a:r>
            <a:r>
              <a:rPr lang="en-US" dirty="0"/>
              <a:t>, </a:t>
            </a:r>
            <a:r>
              <a:rPr lang="en-US" i="1" dirty="0"/>
              <a:t>v</a:t>
            </a:r>
            <a:r>
              <a:rPr lang="en-US" baseline="-25000" dirty="0">
                <a:latin typeface="Cambria Math" pitchFamily="18" charset="0"/>
                <a:ea typeface="Cambria Math" pitchFamily="18" charset="0"/>
              </a:rPr>
              <a:t>2</a:t>
            </a:r>
            <a:r>
              <a:rPr lang="en-US" dirty="0"/>
              <a:t>, … </a:t>
            </a:r>
            <a:r>
              <a:rPr lang="en-US" i="1" dirty="0" err="1"/>
              <a:t>v</a:t>
            </a:r>
            <a:r>
              <a:rPr lang="en-US" i="1" baseline="-25000" dirty="0" err="1">
                <a:latin typeface="Cambria Math" pitchFamily="18" charset="0"/>
                <a:ea typeface="Cambria Math" pitchFamily="18" charset="0"/>
              </a:rPr>
              <a:t>n</a:t>
            </a:r>
            <a:r>
              <a:rPr lang="en-US" dirty="0"/>
              <a:t>  and edges                        </a:t>
            </a:r>
            <a:r>
              <a:rPr lang="en-US" i="1" dirty="0"/>
              <a:t>e</a:t>
            </a:r>
            <a:r>
              <a:rPr lang="en-US" baseline="-25000" dirty="0">
                <a:latin typeface="Cambria Math" pitchFamily="18" charset="0"/>
                <a:ea typeface="Cambria Math" pitchFamily="18" charset="0"/>
              </a:rPr>
              <a:t>1</a:t>
            </a:r>
            <a:r>
              <a:rPr lang="en-US" dirty="0"/>
              <a:t>, </a:t>
            </a:r>
            <a:r>
              <a:rPr lang="en-US" i="1" dirty="0"/>
              <a:t>e</a:t>
            </a:r>
            <a:r>
              <a:rPr lang="en-US" baseline="-25000" dirty="0">
                <a:latin typeface="Cambria Math" pitchFamily="18" charset="0"/>
                <a:ea typeface="Cambria Math" pitchFamily="18" charset="0"/>
              </a:rPr>
              <a:t>2</a:t>
            </a:r>
            <a:r>
              <a:rPr lang="en-US" dirty="0"/>
              <a:t>, … </a:t>
            </a:r>
            <a:r>
              <a:rPr lang="en-US" i="1" dirty="0" err="1"/>
              <a:t>e</a:t>
            </a:r>
            <a:r>
              <a:rPr lang="en-US" i="1" baseline="-25000" dirty="0" err="1">
                <a:latin typeface="Cambria Math" pitchFamily="18" charset="0"/>
                <a:ea typeface="Cambria Math" pitchFamily="18" charset="0"/>
              </a:rPr>
              <a:t>m</a:t>
            </a:r>
            <a:r>
              <a:rPr lang="en-US" dirty="0"/>
              <a:t>.  The incidence matrix with respect to the ordering of </a:t>
            </a:r>
            <a:r>
              <a:rPr lang="en-US" i="1" dirty="0"/>
              <a:t>V</a:t>
            </a:r>
            <a:r>
              <a:rPr lang="en-US" dirty="0"/>
              <a:t> and </a:t>
            </a:r>
            <a:r>
              <a:rPr lang="en-US" i="1" dirty="0"/>
              <a:t>E </a:t>
            </a:r>
            <a:r>
              <a:rPr lang="en-US" dirty="0"/>
              <a:t>is the</a:t>
            </a:r>
            <a:r>
              <a:rPr lang="en-US" i="1" dirty="0"/>
              <a:t> n ×</a:t>
            </a:r>
            <a:r>
              <a:rPr lang="en-US" dirty="0"/>
              <a:t> </a:t>
            </a:r>
            <a:r>
              <a:rPr lang="en-US" i="1" dirty="0"/>
              <a:t>m</a:t>
            </a:r>
            <a:r>
              <a:rPr lang="en-US" dirty="0"/>
              <a:t>  matrix </a:t>
            </a:r>
            <a:r>
              <a:rPr lang="en-US" b="1" dirty="0"/>
              <a:t>M</a:t>
            </a:r>
            <a:r>
              <a:rPr lang="en-US" dirty="0"/>
              <a:t> = [</a:t>
            </a:r>
            <a:r>
              <a:rPr lang="en-US" i="1" dirty="0" err="1"/>
              <a:t>m</a:t>
            </a:r>
            <a:r>
              <a:rPr lang="en-US" i="1" baseline="-25000" dirty="0" err="1"/>
              <a:t>ij</a:t>
            </a:r>
            <a:r>
              <a:rPr lang="en-US" dirty="0"/>
              <a:t>], where</a:t>
            </a:r>
          </a:p>
        </p:txBody>
      </p:sp>
      <p:pic>
        <p:nvPicPr>
          <p:cNvPr id="5" name="Picture 4"/>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2415210" y="3962400"/>
            <a:ext cx="5084445" cy="609600"/>
          </a:xfrm>
          <a:prstGeom prst="rect">
            <a:avLst/>
          </a:prstGeom>
        </p:spPr>
      </p:pic>
      <p:sp>
        <p:nvSpPr>
          <p:cNvPr id="4" name="Rectangle 6">
            <a:extLst>
              <a:ext uri="{FF2B5EF4-FFF2-40B4-BE49-F238E27FC236}">
                <a16:creationId xmlns:a16="http://schemas.microsoft.com/office/drawing/2014/main" id="{BFCE7D9B-C6C0-EB25-4B01-BFD64F8D1AAC}"/>
              </a:ext>
            </a:extLst>
          </p:cNvPr>
          <p:cNvSpPr>
            <a:spLocks noChangeArrowheads="1"/>
          </p:cNvSpPr>
          <p:nvPr/>
        </p:nvSpPr>
        <p:spPr bwMode="auto">
          <a:xfrm>
            <a:off x="381000" y="5410200"/>
            <a:ext cx="8686800" cy="1066800"/>
          </a:xfrm>
          <a:prstGeom prst="rect">
            <a:avLst/>
          </a:prstGeom>
          <a:noFill/>
          <a:ln w="9525">
            <a:noFill/>
            <a:miter lim="800000"/>
            <a:headEnd/>
            <a:tailEnd/>
          </a:ln>
          <a:effectLst/>
        </p:spPr>
        <p:txBody>
          <a:bodyPr/>
          <a:lstStyle/>
          <a:p>
            <a:pPr eaLnBrk="1" hangingPunct="1">
              <a:spcBef>
                <a:spcPct val="20000"/>
              </a:spcBef>
              <a:spcAft>
                <a:spcPct val="20000"/>
              </a:spcAft>
              <a:defRPr/>
            </a:pPr>
            <a:r>
              <a:rPr lang="en-US" b="1" dirty="0">
                <a:solidFill>
                  <a:srgbClr val="7030A0"/>
                </a:solidFill>
                <a:effectLst>
                  <a:outerShdw blurRad="38100" dist="38100" dir="2700000" algn="tl">
                    <a:srgbClr val="000000"/>
                  </a:outerShdw>
                </a:effectLst>
                <a:sym typeface="Symbol" pitchFamily="18" charset="2"/>
              </a:rPr>
              <a:t>Note:</a:t>
            </a:r>
            <a:r>
              <a:rPr lang="en-US" dirty="0">
                <a:solidFill>
                  <a:srgbClr val="7030A0"/>
                </a:solidFill>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Incidence matrices of undirected graphs contain two 1s per column for edges connecting two vertices and one 1 per column for loops.</a:t>
            </a:r>
          </a:p>
        </p:txBody>
      </p:sp>
    </p:spTree>
    <p:extLst>
      <p:ext uri="{BB962C8B-B14F-4D97-AF65-F5344CB8AC3E}">
        <p14:creationId xmlns:p14="http://schemas.microsoft.com/office/powerpoint/2010/main" val="174690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443"/>
            <a:ext cx="8229600" cy="511302"/>
          </a:xfrm>
        </p:spPr>
        <p:txBody>
          <a:bodyPr>
            <a:normAutofit fontScale="90000"/>
          </a:bodyPr>
          <a:lstStyle/>
          <a:p>
            <a:r>
              <a:rPr lang="en-US" sz="3600" dirty="0"/>
              <a:t>Incidence Matrices</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1497532"/>
            <a:ext cx="2819400" cy="2030783"/>
          </a:xfrm>
          <a:prstGeom prst="rect">
            <a:avLst/>
          </a:prstGeom>
        </p:spPr>
      </p:pic>
      <p:pic>
        <p:nvPicPr>
          <p:cNvPr id="7" name="Content Placeholder 6"/>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150844" y="4440780"/>
            <a:ext cx="3026979" cy="2030783"/>
          </a:xfrm>
        </p:spPr>
      </p:pic>
      <p:sp>
        <p:nvSpPr>
          <p:cNvPr id="6" name="TextBox 5"/>
          <p:cNvSpPr txBox="1"/>
          <p:nvPr/>
        </p:nvSpPr>
        <p:spPr>
          <a:xfrm>
            <a:off x="294334" y="1017670"/>
            <a:ext cx="6019800" cy="369332"/>
          </a:xfrm>
          <a:prstGeom prst="rect">
            <a:avLst/>
          </a:prstGeom>
          <a:noFill/>
        </p:spPr>
        <p:txBody>
          <a:bodyPr wrap="square" rtlCol="0">
            <a:spAutoFit/>
          </a:bodyPr>
          <a:lstStyle/>
          <a:p>
            <a:r>
              <a:rPr lang="en-US" b="1" dirty="0"/>
              <a:t>Example</a:t>
            </a:r>
            <a:r>
              <a:rPr lang="en-US" dirty="0"/>
              <a:t>:  Simple Graph and Incidence Matrix</a:t>
            </a:r>
          </a:p>
        </p:txBody>
      </p:sp>
      <p:pic>
        <p:nvPicPr>
          <p:cNvPr id="3" name="Picture 2"/>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304234" y="1821989"/>
            <a:ext cx="2593771" cy="1607011"/>
          </a:xfrm>
          <a:prstGeom prst="rect">
            <a:avLst/>
          </a:prstGeom>
        </p:spPr>
      </p:pic>
      <p:sp>
        <p:nvSpPr>
          <p:cNvPr id="4" name="TextBox 3"/>
          <p:cNvSpPr txBox="1"/>
          <p:nvPr/>
        </p:nvSpPr>
        <p:spPr>
          <a:xfrm>
            <a:off x="6096000" y="1933901"/>
            <a:ext cx="3048000" cy="1477328"/>
          </a:xfrm>
          <a:prstGeom prst="rect">
            <a:avLst/>
          </a:prstGeom>
          <a:noFill/>
        </p:spPr>
        <p:txBody>
          <a:bodyPr wrap="square" rtlCol="0">
            <a:spAutoFit/>
          </a:bodyPr>
          <a:lstStyle/>
          <a:p>
            <a:r>
              <a:rPr lang="en-US" i="1" dirty="0"/>
              <a:t>The rows going from top to bottom represent v</a:t>
            </a:r>
            <a:r>
              <a:rPr lang="en-US" baseline="-25000" dirty="0">
                <a:latin typeface="Cambria Math" pitchFamily="18" charset="0"/>
                <a:ea typeface="Cambria Math" pitchFamily="18" charset="0"/>
              </a:rPr>
              <a:t>1</a:t>
            </a:r>
            <a:r>
              <a:rPr lang="en-US" dirty="0"/>
              <a:t> </a:t>
            </a:r>
            <a:r>
              <a:rPr lang="en-US" i="1" dirty="0"/>
              <a:t>through v</a:t>
            </a:r>
            <a:r>
              <a:rPr lang="en-US" baseline="-25000" dirty="0">
                <a:latin typeface="Cambria Math" pitchFamily="18" charset="0"/>
                <a:ea typeface="Cambria Math" pitchFamily="18" charset="0"/>
              </a:rPr>
              <a:t>5</a:t>
            </a:r>
            <a:r>
              <a:rPr lang="en-US" dirty="0"/>
              <a:t> </a:t>
            </a:r>
            <a:r>
              <a:rPr lang="en-US" i="1" dirty="0"/>
              <a:t>and the columns going from left to right represent e</a:t>
            </a:r>
            <a:r>
              <a:rPr lang="en-US" baseline="-25000" dirty="0">
                <a:latin typeface="Cambria Math" pitchFamily="18" charset="0"/>
                <a:ea typeface="Cambria Math" pitchFamily="18" charset="0"/>
              </a:rPr>
              <a:t>1</a:t>
            </a:r>
            <a:r>
              <a:rPr lang="en-US" dirty="0"/>
              <a:t> </a:t>
            </a:r>
            <a:r>
              <a:rPr lang="en-US" i="1" dirty="0"/>
              <a:t>through</a:t>
            </a:r>
            <a:r>
              <a:rPr lang="en-US" dirty="0"/>
              <a:t> </a:t>
            </a:r>
            <a:r>
              <a:rPr lang="en-US" i="1" dirty="0"/>
              <a:t>e</a:t>
            </a:r>
            <a:r>
              <a:rPr lang="en-US" baseline="-25000" dirty="0">
                <a:latin typeface="Cambria Math" pitchFamily="18" charset="0"/>
                <a:ea typeface="Cambria Math" pitchFamily="18" charset="0"/>
              </a:rPr>
              <a:t>6</a:t>
            </a:r>
            <a:r>
              <a:rPr lang="en-US" dirty="0"/>
              <a:t>.</a:t>
            </a:r>
          </a:p>
        </p:txBody>
      </p:sp>
      <p:sp>
        <p:nvSpPr>
          <p:cNvPr id="9" name="TextBox 8"/>
          <p:cNvSpPr txBox="1"/>
          <p:nvPr/>
        </p:nvSpPr>
        <p:spPr>
          <a:xfrm>
            <a:off x="304800" y="3863987"/>
            <a:ext cx="6019800" cy="369332"/>
          </a:xfrm>
          <a:prstGeom prst="rect">
            <a:avLst/>
          </a:prstGeom>
          <a:noFill/>
        </p:spPr>
        <p:txBody>
          <a:bodyPr wrap="square" rtlCol="0">
            <a:spAutoFit/>
          </a:bodyPr>
          <a:lstStyle/>
          <a:p>
            <a:r>
              <a:rPr lang="en-US" b="1" dirty="0"/>
              <a:t>Example</a:t>
            </a:r>
            <a:r>
              <a:rPr lang="en-US" dirty="0"/>
              <a:t>:  </a:t>
            </a:r>
            <a:r>
              <a:rPr lang="en-US" dirty="0" err="1"/>
              <a:t>Pseudograph</a:t>
            </a:r>
            <a:r>
              <a:rPr lang="en-US" dirty="0"/>
              <a:t> and Incidence Matrix</a:t>
            </a:r>
          </a:p>
        </p:txBody>
      </p:sp>
      <p:pic>
        <p:nvPicPr>
          <p:cNvPr id="12" name="Picture 11"/>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3886200" y="4568991"/>
            <a:ext cx="3177400" cy="1503894"/>
          </a:xfrm>
          <a:prstGeom prst="rect">
            <a:avLst/>
          </a:prstGeom>
        </p:spPr>
      </p:pic>
    </p:spTree>
    <p:extLst>
      <p:ext uri="{BB962C8B-B14F-4D97-AF65-F5344CB8AC3E}">
        <p14:creationId xmlns:p14="http://schemas.microsoft.com/office/powerpoint/2010/main" val="1515828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406" y="377663"/>
            <a:ext cx="8229600" cy="404178"/>
          </a:xfrm>
        </p:spPr>
        <p:txBody>
          <a:bodyPr>
            <a:noAutofit/>
          </a:bodyPr>
          <a:lstStyle/>
          <a:p>
            <a:r>
              <a:rPr lang="en-US" sz="3600" dirty="0"/>
              <a:t>Graphs</a:t>
            </a:r>
          </a:p>
        </p:txBody>
      </p:sp>
      <p:sp>
        <p:nvSpPr>
          <p:cNvPr id="3" name="Content Placeholder 2"/>
          <p:cNvSpPr>
            <a:spLocks noGrp="1"/>
          </p:cNvSpPr>
          <p:nvPr>
            <p:ph idx="1"/>
          </p:nvPr>
        </p:nvSpPr>
        <p:spPr>
          <a:xfrm>
            <a:off x="394855" y="1295400"/>
            <a:ext cx="8229600" cy="5312223"/>
          </a:xfrm>
        </p:spPr>
        <p:txBody>
          <a:bodyPr>
            <a:spAutoFit/>
          </a:bodyPr>
          <a:lstStyle/>
          <a:p>
            <a:pPr>
              <a:buNone/>
            </a:pPr>
            <a:r>
              <a:rPr lang="en-US" b="1" dirty="0"/>
              <a:t>   </a:t>
            </a:r>
            <a:r>
              <a:rPr lang="en-US" sz="2400" b="1" dirty="0"/>
              <a:t>Definition:</a:t>
            </a:r>
            <a:r>
              <a:rPr lang="en-US" sz="2400" dirty="0"/>
              <a:t> A </a:t>
            </a:r>
            <a:r>
              <a:rPr lang="en-US" sz="2400" i="1" dirty="0"/>
              <a:t>graph</a:t>
            </a:r>
            <a:r>
              <a:rPr lang="en-US" sz="2400" dirty="0"/>
              <a:t> </a:t>
            </a:r>
            <a:r>
              <a:rPr lang="en-US" sz="2400" i="1" dirty="0"/>
              <a:t>G = </a:t>
            </a:r>
            <a:r>
              <a:rPr lang="en-US" sz="2400" dirty="0"/>
              <a:t>(</a:t>
            </a:r>
            <a:r>
              <a:rPr lang="en-US" sz="2400" i="1" dirty="0"/>
              <a:t>V, E</a:t>
            </a:r>
            <a:r>
              <a:rPr lang="en-US" sz="2400" dirty="0"/>
              <a:t>)</a:t>
            </a:r>
            <a:r>
              <a:rPr lang="en-US" sz="2400" i="1" dirty="0"/>
              <a:t> </a:t>
            </a:r>
            <a:r>
              <a:rPr lang="en-US" sz="2400" dirty="0"/>
              <a:t>consists of a nonempty set </a:t>
            </a:r>
            <a:r>
              <a:rPr lang="en-US" sz="2400" i="1" dirty="0"/>
              <a:t>V</a:t>
            </a:r>
            <a:r>
              <a:rPr lang="en-US" sz="2400" dirty="0"/>
              <a:t> of </a:t>
            </a:r>
            <a:r>
              <a:rPr lang="en-US" sz="2400" i="1" dirty="0"/>
              <a:t>vertices </a:t>
            </a:r>
            <a:r>
              <a:rPr lang="en-US" sz="2400" dirty="0"/>
              <a:t>(or </a:t>
            </a:r>
            <a:r>
              <a:rPr lang="en-US" sz="2400" i="1" dirty="0"/>
              <a:t>nodes</a:t>
            </a:r>
            <a:r>
              <a:rPr lang="en-US" sz="2400" dirty="0"/>
              <a:t>) and a set </a:t>
            </a:r>
            <a:r>
              <a:rPr lang="en-US" sz="2400" i="1" dirty="0"/>
              <a:t>E</a:t>
            </a:r>
            <a:r>
              <a:rPr lang="en-US" sz="2400" dirty="0"/>
              <a:t> of </a:t>
            </a:r>
            <a:r>
              <a:rPr lang="en-US" sz="2400" i="1" dirty="0"/>
              <a:t>edges. </a:t>
            </a:r>
            <a:r>
              <a:rPr lang="en-US" sz="2400" dirty="0"/>
              <a:t>Each edge has either one or two vertices associated with it, called its </a:t>
            </a:r>
            <a:r>
              <a:rPr lang="en-US" sz="2400" i="1" dirty="0"/>
              <a:t>endpoints</a:t>
            </a:r>
            <a:r>
              <a:rPr lang="en-US" sz="2400" dirty="0"/>
              <a:t>.  An edge is said to </a:t>
            </a:r>
            <a:r>
              <a:rPr lang="en-US" sz="2400" i="1" dirty="0"/>
              <a:t>connect</a:t>
            </a:r>
            <a:r>
              <a:rPr lang="en-US" sz="2400" dirty="0"/>
              <a:t> its endpoints.</a:t>
            </a:r>
          </a:p>
          <a:p>
            <a:pPr>
              <a:buNone/>
            </a:pPr>
            <a:endParaRPr lang="en-US" sz="2400" dirty="0"/>
          </a:p>
          <a:p>
            <a:pPr>
              <a:buNone/>
            </a:pPr>
            <a:endParaRPr lang="en-US" sz="2400" dirty="0"/>
          </a:p>
          <a:p>
            <a:pPr>
              <a:buNone/>
            </a:pPr>
            <a:endParaRPr lang="en-US" sz="2400" dirty="0"/>
          </a:p>
          <a:p>
            <a:pPr>
              <a:buNone/>
            </a:pPr>
            <a:endParaRPr lang="en-US" dirty="0"/>
          </a:p>
          <a:p>
            <a:pPr>
              <a:buNone/>
            </a:pPr>
            <a:r>
              <a:rPr lang="en-US" dirty="0"/>
              <a:t>   </a:t>
            </a:r>
            <a:r>
              <a:rPr lang="en-US" sz="1400" b="1" dirty="0"/>
              <a:t>Remarks</a:t>
            </a:r>
            <a:r>
              <a:rPr lang="en-US" sz="1400" dirty="0"/>
              <a:t>: </a:t>
            </a:r>
          </a:p>
          <a:p>
            <a:pPr lvl="1"/>
            <a:r>
              <a:rPr lang="en-US" sz="1400" dirty="0"/>
              <a:t>The graphs we study here are unrelated to graphs of functions studied in Chapter </a:t>
            </a:r>
            <a:r>
              <a:rPr lang="en-US" sz="1400" dirty="0">
                <a:latin typeface="Cambria" pitchFamily="18" charset="0"/>
              </a:rPr>
              <a:t>2</a:t>
            </a:r>
            <a:r>
              <a:rPr lang="en-US" sz="1400" dirty="0"/>
              <a:t>. </a:t>
            </a:r>
          </a:p>
          <a:p>
            <a:pPr lvl="1"/>
            <a:r>
              <a:rPr lang="en-US" sz="1400" dirty="0"/>
              <a:t>We have a lot of freedom when we draw a picture of a graph.   All that matters is the connections made by the edges, not the particular geometry depicted.   For example, the lengths of edges, whether edges cross, how vertices are depicted, and so on, do not matter</a:t>
            </a:r>
          </a:p>
          <a:p>
            <a:pPr lvl="1"/>
            <a:r>
              <a:rPr lang="en-US" sz="1400" dirty="0"/>
              <a:t>A graph with an infinite vertex set  is called an </a:t>
            </a:r>
            <a:r>
              <a:rPr lang="en-US" sz="1400" i="1" dirty="0"/>
              <a:t>infinite graph. </a:t>
            </a:r>
            <a:r>
              <a:rPr lang="en-US" sz="1400" dirty="0"/>
              <a:t>A graph with a finite vertex set is called a </a:t>
            </a:r>
            <a:r>
              <a:rPr lang="en-US" sz="1400" i="1" dirty="0"/>
              <a:t>finite graph</a:t>
            </a:r>
            <a:r>
              <a:rPr lang="en-US" sz="1400" dirty="0"/>
              <a:t>. We (following the text) restrict our attention to finite graphs.</a:t>
            </a:r>
          </a:p>
        </p:txBody>
      </p:sp>
      <p:grpSp>
        <p:nvGrpSpPr>
          <p:cNvPr id="22" name="Group 21"/>
          <p:cNvGrpSpPr/>
          <p:nvPr/>
        </p:nvGrpSpPr>
        <p:grpSpPr>
          <a:xfrm>
            <a:off x="4191000" y="3352800"/>
            <a:ext cx="2758452" cy="1590611"/>
            <a:chOff x="3778826" y="3475664"/>
            <a:chExt cx="2758452" cy="1590611"/>
          </a:xfrm>
        </p:grpSpPr>
        <p:sp>
          <p:nvSpPr>
            <p:cNvPr id="31" name="TextBox 30"/>
            <p:cNvSpPr txBox="1"/>
            <p:nvPr/>
          </p:nvSpPr>
          <p:spPr>
            <a:xfrm>
              <a:off x="3778826" y="3475664"/>
              <a:ext cx="318655" cy="249356"/>
            </a:xfrm>
            <a:prstGeom prst="rect">
              <a:avLst/>
            </a:prstGeom>
            <a:noFill/>
          </p:spPr>
          <p:txBody>
            <a:bodyPr wrap="square" rtlCol="0">
              <a:spAutoFit/>
            </a:bodyPr>
            <a:lstStyle/>
            <a:p>
              <a:r>
                <a:rPr lang="en-US" i="1" dirty="0"/>
                <a:t>a</a:t>
              </a:r>
            </a:p>
          </p:txBody>
        </p:sp>
        <p:sp>
          <p:nvSpPr>
            <p:cNvPr id="33" name="Oval 32"/>
            <p:cNvSpPr/>
            <p:nvPr/>
          </p:nvSpPr>
          <p:spPr>
            <a:xfrm>
              <a:off x="4147369" y="3570666"/>
              <a:ext cx="159327" cy="1543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953078" y="4769181"/>
              <a:ext cx="159327" cy="1543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5953078" y="3611629"/>
              <a:ext cx="159327" cy="1543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p:cNvCxnSpPr>
              <a:stCxn id="33" idx="5"/>
              <a:endCxn id="34" idx="1"/>
            </p:cNvCxnSpPr>
            <p:nvPr/>
          </p:nvCxnSpPr>
          <p:spPr>
            <a:xfrm>
              <a:off x="4283363" y="3702403"/>
              <a:ext cx="1693048" cy="1089381"/>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218622" y="4704724"/>
              <a:ext cx="318655" cy="249356"/>
            </a:xfrm>
            <a:prstGeom prst="rect">
              <a:avLst/>
            </a:prstGeom>
            <a:noFill/>
          </p:spPr>
          <p:txBody>
            <a:bodyPr wrap="square" rtlCol="0">
              <a:spAutoFit/>
            </a:bodyPr>
            <a:lstStyle/>
            <a:p>
              <a:r>
                <a:rPr lang="en-US" i="1" dirty="0"/>
                <a:t>c</a:t>
              </a:r>
            </a:p>
          </p:txBody>
        </p:sp>
        <p:sp>
          <p:nvSpPr>
            <p:cNvPr id="40" name="TextBox 39"/>
            <p:cNvSpPr txBox="1"/>
            <p:nvPr/>
          </p:nvSpPr>
          <p:spPr>
            <a:xfrm>
              <a:off x="6218623" y="3508735"/>
              <a:ext cx="318655" cy="249356"/>
            </a:xfrm>
            <a:prstGeom prst="rect">
              <a:avLst/>
            </a:prstGeom>
            <a:noFill/>
          </p:spPr>
          <p:txBody>
            <a:bodyPr wrap="square" rtlCol="0">
              <a:spAutoFit/>
            </a:bodyPr>
            <a:lstStyle/>
            <a:p>
              <a:r>
                <a:rPr lang="en-US" i="1" dirty="0"/>
                <a:t>b</a:t>
              </a:r>
            </a:p>
          </p:txBody>
        </p:sp>
        <p:sp>
          <p:nvSpPr>
            <p:cNvPr id="15" name="Oval 14"/>
            <p:cNvSpPr/>
            <p:nvPr/>
          </p:nvSpPr>
          <p:spPr>
            <a:xfrm>
              <a:off x="4256808" y="4750003"/>
              <a:ext cx="159327" cy="1543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831708" y="4696943"/>
              <a:ext cx="318655" cy="369332"/>
            </a:xfrm>
            <a:prstGeom prst="rect">
              <a:avLst/>
            </a:prstGeom>
            <a:noFill/>
          </p:spPr>
          <p:txBody>
            <a:bodyPr wrap="square" rtlCol="0">
              <a:spAutoFit/>
            </a:bodyPr>
            <a:lstStyle/>
            <a:p>
              <a:r>
                <a:rPr lang="en-US" i="1" dirty="0"/>
                <a:t>d</a:t>
              </a:r>
            </a:p>
          </p:txBody>
        </p:sp>
        <p:cxnSp>
          <p:nvCxnSpPr>
            <p:cNvPr id="9" name="Straight Connector 8"/>
            <p:cNvCxnSpPr>
              <a:stCxn id="15" idx="6"/>
            </p:cNvCxnSpPr>
            <p:nvPr/>
          </p:nvCxnSpPr>
          <p:spPr>
            <a:xfrm flipV="1">
              <a:off x="4416135" y="3765969"/>
              <a:ext cx="1536943" cy="10612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35" idx="2"/>
            </p:cNvCxnSpPr>
            <p:nvPr/>
          </p:nvCxnSpPr>
          <p:spPr>
            <a:xfrm>
              <a:off x="4336471" y="3647836"/>
              <a:ext cx="1616607" cy="409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35" idx="4"/>
              <a:endCxn id="34" idx="0"/>
            </p:cNvCxnSpPr>
            <p:nvPr/>
          </p:nvCxnSpPr>
          <p:spPr>
            <a:xfrm>
              <a:off x="6032742" y="3765969"/>
              <a:ext cx="0" cy="10032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5" idx="6"/>
              <a:endCxn id="34" idx="2"/>
            </p:cNvCxnSpPr>
            <p:nvPr/>
          </p:nvCxnSpPr>
          <p:spPr>
            <a:xfrm>
              <a:off x="4416135" y="4827173"/>
              <a:ext cx="1536943" cy="19178"/>
            </a:xfrm>
            <a:prstGeom prst="line">
              <a:avLst/>
            </a:prstGeom>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1887232" y="3285722"/>
            <a:ext cx="1265623" cy="369332"/>
          </a:xfrm>
          <a:prstGeom prst="rect">
            <a:avLst/>
          </a:prstGeom>
          <a:noFill/>
        </p:spPr>
        <p:txBody>
          <a:bodyPr wrap="square" rtlCol="0">
            <a:spAutoFit/>
          </a:bodyPr>
          <a:lstStyle/>
          <a:p>
            <a:r>
              <a:rPr lang="en-US" b="1" dirty="0"/>
              <a:t>Example:</a:t>
            </a:r>
          </a:p>
        </p:txBody>
      </p:sp>
      <p:sp>
        <p:nvSpPr>
          <p:cNvPr id="21" name="TextBox 20"/>
          <p:cNvSpPr txBox="1"/>
          <p:nvPr/>
        </p:nvSpPr>
        <p:spPr>
          <a:xfrm>
            <a:off x="1877293" y="3606102"/>
            <a:ext cx="1676400" cy="964367"/>
          </a:xfrm>
          <a:prstGeom prst="rect">
            <a:avLst/>
          </a:prstGeom>
          <a:noFill/>
        </p:spPr>
        <p:txBody>
          <a:bodyPr wrap="square" rtlCol="0">
            <a:spAutoFit/>
          </a:bodyPr>
          <a:lstStyle/>
          <a:p>
            <a:pPr>
              <a:lnSpc>
                <a:spcPts val="1700"/>
              </a:lnSpc>
            </a:pPr>
            <a:r>
              <a:rPr lang="en-US" sz="1600" dirty="0"/>
              <a:t>This is a graph with four vertices and five edges.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a:extLst>
              <a:ext uri="{FF2B5EF4-FFF2-40B4-BE49-F238E27FC236}">
                <a16:creationId xmlns:a16="http://schemas.microsoft.com/office/drawing/2014/main" id="{1B879571-E9C8-6ED8-A08C-51AEAE2EB2C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600">
                <a:solidFill>
                  <a:srgbClr val="FFFF00"/>
                </a:solidFill>
                <a:latin typeface="Comic Sans MS" panose="030F0702030302020204" pitchFamily="66" charset="0"/>
              </a:defRPr>
            </a:lvl1pPr>
            <a:lvl2pPr marL="742950" indent="-285750">
              <a:spcBef>
                <a:spcPct val="20000"/>
              </a:spcBef>
              <a:buChar char="–"/>
              <a:defRPr sz="2800">
                <a:solidFill>
                  <a:srgbClr val="FFFF00"/>
                </a:solidFill>
                <a:latin typeface="Comic Sans MS" panose="030F0702030302020204" pitchFamily="66" charset="0"/>
              </a:defRPr>
            </a:lvl2pPr>
            <a:lvl3pPr marL="1143000" indent="-228600">
              <a:spcBef>
                <a:spcPct val="20000"/>
              </a:spcBef>
              <a:buChar char="•"/>
              <a:defRPr sz="2400">
                <a:solidFill>
                  <a:srgbClr val="FFFF00"/>
                </a:solidFill>
                <a:latin typeface="Comic Sans MS" panose="030F0702030302020204" pitchFamily="66" charset="0"/>
              </a:defRPr>
            </a:lvl3pPr>
            <a:lvl4pPr marL="1600200" indent="-228600">
              <a:spcBef>
                <a:spcPct val="20000"/>
              </a:spcBef>
              <a:buChar char="–"/>
              <a:defRPr sz="2000">
                <a:solidFill>
                  <a:srgbClr val="FFFF00"/>
                </a:solidFill>
                <a:latin typeface="Comic Sans MS" panose="030F0702030302020204" pitchFamily="66" charset="0"/>
              </a:defRPr>
            </a:lvl4pPr>
            <a:lvl5pPr marL="2057400" indent="-228600">
              <a:spcBef>
                <a:spcPct val="20000"/>
              </a:spcBef>
              <a:buChar char="»"/>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rgbClr val="FFFF00"/>
                </a:solidFill>
                <a:latin typeface="Comic Sans MS" panose="030F0702030302020204" pitchFamily="66" charset="0"/>
              </a:defRPr>
            </a:lvl9pPr>
          </a:lstStyle>
          <a:p>
            <a:pPr>
              <a:spcBef>
                <a:spcPct val="0"/>
              </a:spcBef>
            </a:pPr>
            <a:fld id="{D81AD90A-840C-41C2-AC1D-AB53E25CD5FA}" type="slidenum">
              <a:rPr lang="en-CA" altLang="en-US" sz="1400" smtClean="0">
                <a:solidFill>
                  <a:srgbClr val="00CCFF"/>
                </a:solidFill>
                <a:latin typeface="Times New Roman" panose="02020603050405020304" pitchFamily="18" charset="0"/>
              </a:rPr>
              <a:pPr>
                <a:spcBef>
                  <a:spcPct val="0"/>
                </a:spcBef>
              </a:pPr>
              <a:t>50</a:t>
            </a:fld>
            <a:endParaRPr lang="en-CA" altLang="en-US" sz="1400">
              <a:solidFill>
                <a:srgbClr val="00CCFF"/>
              </a:solidFill>
              <a:latin typeface="Times New Roman" panose="02020603050405020304" pitchFamily="18" charset="0"/>
            </a:endParaRPr>
          </a:p>
        </p:txBody>
      </p:sp>
      <p:pic>
        <p:nvPicPr>
          <p:cNvPr id="20483" name="Picture 4">
            <a:extLst>
              <a:ext uri="{FF2B5EF4-FFF2-40B4-BE49-F238E27FC236}">
                <a16:creationId xmlns:a16="http://schemas.microsoft.com/office/drawing/2014/main" id="{032C4E1C-500B-633A-D6AA-1A9C958E199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8188" y="314325"/>
            <a:ext cx="7667625" cy="622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1">
            <a:extLst>
              <a:ext uri="{FF2B5EF4-FFF2-40B4-BE49-F238E27FC236}">
                <a16:creationId xmlns:a16="http://schemas.microsoft.com/office/drawing/2014/main" id="{B61E924C-9F19-ECCA-A04E-15F7977D818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600">
                <a:solidFill>
                  <a:srgbClr val="FFFF00"/>
                </a:solidFill>
                <a:latin typeface="Comic Sans MS" panose="030F0702030302020204" pitchFamily="66" charset="0"/>
              </a:defRPr>
            </a:lvl1pPr>
            <a:lvl2pPr marL="742950" indent="-285750">
              <a:spcBef>
                <a:spcPct val="20000"/>
              </a:spcBef>
              <a:buChar char="–"/>
              <a:defRPr sz="2800">
                <a:solidFill>
                  <a:srgbClr val="FFFF00"/>
                </a:solidFill>
                <a:latin typeface="Comic Sans MS" panose="030F0702030302020204" pitchFamily="66" charset="0"/>
              </a:defRPr>
            </a:lvl2pPr>
            <a:lvl3pPr marL="1143000" indent="-228600">
              <a:spcBef>
                <a:spcPct val="20000"/>
              </a:spcBef>
              <a:buChar char="•"/>
              <a:defRPr sz="2400">
                <a:solidFill>
                  <a:srgbClr val="FFFF00"/>
                </a:solidFill>
                <a:latin typeface="Comic Sans MS" panose="030F0702030302020204" pitchFamily="66" charset="0"/>
              </a:defRPr>
            </a:lvl3pPr>
            <a:lvl4pPr marL="1600200" indent="-228600">
              <a:spcBef>
                <a:spcPct val="20000"/>
              </a:spcBef>
              <a:buChar char="–"/>
              <a:defRPr sz="2000">
                <a:solidFill>
                  <a:srgbClr val="FFFF00"/>
                </a:solidFill>
                <a:latin typeface="Comic Sans MS" panose="030F0702030302020204" pitchFamily="66" charset="0"/>
              </a:defRPr>
            </a:lvl4pPr>
            <a:lvl5pPr marL="2057400" indent="-228600">
              <a:spcBef>
                <a:spcPct val="20000"/>
              </a:spcBef>
              <a:buChar char="»"/>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rgbClr val="FFFF00"/>
                </a:solidFill>
                <a:latin typeface="Comic Sans MS" panose="030F0702030302020204" pitchFamily="66" charset="0"/>
              </a:defRPr>
            </a:lvl9pPr>
          </a:lstStyle>
          <a:p>
            <a:pPr>
              <a:spcBef>
                <a:spcPct val="0"/>
              </a:spcBef>
            </a:pPr>
            <a:fld id="{FCF3AD4A-4957-4484-AAE6-85F8B0D5EEB5}" type="slidenum">
              <a:rPr lang="en-CA" altLang="en-US" sz="1400" smtClean="0">
                <a:solidFill>
                  <a:srgbClr val="00CCFF"/>
                </a:solidFill>
                <a:latin typeface="Times New Roman" panose="02020603050405020304" pitchFamily="18" charset="0"/>
              </a:rPr>
              <a:pPr>
                <a:spcBef>
                  <a:spcPct val="0"/>
                </a:spcBef>
              </a:pPr>
              <a:t>51</a:t>
            </a:fld>
            <a:endParaRPr lang="en-CA" altLang="en-US" sz="1400">
              <a:solidFill>
                <a:srgbClr val="00CCFF"/>
              </a:solidFill>
              <a:latin typeface="Times New Roman" panose="02020603050405020304" pitchFamily="18" charset="0"/>
            </a:endParaRPr>
          </a:p>
        </p:txBody>
      </p:sp>
      <p:pic>
        <p:nvPicPr>
          <p:cNvPr id="21507" name="Picture 2">
            <a:extLst>
              <a:ext uri="{FF2B5EF4-FFF2-40B4-BE49-F238E27FC236}">
                <a16:creationId xmlns:a16="http://schemas.microsoft.com/office/drawing/2014/main" id="{B7EFE6B5-C22E-F3A6-24F2-68356AF0675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5214938"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Slide Number Placeholder 3">
            <a:extLst>
              <a:ext uri="{FF2B5EF4-FFF2-40B4-BE49-F238E27FC236}">
                <a16:creationId xmlns:a16="http://schemas.microsoft.com/office/drawing/2014/main" id="{BF0A7392-60B3-53A8-EFAD-C8A560755E1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600">
                <a:solidFill>
                  <a:srgbClr val="FFFF00"/>
                </a:solidFill>
                <a:latin typeface="Comic Sans MS" panose="030F0702030302020204" pitchFamily="66" charset="0"/>
              </a:defRPr>
            </a:lvl1pPr>
            <a:lvl2pPr marL="742950" indent="-285750">
              <a:spcBef>
                <a:spcPct val="20000"/>
              </a:spcBef>
              <a:buChar char="–"/>
              <a:defRPr sz="2800">
                <a:solidFill>
                  <a:srgbClr val="FFFF00"/>
                </a:solidFill>
                <a:latin typeface="Comic Sans MS" panose="030F0702030302020204" pitchFamily="66" charset="0"/>
              </a:defRPr>
            </a:lvl2pPr>
            <a:lvl3pPr marL="1143000" indent="-228600">
              <a:spcBef>
                <a:spcPct val="20000"/>
              </a:spcBef>
              <a:buChar char="•"/>
              <a:defRPr sz="2400">
                <a:solidFill>
                  <a:srgbClr val="FFFF00"/>
                </a:solidFill>
                <a:latin typeface="Comic Sans MS" panose="030F0702030302020204" pitchFamily="66" charset="0"/>
              </a:defRPr>
            </a:lvl3pPr>
            <a:lvl4pPr marL="1600200" indent="-228600">
              <a:spcBef>
                <a:spcPct val="20000"/>
              </a:spcBef>
              <a:buChar char="–"/>
              <a:defRPr sz="2000">
                <a:solidFill>
                  <a:srgbClr val="FFFF00"/>
                </a:solidFill>
                <a:latin typeface="Comic Sans MS" panose="030F0702030302020204" pitchFamily="66" charset="0"/>
              </a:defRPr>
            </a:lvl4pPr>
            <a:lvl5pPr marL="2057400" indent="-228600">
              <a:spcBef>
                <a:spcPct val="20000"/>
              </a:spcBef>
              <a:buChar char="»"/>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rgbClr val="FFFF00"/>
                </a:solidFill>
                <a:latin typeface="Comic Sans MS" panose="030F0702030302020204" pitchFamily="66" charset="0"/>
              </a:defRPr>
            </a:lvl9pPr>
          </a:lstStyle>
          <a:p>
            <a:pPr>
              <a:spcBef>
                <a:spcPct val="0"/>
              </a:spcBef>
            </a:pPr>
            <a:fld id="{AA8906BA-F3B2-457A-9E3B-2EA6E538C7B2}" type="slidenum">
              <a:rPr lang="en-CA" altLang="en-US" sz="1400" smtClean="0">
                <a:solidFill>
                  <a:srgbClr val="00CCFF"/>
                </a:solidFill>
                <a:latin typeface="Times New Roman" panose="02020603050405020304" pitchFamily="18" charset="0"/>
              </a:rPr>
              <a:pPr>
                <a:spcBef>
                  <a:spcPct val="0"/>
                </a:spcBef>
              </a:pPr>
              <a:t>52</a:t>
            </a:fld>
            <a:endParaRPr lang="en-CA" altLang="en-US" sz="1400">
              <a:solidFill>
                <a:srgbClr val="00CCFF"/>
              </a:solidFill>
              <a:latin typeface="Times New Roman" panose="02020603050405020304" pitchFamily="18" charset="0"/>
            </a:endParaRPr>
          </a:p>
        </p:txBody>
      </p:sp>
      <p:sp>
        <p:nvSpPr>
          <p:cNvPr id="290818" name="Rectangle 2">
            <a:extLst>
              <a:ext uri="{FF2B5EF4-FFF2-40B4-BE49-F238E27FC236}">
                <a16:creationId xmlns:a16="http://schemas.microsoft.com/office/drawing/2014/main" id="{986C711E-4EB5-24E9-C990-01A010A10E74}"/>
              </a:ext>
            </a:extLst>
          </p:cNvPr>
          <p:cNvSpPr>
            <a:spLocks noGrp="1" noChangeArrowheads="1"/>
          </p:cNvSpPr>
          <p:nvPr>
            <p:ph type="title"/>
          </p:nvPr>
        </p:nvSpPr>
        <p:spPr>
          <a:xfrm>
            <a:off x="228600" y="0"/>
            <a:ext cx="8610600" cy="990600"/>
          </a:xfrm>
        </p:spPr>
        <p:txBody>
          <a:bodyPr/>
          <a:lstStyle/>
          <a:p>
            <a:pPr eaLnBrk="1" hangingPunct="1">
              <a:defRPr/>
            </a:pPr>
            <a:r>
              <a:rPr lang="en-US" sz="3600" dirty="0"/>
              <a:t>Isomorphism of Graphs</a:t>
            </a:r>
            <a:endParaRPr lang="en-CA" sz="3600" dirty="0"/>
          </a:p>
        </p:txBody>
      </p:sp>
      <p:sp>
        <p:nvSpPr>
          <p:cNvPr id="290819" name="Rectangle 3">
            <a:extLst>
              <a:ext uri="{FF2B5EF4-FFF2-40B4-BE49-F238E27FC236}">
                <a16:creationId xmlns:a16="http://schemas.microsoft.com/office/drawing/2014/main" id="{6FAC7186-9860-6ADB-0DB2-3408FA88E998}"/>
              </a:ext>
            </a:extLst>
          </p:cNvPr>
          <p:cNvSpPr>
            <a:spLocks noGrp="1" noChangeArrowheads="1"/>
          </p:cNvSpPr>
          <p:nvPr>
            <p:ph type="body" idx="1"/>
          </p:nvPr>
        </p:nvSpPr>
        <p:spPr>
          <a:xfrm>
            <a:off x="228600" y="1143000"/>
            <a:ext cx="8763000" cy="5029200"/>
          </a:xfrm>
        </p:spPr>
        <p:txBody>
          <a:bodyPr/>
          <a:lstStyle/>
          <a:p>
            <a:pPr marL="0" indent="0" eaLnBrk="1" hangingPunct="1">
              <a:spcAft>
                <a:spcPct val="20000"/>
              </a:spcAft>
              <a:buNone/>
              <a:defRPr/>
            </a:pPr>
            <a:r>
              <a:rPr lang="en-US" sz="2800" b="1" dirty="0">
                <a:solidFill>
                  <a:srgbClr val="7030A0"/>
                </a:solidFill>
                <a:sym typeface="Symbol" pitchFamily="18" charset="2"/>
              </a:rPr>
              <a:t>Definition:</a:t>
            </a:r>
            <a:r>
              <a:rPr lang="en-US" sz="2800" dirty="0">
                <a:sym typeface="Symbol" pitchFamily="18" charset="2"/>
              </a:rPr>
              <a:t> The simple graphs G</a:t>
            </a:r>
            <a:r>
              <a:rPr lang="en-US" sz="2800" baseline="-25000" dirty="0">
                <a:sym typeface="Symbol" pitchFamily="18" charset="2"/>
              </a:rPr>
              <a:t>1</a:t>
            </a:r>
            <a:r>
              <a:rPr lang="en-US" sz="2800" dirty="0">
                <a:sym typeface="Symbol" pitchFamily="18" charset="2"/>
              </a:rPr>
              <a:t> = (V</a:t>
            </a:r>
            <a:r>
              <a:rPr lang="en-US" sz="2800" baseline="-25000" dirty="0">
                <a:sym typeface="Symbol" pitchFamily="18" charset="2"/>
              </a:rPr>
              <a:t>1</a:t>
            </a:r>
            <a:r>
              <a:rPr lang="en-US" sz="2800" dirty="0">
                <a:sym typeface="Symbol" pitchFamily="18" charset="2"/>
              </a:rPr>
              <a:t>, E</a:t>
            </a:r>
            <a:r>
              <a:rPr lang="en-US" sz="2800" baseline="-25000" dirty="0">
                <a:sym typeface="Symbol" pitchFamily="18" charset="2"/>
              </a:rPr>
              <a:t>1</a:t>
            </a:r>
            <a:r>
              <a:rPr lang="en-US" sz="2800" dirty="0">
                <a:sym typeface="Symbol" pitchFamily="18" charset="2"/>
              </a:rPr>
              <a:t>) and G</a:t>
            </a:r>
            <a:r>
              <a:rPr lang="en-US" sz="2800" baseline="-25000" dirty="0">
                <a:sym typeface="Symbol" pitchFamily="18" charset="2"/>
              </a:rPr>
              <a:t>2</a:t>
            </a:r>
            <a:r>
              <a:rPr lang="en-US" sz="2800" dirty="0">
                <a:sym typeface="Symbol" pitchFamily="18" charset="2"/>
              </a:rPr>
              <a:t> = (V</a:t>
            </a:r>
            <a:r>
              <a:rPr lang="en-US" sz="2800" baseline="-25000" dirty="0">
                <a:sym typeface="Symbol" pitchFamily="18" charset="2"/>
              </a:rPr>
              <a:t>2</a:t>
            </a:r>
            <a:r>
              <a:rPr lang="en-US" sz="2800" dirty="0">
                <a:sym typeface="Symbol" pitchFamily="18" charset="2"/>
              </a:rPr>
              <a:t>, E</a:t>
            </a:r>
            <a:r>
              <a:rPr lang="en-US" sz="2800" baseline="-25000" dirty="0">
                <a:sym typeface="Symbol" pitchFamily="18" charset="2"/>
              </a:rPr>
              <a:t>2</a:t>
            </a:r>
            <a:r>
              <a:rPr lang="en-US" sz="2800" dirty="0">
                <a:sym typeface="Symbol" pitchFamily="18" charset="2"/>
              </a:rPr>
              <a:t>) are </a:t>
            </a:r>
            <a:r>
              <a:rPr lang="en-US" sz="2800" b="1" dirty="0">
                <a:solidFill>
                  <a:srgbClr val="7030A0"/>
                </a:solidFill>
                <a:sym typeface="Symbol" pitchFamily="18" charset="2"/>
              </a:rPr>
              <a:t>isomorphic</a:t>
            </a:r>
            <a:r>
              <a:rPr lang="en-US" sz="2800" dirty="0">
                <a:sym typeface="Symbol" pitchFamily="18" charset="2"/>
              </a:rPr>
              <a:t> if there is a bijection (an one-to-one and onto function) f from V</a:t>
            </a:r>
            <a:r>
              <a:rPr lang="en-US" sz="2800" baseline="-25000" dirty="0">
                <a:sym typeface="Symbol" pitchFamily="18" charset="2"/>
              </a:rPr>
              <a:t>1</a:t>
            </a:r>
            <a:r>
              <a:rPr lang="en-US" sz="2800" dirty="0">
                <a:sym typeface="Symbol" pitchFamily="18" charset="2"/>
              </a:rPr>
              <a:t> to V</a:t>
            </a:r>
            <a:r>
              <a:rPr lang="en-US" sz="2800" baseline="-25000" dirty="0">
                <a:sym typeface="Symbol" pitchFamily="18" charset="2"/>
              </a:rPr>
              <a:t>2</a:t>
            </a:r>
            <a:r>
              <a:rPr lang="en-US" sz="2800" dirty="0">
                <a:sym typeface="Symbol" pitchFamily="18" charset="2"/>
              </a:rPr>
              <a:t> with the property that a and b are adjacent in G</a:t>
            </a:r>
            <a:r>
              <a:rPr lang="en-US" sz="2800" baseline="-25000" dirty="0">
                <a:sym typeface="Symbol" pitchFamily="18" charset="2"/>
              </a:rPr>
              <a:t>1</a:t>
            </a:r>
            <a:r>
              <a:rPr lang="en-US" sz="2800" dirty="0">
                <a:sym typeface="Symbol" pitchFamily="18" charset="2"/>
              </a:rPr>
              <a:t> if and only if f(a) and f(b) are adjacent in G</a:t>
            </a:r>
            <a:r>
              <a:rPr lang="en-US" sz="2800" baseline="-25000" dirty="0">
                <a:sym typeface="Symbol" pitchFamily="18" charset="2"/>
              </a:rPr>
              <a:t>2</a:t>
            </a:r>
            <a:r>
              <a:rPr lang="en-US" sz="2800" dirty="0">
                <a:sym typeface="Symbol" pitchFamily="18" charset="2"/>
              </a:rPr>
              <a:t>, for all a and b in V</a:t>
            </a:r>
            <a:r>
              <a:rPr lang="en-US" sz="2800" baseline="-25000" dirty="0">
                <a:sym typeface="Symbol" pitchFamily="18" charset="2"/>
              </a:rPr>
              <a:t>1</a:t>
            </a:r>
            <a:r>
              <a:rPr lang="en-US" sz="2800" dirty="0">
                <a:sym typeface="Symbol" pitchFamily="18" charset="2"/>
              </a:rPr>
              <a:t>.</a:t>
            </a:r>
          </a:p>
          <a:p>
            <a:pPr marL="0" indent="0" eaLnBrk="1" hangingPunct="1">
              <a:spcAft>
                <a:spcPct val="20000"/>
              </a:spcAft>
              <a:buNone/>
              <a:defRPr/>
            </a:pPr>
            <a:r>
              <a:rPr lang="en-US" sz="2800" dirty="0">
                <a:sym typeface="Symbol" pitchFamily="18" charset="2"/>
              </a:rPr>
              <a:t>Such a function f is called an </a:t>
            </a:r>
            <a:r>
              <a:rPr lang="en-US" sz="2800" b="1" dirty="0">
                <a:solidFill>
                  <a:srgbClr val="7030A0"/>
                </a:solidFill>
                <a:sym typeface="Symbol" pitchFamily="18" charset="2"/>
              </a:rPr>
              <a:t>isomorphism</a:t>
            </a:r>
            <a:r>
              <a:rPr lang="en-US" sz="2800" dirty="0">
                <a:sym typeface="Symbol" pitchFamily="18" charset="2"/>
              </a:rPr>
              <a:t>.</a:t>
            </a:r>
          </a:p>
          <a:p>
            <a:pPr marL="0" indent="0" eaLnBrk="1" hangingPunct="1">
              <a:spcAft>
                <a:spcPct val="20000"/>
              </a:spcAft>
              <a:buNone/>
              <a:defRPr/>
            </a:pPr>
            <a:r>
              <a:rPr lang="en-US" sz="2800" dirty="0">
                <a:sym typeface="Symbol" pitchFamily="18" charset="2"/>
              </a:rPr>
              <a:t>In other words, G</a:t>
            </a:r>
            <a:r>
              <a:rPr lang="en-US" sz="2800" baseline="-25000" dirty="0">
                <a:sym typeface="Symbol" pitchFamily="18" charset="2"/>
              </a:rPr>
              <a:t>1</a:t>
            </a:r>
            <a:r>
              <a:rPr lang="en-US" sz="2800" dirty="0">
                <a:sym typeface="Symbol" pitchFamily="18" charset="2"/>
              </a:rPr>
              <a:t> and G</a:t>
            </a:r>
            <a:r>
              <a:rPr lang="en-US" sz="2800" baseline="-25000" dirty="0">
                <a:sym typeface="Symbol" pitchFamily="18" charset="2"/>
              </a:rPr>
              <a:t>2</a:t>
            </a:r>
            <a:r>
              <a:rPr lang="en-US" sz="2800" dirty="0">
                <a:sym typeface="Symbol" pitchFamily="18" charset="2"/>
              </a:rPr>
              <a:t> are isomorphic if their vertices can be ordered in such a way that the adjacency matrices M</a:t>
            </a:r>
            <a:r>
              <a:rPr lang="en-US" sz="2800" baseline="-25000" dirty="0">
                <a:sym typeface="Symbol" pitchFamily="18" charset="2"/>
              </a:rPr>
              <a:t>G</a:t>
            </a:r>
            <a:r>
              <a:rPr lang="en-US" sz="2800" baseline="-46000" dirty="0">
                <a:sym typeface="Symbol" pitchFamily="18" charset="2"/>
              </a:rPr>
              <a:t>1</a:t>
            </a:r>
            <a:r>
              <a:rPr lang="en-US" sz="2800" dirty="0">
                <a:sym typeface="Symbol" pitchFamily="18" charset="2"/>
              </a:rPr>
              <a:t> and M</a:t>
            </a:r>
            <a:r>
              <a:rPr lang="en-US" sz="2800" baseline="-25000" dirty="0">
                <a:sym typeface="Symbol" pitchFamily="18" charset="2"/>
              </a:rPr>
              <a:t>G</a:t>
            </a:r>
            <a:r>
              <a:rPr lang="en-US" sz="2800" baseline="-46000" dirty="0">
                <a:sym typeface="Symbol" pitchFamily="18" charset="2"/>
              </a:rPr>
              <a:t>2</a:t>
            </a:r>
            <a:r>
              <a:rPr lang="en-US" sz="2800" dirty="0">
                <a:sym typeface="Symbol" pitchFamily="18" charset="2"/>
              </a:rPr>
              <a:t> are identical.</a:t>
            </a:r>
            <a:endParaRPr lang="en-US" sz="3200" dirty="0">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90819">
                                            <p:txEl>
                                              <p:pRg st="0" end="0"/>
                                            </p:txEl>
                                          </p:spTgt>
                                        </p:tgtEl>
                                        <p:attrNameLst>
                                          <p:attrName>style.visibility</p:attrName>
                                        </p:attrNameLst>
                                      </p:cBhvr>
                                      <p:to>
                                        <p:strVal val="visible"/>
                                      </p:to>
                                    </p:set>
                                    <p:anim calcmode="lin" valueType="num">
                                      <p:cBhvr additive="base">
                                        <p:cTn id="7" dur="500" fill="hold"/>
                                        <p:tgtEl>
                                          <p:spTgt spid="2908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908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90819">
                                            <p:txEl>
                                              <p:pRg st="1" end="1"/>
                                            </p:txEl>
                                          </p:spTgt>
                                        </p:tgtEl>
                                        <p:attrNameLst>
                                          <p:attrName>style.visibility</p:attrName>
                                        </p:attrNameLst>
                                      </p:cBhvr>
                                      <p:to>
                                        <p:strVal val="visible"/>
                                      </p:to>
                                    </p:set>
                                    <p:anim calcmode="lin" valueType="num">
                                      <p:cBhvr additive="base">
                                        <p:cTn id="13" dur="500" fill="hold"/>
                                        <p:tgtEl>
                                          <p:spTgt spid="29081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908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90819">
                                            <p:txEl>
                                              <p:pRg st="2" end="2"/>
                                            </p:txEl>
                                          </p:spTgt>
                                        </p:tgtEl>
                                        <p:attrNameLst>
                                          <p:attrName>style.visibility</p:attrName>
                                        </p:attrNameLst>
                                      </p:cBhvr>
                                      <p:to>
                                        <p:strVal val="visible"/>
                                      </p:to>
                                    </p:set>
                                    <p:anim calcmode="lin" valueType="num">
                                      <p:cBhvr additive="base">
                                        <p:cTn id="19" dur="500" fill="hold"/>
                                        <p:tgtEl>
                                          <p:spTgt spid="29081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9081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19"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r>
              <a:rPr lang="en-US" sz="3600" dirty="0"/>
              <a:t>Isomorphism of Graphs</a:t>
            </a:r>
          </a:p>
        </p:txBody>
      </p:sp>
      <p:sp>
        <p:nvSpPr>
          <p:cNvPr id="3" name="Content Placeholder 2"/>
          <p:cNvSpPr>
            <a:spLocks noGrp="1"/>
          </p:cNvSpPr>
          <p:nvPr>
            <p:ph idx="1"/>
          </p:nvPr>
        </p:nvSpPr>
        <p:spPr>
          <a:xfrm>
            <a:off x="228600" y="1371600"/>
            <a:ext cx="8458200" cy="5257800"/>
          </a:xfrm>
        </p:spPr>
        <p:txBody>
          <a:bodyPr>
            <a:normAutofit/>
          </a:bodyPr>
          <a:lstStyle/>
          <a:p>
            <a:pPr indent="0">
              <a:buNone/>
            </a:pPr>
            <a:r>
              <a:rPr lang="en-US" sz="2400" b="1" dirty="0"/>
              <a:t>Example</a:t>
            </a:r>
            <a:r>
              <a:rPr lang="en-US" sz="2400" dirty="0"/>
              <a:t>: Show that the graphs </a:t>
            </a:r>
            <a:r>
              <a:rPr lang="en-US" sz="2400" i="1" dirty="0"/>
              <a:t>G</a:t>
            </a:r>
            <a:r>
              <a:rPr lang="en-US" sz="2400" dirty="0"/>
              <a:t> =(</a:t>
            </a:r>
            <a:r>
              <a:rPr lang="en-US" sz="2400" i="1" dirty="0"/>
              <a:t>V</a:t>
            </a:r>
            <a:r>
              <a:rPr lang="en-US" sz="2400" dirty="0"/>
              <a:t>, </a:t>
            </a:r>
            <a:r>
              <a:rPr lang="en-US" sz="2400" i="1" dirty="0"/>
              <a:t>E</a:t>
            </a:r>
            <a:r>
              <a:rPr lang="en-US" sz="2400" dirty="0"/>
              <a:t>) and                           </a:t>
            </a:r>
            <a:r>
              <a:rPr lang="en-US" sz="2400" i="1" dirty="0"/>
              <a:t>H</a:t>
            </a:r>
            <a:r>
              <a:rPr lang="en-US" sz="2400" dirty="0"/>
              <a:t> = (</a:t>
            </a:r>
            <a:r>
              <a:rPr lang="en-US" sz="2400" i="1" dirty="0"/>
              <a:t>W</a:t>
            </a:r>
            <a:r>
              <a:rPr lang="en-US" sz="2400" dirty="0"/>
              <a:t>, </a:t>
            </a:r>
            <a:r>
              <a:rPr lang="en-US" sz="2400" i="1" dirty="0"/>
              <a:t>F</a:t>
            </a:r>
            <a:r>
              <a:rPr lang="en-US" sz="2400" dirty="0"/>
              <a:t>) are isomorphic.</a:t>
            </a:r>
          </a:p>
          <a:p>
            <a:pPr indent="0">
              <a:buNone/>
            </a:pPr>
            <a:endParaRPr lang="en-US" sz="2400" dirty="0"/>
          </a:p>
          <a:p>
            <a:pPr indent="0">
              <a:spcBef>
                <a:spcPts val="0"/>
              </a:spcBef>
              <a:buNone/>
            </a:pPr>
            <a:endParaRPr lang="en-US" sz="2400" b="1" dirty="0"/>
          </a:p>
          <a:p>
            <a:pPr indent="0">
              <a:spcBef>
                <a:spcPts val="0"/>
              </a:spcBef>
              <a:buNone/>
            </a:pPr>
            <a:r>
              <a:rPr lang="en-US" sz="2400" b="1" dirty="0"/>
              <a:t>Solution</a:t>
            </a:r>
            <a:r>
              <a:rPr lang="en-US" sz="2400" dirty="0"/>
              <a:t>: </a:t>
            </a:r>
          </a:p>
          <a:p>
            <a:pPr indent="0">
              <a:spcBef>
                <a:spcPts val="0"/>
              </a:spcBef>
              <a:buNone/>
            </a:pPr>
            <a:r>
              <a:rPr lang="en-US" sz="2400" dirty="0"/>
              <a:t>The function </a:t>
            </a:r>
            <a:r>
              <a:rPr lang="en-US" sz="2400" i="1" dirty="0"/>
              <a:t>f</a:t>
            </a:r>
            <a:r>
              <a:rPr lang="en-US" sz="2400" dirty="0"/>
              <a:t> with </a:t>
            </a:r>
          </a:p>
          <a:p>
            <a:pPr indent="0">
              <a:spcBef>
                <a:spcPts val="0"/>
              </a:spcBef>
              <a:buNone/>
            </a:pPr>
            <a:r>
              <a:rPr lang="en-US" sz="2400" i="1" dirty="0"/>
              <a:t>f</a:t>
            </a:r>
            <a:r>
              <a:rPr lang="en-US" sz="2400" dirty="0"/>
              <a:t>(</a:t>
            </a:r>
            <a:r>
              <a:rPr lang="en-US" sz="2400" i="1" dirty="0"/>
              <a:t>u</a:t>
            </a:r>
            <a:r>
              <a:rPr lang="en-US" sz="2400" baseline="-25000" dirty="0">
                <a:latin typeface="Cambria Math" pitchFamily="18" charset="0"/>
                <a:ea typeface="Cambria Math" pitchFamily="18" charset="0"/>
              </a:rPr>
              <a:t>1</a:t>
            </a:r>
            <a:r>
              <a:rPr lang="en-US" sz="2400" dirty="0"/>
              <a:t>) = </a:t>
            </a:r>
            <a:r>
              <a:rPr lang="en-US" sz="2400" i="1" dirty="0"/>
              <a:t>v</a:t>
            </a:r>
            <a:r>
              <a:rPr lang="en-US" sz="2400" baseline="-25000" dirty="0">
                <a:latin typeface="Cambria Math" pitchFamily="18" charset="0"/>
                <a:ea typeface="Cambria Math" pitchFamily="18" charset="0"/>
              </a:rPr>
              <a:t>1</a:t>
            </a:r>
            <a:r>
              <a:rPr lang="en-US" sz="2400" dirty="0"/>
              <a:t>, </a:t>
            </a:r>
            <a:r>
              <a:rPr lang="en-US" sz="2400" i="1" dirty="0"/>
              <a:t>f</a:t>
            </a:r>
            <a:r>
              <a:rPr lang="en-US" sz="2400" dirty="0"/>
              <a:t>(</a:t>
            </a:r>
            <a:r>
              <a:rPr lang="en-US" sz="2400" i="1" dirty="0"/>
              <a:t>u</a:t>
            </a:r>
            <a:r>
              <a:rPr lang="en-US" sz="2400" baseline="-25000" dirty="0">
                <a:latin typeface="Cambria Math" pitchFamily="18" charset="0"/>
                <a:ea typeface="Cambria Math" pitchFamily="18" charset="0"/>
              </a:rPr>
              <a:t>2</a:t>
            </a:r>
            <a:r>
              <a:rPr lang="en-US" sz="2400" dirty="0"/>
              <a:t>) = </a:t>
            </a:r>
            <a:r>
              <a:rPr lang="en-US" sz="2400" i="1" dirty="0"/>
              <a:t>v</a:t>
            </a:r>
            <a:r>
              <a:rPr lang="en-US" sz="2400" baseline="-25000" dirty="0">
                <a:latin typeface="Cambria Math" pitchFamily="18" charset="0"/>
                <a:ea typeface="Cambria Math" pitchFamily="18" charset="0"/>
              </a:rPr>
              <a:t>4</a:t>
            </a:r>
            <a:r>
              <a:rPr lang="en-US" sz="2400" dirty="0"/>
              <a:t>, </a:t>
            </a:r>
            <a:r>
              <a:rPr lang="en-US" sz="2400" i="1" dirty="0"/>
              <a:t>f</a:t>
            </a:r>
            <a:r>
              <a:rPr lang="en-US" sz="2400" dirty="0"/>
              <a:t>(</a:t>
            </a:r>
            <a:r>
              <a:rPr lang="en-US" sz="2400" i="1" dirty="0"/>
              <a:t>u</a:t>
            </a:r>
            <a:r>
              <a:rPr lang="en-US" sz="2400" baseline="-25000" dirty="0">
                <a:latin typeface="Cambria Math" pitchFamily="18" charset="0"/>
                <a:ea typeface="Cambria Math" pitchFamily="18" charset="0"/>
              </a:rPr>
              <a:t>3</a:t>
            </a:r>
            <a:r>
              <a:rPr lang="en-US" sz="2400" dirty="0"/>
              <a:t>) = </a:t>
            </a:r>
            <a:r>
              <a:rPr lang="en-US" sz="2400" i="1" dirty="0"/>
              <a:t>v</a:t>
            </a:r>
            <a:r>
              <a:rPr lang="en-US" sz="2400" baseline="-25000" dirty="0">
                <a:latin typeface="Cambria Math" pitchFamily="18" charset="0"/>
                <a:ea typeface="Cambria Math" pitchFamily="18" charset="0"/>
              </a:rPr>
              <a:t>3</a:t>
            </a:r>
            <a:r>
              <a:rPr lang="en-US" sz="2400" dirty="0"/>
              <a:t>, and </a:t>
            </a:r>
            <a:r>
              <a:rPr lang="en-US" sz="2400" i="1" dirty="0"/>
              <a:t>f</a:t>
            </a:r>
            <a:r>
              <a:rPr lang="en-US" sz="2400" dirty="0"/>
              <a:t>(</a:t>
            </a:r>
            <a:r>
              <a:rPr lang="en-US" sz="2400" i="1" dirty="0"/>
              <a:t>u</a:t>
            </a:r>
            <a:r>
              <a:rPr lang="en-US" sz="2400" baseline="-25000" dirty="0">
                <a:latin typeface="Cambria Math" pitchFamily="18" charset="0"/>
                <a:ea typeface="Cambria Math" pitchFamily="18" charset="0"/>
              </a:rPr>
              <a:t>4</a:t>
            </a:r>
            <a:r>
              <a:rPr lang="en-US" sz="2400" dirty="0"/>
              <a:t>) = </a:t>
            </a:r>
            <a:r>
              <a:rPr lang="en-US" sz="2400" i="1" dirty="0"/>
              <a:t>v</a:t>
            </a:r>
            <a:r>
              <a:rPr lang="en-US" sz="2400" baseline="-25000" dirty="0">
                <a:latin typeface="Cambria Math" pitchFamily="18" charset="0"/>
                <a:ea typeface="Cambria Math" pitchFamily="18" charset="0"/>
              </a:rPr>
              <a:t>2</a:t>
            </a:r>
            <a:r>
              <a:rPr lang="en-US" sz="2400" dirty="0"/>
              <a:t>  </a:t>
            </a:r>
          </a:p>
          <a:p>
            <a:pPr indent="0">
              <a:spcBef>
                <a:spcPts val="0"/>
              </a:spcBef>
              <a:buNone/>
            </a:pPr>
            <a:r>
              <a:rPr lang="en-US" sz="2400" dirty="0"/>
              <a:t>is a one-to-one bijection between </a:t>
            </a:r>
            <a:r>
              <a:rPr lang="en-US" sz="2400" i="1" dirty="0"/>
              <a:t>V</a:t>
            </a:r>
            <a:r>
              <a:rPr lang="en-US" sz="2400" dirty="0"/>
              <a:t> and </a:t>
            </a:r>
            <a:r>
              <a:rPr lang="en-US" sz="2400" i="1" dirty="0"/>
              <a:t>W</a:t>
            </a:r>
            <a:r>
              <a:rPr lang="en-US" sz="2400" dirty="0"/>
              <a:t>.               </a:t>
            </a:r>
          </a:p>
          <a:p>
            <a:pPr indent="0">
              <a:spcBef>
                <a:spcPts val="0"/>
              </a:spcBef>
              <a:buNone/>
            </a:pPr>
            <a:r>
              <a:rPr lang="en-US" sz="2400" dirty="0"/>
              <a:t>Note that adjacent vertices in </a:t>
            </a:r>
            <a:r>
              <a:rPr lang="en-US" sz="2400" i="1" dirty="0"/>
              <a:t>G</a:t>
            </a:r>
            <a:r>
              <a:rPr lang="en-US" sz="2400" dirty="0"/>
              <a:t> are </a:t>
            </a:r>
          </a:p>
          <a:p>
            <a:pPr indent="0">
              <a:spcBef>
                <a:spcPts val="0"/>
              </a:spcBef>
              <a:buNone/>
            </a:pPr>
            <a:r>
              <a:rPr lang="en-US" sz="2400" i="1" dirty="0"/>
              <a:t>u</a:t>
            </a:r>
            <a:r>
              <a:rPr lang="en-US" sz="2400" baseline="-25000" dirty="0">
                <a:latin typeface="Cambria Math" pitchFamily="18" charset="0"/>
                <a:ea typeface="Cambria Math" pitchFamily="18" charset="0"/>
              </a:rPr>
              <a:t>1</a:t>
            </a:r>
            <a:r>
              <a:rPr lang="en-US" sz="2400" dirty="0"/>
              <a:t> and </a:t>
            </a:r>
            <a:r>
              <a:rPr lang="en-US" sz="2400" i="1" dirty="0"/>
              <a:t>u</a:t>
            </a:r>
            <a:r>
              <a:rPr lang="en-US" sz="2400" baseline="-25000" dirty="0">
                <a:latin typeface="Cambria Math" pitchFamily="18" charset="0"/>
                <a:ea typeface="Cambria Math" pitchFamily="18" charset="0"/>
              </a:rPr>
              <a:t>2</a:t>
            </a:r>
            <a:r>
              <a:rPr lang="en-US" sz="2400" dirty="0"/>
              <a:t>, </a:t>
            </a:r>
            <a:r>
              <a:rPr lang="en-US" sz="2400" i="1" dirty="0"/>
              <a:t>u</a:t>
            </a:r>
            <a:r>
              <a:rPr lang="en-US" sz="2400" baseline="-25000" dirty="0">
                <a:latin typeface="Cambria Math" pitchFamily="18" charset="0"/>
                <a:ea typeface="Cambria Math" pitchFamily="18" charset="0"/>
              </a:rPr>
              <a:t>1</a:t>
            </a:r>
            <a:r>
              <a:rPr lang="en-US" sz="2400" dirty="0"/>
              <a:t> and </a:t>
            </a:r>
            <a:r>
              <a:rPr lang="en-US" sz="2400" i="1" dirty="0"/>
              <a:t>u</a:t>
            </a:r>
            <a:r>
              <a:rPr lang="en-US" sz="2400" baseline="-25000" dirty="0">
                <a:latin typeface="Cambria Math" pitchFamily="18" charset="0"/>
                <a:ea typeface="Cambria Math" pitchFamily="18" charset="0"/>
              </a:rPr>
              <a:t>3</a:t>
            </a:r>
            <a:r>
              <a:rPr lang="en-US" sz="2400" dirty="0"/>
              <a:t>, </a:t>
            </a:r>
            <a:r>
              <a:rPr lang="en-US" sz="2400" i="1" dirty="0"/>
              <a:t>u</a:t>
            </a:r>
            <a:r>
              <a:rPr lang="en-US" sz="2400" baseline="-25000" dirty="0">
                <a:latin typeface="Cambria Math" pitchFamily="18" charset="0"/>
                <a:ea typeface="Cambria Math" pitchFamily="18" charset="0"/>
              </a:rPr>
              <a:t>2</a:t>
            </a:r>
            <a:r>
              <a:rPr lang="en-US" sz="2400" dirty="0"/>
              <a:t> and </a:t>
            </a:r>
            <a:r>
              <a:rPr lang="en-US" sz="2400" i="1" dirty="0"/>
              <a:t>u</a:t>
            </a:r>
            <a:r>
              <a:rPr lang="en-US" sz="2400" baseline="-25000" dirty="0">
                <a:latin typeface="Cambria Math" pitchFamily="18" charset="0"/>
                <a:ea typeface="Cambria Math" pitchFamily="18" charset="0"/>
              </a:rPr>
              <a:t>4</a:t>
            </a:r>
            <a:r>
              <a:rPr lang="en-US" sz="2400" dirty="0"/>
              <a:t>, and </a:t>
            </a:r>
            <a:r>
              <a:rPr lang="en-US" sz="2400" i="1" dirty="0"/>
              <a:t>u</a:t>
            </a:r>
            <a:r>
              <a:rPr lang="en-US" sz="2400" baseline="-25000" dirty="0">
                <a:latin typeface="Cambria Math" pitchFamily="18" charset="0"/>
                <a:ea typeface="Cambria Math" pitchFamily="18" charset="0"/>
              </a:rPr>
              <a:t>3</a:t>
            </a:r>
            <a:r>
              <a:rPr lang="en-US" sz="2400" dirty="0"/>
              <a:t> and </a:t>
            </a:r>
            <a:r>
              <a:rPr lang="en-US" sz="2400" i="1" dirty="0"/>
              <a:t>u</a:t>
            </a:r>
            <a:r>
              <a:rPr lang="en-US" sz="2400" baseline="-25000" dirty="0">
                <a:latin typeface="Cambria Math" pitchFamily="18" charset="0"/>
                <a:ea typeface="Cambria Math" pitchFamily="18" charset="0"/>
              </a:rPr>
              <a:t>4</a:t>
            </a:r>
            <a:r>
              <a:rPr lang="en-US" sz="2400" dirty="0"/>
              <a:t>. </a:t>
            </a:r>
          </a:p>
          <a:p>
            <a:pPr indent="0">
              <a:spcBef>
                <a:spcPts val="0"/>
              </a:spcBef>
              <a:buNone/>
            </a:pPr>
            <a:r>
              <a:rPr lang="en-US" sz="2400" dirty="0"/>
              <a:t>Each of the pairs </a:t>
            </a:r>
            <a:r>
              <a:rPr lang="en-US" sz="2400" i="1" dirty="0"/>
              <a:t>f</a:t>
            </a:r>
            <a:r>
              <a:rPr lang="en-US" sz="2400" dirty="0"/>
              <a:t>(</a:t>
            </a:r>
            <a:r>
              <a:rPr lang="en-US" sz="2400" i="1" dirty="0"/>
              <a:t>u</a:t>
            </a:r>
            <a:r>
              <a:rPr lang="en-US" sz="2400" baseline="-25000" dirty="0">
                <a:latin typeface="Cambria Math" pitchFamily="18" charset="0"/>
                <a:ea typeface="Cambria Math" pitchFamily="18" charset="0"/>
              </a:rPr>
              <a:t>1</a:t>
            </a:r>
            <a:r>
              <a:rPr lang="en-US" sz="2400" dirty="0"/>
              <a:t>) = </a:t>
            </a:r>
            <a:r>
              <a:rPr lang="en-US" sz="2400" i="1" dirty="0"/>
              <a:t>v</a:t>
            </a:r>
            <a:r>
              <a:rPr lang="en-US" sz="2400" baseline="-25000" dirty="0">
                <a:latin typeface="Cambria Math" pitchFamily="18" charset="0"/>
                <a:ea typeface="Cambria Math" pitchFamily="18" charset="0"/>
              </a:rPr>
              <a:t>1</a:t>
            </a:r>
            <a:r>
              <a:rPr lang="en-US" sz="2400" dirty="0"/>
              <a:t> and </a:t>
            </a:r>
            <a:r>
              <a:rPr lang="en-US" sz="2400" i="1" dirty="0"/>
              <a:t>f</a:t>
            </a:r>
            <a:r>
              <a:rPr lang="en-US" sz="2400" dirty="0"/>
              <a:t>(</a:t>
            </a:r>
            <a:r>
              <a:rPr lang="en-US" sz="2400" i="1" dirty="0"/>
              <a:t>u</a:t>
            </a:r>
            <a:r>
              <a:rPr lang="en-US" sz="2400" baseline="-25000" dirty="0">
                <a:latin typeface="Cambria Math" pitchFamily="18" charset="0"/>
                <a:ea typeface="Cambria Math" pitchFamily="18" charset="0"/>
              </a:rPr>
              <a:t>2</a:t>
            </a:r>
            <a:r>
              <a:rPr lang="en-US" sz="2400" dirty="0"/>
              <a:t>) = </a:t>
            </a:r>
            <a:r>
              <a:rPr lang="en-US" sz="2400" i="1" dirty="0"/>
              <a:t>v</a:t>
            </a:r>
            <a:r>
              <a:rPr lang="en-US" sz="2400" baseline="-25000" dirty="0">
                <a:latin typeface="Cambria Math" pitchFamily="18" charset="0"/>
                <a:ea typeface="Cambria Math" pitchFamily="18" charset="0"/>
              </a:rPr>
              <a:t>4</a:t>
            </a:r>
            <a:r>
              <a:rPr lang="en-US" sz="2400" dirty="0"/>
              <a:t>, </a:t>
            </a:r>
            <a:r>
              <a:rPr lang="en-US" sz="2400" i="1" dirty="0"/>
              <a:t>f</a:t>
            </a:r>
            <a:r>
              <a:rPr lang="en-US" sz="2400" dirty="0"/>
              <a:t>(</a:t>
            </a:r>
            <a:r>
              <a:rPr lang="en-US" sz="2400" i="1" dirty="0"/>
              <a:t>u</a:t>
            </a:r>
            <a:r>
              <a:rPr lang="en-US" sz="2400" baseline="-25000" dirty="0">
                <a:latin typeface="Cambria Math" pitchFamily="18" charset="0"/>
                <a:ea typeface="Cambria Math" pitchFamily="18" charset="0"/>
              </a:rPr>
              <a:t>1</a:t>
            </a:r>
            <a:r>
              <a:rPr lang="en-US" sz="2400" dirty="0"/>
              <a:t>) = </a:t>
            </a:r>
            <a:r>
              <a:rPr lang="en-US" sz="2400" i="1" dirty="0"/>
              <a:t>v</a:t>
            </a:r>
            <a:r>
              <a:rPr lang="en-US" sz="2400" baseline="-25000" dirty="0">
                <a:latin typeface="Cambria Math" pitchFamily="18" charset="0"/>
                <a:ea typeface="Cambria Math" pitchFamily="18" charset="0"/>
              </a:rPr>
              <a:t>1</a:t>
            </a:r>
            <a:r>
              <a:rPr lang="en-US" sz="2400" dirty="0"/>
              <a:t> and</a:t>
            </a:r>
            <a:r>
              <a:rPr lang="en-US" sz="2400" i="1" dirty="0"/>
              <a:t> f</a:t>
            </a:r>
            <a:r>
              <a:rPr lang="en-US" sz="2400" dirty="0"/>
              <a:t>(</a:t>
            </a:r>
            <a:r>
              <a:rPr lang="en-US" sz="2400" i="1" dirty="0"/>
              <a:t>u</a:t>
            </a:r>
            <a:r>
              <a:rPr lang="en-US" sz="2400" baseline="-25000" dirty="0">
                <a:latin typeface="Cambria Math" pitchFamily="18" charset="0"/>
                <a:ea typeface="Cambria Math" pitchFamily="18" charset="0"/>
              </a:rPr>
              <a:t>3</a:t>
            </a:r>
            <a:r>
              <a:rPr lang="en-US" sz="2400" dirty="0"/>
              <a:t>) = </a:t>
            </a:r>
            <a:r>
              <a:rPr lang="en-US" sz="2400" i="1" dirty="0"/>
              <a:t>v</a:t>
            </a:r>
            <a:r>
              <a:rPr lang="en-US" sz="2400" baseline="-25000" dirty="0">
                <a:latin typeface="Cambria Math" pitchFamily="18" charset="0"/>
                <a:ea typeface="Cambria Math" pitchFamily="18" charset="0"/>
              </a:rPr>
              <a:t>3</a:t>
            </a:r>
            <a:r>
              <a:rPr lang="en-US" sz="2400" dirty="0"/>
              <a:t> , </a:t>
            </a:r>
            <a:r>
              <a:rPr lang="en-US" sz="2400" i="1" dirty="0"/>
              <a:t>f</a:t>
            </a:r>
            <a:r>
              <a:rPr lang="en-US" sz="2400" dirty="0"/>
              <a:t>(</a:t>
            </a:r>
            <a:r>
              <a:rPr lang="en-US" sz="2400" i="1" dirty="0"/>
              <a:t>u</a:t>
            </a:r>
            <a:r>
              <a:rPr lang="en-US" sz="2400" baseline="-25000" dirty="0">
                <a:latin typeface="Cambria Math" pitchFamily="18" charset="0"/>
                <a:ea typeface="Cambria Math" pitchFamily="18" charset="0"/>
              </a:rPr>
              <a:t>2</a:t>
            </a:r>
            <a:r>
              <a:rPr lang="en-US" sz="2400" dirty="0"/>
              <a:t>) = </a:t>
            </a:r>
            <a:r>
              <a:rPr lang="en-US" sz="2400" i="1" dirty="0"/>
              <a:t>v</a:t>
            </a:r>
            <a:r>
              <a:rPr lang="en-US" sz="2400" baseline="-25000" dirty="0">
                <a:latin typeface="Cambria Math" pitchFamily="18" charset="0"/>
                <a:ea typeface="Cambria Math" pitchFamily="18" charset="0"/>
              </a:rPr>
              <a:t>4</a:t>
            </a:r>
            <a:r>
              <a:rPr lang="en-US" sz="2400" dirty="0"/>
              <a:t> and </a:t>
            </a:r>
            <a:r>
              <a:rPr lang="en-US" sz="2400" i="1" dirty="0"/>
              <a:t>f</a:t>
            </a:r>
            <a:r>
              <a:rPr lang="en-US" sz="2400" dirty="0"/>
              <a:t>(</a:t>
            </a:r>
            <a:r>
              <a:rPr lang="en-US" sz="2400" i="1" dirty="0"/>
              <a:t>u</a:t>
            </a:r>
            <a:r>
              <a:rPr lang="en-US" sz="2400" baseline="-25000" dirty="0">
                <a:latin typeface="Cambria Math" pitchFamily="18" charset="0"/>
                <a:ea typeface="Cambria Math" pitchFamily="18" charset="0"/>
              </a:rPr>
              <a:t>4</a:t>
            </a:r>
            <a:r>
              <a:rPr lang="en-US" sz="2400" dirty="0"/>
              <a:t>) = </a:t>
            </a:r>
            <a:r>
              <a:rPr lang="en-US" sz="2400" i="1" dirty="0"/>
              <a:t>v</a:t>
            </a:r>
            <a:r>
              <a:rPr lang="en-US" sz="2400" baseline="-25000" dirty="0">
                <a:latin typeface="Cambria Math" pitchFamily="18" charset="0"/>
                <a:ea typeface="Cambria Math" pitchFamily="18" charset="0"/>
              </a:rPr>
              <a:t>2</a:t>
            </a:r>
            <a:r>
              <a:rPr lang="en-US" sz="2400" dirty="0"/>
              <a:t> , and </a:t>
            </a:r>
            <a:r>
              <a:rPr lang="en-US" sz="2400" i="1" dirty="0"/>
              <a:t>f</a:t>
            </a:r>
            <a:r>
              <a:rPr lang="en-US" sz="2400" dirty="0"/>
              <a:t>(</a:t>
            </a:r>
            <a:r>
              <a:rPr lang="en-US" sz="2400" i="1" dirty="0"/>
              <a:t>u</a:t>
            </a:r>
            <a:r>
              <a:rPr lang="en-US" sz="2400" baseline="-25000" dirty="0">
                <a:latin typeface="Cambria Math" pitchFamily="18" charset="0"/>
                <a:ea typeface="Cambria Math" pitchFamily="18" charset="0"/>
              </a:rPr>
              <a:t>3</a:t>
            </a:r>
            <a:r>
              <a:rPr lang="en-US" sz="2400" dirty="0"/>
              <a:t>) = </a:t>
            </a:r>
            <a:r>
              <a:rPr lang="en-US" sz="2400" i="1" dirty="0"/>
              <a:t>v</a:t>
            </a:r>
            <a:r>
              <a:rPr lang="en-US" sz="2400" baseline="-25000" dirty="0">
                <a:latin typeface="Cambria Math" pitchFamily="18" charset="0"/>
                <a:ea typeface="Cambria Math" pitchFamily="18" charset="0"/>
              </a:rPr>
              <a:t>3</a:t>
            </a:r>
            <a:r>
              <a:rPr lang="en-US" sz="2400" dirty="0"/>
              <a:t> and </a:t>
            </a:r>
            <a:r>
              <a:rPr lang="en-US" sz="2400" i="1" dirty="0"/>
              <a:t>f</a:t>
            </a:r>
            <a:r>
              <a:rPr lang="en-US" sz="2400" dirty="0"/>
              <a:t>(</a:t>
            </a:r>
            <a:r>
              <a:rPr lang="en-US" sz="2400" i="1" dirty="0"/>
              <a:t>u</a:t>
            </a:r>
            <a:r>
              <a:rPr lang="en-US" sz="2400" baseline="-25000" dirty="0">
                <a:latin typeface="Cambria Math" pitchFamily="18" charset="0"/>
                <a:ea typeface="Cambria Math" pitchFamily="18" charset="0"/>
              </a:rPr>
              <a:t>4</a:t>
            </a:r>
            <a:r>
              <a:rPr lang="en-US" sz="2400" dirty="0"/>
              <a:t>) = </a:t>
            </a:r>
            <a:r>
              <a:rPr lang="en-US" sz="2400" i="1" dirty="0"/>
              <a:t>v</a:t>
            </a:r>
            <a:r>
              <a:rPr lang="en-US" sz="2400" baseline="-25000" dirty="0">
                <a:latin typeface="Cambria Math" pitchFamily="18" charset="0"/>
                <a:ea typeface="Cambria Math" pitchFamily="18" charset="0"/>
              </a:rPr>
              <a:t>2</a:t>
            </a:r>
            <a:r>
              <a:rPr lang="en-US" sz="2400" dirty="0"/>
              <a:t>  consists of two adjacent vertices in </a:t>
            </a:r>
            <a:r>
              <a:rPr lang="en-US" sz="2400" i="1" dirty="0"/>
              <a:t>H</a:t>
            </a:r>
            <a:r>
              <a:rPr lang="en-US" sz="2400" dirty="0"/>
              <a:t>.</a:t>
            </a: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0" y="1219200"/>
            <a:ext cx="1665451" cy="3815799"/>
          </a:xfrm>
          <a:prstGeom prst="rect">
            <a:avLst/>
          </a:prstGeom>
        </p:spPr>
      </p:pic>
    </p:spTree>
    <p:extLst>
      <p:ext uri="{BB962C8B-B14F-4D97-AF65-F5344CB8AC3E}">
        <p14:creationId xmlns:p14="http://schemas.microsoft.com/office/powerpoint/2010/main" val="9816726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Slide Number Placeholder 3">
            <a:extLst>
              <a:ext uri="{FF2B5EF4-FFF2-40B4-BE49-F238E27FC236}">
                <a16:creationId xmlns:a16="http://schemas.microsoft.com/office/drawing/2014/main" id="{41C847D8-069F-0AB8-B7E7-4F9EDA47612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600">
                <a:solidFill>
                  <a:srgbClr val="FFFF00"/>
                </a:solidFill>
                <a:latin typeface="Comic Sans MS" panose="030F0702030302020204" pitchFamily="66" charset="0"/>
              </a:defRPr>
            </a:lvl1pPr>
            <a:lvl2pPr marL="742950" indent="-285750">
              <a:spcBef>
                <a:spcPct val="20000"/>
              </a:spcBef>
              <a:buChar char="–"/>
              <a:defRPr sz="2800">
                <a:solidFill>
                  <a:srgbClr val="FFFF00"/>
                </a:solidFill>
                <a:latin typeface="Comic Sans MS" panose="030F0702030302020204" pitchFamily="66" charset="0"/>
              </a:defRPr>
            </a:lvl2pPr>
            <a:lvl3pPr marL="1143000" indent="-228600">
              <a:spcBef>
                <a:spcPct val="20000"/>
              </a:spcBef>
              <a:buChar char="•"/>
              <a:defRPr sz="2400">
                <a:solidFill>
                  <a:srgbClr val="FFFF00"/>
                </a:solidFill>
                <a:latin typeface="Comic Sans MS" panose="030F0702030302020204" pitchFamily="66" charset="0"/>
              </a:defRPr>
            </a:lvl3pPr>
            <a:lvl4pPr marL="1600200" indent="-228600">
              <a:spcBef>
                <a:spcPct val="20000"/>
              </a:spcBef>
              <a:buChar char="–"/>
              <a:defRPr sz="2000">
                <a:solidFill>
                  <a:srgbClr val="FFFF00"/>
                </a:solidFill>
                <a:latin typeface="Comic Sans MS" panose="030F0702030302020204" pitchFamily="66" charset="0"/>
              </a:defRPr>
            </a:lvl4pPr>
            <a:lvl5pPr marL="2057400" indent="-228600">
              <a:spcBef>
                <a:spcPct val="20000"/>
              </a:spcBef>
              <a:buChar char="»"/>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rgbClr val="FFFF00"/>
                </a:solidFill>
                <a:latin typeface="Comic Sans MS" panose="030F0702030302020204" pitchFamily="66" charset="0"/>
              </a:defRPr>
            </a:lvl9pPr>
          </a:lstStyle>
          <a:p>
            <a:pPr>
              <a:spcBef>
                <a:spcPct val="0"/>
              </a:spcBef>
            </a:pPr>
            <a:fld id="{DBA32B72-C775-44C0-82C2-B15D11135DB3}" type="slidenum">
              <a:rPr lang="en-CA" altLang="en-US" sz="1400" smtClean="0">
                <a:solidFill>
                  <a:srgbClr val="00CCFF"/>
                </a:solidFill>
                <a:latin typeface="Times New Roman" panose="02020603050405020304" pitchFamily="18" charset="0"/>
              </a:rPr>
              <a:pPr>
                <a:spcBef>
                  <a:spcPct val="0"/>
                </a:spcBef>
              </a:pPr>
              <a:t>54</a:t>
            </a:fld>
            <a:endParaRPr lang="en-CA" altLang="en-US" sz="1400">
              <a:solidFill>
                <a:srgbClr val="00CCFF"/>
              </a:solidFill>
              <a:latin typeface="Times New Roman" panose="02020603050405020304" pitchFamily="18" charset="0"/>
            </a:endParaRPr>
          </a:p>
        </p:txBody>
      </p:sp>
      <p:sp>
        <p:nvSpPr>
          <p:cNvPr id="293890" name="Rectangle 2">
            <a:extLst>
              <a:ext uri="{FF2B5EF4-FFF2-40B4-BE49-F238E27FC236}">
                <a16:creationId xmlns:a16="http://schemas.microsoft.com/office/drawing/2014/main" id="{B8776C4B-A63D-7A02-E99B-6CE0F12101E4}"/>
              </a:ext>
            </a:extLst>
          </p:cNvPr>
          <p:cNvSpPr>
            <a:spLocks noGrp="1" noChangeArrowheads="1"/>
          </p:cNvSpPr>
          <p:nvPr>
            <p:ph type="title"/>
          </p:nvPr>
        </p:nvSpPr>
        <p:spPr>
          <a:xfrm>
            <a:off x="228600" y="0"/>
            <a:ext cx="8610600" cy="685800"/>
          </a:xfrm>
        </p:spPr>
        <p:txBody>
          <a:bodyPr/>
          <a:lstStyle/>
          <a:p>
            <a:pPr eaLnBrk="1" hangingPunct="1">
              <a:defRPr/>
            </a:pPr>
            <a:r>
              <a:rPr lang="en-US" sz="3600"/>
              <a:t>Isomorphism of Graphs</a:t>
            </a:r>
            <a:endParaRPr lang="en-CA" sz="3600"/>
          </a:p>
        </p:txBody>
      </p:sp>
      <p:sp>
        <p:nvSpPr>
          <p:cNvPr id="293891" name="Rectangle 3">
            <a:extLst>
              <a:ext uri="{FF2B5EF4-FFF2-40B4-BE49-F238E27FC236}">
                <a16:creationId xmlns:a16="http://schemas.microsoft.com/office/drawing/2014/main" id="{E7217D85-60C7-14F1-02AF-A2EFE6BC502B}"/>
              </a:ext>
            </a:extLst>
          </p:cNvPr>
          <p:cNvSpPr>
            <a:spLocks noGrp="1" noChangeArrowheads="1"/>
          </p:cNvSpPr>
          <p:nvPr>
            <p:ph type="body" idx="1"/>
          </p:nvPr>
        </p:nvSpPr>
        <p:spPr>
          <a:xfrm>
            <a:off x="76200" y="685800"/>
            <a:ext cx="9067800" cy="533400"/>
          </a:xfrm>
        </p:spPr>
        <p:txBody>
          <a:bodyPr/>
          <a:lstStyle/>
          <a:p>
            <a:pPr marL="0" indent="0" eaLnBrk="1" hangingPunct="1">
              <a:spcAft>
                <a:spcPct val="20000"/>
              </a:spcAft>
              <a:buNone/>
              <a:defRPr/>
            </a:pPr>
            <a:r>
              <a:rPr lang="en-US" sz="2800" b="1" dirty="0">
                <a:solidFill>
                  <a:srgbClr val="7030A0"/>
                </a:solidFill>
                <a:sym typeface="Symbol" pitchFamily="18" charset="2"/>
              </a:rPr>
              <a:t>Example:</a:t>
            </a:r>
            <a:r>
              <a:rPr lang="en-US" sz="2800" dirty="0">
                <a:solidFill>
                  <a:srgbClr val="7030A0"/>
                </a:solidFill>
                <a:sym typeface="Symbol" pitchFamily="18" charset="2"/>
              </a:rPr>
              <a:t> </a:t>
            </a:r>
            <a:r>
              <a:rPr lang="en-US" sz="2800" dirty="0">
                <a:sym typeface="Symbol" pitchFamily="18" charset="2"/>
              </a:rPr>
              <a:t>Are the following two graphs isomorphic?</a:t>
            </a:r>
          </a:p>
        </p:txBody>
      </p:sp>
      <p:grpSp>
        <p:nvGrpSpPr>
          <p:cNvPr id="2" name="Group 4">
            <a:extLst>
              <a:ext uri="{FF2B5EF4-FFF2-40B4-BE49-F238E27FC236}">
                <a16:creationId xmlns:a16="http://schemas.microsoft.com/office/drawing/2014/main" id="{D83502B8-EF5A-4100-0FC8-D3BF00B034EC}"/>
              </a:ext>
            </a:extLst>
          </p:cNvPr>
          <p:cNvGrpSpPr>
            <a:grpSpLocks/>
          </p:cNvGrpSpPr>
          <p:nvPr/>
        </p:nvGrpSpPr>
        <p:grpSpPr bwMode="auto">
          <a:xfrm>
            <a:off x="838200" y="1143000"/>
            <a:ext cx="2514600" cy="2271713"/>
            <a:chOff x="528" y="672"/>
            <a:chExt cx="1584" cy="1431"/>
          </a:xfrm>
        </p:grpSpPr>
        <p:sp>
          <p:nvSpPr>
            <p:cNvPr id="293893" name="AutoShape 5">
              <a:extLst>
                <a:ext uri="{FF2B5EF4-FFF2-40B4-BE49-F238E27FC236}">
                  <a16:creationId xmlns:a16="http://schemas.microsoft.com/office/drawing/2014/main" id="{65CD066D-E8DA-C6C5-68EA-3DBC29480F76}"/>
                </a:ext>
              </a:extLst>
            </p:cNvPr>
            <p:cNvSpPr>
              <a:spLocks noChangeArrowheads="1"/>
            </p:cNvSpPr>
            <p:nvPr/>
          </p:nvSpPr>
          <p:spPr bwMode="auto">
            <a:xfrm>
              <a:off x="1488" y="1872"/>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93894" name="Text Box 6">
              <a:extLst>
                <a:ext uri="{FF2B5EF4-FFF2-40B4-BE49-F238E27FC236}">
                  <a16:creationId xmlns:a16="http://schemas.microsoft.com/office/drawing/2014/main" id="{9106683E-1DFA-A4CA-043D-AD58763F3D9F}"/>
                </a:ext>
              </a:extLst>
            </p:cNvPr>
            <p:cNvSpPr txBox="1">
              <a:spLocks noChangeArrowheads="1"/>
            </p:cNvSpPr>
            <p:nvPr/>
          </p:nvSpPr>
          <p:spPr bwMode="auto">
            <a:xfrm>
              <a:off x="1728" y="1776"/>
              <a:ext cx="384"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d</a:t>
              </a:r>
              <a:endParaRPr lang="en-US" baseline="-25000">
                <a:effectLst>
                  <a:outerShdw blurRad="38100" dist="38100" dir="2700000" algn="tl">
                    <a:srgbClr val="000000"/>
                  </a:outerShdw>
                </a:effectLst>
              </a:endParaRPr>
            </a:p>
          </p:txBody>
        </p:sp>
        <p:sp>
          <p:nvSpPr>
            <p:cNvPr id="293895" name="AutoShape 7">
              <a:extLst>
                <a:ext uri="{FF2B5EF4-FFF2-40B4-BE49-F238E27FC236}">
                  <a16:creationId xmlns:a16="http://schemas.microsoft.com/office/drawing/2014/main" id="{DFE85CE7-A203-EAFD-201C-05134D8B45D2}"/>
                </a:ext>
              </a:extLst>
            </p:cNvPr>
            <p:cNvSpPr>
              <a:spLocks noChangeArrowheads="1"/>
            </p:cNvSpPr>
            <p:nvPr/>
          </p:nvSpPr>
          <p:spPr bwMode="auto">
            <a:xfrm>
              <a:off x="720" y="1728"/>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93896" name="AutoShape 8">
              <a:extLst>
                <a:ext uri="{FF2B5EF4-FFF2-40B4-BE49-F238E27FC236}">
                  <a16:creationId xmlns:a16="http://schemas.microsoft.com/office/drawing/2014/main" id="{BCEA2108-E373-3F3B-0692-AD20AA9442DF}"/>
                </a:ext>
              </a:extLst>
            </p:cNvPr>
            <p:cNvSpPr>
              <a:spLocks noChangeArrowheads="1"/>
            </p:cNvSpPr>
            <p:nvPr/>
          </p:nvSpPr>
          <p:spPr bwMode="auto">
            <a:xfrm>
              <a:off x="1200" y="1440"/>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93897" name="AutoShape 9">
              <a:extLst>
                <a:ext uri="{FF2B5EF4-FFF2-40B4-BE49-F238E27FC236}">
                  <a16:creationId xmlns:a16="http://schemas.microsoft.com/office/drawing/2014/main" id="{2CDA4C5A-DA96-E9F9-BE0E-8199B6162634}"/>
                </a:ext>
              </a:extLst>
            </p:cNvPr>
            <p:cNvSpPr>
              <a:spLocks noChangeArrowheads="1"/>
            </p:cNvSpPr>
            <p:nvPr/>
          </p:nvSpPr>
          <p:spPr bwMode="auto">
            <a:xfrm>
              <a:off x="1728" y="1488"/>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93898" name="AutoShape 10">
              <a:extLst>
                <a:ext uri="{FF2B5EF4-FFF2-40B4-BE49-F238E27FC236}">
                  <a16:creationId xmlns:a16="http://schemas.microsoft.com/office/drawing/2014/main" id="{7D7B8857-296D-12D6-3979-E14FE4F2C85D}"/>
                </a:ext>
              </a:extLst>
            </p:cNvPr>
            <p:cNvSpPr>
              <a:spLocks noChangeArrowheads="1"/>
            </p:cNvSpPr>
            <p:nvPr/>
          </p:nvSpPr>
          <p:spPr bwMode="auto">
            <a:xfrm>
              <a:off x="1248" y="1008"/>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93899" name="Text Box 11">
              <a:extLst>
                <a:ext uri="{FF2B5EF4-FFF2-40B4-BE49-F238E27FC236}">
                  <a16:creationId xmlns:a16="http://schemas.microsoft.com/office/drawing/2014/main" id="{A2D1F4BD-8CB2-00F4-74F2-B86245D7B2EB}"/>
                </a:ext>
              </a:extLst>
            </p:cNvPr>
            <p:cNvSpPr txBox="1">
              <a:spLocks noChangeArrowheads="1"/>
            </p:cNvSpPr>
            <p:nvPr/>
          </p:nvSpPr>
          <p:spPr bwMode="auto">
            <a:xfrm>
              <a:off x="1152" y="672"/>
              <a:ext cx="384"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a</a:t>
              </a:r>
              <a:endParaRPr lang="en-US" baseline="-25000">
                <a:effectLst>
                  <a:outerShdw blurRad="38100" dist="38100" dir="2700000" algn="tl">
                    <a:srgbClr val="000000"/>
                  </a:outerShdw>
                </a:effectLst>
              </a:endParaRPr>
            </a:p>
          </p:txBody>
        </p:sp>
        <p:sp>
          <p:nvSpPr>
            <p:cNvPr id="293900" name="Text Box 12">
              <a:extLst>
                <a:ext uri="{FF2B5EF4-FFF2-40B4-BE49-F238E27FC236}">
                  <a16:creationId xmlns:a16="http://schemas.microsoft.com/office/drawing/2014/main" id="{2566B481-DE8C-7012-D8E0-C2C599F8A0AE}"/>
                </a:ext>
              </a:extLst>
            </p:cNvPr>
            <p:cNvSpPr txBox="1">
              <a:spLocks noChangeArrowheads="1"/>
            </p:cNvSpPr>
            <p:nvPr/>
          </p:nvSpPr>
          <p:spPr bwMode="auto">
            <a:xfrm>
              <a:off x="960" y="1200"/>
              <a:ext cx="192"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b</a:t>
              </a:r>
              <a:endParaRPr lang="en-US" baseline="-25000">
                <a:effectLst>
                  <a:outerShdw blurRad="38100" dist="38100" dir="2700000" algn="tl">
                    <a:srgbClr val="000000"/>
                  </a:outerShdw>
                </a:effectLst>
              </a:endParaRPr>
            </a:p>
          </p:txBody>
        </p:sp>
        <p:sp>
          <p:nvSpPr>
            <p:cNvPr id="293901" name="Text Box 13">
              <a:extLst>
                <a:ext uri="{FF2B5EF4-FFF2-40B4-BE49-F238E27FC236}">
                  <a16:creationId xmlns:a16="http://schemas.microsoft.com/office/drawing/2014/main" id="{D1D12C8C-3F9E-071F-AEBB-BF1B44CB3740}"/>
                </a:ext>
              </a:extLst>
            </p:cNvPr>
            <p:cNvSpPr txBox="1">
              <a:spLocks noChangeArrowheads="1"/>
            </p:cNvSpPr>
            <p:nvPr/>
          </p:nvSpPr>
          <p:spPr bwMode="auto">
            <a:xfrm>
              <a:off x="528" y="1776"/>
              <a:ext cx="240"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c</a:t>
              </a:r>
              <a:endParaRPr lang="en-US" baseline="-25000">
                <a:effectLst>
                  <a:outerShdw blurRad="38100" dist="38100" dir="2700000" algn="tl">
                    <a:srgbClr val="000000"/>
                  </a:outerShdw>
                </a:effectLst>
              </a:endParaRPr>
            </a:p>
          </p:txBody>
        </p:sp>
        <p:sp>
          <p:nvSpPr>
            <p:cNvPr id="293902" name="Text Box 14">
              <a:extLst>
                <a:ext uri="{FF2B5EF4-FFF2-40B4-BE49-F238E27FC236}">
                  <a16:creationId xmlns:a16="http://schemas.microsoft.com/office/drawing/2014/main" id="{73A689E5-339E-388E-C778-37DE67A5F1A2}"/>
                </a:ext>
              </a:extLst>
            </p:cNvPr>
            <p:cNvSpPr txBox="1">
              <a:spLocks noChangeArrowheads="1"/>
            </p:cNvSpPr>
            <p:nvPr/>
          </p:nvSpPr>
          <p:spPr bwMode="auto">
            <a:xfrm>
              <a:off x="1728" y="1200"/>
              <a:ext cx="384"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e</a:t>
              </a:r>
              <a:endParaRPr lang="en-US" baseline="-25000">
                <a:effectLst>
                  <a:outerShdw blurRad="38100" dist="38100" dir="2700000" algn="tl">
                    <a:srgbClr val="000000"/>
                  </a:outerShdw>
                </a:effectLst>
              </a:endParaRPr>
            </a:p>
          </p:txBody>
        </p:sp>
        <p:cxnSp>
          <p:nvCxnSpPr>
            <p:cNvPr id="24610" name="AutoShape 15">
              <a:extLst>
                <a:ext uri="{FF2B5EF4-FFF2-40B4-BE49-F238E27FC236}">
                  <a16:creationId xmlns:a16="http://schemas.microsoft.com/office/drawing/2014/main" id="{2EDDDB8D-CF44-05B9-4111-A84BE9FFB009}"/>
                </a:ext>
              </a:extLst>
            </p:cNvPr>
            <p:cNvCxnSpPr>
              <a:cxnSpLocks noChangeShapeType="1"/>
              <a:stCxn id="293893" idx="0"/>
              <a:endCxn id="293897" idx="4"/>
            </p:cNvCxnSpPr>
            <p:nvPr/>
          </p:nvCxnSpPr>
          <p:spPr bwMode="auto">
            <a:xfrm flipV="1">
              <a:off x="1536" y="1584"/>
              <a:ext cx="240" cy="288"/>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4611" name="AutoShape 16">
              <a:extLst>
                <a:ext uri="{FF2B5EF4-FFF2-40B4-BE49-F238E27FC236}">
                  <a16:creationId xmlns:a16="http://schemas.microsoft.com/office/drawing/2014/main" id="{774DD2CC-D190-E26C-57D2-CA1E9B8E62DD}"/>
                </a:ext>
              </a:extLst>
            </p:cNvPr>
            <p:cNvCxnSpPr>
              <a:cxnSpLocks noChangeShapeType="1"/>
              <a:stCxn id="293893" idx="2"/>
              <a:endCxn id="293895" idx="6"/>
            </p:cNvCxnSpPr>
            <p:nvPr/>
          </p:nvCxnSpPr>
          <p:spPr bwMode="auto">
            <a:xfrm flipH="1" flipV="1">
              <a:off x="816" y="1776"/>
              <a:ext cx="672" cy="144"/>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4612" name="AutoShape 17">
              <a:extLst>
                <a:ext uri="{FF2B5EF4-FFF2-40B4-BE49-F238E27FC236}">
                  <a16:creationId xmlns:a16="http://schemas.microsoft.com/office/drawing/2014/main" id="{846DDDC3-358E-B1F2-EB11-04F39AA79D4C}"/>
                </a:ext>
              </a:extLst>
            </p:cNvPr>
            <p:cNvCxnSpPr>
              <a:cxnSpLocks noChangeShapeType="1"/>
              <a:stCxn id="293895" idx="0"/>
              <a:endCxn id="293896" idx="4"/>
            </p:cNvCxnSpPr>
            <p:nvPr/>
          </p:nvCxnSpPr>
          <p:spPr bwMode="auto">
            <a:xfrm flipV="1">
              <a:off x="768" y="1536"/>
              <a:ext cx="480" cy="192"/>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4613" name="AutoShape 18">
              <a:extLst>
                <a:ext uri="{FF2B5EF4-FFF2-40B4-BE49-F238E27FC236}">
                  <a16:creationId xmlns:a16="http://schemas.microsoft.com/office/drawing/2014/main" id="{294B0F02-7AAB-4B22-EFA6-869D1BD99712}"/>
                </a:ext>
              </a:extLst>
            </p:cNvPr>
            <p:cNvCxnSpPr>
              <a:cxnSpLocks noChangeShapeType="1"/>
              <a:stCxn id="293896" idx="7"/>
              <a:endCxn id="293898" idx="3"/>
            </p:cNvCxnSpPr>
            <p:nvPr/>
          </p:nvCxnSpPr>
          <p:spPr bwMode="auto">
            <a:xfrm flipH="1" flipV="1">
              <a:off x="1262" y="1090"/>
              <a:ext cx="20" cy="364"/>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4614" name="AutoShape 19">
              <a:extLst>
                <a:ext uri="{FF2B5EF4-FFF2-40B4-BE49-F238E27FC236}">
                  <a16:creationId xmlns:a16="http://schemas.microsoft.com/office/drawing/2014/main" id="{5534A699-5198-D571-0651-D8B442628FAA}"/>
                </a:ext>
              </a:extLst>
            </p:cNvPr>
            <p:cNvCxnSpPr>
              <a:cxnSpLocks noChangeShapeType="1"/>
              <a:stCxn id="293898" idx="5"/>
              <a:endCxn id="293897" idx="1"/>
            </p:cNvCxnSpPr>
            <p:nvPr/>
          </p:nvCxnSpPr>
          <p:spPr bwMode="auto">
            <a:xfrm>
              <a:off x="1330" y="1090"/>
              <a:ext cx="412" cy="412"/>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4615" name="AutoShape 20">
              <a:extLst>
                <a:ext uri="{FF2B5EF4-FFF2-40B4-BE49-F238E27FC236}">
                  <a16:creationId xmlns:a16="http://schemas.microsoft.com/office/drawing/2014/main" id="{C7F773C2-EEA6-F18F-E01F-582F47B9AFEE}"/>
                </a:ext>
              </a:extLst>
            </p:cNvPr>
            <p:cNvCxnSpPr>
              <a:cxnSpLocks noChangeShapeType="1"/>
              <a:stCxn id="293896" idx="5"/>
              <a:endCxn id="293893" idx="1"/>
            </p:cNvCxnSpPr>
            <p:nvPr/>
          </p:nvCxnSpPr>
          <p:spPr bwMode="auto">
            <a:xfrm>
              <a:off x="1282" y="1522"/>
              <a:ext cx="220" cy="364"/>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grpSp>
      <p:grpSp>
        <p:nvGrpSpPr>
          <p:cNvPr id="3" name="Group 21">
            <a:extLst>
              <a:ext uri="{FF2B5EF4-FFF2-40B4-BE49-F238E27FC236}">
                <a16:creationId xmlns:a16="http://schemas.microsoft.com/office/drawing/2014/main" id="{2B2FEF6F-4640-81BB-B635-2F64A8AE1E67}"/>
              </a:ext>
            </a:extLst>
          </p:cNvPr>
          <p:cNvGrpSpPr>
            <a:grpSpLocks/>
          </p:cNvGrpSpPr>
          <p:nvPr/>
        </p:nvGrpSpPr>
        <p:grpSpPr bwMode="auto">
          <a:xfrm>
            <a:off x="4800600" y="1295400"/>
            <a:ext cx="2667000" cy="2043113"/>
            <a:chOff x="3024" y="720"/>
            <a:chExt cx="1680" cy="1287"/>
          </a:xfrm>
        </p:grpSpPr>
        <p:sp>
          <p:nvSpPr>
            <p:cNvPr id="293910" name="AutoShape 22">
              <a:extLst>
                <a:ext uri="{FF2B5EF4-FFF2-40B4-BE49-F238E27FC236}">
                  <a16:creationId xmlns:a16="http://schemas.microsoft.com/office/drawing/2014/main" id="{937D0AE1-1D6E-7AE5-C659-224CC2D9DC00}"/>
                </a:ext>
              </a:extLst>
            </p:cNvPr>
            <p:cNvSpPr>
              <a:spLocks noChangeArrowheads="1"/>
            </p:cNvSpPr>
            <p:nvPr/>
          </p:nvSpPr>
          <p:spPr bwMode="auto">
            <a:xfrm>
              <a:off x="3312" y="1776"/>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93911" name="Text Box 23">
              <a:extLst>
                <a:ext uri="{FF2B5EF4-FFF2-40B4-BE49-F238E27FC236}">
                  <a16:creationId xmlns:a16="http://schemas.microsoft.com/office/drawing/2014/main" id="{D71AAB7A-1E24-929B-A495-4DFAD788478C}"/>
                </a:ext>
              </a:extLst>
            </p:cNvPr>
            <p:cNvSpPr txBox="1">
              <a:spLocks noChangeArrowheads="1"/>
            </p:cNvSpPr>
            <p:nvPr/>
          </p:nvSpPr>
          <p:spPr bwMode="auto">
            <a:xfrm>
              <a:off x="4320" y="1680"/>
              <a:ext cx="384"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d</a:t>
              </a:r>
              <a:endParaRPr lang="en-US" baseline="-25000">
                <a:effectLst>
                  <a:outerShdw blurRad="38100" dist="38100" dir="2700000" algn="tl">
                    <a:srgbClr val="000000"/>
                  </a:outerShdw>
                </a:effectLst>
              </a:endParaRPr>
            </a:p>
          </p:txBody>
        </p:sp>
        <p:sp>
          <p:nvSpPr>
            <p:cNvPr id="293912" name="AutoShape 24">
              <a:extLst>
                <a:ext uri="{FF2B5EF4-FFF2-40B4-BE49-F238E27FC236}">
                  <a16:creationId xmlns:a16="http://schemas.microsoft.com/office/drawing/2014/main" id="{A139F673-6235-1088-BA31-3532276DFCCF}"/>
                </a:ext>
              </a:extLst>
            </p:cNvPr>
            <p:cNvSpPr>
              <a:spLocks noChangeArrowheads="1"/>
            </p:cNvSpPr>
            <p:nvPr/>
          </p:nvSpPr>
          <p:spPr bwMode="auto">
            <a:xfrm>
              <a:off x="3888" y="1584"/>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93913" name="AutoShape 25">
              <a:extLst>
                <a:ext uri="{FF2B5EF4-FFF2-40B4-BE49-F238E27FC236}">
                  <a16:creationId xmlns:a16="http://schemas.microsoft.com/office/drawing/2014/main" id="{23C7A9D1-C968-3CAA-F13B-F29DF765541E}"/>
                </a:ext>
              </a:extLst>
            </p:cNvPr>
            <p:cNvSpPr>
              <a:spLocks noChangeArrowheads="1"/>
            </p:cNvSpPr>
            <p:nvPr/>
          </p:nvSpPr>
          <p:spPr bwMode="auto">
            <a:xfrm>
              <a:off x="3744" y="1056"/>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93914" name="AutoShape 26">
              <a:extLst>
                <a:ext uri="{FF2B5EF4-FFF2-40B4-BE49-F238E27FC236}">
                  <a16:creationId xmlns:a16="http://schemas.microsoft.com/office/drawing/2014/main" id="{C1166627-5430-E6B8-4B69-E81A92DE2154}"/>
                </a:ext>
              </a:extLst>
            </p:cNvPr>
            <p:cNvSpPr>
              <a:spLocks noChangeArrowheads="1"/>
            </p:cNvSpPr>
            <p:nvPr/>
          </p:nvSpPr>
          <p:spPr bwMode="auto">
            <a:xfrm>
              <a:off x="4224" y="1776"/>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93915" name="AutoShape 27">
              <a:extLst>
                <a:ext uri="{FF2B5EF4-FFF2-40B4-BE49-F238E27FC236}">
                  <a16:creationId xmlns:a16="http://schemas.microsoft.com/office/drawing/2014/main" id="{788DC53A-ADA8-EC1A-7186-A01F7DA76796}"/>
                </a:ext>
              </a:extLst>
            </p:cNvPr>
            <p:cNvSpPr>
              <a:spLocks noChangeArrowheads="1"/>
            </p:cNvSpPr>
            <p:nvPr/>
          </p:nvSpPr>
          <p:spPr bwMode="auto">
            <a:xfrm>
              <a:off x="4128" y="1296"/>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93916" name="Text Box 28">
              <a:extLst>
                <a:ext uri="{FF2B5EF4-FFF2-40B4-BE49-F238E27FC236}">
                  <a16:creationId xmlns:a16="http://schemas.microsoft.com/office/drawing/2014/main" id="{BEAB7235-536E-82C7-C639-1E85B0E42639}"/>
                </a:ext>
              </a:extLst>
            </p:cNvPr>
            <p:cNvSpPr txBox="1">
              <a:spLocks noChangeArrowheads="1"/>
            </p:cNvSpPr>
            <p:nvPr/>
          </p:nvSpPr>
          <p:spPr bwMode="auto">
            <a:xfrm>
              <a:off x="3648" y="720"/>
              <a:ext cx="384"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a</a:t>
              </a:r>
              <a:endParaRPr lang="en-US" baseline="-25000">
                <a:effectLst>
                  <a:outerShdw blurRad="38100" dist="38100" dir="2700000" algn="tl">
                    <a:srgbClr val="000000"/>
                  </a:outerShdw>
                </a:effectLst>
              </a:endParaRPr>
            </a:p>
          </p:txBody>
        </p:sp>
        <p:sp>
          <p:nvSpPr>
            <p:cNvPr id="293917" name="Text Box 29">
              <a:extLst>
                <a:ext uri="{FF2B5EF4-FFF2-40B4-BE49-F238E27FC236}">
                  <a16:creationId xmlns:a16="http://schemas.microsoft.com/office/drawing/2014/main" id="{F35C7040-9885-9B18-CC62-18028C87FC13}"/>
                </a:ext>
              </a:extLst>
            </p:cNvPr>
            <p:cNvSpPr txBox="1">
              <a:spLocks noChangeArrowheads="1"/>
            </p:cNvSpPr>
            <p:nvPr/>
          </p:nvSpPr>
          <p:spPr bwMode="auto">
            <a:xfrm>
              <a:off x="3696" y="1392"/>
              <a:ext cx="192"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b</a:t>
              </a:r>
              <a:endParaRPr lang="en-US" baseline="-25000">
                <a:effectLst>
                  <a:outerShdw blurRad="38100" dist="38100" dir="2700000" algn="tl">
                    <a:srgbClr val="000000"/>
                  </a:outerShdw>
                </a:effectLst>
              </a:endParaRPr>
            </a:p>
          </p:txBody>
        </p:sp>
        <p:sp>
          <p:nvSpPr>
            <p:cNvPr id="293918" name="Text Box 30">
              <a:extLst>
                <a:ext uri="{FF2B5EF4-FFF2-40B4-BE49-F238E27FC236}">
                  <a16:creationId xmlns:a16="http://schemas.microsoft.com/office/drawing/2014/main" id="{7037B078-C523-7887-30FF-8690C824DB60}"/>
                </a:ext>
              </a:extLst>
            </p:cNvPr>
            <p:cNvSpPr txBox="1">
              <a:spLocks noChangeArrowheads="1"/>
            </p:cNvSpPr>
            <p:nvPr/>
          </p:nvSpPr>
          <p:spPr bwMode="auto">
            <a:xfrm>
              <a:off x="3024" y="1632"/>
              <a:ext cx="240"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c</a:t>
              </a:r>
              <a:endParaRPr lang="en-US" baseline="-25000">
                <a:effectLst>
                  <a:outerShdw blurRad="38100" dist="38100" dir="2700000" algn="tl">
                    <a:srgbClr val="000000"/>
                  </a:outerShdw>
                </a:effectLst>
              </a:endParaRPr>
            </a:p>
          </p:txBody>
        </p:sp>
        <p:sp>
          <p:nvSpPr>
            <p:cNvPr id="293919" name="Text Box 31">
              <a:extLst>
                <a:ext uri="{FF2B5EF4-FFF2-40B4-BE49-F238E27FC236}">
                  <a16:creationId xmlns:a16="http://schemas.microsoft.com/office/drawing/2014/main" id="{466613C8-1CCC-9CE1-7BC0-597189507F29}"/>
                </a:ext>
              </a:extLst>
            </p:cNvPr>
            <p:cNvSpPr txBox="1">
              <a:spLocks noChangeArrowheads="1"/>
            </p:cNvSpPr>
            <p:nvPr/>
          </p:nvSpPr>
          <p:spPr bwMode="auto">
            <a:xfrm>
              <a:off x="4224" y="1152"/>
              <a:ext cx="384"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e</a:t>
              </a:r>
              <a:endParaRPr lang="en-US" baseline="-25000">
                <a:effectLst>
                  <a:outerShdw blurRad="38100" dist="38100" dir="2700000" algn="tl">
                    <a:srgbClr val="000000"/>
                  </a:outerShdw>
                </a:effectLst>
              </a:endParaRPr>
            </a:p>
          </p:txBody>
        </p:sp>
        <p:cxnSp>
          <p:nvCxnSpPr>
            <p:cNvPr id="24594" name="AutoShape 32">
              <a:extLst>
                <a:ext uri="{FF2B5EF4-FFF2-40B4-BE49-F238E27FC236}">
                  <a16:creationId xmlns:a16="http://schemas.microsoft.com/office/drawing/2014/main" id="{B209BA68-5A1D-EFCA-8979-54A5BFD1642D}"/>
                </a:ext>
              </a:extLst>
            </p:cNvPr>
            <p:cNvCxnSpPr>
              <a:cxnSpLocks noChangeShapeType="1"/>
              <a:stCxn id="293910" idx="6"/>
              <a:endCxn id="293914" idx="2"/>
            </p:cNvCxnSpPr>
            <p:nvPr/>
          </p:nvCxnSpPr>
          <p:spPr bwMode="auto">
            <a:xfrm>
              <a:off x="3408" y="1824"/>
              <a:ext cx="816" cy="0"/>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4595" name="AutoShape 33">
              <a:extLst>
                <a:ext uri="{FF2B5EF4-FFF2-40B4-BE49-F238E27FC236}">
                  <a16:creationId xmlns:a16="http://schemas.microsoft.com/office/drawing/2014/main" id="{2501D327-3B62-BDB2-9D8B-0B33201FABE9}"/>
                </a:ext>
              </a:extLst>
            </p:cNvPr>
            <p:cNvCxnSpPr>
              <a:cxnSpLocks noChangeShapeType="1"/>
              <a:stCxn id="293910" idx="7"/>
              <a:endCxn id="293912" idx="3"/>
            </p:cNvCxnSpPr>
            <p:nvPr/>
          </p:nvCxnSpPr>
          <p:spPr bwMode="auto">
            <a:xfrm flipV="1">
              <a:off x="3394" y="1666"/>
              <a:ext cx="508" cy="124"/>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4596" name="AutoShape 34">
              <a:extLst>
                <a:ext uri="{FF2B5EF4-FFF2-40B4-BE49-F238E27FC236}">
                  <a16:creationId xmlns:a16="http://schemas.microsoft.com/office/drawing/2014/main" id="{246FF032-2ED4-FE01-B293-DDDCD882A379}"/>
                </a:ext>
              </a:extLst>
            </p:cNvPr>
            <p:cNvCxnSpPr>
              <a:cxnSpLocks noChangeShapeType="1"/>
              <a:stCxn id="293912" idx="0"/>
              <a:endCxn id="293913" idx="4"/>
            </p:cNvCxnSpPr>
            <p:nvPr/>
          </p:nvCxnSpPr>
          <p:spPr bwMode="auto">
            <a:xfrm flipH="1" flipV="1">
              <a:off x="3792" y="1152"/>
              <a:ext cx="144" cy="432"/>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4597" name="AutoShape 35">
              <a:extLst>
                <a:ext uri="{FF2B5EF4-FFF2-40B4-BE49-F238E27FC236}">
                  <a16:creationId xmlns:a16="http://schemas.microsoft.com/office/drawing/2014/main" id="{A5F00031-3264-5642-3C90-EE310F1EED66}"/>
                </a:ext>
              </a:extLst>
            </p:cNvPr>
            <p:cNvCxnSpPr>
              <a:cxnSpLocks noChangeShapeType="1"/>
              <a:stCxn id="293913" idx="5"/>
              <a:endCxn id="293915" idx="2"/>
            </p:cNvCxnSpPr>
            <p:nvPr/>
          </p:nvCxnSpPr>
          <p:spPr bwMode="auto">
            <a:xfrm>
              <a:off x="3826" y="1138"/>
              <a:ext cx="302" cy="206"/>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4598" name="AutoShape 36">
              <a:extLst>
                <a:ext uri="{FF2B5EF4-FFF2-40B4-BE49-F238E27FC236}">
                  <a16:creationId xmlns:a16="http://schemas.microsoft.com/office/drawing/2014/main" id="{16166A4D-2EAF-0F48-722F-8AAE44ADB1DE}"/>
                </a:ext>
              </a:extLst>
            </p:cNvPr>
            <p:cNvCxnSpPr>
              <a:cxnSpLocks noChangeShapeType="1"/>
              <a:stCxn id="293915" idx="5"/>
              <a:endCxn id="293914" idx="1"/>
            </p:cNvCxnSpPr>
            <p:nvPr/>
          </p:nvCxnSpPr>
          <p:spPr bwMode="auto">
            <a:xfrm>
              <a:off x="4210" y="1378"/>
              <a:ext cx="28" cy="412"/>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4599" name="AutoShape 37">
              <a:extLst>
                <a:ext uri="{FF2B5EF4-FFF2-40B4-BE49-F238E27FC236}">
                  <a16:creationId xmlns:a16="http://schemas.microsoft.com/office/drawing/2014/main" id="{D37BED08-8F8F-D538-08A3-C3D84FCE8555}"/>
                </a:ext>
              </a:extLst>
            </p:cNvPr>
            <p:cNvCxnSpPr>
              <a:cxnSpLocks noChangeShapeType="1"/>
              <a:stCxn id="293913" idx="3"/>
              <a:endCxn id="293910" idx="1"/>
            </p:cNvCxnSpPr>
            <p:nvPr/>
          </p:nvCxnSpPr>
          <p:spPr bwMode="auto">
            <a:xfrm flipH="1">
              <a:off x="3326" y="1138"/>
              <a:ext cx="432" cy="652"/>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grpSp>
      <p:sp>
        <p:nvSpPr>
          <p:cNvPr id="293926" name="Rectangle 38">
            <a:extLst>
              <a:ext uri="{FF2B5EF4-FFF2-40B4-BE49-F238E27FC236}">
                <a16:creationId xmlns:a16="http://schemas.microsoft.com/office/drawing/2014/main" id="{2BD6B85F-D711-4BD0-4DD3-1AF3FF5E58FA}"/>
              </a:ext>
            </a:extLst>
          </p:cNvPr>
          <p:cNvSpPr>
            <a:spLocks noChangeArrowheads="1"/>
          </p:cNvSpPr>
          <p:nvPr/>
        </p:nvSpPr>
        <p:spPr bwMode="auto">
          <a:xfrm>
            <a:off x="228600" y="3505200"/>
            <a:ext cx="8763000" cy="1828800"/>
          </a:xfrm>
          <a:prstGeom prst="rect">
            <a:avLst/>
          </a:prstGeom>
          <a:noFill/>
          <a:ln w="9525">
            <a:noFill/>
            <a:miter lim="800000"/>
            <a:headEnd/>
            <a:tailEnd/>
          </a:ln>
          <a:effectLst/>
        </p:spPr>
        <p:txBody>
          <a:bodyPr/>
          <a:lstStyle/>
          <a:p>
            <a:pPr eaLnBrk="1" hangingPunct="1">
              <a:spcBef>
                <a:spcPct val="20000"/>
              </a:spcBef>
              <a:spcAft>
                <a:spcPct val="20000"/>
              </a:spcAft>
              <a:defRPr/>
            </a:pPr>
            <a:r>
              <a:rPr lang="en-US" b="1" dirty="0">
                <a:solidFill>
                  <a:srgbClr val="7030A0"/>
                </a:solidFill>
                <a:effectLst>
                  <a:outerShdw blurRad="38100" dist="38100" dir="2700000" algn="tl">
                    <a:srgbClr val="000000"/>
                  </a:outerShdw>
                </a:effectLst>
                <a:sym typeface="Symbol" pitchFamily="18" charset="2"/>
              </a:rPr>
              <a:t>Solution:</a:t>
            </a:r>
            <a:r>
              <a:rPr lang="en-US" dirty="0">
                <a:solidFill>
                  <a:srgbClr val="7030A0"/>
                </a:solidFill>
                <a:effectLst>
                  <a:outerShdw blurRad="38100" dist="38100" dir="2700000" algn="tl">
                    <a:srgbClr val="000000"/>
                  </a:outerShdw>
                </a:effectLst>
                <a:sym typeface="Symbol" pitchFamily="18" charset="2"/>
              </a:rPr>
              <a:t> </a:t>
            </a:r>
            <a:r>
              <a:rPr lang="en-US" dirty="0">
                <a:solidFill>
                  <a:srgbClr val="66FF33"/>
                </a:solidFill>
                <a:effectLst>
                  <a:outerShdw blurRad="38100" dist="38100" dir="2700000" algn="tl">
                    <a:srgbClr val="000000"/>
                  </a:outerShdw>
                </a:effectLst>
                <a:sym typeface="Symbol" pitchFamily="18" charset="2"/>
              </a:rPr>
              <a:t>Yes</a:t>
            </a:r>
            <a:r>
              <a:rPr lang="en-US" dirty="0">
                <a:effectLst>
                  <a:outerShdw blurRad="38100" dist="38100" dir="2700000" algn="tl">
                    <a:srgbClr val="000000"/>
                  </a:outerShdw>
                </a:effectLst>
                <a:sym typeface="Symbol" pitchFamily="18" charset="2"/>
              </a:rPr>
              <a:t>, they are isomorphic, because they can be arranged to look identical. You can see this if in the right graph you move vertex b to the left of the edge {a, c}. Then the isomorphism f from the left to the right graph is: </a:t>
            </a:r>
          </a:p>
          <a:p>
            <a:pPr eaLnBrk="1" hangingPunct="1">
              <a:spcBef>
                <a:spcPct val="20000"/>
              </a:spcBef>
              <a:spcAft>
                <a:spcPct val="20000"/>
              </a:spcAft>
              <a:defRPr/>
            </a:pPr>
            <a:r>
              <a:rPr lang="en-US" dirty="0">
                <a:effectLst>
                  <a:outerShdw blurRad="38100" dist="38100" dir="2700000" algn="tl">
                    <a:srgbClr val="000000"/>
                  </a:outerShdw>
                </a:effectLst>
                <a:sym typeface="Symbol" pitchFamily="18" charset="2"/>
              </a:rPr>
              <a:t>f(a) = e, f(b) = a, f(c) = b, f(d) = c, f(e) = 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93891">
                                            <p:txEl>
                                              <p:pRg st="0" end="0"/>
                                            </p:txEl>
                                          </p:spTgt>
                                        </p:tgtEl>
                                        <p:attrNameLst>
                                          <p:attrName>style.visibility</p:attrName>
                                        </p:attrNameLst>
                                      </p:cBhvr>
                                      <p:to>
                                        <p:strVal val="visible"/>
                                      </p:to>
                                    </p:set>
                                    <p:anim calcmode="lin" valueType="num">
                                      <p:cBhvr additive="base">
                                        <p:cTn id="7" dur="500" fill="hold"/>
                                        <p:tgtEl>
                                          <p:spTgt spid="2938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938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293926"/>
                                        </p:tgtEl>
                                        <p:attrNameLst>
                                          <p:attrName>style.visibility</p:attrName>
                                        </p:attrNameLst>
                                      </p:cBhvr>
                                      <p:to>
                                        <p:strVal val="visible"/>
                                      </p:to>
                                    </p:set>
                                    <p:anim calcmode="lin" valueType="num">
                                      <p:cBhvr additive="base">
                                        <p:cTn id="25" dur="500" fill="hold"/>
                                        <p:tgtEl>
                                          <p:spTgt spid="293926"/>
                                        </p:tgtEl>
                                        <p:attrNameLst>
                                          <p:attrName>ppt_x</p:attrName>
                                        </p:attrNameLst>
                                      </p:cBhvr>
                                      <p:tavLst>
                                        <p:tav tm="0">
                                          <p:val>
                                            <p:strVal val="0-#ppt_w/2"/>
                                          </p:val>
                                        </p:tav>
                                        <p:tav tm="100000">
                                          <p:val>
                                            <p:strVal val="#ppt_x"/>
                                          </p:val>
                                        </p:tav>
                                      </p:tavLst>
                                    </p:anim>
                                    <p:anim calcmode="lin" valueType="num">
                                      <p:cBhvr additive="base">
                                        <p:cTn id="26" dur="500" fill="hold"/>
                                        <p:tgtEl>
                                          <p:spTgt spid="2939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1" grpId="0" build="p" autoUpdateAnimBg="0"/>
      <p:bldP spid="293926"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Slide Number Placeholder 3">
            <a:extLst>
              <a:ext uri="{FF2B5EF4-FFF2-40B4-BE49-F238E27FC236}">
                <a16:creationId xmlns:a16="http://schemas.microsoft.com/office/drawing/2014/main" id="{A272688C-F0B7-B871-BD11-9E78C6838C6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600">
                <a:solidFill>
                  <a:srgbClr val="FFFF00"/>
                </a:solidFill>
                <a:latin typeface="Comic Sans MS" panose="030F0702030302020204" pitchFamily="66" charset="0"/>
              </a:defRPr>
            </a:lvl1pPr>
            <a:lvl2pPr marL="742950" indent="-285750">
              <a:spcBef>
                <a:spcPct val="20000"/>
              </a:spcBef>
              <a:buChar char="–"/>
              <a:defRPr sz="2800">
                <a:solidFill>
                  <a:srgbClr val="FFFF00"/>
                </a:solidFill>
                <a:latin typeface="Comic Sans MS" panose="030F0702030302020204" pitchFamily="66" charset="0"/>
              </a:defRPr>
            </a:lvl2pPr>
            <a:lvl3pPr marL="1143000" indent="-228600">
              <a:spcBef>
                <a:spcPct val="20000"/>
              </a:spcBef>
              <a:buChar char="•"/>
              <a:defRPr sz="2400">
                <a:solidFill>
                  <a:srgbClr val="FFFF00"/>
                </a:solidFill>
                <a:latin typeface="Comic Sans MS" panose="030F0702030302020204" pitchFamily="66" charset="0"/>
              </a:defRPr>
            </a:lvl3pPr>
            <a:lvl4pPr marL="1600200" indent="-228600">
              <a:spcBef>
                <a:spcPct val="20000"/>
              </a:spcBef>
              <a:buChar char="–"/>
              <a:defRPr sz="2000">
                <a:solidFill>
                  <a:srgbClr val="FFFF00"/>
                </a:solidFill>
                <a:latin typeface="Comic Sans MS" panose="030F0702030302020204" pitchFamily="66" charset="0"/>
              </a:defRPr>
            </a:lvl4pPr>
            <a:lvl5pPr marL="2057400" indent="-228600">
              <a:spcBef>
                <a:spcPct val="20000"/>
              </a:spcBef>
              <a:buChar char="»"/>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rgbClr val="FFFF00"/>
                </a:solidFill>
                <a:latin typeface="Comic Sans MS" panose="030F0702030302020204" pitchFamily="66" charset="0"/>
              </a:defRPr>
            </a:lvl9pPr>
          </a:lstStyle>
          <a:p>
            <a:pPr>
              <a:spcBef>
                <a:spcPct val="0"/>
              </a:spcBef>
            </a:pPr>
            <a:fld id="{3B23644E-A489-4EA7-9F0D-80A111E16DDD}" type="slidenum">
              <a:rPr lang="en-CA" altLang="en-US" sz="1400" smtClean="0">
                <a:solidFill>
                  <a:srgbClr val="00CCFF"/>
                </a:solidFill>
                <a:latin typeface="Times New Roman" panose="02020603050405020304" pitchFamily="18" charset="0"/>
              </a:rPr>
              <a:pPr>
                <a:spcBef>
                  <a:spcPct val="0"/>
                </a:spcBef>
              </a:pPr>
              <a:t>55</a:t>
            </a:fld>
            <a:endParaRPr lang="en-CA" altLang="en-US" sz="1400">
              <a:solidFill>
                <a:srgbClr val="00CCFF"/>
              </a:solidFill>
              <a:latin typeface="Times New Roman" panose="02020603050405020304" pitchFamily="18" charset="0"/>
            </a:endParaRPr>
          </a:p>
        </p:txBody>
      </p:sp>
      <p:sp>
        <p:nvSpPr>
          <p:cNvPr id="294914" name="Rectangle 2">
            <a:extLst>
              <a:ext uri="{FF2B5EF4-FFF2-40B4-BE49-F238E27FC236}">
                <a16:creationId xmlns:a16="http://schemas.microsoft.com/office/drawing/2014/main" id="{276128D8-7B27-EE7C-3CD1-4B4BAD1ABE28}"/>
              </a:ext>
            </a:extLst>
          </p:cNvPr>
          <p:cNvSpPr>
            <a:spLocks noGrp="1" noChangeArrowheads="1"/>
          </p:cNvSpPr>
          <p:nvPr>
            <p:ph type="title"/>
          </p:nvPr>
        </p:nvSpPr>
        <p:spPr>
          <a:xfrm>
            <a:off x="228600" y="0"/>
            <a:ext cx="8610600" cy="990600"/>
          </a:xfrm>
        </p:spPr>
        <p:txBody>
          <a:bodyPr/>
          <a:lstStyle/>
          <a:p>
            <a:pPr eaLnBrk="1" hangingPunct="1">
              <a:defRPr/>
            </a:pPr>
            <a:r>
              <a:rPr lang="en-US" sz="3600"/>
              <a:t>Isomorphism of Graphs</a:t>
            </a:r>
            <a:endParaRPr lang="en-CA" sz="3600"/>
          </a:p>
        </p:txBody>
      </p:sp>
      <p:sp>
        <p:nvSpPr>
          <p:cNvPr id="294915" name="Rectangle 3">
            <a:extLst>
              <a:ext uri="{FF2B5EF4-FFF2-40B4-BE49-F238E27FC236}">
                <a16:creationId xmlns:a16="http://schemas.microsoft.com/office/drawing/2014/main" id="{55EB62A0-7113-3116-A6EB-64B99F52223D}"/>
              </a:ext>
            </a:extLst>
          </p:cNvPr>
          <p:cNvSpPr>
            <a:spLocks noGrp="1" noChangeArrowheads="1"/>
          </p:cNvSpPr>
          <p:nvPr>
            <p:ph type="body" idx="1"/>
          </p:nvPr>
        </p:nvSpPr>
        <p:spPr>
          <a:xfrm>
            <a:off x="152400" y="914400"/>
            <a:ext cx="8839200" cy="533400"/>
          </a:xfrm>
        </p:spPr>
        <p:txBody>
          <a:bodyPr/>
          <a:lstStyle/>
          <a:p>
            <a:pPr marL="0" indent="0" eaLnBrk="1" hangingPunct="1">
              <a:spcAft>
                <a:spcPct val="20000"/>
              </a:spcAft>
              <a:buNone/>
              <a:defRPr/>
            </a:pPr>
            <a:r>
              <a:rPr lang="en-US" sz="2800" b="1" dirty="0">
                <a:solidFill>
                  <a:srgbClr val="7030A0"/>
                </a:solidFill>
                <a:sym typeface="Symbol" pitchFamily="18" charset="2"/>
              </a:rPr>
              <a:t>Example:</a:t>
            </a:r>
            <a:r>
              <a:rPr lang="en-US" sz="2800" dirty="0">
                <a:solidFill>
                  <a:srgbClr val="7030A0"/>
                </a:solidFill>
                <a:sym typeface="Symbol" pitchFamily="18" charset="2"/>
              </a:rPr>
              <a:t> </a:t>
            </a:r>
            <a:r>
              <a:rPr lang="en-US" sz="2800" dirty="0">
                <a:sym typeface="Symbol" pitchFamily="18" charset="2"/>
              </a:rPr>
              <a:t>How about these two graphs?</a:t>
            </a:r>
          </a:p>
        </p:txBody>
      </p:sp>
      <p:grpSp>
        <p:nvGrpSpPr>
          <p:cNvPr id="2" name="Group 4">
            <a:extLst>
              <a:ext uri="{FF2B5EF4-FFF2-40B4-BE49-F238E27FC236}">
                <a16:creationId xmlns:a16="http://schemas.microsoft.com/office/drawing/2014/main" id="{DE9E555D-8AB6-25DD-9223-6BAFA33EDDF3}"/>
              </a:ext>
            </a:extLst>
          </p:cNvPr>
          <p:cNvGrpSpPr>
            <a:grpSpLocks/>
          </p:cNvGrpSpPr>
          <p:nvPr/>
        </p:nvGrpSpPr>
        <p:grpSpPr bwMode="auto">
          <a:xfrm>
            <a:off x="762000" y="1447800"/>
            <a:ext cx="2667000" cy="2576513"/>
            <a:chOff x="480" y="912"/>
            <a:chExt cx="1680" cy="1623"/>
          </a:xfrm>
        </p:grpSpPr>
        <p:sp>
          <p:nvSpPr>
            <p:cNvPr id="294917" name="AutoShape 5">
              <a:extLst>
                <a:ext uri="{FF2B5EF4-FFF2-40B4-BE49-F238E27FC236}">
                  <a16:creationId xmlns:a16="http://schemas.microsoft.com/office/drawing/2014/main" id="{9F56B511-9056-A2A3-C21D-821DE26CA2BD}"/>
                </a:ext>
              </a:extLst>
            </p:cNvPr>
            <p:cNvSpPr>
              <a:spLocks noChangeArrowheads="1"/>
            </p:cNvSpPr>
            <p:nvPr/>
          </p:nvSpPr>
          <p:spPr bwMode="auto">
            <a:xfrm>
              <a:off x="1632" y="2352"/>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94918" name="Text Box 6">
              <a:extLst>
                <a:ext uri="{FF2B5EF4-FFF2-40B4-BE49-F238E27FC236}">
                  <a16:creationId xmlns:a16="http://schemas.microsoft.com/office/drawing/2014/main" id="{1EA81C66-7762-805F-BB6D-B7403B8A001D}"/>
                </a:ext>
              </a:extLst>
            </p:cNvPr>
            <p:cNvSpPr txBox="1">
              <a:spLocks noChangeArrowheads="1"/>
            </p:cNvSpPr>
            <p:nvPr/>
          </p:nvSpPr>
          <p:spPr bwMode="auto">
            <a:xfrm>
              <a:off x="1776" y="2208"/>
              <a:ext cx="384"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d</a:t>
              </a:r>
              <a:endParaRPr lang="en-US" baseline="-25000">
                <a:effectLst>
                  <a:outerShdw blurRad="38100" dist="38100" dir="2700000" algn="tl">
                    <a:srgbClr val="000000"/>
                  </a:outerShdw>
                </a:effectLst>
              </a:endParaRPr>
            </a:p>
          </p:txBody>
        </p:sp>
        <p:sp>
          <p:nvSpPr>
            <p:cNvPr id="294919" name="AutoShape 7">
              <a:extLst>
                <a:ext uri="{FF2B5EF4-FFF2-40B4-BE49-F238E27FC236}">
                  <a16:creationId xmlns:a16="http://schemas.microsoft.com/office/drawing/2014/main" id="{1208D714-1C9F-0C97-4D68-075B69143A30}"/>
                </a:ext>
              </a:extLst>
            </p:cNvPr>
            <p:cNvSpPr>
              <a:spLocks noChangeArrowheads="1"/>
            </p:cNvSpPr>
            <p:nvPr/>
          </p:nvSpPr>
          <p:spPr bwMode="auto">
            <a:xfrm>
              <a:off x="720" y="1968"/>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94920" name="AutoShape 8">
              <a:extLst>
                <a:ext uri="{FF2B5EF4-FFF2-40B4-BE49-F238E27FC236}">
                  <a16:creationId xmlns:a16="http://schemas.microsoft.com/office/drawing/2014/main" id="{84C53C60-559F-076A-806A-DE0DBC49AB18}"/>
                </a:ext>
              </a:extLst>
            </p:cNvPr>
            <p:cNvSpPr>
              <a:spLocks noChangeArrowheads="1"/>
            </p:cNvSpPr>
            <p:nvPr/>
          </p:nvSpPr>
          <p:spPr bwMode="auto">
            <a:xfrm>
              <a:off x="768" y="1344"/>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94921" name="AutoShape 9">
              <a:extLst>
                <a:ext uri="{FF2B5EF4-FFF2-40B4-BE49-F238E27FC236}">
                  <a16:creationId xmlns:a16="http://schemas.microsoft.com/office/drawing/2014/main" id="{8711BFAE-6F22-408E-14ED-912A726502E4}"/>
                </a:ext>
              </a:extLst>
            </p:cNvPr>
            <p:cNvSpPr>
              <a:spLocks noChangeArrowheads="1"/>
            </p:cNvSpPr>
            <p:nvPr/>
          </p:nvSpPr>
          <p:spPr bwMode="auto">
            <a:xfrm>
              <a:off x="1728" y="1728"/>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94922" name="AutoShape 10">
              <a:extLst>
                <a:ext uri="{FF2B5EF4-FFF2-40B4-BE49-F238E27FC236}">
                  <a16:creationId xmlns:a16="http://schemas.microsoft.com/office/drawing/2014/main" id="{D2B93656-F730-84A4-AA69-B9683B7320AB}"/>
                </a:ext>
              </a:extLst>
            </p:cNvPr>
            <p:cNvSpPr>
              <a:spLocks noChangeArrowheads="1"/>
            </p:cNvSpPr>
            <p:nvPr/>
          </p:nvSpPr>
          <p:spPr bwMode="auto">
            <a:xfrm>
              <a:off x="1248" y="1248"/>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94923" name="Text Box 11">
              <a:extLst>
                <a:ext uri="{FF2B5EF4-FFF2-40B4-BE49-F238E27FC236}">
                  <a16:creationId xmlns:a16="http://schemas.microsoft.com/office/drawing/2014/main" id="{37D7682B-C309-853E-6EFF-30753B492771}"/>
                </a:ext>
              </a:extLst>
            </p:cNvPr>
            <p:cNvSpPr txBox="1">
              <a:spLocks noChangeArrowheads="1"/>
            </p:cNvSpPr>
            <p:nvPr/>
          </p:nvSpPr>
          <p:spPr bwMode="auto">
            <a:xfrm>
              <a:off x="1152" y="912"/>
              <a:ext cx="384"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a</a:t>
              </a:r>
              <a:endParaRPr lang="en-US" baseline="-25000">
                <a:effectLst>
                  <a:outerShdw blurRad="38100" dist="38100" dir="2700000" algn="tl">
                    <a:srgbClr val="000000"/>
                  </a:outerShdw>
                </a:effectLst>
              </a:endParaRPr>
            </a:p>
          </p:txBody>
        </p:sp>
        <p:sp>
          <p:nvSpPr>
            <p:cNvPr id="294924" name="Text Box 12">
              <a:extLst>
                <a:ext uri="{FF2B5EF4-FFF2-40B4-BE49-F238E27FC236}">
                  <a16:creationId xmlns:a16="http://schemas.microsoft.com/office/drawing/2014/main" id="{5D5DBBC2-7664-9D23-F42A-78CD495849D6}"/>
                </a:ext>
              </a:extLst>
            </p:cNvPr>
            <p:cNvSpPr txBox="1">
              <a:spLocks noChangeArrowheads="1"/>
            </p:cNvSpPr>
            <p:nvPr/>
          </p:nvSpPr>
          <p:spPr bwMode="auto">
            <a:xfrm>
              <a:off x="480" y="1152"/>
              <a:ext cx="192"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b</a:t>
              </a:r>
              <a:endParaRPr lang="en-US" baseline="-25000">
                <a:effectLst>
                  <a:outerShdw blurRad="38100" dist="38100" dir="2700000" algn="tl">
                    <a:srgbClr val="000000"/>
                  </a:outerShdw>
                </a:effectLst>
              </a:endParaRPr>
            </a:p>
          </p:txBody>
        </p:sp>
        <p:sp>
          <p:nvSpPr>
            <p:cNvPr id="294925" name="Text Box 13">
              <a:extLst>
                <a:ext uri="{FF2B5EF4-FFF2-40B4-BE49-F238E27FC236}">
                  <a16:creationId xmlns:a16="http://schemas.microsoft.com/office/drawing/2014/main" id="{76997891-2728-6F15-8CF3-ED2464307EAB}"/>
                </a:ext>
              </a:extLst>
            </p:cNvPr>
            <p:cNvSpPr txBox="1">
              <a:spLocks noChangeArrowheads="1"/>
            </p:cNvSpPr>
            <p:nvPr/>
          </p:nvSpPr>
          <p:spPr bwMode="auto">
            <a:xfrm>
              <a:off x="528" y="2016"/>
              <a:ext cx="240"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c</a:t>
              </a:r>
              <a:endParaRPr lang="en-US" baseline="-25000">
                <a:effectLst>
                  <a:outerShdw blurRad="38100" dist="38100" dir="2700000" algn="tl">
                    <a:srgbClr val="000000"/>
                  </a:outerShdw>
                </a:effectLst>
              </a:endParaRPr>
            </a:p>
          </p:txBody>
        </p:sp>
        <p:sp>
          <p:nvSpPr>
            <p:cNvPr id="294926" name="Text Box 14">
              <a:extLst>
                <a:ext uri="{FF2B5EF4-FFF2-40B4-BE49-F238E27FC236}">
                  <a16:creationId xmlns:a16="http://schemas.microsoft.com/office/drawing/2014/main" id="{05211D36-4C73-73B8-50CB-963043859ED2}"/>
                </a:ext>
              </a:extLst>
            </p:cNvPr>
            <p:cNvSpPr txBox="1">
              <a:spLocks noChangeArrowheads="1"/>
            </p:cNvSpPr>
            <p:nvPr/>
          </p:nvSpPr>
          <p:spPr bwMode="auto">
            <a:xfrm>
              <a:off x="1728" y="1440"/>
              <a:ext cx="384"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e</a:t>
              </a:r>
              <a:endParaRPr lang="en-US" baseline="-25000">
                <a:effectLst>
                  <a:outerShdw blurRad="38100" dist="38100" dir="2700000" algn="tl">
                    <a:srgbClr val="000000"/>
                  </a:outerShdw>
                </a:effectLst>
              </a:endParaRPr>
            </a:p>
          </p:txBody>
        </p:sp>
        <p:cxnSp>
          <p:nvCxnSpPr>
            <p:cNvPr id="26658" name="AutoShape 15">
              <a:extLst>
                <a:ext uri="{FF2B5EF4-FFF2-40B4-BE49-F238E27FC236}">
                  <a16:creationId xmlns:a16="http://schemas.microsoft.com/office/drawing/2014/main" id="{828417D1-000D-6281-1577-8902DF38F8C7}"/>
                </a:ext>
              </a:extLst>
            </p:cNvPr>
            <p:cNvCxnSpPr>
              <a:cxnSpLocks noChangeShapeType="1"/>
              <a:stCxn id="294917" idx="0"/>
              <a:endCxn id="294921" idx="4"/>
            </p:cNvCxnSpPr>
            <p:nvPr/>
          </p:nvCxnSpPr>
          <p:spPr bwMode="auto">
            <a:xfrm flipV="1">
              <a:off x="1680" y="1824"/>
              <a:ext cx="96" cy="528"/>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6659" name="AutoShape 16">
              <a:extLst>
                <a:ext uri="{FF2B5EF4-FFF2-40B4-BE49-F238E27FC236}">
                  <a16:creationId xmlns:a16="http://schemas.microsoft.com/office/drawing/2014/main" id="{D09185FE-633C-CB6E-2CAC-3722EABA27DE}"/>
                </a:ext>
              </a:extLst>
            </p:cNvPr>
            <p:cNvCxnSpPr>
              <a:cxnSpLocks noChangeShapeType="1"/>
              <a:stCxn id="294917" idx="2"/>
              <a:endCxn id="294919" idx="6"/>
            </p:cNvCxnSpPr>
            <p:nvPr/>
          </p:nvCxnSpPr>
          <p:spPr bwMode="auto">
            <a:xfrm flipH="1" flipV="1">
              <a:off x="816" y="2016"/>
              <a:ext cx="816" cy="384"/>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6660" name="AutoShape 17">
              <a:extLst>
                <a:ext uri="{FF2B5EF4-FFF2-40B4-BE49-F238E27FC236}">
                  <a16:creationId xmlns:a16="http://schemas.microsoft.com/office/drawing/2014/main" id="{3D24BBB7-2793-57E8-CF4E-3B9BA2ADFF7E}"/>
                </a:ext>
              </a:extLst>
            </p:cNvPr>
            <p:cNvCxnSpPr>
              <a:cxnSpLocks noChangeShapeType="1"/>
              <a:stCxn id="294919" idx="0"/>
              <a:endCxn id="294920" idx="4"/>
            </p:cNvCxnSpPr>
            <p:nvPr/>
          </p:nvCxnSpPr>
          <p:spPr bwMode="auto">
            <a:xfrm flipV="1">
              <a:off x="768" y="1440"/>
              <a:ext cx="48" cy="528"/>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6661" name="AutoShape 18">
              <a:extLst>
                <a:ext uri="{FF2B5EF4-FFF2-40B4-BE49-F238E27FC236}">
                  <a16:creationId xmlns:a16="http://schemas.microsoft.com/office/drawing/2014/main" id="{868F8D78-95CF-A026-BC4B-291A23FBC30B}"/>
                </a:ext>
              </a:extLst>
            </p:cNvPr>
            <p:cNvCxnSpPr>
              <a:cxnSpLocks noChangeShapeType="1"/>
              <a:stCxn id="294920" idx="7"/>
              <a:endCxn id="294922" idx="3"/>
            </p:cNvCxnSpPr>
            <p:nvPr/>
          </p:nvCxnSpPr>
          <p:spPr bwMode="auto">
            <a:xfrm flipV="1">
              <a:off x="850" y="1330"/>
              <a:ext cx="412" cy="28"/>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6662" name="AutoShape 19">
              <a:extLst>
                <a:ext uri="{FF2B5EF4-FFF2-40B4-BE49-F238E27FC236}">
                  <a16:creationId xmlns:a16="http://schemas.microsoft.com/office/drawing/2014/main" id="{C345FC88-BF91-626E-0E01-22EEE247FC75}"/>
                </a:ext>
              </a:extLst>
            </p:cNvPr>
            <p:cNvCxnSpPr>
              <a:cxnSpLocks noChangeShapeType="1"/>
              <a:stCxn id="294922" idx="5"/>
              <a:endCxn id="294921" idx="1"/>
            </p:cNvCxnSpPr>
            <p:nvPr/>
          </p:nvCxnSpPr>
          <p:spPr bwMode="auto">
            <a:xfrm>
              <a:off x="1330" y="1330"/>
              <a:ext cx="412" cy="412"/>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6663" name="AutoShape 20">
              <a:extLst>
                <a:ext uri="{FF2B5EF4-FFF2-40B4-BE49-F238E27FC236}">
                  <a16:creationId xmlns:a16="http://schemas.microsoft.com/office/drawing/2014/main" id="{F63DF427-AF41-FCD2-BF37-B047ED1F98AC}"/>
                </a:ext>
              </a:extLst>
            </p:cNvPr>
            <p:cNvCxnSpPr>
              <a:cxnSpLocks noChangeShapeType="1"/>
              <a:stCxn id="294920" idx="5"/>
              <a:endCxn id="294917" idx="1"/>
            </p:cNvCxnSpPr>
            <p:nvPr/>
          </p:nvCxnSpPr>
          <p:spPr bwMode="auto">
            <a:xfrm>
              <a:off x="850" y="1426"/>
              <a:ext cx="796" cy="940"/>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grpSp>
      <p:grpSp>
        <p:nvGrpSpPr>
          <p:cNvPr id="3" name="Group 21">
            <a:extLst>
              <a:ext uri="{FF2B5EF4-FFF2-40B4-BE49-F238E27FC236}">
                <a16:creationId xmlns:a16="http://schemas.microsoft.com/office/drawing/2014/main" id="{A425CE6F-98F6-D65A-305A-F308FACE9920}"/>
              </a:ext>
            </a:extLst>
          </p:cNvPr>
          <p:cNvGrpSpPr>
            <a:grpSpLocks/>
          </p:cNvGrpSpPr>
          <p:nvPr/>
        </p:nvGrpSpPr>
        <p:grpSpPr bwMode="auto">
          <a:xfrm>
            <a:off x="4800600" y="1600200"/>
            <a:ext cx="2667000" cy="2347913"/>
            <a:chOff x="3024" y="1008"/>
            <a:chExt cx="1680" cy="1479"/>
          </a:xfrm>
        </p:grpSpPr>
        <p:sp>
          <p:nvSpPr>
            <p:cNvPr id="294934" name="AutoShape 22">
              <a:extLst>
                <a:ext uri="{FF2B5EF4-FFF2-40B4-BE49-F238E27FC236}">
                  <a16:creationId xmlns:a16="http://schemas.microsoft.com/office/drawing/2014/main" id="{93164526-FB61-DC48-3937-6575685E7509}"/>
                </a:ext>
              </a:extLst>
            </p:cNvPr>
            <p:cNvSpPr>
              <a:spLocks noChangeArrowheads="1"/>
            </p:cNvSpPr>
            <p:nvPr/>
          </p:nvSpPr>
          <p:spPr bwMode="auto">
            <a:xfrm>
              <a:off x="3312" y="2208"/>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94935" name="Text Box 23">
              <a:extLst>
                <a:ext uri="{FF2B5EF4-FFF2-40B4-BE49-F238E27FC236}">
                  <a16:creationId xmlns:a16="http://schemas.microsoft.com/office/drawing/2014/main" id="{0268EE79-798D-C26F-31DF-3689794F9DF2}"/>
                </a:ext>
              </a:extLst>
            </p:cNvPr>
            <p:cNvSpPr txBox="1">
              <a:spLocks noChangeArrowheads="1"/>
            </p:cNvSpPr>
            <p:nvPr/>
          </p:nvSpPr>
          <p:spPr bwMode="auto">
            <a:xfrm>
              <a:off x="4272" y="2160"/>
              <a:ext cx="384"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d</a:t>
              </a:r>
              <a:endParaRPr lang="en-US" baseline="-25000">
                <a:effectLst>
                  <a:outerShdw blurRad="38100" dist="38100" dir="2700000" algn="tl">
                    <a:srgbClr val="000000"/>
                  </a:outerShdw>
                </a:effectLst>
              </a:endParaRPr>
            </a:p>
          </p:txBody>
        </p:sp>
        <p:sp>
          <p:nvSpPr>
            <p:cNvPr id="294936" name="AutoShape 24">
              <a:extLst>
                <a:ext uri="{FF2B5EF4-FFF2-40B4-BE49-F238E27FC236}">
                  <a16:creationId xmlns:a16="http://schemas.microsoft.com/office/drawing/2014/main" id="{8F500A19-7BBE-26BA-6FCA-2061C23A9C55}"/>
                </a:ext>
              </a:extLst>
            </p:cNvPr>
            <p:cNvSpPr>
              <a:spLocks noChangeArrowheads="1"/>
            </p:cNvSpPr>
            <p:nvPr/>
          </p:nvSpPr>
          <p:spPr bwMode="auto">
            <a:xfrm>
              <a:off x="3888" y="1776"/>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94937" name="AutoShape 25">
              <a:extLst>
                <a:ext uri="{FF2B5EF4-FFF2-40B4-BE49-F238E27FC236}">
                  <a16:creationId xmlns:a16="http://schemas.microsoft.com/office/drawing/2014/main" id="{DB10861D-908D-5E57-4F93-1234FDDF83F2}"/>
                </a:ext>
              </a:extLst>
            </p:cNvPr>
            <p:cNvSpPr>
              <a:spLocks noChangeArrowheads="1"/>
            </p:cNvSpPr>
            <p:nvPr/>
          </p:nvSpPr>
          <p:spPr bwMode="auto">
            <a:xfrm>
              <a:off x="3312" y="1152"/>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94938" name="AutoShape 26">
              <a:extLst>
                <a:ext uri="{FF2B5EF4-FFF2-40B4-BE49-F238E27FC236}">
                  <a16:creationId xmlns:a16="http://schemas.microsoft.com/office/drawing/2014/main" id="{45B5838C-49EB-31E2-831E-7147D2570E19}"/>
                </a:ext>
              </a:extLst>
            </p:cNvPr>
            <p:cNvSpPr>
              <a:spLocks noChangeArrowheads="1"/>
            </p:cNvSpPr>
            <p:nvPr/>
          </p:nvSpPr>
          <p:spPr bwMode="auto">
            <a:xfrm>
              <a:off x="4176" y="2160"/>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94939" name="AutoShape 27">
              <a:extLst>
                <a:ext uri="{FF2B5EF4-FFF2-40B4-BE49-F238E27FC236}">
                  <a16:creationId xmlns:a16="http://schemas.microsoft.com/office/drawing/2014/main" id="{B0A3F28E-F39D-9BFB-8605-EC5D8E960043}"/>
                </a:ext>
              </a:extLst>
            </p:cNvPr>
            <p:cNvSpPr>
              <a:spLocks noChangeArrowheads="1"/>
            </p:cNvSpPr>
            <p:nvPr/>
          </p:nvSpPr>
          <p:spPr bwMode="auto">
            <a:xfrm>
              <a:off x="4128" y="1488"/>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94940" name="Text Box 28">
              <a:extLst>
                <a:ext uri="{FF2B5EF4-FFF2-40B4-BE49-F238E27FC236}">
                  <a16:creationId xmlns:a16="http://schemas.microsoft.com/office/drawing/2014/main" id="{4BAF2ED0-0B1E-ED82-2ADF-B111C05DAC7F}"/>
                </a:ext>
              </a:extLst>
            </p:cNvPr>
            <p:cNvSpPr txBox="1">
              <a:spLocks noChangeArrowheads="1"/>
            </p:cNvSpPr>
            <p:nvPr/>
          </p:nvSpPr>
          <p:spPr bwMode="auto">
            <a:xfrm>
              <a:off x="3072" y="1008"/>
              <a:ext cx="384"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a</a:t>
              </a:r>
              <a:endParaRPr lang="en-US" baseline="-25000">
                <a:effectLst>
                  <a:outerShdw blurRad="38100" dist="38100" dir="2700000" algn="tl">
                    <a:srgbClr val="000000"/>
                  </a:outerShdw>
                </a:effectLst>
              </a:endParaRPr>
            </a:p>
          </p:txBody>
        </p:sp>
        <p:sp>
          <p:nvSpPr>
            <p:cNvPr id="294941" name="Text Box 29">
              <a:extLst>
                <a:ext uri="{FF2B5EF4-FFF2-40B4-BE49-F238E27FC236}">
                  <a16:creationId xmlns:a16="http://schemas.microsoft.com/office/drawing/2014/main" id="{904D23D0-0C05-37D8-D568-C6832E140DBA}"/>
                </a:ext>
              </a:extLst>
            </p:cNvPr>
            <p:cNvSpPr txBox="1">
              <a:spLocks noChangeArrowheads="1"/>
            </p:cNvSpPr>
            <p:nvPr/>
          </p:nvSpPr>
          <p:spPr bwMode="auto">
            <a:xfrm>
              <a:off x="4032" y="1680"/>
              <a:ext cx="192"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b</a:t>
              </a:r>
              <a:endParaRPr lang="en-US" baseline="-25000">
                <a:effectLst>
                  <a:outerShdw blurRad="38100" dist="38100" dir="2700000" algn="tl">
                    <a:srgbClr val="000000"/>
                  </a:outerShdw>
                </a:effectLst>
              </a:endParaRPr>
            </a:p>
          </p:txBody>
        </p:sp>
        <p:sp>
          <p:nvSpPr>
            <p:cNvPr id="294942" name="Text Box 30">
              <a:extLst>
                <a:ext uri="{FF2B5EF4-FFF2-40B4-BE49-F238E27FC236}">
                  <a16:creationId xmlns:a16="http://schemas.microsoft.com/office/drawing/2014/main" id="{BD663231-31EC-9BFD-B343-72FE4D256B01}"/>
                </a:ext>
              </a:extLst>
            </p:cNvPr>
            <p:cNvSpPr txBox="1">
              <a:spLocks noChangeArrowheads="1"/>
            </p:cNvSpPr>
            <p:nvPr/>
          </p:nvSpPr>
          <p:spPr bwMode="auto">
            <a:xfrm>
              <a:off x="3024" y="2016"/>
              <a:ext cx="240"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c</a:t>
              </a:r>
              <a:endParaRPr lang="en-US" baseline="-25000">
                <a:effectLst>
                  <a:outerShdw blurRad="38100" dist="38100" dir="2700000" algn="tl">
                    <a:srgbClr val="000000"/>
                  </a:outerShdw>
                </a:effectLst>
              </a:endParaRPr>
            </a:p>
          </p:txBody>
        </p:sp>
        <p:sp>
          <p:nvSpPr>
            <p:cNvPr id="294943" name="Text Box 31">
              <a:extLst>
                <a:ext uri="{FF2B5EF4-FFF2-40B4-BE49-F238E27FC236}">
                  <a16:creationId xmlns:a16="http://schemas.microsoft.com/office/drawing/2014/main" id="{10F6337B-4629-73A9-4F0A-6DA94E0BBB18}"/>
                </a:ext>
              </a:extLst>
            </p:cNvPr>
            <p:cNvSpPr txBox="1">
              <a:spLocks noChangeArrowheads="1"/>
            </p:cNvSpPr>
            <p:nvPr/>
          </p:nvSpPr>
          <p:spPr bwMode="auto">
            <a:xfrm>
              <a:off x="4320" y="1440"/>
              <a:ext cx="384"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e</a:t>
              </a:r>
              <a:endParaRPr lang="en-US" baseline="-25000">
                <a:effectLst>
                  <a:outerShdw blurRad="38100" dist="38100" dir="2700000" algn="tl">
                    <a:srgbClr val="000000"/>
                  </a:outerShdw>
                </a:effectLst>
              </a:endParaRPr>
            </a:p>
          </p:txBody>
        </p:sp>
        <p:cxnSp>
          <p:nvCxnSpPr>
            <p:cNvPr id="26642" name="AutoShape 32">
              <a:extLst>
                <a:ext uri="{FF2B5EF4-FFF2-40B4-BE49-F238E27FC236}">
                  <a16:creationId xmlns:a16="http://schemas.microsoft.com/office/drawing/2014/main" id="{0D08C1AB-FEE1-8524-E3DD-4116F5B14250}"/>
                </a:ext>
              </a:extLst>
            </p:cNvPr>
            <p:cNvCxnSpPr>
              <a:cxnSpLocks noChangeShapeType="1"/>
              <a:stCxn id="294934" idx="6"/>
              <a:endCxn id="294938" idx="2"/>
            </p:cNvCxnSpPr>
            <p:nvPr/>
          </p:nvCxnSpPr>
          <p:spPr bwMode="auto">
            <a:xfrm flipV="1">
              <a:off x="3408" y="2208"/>
              <a:ext cx="768" cy="48"/>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6643" name="AutoShape 33">
              <a:extLst>
                <a:ext uri="{FF2B5EF4-FFF2-40B4-BE49-F238E27FC236}">
                  <a16:creationId xmlns:a16="http://schemas.microsoft.com/office/drawing/2014/main" id="{FC890611-7AD2-9195-8DD6-42F1BDF719DC}"/>
                </a:ext>
              </a:extLst>
            </p:cNvPr>
            <p:cNvCxnSpPr>
              <a:cxnSpLocks noChangeShapeType="1"/>
              <a:stCxn id="294934" idx="7"/>
              <a:endCxn id="294936" idx="3"/>
            </p:cNvCxnSpPr>
            <p:nvPr/>
          </p:nvCxnSpPr>
          <p:spPr bwMode="auto">
            <a:xfrm flipV="1">
              <a:off x="3394" y="1858"/>
              <a:ext cx="508" cy="364"/>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6644" name="AutoShape 34">
              <a:extLst>
                <a:ext uri="{FF2B5EF4-FFF2-40B4-BE49-F238E27FC236}">
                  <a16:creationId xmlns:a16="http://schemas.microsoft.com/office/drawing/2014/main" id="{FA04776C-9D9D-E36D-5F20-9658EDFD4EE1}"/>
                </a:ext>
              </a:extLst>
            </p:cNvPr>
            <p:cNvCxnSpPr>
              <a:cxnSpLocks noChangeShapeType="1"/>
              <a:stCxn id="294936" idx="0"/>
              <a:endCxn id="294937" idx="4"/>
            </p:cNvCxnSpPr>
            <p:nvPr/>
          </p:nvCxnSpPr>
          <p:spPr bwMode="auto">
            <a:xfrm flipH="1" flipV="1">
              <a:off x="3360" y="1248"/>
              <a:ext cx="576" cy="528"/>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6645" name="AutoShape 35">
              <a:extLst>
                <a:ext uri="{FF2B5EF4-FFF2-40B4-BE49-F238E27FC236}">
                  <a16:creationId xmlns:a16="http://schemas.microsoft.com/office/drawing/2014/main" id="{330BA92C-07E4-8A9C-3A10-014BF8FFAB62}"/>
                </a:ext>
              </a:extLst>
            </p:cNvPr>
            <p:cNvCxnSpPr>
              <a:cxnSpLocks noChangeShapeType="1"/>
              <a:stCxn id="294937" idx="5"/>
              <a:endCxn id="294939" idx="2"/>
            </p:cNvCxnSpPr>
            <p:nvPr/>
          </p:nvCxnSpPr>
          <p:spPr bwMode="auto">
            <a:xfrm>
              <a:off x="3394" y="1234"/>
              <a:ext cx="734" cy="302"/>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6646" name="AutoShape 36">
              <a:extLst>
                <a:ext uri="{FF2B5EF4-FFF2-40B4-BE49-F238E27FC236}">
                  <a16:creationId xmlns:a16="http://schemas.microsoft.com/office/drawing/2014/main" id="{E18E0A6F-C192-F744-EBC9-576A6905DD8A}"/>
                </a:ext>
              </a:extLst>
            </p:cNvPr>
            <p:cNvCxnSpPr>
              <a:cxnSpLocks noChangeShapeType="1"/>
              <a:stCxn id="294939" idx="3"/>
              <a:endCxn id="294936" idx="7"/>
            </p:cNvCxnSpPr>
            <p:nvPr/>
          </p:nvCxnSpPr>
          <p:spPr bwMode="auto">
            <a:xfrm flipH="1">
              <a:off x="3970" y="1570"/>
              <a:ext cx="172" cy="220"/>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6647" name="AutoShape 37">
              <a:extLst>
                <a:ext uri="{FF2B5EF4-FFF2-40B4-BE49-F238E27FC236}">
                  <a16:creationId xmlns:a16="http://schemas.microsoft.com/office/drawing/2014/main" id="{4E01CF9A-7837-1744-9074-06367E8204E7}"/>
                </a:ext>
              </a:extLst>
            </p:cNvPr>
            <p:cNvCxnSpPr>
              <a:cxnSpLocks noChangeShapeType="1"/>
              <a:stCxn id="294937" idx="3"/>
              <a:endCxn id="294934" idx="1"/>
            </p:cNvCxnSpPr>
            <p:nvPr/>
          </p:nvCxnSpPr>
          <p:spPr bwMode="auto">
            <a:xfrm>
              <a:off x="3326" y="1234"/>
              <a:ext cx="0" cy="988"/>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grpSp>
      <p:sp>
        <p:nvSpPr>
          <p:cNvPr id="294950" name="Rectangle 38">
            <a:extLst>
              <a:ext uri="{FF2B5EF4-FFF2-40B4-BE49-F238E27FC236}">
                <a16:creationId xmlns:a16="http://schemas.microsoft.com/office/drawing/2014/main" id="{276D0FDD-C5BF-3949-93FE-D5AA21C2F0E2}"/>
              </a:ext>
            </a:extLst>
          </p:cNvPr>
          <p:cNvSpPr>
            <a:spLocks noChangeArrowheads="1"/>
          </p:cNvSpPr>
          <p:nvPr/>
        </p:nvSpPr>
        <p:spPr bwMode="auto">
          <a:xfrm>
            <a:off x="228600" y="4114800"/>
            <a:ext cx="8763000" cy="1828800"/>
          </a:xfrm>
          <a:prstGeom prst="rect">
            <a:avLst/>
          </a:prstGeom>
          <a:noFill/>
          <a:ln w="9525">
            <a:noFill/>
            <a:miter lim="800000"/>
            <a:headEnd/>
            <a:tailEnd/>
          </a:ln>
          <a:effectLst/>
        </p:spPr>
        <p:txBody>
          <a:bodyPr/>
          <a:lstStyle/>
          <a:p>
            <a:pPr eaLnBrk="1" hangingPunct="1">
              <a:spcBef>
                <a:spcPct val="20000"/>
              </a:spcBef>
              <a:spcAft>
                <a:spcPct val="20000"/>
              </a:spcAft>
              <a:defRPr/>
            </a:pPr>
            <a:r>
              <a:rPr lang="en-US" b="1" dirty="0">
                <a:solidFill>
                  <a:srgbClr val="7030A0"/>
                </a:solidFill>
                <a:effectLst>
                  <a:outerShdw blurRad="38100" dist="38100" dir="2700000" algn="tl">
                    <a:srgbClr val="000000"/>
                  </a:outerShdw>
                </a:effectLst>
                <a:sym typeface="Symbol" pitchFamily="18" charset="2"/>
              </a:rPr>
              <a:t>Solution:</a:t>
            </a:r>
            <a:r>
              <a:rPr lang="en-US" dirty="0">
                <a:solidFill>
                  <a:srgbClr val="7030A0"/>
                </a:solidFill>
                <a:effectLst>
                  <a:outerShdw blurRad="38100" dist="38100" dir="2700000" algn="tl">
                    <a:srgbClr val="000000"/>
                  </a:outerShdw>
                </a:effectLst>
                <a:sym typeface="Symbol" pitchFamily="18" charset="2"/>
              </a:rPr>
              <a:t> </a:t>
            </a:r>
            <a:r>
              <a:rPr lang="en-US" dirty="0">
                <a:solidFill>
                  <a:srgbClr val="FF3300"/>
                </a:solidFill>
                <a:effectLst>
                  <a:outerShdw blurRad="38100" dist="38100" dir="2700000" algn="tl">
                    <a:srgbClr val="000000"/>
                  </a:outerShdw>
                </a:effectLst>
                <a:sym typeface="Symbol" pitchFamily="18" charset="2"/>
              </a:rPr>
              <a:t>No</a:t>
            </a:r>
            <a:r>
              <a:rPr lang="en-US" dirty="0">
                <a:effectLst>
                  <a:outerShdw blurRad="38100" dist="38100" dir="2700000" algn="tl">
                    <a:srgbClr val="000000"/>
                  </a:outerShdw>
                </a:effectLst>
                <a:sym typeface="Symbol" pitchFamily="18" charset="2"/>
              </a:rPr>
              <a:t>, they are not isomorphic, because they differ in the degrees of their vertices. Vertex d in the right graph is of degree one, but there is no such vertex in the left graph.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94915">
                                            <p:txEl>
                                              <p:pRg st="0" end="0"/>
                                            </p:txEl>
                                          </p:spTgt>
                                        </p:tgtEl>
                                        <p:attrNameLst>
                                          <p:attrName>style.visibility</p:attrName>
                                        </p:attrNameLst>
                                      </p:cBhvr>
                                      <p:to>
                                        <p:strVal val="visible"/>
                                      </p:to>
                                    </p:set>
                                    <p:anim calcmode="lin" valueType="num">
                                      <p:cBhvr additive="base">
                                        <p:cTn id="7" dur="500" fill="hold"/>
                                        <p:tgtEl>
                                          <p:spTgt spid="2949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949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294950"/>
                                        </p:tgtEl>
                                        <p:attrNameLst>
                                          <p:attrName>style.visibility</p:attrName>
                                        </p:attrNameLst>
                                      </p:cBhvr>
                                      <p:to>
                                        <p:strVal val="visible"/>
                                      </p:to>
                                    </p:set>
                                    <p:anim calcmode="lin" valueType="num">
                                      <p:cBhvr additive="base">
                                        <p:cTn id="25" dur="500" fill="hold"/>
                                        <p:tgtEl>
                                          <p:spTgt spid="294950"/>
                                        </p:tgtEl>
                                        <p:attrNameLst>
                                          <p:attrName>ppt_x</p:attrName>
                                        </p:attrNameLst>
                                      </p:cBhvr>
                                      <p:tavLst>
                                        <p:tav tm="0">
                                          <p:val>
                                            <p:strVal val="0-#ppt_w/2"/>
                                          </p:val>
                                        </p:tav>
                                        <p:tav tm="100000">
                                          <p:val>
                                            <p:strVal val="#ppt_x"/>
                                          </p:val>
                                        </p:tav>
                                      </p:tavLst>
                                    </p:anim>
                                    <p:anim calcmode="lin" valueType="num">
                                      <p:cBhvr additive="base">
                                        <p:cTn id="26" dur="500" fill="hold"/>
                                        <p:tgtEl>
                                          <p:spTgt spid="2949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5" grpId="0" build="p" autoUpdateAnimBg="0"/>
      <p:bldP spid="294950"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Slide Number Placeholder 3">
            <a:extLst>
              <a:ext uri="{FF2B5EF4-FFF2-40B4-BE49-F238E27FC236}">
                <a16:creationId xmlns:a16="http://schemas.microsoft.com/office/drawing/2014/main" id="{829F7EF8-E495-362F-5B04-C833FF0AB34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600">
                <a:solidFill>
                  <a:srgbClr val="FFFF00"/>
                </a:solidFill>
                <a:latin typeface="Comic Sans MS" panose="030F0702030302020204" pitchFamily="66" charset="0"/>
              </a:defRPr>
            </a:lvl1pPr>
            <a:lvl2pPr marL="742950" indent="-285750">
              <a:spcBef>
                <a:spcPct val="20000"/>
              </a:spcBef>
              <a:buChar char="–"/>
              <a:defRPr sz="2800">
                <a:solidFill>
                  <a:srgbClr val="FFFF00"/>
                </a:solidFill>
                <a:latin typeface="Comic Sans MS" panose="030F0702030302020204" pitchFamily="66" charset="0"/>
              </a:defRPr>
            </a:lvl2pPr>
            <a:lvl3pPr marL="1143000" indent="-228600">
              <a:spcBef>
                <a:spcPct val="20000"/>
              </a:spcBef>
              <a:buChar char="•"/>
              <a:defRPr sz="2400">
                <a:solidFill>
                  <a:srgbClr val="FFFF00"/>
                </a:solidFill>
                <a:latin typeface="Comic Sans MS" panose="030F0702030302020204" pitchFamily="66" charset="0"/>
              </a:defRPr>
            </a:lvl3pPr>
            <a:lvl4pPr marL="1600200" indent="-228600">
              <a:spcBef>
                <a:spcPct val="20000"/>
              </a:spcBef>
              <a:buChar char="–"/>
              <a:defRPr sz="2000">
                <a:solidFill>
                  <a:srgbClr val="FFFF00"/>
                </a:solidFill>
                <a:latin typeface="Comic Sans MS" panose="030F0702030302020204" pitchFamily="66" charset="0"/>
              </a:defRPr>
            </a:lvl4pPr>
            <a:lvl5pPr marL="2057400" indent="-228600">
              <a:spcBef>
                <a:spcPct val="20000"/>
              </a:spcBef>
              <a:buChar char="»"/>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rgbClr val="FFFF00"/>
                </a:solidFill>
                <a:latin typeface="Comic Sans MS" panose="030F0702030302020204" pitchFamily="66" charset="0"/>
              </a:defRPr>
            </a:lvl9pPr>
          </a:lstStyle>
          <a:p>
            <a:pPr>
              <a:spcBef>
                <a:spcPct val="0"/>
              </a:spcBef>
            </a:pPr>
            <a:fld id="{132DF5CA-545E-48EA-A7B7-36EE0B43CD71}" type="slidenum">
              <a:rPr lang="en-CA" altLang="en-US" sz="1400" smtClean="0">
                <a:solidFill>
                  <a:srgbClr val="00CCFF"/>
                </a:solidFill>
                <a:latin typeface="Times New Roman" panose="02020603050405020304" pitchFamily="18" charset="0"/>
              </a:rPr>
              <a:pPr>
                <a:spcBef>
                  <a:spcPct val="0"/>
                </a:spcBef>
              </a:pPr>
              <a:t>56</a:t>
            </a:fld>
            <a:endParaRPr lang="en-CA" altLang="en-US" sz="1400">
              <a:solidFill>
                <a:srgbClr val="00CCFF"/>
              </a:solidFill>
              <a:latin typeface="Times New Roman" panose="02020603050405020304" pitchFamily="18" charset="0"/>
            </a:endParaRPr>
          </a:p>
        </p:txBody>
      </p:sp>
      <p:sp>
        <p:nvSpPr>
          <p:cNvPr id="291842" name="Rectangle 2">
            <a:extLst>
              <a:ext uri="{FF2B5EF4-FFF2-40B4-BE49-F238E27FC236}">
                <a16:creationId xmlns:a16="http://schemas.microsoft.com/office/drawing/2014/main" id="{3247E3C3-2743-1F8F-E7B8-325AB35C0017}"/>
              </a:ext>
            </a:extLst>
          </p:cNvPr>
          <p:cNvSpPr>
            <a:spLocks noGrp="1" noChangeArrowheads="1"/>
          </p:cNvSpPr>
          <p:nvPr>
            <p:ph type="title"/>
          </p:nvPr>
        </p:nvSpPr>
        <p:spPr>
          <a:xfrm>
            <a:off x="228600" y="0"/>
            <a:ext cx="8610600" cy="609600"/>
          </a:xfrm>
        </p:spPr>
        <p:txBody>
          <a:bodyPr/>
          <a:lstStyle/>
          <a:p>
            <a:pPr eaLnBrk="1" hangingPunct="1">
              <a:defRPr/>
            </a:pPr>
            <a:r>
              <a:rPr lang="en-US" sz="3600" dirty="0"/>
              <a:t>Isomorphism of Graphs</a:t>
            </a:r>
            <a:endParaRPr lang="en-CA" sz="3600" dirty="0"/>
          </a:p>
        </p:txBody>
      </p:sp>
      <p:sp>
        <p:nvSpPr>
          <p:cNvPr id="291843" name="Rectangle 3">
            <a:extLst>
              <a:ext uri="{FF2B5EF4-FFF2-40B4-BE49-F238E27FC236}">
                <a16:creationId xmlns:a16="http://schemas.microsoft.com/office/drawing/2014/main" id="{2CE3D6F5-557A-E35F-793F-33AB5EEE42FE}"/>
              </a:ext>
            </a:extLst>
          </p:cNvPr>
          <p:cNvSpPr>
            <a:spLocks noGrp="1" noChangeArrowheads="1"/>
          </p:cNvSpPr>
          <p:nvPr>
            <p:ph type="body" idx="1"/>
          </p:nvPr>
        </p:nvSpPr>
        <p:spPr>
          <a:xfrm>
            <a:off x="234820" y="1299158"/>
            <a:ext cx="8763000" cy="5029200"/>
          </a:xfrm>
        </p:spPr>
        <p:txBody>
          <a:bodyPr>
            <a:normAutofit fontScale="92500" lnSpcReduction="20000"/>
          </a:bodyPr>
          <a:lstStyle/>
          <a:p>
            <a:pPr>
              <a:spcAft>
                <a:spcPct val="20000"/>
              </a:spcAft>
              <a:defRPr/>
            </a:pPr>
            <a:r>
              <a:rPr lang="en-US" sz="2800" dirty="0">
                <a:sym typeface="Symbol" pitchFamily="18" charset="2"/>
              </a:rPr>
              <a:t>From a visual standpoint, G</a:t>
            </a:r>
            <a:r>
              <a:rPr lang="en-US" sz="2800" baseline="-25000" dirty="0">
                <a:sym typeface="Symbol" pitchFamily="18" charset="2"/>
              </a:rPr>
              <a:t>1</a:t>
            </a:r>
            <a:r>
              <a:rPr lang="en-US" sz="2800" dirty="0">
                <a:sym typeface="Symbol" pitchFamily="18" charset="2"/>
              </a:rPr>
              <a:t> and G</a:t>
            </a:r>
            <a:r>
              <a:rPr lang="en-US" sz="2800" baseline="-25000" dirty="0">
                <a:sym typeface="Symbol" pitchFamily="18" charset="2"/>
              </a:rPr>
              <a:t>2</a:t>
            </a:r>
            <a:r>
              <a:rPr lang="en-US" sz="2800" dirty="0">
                <a:sym typeface="Symbol" pitchFamily="18" charset="2"/>
              </a:rPr>
              <a:t> are isomorphic if they can be arranged in such a way that their </a:t>
            </a:r>
            <a:r>
              <a:rPr lang="en-US" sz="2800" b="1" dirty="0">
                <a:solidFill>
                  <a:srgbClr val="7030A0"/>
                </a:solidFill>
                <a:sym typeface="Symbol" pitchFamily="18" charset="2"/>
              </a:rPr>
              <a:t>displays are identical</a:t>
            </a:r>
            <a:r>
              <a:rPr lang="en-US" sz="2800" dirty="0">
                <a:solidFill>
                  <a:srgbClr val="7030A0"/>
                </a:solidFill>
                <a:sym typeface="Symbol" pitchFamily="18" charset="2"/>
              </a:rPr>
              <a:t> </a:t>
            </a:r>
            <a:r>
              <a:rPr lang="en-US" sz="2800" dirty="0">
                <a:sym typeface="Symbol" pitchFamily="18" charset="2"/>
              </a:rPr>
              <a:t>(of course without changing adjacency).</a:t>
            </a:r>
          </a:p>
          <a:p>
            <a:pPr>
              <a:spcAft>
                <a:spcPct val="20000"/>
              </a:spcAft>
              <a:defRPr/>
            </a:pPr>
            <a:r>
              <a:rPr lang="en-US" sz="2800" dirty="0">
                <a:sym typeface="Symbol" pitchFamily="18" charset="2"/>
              </a:rPr>
              <a:t>Unfortunately, for two simple graphs, each with n vertices, there are </a:t>
            </a:r>
            <a:r>
              <a:rPr lang="en-US" sz="2800" b="1" dirty="0">
                <a:solidFill>
                  <a:srgbClr val="7030A0"/>
                </a:solidFill>
                <a:sym typeface="Symbol" pitchFamily="18" charset="2"/>
              </a:rPr>
              <a:t>n! possible isomorphisms</a:t>
            </a:r>
            <a:r>
              <a:rPr lang="en-US" sz="2800" dirty="0">
                <a:solidFill>
                  <a:srgbClr val="7030A0"/>
                </a:solidFill>
                <a:sym typeface="Symbol" pitchFamily="18" charset="2"/>
              </a:rPr>
              <a:t> </a:t>
            </a:r>
            <a:r>
              <a:rPr lang="en-US" sz="2800" dirty="0">
                <a:sym typeface="Symbol" pitchFamily="18" charset="2"/>
              </a:rPr>
              <a:t>that we have to check in order to show that these graphs are isomorphic. </a:t>
            </a:r>
            <a:r>
              <a:rPr lang="en-US" sz="2800" dirty="0"/>
              <a:t>The problem is not known to be solvable in polynomial time nor to be NP-complete.</a:t>
            </a:r>
            <a:endParaRPr lang="en-US" sz="2800" dirty="0">
              <a:sym typeface="Symbol" pitchFamily="18" charset="2"/>
            </a:endParaRPr>
          </a:p>
          <a:p>
            <a:r>
              <a:rPr lang="en-US" sz="2800" dirty="0"/>
              <a:t>However,  there are algorithms with linear average-case time complexity. You can use a public domain program called NAUTY to determine in less than a second whether two graphs with as many as 100 vertices are isomorphic.</a:t>
            </a:r>
          </a:p>
          <a:p>
            <a:r>
              <a:rPr lang="en-US" sz="2800" dirty="0">
                <a:sym typeface="Symbol" pitchFamily="18" charset="2"/>
              </a:rPr>
              <a:t>However, showing that two graphs are </a:t>
            </a:r>
            <a:r>
              <a:rPr lang="en-US" sz="2800" b="1" dirty="0">
                <a:solidFill>
                  <a:srgbClr val="7030A0"/>
                </a:solidFill>
                <a:sym typeface="Symbol" pitchFamily="18" charset="2"/>
              </a:rPr>
              <a:t>not</a:t>
            </a:r>
            <a:r>
              <a:rPr lang="en-US" sz="2800" dirty="0">
                <a:sym typeface="Symbol" pitchFamily="18" charset="2"/>
              </a:rPr>
              <a:t> isomorphic can be easy.</a:t>
            </a:r>
            <a:endParaRPr lang="en-US" sz="3200" dirty="0">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91843">
                                            <p:txEl>
                                              <p:pRg st="0" end="0"/>
                                            </p:txEl>
                                          </p:spTgt>
                                        </p:tgtEl>
                                        <p:attrNameLst>
                                          <p:attrName>style.visibility</p:attrName>
                                        </p:attrNameLst>
                                      </p:cBhvr>
                                      <p:to>
                                        <p:strVal val="visible"/>
                                      </p:to>
                                    </p:set>
                                    <p:anim calcmode="lin" valueType="num">
                                      <p:cBhvr additive="base">
                                        <p:cTn id="7" dur="500" fill="hold"/>
                                        <p:tgtEl>
                                          <p:spTgt spid="2918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918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91843">
                                            <p:txEl>
                                              <p:pRg st="1" end="1"/>
                                            </p:txEl>
                                          </p:spTgt>
                                        </p:tgtEl>
                                        <p:attrNameLst>
                                          <p:attrName>style.visibility</p:attrName>
                                        </p:attrNameLst>
                                      </p:cBhvr>
                                      <p:to>
                                        <p:strVal val="visible"/>
                                      </p:to>
                                    </p:set>
                                    <p:anim calcmode="lin" valueType="num">
                                      <p:cBhvr additive="base">
                                        <p:cTn id="13" dur="500" fill="hold"/>
                                        <p:tgtEl>
                                          <p:spTgt spid="2918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918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91843">
                                            <p:txEl>
                                              <p:pRg st="2" end="2"/>
                                            </p:txEl>
                                          </p:spTgt>
                                        </p:tgtEl>
                                        <p:attrNameLst>
                                          <p:attrName>style.visibility</p:attrName>
                                        </p:attrNameLst>
                                      </p:cBhvr>
                                      <p:to>
                                        <p:strVal val="visible"/>
                                      </p:to>
                                    </p:set>
                                    <p:anim calcmode="lin" valueType="num">
                                      <p:cBhvr additive="base">
                                        <p:cTn id="19" dur="500" fill="hold"/>
                                        <p:tgtEl>
                                          <p:spTgt spid="2918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918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91843">
                                            <p:txEl>
                                              <p:pRg st="3" end="3"/>
                                            </p:txEl>
                                          </p:spTgt>
                                        </p:tgtEl>
                                        <p:attrNameLst>
                                          <p:attrName>style.visibility</p:attrName>
                                        </p:attrNameLst>
                                      </p:cBhvr>
                                      <p:to>
                                        <p:strVal val="visible"/>
                                      </p:to>
                                    </p:set>
                                    <p:anim calcmode="lin" valueType="num">
                                      <p:cBhvr additive="base">
                                        <p:cTn id="25" dur="500" fill="hold"/>
                                        <p:tgtEl>
                                          <p:spTgt spid="29184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9184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43"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Slide Number Placeholder 3">
            <a:extLst>
              <a:ext uri="{FF2B5EF4-FFF2-40B4-BE49-F238E27FC236}">
                <a16:creationId xmlns:a16="http://schemas.microsoft.com/office/drawing/2014/main" id="{C1393A4A-15AC-F339-0F0E-0B3A7A6E94D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600">
                <a:solidFill>
                  <a:srgbClr val="FFFF00"/>
                </a:solidFill>
                <a:latin typeface="Comic Sans MS" panose="030F0702030302020204" pitchFamily="66" charset="0"/>
              </a:defRPr>
            </a:lvl1pPr>
            <a:lvl2pPr marL="742950" indent="-285750">
              <a:spcBef>
                <a:spcPct val="20000"/>
              </a:spcBef>
              <a:buChar char="–"/>
              <a:defRPr sz="2800">
                <a:solidFill>
                  <a:srgbClr val="FFFF00"/>
                </a:solidFill>
                <a:latin typeface="Comic Sans MS" panose="030F0702030302020204" pitchFamily="66" charset="0"/>
              </a:defRPr>
            </a:lvl2pPr>
            <a:lvl3pPr marL="1143000" indent="-228600">
              <a:spcBef>
                <a:spcPct val="20000"/>
              </a:spcBef>
              <a:buChar char="•"/>
              <a:defRPr sz="2400">
                <a:solidFill>
                  <a:srgbClr val="FFFF00"/>
                </a:solidFill>
                <a:latin typeface="Comic Sans MS" panose="030F0702030302020204" pitchFamily="66" charset="0"/>
              </a:defRPr>
            </a:lvl3pPr>
            <a:lvl4pPr marL="1600200" indent="-228600">
              <a:spcBef>
                <a:spcPct val="20000"/>
              </a:spcBef>
              <a:buChar char="–"/>
              <a:defRPr sz="2000">
                <a:solidFill>
                  <a:srgbClr val="FFFF00"/>
                </a:solidFill>
                <a:latin typeface="Comic Sans MS" panose="030F0702030302020204" pitchFamily="66" charset="0"/>
              </a:defRPr>
            </a:lvl4pPr>
            <a:lvl5pPr marL="2057400" indent="-228600">
              <a:spcBef>
                <a:spcPct val="20000"/>
              </a:spcBef>
              <a:buChar char="»"/>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rgbClr val="FFFF00"/>
                </a:solidFill>
                <a:latin typeface="Comic Sans MS" panose="030F0702030302020204" pitchFamily="66" charset="0"/>
              </a:defRPr>
            </a:lvl9pPr>
          </a:lstStyle>
          <a:p>
            <a:pPr>
              <a:spcBef>
                <a:spcPct val="0"/>
              </a:spcBef>
            </a:pPr>
            <a:fld id="{4796637A-C053-4C9A-ABF6-7119D37582CD}" type="slidenum">
              <a:rPr lang="en-CA" altLang="en-US" sz="1400" smtClean="0">
                <a:solidFill>
                  <a:srgbClr val="00CCFF"/>
                </a:solidFill>
                <a:latin typeface="Times New Roman" panose="02020603050405020304" pitchFamily="18" charset="0"/>
              </a:rPr>
              <a:pPr>
                <a:spcBef>
                  <a:spcPct val="0"/>
                </a:spcBef>
              </a:pPr>
              <a:t>57</a:t>
            </a:fld>
            <a:endParaRPr lang="en-CA" altLang="en-US" sz="1400">
              <a:solidFill>
                <a:srgbClr val="00CCFF"/>
              </a:solidFill>
              <a:latin typeface="Times New Roman" panose="02020603050405020304" pitchFamily="18" charset="0"/>
            </a:endParaRPr>
          </a:p>
        </p:txBody>
      </p:sp>
      <p:sp>
        <p:nvSpPr>
          <p:cNvPr id="292866" name="Rectangle 2">
            <a:extLst>
              <a:ext uri="{FF2B5EF4-FFF2-40B4-BE49-F238E27FC236}">
                <a16:creationId xmlns:a16="http://schemas.microsoft.com/office/drawing/2014/main" id="{5FD9D7D5-ED77-7361-EC20-1A6B86260B4C}"/>
              </a:ext>
            </a:extLst>
          </p:cNvPr>
          <p:cNvSpPr>
            <a:spLocks noGrp="1" noChangeArrowheads="1"/>
          </p:cNvSpPr>
          <p:nvPr>
            <p:ph type="title"/>
          </p:nvPr>
        </p:nvSpPr>
        <p:spPr>
          <a:xfrm>
            <a:off x="228600" y="0"/>
            <a:ext cx="8610600" cy="990600"/>
          </a:xfrm>
        </p:spPr>
        <p:txBody>
          <a:bodyPr/>
          <a:lstStyle/>
          <a:p>
            <a:pPr eaLnBrk="1" hangingPunct="1">
              <a:defRPr/>
            </a:pPr>
            <a:r>
              <a:rPr lang="en-US" sz="3600"/>
              <a:t>Isomorphism of Graphs</a:t>
            </a:r>
            <a:endParaRPr lang="en-CA" sz="3600"/>
          </a:p>
        </p:txBody>
      </p:sp>
      <p:sp>
        <p:nvSpPr>
          <p:cNvPr id="292867" name="Rectangle 3">
            <a:extLst>
              <a:ext uri="{FF2B5EF4-FFF2-40B4-BE49-F238E27FC236}">
                <a16:creationId xmlns:a16="http://schemas.microsoft.com/office/drawing/2014/main" id="{FDABBEA1-47A7-4B1F-F62E-AE94E9835B14}"/>
              </a:ext>
            </a:extLst>
          </p:cNvPr>
          <p:cNvSpPr>
            <a:spLocks noGrp="1" noChangeArrowheads="1"/>
          </p:cNvSpPr>
          <p:nvPr>
            <p:ph type="body" idx="1"/>
          </p:nvPr>
        </p:nvSpPr>
        <p:spPr>
          <a:xfrm>
            <a:off x="228600" y="914400"/>
            <a:ext cx="8763000" cy="5257800"/>
          </a:xfrm>
        </p:spPr>
        <p:txBody>
          <a:bodyPr/>
          <a:lstStyle/>
          <a:p>
            <a:pPr marL="0" indent="0" eaLnBrk="1" hangingPunct="1">
              <a:spcAft>
                <a:spcPct val="20000"/>
              </a:spcAft>
              <a:buNone/>
              <a:defRPr/>
            </a:pPr>
            <a:r>
              <a:rPr lang="en-US" sz="2800" dirty="0">
                <a:sym typeface="Symbol" pitchFamily="18" charset="2"/>
              </a:rPr>
              <a:t>For this purpose we can check </a:t>
            </a:r>
            <a:r>
              <a:rPr lang="en-US" sz="2800" b="1" dirty="0">
                <a:solidFill>
                  <a:srgbClr val="7030A0"/>
                </a:solidFill>
                <a:sym typeface="Symbol" pitchFamily="18" charset="2"/>
              </a:rPr>
              <a:t>invariants</a:t>
            </a:r>
            <a:r>
              <a:rPr lang="en-US" sz="2800" dirty="0">
                <a:sym typeface="Symbol" pitchFamily="18" charset="2"/>
              </a:rPr>
              <a:t>, that is, properties that two isomorphic simple graphs must both have.</a:t>
            </a:r>
          </a:p>
          <a:p>
            <a:pPr marL="0" indent="0" eaLnBrk="1" hangingPunct="1">
              <a:spcAft>
                <a:spcPct val="20000"/>
              </a:spcAft>
              <a:buNone/>
              <a:defRPr/>
            </a:pPr>
            <a:r>
              <a:rPr lang="en-US" sz="2800" dirty="0">
                <a:sym typeface="Symbol" pitchFamily="18" charset="2"/>
              </a:rPr>
              <a:t>For example, they must have</a:t>
            </a:r>
          </a:p>
          <a:p>
            <a:pPr marL="0" indent="0" eaLnBrk="1" hangingPunct="1">
              <a:spcAft>
                <a:spcPct val="20000"/>
              </a:spcAft>
              <a:buFontTx/>
              <a:buChar char="•"/>
              <a:defRPr/>
            </a:pPr>
            <a:r>
              <a:rPr lang="en-US" sz="2800" dirty="0">
                <a:solidFill>
                  <a:srgbClr val="00FFFF"/>
                </a:solidFill>
                <a:sym typeface="Symbol" pitchFamily="18" charset="2"/>
              </a:rPr>
              <a:t>  </a:t>
            </a:r>
            <a:r>
              <a:rPr lang="en-US" sz="2800" dirty="0">
                <a:solidFill>
                  <a:srgbClr val="7030A0"/>
                </a:solidFill>
                <a:sym typeface="Symbol" pitchFamily="18" charset="2"/>
              </a:rPr>
              <a:t>the same number of vertices,</a:t>
            </a:r>
          </a:p>
          <a:p>
            <a:pPr marL="0" indent="0" eaLnBrk="1" hangingPunct="1">
              <a:spcAft>
                <a:spcPct val="20000"/>
              </a:spcAft>
              <a:buFontTx/>
              <a:buChar char="•"/>
              <a:defRPr/>
            </a:pPr>
            <a:r>
              <a:rPr lang="en-US" sz="2800" dirty="0">
                <a:solidFill>
                  <a:srgbClr val="7030A0"/>
                </a:solidFill>
                <a:sym typeface="Symbol" pitchFamily="18" charset="2"/>
              </a:rPr>
              <a:t>  the same number of edges, and</a:t>
            </a:r>
          </a:p>
          <a:p>
            <a:pPr marL="0" indent="0" eaLnBrk="1" hangingPunct="1">
              <a:spcAft>
                <a:spcPct val="20000"/>
              </a:spcAft>
              <a:buFontTx/>
              <a:buChar char="•"/>
              <a:defRPr/>
            </a:pPr>
            <a:r>
              <a:rPr lang="en-US" sz="2800" dirty="0">
                <a:solidFill>
                  <a:srgbClr val="7030A0"/>
                </a:solidFill>
                <a:sym typeface="Symbol" pitchFamily="18" charset="2"/>
              </a:rPr>
              <a:t>  the same degrees of vertices.</a:t>
            </a:r>
          </a:p>
          <a:p>
            <a:pPr marL="0" indent="0" eaLnBrk="1" hangingPunct="1">
              <a:spcAft>
                <a:spcPct val="20000"/>
              </a:spcAft>
              <a:buNone/>
              <a:defRPr/>
            </a:pPr>
            <a:r>
              <a:rPr lang="en-US" sz="2800" dirty="0">
                <a:sym typeface="Symbol" pitchFamily="18" charset="2"/>
              </a:rPr>
              <a:t>Note that two graphs that </a:t>
            </a:r>
            <a:r>
              <a:rPr lang="en-US" sz="2800" b="1" dirty="0">
                <a:solidFill>
                  <a:srgbClr val="7030A0"/>
                </a:solidFill>
                <a:sym typeface="Symbol" pitchFamily="18" charset="2"/>
              </a:rPr>
              <a:t>differ</a:t>
            </a:r>
            <a:r>
              <a:rPr lang="en-US" sz="2800" dirty="0">
                <a:sym typeface="Symbol" pitchFamily="18" charset="2"/>
              </a:rPr>
              <a:t> in any of these invariants are not isomorphic, but two graphs that </a:t>
            </a:r>
            <a:r>
              <a:rPr lang="en-US" sz="2800" b="1" dirty="0">
                <a:solidFill>
                  <a:srgbClr val="7030A0"/>
                </a:solidFill>
                <a:sym typeface="Symbol" pitchFamily="18" charset="2"/>
              </a:rPr>
              <a:t>match</a:t>
            </a:r>
            <a:r>
              <a:rPr lang="en-US" sz="2800" dirty="0">
                <a:sym typeface="Symbol" pitchFamily="18" charset="2"/>
              </a:rPr>
              <a:t> in all of them are not necessarily isomorphic.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92867">
                                            <p:txEl>
                                              <p:pRg st="0" end="0"/>
                                            </p:txEl>
                                          </p:spTgt>
                                        </p:tgtEl>
                                        <p:attrNameLst>
                                          <p:attrName>style.visibility</p:attrName>
                                        </p:attrNameLst>
                                      </p:cBhvr>
                                      <p:to>
                                        <p:strVal val="visible"/>
                                      </p:to>
                                    </p:set>
                                    <p:anim calcmode="lin" valueType="num">
                                      <p:cBhvr additive="base">
                                        <p:cTn id="7" dur="500" fill="hold"/>
                                        <p:tgtEl>
                                          <p:spTgt spid="2928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928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92867">
                                            <p:txEl>
                                              <p:pRg st="1" end="1"/>
                                            </p:txEl>
                                          </p:spTgt>
                                        </p:tgtEl>
                                        <p:attrNameLst>
                                          <p:attrName>style.visibility</p:attrName>
                                        </p:attrNameLst>
                                      </p:cBhvr>
                                      <p:to>
                                        <p:strVal val="visible"/>
                                      </p:to>
                                    </p:set>
                                    <p:anim calcmode="lin" valueType="num">
                                      <p:cBhvr additive="base">
                                        <p:cTn id="13" dur="500" fill="hold"/>
                                        <p:tgtEl>
                                          <p:spTgt spid="2928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928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92867">
                                            <p:txEl>
                                              <p:pRg st="2" end="2"/>
                                            </p:txEl>
                                          </p:spTgt>
                                        </p:tgtEl>
                                        <p:attrNameLst>
                                          <p:attrName>style.visibility</p:attrName>
                                        </p:attrNameLst>
                                      </p:cBhvr>
                                      <p:to>
                                        <p:strVal val="visible"/>
                                      </p:to>
                                    </p:set>
                                    <p:anim calcmode="lin" valueType="num">
                                      <p:cBhvr additive="base">
                                        <p:cTn id="19" dur="500" fill="hold"/>
                                        <p:tgtEl>
                                          <p:spTgt spid="29286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928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292867">
                                            <p:txEl>
                                              <p:pRg st="3" end="3"/>
                                            </p:txEl>
                                          </p:spTgt>
                                        </p:tgtEl>
                                        <p:attrNameLst>
                                          <p:attrName>style.visibility</p:attrName>
                                        </p:attrNameLst>
                                      </p:cBhvr>
                                      <p:to>
                                        <p:strVal val="visible"/>
                                      </p:to>
                                    </p:set>
                                    <p:anim calcmode="lin" valueType="num">
                                      <p:cBhvr additive="base">
                                        <p:cTn id="25" dur="500" fill="hold"/>
                                        <p:tgtEl>
                                          <p:spTgt spid="29286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9286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292867">
                                            <p:txEl>
                                              <p:pRg st="4" end="4"/>
                                            </p:txEl>
                                          </p:spTgt>
                                        </p:tgtEl>
                                        <p:attrNameLst>
                                          <p:attrName>style.visibility</p:attrName>
                                        </p:attrNameLst>
                                      </p:cBhvr>
                                      <p:to>
                                        <p:strVal val="visible"/>
                                      </p:to>
                                    </p:set>
                                    <p:anim calcmode="lin" valueType="num">
                                      <p:cBhvr additive="base">
                                        <p:cTn id="31" dur="500" fill="hold"/>
                                        <p:tgtEl>
                                          <p:spTgt spid="29286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9286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292867">
                                            <p:txEl>
                                              <p:pRg st="5" end="5"/>
                                            </p:txEl>
                                          </p:spTgt>
                                        </p:tgtEl>
                                        <p:attrNameLst>
                                          <p:attrName>style.visibility</p:attrName>
                                        </p:attrNameLst>
                                      </p:cBhvr>
                                      <p:to>
                                        <p:strVal val="visible"/>
                                      </p:to>
                                    </p:set>
                                    <p:anim calcmode="lin" valueType="num">
                                      <p:cBhvr additive="base">
                                        <p:cTn id="37" dur="500" fill="hold"/>
                                        <p:tgtEl>
                                          <p:spTgt spid="29286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9286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67"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DCA515F4-7FC2-F08F-DB91-A4811B73EA7B}"/>
              </a:ext>
            </a:extLst>
          </p:cNvPr>
          <p:cNvSpPr>
            <a:spLocks noGrp="1" noChangeArrowheads="1"/>
          </p:cNvSpPr>
          <p:nvPr>
            <p:ph type="title"/>
          </p:nvPr>
        </p:nvSpPr>
        <p:spPr>
          <a:xfrm>
            <a:off x="457200" y="152400"/>
            <a:ext cx="8229600" cy="838200"/>
          </a:xfrm>
        </p:spPr>
        <p:txBody>
          <a:bodyPr/>
          <a:lstStyle/>
          <a:p>
            <a:pPr eaLnBrk="1" hangingPunct="1">
              <a:defRPr/>
            </a:pPr>
            <a:r>
              <a:rPr lang="en-US">
                <a:latin typeface="Times New Roman" pitchFamily="18" charset="0"/>
              </a:rPr>
              <a:t>Example</a:t>
            </a:r>
          </a:p>
        </p:txBody>
      </p:sp>
      <p:sp>
        <p:nvSpPr>
          <p:cNvPr id="51203" name="Rectangle 3">
            <a:extLst>
              <a:ext uri="{FF2B5EF4-FFF2-40B4-BE49-F238E27FC236}">
                <a16:creationId xmlns:a16="http://schemas.microsoft.com/office/drawing/2014/main" id="{E98BA5DC-B2CD-D726-3C87-0CE785AD8E24}"/>
              </a:ext>
            </a:extLst>
          </p:cNvPr>
          <p:cNvSpPr>
            <a:spLocks noGrp="1" noChangeArrowheads="1"/>
          </p:cNvSpPr>
          <p:nvPr>
            <p:ph type="body" idx="1"/>
          </p:nvPr>
        </p:nvSpPr>
        <p:spPr>
          <a:xfrm>
            <a:off x="228600" y="1371600"/>
            <a:ext cx="8458200" cy="685800"/>
          </a:xfrm>
        </p:spPr>
        <p:txBody>
          <a:bodyPr/>
          <a:lstStyle/>
          <a:p>
            <a:pPr eaLnBrk="1" hangingPunct="1">
              <a:lnSpc>
                <a:spcPct val="90000"/>
              </a:lnSpc>
              <a:defRPr/>
            </a:pPr>
            <a:r>
              <a:rPr lang="en-US">
                <a:latin typeface="Times New Roman" pitchFamily="18" charset="0"/>
              </a:rPr>
              <a:t>Are these two graphs isomorphic?</a:t>
            </a:r>
          </a:p>
        </p:txBody>
      </p:sp>
      <p:sp>
        <p:nvSpPr>
          <p:cNvPr id="54276" name="Rectangle 4">
            <a:extLst>
              <a:ext uri="{FF2B5EF4-FFF2-40B4-BE49-F238E27FC236}">
                <a16:creationId xmlns:a16="http://schemas.microsoft.com/office/drawing/2014/main" id="{5C8C1408-2D03-7A22-FBB6-BAA8552F78FC}"/>
              </a:ext>
            </a:extLst>
          </p:cNvPr>
          <p:cNvSpPr>
            <a:spLocks noChangeArrowheads="1"/>
          </p:cNvSpPr>
          <p:nvPr/>
        </p:nvSpPr>
        <p:spPr bwMode="auto">
          <a:xfrm>
            <a:off x="228600" y="4572000"/>
            <a:ext cx="8686800" cy="2133600"/>
          </a:xfrm>
          <a:prstGeom prst="rect">
            <a:avLst/>
          </a:prstGeom>
          <a:noFill/>
          <a:ln w="12700">
            <a:noFill/>
            <a:miter lim="800000"/>
            <a:headEnd/>
            <a:tailEnd/>
          </a:ln>
        </p:spPr>
        <p:txBody>
          <a:bodyPr lIns="90488" tIns="44450" rIns="90488" bIns="44450"/>
          <a:lstStyle/>
          <a:p>
            <a:pPr marL="742950" lvl="1" indent="-285750" eaLnBrk="1" hangingPunct="1">
              <a:lnSpc>
                <a:spcPct val="90000"/>
              </a:lnSpc>
              <a:spcBef>
                <a:spcPct val="20000"/>
              </a:spcBef>
              <a:buFontTx/>
              <a:buChar char="–"/>
              <a:defRPr/>
            </a:pPr>
            <a:r>
              <a:rPr lang="en-US" sz="3200" dirty="0">
                <a:effectLst>
                  <a:outerShdw blurRad="38100" dist="38100" dir="2700000" algn="tl">
                    <a:srgbClr val="000000">
                      <a:alpha val="43137"/>
                    </a:srgbClr>
                  </a:outerShdw>
                </a:effectLst>
                <a:latin typeface="Times New Roman" pitchFamily="18" charset="0"/>
              </a:rPr>
              <a:t>They both have 5 vertices</a:t>
            </a:r>
          </a:p>
          <a:p>
            <a:pPr marL="742950" lvl="1" indent="-285750" eaLnBrk="1" hangingPunct="1">
              <a:lnSpc>
                <a:spcPct val="90000"/>
              </a:lnSpc>
              <a:spcBef>
                <a:spcPct val="20000"/>
              </a:spcBef>
              <a:buFontTx/>
              <a:buChar char="–"/>
              <a:defRPr/>
            </a:pPr>
            <a:r>
              <a:rPr lang="en-US" sz="3200" dirty="0">
                <a:effectLst>
                  <a:outerShdw blurRad="38100" dist="38100" dir="2700000" algn="tl">
                    <a:srgbClr val="000000">
                      <a:alpha val="43137"/>
                    </a:srgbClr>
                  </a:outerShdw>
                </a:effectLst>
                <a:latin typeface="Times New Roman" pitchFamily="18" charset="0"/>
              </a:rPr>
              <a:t>They both have 8 edges</a:t>
            </a:r>
          </a:p>
          <a:p>
            <a:pPr marL="742950" lvl="1" indent="-285750" eaLnBrk="1" hangingPunct="1">
              <a:lnSpc>
                <a:spcPct val="90000"/>
              </a:lnSpc>
              <a:spcBef>
                <a:spcPct val="20000"/>
              </a:spcBef>
              <a:buFontTx/>
              <a:buChar char="–"/>
              <a:defRPr/>
            </a:pPr>
            <a:r>
              <a:rPr lang="en-US" sz="3200" dirty="0">
                <a:effectLst>
                  <a:outerShdw blurRad="38100" dist="38100" dir="2700000" algn="tl">
                    <a:srgbClr val="000000">
                      <a:alpha val="43137"/>
                    </a:srgbClr>
                  </a:outerShdw>
                </a:effectLst>
                <a:latin typeface="Times New Roman" pitchFamily="18" charset="0"/>
              </a:rPr>
              <a:t>They have the same number of vertices with the same degrees:  2, 3, 3, 4, 4.</a:t>
            </a:r>
          </a:p>
        </p:txBody>
      </p:sp>
      <p:grpSp>
        <p:nvGrpSpPr>
          <p:cNvPr id="32773" name="Group 33">
            <a:extLst>
              <a:ext uri="{FF2B5EF4-FFF2-40B4-BE49-F238E27FC236}">
                <a16:creationId xmlns:a16="http://schemas.microsoft.com/office/drawing/2014/main" id="{7ED9912E-DD3E-4FBF-3593-4C6714CB7B24}"/>
              </a:ext>
            </a:extLst>
          </p:cNvPr>
          <p:cNvGrpSpPr>
            <a:grpSpLocks/>
          </p:cNvGrpSpPr>
          <p:nvPr/>
        </p:nvGrpSpPr>
        <p:grpSpPr bwMode="auto">
          <a:xfrm>
            <a:off x="457200" y="2133600"/>
            <a:ext cx="8001000" cy="2438400"/>
            <a:chOff x="457200" y="2133600"/>
            <a:chExt cx="8001000" cy="2438400"/>
          </a:xfrm>
        </p:grpSpPr>
        <p:sp>
          <p:nvSpPr>
            <p:cNvPr id="33" name="Rectangle 32">
              <a:extLst>
                <a:ext uri="{FF2B5EF4-FFF2-40B4-BE49-F238E27FC236}">
                  <a16:creationId xmlns:a16="http://schemas.microsoft.com/office/drawing/2014/main" id="{7E59600C-4714-C24D-F2A2-073C6E1AD847}"/>
                </a:ext>
              </a:extLst>
            </p:cNvPr>
            <p:cNvSpPr/>
            <p:nvPr/>
          </p:nvSpPr>
          <p:spPr bwMode="auto">
            <a:xfrm>
              <a:off x="457200" y="2133600"/>
              <a:ext cx="8001000" cy="2438400"/>
            </a:xfrm>
            <a:prstGeom prst="rect">
              <a:avLst/>
            </a:prstGeom>
            <a:solidFill>
              <a:schemeClr val="bg1"/>
            </a:solidFill>
            <a:ln w="25400" cap="flat" cmpd="sng" algn="ctr">
              <a:noFill/>
              <a:prstDash val="solid"/>
              <a:round/>
              <a:headEnd type="none" w="med" len="med"/>
              <a:tailEnd type="triangle" w="med" len="med"/>
            </a:ln>
            <a:effectLst/>
          </p:spPr>
          <p:txBody>
            <a:bodyPr/>
            <a:lstStyle/>
            <a:p>
              <a:pPr eaLnBrk="1" hangingPunct="1">
                <a:spcBef>
                  <a:spcPct val="20000"/>
                </a:spcBef>
                <a:defRPr/>
              </a:pPr>
              <a:endParaRPr lang="en-US">
                <a:effectLst>
                  <a:outerShdw blurRad="38100" dist="38100" dir="2700000" algn="tl">
                    <a:srgbClr val="000000">
                      <a:alpha val="43137"/>
                    </a:srgbClr>
                  </a:outerShdw>
                </a:effectLst>
              </a:endParaRPr>
            </a:p>
          </p:txBody>
        </p:sp>
        <p:grpSp>
          <p:nvGrpSpPr>
            <p:cNvPr id="32775" name="Group 5">
              <a:extLst>
                <a:ext uri="{FF2B5EF4-FFF2-40B4-BE49-F238E27FC236}">
                  <a16:creationId xmlns:a16="http://schemas.microsoft.com/office/drawing/2014/main" id="{583AF6CA-AC69-DC21-A310-230830031CF6}"/>
                </a:ext>
              </a:extLst>
            </p:cNvPr>
            <p:cNvGrpSpPr>
              <a:grpSpLocks/>
            </p:cNvGrpSpPr>
            <p:nvPr/>
          </p:nvGrpSpPr>
          <p:grpSpPr bwMode="auto">
            <a:xfrm>
              <a:off x="1203325" y="2146300"/>
              <a:ext cx="6840538" cy="1974850"/>
              <a:chOff x="758" y="1352"/>
              <a:chExt cx="4309" cy="1244"/>
            </a:xfrm>
          </p:grpSpPr>
          <p:sp>
            <p:nvSpPr>
              <p:cNvPr id="51206" name="Oval 6">
                <a:extLst>
                  <a:ext uri="{FF2B5EF4-FFF2-40B4-BE49-F238E27FC236}">
                    <a16:creationId xmlns:a16="http://schemas.microsoft.com/office/drawing/2014/main" id="{89906687-6004-0697-33BA-E2BCFE2F0924}"/>
                  </a:ext>
                </a:extLst>
              </p:cNvPr>
              <p:cNvSpPr>
                <a:spLocks noChangeAspect="1" noChangeArrowheads="1"/>
              </p:cNvSpPr>
              <p:nvPr/>
            </p:nvSpPr>
            <p:spPr bwMode="auto">
              <a:xfrm>
                <a:off x="1114" y="1597"/>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1207" name="Rectangle 7">
                <a:extLst>
                  <a:ext uri="{FF2B5EF4-FFF2-40B4-BE49-F238E27FC236}">
                    <a16:creationId xmlns:a16="http://schemas.microsoft.com/office/drawing/2014/main" id="{419C3268-F5A6-49D8-A696-7720AB12B642}"/>
                  </a:ext>
                </a:extLst>
              </p:cNvPr>
              <p:cNvSpPr>
                <a:spLocks noChangeArrowheads="1"/>
              </p:cNvSpPr>
              <p:nvPr/>
            </p:nvSpPr>
            <p:spPr bwMode="auto">
              <a:xfrm>
                <a:off x="1152" y="1645"/>
                <a:ext cx="624" cy="624"/>
              </a:xfrm>
              <a:prstGeom prst="rect">
                <a:avLst/>
              </a:prstGeom>
              <a:noFill/>
              <a:ln w="2857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1208" name="Line 8">
                <a:extLst>
                  <a:ext uri="{FF2B5EF4-FFF2-40B4-BE49-F238E27FC236}">
                    <a16:creationId xmlns:a16="http://schemas.microsoft.com/office/drawing/2014/main" id="{6D5687F6-F889-2C0E-CBB9-D84915415B09}"/>
                  </a:ext>
                </a:extLst>
              </p:cNvPr>
              <p:cNvSpPr>
                <a:spLocks noChangeShapeType="1"/>
              </p:cNvSpPr>
              <p:nvPr/>
            </p:nvSpPr>
            <p:spPr bwMode="auto">
              <a:xfrm>
                <a:off x="1152" y="1645"/>
                <a:ext cx="624" cy="624"/>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1209" name="Line 9">
                <a:extLst>
                  <a:ext uri="{FF2B5EF4-FFF2-40B4-BE49-F238E27FC236}">
                    <a16:creationId xmlns:a16="http://schemas.microsoft.com/office/drawing/2014/main" id="{C21D9F22-623C-94FC-8801-08C478DE2CA1}"/>
                  </a:ext>
                </a:extLst>
              </p:cNvPr>
              <p:cNvSpPr>
                <a:spLocks noChangeShapeType="1"/>
              </p:cNvSpPr>
              <p:nvPr/>
            </p:nvSpPr>
            <p:spPr bwMode="auto">
              <a:xfrm flipV="1">
                <a:off x="1152" y="1645"/>
                <a:ext cx="624" cy="624"/>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1210" name="Line 10">
                <a:extLst>
                  <a:ext uri="{FF2B5EF4-FFF2-40B4-BE49-F238E27FC236}">
                    <a16:creationId xmlns:a16="http://schemas.microsoft.com/office/drawing/2014/main" id="{83B6A0D9-040C-6CF9-C560-B29B881F0926}"/>
                  </a:ext>
                </a:extLst>
              </p:cNvPr>
              <p:cNvSpPr>
                <a:spLocks noChangeShapeType="1"/>
              </p:cNvSpPr>
              <p:nvPr/>
            </p:nvSpPr>
            <p:spPr bwMode="auto">
              <a:xfrm>
                <a:off x="1776" y="1645"/>
                <a:ext cx="624" cy="624"/>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1211" name="Line 11">
                <a:extLst>
                  <a:ext uri="{FF2B5EF4-FFF2-40B4-BE49-F238E27FC236}">
                    <a16:creationId xmlns:a16="http://schemas.microsoft.com/office/drawing/2014/main" id="{C5D3B556-DEEC-4D92-6749-8796A480F708}"/>
                  </a:ext>
                </a:extLst>
              </p:cNvPr>
              <p:cNvSpPr>
                <a:spLocks noChangeShapeType="1"/>
              </p:cNvSpPr>
              <p:nvPr/>
            </p:nvSpPr>
            <p:spPr bwMode="auto">
              <a:xfrm>
                <a:off x="1776" y="2269"/>
                <a:ext cx="624" cy="0"/>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1212" name="Oval 12">
                <a:extLst>
                  <a:ext uri="{FF2B5EF4-FFF2-40B4-BE49-F238E27FC236}">
                    <a16:creationId xmlns:a16="http://schemas.microsoft.com/office/drawing/2014/main" id="{8775437B-7E5A-ADBF-AE13-288CE56678C1}"/>
                  </a:ext>
                </a:extLst>
              </p:cNvPr>
              <p:cNvSpPr>
                <a:spLocks noChangeAspect="1" noChangeArrowheads="1"/>
              </p:cNvSpPr>
              <p:nvPr/>
            </p:nvSpPr>
            <p:spPr bwMode="auto">
              <a:xfrm>
                <a:off x="1738" y="1597"/>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1213" name="Oval 13">
                <a:extLst>
                  <a:ext uri="{FF2B5EF4-FFF2-40B4-BE49-F238E27FC236}">
                    <a16:creationId xmlns:a16="http://schemas.microsoft.com/office/drawing/2014/main" id="{C71174BC-D3FA-3FDA-9090-DE5F4676E322}"/>
                  </a:ext>
                </a:extLst>
              </p:cNvPr>
              <p:cNvSpPr>
                <a:spLocks noChangeAspect="1" noChangeArrowheads="1"/>
              </p:cNvSpPr>
              <p:nvPr/>
            </p:nvSpPr>
            <p:spPr bwMode="auto">
              <a:xfrm>
                <a:off x="1104" y="2221"/>
                <a:ext cx="86" cy="86"/>
              </a:xfrm>
              <a:prstGeom prst="ellipse">
                <a:avLst/>
              </a:prstGeom>
              <a:solidFill>
                <a:schemeClr val="tx1"/>
              </a:solidFill>
              <a:ln w="9525">
                <a:solidFill>
                  <a:schemeClr val="tx1"/>
                </a:solidFill>
                <a:miter lim="800000"/>
                <a:headEnd/>
                <a:tailEnd/>
              </a:ln>
            </p:spPr>
            <p:txBody>
              <a:bodyPr wrap="none" anchor="ctr"/>
              <a:lstStyle/>
              <a:p>
                <a:pPr>
                  <a:spcBef>
                    <a:spcPct val="20000"/>
                  </a:spcBef>
                  <a:defRPr/>
                </a:pPr>
                <a:endParaRPr lang="en-US" sz="2400">
                  <a:effectLst>
                    <a:outerShdw blurRad="38100" dist="38100" dir="2700000" algn="tl">
                      <a:srgbClr val="000000">
                        <a:alpha val="43137"/>
                      </a:srgbClr>
                    </a:outerShdw>
                  </a:effectLst>
                  <a:latin typeface="Book Antiqua" pitchFamily="18" charset="0"/>
                </a:endParaRPr>
              </a:p>
            </p:txBody>
          </p:sp>
          <p:sp>
            <p:nvSpPr>
              <p:cNvPr id="51214" name="Oval 14">
                <a:extLst>
                  <a:ext uri="{FF2B5EF4-FFF2-40B4-BE49-F238E27FC236}">
                    <a16:creationId xmlns:a16="http://schemas.microsoft.com/office/drawing/2014/main" id="{A2B8A5A3-AF9B-7BF8-D4AE-B45920EE169D}"/>
                  </a:ext>
                </a:extLst>
              </p:cNvPr>
              <p:cNvSpPr>
                <a:spLocks noChangeAspect="1" noChangeArrowheads="1"/>
              </p:cNvSpPr>
              <p:nvPr/>
            </p:nvSpPr>
            <p:spPr bwMode="auto">
              <a:xfrm>
                <a:off x="2362" y="2221"/>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1215" name="Oval 15">
                <a:extLst>
                  <a:ext uri="{FF2B5EF4-FFF2-40B4-BE49-F238E27FC236}">
                    <a16:creationId xmlns:a16="http://schemas.microsoft.com/office/drawing/2014/main" id="{EA53773E-406E-2E71-23D2-EDBDDF30686C}"/>
                  </a:ext>
                </a:extLst>
              </p:cNvPr>
              <p:cNvSpPr>
                <a:spLocks noChangeAspect="1" noChangeArrowheads="1"/>
              </p:cNvSpPr>
              <p:nvPr/>
            </p:nvSpPr>
            <p:spPr bwMode="auto">
              <a:xfrm>
                <a:off x="1738" y="2221"/>
                <a:ext cx="86" cy="86"/>
              </a:xfrm>
              <a:prstGeom prst="ellipse">
                <a:avLst/>
              </a:prstGeom>
              <a:solidFill>
                <a:schemeClr val="tx1"/>
              </a:solidFill>
              <a:ln w="9525">
                <a:solidFill>
                  <a:schemeClr val="tx1"/>
                </a:solidFill>
                <a:miter lim="800000"/>
                <a:headEnd/>
                <a:tailEnd/>
              </a:ln>
            </p:spPr>
            <p:txBody>
              <a:bodyPr wrap="none" anchor="ctr"/>
              <a:lstStyle/>
              <a:p>
                <a:pPr>
                  <a:spcBef>
                    <a:spcPct val="20000"/>
                  </a:spcBef>
                  <a:defRPr/>
                </a:pPr>
                <a:endParaRPr lang="en-US" sz="2400">
                  <a:effectLst>
                    <a:outerShdw blurRad="38100" dist="38100" dir="2700000" algn="tl">
                      <a:srgbClr val="000000">
                        <a:alpha val="43137"/>
                      </a:srgbClr>
                    </a:outerShdw>
                  </a:effectLst>
                  <a:latin typeface="Book Antiqua" pitchFamily="18" charset="0"/>
                </a:endParaRPr>
              </a:p>
            </p:txBody>
          </p:sp>
          <p:sp>
            <p:nvSpPr>
              <p:cNvPr id="51216" name="Oval 16">
                <a:extLst>
                  <a:ext uri="{FF2B5EF4-FFF2-40B4-BE49-F238E27FC236}">
                    <a16:creationId xmlns:a16="http://schemas.microsoft.com/office/drawing/2014/main" id="{0121F86F-415C-BA63-D4B8-C92F7C83C248}"/>
                  </a:ext>
                </a:extLst>
              </p:cNvPr>
              <p:cNvSpPr>
                <a:spLocks noChangeAspect="1" noChangeArrowheads="1"/>
              </p:cNvSpPr>
              <p:nvPr/>
            </p:nvSpPr>
            <p:spPr bwMode="auto">
              <a:xfrm>
                <a:off x="3808" y="1546"/>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1217" name="Oval 17">
                <a:extLst>
                  <a:ext uri="{FF2B5EF4-FFF2-40B4-BE49-F238E27FC236}">
                    <a16:creationId xmlns:a16="http://schemas.microsoft.com/office/drawing/2014/main" id="{CA7CB51C-26F4-FB80-3C43-CCE92EEF5882}"/>
                  </a:ext>
                </a:extLst>
              </p:cNvPr>
              <p:cNvSpPr>
                <a:spLocks noChangeAspect="1" noChangeArrowheads="1"/>
              </p:cNvSpPr>
              <p:nvPr/>
            </p:nvSpPr>
            <p:spPr bwMode="auto">
              <a:xfrm>
                <a:off x="3312" y="1882"/>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1218" name="Oval 18">
                <a:extLst>
                  <a:ext uri="{FF2B5EF4-FFF2-40B4-BE49-F238E27FC236}">
                    <a16:creationId xmlns:a16="http://schemas.microsoft.com/office/drawing/2014/main" id="{C2F70299-8B36-CC3D-079F-39EDCAB45726}"/>
                  </a:ext>
                </a:extLst>
              </p:cNvPr>
              <p:cNvSpPr>
                <a:spLocks noChangeAspect="1" noChangeArrowheads="1"/>
              </p:cNvSpPr>
              <p:nvPr/>
            </p:nvSpPr>
            <p:spPr bwMode="auto">
              <a:xfrm>
                <a:off x="3952" y="2221"/>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1219" name="Oval 19">
                <a:extLst>
                  <a:ext uri="{FF2B5EF4-FFF2-40B4-BE49-F238E27FC236}">
                    <a16:creationId xmlns:a16="http://schemas.microsoft.com/office/drawing/2014/main" id="{70261E5A-0F2D-08F0-2007-333B2DADF4E4}"/>
                  </a:ext>
                </a:extLst>
              </p:cNvPr>
              <p:cNvSpPr>
                <a:spLocks noChangeAspect="1" noChangeArrowheads="1"/>
              </p:cNvSpPr>
              <p:nvPr/>
            </p:nvSpPr>
            <p:spPr bwMode="auto">
              <a:xfrm>
                <a:off x="4576" y="2029"/>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grpSp>
            <p:nvGrpSpPr>
              <p:cNvPr id="32790" name="Group 20">
                <a:extLst>
                  <a:ext uri="{FF2B5EF4-FFF2-40B4-BE49-F238E27FC236}">
                    <a16:creationId xmlns:a16="http://schemas.microsoft.com/office/drawing/2014/main" id="{4F5E6D02-2312-262B-4CB5-CA5883EF8949}"/>
                  </a:ext>
                </a:extLst>
              </p:cNvPr>
              <p:cNvGrpSpPr>
                <a:grpSpLocks/>
              </p:cNvGrpSpPr>
              <p:nvPr/>
            </p:nvGrpSpPr>
            <p:grpSpPr bwMode="auto">
              <a:xfrm>
                <a:off x="3328" y="1597"/>
                <a:ext cx="1392" cy="672"/>
                <a:chOff x="3120" y="1536"/>
                <a:chExt cx="1392" cy="672"/>
              </a:xfrm>
            </p:grpSpPr>
            <p:sp>
              <p:nvSpPr>
                <p:cNvPr id="51225" name="Line 21">
                  <a:extLst>
                    <a:ext uri="{FF2B5EF4-FFF2-40B4-BE49-F238E27FC236}">
                      <a16:creationId xmlns:a16="http://schemas.microsoft.com/office/drawing/2014/main" id="{6C847CA7-CAFD-DD93-0A59-9AE992591BC5}"/>
                    </a:ext>
                  </a:extLst>
                </p:cNvPr>
                <p:cNvSpPr>
                  <a:spLocks noChangeShapeType="1"/>
                </p:cNvSpPr>
                <p:nvPr/>
              </p:nvSpPr>
              <p:spPr bwMode="auto">
                <a:xfrm flipV="1">
                  <a:off x="3120" y="1536"/>
                  <a:ext cx="528" cy="336"/>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1226" name="Line 22">
                  <a:extLst>
                    <a:ext uri="{FF2B5EF4-FFF2-40B4-BE49-F238E27FC236}">
                      <a16:creationId xmlns:a16="http://schemas.microsoft.com/office/drawing/2014/main" id="{E63D3527-F597-7B27-CF54-7742C9508995}"/>
                    </a:ext>
                  </a:extLst>
                </p:cNvPr>
                <p:cNvSpPr>
                  <a:spLocks noChangeShapeType="1"/>
                </p:cNvSpPr>
                <p:nvPr/>
              </p:nvSpPr>
              <p:spPr bwMode="auto">
                <a:xfrm flipV="1">
                  <a:off x="3120" y="1584"/>
                  <a:ext cx="1392" cy="288"/>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1227" name="Line 23">
                  <a:extLst>
                    <a:ext uri="{FF2B5EF4-FFF2-40B4-BE49-F238E27FC236}">
                      <a16:creationId xmlns:a16="http://schemas.microsoft.com/office/drawing/2014/main" id="{712D1277-2DA4-D05A-C351-54B5A08BFC2A}"/>
                    </a:ext>
                  </a:extLst>
                </p:cNvPr>
                <p:cNvSpPr>
                  <a:spLocks noChangeShapeType="1"/>
                </p:cNvSpPr>
                <p:nvPr/>
              </p:nvSpPr>
              <p:spPr bwMode="auto">
                <a:xfrm>
                  <a:off x="3648" y="1536"/>
                  <a:ext cx="768" cy="480"/>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1228" name="Line 24">
                  <a:extLst>
                    <a:ext uri="{FF2B5EF4-FFF2-40B4-BE49-F238E27FC236}">
                      <a16:creationId xmlns:a16="http://schemas.microsoft.com/office/drawing/2014/main" id="{9E01D596-D188-1E08-0802-D0D6266C87C4}"/>
                    </a:ext>
                  </a:extLst>
                </p:cNvPr>
                <p:cNvSpPr>
                  <a:spLocks noChangeShapeType="1"/>
                </p:cNvSpPr>
                <p:nvPr/>
              </p:nvSpPr>
              <p:spPr bwMode="auto">
                <a:xfrm>
                  <a:off x="3120" y="1872"/>
                  <a:ext cx="672" cy="336"/>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1229" name="Line 25">
                  <a:extLst>
                    <a:ext uri="{FF2B5EF4-FFF2-40B4-BE49-F238E27FC236}">
                      <a16:creationId xmlns:a16="http://schemas.microsoft.com/office/drawing/2014/main" id="{3F861842-7426-962E-31F2-B73159F7C8F9}"/>
                    </a:ext>
                  </a:extLst>
                </p:cNvPr>
                <p:cNvSpPr>
                  <a:spLocks noChangeShapeType="1"/>
                </p:cNvSpPr>
                <p:nvPr/>
              </p:nvSpPr>
              <p:spPr bwMode="auto">
                <a:xfrm flipV="1">
                  <a:off x="3792" y="2016"/>
                  <a:ext cx="624" cy="192"/>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1230" name="Line 26">
                  <a:extLst>
                    <a:ext uri="{FF2B5EF4-FFF2-40B4-BE49-F238E27FC236}">
                      <a16:creationId xmlns:a16="http://schemas.microsoft.com/office/drawing/2014/main" id="{36B35E91-D2FF-1981-070A-527ED48C74A8}"/>
                    </a:ext>
                  </a:extLst>
                </p:cNvPr>
                <p:cNvSpPr>
                  <a:spLocks noChangeShapeType="1"/>
                </p:cNvSpPr>
                <p:nvPr/>
              </p:nvSpPr>
              <p:spPr bwMode="auto">
                <a:xfrm flipH="1">
                  <a:off x="4416" y="1584"/>
                  <a:ext cx="96" cy="432"/>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1231" name="Line 27">
                  <a:extLst>
                    <a:ext uri="{FF2B5EF4-FFF2-40B4-BE49-F238E27FC236}">
                      <a16:creationId xmlns:a16="http://schemas.microsoft.com/office/drawing/2014/main" id="{2C1AC1A6-F524-926C-D7E0-382200217E8B}"/>
                    </a:ext>
                  </a:extLst>
                </p:cNvPr>
                <p:cNvSpPr>
                  <a:spLocks noChangeShapeType="1"/>
                </p:cNvSpPr>
                <p:nvPr/>
              </p:nvSpPr>
              <p:spPr bwMode="auto">
                <a:xfrm>
                  <a:off x="3648" y="1536"/>
                  <a:ext cx="144" cy="672"/>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1232" name="Line 28">
                  <a:extLst>
                    <a:ext uri="{FF2B5EF4-FFF2-40B4-BE49-F238E27FC236}">
                      <a16:creationId xmlns:a16="http://schemas.microsoft.com/office/drawing/2014/main" id="{A7D7DAF3-254B-5E1E-4AC2-9692EE8A7798}"/>
                    </a:ext>
                  </a:extLst>
                </p:cNvPr>
                <p:cNvSpPr>
                  <a:spLocks noChangeShapeType="1"/>
                </p:cNvSpPr>
                <p:nvPr/>
              </p:nvSpPr>
              <p:spPr bwMode="auto">
                <a:xfrm>
                  <a:off x="3120" y="1872"/>
                  <a:ext cx="1296" cy="144"/>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grpSp>
          <p:sp>
            <p:nvSpPr>
              <p:cNvPr id="51221" name="Oval 29">
                <a:extLst>
                  <a:ext uri="{FF2B5EF4-FFF2-40B4-BE49-F238E27FC236}">
                    <a16:creationId xmlns:a16="http://schemas.microsoft.com/office/drawing/2014/main" id="{634C48DB-0D74-666D-A520-2D611D32EDEC}"/>
                  </a:ext>
                </a:extLst>
              </p:cNvPr>
              <p:cNvSpPr>
                <a:spLocks noChangeAspect="1" noChangeArrowheads="1"/>
              </p:cNvSpPr>
              <p:nvPr/>
            </p:nvSpPr>
            <p:spPr bwMode="auto">
              <a:xfrm>
                <a:off x="4672" y="1594"/>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1222" name="Text Box 30">
                <a:extLst>
                  <a:ext uri="{FF2B5EF4-FFF2-40B4-BE49-F238E27FC236}">
                    <a16:creationId xmlns:a16="http://schemas.microsoft.com/office/drawing/2014/main" id="{3E9F6C52-264C-9AF3-413D-0D0BAED28F00}"/>
                  </a:ext>
                </a:extLst>
              </p:cNvPr>
              <p:cNvSpPr txBox="1">
                <a:spLocks noChangeArrowheads="1"/>
              </p:cNvSpPr>
              <p:nvPr/>
            </p:nvSpPr>
            <p:spPr bwMode="auto">
              <a:xfrm>
                <a:off x="1344" y="2363"/>
                <a:ext cx="3138" cy="233"/>
              </a:xfrm>
              <a:prstGeom prst="rect">
                <a:avLst/>
              </a:prstGeom>
              <a:noFill/>
              <a:ln w="9525">
                <a:noFill/>
                <a:miter lim="800000"/>
                <a:headEnd/>
                <a:tailEnd/>
              </a:ln>
            </p:spPr>
            <p:txBody>
              <a:bodyPr wrap="square">
                <a:spAutoFit/>
              </a:bodyPr>
              <a:lstStyle/>
              <a:p>
                <a:pPr>
                  <a:spcBef>
                    <a:spcPct val="50000"/>
                  </a:spcBef>
                  <a:defRPr/>
                </a:pPr>
                <a:r>
                  <a:rPr lang="en-US" i="1" dirty="0">
                    <a:solidFill>
                      <a:schemeClr val="tx2"/>
                    </a:solidFill>
                    <a:effectLst>
                      <a:outerShdw blurRad="38100" dist="38100" dir="2700000" algn="tl">
                        <a:srgbClr val="000000">
                          <a:alpha val="43137"/>
                        </a:srgbClr>
                      </a:outerShdw>
                    </a:effectLst>
                    <a:latin typeface="Bookman Old Style" pitchFamily="18" charset="0"/>
                  </a:rPr>
                  <a:t>G                                               H</a:t>
                </a:r>
              </a:p>
            </p:txBody>
          </p:sp>
          <p:sp>
            <p:nvSpPr>
              <p:cNvPr id="51223" name="Text Box 31">
                <a:extLst>
                  <a:ext uri="{FF2B5EF4-FFF2-40B4-BE49-F238E27FC236}">
                    <a16:creationId xmlns:a16="http://schemas.microsoft.com/office/drawing/2014/main" id="{C1991B6A-96CB-B8F8-6BE9-ABEF86AF4C24}"/>
                  </a:ext>
                </a:extLst>
              </p:cNvPr>
              <p:cNvSpPr txBox="1">
                <a:spLocks noChangeArrowheads="1"/>
              </p:cNvSpPr>
              <p:nvPr/>
            </p:nvSpPr>
            <p:spPr bwMode="auto">
              <a:xfrm>
                <a:off x="758" y="1400"/>
                <a:ext cx="2075" cy="1128"/>
              </a:xfrm>
              <a:prstGeom prst="rect">
                <a:avLst/>
              </a:prstGeom>
              <a:noFill/>
              <a:ln w="9525">
                <a:noFill/>
                <a:miter lim="800000"/>
                <a:headEnd/>
                <a:tailEnd/>
              </a:ln>
            </p:spPr>
            <p:txBody>
              <a:bodyPr>
                <a:spAutoFit/>
              </a:bodyPr>
              <a:lstStyle/>
              <a:p>
                <a:pPr>
                  <a:spcBef>
                    <a:spcPct val="20000"/>
                  </a:spcBef>
                  <a:defRPr/>
                </a:pPr>
                <a:r>
                  <a:rPr lang="en-US" sz="2400" i="1" dirty="0">
                    <a:solidFill>
                      <a:schemeClr val="tx2"/>
                    </a:solidFill>
                    <a:effectLst>
                      <a:outerShdw blurRad="38100" dist="38100" dir="2700000" algn="tl">
                        <a:srgbClr val="000000">
                          <a:alpha val="43137"/>
                        </a:srgbClr>
                      </a:outerShdw>
                    </a:effectLst>
                    <a:latin typeface="Bookman Old Style" pitchFamily="18" charset="0"/>
                  </a:rPr>
                  <a:t> u</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1</a:t>
                </a: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u</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2</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r>
                  <a:rPr lang="en-US" sz="2400" i="1" dirty="0">
                    <a:solidFill>
                      <a:schemeClr val="tx2"/>
                    </a:solidFill>
                    <a:effectLst>
                      <a:outerShdw blurRad="38100" dist="38100" dir="2700000" algn="tl">
                        <a:srgbClr val="000000">
                          <a:alpha val="43137"/>
                        </a:srgbClr>
                      </a:outerShdw>
                    </a:effectLst>
                    <a:latin typeface="Bookman Old Style" pitchFamily="18" charset="0"/>
                  </a:rPr>
                  <a:t> u</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5</a:t>
                </a: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u</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4            </a:t>
                </a:r>
                <a:r>
                  <a:rPr lang="en-US" sz="2400" i="1" dirty="0">
                    <a:solidFill>
                      <a:schemeClr val="tx2"/>
                    </a:solidFill>
                    <a:effectLst>
                      <a:outerShdw blurRad="38100" dist="38100" dir="2700000" algn="tl">
                        <a:srgbClr val="000000">
                          <a:alpha val="43137"/>
                        </a:srgbClr>
                      </a:outerShdw>
                    </a:effectLst>
                    <a:latin typeface="Bookman Old Style" pitchFamily="18" charset="0"/>
                  </a:rPr>
                  <a:t>u</a:t>
                </a:r>
                <a:r>
                  <a:rPr lang="en-US" sz="2400" i="1" baseline="-25000" dirty="0">
                    <a:solidFill>
                      <a:schemeClr val="tx2"/>
                    </a:solidFill>
                    <a:effectLst>
                      <a:outerShdw blurRad="38100" dist="38100" dir="2700000" algn="tl">
                        <a:srgbClr val="000000">
                          <a:alpha val="43137"/>
                        </a:srgbClr>
                      </a:outerShdw>
                    </a:effectLst>
                    <a:latin typeface="Bookman Old Style" pitchFamily="18" charset="0"/>
                  </a:rPr>
                  <a:t>3</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p:txBody>
          </p:sp>
          <p:sp>
            <p:nvSpPr>
              <p:cNvPr id="51224" name="Text Box 32">
                <a:extLst>
                  <a:ext uri="{FF2B5EF4-FFF2-40B4-BE49-F238E27FC236}">
                    <a16:creationId xmlns:a16="http://schemas.microsoft.com/office/drawing/2014/main" id="{973B98F3-C6B0-14F7-AA15-EB16D25CF5BD}"/>
                  </a:ext>
                </a:extLst>
              </p:cNvPr>
              <p:cNvSpPr txBox="1">
                <a:spLocks noChangeArrowheads="1"/>
              </p:cNvSpPr>
              <p:nvPr/>
            </p:nvSpPr>
            <p:spPr bwMode="auto">
              <a:xfrm>
                <a:off x="2980" y="1352"/>
                <a:ext cx="2087" cy="1128"/>
              </a:xfrm>
              <a:prstGeom prst="rect">
                <a:avLst/>
              </a:prstGeom>
              <a:noFill/>
              <a:ln w="9525">
                <a:noFill/>
                <a:miter lim="800000"/>
                <a:headEnd/>
                <a:tailEnd/>
              </a:ln>
            </p:spPr>
            <p:txBody>
              <a:bodyPr wrap="none">
                <a:spAutoFit/>
              </a:bodyPr>
              <a:lstStyle/>
              <a:p>
                <a:pPr>
                  <a:spcBef>
                    <a:spcPct val="20000"/>
                  </a:spcBef>
                  <a:defRPr/>
                </a:pP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1</a:t>
                </a: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2</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5</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3 </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4</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4276">
                                            <p:txEl>
                                              <p:pRg st="0" end="0"/>
                                            </p:txEl>
                                          </p:spTgt>
                                        </p:tgtEl>
                                        <p:attrNameLst>
                                          <p:attrName>style.visibility</p:attrName>
                                        </p:attrNameLst>
                                      </p:cBhvr>
                                      <p:to>
                                        <p:strVal val="visible"/>
                                      </p:to>
                                    </p:set>
                                    <p:anim calcmode="lin" valueType="num">
                                      <p:cBhvr additive="base">
                                        <p:cTn id="7" dur="500" fill="hold"/>
                                        <p:tgtEl>
                                          <p:spTgt spid="5427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427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4276">
                                            <p:txEl>
                                              <p:pRg st="1" end="1"/>
                                            </p:txEl>
                                          </p:spTgt>
                                        </p:tgtEl>
                                        <p:attrNameLst>
                                          <p:attrName>style.visibility</p:attrName>
                                        </p:attrNameLst>
                                      </p:cBhvr>
                                      <p:to>
                                        <p:strVal val="visible"/>
                                      </p:to>
                                    </p:set>
                                    <p:anim calcmode="lin" valueType="num">
                                      <p:cBhvr additive="base">
                                        <p:cTn id="13" dur="500" fill="hold"/>
                                        <p:tgtEl>
                                          <p:spTgt spid="5427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427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54276">
                                            <p:txEl>
                                              <p:pRg st="2" end="2"/>
                                            </p:txEl>
                                          </p:spTgt>
                                        </p:tgtEl>
                                        <p:attrNameLst>
                                          <p:attrName>style.visibility</p:attrName>
                                        </p:attrNameLst>
                                      </p:cBhvr>
                                      <p:to>
                                        <p:strVal val="visible"/>
                                      </p:to>
                                    </p:set>
                                    <p:anim calcmode="lin" valueType="num">
                                      <p:cBhvr additive="base">
                                        <p:cTn id="19" dur="500" fill="hold"/>
                                        <p:tgtEl>
                                          <p:spTgt spid="5427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427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66AD3DE-3393-16BE-EC80-5F2CD291A716}"/>
              </a:ext>
            </a:extLst>
          </p:cNvPr>
          <p:cNvSpPr/>
          <p:nvPr/>
        </p:nvSpPr>
        <p:spPr bwMode="auto">
          <a:xfrm>
            <a:off x="381000" y="1371600"/>
            <a:ext cx="8458200" cy="3581400"/>
          </a:xfrm>
          <a:prstGeom prst="rect">
            <a:avLst/>
          </a:prstGeom>
          <a:solidFill>
            <a:srgbClr val="00CCFF"/>
          </a:solidFill>
          <a:ln w="25400" cap="flat" cmpd="sng" algn="ctr">
            <a:noFill/>
            <a:prstDash val="solid"/>
            <a:round/>
            <a:headEnd type="none" w="med" len="med"/>
            <a:tailEnd type="triangle" w="med" len="med"/>
          </a:ln>
          <a:effectLst/>
        </p:spPr>
        <p:txBody>
          <a:bodyP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2226" name="Rectangle 2">
            <a:extLst>
              <a:ext uri="{FF2B5EF4-FFF2-40B4-BE49-F238E27FC236}">
                <a16:creationId xmlns:a16="http://schemas.microsoft.com/office/drawing/2014/main" id="{9997B636-091C-4CAC-A740-F8185659B9D7}"/>
              </a:ext>
            </a:extLst>
          </p:cNvPr>
          <p:cNvSpPr>
            <a:spLocks noGrp="1" noChangeArrowheads="1"/>
          </p:cNvSpPr>
          <p:nvPr>
            <p:ph type="title"/>
          </p:nvPr>
        </p:nvSpPr>
        <p:spPr>
          <a:xfrm>
            <a:off x="457200" y="152400"/>
            <a:ext cx="8229600" cy="914400"/>
          </a:xfrm>
        </p:spPr>
        <p:txBody>
          <a:bodyPr/>
          <a:lstStyle/>
          <a:p>
            <a:pPr eaLnBrk="1" hangingPunct="1">
              <a:defRPr/>
            </a:pPr>
            <a:r>
              <a:rPr lang="en-US">
                <a:latin typeface="Times New Roman" pitchFamily="18" charset="0"/>
              </a:rPr>
              <a:t>Example (Cont.)</a:t>
            </a:r>
          </a:p>
        </p:txBody>
      </p:sp>
      <p:sp>
        <p:nvSpPr>
          <p:cNvPr id="171011" name="Text Box 3">
            <a:extLst>
              <a:ext uri="{FF2B5EF4-FFF2-40B4-BE49-F238E27FC236}">
                <a16:creationId xmlns:a16="http://schemas.microsoft.com/office/drawing/2014/main" id="{DCE9B816-6568-FFB2-EB22-F2CE0D0905FE}"/>
              </a:ext>
            </a:extLst>
          </p:cNvPr>
          <p:cNvSpPr txBox="1">
            <a:spLocks noChangeArrowheads="1"/>
          </p:cNvSpPr>
          <p:nvPr/>
        </p:nvSpPr>
        <p:spPr bwMode="auto">
          <a:xfrm>
            <a:off x="990600" y="2220913"/>
            <a:ext cx="2227263" cy="2282825"/>
          </a:xfrm>
          <a:prstGeom prst="rect">
            <a:avLst/>
          </a:prstGeom>
          <a:noFill/>
          <a:ln w="9525">
            <a:noFill/>
            <a:miter lim="800000"/>
            <a:headEnd/>
            <a:tailEnd/>
          </a:ln>
        </p:spPr>
        <p:txBody>
          <a:bodyPr wrap="none">
            <a:spAutoFit/>
          </a:bodyPr>
          <a:lstStyle/>
          <a:p>
            <a:pPr marL="457200" indent="-457200">
              <a:spcBef>
                <a:spcPct val="20000"/>
              </a:spcBef>
              <a:defRPr/>
            </a:pPr>
            <a:r>
              <a:rPr lang="en-US" sz="2400">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1</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2</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3</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4</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5</a:t>
            </a:r>
            <a:endParaRPr lang="en-US" sz="2400">
              <a:solidFill>
                <a:schemeClr val="tx2"/>
              </a:solidFill>
              <a:effectLst>
                <a:outerShdw blurRad="38100" dist="38100" dir="2700000" algn="tl">
                  <a:srgbClr val="000000">
                    <a:alpha val="43137"/>
                  </a:srgbClr>
                </a:outerShdw>
              </a:effectLst>
              <a:latin typeface="Book Antiqua" pitchFamily="18" charset="0"/>
            </a:endParaRP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1</a:t>
            </a:r>
            <a:r>
              <a:rPr lang="en-US" sz="2400">
                <a:effectLst>
                  <a:outerShdw blurRad="38100" dist="38100" dir="2700000" algn="tl">
                    <a:srgbClr val="000000">
                      <a:alpha val="43137"/>
                    </a:srgbClr>
                  </a:outerShdw>
                </a:effectLst>
                <a:latin typeface="Book Antiqua" pitchFamily="18" charset="0"/>
              </a:rPr>
              <a:t> 0   1   0   1   1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2</a:t>
            </a:r>
            <a:r>
              <a:rPr lang="en-US" sz="2400">
                <a:effectLst>
                  <a:outerShdw blurRad="38100" dist="38100" dir="2700000" algn="tl">
                    <a:srgbClr val="000000">
                      <a:alpha val="43137"/>
                    </a:srgbClr>
                  </a:outerShdw>
                </a:effectLst>
                <a:latin typeface="Book Antiqua" pitchFamily="18" charset="0"/>
              </a:rPr>
              <a:t> 1   0   1   1   1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3</a:t>
            </a:r>
            <a:r>
              <a:rPr lang="en-US" sz="2400">
                <a:effectLst>
                  <a:outerShdw blurRad="38100" dist="38100" dir="2700000" algn="tl">
                    <a:srgbClr val="000000">
                      <a:alpha val="43137"/>
                    </a:srgbClr>
                  </a:outerShdw>
                </a:effectLst>
                <a:latin typeface="Book Antiqua" pitchFamily="18" charset="0"/>
              </a:rPr>
              <a:t> 0   1   0   1   0</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4</a:t>
            </a:r>
            <a:r>
              <a:rPr lang="en-US" sz="2400">
                <a:effectLst>
                  <a:outerShdw blurRad="38100" dist="38100" dir="2700000" algn="tl">
                    <a:srgbClr val="000000">
                      <a:alpha val="43137"/>
                    </a:srgbClr>
                  </a:outerShdw>
                </a:effectLst>
                <a:latin typeface="Book Antiqua" pitchFamily="18" charset="0"/>
              </a:rPr>
              <a:t> 1   1   1   0   1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5</a:t>
            </a:r>
            <a:r>
              <a:rPr lang="en-US" sz="2400">
                <a:effectLst>
                  <a:outerShdw blurRad="38100" dist="38100" dir="2700000" algn="tl">
                    <a:srgbClr val="000000">
                      <a:alpha val="43137"/>
                    </a:srgbClr>
                  </a:outerShdw>
                </a:effectLst>
                <a:latin typeface="Book Antiqua" pitchFamily="18" charset="0"/>
              </a:rPr>
              <a:t> 1   1   0   1   0</a:t>
            </a:r>
          </a:p>
        </p:txBody>
      </p:sp>
      <p:sp>
        <p:nvSpPr>
          <p:cNvPr id="171012" name="Text Box 4">
            <a:extLst>
              <a:ext uri="{FF2B5EF4-FFF2-40B4-BE49-F238E27FC236}">
                <a16:creationId xmlns:a16="http://schemas.microsoft.com/office/drawing/2014/main" id="{700DF913-A3EA-FB14-53B5-28CD7EB07981}"/>
              </a:ext>
            </a:extLst>
          </p:cNvPr>
          <p:cNvSpPr txBox="1">
            <a:spLocks noChangeArrowheads="1"/>
          </p:cNvSpPr>
          <p:nvPr/>
        </p:nvSpPr>
        <p:spPr bwMode="auto">
          <a:xfrm>
            <a:off x="3352800" y="2220913"/>
            <a:ext cx="2190750" cy="2282825"/>
          </a:xfrm>
          <a:prstGeom prst="rect">
            <a:avLst/>
          </a:prstGeom>
          <a:noFill/>
          <a:ln w="9525">
            <a:noFill/>
            <a:miter lim="800000"/>
            <a:headEnd/>
            <a:tailEnd/>
          </a:ln>
        </p:spPr>
        <p:txBody>
          <a:bodyPr wrap="none">
            <a:spAutoFit/>
          </a:bodyPr>
          <a:lstStyle/>
          <a:p>
            <a:pPr marL="457200" indent="-457200">
              <a:spcBef>
                <a:spcPct val="20000"/>
              </a:spcBef>
              <a:defRPr/>
            </a:pPr>
            <a:r>
              <a:rPr lang="en-US" sz="2400">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1</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2 </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3</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4</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5</a:t>
            </a:r>
            <a:endParaRPr lang="en-US" sz="2400">
              <a:solidFill>
                <a:schemeClr val="tx2"/>
              </a:solidFill>
              <a:effectLst>
                <a:outerShdw blurRad="38100" dist="38100" dir="2700000" algn="tl">
                  <a:srgbClr val="000000">
                    <a:alpha val="43137"/>
                  </a:srgbClr>
                </a:outerShdw>
              </a:effectLst>
              <a:latin typeface="Book Antiqua" pitchFamily="18" charset="0"/>
            </a:endParaRP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1</a:t>
            </a:r>
            <a:r>
              <a:rPr lang="en-US" sz="2400">
                <a:effectLst>
                  <a:outerShdw blurRad="38100" dist="38100" dir="2700000" algn="tl">
                    <a:srgbClr val="000000">
                      <a:alpha val="43137"/>
                    </a:srgbClr>
                  </a:outerShdw>
                </a:effectLst>
                <a:latin typeface="Book Antiqua" pitchFamily="18" charset="0"/>
              </a:rPr>
              <a:t> 0   0   1   1   1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2</a:t>
            </a:r>
            <a:r>
              <a:rPr lang="en-US" sz="2400">
                <a:effectLst>
                  <a:outerShdw blurRad="38100" dist="38100" dir="2700000" algn="tl">
                    <a:srgbClr val="000000">
                      <a:alpha val="43137"/>
                    </a:srgbClr>
                  </a:outerShdw>
                </a:effectLst>
                <a:latin typeface="Book Antiqua" pitchFamily="18" charset="0"/>
              </a:rPr>
              <a:t> 0   0   1   0   1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3</a:t>
            </a:r>
            <a:r>
              <a:rPr lang="en-US" sz="2400">
                <a:effectLst>
                  <a:outerShdw blurRad="38100" dist="38100" dir="2700000" algn="tl">
                    <a:srgbClr val="000000">
                      <a:alpha val="43137"/>
                    </a:srgbClr>
                  </a:outerShdw>
                </a:effectLst>
                <a:latin typeface="Book Antiqua" pitchFamily="18" charset="0"/>
              </a:rPr>
              <a:t> 1   1   0   1   1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4</a:t>
            </a:r>
            <a:r>
              <a:rPr lang="en-US" sz="2400">
                <a:effectLst>
                  <a:outerShdw blurRad="38100" dist="38100" dir="2700000" algn="tl">
                    <a:srgbClr val="000000">
                      <a:alpha val="43137"/>
                    </a:srgbClr>
                  </a:outerShdw>
                </a:effectLst>
                <a:latin typeface="Book Antiqua" pitchFamily="18" charset="0"/>
              </a:rPr>
              <a:t> 1   0   1   0   1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5</a:t>
            </a:r>
            <a:r>
              <a:rPr lang="en-US" sz="2400">
                <a:effectLst>
                  <a:outerShdw blurRad="38100" dist="38100" dir="2700000" algn="tl">
                    <a:srgbClr val="000000">
                      <a:alpha val="43137"/>
                    </a:srgbClr>
                  </a:outerShdw>
                </a:effectLst>
                <a:latin typeface="Book Antiqua" pitchFamily="18" charset="0"/>
              </a:rPr>
              <a:t> 1   1   1   1   0</a:t>
            </a:r>
          </a:p>
        </p:txBody>
      </p:sp>
      <p:sp>
        <p:nvSpPr>
          <p:cNvPr id="171013" name="Line 5">
            <a:extLst>
              <a:ext uri="{FF2B5EF4-FFF2-40B4-BE49-F238E27FC236}">
                <a16:creationId xmlns:a16="http://schemas.microsoft.com/office/drawing/2014/main" id="{F15D192E-D947-25D1-C355-DC2F943EB298}"/>
              </a:ext>
            </a:extLst>
          </p:cNvPr>
          <p:cNvSpPr>
            <a:spLocks noChangeShapeType="1"/>
          </p:cNvSpPr>
          <p:nvPr/>
        </p:nvSpPr>
        <p:spPr bwMode="auto">
          <a:xfrm>
            <a:off x="5943600" y="2286000"/>
            <a:ext cx="0" cy="2209800"/>
          </a:xfrm>
          <a:prstGeom prst="line">
            <a:avLst/>
          </a:prstGeom>
          <a:noFill/>
          <a:ln w="57150">
            <a:solidFill>
              <a:schemeClr val="accent2"/>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171014" name="Rectangle 6">
            <a:extLst>
              <a:ext uri="{FF2B5EF4-FFF2-40B4-BE49-F238E27FC236}">
                <a16:creationId xmlns:a16="http://schemas.microsoft.com/office/drawing/2014/main" id="{A5693E16-8866-3FA7-AA33-FE7BB8ED7299}"/>
              </a:ext>
            </a:extLst>
          </p:cNvPr>
          <p:cNvSpPr>
            <a:spLocks noChangeArrowheads="1"/>
          </p:cNvSpPr>
          <p:nvPr/>
        </p:nvSpPr>
        <p:spPr bwMode="auto">
          <a:xfrm>
            <a:off x="0" y="4876800"/>
            <a:ext cx="8991600" cy="1714500"/>
          </a:xfrm>
          <a:prstGeom prst="rect">
            <a:avLst/>
          </a:prstGeom>
          <a:noFill/>
          <a:ln w="12700">
            <a:noFill/>
            <a:miter lim="800000"/>
            <a:headEnd/>
            <a:tailEnd/>
          </a:ln>
        </p:spPr>
        <p:txBody>
          <a:bodyPr lIns="0" tIns="44450" rIns="0" bIns="44450"/>
          <a:lstStyle/>
          <a:p>
            <a:pPr marL="742950" lvl="1" indent="-285750" eaLnBrk="1" hangingPunct="1">
              <a:spcBef>
                <a:spcPct val="20000"/>
              </a:spcBef>
              <a:buFontTx/>
              <a:buChar char="–"/>
              <a:defRPr/>
            </a:pPr>
            <a:r>
              <a:rPr lang="en-US" sz="3200">
                <a:effectLst>
                  <a:outerShdw blurRad="38100" dist="38100" dir="2700000" algn="tl">
                    <a:srgbClr val="000000">
                      <a:alpha val="43137"/>
                    </a:srgbClr>
                  </a:outerShdw>
                </a:effectLst>
                <a:latin typeface="Times New Roman" pitchFamily="18" charset="0"/>
              </a:rPr>
              <a:t>G and H don’t appear to be isomorphic. </a:t>
            </a:r>
          </a:p>
          <a:p>
            <a:pPr marL="742950" lvl="1" indent="-285750" eaLnBrk="1" hangingPunct="1">
              <a:spcBef>
                <a:spcPct val="20000"/>
              </a:spcBef>
              <a:buFontTx/>
              <a:buChar char="–"/>
              <a:defRPr/>
            </a:pPr>
            <a:r>
              <a:rPr lang="en-US" sz="3200">
                <a:effectLst>
                  <a:outerShdw blurRad="38100" dist="38100" dir="2700000" algn="tl">
                    <a:srgbClr val="000000">
                      <a:alpha val="43137"/>
                    </a:srgbClr>
                  </a:outerShdw>
                </a:effectLst>
                <a:latin typeface="Times New Roman" pitchFamily="18" charset="0"/>
              </a:rPr>
              <a:t>However, we haven’t tried mapping vertices from G onto H yet.  </a:t>
            </a:r>
            <a:endParaRPr lang="en-US">
              <a:effectLst>
                <a:outerShdw blurRad="38100" dist="38100" dir="2700000" algn="tl">
                  <a:srgbClr val="000000">
                    <a:alpha val="43137"/>
                  </a:srgbClr>
                </a:outerShdw>
              </a:effectLst>
            </a:endParaRPr>
          </a:p>
        </p:txBody>
      </p:sp>
      <p:sp>
        <p:nvSpPr>
          <p:cNvPr id="171015" name="Text Box 7">
            <a:extLst>
              <a:ext uri="{FF2B5EF4-FFF2-40B4-BE49-F238E27FC236}">
                <a16:creationId xmlns:a16="http://schemas.microsoft.com/office/drawing/2014/main" id="{69B5FD62-8A54-CBED-13FA-C842F3D08A87}"/>
              </a:ext>
            </a:extLst>
          </p:cNvPr>
          <p:cNvSpPr txBox="1">
            <a:spLocks noChangeArrowheads="1"/>
          </p:cNvSpPr>
          <p:nvPr/>
        </p:nvSpPr>
        <p:spPr bwMode="auto">
          <a:xfrm>
            <a:off x="6324600" y="2220913"/>
            <a:ext cx="2139950" cy="2282825"/>
          </a:xfrm>
          <a:prstGeom prst="rect">
            <a:avLst/>
          </a:prstGeom>
          <a:noFill/>
          <a:ln w="9525">
            <a:noFill/>
            <a:miter lim="800000"/>
            <a:headEnd/>
            <a:tailEnd/>
          </a:ln>
        </p:spPr>
        <p:txBody>
          <a:bodyPr wrap="none">
            <a:spAutoFit/>
          </a:bodyPr>
          <a:lstStyle/>
          <a:p>
            <a:pPr marL="457200" indent="-457200">
              <a:spcBef>
                <a:spcPct val="20000"/>
              </a:spcBef>
              <a:defRPr/>
            </a:pPr>
            <a:r>
              <a:rPr lang="en-US" sz="2400">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1</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3</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2</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5</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4</a:t>
            </a:r>
            <a:endParaRPr lang="en-US" sz="2400">
              <a:solidFill>
                <a:schemeClr val="tx2"/>
              </a:solidFill>
              <a:effectLst>
                <a:outerShdw blurRad="38100" dist="38100" dir="2700000" algn="tl">
                  <a:srgbClr val="000000">
                    <a:alpha val="43137"/>
                  </a:srgbClr>
                </a:outerShdw>
              </a:effectLst>
              <a:latin typeface="Book Antiqua" pitchFamily="18" charset="0"/>
            </a:endParaRP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1</a:t>
            </a:r>
            <a:endParaRPr lang="en-US" sz="2400">
              <a:effectLst>
                <a:outerShdw blurRad="38100" dist="38100" dir="2700000" algn="tl">
                  <a:srgbClr val="000000">
                    <a:alpha val="43137"/>
                  </a:srgbClr>
                </a:outerShdw>
              </a:effectLst>
              <a:latin typeface="Book Antiqua" pitchFamily="18" charset="0"/>
            </a:endParaRP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3</a:t>
            </a:r>
            <a:endParaRPr lang="en-US" sz="2400">
              <a:effectLst>
                <a:outerShdw blurRad="38100" dist="38100" dir="2700000" algn="tl">
                  <a:srgbClr val="000000">
                    <a:alpha val="43137"/>
                  </a:srgbClr>
                </a:outerShdw>
              </a:effectLst>
              <a:latin typeface="Book Antiqua" pitchFamily="18" charset="0"/>
            </a:endParaRP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2</a:t>
            </a:r>
            <a:endParaRPr lang="en-US" sz="2400">
              <a:effectLst>
                <a:outerShdw blurRad="38100" dist="38100" dir="2700000" algn="tl">
                  <a:srgbClr val="000000">
                    <a:alpha val="43137"/>
                  </a:srgbClr>
                </a:outerShdw>
              </a:effectLst>
              <a:latin typeface="Book Antiqua" pitchFamily="18" charset="0"/>
            </a:endParaRP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5</a:t>
            </a:r>
            <a:endParaRPr lang="en-US" sz="2400">
              <a:effectLst>
                <a:outerShdw blurRad="38100" dist="38100" dir="2700000" algn="tl">
                  <a:srgbClr val="000000">
                    <a:alpha val="43137"/>
                  </a:srgbClr>
                </a:outerShdw>
              </a:effectLst>
              <a:latin typeface="Book Antiqua" pitchFamily="18" charset="0"/>
            </a:endParaRP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4</a:t>
            </a:r>
            <a:endParaRPr lang="en-US" sz="2400">
              <a:effectLst>
                <a:outerShdw blurRad="38100" dist="38100" dir="2700000" algn="tl">
                  <a:srgbClr val="000000">
                    <a:alpha val="43137"/>
                  </a:srgbClr>
                </a:outerShdw>
              </a:effectLst>
              <a:latin typeface="Book Antiqua" pitchFamily="18" charset="0"/>
            </a:endParaRPr>
          </a:p>
        </p:txBody>
      </p:sp>
      <p:sp>
        <p:nvSpPr>
          <p:cNvPr id="52232" name="Text Box 8">
            <a:extLst>
              <a:ext uri="{FF2B5EF4-FFF2-40B4-BE49-F238E27FC236}">
                <a16:creationId xmlns:a16="http://schemas.microsoft.com/office/drawing/2014/main" id="{4AE1588E-5042-9C6C-599A-8DA1FCD5F4A9}"/>
              </a:ext>
            </a:extLst>
          </p:cNvPr>
          <p:cNvSpPr txBox="1">
            <a:spLocks noChangeArrowheads="1"/>
          </p:cNvSpPr>
          <p:nvPr/>
        </p:nvSpPr>
        <p:spPr bwMode="auto">
          <a:xfrm>
            <a:off x="685800" y="1371600"/>
            <a:ext cx="8153400" cy="579438"/>
          </a:xfrm>
          <a:prstGeom prst="rect">
            <a:avLst/>
          </a:prstGeom>
          <a:noFill/>
          <a:ln w="9525">
            <a:noFill/>
            <a:miter lim="800000"/>
            <a:headEnd/>
            <a:tailEnd/>
          </a:ln>
        </p:spPr>
        <p:txBody>
          <a:bodyPr>
            <a:spAutoFit/>
          </a:bodyPr>
          <a:lstStyle/>
          <a:p>
            <a:pPr eaLnBrk="1" hangingPunct="1">
              <a:spcBef>
                <a:spcPct val="50000"/>
              </a:spcBef>
              <a:defRPr/>
            </a:pPr>
            <a:r>
              <a:rPr lang="en-US" sz="3200">
                <a:effectLst>
                  <a:outerShdw blurRad="38100" dist="38100" dir="2700000" algn="tl">
                    <a:srgbClr val="000000">
                      <a:alpha val="43137"/>
                    </a:srgbClr>
                  </a:outerShdw>
                </a:effectLst>
                <a:latin typeface="Times New Roman" pitchFamily="18" charset="0"/>
              </a:rPr>
              <a:t>	  G			H		       H </a:t>
            </a:r>
            <a:r>
              <a:rPr lang="en-US" sz="3200">
                <a:effectLst>
                  <a:outerShdw blurRad="38100" dist="38100" dir="2700000" algn="tl">
                    <a:srgbClr val="000000">
                      <a:alpha val="43137"/>
                    </a:srgbClr>
                  </a:outerShdw>
                </a:effectLst>
                <a:latin typeface="Times New Roman" pitchFamily="18" charset="0"/>
                <a:sym typeface="Symbol" pitchFamily="18" charset="2"/>
              </a:rPr>
              <a:t> G?</a:t>
            </a:r>
            <a:r>
              <a:rPr lang="en-US" sz="3200">
                <a:effectLst>
                  <a:outerShdw blurRad="38100" dist="38100" dir="2700000" algn="tl">
                    <a:srgbClr val="000000">
                      <a:alpha val="43137"/>
                    </a:srgbClr>
                  </a:outerShdw>
                </a:effectLst>
                <a:latin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71011"/>
                                        </p:tgtEl>
                                        <p:attrNameLst>
                                          <p:attrName>style.visibility</p:attrName>
                                        </p:attrNameLst>
                                      </p:cBhvr>
                                      <p:to>
                                        <p:strVal val="visible"/>
                                      </p:to>
                                    </p:set>
                                    <p:anim calcmode="lin" valueType="num">
                                      <p:cBhvr additive="base">
                                        <p:cTn id="7" dur="500" fill="hold"/>
                                        <p:tgtEl>
                                          <p:spTgt spid="171011"/>
                                        </p:tgtEl>
                                        <p:attrNameLst>
                                          <p:attrName>ppt_x</p:attrName>
                                        </p:attrNameLst>
                                      </p:cBhvr>
                                      <p:tavLst>
                                        <p:tav tm="0">
                                          <p:val>
                                            <p:strVal val="0-#ppt_w/2"/>
                                          </p:val>
                                        </p:tav>
                                        <p:tav tm="100000">
                                          <p:val>
                                            <p:strVal val="#ppt_x"/>
                                          </p:val>
                                        </p:tav>
                                      </p:tavLst>
                                    </p:anim>
                                    <p:anim calcmode="lin" valueType="num">
                                      <p:cBhvr additive="base">
                                        <p:cTn id="8" dur="500" fill="hold"/>
                                        <p:tgtEl>
                                          <p:spTgt spid="17101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71012"/>
                                        </p:tgtEl>
                                        <p:attrNameLst>
                                          <p:attrName>style.visibility</p:attrName>
                                        </p:attrNameLst>
                                      </p:cBhvr>
                                      <p:to>
                                        <p:strVal val="visible"/>
                                      </p:to>
                                    </p:set>
                                    <p:anim calcmode="lin" valueType="num">
                                      <p:cBhvr additive="base">
                                        <p:cTn id="13" dur="500" fill="hold"/>
                                        <p:tgtEl>
                                          <p:spTgt spid="171012"/>
                                        </p:tgtEl>
                                        <p:attrNameLst>
                                          <p:attrName>ppt_x</p:attrName>
                                        </p:attrNameLst>
                                      </p:cBhvr>
                                      <p:tavLst>
                                        <p:tav tm="0">
                                          <p:val>
                                            <p:strVal val="0-#ppt_w/2"/>
                                          </p:val>
                                        </p:tav>
                                        <p:tav tm="100000">
                                          <p:val>
                                            <p:strVal val="#ppt_x"/>
                                          </p:val>
                                        </p:tav>
                                      </p:tavLst>
                                    </p:anim>
                                    <p:anim calcmode="lin" valueType="num">
                                      <p:cBhvr additive="base">
                                        <p:cTn id="14" dur="500" fill="hold"/>
                                        <p:tgtEl>
                                          <p:spTgt spid="17101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1" fill="hold" nodeType="clickEffect">
                                  <p:stCondLst>
                                    <p:cond delay="0"/>
                                  </p:stCondLst>
                                  <p:childTnLst>
                                    <p:set>
                                      <p:cBhvr>
                                        <p:cTn id="18" dur="1" fill="hold">
                                          <p:stCondLst>
                                            <p:cond delay="0"/>
                                          </p:stCondLst>
                                        </p:cTn>
                                        <p:tgtEl>
                                          <p:spTgt spid="171013"/>
                                        </p:tgtEl>
                                        <p:attrNameLst>
                                          <p:attrName>style.visibility</p:attrName>
                                        </p:attrNameLst>
                                      </p:cBhvr>
                                      <p:to>
                                        <p:strVal val="visible"/>
                                      </p:to>
                                    </p:set>
                                    <p:animEffect transition="in" filter="wipe(up)">
                                      <p:cBhvr>
                                        <p:cTn id="19" dur="500"/>
                                        <p:tgtEl>
                                          <p:spTgt spid="17101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nodeType="clickEffect">
                                  <p:stCondLst>
                                    <p:cond delay="0"/>
                                  </p:stCondLst>
                                  <p:childTnLst>
                                    <p:set>
                                      <p:cBhvr>
                                        <p:cTn id="23" dur="1" fill="hold">
                                          <p:stCondLst>
                                            <p:cond delay="0"/>
                                          </p:stCondLst>
                                        </p:cTn>
                                        <p:tgtEl>
                                          <p:spTgt spid="171015"/>
                                        </p:tgtEl>
                                        <p:attrNameLst>
                                          <p:attrName>style.visibility</p:attrName>
                                        </p:attrNameLst>
                                      </p:cBhvr>
                                      <p:to>
                                        <p:strVal val="visible"/>
                                      </p:to>
                                    </p:set>
                                    <p:anim calcmode="lin" valueType="num">
                                      <p:cBhvr additive="base">
                                        <p:cTn id="24" dur="500" fill="hold"/>
                                        <p:tgtEl>
                                          <p:spTgt spid="171015"/>
                                        </p:tgtEl>
                                        <p:attrNameLst>
                                          <p:attrName>ppt_x</p:attrName>
                                        </p:attrNameLst>
                                      </p:cBhvr>
                                      <p:tavLst>
                                        <p:tav tm="0">
                                          <p:val>
                                            <p:strVal val="0-#ppt_w/2"/>
                                          </p:val>
                                        </p:tav>
                                        <p:tav tm="100000">
                                          <p:val>
                                            <p:strVal val="#ppt_x"/>
                                          </p:val>
                                        </p:tav>
                                      </p:tavLst>
                                    </p:anim>
                                    <p:anim calcmode="lin" valueType="num">
                                      <p:cBhvr additive="base">
                                        <p:cTn id="25" dur="500" fill="hold"/>
                                        <p:tgtEl>
                                          <p:spTgt spid="171015"/>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nodeType="clickEffect">
                                  <p:stCondLst>
                                    <p:cond delay="0"/>
                                  </p:stCondLst>
                                  <p:childTnLst>
                                    <p:set>
                                      <p:cBhvr>
                                        <p:cTn id="29" dur="1" fill="hold">
                                          <p:stCondLst>
                                            <p:cond delay="0"/>
                                          </p:stCondLst>
                                        </p:cTn>
                                        <p:tgtEl>
                                          <p:spTgt spid="171014"/>
                                        </p:tgtEl>
                                        <p:attrNameLst>
                                          <p:attrName>style.visibility</p:attrName>
                                        </p:attrNameLst>
                                      </p:cBhvr>
                                      <p:to>
                                        <p:strVal val="visible"/>
                                      </p:to>
                                    </p:set>
                                    <p:anim calcmode="lin" valueType="num">
                                      <p:cBhvr additive="base">
                                        <p:cTn id="30" dur="500" fill="hold"/>
                                        <p:tgtEl>
                                          <p:spTgt spid="171014"/>
                                        </p:tgtEl>
                                        <p:attrNameLst>
                                          <p:attrName>ppt_x</p:attrName>
                                        </p:attrNameLst>
                                      </p:cBhvr>
                                      <p:tavLst>
                                        <p:tav tm="0">
                                          <p:val>
                                            <p:strVal val="0-#ppt_w/2"/>
                                          </p:val>
                                        </p:tav>
                                        <p:tav tm="100000">
                                          <p:val>
                                            <p:strVal val="#ppt_x"/>
                                          </p:val>
                                        </p:tav>
                                      </p:tavLst>
                                    </p:anim>
                                    <p:anim calcmode="lin" valueType="num">
                                      <p:cBhvr additive="base">
                                        <p:cTn id="31" dur="500" fill="hold"/>
                                        <p:tgtEl>
                                          <p:spTgt spid="1710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1" grpId="0" autoUpdateAnimBg="0"/>
      <p:bldP spid="171012" grpId="0" autoUpdateAnimBg="0"/>
      <p:bldP spid="171014" grpId="0" autoUpdateAnimBg="0"/>
      <p:bldP spid="171015"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Terminology</a:t>
            </a:r>
          </a:p>
        </p:txBody>
      </p:sp>
      <p:sp>
        <p:nvSpPr>
          <p:cNvPr id="3" name="Content Placeholder 2"/>
          <p:cNvSpPr>
            <a:spLocks noGrp="1"/>
          </p:cNvSpPr>
          <p:nvPr>
            <p:ph idx="1"/>
          </p:nvPr>
        </p:nvSpPr>
        <p:spPr>
          <a:xfrm>
            <a:off x="566255" y="1905000"/>
            <a:ext cx="8229600" cy="4572000"/>
          </a:xfrm>
        </p:spPr>
        <p:txBody>
          <a:bodyPr>
            <a:normAutofit/>
          </a:bodyPr>
          <a:lstStyle/>
          <a:p>
            <a:r>
              <a:rPr lang="en-US" sz="2000" dirty="0"/>
              <a:t>In a </a:t>
            </a:r>
            <a:r>
              <a:rPr lang="en-US" sz="2000" i="1" dirty="0"/>
              <a:t>simple graph</a:t>
            </a:r>
            <a:r>
              <a:rPr lang="en-US" sz="2000" dirty="0"/>
              <a:t> each edge connects two different vertices and no two edges connect the same pair of vertices.</a:t>
            </a:r>
          </a:p>
          <a:p>
            <a:r>
              <a:rPr lang="en-US" sz="2000" i="1" dirty="0" err="1"/>
              <a:t>Multigraphs</a:t>
            </a:r>
            <a:r>
              <a:rPr lang="en-US" sz="2000" dirty="0"/>
              <a:t> may have multiple edges connecting the same two vertices. When </a:t>
            </a:r>
            <a:r>
              <a:rPr lang="en-US" sz="2000" i="1" dirty="0"/>
              <a:t>m</a:t>
            </a:r>
            <a:r>
              <a:rPr lang="en-US" sz="2000" dirty="0"/>
              <a:t> different edges connect the vertices </a:t>
            </a:r>
            <a:r>
              <a:rPr lang="en-US" sz="2000" i="1" dirty="0"/>
              <a:t>u </a:t>
            </a:r>
            <a:r>
              <a:rPr lang="en-US" sz="2000" dirty="0"/>
              <a:t>and</a:t>
            </a:r>
            <a:r>
              <a:rPr lang="en-US" sz="2000" i="1" dirty="0"/>
              <a:t> v</a:t>
            </a:r>
            <a:r>
              <a:rPr lang="en-US" sz="2000" dirty="0"/>
              <a:t>, we say that {</a:t>
            </a:r>
            <a:r>
              <a:rPr lang="en-US" sz="2000" i="1" dirty="0" err="1"/>
              <a:t>u,v</a:t>
            </a:r>
            <a:r>
              <a:rPr lang="en-US" sz="2000" dirty="0"/>
              <a:t>}</a:t>
            </a:r>
            <a:r>
              <a:rPr lang="en-US" sz="2000" i="1" dirty="0"/>
              <a:t> </a:t>
            </a:r>
            <a:r>
              <a:rPr lang="en-US" sz="2000" dirty="0"/>
              <a:t>is an edge of </a:t>
            </a:r>
            <a:r>
              <a:rPr lang="en-US" sz="2000" i="1" dirty="0"/>
              <a:t>multiplicity</a:t>
            </a:r>
            <a:r>
              <a:rPr lang="en-US" sz="2000" dirty="0"/>
              <a:t> </a:t>
            </a:r>
            <a:r>
              <a:rPr lang="en-US" sz="2000" i="1" dirty="0"/>
              <a:t>m</a:t>
            </a:r>
            <a:r>
              <a:rPr lang="en-US" sz="2000" dirty="0"/>
              <a:t>. </a:t>
            </a:r>
          </a:p>
          <a:p>
            <a:r>
              <a:rPr lang="en-US" sz="2000" dirty="0"/>
              <a:t>An edge that connects a vertex to itself is called a </a:t>
            </a:r>
            <a:r>
              <a:rPr lang="en-US" sz="2000" i="1" dirty="0"/>
              <a:t>loop</a:t>
            </a:r>
            <a:r>
              <a:rPr lang="en-US" sz="2000" dirty="0"/>
              <a:t>.</a:t>
            </a:r>
          </a:p>
          <a:p>
            <a:r>
              <a:rPr lang="en-US" sz="2000" dirty="0"/>
              <a:t>A </a:t>
            </a:r>
            <a:r>
              <a:rPr lang="en-US" sz="2000" i="1" dirty="0" err="1"/>
              <a:t>pseudograph</a:t>
            </a:r>
            <a:r>
              <a:rPr lang="en-US" sz="2000" dirty="0"/>
              <a:t> may include loops, as well as multiple edges connecting the same pair of vertices.</a:t>
            </a:r>
          </a:p>
          <a:p>
            <a:pPr marL="0" indent="0">
              <a:buNone/>
            </a:pPr>
            <a:endParaRPr lang="en-US" dirty="0"/>
          </a:p>
          <a:p>
            <a:endParaRPr lang="en-US" dirty="0"/>
          </a:p>
          <a:p>
            <a:endParaRPr lang="en-US" dirty="0"/>
          </a:p>
          <a:p>
            <a:endParaRPr lang="en-US" dirty="0"/>
          </a:p>
          <a:p>
            <a:endParaRPr lang="en-US" dirty="0"/>
          </a:p>
          <a:p>
            <a:pPr marL="0" indent="0">
              <a:buNone/>
            </a:pPr>
            <a:endParaRPr lang="en-US" dirty="0"/>
          </a:p>
          <a:p>
            <a:pPr marL="0" indent="0">
              <a:buNone/>
            </a:pPr>
            <a:endParaRPr lang="en-US" dirty="0"/>
          </a:p>
          <a:p>
            <a:endParaRPr lang="en-US" dirty="0"/>
          </a:p>
          <a:p>
            <a:endParaRPr lang="en-US" dirty="0"/>
          </a:p>
        </p:txBody>
      </p:sp>
      <p:sp>
        <p:nvSpPr>
          <p:cNvPr id="21" name="TextBox 20"/>
          <p:cNvSpPr txBox="1"/>
          <p:nvPr/>
        </p:nvSpPr>
        <p:spPr>
          <a:xfrm>
            <a:off x="5334000" y="4987118"/>
            <a:ext cx="3535680" cy="1182375"/>
          </a:xfrm>
          <a:prstGeom prst="rect">
            <a:avLst/>
          </a:prstGeom>
          <a:noFill/>
          <a:ln>
            <a:solidFill>
              <a:schemeClr val="accent1"/>
            </a:solidFill>
          </a:ln>
        </p:spPr>
        <p:txBody>
          <a:bodyPr wrap="square" rtlCol="0">
            <a:spAutoFit/>
          </a:bodyPr>
          <a:lstStyle/>
          <a:p>
            <a:pPr>
              <a:lnSpc>
                <a:spcPts val="1700"/>
              </a:lnSpc>
            </a:pPr>
            <a:r>
              <a:rPr lang="en-US" sz="1600" b="1" dirty="0"/>
              <a:t>Remark</a:t>
            </a:r>
            <a:r>
              <a:rPr lang="en-US" sz="1600" dirty="0"/>
              <a:t>: There is no standard terminology for graph theory. So, it is crucial that you understand the terminology being used whenever you read material about graphs.</a:t>
            </a:r>
          </a:p>
        </p:txBody>
      </p:sp>
      <p:sp>
        <p:nvSpPr>
          <p:cNvPr id="22" name="TextBox 21"/>
          <p:cNvSpPr txBox="1"/>
          <p:nvPr/>
        </p:nvSpPr>
        <p:spPr>
          <a:xfrm>
            <a:off x="533400" y="4885011"/>
            <a:ext cx="2079344" cy="970779"/>
          </a:xfrm>
          <a:prstGeom prst="rect">
            <a:avLst/>
          </a:prstGeom>
          <a:noFill/>
        </p:spPr>
        <p:txBody>
          <a:bodyPr wrap="square" rtlCol="0">
            <a:spAutoFit/>
          </a:bodyPr>
          <a:lstStyle/>
          <a:p>
            <a:pPr>
              <a:lnSpc>
                <a:spcPts val="1700"/>
              </a:lnSpc>
            </a:pPr>
            <a:r>
              <a:rPr lang="en-US" b="1" dirty="0"/>
              <a:t>Example: </a:t>
            </a:r>
          </a:p>
          <a:p>
            <a:pPr>
              <a:lnSpc>
                <a:spcPts val="1700"/>
              </a:lnSpc>
            </a:pPr>
            <a:r>
              <a:rPr lang="en-US" dirty="0"/>
              <a:t>This </a:t>
            </a:r>
            <a:r>
              <a:rPr lang="en-US" dirty="0" err="1"/>
              <a:t>pseudograph</a:t>
            </a:r>
            <a:r>
              <a:rPr lang="en-US" dirty="0"/>
              <a:t> has both multiple edges and a loop.</a:t>
            </a:r>
          </a:p>
        </p:txBody>
      </p:sp>
      <p:grpSp>
        <p:nvGrpSpPr>
          <p:cNvPr id="33" name="Group 32"/>
          <p:cNvGrpSpPr/>
          <p:nvPr/>
        </p:nvGrpSpPr>
        <p:grpSpPr>
          <a:xfrm>
            <a:off x="2612744" y="4689782"/>
            <a:ext cx="2481975" cy="1658899"/>
            <a:chOff x="1197412" y="4729300"/>
            <a:chExt cx="2481975" cy="1658899"/>
          </a:xfrm>
        </p:grpSpPr>
        <p:grpSp>
          <p:nvGrpSpPr>
            <p:cNvPr id="31" name="Group 30"/>
            <p:cNvGrpSpPr/>
            <p:nvPr/>
          </p:nvGrpSpPr>
          <p:grpSpPr>
            <a:xfrm>
              <a:off x="1197412" y="4729300"/>
              <a:ext cx="2481975" cy="1658899"/>
              <a:chOff x="1197412" y="4729300"/>
              <a:chExt cx="2481975" cy="1658899"/>
            </a:xfrm>
          </p:grpSpPr>
          <p:grpSp>
            <p:nvGrpSpPr>
              <p:cNvPr id="5" name="Group 4"/>
              <p:cNvGrpSpPr/>
              <p:nvPr/>
            </p:nvGrpSpPr>
            <p:grpSpPr>
              <a:xfrm>
                <a:off x="1565113" y="4729300"/>
                <a:ext cx="1838500" cy="1658899"/>
                <a:chOff x="2971800" y="1981200"/>
                <a:chExt cx="3048000" cy="2438400"/>
              </a:xfrm>
            </p:grpSpPr>
            <p:sp>
              <p:nvSpPr>
                <p:cNvPr id="9" name="Oval 8"/>
                <p:cNvSpPr/>
                <p:nvPr/>
              </p:nvSpPr>
              <p:spPr>
                <a:xfrm>
                  <a:off x="2971800" y="2286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648200" y="38862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562600" y="2286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endCxn id="11" idx="2"/>
                </p:cNvCxnSpPr>
                <p:nvPr/>
              </p:nvCxnSpPr>
              <p:spPr>
                <a:xfrm flipV="1">
                  <a:off x="3276600" y="2400300"/>
                  <a:ext cx="2286000" cy="38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9" idx="5"/>
                  <a:endCxn id="10" idx="1"/>
                </p:cNvCxnSpPr>
                <p:nvPr/>
              </p:nvCxnSpPr>
              <p:spPr>
                <a:xfrm rot="16200000" flipH="1">
                  <a:off x="3205022" y="2443022"/>
                  <a:ext cx="1438556" cy="15147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1" idx="4"/>
                  <a:endCxn id="10" idx="7"/>
                </p:cNvCxnSpPr>
                <p:nvPr/>
              </p:nvCxnSpPr>
              <p:spPr>
                <a:xfrm rot="5400000">
                  <a:off x="4557572" y="2800350"/>
                  <a:ext cx="1405078" cy="833578"/>
                </a:xfrm>
                <a:prstGeom prst="line">
                  <a:avLst/>
                </a:prstGeom>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5562600" y="1981200"/>
                  <a:ext cx="457200" cy="304800"/>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495800" y="4114800"/>
                  <a:ext cx="457200" cy="304800"/>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1197412" y="4884822"/>
                <a:ext cx="275775" cy="251265"/>
              </a:xfrm>
              <a:prstGeom prst="rect">
                <a:avLst/>
              </a:prstGeom>
              <a:noFill/>
            </p:spPr>
            <p:txBody>
              <a:bodyPr wrap="square" rtlCol="0">
                <a:spAutoFit/>
              </a:bodyPr>
              <a:lstStyle/>
              <a:p>
                <a:r>
                  <a:rPr lang="en-US" i="1" dirty="0"/>
                  <a:t>a</a:t>
                </a:r>
              </a:p>
            </p:txBody>
          </p:sp>
          <p:sp>
            <p:nvSpPr>
              <p:cNvPr id="7" name="TextBox 6"/>
              <p:cNvSpPr txBox="1"/>
              <p:nvPr/>
            </p:nvSpPr>
            <p:spPr>
              <a:xfrm>
                <a:off x="3403612" y="4884822"/>
                <a:ext cx="275775" cy="251265"/>
              </a:xfrm>
              <a:prstGeom prst="rect">
                <a:avLst/>
              </a:prstGeom>
              <a:noFill/>
            </p:spPr>
            <p:txBody>
              <a:bodyPr wrap="square" rtlCol="0">
                <a:spAutoFit/>
              </a:bodyPr>
              <a:lstStyle/>
              <a:p>
                <a:r>
                  <a:rPr lang="en-US" i="1" dirty="0"/>
                  <a:t>b</a:t>
                </a:r>
              </a:p>
            </p:txBody>
          </p:sp>
          <p:sp>
            <p:nvSpPr>
              <p:cNvPr id="8" name="TextBox 7"/>
              <p:cNvSpPr txBox="1"/>
              <p:nvPr/>
            </p:nvSpPr>
            <p:spPr>
              <a:xfrm>
                <a:off x="2806100" y="6128996"/>
                <a:ext cx="275775" cy="251265"/>
              </a:xfrm>
              <a:prstGeom prst="rect">
                <a:avLst/>
              </a:prstGeom>
              <a:noFill/>
            </p:spPr>
            <p:txBody>
              <a:bodyPr wrap="square" rtlCol="0">
                <a:spAutoFit/>
              </a:bodyPr>
              <a:lstStyle/>
              <a:p>
                <a:r>
                  <a:rPr lang="en-US" i="1" dirty="0"/>
                  <a:t>c</a:t>
                </a:r>
              </a:p>
            </p:txBody>
          </p:sp>
        </p:grpSp>
        <p:sp>
          <p:nvSpPr>
            <p:cNvPr id="27" name="Freeform 26"/>
            <p:cNvSpPr/>
            <p:nvPr/>
          </p:nvSpPr>
          <p:spPr>
            <a:xfrm>
              <a:off x="1604946" y="5039139"/>
              <a:ext cx="979228" cy="1143000"/>
            </a:xfrm>
            <a:custGeom>
              <a:avLst/>
              <a:gdLst>
                <a:gd name="connsiteX0" fmla="*/ 979228 w 979228"/>
                <a:gd name="connsiteY0" fmla="*/ 1143000 h 1143000"/>
                <a:gd name="connsiteX1" fmla="*/ 94645 w 979228"/>
                <a:gd name="connsiteY1" fmla="*/ 815009 h 1143000"/>
                <a:gd name="connsiteX2" fmla="*/ 25071 w 979228"/>
                <a:gd name="connsiteY2" fmla="*/ 9939 h 1143000"/>
                <a:gd name="connsiteX3" fmla="*/ 25071 w 979228"/>
                <a:gd name="connsiteY3" fmla="*/ 9939 h 1143000"/>
                <a:gd name="connsiteX4" fmla="*/ 15132 w 979228"/>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228" h="1143000">
                  <a:moveTo>
                    <a:pt x="979228" y="1143000"/>
                  </a:moveTo>
                  <a:cubicBezTo>
                    <a:pt x="616449" y="1073426"/>
                    <a:pt x="253671" y="1003852"/>
                    <a:pt x="94645" y="815009"/>
                  </a:cubicBezTo>
                  <a:cubicBezTo>
                    <a:pt x="-64381" y="626165"/>
                    <a:pt x="25071" y="9939"/>
                    <a:pt x="25071" y="9939"/>
                  </a:cubicBezTo>
                  <a:lnTo>
                    <a:pt x="25071" y="9939"/>
                  </a:lnTo>
                  <a:lnTo>
                    <a:pt x="15132" y="0"/>
                  </a:lnTo>
                </a:path>
              </a:pathLst>
            </a:cu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2713383" y="5029200"/>
              <a:ext cx="663533" cy="1113183"/>
            </a:xfrm>
            <a:custGeom>
              <a:avLst/>
              <a:gdLst>
                <a:gd name="connsiteX0" fmla="*/ 0 w 663533"/>
                <a:gd name="connsiteY0" fmla="*/ 1113183 h 1113183"/>
                <a:gd name="connsiteX1" fmla="*/ 636104 w 663533"/>
                <a:gd name="connsiteY1" fmla="*/ 874643 h 1113183"/>
                <a:gd name="connsiteX2" fmla="*/ 556591 w 663533"/>
                <a:gd name="connsiteY2" fmla="*/ 0 h 1113183"/>
              </a:gdLst>
              <a:ahLst/>
              <a:cxnLst>
                <a:cxn ang="0">
                  <a:pos x="connsiteX0" y="connsiteY0"/>
                </a:cxn>
                <a:cxn ang="0">
                  <a:pos x="connsiteX1" y="connsiteY1"/>
                </a:cxn>
                <a:cxn ang="0">
                  <a:pos x="connsiteX2" y="connsiteY2"/>
                </a:cxn>
              </a:cxnLst>
              <a:rect l="l" t="t" r="r" b="b"/>
              <a:pathLst>
                <a:path w="663533" h="1113183">
                  <a:moveTo>
                    <a:pt x="0" y="1113183"/>
                  </a:moveTo>
                  <a:cubicBezTo>
                    <a:pt x="271669" y="1086678"/>
                    <a:pt x="543339" y="1060173"/>
                    <a:pt x="636104" y="874643"/>
                  </a:cubicBezTo>
                  <a:cubicBezTo>
                    <a:pt x="728869" y="689113"/>
                    <a:pt x="556591" y="0"/>
                    <a:pt x="556591" y="0"/>
                  </a:cubicBezTo>
                </a:path>
              </a:pathLst>
            </a:cu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5164AA11-AB3C-767E-43A6-7521A9A2344A}"/>
              </a:ext>
            </a:extLst>
          </p:cNvPr>
          <p:cNvSpPr>
            <a:spLocks noGrp="1" noChangeArrowheads="1"/>
          </p:cNvSpPr>
          <p:nvPr>
            <p:ph type="title"/>
          </p:nvPr>
        </p:nvSpPr>
        <p:spPr>
          <a:xfrm>
            <a:off x="457200" y="152400"/>
            <a:ext cx="8229600" cy="990600"/>
          </a:xfrm>
        </p:spPr>
        <p:txBody>
          <a:bodyPr/>
          <a:lstStyle/>
          <a:p>
            <a:pPr eaLnBrk="1" hangingPunct="1">
              <a:defRPr/>
            </a:pPr>
            <a:r>
              <a:rPr lang="en-US">
                <a:latin typeface="Times New Roman" pitchFamily="18" charset="0"/>
              </a:rPr>
              <a:t>Example (Cont.)</a:t>
            </a:r>
          </a:p>
        </p:txBody>
      </p:sp>
      <p:sp>
        <p:nvSpPr>
          <p:cNvPr id="55299" name="Rectangle 3">
            <a:extLst>
              <a:ext uri="{FF2B5EF4-FFF2-40B4-BE49-F238E27FC236}">
                <a16:creationId xmlns:a16="http://schemas.microsoft.com/office/drawing/2014/main" id="{02E1E661-4537-9528-5E5B-9F0F69024D75}"/>
              </a:ext>
            </a:extLst>
          </p:cNvPr>
          <p:cNvSpPr>
            <a:spLocks noGrp="1" noChangeArrowheads="1"/>
          </p:cNvSpPr>
          <p:nvPr>
            <p:ph type="body" idx="1"/>
          </p:nvPr>
        </p:nvSpPr>
        <p:spPr>
          <a:xfrm>
            <a:off x="304800" y="1524000"/>
            <a:ext cx="8610600" cy="4953000"/>
          </a:xfrm>
        </p:spPr>
        <p:txBody>
          <a:bodyPr/>
          <a:lstStyle/>
          <a:p>
            <a:pPr eaLnBrk="1" hangingPunct="1">
              <a:defRPr/>
            </a:pPr>
            <a:r>
              <a:rPr lang="en-US">
                <a:latin typeface="Times New Roman" pitchFamily="18" charset="0"/>
              </a:rPr>
              <a:t>Start with the vertices of degree 2 since each graph only has one:</a:t>
            </a:r>
          </a:p>
          <a:p>
            <a:pPr lvl="1" eaLnBrk="1" hangingPunct="1">
              <a:buFont typeface="Wingdings" pitchFamily="2" charset="2"/>
              <a:buNone/>
              <a:defRPr/>
            </a:pPr>
            <a:r>
              <a:rPr lang="en-US" sz="3200">
                <a:latin typeface="Times New Roman" pitchFamily="18" charset="0"/>
              </a:rPr>
              <a:t>	deg(</a:t>
            </a:r>
            <a:r>
              <a:rPr lang="en-US" sz="3200" i="1">
                <a:latin typeface="Times New Roman" pitchFamily="18" charset="0"/>
              </a:rPr>
              <a:t>u</a:t>
            </a:r>
            <a:r>
              <a:rPr lang="en-US" sz="3200" baseline="-25000">
                <a:latin typeface="Times New Roman" pitchFamily="18" charset="0"/>
              </a:rPr>
              <a:t>3</a:t>
            </a:r>
            <a:r>
              <a:rPr lang="en-US" sz="3200">
                <a:latin typeface="Times New Roman" pitchFamily="18" charset="0"/>
              </a:rPr>
              <a:t>) = deg(</a:t>
            </a:r>
            <a:r>
              <a:rPr lang="en-US" sz="3200" i="1">
                <a:latin typeface="Times New Roman" pitchFamily="18" charset="0"/>
              </a:rPr>
              <a:t>v</a:t>
            </a:r>
            <a:r>
              <a:rPr lang="en-US" sz="3200" baseline="-25000">
                <a:latin typeface="Times New Roman" pitchFamily="18" charset="0"/>
              </a:rPr>
              <a:t>2</a:t>
            </a:r>
            <a:r>
              <a:rPr lang="en-US" sz="3200">
                <a:latin typeface="Times New Roman" pitchFamily="18" charset="0"/>
              </a:rPr>
              <a:t>) = 2   therefore    </a:t>
            </a:r>
            <a:r>
              <a:rPr lang="en-US" sz="3200" i="1">
                <a:latin typeface="Times New Roman" pitchFamily="18" charset="0"/>
              </a:rPr>
              <a:t>f</a:t>
            </a:r>
            <a:r>
              <a:rPr lang="en-US" sz="3200">
                <a:latin typeface="Times New Roman" pitchFamily="18" charset="0"/>
              </a:rPr>
              <a:t>(</a:t>
            </a:r>
            <a:r>
              <a:rPr lang="en-US" sz="3200" i="1">
                <a:latin typeface="Times New Roman" pitchFamily="18" charset="0"/>
              </a:rPr>
              <a:t>u</a:t>
            </a:r>
            <a:r>
              <a:rPr lang="en-US" sz="3200" baseline="-25000">
                <a:latin typeface="Times New Roman" pitchFamily="18" charset="0"/>
              </a:rPr>
              <a:t>3</a:t>
            </a:r>
            <a:r>
              <a:rPr lang="en-US" sz="3200">
                <a:latin typeface="Times New Roman" pitchFamily="18" charset="0"/>
              </a:rPr>
              <a:t>) = </a:t>
            </a:r>
            <a:r>
              <a:rPr lang="en-US" sz="3200" i="1">
                <a:latin typeface="Times New Roman" pitchFamily="18" charset="0"/>
              </a:rPr>
              <a:t>v</a:t>
            </a:r>
            <a:r>
              <a:rPr lang="en-US" sz="3200" baseline="-25000">
                <a:latin typeface="Times New Roman" pitchFamily="18" charset="0"/>
              </a:rPr>
              <a:t>2</a:t>
            </a:r>
            <a:endParaRPr lang="en-US" sz="3200">
              <a:latin typeface="Times New Roman" pitchFamily="18" charset="0"/>
            </a:endParaRPr>
          </a:p>
        </p:txBody>
      </p:sp>
      <p:grpSp>
        <p:nvGrpSpPr>
          <p:cNvPr id="2" name="Group 33">
            <a:extLst>
              <a:ext uri="{FF2B5EF4-FFF2-40B4-BE49-F238E27FC236}">
                <a16:creationId xmlns:a16="http://schemas.microsoft.com/office/drawing/2014/main" id="{2A09DDFD-BF40-4A8E-995E-B937FBB96035}"/>
              </a:ext>
            </a:extLst>
          </p:cNvPr>
          <p:cNvGrpSpPr>
            <a:grpSpLocks/>
          </p:cNvGrpSpPr>
          <p:nvPr/>
        </p:nvGrpSpPr>
        <p:grpSpPr bwMode="auto">
          <a:xfrm>
            <a:off x="533400" y="3967843"/>
            <a:ext cx="8001000" cy="2438400"/>
            <a:chOff x="457200" y="2133600"/>
            <a:chExt cx="8001000" cy="2438400"/>
          </a:xfrm>
        </p:grpSpPr>
        <p:sp>
          <p:nvSpPr>
            <p:cNvPr id="3" name="Rectangle 2">
              <a:extLst>
                <a:ext uri="{FF2B5EF4-FFF2-40B4-BE49-F238E27FC236}">
                  <a16:creationId xmlns:a16="http://schemas.microsoft.com/office/drawing/2014/main" id="{4F440E50-E3CC-E437-CF42-D48E388A6DF7}"/>
                </a:ext>
              </a:extLst>
            </p:cNvPr>
            <p:cNvSpPr/>
            <p:nvPr/>
          </p:nvSpPr>
          <p:spPr bwMode="auto">
            <a:xfrm>
              <a:off x="457200" y="2133600"/>
              <a:ext cx="8001000" cy="2438400"/>
            </a:xfrm>
            <a:prstGeom prst="rect">
              <a:avLst/>
            </a:prstGeom>
            <a:solidFill>
              <a:schemeClr val="bg1"/>
            </a:solidFill>
            <a:ln w="25400" cap="flat" cmpd="sng" algn="ctr">
              <a:noFill/>
              <a:prstDash val="solid"/>
              <a:round/>
              <a:headEnd type="none" w="med" len="med"/>
              <a:tailEnd type="triangle" w="med" len="med"/>
            </a:ln>
            <a:effectLst/>
          </p:spPr>
          <p:txBody>
            <a:bodyPr/>
            <a:lstStyle/>
            <a:p>
              <a:pPr eaLnBrk="1" hangingPunct="1">
                <a:spcBef>
                  <a:spcPct val="20000"/>
                </a:spcBef>
                <a:defRPr/>
              </a:pPr>
              <a:endParaRPr lang="en-US">
                <a:effectLst>
                  <a:outerShdw blurRad="38100" dist="38100" dir="2700000" algn="tl">
                    <a:srgbClr val="000000">
                      <a:alpha val="43137"/>
                    </a:srgbClr>
                  </a:outerShdw>
                </a:effectLst>
              </a:endParaRPr>
            </a:p>
          </p:txBody>
        </p:sp>
        <p:grpSp>
          <p:nvGrpSpPr>
            <p:cNvPr id="4" name="Group 5">
              <a:extLst>
                <a:ext uri="{FF2B5EF4-FFF2-40B4-BE49-F238E27FC236}">
                  <a16:creationId xmlns:a16="http://schemas.microsoft.com/office/drawing/2014/main" id="{F7E3124F-BE7B-4D34-301C-785073641661}"/>
                </a:ext>
              </a:extLst>
            </p:cNvPr>
            <p:cNvGrpSpPr>
              <a:grpSpLocks/>
            </p:cNvGrpSpPr>
            <p:nvPr/>
          </p:nvGrpSpPr>
          <p:grpSpPr bwMode="auto">
            <a:xfrm>
              <a:off x="1203325" y="2146300"/>
              <a:ext cx="6840538" cy="1974850"/>
              <a:chOff x="758" y="1352"/>
              <a:chExt cx="4309" cy="1244"/>
            </a:xfrm>
          </p:grpSpPr>
          <p:sp>
            <p:nvSpPr>
              <p:cNvPr id="5" name="Oval 6">
                <a:extLst>
                  <a:ext uri="{FF2B5EF4-FFF2-40B4-BE49-F238E27FC236}">
                    <a16:creationId xmlns:a16="http://schemas.microsoft.com/office/drawing/2014/main" id="{A512F178-D92D-3C10-1F87-70E7D8AE3072}"/>
                  </a:ext>
                </a:extLst>
              </p:cNvPr>
              <p:cNvSpPr>
                <a:spLocks noChangeAspect="1" noChangeArrowheads="1"/>
              </p:cNvSpPr>
              <p:nvPr/>
            </p:nvSpPr>
            <p:spPr bwMode="auto">
              <a:xfrm>
                <a:off x="1114" y="1597"/>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6" name="Rectangle 7">
                <a:extLst>
                  <a:ext uri="{FF2B5EF4-FFF2-40B4-BE49-F238E27FC236}">
                    <a16:creationId xmlns:a16="http://schemas.microsoft.com/office/drawing/2014/main" id="{42835786-18DD-124B-256C-597F36AB00DF}"/>
                  </a:ext>
                </a:extLst>
              </p:cNvPr>
              <p:cNvSpPr>
                <a:spLocks noChangeArrowheads="1"/>
              </p:cNvSpPr>
              <p:nvPr/>
            </p:nvSpPr>
            <p:spPr bwMode="auto">
              <a:xfrm>
                <a:off x="1152" y="1645"/>
                <a:ext cx="624" cy="624"/>
              </a:xfrm>
              <a:prstGeom prst="rect">
                <a:avLst/>
              </a:prstGeom>
              <a:noFill/>
              <a:ln w="2857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7" name="Line 8">
                <a:extLst>
                  <a:ext uri="{FF2B5EF4-FFF2-40B4-BE49-F238E27FC236}">
                    <a16:creationId xmlns:a16="http://schemas.microsoft.com/office/drawing/2014/main" id="{EF84C808-4B05-4FB8-2A8D-0C476434F3F3}"/>
                  </a:ext>
                </a:extLst>
              </p:cNvPr>
              <p:cNvSpPr>
                <a:spLocks noChangeShapeType="1"/>
              </p:cNvSpPr>
              <p:nvPr/>
            </p:nvSpPr>
            <p:spPr bwMode="auto">
              <a:xfrm>
                <a:off x="1152" y="1645"/>
                <a:ext cx="624" cy="624"/>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8" name="Line 9">
                <a:extLst>
                  <a:ext uri="{FF2B5EF4-FFF2-40B4-BE49-F238E27FC236}">
                    <a16:creationId xmlns:a16="http://schemas.microsoft.com/office/drawing/2014/main" id="{8CCF82F3-2D7E-4113-3975-C024BB59697E}"/>
                  </a:ext>
                </a:extLst>
              </p:cNvPr>
              <p:cNvSpPr>
                <a:spLocks noChangeShapeType="1"/>
              </p:cNvSpPr>
              <p:nvPr/>
            </p:nvSpPr>
            <p:spPr bwMode="auto">
              <a:xfrm flipV="1">
                <a:off x="1152" y="1645"/>
                <a:ext cx="624" cy="624"/>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9" name="Line 10">
                <a:extLst>
                  <a:ext uri="{FF2B5EF4-FFF2-40B4-BE49-F238E27FC236}">
                    <a16:creationId xmlns:a16="http://schemas.microsoft.com/office/drawing/2014/main" id="{001BEB26-F3F6-7DC4-AFD8-F7F405126E09}"/>
                  </a:ext>
                </a:extLst>
              </p:cNvPr>
              <p:cNvSpPr>
                <a:spLocks noChangeShapeType="1"/>
              </p:cNvSpPr>
              <p:nvPr/>
            </p:nvSpPr>
            <p:spPr bwMode="auto">
              <a:xfrm>
                <a:off x="1776" y="1645"/>
                <a:ext cx="624" cy="624"/>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10" name="Line 11">
                <a:extLst>
                  <a:ext uri="{FF2B5EF4-FFF2-40B4-BE49-F238E27FC236}">
                    <a16:creationId xmlns:a16="http://schemas.microsoft.com/office/drawing/2014/main" id="{399FF966-029B-1FD0-4F42-4B05A0977E8D}"/>
                  </a:ext>
                </a:extLst>
              </p:cNvPr>
              <p:cNvSpPr>
                <a:spLocks noChangeShapeType="1"/>
              </p:cNvSpPr>
              <p:nvPr/>
            </p:nvSpPr>
            <p:spPr bwMode="auto">
              <a:xfrm>
                <a:off x="1776" y="2269"/>
                <a:ext cx="624" cy="0"/>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11" name="Oval 12">
                <a:extLst>
                  <a:ext uri="{FF2B5EF4-FFF2-40B4-BE49-F238E27FC236}">
                    <a16:creationId xmlns:a16="http://schemas.microsoft.com/office/drawing/2014/main" id="{A2AB02D3-BA4F-A0D6-A090-00321F8F4F26}"/>
                  </a:ext>
                </a:extLst>
              </p:cNvPr>
              <p:cNvSpPr>
                <a:spLocks noChangeAspect="1" noChangeArrowheads="1"/>
              </p:cNvSpPr>
              <p:nvPr/>
            </p:nvSpPr>
            <p:spPr bwMode="auto">
              <a:xfrm>
                <a:off x="1738" y="1597"/>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12" name="Oval 13">
                <a:extLst>
                  <a:ext uri="{FF2B5EF4-FFF2-40B4-BE49-F238E27FC236}">
                    <a16:creationId xmlns:a16="http://schemas.microsoft.com/office/drawing/2014/main" id="{EE28CE2B-A1E1-E7DA-7010-890EAD3A18D8}"/>
                  </a:ext>
                </a:extLst>
              </p:cNvPr>
              <p:cNvSpPr>
                <a:spLocks noChangeAspect="1" noChangeArrowheads="1"/>
              </p:cNvSpPr>
              <p:nvPr/>
            </p:nvSpPr>
            <p:spPr bwMode="auto">
              <a:xfrm>
                <a:off x="1104" y="2221"/>
                <a:ext cx="86" cy="86"/>
              </a:xfrm>
              <a:prstGeom prst="ellipse">
                <a:avLst/>
              </a:prstGeom>
              <a:solidFill>
                <a:schemeClr val="tx1"/>
              </a:solidFill>
              <a:ln w="9525">
                <a:solidFill>
                  <a:schemeClr val="tx1"/>
                </a:solidFill>
                <a:miter lim="800000"/>
                <a:headEnd/>
                <a:tailEnd/>
              </a:ln>
            </p:spPr>
            <p:txBody>
              <a:bodyPr wrap="none" anchor="ctr"/>
              <a:lstStyle/>
              <a:p>
                <a:pPr>
                  <a:spcBef>
                    <a:spcPct val="20000"/>
                  </a:spcBef>
                  <a:defRPr/>
                </a:pPr>
                <a:endParaRPr lang="en-US" sz="2400">
                  <a:effectLst>
                    <a:outerShdw blurRad="38100" dist="38100" dir="2700000" algn="tl">
                      <a:srgbClr val="000000">
                        <a:alpha val="43137"/>
                      </a:srgbClr>
                    </a:outerShdw>
                  </a:effectLst>
                  <a:latin typeface="Book Antiqua" pitchFamily="18" charset="0"/>
                </a:endParaRPr>
              </a:p>
            </p:txBody>
          </p:sp>
          <p:sp>
            <p:nvSpPr>
              <p:cNvPr id="13" name="Oval 14">
                <a:extLst>
                  <a:ext uri="{FF2B5EF4-FFF2-40B4-BE49-F238E27FC236}">
                    <a16:creationId xmlns:a16="http://schemas.microsoft.com/office/drawing/2014/main" id="{281F29C7-4B87-FE09-2F81-470FE2B33841}"/>
                  </a:ext>
                </a:extLst>
              </p:cNvPr>
              <p:cNvSpPr>
                <a:spLocks noChangeAspect="1" noChangeArrowheads="1"/>
              </p:cNvSpPr>
              <p:nvPr/>
            </p:nvSpPr>
            <p:spPr bwMode="auto">
              <a:xfrm>
                <a:off x="2362" y="2221"/>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14" name="Oval 15">
                <a:extLst>
                  <a:ext uri="{FF2B5EF4-FFF2-40B4-BE49-F238E27FC236}">
                    <a16:creationId xmlns:a16="http://schemas.microsoft.com/office/drawing/2014/main" id="{91FB4F09-AB84-B65C-A0EA-F93372F4E080}"/>
                  </a:ext>
                </a:extLst>
              </p:cNvPr>
              <p:cNvSpPr>
                <a:spLocks noChangeAspect="1" noChangeArrowheads="1"/>
              </p:cNvSpPr>
              <p:nvPr/>
            </p:nvSpPr>
            <p:spPr bwMode="auto">
              <a:xfrm>
                <a:off x="1738" y="2221"/>
                <a:ext cx="86" cy="86"/>
              </a:xfrm>
              <a:prstGeom prst="ellipse">
                <a:avLst/>
              </a:prstGeom>
              <a:solidFill>
                <a:schemeClr val="tx1"/>
              </a:solidFill>
              <a:ln w="9525">
                <a:solidFill>
                  <a:schemeClr val="tx1"/>
                </a:solidFill>
                <a:miter lim="800000"/>
                <a:headEnd/>
                <a:tailEnd/>
              </a:ln>
            </p:spPr>
            <p:txBody>
              <a:bodyPr wrap="none" anchor="ctr"/>
              <a:lstStyle/>
              <a:p>
                <a:pPr>
                  <a:spcBef>
                    <a:spcPct val="20000"/>
                  </a:spcBef>
                  <a:defRPr/>
                </a:pPr>
                <a:endParaRPr lang="en-US" sz="2400">
                  <a:effectLst>
                    <a:outerShdw blurRad="38100" dist="38100" dir="2700000" algn="tl">
                      <a:srgbClr val="000000">
                        <a:alpha val="43137"/>
                      </a:srgbClr>
                    </a:outerShdw>
                  </a:effectLst>
                  <a:latin typeface="Book Antiqua" pitchFamily="18" charset="0"/>
                </a:endParaRPr>
              </a:p>
            </p:txBody>
          </p:sp>
          <p:sp>
            <p:nvSpPr>
              <p:cNvPr id="15" name="Oval 16">
                <a:extLst>
                  <a:ext uri="{FF2B5EF4-FFF2-40B4-BE49-F238E27FC236}">
                    <a16:creationId xmlns:a16="http://schemas.microsoft.com/office/drawing/2014/main" id="{9944EC53-D558-E5D4-856A-AF4851C05792}"/>
                  </a:ext>
                </a:extLst>
              </p:cNvPr>
              <p:cNvSpPr>
                <a:spLocks noChangeAspect="1" noChangeArrowheads="1"/>
              </p:cNvSpPr>
              <p:nvPr/>
            </p:nvSpPr>
            <p:spPr bwMode="auto">
              <a:xfrm>
                <a:off x="3808" y="1546"/>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16" name="Oval 17">
                <a:extLst>
                  <a:ext uri="{FF2B5EF4-FFF2-40B4-BE49-F238E27FC236}">
                    <a16:creationId xmlns:a16="http://schemas.microsoft.com/office/drawing/2014/main" id="{D841EAA4-6090-51A0-26C4-453A67157275}"/>
                  </a:ext>
                </a:extLst>
              </p:cNvPr>
              <p:cNvSpPr>
                <a:spLocks noChangeAspect="1" noChangeArrowheads="1"/>
              </p:cNvSpPr>
              <p:nvPr/>
            </p:nvSpPr>
            <p:spPr bwMode="auto">
              <a:xfrm>
                <a:off x="3312" y="1882"/>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17" name="Oval 18">
                <a:extLst>
                  <a:ext uri="{FF2B5EF4-FFF2-40B4-BE49-F238E27FC236}">
                    <a16:creationId xmlns:a16="http://schemas.microsoft.com/office/drawing/2014/main" id="{9865FBF8-2A3D-8251-2C2B-A4B2D47D7B52}"/>
                  </a:ext>
                </a:extLst>
              </p:cNvPr>
              <p:cNvSpPr>
                <a:spLocks noChangeAspect="1" noChangeArrowheads="1"/>
              </p:cNvSpPr>
              <p:nvPr/>
            </p:nvSpPr>
            <p:spPr bwMode="auto">
              <a:xfrm>
                <a:off x="3952" y="2221"/>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18" name="Oval 19">
                <a:extLst>
                  <a:ext uri="{FF2B5EF4-FFF2-40B4-BE49-F238E27FC236}">
                    <a16:creationId xmlns:a16="http://schemas.microsoft.com/office/drawing/2014/main" id="{F04039C8-787B-4F70-29A8-2583F9CC753F}"/>
                  </a:ext>
                </a:extLst>
              </p:cNvPr>
              <p:cNvSpPr>
                <a:spLocks noChangeAspect="1" noChangeArrowheads="1"/>
              </p:cNvSpPr>
              <p:nvPr/>
            </p:nvSpPr>
            <p:spPr bwMode="auto">
              <a:xfrm>
                <a:off x="4576" y="2029"/>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grpSp>
            <p:nvGrpSpPr>
              <p:cNvPr id="19" name="Group 20">
                <a:extLst>
                  <a:ext uri="{FF2B5EF4-FFF2-40B4-BE49-F238E27FC236}">
                    <a16:creationId xmlns:a16="http://schemas.microsoft.com/office/drawing/2014/main" id="{4CDED734-BF75-912C-2F68-EF37D1DB161C}"/>
                  </a:ext>
                </a:extLst>
              </p:cNvPr>
              <p:cNvGrpSpPr>
                <a:grpSpLocks/>
              </p:cNvGrpSpPr>
              <p:nvPr/>
            </p:nvGrpSpPr>
            <p:grpSpPr bwMode="auto">
              <a:xfrm>
                <a:off x="3328" y="1597"/>
                <a:ext cx="1392" cy="672"/>
                <a:chOff x="3120" y="1536"/>
                <a:chExt cx="1392" cy="672"/>
              </a:xfrm>
            </p:grpSpPr>
            <p:sp>
              <p:nvSpPr>
                <p:cNvPr id="24" name="Line 21">
                  <a:extLst>
                    <a:ext uri="{FF2B5EF4-FFF2-40B4-BE49-F238E27FC236}">
                      <a16:creationId xmlns:a16="http://schemas.microsoft.com/office/drawing/2014/main" id="{AF5727BD-B5AB-D851-EF8D-8075E84E0A1B}"/>
                    </a:ext>
                  </a:extLst>
                </p:cNvPr>
                <p:cNvSpPr>
                  <a:spLocks noChangeShapeType="1"/>
                </p:cNvSpPr>
                <p:nvPr/>
              </p:nvSpPr>
              <p:spPr bwMode="auto">
                <a:xfrm flipV="1">
                  <a:off x="3120" y="1536"/>
                  <a:ext cx="528" cy="336"/>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5" name="Line 22">
                  <a:extLst>
                    <a:ext uri="{FF2B5EF4-FFF2-40B4-BE49-F238E27FC236}">
                      <a16:creationId xmlns:a16="http://schemas.microsoft.com/office/drawing/2014/main" id="{1C49C795-F235-8427-E65E-5B284ABE3AF7}"/>
                    </a:ext>
                  </a:extLst>
                </p:cNvPr>
                <p:cNvSpPr>
                  <a:spLocks noChangeShapeType="1"/>
                </p:cNvSpPr>
                <p:nvPr/>
              </p:nvSpPr>
              <p:spPr bwMode="auto">
                <a:xfrm flipV="1">
                  <a:off x="3120" y="1584"/>
                  <a:ext cx="1392" cy="288"/>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6" name="Line 23">
                  <a:extLst>
                    <a:ext uri="{FF2B5EF4-FFF2-40B4-BE49-F238E27FC236}">
                      <a16:creationId xmlns:a16="http://schemas.microsoft.com/office/drawing/2014/main" id="{C44A8232-9125-B56C-7414-B2E864E100EE}"/>
                    </a:ext>
                  </a:extLst>
                </p:cNvPr>
                <p:cNvSpPr>
                  <a:spLocks noChangeShapeType="1"/>
                </p:cNvSpPr>
                <p:nvPr/>
              </p:nvSpPr>
              <p:spPr bwMode="auto">
                <a:xfrm>
                  <a:off x="3648" y="1536"/>
                  <a:ext cx="768" cy="480"/>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7" name="Line 24">
                  <a:extLst>
                    <a:ext uri="{FF2B5EF4-FFF2-40B4-BE49-F238E27FC236}">
                      <a16:creationId xmlns:a16="http://schemas.microsoft.com/office/drawing/2014/main" id="{B3820351-92D1-E4BE-CE0B-81EC9E82A144}"/>
                    </a:ext>
                  </a:extLst>
                </p:cNvPr>
                <p:cNvSpPr>
                  <a:spLocks noChangeShapeType="1"/>
                </p:cNvSpPr>
                <p:nvPr/>
              </p:nvSpPr>
              <p:spPr bwMode="auto">
                <a:xfrm>
                  <a:off x="3120" y="1872"/>
                  <a:ext cx="672" cy="336"/>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8" name="Line 25">
                  <a:extLst>
                    <a:ext uri="{FF2B5EF4-FFF2-40B4-BE49-F238E27FC236}">
                      <a16:creationId xmlns:a16="http://schemas.microsoft.com/office/drawing/2014/main" id="{1DFB5E20-1C48-7C53-55BB-C24088D2CF1A}"/>
                    </a:ext>
                  </a:extLst>
                </p:cNvPr>
                <p:cNvSpPr>
                  <a:spLocks noChangeShapeType="1"/>
                </p:cNvSpPr>
                <p:nvPr/>
              </p:nvSpPr>
              <p:spPr bwMode="auto">
                <a:xfrm flipV="1">
                  <a:off x="3792" y="2016"/>
                  <a:ext cx="624" cy="192"/>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9" name="Line 26">
                  <a:extLst>
                    <a:ext uri="{FF2B5EF4-FFF2-40B4-BE49-F238E27FC236}">
                      <a16:creationId xmlns:a16="http://schemas.microsoft.com/office/drawing/2014/main" id="{A1A9C078-38E5-300A-04F5-A4F0FDC7C688}"/>
                    </a:ext>
                  </a:extLst>
                </p:cNvPr>
                <p:cNvSpPr>
                  <a:spLocks noChangeShapeType="1"/>
                </p:cNvSpPr>
                <p:nvPr/>
              </p:nvSpPr>
              <p:spPr bwMode="auto">
                <a:xfrm flipH="1">
                  <a:off x="4416" y="1584"/>
                  <a:ext cx="96" cy="432"/>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30" name="Line 27">
                  <a:extLst>
                    <a:ext uri="{FF2B5EF4-FFF2-40B4-BE49-F238E27FC236}">
                      <a16:creationId xmlns:a16="http://schemas.microsoft.com/office/drawing/2014/main" id="{A8478048-9B81-68CF-7132-85EE3DA3A544}"/>
                    </a:ext>
                  </a:extLst>
                </p:cNvPr>
                <p:cNvSpPr>
                  <a:spLocks noChangeShapeType="1"/>
                </p:cNvSpPr>
                <p:nvPr/>
              </p:nvSpPr>
              <p:spPr bwMode="auto">
                <a:xfrm>
                  <a:off x="3648" y="1536"/>
                  <a:ext cx="144" cy="672"/>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31" name="Line 28">
                  <a:extLst>
                    <a:ext uri="{FF2B5EF4-FFF2-40B4-BE49-F238E27FC236}">
                      <a16:creationId xmlns:a16="http://schemas.microsoft.com/office/drawing/2014/main" id="{7A51C715-EF00-DA4F-6AC2-265B56C74F74}"/>
                    </a:ext>
                  </a:extLst>
                </p:cNvPr>
                <p:cNvSpPr>
                  <a:spLocks noChangeShapeType="1"/>
                </p:cNvSpPr>
                <p:nvPr/>
              </p:nvSpPr>
              <p:spPr bwMode="auto">
                <a:xfrm>
                  <a:off x="3120" y="1872"/>
                  <a:ext cx="1296" cy="144"/>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grpSp>
          <p:sp>
            <p:nvSpPr>
              <p:cNvPr id="20" name="Oval 29">
                <a:extLst>
                  <a:ext uri="{FF2B5EF4-FFF2-40B4-BE49-F238E27FC236}">
                    <a16:creationId xmlns:a16="http://schemas.microsoft.com/office/drawing/2014/main" id="{8608BB37-7FDB-2A06-C515-5D9400C77AFA}"/>
                  </a:ext>
                </a:extLst>
              </p:cNvPr>
              <p:cNvSpPr>
                <a:spLocks noChangeAspect="1" noChangeArrowheads="1"/>
              </p:cNvSpPr>
              <p:nvPr/>
            </p:nvSpPr>
            <p:spPr bwMode="auto">
              <a:xfrm>
                <a:off x="4672" y="1594"/>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1" name="Text Box 30">
                <a:extLst>
                  <a:ext uri="{FF2B5EF4-FFF2-40B4-BE49-F238E27FC236}">
                    <a16:creationId xmlns:a16="http://schemas.microsoft.com/office/drawing/2014/main" id="{9F19EE58-144D-C558-65B6-C84BB0C9D7F7}"/>
                  </a:ext>
                </a:extLst>
              </p:cNvPr>
              <p:cNvSpPr txBox="1">
                <a:spLocks noChangeArrowheads="1"/>
              </p:cNvSpPr>
              <p:nvPr/>
            </p:nvSpPr>
            <p:spPr bwMode="auto">
              <a:xfrm>
                <a:off x="1344" y="2363"/>
                <a:ext cx="3138" cy="233"/>
              </a:xfrm>
              <a:prstGeom prst="rect">
                <a:avLst/>
              </a:prstGeom>
              <a:noFill/>
              <a:ln w="9525">
                <a:noFill/>
                <a:miter lim="800000"/>
                <a:headEnd/>
                <a:tailEnd/>
              </a:ln>
            </p:spPr>
            <p:txBody>
              <a:bodyPr wrap="square">
                <a:spAutoFit/>
              </a:bodyPr>
              <a:lstStyle/>
              <a:p>
                <a:pPr>
                  <a:spcBef>
                    <a:spcPct val="50000"/>
                  </a:spcBef>
                  <a:defRPr/>
                </a:pPr>
                <a:r>
                  <a:rPr lang="en-US" i="1" dirty="0">
                    <a:solidFill>
                      <a:schemeClr val="tx2"/>
                    </a:solidFill>
                    <a:effectLst>
                      <a:outerShdw blurRad="38100" dist="38100" dir="2700000" algn="tl">
                        <a:srgbClr val="000000">
                          <a:alpha val="43137"/>
                        </a:srgbClr>
                      </a:outerShdw>
                    </a:effectLst>
                    <a:latin typeface="Bookman Old Style" pitchFamily="18" charset="0"/>
                  </a:rPr>
                  <a:t>G                                               H</a:t>
                </a:r>
              </a:p>
            </p:txBody>
          </p:sp>
          <p:sp>
            <p:nvSpPr>
              <p:cNvPr id="22" name="Text Box 31">
                <a:extLst>
                  <a:ext uri="{FF2B5EF4-FFF2-40B4-BE49-F238E27FC236}">
                    <a16:creationId xmlns:a16="http://schemas.microsoft.com/office/drawing/2014/main" id="{D21947B9-A0B3-8F49-5F53-14D3E8E72A22}"/>
                  </a:ext>
                </a:extLst>
              </p:cNvPr>
              <p:cNvSpPr txBox="1">
                <a:spLocks noChangeArrowheads="1"/>
              </p:cNvSpPr>
              <p:nvPr/>
            </p:nvSpPr>
            <p:spPr bwMode="auto">
              <a:xfrm>
                <a:off x="758" y="1400"/>
                <a:ext cx="2075" cy="1128"/>
              </a:xfrm>
              <a:prstGeom prst="rect">
                <a:avLst/>
              </a:prstGeom>
              <a:noFill/>
              <a:ln w="9525">
                <a:noFill/>
                <a:miter lim="800000"/>
                <a:headEnd/>
                <a:tailEnd/>
              </a:ln>
            </p:spPr>
            <p:txBody>
              <a:bodyPr>
                <a:spAutoFit/>
              </a:bodyPr>
              <a:lstStyle/>
              <a:p>
                <a:pPr>
                  <a:spcBef>
                    <a:spcPct val="20000"/>
                  </a:spcBef>
                  <a:defRPr/>
                </a:pPr>
                <a:r>
                  <a:rPr lang="en-US" sz="2400" i="1" dirty="0">
                    <a:solidFill>
                      <a:schemeClr val="tx2"/>
                    </a:solidFill>
                    <a:effectLst>
                      <a:outerShdw blurRad="38100" dist="38100" dir="2700000" algn="tl">
                        <a:srgbClr val="000000">
                          <a:alpha val="43137"/>
                        </a:srgbClr>
                      </a:outerShdw>
                    </a:effectLst>
                    <a:latin typeface="Bookman Old Style" pitchFamily="18" charset="0"/>
                  </a:rPr>
                  <a:t> u</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1</a:t>
                </a: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u</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2</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r>
                  <a:rPr lang="en-US" sz="2400" i="1" dirty="0">
                    <a:solidFill>
                      <a:schemeClr val="tx2"/>
                    </a:solidFill>
                    <a:effectLst>
                      <a:outerShdw blurRad="38100" dist="38100" dir="2700000" algn="tl">
                        <a:srgbClr val="000000">
                          <a:alpha val="43137"/>
                        </a:srgbClr>
                      </a:outerShdw>
                    </a:effectLst>
                    <a:latin typeface="Bookman Old Style" pitchFamily="18" charset="0"/>
                  </a:rPr>
                  <a:t> u</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5</a:t>
                </a: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u</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4            </a:t>
                </a:r>
                <a:r>
                  <a:rPr lang="en-US" sz="2400" i="1" dirty="0">
                    <a:solidFill>
                      <a:schemeClr val="tx2"/>
                    </a:solidFill>
                    <a:effectLst>
                      <a:outerShdw blurRad="38100" dist="38100" dir="2700000" algn="tl">
                        <a:srgbClr val="000000">
                          <a:alpha val="43137"/>
                        </a:srgbClr>
                      </a:outerShdw>
                    </a:effectLst>
                    <a:latin typeface="Bookman Old Style" pitchFamily="18" charset="0"/>
                  </a:rPr>
                  <a:t>u</a:t>
                </a:r>
                <a:r>
                  <a:rPr lang="en-US" sz="2400" i="1" baseline="-25000" dirty="0">
                    <a:solidFill>
                      <a:schemeClr val="tx2"/>
                    </a:solidFill>
                    <a:effectLst>
                      <a:outerShdw blurRad="38100" dist="38100" dir="2700000" algn="tl">
                        <a:srgbClr val="000000">
                          <a:alpha val="43137"/>
                        </a:srgbClr>
                      </a:outerShdw>
                    </a:effectLst>
                    <a:latin typeface="Bookman Old Style" pitchFamily="18" charset="0"/>
                  </a:rPr>
                  <a:t>3</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p:txBody>
          </p:sp>
          <p:sp>
            <p:nvSpPr>
              <p:cNvPr id="23" name="Text Box 32">
                <a:extLst>
                  <a:ext uri="{FF2B5EF4-FFF2-40B4-BE49-F238E27FC236}">
                    <a16:creationId xmlns:a16="http://schemas.microsoft.com/office/drawing/2014/main" id="{87330CED-FFA4-76A1-969A-DC10899E1444}"/>
                  </a:ext>
                </a:extLst>
              </p:cNvPr>
              <p:cNvSpPr txBox="1">
                <a:spLocks noChangeArrowheads="1"/>
              </p:cNvSpPr>
              <p:nvPr/>
            </p:nvSpPr>
            <p:spPr bwMode="auto">
              <a:xfrm>
                <a:off x="2980" y="1352"/>
                <a:ext cx="2087" cy="1128"/>
              </a:xfrm>
              <a:prstGeom prst="rect">
                <a:avLst/>
              </a:prstGeom>
              <a:noFill/>
              <a:ln w="9525">
                <a:noFill/>
                <a:miter lim="800000"/>
                <a:headEnd/>
                <a:tailEnd/>
              </a:ln>
            </p:spPr>
            <p:txBody>
              <a:bodyPr wrap="none">
                <a:spAutoFit/>
              </a:bodyPr>
              <a:lstStyle/>
              <a:p>
                <a:pPr>
                  <a:spcBef>
                    <a:spcPct val="20000"/>
                  </a:spcBef>
                  <a:defRPr/>
                </a:pP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1</a:t>
                </a: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2</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5</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3 </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4</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 calcmode="lin" valueType="num">
                                      <p:cBhvr additive="base">
                                        <p:cTn id="7" dur="500" fill="hold"/>
                                        <p:tgtEl>
                                          <p:spTgt spid="552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52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5299">
                                            <p:txEl>
                                              <p:pRg st="1" end="1"/>
                                            </p:txEl>
                                          </p:spTgt>
                                        </p:tgtEl>
                                        <p:attrNameLst>
                                          <p:attrName>style.visibility</p:attrName>
                                        </p:attrNameLst>
                                      </p:cBhvr>
                                      <p:to>
                                        <p:strVal val="visible"/>
                                      </p:to>
                                    </p:set>
                                    <p:anim calcmode="lin" valueType="num">
                                      <p:cBhvr additive="base">
                                        <p:cTn id="13" dur="500" fill="hold"/>
                                        <p:tgtEl>
                                          <p:spTgt spid="552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529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bldLvl="3"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8FB2768B-F793-24A8-3404-810F8BE1B2C2}"/>
              </a:ext>
            </a:extLst>
          </p:cNvPr>
          <p:cNvSpPr>
            <a:spLocks noGrp="1" noChangeArrowheads="1"/>
          </p:cNvSpPr>
          <p:nvPr>
            <p:ph type="title"/>
          </p:nvPr>
        </p:nvSpPr>
        <p:spPr>
          <a:xfrm>
            <a:off x="457200" y="152400"/>
            <a:ext cx="8229600" cy="838200"/>
          </a:xfrm>
        </p:spPr>
        <p:txBody>
          <a:bodyPr/>
          <a:lstStyle/>
          <a:p>
            <a:pPr eaLnBrk="1" hangingPunct="1">
              <a:defRPr/>
            </a:pPr>
            <a:r>
              <a:rPr lang="en-US" dirty="0">
                <a:latin typeface="Times New Roman" pitchFamily="18" charset="0"/>
              </a:rPr>
              <a:t>Example (Cont.)</a:t>
            </a:r>
          </a:p>
        </p:txBody>
      </p:sp>
      <p:sp>
        <p:nvSpPr>
          <p:cNvPr id="172035" name="Rectangle 3">
            <a:extLst>
              <a:ext uri="{FF2B5EF4-FFF2-40B4-BE49-F238E27FC236}">
                <a16:creationId xmlns:a16="http://schemas.microsoft.com/office/drawing/2014/main" id="{3FAFA9E2-815C-9DB1-DF8A-DDA0FE2ADED1}"/>
              </a:ext>
            </a:extLst>
          </p:cNvPr>
          <p:cNvSpPr>
            <a:spLocks noGrp="1" noChangeArrowheads="1"/>
          </p:cNvSpPr>
          <p:nvPr>
            <p:ph type="body" idx="1"/>
          </p:nvPr>
        </p:nvSpPr>
        <p:spPr>
          <a:xfrm>
            <a:off x="381000" y="1219200"/>
            <a:ext cx="8610600" cy="4953000"/>
          </a:xfrm>
        </p:spPr>
        <p:txBody>
          <a:bodyPr/>
          <a:lstStyle/>
          <a:p>
            <a:pPr eaLnBrk="1" hangingPunct="1">
              <a:defRPr/>
            </a:pPr>
            <a:r>
              <a:rPr lang="en-US" dirty="0">
                <a:latin typeface="Times New Roman" pitchFamily="18" charset="0"/>
              </a:rPr>
              <a:t>Now consider vertices of degree 3</a:t>
            </a:r>
          </a:p>
          <a:p>
            <a:pPr lvl="1" eaLnBrk="1" hangingPunct="1">
              <a:buFontTx/>
              <a:buNone/>
              <a:defRPr/>
            </a:pPr>
            <a:r>
              <a:rPr lang="en-US" sz="3200" dirty="0">
                <a:latin typeface="Times New Roman" pitchFamily="18" charset="0"/>
              </a:rPr>
              <a:t>	deg(</a:t>
            </a:r>
            <a:r>
              <a:rPr lang="en-US" sz="3200" i="1" dirty="0">
                <a:latin typeface="Times New Roman" pitchFamily="18" charset="0"/>
              </a:rPr>
              <a:t>u</a:t>
            </a:r>
            <a:r>
              <a:rPr lang="en-US" sz="3200" baseline="-25000" dirty="0">
                <a:latin typeface="Times New Roman" pitchFamily="18" charset="0"/>
              </a:rPr>
              <a:t>1</a:t>
            </a:r>
            <a:r>
              <a:rPr lang="en-US" sz="3200" dirty="0">
                <a:latin typeface="Times New Roman" pitchFamily="18" charset="0"/>
              </a:rPr>
              <a:t>) = deg(</a:t>
            </a:r>
            <a:r>
              <a:rPr lang="en-US" sz="3200" i="1" dirty="0">
                <a:latin typeface="Times New Roman" pitchFamily="18" charset="0"/>
              </a:rPr>
              <a:t>u</a:t>
            </a:r>
            <a:r>
              <a:rPr lang="en-US" sz="3200" baseline="-25000" dirty="0">
                <a:latin typeface="Times New Roman" pitchFamily="18" charset="0"/>
              </a:rPr>
              <a:t>5</a:t>
            </a:r>
            <a:r>
              <a:rPr lang="en-US" sz="3200" dirty="0">
                <a:latin typeface="Times New Roman" pitchFamily="18" charset="0"/>
              </a:rPr>
              <a:t>) = deg(</a:t>
            </a:r>
            <a:r>
              <a:rPr lang="en-US" sz="3200" i="1" dirty="0">
                <a:latin typeface="Times New Roman" pitchFamily="18" charset="0"/>
              </a:rPr>
              <a:t>v</a:t>
            </a:r>
            <a:r>
              <a:rPr lang="en-US" sz="3200" baseline="-25000" dirty="0">
                <a:latin typeface="Times New Roman" pitchFamily="18" charset="0"/>
              </a:rPr>
              <a:t>1</a:t>
            </a:r>
            <a:r>
              <a:rPr lang="en-US" sz="3200" dirty="0">
                <a:latin typeface="Times New Roman" pitchFamily="18" charset="0"/>
              </a:rPr>
              <a:t>) = deg(</a:t>
            </a:r>
            <a:r>
              <a:rPr lang="en-US" sz="3200" i="1" dirty="0">
                <a:latin typeface="Times New Roman" pitchFamily="18" charset="0"/>
              </a:rPr>
              <a:t>v</a:t>
            </a:r>
            <a:r>
              <a:rPr lang="en-US" sz="3200" baseline="-25000" dirty="0">
                <a:latin typeface="Times New Roman" pitchFamily="18" charset="0"/>
              </a:rPr>
              <a:t>4</a:t>
            </a:r>
            <a:r>
              <a:rPr lang="en-US" sz="3200" dirty="0">
                <a:latin typeface="Times New Roman" pitchFamily="18" charset="0"/>
              </a:rPr>
              <a:t>) = 3</a:t>
            </a:r>
          </a:p>
          <a:p>
            <a:pPr lvl="1" eaLnBrk="1" hangingPunct="1">
              <a:buFontTx/>
              <a:buNone/>
              <a:defRPr/>
            </a:pPr>
            <a:r>
              <a:rPr lang="en-US" sz="3200" dirty="0">
                <a:latin typeface="Times New Roman" pitchFamily="18" charset="0"/>
              </a:rPr>
              <a:t>therefore we must have either one of</a:t>
            </a:r>
          </a:p>
          <a:p>
            <a:pPr lvl="2" eaLnBrk="1" hangingPunct="1">
              <a:buFontTx/>
              <a:buNone/>
              <a:defRPr/>
            </a:pPr>
            <a:r>
              <a:rPr lang="en-US" sz="3200" i="1" dirty="0">
                <a:latin typeface="Times New Roman" pitchFamily="18" charset="0"/>
              </a:rPr>
              <a:t>f</a:t>
            </a:r>
            <a:r>
              <a:rPr lang="en-US" sz="3200" dirty="0">
                <a:latin typeface="Times New Roman" pitchFamily="18" charset="0"/>
              </a:rPr>
              <a:t>(</a:t>
            </a:r>
            <a:r>
              <a:rPr lang="en-US" sz="3200" i="1" dirty="0">
                <a:latin typeface="Times New Roman" pitchFamily="18" charset="0"/>
              </a:rPr>
              <a:t>u</a:t>
            </a:r>
            <a:r>
              <a:rPr lang="en-US" sz="3200" baseline="-25000" dirty="0">
                <a:latin typeface="Times New Roman" pitchFamily="18" charset="0"/>
              </a:rPr>
              <a:t>1</a:t>
            </a:r>
            <a:r>
              <a:rPr lang="en-US" sz="3200" dirty="0">
                <a:latin typeface="Times New Roman" pitchFamily="18" charset="0"/>
              </a:rPr>
              <a:t>) = </a:t>
            </a:r>
            <a:r>
              <a:rPr lang="en-US" sz="3200" i="1" dirty="0">
                <a:latin typeface="Times New Roman" pitchFamily="18" charset="0"/>
              </a:rPr>
              <a:t>v</a:t>
            </a:r>
            <a:r>
              <a:rPr lang="en-US" sz="3200" baseline="-25000" dirty="0">
                <a:latin typeface="Times New Roman" pitchFamily="18" charset="0"/>
              </a:rPr>
              <a:t>1</a:t>
            </a:r>
            <a:r>
              <a:rPr lang="en-US" sz="3200" dirty="0">
                <a:latin typeface="Times New Roman" pitchFamily="18" charset="0"/>
              </a:rPr>
              <a:t> and </a:t>
            </a:r>
            <a:r>
              <a:rPr lang="en-US" sz="3200" i="1" dirty="0">
                <a:latin typeface="Times New Roman" pitchFamily="18" charset="0"/>
              </a:rPr>
              <a:t>f</a:t>
            </a:r>
            <a:r>
              <a:rPr lang="en-US" sz="3200" dirty="0">
                <a:latin typeface="Times New Roman" pitchFamily="18" charset="0"/>
              </a:rPr>
              <a:t>(</a:t>
            </a:r>
            <a:r>
              <a:rPr lang="en-US" sz="3200" i="1" dirty="0">
                <a:latin typeface="Times New Roman" pitchFamily="18" charset="0"/>
              </a:rPr>
              <a:t>u</a:t>
            </a:r>
            <a:r>
              <a:rPr lang="en-US" sz="3200" baseline="-25000" dirty="0">
                <a:latin typeface="Times New Roman" pitchFamily="18" charset="0"/>
              </a:rPr>
              <a:t>5</a:t>
            </a:r>
            <a:r>
              <a:rPr lang="en-US" sz="3200" dirty="0">
                <a:latin typeface="Times New Roman" pitchFamily="18" charset="0"/>
              </a:rPr>
              <a:t>) = </a:t>
            </a:r>
            <a:r>
              <a:rPr lang="en-US" sz="3200" i="1" dirty="0">
                <a:latin typeface="Times New Roman" pitchFamily="18" charset="0"/>
              </a:rPr>
              <a:t>v</a:t>
            </a:r>
            <a:r>
              <a:rPr lang="en-US" sz="3200" baseline="-25000" dirty="0">
                <a:latin typeface="Times New Roman" pitchFamily="18" charset="0"/>
              </a:rPr>
              <a:t>4    </a:t>
            </a:r>
            <a:endParaRPr lang="en-US" sz="3200" dirty="0">
              <a:latin typeface="Times New Roman" pitchFamily="18" charset="0"/>
            </a:endParaRPr>
          </a:p>
          <a:p>
            <a:pPr lvl="2" eaLnBrk="1" hangingPunct="1">
              <a:buFontTx/>
              <a:buNone/>
              <a:defRPr/>
            </a:pPr>
            <a:r>
              <a:rPr lang="en-US" sz="3200" i="1" dirty="0">
                <a:latin typeface="Times New Roman" pitchFamily="18" charset="0"/>
              </a:rPr>
              <a:t>f</a:t>
            </a:r>
            <a:r>
              <a:rPr lang="en-US" sz="3200" dirty="0">
                <a:latin typeface="Times New Roman" pitchFamily="18" charset="0"/>
              </a:rPr>
              <a:t>(</a:t>
            </a:r>
            <a:r>
              <a:rPr lang="en-US" sz="3200" i="1" dirty="0">
                <a:latin typeface="Times New Roman" pitchFamily="18" charset="0"/>
              </a:rPr>
              <a:t>u</a:t>
            </a:r>
            <a:r>
              <a:rPr lang="en-US" sz="3200" baseline="-25000" dirty="0">
                <a:latin typeface="Times New Roman" pitchFamily="18" charset="0"/>
              </a:rPr>
              <a:t>1</a:t>
            </a:r>
            <a:r>
              <a:rPr lang="en-US" sz="3200" dirty="0">
                <a:latin typeface="Times New Roman" pitchFamily="18" charset="0"/>
              </a:rPr>
              <a:t>) = </a:t>
            </a:r>
            <a:r>
              <a:rPr lang="en-US" sz="3200" i="1" dirty="0">
                <a:latin typeface="Times New Roman" pitchFamily="18" charset="0"/>
              </a:rPr>
              <a:t>v</a:t>
            </a:r>
            <a:r>
              <a:rPr lang="en-US" sz="3200" baseline="-25000" dirty="0">
                <a:latin typeface="Times New Roman" pitchFamily="18" charset="0"/>
              </a:rPr>
              <a:t>4</a:t>
            </a:r>
            <a:r>
              <a:rPr lang="en-US" sz="3200" dirty="0">
                <a:latin typeface="Times New Roman" pitchFamily="18" charset="0"/>
              </a:rPr>
              <a:t> and </a:t>
            </a:r>
            <a:r>
              <a:rPr lang="en-US" sz="3200" i="1" dirty="0">
                <a:latin typeface="Times New Roman" pitchFamily="18" charset="0"/>
              </a:rPr>
              <a:t>f</a:t>
            </a:r>
            <a:r>
              <a:rPr lang="en-US" sz="3200" dirty="0">
                <a:latin typeface="Times New Roman" pitchFamily="18" charset="0"/>
              </a:rPr>
              <a:t>(</a:t>
            </a:r>
            <a:r>
              <a:rPr lang="en-US" sz="3200" i="1" dirty="0">
                <a:latin typeface="Times New Roman" pitchFamily="18" charset="0"/>
              </a:rPr>
              <a:t>u</a:t>
            </a:r>
            <a:r>
              <a:rPr lang="en-US" sz="3200" baseline="-25000" dirty="0">
                <a:latin typeface="Times New Roman" pitchFamily="18" charset="0"/>
              </a:rPr>
              <a:t>5</a:t>
            </a:r>
            <a:r>
              <a:rPr lang="en-US" sz="3200" dirty="0">
                <a:latin typeface="Times New Roman" pitchFamily="18" charset="0"/>
              </a:rPr>
              <a:t>) = </a:t>
            </a:r>
            <a:r>
              <a:rPr lang="en-US" sz="3200" i="1" dirty="0">
                <a:latin typeface="Times New Roman" pitchFamily="18" charset="0"/>
              </a:rPr>
              <a:t>v</a:t>
            </a:r>
            <a:r>
              <a:rPr lang="en-US" sz="3200" baseline="-25000" dirty="0">
                <a:latin typeface="Times New Roman" pitchFamily="18" charset="0"/>
              </a:rPr>
              <a:t>1</a:t>
            </a:r>
            <a:endParaRPr lang="en-US" sz="3200" dirty="0">
              <a:latin typeface="Times New Roman" pitchFamily="18" charset="0"/>
            </a:endParaRPr>
          </a:p>
        </p:txBody>
      </p:sp>
      <p:grpSp>
        <p:nvGrpSpPr>
          <p:cNvPr id="2" name="Group 33">
            <a:extLst>
              <a:ext uri="{FF2B5EF4-FFF2-40B4-BE49-F238E27FC236}">
                <a16:creationId xmlns:a16="http://schemas.microsoft.com/office/drawing/2014/main" id="{937A40A2-C45B-59EC-B7AC-98A7ACDB8C89}"/>
              </a:ext>
            </a:extLst>
          </p:cNvPr>
          <p:cNvGrpSpPr>
            <a:grpSpLocks/>
          </p:cNvGrpSpPr>
          <p:nvPr/>
        </p:nvGrpSpPr>
        <p:grpSpPr bwMode="auto">
          <a:xfrm>
            <a:off x="571500" y="4114800"/>
            <a:ext cx="8001000" cy="2438400"/>
            <a:chOff x="457200" y="2133600"/>
            <a:chExt cx="8001000" cy="2438400"/>
          </a:xfrm>
        </p:grpSpPr>
        <p:sp>
          <p:nvSpPr>
            <p:cNvPr id="3" name="Rectangle 2">
              <a:extLst>
                <a:ext uri="{FF2B5EF4-FFF2-40B4-BE49-F238E27FC236}">
                  <a16:creationId xmlns:a16="http://schemas.microsoft.com/office/drawing/2014/main" id="{39E8C4BA-A2C9-B750-4BCE-41A5C2637D17}"/>
                </a:ext>
              </a:extLst>
            </p:cNvPr>
            <p:cNvSpPr/>
            <p:nvPr/>
          </p:nvSpPr>
          <p:spPr bwMode="auto">
            <a:xfrm>
              <a:off x="457200" y="2133600"/>
              <a:ext cx="8001000" cy="2438400"/>
            </a:xfrm>
            <a:prstGeom prst="rect">
              <a:avLst/>
            </a:prstGeom>
            <a:solidFill>
              <a:schemeClr val="bg1"/>
            </a:solidFill>
            <a:ln w="25400" cap="flat" cmpd="sng" algn="ctr">
              <a:noFill/>
              <a:prstDash val="solid"/>
              <a:round/>
              <a:headEnd type="none" w="med" len="med"/>
              <a:tailEnd type="triangle" w="med" len="med"/>
            </a:ln>
            <a:effectLst/>
          </p:spPr>
          <p:txBody>
            <a:bodyPr/>
            <a:lstStyle/>
            <a:p>
              <a:pPr eaLnBrk="1" hangingPunct="1">
                <a:spcBef>
                  <a:spcPct val="20000"/>
                </a:spcBef>
                <a:defRPr/>
              </a:pPr>
              <a:endParaRPr lang="en-US">
                <a:effectLst>
                  <a:outerShdw blurRad="38100" dist="38100" dir="2700000" algn="tl">
                    <a:srgbClr val="000000">
                      <a:alpha val="43137"/>
                    </a:srgbClr>
                  </a:outerShdw>
                </a:effectLst>
              </a:endParaRPr>
            </a:p>
          </p:txBody>
        </p:sp>
        <p:grpSp>
          <p:nvGrpSpPr>
            <p:cNvPr id="4" name="Group 5">
              <a:extLst>
                <a:ext uri="{FF2B5EF4-FFF2-40B4-BE49-F238E27FC236}">
                  <a16:creationId xmlns:a16="http://schemas.microsoft.com/office/drawing/2014/main" id="{D21B004E-9946-A13B-A3E7-A68DD957F7CF}"/>
                </a:ext>
              </a:extLst>
            </p:cNvPr>
            <p:cNvGrpSpPr>
              <a:grpSpLocks/>
            </p:cNvGrpSpPr>
            <p:nvPr/>
          </p:nvGrpSpPr>
          <p:grpSpPr bwMode="auto">
            <a:xfrm>
              <a:off x="1203325" y="2146300"/>
              <a:ext cx="6840538" cy="1974850"/>
              <a:chOff x="758" y="1352"/>
              <a:chExt cx="4309" cy="1244"/>
            </a:xfrm>
          </p:grpSpPr>
          <p:sp>
            <p:nvSpPr>
              <p:cNvPr id="6" name="Oval 6">
                <a:extLst>
                  <a:ext uri="{FF2B5EF4-FFF2-40B4-BE49-F238E27FC236}">
                    <a16:creationId xmlns:a16="http://schemas.microsoft.com/office/drawing/2014/main" id="{ED5BF3DF-0F88-E86C-1FE9-C6B0A355545D}"/>
                  </a:ext>
                </a:extLst>
              </p:cNvPr>
              <p:cNvSpPr>
                <a:spLocks noChangeAspect="1" noChangeArrowheads="1"/>
              </p:cNvSpPr>
              <p:nvPr/>
            </p:nvSpPr>
            <p:spPr bwMode="auto">
              <a:xfrm>
                <a:off x="1114" y="1597"/>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1" name="Rectangle 7">
                <a:extLst>
                  <a:ext uri="{FF2B5EF4-FFF2-40B4-BE49-F238E27FC236}">
                    <a16:creationId xmlns:a16="http://schemas.microsoft.com/office/drawing/2014/main" id="{673BFE08-94E4-0999-4C17-9CDDFEA3E5F5}"/>
                  </a:ext>
                </a:extLst>
              </p:cNvPr>
              <p:cNvSpPr>
                <a:spLocks noChangeArrowheads="1"/>
              </p:cNvSpPr>
              <p:nvPr/>
            </p:nvSpPr>
            <p:spPr bwMode="auto">
              <a:xfrm>
                <a:off x="1152" y="1645"/>
                <a:ext cx="624" cy="624"/>
              </a:xfrm>
              <a:prstGeom prst="rect">
                <a:avLst/>
              </a:prstGeom>
              <a:noFill/>
              <a:ln w="2857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34" name="Line 8">
                <a:extLst>
                  <a:ext uri="{FF2B5EF4-FFF2-40B4-BE49-F238E27FC236}">
                    <a16:creationId xmlns:a16="http://schemas.microsoft.com/office/drawing/2014/main" id="{9A001875-AFC2-2215-E462-16C649EE3294}"/>
                  </a:ext>
                </a:extLst>
              </p:cNvPr>
              <p:cNvSpPr>
                <a:spLocks noChangeShapeType="1"/>
              </p:cNvSpPr>
              <p:nvPr/>
            </p:nvSpPr>
            <p:spPr bwMode="auto">
              <a:xfrm>
                <a:off x="1152" y="1645"/>
                <a:ext cx="624" cy="624"/>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35" name="Line 9">
                <a:extLst>
                  <a:ext uri="{FF2B5EF4-FFF2-40B4-BE49-F238E27FC236}">
                    <a16:creationId xmlns:a16="http://schemas.microsoft.com/office/drawing/2014/main" id="{F271D4AA-86DD-A2ED-A9DD-9B415DCBDF28}"/>
                  </a:ext>
                </a:extLst>
              </p:cNvPr>
              <p:cNvSpPr>
                <a:spLocks noChangeShapeType="1"/>
              </p:cNvSpPr>
              <p:nvPr/>
            </p:nvSpPr>
            <p:spPr bwMode="auto">
              <a:xfrm flipV="1">
                <a:off x="1152" y="1645"/>
                <a:ext cx="624" cy="624"/>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36" name="Line 10">
                <a:extLst>
                  <a:ext uri="{FF2B5EF4-FFF2-40B4-BE49-F238E27FC236}">
                    <a16:creationId xmlns:a16="http://schemas.microsoft.com/office/drawing/2014/main" id="{64BBC9B0-DD2B-D2EF-F218-3CC9F358BF10}"/>
                  </a:ext>
                </a:extLst>
              </p:cNvPr>
              <p:cNvSpPr>
                <a:spLocks noChangeShapeType="1"/>
              </p:cNvSpPr>
              <p:nvPr/>
            </p:nvSpPr>
            <p:spPr bwMode="auto">
              <a:xfrm>
                <a:off x="1776" y="1645"/>
                <a:ext cx="624" cy="624"/>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37" name="Line 11">
                <a:extLst>
                  <a:ext uri="{FF2B5EF4-FFF2-40B4-BE49-F238E27FC236}">
                    <a16:creationId xmlns:a16="http://schemas.microsoft.com/office/drawing/2014/main" id="{CBAEF495-5E96-5489-BA3A-417E1C27230D}"/>
                  </a:ext>
                </a:extLst>
              </p:cNvPr>
              <p:cNvSpPr>
                <a:spLocks noChangeShapeType="1"/>
              </p:cNvSpPr>
              <p:nvPr/>
            </p:nvSpPr>
            <p:spPr bwMode="auto">
              <a:xfrm>
                <a:off x="1776" y="2269"/>
                <a:ext cx="624" cy="0"/>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38" name="Oval 12">
                <a:extLst>
                  <a:ext uri="{FF2B5EF4-FFF2-40B4-BE49-F238E27FC236}">
                    <a16:creationId xmlns:a16="http://schemas.microsoft.com/office/drawing/2014/main" id="{651C415C-CEF9-AE60-0C1B-030EBEBC8F05}"/>
                  </a:ext>
                </a:extLst>
              </p:cNvPr>
              <p:cNvSpPr>
                <a:spLocks noChangeAspect="1" noChangeArrowheads="1"/>
              </p:cNvSpPr>
              <p:nvPr/>
            </p:nvSpPr>
            <p:spPr bwMode="auto">
              <a:xfrm>
                <a:off x="1738" y="1597"/>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39" name="Oval 13">
                <a:extLst>
                  <a:ext uri="{FF2B5EF4-FFF2-40B4-BE49-F238E27FC236}">
                    <a16:creationId xmlns:a16="http://schemas.microsoft.com/office/drawing/2014/main" id="{AC81147E-66B7-50BA-4D1A-A5EE315E597E}"/>
                  </a:ext>
                </a:extLst>
              </p:cNvPr>
              <p:cNvSpPr>
                <a:spLocks noChangeAspect="1" noChangeArrowheads="1"/>
              </p:cNvSpPr>
              <p:nvPr/>
            </p:nvSpPr>
            <p:spPr bwMode="auto">
              <a:xfrm>
                <a:off x="1104" y="2221"/>
                <a:ext cx="86" cy="86"/>
              </a:xfrm>
              <a:prstGeom prst="ellipse">
                <a:avLst/>
              </a:prstGeom>
              <a:solidFill>
                <a:schemeClr val="tx1"/>
              </a:solidFill>
              <a:ln w="9525">
                <a:solidFill>
                  <a:schemeClr val="tx1"/>
                </a:solidFill>
                <a:miter lim="800000"/>
                <a:headEnd/>
                <a:tailEnd/>
              </a:ln>
            </p:spPr>
            <p:txBody>
              <a:bodyPr wrap="none" anchor="ctr"/>
              <a:lstStyle/>
              <a:p>
                <a:pPr>
                  <a:spcBef>
                    <a:spcPct val="20000"/>
                  </a:spcBef>
                  <a:defRPr/>
                </a:pPr>
                <a:endParaRPr lang="en-US" sz="2400">
                  <a:effectLst>
                    <a:outerShdw blurRad="38100" dist="38100" dir="2700000" algn="tl">
                      <a:srgbClr val="000000">
                        <a:alpha val="43137"/>
                      </a:srgbClr>
                    </a:outerShdw>
                  </a:effectLst>
                  <a:latin typeface="Book Antiqua" pitchFamily="18" charset="0"/>
                </a:endParaRPr>
              </a:p>
            </p:txBody>
          </p:sp>
          <p:sp>
            <p:nvSpPr>
              <p:cNvPr id="40" name="Oval 14">
                <a:extLst>
                  <a:ext uri="{FF2B5EF4-FFF2-40B4-BE49-F238E27FC236}">
                    <a16:creationId xmlns:a16="http://schemas.microsoft.com/office/drawing/2014/main" id="{62237443-41BC-1A4D-B87C-25202507AD89}"/>
                  </a:ext>
                </a:extLst>
              </p:cNvPr>
              <p:cNvSpPr>
                <a:spLocks noChangeAspect="1" noChangeArrowheads="1"/>
              </p:cNvSpPr>
              <p:nvPr/>
            </p:nvSpPr>
            <p:spPr bwMode="auto">
              <a:xfrm>
                <a:off x="2362" y="2221"/>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41" name="Oval 15">
                <a:extLst>
                  <a:ext uri="{FF2B5EF4-FFF2-40B4-BE49-F238E27FC236}">
                    <a16:creationId xmlns:a16="http://schemas.microsoft.com/office/drawing/2014/main" id="{62BC90F4-DE1C-6D13-49DB-446BB19239BD}"/>
                  </a:ext>
                </a:extLst>
              </p:cNvPr>
              <p:cNvSpPr>
                <a:spLocks noChangeAspect="1" noChangeArrowheads="1"/>
              </p:cNvSpPr>
              <p:nvPr/>
            </p:nvSpPr>
            <p:spPr bwMode="auto">
              <a:xfrm>
                <a:off x="1738" y="2221"/>
                <a:ext cx="86" cy="86"/>
              </a:xfrm>
              <a:prstGeom prst="ellipse">
                <a:avLst/>
              </a:prstGeom>
              <a:solidFill>
                <a:schemeClr val="tx1"/>
              </a:solidFill>
              <a:ln w="9525">
                <a:solidFill>
                  <a:schemeClr val="tx1"/>
                </a:solidFill>
                <a:miter lim="800000"/>
                <a:headEnd/>
                <a:tailEnd/>
              </a:ln>
            </p:spPr>
            <p:txBody>
              <a:bodyPr wrap="none" anchor="ctr"/>
              <a:lstStyle/>
              <a:p>
                <a:pPr>
                  <a:spcBef>
                    <a:spcPct val="20000"/>
                  </a:spcBef>
                  <a:defRPr/>
                </a:pPr>
                <a:endParaRPr lang="en-US" sz="2400">
                  <a:effectLst>
                    <a:outerShdw blurRad="38100" dist="38100" dir="2700000" algn="tl">
                      <a:srgbClr val="000000">
                        <a:alpha val="43137"/>
                      </a:srgbClr>
                    </a:outerShdw>
                  </a:effectLst>
                  <a:latin typeface="Book Antiqua" pitchFamily="18" charset="0"/>
                </a:endParaRPr>
              </a:p>
            </p:txBody>
          </p:sp>
          <p:sp>
            <p:nvSpPr>
              <p:cNvPr id="42" name="Oval 16">
                <a:extLst>
                  <a:ext uri="{FF2B5EF4-FFF2-40B4-BE49-F238E27FC236}">
                    <a16:creationId xmlns:a16="http://schemas.microsoft.com/office/drawing/2014/main" id="{088FFA1D-4262-7150-9F65-F9BB4D508A13}"/>
                  </a:ext>
                </a:extLst>
              </p:cNvPr>
              <p:cNvSpPr>
                <a:spLocks noChangeAspect="1" noChangeArrowheads="1"/>
              </p:cNvSpPr>
              <p:nvPr/>
            </p:nvSpPr>
            <p:spPr bwMode="auto">
              <a:xfrm>
                <a:off x="3808" y="1546"/>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43" name="Oval 17">
                <a:extLst>
                  <a:ext uri="{FF2B5EF4-FFF2-40B4-BE49-F238E27FC236}">
                    <a16:creationId xmlns:a16="http://schemas.microsoft.com/office/drawing/2014/main" id="{2893CA9E-E3CE-351C-50ED-F7BE080B11FB}"/>
                  </a:ext>
                </a:extLst>
              </p:cNvPr>
              <p:cNvSpPr>
                <a:spLocks noChangeAspect="1" noChangeArrowheads="1"/>
              </p:cNvSpPr>
              <p:nvPr/>
            </p:nvSpPr>
            <p:spPr bwMode="auto">
              <a:xfrm>
                <a:off x="3312" y="1882"/>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44" name="Oval 18">
                <a:extLst>
                  <a:ext uri="{FF2B5EF4-FFF2-40B4-BE49-F238E27FC236}">
                    <a16:creationId xmlns:a16="http://schemas.microsoft.com/office/drawing/2014/main" id="{DD22F86C-F978-9E65-6F7D-9CA8EE268593}"/>
                  </a:ext>
                </a:extLst>
              </p:cNvPr>
              <p:cNvSpPr>
                <a:spLocks noChangeAspect="1" noChangeArrowheads="1"/>
              </p:cNvSpPr>
              <p:nvPr/>
            </p:nvSpPr>
            <p:spPr bwMode="auto">
              <a:xfrm>
                <a:off x="3952" y="2221"/>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45" name="Oval 19">
                <a:extLst>
                  <a:ext uri="{FF2B5EF4-FFF2-40B4-BE49-F238E27FC236}">
                    <a16:creationId xmlns:a16="http://schemas.microsoft.com/office/drawing/2014/main" id="{AD46B442-EB68-E135-CA40-3AC8EE9F2E39}"/>
                  </a:ext>
                </a:extLst>
              </p:cNvPr>
              <p:cNvSpPr>
                <a:spLocks noChangeAspect="1" noChangeArrowheads="1"/>
              </p:cNvSpPr>
              <p:nvPr/>
            </p:nvSpPr>
            <p:spPr bwMode="auto">
              <a:xfrm>
                <a:off x="4576" y="2029"/>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grpSp>
            <p:nvGrpSpPr>
              <p:cNvPr id="46" name="Group 20">
                <a:extLst>
                  <a:ext uri="{FF2B5EF4-FFF2-40B4-BE49-F238E27FC236}">
                    <a16:creationId xmlns:a16="http://schemas.microsoft.com/office/drawing/2014/main" id="{0CE1A802-915F-0287-FED5-397C694147B0}"/>
                  </a:ext>
                </a:extLst>
              </p:cNvPr>
              <p:cNvGrpSpPr>
                <a:grpSpLocks/>
              </p:cNvGrpSpPr>
              <p:nvPr/>
            </p:nvGrpSpPr>
            <p:grpSpPr bwMode="auto">
              <a:xfrm>
                <a:off x="3328" y="1597"/>
                <a:ext cx="1392" cy="672"/>
                <a:chOff x="3120" y="1536"/>
                <a:chExt cx="1392" cy="672"/>
              </a:xfrm>
            </p:grpSpPr>
            <p:sp>
              <p:nvSpPr>
                <p:cNvPr id="51" name="Line 21">
                  <a:extLst>
                    <a:ext uri="{FF2B5EF4-FFF2-40B4-BE49-F238E27FC236}">
                      <a16:creationId xmlns:a16="http://schemas.microsoft.com/office/drawing/2014/main" id="{5DE2619D-7CE1-3D63-12E8-DECC96160EBE}"/>
                    </a:ext>
                  </a:extLst>
                </p:cNvPr>
                <p:cNvSpPr>
                  <a:spLocks noChangeShapeType="1"/>
                </p:cNvSpPr>
                <p:nvPr/>
              </p:nvSpPr>
              <p:spPr bwMode="auto">
                <a:xfrm flipV="1">
                  <a:off x="3120" y="1536"/>
                  <a:ext cx="528" cy="336"/>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2" name="Line 22">
                  <a:extLst>
                    <a:ext uri="{FF2B5EF4-FFF2-40B4-BE49-F238E27FC236}">
                      <a16:creationId xmlns:a16="http://schemas.microsoft.com/office/drawing/2014/main" id="{8C91A961-BF6B-3410-C42C-50A358B415F3}"/>
                    </a:ext>
                  </a:extLst>
                </p:cNvPr>
                <p:cNvSpPr>
                  <a:spLocks noChangeShapeType="1"/>
                </p:cNvSpPr>
                <p:nvPr/>
              </p:nvSpPr>
              <p:spPr bwMode="auto">
                <a:xfrm flipV="1">
                  <a:off x="3120" y="1584"/>
                  <a:ext cx="1392" cy="288"/>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3" name="Line 23">
                  <a:extLst>
                    <a:ext uri="{FF2B5EF4-FFF2-40B4-BE49-F238E27FC236}">
                      <a16:creationId xmlns:a16="http://schemas.microsoft.com/office/drawing/2014/main" id="{E0B1E6FB-DDBF-7694-9DB0-F43532A78552}"/>
                    </a:ext>
                  </a:extLst>
                </p:cNvPr>
                <p:cNvSpPr>
                  <a:spLocks noChangeShapeType="1"/>
                </p:cNvSpPr>
                <p:nvPr/>
              </p:nvSpPr>
              <p:spPr bwMode="auto">
                <a:xfrm>
                  <a:off x="3648" y="1536"/>
                  <a:ext cx="768" cy="480"/>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4" name="Line 24">
                  <a:extLst>
                    <a:ext uri="{FF2B5EF4-FFF2-40B4-BE49-F238E27FC236}">
                      <a16:creationId xmlns:a16="http://schemas.microsoft.com/office/drawing/2014/main" id="{7B0DACA4-8D28-4A48-4CAA-B322573B286E}"/>
                    </a:ext>
                  </a:extLst>
                </p:cNvPr>
                <p:cNvSpPr>
                  <a:spLocks noChangeShapeType="1"/>
                </p:cNvSpPr>
                <p:nvPr/>
              </p:nvSpPr>
              <p:spPr bwMode="auto">
                <a:xfrm>
                  <a:off x="3120" y="1872"/>
                  <a:ext cx="672" cy="336"/>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5" name="Line 25">
                  <a:extLst>
                    <a:ext uri="{FF2B5EF4-FFF2-40B4-BE49-F238E27FC236}">
                      <a16:creationId xmlns:a16="http://schemas.microsoft.com/office/drawing/2014/main" id="{2E2BCF0B-6B25-4DBD-1BF6-1D85D5FC6D13}"/>
                    </a:ext>
                  </a:extLst>
                </p:cNvPr>
                <p:cNvSpPr>
                  <a:spLocks noChangeShapeType="1"/>
                </p:cNvSpPr>
                <p:nvPr/>
              </p:nvSpPr>
              <p:spPr bwMode="auto">
                <a:xfrm flipV="1">
                  <a:off x="3792" y="2016"/>
                  <a:ext cx="624" cy="192"/>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6" name="Line 26">
                  <a:extLst>
                    <a:ext uri="{FF2B5EF4-FFF2-40B4-BE49-F238E27FC236}">
                      <a16:creationId xmlns:a16="http://schemas.microsoft.com/office/drawing/2014/main" id="{9FF0E6DA-5C63-87DB-14E1-DE84E2627491}"/>
                    </a:ext>
                  </a:extLst>
                </p:cNvPr>
                <p:cNvSpPr>
                  <a:spLocks noChangeShapeType="1"/>
                </p:cNvSpPr>
                <p:nvPr/>
              </p:nvSpPr>
              <p:spPr bwMode="auto">
                <a:xfrm flipH="1">
                  <a:off x="4416" y="1584"/>
                  <a:ext cx="96" cy="432"/>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7" name="Line 27">
                  <a:extLst>
                    <a:ext uri="{FF2B5EF4-FFF2-40B4-BE49-F238E27FC236}">
                      <a16:creationId xmlns:a16="http://schemas.microsoft.com/office/drawing/2014/main" id="{3FE00B0C-B95C-3719-9DC2-6D156209D376}"/>
                    </a:ext>
                  </a:extLst>
                </p:cNvPr>
                <p:cNvSpPr>
                  <a:spLocks noChangeShapeType="1"/>
                </p:cNvSpPr>
                <p:nvPr/>
              </p:nvSpPr>
              <p:spPr bwMode="auto">
                <a:xfrm>
                  <a:off x="3648" y="1536"/>
                  <a:ext cx="144" cy="672"/>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8" name="Line 28">
                  <a:extLst>
                    <a:ext uri="{FF2B5EF4-FFF2-40B4-BE49-F238E27FC236}">
                      <a16:creationId xmlns:a16="http://schemas.microsoft.com/office/drawing/2014/main" id="{4E7DF899-74DF-7E08-690A-811DE6A397DE}"/>
                    </a:ext>
                  </a:extLst>
                </p:cNvPr>
                <p:cNvSpPr>
                  <a:spLocks noChangeShapeType="1"/>
                </p:cNvSpPr>
                <p:nvPr/>
              </p:nvSpPr>
              <p:spPr bwMode="auto">
                <a:xfrm>
                  <a:off x="3120" y="1872"/>
                  <a:ext cx="1296" cy="144"/>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grpSp>
          <p:sp>
            <p:nvSpPr>
              <p:cNvPr id="47" name="Oval 29">
                <a:extLst>
                  <a:ext uri="{FF2B5EF4-FFF2-40B4-BE49-F238E27FC236}">
                    <a16:creationId xmlns:a16="http://schemas.microsoft.com/office/drawing/2014/main" id="{D046181C-40AF-767A-B417-CF8D2B1810E6}"/>
                  </a:ext>
                </a:extLst>
              </p:cNvPr>
              <p:cNvSpPr>
                <a:spLocks noChangeAspect="1" noChangeArrowheads="1"/>
              </p:cNvSpPr>
              <p:nvPr/>
            </p:nvSpPr>
            <p:spPr bwMode="auto">
              <a:xfrm>
                <a:off x="4672" y="1594"/>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48" name="Text Box 30">
                <a:extLst>
                  <a:ext uri="{FF2B5EF4-FFF2-40B4-BE49-F238E27FC236}">
                    <a16:creationId xmlns:a16="http://schemas.microsoft.com/office/drawing/2014/main" id="{CE4C4D71-7558-2ACF-2222-D75A6A212B12}"/>
                  </a:ext>
                </a:extLst>
              </p:cNvPr>
              <p:cNvSpPr txBox="1">
                <a:spLocks noChangeArrowheads="1"/>
              </p:cNvSpPr>
              <p:nvPr/>
            </p:nvSpPr>
            <p:spPr bwMode="auto">
              <a:xfrm>
                <a:off x="1344" y="2363"/>
                <a:ext cx="3138" cy="233"/>
              </a:xfrm>
              <a:prstGeom prst="rect">
                <a:avLst/>
              </a:prstGeom>
              <a:noFill/>
              <a:ln w="9525">
                <a:noFill/>
                <a:miter lim="800000"/>
                <a:headEnd/>
                <a:tailEnd/>
              </a:ln>
            </p:spPr>
            <p:txBody>
              <a:bodyPr wrap="square">
                <a:spAutoFit/>
              </a:bodyPr>
              <a:lstStyle/>
              <a:p>
                <a:pPr>
                  <a:spcBef>
                    <a:spcPct val="50000"/>
                  </a:spcBef>
                  <a:defRPr/>
                </a:pPr>
                <a:r>
                  <a:rPr lang="en-US" i="1" dirty="0">
                    <a:solidFill>
                      <a:schemeClr val="tx2"/>
                    </a:solidFill>
                    <a:effectLst>
                      <a:outerShdw blurRad="38100" dist="38100" dir="2700000" algn="tl">
                        <a:srgbClr val="000000">
                          <a:alpha val="43137"/>
                        </a:srgbClr>
                      </a:outerShdw>
                    </a:effectLst>
                    <a:latin typeface="Bookman Old Style" pitchFamily="18" charset="0"/>
                  </a:rPr>
                  <a:t>G                                               H</a:t>
                </a:r>
              </a:p>
            </p:txBody>
          </p:sp>
          <p:sp>
            <p:nvSpPr>
              <p:cNvPr id="49" name="Text Box 31">
                <a:extLst>
                  <a:ext uri="{FF2B5EF4-FFF2-40B4-BE49-F238E27FC236}">
                    <a16:creationId xmlns:a16="http://schemas.microsoft.com/office/drawing/2014/main" id="{44CABF39-F331-341F-EDB2-174E5DDA6891}"/>
                  </a:ext>
                </a:extLst>
              </p:cNvPr>
              <p:cNvSpPr txBox="1">
                <a:spLocks noChangeArrowheads="1"/>
              </p:cNvSpPr>
              <p:nvPr/>
            </p:nvSpPr>
            <p:spPr bwMode="auto">
              <a:xfrm>
                <a:off x="758" y="1400"/>
                <a:ext cx="2075" cy="1128"/>
              </a:xfrm>
              <a:prstGeom prst="rect">
                <a:avLst/>
              </a:prstGeom>
              <a:noFill/>
              <a:ln w="9525">
                <a:noFill/>
                <a:miter lim="800000"/>
                <a:headEnd/>
                <a:tailEnd/>
              </a:ln>
            </p:spPr>
            <p:txBody>
              <a:bodyPr>
                <a:spAutoFit/>
              </a:bodyPr>
              <a:lstStyle/>
              <a:p>
                <a:pPr>
                  <a:spcBef>
                    <a:spcPct val="20000"/>
                  </a:spcBef>
                  <a:defRPr/>
                </a:pPr>
                <a:r>
                  <a:rPr lang="en-US" sz="2400" i="1" dirty="0">
                    <a:solidFill>
                      <a:schemeClr val="tx2"/>
                    </a:solidFill>
                    <a:effectLst>
                      <a:outerShdw blurRad="38100" dist="38100" dir="2700000" algn="tl">
                        <a:srgbClr val="000000">
                          <a:alpha val="43137"/>
                        </a:srgbClr>
                      </a:outerShdw>
                    </a:effectLst>
                    <a:latin typeface="Bookman Old Style" pitchFamily="18" charset="0"/>
                  </a:rPr>
                  <a:t> u</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1</a:t>
                </a: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u</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2</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r>
                  <a:rPr lang="en-US" sz="2400" i="1" dirty="0">
                    <a:solidFill>
                      <a:schemeClr val="tx2"/>
                    </a:solidFill>
                    <a:effectLst>
                      <a:outerShdw blurRad="38100" dist="38100" dir="2700000" algn="tl">
                        <a:srgbClr val="000000">
                          <a:alpha val="43137"/>
                        </a:srgbClr>
                      </a:outerShdw>
                    </a:effectLst>
                    <a:latin typeface="Bookman Old Style" pitchFamily="18" charset="0"/>
                  </a:rPr>
                  <a:t> u</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5</a:t>
                </a: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u</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4            </a:t>
                </a:r>
                <a:r>
                  <a:rPr lang="en-US" sz="2400" i="1" dirty="0">
                    <a:solidFill>
                      <a:schemeClr val="tx2"/>
                    </a:solidFill>
                    <a:effectLst>
                      <a:outerShdw blurRad="38100" dist="38100" dir="2700000" algn="tl">
                        <a:srgbClr val="000000">
                          <a:alpha val="43137"/>
                        </a:srgbClr>
                      </a:outerShdw>
                    </a:effectLst>
                    <a:latin typeface="Bookman Old Style" pitchFamily="18" charset="0"/>
                  </a:rPr>
                  <a:t>u</a:t>
                </a:r>
                <a:r>
                  <a:rPr lang="en-US" sz="2400" i="1" baseline="-25000" dirty="0">
                    <a:solidFill>
                      <a:schemeClr val="tx2"/>
                    </a:solidFill>
                    <a:effectLst>
                      <a:outerShdw blurRad="38100" dist="38100" dir="2700000" algn="tl">
                        <a:srgbClr val="000000">
                          <a:alpha val="43137"/>
                        </a:srgbClr>
                      </a:outerShdw>
                    </a:effectLst>
                    <a:latin typeface="Bookman Old Style" pitchFamily="18" charset="0"/>
                  </a:rPr>
                  <a:t>3</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p:txBody>
          </p:sp>
          <p:sp>
            <p:nvSpPr>
              <p:cNvPr id="50" name="Text Box 32">
                <a:extLst>
                  <a:ext uri="{FF2B5EF4-FFF2-40B4-BE49-F238E27FC236}">
                    <a16:creationId xmlns:a16="http://schemas.microsoft.com/office/drawing/2014/main" id="{D9704E0E-C657-68A2-588D-A36D163D15B6}"/>
                  </a:ext>
                </a:extLst>
              </p:cNvPr>
              <p:cNvSpPr txBox="1">
                <a:spLocks noChangeArrowheads="1"/>
              </p:cNvSpPr>
              <p:nvPr/>
            </p:nvSpPr>
            <p:spPr bwMode="auto">
              <a:xfrm>
                <a:off x="2980" y="1352"/>
                <a:ext cx="2087" cy="1128"/>
              </a:xfrm>
              <a:prstGeom prst="rect">
                <a:avLst/>
              </a:prstGeom>
              <a:noFill/>
              <a:ln w="9525">
                <a:noFill/>
                <a:miter lim="800000"/>
                <a:headEnd/>
                <a:tailEnd/>
              </a:ln>
            </p:spPr>
            <p:txBody>
              <a:bodyPr wrap="none">
                <a:spAutoFit/>
              </a:bodyPr>
              <a:lstStyle/>
              <a:p>
                <a:pPr>
                  <a:spcBef>
                    <a:spcPct val="20000"/>
                  </a:spcBef>
                  <a:defRPr/>
                </a:pP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1</a:t>
                </a: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2</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5</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3 </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4</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72035">
                                            <p:txEl>
                                              <p:pRg st="0" end="0"/>
                                            </p:txEl>
                                          </p:spTgt>
                                        </p:tgtEl>
                                        <p:attrNameLst>
                                          <p:attrName>style.visibility</p:attrName>
                                        </p:attrNameLst>
                                      </p:cBhvr>
                                      <p:to>
                                        <p:strVal val="visible"/>
                                      </p:to>
                                    </p:set>
                                    <p:anim calcmode="lin" valueType="num">
                                      <p:cBhvr additive="base">
                                        <p:cTn id="7" dur="500" fill="hold"/>
                                        <p:tgtEl>
                                          <p:spTgt spid="1720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20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72035">
                                            <p:txEl>
                                              <p:pRg st="1" end="1"/>
                                            </p:txEl>
                                          </p:spTgt>
                                        </p:tgtEl>
                                        <p:attrNameLst>
                                          <p:attrName>style.visibility</p:attrName>
                                        </p:attrNameLst>
                                      </p:cBhvr>
                                      <p:to>
                                        <p:strVal val="visible"/>
                                      </p:to>
                                    </p:set>
                                    <p:anim calcmode="lin" valueType="num">
                                      <p:cBhvr additive="base">
                                        <p:cTn id="13" dur="500" fill="hold"/>
                                        <p:tgtEl>
                                          <p:spTgt spid="17203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20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72035">
                                            <p:txEl>
                                              <p:pRg st="2" end="2"/>
                                            </p:txEl>
                                          </p:spTgt>
                                        </p:tgtEl>
                                        <p:attrNameLst>
                                          <p:attrName>style.visibility</p:attrName>
                                        </p:attrNameLst>
                                      </p:cBhvr>
                                      <p:to>
                                        <p:strVal val="visible"/>
                                      </p:to>
                                    </p:set>
                                    <p:anim calcmode="lin" valueType="num">
                                      <p:cBhvr additive="base">
                                        <p:cTn id="19" dur="500" fill="hold"/>
                                        <p:tgtEl>
                                          <p:spTgt spid="17203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20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72035">
                                            <p:txEl>
                                              <p:pRg st="3" end="3"/>
                                            </p:txEl>
                                          </p:spTgt>
                                        </p:tgtEl>
                                        <p:attrNameLst>
                                          <p:attrName>style.visibility</p:attrName>
                                        </p:attrNameLst>
                                      </p:cBhvr>
                                      <p:to>
                                        <p:strVal val="visible"/>
                                      </p:to>
                                    </p:set>
                                    <p:anim calcmode="lin" valueType="num">
                                      <p:cBhvr additive="base">
                                        <p:cTn id="25" dur="500" fill="hold"/>
                                        <p:tgtEl>
                                          <p:spTgt spid="17203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7203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72035">
                                            <p:txEl>
                                              <p:pRg st="4" end="4"/>
                                            </p:txEl>
                                          </p:spTgt>
                                        </p:tgtEl>
                                        <p:attrNameLst>
                                          <p:attrName>style.visibility</p:attrName>
                                        </p:attrNameLst>
                                      </p:cBhvr>
                                      <p:to>
                                        <p:strVal val="visible"/>
                                      </p:to>
                                    </p:set>
                                    <p:anim calcmode="lin" valueType="num">
                                      <p:cBhvr additive="base">
                                        <p:cTn id="31" dur="500" fill="hold"/>
                                        <p:tgtEl>
                                          <p:spTgt spid="17203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7203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build="p" bldLvl="3"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69E5D494-8CB7-284D-0246-FC853071CF12}"/>
              </a:ext>
            </a:extLst>
          </p:cNvPr>
          <p:cNvSpPr>
            <a:spLocks noGrp="1" noChangeArrowheads="1"/>
          </p:cNvSpPr>
          <p:nvPr>
            <p:ph type="title"/>
          </p:nvPr>
        </p:nvSpPr>
        <p:spPr>
          <a:xfrm>
            <a:off x="457200" y="152400"/>
            <a:ext cx="8229600" cy="762000"/>
          </a:xfrm>
        </p:spPr>
        <p:txBody>
          <a:bodyPr>
            <a:normAutofit fontScale="90000"/>
          </a:bodyPr>
          <a:lstStyle/>
          <a:p>
            <a:pPr eaLnBrk="1" hangingPunct="1">
              <a:defRPr/>
            </a:pPr>
            <a:r>
              <a:rPr lang="en-US" dirty="0">
                <a:latin typeface="Times New Roman" pitchFamily="18" charset="0"/>
              </a:rPr>
              <a:t>Example (Cont.)</a:t>
            </a:r>
          </a:p>
        </p:txBody>
      </p:sp>
      <p:sp>
        <p:nvSpPr>
          <p:cNvPr id="56323" name="Rectangle 3">
            <a:extLst>
              <a:ext uri="{FF2B5EF4-FFF2-40B4-BE49-F238E27FC236}">
                <a16:creationId xmlns:a16="http://schemas.microsoft.com/office/drawing/2014/main" id="{80CC3599-6D6B-CB1B-40F8-A83CE0047497}"/>
              </a:ext>
            </a:extLst>
          </p:cNvPr>
          <p:cNvSpPr>
            <a:spLocks noGrp="1" noChangeArrowheads="1"/>
          </p:cNvSpPr>
          <p:nvPr>
            <p:ph type="body" idx="1"/>
          </p:nvPr>
        </p:nvSpPr>
        <p:spPr>
          <a:xfrm>
            <a:off x="228600" y="1143000"/>
            <a:ext cx="8686800" cy="5257800"/>
          </a:xfrm>
        </p:spPr>
        <p:txBody>
          <a:bodyPr lIns="0" rIns="0"/>
          <a:lstStyle/>
          <a:p>
            <a:pPr eaLnBrk="1" hangingPunct="1">
              <a:defRPr/>
            </a:pPr>
            <a:r>
              <a:rPr lang="en-US" dirty="0">
                <a:latin typeface="Times New Roman" pitchFamily="18" charset="0"/>
              </a:rPr>
              <a:t>Now try vertices of degree 4:</a:t>
            </a:r>
          </a:p>
          <a:p>
            <a:pPr lvl="1" eaLnBrk="1" hangingPunct="1">
              <a:buFontTx/>
              <a:buNone/>
              <a:defRPr/>
            </a:pPr>
            <a:r>
              <a:rPr lang="en-US" dirty="0">
                <a:latin typeface="Times New Roman" pitchFamily="18" charset="0"/>
              </a:rPr>
              <a:t>	deg(</a:t>
            </a:r>
            <a:r>
              <a:rPr lang="en-US" i="1" dirty="0">
                <a:latin typeface="Times New Roman" pitchFamily="18" charset="0"/>
              </a:rPr>
              <a:t>u</a:t>
            </a:r>
            <a:r>
              <a:rPr lang="en-US" baseline="-25000" dirty="0">
                <a:latin typeface="Times New Roman" pitchFamily="18" charset="0"/>
              </a:rPr>
              <a:t>2</a:t>
            </a:r>
            <a:r>
              <a:rPr lang="en-US" dirty="0">
                <a:latin typeface="Times New Roman" pitchFamily="18" charset="0"/>
              </a:rPr>
              <a:t>) = deg(</a:t>
            </a:r>
            <a:r>
              <a:rPr lang="en-US" i="1" dirty="0">
                <a:latin typeface="Times New Roman" pitchFamily="18" charset="0"/>
              </a:rPr>
              <a:t>u</a:t>
            </a:r>
            <a:r>
              <a:rPr lang="en-US" baseline="-25000" dirty="0">
                <a:latin typeface="Times New Roman" pitchFamily="18" charset="0"/>
              </a:rPr>
              <a:t>4</a:t>
            </a:r>
            <a:r>
              <a:rPr lang="en-US" dirty="0">
                <a:latin typeface="Times New Roman" pitchFamily="18" charset="0"/>
              </a:rPr>
              <a:t>) = deg(</a:t>
            </a:r>
            <a:r>
              <a:rPr lang="en-US" i="1" dirty="0">
                <a:latin typeface="Times New Roman" pitchFamily="18" charset="0"/>
              </a:rPr>
              <a:t>v</a:t>
            </a:r>
            <a:r>
              <a:rPr lang="en-US" baseline="-25000" dirty="0">
                <a:latin typeface="Times New Roman" pitchFamily="18" charset="0"/>
              </a:rPr>
              <a:t>3</a:t>
            </a:r>
            <a:r>
              <a:rPr lang="en-US" dirty="0">
                <a:latin typeface="Times New Roman" pitchFamily="18" charset="0"/>
              </a:rPr>
              <a:t>) = deg(</a:t>
            </a:r>
            <a:r>
              <a:rPr lang="en-US" i="1" dirty="0">
                <a:latin typeface="Times New Roman" pitchFamily="18" charset="0"/>
              </a:rPr>
              <a:t>v</a:t>
            </a:r>
            <a:r>
              <a:rPr lang="en-US" baseline="-25000" dirty="0">
                <a:latin typeface="Times New Roman" pitchFamily="18" charset="0"/>
              </a:rPr>
              <a:t>5</a:t>
            </a:r>
            <a:r>
              <a:rPr lang="en-US" dirty="0">
                <a:latin typeface="Times New Roman" pitchFamily="18" charset="0"/>
              </a:rPr>
              <a:t>) = 4   </a:t>
            </a:r>
          </a:p>
          <a:p>
            <a:pPr eaLnBrk="1" hangingPunct="1">
              <a:defRPr/>
            </a:pPr>
            <a:r>
              <a:rPr lang="en-US" dirty="0">
                <a:latin typeface="Times New Roman" pitchFamily="18" charset="0"/>
              </a:rPr>
              <a:t>	therefore we must have one of:</a:t>
            </a:r>
          </a:p>
          <a:p>
            <a:pPr lvl="2" eaLnBrk="1" hangingPunct="1">
              <a:buFontTx/>
              <a:buNone/>
              <a:defRPr/>
            </a:pPr>
            <a:r>
              <a:rPr lang="en-US" sz="2800" i="1" dirty="0">
                <a:latin typeface="Times New Roman" pitchFamily="18" charset="0"/>
              </a:rPr>
              <a:t>f</a:t>
            </a:r>
            <a:r>
              <a:rPr lang="en-US" sz="2800" dirty="0">
                <a:latin typeface="Times New Roman" pitchFamily="18" charset="0"/>
              </a:rPr>
              <a:t>(</a:t>
            </a:r>
            <a:r>
              <a:rPr lang="en-US" sz="2800" i="1" dirty="0">
                <a:latin typeface="Times New Roman" pitchFamily="18" charset="0"/>
              </a:rPr>
              <a:t>u</a:t>
            </a:r>
            <a:r>
              <a:rPr lang="en-US" sz="2800" baseline="-25000" dirty="0">
                <a:latin typeface="Times New Roman" pitchFamily="18" charset="0"/>
              </a:rPr>
              <a:t>2</a:t>
            </a:r>
            <a:r>
              <a:rPr lang="en-US" sz="2800" dirty="0">
                <a:latin typeface="Times New Roman" pitchFamily="18" charset="0"/>
              </a:rPr>
              <a:t>) = </a:t>
            </a:r>
            <a:r>
              <a:rPr lang="en-US" sz="2800" i="1" dirty="0">
                <a:latin typeface="Times New Roman" pitchFamily="18" charset="0"/>
              </a:rPr>
              <a:t>v</a:t>
            </a:r>
            <a:r>
              <a:rPr lang="en-US" sz="2800" baseline="-25000" dirty="0">
                <a:latin typeface="Times New Roman" pitchFamily="18" charset="0"/>
              </a:rPr>
              <a:t>3</a:t>
            </a:r>
            <a:r>
              <a:rPr lang="en-US" sz="2800" dirty="0">
                <a:latin typeface="Times New Roman" pitchFamily="18" charset="0"/>
              </a:rPr>
              <a:t> and </a:t>
            </a:r>
            <a:r>
              <a:rPr lang="en-US" sz="2800" i="1" dirty="0">
                <a:latin typeface="Times New Roman" pitchFamily="18" charset="0"/>
              </a:rPr>
              <a:t>f</a:t>
            </a:r>
            <a:r>
              <a:rPr lang="en-US" sz="2800" dirty="0">
                <a:latin typeface="Times New Roman" pitchFamily="18" charset="0"/>
              </a:rPr>
              <a:t>(</a:t>
            </a:r>
            <a:r>
              <a:rPr lang="en-US" sz="2800" i="1" dirty="0">
                <a:latin typeface="Times New Roman" pitchFamily="18" charset="0"/>
              </a:rPr>
              <a:t>u</a:t>
            </a:r>
            <a:r>
              <a:rPr lang="en-US" sz="2800" baseline="-25000" dirty="0">
                <a:latin typeface="Times New Roman" pitchFamily="18" charset="0"/>
              </a:rPr>
              <a:t>4</a:t>
            </a:r>
            <a:r>
              <a:rPr lang="en-US" sz="2800" dirty="0">
                <a:latin typeface="Times New Roman" pitchFamily="18" charset="0"/>
              </a:rPr>
              <a:t>) = </a:t>
            </a:r>
            <a:r>
              <a:rPr lang="en-US" sz="2800" i="1" dirty="0">
                <a:latin typeface="Times New Roman" pitchFamily="18" charset="0"/>
              </a:rPr>
              <a:t>v</a:t>
            </a:r>
            <a:r>
              <a:rPr lang="en-US" sz="2800" baseline="-25000" dirty="0">
                <a:latin typeface="Times New Roman" pitchFamily="18" charset="0"/>
              </a:rPr>
              <a:t>5		</a:t>
            </a:r>
            <a:r>
              <a:rPr lang="en-US" sz="2800" dirty="0">
                <a:latin typeface="Times New Roman" pitchFamily="18" charset="0"/>
              </a:rPr>
              <a:t>or</a:t>
            </a:r>
          </a:p>
          <a:p>
            <a:pPr lvl="2" eaLnBrk="1" hangingPunct="1">
              <a:buFontTx/>
              <a:buNone/>
              <a:defRPr/>
            </a:pPr>
            <a:r>
              <a:rPr lang="en-US" sz="2800" i="1" dirty="0">
                <a:latin typeface="Times New Roman" pitchFamily="18" charset="0"/>
              </a:rPr>
              <a:t>f</a:t>
            </a:r>
            <a:r>
              <a:rPr lang="en-US" sz="2800" dirty="0">
                <a:latin typeface="Times New Roman" pitchFamily="18" charset="0"/>
              </a:rPr>
              <a:t>(</a:t>
            </a:r>
            <a:r>
              <a:rPr lang="en-US" sz="2800" i="1" dirty="0">
                <a:latin typeface="Times New Roman" pitchFamily="18" charset="0"/>
              </a:rPr>
              <a:t>u</a:t>
            </a:r>
            <a:r>
              <a:rPr lang="en-US" sz="2800" baseline="-25000" dirty="0">
                <a:latin typeface="Times New Roman" pitchFamily="18" charset="0"/>
              </a:rPr>
              <a:t>2</a:t>
            </a:r>
            <a:r>
              <a:rPr lang="en-US" sz="2800" dirty="0">
                <a:latin typeface="Times New Roman" pitchFamily="18" charset="0"/>
              </a:rPr>
              <a:t>) = </a:t>
            </a:r>
            <a:r>
              <a:rPr lang="en-US" sz="2800" i="1" dirty="0">
                <a:latin typeface="Times New Roman" pitchFamily="18" charset="0"/>
              </a:rPr>
              <a:t>v</a:t>
            </a:r>
            <a:r>
              <a:rPr lang="en-US" sz="2800" baseline="-25000" dirty="0">
                <a:latin typeface="Times New Roman" pitchFamily="18" charset="0"/>
              </a:rPr>
              <a:t>5</a:t>
            </a:r>
            <a:r>
              <a:rPr lang="en-US" sz="2800" dirty="0">
                <a:latin typeface="Times New Roman" pitchFamily="18" charset="0"/>
              </a:rPr>
              <a:t> and </a:t>
            </a:r>
            <a:r>
              <a:rPr lang="en-US" sz="2800" i="1" dirty="0">
                <a:latin typeface="Times New Roman" pitchFamily="18" charset="0"/>
              </a:rPr>
              <a:t>f</a:t>
            </a:r>
            <a:r>
              <a:rPr lang="en-US" sz="2800" dirty="0">
                <a:latin typeface="Times New Roman" pitchFamily="18" charset="0"/>
              </a:rPr>
              <a:t>(</a:t>
            </a:r>
            <a:r>
              <a:rPr lang="en-US" sz="2800" i="1" dirty="0">
                <a:latin typeface="Times New Roman" pitchFamily="18" charset="0"/>
              </a:rPr>
              <a:t>u</a:t>
            </a:r>
            <a:r>
              <a:rPr lang="en-US" sz="2800" baseline="-25000" dirty="0">
                <a:latin typeface="Times New Roman" pitchFamily="18" charset="0"/>
              </a:rPr>
              <a:t>4</a:t>
            </a:r>
            <a:r>
              <a:rPr lang="en-US" sz="2800" dirty="0">
                <a:latin typeface="Times New Roman" pitchFamily="18" charset="0"/>
              </a:rPr>
              <a:t>) = </a:t>
            </a:r>
            <a:r>
              <a:rPr lang="en-US" sz="2800" i="1" dirty="0">
                <a:latin typeface="Times New Roman" pitchFamily="18" charset="0"/>
              </a:rPr>
              <a:t>v</a:t>
            </a:r>
            <a:r>
              <a:rPr lang="en-US" sz="2800" baseline="-25000" dirty="0">
                <a:latin typeface="Times New Roman" pitchFamily="18" charset="0"/>
              </a:rPr>
              <a:t>3</a:t>
            </a:r>
            <a:endParaRPr lang="en-US" sz="2800" dirty="0">
              <a:latin typeface="Times New Roman" pitchFamily="18" charset="0"/>
            </a:endParaRPr>
          </a:p>
          <a:p>
            <a:pPr eaLnBrk="1" hangingPunct="1">
              <a:defRPr/>
            </a:pPr>
            <a:endParaRPr lang="en-US" i="1" dirty="0">
              <a:latin typeface="Times New Roman" pitchFamily="18" charset="0"/>
            </a:endParaRPr>
          </a:p>
        </p:txBody>
      </p:sp>
      <p:grpSp>
        <p:nvGrpSpPr>
          <p:cNvPr id="2" name="Group 33">
            <a:extLst>
              <a:ext uri="{FF2B5EF4-FFF2-40B4-BE49-F238E27FC236}">
                <a16:creationId xmlns:a16="http://schemas.microsoft.com/office/drawing/2014/main" id="{D3CE8357-7634-D269-540E-2C9EA3F32AE4}"/>
              </a:ext>
            </a:extLst>
          </p:cNvPr>
          <p:cNvGrpSpPr>
            <a:grpSpLocks/>
          </p:cNvGrpSpPr>
          <p:nvPr/>
        </p:nvGrpSpPr>
        <p:grpSpPr bwMode="auto">
          <a:xfrm>
            <a:off x="533400" y="3967843"/>
            <a:ext cx="8001000" cy="2438400"/>
            <a:chOff x="457200" y="2133600"/>
            <a:chExt cx="8001000" cy="2438400"/>
          </a:xfrm>
        </p:grpSpPr>
        <p:sp>
          <p:nvSpPr>
            <p:cNvPr id="3" name="Rectangle 2">
              <a:extLst>
                <a:ext uri="{FF2B5EF4-FFF2-40B4-BE49-F238E27FC236}">
                  <a16:creationId xmlns:a16="http://schemas.microsoft.com/office/drawing/2014/main" id="{842EB07E-38C8-2E64-4321-A01AA4CE0D4D}"/>
                </a:ext>
              </a:extLst>
            </p:cNvPr>
            <p:cNvSpPr/>
            <p:nvPr/>
          </p:nvSpPr>
          <p:spPr bwMode="auto">
            <a:xfrm>
              <a:off x="457200" y="2133600"/>
              <a:ext cx="8001000" cy="2438400"/>
            </a:xfrm>
            <a:prstGeom prst="rect">
              <a:avLst/>
            </a:prstGeom>
            <a:solidFill>
              <a:schemeClr val="bg1"/>
            </a:solidFill>
            <a:ln w="25400" cap="flat" cmpd="sng" algn="ctr">
              <a:noFill/>
              <a:prstDash val="solid"/>
              <a:round/>
              <a:headEnd type="none" w="med" len="med"/>
              <a:tailEnd type="triangle" w="med" len="med"/>
            </a:ln>
            <a:effectLst/>
          </p:spPr>
          <p:txBody>
            <a:bodyPr/>
            <a:lstStyle/>
            <a:p>
              <a:pPr eaLnBrk="1" hangingPunct="1">
                <a:spcBef>
                  <a:spcPct val="20000"/>
                </a:spcBef>
                <a:defRPr/>
              </a:pPr>
              <a:endParaRPr lang="en-US">
                <a:effectLst>
                  <a:outerShdw blurRad="38100" dist="38100" dir="2700000" algn="tl">
                    <a:srgbClr val="000000">
                      <a:alpha val="43137"/>
                    </a:srgbClr>
                  </a:outerShdw>
                </a:effectLst>
              </a:endParaRPr>
            </a:p>
          </p:txBody>
        </p:sp>
        <p:grpSp>
          <p:nvGrpSpPr>
            <p:cNvPr id="4" name="Group 5">
              <a:extLst>
                <a:ext uri="{FF2B5EF4-FFF2-40B4-BE49-F238E27FC236}">
                  <a16:creationId xmlns:a16="http://schemas.microsoft.com/office/drawing/2014/main" id="{890D572A-B7A5-2BD3-B0DF-D617D3087041}"/>
                </a:ext>
              </a:extLst>
            </p:cNvPr>
            <p:cNvGrpSpPr>
              <a:grpSpLocks/>
            </p:cNvGrpSpPr>
            <p:nvPr/>
          </p:nvGrpSpPr>
          <p:grpSpPr bwMode="auto">
            <a:xfrm>
              <a:off x="1203325" y="2146300"/>
              <a:ext cx="6840538" cy="1974850"/>
              <a:chOff x="758" y="1352"/>
              <a:chExt cx="4309" cy="1244"/>
            </a:xfrm>
          </p:grpSpPr>
          <p:sp>
            <p:nvSpPr>
              <p:cNvPr id="6" name="Oval 6">
                <a:extLst>
                  <a:ext uri="{FF2B5EF4-FFF2-40B4-BE49-F238E27FC236}">
                    <a16:creationId xmlns:a16="http://schemas.microsoft.com/office/drawing/2014/main" id="{ADA5F7AA-BB36-C4CE-79F1-831118598DBE}"/>
                  </a:ext>
                </a:extLst>
              </p:cNvPr>
              <p:cNvSpPr>
                <a:spLocks noChangeAspect="1" noChangeArrowheads="1"/>
              </p:cNvSpPr>
              <p:nvPr/>
            </p:nvSpPr>
            <p:spPr bwMode="auto">
              <a:xfrm>
                <a:off x="1114" y="1597"/>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1" name="Rectangle 7">
                <a:extLst>
                  <a:ext uri="{FF2B5EF4-FFF2-40B4-BE49-F238E27FC236}">
                    <a16:creationId xmlns:a16="http://schemas.microsoft.com/office/drawing/2014/main" id="{914C0CBB-9E43-5F84-8AAB-38A1B83FC58C}"/>
                  </a:ext>
                </a:extLst>
              </p:cNvPr>
              <p:cNvSpPr>
                <a:spLocks noChangeArrowheads="1"/>
              </p:cNvSpPr>
              <p:nvPr/>
            </p:nvSpPr>
            <p:spPr bwMode="auto">
              <a:xfrm>
                <a:off x="1152" y="1645"/>
                <a:ext cx="624" cy="624"/>
              </a:xfrm>
              <a:prstGeom prst="rect">
                <a:avLst/>
              </a:prstGeom>
              <a:noFill/>
              <a:ln w="2857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34" name="Line 8">
                <a:extLst>
                  <a:ext uri="{FF2B5EF4-FFF2-40B4-BE49-F238E27FC236}">
                    <a16:creationId xmlns:a16="http://schemas.microsoft.com/office/drawing/2014/main" id="{68E08F65-29E1-794D-0C42-118F6F9BE6A4}"/>
                  </a:ext>
                </a:extLst>
              </p:cNvPr>
              <p:cNvSpPr>
                <a:spLocks noChangeShapeType="1"/>
              </p:cNvSpPr>
              <p:nvPr/>
            </p:nvSpPr>
            <p:spPr bwMode="auto">
              <a:xfrm>
                <a:off x="1152" y="1645"/>
                <a:ext cx="624" cy="624"/>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35" name="Line 9">
                <a:extLst>
                  <a:ext uri="{FF2B5EF4-FFF2-40B4-BE49-F238E27FC236}">
                    <a16:creationId xmlns:a16="http://schemas.microsoft.com/office/drawing/2014/main" id="{FB349F34-8360-8F39-C103-0567AC60DCFA}"/>
                  </a:ext>
                </a:extLst>
              </p:cNvPr>
              <p:cNvSpPr>
                <a:spLocks noChangeShapeType="1"/>
              </p:cNvSpPr>
              <p:nvPr/>
            </p:nvSpPr>
            <p:spPr bwMode="auto">
              <a:xfrm flipV="1">
                <a:off x="1152" y="1645"/>
                <a:ext cx="624" cy="624"/>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36" name="Line 10">
                <a:extLst>
                  <a:ext uri="{FF2B5EF4-FFF2-40B4-BE49-F238E27FC236}">
                    <a16:creationId xmlns:a16="http://schemas.microsoft.com/office/drawing/2014/main" id="{D501D691-D647-2636-75E0-EEA8143C1C9D}"/>
                  </a:ext>
                </a:extLst>
              </p:cNvPr>
              <p:cNvSpPr>
                <a:spLocks noChangeShapeType="1"/>
              </p:cNvSpPr>
              <p:nvPr/>
            </p:nvSpPr>
            <p:spPr bwMode="auto">
              <a:xfrm>
                <a:off x="1776" y="1645"/>
                <a:ext cx="624" cy="624"/>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37" name="Line 11">
                <a:extLst>
                  <a:ext uri="{FF2B5EF4-FFF2-40B4-BE49-F238E27FC236}">
                    <a16:creationId xmlns:a16="http://schemas.microsoft.com/office/drawing/2014/main" id="{ED0DAE91-6BF6-9064-09D8-9E18436AA1D3}"/>
                  </a:ext>
                </a:extLst>
              </p:cNvPr>
              <p:cNvSpPr>
                <a:spLocks noChangeShapeType="1"/>
              </p:cNvSpPr>
              <p:nvPr/>
            </p:nvSpPr>
            <p:spPr bwMode="auto">
              <a:xfrm>
                <a:off x="1776" y="2269"/>
                <a:ext cx="624" cy="0"/>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38" name="Oval 12">
                <a:extLst>
                  <a:ext uri="{FF2B5EF4-FFF2-40B4-BE49-F238E27FC236}">
                    <a16:creationId xmlns:a16="http://schemas.microsoft.com/office/drawing/2014/main" id="{5F33017E-0336-BF8F-F205-54B68EEB3911}"/>
                  </a:ext>
                </a:extLst>
              </p:cNvPr>
              <p:cNvSpPr>
                <a:spLocks noChangeAspect="1" noChangeArrowheads="1"/>
              </p:cNvSpPr>
              <p:nvPr/>
            </p:nvSpPr>
            <p:spPr bwMode="auto">
              <a:xfrm>
                <a:off x="1738" y="1597"/>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39" name="Oval 13">
                <a:extLst>
                  <a:ext uri="{FF2B5EF4-FFF2-40B4-BE49-F238E27FC236}">
                    <a16:creationId xmlns:a16="http://schemas.microsoft.com/office/drawing/2014/main" id="{95EC9CD1-27A2-81C9-FC17-03DD6FDBD7BF}"/>
                  </a:ext>
                </a:extLst>
              </p:cNvPr>
              <p:cNvSpPr>
                <a:spLocks noChangeAspect="1" noChangeArrowheads="1"/>
              </p:cNvSpPr>
              <p:nvPr/>
            </p:nvSpPr>
            <p:spPr bwMode="auto">
              <a:xfrm>
                <a:off x="1104" y="2221"/>
                <a:ext cx="86" cy="86"/>
              </a:xfrm>
              <a:prstGeom prst="ellipse">
                <a:avLst/>
              </a:prstGeom>
              <a:solidFill>
                <a:schemeClr val="tx1"/>
              </a:solidFill>
              <a:ln w="9525">
                <a:solidFill>
                  <a:schemeClr val="tx1"/>
                </a:solidFill>
                <a:miter lim="800000"/>
                <a:headEnd/>
                <a:tailEnd/>
              </a:ln>
            </p:spPr>
            <p:txBody>
              <a:bodyPr wrap="none" anchor="ctr"/>
              <a:lstStyle/>
              <a:p>
                <a:pPr>
                  <a:spcBef>
                    <a:spcPct val="20000"/>
                  </a:spcBef>
                  <a:defRPr/>
                </a:pPr>
                <a:endParaRPr lang="en-US" sz="2400">
                  <a:effectLst>
                    <a:outerShdw blurRad="38100" dist="38100" dir="2700000" algn="tl">
                      <a:srgbClr val="000000">
                        <a:alpha val="43137"/>
                      </a:srgbClr>
                    </a:outerShdw>
                  </a:effectLst>
                  <a:latin typeface="Book Antiqua" pitchFamily="18" charset="0"/>
                </a:endParaRPr>
              </a:p>
            </p:txBody>
          </p:sp>
          <p:sp>
            <p:nvSpPr>
              <p:cNvPr id="40" name="Oval 14">
                <a:extLst>
                  <a:ext uri="{FF2B5EF4-FFF2-40B4-BE49-F238E27FC236}">
                    <a16:creationId xmlns:a16="http://schemas.microsoft.com/office/drawing/2014/main" id="{92A1ACE9-D37E-68AC-6DB6-D9B829209A46}"/>
                  </a:ext>
                </a:extLst>
              </p:cNvPr>
              <p:cNvSpPr>
                <a:spLocks noChangeAspect="1" noChangeArrowheads="1"/>
              </p:cNvSpPr>
              <p:nvPr/>
            </p:nvSpPr>
            <p:spPr bwMode="auto">
              <a:xfrm>
                <a:off x="2362" y="2221"/>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41" name="Oval 15">
                <a:extLst>
                  <a:ext uri="{FF2B5EF4-FFF2-40B4-BE49-F238E27FC236}">
                    <a16:creationId xmlns:a16="http://schemas.microsoft.com/office/drawing/2014/main" id="{855655A7-C627-E763-8B75-3FF58AA10CAD}"/>
                  </a:ext>
                </a:extLst>
              </p:cNvPr>
              <p:cNvSpPr>
                <a:spLocks noChangeAspect="1" noChangeArrowheads="1"/>
              </p:cNvSpPr>
              <p:nvPr/>
            </p:nvSpPr>
            <p:spPr bwMode="auto">
              <a:xfrm>
                <a:off x="1738" y="2221"/>
                <a:ext cx="86" cy="86"/>
              </a:xfrm>
              <a:prstGeom prst="ellipse">
                <a:avLst/>
              </a:prstGeom>
              <a:solidFill>
                <a:schemeClr val="tx1"/>
              </a:solidFill>
              <a:ln w="9525">
                <a:solidFill>
                  <a:schemeClr val="tx1"/>
                </a:solidFill>
                <a:miter lim="800000"/>
                <a:headEnd/>
                <a:tailEnd/>
              </a:ln>
            </p:spPr>
            <p:txBody>
              <a:bodyPr wrap="none" anchor="ctr"/>
              <a:lstStyle/>
              <a:p>
                <a:pPr>
                  <a:spcBef>
                    <a:spcPct val="20000"/>
                  </a:spcBef>
                  <a:defRPr/>
                </a:pPr>
                <a:endParaRPr lang="en-US" sz="2400">
                  <a:effectLst>
                    <a:outerShdw blurRad="38100" dist="38100" dir="2700000" algn="tl">
                      <a:srgbClr val="000000">
                        <a:alpha val="43137"/>
                      </a:srgbClr>
                    </a:outerShdw>
                  </a:effectLst>
                  <a:latin typeface="Book Antiqua" pitchFamily="18" charset="0"/>
                </a:endParaRPr>
              </a:p>
            </p:txBody>
          </p:sp>
          <p:sp>
            <p:nvSpPr>
              <p:cNvPr id="42" name="Oval 16">
                <a:extLst>
                  <a:ext uri="{FF2B5EF4-FFF2-40B4-BE49-F238E27FC236}">
                    <a16:creationId xmlns:a16="http://schemas.microsoft.com/office/drawing/2014/main" id="{B00E4FBD-E9DA-DEEE-0D20-D3F2B30BB82F}"/>
                  </a:ext>
                </a:extLst>
              </p:cNvPr>
              <p:cNvSpPr>
                <a:spLocks noChangeAspect="1" noChangeArrowheads="1"/>
              </p:cNvSpPr>
              <p:nvPr/>
            </p:nvSpPr>
            <p:spPr bwMode="auto">
              <a:xfrm>
                <a:off x="3808" y="1546"/>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43" name="Oval 17">
                <a:extLst>
                  <a:ext uri="{FF2B5EF4-FFF2-40B4-BE49-F238E27FC236}">
                    <a16:creationId xmlns:a16="http://schemas.microsoft.com/office/drawing/2014/main" id="{A3A2944E-9429-D3E2-A072-273C1D787C90}"/>
                  </a:ext>
                </a:extLst>
              </p:cNvPr>
              <p:cNvSpPr>
                <a:spLocks noChangeAspect="1" noChangeArrowheads="1"/>
              </p:cNvSpPr>
              <p:nvPr/>
            </p:nvSpPr>
            <p:spPr bwMode="auto">
              <a:xfrm>
                <a:off x="3312" y="1882"/>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44" name="Oval 18">
                <a:extLst>
                  <a:ext uri="{FF2B5EF4-FFF2-40B4-BE49-F238E27FC236}">
                    <a16:creationId xmlns:a16="http://schemas.microsoft.com/office/drawing/2014/main" id="{926E2865-018B-1977-54DF-924D2B3B0857}"/>
                  </a:ext>
                </a:extLst>
              </p:cNvPr>
              <p:cNvSpPr>
                <a:spLocks noChangeAspect="1" noChangeArrowheads="1"/>
              </p:cNvSpPr>
              <p:nvPr/>
            </p:nvSpPr>
            <p:spPr bwMode="auto">
              <a:xfrm>
                <a:off x="3952" y="2221"/>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45" name="Oval 19">
                <a:extLst>
                  <a:ext uri="{FF2B5EF4-FFF2-40B4-BE49-F238E27FC236}">
                    <a16:creationId xmlns:a16="http://schemas.microsoft.com/office/drawing/2014/main" id="{DA9EDB68-B0F3-BD87-1E6D-942B691005F3}"/>
                  </a:ext>
                </a:extLst>
              </p:cNvPr>
              <p:cNvSpPr>
                <a:spLocks noChangeAspect="1" noChangeArrowheads="1"/>
              </p:cNvSpPr>
              <p:nvPr/>
            </p:nvSpPr>
            <p:spPr bwMode="auto">
              <a:xfrm>
                <a:off x="4576" y="2029"/>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grpSp>
            <p:nvGrpSpPr>
              <p:cNvPr id="46" name="Group 20">
                <a:extLst>
                  <a:ext uri="{FF2B5EF4-FFF2-40B4-BE49-F238E27FC236}">
                    <a16:creationId xmlns:a16="http://schemas.microsoft.com/office/drawing/2014/main" id="{4FEA9517-78DB-B3D4-01E7-F484CD002A8D}"/>
                  </a:ext>
                </a:extLst>
              </p:cNvPr>
              <p:cNvGrpSpPr>
                <a:grpSpLocks/>
              </p:cNvGrpSpPr>
              <p:nvPr/>
            </p:nvGrpSpPr>
            <p:grpSpPr bwMode="auto">
              <a:xfrm>
                <a:off x="3328" y="1597"/>
                <a:ext cx="1392" cy="672"/>
                <a:chOff x="3120" y="1536"/>
                <a:chExt cx="1392" cy="672"/>
              </a:xfrm>
            </p:grpSpPr>
            <p:sp>
              <p:nvSpPr>
                <p:cNvPr id="51" name="Line 21">
                  <a:extLst>
                    <a:ext uri="{FF2B5EF4-FFF2-40B4-BE49-F238E27FC236}">
                      <a16:creationId xmlns:a16="http://schemas.microsoft.com/office/drawing/2014/main" id="{472A2807-02BC-E7FC-C233-83A1A346FE3F}"/>
                    </a:ext>
                  </a:extLst>
                </p:cNvPr>
                <p:cNvSpPr>
                  <a:spLocks noChangeShapeType="1"/>
                </p:cNvSpPr>
                <p:nvPr/>
              </p:nvSpPr>
              <p:spPr bwMode="auto">
                <a:xfrm flipV="1">
                  <a:off x="3120" y="1536"/>
                  <a:ext cx="528" cy="336"/>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2" name="Line 22">
                  <a:extLst>
                    <a:ext uri="{FF2B5EF4-FFF2-40B4-BE49-F238E27FC236}">
                      <a16:creationId xmlns:a16="http://schemas.microsoft.com/office/drawing/2014/main" id="{D193B51E-5218-B7CC-3583-7CACC6F66558}"/>
                    </a:ext>
                  </a:extLst>
                </p:cNvPr>
                <p:cNvSpPr>
                  <a:spLocks noChangeShapeType="1"/>
                </p:cNvSpPr>
                <p:nvPr/>
              </p:nvSpPr>
              <p:spPr bwMode="auto">
                <a:xfrm flipV="1">
                  <a:off x="3120" y="1584"/>
                  <a:ext cx="1392" cy="288"/>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3" name="Line 23">
                  <a:extLst>
                    <a:ext uri="{FF2B5EF4-FFF2-40B4-BE49-F238E27FC236}">
                      <a16:creationId xmlns:a16="http://schemas.microsoft.com/office/drawing/2014/main" id="{FC83A637-D9AD-21CF-771D-07057AFC1500}"/>
                    </a:ext>
                  </a:extLst>
                </p:cNvPr>
                <p:cNvSpPr>
                  <a:spLocks noChangeShapeType="1"/>
                </p:cNvSpPr>
                <p:nvPr/>
              </p:nvSpPr>
              <p:spPr bwMode="auto">
                <a:xfrm>
                  <a:off x="3648" y="1536"/>
                  <a:ext cx="768" cy="480"/>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4" name="Line 24">
                  <a:extLst>
                    <a:ext uri="{FF2B5EF4-FFF2-40B4-BE49-F238E27FC236}">
                      <a16:creationId xmlns:a16="http://schemas.microsoft.com/office/drawing/2014/main" id="{32B375FB-EA8A-6507-92EE-81CA5C30651F}"/>
                    </a:ext>
                  </a:extLst>
                </p:cNvPr>
                <p:cNvSpPr>
                  <a:spLocks noChangeShapeType="1"/>
                </p:cNvSpPr>
                <p:nvPr/>
              </p:nvSpPr>
              <p:spPr bwMode="auto">
                <a:xfrm>
                  <a:off x="3120" y="1872"/>
                  <a:ext cx="672" cy="336"/>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5" name="Line 25">
                  <a:extLst>
                    <a:ext uri="{FF2B5EF4-FFF2-40B4-BE49-F238E27FC236}">
                      <a16:creationId xmlns:a16="http://schemas.microsoft.com/office/drawing/2014/main" id="{F7F3FCF4-9BC0-516A-351A-8E750FDD377F}"/>
                    </a:ext>
                  </a:extLst>
                </p:cNvPr>
                <p:cNvSpPr>
                  <a:spLocks noChangeShapeType="1"/>
                </p:cNvSpPr>
                <p:nvPr/>
              </p:nvSpPr>
              <p:spPr bwMode="auto">
                <a:xfrm flipV="1">
                  <a:off x="3792" y="2016"/>
                  <a:ext cx="624" cy="192"/>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6" name="Line 26">
                  <a:extLst>
                    <a:ext uri="{FF2B5EF4-FFF2-40B4-BE49-F238E27FC236}">
                      <a16:creationId xmlns:a16="http://schemas.microsoft.com/office/drawing/2014/main" id="{F11EBAA8-3897-8231-F451-726F03A6928D}"/>
                    </a:ext>
                  </a:extLst>
                </p:cNvPr>
                <p:cNvSpPr>
                  <a:spLocks noChangeShapeType="1"/>
                </p:cNvSpPr>
                <p:nvPr/>
              </p:nvSpPr>
              <p:spPr bwMode="auto">
                <a:xfrm flipH="1">
                  <a:off x="4416" y="1584"/>
                  <a:ext cx="96" cy="432"/>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7" name="Line 27">
                  <a:extLst>
                    <a:ext uri="{FF2B5EF4-FFF2-40B4-BE49-F238E27FC236}">
                      <a16:creationId xmlns:a16="http://schemas.microsoft.com/office/drawing/2014/main" id="{216BF26F-EC31-3253-412F-906CD8F611C3}"/>
                    </a:ext>
                  </a:extLst>
                </p:cNvPr>
                <p:cNvSpPr>
                  <a:spLocks noChangeShapeType="1"/>
                </p:cNvSpPr>
                <p:nvPr/>
              </p:nvSpPr>
              <p:spPr bwMode="auto">
                <a:xfrm>
                  <a:off x="3648" y="1536"/>
                  <a:ext cx="144" cy="672"/>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8" name="Line 28">
                  <a:extLst>
                    <a:ext uri="{FF2B5EF4-FFF2-40B4-BE49-F238E27FC236}">
                      <a16:creationId xmlns:a16="http://schemas.microsoft.com/office/drawing/2014/main" id="{184FECDF-00E3-2AB1-783E-DCABF16BB17E}"/>
                    </a:ext>
                  </a:extLst>
                </p:cNvPr>
                <p:cNvSpPr>
                  <a:spLocks noChangeShapeType="1"/>
                </p:cNvSpPr>
                <p:nvPr/>
              </p:nvSpPr>
              <p:spPr bwMode="auto">
                <a:xfrm>
                  <a:off x="3120" y="1872"/>
                  <a:ext cx="1296" cy="144"/>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grpSp>
          <p:sp>
            <p:nvSpPr>
              <p:cNvPr id="47" name="Oval 29">
                <a:extLst>
                  <a:ext uri="{FF2B5EF4-FFF2-40B4-BE49-F238E27FC236}">
                    <a16:creationId xmlns:a16="http://schemas.microsoft.com/office/drawing/2014/main" id="{C0E6EF91-E8F7-125E-BE9F-F2658D7DF564}"/>
                  </a:ext>
                </a:extLst>
              </p:cNvPr>
              <p:cNvSpPr>
                <a:spLocks noChangeAspect="1" noChangeArrowheads="1"/>
              </p:cNvSpPr>
              <p:nvPr/>
            </p:nvSpPr>
            <p:spPr bwMode="auto">
              <a:xfrm>
                <a:off x="4672" y="1594"/>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48" name="Text Box 30">
                <a:extLst>
                  <a:ext uri="{FF2B5EF4-FFF2-40B4-BE49-F238E27FC236}">
                    <a16:creationId xmlns:a16="http://schemas.microsoft.com/office/drawing/2014/main" id="{DE363C4B-23A4-CE40-37AA-C7D54AAD728F}"/>
                  </a:ext>
                </a:extLst>
              </p:cNvPr>
              <p:cNvSpPr txBox="1">
                <a:spLocks noChangeArrowheads="1"/>
              </p:cNvSpPr>
              <p:nvPr/>
            </p:nvSpPr>
            <p:spPr bwMode="auto">
              <a:xfrm>
                <a:off x="1344" y="2363"/>
                <a:ext cx="3138" cy="233"/>
              </a:xfrm>
              <a:prstGeom prst="rect">
                <a:avLst/>
              </a:prstGeom>
              <a:noFill/>
              <a:ln w="9525">
                <a:noFill/>
                <a:miter lim="800000"/>
                <a:headEnd/>
                <a:tailEnd/>
              </a:ln>
            </p:spPr>
            <p:txBody>
              <a:bodyPr wrap="square">
                <a:spAutoFit/>
              </a:bodyPr>
              <a:lstStyle/>
              <a:p>
                <a:pPr>
                  <a:spcBef>
                    <a:spcPct val="50000"/>
                  </a:spcBef>
                  <a:defRPr/>
                </a:pPr>
                <a:r>
                  <a:rPr lang="en-US" i="1" dirty="0">
                    <a:solidFill>
                      <a:schemeClr val="tx2"/>
                    </a:solidFill>
                    <a:effectLst>
                      <a:outerShdw blurRad="38100" dist="38100" dir="2700000" algn="tl">
                        <a:srgbClr val="000000">
                          <a:alpha val="43137"/>
                        </a:srgbClr>
                      </a:outerShdw>
                    </a:effectLst>
                    <a:latin typeface="Bookman Old Style" pitchFamily="18" charset="0"/>
                  </a:rPr>
                  <a:t>G                                               H</a:t>
                </a:r>
              </a:p>
            </p:txBody>
          </p:sp>
          <p:sp>
            <p:nvSpPr>
              <p:cNvPr id="49" name="Text Box 31">
                <a:extLst>
                  <a:ext uri="{FF2B5EF4-FFF2-40B4-BE49-F238E27FC236}">
                    <a16:creationId xmlns:a16="http://schemas.microsoft.com/office/drawing/2014/main" id="{A6876349-91B5-4084-4B78-0E8EC34123C5}"/>
                  </a:ext>
                </a:extLst>
              </p:cNvPr>
              <p:cNvSpPr txBox="1">
                <a:spLocks noChangeArrowheads="1"/>
              </p:cNvSpPr>
              <p:nvPr/>
            </p:nvSpPr>
            <p:spPr bwMode="auto">
              <a:xfrm>
                <a:off x="758" y="1400"/>
                <a:ext cx="2075" cy="1128"/>
              </a:xfrm>
              <a:prstGeom prst="rect">
                <a:avLst/>
              </a:prstGeom>
              <a:noFill/>
              <a:ln w="9525">
                <a:noFill/>
                <a:miter lim="800000"/>
                <a:headEnd/>
                <a:tailEnd/>
              </a:ln>
            </p:spPr>
            <p:txBody>
              <a:bodyPr>
                <a:spAutoFit/>
              </a:bodyPr>
              <a:lstStyle/>
              <a:p>
                <a:pPr>
                  <a:spcBef>
                    <a:spcPct val="20000"/>
                  </a:spcBef>
                  <a:defRPr/>
                </a:pPr>
                <a:r>
                  <a:rPr lang="en-US" sz="2400" i="1" dirty="0">
                    <a:solidFill>
                      <a:schemeClr val="tx2"/>
                    </a:solidFill>
                    <a:effectLst>
                      <a:outerShdw blurRad="38100" dist="38100" dir="2700000" algn="tl">
                        <a:srgbClr val="000000">
                          <a:alpha val="43137"/>
                        </a:srgbClr>
                      </a:outerShdw>
                    </a:effectLst>
                    <a:latin typeface="Bookman Old Style" pitchFamily="18" charset="0"/>
                  </a:rPr>
                  <a:t> u</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1</a:t>
                </a: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u</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2</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r>
                  <a:rPr lang="en-US" sz="2400" i="1" dirty="0">
                    <a:solidFill>
                      <a:schemeClr val="tx2"/>
                    </a:solidFill>
                    <a:effectLst>
                      <a:outerShdw blurRad="38100" dist="38100" dir="2700000" algn="tl">
                        <a:srgbClr val="000000">
                          <a:alpha val="43137"/>
                        </a:srgbClr>
                      </a:outerShdw>
                    </a:effectLst>
                    <a:latin typeface="Bookman Old Style" pitchFamily="18" charset="0"/>
                  </a:rPr>
                  <a:t> u</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5</a:t>
                </a: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u</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4            </a:t>
                </a:r>
                <a:r>
                  <a:rPr lang="en-US" sz="2400" i="1" dirty="0">
                    <a:solidFill>
                      <a:schemeClr val="tx2"/>
                    </a:solidFill>
                    <a:effectLst>
                      <a:outerShdw blurRad="38100" dist="38100" dir="2700000" algn="tl">
                        <a:srgbClr val="000000">
                          <a:alpha val="43137"/>
                        </a:srgbClr>
                      </a:outerShdw>
                    </a:effectLst>
                    <a:latin typeface="Bookman Old Style" pitchFamily="18" charset="0"/>
                  </a:rPr>
                  <a:t>u</a:t>
                </a:r>
                <a:r>
                  <a:rPr lang="en-US" sz="2400" i="1" baseline="-25000" dirty="0">
                    <a:solidFill>
                      <a:schemeClr val="tx2"/>
                    </a:solidFill>
                    <a:effectLst>
                      <a:outerShdw blurRad="38100" dist="38100" dir="2700000" algn="tl">
                        <a:srgbClr val="000000">
                          <a:alpha val="43137"/>
                        </a:srgbClr>
                      </a:outerShdw>
                    </a:effectLst>
                    <a:latin typeface="Bookman Old Style" pitchFamily="18" charset="0"/>
                  </a:rPr>
                  <a:t>3</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p:txBody>
          </p:sp>
          <p:sp>
            <p:nvSpPr>
              <p:cNvPr id="50" name="Text Box 32">
                <a:extLst>
                  <a:ext uri="{FF2B5EF4-FFF2-40B4-BE49-F238E27FC236}">
                    <a16:creationId xmlns:a16="http://schemas.microsoft.com/office/drawing/2014/main" id="{3B5B91E9-A636-952B-7CA1-C507AD4F9DE9}"/>
                  </a:ext>
                </a:extLst>
              </p:cNvPr>
              <p:cNvSpPr txBox="1">
                <a:spLocks noChangeArrowheads="1"/>
              </p:cNvSpPr>
              <p:nvPr/>
            </p:nvSpPr>
            <p:spPr bwMode="auto">
              <a:xfrm>
                <a:off x="2980" y="1352"/>
                <a:ext cx="2087" cy="1128"/>
              </a:xfrm>
              <a:prstGeom prst="rect">
                <a:avLst/>
              </a:prstGeom>
              <a:noFill/>
              <a:ln w="9525">
                <a:noFill/>
                <a:miter lim="800000"/>
                <a:headEnd/>
                <a:tailEnd/>
              </a:ln>
            </p:spPr>
            <p:txBody>
              <a:bodyPr wrap="none">
                <a:spAutoFit/>
              </a:bodyPr>
              <a:lstStyle/>
              <a:p>
                <a:pPr>
                  <a:spcBef>
                    <a:spcPct val="20000"/>
                  </a:spcBef>
                  <a:defRPr/>
                </a:pP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1</a:t>
                </a: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2</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5</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3 </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4</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p:txBody>
          </p:sp>
        </p:gr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 calcmode="lin" valueType="num">
                                      <p:cBhvr additive="base">
                                        <p:cTn id="7" dur="500" fill="hold"/>
                                        <p:tgtEl>
                                          <p:spTgt spid="563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63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6323">
                                            <p:txEl>
                                              <p:pRg st="1" end="1"/>
                                            </p:txEl>
                                          </p:spTgt>
                                        </p:tgtEl>
                                        <p:attrNameLst>
                                          <p:attrName>style.visibility</p:attrName>
                                        </p:attrNameLst>
                                      </p:cBhvr>
                                      <p:to>
                                        <p:strVal val="visible"/>
                                      </p:to>
                                    </p:set>
                                    <p:anim calcmode="lin" valueType="num">
                                      <p:cBhvr additive="base">
                                        <p:cTn id="13" dur="500" fill="hold"/>
                                        <p:tgtEl>
                                          <p:spTgt spid="563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63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56323">
                                            <p:txEl>
                                              <p:pRg st="2" end="2"/>
                                            </p:txEl>
                                          </p:spTgt>
                                        </p:tgtEl>
                                        <p:attrNameLst>
                                          <p:attrName>style.visibility</p:attrName>
                                        </p:attrNameLst>
                                      </p:cBhvr>
                                      <p:to>
                                        <p:strVal val="visible"/>
                                      </p:to>
                                    </p:set>
                                    <p:anim calcmode="lin" valueType="num">
                                      <p:cBhvr additive="base">
                                        <p:cTn id="19" dur="500" fill="hold"/>
                                        <p:tgtEl>
                                          <p:spTgt spid="5632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63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56323">
                                            <p:txEl>
                                              <p:pRg st="3" end="3"/>
                                            </p:txEl>
                                          </p:spTgt>
                                        </p:tgtEl>
                                        <p:attrNameLst>
                                          <p:attrName>style.visibility</p:attrName>
                                        </p:attrNameLst>
                                      </p:cBhvr>
                                      <p:to>
                                        <p:strVal val="visible"/>
                                      </p:to>
                                    </p:set>
                                    <p:anim calcmode="lin" valueType="num">
                                      <p:cBhvr additive="base">
                                        <p:cTn id="25" dur="500" fill="hold"/>
                                        <p:tgtEl>
                                          <p:spTgt spid="5632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632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56323">
                                            <p:txEl>
                                              <p:pRg st="4" end="4"/>
                                            </p:txEl>
                                          </p:spTgt>
                                        </p:tgtEl>
                                        <p:attrNameLst>
                                          <p:attrName>style.visibility</p:attrName>
                                        </p:attrNameLst>
                                      </p:cBhvr>
                                      <p:to>
                                        <p:strVal val="visible"/>
                                      </p:to>
                                    </p:set>
                                    <p:anim calcmode="lin" valueType="num">
                                      <p:cBhvr additive="base">
                                        <p:cTn id="31" dur="500" fill="hold"/>
                                        <p:tgtEl>
                                          <p:spTgt spid="5632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632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bldLvl="3"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14CF78A0-87E1-B82A-B16C-E603A8176685}"/>
              </a:ext>
            </a:extLst>
          </p:cNvPr>
          <p:cNvSpPr>
            <a:spLocks noGrp="1" noChangeArrowheads="1"/>
          </p:cNvSpPr>
          <p:nvPr>
            <p:ph type="title"/>
          </p:nvPr>
        </p:nvSpPr>
        <p:spPr>
          <a:xfrm>
            <a:off x="457200" y="152400"/>
            <a:ext cx="8229600" cy="914400"/>
          </a:xfrm>
        </p:spPr>
        <p:txBody>
          <a:bodyPr/>
          <a:lstStyle/>
          <a:p>
            <a:pPr eaLnBrk="1" hangingPunct="1">
              <a:defRPr/>
            </a:pPr>
            <a:r>
              <a:rPr lang="en-US">
                <a:latin typeface="Times New Roman" pitchFamily="18" charset="0"/>
              </a:rPr>
              <a:t>Example (Cont.)</a:t>
            </a:r>
          </a:p>
        </p:txBody>
      </p:sp>
      <p:sp>
        <p:nvSpPr>
          <p:cNvPr id="169987" name="Rectangle 3">
            <a:extLst>
              <a:ext uri="{FF2B5EF4-FFF2-40B4-BE49-F238E27FC236}">
                <a16:creationId xmlns:a16="http://schemas.microsoft.com/office/drawing/2014/main" id="{D2B3611C-A743-4E3E-7B07-5D7D4CC3B87E}"/>
              </a:ext>
            </a:extLst>
          </p:cNvPr>
          <p:cNvSpPr>
            <a:spLocks noGrp="1" noChangeArrowheads="1"/>
          </p:cNvSpPr>
          <p:nvPr>
            <p:ph type="body" idx="1"/>
          </p:nvPr>
        </p:nvSpPr>
        <p:spPr>
          <a:xfrm>
            <a:off x="228600" y="1295400"/>
            <a:ext cx="8686800" cy="5334000"/>
          </a:xfrm>
        </p:spPr>
        <p:txBody>
          <a:bodyPr lIns="0" rIns="0"/>
          <a:lstStyle/>
          <a:p>
            <a:pPr eaLnBrk="1" hangingPunct="1">
              <a:defRPr/>
            </a:pPr>
            <a:r>
              <a:rPr lang="en-US" sz="2800" dirty="0">
                <a:latin typeface="Times New Roman" pitchFamily="18" charset="0"/>
              </a:rPr>
              <a:t>There are four possibilities (this can get messy!)</a:t>
            </a:r>
          </a:p>
          <a:p>
            <a:pPr lvl="1" eaLnBrk="1" hangingPunct="1">
              <a:buFont typeface="Wingdings" pitchFamily="2" charset="2"/>
              <a:buNone/>
              <a:defRPr/>
            </a:pPr>
            <a:r>
              <a:rPr lang="en-US" i="1" dirty="0">
                <a:latin typeface="Times New Roman" pitchFamily="18" charset="0"/>
              </a:rPr>
              <a:t>f</a:t>
            </a:r>
            <a:r>
              <a:rPr lang="en-US" dirty="0">
                <a:latin typeface="Times New Roman" pitchFamily="18" charset="0"/>
              </a:rPr>
              <a:t>(</a:t>
            </a:r>
            <a:r>
              <a:rPr lang="en-US" i="1" dirty="0">
                <a:latin typeface="Times New Roman" pitchFamily="18" charset="0"/>
              </a:rPr>
              <a:t>u</a:t>
            </a:r>
            <a:r>
              <a:rPr lang="en-US" baseline="-25000" dirty="0">
                <a:latin typeface="Times New Roman" pitchFamily="18" charset="0"/>
              </a:rPr>
              <a:t>1</a:t>
            </a:r>
            <a:r>
              <a:rPr lang="en-US" dirty="0">
                <a:latin typeface="Times New Roman" pitchFamily="18" charset="0"/>
              </a:rPr>
              <a:t>) = </a:t>
            </a:r>
            <a:r>
              <a:rPr lang="en-US" i="1" dirty="0">
                <a:latin typeface="Times New Roman" pitchFamily="18" charset="0"/>
              </a:rPr>
              <a:t>v</a:t>
            </a:r>
            <a:r>
              <a:rPr lang="en-US" baseline="-25000" dirty="0">
                <a:latin typeface="Times New Roman" pitchFamily="18" charset="0"/>
              </a:rPr>
              <a:t>1</a:t>
            </a:r>
            <a:r>
              <a:rPr lang="en-US" dirty="0">
                <a:latin typeface="Times New Roman" pitchFamily="18" charset="0"/>
              </a:rPr>
              <a:t>, </a:t>
            </a:r>
            <a:r>
              <a:rPr lang="en-US" i="1" dirty="0">
                <a:latin typeface="Times New Roman" pitchFamily="18" charset="0"/>
              </a:rPr>
              <a:t>f</a:t>
            </a:r>
            <a:r>
              <a:rPr lang="en-US" dirty="0">
                <a:latin typeface="Times New Roman" pitchFamily="18" charset="0"/>
              </a:rPr>
              <a:t>(</a:t>
            </a:r>
            <a:r>
              <a:rPr lang="en-US" i="1" dirty="0">
                <a:latin typeface="Times New Roman" pitchFamily="18" charset="0"/>
              </a:rPr>
              <a:t>u</a:t>
            </a:r>
            <a:r>
              <a:rPr lang="en-US" baseline="-25000" dirty="0">
                <a:latin typeface="Times New Roman" pitchFamily="18" charset="0"/>
              </a:rPr>
              <a:t>2</a:t>
            </a:r>
            <a:r>
              <a:rPr lang="en-US" dirty="0">
                <a:latin typeface="Times New Roman" pitchFamily="18" charset="0"/>
              </a:rPr>
              <a:t>) = </a:t>
            </a:r>
            <a:r>
              <a:rPr lang="en-US" i="1" dirty="0">
                <a:latin typeface="Times New Roman" pitchFamily="18" charset="0"/>
              </a:rPr>
              <a:t>v</a:t>
            </a:r>
            <a:r>
              <a:rPr lang="en-US" baseline="-25000" dirty="0">
                <a:latin typeface="Times New Roman" pitchFamily="18" charset="0"/>
              </a:rPr>
              <a:t>3</a:t>
            </a:r>
            <a:r>
              <a:rPr lang="en-US" dirty="0">
                <a:latin typeface="Times New Roman" pitchFamily="18" charset="0"/>
              </a:rPr>
              <a:t>, </a:t>
            </a:r>
            <a:r>
              <a:rPr lang="en-US" i="1" dirty="0">
                <a:latin typeface="Times New Roman" pitchFamily="18" charset="0"/>
              </a:rPr>
              <a:t>f</a:t>
            </a:r>
            <a:r>
              <a:rPr lang="en-US" dirty="0">
                <a:latin typeface="Times New Roman" pitchFamily="18" charset="0"/>
              </a:rPr>
              <a:t>(</a:t>
            </a:r>
            <a:r>
              <a:rPr lang="en-US" i="1" dirty="0">
                <a:latin typeface="Times New Roman" pitchFamily="18" charset="0"/>
              </a:rPr>
              <a:t>u</a:t>
            </a:r>
            <a:r>
              <a:rPr lang="en-US" baseline="-25000" dirty="0">
                <a:latin typeface="Times New Roman" pitchFamily="18" charset="0"/>
              </a:rPr>
              <a:t>3</a:t>
            </a:r>
            <a:r>
              <a:rPr lang="en-US" dirty="0">
                <a:latin typeface="Times New Roman" pitchFamily="18" charset="0"/>
              </a:rPr>
              <a:t>) = </a:t>
            </a:r>
            <a:r>
              <a:rPr lang="en-US" i="1" dirty="0">
                <a:latin typeface="Times New Roman" pitchFamily="18" charset="0"/>
              </a:rPr>
              <a:t>v</a:t>
            </a:r>
            <a:r>
              <a:rPr lang="en-US" baseline="-25000" dirty="0">
                <a:latin typeface="Times New Roman" pitchFamily="18" charset="0"/>
              </a:rPr>
              <a:t>2</a:t>
            </a:r>
            <a:r>
              <a:rPr lang="en-US" dirty="0">
                <a:latin typeface="Times New Roman" pitchFamily="18" charset="0"/>
              </a:rPr>
              <a:t>, </a:t>
            </a:r>
            <a:r>
              <a:rPr lang="en-US" i="1" dirty="0">
                <a:latin typeface="Times New Roman" pitchFamily="18" charset="0"/>
              </a:rPr>
              <a:t>f</a:t>
            </a:r>
            <a:r>
              <a:rPr lang="en-US" dirty="0">
                <a:latin typeface="Times New Roman" pitchFamily="18" charset="0"/>
              </a:rPr>
              <a:t>(</a:t>
            </a:r>
            <a:r>
              <a:rPr lang="en-US" i="1" dirty="0">
                <a:latin typeface="Times New Roman" pitchFamily="18" charset="0"/>
              </a:rPr>
              <a:t>u</a:t>
            </a:r>
            <a:r>
              <a:rPr lang="en-US" baseline="-25000" dirty="0">
                <a:latin typeface="Times New Roman" pitchFamily="18" charset="0"/>
              </a:rPr>
              <a:t>4</a:t>
            </a:r>
            <a:r>
              <a:rPr lang="en-US" dirty="0">
                <a:latin typeface="Times New Roman" pitchFamily="18" charset="0"/>
              </a:rPr>
              <a:t>) = </a:t>
            </a:r>
            <a:r>
              <a:rPr lang="en-US" i="1" dirty="0">
                <a:latin typeface="Times New Roman" pitchFamily="18" charset="0"/>
              </a:rPr>
              <a:t>v</a:t>
            </a:r>
            <a:r>
              <a:rPr lang="en-US" baseline="-25000" dirty="0">
                <a:latin typeface="Times New Roman" pitchFamily="18" charset="0"/>
              </a:rPr>
              <a:t>5</a:t>
            </a:r>
            <a:r>
              <a:rPr lang="en-US" dirty="0">
                <a:latin typeface="Times New Roman" pitchFamily="18" charset="0"/>
              </a:rPr>
              <a:t>,</a:t>
            </a:r>
            <a:r>
              <a:rPr lang="en-US" baseline="-25000" dirty="0">
                <a:latin typeface="Times New Roman" pitchFamily="18" charset="0"/>
              </a:rPr>
              <a:t> </a:t>
            </a:r>
            <a:r>
              <a:rPr lang="en-US" i="1" dirty="0">
                <a:latin typeface="Times New Roman" pitchFamily="18" charset="0"/>
              </a:rPr>
              <a:t>f</a:t>
            </a:r>
            <a:r>
              <a:rPr lang="en-US" dirty="0">
                <a:latin typeface="Times New Roman" pitchFamily="18" charset="0"/>
              </a:rPr>
              <a:t>(</a:t>
            </a:r>
            <a:r>
              <a:rPr lang="en-US" i="1" dirty="0">
                <a:latin typeface="Times New Roman" pitchFamily="18" charset="0"/>
              </a:rPr>
              <a:t>u</a:t>
            </a:r>
            <a:r>
              <a:rPr lang="en-US" baseline="-25000" dirty="0">
                <a:latin typeface="Times New Roman" pitchFamily="18" charset="0"/>
              </a:rPr>
              <a:t>5</a:t>
            </a:r>
            <a:r>
              <a:rPr lang="en-US" dirty="0">
                <a:latin typeface="Times New Roman" pitchFamily="18" charset="0"/>
              </a:rPr>
              <a:t>) = </a:t>
            </a:r>
            <a:r>
              <a:rPr lang="en-US" i="1" dirty="0">
                <a:latin typeface="Times New Roman" pitchFamily="18" charset="0"/>
              </a:rPr>
              <a:t>v</a:t>
            </a:r>
            <a:r>
              <a:rPr lang="en-US" baseline="-25000" dirty="0">
                <a:latin typeface="Times New Roman" pitchFamily="18" charset="0"/>
              </a:rPr>
              <a:t>4</a:t>
            </a:r>
            <a:endParaRPr lang="en-US" dirty="0">
              <a:latin typeface="Times New Roman" pitchFamily="18" charset="0"/>
            </a:endParaRPr>
          </a:p>
          <a:p>
            <a:pPr lvl="1" eaLnBrk="1" hangingPunct="1">
              <a:buFont typeface="Wingdings" pitchFamily="2" charset="2"/>
              <a:buNone/>
              <a:defRPr/>
            </a:pPr>
            <a:r>
              <a:rPr lang="en-US" i="1" dirty="0">
                <a:latin typeface="Times New Roman" pitchFamily="18" charset="0"/>
              </a:rPr>
              <a:t>f</a:t>
            </a:r>
            <a:r>
              <a:rPr lang="en-US" dirty="0">
                <a:latin typeface="Times New Roman" pitchFamily="18" charset="0"/>
              </a:rPr>
              <a:t>(</a:t>
            </a:r>
            <a:r>
              <a:rPr lang="en-US" i="1" dirty="0">
                <a:latin typeface="Times New Roman" pitchFamily="18" charset="0"/>
              </a:rPr>
              <a:t>u</a:t>
            </a:r>
            <a:r>
              <a:rPr lang="en-US" baseline="-25000" dirty="0">
                <a:latin typeface="Times New Roman" pitchFamily="18" charset="0"/>
              </a:rPr>
              <a:t>1</a:t>
            </a:r>
            <a:r>
              <a:rPr lang="en-US" dirty="0">
                <a:latin typeface="Times New Roman" pitchFamily="18" charset="0"/>
              </a:rPr>
              <a:t>) = </a:t>
            </a:r>
            <a:r>
              <a:rPr lang="en-US" i="1" dirty="0">
                <a:latin typeface="Times New Roman" pitchFamily="18" charset="0"/>
              </a:rPr>
              <a:t>v</a:t>
            </a:r>
            <a:r>
              <a:rPr lang="en-US" baseline="-25000" dirty="0">
                <a:latin typeface="Times New Roman" pitchFamily="18" charset="0"/>
              </a:rPr>
              <a:t>4</a:t>
            </a:r>
            <a:r>
              <a:rPr lang="en-US" dirty="0">
                <a:latin typeface="Times New Roman" pitchFamily="18" charset="0"/>
              </a:rPr>
              <a:t>, </a:t>
            </a:r>
            <a:r>
              <a:rPr lang="en-US" i="1" dirty="0">
                <a:latin typeface="Times New Roman" pitchFamily="18" charset="0"/>
              </a:rPr>
              <a:t>f</a:t>
            </a:r>
            <a:r>
              <a:rPr lang="en-US" dirty="0">
                <a:latin typeface="Times New Roman" pitchFamily="18" charset="0"/>
              </a:rPr>
              <a:t>(</a:t>
            </a:r>
            <a:r>
              <a:rPr lang="en-US" i="1" dirty="0">
                <a:latin typeface="Times New Roman" pitchFamily="18" charset="0"/>
              </a:rPr>
              <a:t>u</a:t>
            </a:r>
            <a:r>
              <a:rPr lang="en-US" baseline="-25000" dirty="0">
                <a:latin typeface="Times New Roman" pitchFamily="18" charset="0"/>
              </a:rPr>
              <a:t>2</a:t>
            </a:r>
            <a:r>
              <a:rPr lang="en-US" dirty="0">
                <a:latin typeface="Times New Roman" pitchFamily="18" charset="0"/>
              </a:rPr>
              <a:t>) = </a:t>
            </a:r>
            <a:r>
              <a:rPr lang="en-US" i="1" dirty="0">
                <a:latin typeface="Times New Roman" pitchFamily="18" charset="0"/>
              </a:rPr>
              <a:t>v</a:t>
            </a:r>
            <a:r>
              <a:rPr lang="en-US" baseline="-25000" dirty="0">
                <a:latin typeface="Times New Roman" pitchFamily="18" charset="0"/>
              </a:rPr>
              <a:t>3</a:t>
            </a:r>
            <a:r>
              <a:rPr lang="en-US" dirty="0">
                <a:latin typeface="Times New Roman" pitchFamily="18" charset="0"/>
              </a:rPr>
              <a:t>, </a:t>
            </a:r>
            <a:r>
              <a:rPr lang="en-US" i="1" dirty="0">
                <a:latin typeface="Times New Roman" pitchFamily="18" charset="0"/>
              </a:rPr>
              <a:t>f</a:t>
            </a:r>
            <a:r>
              <a:rPr lang="en-US" dirty="0">
                <a:latin typeface="Times New Roman" pitchFamily="18" charset="0"/>
              </a:rPr>
              <a:t>(</a:t>
            </a:r>
            <a:r>
              <a:rPr lang="en-US" i="1" dirty="0">
                <a:latin typeface="Times New Roman" pitchFamily="18" charset="0"/>
              </a:rPr>
              <a:t>u</a:t>
            </a:r>
            <a:r>
              <a:rPr lang="en-US" baseline="-25000" dirty="0">
                <a:latin typeface="Times New Roman" pitchFamily="18" charset="0"/>
              </a:rPr>
              <a:t>3</a:t>
            </a:r>
            <a:r>
              <a:rPr lang="en-US" dirty="0">
                <a:latin typeface="Times New Roman" pitchFamily="18" charset="0"/>
              </a:rPr>
              <a:t>) = </a:t>
            </a:r>
            <a:r>
              <a:rPr lang="en-US" i="1" dirty="0">
                <a:latin typeface="Times New Roman" pitchFamily="18" charset="0"/>
              </a:rPr>
              <a:t>v</a:t>
            </a:r>
            <a:r>
              <a:rPr lang="en-US" baseline="-25000" dirty="0">
                <a:latin typeface="Times New Roman" pitchFamily="18" charset="0"/>
              </a:rPr>
              <a:t>2</a:t>
            </a:r>
            <a:r>
              <a:rPr lang="en-US" dirty="0">
                <a:latin typeface="Times New Roman" pitchFamily="18" charset="0"/>
              </a:rPr>
              <a:t>, </a:t>
            </a:r>
            <a:r>
              <a:rPr lang="en-US" i="1" dirty="0">
                <a:latin typeface="Times New Roman" pitchFamily="18" charset="0"/>
              </a:rPr>
              <a:t>f</a:t>
            </a:r>
            <a:r>
              <a:rPr lang="en-US" dirty="0">
                <a:latin typeface="Times New Roman" pitchFamily="18" charset="0"/>
              </a:rPr>
              <a:t>(</a:t>
            </a:r>
            <a:r>
              <a:rPr lang="en-US" i="1" dirty="0">
                <a:latin typeface="Times New Roman" pitchFamily="18" charset="0"/>
              </a:rPr>
              <a:t>u</a:t>
            </a:r>
            <a:r>
              <a:rPr lang="en-US" baseline="-25000" dirty="0">
                <a:latin typeface="Times New Roman" pitchFamily="18" charset="0"/>
              </a:rPr>
              <a:t>4</a:t>
            </a:r>
            <a:r>
              <a:rPr lang="en-US" dirty="0">
                <a:latin typeface="Times New Roman" pitchFamily="18" charset="0"/>
              </a:rPr>
              <a:t>) = </a:t>
            </a:r>
            <a:r>
              <a:rPr lang="en-US" i="1" dirty="0">
                <a:latin typeface="Times New Roman" pitchFamily="18" charset="0"/>
              </a:rPr>
              <a:t>v</a:t>
            </a:r>
            <a:r>
              <a:rPr lang="en-US" baseline="-25000" dirty="0">
                <a:latin typeface="Times New Roman" pitchFamily="18" charset="0"/>
              </a:rPr>
              <a:t>5</a:t>
            </a:r>
            <a:r>
              <a:rPr lang="en-US" dirty="0">
                <a:latin typeface="Times New Roman" pitchFamily="18" charset="0"/>
              </a:rPr>
              <a:t>,</a:t>
            </a:r>
            <a:r>
              <a:rPr lang="en-US" baseline="-25000" dirty="0">
                <a:latin typeface="Times New Roman" pitchFamily="18" charset="0"/>
              </a:rPr>
              <a:t> </a:t>
            </a:r>
            <a:r>
              <a:rPr lang="en-US" i="1" dirty="0">
                <a:latin typeface="Times New Roman" pitchFamily="18" charset="0"/>
              </a:rPr>
              <a:t>f</a:t>
            </a:r>
            <a:r>
              <a:rPr lang="en-US" dirty="0">
                <a:latin typeface="Times New Roman" pitchFamily="18" charset="0"/>
              </a:rPr>
              <a:t>(</a:t>
            </a:r>
            <a:r>
              <a:rPr lang="en-US" i="1" dirty="0">
                <a:latin typeface="Times New Roman" pitchFamily="18" charset="0"/>
              </a:rPr>
              <a:t>u</a:t>
            </a:r>
            <a:r>
              <a:rPr lang="en-US" baseline="-25000" dirty="0">
                <a:latin typeface="Times New Roman" pitchFamily="18" charset="0"/>
              </a:rPr>
              <a:t>5</a:t>
            </a:r>
            <a:r>
              <a:rPr lang="en-US" dirty="0">
                <a:latin typeface="Times New Roman" pitchFamily="18" charset="0"/>
              </a:rPr>
              <a:t>) = </a:t>
            </a:r>
            <a:r>
              <a:rPr lang="en-US" i="1" dirty="0">
                <a:latin typeface="Times New Roman" pitchFamily="18" charset="0"/>
              </a:rPr>
              <a:t>v</a:t>
            </a:r>
            <a:r>
              <a:rPr lang="en-US" baseline="-25000" dirty="0">
                <a:latin typeface="Times New Roman" pitchFamily="18" charset="0"/>
              </a:rPr>
              <a:t>1</a:t>
            </a:r>
          </a:p>
          <a:p>
            <a:pPr lvl="1" eaLnBrk="1" hangingPunct="1">
              <a:buFont typeface="Wingdings" pitchFamily="2" charset="2"/>
              <a:buNone/>
              <a:defRPr/>
            </a:pPr>
            <a:r>
              <a:rPr lang="en-US" i="1" dirty="0">
                <a:latin typeface="Times New Roman" pitchFamily="18" charset="0"/>
              </a:rPr>
              <a:t>f</a:t>
            </a:r>
            <a:r>
              <a:rPr lang="en-US" dirty="0">
                <a:latin typeface="Times New Roman" pitchFamily="18" charset="0"/>
              </a:rPr>
              <a:t>(</a:t>
            </a:r>
            <a:r>
              <a:rPr lang="en-US" i="1" dirty="0">
                <a:latin typeface="Times New Roman" pitchFamily="18" charset="0"/>
              </a:rPr>
              <a:t>u</a:t>
            </a:r>
            <a:r>
              <a:rPr lang="en-US" baseline="-25000" dirty="0">
                <a:latin typeface="Times New Roman" pitchFamily="18" charset="0"/>
              </a:rPr>
              <a:t>1</a:t>
            </a:r>
            <a:r>
              <a:rPr lang="en-US" dirty="0">
                <a:latin typeface="Times New Roman" pitchFamily="18" charset="0"/>
              </a:rPr>
              <a:t>) = </a:t>
            </a:r>
            <a:r>
              <a:rPr lang="en-US" i="1" dirty="0">
                <a:latin typeface="Times New Roman" pitchFamily="18" charset="0"/>
              </a:rPr>
              <a:t>v</a:t>
            </a:r>
            <a:r>
              <a:rPr lang="en-US" baseline="-25000" dirty="0">
                <a:latin typeface="Times New Roman" pitchFamily="18" charset="0"/>
              </a:rPr>
              <a:t>1</a:t>
            </a:r>
            <a:r>
              <a:rPr lang="en-US" dirty="0">
                <a:latin typeface="Times New Roman" pitchFamily="18" charset="0"/>
              </a:rPr>
              <a:t>, </a:t>
            </a:r>
            <a:r>
              <a:rPr lang="en-US" i="1" dirty="0">
                <a:latin typeface="Times New Roman" pitchFamily="18" charset="0"/>
              </a:rPr>
              <a:t>f</a:t>
            </a:r>
            <a:r>
              <a:rPr lang="en-US" dirty="0">
                <a:latin typeface="Times New Roman" pitchFamily="18" charset="0"/>
              </a:rPr>
              <a:t>(</a:t>
            </a:r>
            <a:r>
              <a:rPr lang="en-US" i="1" dirty="0">
                <a:latin typeface="Times New Roman" pitchFamily="18" charset="0"/>
              </a:rPr>
              <a:t>u</a:t>
            </a:r>
            <a:r>
              <a:rPr lang="en-US" baseline="-25000" dirty="0">
                <a:latin typeface="Times New Roman" pitchFamily="18" charset="0"/>
              </a:rPr>
              <a:t>2</a:t>
            </a:r>
            <a:r>
              <a:rPr lang="en-US" dirty="0">
                <a:latin typeface="Times New Roman" pitchFamily="18" charset="0"/>
              </a:rPr>
              <a:t>) = </a:t>
            </a:r>
            <a:r>
              <a:rPr lang="en-US" i="1" dirty="0">
                <a:latin typeface="Times New Roman" pitchFamily="18" charset="0"/>
              </a:rPr>
              <a:t>v</a:t>
            </a:r>
            <a:r>
              <a:rPr lang="en-US" baseline="-25000" dirty="0">
                <a:latin typeface="Times New Roman" pitchFamily="18" charset="0"/>
              </a:rPr>
              <a:t>5</a:t>
            </a:r>
            <a:r>
              <a:rPr lang="en-US" dirty="0">
                <a:latin typeface="Times New Roman" pitchFamily="18" charset="0"/>
              </a:rPr>
              <a:t>, </a:t>
            </a:r>
            <a:r>
              <a:rPr lang="en-US" i="1" dirty="0">
                <a:latin typeface="Times New Roman" pitchFamily="18" charset="0"/>
              </a:rPr>
              <a:t>f</a:t>
            </a:r>
            <a:r>
              <a:rPr lang="en-US" dirty="0">
                <a:latin typeface="Times New Roman" pitchFamily="18" charset="0"/>
              </a:rPr>
              <a:t>(</a:t>
            </a:r>
            <a:r>
              <a:rPr lang="en-US" i="1" dirty="0">
                <a:latin typeface="Times New Roman" pitchFamily="18" charset="0"/>
              </a:rPr>
              <a:t>u</a:t>
            </a:r>
            <a:r>
              <a:rPr lang="en-US" baseline="-25000" dirty="0">
                <a:latin typeface="Times New Roman" pitchFamily="18" charset="0"/>
              </a:rPr>
              <a:t>3</a:t>
            </a:r>
            <a:r>
              <a:rPr lang="en-US" dirty="0">
                <a:latin typeface="Times New Roman" pitchFamily="18" charset="0"/>
              </a:rPr>
              <a:t>) = </a:t>
            </a:r>
            <a:r>
              <a:rPr lang="en-US" i="1" dirty="0">
                <a:latin typeface="Times New Roman" pitchFamily="18" charset="0"/>
              </a:rPr>
              <a:t>v</a:t>
            </a:r>
            <a:r>
              <a:rPr lang="en-US" baseline="-25000" dirty="0">
                <a:latin typeface="Times New Roman" pitchFamily="18" charset="0"/>
              </a:rPr>
              <a:t>2</a:t>
            </a:r>
            <a:r>
              <a:rPr lang="en-US" dirty="0">
                <a:latin typeface="Times New Roman" pitchFamily="18" charset="0"/>
              </a:rPr>
              <a:t>, </a:t>
            </a:r>
            <a:r>
              <a:rPr lang="en-US" i="1" dirty="0">
                <a:latin typeface="Times New Roman" pitchFamily="18" charset="0"/>
              </a:rPr>
              <a:t>f</a:t>
            </a:r>
            <a:r>
              <a:rPr lang="en-US" dirty="0">
                <a:latin typeface="Times New Roman" pitchFamily="18" charset="0"/>
              </a:rPr>
              <a:t>(</a:t>
            </a:r>
            <a:r>
              <a:rPr lang="en-US" i="1" dirty="0">
                <a:latin typeface="Times New Roman" pitchFamily="18" charset="0"/>
              </a:rPr>
              <a:t>u</a:t>
            </a:r>
            <a:r>
              <a:rPr lang="en-US" baseline="-25000" dirty="0">
                <a:latin typeface="Times New Roman" pitchFamily="18" charset="0"/>
              </a:rPr>
              <a:t>4</a:t>
            </a:r>
            <a:r>
              <a:rPr lang="en-US" dirty="0">
                <a:latin typeface="Times New Roman" pitchFamily="18" charset="0"/>
              </a:rPr>
              <a:t>) = </a:t>
            </a:r>
            <a:r>
              <a:rPr lang="en-US" i="1" dirty="0">
                <a:latin typeface="Times New Roman" pitchFamily="18" charset="0"/>
              </a:rPr>
              <a:t>v</a:t>
            </a:r>
            <a:r>
              <a:rPr lang="en-US" baseline="-25000" dirty="0">
                <a:latin typeface="Times New Roman" pitchFamily="18" charset="0"/>
              </a:rPr>
              <a:t>3</a:t>
            </a:r>
            <a:r>
              <a:rPr lang="en-US" dirty="0">
                <a:latin typeface="Times New Roman" pitchFamily="18" charset="0"/>
              </a:rPr>
              <a:t>,</a:t>
            </a:r>
            <a:r>
              <a:rPr lang="en-US" baseline="-25000" dirty="0">
                <a:latin typeface="Times New Roman" pitchFamily="18" charset="0"/>
              </a:rPr>
              <a:t> </a:t>
            </a:r>
            <a:r>
              <a:rPr lang="en-US" i="1" dirty="0">
                <a:latin typeface="Times New Roman" pitchFamily="18" charset="0"/>
              </a:rPr>
              <a:t>f</a:t>
            </a:r>
            <a:r>
              <a:rPr lang="en-US" dirty="0">
                <a:latin typeface="Times New Roman" pitchFamily="18" charset="0"/>
              </a:rPr>
              <a:t>(</a:t>
            </a:r>
            <a:r>
              <a:rPr lang="en-US" i="1" dirty="0">
                <a:latin typeface="Times New Roman" pitchFamily="18" charset="0"/>
              </a:rPr>
              <a:t>u</a:t>
            </a:r>
            <a:r>
              <a:rPr lang="en-US" baseline="-25000" dirty="0">
                <a:latin typeface="Times New Roman" pitchFamily="18" charset="0"/>
              </a:rPr>
              <a:t>5</a:t>
            </a:r>
            <a:r>
              <a:rPr lang="en-US" dirty="0">
                <a:latin typeface="Times New Roman" pitchFamily="18" charset="0"/>
              </a:rPr>
              <a:t>) = </a:t>
            </a:r>
            <a:r>
              <a:rPr lang="en-US" i="1" dirty="0">
                <a:latin typeface="Times New Roman" pitchFamily="18" charset="0"/>
              </a:rPr>
              <a:t>v</a:t>
            </a:r>
            <a:r>
              <a:rPr lang="en-US" baseline="-25000" dirty="0">
                <a:latin typeface="Times New Roman" pitchFamily="18" charset="0"/>
              </a:rPr>
              <a:t>4</a:t>
            </a:r>
          </a:p>
          <a:p>
            <a:pPr lvl="1" eaLnBrk="1" hangingPunct="1">
              <a:buFont typeface="Wingdings" pitchFamily="2" charset="2"/>
              <a:buNone/>
              <a:defRPr/>
            </a:pPr>
            <a:r>
              <a:rPr lang="en-US" i="1" dirty="0">
                <a:latin typeface="Times New Roman" pitchFamily="18" charset="0"/>
              </a:rPr>
              <a:t>f</a:t>
            </a:r>
            <a:r>
              <a:rPr lang="en-US" dirty="0">
                <a:latin typeface="Times New Roman" pitchFamily="18" charset="0"/>
              </a:rPr>
              <a:t>(</a:t>
            </a:r>
            <a:r>
              <a:rPr lang="en-US" i="1" dirty="0">
                <a:latin typeface="Times New Roman" pitchFamily="18" charset="0"/>
              </a:rPr>
              <a:t>u</a:t>
            </a:r>
            <a:r>
              <a:rPr lang="en-US" baseline="-25000" dirty="0">
                <a:latin typeface="Times New Roman" pitchFamily="18" charset="0"/>
              </a:rPr>
              <a:t>1</a:t>
            </a:r>
            <a:r>
              <a:rPr lang="en-US" dirty="0">
                <a:latin typeface="Times New Roman" pitchFamily="18" charset="0"/>
              </a:rPr>
              <a:t>) = </a:t>
            </a:r>
            <a:r>
              <a:rPr lang="en-US" i="1" dirty="0">
                <a:latin typeface="Times New Roman" pitchFamily="18" charset="0"/>
              </a:rPr>
              <a:t>v</a:t>
            </a:r>
            <a:r>
              <a:rPr lang="en-US" baseline="-25000" dirty="0">
                <a:latin typeface="Times New Roman" pitchFamily="18" charset="0"/>
              </a:rPr>
              <a:t>4</a:t>
            </a:r>
            <a:r>
              <a:rPr lang="en-US" dirty="0">
                <a:latin typeface="Times New Roman" pitchFamily="18" charset="0"/>
              </a:rPr>
              <a:t>, </a:t>
            </a:r>
            <a:r>
              <a:rPr lang="en-US" i="1" dirty="0">
                <a:latin typeface="Times New Roman" pitchFamily="18" charset="0"/>
              </a:rPr>
              <a:t>f</a:t>
            </a:r>
            <a:r>
              <a:rPr lang="en-US" dirty="0">
                <a:latin typeface="Times New Roman" pitchFamily="18" charset="0"/>
              </a:rPr>
              <a:t>(</a:t>
            </a:r>
            <a:r>
              <a:rPr lang="en-US" i="1" dirty="0">
                <a:latin typeface="Times New Roman" pitchFamily="18" charset="0"/>
              </a:rPr>
              <a:t>u</a:t>
            </a:r>
            <a:r>
              <a:rPr lang="en-US" baseline="-25000" dirty="0">
                <a:latin typeface="Times New Roman" pitchFamily="18" charset="0"/>
              </a:rPr>
              <a:t>2</a:t>
            </a:r>
            <a:r>
              <a:rPr lang="en-US" dirty="0">
                <a:latin typeface="Times New Roman" pitchFamily="18" charset="0"/>
              </a:rPr>
              <a:t>) = </a:t>
            </a:r>
            <a:r>
              <a:rPr lang="en-US" i="1" dirty="0">
                <a:latin typeface="Times New Roman" pitchFamily="18" charset="0"/>
              </a:rPr>
              <a:t>v</a:t>
            </a:r>
            <a:r>
              <a:rPr lang="en-US" baseline="-25000" dirty="0">
                <a:latin typeface="Times New Roman" pitchFamily="18" charset="0"/>
              </a:rPr>
              <a:t>5</a:t>
            </a:r>
            <a:r>
              <a:rPr lang="en-US" dirty="0">
                <a:latin typeface="Times New Roman" pitchFamily="18" charset="0"/>
              </a:rPr>
              <a:t>, </a:t>
            </a:r>
            <a:r>
              <a:rPr lang="en-US" i="1" dirty="0">
                <a:latin typeface="Times New Roman" pitchFamily="18" charset="0"/>
              </a:rPr>
              <a:t>f</a:t>
            </a:r>
            <a:r>
              <a:rPr lang="en-US" dirty="0">
                <a:latin typeface="Times New Roman" pitchFamily="18" charset="0"/>
              </a:rPr>
              <a:t>(</a:t>
            </a:r>
            <a:r>
              <a:rPr lang="en-US" i="1" dirty="0">
                <a:latin typeface="Times New Roman" pitchFamily="18" charset="0"/>
              </a:rPr>
              <a:t>u</a:t>
            </a:r>
            <a:r>
              <a:rPr lang="en-US" baseline="-25000" dirty="0">
                <a:latin typeface="Times New Roman" pitchFamily="18" charset="0"/>
              </a:rPr>
              <a:t>3</a:t>
            </a:r>
            <a:r>
              <a:rPr lang="en-US" dirty="0">
                <a:latin typeface="Times New Roman" pitchFamily="18" charset="0"/>
              </a:rPr>
              <a:t>) = </a:t>
            </a:r>
            <a:r>
              <a:rPr lang="en-US" i="1" dirty="0">
                <a:latin typeface="Times New Roman" pitchFamily="18" charset="0"/>
              </a:rPr>
              <a:t>v</a:t>
            </a:r>
            <a:r>
              <a:rPr lang="en-US" baseline="-25000" dirty="0">
                <a:latin typeface="Times New Roman" pitchFamily="18" charset="0"/>
              </a:rPr>
              <a:t>2</a:t>
            </a:r>
            <a:r>
              <a:rPr lang="en-US" dirty="0">
                <a:latin typeface="Times New Roman" pitchFamily="18" charset="0"/>
              </a:rPr>
              <a:t>, </a:t>
            </a:r>
            <a:r>
              <a:rPr lang="en-US" i="1" dirty="0">
                <a:latin typeface="Times New Roman" pitchFamily="18" charset="0"/>
              </a:rPr>
              <a:t>f</a:t>
            </a:r>
            <a:r>
              <a:rPr lang="en-US" dirty="0">
                <a:latin typeface="Times New Roman" pitchFamily="18" charset="0"/>
              </a:rPr>
              <a:t>(</a:t>
            </a:r>
            <a:r>
              <a:rPr lang="en-US" i="1" dirty="0">
                <a:latin typeface="Times New Roman" pitchFamily="18" charset="0"/>
              </a:rPr>
              <a:t>u</a:t>
            </a:r>
            <a:r>
              <a:rPr lang="en-US" baseline="-25000" dirty="0">
                <a:latin typeface="Times New Roman" pitchFamily="18" charset="0"/>
              </a:rPr>
              <a:t>4</a:t>
            </a:r>
            <a:r>
              <a:rPr lang="en-US" dirty="0">
                <a:latin typeface="Times New Roman" pitchFamily="18" charset="0"/>
              </a:rPr>
              <a:t>) = </a:t>
            </a:r>
            <a:r>
              <a:rPr lang="en-US" i="1" dirty="0">
                <a:latin typeface="Times New Roman" pitchFamily="18" charset="0"/>
              </a:rPr>
              <a:t>v</a:t>
            </a:r>
            <a:r>
              <a:rPr lang="en-US" baseline="-25000" dirty="0">
                <a:latin typeface="Times New Roman" pitchFamily="18" charset="0"/>
              </a:rPr>
              <a:t>3</a:t>
            </a:r>
            <a:r>
              <a:rPr lang="en-US" dirty="0">
                <a:latin typeface="Times New Roman" pitchFamily="18" charset="0"/>
              </a:rPr>
              <a:t>,</a:t>
            </a:r>
            <a:r>
              <a:rPr lang="en-US" baseline="-25000" dirty="0">
                <a:latin typeface="Times New Roman" pitchFamily="18" charset="0"/>
              </a:rPr>
              <a:t> </a:t>
            </a:r>
            <a:r>
              <a:rPr lang="en-US" i="1" dirty="0">
                <a:latin typeface="Times New Roman" pitchFamily="18" charset="0"/>
              </a:rPr>
              <a:t>f</a:t>
            </a:r>
            <a:r>
              <a:rPr lang="en-US" dirty="0">
                <a:latin typeface="Times New Roman" pitchFamily="18" charset="0"/>
              </a:rPr>
              <a:t>(</a:t>
            </a:r>
            <a:r>
              <a:rPr lang="en-US" i="1" dirty="0">
                <a:latin typeface="Times New Roman" pitchFamily="18" charset="0"/>
              </a:rPr>
              <a:t>u</a:t>
            </a:r>
            <a:r>
              <a:rPr lang="en-US" baseline="-25000" dirty="0">
                <a:latin typeface="Times New Roman" pitchFamily="18" charset="0"/>
              </a:rPr>
              <a:t>5</a:t>
            </a:r>
            <a:r>
              <a:rPr lang="en-US" dirty="0">
                <a:latin typeface="Times New Roman" pitchFamily="18" charset="0"/>
              </a:rPr>
              <a:t>) = </a:t>
            </a:r>
            <a:r>
              <a:rPr lang="en-US" i="1" dirty="0">
                <a:latin typeface="Times New Roman" pitchFamily="18" charset="0"/>
              </a:rPr>
              <a:t>v</a:t>
            </a:r>
            <a:r>
              <a:rPr lang="en-US" baseline="-25000" dirty="0">
                <a:latin typeface="Times New Roman" pitchFamily="18" charset="0"/>
              </a:rPr>
              <a:t>1</a:t>
            </a:r>
          </a:p>
        </p:txBody>
      </p:sp>
      <p:grpSp>
        <p:nvGrpSpPr>
          <p:cNvPr id="2" name="Group 33">
            <a:extLst>
              <a:ext uri="{FF2B5EF4-FFF2-40B4-BE49-F238E27FC236}">
                <a16:creationId xmlns:a16="http://schemas.microsoft.com/office/drawing/2014/main" id="{00A811F2-AAD5-0CCE-1BBD-BBA2963C08D0}"/>
              </a:ext>
            </a:extLst>
          </p:cNvPr>
          <p:cNvGrpSpPr>
            <a:grpSpLocks/>
          </p:cNvGrpSpPr>
          <p:nvPr/>
        </p:nvGrpSpPr>
        <p:grpSpPr bwMode="auto">
          <a:xfrm>
            <a:off x="533400" y="3967843"/>
            <a:ext cx="8001000" cy="2438400"/>
            <a:chOff x="457200" y="2133600"/>
            <a:chExt cx="8001000" cy="2438400"/>
          </a:xfrm>
        </p:grpSpPr>
        <p:sp>
          <p:nvSpPr>
            <p:cNvPr id="3" name="Rectangle 2">
              <a:extLst>
                <a:ext uri="{FF2B5EF4-FFF2-40B4-BE49-F238E27FC236}">
                  <a16:creationId xmlns:a16="http://schemas.microsoft.com/office/drawing/2014/main" id="{A13035B9-8F6F-914F-9B2C-4E29B095355C}"/>
                </a:ext>
              </a:extLst>
            </p:cNvPr>
            <p:cNvSpPr/>
            <p:nvPr/>
          </p:nvSpPr>
          <p:spPr bwMode="auto">
            <a:xfrm>
              <a:off x="457200" y="2133600"/>
              <a:ext cx="8001000" cy="2438400"/>
            </a:xfrm>
            <a:prstGeom prst="rect">
              <a:avLst/>
            </a:prstGeom>
            <a:solidFill>
              <a:schemeClr val="bg1"/>
            </a:solidFill>
            <a:ln w="25400" cap="flat" cmpd="sng" algn="ctr">
              <a:noFill/>
              <a:prstDash val="solid"/>
              <a:round/>
              <a:headEnd type="none" w="med" len="med"/>
              <a:tailEnd type="triangle" w="med" len="med"/>
            </a:ln>
            <a:effectLst/>
          </p:spPr>
          <p:txBody>
            <a:bodyPr/>
            <a:lstStyle/>
            <a:p>
              <a:pPr eaLnBrk="1" hangingPunct="1">
                <a:spcBef>
                  <a:spcPct val="20000"/>
                </a:spcBef>
                <a:defRPr/>
              </a:pPr>
              <a:endParaRPr lang="en-US">
                <a:effectLst>
                  <a:outerShdw blurRad="38100" dist="38100" dir="2700000" algn="tl">
                    <a:srgbClr val="000000">
                      <a:alpha val="43137"/>
                    </a:srgbClr>
                  </a:outerShdw>
                </a:effectLst>
              </a:endParaRPr>
            </a:p>
          </p:txBody>
        </p:sp>
        <p:grpSp>
          <p:nvGrpSpPr>
            <p:cNvPr id="4" name="Group 5">
              <a:extLst>
                <a:ext uri="{FF2B5EF4-FFF2-40B4-BE49-F238E27FC236}">
                  <a16:creationId xmlns:a16="http://schemas.microsoft.com/office/drawing/2014/main" id="{82941A47-D6C3-71F4-2D55-3F2FB2E98AF0}"/>
                </a:ext>
              </a:extLst>
            </p:cNvPr>
            <p:cNvGrpSpPr>
              <a:grpSpLocks/>
            </p:cNvGrpSpPr>
            <p:nvPr/>
          </p:nvGrpSpPr>
          <p:grpSpPr bwMode="auto">
            <a:xfrm>
              <a:off x="1203325" y="2146300"/>
              <a:ext cx="6840538" cy="1974850"/>
              <a:chOff x="758" y="1352"/>
              <a:chExt cx="4309" cy="1244"/>
            </a:xfrm>
          </p:grpSpPr>
          <p:sp>
            <p:nvSpPr>
              <p:cNvPr id="6" name="Oval 6">
                <a:extLst>
                  <a:ext uri="{FF2B5EF4-FFF2-40B4-BE49-F238E27FC236}">
                    <a16:creationId xmlns:a16="http://schemas.microsoft.com/office/drawing/2014/main" id="{51992080-8B3B-1890-FEE2-C90E241A510D}"/>
                  </a:ext>
                </a:extLst>
              </p:cNvPr>
              <p:cNvSpPr>
                <a:spLocks noChangeAspect="1" noChangeArrowheads="1"/>
              </p:cNvSpPr>
              <p:nvPr/>
            </p:nvSpPr>
            <p:spPr bwMode="auto">
              <a:xfrm>
                <a:off x="1114" y="1597"/>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1" name="Rectangle 7">
                <a:extLst>
                  <a:ext uri="{FF2B5EF4-FFF2-40B4-BE49-F238E27FC236}">
                    <a16:creationId xmlns:a16="http://schemas.microsoft.com/office/drawing/2014/main" id="{DE66BD16-C13F-36D3-7AD4-1A469C797159}"/>
                  </a:ext>
                </a:extLst>
              </p:cNvPr>
              <p:cNvSpPr>
                <a:spLocks noChangeArrowheads="1"/>
              </p:cNvSpPr>
              <p:nvPr/>
            </p:nvSpPr>
            <p:spPr bwMode="auto">
              <a:xfrm>
                <a:off x="1152" y="1645"/>
                <a:ext cx="624" cy="624"/>
              </a:xfrm>
              <a:prstGeom prst="rect">
                <a:avLst/>
              </a:prstGeom>
              <a:noFill/>
              <a:ln w="2857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34" name="Line 8">
                <a:extLst>
                  <a:ext uri="{FF2B5EF4-FFF2-40B4-BE49-F238E27FC236}">
                    <a16:creationId xmlns:a16="http://schemas.microsoft.com/office/drawing/2014/main" id="{F6F3F437-5D16-F0CB-87F5-50E36E8A8348}"/>
                  </a:ext>
                </a:extLst>
              </p:cNvPr>
              <p:cNvSpPr>
                <a:spLocks noChangeShapeType="1"/>
              </p:cNvSpPr>
              <p:nvPr/>
            </p:nvSpPr>
            <p:spPr bwMode="auto">
              <a:xfrm>
                <a:off x="1152" y="1645"/>
                <a:ext cx="624" cy="624"/>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35" name="Line 9">
                <a:extLst>
                  <a:ext uri="{FF2B5EF4-FFF2-40B4-BE49-F238E27FC236}">
                    <a16:creationId xmlns:a16="http://schemas.microsoft.com/office/drawing/2014/main" id="{F7F59D8E-81E1-C498-D574-FFFBA9ACD48F}"/>
                  </a:ext>
                </a:extLst>
              </p:cNvPr>
              <p:cNvSpPr>
                <a:spLocks noChangeShapeType="1"/>
              </p:cNvSpPr>
              <p:nvPr/>
            </p:nvSpPr>
            <p:spPr bwMode="auto">
              <a:xfrm flipV="1">
                <a:off x="1152" y="1645"/>
                <a:ext cx="624" cy="624"/>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36" name="Line 10">
                <a:extLst>
                  <a:ext uri="{FF2B5EF4-FFF2-40B4-BE49-F238E27FC236}">
                    <a16:creationId xmlns:a16="http://schemas.microsoft.com/office/drawing/2014/main" id="{ED1B62D2-C84C-E329-347E-3E83E035B280}"/>
                  </a:ext>
                </a:extLst>
              </p:cNvPr>
              <p:cNvSpPr>
                <a:spLocks noChangeShapeType="1"/>
              </p:cNvSpPr>
              <p:nvPr/>
            </p:nvSpPr>
            <p:spPr bwMode="auto">
              <a:xfrm>
                <a:off x="1776" y="1645"/>
                <a:ext cx="624" cy="624"/>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37" name="Line 11">
                <a:extLst>
                  <a:ext uri="{FF2B5EF4-FFF2-40B4-BE49-F238E27FC236}">
                    <a16:creationId xmlns:a16="http://schemas.microsoft.com/office/drawing/2014/main" id="{1E59C935-D5A0-2DD5-9CF5-F5D8147F023A}"/>
                  </a:ext>
                </a:extLst>
              </p:cNvPr>
              <p:cNvSpPr>
                <a:spLocks noChangeShapeType="1"/>
              </p:cNvSpPr>
              <p:nvPr/>
            </p:nvSpPr>
            <p:spPr bwMode="auto">
              <a:xfrm>
                <a:off x="1776" y="2269"/>
                <a:ext cx="624" cy="0"/>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38" name="Oval 12">
                <a:extLst>
                  <a:ext uri="{FF2B5EF4-FFF2-40B4-BE49-F238E27FC236}">
                    <a16:creationId xmlns:a16="http://schemas.microsoft.com/office/drawing/2014/main" id="{CD59138B-3D2C-8E06-BDF1-DA3929606C25}"/>
                  </a:ext>
                </a:extLst>
              </p:cNvPr>
              <p:cNvSpPr>
                <a:spLocks noChangeAspect="1" noChangeArrowheads="1"/>
              </p:cNvSpPr>
              <p:nvPr/>
            </p:nvSpPr>
            <p:spPr bwMode="auto">
              <a:xfrm>
                <a:off x="1738" y="1597"/>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39" name="Oval 13">
                <a:extLst>
                  <a:ext uri="{FF2B5EF4-FFF2-40B4-BE49-F238E27FC236}">
                    <a16:creationId xmlns:a16="http://schemas.microsoft.com/office/drawing/2014/main" id="{3F5F631D-0FF3-6F05-A93A-121FFCC07136}"/>
                  </a:ext>
                </a:extLst>
              </p:cNvPr>
              <p:cNvSpPr>
                <a:spLocks noChangeAspect="1" noChangeArrowheads="1"/>
              </p:cNvSpPr>
              <p:nvPr/>
            </p:nvSpPr>
            <p:spPr bwMode="auto">
              <a:xfrm>
                <a:off x="1104" y="2221"/>
                <a:ext cx="86" cy="86"/>
              </a:xfrm>
              <a:prstGeom prst="ellipse">
                <a:avLst/>
              </a:prstGeom>
              <a:solidFill>
                <a:schemeClr val="tx1"/>
              </a:solidFill>
              <a:ln w="9525">
                <a:solidFill>
                  <a:schemeClr val="tx1"/>
                </a:solidFill>
                <a:miter lim="800000"/>
                <a:headEnd/>
                <a:tailEnd/>
              </a:ln>
            </p:spPr>
            <p:txBody>
              <a:bodyPr wrap="none" anchor="ctr"/>
              <a:lstStyle/>
              <a:p>
                <a:pPr>
                  <a:spcBef>
                    <a:spcPct val="20000"/>
                  </a:spcBef>
                  <a:defRPr/>
                </a:pPr>
                <a:endParaRPr lang="en-US" sz="2400">
                  <a:effectLst>
                    <a:outerShdw blurRad="38100" dist="38100" dir="2700000" algn="tl">
                      <a:srgbClr val="000000">
                        <a:alpha val="43137"/>
                      </a:srgbClr>
                    </a:outerShdw>
                  </a:effectLst>
                  <a:latin typeface="Book Antiqua" pitchFamily="18" charset="0"/>
                </a:endParaRPr>
              </a:p>
            </p:txBody>
          </p:sp>
          <p:sp>
            <p:nvSpPr>
              <p:cNvPr id="40" name="Oval 14">
                <a:extLst>
                  <a:ext uri="{FF2B5EF4-FFF2-40B4-BE49-F238E27FC236}">
                    <a16:creationId xmlns:a16="http://schemas.microsoft.com/office/drawing/2014/main" id="{B5E3F938-2F5B-F7E8-EFAF-36623FC20C72}"/>
                  </a:ext>
                </a:extLst>
              </p:cNvPr>
              <p:cNvSpPr>
                <a:spLocks noChangeAspect="1" noChangeArrowheads="1"/>
              </p:cNvSpPr>
              <p:nvPr/>
            </p:nvSpPr>
            <p:spPr bwMode="auto">
              <a:xfrm>
                <a:off x="2362" y="2221"/>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41" name="Oval 15">
                <a:extLst>
                  <a:ext uri="{FF2B5EF4-FFF2-40B4-BE49-F238E27FC236}">
                    <a16:creationId xmlns:a16="http://schemas.microsoft.com/office/drawing/2014/main" id="{972DB45C-1BEC-5EC9-6661-FB04BF1FD9B7}"/>
                  </a:ext>
                </a:extLst>
              </p:cNvPr>
              <p:cNvSpPr>
                <a:spLocks noChangeAspect="1" noChangeArrowheads="1"/>
              </p:cNvSpPr>
              <p:nvPr/>
            </p:nvSpPr>
            <p:spPr bwMode="auto">
              <a:xfrm>
                <a:off x="1738" y="2221"/>
                <a:ext cx="86" cy="86"/>
              </a:xfrm>
              <a:prstGeom prst="ellipse">
                <a:avLst/>
              </a:prstGeom>
              <a:solidFill>
                <a:schemeClr val="tx1"/>
              </a:solidFill>
              <a:ln w="9525">
                <a:solidFill>
                  <a:schemeClr val="tx1"/>
                </a:solidFill>
                <a:miter lim="800000"/>
                <a:headEnd/>
                <a:tailEnd/>
              </a:ln>
            </p:spPr>
            <p:txBody>
              <a:bodyPr wrap="none" anchor="ctr"/>
              <a:lstStyle/>
              <a:p>
                <a:pPr>
                  <a:spcBef>
                    <a:spcPct val="20000"/>
                  </a:spcBef>
                  <a:defRPr/>
                </a:pPr>
                <a:endParaRPr lang="en-US" sz="2400">
                  <a:effectLst>
                    <a:outerShdw blurRad="38100" dist="38100" dir="2700000" algn="tl">
                      <a:srgbClr val="000000">
                        <a:alpha val="43137"/>
                      </a:srgbClr>
                    </a:outerShdw>
                  </a:effectLst>
                  <a:latin typeface="Book Antiqua" pitchFamily="18" charset="0"/>
                </a:endParaRPr>
              </a:p>
            </p:txBody>
          </p:sp>
          <p:sp>
            <p:nvSpPr>
              <p:cNvPr id="42" name="Oval 16">
                <a:extLst>
                  <a:ext uri="{FF2B5EF4-FFF2-40B4-BE49-F238E27FC236}">
                    <a16:creationId xmlns:a16="http://schemas.microsoft.com/office/drawing/2014/main" id="{79BF1C8F-2529-8062-C663-6EEC30F78C5A}"/>
                  </a:ext>
                </a:extLst>
              </p:cNvPr>
              <p:cNvSpPr>
                <a:spLocks noChangeAspect="1" noChangeArrowheads="1"/>
              </p:cNvSpPr>
              <p:nvPr/>
            </p:nvSpPr>
            <p:spPr bwMode="auto">
              <a:xfrm>
                <a:off x="3808" y="1546"/>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43" name="Oval 17">
                <a:extLst>
                  <a:ext uri="{FF2B5EF4-FFF2-40B4-BE49-F238E27FC236}">
                    <a16:creationId xmlns:a16="http://schemas.microsoft.com/office/drawing/2014/main" id="{A116FC54-4D6E-FB19-8CA8-33CD65A53A55}"/>
                  </a:ext>
                </a:extLst>
              </p:cNvPr>
              <p:cNvSpPr>
                <a:spLocks noChangeAspect="1" noChangeArrowheads="1"/>
              </p:cNvSpPr>
              <p:nvPr/>
            </p:nvSpPr>
            <p:spPr bwMode="auto">
              <a:xfrm>
                <a:off x="3312" y="1882"/>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44" name="Oval 18">
                <a:extLst>
                  <a:ext uri="{FF2B5EF4-FFF2-40B4-BE49-F238E27FC236}">
                    <a16:creationId xmlns:a16="http://schemas.microsoft.com/office/drawing/2014/main" id="{3C438992-D1BC-1E66-808B-2A07BEFB9CE9}"/>
                  </a:ext>
                </a:extLst>
              </p:cNvPr>
              <p:cNvSpPr>
                <a:spLocks noChangeAspect="1" noChangeArrowheads="1"/>
              </p:cNvSpPr>
              <p:nvPr/>
            </p:nvSpPr>
            <p:spPr bwMode="auto">
              <a:xfrm>
                <a:off x="3952" y="2221"/>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45" name="Oval 19">
                <a:extLst>
                  <a:ext uri="{FF2B5EF4-FFF2-40B4-BE49-F238E27FC236}">
                    <a16:creationId xmlns:a16="http://schemas.microsoft.com/office/drawing/2014/main" id="{B0FEFB99-0CF4-D392-FCAF-81D47517AC0F}"/>
                  </a:ext>
                </a:extLst>
              </p:cNvPr>
              <p:cNvSpPr>
                <a:spLocks noChangeAspect="1" noChangeArrowheads="1"/>
              </p:cNvSpPr>
              <p:nvPr/>
            </p:nvSpPr>
            <p:spPr bwMode="auto">
              <a:xfrm>
                <a:off x="4576" y="2029"/>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grpSp>
            <p:nvGrpSpPr>
              <p:cNvPr id="46" name="Group 20">
                <a:extLst>
                  <a:ext uri="{FF2B5EF4-FFF2-40B4-BE49-F238E27FC236}">
                    <a16:creationId xmlns:a16="http://schemas.microsoft.com/office/drawing/2014/main" id="{67060E14-ED41-17F6-7AC7-05983729747A}"/>
                  </a:ext>
                </a:extLst>
              </p:cNvPr>
              <p:cNvGrpSpPr>
                <a:grpSpLocks/>
              </p:cNvGrpSpPr>
              <p:nvPr/>
            </p:nvGrpSpPr>
            <p:grpSpPr bwMode="auto">
              <a:xfrm>
                <a:off x="3328" y="1597"/>
                <a:ext cx="1392" cy="672"/>
                <a:chOff x="3120" y="1536"/>
                <a:chExt cx="1392" cy="672"/>
              </a:xfrm>
            </p:grpSpPr>
            <p:sp>
              <p:nvSpPr>
                <p:cNvPr id="51" name="Line 21">
                  <a:extLst>
                    <a:ext uri="{FF2B5EF4-FFF2-40B4-BE49-F238E27FC236}">
                      <a16:creationId xmlns:a16="http://schemas.microsoft.com/office/drawing/2014/main" id="{91B4F742-4BBD-D59C-B177-D2C0249C854C}"/>
                    </a:ext>
                  </a:extLst>
                </p:cNvPr>
                <p:cNvSpPr>
                  <a:spLocks noChangeShapeType="1"/>
                </p:cNvSpPr>
                <p:nvPr/>
              </p:nvSpPr>
              <p:spPr bwMode="auto">
                <a:xfrm flipV="1">
                  <a:off x="3120" y="1536"/>
                  <a:ext cx="528" cy="336"/>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2" name="Line 22">
                  <a:extLst>
                    <a:ext uri="{FF2B5EF4-FFF2-40B4-BE49-F238E27FC236}">
                      <a16:creationId xmlns:a16="http://schemas.microsoft.com/office/drawing/2014/main" id="{2A52F58A-1628-D267-B436-A479EC76B2CD}"/>
                    </a:ext>
                  </a:extLst>
                </p:cNvPr>
                <p:cNvSpPr>
                  <a:spLocks noChangeShapeType="1"/>
                </p:cNvSpPr>
                <p:nvPr/>
              </p:nvSpPr>
              <p:spPr bwMode="auto">
                <a:xfrm flipV="1">
                  <a:off x="3120" y="1584"/>
                  <a:ext cx="1392" cy="288"/>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3" name="Line 23">
                  <a:extLst>
                    <a:ext uri="{FF2B5EF4-FFF2-40B4-BE49-F238E27FC236}">
                      <a16:creationId xmlns:a16="http://schemas.microsoft.com/office/drawing/2014/main" id="{206557E9-75F4-85B5-F9AD-1550974044E2}"/>
                    </a:ext>
                  </a:extLst>
                </p:cNvPr>
                <p:cNvSpPr>
                  <a:spLocks noChangeShapeType="1"/>
                </p:cNvSpPr>
                <p:nvPr/>
              </p:nvSpPr>
              <p:spPr bwMode="auto">
                <a:xfrm>
                  <a:off x="3648" y="1536"/>
                  <a:ext cx="768" cy="480"/>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4" name="Line 24">
                  <a:extLst>
                    <a:ext uri="{FF2B5EF4-FFF2-40B4-BE49-F238E27FC236}">
                      <a16:creationId xmlns:a16="http://schemas.microsoft.com/office/drawing/2014/main" id="{07F35677-9B63-DB25-0A25-5C5F55791794}"/>
                    </a:ext>
                  </a:extLst>
                </p:cNvPr>
                <p:cNvSpPr>
                  <a:spLocks noChangeShapeType="1"/>
                </p:cNvSpPr>
                <p:nvPr/>
              </p:nvSpPr>
              <p:spPr bwMode="auto">
                <a:xfrm>
                  <a:off x="3120" y="1872"/>
                  <a:ext cx="672" cy="336"/>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5" name="Line 25">
                  <a:extLst>
                    <a:ext uri="{FF2B5EF4-FFF2-40B4-BE49-F238E27FC236}">
                      <a16:creationId xmlns:a16="http://schemas.microsoft.com/office/drawing/2014/main" id="{27F5B859-3852-E274-8C1B-248CC972F295}"/>
                    </a:ext>
                  </a:extLst>
                </p:cNvPr>
                <p:cNvSpPr>
                  <a:spLocks noChangeShapeType="1"/>
                </p:cNvSpPr>
                <p:nvPr/>
              </p:nvSpPr>
              <p:spPr bwMode="auto">
                <a:xfrm flipV="1">
                  <a:off x="3792" y="2016"/>
                  <a:ext cx="624" cy="192"/>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6" name="Line 26">
                  <a:extLst>
                    <a:ext uri="{FF2B5EF4-FFF2-40B4-BE49-F238E27FC236}">
                      <a16:creationId xmlns:a16="http://schemas.microsoft.com/office/drawing/2014/main" id="{A513A65C-577D-5BB7-6F99-DEA71FB37234}"/>
                    </a:ext>
                  </a:extLst>
                </p:cNvPr>
                <p:cNvSpPr>
                  <a:spLocks noChangeShapeType="1"/>
                </p:cNvSpPr>
                <p:nvPr/>
              </p:nvSpPr>
              <p:spPr bwMode="auto">
                <a:xfrm flipH="1">
                  <a:off x="4416" y="1584"/>
                  <a:ext cx="96" cy="432"/>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7" name="Line 27">
                  <a:extLst>
                    <a:ext uri="{FF2B5EF4-FFF2-40B4-BE49-F238E27FC236}">
                      <a16:creationId xmlns:a16="http://schemas.microsoft.com/office/drawing/2014/main" id="{221193E1-2853-5BA7-D86C-D10D281876FE}"/>
                    </a:ext>
                  </a:extLst>
                </p:cNvPr>
                <p:cNvSpPr>
                  <a:spLocks noChangeShapeType="1"/>
                </p:cNvSpPr>
                <p:nvPr/>
              </p:nvSpPr>
              <p:spPr bwMode="auto">
                <a:xfrm>
                  <a:off x="3648" y="1536"/>
                  <a:ext cx="144" cy="672"/>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8" name="Line 28">
                  <a:extLst>
                    <a:ext uri="{FF2B5EF4-FFF2-40B4-BE49-F238E27FC236}">
                      <a16:creationId xmlns:a16="http://schemas.microsoft.com/office/drawing/2014/main" id="{E5FE6137-6ABF-6CCD-4C4A-D5E4565B6A6A}"/>
                    </a:ext>
                  </a:extLst>
                </p:cNvPr>
                <p:cNvSpPr>
                  <a:spLocks noChangeShapeType="1"/>
                </p:cNvSpPr>
                <p:nvPr/>
              </p:nvSpPr>
              <p:spPr bwMode="auto">
                <a:xfrm>
                  <a:off x="3120" y="1872"/>
                  <a:ext cx="1296" cy="144"/>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grpSp>
          <p:sp>
            <p:nvSpPr>
              <p:cNvPr id="47" name="Oval 29">
                <a:extLst>
                  <a:ext uri="{FF2B5EF4-FFF2-40B4-BE49-F238E27FC236}">
                    <a16:creationId xmlns:a16="http://schemas.microsoft.com/office/drawing/2014/main" id="{C9A0BE24-F838-8161-94A7-1CD2155899F0}"/>
                  </a:ext>
                </a:extLst>
              </p:cNvPr>
              <p:cNvSpPr>
                <a:spLocks noChangeAspect="1" noChangeArrowheads="1"/>
              </p:cNvSpPr>
              <p:nvPr/>
            </p:nvSpPr>
            <p:spPr bwMode="auto">
              <a:xfrm>
                <a:off x="4672" y="1594"/>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48" name="Text Box 30">
                <a:extLst>
                  <a:ext uri="{FF2B5EF4-FFF2-40B4-BE49-F238E27FC236}">
                    <a16:creationId xmlns:a16="http://schemas.microsoft.com/office/drawing/2014/main" id="{810B30B1-A5B7-C12B-36F0-A276538144F6}"/>
                  </a:ext>
                </a:extLst>
              </p:cNvPr>
              <p:cNvSpPr txBox="1">
                <a:spLocks noChangeArrowheads="1"/>
              </p:cNvSpPr>
              <p:nvPr/>
            </p:nvSpPr>
            <p:spPr bwMode="auto">
              <a:xfrm>
                <a:off x="1344" y="2363"/>
                <a:ext cx="3138" cy="233"/>
              </a:xfrm>
              <a:prstGeom prst="rect">
                <a:avLst/>
              </a:prstGeom>
              <a:noFill/>
              <a:ln w="9525">
                <a:noFill/>
                <a:miter lim="800000"/>
                <a:headEnd/>
                <a:tailEnd/>
              </a:ln>
            </p:spPr>
            <p:txBody>
              <a:bodyPr wrap="square">
                <a:spAutoFit/>
              </a:bodyPr>
              <a:lstStyle/>
              <a:p>
                <a:pPr>
                  <a:spcBef>
                    <a:spcPct val="50000"/>
                  </a:spcBef>
                  <a:defRPr/>
                </a:pPr>
                <a:r>
                  <a:rPr lang="en-US" i="1" dirty="0">
                    <a:solidFill>
                      <a:schemeClr val="tx2"/>
                    </a:solidFill>
                    <a:effectLst>
                      <a:outerShdw blurRad="38100" dist="38100" dir="2700000" algn="tl">
                        <a:srgbClr val="000000">
                          <a:alpha val="43137"/>
                        </a:srgbClr>
                      </a:outerShdw>
                    </a:effectLst>
                    <a:latin typeface="Bookman Old Style" pitchFamily="18" charset="0"/>
                  </a:rPr>
                  <a:t>G                                               H</a:t>
                </a:r>
              </a:p>
            </p:txBody>
          </p:sp>
          <p:sp>
            <p:nvSpPr>
              <p:cNvPr id="49" name="Text Box 31">
                <a:extLst>
                  <a:ext uri="{FF2B5EF4-FFF2-40B4-BE49-F238E27FC236}">
                    <a16:creationId xmlns:a16="http://schemas.microsoft.com/office/drawing/2014/main" id="{6E7D9820-1A71-C867-38A4-11D4A7C2500E}"/>
                  </a:ext>
                </a:extLst>
              </p:cNvPr>
              <p:cNvSpPr txBox="1">
                <a:spLocks noChangeArrowheads="1"/>
              </p:cNvSpPr>
              <p:nvPr/>
            </p:nvSpPr>
            <p:spPr bwMode="auto">
              <a:xfrm>
                <a:off x="758" y="1400"/>
                <a:ext cx="2075" cy="1128"/>
              </a:xfrm>
              <a:prstGeom prst="rect">
                <a:avLst/>
              </a:prstGeom>
              <a:noFill/>
              <a:ln w="9525">
                <a:noFill/>
                <a:miter lim="800000"/>
                <a:headEnd/>
                <a:tailEnd/>
              </a:ln>
            </p:spPr>
            <p:txBody>
              <a:bodyPr>
                <a:spAutoFit/>
              </a:bodyPr>
              <a:lstStyle/>
              <a:p>
                <a:pPr>
                  <a:spcBef>
                    <a:spcPct val="20000"/>
                  </a:spcBef>
                  <a:defRPr/>
                </a:pPr>
                <a:r>
                  <a:rPr lang="en-US" sz="2400" i="1" dirty="0">
                    <a:solidFill>
                      <a:schemeClr val="tx2"/>
                    </a:solidFill>
                    <a:effectLst>
                      <a:outerShdw blurRad="38100" dist="38100" dir="2700000" algn="tl">
                        <a:srgbClr val="000000">
                          <a:alpha val="43137"/>
                        </a:srgbClr>
                      </a:outerShdw>
                    </a:effectLst>
                    <a:latin typeface="Bookman Old Style" pitchFamily="18" charset="0"/>
                  </a:rPr>
                  <a:t> u</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1</a:t>
                </a: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u</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2</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r>
                  <a:rPr lang="en-US" sz="2400" i="1" dirty="0">
                    <a:solidFill>
                      <a:schemeClr val="tx2"/>
                    </a:solidFill>
                    <a:effectLst>
                      <a:outerShdw blurRad="38100" dist="38100" dir="2700000" algn="tl">
                        <a:srgbClr val="000000">
                          <a:alpha val="43137"/>
                        </a:srgbClr>
                      </a:outerShdw>
                    </a:effectLst>
                    <a:latin typeface="Bookman Old Style" pitchFamily="18" charset="0"/>
                  </a:rPr>
                  <a:t> u</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5</a:t>
                </a: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u</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4            </a:t>
                </a:r>
                <a:r>
                  <a:rPr lang="en-US" sz="2400" i="1" dirty="0">
                    <a:solidFill>
                      <a:schemeClr val="tx2"/>
                    </a:solidFill>
                    <a:effectLst>
                      <a:outerShdw blurRad="38100" dist="38100" dir="2700000" algn="tl">
                        <a:srgbClr val="000000">
                          <a:alpha val="43137"/>
                        </a:srgbClr>
                      </a:outerShdw>
                    </a:effectLst>
                    <a:latin typeface="Bookman Old Style" pitchFamily="18" charset="0"/>
                  </a:rPr>
                  <a:t>u</a:t>
                </a:r>
                <a:r>
                  <a:rPr lang="en-US" sz="2400" i="1" baseline="-25000" dirty="0">
                    <a:solidFill>
                      <a:schemeClr val="tx2"/>
                    </a:solidFill>
                    <a:effectLst>
                      <a:outerShdw blurRad="38100" dist="38100" dir="2700000" algn="tl">
                        <a:srgbClr val="000000">
                          <a:alpha val="43137"/>
                        </a:srgbClr>
                      </a:outerShdw>
                    </a:effectLst>
                    <a:latin typeface="Bookman Old Style" pitchFamily="18" charset="0"/>
                  </a:rPr>
                  <a:t>3</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p:txBody>
          </p:sp>
          <p:sp>
            <p:nvSpPr>
              <p:cNvPr id="50" name="Text Box 32">
                <a:extLst>
                  <a:ext uri="{FF2B5EF4-FFF2-40B4-BE49-F238E27FC236}">
                    <a16:creationId xmlns:a16="http://schemas.microsoft.com/office/drawing/2014/main" id="{609A4FE4-1C4A-8692-1A5A-23CB47E853D7}"/>
                  </a:ext>
                </a:extLst>
              </p:cNvPr>
              <p:cNvSpPr txBox="1">
                <a:spLocks noChangeArrowheads="1"/>
              </p:cNvSpPr>
              <p:nvPr/>
            </p:nvSpPr>
            <p:spPr bwMode="auto">
              <a:xfrm>
                <a:off x="2980" y="1352"/>
                <a:ext cx="2087" cy="1128"/>
              </a:xfrm>
              <a:prstGeom prst="rect">
                <a:avLst/>
              </a:prstGeom>
              <a:noFill/>
              <a:ln w="9525">
                <a:noFill/>
                <a:miter lim="800000"/>
                <a:headEnd/>
                <a:tailEnd/>
              </a:ln>
            </p:spPr>
            <p:txBody>
              <a:bodyPr wrap="none">
                <a:spAutoFit/>
              </a:bodyPr>
              <a:lstStyle/>
              <a:p>
                <a:pPr>
                  <a:spcBef>
                    <a:spcPct val="20000"/>
                  </a:spcBef>
                  <a:defRPr/>
                </a:pP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1</a:t>
                </a: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2</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5</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3 </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4</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p:txBody>
          </p:sp>
        </p:gr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69987">
                                            <p:txEl>
                                              <p:pRg st="0" end="0"/>
                                            </p:txEl>
                                          </p:spTgt>
                                        </p:tgtEl>
                                        <p:attrNameLst>
                                          <p:attrName>style.visibility</p:attrName>
                                        </p:attrNameLst>
                                      </p:cBhvr>
                                      <p:to>
                                        <p:strVal val="visible"/>
                                      </p:to>
                                    </p:set>
                                    <p:anim calcmode="lin" valueType="num">
                                      <p:cBhvr additive="base">
                                        <p:cTn id="7" dur="500" fill="hold"/>
                                        <p:tgtEl>
                                          <p:spTgt spid="1699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99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69987">
                                            <p:txEl>
                                              <p:pRg st="1" end="1"/>
                                            </p:txEl>
                                          </p:spTgt>
                                        </p:tgtEl>
                                        <p:attrNameLst>
                                          <p:attrName>style.visibility</p:attrName>
                                        </p:attrNameLst>
                                      </p:cBhvr>
                                      <p:to>
                                        <p:strVal val="visible"/>
                                      </p:to>
                                    </p:set>
                                    <p:anim calcmode="lin" valueType="num">
                                      <p:cBhvr additive="base">
                                        <p:cTn id="13" dur="500" fill="hold"/>
                                        <p:tgtEl>
                                          <p:spTgt spid="1699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99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69987">
                                            <p:txEl>
                                              <p:pRg st="2" end="2"/>
                                            </p:txEl>
                                          </p:spTgt>
                                        </p:tgtEl>
                                        <p:attrNameLst>
                                          <p:attrName>style.visibility</p:attrName>
                                        </p:attrNameLst>
                                      </p:cBhvr>
                                      <p:to>
                                        <p:strVal val="visible"/>
                                      </p:to>
                                    </p:set>
                                    <p:anim calcmode="lin" valueType="num">
                                      <p:cBhvr additive="base">
                                        <p:cTn id="19" dur="500" fill="hold"/>
                                        <p:tgtEl>
                                          <p:spTgt spid="16998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99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69987">
                                            <p:txEl>
                                              <p:pRg st="3" end="3"/>
                                            </p:txEl>
                                          </p:spTgt>
                                        </p:tgtEl>
                                        <p:attrNameLst>
                                          <p:attrName>style.visibility</p:attrName>
                                        </p:attrNameLst>
                                      </p:cBhvr>
                                      <p:to>
                                        <p:strVal val="visible"/>
                                      </p:to>
                                    </p:set>
                                    <p:anim calcmode="lin" valueType="num">
                                      <p:cBhvr additive="base">
                                        <p:cTn id="25" dur="500" fill="hold"/>
                                        <p:tgtEl>
                                          <p:spTgt spid="16998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998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69987">
                                            <p:txEl>
                                              <p:pRg st="4" end="4"/>
                                            </p:txEl>
                                          </p:spTgt>
                                        </p:tgtEl>
                                        <p:attrNameLst>
                                          <p:attrName>style.visibility</p:attrName>
                                        </p:attrNameLst>
                                      </p:cBhvr>
                                      <p:to>
                                        <p:strVal val="visible"/>
                                      </p:to>
                                    </p:set>
                                    <p:anim calcmode="lin" valueType="num">
                                      <p:cBhvr additive="base">
                                        <p:cTn id="31" dur="500" fill="hold"/>
                                        <p:tgtEl>
                                          <p:spTgt spid="16998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6998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7" grpId="0" build="p" bldLvl="3"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FFAF111-B14C-CB89-AB04-4CEA6149EA5B}"/>
              </a:ext>
            </a:extLst>
          </p:cNvPr>
          <p:cNvSpPr/>
          <p:nvPr/>
        </p:nvSpPr>
        <p:spPr bwMode="auto">
          <a:xfrm>
            <a:off x="457200" y="1295400"/>
            <a:ext cx="8458200" cy="3581400"/>
          </a:xfrm>
          <a:prstGeom prst="rect">
            <a:avLst/>
          </a:prstGeom>
          <a:solidFill>
            <a:srgbClr val="00CCFF"/>
          </a:solidFill>
          <a:ln w="25400" cap="flat" cmpd="sng" algn="ctr">
            <a:noFill/>
            <a:prstDash val="solid"/>
            <a:round/>
            <a:headEnd type="none" w="med" len="med"/>
            <a:tailEnd type="triangle" w="med" len="med"/>
          </a:ln>
          <a:effectLst/>
        </p:spPr>
        <p:txBody>
          <a:bodyP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7346" name="Rectangle 2">
            <a:extLst>
              <a:ext uri="{FF2B5EF4-FFF2-40B4-BE49-F238E27FC236}">
                <a16:creationId xmlns:a16="http://schemas.microsoft.com/office/drawing/2014/main" id="{5CD132F0-E7F7-85E5-45B3-4CB36C78A88F}"/>
              </a:ext>
            </a:extLst>
          </p:cNvPr>
          <p:cNvSpPr>
            <a:spLocks noGrp="1" noChangeArrowheads="1"/>
          </p:cNvSpPr>
          <p:nvPr>
            <p:ph type="title"/>
          </p:nvPr>
        </p:nvSpPr>
        <p:spPr>
          <a:xfrm>
            <a:off x="457200" y="152400"/>
            <a:ext cx="8229600" cy="914400"/>
          </a:xfrm>
        </p:spPr>
        <p:txBody>
          <a:bodyPr/>
          <a:lstStyle/>
          <a:p>
            <a:pPr eaLnBrk="1" hangingPunct="1">
              <a:defRPr/>
            </a:pPr>
            <a:r>
              <a:rPr lang="en-US">
                <a:latin typeface="Times New Roman" pitchFamily="18" charset="0"/>
              </a:rPr>
              <a:t>Example (Cont.)</a:t>
            </a:r>
          </a:p>
        </p:txBody>
      </p:sp>
      <p:sp>
        <p:nvSpPr>
          <p:cNvPr id="168963" name="Text Box 3">
            <a:extLst>
              <a:ext uri="{FF2B5EF4-FFF2-40B4-BE49-F238E27FC236}">
                <a16:creationId xmlns:a16="http://schemas.microsoft.com/office/drawing/2014/main" id="{EB2330FC-13F3-BA7E-4219-205D2D99D4F6}"/>
              </a:ext>
            </a:extLst>
          </p:cNvPr>
          <p:cNvSpPr txBox="1">
            <a:spLocks noChangeArrowheads="1"/>
          </p:cNvSpPr>
          <p:nvPr/>
        </p:nvSpPr>
        <p:spPr bwMode="auto">
          <a:xfrm>
            <a:off x="990600" y="2220913"/>
            <a:ext cx="2227263" cy="2282825"/>
          </a:xfrm>
          <a:prstGeom prst="rect">
            <a:avLst/>
          </a:prstGeom>
          <a:noFill/>
          <a:ln w="9525">
            <a:noFill/>
            <a:miter lim="800000"/>
            <a:headEnd/>
            <a:tailEnd/>
          </a:ln>
        </p:spPr>
        <p:txBody>
          <a:bodyPr wrap="none">
            <a:spAutoFit/>
          </a:bodyPr>
          <a:lstStyle/>
          <a:p>
            <a:pPr marL="457200" indent="-457200">
              <a:spcBef>
                <a:spcPct val="20000"/>
              </a:spcBef>
              <a:defRPr/>
            </a:pPr>
            <a:r>
              <a:rPr lang="en-US" sz="2400">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1</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2</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3</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4</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5</a:t>
            </a:r>
            <a:endParaRPr lang="en-US" sz="2400">
              <a:solidFill>
                <a:schemeClr val="tx2"/>
              </a:solidFill>
              <a:effectLst>
                <a:outerShdw blurRad="38100" dist="38100" dir="2700000" algn="tl">
                  <a:srgbClr val="000000">
                    <a:alpha val="43137"/>
                  </a:srgbClr>
                </a:outerShdw>
              </a:effectLst>
              <a:latin typeface="Book Antiqua" pitchFamily="18" charset="0"/>
            </a:endParaRP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1</a:t>
            </a:r>
            <a:r>
              <a:rPr lang="en-US" sz="2400">
                <a:effectLst>
                  <a:outerShdw blurRad="38100" dist="38100" dir="2700000" algn="tl">
                    <a:srgbClr val="000000">
                      <a:alpha val="43137"/>
                    </a:srgbClr>
                  </a:outerShdw>
                </a:effectLst>
                <a:latin typeface="Book Antiqua" pitchFamily="18" charset="0"/>
              </a:rPr>
              <a:t> 0   1   0   1   1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2</a:t>
            </a:r>
            <a:r>
              <a:rPr lang="en-US" sz="2400">
                <a:effectLst>
                  <a:outerShdw blurRad="38100" dist="38100" dir="2700000" algn="tl">
                    <a:srgbClr val="000000">
                      <a:alpha val="43137"/>
                    </a:srgbClr>
                  </a:outerShdw>
                </a:effectLst>
                <a:latin typeface="Book Antiqua" pitchFamily="18" charset="0"/>
              </a:rPr>
              <a:t> 1   0   1   1   1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3</a:t>
            </a:r>
            <a:r>
              <a:rPr lang="en-US" sz="2400">
                <a:effectLst>
                  <a:outerShdw blurRad="38100" dist="38100" dir="2700000" algn="tl">
                    <a:srgbClr val="000000">
                      <a:alpha val="43137"/>
                    </a:srgbClr>
                  </a:outerShdw>
                </a:effectLst>
                <a:latin typeface="Book Antiqua" pitchFamily="18" charset="0"/>
              </a:rPr>
              <a:t> 0   1   0   1   0</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4</a:t>
            </a:r>
            <a:r>
              <a:rPr lang="en-US" sz="2400">
                <a:effectLst>
                  <a:outerShdw blurRad="38100" dist="38100" dir="2700000" algn="tl">
                    <a:srgbClr val="000000">
                      <a:alpha val="43137"/>
                    </a:srgbClr>
                  </a:outerShdw>
                </a:effectLst>
                <a:latin typeface="Book Antiqua" pitchFamily="18" charset="0"/>
              </a:rPr>
              <a:t> 1   1   1   0   1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5</a:t>
            </a:r>
            <a:r>
              <a:rPr lang="en-US" sz="2400">
                <a:effectLst>
                  <a:outerShdw blurRad="38100" dist="38100" dir="2700000" algn="tl">
                    <a:srgbClr val="000000">
                      <a:alpha val="43137"/>
                    </a:srgbClr>
                  </a:outerShdw>
                </a:effectLst>
                <a:latin typeface="Book Antiqua" pitchFamily="18" charset="0"/>
              </a:rPr>
              <a:t> 1   1   0   1   0</a:t>
            </a:r>
          </a:p>
        </p:txBody>
      </p:sp>
      <p:sp>
        <p:nvSpPr>
          <p:cNvPr id="168964" name="Text Box 4">
            <a:extLst>
              <a:ext uri="{FF2B5EF4-FFF2-40B4-BE49-F238E27FC236}">
                <a16:creationId xmlns:a16="http://schemas.microsoft.com/office/drawing/2014/main" id="{2A052F7D-1A00-76D5-BBAB-BC554C70EF67}"/>
              </a:ext>
            </a:extLst>
          </p:cNvPr>
          <p:cNvSpPr txBox="1">
            <a:spLocks noChangeArrowheads="1"/>
          </p:cNvSpPr>
          <p:nvPr/>
        </p:nvSpPr>
        <p:spPr bwMode="auto">
          <a:xfrm>
            <a:off x="3352800" y="2220913"/>
            <a:ext cx="2190750" cy="2282825"/>
          </a:xfrm>
          <a:prstGeom prst="rect">
            <a:avLst/>
          </a:prstGeom>
          <a:noFill/>
          <a:ln w="9525">
            <a:noFill/>
            <a:miter lim="800000"/>
            <a:headEnd/>
            <a:tailEnd/>
          </a:ln>
        </p:spPr>
        <p:txBody>
          <a:bodyPr wrap="none">
            <a:spAutoFit/>
          </a:bodyPr>
          <a:lstStyle/>
          <a:p>
            <a:pPr marL="457200" indent="-457200">
              <a:spcBef>
                <a:spcPct val="20000"/>
              </a:spcBef>
              <a:defRPr/>
            </a:pPr>
            <a:r>
              <a:rPr lang="en-US" sz="2400">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1</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2 </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3</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4</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5</a:t>
            </a:r>
            <a:endParaRPr lang="en-US" sz="2400">
              <a:solidFill>
                <a:schemeClr val="tx2"/>
              </a:solidFill>
              <a:effectLst>
                <a:outerShdw blurRad="38100" dist="38100" dir="2700000" algn="tl">
                  <a:srgbClr val="000000">
                    <a:alpha val="43137"/>
                  </a:srgbClr>
                </a:outerShdw>
              </a:effectLst>
              <a:latin typeface="Book Antiqua" pitchFamily="18" charset="0"/>
            </a:endParaRP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1</a:t>
            </a:r>
            <a:r>
              <a:rPr lang="en-US" sz="2400">
                <a:effectLst>
                  <a:outerShdw blurRad="38100" dist="38100" dir="2700000" algn="tl">
                    <a:srgbClr val="000000">
                      <a:alpha val="43137"/>
                    </a:srgbClr>
                  </a:outerShdw>
                </a:effectLst>
                <a:latin typeface="Book Antiqua" pitchFamily="18" charset="0"/>
              </a:rPr>
              <a:t> 0   0   1   1   1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2</a:t>
            </a:r>
            <a:r>
              <a:rPr lang="en-US" sz="2400">
                <a:effectLst>
                  <a:outerShdw blurRad="38100" dist="38100" dir="2700000" algn="tl">
                    <a:srgbClr val="000000">
                      <a:alpha val="43137"/>
                    </a:srgbClr>
                  </a:outerShdw>
                </a:effectLst>
                <a:latin typeface="Book Antiqua" pitchFamily="18" charset="0"/>
              </a:rPr>
              <a:t> 0   0   1   0   1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3</a:t>
            </a:r>
            <a:r>
              <a:rPr lang="en-US" sz="2400">
                <a:effectLst>
                  <a:outerShdw blurRad="38100" dist="38100" dir="2700000" algn="tl">
                    <a:srgbClr val="000000">
                      <a:alpha val="43137"/>
                    </a:srgbClr>
                  </a:outerShdw>
                </a:effectLst>
                <a:latin typeface="Book Antiqua" pitchFamily="18" charset="0"/>
              </a:rPr>
              <a:t> 1   1   0   1   1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4</a:t>
            </a:r>
            <a:r>
              <a:rPr lang="en-US" sz="2400">
                <a:effectLst>
                  <a:outerShdw blurRad="38100" dist="38100" dir="2700000" algn="tl">
                    <a:srgbClr val="000000">
                      <a:alpha val="43137"/>
                    </a:srgbClr>
                  </a:outerShdw>
                </a:effectLst>
                <a:latin typeface="Book Antiqua" pitchFamily="18" charset="0"/>
              </a:rPr>
              <a:t> 1   0   1   0   1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5</a:t>
            </a:r>
            <a:r>
              <a:rPr lang="en-US" sz="2400">
                <a:effectLst>
                  <a:outerShdw blurRad="38100" dist="38100" dir="2700000" algn="tl">
                    <a:srgbClr val="000000">
                      <a:alpha val="43137"/>
                    </a:srgbClr>
                  </a:outerShdw>
                </a:effectLst>
                <a:latin typeface="Book Antiqua" pitchFamily="18" charset="0"/>
              </a:rPr>
              <a:t> 1   1   1   1   0</a:t>
            </a:r>
          </a:p>
        </p:txBody>
      </p:sp>
      <p:sp>
        <p:nvSpPr>
          <p:cNvPr id="168965" name="Line 5">
            <a:extLst>
              <a:ext uri="{FF2B5EF4-FFF2-40B4-BE49-F238E27FC236}">
                <a16:creationId xmlns:a16="http://schemas.microsoft.com/office/drawing/2014/main" id="{7A24F652-41CE-5062-2DC0-F1691B79BE09}"/>
              </a:ext>
            </a:extLst>
          </p:cNvPr>
          <p:cNvSpPr>
            <a:spLocks noChangeShapeType="1"/>
          </p:cNvSpPr>
          <p:nvPr/>
        </p:nvSpPr>
        <p:spPr bwMode="auto">
          <a:xfrm>
            <a:off x="5943600" y="2286000"/>
            <a:ext cx="0" cy="2209800"/>
          </a:xfrm>
          <a:prstGeom prst="line">
            <a:avLst/>
          </a:prstGeom>
          <a:noFill/>
          <a:ln w="57150">
            <a:solidFill>
              <a:schemeClr val="accent2"/>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168966" name="Rectangle 6">
            <a:extLst>
              <a:ext uri="{FF2B5EF4-FFF2-40B4-BE49-F238E27FC236}">
                <a16:creationId xmlns:a16="http://schemas.microsoft.com/office/drawing/2014/main" id="{36FC1063-713F-7A9A-EC8E-F8ED6508736D}"/>
              </a:ext>
            </a:extLst>
          </p:cNvPr>
          <p:cNvSpPr>
            <a:spLocks noChangeArrowheads="1"/>
          </p:cNvSpPr>
          <p:nvPr/>
        </p:nvSpPr>
        <p:spPr bwMode="auto">
          <a:xfrm>
            <a:off x="152400" y="4800600"/>
            <a:ext cx="8763000" cy="2057400"/>
          </a:xfrm>
          <a:prstGeom prst="rect">
            <a:avLst/>
          </a:prstGeom>
          <a:noFill/>
          <a:ln w="12700">
            <a:noFill/>
            <a:miter lim="800000"/>
            <a:headEnd/>
            <a:tailEnd/>
          </a:ln>
        </p:spPr>
        <p:txBody>
          <a:bodyPr lIns="0" tIns="44450" rIns="0" bIns="44450"/>
          <a:lstStyle/>
          <a:p>
            <a:pPr marL="342900" indent="-342900" eaLnBrk="1" hangingPunct="1">
              <a:spcBef>
                <a:spcPct val="20000"/>
              </a:spcBef>
              <a:buFont typeface="Wingdings" pitchFamily="2" charset="2"/>
              <a:buNone/>
              <a:defRPr/>
            </a:pPr>
            <a:r>
              <a:rPr lang="en-US">
                <a:effectLst>
                  <a:outerShdw blurRad="38100" dist="38100" dir="2700000" algn="tl">
                    <a:srgbClr val="000000">
                      <a:alpha val="43137"/>
                    </a:srgbClr>
                  </a:outerShdw>
                </a:effectLst>
                <a:latin typeface="Times New Roman" pitchFamily="18" charset="0"/>
              </a:rPr>
              <a:t>We permute the adjacency matrix of </a:t>
            </a:r>
            <a:r>
              <a:rPr lang="en-US" i="1">
                <a:effectLst>
                  <a:outerShdw blurRad="38100" dist="38100" dir="2700000" algn="tl">
                    <a:srgbClr val="000000">
                      <a:alpha val="43137"/>
                    </a:srgbClr>
                  </a:outerShdw>
                </a:effectLst>
                <a:latin typeface="Times New Roman" pitchFamily="18" charset="0"/>
              </a:rPr>
              <a:t>H</a:t>
            </a:r>
            <a:r>
              <a:rPr lang="en-US">
                <a:effectLst>
                  <a:outerShdw blurRad="38100" dist="38100" dir="2700000" algn="tl">
                    <a:srgbClr val="000000">
                      <a:alpha val="43137"/>
                    </a:srgbClr>
                  </a:outerShdw>
                </a:effectLst>
                <a:latin typeface="Times New Roman" pitchFamily="18" charset="0"/>
              </a:rPr>
              <a:t> (per function choices above) to see if we get the adjacency of </a:t>
            </a:r>
            <a:r>
              <a:rPr lang="en-US" i="1">
                <a:effectLst>
                  <a:outerShdw blurRad="38100" dist="38100" dir="2700000" algn="tl">
                    <a:srgbClr val="000000">
                      <a:alpha val="43137"/>
                    </a:srgbClr>
                  </a:outerShdw>
                </a:effectLst>
                <a:latin typeface="Times New Roman" pitchFamily="18" charset="0"/>
              </a:rPr>
              <a:t>G</a:t>
            </a:r>
            <a:r>
              <a:rPr lang="en-US">
                <a:effectLst>
                  <a:outerShdw blurRad="38100" dist="38100" dir="2700000" algn="tl">
                    <a:srgbClr val="000000">
                      <a:alpha val="43137"/>
                    </a:srgbClr>
                  </a:outerShdw>
                </a:effectLst>
                <a:latin typeface="Times New Roman" pitchFamily="18" charset="0"/>
              </a:rPr>
              <a:t>.</a:t>
            </a:r>
            <a:r>
              <a:rPr lang="en-US" sz="3200">
                <a:effectLst>
                  <a:outerShdw blurRad="38100" dist="38100" dir="2700000" algn="tl">
                    <a:srgbClr val="000000">
                      <a:alpha val="43137"/>
                    </a:srgbClr>
                  </a:outerShdw>
                </a:effectLst>
                <a:latin typeface="Times New Roman" pitchFamily="18" charset="0"/>
              </a:rPr>
              <a:t> </a:t>
            </a:r>
            <a:r>
              <a:rPr lang="en-US">
                <a:effectLst>
                  <a:outerShdw blurRad="38100" dist="38100" dir="2700000" algn="tl">
                    <a:srgbClr val="000000">
                      <a:alpha val="43137"/>
                    </a:srgbClr>
                  </a:outerShdw>
                </a:effectLst>
                <a:latin typeface="Times New Roman" pitchFamily="18" charset="0"/>
              </a:rPr>
              <a:t>Let’s try:</a:t>
            </a:r>
          </a:p>
          <a:p>
            <a:pPr marL="342900" indent="-342900" eaLnBrk="1" hangingPunct="1">
              <a:spcBef>
                <a:spcPct val="20000"/>
              </a:spcBef>
              <a:buFont typeface="Wingdings" pitchFamily="2" charset="2"/>
              <a:buNone/>
              <a:defRPr/>
            </a:pPr>
            <a:r>
              <a:rPr lang="en-US" i="1">
                <a:effectLst>
                  <a:outerShdw blurRad="38100" dist="38100" dir="2700000" algn="tl">
                    <a:srgbClr val="000000">
                      <a:alpha val="43137"/>
                    </a:srgbClr>
                  </a:outerShdw>
                </a:effectLst>
                <a:latin typeface="Times New Roman" pitchFamily="18" charset="0"/>
              </a:rPr>
              <a:t>		f</a:t>
            </a:r>
            <a:r>
              <a:rPr lang="en-US">
                <a:effectLst>
                  <a:outerShdw blurRad="38100" dist="38100" dir="2700000" algn="tl">
                    <a:srgbClr val="000000">
                      <a:alpha val="43137"/>
                    </a:srgbClr>
                  </a:outerShdw>
                </a:effectLst>
                <a:latin typeface="Times New Roman" pitchFamily="18" charset="0"/>
              </a:rPr>
              <a:t>(</a:t>
            </a:r>
            <a:r>
              <a:rPr lang="en-US" i="1">
                <a:effectLst>
                  <a:outerShdw blurRad="38100" dist="38100" dir="2700000" algn="tl">
                    <a:srgbClr val="000000">
                      <a:alpha val="43137"/>
                    </a:srgbClr>
                  </a:outerShdw>
                </a:effectLst>
                <a:latin typeface="Times New Roman" pitchFamily="18" charset="0"/>
              </a:rPr>
              <a:t>u</a:t>
            </a:r>
            <a:r>
              <a:rPr lang="en-US" baseline="-25000">
                <a:effectLst>
                  <a:outerShdw blurRad="38100" dist="38100" dir="2700000" algn="tl">
                    <a:srgbClr val="000000">
                      <a:alpha val="43137"/>
                    </a:srgbClr>
                  </a:outerShdw>
                </a:effectLst>
                <a:latin typeface="Times New Roman" pitchFamily="18" charset="0"/>
              </a:rPr>
              <a:t>1</a:t>
            </a:r>
            <a:r>
              <a:rPr lang="en-US">
                <a:effectLst>
                  <a:outerShdw blurRad="38100" dist="38100" dir="2700000" algn="tl">
                    <a:srgbClr val="000000">
                      <a:alpha val="43137"/>
                    </a:srgbClr>
                  </a:outerShdw>
                </a:effectLst>
                <a:latin typeface="Times New Roman" pitchFamily="18" charset="0"/>
              </a:rPr>
              <a:t>) = </a:t>
            </a:r>
            <a:r>
              <a:rPr lang="en-US" i="1">
                <a:effectLst>
                  <a:outerShdw blurRad="38100" dist="38100" dir="2700000" algn="tl">
                    <a:srgbClr val="000000">
                      <a:alpha val="43137"/>
                    </a:srgbClr>
                  </a:outerShdw>
                </a:effectLst>
                <a:latin typeface="Times New Roman" pitchFamily="18" charset="0"/>
              </a:rPr>
              <a:t>v</a:t>
            </a:r>
            <a:r>
              <a:rPr lang="en-US" baseline="-25000">
                <a:effectLst>
                  <a:outerShdw blurRad="38100" dist="38100" dir="2700000" algn="tl">
                    <a:srgbClr val="000000">
                      <a:alpha val="43137"/>
                    </a:srgbClr>
                  </a:outerShdw>
                </a:effectLst>
                <a:latin typeface="Times New Roman" pitchFamily="18" charset="0"/>
              </a:rPr>
              <a:t>1</a:t>
            </a:r>
            <a:r>
              <a:rPr lang="en-US">
                <a:effectLst>
                  <a:outerShdw blurRad="38100" dist="38100" dir="2700000" algn="tl">
                    <a:srgbClr val="000000">
                      <a:alpha val="43137"/>
                    </a:srgbClr>
                  </a:outerShdw>
                </a:effectLst>
                <a:latin typeface="Times New Roman" pitchFamily="18" charset="0"/>
              </a:rPr>
              <a:t>, </a:t>
            </a:r>
            <a:r>
              <a:rPr lang="en-US" i="1">
                <a:effectLst>
                  <a:outerShdw blurRad="38100" dist="38100" dir="2700000" algn="tl">
                    <a:srgbClr val="000000">
                      <a:alpha val="43137"/>
                    </a:srgbClr>
                  </a:outerShdw>
                </a:effectLst>
                <a:latin typeface="Times New Roman" pitchFamily="18" charset="0"/>
              </a:rPr>
              <a:t>f</a:t>
            </a:r>
            <a:r>
              <a:rPr lang="en-US">
                <a:effectLst>
                  <a:outerShdw blurRad="38100" dist="38100" dir="2700000" algn="tl">
                    <a:srgbClr val="000000">
                      <a:alpha val="43137"/>
                    </a:srgbClr>
                  </a:outerShdw>
                </a:effectLst>
                <a:latin typeface="Times New Roman" pitchFamily="18" charset="0"/>
              </a:rPr>
              <a:t>(</a:t>
            </a:r>
            <a:r>
              <a:rPr lang="en-US" i="1">
                <a:effectLst>
                  <a:outerShdw blurRad="38100" dist="38100" dir="2700000" algn="tl">
                    <a:srgbClr val="000000">
                      <a:alpha val="43137"/>
                    </a:srgbClr>
                  </a:outerShdw>
                </a:effectLst>
                <a:latin typeface="Times New Roman" pitchFamily="18" charset="0"/>
              </a:rPr>
              <a:t>u</a:t>
            </a:r>
            <a:r>
              <a:rPr lang="en-US" baseline="-25000">
                <a:effectLst>
                  <a:outerShdw blurRad="38100" dist="38100" dir="2700000" algn="tl">
                    <a:srgbClr val="000000">
                      <a:alpha val="43137"/>
                    </a:srgbClr>
                  </a:outerShdw>
                </a:effectLst>
                <a:latin typeface="Times New Roman" pitchFamily="18" charset="0"/>
              </a:rPr>
              <a:t>2</a:t>
            </a:r>
            <a:r>
              <a:rPr lang="en-US">
                <a:effectLst>
                  <a:outerShdw blurRad="38100" dist="38100" dir="2700000" algn="tl">
                    <a:srgbClr val="000000">
                      <a:alpha val="43137"/>
                    </a:srgbClr>
                  </a:outerShdw>
                </a:effectLst>
                <a:latin typeface="Times New Roman" pitchFamily="18" charset="0"/>
              </a:rPr>
              <a:t>) = </a:t>
            </a:r>
            <a:r>
              <a:rPr lang="en-US" i="1">
                <a:effectLst>
                  <a:outerShdw blurRad="38100" dist="38100" dir="2700000" algn="tl">
                    <a:srgbClr val="000000">
                      <a:alpha val="43137"/>
                    </a:srgbClr>
                  </a:outerShdw>
                </a:effectLst>
                <a:latin typeface="Times New Roman" pitchFamily="18" charset="0"/>
              </a:rPr>
              <a:t>v</a:t>
            </a:r>
            <a:r>
              <a:rPr lang="en-US" baseline="-25000">
                <a:effectLst>
                  <a:outerShdw blurRad="38100" dist="38100" dir="2700000" algn="tl">
                    <a:srgbClr val="000000">
                      <a:alpha val="43137"/>
                    </a:srgbClr>
                  </a:outerShdw>
                </a:effectLst>
                <a:latin typeface="Times New Roman" pitchFamily="18" charset="0"/>
              </a:rPr>
              <a:t>3</a:t>
            </a:r>
            <a:r>
              <a:rPr lang="en-US">
                <a:effectLst>
                  <a:outerShdw blurRad="38100" dist="38100" dir="2700000" algn="tl">
                    <a:srgbClr val="000000">
                      <a:alpha val="43137"/>
                    </a:srgbClr>
                  </a:outerShdw>
                </a:effectLst>
                <a:latin typeface="Times New Roman" pitchFamily="18" charset="0"/>
              </a:rPr>
              <a:t>, </a:t>
            </a:r>
            <a:r>
              <a:rPr lang="en-US" i="1">
                <a:effectLst>
                  <a:outerShdw blurRad="38100" dist="38100" dir="2700000" algn="tl">
                    <a:srgbClr val="000000">
                      <a:alpha val="43137"/>
                    </a:srgbClr>
                  </a:outerShdw>
                </a:effectLst>
                <a:latin typeface="Times New Roman" pitchFamily="18" charset="0"/>
              </a:rPr>
              <a:t>f</a:t>
            </a:r>
            <a:r>
              <a:rPr lang="en-US">
                <a:effectLst>
                  <a:outerShdw blurRad="38100" dist="38100" dir="2700000" algn="tl">
                    <a:srgbClr val="000000">
                      <a:alpha val="43137"/>
                    </a:srgbClr>
                  </a:outerShdw>
                </a:effectLst>
                <a:latin typeface="Times New Roman" pitchFamily="18" charset="0"/>
              </a:rPr>
              <a:t>(</a:t>
            </a:r>
            <a:r>
              <a:rPr lang="en-US" i="1">
                <a:effectLst>
                  <a:outerShdw blurRad="38100" dist="38100" dir="2700000" algn="tl">
                    <a:srgbClr val="000000">
                      <a:alpha val="43137"/>
                    </a:srgbClr>
                  </a:outerShdw>
                </a:effectLst>
                <a:latin typeface="Times New Roman" pitchFamily="18" charset="0"/>
              </a:rPr>
              <a:t>u</a:t>
            </a:r>
            <a:r>
              <a:rPr lang="en-US" baseline="-25000">
                <a:effectLst>
                  <a:outerShdw blurRad="38100" dist="38100" dir="2700000" algn="tl">
                    <a:srgbClr val="000000">
                      <a:alpha val="43137"/>
                    </a:srgbClr>
                  </a:outerShdw>
                </a:effectLst>
                <a:latin typeface="Times New Roman" pitchFamily="18" charset="0"/>
              </a:rPr>
              <a:t>3</a:t>
            </a:r>
            <a:r>
              <a:rPr lang="en-US">
                <a:effectLst>
                  <a:outerShdw blurRad="38100" dist="38100" dir="2700000" algn="tl">
                    <a:srgbClr val="000000">
                      <a:alpha val="43137"/>
                    </a:srgbClr>
                  </a:outerShdw>
                </a:effectLst>
                <a:latin typeface="Times New Roman" pitchFamily="18" charset="0"/>
              </a:rPr>
              <a:t>) = </a:t>
            </a:r>
            <a:r>
              <a:rPr lang="en-US" i="1">
                <a:effectLst>
                  <a:outerShdw blurRad="38100" dist="38100" dir="2700000" algn="tl">
                    <a:srgbClr val="000000">
                      <a:alpha val="43137"/>
                    </a:srgbClr>
                  </a:outerShdw>
                </a:effectLst>
                <a:latin typeface="Times New Roman" pitchFamily="18" charset="0"/>
              </a:rPr>
              <a:t>v</a:t>
            </a:r>
            <a:r>
              <a:rPr lang="en-US" baseline="-25000">
                <a:effectLst>
                  <a:outerShdw blurRad="38100" dist="38100" dir="2700000" algn="tl">
                    <a:srgbClr val="000000">
                      <a:alpha val="43137"/>
                    </a:srgbClr>
                  </a:outerShdw>
                </a:effectLst>
                <a:latin typeface="Times New Roman" pitchFamily="18" charset="0"/>
              </a:rPr>
              <a:t>2</a:t>
            </a:r>
            <a:r>
              <a:rPr lang="en-US">
                <a:effectLst>
                  <a:outerShdw blurRad="38100" dist="38100" dir="2700000" algn="tl">
                    <a:srgbClr val="000000">
                      <a:alpha val="43137"/>
                    </a:srgbClr>
                  </a:outerShdw>
                </a:effectLst>
                <a:latin typeface="Times New Roman" pitchFamily="18" charset="0"/>
              </a:rPr>
              <a:t>, </a:t>
            </a:r>
            <a:r>
              <a:rPr lang="en-US" i="1">
                <a:effectLst>
                  <a:outerShdw blurRad="38100" dist="38100" dir="2700000" algn="tl">
                    <a:srgbClr val="000000">
                      <a:alpha val="43137"/>
                    </a:srgbClr>
                  </a:outerShdw>
                </a:effectLst>
                <a:latin typeface="Times New Roman" pitchFamily="18" charset="0"/>
              </a:rPr>
              <a:t>f</a:t>
            </a:r>
            <a:r>
              <a:rPr lang="en-US">
                <a:effectLst>
                  <a:outerShdw blurRad="38100" dist="38100" dir="2700000" algn="tl">
                    <a:srgbClr val="000000">
                      <a:alpha val="43137"/>
                    </a:srgbClr>
                  </a:outerShdw>
                </a:effectLst>
                <a:latin typeface="Times New Roman" pitchFamily="18" charset="0"/>
              </a:rPr>
              <a:t>(</a:t>
            </a:r>
            <a:r>
              <a:rPr lang="en-US" i="1">
                <a:effectLst>
                  <a:outerShdw blurRad="38100" dist="38100" dir="2700000" algn="tl">
                    <a:srgbClr val="000000">
                      <a:alpha val="43137"/>
                    </a:srgbClr>
                  </a:outerShdw>
                </a:effectLst>
                <a:latin typeface="Times New Roman" pitchFamily="18" charset="0"/>
              </a:rPr>
              <a:t>u</a:t>
            </a:r>
            <a:r>
              <a:rPr lang="en-US" baseline="-25000">
                <a:effectLst>
                  <a:outerShdw blurRad="38100" dist="38100" dir="2700000" algn="tl">
                    <a:srgbClr val="000000">
                      <a:alpha val="43137"/>
                    </a:srgbClr>
                  </a:outerShdw>
                </a:effectLst>
                <a:latin typeface="Times New Roman" pitchFamily="18" charset="0"/>
              </a:rPr>
              <a:t>4</a:t>
            </a:r>
            <a:r>
              <a:rPr lang="en-US">
                <a:effectLst>
                  <a:outerShdw blurRad="38100" dist="38100" dir="2700000" algn="tl">
                    <a:srgbClr val="000000">
                      <a:alpha val="43137"/>
                    </a:srgbClr>
                  </a:outerShdw>
                </a:effectLst>
                <a:latin typeface="Times New Roman" pitchFamily="18" charset="0"/>
              </a:rPr>
              <a:t>) = </a:t>
            </a:r>
            <a:r>
              <a:rPr lang="en-US" i="1">
                <a:effectLst>
                  <a:outerShdw blurRad="38100" dist="38100" dir="2700000" algn="tl">
                    <a:srgbClr val="000000">
                      <a:alpha val="43137"/>
                    </a:srgbClr>
                  </a:outerShdw>
                </a:effectLst>
                <a:latin typeface="Times New Roman" pitchFamily="18" charset="0"/>
              </a:rPr>
              <a:t>v</a:t>
            </a:r>
            <a:r>
              <a:rPr lang="en-US" baseline="-25000">
                <a:effectLst>
                  <a:outerShdw blurRad="38100" dist="38100" dir="2700000" algn="tl">
                    <a:srgbClr val="000000">
                      <a:alpha val="43137"/>
                    </a:srgbClr>
                  </a:outerShdw>
                </a:effectLst>
                <a:latin typeface="Times New Roman" pitchFamily="18" charset="0"/>
              </a:rPr>
              <a:t>5</a:t>
            </a:r>
            <a:r>
              <a:rPr lang="en-US">
                <a:effectLst>
                  <a:outerShdw blurRad="38100" dist="38100" dir="2700000" algn="tl">
                    <a:srgbClr val="000000">
                      <a:alpha val="43137"/>
                    </a:srgbClr>
                  </a:outerShdw>
                </a:effectLst>
                <a:latin typeface="Times New Roman" pitchFamily="18" charset="0"/>
              </a:rPr>
              <a:t>,</a:t>
            </a:r>
            <a:r>
              <a:rPr lang="en-US" baseline="-25000">
                <a:effectLst>
                  <a:outerShdw blurRad="38100" dist="38100" dir="2700000" algn="tl">
                    <a:srgbClr val="000000">
                      <a:alpha val="43137"/>
                    </a:srgbClr>
                  </a:outerShdw>
                </a:effectLst>
                <a:latin typeface="Times New Roman" pitchFamily="18" charset="0"/>
              </a:rPr>
              <a:t> </a:t>
            </a:r>
            <a:r>
              <a:rPr lang="en-US" i="1">
                <a:effectLst>
                  <a:outerShdw blurRad="38100" dist="38100" dir="2700000" algn="tl">
                    <a:srgbClr val="000000">
                      <a:alpha val="43137"/>
                    </a:srgbClr>
                  </a:outerShdw>
                </a:effectLst>
                <a:latin typeface="Times New Roman" pitchFamily="18" charset="0"/>
              </a:rPr>
              <a:t>f</a:t>
            </a:r>
            <a:r>
              <a:rPr lang="en-US">
                <a:effectLst>
                  <a:outerShdw blurRad="38100" dist="38100" dir="2700000" algn="tl">
                    <a:srgbClr val="000000">
                      <a:alpha val="43137"/>
                    </a:srgbClr>
                  </a:outerShdw>
                </a:effectLst>
                <a:latin typeface="Times New Roman" pitchFamily="18" charset="0"/>
              </a:rPr>
              <a:t>(</a:t>
            </a:r>
            <a:r>
              <a:rPr lang="en-US" i="1">
                <a:effectLst>
                  <a:outerShdw blurRad="38100" dist="38100" dir="2700000" algn="tl">
                    <a:srgbClr val="000000">
                      <a:alpha val="43137"/>
                    </a:srgbClr>
                  </a:outerShdw>
                </a:effectLst>
                <a:latin typeface="Times New Roman" pitchFamily="18" charset="0"/>
              </a:rPr>
              <a:t>u</a:t>
            </a:r>
            <a:r>
              <a:rPr lang="en-US" baseline="-25000">
                <a:effectLst>
                  <a:outerShdw blurRad="38100" dist="38100" dir="2700000" algn="tl">
                    <a:srgbClr val="000000">
                      <a:alpha val="43137"/>
                    </a:srgbClr>
                  </a:outerShdw>
                </a:effectLst>
                <a:latin typeface="Times New Roman" pitchFamily="18" charset="0"/>
              </a:rPr>
              <a:t>5</a:t>
            </a:r>
            <a:r>
              <a:rPr lang="en-US">
                <a:effectLst>
                  <a:outerShdw blurRad="38100" dist="38100" dir="2700000" algn="tl">
                    <a:srgbClr val="000000">
                      <a:alpha val="43137"/>
                    </a:srgbClr>
                  </a:outerShdw>
                </a:effectLst>
                <a:latin typeface="Times New Roman" pitchFamily="18" charset="0"/>
              </a:rPr>
              <a:t>) = </a:t>
            </a:r>
            <a:r>
              <a:rPr lang="en-US" i="1">
                <a:effectLst>
                  <a:outerShdw blurRad="38100" dist="38100" dir="2700000" algn="tl">
                    <a:srgbClr val="000000">
                      <a:alpha val="43137"/>
                    </a:srgbClr>
                  </a:outerShdw>
                </a:effectLst>
                <a:latin typeface="Times New Roman" pitchFamily="18" charset="0"/>
              </a:rPr>
              <a:t>v</a:t>
            </a:r>
            <a:r>
              <a:rPr lang="en-US" baseline="-25000">
                <a:effectLst>
                  <a:outerShdw blurRad="38100" dist="38100" dir="2700000" algn="tl">
                    <a:srgbClr val="000000">
                      <a:alpha val="43137"/>
                    </a:srgbClr>
                  </a:outerShdw>
                </a:effectLst>
                <a:latin typeface="Times New Roman" pitchFamily="18" charset="0"/>
              </a:rPr>
              <a:t>4</a:t>
            </a:r>
            <a:endParaRPr lang="en-US">
              <a:effectLst>
                <a:outerShdw blurRad="38100" dist="38100" dir="2700000" algn="tl">
                  <a:srgbClr val="000000">
                    <a:alpha val="43137"/>
                  </a:srgbClr>
                </a:outerShdw>
              </a:effectLst>
              <a:latin typeface="Times New Roman" pitchFamily="18" charset="0"/>
            </a:endParaRPr>
          </a:p>
          <a:p>
            <a:pPr marL="342900" indent="-342900" eaLnBrk="1" hangingPunct="1">
              <a:spcBef>
                <a:spcPct val="20000"/>
              </a:spcBef>
              <a:defRPr/>
            </a:pPr>
            <a:r>
              <a:rPr lang="en-US">
                <a:effectLst>
                  <a:outerShdw blurRad="38100" dist="38100" dir="2700000" algn="tl">
                    <a:srgbClr val="000000">
                      <a:alpha val="43137"/>
                    </a:srgbClr>
                  </a:outerShdw>
                </a:effectLst>
                <a:latin typeface="Times New Roman" pitchFamily="18" charset="0"/>
              </a:rPr>
              <a:t>Does G = H’?  Yes!</a:t>
            </a:r>
          </a:p>
        </p:txBody>
      </p:sp>
      <p:sp>
        <p:nvSpPr>
          <p:cNvPr id="168967" name="Text Box 7">
            <a:extLst>
              <a:ext uri="{FF2B5EF4-FFF2-40B4-BE49-F238E27FC236}">
                <a16:creationId xmlns:a16="http://schemas.microsoft.com/office/drawing/2014/main" id="{C319994D-629C-97ED-1DA5-AEC2CF1A978E}"/>
              </a:ext>
            </a:extLst>
          </p:cNvPr>
          <p:cNvSpPr txBox="1">
            <a:spLocks noChangeArrowheads="1"/>
          </p:cNvSpPr>
          <p:nvPr/>
        </p:nvSpPr>
        <p:spPr bwMode="auto">
          <a:xfrm>
            <a:off x="6324600" y="2220913"/>
            <a:ext cx="2190750" cy="2282825"/>
          </a:xfrm>
          <a:prstGeom prst="rect">
            <a:avLst/>
          </a:prstGeom>
          <a:noFill/>
          <a:ln w="9525">
            <a:noFill/>
            <a:miter lim="800000"/>
            <a:headEnd/>
            <a:tailEnd/>
          </a:ln>
        </p:spPr>
        <p:txBody>
          <a:bodyPr wrap="none">
            <a:spAutoFit/>
          </a:bodyPr>
          <a:lstStyle/>
          <a:p>
            <a:pPr marL="457200" indent="-457200">
              <a:spcBef>
                <a:spcPct val="20000"/>
              </a:spcBef>
              <a:defRPr/>
            </a:pPr>
            <a:r>
              <a:rPr lang="en-US" sz="2400">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1</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3</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2</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5</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4</a:t>
            </a:r>
            <a:endParaRPr lang="en-US" sz="2400">
              <a:solidFill>
                <a:schemeClr val="tx2"/>
              </a:solidFill>
              <a:effectLst>
                <a:outerShdw blurRad="38100" dist="38100" dir="2700000" algn="tl">
                  <a:srgbClr val="000000">
                    <a:alpha val="43137"/>
                  </a:srgbClr>
                </a:outerShdw>
              </a:effectLst>
              <a:latin typeface="Book Antiqua" pitchFamily="18" charset="0"/>
            </a:endParaRP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1</a:t>
            </a:r>
            <a:r>
              <a:rPr lang="en-US" sz="2400">
                <a:effectLst>
                  <a:outerShdw blurRad="38100" dist="38100" dir="2700000" algn="tl">
                    <a:srgbClr val="000000">
                      <a:alpha val="43137"/>
                    </a:srgbClr>
                  </a:outerShdw>
                </a:effectLst>
                <a:latin typeface="Book Antiqua" pitchFamily="18" charset="0"/>
              </a:rPr>
              <a:t> 0   1   0   1   1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3</a:t>
            </a:r>
            <a:r>
              <a:rPr lang="en-US" sz="2400">
                <a:effectLst>
                  <a:outerShdw blurRad="38100" dist="38100" dir="2700000" algn="tl">
                    <a:srgbClr val="000000">
                      <a:alpha val="43137"/>
                    </a:srgbClr>
                  </a:outerShdw>
                </a:effectLst>
                <a:latin typeface="Book Antiqua" pitchFamily="18" charset="0"/>
              </a:rPr>
              <a:t> 1   0   1   1   1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2</a:t>
            </a:r>
            <a:r>
              <a:rPr lang="en-US" sz="2400">
                <a:effectLst>
                  <a:outerShdw blurRad="38100" dist="38100" dir="2700000" algn="tl">
                    <a:srgbClr val="000000">
                      <a:alpha val="43137"/>
                    </a:srgbClr>
                  </a:outerShdw>
                </a:effectLst>
                <a:latin typeface="Book Antiqua" pitchFamily="18" charset="0"/>
              </a:rPr>
              <a:t> 0   1   0   1   0</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5</a:t>
            </a:r>
            <a:r>
              <a:rPr lang="en-US" sz="2400">
                <a:effectLst>
                  <a:outerShdw blurRad="38100" dist="38100" dir="2700000" algn="tl">
                    <a:srgbClr val="000000">
                      <a:alpha val="43137"/>
                    </a:srgbClr>
                  </a:outerShdw>
                </a:effectLst>
                <a:latin typeface="Book Antiqua" pitchFamily="18" charset="0"/>
              </a:rPr>
              <a:t> 1   1   1   0   1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4</a:t>
            </a:r>
            <a:r>
              <a:rPr lang="en-US" sz="2400">
                <a:effectLst>
                  <a:outerShdw blurRad="38100" dist="38100" dir="2700000" algn="tl">
                    <a:srgbClr val="000000">
                      <a:alpha val="43137"/>
                    </a:srgbClr>
                  </a:outerShdw>
                </a:effectLst>
                <a:latin typeface="Book Antiqua" pitchFamily="18" charset="0"/>
              </a:rPr>
              <a:t> 1   1   0   1   0</a:t>
            </a:r>
          </a:p>
        </p:txBody>
      </p:sp>
      <p:sp>
        <p:nvSpPr>
          <p:cNvPr id="57352" name="Text Box 8">
            <a:extLst>
              <a:ext uri="{FF2B5EF4-FFF2-40B4-BE49-F238E27FC236}">
                <a16:creationId xmlns:a16="http://schemas.microsoft.com/office/drawing/2014/main" id="{15625DDD-80A8-639D-B097-501AB01F7D61}"/>
              </a:ext>
            </a:extLst>
          </p:cNvPr>
          <p:cNvSpPr txBox="1">
            <a:spLocks noChangeArrowheads="1"/>
          </p:cNvSpPr>
          <p:nvPr/>
        </p:nvSpPr>
        <p:spPr bwMode="auto">
          <a:xfrm>
            <a:off x="685800" y="1371600"/>
            <a:ext cx="8153400" cy="579438"/>
          </a:xfrm>
          <a:prstGeom prst="rect">
            <a:avLst/>
          </a:prstGeom>
          <a:noFill/>
          <a:ln w="9525">
            <a:noFill/>
            <a:miter lim="800000"/>
            <a:headEnd/>
            <a:tailEnd/>
          </a:ln>
        </p:spPr>
        <p:txBody>
          <a:bodyPr>
            <a:spAutoFit/>
          </a:bodyPr>
          <a:lstStyle/>
          <a:p>
            <a:pPr eaLnBrk="1" hangingPunct="1">
              <a:spcBef>
                <a:spcPct val="50000"/>
              </a:spcBef>
              <a:defRPr/>
            </a:pPr>
            <a:r>
              <a:rPr lang="en-US" sz="3200">
                <a:effectLst>
                  <a:outerShdw blurRad="38100" dist="38100" dir="2700000" algn="tl">
                    <a:srgbClr val="000000">
                      <a:alpha val="43137"/>
                    </a:srgbClr>
                  </a:outerShdw>
                </a:effectLst>
                <a:latin typeface="Times New Roman" pitchFamily="18" charset="0"/>
              </a:rPr>
              <a:t>	  G			H		       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68963"/>
                                        </p:tgtEl>
                                        <p:attrNameLst>
                                          <p:attrName>style.visibility</p:attrName>
                                        </p:attrNameLst>
                                      </p:cBhvr>
                                      <p:to>
                                        <p:strVal val="visible"/>
                                      </p:to>
                                    </p:set>
                                    <p:anim calcmode="lin" valueType="num">
                                      <p:cBhvr additive="base">
                                        <p:cTn id="7" dur="500" fill="hold"/>
                                        <p:tgtEl>
                                          <p:spTgt spid="168963"/>
                                        </p:tgtEl>
                                        <p:attrNameLst>
                                          <p:attrName>ppt_x</p:attrName>
                                        </p:attrNameLst>
                                      </p:cBhvr>
                                      <p:tavLst>
                                        <p:tav tm="0">
                                          <p:val>
                                            <p:strVal val="0-#ppt_w/2"/>
                                          </p:val>
                                        </p:tav>
                                        <p:tav tm="100000">
                                          <p:val>
                                            <p:strVal val="#ppt_x"/>
                                          </p:val>
                                        </p:tav>
                                      </p:tavLst>
                                    </p:anim>
                                    <p:anim calcmode="lin" valueType="num">
                                      <p:cBhvr additive="base">
                                        <p:cTn id="8" dur="500" fill="hold"/>
                                        <p:tgtEl>
                                          <p:spTgt spid="16896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68964"/>
                                        </p:tgtEl>
                                        <p:attrNameLst>
                                          <p:attrName>style.visibility</p:attrName>
                                        </p:attrNameLst>
                                      </p:cBhvr>
                                      <p:to>
                                        <p:strVal val="visible"/>
                                      </p:to>
                                    </p:set>
                                    <p:anim calcmode="lin" valueType="num">
                                      <p:cBhvr additive="base">
                                        <p:cTn id="13" dur="500" fill="hold"/>
                                        <p:tgtEl>
                                          <p:spTgt spid="168964"/>
                                        </p:tgtEl>
                                        <p:attrNameLst>
                                          <p:attrName>ppt_x</p:attrName>
                                        </p:attrNameLst>
                                      </p:cBhvr>
                                      <p:tavLst>
                                        <p:tav tm="0">
                                          <p:val>
                                            <p:strVal val="0-#ppt_w/2"/>
                                          </p:val>
                                        </p:tav>
                                        <p:tav tm="100000">
                                          <p:val>
                                            <p:strVal val="#ppt_x"/>
                                          </p:val>
                                        </p:tav>
                                      </p:tavLst>
                                    </p:anim>
                                    <p:anim calcmode="lin" valueType="num">
                                      <p:cBhvr additive="base">
                                        <p:cTn id="14" dur="500" fill="hold"/>
                                        <p:tgtEl>
                                          <p:spTgt spid="16896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1" fill="hold" nodeType="clickEffect">
                                  <p:stCondLst>
                                    <p:cond delay="0"/>
                                  </p:stCondLst>
                                  <p:childTnLst>
                                    <p:set>
                                      <p:cBhvr>
                                        <p:cTn id="18" dur="1" fill="hold">
                                          <p:stCondLst>
                                            <p:cond delay="0"/>
                                          </p:stCondLst>
                                        </p:cTn>
                                        <p:tgtEl>
                                          <p:spTgt spid="168965"/>
                                        </p:tgtEl>
                                        <p:attrNameLst>
                                          <p:attrName>style.visibility</p:attrName>
                                        </p:attrNameLst>
                                      </p:cBhvr>
                                      <p:to>
                                        <p:strVal val="visible"/>
                                      </p:to>
                                    </p:set>
                                    <p:animEffect transition="in" filter="wipe(up)">
                                      <p:cBhvr>
                                        <p:cTn id="19" dur="500"/>
                                        <p:tgtEl>
                                          <p:spTgt spid="16896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nodeType="clickEffect">
                                  <p:stCondLst>
                                    <p:cond delay="0"/>
                                  </p:stCondLst>
                                  <p:childTnLst>
                                    <p:set>
                                      <p:cBhvr>
                                        <p:cTn id="23" dur="1" fill="hold">
                                          <p:stCondLst>
                                            <p:cond delay="0"/>
                                          </p:stCondLst>
                                        </p:cTn>
                                        <p:tgtEl>
                                          <p:spTgt spid="168967"/>
                                        </p:tgtEl>
                                        <p:attrNameLst>
                                          <p:attrName>style.visibility</p:attrName>
                                        </p:attrNameLst>
                                      </p:cBhvr>
                                      <p:to>
                                        <p:strVal val="visible"/>
                                      </p:to>
                                    </p:set>
                                    <p:anim calcmode="lin" valueType="num">
                                      <p:cBhvr additive="base">
                                        <p:cTn id="24" dur="500" fill="hold"/>
                                        <p:tgtEl>
                                          <p:spTgt spid="168967"/>
                                        </p:tgtEl>
                                        <p:attrNameLst>
                                          <p:attrName>ppt_x</p:attrName>
                                        </p:attrNameLst>
                                      </p:cBhvr>
                                      <p:tavLst>
                                        <p:tav tm="0">
                                          <p:val>
                                            <p:strVal val="0-#ppt_w/2"/>
                                          </p:val>
                                        </p:tav>
                                        <p:tav tm="100000">
                                          <p:val>
                                            <p:strVal val="#ppt_x"/>
                                          </p:val>
                                        </p:tav>
                                      </p:tavLst>
                                    </p:anim>
                                    <p:anim calcmode="lin" valueType="num">
                                      <p:cBhvr additive="base">
                                        <p:cTn id="25" dur="500" fill="hold"/>
                                        <p:tgtEl>
                                          <p:spTgt spid="168967"/>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nodeType="clickEffect">
                                  <p:stCondLst>
                                    <p:cond delay="0"/>
                                  </p:stCondLst>
                                  <p:childTnLst>
                                    <p:set>
                                      <p:cBhvr>
                                        <p:cTn id="29" dur="1" fill="hold">
                                          <p:stCondLst>
                                            <p:cond delay="0"/>
                                          </p:stCondLst>
                                        </p:cTn>
                                        <p:tgtEl>
                                          <p:spTgt spid="168966"/>
                                        </p:tgtEl>
                                        <p:attrNameLst>
                                          <p:attrName>style.visibility</p:attrName>
                                        </p:attrNameLst>
                                      </p:cBhvr>
                                      <p:to>
                                        <p:strVal val="visible"/>
                                      </p:to>
                                    </p:set>
                                    <p:anim calcmode="lin" valueType="num">
                                      <p:cBhvr additive="base">
                                        <p:cTn id="30" dur="500" fill="hold"/>
                                        <p:tgtEl>
                                          <p:spTgt spid="168966"/>
                                        </p:tgtEl>
                                        <p:attrNameLst>
                                          <p:attrName>ppt_x</p:attrName>
                                        </p:attrNameLst>
                                      </p:cBhvr>
                                      <p:tavLst>
                                        <p:tav tm="0">
                                          <p:val>
                                            <p:strVal val="0-#ppt_w/2"/>
                                          </p:val>
                                        </p:tav>
                                        <p:tav tm="100000">
                                          <p:val>
                                            <p:strVal val="#ppt_x"/>
                                          </p:val>
                                        </p:tav>
                                      </p:tavLst>
                                    </p:anim>
                                    <p:anim calcmode="lin" valueType="num">
                                      <p:cBhvr additive="base">
                                        <p:cTn id="31" dur="500" fill="hold"/>
                                        <p:tgtEl>
                                          <p:spTgt spid="1689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autoUpdateAnimBg="0"/>
      <p:bldP spid="168964" grpId="0" autoUpdateAnimBg="0"/>
      <p:bldP spid="168966" grpId="0" autoUpdateAnimBg="0"/>
      <p:bldP spid="168967" grpId="0"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695807-EE30-DCF1-3D3C-EA2283965DD3}"/>
              </a:ext>
            </a:extLst>
          </p:cNvPr>
          <p:cNvSpPr/>
          <p:nvPr/>
        </p:nvSpPr>
        <p:spPr bwMode="auto">
          <a:xfrm>
            <a:off x="381000" y="1371600"/>
            <a:ext cx="8458200" cy="3581400"/>
          </a:xfrm>
          <a:prstGeom prst="rect">
            <a:avLst/>
          </a:prstGeom>
          <a:solidFill>
            <a:srgbClr val="00CCFF"/>
          </a:solidFill>
          <a:ln w="25400" cap="flat" cmpd="sng" algn="ctr">
            <a:noFill/>
            <a:prstDash val="solid"/>
            <a:round/>
            <a:headEnd type="none" w="med" len="med"/>
            <a:tailEnd type="triangle" w="med" len="med"/>
          </a:ln>
          <a:effectLst/>
        </p:spPr>
        <p:txBody>
          <a:bodyP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8370" name="Rectangle 2">
            <a:extLst>
              <a:ext uri="{FF2B5EF4-FFF2-40B4-BE49-F238E27FC236}">
                <a16:creationId xmlns:a16="http://schemas.microsoft.com/office/drawing/2014/main" id="{1C975543-63DC-5E89-C0BA-E411624BDDFF}"/>
              </a:ext>
            </a:extLst>
          </p:cNvPr>
          <p:cNvSpPr>
            <a:spLocks noGrp="1" noChangeArrowheads="1"/>
          </p:cNvSpPr>
          <p:nvPr>
            <p:ph type="title"/>
          </p:nvPr>
        </p:nvSpPr>
        <p:spPr>
          <a:xfrm>
            <a:off x="457200" y="152400"/>
            <a:ext cx="8229600" cy="914400"/>
          </a:xfrm>
        </p:spPr>
        <p:txBody>
          <a:bodyPr/>
          <a:lstStyle/>
          <a:p>
            <a:pPr eaLnBrk="1" hangingPunct="1">
              <a:defRPr/>
            </a:pPr>
            <a:r>
              <a:rPr lang="en-US">
                <a:latin typeface="Times New Roman" pitchFamily="18" charset="0"/>
              </a:rPr>
              <a:t>Example (Cont.)</a:t>
            </a:r>
          </a:p>
        </p:txBody>
      </p:sp>
      <p:sp>
        <p:nvSpPr>
          <p:cNvPr id="57347" name="Text Box 3">
            <a:extLst>
              <a:ext uri="{FF2B5EF4-FFF2-40B4-BE49-F238E27FC236}">
                <a16:creationId xmlns:a16="http://schemas.microsoft.com/office/drawing/2014/main" id="{0C8A2B44-F74B-6C4C-1171-3C0516C95F3C}"/>
              </a:ext>
            </a:extLst>
          </p:cNvPr>
          <p:cNvSpPr txBox="1">
            <a:spLocks noChangeArrowheads="1"/>
          </p:cNvSpPr>
          <p:nvPr/>
        </p:nvSpPr>
        <p:spPr bwMode="auto">
          <a:xfrm>
            <a:off x="990600" y="2220913"/>
            <a:ext cx="2227263" cy="2282825"/>
          </a:xfrm>
          <a:prstGeom prst="rect">
            <a:avLst/>
          </a:prstGeom>
          <a:noFill/>
          <a:ln w="9525">
            <a:noFill/>
            <a:miter lim="800000"/>
            <a:headEnd/>
            <a:tailEnd/>
          </a:ln>
        </p:spPr>
        <p:txBody>
          <a:bodyPr wrap="none">
            <a:spAutoFit/>
          </a:bodyPr>
          <a:lstStyle/>
          <a:p>
            <a:pPr marL="457200" indent="-457200">
              <a:spcBef>
                <a:spcPct val="20000"/>
              </a:spcBef>
              <a:defRPr/>
            </a:pPr>
            <a:r>
              <a:rPr lang="en-US" sz="2400">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1</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2</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3</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4</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5</a:t>
            </a:r>
            <a:endParaRPr lang="en-US" sz="2400">
              <a:solidFill>
                <a:schemeClr val="tx2"/>
              </a:solidFill>
              <a:effectLst>
                <a:outerShdw blurRad="38100" dist="38100" dir="2700000" algn="tl">
                  <a:srgbClr val="000000">
                    <a:alpha val="43137"/>
                  </a:srgbClr>
                </a:outerShdw>
              </a:effectLst>
              <a:latin typeface="Book Antiqua" pitchFamily="18" charset="0"/>
            </a:endParaRP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1</a:t>
            </a:r>
            <a:r>
              <a:rPr lang="en-US" sz="2400">
                <a:effectLst>
                  <a:outerShdw blurRad="38100" dist="38100" dir="2700000" algn="tl">
                    <a:srgbClr val="000000">
                      <a:alpha val="43137"/>
                    </a:srgbClr>
                  </a:outerShdw>
                </a:effectLst>
                <a:latin typeface="Book Antiqua" pitchFamily="18" charset="0"/>
              </a:rPr>
              <a:t> 0   1   0   1   1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2</a:t>
            </a:r>
            <a:r>
              <a:rPr lang="en-US" sz="2400">
                <a:effectLst>
                  <a:outerShdw blurRad="38100" dist="38100" dir="2700000" algn="tl">
                    <a:srgbClr val="000000">
                      <a:alpha val="43137"/>
                    </a:srgbClr>
                  </a:outerShdw>
                </a:effectLst>
                <a:latin typeface="Book Antiqua" pitchFamily="18" charset="0"/>
              </a:rPr>
              <a:t> 1   0   1   1   1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3</a:t>
            </a:r>
            <a:r>
              <a:rPr lang="en-US" sz="2400">
                <a:effectLst>
                  <a:outerShdw blurRad="38100" dist="38100" dir="2700000" algn="tl">
                    <a:srgbClr val="000000">
                      <a:alpha val="43137"/>
                    </a:srgbClr>
                  </a:outerShdw>
                </a:effectLst>
                <a:latin typeface="Book Antiqua" pitchFamily="18" charset="0"/>
              </a:rPr>
              <a:t> 0   1   0   1   0</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4</a:t>
            </a:r>
            <a:r>
              <a:rPr lang="en-US" sz="2400">
                <a:effectLst>
                  <a:outerShdw blurRad="38100" dist="38100" dir="2700000" algn="tl">
                    <a:srgbClr val="000000">
                      <a:alpha val="43137"/>
                    </a:srgbClr>
                  </a:outerShdw>
                </a:effectLst>
                <a:latin typeface="Book Antiqua" pitchFamily="18" charset="0"/>
              </a:rPr>
              <a:t> 1   1   1   0   1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5</a:t>
            </a:r>
            <a:r>
              <a:rPr lang="en-US" sz="2400">
                <a:effectLst>
                  <a:outerShdw blurRad="38100" dist="38100" dir="2700000" algn="tl">
                    <a:srgbClr val="000000">
                      <a:alpha val="43137"/>
                    </a:srgbClr>
                  </a:outerShdw>
                </a:effectLst>
                <a:latin typeface="Book Antiqua" pitchFamily="18" charset="0"/>
              </a:rPr>
              <a:t> 1   1   0   1   0</a:t>
            </a:r>
          </a:p>
        </p:txBody>
      </p:sp>
      <p:sp>
        <p:nvSpPr>
          <p:cNvPr id="57348" name="Text Box 4">
            <a:extLst>
              <a:ext uri="{FF2B5EF4-FFF2-40B4-BE49-F238E27FC236}">
                <a16:creationId xmlns:a16="http://schemas.microsoft.com/office/drawing/2014/main" id="{6C78577B-F0B4-598E-4AA4-FCCD607B51D2}"/>
              </a:ext>
            </a:extLst>
          </p:cNvPr>
          <p:cNvSpPr txBox="1">
            <a:spLocks noChangeArrowheads="1"/>
          </p:cNvSpPr>
          <p:nvPr/>
        </p:nvSpPr>
        <p:spPr bwMode="auto">
          <a:xfrm>
            <a:off x="3352800" y="2220913"/>
            <a:ext cx="2190750" cy="2282825"/>
          </a:xfrm>
          <a:prstGeom prst="rect">
            <a:avLst/>
          </a:prstGeom>
          <a:noFill/>
          <a:ln w="9525">
            <a:noFill/>
            <a:miter lim="800000"/>
            <a:headEnd/>
            <a:tailEnd/>
          </a:ln>
        </p:spPr>
        <p:txBody>
          <a:bodyPr wrap="none">
            <a:spAutoFit/>
          </a:bodyPr>
          <a:lstStyle/>
          <a:p>
            <a:pPr marL="457200" indent="-457200">
              <a:spcBef>
                <a:spcPct val="20000"/>
              </a:spcBef>
              <a:defRPr/>
            </a:pPr>
            <a:r>
              <a:rPr lang="en-US" sz="2400">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1</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2 </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3</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4</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5</a:t>
            </a:r>
            <a:endParaRPr lang="en-US" sz="2400">
              <a:solidFill>
                <a:schemeClr val="tx2"/>
              </a:solidFill>
              <a:effectLst>
                <a:outerShdw blurRad="38100" dist="38100" dir="2700000" algn="tl">
                  <a:srgbClr val="000000">
                    <a:alpha val="43137"/>
                  </a:srgbClr>
                </a:outerShdw>
              </a:effectLst>
              <a:latin typeface="Book Antiqua" pitchFamily="18" charset="0"/>
            </a:endParaRP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1</a:t>
            </a:r>
            <a:r>
              <a:rPr lang="en-US" sz="2400">
                <a:effectLst>
                  <a:outerShdw blurRad="38100" dist="38100" dir="2700000" algn="tl">
                    <a:srgbClr val="000000">
                      <a:alpha val="43137"/>
                    </a:srgbClr>
                  </a:outerShdw>
                </a:effectLst>
                <a:latin typeface="Book Antiqua" pitchFamily="18" charset="0"/>
              </a:rPr>
              <a:t> 0   0   1   1   1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2</a:t>
            </a:r>
            <a:r>
              <a:rPr lang="en-US" sz="2400">
                <a:effectLst>
                  <a:outerShdw blurRad="38100" dist="38100" dir="2700000" algn="tl">
                    <a:srgbClr val="000000">
                      <a:alpha val="43137"/>
                    </a:srgbClr>
                  </a:outerShdw>
                </a:effectLst>
                <a:latin typeface="Book Antiqua" pitchFamily="18" charset="0"/>
              </a:rPr>
              <a:t> 0   0   1   0   1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3</a:t>
            </a:r>
            <a:r>
              <a:rPr lang="en-US" sz="2400">
                <a:effectLst>
                  <a:outerShdw blurRad="38100" dist="38100" dir="2700000" algn="tl">
                    <a:srgbClr val="000000">
                      <a:alpha val="43137"/>
                    </a:srgbClr>
                  </a:outerShdw>
                </a:effectLst>
                <a:latin typeface="Book Antiqua" pitchFamily="18" charset="0"/>
              </a:rPr>
              <a:t> 1   1   0   1   1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4</a:t>
            </a:r>
            <a:r>
              <a:rPr lang="en-US" sz="2400">
                <a:effectLst>
                  <a:outerShdw blurRad="38100" dist="38100" dir="2700000" algn="tl">
                    <a:srgbClr val="000000">
                      <a:alpha val="43137"/>
                    </a:srgbClr>
                  </a:outerShdw>
                </a:effectLst>
                <a:latin typeface="Book Antiqua" pitchFamily="18" charset="0"/>
              </a:rPr>
              <a:t> 1   0   1   0   1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5</a:t>
            </a:r>
            <a:r>
              <a:rPr lang="en-US" sz="2400">
                <a:effectLst>
                  <a:outerShdw blurRad="38100" dist="38100" dir="2700000" algn="tl">
                    <a:srgbClr val="000000">
                      <a:alpha val="43137"/>
                    </a:srgbClr>
                  </a:outerShdw>
                </a:effectLst>
                <a:latin typeface="Book Antiqua" pitchFamily="18" charset="0"/>
              </a:rPr>
              <a:t> 1   1   1   1   0</a:t>
            </a:r>
          </a:p>
        </p:txBody>
      </p:sp>
      <p:sp>
        <p:nvSpPr>
          <p:cNvPr id="57349" name="Line 5">
            <a:extLst>
              <a:ext uri="{FF2B5EF4-FFF2-40B4-BE49-F238E27FC236}">
                <a16:creationId xmlns:a16="http://schemas.microsoft.com/office/drawing/2014/main" id="{0D402A62-7E43-E2FF-1581-F89F76173471}"/>
              </a:ext>
            </a:extLst>
          </p:cNvPr>
          <p:cNvSpPr>
            <a:spLocks noChangeShapeType="1"/>
          </p:cNvSpPr>
          <p:nvPr/>
        </p:nvSpPr>
        <p:spPr bwMode="auto">
          <a:xfrm>
            <a:off x="5943600" y="2286000"/>
            <a:ext cx="0" cy="2209800"/>
          </a:xfrm>
          <a:prstGeom prst="line">
            <a:avLst/>
          </a:prstGeom>
          <a:noFill/>
          <a:ln w="57150">
            <a:solidFill>
              <a:schemeClr val="accent2"/>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7350" name="Rectangle 6">
            <a:extLst>
              <a:ext uri="{FF2B5EF4-FFF2-40B4-BE49-F238E27FC236}">
                <a16:creationId xmlns:a16="http://schemas.microsoft.com/office/drawing/2014/main" id="{0100FBA9-1E72-FEB4-958B-FF296CF25F63}"/>
              </a:ext>
            </a:extLst>
          </p:cNvPr>
          <p:cNvSpPr>
            <a:spLocks noChangeArrowheads="1"/>
          </p:cNvSpPr>
          <p:nvPr/>
        </p:nvSpPr>
        <p:spPr bwMode="auto">
          <a:xfrm>
            <a:off x="228600" y="4876800"/>
            <a:ext cx="8763000" cy="1714500"/>
          </a:xfrm>
          <a:prstGeom prst="rect">
            <a:avLst/>
          </a:prstGeom>
          <a:noFill/>
          <a:ln w="12700">
            <a:noFill/>
            <a:miter lim="800000"/>
            <a:headEnd/>
            <a:tailEnd/>
          </a:ln>
        </p:spPr>
        <p:txBody>
          <a:bodyPr lIns="0" tIns="44450" rIns="0" bIns="44450"/>
          <a:lstStyle/>
          <a:p>
            <a:pPr marL="342900" indent="-342900" eaLnBrk="1" hangingPunct="1">
              <a:spcBef>
                <a:spcPct val="20000"/>
              </a:spcBef>
              <a:buFont typeface="Wingdings" pitchFamily="2" charset="2"/>
              <a:buNone/>
              <a:defRPr/>
            </a:pPr>
            <a:r>
              <a:rPr lang="en-US" sz="2400" dirty="0">
                <a:effectLst>
                  <a:outerShdw blurRad="38100" dist="38100" dir="2700000" algn="tl">
                    <a:srgbClr val="000000">
                      <a:alpha val="43137"/>
                    </a:srgbClr>
                  </a:outerShdw>
                </a:effectLst>
                <a:latin typeface="Times New Roman" pitchFamily="18" charset="0"/>
              </a:rPr>
              <a:t>It turns out that</a:t>
            </a:r>
          </a:p>
          <a:p>
            <a:pPr marL="342900" indent="-342900" eaLnBrk="1" hangingPunct="1">
              <a:spcBef>
                <a:spcPct val="20000"/>
              </a:spcBef>
              <a:buFont typeface="Wingdings" pitchFamily="2" charset="2"/>
              <a:buNone/>
              <a:defRPr/>
            </a:pPr>
            <a:r>
              <a:rPr lang="en-US" sz="2400" i="1" dirty="0">
                <a:effectLst>
                  <a:outerShdw blurRad="38100" dist="38100" dir="2700000" algn="tl">
                    <a:srgbClr val="000000">
                      <a:alpha val="43137"/>
                    </a:srgbClr>
                  </a:outerShdw>
                </a:effectLst>
                <a:latin typeface="Times New Roman" pitchFamily="18" charset="0"/>
              </a:rPr>
              <a:t>	f</a:t>
            </a:r>
            <a:r>
              <a:rPr lang="en-US" sz="2400" dirty="0">
                <a:effectLst>
                  <a:outerShdw blurRad="38100" dist="38100" dir="2700000" algn="tl">
                    <a:srgbClr val="000000">
                      <a:alpha val="43137"/>
                    </a:srgbClr>
                  </a:outerShdw>
                </a:effectLst>
                <a:latin typeface="Times New Roman" pitchFamily="18" charset="0"/>
              </a:rPr>
              <a:t>(</a:t>
            </a:r>
            <a:r>
              <a:rPr lang="en-US" sz="2400" i="1" dirty="0">
                <a:effectLst>
                  <a:outerShdw blurRad="38100" dist="38100" dir="2700000" algn="tl">
                    <a:srgbClr val="000000">
                      <a:alpha val="43137"/>
                    </a:srgbClr>
                  </a:outerShdw>
                </a:effectLst>
                <a:latin typeface="Times New Roman" pitchFamily="18" charset="0"/>
              </a:rPr>
              <a:t>u</a:t>
            </a:r>
            <a:r>
              <a:rPr lang="en-US" sz="2400" baseline="-25000" dirty="0">
                <a:effectLst>
                  <a:outerShdw blurRad="38100" dist="38100" dir="2700000" algn="tl">
                    <a:srgbClr val="000000">
                      <a:alpha val="43137"/>
                    </a:srgbClr>
                  </a:outerShdw>
                </a:effectLst>
                <a:latin typeface="Times New Roman" pitchFamily="18" charset="0"/>
              </a:rPr>
              <a:t>1</a:t>
            </a:r>
            <a:r>
              <a:rPr lang="en-US" sz="2400" dirty="0">
                <a:effectLst>
                  <a:outerShdw blurRad="38100" dist="38100" dir="2700000" algn="tl">
                    <a:srgbClr val="000000">
                      <a:alpha val="43137"/>
                    </a:srgbClr>
                  </a:outerShdw>
                </a:effectLst>
                <a:latin typeface="Times New Roman" pitchFamily="18" charset="0"/>
              </a:rPr>
              <a:t>) = </a:t>
            </a:r>
            <a:r>
              <a:rPr lang="en-US" sz="2400" i="1" dirty="0">
                <a:effectLst>
                  <a:outerShdw blurRad="38100" dist="38100" dir="2700000" algn="tl">
                    <a:srgbClr val="000000">
                      <a:alpha val="43137"/>
                    </a:srgbClr>
                  </a:outerShdw>
                </a:effectLst>
                <a:latin typeface="Times New Roman" pitchFamily="18" charset="0"/>
              </a:rPr>
              <a:t>v</a:t>
            </a:r>
            <a:r>
              <a:rPr lang="en-US" sz="2400" baseline="-25000" dirty="0">
                <a:effectLst>
                  <a:outerShdw blurRad="38100" dist="38100" dir="2700000" algn="tl">
                    <a:srgbClr val="000000">
                      <a:alpha val="43137"/>
                    </a:srgbClr>
                  </a:outerShdw>
                </a:effectLst>
                <a:latin typeface="Times New Roman" pitchFamily="18" charset="0"/>
              </a:rPr>
              <a:t>4</a:t>
            </a:r>
            <a:r>
              <a:rPr lang="en-US" sz="2400" dirty="0">
                <a:effectLst>
                  <a:outerShdw blurRad="38100" dist="38100" dir="2700000" algn="tl">
                    <a:srgbClr val="000000">
                      <a:alpha val="43137"/>
                    </a:srgbClr>
                  </a:outerShdw>
                </a:effectLst>
                <a:latin typeface="Times New Roman" pitchFamily="18" charset="0"/>
              </a:rPr>
              <a:t>, </a:t>
            </a:r>
            <a:r>
              <a:rPr lang="en-US" sz="2400" i="1" dirty="0">
                <a:effectLst>
                  <a:outerShdw blurRad="38100" dist="38100" dir="2700000" algn="tl">
                    <a:srgbClr val="000000">
                      <a:alpha val="43137"/>
                    </a:srgbClr>
                  </a:outerShdw>
                </a:effectLst>
                <a:latin typeface="Times New Roman" pitchFamily="18" charset="0"/>
              </a:rPr>
              <a:t>f</a:t>
            </a:r>
            <a:r>
              <a:rPr lang="en-US" sz="2400" dirty="0">
                <a:effectLst>
                  <a:outerShdw blurRad="38100" dist="38100" dir="2700000" algn="tl">
                    <a:srgbClr val="000000">
                      <a:alpha val="43137"/>
                    </a:srgbClr>
                  </a:outerShdw>
                </a:effectLst>
                <a:latin typeface="Times New Roman" pitchFamily="18" charset="0"/>
              </a:rPr>
              <a:t>(</a:t>
            </a:r>
            <a:r>
              <a:rPr lang="en-US" sz="2400" i="1" dirty="0">
                <a:effectLst>
                  <a:outerShdw blurRad="38100" dist="38100" dir="2700000" algn="tl">
                    <a:srgbClr val="000000">
                      <a:alpha val="43137"/>
                    </a:srgbClr>
                  </a:outerShdw>
                </a:effectLst>
                <a:latin typeface="Times New Roman" pitchFamily="18" charset="0"/>
              </a:rPr>
              <a:t>u</a:t>
            </a:r>
            <a:r>
              <a:rPr lang="en-US" sz="2400" baseline="-25000" dirty="0">
                <a:effectLst>
                  <a:outerShdw blurRad="38100" dist="38100" dir="2700000" algn="tl">
                    <a:srgbClr val="000000">
                      <a:alpha val="43137"/>
                    </a:srgbClr>
                  </a:outerShdw>
                </a:effectLst>
                <a:latin typeface="Times New Roman" pitchFamily="18" charset="0"/>
              </a:rPr>
              <a:t>2</a:t>
            </a:r>
            <a:r>
              <a:rPr lang="en-US" sz="2400" dirty="0">
                <a:effectLst>
                  <a:outerShdw blurRad="38100" dist="38100" dir="2700000" algn="tl">
                    <a:srgbClr val="000000">
                      <a:alpha val="43137"/>
                    </a:srgbClr>
                  </a:outerShdw>
                </a:effectLst>
                <a:latin typeface="Times New Roman" pitchFamily="18" charset="0"/>
              </a:rPr>
              <a:t>) = </a:t>
            </a:r>
            <a:r>
              <a:rPr lang="en-US" sz="2400" i="1" dirty="0">
                <a:effectLst>
                  <a:outerShdw blurRad="38100" dist="38100" dir="2700000" algn="tl">
                    <a:srgbClr val="000000">
                      <a:alpha val="43137"/>
                    </a:srgbClr>
                  </a:outerShdw>
                </a:effectLst>
                <a:latin typeface="Times New Roman" pitchFamily="18" charset="0"/>
              </a:rPr>
              <a:t>v</a:t>
            </a:r>
            <a:r>
              <a:rPr lang="en-US" sz="2400" baseline="-25000" dirty="0">
                <a:effectLst>
                  <a:outerShdw blurRad="38100" dist="38100" dir="2700000" algn="tl">
                    <a:srgbClr val="000000">
                      <a:alpha val="43137"/>
                    </a:srgbClr>
                  </a:outerShdw>
                </a:effectLst>
                <a:latin typeface="Times New Roman" pitchFamily="18" charset="0"/>
              </a:rPr>
              <a:t>3</a:t>
            </a:r>
            <a:r>
              <a:rPr lang="en-US" sz="2400" dirty="0">
                <a:effectLst>
                  <a:outerShdw blurRad="38100" dist="38100" dir="2700000" algn="tl">
                    <a:srgbClr val="000000">
                      <a:alpha val="43137"/>
                    </a:srgbClr>
                  </a:outerShdw>
                </a:effectLst>
                <a:latin typeface="Times New Roman" pitchFamily="18" charset="0"/>
              </a:rPr>
              <a:t>, </a:t>
            </a:r>
            <a:r>
              <a:rPr lang="en-US" sz="2400" i="1" dirty="0">
                <a:effectLst>
                  <a:outerShdw blurRad="38100" dist="38100" dir="2700000" algn="tl">
                    <a:srgbClr val="000000">
                      <a:alpha val="43137"/>
                    </a:srgbClr>
                  </a:outerShdw>
                </a:effectLst>
                <a:latin typeface="Times New Roman" pitchFamily="18" charset="0"/>
              </a:rPr>
              <a:t>f</a:t>
            </a:r>
            <a:r>
              <a:rPr lang="en-US" sz="2400" dirty="0">
                <a:effectLst>
                  <a:outerShdw blurRad="38100" dist="38100" dir="2700000" algn="tl">
                    <a:srgbClr val="000000">
                      <a:alpha val="43137"/>
                    </a:srgbClr>
                  </a:outerShdw>
                </a:effectLst>
                <a:latin typeface="Times New Roman" pitchFamily="18" charset="0"/>
              </a:rPr>
              <a:t>(</a:t>
            </a:r>
            <a:r>
              <a:rPr lang="en-US" sz="2400" i="1" dirty="0">
                <a:effectLst>
                  <a:outerShdw blurRad="38100" dist="38100" dir="2700000" algn="tl">
                    <a:srgbClr val="000000">
                      <a:alpha val="43137"/>
                    </a:srgbClr>
                  </a:outerShdw>
                </a:effectLst>
                <a:latin typeface="Times New Roman" pitchFamily="18" charset="0"/>
              </a:rPr>
              <a:t>u</a:t>
            </a:r>
            <a:r>
              <a:rPr lang="en-US" sz="2400" baseline="-25000" dirty="0">
                <a:effectLst>
                  <a:outerShdw blurRad="38100" dist="38100" dir="2700000" algn="tl">
                    <a:srgbClr val="000000">
                      <a:alpha val="43137"/>
                    </a:srgbClr>
                  </a:outerShdw>
                </a:effectLst>
                <a:latin typeface="Times New Roman" pitchFamily="18" charset="0"/>
              </a:rPr>
              <a:t>3</a:t>
            </a:r>
            <a:r>
              <a:rPr lang="en-US" sz="2400" dirty="0">
                <a:effectLst>
                  <a:outerShdw blurRad="38100" dist="38100" dir="2700000" algn="tl">
                    <a:srgbClr val="000000">
                      <a:alpha val="43137"/>
                    </a:srgbClr>
                  </a:outerShdw>
                </a:effectLst>
                <a:latin typeface="Times New Roman" pitchFamily="18" charset="0"/>
              </a:rPr>
              <a:t>) = </a:t>
            </a:r>
            <a:r>
              <a:rPr lang="en-US" sz="2400" i="1" dirty="0">
                <a:effectLst>
                  <a:outerShdw blurRad="38100" dist="38100" dir="2700000" algn="tl">
                    <a:srgbClr val="000000">
                      <a:alpha val="43137"/>
                    </a:srgbClr>
                  </a:outerShdw>
                </a:effectLst>
                <a:latin typeface="Times New Roman" pitchFamily="18" charset="0"/>
              </a:rPr>
              <a:t>v</a:t>
            </a:r>
            <a:r>
              <a:rPr lang="en-US" sz="2400" baseline="-25000" dirty="0">
                <a:effectLst>
                  <a:outerShdw blurRad="38100" dist="38100" dir="2700000" algn="tl">
                    <a:srgbClr val="000000">
                      <a:alpha val="43137"/>
                    </a:srgbClr>
                  </a:outerShdw>
                </a:effectLst>
                <a:latin typeface="Times New Roman" pitchFamily="18" charset="0"/>
              </a:rPr>
              <a:t>2</a:t>
            </a:r>
            <a:r>
              <a:rPr lang="en-US" sz="2400" dirty="0">
                <a:effectLst>
                  <a:outerShdw blurRad="38100" dist="38100" dir="2700000" algn="tl">
                    <a:srgbClr val="000000">
                      <a:alpha val="43137"/>
                    </a:srgbClr>
                  </a:outerShdw>
                </a:effectLst>
                <a:latin typeface="Times New Roman" pitchFamily="18" charset="0"/>
              </a:rPr>
              <a:t>, </a:t>
            </a:r>
            <a:r>
              <a:rPr lang="en-US" sz="2400" i="1" dirty="0">
                <a:effectLst>
                  <a:outerShdw blurRad="38100" dist="38100" dir="2700000" algn="tl">
                    <a:srgbClr val="000000">
                      <a:alpha val="43137"/>
                    </a:srgbClr>
                  </a:outerShdw>
                </a:effectLst>
                <a:latin typeface="Times New Roman" pitchFamily="18" charset="0"/>
              </a:rPr>
              <a:t>f</a:t>
            </a:r>
            <a:r>
              <a:rPr lang="en-US" sz="2400" dirty="0">
                <a:effectLst>
                  <a:outerShdw blurRad="38100" dist="38100" dir="2700000" algn="tl">
                    <a:srgbClr val="000000">
                      <a:alpha val="43137"/>
                    </a:srgbClr>
                  </a:outerShdw>
                </a:effectLst>
                <a:latin typeface="Times New Roman" pitchFamily="18" charset="0"/>
              </a:rPr>
              <a:t>(</a:t>
            </a:r>
            <a:r>
              <a:rPr lang="en-US" sz="2400" i="1" dirty="0">
                <a:effectLst>
                  <a:outerShdw blurRad="38100" dist="38100" dir="2700000" algn="tl">
                    <a:srgbClr val="000000">
                      <a:alpha val="43137"/>
                    </a:srgbClr>
                  </a:outerShdw>
                </a:effectLst>
                <a:latin typeface="Times New Roman" pitchFamily="18" charset="0"/>
              </a:rPr>
              <a:t>u</a:t>
            </a:r>
            <a:r>
              <a:rPr lang="en-US" sz="2400" baseline="-25000" dirty="0">
                <a:effectLst>
                  <a:outerShdw blurRad="38100" dist="38100" dir="2700000" algn="tl">
                    <a:srgbClr val="000000">
                      <a:alpha val="43137"/>
                    </a:srgbClr>
                  </a:outerShdw>
                </a:effectLst>
                <a:latin typeface="Times New Roman" pitchFamily="18" charset="0"/>
              </a:rPr>
              <a:t>4</a:t>
            </a:r>
            <a:r>
              <a:rPr lang="en-US" sz="2400" dirty="0">
                <a:effectLst>
                  <a:outerShdw blurRad="38100" dist="38100" dir="2700000" algn="tl">
                    <a:srgbClr val="000000">
                      <a:alpha val="43137"/>
                    </a:srgbClr>
                  </a:outerShdw>
                </a:effectLst>
                <a:latin typeface="Times New Roman" pitchFamily="18" charset="0"/>
              </a:rPr>
              <a:t>) = </a:t>
            </a:r>
            <a:r>
              <a:rPr lang="en-US" sz="2400" i="1" dirty="0">
                <a:effectLst>
                  <a:outerShdw blurRad="38100" dist="38100" dir="2700000" algn="tl">
                    <a:srgbClr val="000000">
                      <a:alpha val="43137"/>
                    </a:srgbClr>
                  </a:outerShdw>
                </a:effectLst>
                <a:latin typeface="Times New Roman" pitchFamily="18" charset="0"/>
              </a:rPr>
              <a:t>v</a:t>
            </a:r>
            <a:r>
              <a:rPr lang="en-US" sz="2400" baseline="-25000" dirty="0">
                <a:effectLst>
                  <a:outerShdw blurRad="38100" dist="38100" dir="2700000" algn="tl">
                    <a:srgbClr val="000000">
                      <a:alpha val="43137"/>
                    </a:srgbClr>
                  </a:outerShdw>
                </a:effectLst>
                <a:latin typeface="Times New Roman" pitchFamily="18" charset="0"/>
              </a:rPr>
              <a:t>5</a:t>
            </a:r>
            <a:r>
              <a:rPr lang="en-US" sz="2400" dirty="0">
                <a:effectLst>
                  <a:outerShdw blurRad="38100" dist="38100" dir="2700000" algn="tl">
                    <a:srgbClr val="000000">
                      <a:alpha val="43137"/>
                    </a:srgbClr>
                  </a:outerShdw>
                </a:effectLst>
                <a:latin typeface="Times New Roman" pitchFamily="18" charset="0"/>
              </a:rPr>
              <a:t>,</a:t>
            </a:r>
            <a:r>
              <a:rPr lang="en-US" sz="2400" baseline="-25000" dirty="0">
                <a:effectLst>
                  <a:outerShdw blurRad="38100" dist="38100" dir="2700000" algn="tl">
                    <a:srgbClr val="000000">
                      <a:alpha val="43137"/>
                    </a:srgbClr>
                  </a:outerShdw>
                </a:effectLst>
                <a:latin typeface="Times New Roman" pitchFamily="18" charset="0"/>
              </a:rPr>
              <a:t> </a:t>
            </a:r>
            <a:r>
              <a:rPr lang="en-US" sz="2400" i="1" dirty="0">
                <a:effectLst>
                  <a:outerShdw blurRad="38100" dist="38100" dir="2700000" algn="tl">
                    <a:srgbClr val="000000">
                      <a:alpha val="43137"/>
                    </a:srgbClr>
                  </a:outerShdw>
                </a:effectLst>
                <a:latin typeface="Times New Roman" pitchFamily="18" charset="0"/>
              </a:rPr>
              <a:t>f</a:t>
            </a:r>
            <a:r>
              <a:rPr lang="en-US" sz="2400" dirty="0">
                <a:effectLst>
                  <a:outerShdw blurRad="38100" dist="38100" dir="2700000" algn="tl">
                    <a:srgbClr val="000000">
                      <a:alpha val="43137"/>
                    </a:srgbClr>
                  </a:outerShdw>
                </a:effectLst>
                <a:latin typeface="Times New Roman" pitchFamily="18" charset="0"/>
              </a:rPr>
              <a:t>(</a:t>
            </a:r>
            <a:r>
              <a:rPr lang="en-US" sz="2400" i="1" dirty="0">
                <a:effectLst>
                  <a:outerShdw blurRad="38100" dist="38100" dir="2700000" algn="tl">
                    <a:srgbClr val="000000">
                      <a:alpha val="43137"/>
                    </a:srgbClr>
                  </a:outerShdw>
                </a:effectLst>
                <a:latin typeface="Times New Roman" pitchFamily="18" charset="0"/>
              </a:rPr>
              <a:t>u</a:t>
            </a:r>
            <a:r>
              <a:rPr lang="en-US" sz="2400" baseline="-25000" dirty="0">
                <a:effectLst>
                  <a:outerShdw blurRad="38100" dist="38100" dir="2700000" algn="tl">
                    <a:srgbClr val="000000">
                      <a:alpha val="43137"/>
                    </a:srgbClr>
                  </a:outerShdw>
                </a:effectLst>
                <a:latin typeface="Times New Roman" pitchFamily="18" charset="0"/>
              </a:rPr>
              <a:t>5</a:t>
            </a:r>
            <a:r>
              <a:rPr lang="en-US" sz="2400" dirty="0">
                <a:effectLst>
                  <a:outerShdw blurRad="38100" dist="38100" dir="2700000" algn="tl">
                    <a:srgbClr val="000000">
                      <a:alpha val="43137"/>
                    </a:srgbClr>
                  </a:outerShdw>
                </a:effectLst>
                <a:latin typeface="Times New Roman" pitchFamily="18" charset="0"/>
              </a:rPr>
              <a:t>) = </a:t>
            </a:r>
            <a:r>
              <a:rPr lang="en-US" sz="2400" i="1" dirty="0">
                <a:effectLst>
                  <a:outerShdw blurRad="38100" dist="38100" dir="2700000" algn="tl">
                    <a:srgbClr val="000000">
                      <a:alpha val="43137"/>
                    </a:srgbClr>
                  </a:outerShdw>
                </a:effectLst>
                <a:latin typeface="Times New Roman" pitchFamily="18" charset="0"/>
              </a:rPr>
              <a:t>v</a:t>
            </a:r>
            <a:r>
              <a:rPr lang="en-US" sz="2400" baseline="-25000" dirty="0">
                <a:effectLst>
                  <a:outerShdw blurRad="38100" dist="38100" dir="2700000" algn="tl">
                    <a:srgbClr val="000000">
                      <a:alpha val="43137"/>
                    </a:srgbClr>
                  </a:outerShdw>
                </a:effectLst>
                <a:latin typeface="Times New Roman" pitchFamily="18" charset="0"/>
              </a:rPr>
              <a:t>1</a:t>
            </a:r>
            <a:endParaRPr lang="en-US" sz="2400" dirty="0">
              <a:effectLst>
                <a:outerShdw blurRad="38100" dist="38100" dir="2700000" algn="tl">
                  <a:srgbClr val="000000">
                    <a:alpha val="43137"/>
                  </a:srgbClr>
                </a:outerShdw>
              </a:effectLst>
              <a:latin typeface="Times New Roman" pitchFamily="18" charset="0"/>
            </a:endParaRPr>
          </a:p>
          <a:p>
            <a:pPr marL="342900" indent="-342900" eaLnBrk="1" hangingPunct="1">
              <a:spcBef>
                <a:spcPct val="20000"/>
              </a:spcBef>
              <a:buFont typeface="Wingdings" pitchFamily="2" charset="2"/>
              <a:buNone/>
              <a:defRPr/>
            </a:pPr>
            <a:r>
              <a:rPr lang="en-US" sz="2400" dirty="0">
                <a:effectLst>
                  <a:outerShdw blurRad="38100" dist="38100" dir="2700000" algn="tl">
                    <a:srgbClr val="000000">
                      <a:alpha val="43137"/>
                    </a:srgbClr>
                  </a:outerShdw>
                </a:effectLst>
                <a:latin typeface="Times New Roman" pitchFamily="18" charset="0"/>
              </a:rPr>
              <a:t>also works.</a:t>
            </a:r>
          </a:p>
        </p:txBody>
      </p:sp>
      <p:sp>
        <p:nvSpPr>
          <p:cNvPr id="57351" name="Text Box 7">
            <a:extLst>
              <a:ext uri="{FF2B5EF4-FFF2-40B4-BE49-F238E27FC236}">
                <a16:creationId xmlns:a16="http://schemas.microsoft.com/office/drawing/2014/main" id="{81596566-12FE-4A46-A8AE-38D8AD37F665}"/>
              </a:ext>
            </a:extLst>
          </p:cNvPr>
          <p:cNvSpPr txBox="1">
            <a:spLocks noChangeArrowheads="1"/>
          </p:cNvSpPr>
          <p:nvPr/>
        </p:nvSpPr>
        <p:spPr bwMode="auto">
          <a:xfrm>
            <a:off x="6324600" y="2220913"/>
            <a:ext cx="2190750" cy="2282825"/>
          </a:xfrm>
          <a:prstGeom prst="rect">
            <a:avLst/>
          </a:prstGeom>
          <a:noFill/>
          <a:ln w="9525">
            <a:noFill/>
            <a:miter lim="800000"/>
            <a:headEnd/>
            <a:tailEnd/>
          </a:ln>
        </p:spPr>
        <p:txBody>
          <a:bodyPr wrap="none">
            <a:spAutoFit/>
          </a:bodyPr>
          <a:lstStyle/>
          <a:p>
            <a:pPr marL="457200" indent="-457200">
              <a:spcBef>
                <a:spcPct val="20000"/>
              </a:spcBef>
              <a:defRPr/>
            </a:pPr>
            <a:r>
              <a:rPr lang="en-US" sz="2400">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4</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3</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2</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5</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1</a:t>
            </a:r>
            <a:endParaRPr lang="en-US" sz="2400">
              <a:solidFill>
                <a:schemeClr val="tx2"/>
              </a:solidFill>
              <a:effectLst>
                <a:outerShdw blurRad="38100" dist="38100" dir="2700000" algn="tl">
                  <a:srgbClr val="000000">
                    <a:alpha val="43137"/>
                  </a:srgbClr>
                </a:outerShdw>
              </a:effectLst>
              <a:latin typeface="Book Antiqua" pitchFamily="18" charset="0"/>
            </a:endParaRP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4</a:t>
            </a:r>
            <a:r>
              <a:rPr lang="en-US" sz="2400">
                <a:effectLst>
                  <a:outerShdw blurRad="38100" dist="38100" dir="2700000" algn="tl">
                    <a:srgbClr val="000000">
                      <a:alpha val="43137"/>
                    </a:srgbClr>
                  </a:outerShdw>
                </a:effectLst>
                <a:latin typeface="Book Antiqua" pitchFamily="18" charset="0"/>
              </a:rPr>
              <a:t> 0   1   0   1   1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3</a:t>
            </a:r>
            <a:r>
              <a:rPr lang="en-US" sz="2400">
                <a:effectLst>
                  <a:outerShdw blurRad="38100" dist="38100" dir="2700000" algn="tl">
                    <a:srgbClr val="000000">
                      <a:alpha val="43137"/>
                    </a:srgbClr>
                  </a:outerShdw>
                </a:effectLst>
                <a:latin typeface="Book Antiqua" pitchFamily="18" charset="0"/>
              </a:rPr>
              <a:t> 1   0   1   1   1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2</a:t>
            </a:r>
            <a:r>
              <a:rPr lang="en-US" sz="2400">
                <a:effectLst>
                  <a:outerShdw blurRad="38100" dist="38100" dir="2700000" algn="tl">
                    <a:srgbClr val="000000">
                      <a:alpha val="43137"/>
                    </a:srgbClr>
                  </a:outerShdw>
                </a:effectLst>
                <a:latin typeface="Book Antiqua" pitchFamily="18" charset="0"/>
              </a:rPr>
              <a:t> 0   1   0   1   0</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5</a:t>
            </a:r>
            <a:r>
              <a:rPr lang="en-US" sz="2400">
                <a:effectLst>
                  <a:outerShdw blurRad="38100" dist="38100" dir="2700000" algn="tl">
                    <a:srgbClr val="000000">
                      <a:alpha val="43137"/>
                    </a:srgbClr>
                  </a:outerShdw>
                </a:effectLst>
                <a:latin typeface="Book Antiqua" pitchFamily="18" charset="0"/>
              </a:rPr>
              <a:t> 1   1   1   0   1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1</a:t>
            </a:r>
            <a:r>
              <a:rPr lang="en-US" sz="2400">
                <a:effectLst>
                  <a:outerShdw blurRad="38100" dist="38100" dir="2700000" algn="tl">
                    <a:srgbClr val="000000">
                      <a:alpha val="43137"/>
                    </a:srgbClr>
                  </a:outerShdw>
                </a:effectLst>
                <a:latin typeface="Book Antiqua" pitchFamily="18" charset="0"/>
              </a:rPr>
              <a:t> 1   1   0   1   0</a:t>
            </a:r>
          </a:p>
        </p:txBody>
      </p:sp>
      <p:sp>
        <p:nvSpPr>
          <p:cNvPr id="58376" name="Text Box 8">
            <a:extLst>
              <a:ext uri="{FF2B5EF4-FFF2-40B4-BE49-F238E27FC236}">
                <a16:creationId xmlns:a16="http://schemas.microsoft.com/office/drawing/2014/main" id="{BFD8A933-1676-7D83-A109-62CAC5CE6BAE}"/>
              </a:ext>
            </a:extLst>
          </p:cNvPr>
          <p:cNvSpPr txBox="1">
            <a:spLocks noChangeArrowheads="1"/>
          </p:cNvSpPr>
          <p:nvPr/>
        </p:nvSpPr>
        <p:spPr bwMode="auto">
          <a:xfrm>
            <a:off x="685800" y="1371600"/>
            <a:ext cx="8153400" cy="579438"/>
          </a:xfrm>
          <a:prstGeom prst="rect">
            <a:avLst/>
          </a:prstGeom>
          <a:noFill/>
          <a:ln w="9525">
            <a:noFill/>
            <a:miter lim="800000"/>
            <a:headEnd/>
            <a:tailEnd/>
          </a:ln>
        </p:spPr>
        <p:txBody>
          <a:bodyPr>
            <a:spAutoFit/>
          </a:bodyPr>
          <a:lstStyle/>
          <a:p>
            <a:pPr eaLnBrk="1" hangingPunct="1">
              <a:spcBef>
                <a:spcPct val="50000"/>
              </a:spcBef>
              <a:defRPr/>
            </a:pPr>
            <a:r>
              <a:rPr lang="en-US" sz="3200">
                <a:effectLst>
                  <a:outerShdw blurRad="38100" dist="38100" dir="2700000" algn="tl">
                    <a:srgbClr val="000000">
                      <a:alpha val="43137"/>
                    </a:srgbClr>
                  </a:outerShdw>
                </a:effectLst>
                <a:latin typeface="Times New Roman" pitchFamily="18" charset="0"/>
              </a:rPr>
              <a:t>	  G			H		       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7347"/>
                                        </p:tgtEl>
                                        <p:attrNameLst>
                                          <p:attrName>style.visibility</p:attrName>
                                        </p:attrNameLst>
                                      </p:cBhvr>
                                      <p:to>
                                        <p:strVal val="visible"/>
                                      </p:to>
                                    </p:set>
                                    <p:anim calcmode="lin" valueType="num">
                                      <p:cBhvr additive="base">
                                        <p:cTn id="7" dur="500" fill="hold"/>
                                        <p:tgtEl>
                                          <p:spTgt spid="57347"/>
                                        </p:tgtEl>
                                        <p:attrNameLst>
                                          <p:attrName>ppt_x</p:attrName>
                                        </p:attrNameLst>
                                      </p:cBhvr>
                                      <p:tavLst>
                                        <p:tav tm="0">
                                          <p:val>
                                            <p:strVal val="0-#ppt_w/2"/>
                                          </p:val>
                                        </p:tav>
                                        <p:tav tm="100000">
                                          <p:val>
                                            <p:strVal val="#ppt_x"/>
                                          </p:val>
                                        </p:tav>
                                      </p:tavLst>
                                    </p:anim>
                                    <p:anim calcmode="lin" valueType="num">
                                      <p:cBhvr additive="base">
                                        <p:cTn id="8" dur="500" fill="hold"/>
                                        <p:tgtEl>
                                          <p:spTgt spid="5734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7348"/>
                                        </p:tgtEl>
                                        <p:attrNameLst>
                                          <p:attrName>style.visibility</p:attrName>
                                        </p:attrNameLst>
                                      </p:cBhvr>
                                      <p:to>
                                        <p:strVal val="visible"/>
                                      </p:to>
                                    </p:set>
                                    <p:anim calcmode="lin" valueType="num">
                                      <p:cBhvr additive="base">
                                        <p:cTn id="13" dur="500" fill="hold"/>
                                        <p:tgtEl>
                                          <p:spTgt spid="57348"/>
                                        </p:tgtEl>
                                        <p:attrNameLst>
                                          <p:attrName>ppt_x</p:attrName>
                                        </p:attrNameLst>
                                      </p:cBhvr>
                                      <p:tavLst>
                                        <p:tav tm="0">
                                          <p:val>
                                            <p:strVal val="0-#ppt_w/2"/>
                                          </p:val>
                                        </p:tav>
                                        <p:tav tm="100000">
                                          <p:val>
                                            <p:strVal val="#ppt_x"/>
                                          </p:val>
                                        </p:tav>
                                      </p:tavLst>
                                    </p:anim>
                                    <p:anim calcmode="lin" valueType="num">
                                      <p:cBhvr additive="base">
                                        <p:cTn id="14" dur="500" fill="hold"/>
                                        <p:tgtEl>
                                          <p:spTgt spid="5734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1" fill="hold" nodeType="clickEffect">
                                  <p:stCondLst>
                                    <p:cond delay="0"/>
                                  </p:stCondLst>
                                  <p:childTnLst>
                                    <p:set>
                                      <p:cBhvr>
                                        <p:cTn id="18" dur="1" fill="hold">
                                          <p:stCondLst>
                                            <p:cond delay="0"/>
                                          </p:stCondLst>
                                        </p:cTn>
                                        <p:tgtEl>
                                          <p:spTgt spid="57349"/>
                                        </p:tgtEl>
                                        <p:attrNameLst>
                                          <p:attrName>style.visibility</p:attrName>
                                        </p:attrNameLst>
                                      </p:cBhvr>
                                      <p:to>
                                        <p:strVal val="visible"/>
                                      </p:to>
                                    </p:set>
                                    <p:animEffect transition="in" filter="wipe(up)">
                                      <p:cBhvr>
                                        <p:cTn id="19" dur="500"/>
                                        <p:tgtEl>
                                          <p:spTgt spid="5734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nodeType="clickEffect">
                                  <p:stCondLst>
                                    <p:cond delay="0"/>
                                  </p:stCondLst>
                                  <p:childTnLst>
                                    <p:set>
                                      <p:cBhvr>
                                        <p:cTn id="23" dur="1" fill="hold">
                                          <p:stCondLst>
                                            <p:cond delay="0"/>
                                          </p:stCondLst>
                                        </p:cTn>
                                        <p:tgtEl>
                                          <p:spTgt spid="57351"/>
                                        </p:tgtEl>
                                        <p:attrNameLst>
                                          <p:attrName>style.visibility</p:attrName>
                                        </p:attrNameLst>
                                      </p:cBhvr>
                                      <p:to>
                                        <p:strVal val="visible"/>
                                      </p:to>
                                    </p:set>
                                    <p:anim calcmode="lin" valueType="num">
                                      <p:cBhvr additive="base">
                                        <p:cTn id="24" dur="500" fill="hold"/>
                                        <p:tgtEl>
                                          <p:spTgt spid="57351"/>
                                        </p:tgtEl>
                                        <p:attrNameLst>
                                          <p:attrName>ppt_x</p:attrName>
                                        </p:attrNameLst>
                                      </p:cBhvr>
                                      <p:tavLst>
                                        <p:tav tm="0">
                                          <p:val>
                                            <p:strVal val="0-#ppt_w/2"/>
                                          </p:val>
                                        </p:tav>
                                        <p:tav tm="100000">
                                          <p:val>
                                            <p:strVal val="#ppt_x"/>
                                          </p:val>
                                        </p:tav>
                                      </p:tavLst>
                                    </p:anim>
                                    <p:anim calcmode="lin" valueType="num">
                                      <p:cBhvr additive="base">
                                        <p:cTn id="25" dur="500" fill="hold"/>
                                        <p:tgtEl>
                                          <p:spTgt spid="57351"/>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nodeType="clickEffect">
                                  <p:stCondLst>
                                    <p:cond delay="0"/>
                                  </p:stCondLst>
                                  <p:childTnLst>
                                    <p:set>
                                      <p:cBhvr>
                                        <p:cTn id="29" dur="1" fill="hold">
                                          <p:stCondLst>
                                            <p:cond delay="0"/>
                                          </p:stCondLst>
                                        </p:cTn>
                                        <p:tgtEl>
                                          <p:spTgt spid="57350"/>
                                        </p:tgtEl>
                                        <p:attrNameLst>
                                          <p:attrName>style.visibility</p:attrName>
                                        </p:attrNameLst>
                                      </p:cBhvr>
                                      <p:to>
                                        <p:strVal val="visible"/>
                                      </p:to>
                                    </p:set>
                                    <p:anim calcmode="lin" valueType="num">
                                      <p:cBhvr additive="base">
                                        <p:cTn id="30" dur="500" fill="hold"/>
                                        <p:tgtEl>
                                          <p:spTgt spid="57350"/>
                                        </p:tgtEl>
                                        <p:attrNameLst>
                                          <p:attrName>ppt_x</p:attrName>
                                        </p:attrNameLst>
                                      </p:cBhvr>
                                      <p:tavLst>
                                        <p:tav tm="0">
                                          <p:val>
                                            <p:strVal val="0-#ppt_w/2"/>
                                          </p:val>
                                        </p:tav>
                                        <p:tav tm="100000">
                                          <p:val>
                                            <p:strVal val="#ppt_x"/>
                                          </p:val>
                                        </p:tav>
                                      </p:tavLst>
                                    </p:anim>
                                    <p:anim calcmode="lin" valueType="num">
                                      <p:cBhvr additive="base">
                                        <p:cTn id="31" dur="500" fill="hold"/>
                                        <p:tgtEl>
                                          <p:spTgt spid="573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autoUpdateAnimBg="0"/>
      <p:bldP spid="57348" grpId="0" autoUpdateAnimBg="0"/>
      <p:bldP spid="57350" grpId="0" autoUpdateAnimBg="0"/>
      <p:bldP spid="57351"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4">
            <a:extLst>
              <a:ext uri="{FF2B5EF4-FFF2-40B4-BE49-F238E27FC236}">
                <a16:creationId xmlns:a16="http://schemas.microsoft.com/office/drawing/2014/main" id="{1BE2B828-506A-E7E8-93DA-0FDF1A782D5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600">
                <a:solidFill>
                  <a:srgbClr val="FFFF00"/>
                </a:solidFill>
                <a:latin typeface="Comic Sans MS" panose="030F0702030302020204" pitchFamily="66" charset="0"/>
              </a:defRPr>
            </a:lvl1pPr>
            <a:lvl2pPr marL="742950" indent="-285750">
              <a:spcBef>
                <a:spcPct val="20000"/>
              </a:spcBef>
              <a:buChar char="–"/>
              <a:defRPr sz="2800">
                <a:solidFill>
                  <a:srgbClr val="FFFF00"/>
                </a:solidFill>
                <a:latin typeface="Comic Sans MS" panose="030F0702030302020204" pitchFamily="66" charset="0"/>
              </a:defRPr>
            </a:lvl2pPr>
            <a:lvl3pPr marL="1143000" indent="-228600">
              <a:spcBef>
                <a:spcPct val="20000"/>
              </a:spcBef>
              <a:buChar char="•"/>
              <a:defRPr sz="2400">
                <a:solidFill>
                  <a:srgbClr val="FFFF00"/>
                </a:solidFill>
                <a:latin typeface="Comic Sans MS" panose="030F0702030302020204" pitchFamily="66" charset="0"/>
              </a:defRPr>
            </a:lvl3pPr>
            <a:lvl4pPr marL="1600200" indent="-228600">
              <a:spcBef>
                <a:spcPct val="20000"/>
              </a:spcBef>
              <a:buChar char="–"/>
              <a:defRPr sz="2000">
                <a:solidFill>
                  <a:srgbClr val="FFFF00"/>
                </a:solidFill>
                <a:latin typeface="Comic Sans MS" panose="030F0702030302020204" pitchFamily="66" charset="0"/>
              </a:defRPr>
            </a:lvl4pPr>
            <a:lvl5pPr marL="2057400" indent="-228600">
              <a:spcBef>
                <a:spcPct val="20000"/>
              </a:spcBef>
              <a:buChar char="»"/>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rgbClr val="FFFF00"/>
                </a:solidFill>
                <a:latin typeface="Comic Sans MS" panose="030F0702030302020204" pitchFamily="66" charset="0"/>
              </a:defRPr>
            </a:lvl9pPr>
          </a:lstStyle>
          <a:p>
            <a:pPr>
              <a:spcBef>
                <a:spcPct val="0"/>
              </a:spcBef>
            </a:pPr>
            <a:fld id="{27C926C8-40E3-45C7-B3E4-88D5E91D5679}" type="slidenum">
              <a:rPr lang="en-CA" altLang="en-US" sz="1400" smtClean="0">
                <a:solidFill>
                  <a:srgbClr val="00CCFF"/>
                </a:solidFill>
                <a:latin typeface="Times New Roman" panose="02020603050405020304" pitchFamily="18" charset="0"/>
              </a:rPr>
              <a:pPr>
                <a:spcBef>
                  <a:spcPct val="0"/>
                </a:spcBef>
              </a:pPr>
              <a:t>66</a:t>
            </a:fld>
            <a:endParaRPr lang="en-CA" altLang="en-US" sz="1400">
              <a:solidFill>
                <a:srgbClr val="00CCFF"/>
              </a:solidFill>
              <a:latin typeface="Times New Roman" panose="02020603050405020304" pitchFamily="18" charset="0"/>
            </a:endParaRPr>
          </a:p>
        </p:txBody>
      </p:sp>
      <p:sp>
        <p:nvSpPr>
          <p:cNvPr id="352258" name="Rectangle 2">
            <a:extLst>
              <a:ext uri="{FF2B5EF4-FFF2-40B4-BE49-F238E27FC236}">
                <a16:creationId xmlns:a16="http://schemas.microsoft.com/office/drawing/2014/main" id="{8F124325-D5CE-1196-92EC-4A188CB7D03B}"/>
              </a:ext>
            </a:extLst>
          </p:cNvPr>
          <p:cNvSpPr>
            <a:spLocks noGrp="1" noChangeArrowheads="1"/>
          </p:cNvSpPr>
          <p:nvPr>
            <p:ph type="title"/>
          </p:nvPr>
        </p:nvSpPr>
        <p:spPr>
          <a:xfrm>
            <a:off x="762000" y="0"/>
            <a:ext cx="7772400" cy="990600"/>
          </a:xfrm>
        </p:spPr>
        <p:txBody>
          <a:bodyPr/>
          <a:lstStyle/>
          <a:p>
            <a:pPr eaLnBrk="1" hangingPunct="1">
              <a:defRPr/>
            </a:pPr>
            <a:r>
              <a:rPr lang="en-US" dirty="0"/>
              <a:t>Examples</a:t>
            </a:r>
          </a:p>
        </p:txBody>
      </p:sp>
      <p:sp>
        <p:nvSpPr>
          <p:cNvPr id="40964" name="Rectangle 3">
            <a:extLst>
              <a:ext uri="{FF2B5EF4-FFF2-40B4-BE49-F238E27FC236}">
                <a16:creationId xmlns:a16="http://schemas.microsoft.com/office/drawing/2014/main" id="{CF334B49-8B72-37F1-DE01-6BD9E765F939}"/>
              </a:ext>
            </a:extLst>
          </p:cNvPr>
          <p:cNvSpPr>
            <a:spLocks noGrp="1" noChangeArrowheads="1"/>
          </p:cNvSpPr>
          <p:nvPr>
            <p:ph type="body" sz="half" idx="1"/>
          </p:nvPr>
        </p:nvSpPr>
        <p:spPr>
          <a:xfrm>
            <a:off x="228600" y="914400"/>
            <a:ext cx="7924800" cy="1447800"/>
          </a:xfrm>
        </p:spPr>
        <p:txBody>
          <a:bodyPr/>
          <a:lstStyle/>
          <a:p>
            <a:pPr marL="0" indent="0" eaLnBrk="1" hangingPunct="1"/>
            <a:r>
              <a:rPr lang="en-US" altLang="en-US" sz="3200">
                <a:effectLst/>
              </a:rPr>
              <a:t>Determine if the following two graphs G</a:t>
            </a:r>
            <a:r>
              <a:rPr lang="en-US" altLang="en-US" sz="3200" baseline="-25000">
                <a:effectLst/>
              </a:rPr>
              <a:t>1</a:t>
            </a:r>
            <a:r>
              <a:rPr lang="en-US" altLang="en-US" sz="3200">
                <a:effectLst/>
              </a:rPr>
              <a:t> and G</a:t>
            </a:r>
            <a:r>
              <a:rPr lang="en-US" altLang="en-US" sz="3200" baseline="-25000">
                <a:effectLst/>
              </a:rPr>
              <a:t>2</a:t>
            </a:r>
            <a:r>
              <a:rPr lang="en-US" altLang="en-US" sz="3200">
                <a:effectLst/>
              </a:rPr>
              <a:t> are isomorphic:</a:t>
            </a:r>
          </a:p>
        </p:txBody>
      </p:sp>
      <p:pic>
        <p:nvPicPr>
          <p:cNvPr id="40965" name="Picture 6">
            <a:extLst>
              <a:ext uri="{FF2B5EF4-FFF2-40B4-BE49-F238E27FC236}">
                <a16:creationId xmlns:a16="http://schemas.microsoft.com/office/drawing/2014/main" id="{E6896CC4-CAB7-7F5A-0566-9E4FD63469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600200"/>
            <a:ext cx="41116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4">
            <a:extLst>
              <a:ext uri="{FF2B5EF4-FFF2-40B4-BE49-F238E27FC236}">
                <a16:creationId xmlns:a16="http://schemas.microsoft.com/office/drawing/2014/main" id="{83437E30-D73D-9949-9E54-6CCF88773FB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600">
                <a:solidFill>
                  <a:srgbClr val="FFFF00"/>
                </a:solidFill>
                <a:latin typeface="Comic Sans MS" panose="030F0702030302020204" pitchFamily="66" charset="0"/>
              </a:defRPr>
            </a:lvl1pPr>
            <a:lvl2pPr marL="742950" indent="-285750">
              <a:spcBef>
                <a:spcPct val="20000"/>
              </a:spcBef>
              <a:buChar char="–"/>
              <a:defRPr sz="2800">
                <a:solidFill>
                  <a:srgbClr val="FFFF00"/>
                </a:solidFill>
                <a:latin typeface="Comic Sans MS" panose="030F0702030302020204" pitchFamily="66" charset="0"/>
              </a:defRPr>
            </a:lvl2pPr>
            <a:lvl3pPr marL="1143000" indent="-228600">
              <a:spcBef>
                <a:spcPct val="20000"/>
              </a:spcBef>
              <a:buChar char="•"/>
              <a:defRPr sz="2400">
                <a:solidFill>
                  <a:srgbClr val="FFFF00"/>
                </a:solidFill>
                <a:latin typeface="Comic Sans MS" panose="030F0702030302020204" pitchFamily="66" charset="0"/>
              </a:defRPr>
            </a:lvl3pPr>
            <a:lvl4pPr marL="1600200" indent="-228600">
              <a:spcBef>
                <a:spcPct val="20000"/>
              </a:spcBef>
              <a:buChar char="–"/>
              <a:defRPr sz="2000">
                <a:solidFill>
                  <a:srgbClr val="FFFF00"/>
                </a:solidFill>
                <a:latin typeface="Comic Sans MS" panose="030F0702030302020204" pitchFamily="66" charset="0"/>
              </a:defRPr>
            </a:lvl4pPr>
            <a:lvl5pPr marL="2057400" indent="-228600">
              <a:spcBef>
                <a:spcPct val="20000"/>
              </a:spcBef>
              <a:buChar char="»"/>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rgbClr val="FFFF00"/>
                </a:solidFill>
                <a:latin typeface="Comic Sans MS" panose="030F0702030302020204" pitchFamily="66" charset="0"/>
              </a:defRPr>
            </a:lvl9pPr>
          </a:lstStyle>
          <a:p>
            <a:pPr>
              <a:spcBef>
                <a:spcPct val="0"/>
              </a:spcBef>
            </a:pPr>
            <a:fld id="{A947E360-EE7A-4FC5-BF28-66055B38AC27}" type="slidenum">
              <a:rPr lang="en-CA" altLang="en-US" sz="1400" smtClean="0">
                <a:solidFill>
                  <a:srgbClr val="00CCFF"/>
                </a:solidFill>
                <a:latin typeface="Times New Roman" panose="02020603050405020304" pitchFamily="18" charset="0"/>
              </a:rPr>
              <a:pPr>
                <a:spcBef>
                  <a:spcPct val="0"/>
                </a:spcBef>
              </a:pPr>
              <a:t>67</a:t>
            </a:fld>
            <a:endParaRPr lang="en-CA" altLang="en-US" sz="1400">
              <a:solidFill>
                <a:srgbClr val="00CCFF"/>
              </a:solidFill>
              <a:latin typeface="Times New Roman" panose="02020603050405020304" pitchFamily="18" charset="0"/>
            </a:endParaRPr>
          </a:p>
        </p:txBody>
      </p:sp>
      <p:sp>
        <p:nvSpPr>
          <p:cNvPr id="352258" name="Rectangle 2">
            <a:extLst>
              <a:ext uri="{FF2B5EF4-FFF2-40B4-BE49-F238E27FC236}">
                <a16:creationId xmlns:a16="http://schemas.microsoft.com/office/drawing/2014/main" id="{267D8FA6-1E66-95EE-ECCC-5F2519EAFB55}"/>
              </a:ext>
            </a:extLst>
          </p:cNvPr>
          <p:cNvSpPr>
            <a:spLocks noGrp="1" noChangeArrowheads="1"/>
          </p:cNvSpPr>
          <p:nvPr>
            <p:ph type="title"/>
          </p:nvPr>
        </p:nvSpPr>
        <p:spPr>
          <a:xfrm>
            <a:off x="762000" y="0"/>
            <a:ext cx="7772400" cy="838200"/>
          </a:xfrm>
        </p:spPr>
        <p:txBody>
          <a:bodyPr/>
          <a:lstStyle/>
          <a:p>
            <a:pPr eaLnBrk="1" hangingPunct="1">
              <a:defRPr/>
            </a:pPr>
            <a:r>
              <a:rPr lang="en-US" dirty="0"/>
              <a:t>Examples</a:t>
            </a:r>
          </a:p>
        </p:txBody>
      </p:sp>
      <p:sp>
        <p:nvSpPr>
          <p:cNvPr id="43012" name="Rectangle 3">
            <a:extLst>
              <a:ext uri="{FF2B5EF4-FFF2-40B4-BE49-F238E27FC236}">
                <a16:creationId xmlns:a16="http://schemas.microsoft.com/office/drawing/2014/main" id="{3F439684-6115-E58A-DD9C-B3861ED697F0}"/>
              </a:ext>
            </a:extLst>
          </p:cNvPr>
          <p:cNvSpPr>
            <a:spLocks noGrp="1" noChangeArrowheads="1"/>
          </p:cNvSpPr>
          <p:nvPr>
            <p:ph type="body" sz="half" idx="1"/>
          </p:nvPr>
        </p:nvSpPr>
        <p:spPr>
          <a:xfrm>
            <a:off x="381000" y="762000"/>
            <a:ext cx="7924800" cy="1447800"/>
          </a:xfrm>
        </p:spPr>
        <p:txBody>
          <a:bodyPr/>
          <a:lstStyle/>
          <a:p>
            <a:pPr marL="0" indent="0" eaLnBrk="1" hangingPunct="1"/>
            <a:r>
              <a:rPr lang="en-US" altLang="en-US" sz="3200">
                <a:effectLst/>
              </a:rPr>
              <a:t>Determine if the following two graphs G</a:t>
            </a:r>
            <a:r>
              <a:rPr lang="en-US" altLang="en-US" sz="3200" baseline="-25000">
                <a:effectLst/>
              </a:rPr>
              <a:t>1</a:t>
            </a:r>
            <a:r>
              <a:rPr lang="en-US" altLang="en-US" sz="3200">
                <a:effectLst/>
              </a:rPr>
              <a:t> and G</a:t>
            </a:r>
            <a:r>
              <a:rPr lang="en-US" altLang="en-US" sz="3200" baseline="-25000">
                <a:effectLst/>
              </a:rPr>
              <a:t>2</a:t>
            </a:r>
            <a:r>
              <a:rPr lang="en-US" altLang="en-US" sz="3200">
                <a:effectLst/>
              </a:rPr>
              <a:t> are isomorphic:</a:t>
            </a:r>
          </a:p>
        </p:txBody>
      </p:sp>
      <p:pic>
        <p:nvPicPr>
          <p:cNvPr id="43013" name="Picture 7">
            <a:extLst>
              <a:ext uri="{FF2B5EF4-FFF2-40B4-BE49-F238E27FC236}">
                <a16:creationId xmlns:a16="http://schemas.microsoft.com/office/drawing/2014/main" id="{C5D0CE7B-77E8-5C9F-C433-5256226234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524000"/>
            <a:ext cx="3429000"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Connectivity</a:t>
            </a:r>
          </a:p>
        </p:txBody>
      </p:sp>
      <p:sp>
        <p:nvSpPr>
          <p:cNvPr id="3" name="Subtitle 2"/>
          <p:cNvSpPr>
            <a:spLocks noGrp="1"/>
          </p:cNvSpPr>
          <p:nvPr>
            <p:ph type="subTitle" idx="1"/>
          </p:nvPr>
        </p:nvSpPr>
        <p:spPr/>
        <p:txBody>
          <a:bodyPr/>
          <a:lstStyle/>
          <a:p>
            <a:r>
              <a:rPr lang="en-US" dirty="0"/>
              <a:t>Section </a:t>
            </a:r>
            <a:r>
              <a:rPr lang="en-US" dirty="0">
                <a:latin typeface="Cambria Math" pitchFamily="18" charset="0"/>
                <a:ea typeface="Cambria Math" pitchFamily="18" charset="0"/>
              </a:rPr>
              <a:t>10.4</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lstStyle/>
          <a:p>
            <a:r>
              <a:rPr lang="en-US" dirty="0"/>
              <a:t>Paths</a:t>
            </a:r>
          </a:p>
          <a:p>
            <a:r>
              <a:rPr lang="en-US" dirty="0"/>
              <a:t>Connectedness in Undirected Graphs</a:t>
            </a:r>
          </a:p>
          <a:p>
            <a:r>
              <a:rPr lang="en-US" dirty="0"/>
              <a:t>Vertex Connectivity and Edge Connectivity (</a:t>
            </a:r>
            <a:r>
              <a:rPr lang="en-US" i="1" dirty="0"/>
              <a:t>not currently included in overheads</a:t>
            </a:r>
            <a:r>
              <a:rPr lang="en-US" dirty="0"/>
              <a:t>)</a:t>
            </a:r>
          </a:p>
          <a:p>
            <a:r>
              <a:rPr lang="en-US" dirty="0"/>
              <a:t>Connectedness in Directed Graphs</a:t>
            </a:r>
          </a:p>
          <a:p>
            <a:r>
              <a:rPr lang="en-US" dirty="0"/>
              <a:t>Paths and Isomorphism (</a:t>
            </a:r>
            <a:r>
              <a:rPr lang="en-US" i="1" dirty="0"/>
              <a:t>not currently included in overheads</a:t>
            </a:r>
            <a:r>
              <a:rPr lang="en-US" dirty="0"/>
              <a:t>)</a:t>
            </a:r>
          </a:p>
          <a:p>
            <a:r>
              <a:rPr lang="en-US" dirty="0"/>
              <a:t>Counting Paths between Vertices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Directed Graphs</a:t>
            </a:r>
          </a:p>
        </p:txBody>
      </p:sp>
      <p:sp>
        <p:nvSpPr>
          <p:cNvPr id="3" name="Content Placeholder 2"/>
          <p:cNvSpPr>
            <a:spLocks noGrp="1"/>
          </p:cNvSpPr>
          <p:nvPr>
            <p:ph idx="1"/>
          </p:nvPr>
        </p:nvSpPr>
        <p:spPr/>
        <p:txBody>
          <a:bodyPr>
            <a:normAutofit/>
          </a:bodyPr>
          <a:lstStyle/>
          <a:p>
            <a:pPr>
              <a:buNone/>
            </a:pPr>
            <a:r>
              <a:rPr lang="en-US" b="1" dirty="0"/>
              <a:t>   Definition:</a:t>
            </a:r>
            <a:r>
              <a:rPr lang="en-US" dirty="0"/>
              <a:t> A </a:t>
            </a:r>
            <a:r>
              <a:rPr lang="en-US" i="1" dirty="0"/>
              <a:t>directed graph </a:t>
            </a:r>
            <a:r>
              <a:rPr lang="en-US" dirty="0"/>
              <a:t> (or </a:t>
            </a:r>
            <a:r>
              <a:rPr lang="en-US" i="1" dirty="0"/>
              <a:t>digraph</a:t>
            </a:r>
            <a:r>
              <a:rPr lang="en-US" dirty="0"/>
              <a:t>) </a:t>
            </a:r>
            <a:r>
              <a:rPr lang="en-US" i="1" dirty="0"/>
              <a:t>G = </a:t>
            </a:r>
            <a:r>
              <a:rPr lang="en-US" dirty="0"/>
              <a:t>(</a:t>
            </a:r>
            <a:r>
              <a:rPr lang="en-US" i="1" dirty="0"/>
              <a:t>V, E</a:t>
            </a:r>
            <a:r>
              <a:rPr lang="en-US" dirty="0"/>
              <a:t>)</a:t>
            </a:r>
            <a:r>
              <a:rPr lang="en-US" i="1" dirty="0"/>
              <a:t> </a:t>
            </a:r>
            <a:r>
              <a:rPr lang="en-US" dirty="0"/>
              <a:t>consists of a nonempty set </a:t>
            </a:r>
            <a:r>
              <a:rPr lang="en-US" i="1" dirty="0"/>
              <a:t>V</a:t>
            </a:r>
            <a:r>
              <a:rPr lang="en-US" dirty="0"/>
              <a:t> of </a:t>
            </a:r>
            <a:r>
              <a:rPr lang="en-US" i="1" dirty="0"/>
              <a:t>vertices </a:t>
            </a:r>
            <a:r>
              <a:rPr lang="en-US" dirty="0"/>
              <a:t>(or </a:t>
            </a:r>
            <a:r>
              <a:rPr lang="en-US" i="1" dirty="0"/>
              <a:t>nodes</a:t>
            </a:r>
            <a:r>
              <a:rPr lang="en-US" dirty="0"/>
              <a:t>) and a set </a:t>
            </a:r>
            <a:r>
              <a:rPr lang="en-US" i="1" dirty="0"/>
              <a:t>E</a:t>
            </a:r>
            <a:r>
              <a:rPr lang="en-US" dirty="0"/>
              <a:t> of </a:t>
            </a:r>
            <a:r>
              <a:rPr lang="en-US" i="1" dirty="0"/>
              <a:t>directed edges </a:t>
            </a:r>
            <a:r>
              <a:rPr lang="en-US" dirty="0"/>
              <a:t>(or </a:t>
            </a:r>
            <a:r>
              <a:rPr lang="en-US" i="1" dirty="0"/>
              <a:t>arcs</a:t>
            </a:r>
            <a:r>
              <a:rPr lang="en-US" dirty="0"/>
              <a:t>)</a:t>
            </a:r>
            <a:r>
              <a:rPr lang="en-US" i="1" dirty="0"/>
              <a:t>. </a:t>
            </a:r>
            <a:r>
              <a:rPr lang="en-US" dirty="0"/>
              <a:t>Each edge is associated with an ordered pair of vertices.  The directed edge associated with the ordered pair (</a:t>
            </a:r>
            <a:r>
              <a:rPr lang="en-US" i="1" dirty="0" err="1"/>
              <a:t>u</a:t>
            </a:r>
            <a:r>
              <a:rPr lang="en-US" dirty="0" err="1"/>
              <a:t>,</a:t>
            </a:r>
            <a:r>
              <a:rPr lang="en-US" i="1" dirty="0" err="1"/>
              <a:t>v</a:t>
            </a:r>
            <a:r>
              <a:rPr lang="en-US" dirty="0"/>
              <a:t>) is said to </a:t>
            </a:r>
            <a:r>
              <a:rPr lang="en-US" i="1" dirty="0"/>
              <a:t>start at u</a:t>
            </a:r>
            <a:r>
              <a:rPr lang="en-US" dirty="0"/>
              <a:t> and </a:t>
            </a:r>
            <a:r>
              <a:rPr lang="en-US" i="1" dirty="0"/>
              <a:t>end at</a:t>
            </a:r>
            <a:r>
              <a:rPr lang="en-US" dirty="0"/>
              <a:t> </a:t>
            </a:r>
            <a:r>
              <a:rPr lang="en-US" i="1" dirty="0"/>
              <a:t>v</a:t>
            </a:r>
            <a:r>
              <a:rPr lang="en-US" dirty="0"/>
              <a:t>. </a:t>
            </a:r>
          </a:p>
          <a:p>
            <a:pPr>
              <a:buNone/>
            </a:pPr>
            <a:r>
              <a:rPr lang="en-US" b="1" dirty="0"/>
              <a:t>   Remark</a:t>
            </a:r>
            <a:r>
              <a:rPr lang="en-US" dirty="0"/>
              <a:t>: </a:t>
            </a:r>
          </a:p>
          <a:p>
            <a:pPr lvl="1"/>
            <a:r>
              <a:rPr lang="en-US" dirty="0"/>
              <a:t>Graphs where the end points of an edge are not ordered are said to be </a:t>
            </a:r>
            <a:r>
              <a:rPr lang="en-US" i="1" dirty="0"/>
              <a:t>undirected graphs</a:t>
            </a:r>
            <a:r>
              <a:rPr lang="en-US" dirty="0"/>
              <a:t>.</a:t>
            </a:r>
          </a:p>
          <a:p>
            <a:pPr>
              <a:buNone/>
            </a:pPr>
            <a:endParaRPr lang="en-US" i="1" dirty="0"/>
          </a:p>
          <a:p>
            <a:endParaRPr lang="en-US" i="1"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Paths</a:t>
            </a:r>
          </a:p>
        </p:txBody>
      </p:sp>
      <p:sp>
        <p:nvSpPr>
          <p:cNvPr id="3" name="Content Placeholder 2"/>
          <p:cNvSpPr>
            <a:spLocks noGrp="1"/>
          </p:cNvSpPr>
          <p:nvPr>
            <p:ph idx="1"/>
          </p:nvPr>
        </p:nvSpPr>
        <p:spPr/>
        <p:txBody>
          <a:bodyPr>
            <a:normAutofit lnSpcReduction="10000"/>
          </a:bodyPr>
          <a:lstStyle/>
          <a:p>
            <a:pPr indent="0">
              <a:buNone/>
            </a:pPr>
            <a:r>
              <a:rPr lang="en-US" b="1" dirty="0"/>
              <a:t>Informal Definition: </a:t>
            </a:r>
            <a:r>
              <a:rPr lang="en-US" dirty="0"/>
              <a:t>A </a:t>
            </a:r>
            <a:r>
              <a:rPr lang="en-US" i="1" dirty="0"/>
              <a:t>path</a:t>
            </a:r>
            <a:r>
              <a:rPr lang="en-US" dirty="0"/>
              <a:t> is a sequence of edges that begins at a vertex of a graph and travels from vertex to vertex along edges of the graph. As the path travels along its edges, it visits the vertices along this path, that is, the endpoints of these.</a:t>
            </a:r>
          </a:p>
          <a:p>
            <a:pPr indent="0">
              <a:buNone/>
            </a:pPr>
            <a:r>
              <a:rPr lang="en-US" b="1" dirty="0"/>
              <a:t>Applications</a:t>
            </a:r>
            <a:r>
              <a:rPr lang="en-US" dirty="0"/>
              <a:t>: Numerous problems can be modeled with paths formed by traveling along edges of graphs such as:</a:t>
            </a:r>
          </a:p>
          <a:p>
            <a:pPr marL="1097280" lvl="1" indent="-457200"/>
            <a:r>
              <a:rPr lang="en-US" dirty="0"/>
              <a:t>determining whether a message can be sent between two computers.</a:t>
            </a:r>
          </a:p>
          <a:p>
            <a:pPr marL="1097280" lvl="1" indent="-457200"/>
            <a:r>
              <a:rPr lang="en-US" dirty="0"/>
              <a:t>efficiently planning routes for mail delivery.</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Paths</a:t>
            </a:r>
          </a:p>
        </p:txBody>
      </p:sp>
      <p:sp>
        <p:nvSpPr>
          <p:cNvPr id="3" name="Content Placeholder 2"/>
          <p:cNvSpPr>
            <a:spLocks noGrp="1"/>
          </p:cNvSpPr>
          <p:nvPr>
            <p:ph idx="1"/>
          </p:nvPr>
        </p:nvSpPr>
        <p:spPr/>
        <p:txBody>
          <a:bodyPr>
            <a:normAutofit fontScale="55000" lnSpcReduction="20000"/>
          </a:bodyPr>
          <a:lstStyle/>
          <a:p>
            <a:pPr indent="0">
              <a:buNone/>
            </a:pPr>
            <a:r>
              <a:rPr lang="en-US" sz="3200" b="1" dirty="0"/>
              <a:t>Definition: </a:t>
            </a:r>
            <a:r>
              <a:rPr lang="en-US" sz="3200" dirty="0"/>
              <a:t>Let </a:t>
            </a:r>
            <a:r>
              <a:rPr lang="en-US" sz="3200" i="1" dirty="0"/>
              <a:t>n</a:t>
            </a:r>
            <a:r>
              <a:rPr lang="en-US" sz="3200" dirty="0"/>
              <a:t> be a nonnegative integer and </a:t>
            </a:r>
            <a:r>
              <a:rPr lang="en-US" sz="3200" i="1" dirty="0"/>
              <a:t>G</a:t>
            </a:r>
            <a:r>
              <a:rPr lang="en-US" sz="3200" dirty="0"/>
              <a:t> an undirected graph. A </a:t>
            </a:r>
            <a:r>
              <a:rPr lang="en-US" sz="3200" i="1" dirty="0"/>
              <a:t>path</a:t>
            </a:r>
            <a:r>
              <a:rPr lang="en-US" sz="3200" dirty="0"/>
              <a:t> of </a:t>
            </a:r>
            <a:r>
              <a:rPr lang="en-US" sz="3200" i="1" dirty="0"/>
              <a:t>length n</a:t>
            </a:r>
            <a:r>
              <a:rPr lang="en-US" sz="3200" dirty="0"/>
              <a:t> from </a:t>
            </a:r>
            <a:r>
              <a:rPr lang="en-US" sz="3200" i="1" dirty="0"/>
              <a:t>u</a:t>
            </a:r>
            <a:r>
              <a:rPr lang="en-US" sz="3200" dirty="0"/>
              <a:t> to </a:t>
            </a:r>
            <a:r>
              <a:rPr lang="en-US" sz="3200" i="1" dirty="0"/>
              <a:t>v</a:t>
            </a:r>
            <a:r>
              <a:rPr lang="en-US" sz="3200" dirty="0"/>
              <a:t> in </a:t>
            </a:r>
            <a:r>
              <a:rPr lang="en-US" sz="3200" i="1" dirty="0"/>
              <a:t>G</a:t>
            </a:r>
            <a:r>
              <a:rPr lang="en-US" sz="3200" dirty="0"/>
              <a:t> is a sequence of </a:t>
            </a:r>
            <a:r>
              <a:rPr lang="en-US" sz="3200" i="1" dirty="0"/>
              <a:t>n</a:t>
            </a:r>
            <a:r>
              <a:rPr lang="en-US" sz="3200" dirty="0"/>
              <a:t> edges </a:t>
            </a:r>
            <a:r>
              <a:rPr lang="en-US" sz="3200" i="1" dirty="0"/>
              <a:t>e</a:t>
            </a:r>
            <a:r>
              <a:rPr lang="en-US" sz="3200" baseline="-25000" dirty="0">
                <a:latin typeface="Cambria Math" pitchFamily="18" charset="0"/>
                <a:ea typeface="Cambria Math" pitchFamily="18" charset="0"/>
              </a:rPr>
              <a:t>1</a:t>
            </a:r>
            <a:r>
              <a:rPr lang="en-US" sz="3200" i="1" dirty="0"/>
              <a:t>, … , e</a:t>
            </a:r>
            <a:r>
              <a:rPr lang="en-US" sz="3200" i="1" baseline="-25000" dirty="0"/>
              <a:t>n</a:t>
            </a:r>
            <a:r>
              <a:rPr lang="en-US" sz="3200" dirty="0"/>
              <a:t> of </a:t>
            </a:r>
            <a:r>
              <a:rPr lang="en-US" sz="3200" i="1" dirty="0"/>
              <a:t>G</a:t>
            </a:r>
            <a:r>
              <a:rPr lang="en-US" sz="3200" dirty="0"/>
              <a:t> for which there exists a sequence   </a:t>
            </a:r>
            <a:r>
              <a:rPr lang="en-US" sz="3200" i="1" dirty="0"/>
              <a:t>x</a:t>
            </a:r>
            <a:r>
              <a:rPr lang="en-US" sz="3200" baseline="-25000" dirty="0">
                <a:latin typeface="Cambria Math" pitchFamily="18" charset="0"/>
                <a:ea typeface="Cambria Math" pitchFamily="18" charset="0"/>
              </a:rPr>
              <a:t>0</a:t>
            </a:r>
            <a:r>
              <a:rPr lang="en-US" sz="3200" i="1" dirty="0"/>
              <a:t> = u, x</a:t>
            </a:r>
            <a:r>
              <a:rPr lang="en-US" sz="3200" baseline="-25000" dirty="0">
                <a:latin typeface="Cambria Math" pitchFamily="18" charset="0"/>
                <a:ea typeface="Cambria Math" pitchFamily="18" charset="0"/>
              </a:rPr>
              <a:t>1</a:t>
            </a:r>
            <a:r>
              <a:rPr lang="en-US" sz="3200" i="1" dirty="0"/>
              <a:t>, …, x</a:t>
            </a:r>
            <a:r>
              <a:rPr lang="en-US" sz="3200" i="1" baseline="-25000" dirty="0"/>
              <a:t>n-</a:t>
            </a:r>
            <a:r>
              <a:rPr lang="en-US" sz="3200" baseline="-25000" dirty="0">
                <a:latin typeface="Cambria Math" pitchFamily="18" charset="0"/>
                <a:ea typeface="Cambria Math" pitchFamily="18" charset="0"/>
              </a:rPr>
              <a:t>1</a:t>
            </a:r>
            <a:r>
              <a:rPr lang="en-US" sz="3200" i="1" dirty="0"/>
              <a:t>, </a:t>
            </a:r>
            <a:r>
              <a:rPr lang="en-US" sz="3200" i="1" dirty="0" err="1"/>
              <a:t>x</a:t>
            </a:r>
            <a:r>
              <a:rPr lang="en-US" sz="3200" i="1" baseline="-25000" dirty="0" err="1"/>
              <a:t>n</a:t>
            </a:r>
            <a:r>
              <a:rPr lang="en-US" sz="3200" i="1" dirty="0"/>
              <a:t> = v </a:t>
            </a:r>
            <a:r>
              <a:rPr lang="en-US" sz="3200" dirty="0"/>
              <a:t>of vertices such that </a:t>
            </a:r>
            <a:r>
              <a:rPr lang="en-US" sz="3200" i="1" dirty="0" err="1"/>
              <a:t>e</a:t>
            </a:r>
            <a:r>
              <a:rPr lang="en-US" sz="3200" i="1" baseline="-25000" dirty="0" err="1"/>
              <a:t>i</a:t>
            </a:r>
            <a:r>
              <a:rPr lang="en-US" sz="3200" i="1" baseline="-25000" dirty="0"/>
              <a:t> </a:t>
            </a:r>
            <a:r>
              <a:rPr lang="en-US" sz="3200" dirty="0"/>
              <a:t>has,      for </a:t>
            </a:r>
            <a:r>
              <a:rPr lang="en-US" sz="3200" i="1" dirty="0" err="1"/>
              <a:t>i</a:t>
            </a:r>
            <a:r>
              <a:rPr lang="en-US" sz="3200" dirty="0"/>
              <a:t> = </a:t>
            </a:r>
            <a:r>
              <a:rPr lang="en-US" sz="3200" dirty="0">
                <a:latin typeface="Cambria Math" pitchFamily="18" charset="0"/>
                <a:ea typeface="Cambria Math" pitchFamily="18" charset="0"/>
              </a:rPr>
              <a:t>1</a:t>
            </a:r>
            <a:r>
              <a:rPr lang="en-US" sz="3200" dirty="0"/>
              <a:t>, …, </a:t>
            </a:r>
            <a:r>
              <a:rPr lang="en-US" sz="3200" i="1" dirty="0"/>
              <a:t>n</a:t>
            </a:r>
            <a:r>
              <a:rPr lang="en-US" sz="3200" dirty="0"/>
              <a:t>, the endpoints </a:t>
            </a:r>
            <a:r>
              <a:rPr lang="en-US" sz="3200" i="1" dirty="0"/>
              <a:t>x</a:t>
            </a:r>
            <a:r>
              <a:rPr lang="en-US" sz="3200" i="1" baseline="-25000" dirty="0"/>
              <a:t>i</a:t>
            </a:r>
            <a:r>
              <a:rPr lang="en-US" sz="3200" baseline="-25000" dirty="0"/>
              <a:t>-</a:t>
            </a:r>
            <a:r>
              <a:rPr lang="en-US" sz="3200" baseline="-25000" dirty="0">
                <a:latin typeface="Cambria Math" pitchFamily="18" charset="0"/>
                <a:ea typeface="Cambria Math" pitchFamily="18" charset="0"/>
              </a:rPr>
              <a:t>1</a:t>
            </a:r>
            <a:r>
              <a:rPr lang="en-US" sz="3200" dirty="0"/>
              <a:t> and </a:t>
            </a:r>
            <a:r>
              <a:rPr lang="en-US" sz="3200" i="1" dirty="0"/>
              <a:t>x</a:t>
            </a:r>
            <a:r>
              <a:rPr lang="en-US" sz="3200" i="1" baseline="-25000" dirty="0"/>
              <a:t>i</a:t>
            </a:r>
            <a:r>
              <a:rPr lang="en-US" sz="3200" dirty="0"/>
              <a:t>. </a:t>
            </a:r>
          </a:p>
          <a:p>
            <a:pPr marL="1097280" lvl="1" indent="-457200"/>
            <a:r>
              <a:rPr lang="en-US" sz="3200" dirty="0"/>
              <a:t>When the graph is simple, we denote this path by its vertex sequence              </a:t>
            </a:r>
            <a:r>
              <a:rPr lang="en-US" sz="3200" i="1" dirty="0"/>
              <a:t>x</a:t>
            </a:r>
            <a:r>
              <a:rPr lang="en-US" sz="3200" baseline="-25000" dirty="0">
                <a:latin typeface="Cambria Math" pitchFamily="18" charset="0"/>
                <a:ea typeface="Cambria Math" pitchFamily="18" charset="0"/>
              </a:rPr>
              <a:t>0</a:t>
            </a:r>
            <a:r>
              <a:rPr lang="en-US" sz="3200" i="1" dirty="0"/>
              <a:t>, x</a:t>
            </a:r>
            <a:r>
              <a:rPr lang="en-US" sz="3200" baseline="-25000" dirty="0">
                <a:latin typeface="Cambria Math" pitchFamily="18" charset="0"/>
                <a:ea typeface="Cambria Math" pitchFamily="18" charset="0"/>
              </a:rPr>
              <a:t>1</a:t>
            </a:r>
            <a:r>
              <a:rPr lang="en-US" sz="3200" i="1" dirty="0"/>
              <a:t>, … , </a:t>
            </a:r>
            <a:r>
              <a:rPr lang="en-US" sz="3200" i="1" dirty="0" err="1"/>
              <a:t>x</a:t>
            </a:r>
            <a:r>
              <a:rPr lang="en-US" sz="3200" i="1" baseline="-25000" dirty="0" err="1"/>
              <a:t>n</a:t>
            </a:r>
            <a:r>
              <a:rPr lang="en-US" sz="3200" dirty="0"/>
              <a:t>(since listing the vertices uniquely determines the path).</a:t>
            </a:r>
          </a:p>
          <a:p>
            <a:pPr marL="1097280" lvl="1" indent="-457200"/>
            <a:r>
              <a:rPr lang="en-US" sz="3200" dirty="0"/>
              <a:t>The path is a </a:t>
            </a:r>
            <a:r>
              <a:rPr lang="en-US" sz="3200" i="1" dirty="0"/>
              <a:t>circuit</a:t>
            </a:r>
            <a:r>
              <a:rPr lang="en-US" sz="3200" dirty="0"/>
              <a:t> if it begins and ends at the same vertex (</a:t>
            </a:r>
            <a:r>
              <a:rPr lang="en-US" sz="3200" i="1" dirty="0"/>
              <a:t>u</a:t>
            </a:r>
            <a:r>
              <a:rPr lang="en-US" sz="3200" dirty="0"/>
              <a:t> = </a:t>
            </a:r>
            <a:r>
              <a:rPr lang="en-US" sz="3200" i="1" dirty="0"/>
              <a:t>v</a:t>
            </a:r>
            <a:r>
              <a:rPr lang="en-US" sz="3200" dirty="0"/>
              <a:t>) and has length greater than zero.</a:t>
            </a:r>
          </a:p>
          <a:p>
            <a:pPr marL="1097280" lvl="1" indent="-457200"/>
            <a:r>
              <a:rPr lang="en-US" sz="3200" dirty="0"/>
              <a:t>The path or circuit is said to </a:t>
            </a:r>
            <a:r>
              <a:rPr lang="en-US" sz="3200" i="1" dirty="0"/>
              <a:t>pass through </a:t>
            </a:r>
            <a:r>
              <a:rPr lang="en-US" sz="3200" dirty="0"/>
              <a:t>the vertices</a:t>
            </a:r>
            <a:r>
              <a:rPr lang="en-US" sz="3200" i="1" dirty="0"/>
              <a:t> x</a:t>
            </a:r>
            <a:r>
              <a:rPr lang="en-US" sz="3200" baseline="-25000" dirty="0">
                <a:latin typeface="Cambria Math" pitchFamily="18" charset="0"/>
                <a:ea typeface="Cambria Math" pitchFamily="18" charset="0"/>
              </a:rPr>
              <a:t>1</a:t>
            </a:r>
            <a:r>
              <a:rPr lang="en-US" sz="3200" i="1" dirty="0"/>
              <a:t>, x</a:t>
            </a:r>
            <a:r>
              <a:rPr lang="en-US" sz="3200" baseline="-25000" dirty="0">
                <a:latin typeface="Cambria Math" pitchFamily="18" charset="0"/>
                <a:ea typeface="Cambria Math" pitchFamily="18" charset="0"/>
              </a:rPr>
              <a:t>2</a:t>
            </a:r>
            <a:r>
              <a:rPr lang="en-US" sz="3200" i="1" dirty="0"/>
              <a:t>, … , x</a:t>
            </a:r>
            <a:r>
              <a:rPr lang="en-US" sz="3200" i="1" baseline="-25000" dirty="0"/>
              <a:t>n-</a:t>
            </a:r>
            <a:r>
              <a:rPr lang="en-US" sz="3200" baseline="-25000" dirty="0">
                <a:latin typeface="Cambria Math" pitchFamily="18" charset="0"/>
                <a:ea typeface="Cambria Math" pitchFamily="18" charset="0"/>
              </a:rPr>
              <a:t>1</a:t>
            </a:r>
            <a:r>
              <a:rPr lang="en-US" sz="3200" dirty="0"/>
              <a:t>  and </a:t>
            </a:r>
            <a:r>
              <a:rPr lang="en-US" sz="3200" i="1" dirty="0"/>
              <a:t>traverse</a:t>
            </a:r>
            <a:r>
              <a:rPr lang="en-US" sz="3200" dirty="0"/>
              <a:t> the edges </a:t>
            </a:r>
            <a:r>
              <a:rPr lang="en-US" sz="3200" i="1" dirty="0"/>
              <a:t>e</a:t>
            </a:r>
            <a:r>
              <a:rPr lang="en-US" sz="3200" baseline="-25000" dirty="0">
                <a:latin typeface="Cambria Math" pitchFamily="18" charset="0"/>
                <a:ea typeface="Cambria Math" pitchFamily="18" charset="0"/>
              </a:rPr>
              <a:t>1</a:t>
            </a:r>
            <a:r>
              <a:rPr lang="en-US" sz="3200" i="1" dirty="0"/>
              <a:t>, … , e</a:t>
            </a:r>
            <a:r>
              <a:rPr lang="en-US" sz="3200" i="1" baseline="-25000" dirty="0"/>
              <a:t>n</a:t>
            </a:r>
            <a:r>
              <a:rPr lang="en-US" sz="3200" dirty="0"/>
              <a:t>.</a:t>
            </a:r>
          </a:p>
          <a:p>
            <a:pPr marL="1097280" lvl="1" indent="-457200"/>
            <a:r>
              <a:rPr lang="en-US" sz="3200" dirty="0"/>
              <a:t>A path or circuit is </a:t>
            </a:r>
            <a:r>
              <a:rPr lang="en-US" sz="3200" i="1" dirty="0"/>
              <a:t>simple</a:t>
            </a:r>
            <a:r>
              <a:rPr lang="en-US" sz="3200" dirty="0"/>
              <a:t> if it does not contain the same edge more than once.</a:t>
            </a:r>
          </a:p>
          <a:p>
            <a:pPr marL="1097280" lvl="1" indent="-457200"/>
            <a:endParaRPr lang="en-US" dirty="0"/>
          </a:p>
          <a:p>
            <a:pPr marL="1097280" lvl="1" indent="-457200"/>
            <a:endParaRPr lang="en-US" dirty="0"/>
          </a:p>
          <a:p>
            <a:pPr marL="1097280" lvl="1" indent="-457200"/>
            <a:endParaRPr lang="en-US" dirty="0"/>
          </a:p>
          <a:p>
            <a:pPr lvl="1" indent="0">
              <a:buNone/>
            </a:pPr>
            <a:r>
              <a:rPr lang="en-US" dirty="0"/>
              <a:t>   </a:t>
            </a:r>
          </a:p>
        </p:txBody>
      </p:sp>
      <p:sp>
        <p:nvSpPr>
          <p:cNvPr id="5" name="TextBox 4"/>
          <p:cNvSpPr txBox="1"/>
          <p:nvPr/>
        </p:nvSpPr>
        <p:spPr>
          <a:xfrm>
            <a:off x="4038600" y="5486400"/>
            <a:ext cx="3856999" cy="646331"/>
          </a:xfrm>
          <a:prstGeom prst="rect">
            <a:avLst/>
          </a:prstGeom>
          <a:noFill/>
          <a:ln>
            <a:solidFill>
              <a:schemeClr val="accent1"/>
            </a:solidFill>
          </a:ln>
        </p:spPr>
        <p:txBody>
          <a:bodyPr wrap="square" rtlCol="0">
            <a:spAutoFit/>
          </a:bodyPr>
          <a:lstStyle/>
          <a:p>
            <a:r>
              <a:rPr lang="en-US" dirty="0"/>
              <a:t>This terminology  is readily extended to directed graphs. (</a:t>
            </a:r>
            <a:r>
              <a:rPr lang="en-US" i="1" dirty="0"/>
              <a:t>see text</a:t>
            </a:r>
            <a:r>
              <a:rPr lang="en-US" dirty="0"/>
              <a:t>)</a:t>
            </a:r>
          </a:p>
        </p:txBody>
      </p:sp>
    </p:spTree>
    <p:extLst>
      <p:ext uri="{BB962C8B-B14F-4D97-AF65-F5344CB8AC3E}">
        <p14:creationId xmlns:p14="http://schemas.microsoft.com/office/powerpoint/2010/main" val="4975515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Paths (</a:t>
            </a:r>
            <a:r>
              <a:rPr lang="en-US" i="1" dirty="0"/>
              <a:t>continued</a:t>
            </a:r>
            <a:r>
              <a:rPr lang="en-US" dirty="0"/>
              <a:t>)</a:t>
            </a:r>
          </a:p>
        </p:txBody>
      </p:sp>
      <p:sp>
        <p:nvSpPr>
          <p:cNvPr id="3" name="Content Placeholder 2"/>
          <p:cNvSpPr>
            <a:spLocks noGrp="1"/>
          </p:cNvSpPr>
          <p:nvPr>
            <p:ph idx="1"/>
          </p:nvPr>
        </p:nvSpPr>
        <p:spPr/>
        <p:txBody>
          <a:bodyPr/>
          <a:lstStyle/>
          <a:p>
            <a:pPr indent="0">
              <a:buNone/>
            </a:pPr>
            <a:r>
              <a:rPr lang="en-US" b="1" dirty="0"/>
              <a:t>Example</a:t>
            </a:r>
            <a:r>
              <a:rPr lang="en-US" dirty="0"/>
              <a:t>: In the simple graph here:</a:t>
            </a:r>
          </a:p>
          <a:p>
            <a:pPr lvl="1"/>
            <a:r>
              <a:rPr lang="en-US" i="1" dirty="0"/>
              <a:t>a</a:t>
            </a:r>
            <a:r>
              <a:rPr lang="en-US" dirty="0"/>
              <a:t>, </a:t>
            </a:r>
            <a:r>
              <a:rPr lang="en-US" i="1" dirty="0"/>
              <a:t>d</a:t>
            </a:r>
            <a:r>
              <a:rPr lang="en-US" dirty="0"/>
              <a:t>, </a:t>
            </a:r>
            <a:r>
              <a:rPr lang="en-US" i="1" dirty="0"/>
              <a:t>c</a:t>
            </a:r>
            <a:r>
              <a:rPr lang="en-US" dirty="0"/>
              <a:t>, </a:t>
            </a:r>
            <a:r>
              <a:rPr lang="en-US" i="1" dirty="0"/>
              <a:t>f</a:t>
            </a:r>
            <a:r>
              <a:rPr lang="en-US" dirty="0"/>
              <a:t>, </a:t>
            </a:r>
            <a:r>
              <a:rPr lang="en-US" i="1" dirty="0"/>
              <a:t>e</a:t>
            </a:r>
            <a:r>
              <a:rPr lang="en-US" dirty="0"/>
              <a:t> is a simple path of length </a:t>
            </a:r>
            <a:r>
              <a:rPr lang="en-US" dirty="0">
                <a:latin typeface="Cambria Math" pitchFamily="18" charset="0"/>
                <a:ea typeface="Cambria Math" pitchFamily="18" charset="0"/>
              </a:rPr>
              <a:t>4</a:t>
            </a:r>
            <a:r>
              <a:rPr lang="en-US" dirty="0"/>
              <a:t>. </a:t>
            </a:r>
          </a:p>
          <a:p>
            <a:pPr lvl="1"/>
            <a:r>
              <a:rPr lang="en-US" i="1" dirty="0"/>
              <a:t>d</a:t>
            </a:r>
            <a:r>
              <a:rPr lang="en-US" dirty="0"/>
              <a:t>, </a:t>
            </a:r>
            <a:r>
              <a:rPr lang="en-US" i="1" dirty="0"/>
              <a:t>e</a:t>
            </a:r>
            <a:r>
              <a:rPr lang="en-US" dirty="0"/>
              <a:t>, </a:t>
            </a:r>
            <a:r>
              <a:rPr lang="en-US" i="1" dirty="0"/>
              <a:t>c</a:t>
            </a:r>
            <a:r>
              <a:rPr lang="en-US" dirty="0"/>
              <a:t>, </a:t>
            </a:r>
            <a:r>
              <a:rPr lang="en-US" i="1" dirty="0"/>
              <a:t>a</a:t>
            </a:r>
            <a:r>
              <a:rPr lang="en-US" dirty="0"/>
              <a:t> is not a path because </a:t>
            </a:r>
            <a:r>
              <a:rPr lang="en-US" i="1" dirty="0"/>
              <a:t>e</a:t>
            </a:r>
            <a:r>
              <a:rPr lang="en-US" dirty="0"/>
              <a:t> is not connected to </a:t>
            </a:r>
            <a:r>
              <a:rPr lang="en-US" i="1" dirty="0"/>
              <a:t>c</a:t>
            </a:r>
            <a:r>
              <a:rPr lang="en-US" dirty="0"/>
              <a:t>.</a:t>
            </a:r>
          </a:p>
          <a:p>
            <a:pPr lvl="1"/>
            <a:r>
              <a:rPr lang="en-US" i="1" dirty="0"/>
              <a:t>b</a:t>
            </a:r>
            <a:r>
              <a:rPr lang="en-US" dirty="0"/>
              <a:t>, </a:t>
            </a:r>
            <a:r>
              <a:rPr lang="en-US" i="1" dirty="0"/>
              <a:t>c</a:t>
            </a:r>
            <a:r>
              <a:rPr lang="en-US" dirty="0"/>
              <a:t>, </a:t>
            </a:r>
            <a:r>
              <a:rPr lang="en-US" i="1" dirty="0"/>
              <a:t>f</a:t>
            </a:r>
            <a:r>
              <a:rPr lang="en-US" dirty="0"/>
              <a:t>, </a:t>
            </a:r>
            <a:r>
              <a:rPr lang="en-US" i="1" dirty="0"/>
              <a:t>e</a:t>
            </a:r>
            <a:r>
              <a:rPr lang="en-US" dirty="0"/>
              <a:t>, </a:t>
            </a:r>
            <a:r>
              <a:rPr lang="en-US" i="1" dirty="0"/>
              <a:t>b</a:t>
            </a:r>
            <a:r>
              <a:rPr lang="en-US" dirty="0"/>
              <a:t> is a circuit of length </a:t>
            </a:r>
            <a:r>
              <a:rPr lang="en-US" dirty="0">
                <a:latin typeface="Cambria Math" pitchFamily="18" charset="0"/>
                <a:ea typeface="Cambria Math" pitchFamily="18" charset="0"/>
              </a:rPr>
              <a:t>4</a:t>
            </a:r>
            <a:r>
              <a:rPr lang="en-US" dirty="0"/>
              <a:t>. </a:t>
            </a:r>
          </a:p>
          <a:p>
            <a:pPr lvl="1"/>
            <a:r>
              <a:rPr lang="en-US" i="1" dirty="0"/>
              <a:t>a</a:t>
            </a:r>
            <a:r>
              <a:rPr lang="en-US" dirty="0"/>
              <a:t>, </a:t>
            </a:r>
            <a:r>
              <a:rPr lang="en-US" i="1" dirty="0"/>
              <a:t>b</a:t>
            </a:r>
            <a:r>
              <a:rPr lang="en-US" dirty="0"/>
              <a:t>, </a:t>
            </a:r>
            <a:r>
              <a:rPr lang="en-US" i="1" dirty="0"/>
              <a:t>e</a:t>
            </a:r>
            <a:r>
              <a:rPr lang="en-US" dirty="0"/>
              <a:t>, </a:t>
            </a:r>
            <a:r>
              <a:rPr lang="en-US" i="1" dirty="0"/>
              <a:t>d</a:t>
            </a:r>
            <a:r>
              <a:rPr lang="en-US" dirty="0"/>
              <a:t>, </a:t>
            </a:r>
            <a:r>
              <a:rPr lang="en-US" i="1" dirty="0"/>
              <a:t>a</a:t>
            </a:r>
            <a:r>
              <a:rPr lang="en-US" dirty="0"/>
              <a:t>, </a:t>
            </a:r>
            <a:r>
              <a:rPr lang="en-US" i="1" dirty="0"/>
              <a:t>b </a:t>
            </a:r>
            <a:r>
              <a:rPr lang="en-US" dirty="0"/>
              <a:t>is a path of length </a:t>
            </a:r>
            <a:r>
              <a:rPr lang="en-US" dirty="0">
                <a:latin typeface="Cambria Math" pitchFamily="18" charset="0"/>
                <a:ea typeface="Cambria Math" pitchFamily="18" charset="0"/>
              </a:rPr>
              <a:t>5</a:t>
            </a:r>
            <a:r>
              <a:rPr lang="en-US" dirty="0"/>
              <a:t>, but it is not a simple path.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0400" y="1600200"/>
            <a:ext cx="1273302" cy="886968"/>
          </a:xfrm>
          <a:prstGeom prst="rect">
            <a:avLst/>
          </a:prstGeom>
        </p:spPr>
      </p:pic>
    </p:spTree>
    <p:extLst>
      <p:ext uri="{BB962C8B-B14F-4D97-AF65-F5344CB8AC3E}">
        <p14:creationId xmlns:p14="http://schemas.microsoft.com/office/powerpoint/2010/main" val="301114486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Degrees of Separation</a:t>
            </a:r>
          </a:p>
        </p:txBody>
      </p:sp>
      <p:sp>
        <p:nvSpPr>
          <p:cNvPr id="3" name="Content Placeholder 2"/>
          <p:cNvSpPr>
            <a:spLocks noGrp="1"/>
          </p:cNvSpPr>
          <p:nvPr>
            <p:ph idx="1"/>
          </p:nvPr>
        </p:nvSpPr>
        <p:spPr/>
        <p:txBody>
          <a:bodyPr/>
          <a:lstStyle/>
          <a:p>
            <a:pPr indent="0">
              <a:buNone/>
            </a:pPr>
            <a:r>
              <a:rPr lang="en-US" b="1" dirty="0"/>
              <a:t>Example: </a:t>
            </a:r>
            <a:r>
              <a:rPr lang="en-US" b="1" i="1" dirty="0"/>
              <a:t>Paths in Acquaintanceship Graphs</a:t>
            </a:r>
            <a:r>
              <a:rPr lang="en-US" dirty="0"/>
              <a:t>. In an acquaintanceship graph there is a path between two people if there is a chain of people linking these people, where two people adjacent in the chain know one another. In this graph there is a chain of six people linking </a:t>
            </a:r>
            <a:r>
              <a:rPr lang="en-US" dirty="0" err="1"/>
              <a:t>Kamini</a:t>
            </a:r>
            <a:r>
              <a:rPr lang="en-US" dirty="0"/>
              <a:t> and </a:t>
            </a:r>
            <a:r>
              <a:rPr lang="en-US" dirty="0" err="1"/>
              <a:t>Ching</a:t>
            </a:r>
            <a:r>
              <a:rPr lang="en-US" dirty="0"/>
              <a: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4724400"/>
            <a:ext cx="3099054" cy="1660398"/>
          </a:xfrm>
          <a:prstGeom prst="rect">
            <a:avLst/>
          </a:prstGeom>
        </p:spPr>
      </p:pic>
      <p:sp>
        <p:nvSpPr>
          <p:cNvPr id="5" name="TextBox 4"/>
          <p:cNvSpPr txBox="1"/>
          <p:nvPr/>
        </p:nvSpPr>
        <p:spPr>
          <a:xfrm>
            <a:off x="4800600" y="4718351"/>
            <a:ext cx="3581400" cy="2031325"/>
          </a:xfrm>
          <a:prstGeom prst="rect">
            <a:avLst/>
          </a:prstGeom>
          <a:noFill/>
          <a:ln>
            <a:solidFill>
              <a:schemeClr val="accent1"/>
            </a:solidFill>
          </a:ln>
        </p:spPr>
        <p:txBody>
          <a:bodyPr wrap="square" rtlCol="0">
            <a:spAutoFit/>
          </a:bodyPr>
          <a:lstStyle/>
          <a:p>
            <a:r>
              <a:rPr lang="en-US" dirty="0"/>
              <a:t>Some have speculated that almost every pair of people in the world are linked by a small chain of no more than six, or maybe even, five people.  The play </a:t>
            </a:r>
            <a:r>
              <a:rPr lang="en-US" i="1" dirty="0"/>
              <a:t>Six Degrees of Separation</a:t>
            </a:r>
            <a:r>
              <a:rPr lang="en-US" dirty="0"/>
              <a:t> by John </a:t>
            </a:r>
            <a:r>
              <a:rPr lang="en-US" dirty="0" err="1"/>
              <a:t>Guare</a:t>
            </a:r>
            <a:r>
              <a:rPr lang="en-US" dirty="0"/>
              <a:t> is based on this notion.  </a:t>
            </a:r>
          </a:p>
        </p:txBody>
      </p:sp>
    </p:spTree>
    <p:extLst>
      <p:ext uri="{BB962C8B-B14F-4D97-AF65-F5344CB8AC3E}">
        <p14:creationId xmlns:p14="http://schemas.microsoft.com/office/powerpoint/2010/main" val="18974840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Erd</a:t>
            </a:r>
            <a:r>
              <a:rPr lang="hu-HU" dirty="0"/>
              <a:t>ő</a:t>
            </a:r>
            <a:r>
              <a:rPr lang="en-US" dirty="0"/>
              <a:t>s numbers</a:t>
            </a:r>
          </a:p>
        </p:txBody>
      </p:sp>
      <p:sp>
        <p:nvSpPr>
          <p:cNvPr id="3" name="Content Placeholder 2"/>
          <p:cNvSpPr>
            <a:spLocks noGrp="1"/>
          </p:cNvSpPr>
          <p:nvPr>
            <p:ph idx="1"/>
          </p:nvPr>
        </p:nvSpPr>
        <p:spPr/>
        <p:txBody>
          <a:bodyPr>
            <a:normAutofit fontScale="92500" lnSpcReduction="10000"/>
          </a:bodyPr>
          <a:lstStyle/>
          <a:p>
            <a:pPr indent="0">
              <a:buNone/>
            </a:pPr>
            <a:r>
              <a:rPr lang="en-US" b="1" dirty="0"/>
              <a:t>Example: </a:t>
            </a:r>
            <a:r>
              <a:rPr lang="en-US" b="1" i="1" dirty="0" err="1"/>
              <a:t>Erd</a:t>
            </a:r>
            <a:r>
              <a:rPr lang="hu-HU" b="1" i="1" dirty="0"/>
              <a:t>ő</a:t>
            </a:r>
            <a:r>
              <a:rPr lang="en-US" b="1" i="1" dirty="0"/>
              <a:t>s numbers</a:t>
            </a:r>
            <a:r>
              <a:rPr lang="en-US" dirty="0"/>
              <a:t>.                                                                     In a collaboration graph, two people </a:t>
            </a:r>
            <a:r>
              <a:rPr lang="en-US" i="1" dirty="0"/>
              <a:t>a</a:t>
            </a:r>
            <a:r>
              <a:rPr lang="en-US" dirty="0"/>
              <a:t> and </a:t>
            </a:r>
            <a:r>
              <a:rPr lang="en-US" i="1" dirty="0"/>
              <a:t>b</a:t>
            </a:r>
            <a:r>
              <a:rPr lang="en-US" dirty="0"/>
              <a:t> are                  connected by a path when there is a sequence                           of people starting with </a:t>
            </a:r>
            <a:r>
              <a:rPr lang="en-US" i="1" dirty="0"/>
              <a:t>a</a:t>
            </a:r>
            <a:r>
              <a:rPr lang="en-US" dirty="0"/>
              <a:t> and ending with </a:t>
            </a:r>
            <a:r>
              <a:rPr lang="en-US" i="1" dirty="0"/>
              <a:t>b</a:t>
            </a:r>
            <a:r>
              <a:rPr lang="en-US" dirty="0"/>
              <a:t>                           such that the endpoints of each edge in the                          path are people who have collaborated. </a:t>
            </a:r>
          </a:p>
          <a:p>
            <a:pPr marL="731520" indent="-457200"/>
            <a:r>
              <a:rPr lang="en-US" dirty="0"/>
              <a:t>In the academic collaboration graph of people who have written papers in mathematics, the </a:t>
            </a:r>
            <a:r>
              <a:rPr lang="en-US" i="1" dirty="0" err="1"/>
              <a:t>Erd</a:t>
            </a:r>
            <a:r>
              <a:rPr lang="hu-HU" i="1" dirty="0"/>
              <a:t>ő</a:t>
            </a:r>
            <a:r>
              <a:rPr lang="en-US" i="1" dirty="0"/>
              <a:t>s number </a:t>
            </a:r>
            <a:r>
              <a:rPr lang="en-US" dirty="0"/>
              <a:t>of a person </a:t>
            </a:r>
            <a:r>
              <a:rPr lang="en-US" i="1" dirty="0"/>
              <a:t>m</a:t>
            </a:r>
            <a:r>
              <a:rPr lang="en-US" dirty="0"/>
              <a:t> is the length of the shortest path between </a:t>
            </a:r>
            <a:r>
              <a:rPr lang="en-US" i="1" dirty="0"/>
              <a:t>m</a:t>
            </a:r>
            <a:r>
              <a:rPr lang="en-US" dirty="0"/>
              <a:t> and the prolific mathematician Paul </a:t>
            </a:r>
            <a:r>
              <a:rPr lang="en-US" dirty="0" err="1"/>
              <a:t>Erd</a:t>
            </a:r>
            <a:r>
              <a:rPr lang="hu-HU" dirty="0"/>
              <a:t>ő</a:t>
            </a:r>
            <a:r>
              <a:rPr lang="en-US" dirty="0"/>
              <a:t>s.</a:t>
            </a:r>
          </a:p>
          <a:p>
            <a:pPr marL="731520" lvl="1" indent="-457200">
              <a:buClr>
                <a:schemeClr val="accent3"/>
              </a:buClr>
              <a:buSzPct val="95000"/>
            </a:pPr>
            <a:r>
              <a:rPr lang="en-US" sz="2600" dirty="0"/>
              <a:t>To learn more about </a:t>
            </a:r>
            <a:r>
              <a:rPr lang="en-US" sz="2600" dirty="0" err="1"/>
              <a:t>Erd</a:t>
            </a:r>
            <a:r>
              <a:rPr lang="hu-HU" sz="2600" dirty="0"/>
              <a:t>ő</a:t>
            </a:r>
            <a:r>
              <a:rPr lang="en-US" sz="2600" dirty="0"/>
              <a:t>s numbers, visit  </a:t>
            </a:r>
          </a:p>
          <a:p>
            <a:pPr marL="274320" lvl="1" indent="0">
              <a:buClr>
                <a:schemeClr val="accent3"/>
              </a:buClr>
              <a:buSzPct val="95000"/>
              <a:buNone/>
            </a:pPr>
            <a:r>
              <a:rPr lang="en-US" dirty="0">
                <a:hlinkClick r:id="rId2"/>
              </a:rPr>
              <a:t>http://www.ams.org/mathscinet/collaborationDistance.html</a:t>
            </a:r>
            <a:endParaRPr lang="en-US" dirty="0"/>
          </a:p>
          <a:p>
            <a:pPr marL="731520" indent="-457200"/>
            <a:endParaRPr lang="en-US" dirty="0"/>
          </a:p>
        </p:txBody>
      </p:sp>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304800"/>
            <a:ext cx="1488948" cy="362559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2600" y="381000"/>
            <a:ext cx="888492" cy="1036320"/>
          </a:xfrm>
          <a:prstGeom prst="rect">
            <a:avLst/>
          </a:prstGeom>
        </p:spPr>
      </p:pic>
      <p:sp>
        <p:nvSpPr>
          <p:cNvPr id="8" name="TextBox 7"/>
          <p:cNvSpPr txBox="1"/>
          <p:nvPr/>
        </p:nvSpPr>
        <p:spPr>
          <a:xfrm>
            <a:off x="5334000" y="1524000"/>
            <a:ext cx="1524000" cy="369332"/>
          </a:xfrm>
          <a:prstGeom prst="rect">
            <a:avLst/>
          </a:prstGeom>
          <a:noFill/>
        </p:spPr>
        <p:txBody>
          <a:bodyPr wrap="square" rtlCol="0">
            <a:spAutoFit/>
          </a:bodyPr>
          <a:lstStyle/>
          <a:p>
            <a:r>
              <a:rPr lang="en-US" dirty="0"/>
              <a:t>Paul </a:t>
            </a:r>
            <a:r>
              <a:rPr lang="en-US" dirty="0" err="1"/>
              <a:t>Erd</a:t>
            </a:r>
            <a:r>
              <a:rPr lang="hu-HU" dirty="0"/>
              <a:t>ő</a:t>
            </a:r>
            <a:r>
              <a:rPr lang="en-US" dirty="0"/>
              <a:t>s</a:t>
            </a:r>
          </a:p>
        </p:txBody>
      </p:sp>
    </p:spTree>
    <p:extLst>
      <p:ext uri="{BB962C8B-B14F-4D97-AF65-F5344CB8AC3E}">
        <p14:creationId xmlns:p14="http://schemas.microsoft.com/office/powerpoint/2010/main" val="405289012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Bacon </a:t>
            </a:r>
            <a:r>
              <a:rPr lang="en-US" dirty="0" err="1"/>
              <a:t>Numbrers</a:t>
            </a:r>
            <a:endParaRPr lang="en-US" dirty="0"/>
          </a:p>
        </p:txBody>
      </p:sp>
      <p:sp>
        <p:nvSpPr>
          <p:cNvPr id="3" name="Content Placeholder 2"/>
          <p:cNvSpPr>
            <a:spLocks noGrp="1"/>
          </p:cNvSpPr>
          <p:nvPr>
            <p:ph idx="1"/>
          </p:nvPr>
        </p:nvSpPr>
        <p:spPr/>
        <p:txBody>
          <a:bodyPr>
            <a:normAutofit fontScale="92500" lnSpcReduction="20000"/>
          </a:bodyPr>
          <a:lstStyle/>
          <a:p>
            <a:pPr marL="731520" indent="-457200"/>
            <a:r>
              <a:rPr lang="en-US" dirty="0"/>
              <a:t>In the Hollywood graph, two actors                                   </a:t>
            </a:r>
            <a:r>
              <a:rPr lang="en-US" i="1" dirty="0"/>
              <a:t>a</a:t>
            </a:r>
            <a:r>
              <a:rPr lang="en-US" dirty="0"/>
              <a:t> and </a:t>
            </a:r>
            <a:r>
              <a:rPr lang="en-US" i="1" dirty="0"/>
              <a:t>b</a:t>
            </a:r>
            <a:r>
              <a:rPr lang="en-US" dirty="0"/>
              <a:t> are linked when there is a                                    chain of actors linking </a:t>
            </a:r>
            <a:r>
              <a:rPr lang="en-US" i="1" dirty="0"/>
              <a:t>a</a:t>
            </a:r>
            <a:r>
              <a:rPr lang="en-US" dirty="0"/>
              <a:t> and </a:t>
            </a:r>
            <a:r>
              <a:rPr lang="en-US" i="1" dirty="0"/>
              <a:t>b</a:t>
            </a:r>
            <a:r>
              <a:rPr lang="en-US" dirty="0"/>
              <a:t>, where                                  every two actors adjacent in the chain have                    acted in the same movie.</a:t>
            </a:r>
          </a:p>
          <a:p>
            <a:pPr marL="731520" indent="-457200"/>
            <a:r>
              <a:rPr lang="en-US" dirty="0"/>
              <a:t>The </a:t>
            </a:r>
            <a:r>
              <a:rPr lang="en-US" i="1" dirty="0"/>
              <a:t>Bacon number </a:t>
            </a:r>
            <a:r>
              <a:rPr lang="en-US" dirty="0"/>
              <a:t>of an actor </a:t>
            </a:r>
            <a:r>
              <a:rPr lang="en-US" i="1" dirty="0"/>
              <a:t>c</a:t>
            </a:r>
            <a:r>
              <a:rPr lang="en-US" dirty="0"/>
              <a:t>  is defined to be the length of the shortest path connecting </a:t>
            </a:r>
            <a:r>
              <a:rPr lang="en-US" i="1" dirty="0"/>
              <a:t>c</a:t>
            </a:r>
            <a:r>
              <a:rPr lang="en-US" dirty="0"/>
              <a:t> and the well-known actor Kevin Bacon. (Note that we can define a similar number by replacing Kevin Bacon by a different actor.)</a:t>
            </a:r>
          </a:p>
          <a:p>
            <a:pPr marL="731520" lvl="1" indent="-457200">
              <a:buClr>
                <a:schemeClr val="accent3"/>
              </a:buClr>
              <a:buSzPct val="95000"/>
            </a:pPr>
            <a:r>
              <a:rPr lang="en-US" dirty="0"/>
              <a:t>The </a:t>
            </a:r>
            <a:r>
              <a:rPr lang="en-US" i="1" dirty="0"/>
              <a:t>oracle of Bacon </a:t>
            </a:r>
            <a:r>
              <a:rPr lang="en-US" dirty="0"/>
              <a:t>web site </a:t>
            </a:r>
            <a:r>
              <a:rPr lang="en-US" dirty="0">
                <a:hlinkClick r:id="rId2"/>
              </a:rPr>
              <a:t>http://oracleofbacon.org/how.php </a:t>
            </a:r>
            <a:r>
              <a:rPr lang="en-US" dirty="0"/>
              <a:t> provides a tool for finding Bacon numbers.</a:t>
            </a:r>
          </a:p>
          <a:p>
            <a:pPr marL="731520" indent="-457200"/>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838200"/>
            <a:ext cx="1498092" cy="2665476"/>
          </a:xfrm>
          <a:prstGeom prst="rect">
            <a:avLst/>
          </a:prstGeom>
        </p:spPr>
      </p:pic>
    </p:spTree>
    <p:extLst>
      <p:ext uri="{BB962C8B-B14F-4D97-AF65-F5344CB8AC3E}">
        <p14:creationId xmlns:p14="http://schemas.microsoft.com/office/powerpoint/2010/main" val="218072717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Connectedness in Undirected Graphs</a:t>
            </a:r>
          </a:p>
        </p:txBody>
      </p:sp>
      <p:sp>
        <p:nvSpPr>
          <p:cNvPr id="3" name="Content Placeholder 2"/>
          <p:cNvSpPr>
            <a:spLocks noGrp="1"/>
          </p:cNvSpPr>
          <p:nvPr>
            <p:ph idx="1"/>
          </p:nvPr>
        </p:nvSpPr>
        <p:spPr/>
        <p:txBody>
          <a:bodyPr>
            <a:normAutofit fontScale="92500" lnSpcReduction="20000"/>
          </a:bodyPr>
          <a:lstStyle/>
          <a:p>
            <a:pPr indent="0">
              <a:buNone/>
            </a:pPr>
            <a:r>
              <a:rPr lang="en-US" b="1" dirty="0"/>
              <a:t>Definition</a:t>
            </a:r>
            <a:r>
              <a:rPr lang="en-US" dirty="0"/>
              <a:t>: An undirected graph is called  </a:t>
            </a:r>
            <a:r>
              <a:rPr lang="en-US" i="1" dirty="0"/>
              <a:t>connected</a:t>
            </a:r>
            <a:r>
              <a:rPr lang="en-US" dirty="0"/>
              <a:t> if there is a path between every pair of vertices.  An undirected graph that is not </a:t>
            </a:r>
            <a:r>
              <a:rPr lang="en-US" i="1" dirty="0"/>
              <a:t>connected</a:t>
            </a:r>
            <a:r>
              <a:rPr lang="en-US" dirty="0"/>
              <a:t> is called </a:t>
            </a:r>
            <a:r>
              <a:rPr lang="en-US" i="1" dirty="0"/>
              <a:t>disconnected</a:t>
            </a:r>
            <a:r>
              <a:rPr lang="en-US" dirty="0"/>
              <a:t>. We say that we </a:t>
            </a:r>
            <a:r>
              <a:rPr lang="en-US" i="1" dirty="0"/>
              <a:t>disconnect</a:t>
            </a:r>
            <a:r>
              <a:rPr lang="en-US" dirty="0"/>
              <a:t> a graph when we remove vertices or edges, or both, to produce a disconnected </a:t>
            </a:r>
            <a:r>
              <a:rPr lang="en-US" dirty="0" err="1"/>
              <a:t>subgraph</a:t>
            </a:r>
            <a:r>
              <a:rPr lang="en-US" dirty="0"/>
              <a:t>. </a:t>
            </a:r>
          </a:p>
          <a:p>
            <a:pPr indent="0">
              <a:buNone/>
            </a:pPr>
            <a:r>
              <a:rPr lang="en-US" b="1" dirty="0"/>
              <a:t>Example</a:t>
            </a:r>
            <a:r>
              <a:rPr lang="en-US" dirty="0"/>
              <a:t>: </a:t>
            </a:r>
            <a:r>
              <a:rPr lang="en-US" i="1" dirty="0"/>
              <a:t>G</a:t>
            </a:r>
            <a:r>
              <a:rPr lang="en-US" baseline="-25000" dirty="0">
                <a:latin typeface="Cambria Math" pitchFamily="18" charset="0"/>
                <a:ea typeface="Cambria Math" pitchFamily="18" charset="0"/>
              </a:rPr>
              <a:t>1</a:t>
            </a:r>
            <a:r>
              <a:rPr lang="en-US" dirty="0"/>
              <a:t> is connected because there is a path between any pair of its vertices, as can be easily seen.   However </a:t>
            </a:r>
            <a:r>
              <a:rPr lang="en-US" i="1" dirty="0"/>
              <a:t>G</a:t>
            </a:r>
            <a:r>
              <a:rPr lang="en-US" baseline="-25000" dirty="0">
                <a:latin typeface="Cambria Math" pitchFamily="18" charset="0"/>
                <a:ea typeface="Cambria Math" pitchFamily="18" charset="0"/>
              </a:rPr>
              <a:t>2</a:t>
            </a:r>
            <a:r>
              <a:rPr lang="en-US" dirty="0"/>
              <a:t> is not connected because there is no path between vertices </a:t>
            </a:r>
            <a:r>
              <a:rPr lang="en-US" i="1" dirty="0"/>
              <a:t>a</a:t>
            </a:r>
            <a:r>
              <a:rPr lang="en-US" dirty="0"/>
              <a:t> and </a:t>
            </a:r>
            <a:r>
              <a:rPr lang="en-US" i="1" dirty="0"/>
              <a:t>f</a:t>
            </a:r>
            <a:r>
              <a:rPr lang="en-US" dirty="0"/>
              <a:t>, for example. </a:t>
            </a:r>
          </a:p>
          <a:p>
            <a:pPr indent="0">
              <a:buNone/>
            </a:pPr>
            <a:endParaRPr lang="en-US" dirty="0"/>
          </a:p>
          <a:p>
            <a:pPr indent="0">
              <a:buNone/>
            </a:pPr>
            <a:endParaRPr lang="en-US" dirty="0"/>
          </a:p>
          <a:p>
            <a:pPr indent="0">
              <a:buNone/>
            </a:pPr>
            <a:r>
              <a:rPr lang="en-US" dirty="0"/>
              <a:t> </a:t>
            </a: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0" y="4876800"/>
            <a:ext cx="2005584" cy="1466088"/>
          </a:xfrm>
          <a:prstGeom prst="rect">
            <a:avLst/>
          </a:prstGeom>
        </p:spPr>
      </p:pic>
    </p:spTree>
    <p:extLst>
      <p:ext uri="{BB962C8B-B14F-4D97-AF65-F5344CB8AC3E}">
        <p14:creationId xmlns:p14="http://schemas.microsoft.com/office/powerpoint/2010/main" val="39352270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Connected Components</a:t>
            </a:r>
          </a:p>
        </p:txBody>
      </p:sp>
      <p:sp>
        <p:nvSpPr>
          <p:cNvPr id="3" name="Content Placeholder 2"/>
          <p:cNvSpPr>
            <a:spLocks noGrp="1"/>
          </p:cNvSpPr>
          <p:nvPr>
            <p:ph idx="1"/>
          </p:nvPr>
        </p:nvSpPr>
        <p:spPr/>
        <p:txBody>
          <a:bodyPr>
            <a:normAutofit fontScale="92500" lnSpcReduction="10000"/>
          </a:bodyPr>
          <a:lstStyle/>
          <a:p>
            <a:pPr indent="0">
              <a:buNone/>
            </a:pPr>
            <a:r>
              <a:rPr lang="en-US" b="1" dirty="0"/>
              <a:t>Definition</a:t>
            </a:r>
            <a:r>
              <a:rPr lang="en-US" dirty="0"/>
              <a:t>: A </a:t>
            </a:r>
            <a:r>
              <a:rPr lang="en-US" i="1" dirty="0"/>
              <a:t>connected component </a:t>
            </a:r>
            <a:r>
              <a:rPr lang="en-US" dirty="0"/>
              <a:t>of a graph </a:t>
            </a:r>
            <a:r>
              <a:rPr lang="en-US" i="1" dirty="0"/>
              <a:t>G</a:t>
            </a:r>
            <a:r>
              <a:rPr lang="en-US" dirty="0"/>
              <a:t> is a connected </a:t>
            </a:r>
            <a:r>
              <a:rPr lang="en-US" dirty="0" err="1"/>
              <a:t>subgraph</a:t>
            </a:r>
            <a:r>
              <a:rPr lang="en-US" dirty="0"/>
              <a:t> of </a:t>
            </a:r>
            <a:r>
              <a:rPr lang="en-US" i="1" dirty="0"/>
              <a:t>G</a:t>
            </a:r>
            <a:r>
              <a:rPr lang="en-US" dirty="0"/>
              <a:t> that is not a proper </a:t>
            </a:r>
            <a:r>
              <a:rPr lang="en-US" dirty="0" err="1"/>
              <a:t>subgraph</a:t>
            </a:r>
            <a:r>
              <a:rPr lang="en-US" dirty="0"/>
              <a:t> of another connected </a:t>
            </a:r>
            <a:r>
              <a:rPr lang="en-US" dirty="0" err="1"/>
              <a:t>subgraph</a:t>
            </a:r>
            <a:r>
              <a:rPr lang="en-US" dirty="0"/>
              <a:t> of </a:t>
            </a:r>
            <a:r>
              <a:rPr lang="en-US" i="1" dirty="0"/>
              <a:t>G</a:t>
            </a:r>
            <a:r>
              <a:rPr lang="en-US" dirty="0"/>
              <a:t>. A graph </a:t>
            </a:r>
            <a:r>
              <a:rPr lang="en-US" i="1" dirty="0"/>
              <a:t>G</a:t>
            </a:r>
            <a:r>
              <a:rPr lang="en-US" dirty="0"/>
              <a:t> that is not connected has two or more connected components that are disjoint and have </a:t>
            </a:r>
            <a:r>
              <a:rPr lang="en-US" i="1" dirty="0"/>
              <a:t>G</a:t>
            </a:r>
            <a:r>
              <a:rPr lang="en-US" dirty="0"/>
              <a:t> as their union. </a:t>
            </a:r>
          </a:p>
          <a:p>
            <a:pPr indent="0">
              <a:buNone/>
            </a:pPr>
            <a:r>
              <a:rPr lang="en-US" b="1" dirty="0"/>
              <a:t>Example</a:t>
            </a:r>
            <a:r>
              <a:rPr lang="en-US" dirty="0"/>
              <a:t>: The graph </a:t>
            </a:r>
            <a:r>
              <a:rPr lang="en-US" i="1" dirty="0"/>
              <a:t>H</a:t>
            </a:r>
            <a:r>
              <a:rPr lang="en-US" dirty="0"/>
              <a:t> is the union of three disjoint </a:t>
            </a:r>
            <a:r>
              <a:rPr lang="en-US" dirty="0" err="1"/>
              <a:t>subgraphs</a:t>
            </a:r>
            <a:r>
              <a:rPr lang="en-US" dirty="0"/>
              <a:t> </a:t>
            </a:r>
            <a:r>
              <a:rPr lang="en-US" i="1" dirty="0"/>
              <a:t>H</a:t>
            </a:r>
            <a:r>
              <a:rPr lang="en-US" baseline="-25000" dirty="0">
                <a:latin typeface="Cambria Math" pitchFamily="18" charset="0"/>
                <a:ea typeface="Cambria Math" pitchFamily="18" charset="0"/>
              </a:rPr>
              <a:t>1</a:t>
            </a:r>
            <a:r>
              <a:rPr lang="en-US" dirty="0"/>
              <a:t>, </a:t>
            </a:r>
            <a:r>
              <a:rPr lang="en-US" i="1" dirty="0"/>
              <a:t>H</a:t>
            </a:r>
            <a:r>
              <a:rPr lang="en-US" baseline="-25000" dirty="0">
                <a:latin typeface="Cambria Math" pitchFamily="18" charset="0"/>
                <a:ea typeface="Cambria Math" pitchFamily="18" charset="0"/>
              </a:rPr>
              <a:t>2</a:t>
            </a:r>
            <a:r>
              <a:rPr lang="en-US" dirty="0"/>
              <a:t>, and </a:t>
            </a:r>
            <a:r>
              <a:rPr lang="en-US" i="1" dirty="0"/>
              <a:t>H</a:t>
            </a:r>
            <a:r>
              <a:rPr lang="en-US" baseline="-25000" dirty="0">
                <a:latin typeface="Cambria Math" pitchFamily="18" charset="0"/>
                <a:ea typeface="Cambria Math" pitchFamily="18" charset="0"/>
              </a:rPr>
              <a:t>3</a:t>
            </a:r>
            <a:r>
              <a:rPr lang="en-US" dirty="0"/>
              <a:t>, none of which are proper </a:t>
            </a:r>
            <a:r>
              <a:rPr lang="en-US" dirty="0" err="1"/>
              <a:t>subgraphs</a:t>
            </a:r>
            <a:r>
              <a:rPr lang="en-US" dirty="0"/>
              <a:t> of a larger connected </a:t>
            </a:r>
            <a:r>
              <a:rPr lang="en-US" dirty="0" err="1"/>
              <a:t>subgraph</a:t>
            </a:r>
            <a:r>
              <a:rPr lang="en-US" dirty="0"/>
              <a:t> of </a:t>
            </a:r>
            <a:r>
              <a:rPr lang="en-US" i="1" dirty="0" err="1"/>
              <a:t>G</a:t>
            </a:r>
            <a:r>
              <a:rPr lang="en-US" dirty="0" err="1"/>
              <a:t>.These</a:t>
            </a:r>
            <a:r>
              <a:rPr lang="en-US" dirty="0"/>
              <a:t> three </a:t>
            </a:r>
            <a:r>
              <a:rPr lang="en-US" dirty="0" err="1"/>
              <a:t>subgraphs</a:t>
            </a:r>
            <a:r>
              <a:rPr lang="en-US" dirty="0"/>
              <a:t> are the connected components of </a:t>
            </a:r>
            <a:r>
              <a:rPr lang="en-US" i="1" dirty="0"/>
              <a:t>H</a:t>
            </a:r>
            <a:r>
              <a:rPr lang="en-US" dirty="0"/>
              <a:t>. </a:t>
            </a:r>
          </a:p>
          <a:p>
            <a:pPr indent="0">
              <a:buNone/>
            </a:pPr>
            <a:endParaRPr lang="en-US" dirty="0"/>
          </a:p>
          <a:p>
            <a:pPr indent="0">
              <a:buNone/>
            </a:pPr>
            <a:endParaRPr lang="en-US" dirty="0"/>
          </a:p>
          <a:p>
            <a:pPr indent="0">
              <a:buNone/>
            </a:pPr>
            <a:r>
              <a:rPr lang="en-US" dirty="0"/>
              <a: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0" y="5105400"/>
            <a:ext cx="2336292" cy="1317498"/>
          </a:xfrm>
          <a:prstGeom prst="rect">
            <a:avLst/>
          </a:prstGeom>
        </p:spPr>
      </p:pic>
    </p:spTree>
    <p:extLst>
      <p:ext uri="{BB962C8B-B14F-4D97-AF65-F5344CB8AC3E}">
        <p14:creationId xmlns:p14="http://schemas.microsoft.com/office/powerpoint/2010/main" val="175211079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Connectedness in Directed Graphs</a:t>
            </a:r>
          </a:p>
        </p:txBody>
      </p:sp>
      <p:sp>
        <p:nvSpPr>
          <p:cNvPr id="3" name="Content Placeholder 2"/>
          <p:cNvSpPr>
            <a:spLocks noGrp="1"/>
          </p:cNvSpPr>
          <p:nvPr>
            <p:ph idx="1"/>
          </p:nvPr>
        </p:nvSpPr>
        <p:spPr/>
        <p:txBody>
          <a:bodyPr/>
          <a:lstStyle/>
          <a:p>
            <a:pPr indent="0">
              <a:buNone/>
            </a:pPr>
            <a:r>
              <a:rPr lang="en-US" b="1" dirty="0"/>
              <a:t>Definition</a:t>
            </a:r>
            <a:r>
              <a:rPr lang="en-US" dirty="0"/>
              <a:t>: A directed graph is </a:t>
            </a:r>
            <a:r>
              <a:rPr lang="en-US" i="1" dirty="0"/>
              <a:t>strongly connected </a:t>
            </a:r>
            <a:r>
              <a:rPr lang="en-US" dirty="0"/>
              <a:t>if there is a path from </a:t>
            </a:r>
            <a:r>
              <a:rPr lang="en-US" i="1" dirty="0"/>
              <a:t>a</a:t>
            </a:r>
            <a:r>
              <a:rPr lang="en-US" dirty="0"/>
              <a:t> to </a:t>
            </a:r>
            <a:r>
              <a:rPr lang="en-US" i="1" dirty="0"/>
              <a:t>b</a:t>
            </a:r>
            <a:r>
              <a:rPr lang="en-US" dirty="0"/>
              <a:t> and a path from </a:t>
            </a:r>
            <a:r>
              <a:rPr lang="en-US" i="1" dirty="0"/>
              <a:t>b</a:t>
            </a:r>
            <a:r>
              <a:rPr lang="en-US" dirty="0"/>
              <a:t> to </a:t>
            </a:r>
            <a:r>
              <a:rPr lang="en-US" i="1" dirty="0"/>
              <a:t>a</a:t>
            </a:r>
            <a:r>
              <a:rPr lang="en-US" dirty="0"/>
              <a:t> whenever </a:t>
            </a:r>
            <a:r>
              <a:rPr lang="en-US" i="1" dirty="0"/>
              <a:t>a</a:t>
            </a:r>
            <a:r>
              <a:rPr lang="en-US" dirty="0"/>
              <a:t> and </a:t>
            </a:r>
            <a:r>
              <a:rPr lang="en-US" i="1" dirty="0"/>
              <a:t>b</a:t>
            </a:r>
            <a:r>
              <a:rPr lang="en-US" dirty="0"/>
              <a:t> are vertices in the graph. </a:t>
            </a:r>
          </a:p>
          <a:p>
            <a:pPr indent="0">
              <a:buNone/>
            </a:pPr>
            <a:r>
              <a:rPr lang="en-US" b="1" dirty="0"/>
              <a:t>Definition</a:t>
            </a:r>
            <a:r>
              <a:rPr lang="en-US" dirty="0"/>
              <a:t>: A directed graph is </a:t>
            </a:r>
            <a:r>
              <a:rPr lang="en-US" i="1" dirty="0"/>
              <a:t>weakly connected </a:t>
            </a:r>
            <a:r>
              <a:rPr lang="en-US" dirty="0"/>
              <a:t>if there is a path between every two vertices in the underlying undirected graph, which is the undirected graph obtained by ignoring the directions of the edges of the directed graph. </a:t>
            </a:r>
          </a:p>
          <a:p>
            <a:pPr indent="0">
              <a:buNone/>
            </a:pPr>
            <a:endParaRPr lang="en-US" dirty="0"/>
          </a:p>
          <a:p>
            <a:pPr indent="0">
              <a:buNone/>
            </a:pPr>
            <a:endParaRPr lang="en-US" dirty="0"/>
          </a:p>
        </p:txBody>
      </p:sp>
    </p:spTree>
    <p:extLst>
      <p:ext uri="{BB962C8B-B14F-4D97-AF65-F5344CB8AC3E}">
        <p14:creationId xmlns:p14="http://schemas.microsoft.com/office/powerpoint/2010/main" val="73956214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Connectedness in Directed Graphs (</a:t>
            </a:r>
            <a:r>
              <a:rPr lang="en-US" i="1" dirty="0"/>
              <a:t>continued</a:t>
            </a:r>
            <a:r>
              <a:rPr lang="en-US" dirty="0"/>
              <a:t>)</a:t>
            </a:r>
          </a:p>
        </p:txBody>
      </p:sp>
      <p:sp>
        <p:nvSpPr>
          <p:cNvPr id="3" name="Content Placeholder 2"/>
          <p:cNvSpPr>
            <a:spLocks noGrp="1"/>
          </p:cNvSpPr>
          <p:nvPr>
            <p:ph idx="1"/>
          </p:nvPr>
        </p:nvSpPr>
        <p:spPr/>
        <p:txBody>
          <a:bodyPr>
            <a:normAutofit fontScale="77500" lnSpcReduction="20000"/>
          </a:bodyPr>
          <a:lstStyle/>
          <a:p>
            <a:pPr indent="0">
              <a:buNone/>
            </a:pPr>
            <a:r>
              <a:rPr lang="en-US" b="1" dirty="0"/>
              <a:t>Example</a:t>
            </a:r>
            <a:r>
              <a:rPr lang="en-US" dirty="0"/>
              <a:t>: </a:t>
            </a:r>
            <a:r>
              <a:rPr lang="en-US" i="1" dirty="0"/>
              <a:t>G</a:t>
            </a:r>
            <a:r>
              <a:rPr lang="en-US" dirty="0"/>
              <a:t> is strongly connected                                                             because there is a path between any                                                       two vertices in the directed graph.                                                            Hence, </a:t>
            </a:r>
            <a:r>
              <a:rPr lang="en-US" i="1" dirty="0"/>
              <a:t>G</a:t>
            </a:r>
            <a:r>
              <a:rPr lang="en-US" dirty="0"/>
              <a:t> is also weakly connected.                                                                The graph </a:t>
            </a:r>
            <a:r>
              <a:rPr lang="en-US" i="1" dirty="0"/>
              <a:t>H</a:t>
            </a:r>
            <a:r>
              <a:rPr lang="en-US" dirty="0"/>
              <a:t> is not strongly connected, since there is no directed path from </a:t>
            </a:r>
            <a:r>
              <a:rPr lang="en-US" i="1" dirty="0"/>
              <a:t>a</a:t>
            </a:r>
            <a:r>
              <a:rPr lang="en-US" dirty="0"/>
              <a:t> to </a:t>
            </a:r>
            <a:r>
              <a:rPr lang="en-US" i="1" dirty="0"/>
              <a:t>b</a:t>
            </a:r>
            <a:r>
              <a:rPr lang="en-US" dirty="0"/>
              <a:t>, but it is weakly connected.</a:t>
            </a:r>
          </a:p>
          <a:p>
            <a:pPr indent="0">
              <a:buNone/>
            </a:pPr>
            <a:endParaRPr lang="en-US" dirty="0"/>
          </a:p>
          <a:p>
            <a:pPr indent="0">
              <a:buNone/>
            </a:pPr>
            <a:r>
              <a:rPr lang="en-US" b="1" dirty="0"/>
              <a:t>Definition</a:t>
            </a:r>
            <a:r>
              <a:rPr lang="en-US" dirty="0"/>
              <a:t>: The </a:t>
            </a:r>
            <a:r>
              <a:rPr lang="en-US" dirty="0" err="1"/>
              <a:t>subgraphs</a:t>
            </a:r>
            <a:r>
              <a:rPr lang="en-US" dirty="0"/>
              <a:t> of a directed graph </a:t>
            </a:r>
            <a:r>
              <a:rPr lang="en-US" i="1" dirty="0"/>
              <a:t>G</a:t>
            </a:r>
            <a:r>
              <a:rPr lang="en-US" dirty="0"/>
              <a:t> that are strongly connected but not contained in larger strongly connected </a:t>
            </a:r>
            <a:r>
              <a:rPr lang="en-US" dirty="0" err="1"/>
              <a:t>subgraphs</a:t>
            </a:r>
            <a:r>
              <a:rPr lang="en-US" dirty="0"/>
              <a:t>, that is, the maximal strongly connected </a:t>
            </a:r>
            <a:r>
              <a:rPr lang="en-US" dirty="0" err="1"/>
              <a:t>subgraphs</a:t>
            </a:r>
            <a:r>
              <a:rPr lang="en-US" dirty="0"/>
              <a:t>, are called the </a:t>
            </a:r>
            <a:r>
              <a:rPr lang="en-US" i="1" dirty="0"/>
              <a:t>strongly connected components</a:t>
            </a:r>
            <a:r>
              <a:rPr lang="en-US" dirty="0"/>
              <a:t> or </a:t>
            </a:r>
            <a:r>
              <a:rPr lang="en-US" i="1" dirty="0"/>
              <a:t>strong components </a:t>
            </a:r>
            <a:r>
              <a:rPr lang="en-US" dirty="0"/>
              <a:t>of </a:t>
            </a:r>
            <a:r>
              <a:rPr lang="en-US" i="1" dirty="0"/>
              <a:t>G</a:t>
            </a:r>
            <a:r>
              <a:rPr lang="en-US" dirty="0"/>
              <a:t>. </a:t>
            </a:r>
          </a:p>
          <a:p>
            <a:pPr indent="0">
              <a:buNone/>
            </a:pPr>
            <a:endParaRPr lang="en-US" dirty="0"/>
          </a:p>
          <a:p>
            <a:pPr indent="0">
              <a:buNone/>
            </a:pPr>
            <a:r>
              <a:rPr lang="en-US" b="1" dirty="0"/>
              <a:t>Example (</a:t>
            </a:r>
            <a:r>
              <a:rPr lang="en-US" i="1" dirty="0"/>
              <a:t>continued</a:t>
            </a:r>
            <a:r>
              <a:rPr lang="en-US" b="1" dirty="0"/>
              <a:t>)</a:t>
            </a:r>
            <a:r>
              <a:rPr lang="en-US" dirty="0"/>
              <a:t>: The graph </a:t>
            </a:r>
            <a:r>
              <a:rPr lang="en-US" i="1" dirty="0"/>
              <a:t>H</a:t>
            </a:r>
            <a:r>
              <a:rPr lang="en-US" dirty="0"/>
              <a:t> has three strongly connected components, consisting of the vertex </a:t>
            </a:r>
            <a:r>
              <a:rPr lang="en-US" i="1" dirty="0"/>
              <a:t>a</a:t>
            </a:r>
            <a:r>
              <a:rPr lang="en-US" dirty="0"/>
              <a:t>; the vertex </a:t>
            </a:r>
            <a:r>
              <a:rPr lang="en-US" i="1" dirty="0"/>
              <a:t>e;</a:t>
            </a:r>
            <a:r>
              <a:rPr lang="en-US" dirty="0"/>
              <a:t> and the </a:t>
            </a:r>
            <a:r>
              <a:rPr lang="en-US" dirty="0" err="1"/>
              <a:t>subgraph</a:t>
            </a:r>
            <a:r>
              <a:rPr lang="en-US" dirty="0"/>
              <a:t> consisting of the vertices </a:t>
            </a:r>
            <a:r>
              <a:rPr lang="en-US" i="1" dirty="0"/>
              <a:t>b</a:t>
            </a:r>
            <a:r>
              <a:rPr lang="en-US" dirty="0"/>
              <a:t>, </a:t>
            </a:r>
            <a:r>
              <a:rPr lang="en-US" i="1" dirty="0"/>
              <a:t>c</a:t>
            </a:r>
            <a:r>
              <a:rPr lang="en-US" dirty="0"/>
              <a:t>, </a:t>
            </a:r>
            <a:r>
              <a:rPr lang="en-US" i="1" dirty="0"/>
              <a:t>d</a:t>
            </a:r>
            <a:r>
              <a:rPr lang="en-US" dirty="0"/>
              <a:t> and edges (</a:t>
            </a:r>
            <a:r>
              <a:rPr lang="en-US" i="1" dirty="0" err="1"/>
              <a:t>b</a:t>
            </a:r>
            <a:r>
              <a:rPr lang="en-US" dirty="0" err="1"/>
              <a:t>,</a:t>
            </a:r>
            <a:r>
              <a:rPr lang="en-US" i="1" dirty="0" err="1"/>
              <a:t>c</a:t>
            </a:r>
            <a:r>
              <a:rPr lang="en-US" dirty="0"/>
              <a:t>), (</a:t>
            </a:r>
            <a:r>
              <a:rPr lang="en-US" i="1" dirty="0" err="1"/>
              <a:t>c</a:t>
            </a:r>
            <a:r>
              <a:rPr lang="en-US" dirty="0" err="1"/>
              <a:t>,</a:t>
            </a:r>
            <a:r>
              <a:rPr lang="en-US" i="1" dirty="0" err="1"/>
              <a:t>d</a:t>
            </a:r>
            <a:r>
              <a:rPr lang="en-US" dirty="0"/>
              <a:t>), and (</a:t>
            </a:r>
            <a:r>
              <a:rPr lang="en-US" i="1" dirty="0" err="1"/>
              <a:t>d</a:t>
            </a:r>
            <a:r>
              <a:rPr lang="en-US" dirty="0" err="1"/>
              <a:t>,</a:t>
            </a:r>
            <a:r>
              <a:rPr lang="en-US" i="1" dirty="0" err="1"/>
              <a:t>b</a:t>
            </a:r>
            <a:r>
              <a:rPr lang="en-US" dirty="0"/>
              <a: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1752600"/>
            <a:ext cx="2124456" cy="1063752"/>
          </a:xfrm>
          <a:prstGeom prst="rect">
            <a:avLst/>
          </a:prstGeom>
        </p:spPr>
      </p:pic>
    </p:spTree>
    <p:extLst>
      <p:ext uri="{BB962C8B-B14F-4D97-AF65-F5344CB8AC3E}">
        <p14:creationId xmlns:p14="http://schemas.microsoft.com/office/powerpoint/2010/main" val="3111153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Terminology (</a:t>
            </a:r>
            <a:r>
              <a:rPr lang="en-US" i="1" dirty="0"/>
              <a:t>continued</a:t>
            </a:r>
            <a:r>
              <a:rPr lang="en-US" dirty="0"/>
              <a:t>)</a:t>
            </a:r>
          </a:p>
        </p:txBody>
      </p:sp>
      <p:sp>
        <p:nvSpPr>
          <p:cNvPr id="3" name="Content Placeholder 2"/>
          <p:cNvSpPr>
            <a:spLocks noGrp="1"/>
          </p:cNvSpPr>
          <p:nvPr>
            <p:ph idx="1"/>
          </p:nvPr>
        </p:nvSpPr>
        <p:spPr>
          <a:xfrm>
            <a:off x="630217" y="1928297"/>
            <a:ext cx="8229600" cy="4389120"/>
          </a:xfrm>
        </p:spPr>
        <p:txBody>
          <a:bodyPr/>
          <a:lstStyle/>
          <a:p>
            <a:r>
              <a:rPr lang="en-US" sz="2000" dirty="0"/>
              <a:t>A </a:t>
            </a:r>
            <a:r>
              <a:rPr lang="en-US" sz="2000" i="1" dirty="0"/>
              <a:t>simple directed graph </a:t>
            </a:r>
            <a:r>
              <a:rPr lang="en-US" sz="2000" dirty="0"/>
              <a:t>has no loops and no multiple edges.</a:t>
            </a:r>
          </a:p>
          <a:p>
            <a:pPr marL="0" indent="0">
              <a:buNone/>
            </a:pPr>
            <a:endParaRPr lang="en-US" dirty="0"/>
          </a:p>
          <a:p>
            <a:pPr marL="0" indent="0">
              <a:buNone/>
            </a:pPr>
            <a:endParaRPr lang="en-US" dirty="0"/>
          </a:p>
          <a:p>
            <a:pPr marL="0" indent="0">
              <a:buNone/>
            </a:pPr>
            <a:endParaRPr lang="en-US" dirty="0"/>
          </a:p>
          <a:p>
            <a:r>
              <a:rPr lang="en-US" sz="2000" dirty="0"/>
              <a:t>A </a:t>
            </a:r>
            <a:r>
              <a:rPr lang="en-US" sz="2000" i="1" dirty="0"/>
              <a:t>directed </a:t>
            </a:r>
            <a:r>
              <a:rPr lang="en-US" sz="2000" i="1" dirty="0" err="1"/>
              <a:t>multigraph</a:t>
            </a:r>
            <a:r>
              <a:rPr lang="en-US" sz="2000" dirty="0"/>
              <a:t> may have multiple directed edges.  When there are </a:t>
            </a:r>
            <a:r>
              <a:rPr lang="en-US" sz="2000" i="1" dirty="0"/>
              <a:t>m</a:t>
            </a:r>
            <a:r>
              <a:rPr lang="en-US" sz="2000" dirty="0"/>
              <a:t> directed edges from the vertex </a:t>
            </a:r>
            <a:r>
              <a:rPr lang="en-US" sz="2000" i="1" dirty="0"/>
              <a:t>u</a:t>
            </a:r>
            <a:r>
              <a:rPr lang="en-US" sz="2000" dirty="0"/>
              <a:t> to the vertex </a:t>
            </a:r>
            <a:r>
              <a:rPr lang="en-US" sz="2000" i="1" dirty="0"/>
              <a:t>v</a:t>
            </a:r>
            <a:r>
              <a:rPr lang="en-US" sz="2000" dirty="0"/>
              <a:t>,  we say that  (</a:t>
            </a:r>
            <a:r>
              <a:rPr lang="en-US" sz="2000" i="1" dirty="0" err="1"/>
              <a:t>u,v</a:t>
            </a:r>
            <a:r>
              <a:rPr lang="en-US" sz="2000" dirty="0"/>
              <a:t>)</a:t>
            </a:r>
            <a:r>
              <a:rPr lang="en-US" sz="2000" i="1" dirty="0"/>
              <a:t> </a:t>
            </a:r>
            <a:r>
              <a:rPr lang="en-US" sz="2000" dirty="0"/>
              <a:t>is an edge of </a:t>
            </a:r>
            <a:r>
              <a:rPr lang="en-US" sz="2000" i="1" dirty="0"/>
              <a:t>multiplicity m</a:t>
            </a:r>
            <a:r>
              <a:rPr lang="en-US" sz="2000" dirty="0"/>
              <a:t>.</a:t>
            </a:r>
          </a:p>
        </p:txBody>
      </p:sp>
      <p:grpSp>
        <p:nvGrpSpPr>
          <p:cNvPr id="4" name="Group 3"/>
          <p:cNvGrpSpPr/>
          <p:nvPr/>
        </p:nvGrpSpPr>
        <p:grpSpPr>
          <a:xfrm>
            <a:off x="5900128" y="2402905"/>
            <a:ext cx="1968392" cy="1295400"/>
            <a:chOff x="2362200" y="2057400"/>
            <a:chExt cx="4038600" cy="2121932"/>
          </a:xfrm>
        </p:grpSpPr>
        <p:sp>
          <p:nvSpPr>
            <p:cNvPr id="5" name="Oval 4"/>
            <p:cNvSpPr/>
            <p:nvPr/>
          </p:nvSpPr>
          <p:spPr>
            <a:xfrm>
              <a:off x="2971800" y="2286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648200" y="38862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562600" y="2286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endCxn id="7" idx="2"/>
            </p:cNvCxnSpPr>
            <p:nvPr/>
          </p:nvCxnSpPr>
          <p:spPr>
            <a:xfrm flipV="1">
              <a:off x="3276600" y="2400300"/>
              <a:ext cx="2286000" cy="38100"/>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5" idx="5"/>
              <a:endCxn id="6" idx="1"/>
            </p:cNvCxnSpPr>
            <p:nvPr/>
          </p:nvCxnSpPr>
          <p:spPr>
            <a:xfrm rot="16200000" flipH="1">
              <a:off x="3205022" y="2443022"/>
              <a:ext cx="1438556" cy="1514756"/>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4443272" y="2751185"/>
              <a:ext cx="1405078" cy="833577"/>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362200" y="2209800"/>
              <a:ext cx="457200" cy="369332"/>
            </a:xfrm>
            <a:prstGeom prst="rect">
              <a:avLst/>
            </a:prstGeom>
            <a:noFill/>
          </p:spPr>
          <p:txBody>
            <a:bodyPr wrap="square" rtlCol="0">
              <a:spAutoFit/>
            </a:bodyPr>
            <a:lstStyle/>
            <a:p>
              <a:r>
                <a:rPr lang="en-US" i="1" dirty="0"/>
                <a:t>a</a:t>
              </a:r>
            </a:p>
          </p:txBody>
        </p:sp>
        <p:sp>
          <p:nvSpPr>
            <p:cNvPr id="12" name="TextBox 11"/>
            <p:cNvSpPr txBox="1"/>
            <p:nvPr/>
          </p:nvSpPr>
          <p:spPr>
            <a:xfrm>
              <a:off x="5943600" y="2057400"/>
              <a:ext cx="457200" cy="369332"/>
            </a:xfrm>
            <a:prstGeom prst="rect">
              <a:avLst/>
            </a:prstGeom>
            <a:noFill/>
          </p:spPr>
          <p:txBody>
            <a:bodyPr wrap="square" rtlCol="0">
              <a:spAutoFit/>
            </a:bodyPr>
            <a:lstStyle/>
            <a:p>
              <a:r>
                <a:rPr lang="en-US" i="1" dirty="0"/>
                <a:t>b</a:t>
              </a:r>
            </a:p>
          </p:txBody>
        </p:sp>
        <p:sp>
          <p:nvSpPr>
            <p:cNvPr id="13" name="TextBox 12"/>
            <p:cNvSpPr txBox="1"/>
            <p:nvPr/>
          </p:nvSpPr>
          <p:spPr>
            <a:xfrm>
              <a:off x="5105400" y="3810000"/>
              <a:ext cx="457200" cy="369332"/>
            </a:xfrm>
            <a:prstGeom prst="rect">
              <a:avLst/>
            </a:prstGeom>
            <a:noFill/>
          </p:spPr>
          <p:txBody>
            <a:bodyPr wrap="square" rtlCol="0">
              <a:spAutoFit/>
            </a:bodyPr>
            <a:lstStyle/>
            <a:p>
              <a:r>
                <a:rPr lang="en-US" i="1" dirty="0"/>
                <a:t>c</a:t>
              </a:r>
            </a:p>
          </p:txBody>
        </p:sp>
      </p:grpSp>
      <p:grpSp>
        <p:nvGrpSpPr>
          <p:cNvPr id="14" name="Group 13"/>
          <p:cNvGrpSpPr/>
          <p:nvPr/>
        </p:nvGrpSpPr>
        <p:grpSpPr>
          <a:xfrm>
            <a:off x="5844790" y="5191817"/>
            <a:ext cx="2240280" cy="1318034"/>
            <a:chOff x="2362200" y="1905000"/>
            <a:chExt cx="4191000" cy="2689634"/>
          </a:xfrm>
        </p:grpSpPr>
        <p:sp>
          <p:nvSpPr>
            <p:cNvPr id="15" name="Oval 14"/>
            <p:cNvSpPr/>
            <p:nvPr/>
          </p:nvSpPr>
          <p:spPr>
            <a:xfrm>
              <a:off x="2971800" y="2286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648200" y="38862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562600" y="2286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a:endCxn id="17" idx="2"/>
            </p:cNvCxnSpPr>
            <p:nvPr/>
          </p:nvCxnSpPr>
          <p:spPr>
            <a:xfrm flipV="1">
              <a:off x="3276600" y="2400300"/>
              <a:ext cx="2286000" cy="38100"/>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5" idx="5"/>
              <a:endCxn id="16" idx="1"/>
            </p:cNvCxnSpPr>
            <p:nvPr/>
          </p:nvCxnSpPr>
          <p:spPr>
            <a:xfrm rot="16200000" flipH="1">
              <a:off x="3205022" y="2443022"/>
              <a:ext cx="1438556" cy="1514756"/>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7" idx="4"/>
              <a:endCxn id="16" idx="7"/>
            </p:cNvCxnSpPr>
            <p:nvPr/>
          </p:nvCxnSpPr>
          <p:spPr>
            <a:xfrm rot="5400000">
              <a:off x="4557572" y="2800350"/>
              <a:ext cx="1405078" cy="833578"/>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6" idx="2"/>
            </p:cNvCxnSpPr>
            <p:nvPr/>
          </p:nvCxnSpPr>
          <p:spPr>
            <a:xfrm rot="10800000">
              <a:off x="2895600" y="3505200"/>
              <a:ext cx="1752600" cy="495300"/>
            </a:xfrm>
            <a:prstGeom prst="line">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15" idx="4"/>
            </p:cNvCxnSpPr>
            <p:nvPr/>
          </p:nvCxnSpPr>
          <p:spPr>
            <a:xfrm rot="5400000" flipH="1" flipV="1">
              <a:off x="2495550" y="2914650"/>
              <a:ext cx="990600" cy="190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6" idx="6"/>
            </p:cNvCxnSpPr>
            <p:nvPr/>
          </p:nvCxnSpPr>
          <p:spPr>
            <a:xfrm flipV="1">
              <a:off x="4876800" y="3276600"/>
              <a:ext cx="1447800" cy="723900"/>
            </a:xfrm>
            <a:prstGeom prst="line">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17" idx="5"/>
            </p:cNvCxnSpPr>
            <p:nvPr/>
          </p:nvCxnSpPr>
          <p:spPr>
            <a:xfrm rot="16200000" flipV="1">
              <a:off x="5643422" y="2595422"/>
              <a:ext cx="795478" cy="566878"/>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257800" y="4038600"/>
              <a:ext cx="457200" cy="369332"/>
            </a:xfrm>
            <a:prstGeom prst="rect">
              <a:avLst/>
            </a:prstGeom>
            <a:noFill/>
          </p:spPr>
          <p:txBody>
            <a:bodyPr wrap="square" rtlCol="0">
              <a:spAutoFit/>
            </a:bodyPr>
            <a:lstStyle/>
            <a:p>
              <a:r>
                <a:rPr lang="en-US" i="1" dirty="0"/>
                <a:t>c</a:t>
              </a:r>
            </a:p>
          </p:txBody>
        </p:sp>
        <p:sp>
          <p:nvSpPr>
            <p:cNvPr id="26" name="TextBox 25"/>
            <p:cNvSpPr txBox="1"/>
            <p:nvPr/>
          </p:nvSpPr>
          <p:spPr>
            <a:xfrm>
              <a:off x="2362200" y="2362200"/>
              <a:ext cx="457200" cy="369332"/>
            </a:xfrm>
            <a:prstGeom prst="rect">
              <a:avLst/>
            </a:prstGeom>
            <a:noFill/>
          </p:spPr>
          <p:txBody>
            <a:bodyPr wrap="square" rtlCol="0">
              <a:spAutoFit/>
            </a:bodyPr>
            <a:lstStyle/>
            <a:p>
              <a:r>
                <a:rPr lang="en-US" i="1" dirty="0"/>
                <a:t>a</a:t>
              </a:r>
            </a:p>
          </p:txBody>
        </p:sp>
        <p:sp>
          <p:nvSpPr>
            <p:cNvPr id="27" name="TextBox 26"/>
            <p:cNvSpPr txBox="1"/>
            <p:nvPr/>
          </p:nvSpPr>
          <p:spPr>
            <a:xfrm>
              <a:off x="6096000" y="2209800"/>
              <a:ext cx="457200" cy="369332"/>
            </a:xfrm>
            <a:prstGeom prst="rect">
              <a:avLst/>
            </a:prstGeom>
            <a:noFill/>
          </p:spPr>
          <p:txBody>
            <a:bodyPr wrap="square" rtlCol="0">
              <a:spAutoFit/>
            </a:bodyPr>
            <a:lstStyle/>
            <a:p>
              <a:r>
                <a:rPr lang="en-US" i="1" dirty="0"/>
                <a:t>b</a:t>
              </a:r>
            </a:p>
          </p:txBody>
        </p:sp>
        <p:sp>
          <p:nvSpPr>
            <p:cNvPr id="28" name="Freeform 27"/>
            <p:cNvSpPr/>
            <p:nvPr/>
          </p:nvSpPr>
          <p:spPr>
            <a:xfrm>
              <a:off x="4572000" y="4114800"/>
              <a:ext cx="488887" cy="479834"/>
            </a:xfrm>
            <a:custGeom>
              <a:avLst/>
              <a:gdLst>
                <a:gd name="connsiteX0" fmla="*/ 117695 w 488887"/>
                <a:gd name="connsiteY0" fmla="*/ 18107 h 479834"/>
                <a:gd name="connsiteX1" fmla="*/ 63375 w 488887"/>
                <a:gd name="connsiteY1" fmla="*/ 45268 h 479834"/>
                <a:gd name="connsiteX2" fmla="*/ 27161 w 488887"/>
                <a:gd name="connsiteY2" fmla="*/ 99588 h 479834"/>
                <a:gd name="connsiteX3" fmla="*/ 18107 w 488887"/>
                <a:gd name="connsiteY3" fmla="*/ 135802 h 479834"/>
                <a:gd name="connsiteX4" fmla="*/ 0 w 488887"/>
                <a:gd name="connsiteY4" fmla="*/ 190123 h 479834"/>
                <a:gd name="connsiteX5" fmla="*/ 9054 w 488887"/>
                <a:gd name="connsiteY5" fmla="*/ 353085 h 479834"/>
                <a:gd name="connsiteX6" fmla="*/ 81481 w 488887"/>
                <a:gd name="connsiteY6" fmla="*/ 425513 h 479834"/>
                <a:gd name="connsiteX7" fmla="*/ 153909 w 488887"/>
                <a:gd name="connsiteY7" fmla="*/ 461727 h 479834"/>
                <a:gd name="connsiteX8" fmla="*/ 181070 w 488887"/>
                <a:gd name="connsiteY8" fmla="*/ 479834 h 479834"/>
                <a:gd name="connsiteX9" fmla="*/ 316872 w 488887"/>
                <a:gd name="connsiteY9" fmla="*/ 470780 h 479834"/>
                <a:gd name="connsiteX10" fmla="*/ 344032 w 488887"/>
                <a:gd name="connsiteY10" fmla="*/ 461727 h 479834"/>
                <a:gd name="connsiteX11" fmla="*/ 380246 w 488887"/>
                <a:gd name="connsiteY11" fmla="*/ 452673 h 479834"/>
                <a:gd name="connsiteX12" fmla="*/ 407406 w 488887"/>
                <a:gd name="connsiteY12" fmla="*/ 434567 h 479834"/>
                <a:gd name="connsiteX13" fmla="*/ 434567 w 488887"/>
                <a:gd name="connsiteY13" fmla="*/ 407406 h 479834"/>
                <a:gd name="connsiteX14" fmla="*/ 470780 w 488887"/>
                <a:gd name="connsiteY14" fmla="*/ 344032 h 479834"/>
                <a:gd name="connsiteX15" fmla="*/ 479834 w 488887"/>
                <a:gd name="connsiteY15" fmla="*/ 316871 h 479834"/>
                <a:gd name="connsiteX16" fmla="*/ 488887 w 488887"/>
                <a:gd name="connsiteY16" fmla="*/ 262551 h 479834"/>
                <a:gd name="connsiteX17" fmla="*/ 479834 w 488887"/>
                <a:gd name="connsiteY17" fmla="*/ 117695 h 479834"/>
                <a:gd name="connsiteX18" fmla="*/ 416460 w 488887"/>
                <a:gd name="connsiteY18" fmla="*/ 54321 h 479834"/>
                <a:gd name="connsiteX19" fmla="*/ 389299 w 488887"/>
                <a:gd name="connsiteY19" fmla="*/ 36214 h 479834"/>
                <a:gd name="connsiteX20" fmla="*/ 316872 w 488887"/>
                <a:gd name="connsiteY20" fmla="*/ 0 h 47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8887" h="479834">
                  <a:moveTo>
                    <a:pt x="117695" y="18107"/>
                  </a:moveTo>
                  <a:cubicBezTo>
                    <a:pt x="98321" y="24565"/>
                    <a:pt x="77828" y="28750"/>
                    <a:pt x="63375" y="45268"/>
                  </a:cubicBezTo>
                  <a:cubicBezTo>
                    <a:pt x="49045" y="61645"/>
                    <a:pt x="27161" y="99588"/>
                    <a:pt x="27161" y="99588"/>
                  </a:cubicBezTo>
                  <a:cubicBezTo>
                    <a:pt x="24143" y="111659"/>
                    <a:pt x="21682" y="123884"/>
                    <a:pt x="18107" y="135802"/>
                  </a:cubicBezTo>
                  <a:cubicBezTo>
                    <a:pt x="12622" y="154083"/>
                    <a:pt x="0" y="190123"/>
                    <a:pt x="0" y="190123"/>
                  </a:cubicBezTo>
                  <a:cubicBezTo>
                    <a:pt x="3018" y="244444"/>
                    <a:pt x="1703" y="299179"/>
                    <a:pt x="9054" y="353085"/>
                  </a:cubicBezTo>
                  <a:cubicBezTo>
                    <a:pt x="14622" y="393915"/>
                    <a:pt x="51842" y="405754"/>
                    <a:pt x="81481" y="425513"/>
                  </a:cubicBezTo>
                  <a:cubicBezTo>
                    <a:pt x="144402" y="467461"/>
                    <a:pt x="65326" y="417435"/>
                    <a:pt x="153909" y="461727"/>
                  </a:cubicBezTo>
                  <a:cubicBezTo>
                    <a:pt x="163641" y="466593"/>
                    <a:pt x="172016" y="473798"/>
                    <a:pt x="181070" y="479834"/>
                  </a:cubicBezTo>
                  <a:cubicBezTo>
                    <a:pt x="226337" y="476816"/>
                    <a:pt x="271782" y="475790"/>
                    <a:pt x="316872" y="470780"/>
                  </a:cubicBezTo>
                  <a:cubicBezTo>
                    <a:pt x="326357" y="469726"/>
                    <a:pt x="334856" y="464349"/>
                    <a:pt x="344032" y="461727"/>
                  </a:cubicBezTo>
                  <a:cubicBezTo>
                    <a:pt x="355996" y="458309"/>
                    <a:pt x="368175" y="455691"/>
                    <a:pt x="380246" y="452673"/>
                  </a:cubicBezTo>
                  <a:cubicBezTo>
                    <a:pt x="389299" y="446638"/>
                    <a:pt x="399047" y="441533"/>
                    <a:pt x="407406" y="434567"/>
                  </a:cubicBezTo>
                  <a:cubicBezTo>
                    <a:pt x="417242" y="426370"/>
                    <a:pt x="426370" y="417242"/>
                    <a:pt x="434567" y="407406"/>
                  </a:cubicBezTo>
                  <a:cubicBezTo>
                    <a:pt x="447940" y="391358"/>
                    <a:pt x="462965" y="362267"/>
                    <a:pt x="470780" y="344032"/>
                  </a:cubicBezTo>
                  <a:cubicBezTo>
                    <a:pt x="474539" y="335260"/>
                    <a:pt x="476816" y="325925"/>
                    <a:pt x="479834" y="316871"/>
                  </a:cubicBezTo>
                  <a:cubicBezTo>
                    <a:pt x="482852" y="298764"/>
                    <a:pt x="488887" y="280907"/>
                    <a:pt x="488887" y="262551"/>
                  </a:cubicBezTo>
                  <a:cubicBezTo>
                    <a:pt x="488887" y="214171"/>
                    <a:pt x="484899" y="165809"/>
                    <a:pt x="479834" y="117695"/>
                  </a:cubicBezTo>
                  <a:cubicBezTo>
                    <a:pt x="475625" y="77709"/>
                    <a:pt x="451979" y="78000"/>
                    <a:pt x="416460" y="54321"/>
                  </a:cubicBezTo>
                  <a:cubicBezTo>
                    <a:pt x="407406" y="48285"/>
                    <a:pt x="399622" y="39655"/>
                    <a:pt x="389299" y="36214"/>
                  </a:cubicBezTo>
                  <a:cubicBezTo>
                    <a:pt x="326881" y="15408"/>
                    <a:pt x="348474" y="31604"/>
                    <a:pt x="316872" y="0"/>
                  </a:cubicBezTo>
                </a:path>
              </a:pathLst>
            </a:custGeom>
            <a:ln>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5562600" y="1905000"/>
              <a:ext cx="408533" cy="431988"/>
            </a:xfrm>
            <a:custGeom>
              <a:avLst/>
              <a:gdLst>
                <a:gd name="connsiteX0" fmla="*/ 54321 w 408533"/>
                <a:gd name="connsiteY0" fmla="*/ 390048 h 431988"/>
                <a:gd name="connsiteX1" fmla="*/ 36214 w 408533"/>
                <a:gd name="connsiteY1" fmla="*/ 362888 h 431988"/>
                <a:gd name="connsiteX2" fmla="*/ 18107 w 408533"/>
                <a:gd name="connsiteY2" fmla="*/ 272353 h 431988"/>
                <a:gd name="connsiteX3" fmla="*/ 9054 w 408533"/>
                <a:gd name="connsiteY3" fmla="*/ 245193 h 431988"/>
                <a:gd name="connsiteX4" fmla="*/ 0 w 408533"/>
                <a:gd name="connsiteY4" fmla="*/ 208979 h 431988"/>
                <a:gd name="connsiteX5" fmla="*/ 27161 w 408533"/>
                <a:gd name="connsiteY5" fmla="*/ 109391 h 431988"/>
                <a:gd name="connsiteX6" fmla="*/ 54321 w 408533"/>
                <a:gd name="connsiteY6" fmla="*/ 91284 h 431988"/>
                <a:gd name="connsiteX7" fmla="*/ 63374 w 408533"/>
                <a:gd name="connsiteY7" fmla="*/ 55070 h 431988"/>
                <a:gd name="connsiteX8" fmla="*/ 90535 w 408533"/>
                <a:gd name="connsiteY8" fmla="*/ 46016 h 431988"/>
                <a:gd name="connsiteX9" fmla="*/ 117695 w 408533"/>
                <a:gd name="connsiteY9" fmla="*/ 27910 h 431988"/>
                <a:gd name="connsiteX10" fmla="*/ 172016 w 408533"/>
                <a:gd name="connsiteY10" fmla="*/ 9803 h 431988"/>
                <a:gd name="connsiteX11" fmla="*/ 199176 w 408533"/>
                <a:gd name="connsiteY11" fmla="*/ 749 h 431988"/>
                <a:gd name="connsiteX12" fmla="*/ 298765 w 408533"/>
                <a:gd name="connsiteY12" fmla="*/ 9803 h 431988"/>
                <a:gd name="connsiteX13" fmla="*/ 316871 w 408533"/>
                <a:gd name="connsiteY13" fmla="*/ 36963 h 431988"/>
                <a:gd name="connsiteX14" fmla="*/ 371192 w 408533"/>
                <a:gd name="connsiteY14" fmla="*/ 73177 h 431988"/>
                <a:gd name="connsiteX15" fmla="*/ 380246 w 408533"/>
                <a:gd name="connsiteY15" fmla="*/ 109391 h 431988"/>
                <a:gd name="connsiteX16" fmla="*/ 398353 w 408533"/>
                <a:gd name="connsiteY16" fmla="*/ 145605 h 431988"/>
                <a:gd name="connsiteX17" fmla="*/ 407406 w 408533"/>
                <a:gd name="connsiteY17" fmla="*/ 172765 h 431988"/>
                <a:gd name="connsiteX18" fmla="*/ 398353 w 408533"/>
                <a:gd name="connsiteY18" fmla="*/ 335727 h 431988"/>
                <a:gd name="connsiteX19" fmla="*/ 371192 w 408533"/>
                <a:gd name="connsiteY19" fmla="*/ 362888 h 431988"/>
                <a:gd name="connsiteX20" fmla="*/ 353085 w 408533"/>
                <a:gd name="connsiteY20" fmla="*/ 390048 h 431988"/>
                <a:gd name="connsiteX21" fmla="*/ 325925 w 408533"/>
                <a:gd name="connsiteY21" fmla="*/ 399102 h 431988"/>
                <a:gd name="connsiteX22" fmla="*/ 298765 w 408533"/>
                <a:gd name="connsiteY22" fmla="*/ 417209 h 431988"/>
                <a:gd name="connsiteX23" fmla="*/ 217283 w 408533"/>
                <a:gd name="connsiteY23" fmla="*/ 426262 h 431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08533" h="431988">
                  <a:moveTo>
                    <a:pt x="54321" y="390048"/>
                  </a:moveTo>
                  <a:cubicBezTo>
                    <a:pt x="48285" y="380995"/>
                    <a:pt x="41080" y="372620"/>
                    <a:pt x="36214" y="362888"/>
                  </a:cubicBezTo>
                  <a:cubicBezTo>
                    <a:pt x="22580" y="335620"/>
                    <a:pt x="23666" y="300148"/>
                    <a:pt x="18107" y="272353"/>
                  </a:cubicBezTo>
                  <a:cubicBezTo>
                    <a:pt x="16235" y="262995"/>
                    <a:pt x="11676" y="254369"/>
                    <a:pt x="9054" y="245193"/>
                  </a:cubicBezTo>
                  <a:cubicBezTo>
                    <a:pt x="5636" y="233229"/>
                    <a:pt x="3018" y="221050"/>
                    <a:pt x="0" y="208979"/>
                  </a:cubicBezTo>
                  <a:cubicBezTo>
                    <a:pt x="4932" y="174455"/>
                    <a:pt x="3325" y="137995"/>
                    <a:pt x="27161" y="109391"/>
                  </a:cubicBezTo>
                  <a:cubicBezTo>
                    <a:pt x="34127" y="101032"/>
                    <a:pt x="45268" y="97320"/>
                    <a:pt x="54321" y="91284"/>
                  </a:cubicBezTo>
                  <a:cubicBezTo>
                    <a:pt x="57339" y="79213"/>
                    <a:pt x="55601" y="64786"/>
                    <a:pt x="63374" y="55070"/>
                  </a:cubicBezTo>
                  <a:cubicBezTo>
                    <a:pt x="69336" y="47618"/>
                    <a:pt x="81999" y="50284"/>
                    <a:pt x="90535" y="46016"/>
                  </a:cubicBezTo>
                  <a:cubicBezTo>
                    <a:pt x="100267" y="41150"/>
                    <a:pt x="107752" y="32329"/>
                    <a:pt x="117695" y="27910"/>
                  </a:cubicBezTo>
                  <a:cubicBezTo>
                    <a:pt x="135136" y="20158"/>
                    <a:pt x="153909" y="15839"/>
                    <a:pt x="172016" y="9803"/>
                  </a:cubicBezTo>
                  <a:lnTo>
                    <a:pt x="199176" y="749"/>
                  </a:lnTo>
                  <a:cubicBezTo>
                    <a:pt x="232372" y="3767"/>
                    <a:pt x="266906" y="0"/>
                    <a:pt x="298765" y="9803"/>
                  </a:cubicBezTo>
                  <a:cubicBezTo>
                    <a:pt x="309164" y="13003"/>
                    <a:pt x="308683" y="29798"/>
                    <a:pt x="316871" y="36963"/>
                  </a:cubicBezTo>
                  <a:cubicBezTo>
                    <a:pt x="333248" y="51293"/>
                    <a:pt x="371192" y="73177"/>
                    <a:pt x="371192" y="73177"/>
                  </a:cubicBezTo>
                  <a:cubicBezTo>
                    <a:pt x="374210" y="85248"/>
                    <a:pt x="375877" y="97740"/>
                    <a:pt x="380246" y="109391"/>
                  </a:cubicBezTo>
                  <a:cubicBezTo>
                    <a:pt x="384985" y="122028"/>
                    <a:pt x="393037" y="133200"/>
                    <a:pt x="398353" y="145605"/>
                  </a:cubicBezTo>
                  <a:cubicBezTo>
                    <a:pt x="402112" y="154376"/>
                    <a:pt x="404388" y="163712"/>
                    <a:pt x="407406" y="172765"/>
                  </a:cubicBezTo>
                  <a:cubicBezTo>
                    <a:pt x="404388" y="227086"/>
                    <a:pt x="408533" y="282283"/>
                    <a:pt x="398353" y="335727"/>
                  </a:cubicBezTo>
                  <a:cubicBezTo>
                    <a:pt x="395957" y="348305"/>
                    <a:pt x="379389" y="353052"/>
                    <a:pt x="371192" y="362888"/>
                  </a:cubicBezTo>
                  <a:cubicBezTo>
                    <a:pt x="364226" y="371247"/>
                    <a:pt x="361581" y="383251"/>
                    <a:pt x="353085" y="390048"/>
                  </a:cubicBezTo>
                  <a:cubicBezTo>
                    <a:pt x="345633" y="396010"/>
                    <a:pt x="334461" y="394834"/>
                    <a:pt x="325925" y="399102"/>
                  </a:cubicBezTo>
                  <a:cubicBezTo>
                    <a:pt x="316193" y="403968"/>
                    <a:pt x="308497" y="412343"/>
                    <a:pt x="298765" y="417209"/>
                  </a:cubicBezTo>
                  <a:cubicBezTo>
                    <a:pt x="269207" y="431988"/>
                    <a:pt x="253102" y="426262"/>
                    <a:pt x="217283" y="426262"/>
                  </a:cubicBezTo>
                </a:path>
              </a:pathLst>
            </a:custGeom>
            <a:ln>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0" name="TextBox 29"/>
          <p:cNvSpPr txBox="1"/>
          <p:nvPr/>
        </p:nvSpPr>
        <p:spPr>
          <a:xfrm>
            <a:off x="921026" y="5453206"/>
            <a:ext cx="4586897" cy="1015663"/>
          </a:xfrm>
          <a:prstGeom prst="rect">
            <a:avLst/>
          </a:prstGeom>
          <a:noFill/>
        </p:spPr>
        <p:txBody>
          <a:bodyPr wrap="square" rtlCol="0">
            <a:spAutoFit/>
          </a:bodyPr>
          <a:lstStyle/>
          <a:p>
            <a:r>
              <a:rPr lang="en-US" sz="2000" dirty="0"/>
              <a:t>In this directed </a:t>
            </a:r>
            <a:r>
              <a:rPr lang="en-US" sz="2000" dirty="0" err="1"/>
              <a:t>multigraph</a:t>
            </a:r>
            <a:r>
              <a:rPr lang="en-US" sz="2000" dirty="0"/>
              <a:t> the multiplicity of (</a:t>
            </a:r>
            <a:r>
              <a:rPr lang="en-US" sz="2000" i="1" dirty="0" err="1"/>
              <a:t>a,b</a:t>
            </a:r>
            <a:r>
              <a:rPr lang="en-US" sz="2000" dirty="0"/>
              <a:t>) is </a:t>
            </a:r>
            <a:r>
              <a:rPr lang="en-US" sz="2000" dirty="0">
                <a:latin typeface="Cambria Math" pitchFamily="18" charset="0"/>
                <a:ea typeface="Cambria Math" pitchFamily="18" charset="0"/>
              </a:rPr>
              <a:t>1 and the multiplicity of (</a:t>
            </a:r>
            <a:r>
              <a:rPr lang="en-US" sz="2000" i="1" dirty="0" err="1">
                <a:latin typeface="Cambria Math" pitchFamily="18" charset="0"/>
                <a:ea typeface="Cambria Math" pitchFamily="18" charset="0"/>
              </a:rPr>
              <a:t>b,c</a:t>
            </a:r>
            <a:r>
              <a:rPr lang="en-US" sz="2000" dirty="0">
                <a:latin typeface="Cambria Math" pitchFamily="18" charset="0"/>
                <a:ea typeface="Cambria Math" pitchFamily="18" charset="0"/>
              </a:rPr>
              <a:t>) is 2.</a:t>
            </a:r>
          </a:p>
        </p:txBody>
      </p:sp>
      <p:sp>
        <p:nvSpPr>
          <p:cNvPr id="31" name="TextBox 30"/>
          <p:cNvSpPr txBox="1"/>
          <p:nvPr/>
        </p:nvSpPr>
        <p:spPr>
          <a:xfrm>
            <a:off x="990600" y="2496982"/>
            <a:ext cx="1371600" cy="400110"/>
          </a:xfrm>
          <a:prstGeom prst="rect">
            <a:avLst/>
          </a:prstGeom>
          <a:noFill/>
        </p:spPr>
        <p:txBody>
          <a:bodyPr wrap="square" rtlCol="0">
            <a:spAutoFit/>
          </a:bodyPr>
          <a:lstStyle/>
          <a:p>
            <a:r>
              <a:rPr lang="en-US" sz="2000" b="1" dirty="0"/>
              <a:t>Example</a:t>
            </a:r>
            <a:r>
              <a:rPr lang="en-US" sz="2000" dirty="0"/>
              <a:t>:</a:t>
            </a:r>
          </a:p>
        </p:txBody>
      </p:sp>
      <p:sp>
        <p:nvSpPr>
          <p:cNvPr id="32" name="TextBox 31"/>
          <p:cNvSpPr txBox="1"/>
          <p:nvPr/>
        </p:nvSpPr>
        <p:spPr>
          <a:xfrm>
            <a:off x="990600" y="2856588"/>
            <a:ext cx="3511826" cy="707886"/>
          </a:xfrm>
          <a:prstGeom prst="rect">
            <a:avLst/>
          </a:prstGeom>
          <a:noFill/>
        </p:spPr>
        <p:txBody>
          <a:bodyPr wrap="square" rtlCol="0">
            <a:spAutoFit/>
          </a:bodyPr>
          <a:lstStyle/>
          <a:p>
            <a:r>
              <a:rPr lang="en-US" sz="2000" dirty="0"/>
              <a:t>This is a directed graph with three vertices and four edges.</a:t>
            </a:r>
          </a:p>
        </p:txBody>
      </p:sp>
      <p:cxnSp>
        <p:nvCxnSpPr>
          <p:cNvPr id="45" name="Straight Arrow Connector 44"/>
          <p:cNvCxnSpPr/>
          <p:nvPr/>
        </p:nvCxnSpPr>
        <p:spPr>
          <a:xfrm flipV="1">
            <a:off x="7125730" y="2682017"/>
            <a:ext cx="389965" cy="9035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921026" y="5084644"/>
            <a:ext cx="1371600" cy="400110"/>
          </a:xfrm>
          <a:prstGeom prst="rect">
            <a:avLst/>
          </a:prstGeom>
          <a:noFill/>
        </p:spPr>
        <p:txBody>
          <a:bodyPr wrap="square" rtlCol="0">
            <a:spAutoFit/>
          </a:bodyPr>
          <a:lstStyle/>
          <a:p>
            <a:r>
              <a:rPr lang="en-US" sz="2000" b="1" dirty="0"/>
              <a:t>Example</a:t>
            </a:r>
            <a:r>
              <a:rPr lang="en-US" sz="2000" dirty="0"/>
              <a:t>:</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Connected Components of the Web Graph</a:t>
            </a:r>
          </a:p>
        </p:txBody>
      </p:sp>
      <p:sp>
        <p:nvSpPr>
          <p:cNvPr id="3" name="Content Placeholder 2"/>
          <p:cNvSpPr>
            <a:spLocks noGrp="1"/>
          </p:cNvSpPr>
          <p:nvPr>
            <p:ph idx="1"/>
          </p:nvPr>
        </p:nvSpPr>
        <p:spPr/>
        <p:txBody>
          <a:bodyPr>
            <a:normAutofit fontScale="70000" lnSpcReduction="20000"/>
          </a:bodyPr>
          <a:lstStyle/>
          <a:p>
            <a:endParaRPr lang="en-US" dirty="0"/>
          </a:p>
          <a:p>
            <a:r>
              <a:rPr lang="en-US" dirty="0"/>
              <a:t>Recall that at any particular instant the web graph provides a snapshot of the web, where vertices represent web pages and edges represent links. According to a </a:t>
            </a:r>
            <a:r>
              <a:rPr lang="en-US" dirty="0">
                <a:latin typeface="Cambria Math" pitchFamily="18" charset="0"/>
                <a:ea typeface="Cambria Math" pitchFamily="18" charset="0"/>
              </a:rPr>
              <a:t>1999</a:t>
            </a:r>
            <a:r>
              <a:rPr lang="en-US" dirty="0"/>
              <a:t> study, the Web graph at that time had over </a:t>
            </a:r>
            <a:r>
              <a:rPr lang="en-US" dirty="0">
                <a:latin typeface="Cambria Math" pitchFamily="18" charset="0"/>
                <a:ea typeface="Cambria Math" pitchFamily="18" charset="0"/>
              </a:rPr>
              <a:t>200</a:t>
            </a:r>
            <a:r>
              <a:rPr lang="en-US" dirty="0"/>
              <a:t> million vertices and over </a:t>
            </a:r>
            <a:r>
              <a:rPr lang="en-US" dirty="0">
                <a:latin typeface="Cambria Math" pitchFamily="18" charset="0"/>
                <a:ea typeface="Cambria Math" pitchFamily="18" charset="0"/>
              </a:rPr>
              <a:t>1.5</a:t>
            </a:r>
            <a:r>
              <a:rPr lang="en-US" dirty="0"/>
              <a:t> billion edges. (The numbers today are several orders of magnitude larger.)</a:t>
            </a:r>
          </a:p>
          <a:p>
            <a:r>
              <a:rPr lang="en-US" dirty="0"/>
              <a:t>The underlying undirected graph of this Web graph has a connected component that includes approximately </a:t>
            </a:r>
            <a:r>
              <a:rPr lang="en-US" dirty="0">
                <a:latin typeface="Cambria Math" pitchFamily="18" charset="0"/>
                <a:ea typeface="Cambria Math" pitchFamily="18" charset="0"/>
              </a:rPr>
              <a:t>90</a:t>
            </a:r>
            <a:r>
              <a:rPr lang="en-US" dirty="0"/>
              <a:t>% of the vertices.</a:t>
            </a:r>
          </a:p>
          <a:p>
            <a:r>
              <a:rPr lang="en-US" dirty="0"/>
              <a:t>There is a </a:t>
            </a:r>
            <a:r>
              <a:rPr lang="en-US" i="1" dirty="0"/>
              <a:t>giant strongly connected component (GSCC) </a:t>
            </a:r>
            <a:r>
              <a:rPr lang="en-US" dirty="0"/>
              <a:t> consisting of  more than  </a:t>
            </a:r>
            <a:r>
              <a:rPr lang="en-US" dirty="0">
                <a:latin typeface="Cambria Math" pitchFamily="18" charset="0"/>
                <a:ea typeface="Cambria Math" pitchFamily="18" charset="0"/>
              </a:rPr>
              <a:t>53</a:t>
            </a:r>
            <a:r>
              <a:rPr lang="en-US" dirty="0"/>
              <a:t> million vertices.  A Web page in this component can be reached by following links starting in any other page of the component. There are three other categories of pages with each having about 44 million vertices: </a:t>
            </a:r>
          </a:p>
          <a:p>
            <a:pPr lvl="1"/>
            <a:r>
              <a:rPr lang="en-US" dirty="0"/>
              <a:t>pages that can be reached from a page in the GSCC, but do not link back.</a:t>
            </a:r>
          </a:p>
          <a:p>
            <a:pPr lvl="1"/>
            <a:r>
              <a:rPr lang="en-US" dirty="0"/>
              <a:t>pages that link back to the GSCC, but can not be reached by following links from pages in the GSCC.</a:t>
            </a:r>
          </a:p>
          <a:p>
            <a:pPr lvl="1"/>
            <a:r>
              <a:rPr lang="en-US" dirty="0"/>
              <a:t>pages that cannot reach pages in the GSCC and can not be reached from pages in the GSCC.</a:t>
            </a:r>
          </a:p>
          <a:p>
            <a:endParaRPr lang="en-US" i="1" dirty="0"/>
          </a:p>
          <a:p>
            <a:endParaRPr lang="en-US" i="1" dirty="0"/>
          </a:p>
        </p:txBody>
      </p:sp>
    </p:spTree>
    <p:extLst>
      <p:ext uri="{BB962C8B-B14F-4D97-AF65-F5344CB8AC3E}">
        <p14:creationId xmlns:p14="http://schemas.microsoft.com/office/powerpoint/2010/main" val="276553447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Counting Paths between Vertices</a:t>
            </a:r>
          </a:p>
        </p:txBody>
      </p:sp>
      <p:sp>
        <p:nvSpPr>
          <p:cNvPr id="3" name="Content Placeholder 2"/>
          <p:cNvSpPr>
            <a:spLocks noGrp="1"/>
          </p:cNvSpPr>
          <p:nvPr>
            <p:ph idx="1"/>
          </p:nvPr>
        </p:nvSpPr>
        <p:spPr/>
        <p:txBody>
          <a:bodyPr>
            <a:normAutofit fontScale="62500" lnSpcReduction="20000"/>
          </a:bodyPr>
          <a:lstStyle/>
          <a:p>
            <a:r>
              <a:rPr lang="en-US" dirty="0"/>
              <a:t>We can use the adjacency matrix of a graph to find the number of paths between two vertices in the graph.</a:t>
            </a:r>
          </a:p>
          <a:p>
            <a:pPr marL="0" indent="0">
              <a:buNone/>
            </a:pPr>
            <a:endParaRPr lang="en-US" dirty="0"/>
          </a:p>
          <a:p>
            <a:pPr indent="0">
              <a:buNone/>
            </a:pPr>
            <a:r>
              <a:rPr lang="en-US" b="1" dirty="0"/>
              <a:t>Theorem</a:t>
            </a:r>
            <a:r>
              <a:rPr lang="en-US" dirty="0"/>
              <a:t>: Let G be a graph with adjacency matrix </a:t>
            </a:r>
            <a:r>
              <a:rPr lang="en-US" b="1" dirty="0"/>
              <a:t>A</a:t>
            </a:r>
            <a:r>
              <a:rPr lang="en-US" dirty="0"/>
              <a:t> with respect to the ordering                     </a:t>
            </a:r>
            <a:r>
              <a:rPr lang="en-US" i="1" dirty="0"/>
              <a:t>v</a:t>
            </a:r>
            <a:r>
              <a:rPr lang="en-US" baseline="-25000" dirty="0">
                <a:latin typeface="Cambria Math" pitchFamily="18" charset="0"/>
                <a:ea typeface="Cambria Math" pitchFamily="18" charset="0"/>
              </a:rPr>
              <a:t>1</a:t>
            </a:r>
            <a:r>
              <a:rPr lang="en-US" i="1" dirty="0"/>
              <a:t>, … , </a:t>
            </a:r>
            <a:r>
              <a:rPr lang="en-US" i="1" dirty="0" err="1"/>
              <a:t>v</a:t>
            </a:r>
            <a:r>
              <a:rPr lang="en-US" i="1" baseline="-25000" dirty="0" err="1"/>
              <a:t>n</a:t>
            </a:r>
            <a:r>
              <a:rPr lang="en-US" dirty="0"/>
              <a:t> of vertices (with directed or undirected edges, multiple edges and loops allowed). The number of different paths of length </a:t>
            </a:r>
            <a:r>
              <a:rPr lang="en-US" i="1" dirty="0"/>
              <a:t>r</a:t>
            </a:r>
            <a:r>
              <a:rPr lang="en-US" dirty="0"/>
              <a:t> from </a:t>
            </a:r>
            <a:r>
              <a:rPr lang="en-US" i="1" dirty="0"/>
              <a:t>v</a:t>
            </a:r>
            <a:r>
              <a:rPr lang="en-US" i="1" baseline="-25000" dirty="0"/>
              <a:t>i</a:t>
            </a:r>
            <a:r>
              <a:rPr lang="en-US" dirty="0"/>
              <a:t> to </a:t>
            </a:r>
            <a:r>
              <a:rPr lang="en-US" i="1" dirty="0" err="1"/>
              <a:t>v</a:t>
            </a:r>
            <a:r>
              <a:rPr lang="en-US" i="1" baseline="-25000" dirty="0" err="1"/>
              <a:t>j</a:t>
            </a:r>
            <a:r>
              <a:rPr lang="en-US" dirty="0"/>
              <a:t>, where </a:t>
            </a:r>
            <a:r>
              <a:rPr lang="en-US" i="1" dirty="0"/>
              <a:t>r &gt;</a:t>
            </a:r>
            <a:r>
              <a:rPr lang="en-US" dirty="0">
                <a:latin typeface="Cambria Math" pitchFamily="18" charset="0"/>
                <a:ea typeface="Cambria Math" pitchFamily="18" charset="0"/>
              </a:rPr>
              <a:t>0 </a:t>
            </a:r>
            <a:r>
              <a:rPr lang="en-US" dirty="0"/>
              <a:t>is a positive integer, equals the (</a:t>
            </a:r>
            <a:r>
              <a:rPr lang="en-US" i="1" dirty="0" err="1"/>
              <a:t>i</a:t>
            </a:r>
            <a:r>
              <a:rPr lang="en-US" dirty="0" err="1"/>
              <a:t>,</a:t>
            </a:r>
            <a:r>
              <a:rPr lang="en-US" i="1" dirty="0" err="1"/>
              <a:t>j</a:t>
            </a:r>
            <a:r>
              <a:rPr lang="en-US" dirty="0"/>
              <a:t>)</a:t>
            </a:r>
            <a:r>
              <a:rPr lang="en-US" dirty="0" err="1"/>
              <a:t>th</a:t>
            </a:r>
            <a:r>
              <a:rPr lang="en-US" dirty="0"/>
              <a:t> entry of </a:t>
            </a:r>
            <a:r>
              <a:rPr lang="en-US" b="1" dirty="0"/>
              <a:t>A</a:t>
            </a:r>
            <a:r>
              <a:rPr lang="en-US" i="1" baseline="30000" dirty="0"/>
              <a:t>r</a:t>
            </a:r>
            <a:r>
              <a:rPr lang="en-US" dirty="0"/>
              <a:t>.</a:t>
            </a:r>
          </a:p>
          <a:p>
            <a:pPr marL="274320" lvl="1" indent="0">
              <a:buClr>
                <a:schemeClr val="accent3"/>
              </a:buClr>
              <a:buSzPct val="95000"/>
              <a:buNone/>
            </a:pPr>
            <a:endParaRPr lang="en-US" dirty="0"/>
          </a:p>
          <a:p>
            <a:pPr marL="274320" lvl="1" indent="0">
              <a:buClr>
                <a:schemeClr val="accent3"/>
              </a:buClr>
              <a:buSzPct val="95000"/>
              <a:buNone/>
            </a:pPr>
            <a:r>
              <a:rPr lang="en-US" b="1" i="1" dirty="0"/>
              <a:t>Proof</a:t>
            </a:r>
            <a:r>
              <a:rPr lang="en-US" i="1" dirty="0"/>
              <a:t> </a:t>
            </a:r>
            <a:r>
              <a:rPr lang="en-US" b="1" i="1" dirty="0"/>
              <a:t>by mathematical induction</a:t>
            </a:r>
            <a:r>
              <a:rPr lang="en-US" dirty="0"/>
              <a:t>: </a:t>
            </a:r>
          </a:p>
          <a:p>
            <a:pPr marL="274320" lvl="1" indent="0">
              <a:buClr>
                <a:schemeClr val="accent3"/>
              </a:buClr>
              <a:buSzPct val="95000"/>
              <a:buNone/>
            </a:pPr>
            <a:r>
              <a:rPr lang="en-US" i="1" dirty="0"/>
              <a:t>Basis Step</a:t>
            </a:r>
            <a:r>
              <a:rPr lang="en-US" dirty="0"/>
              <a:t>: By definition of the adjacency matrix, the number of paths from </a:t>
            </a:r>
            <a:r>
              <a:rPr lang="en-US" i="1" dirty="0"/>
              <a:t>v</a:t>
            </a:r>
            <a:r>
              <a:rPr lang="en-US" i="1" baseline="-25000" dirty="0"/>
              <a:t>i</a:t>
            </a:r>
            <a:r>
              <a:rPr lang="en-US" dirty="0"/>
              <a:t> to </a:t>
            </a:r>
            <a:r>
              <a:rPr lang="en-US" i="1" dirty="0" err="1"/>
              <a:t>v</a:t>
            </a:r>
            <a:r>
              <a:rPr lang="en-US" i="1" baseline="-25000" dirty="0" err="1"/>
              <a:t>j</a:t>
            </a:r>
            <a:r>
              <a:rPr lang="en-US" dirty="0"/>
              <a:t> of length </a:t>
            </a:r>
            <a:r>
              <a:rPr lang="en-US" dirty="0">
                <a:latin typeface="Cambria Math" pitchFamily="18" charset="0"/>
                <a:ea typeface="Cambria Math" pitchFamily="18" charset="0"/>
              </a:rPr>
              <a:t>1</a:t>
            </a:r>
            <a:r>
              <a:rPr lang="en-US" dirty="0"/>
              <a:t> is the (</a:t>
            </a:r>
            <a:r>
              <a:rPr lang="en-US" i="1" dirty="0" err="1"/>
              <a:t>i</a:t>
            </a:r>
            <a:r>
              <a:rPr lang="en-US" dirty="0" err="1"/>
              <a:t>,</a:t>
            </a:r>
            <a:r>
              <a:rPr lang="en-US" i="1" dirty="0" err="1"/>
              <a:t>j</a:t>
            </a:r>
            <a:r>
              <a:rPr lang="en-US" dirty="0"/>
              <a:t>)</a:t>
            </a:r>
            <a:r>
              <a:rPr lang="en-US" dirty="0" err="1"/>
              <a:t>th</a:t>
            </a:r>
            <a:r>
              <a:rPr lang="en-US" dirty="0"/>
              <a:t> entry of </a:t>
            </a:r>
            <a:r>
              <a:rPr lang="en-US" b="1" dirty="0"/>
              <a:t>A</a:t>
            </a:r>
            <a:r>
              <a:rPr lang="en-US" dirty="0"/>
              <a:t>. </a:t>
            </a:r>
          </a:p>
          <a:p>
            <a:pPr marL="274320" lvl="1" indent="0">
              <a:buClr>
                <a:schemeClr val="accent3"/>
              </a:buClr>
              <a:buSzPct val="95000"/>
              <a:buNone/>
            </a:pPr>
            <a:r>
              <a:rPr lang="en-US" i="1" dirty="0"/>
              <a:t>Inductive Step</a:t>
            </a:r>
            <a:r>
              <a:rPr lang="en-US" dirty="0"/>
              <a:t>: For the inductive hypothesis, we assume that that the  (</a:t>
            </a:r>
            <a:r>
              <a:rPr lang="en-US" i="1" dirty="0" err="1"/>
              <a:t>i</a:t>
            </a:r>
            <a:r>
              <a:rPr lang="en-US" dirty="0" err="1"/>
              <a:t>,</a:t>
            </a:r>
            <a:r>
              <a:rPr lang="en-US" i="1" dirty="0" err="1"/>
              <a:t>j</a:t>
            </a:r>
            <a:r>
              <a:rPr lang="en-US" dirty="0"/>
              <a:t>)</a:t>
            </a:r>
            <a:r>
              <a:rPr lang="en-US" dirty="0" err="1"/>
              <a:t>th</a:t>
            </a:r>
            <a:r>
              <a:rPr lang="en-US" dirty="0"/>
              <a:t> entry of </a:t>
            </a:r>
            <a:r>
              <a:rPr lang="en-US" b="1" dirty="0" err="1"/>
              <a:t>A</a:t>
            </a:r>
            <a:r>
              <a:rPr lang="en-US" i="1" baseline="30000" dirty="0" err="1"/>
              <a:t>r</a:t>
            </a:r>
            <a:r>
              <a:rPr lang="en-US" dirty="0"/>
              <a:t> is the number of different paths of length </a:t>
            </a:r>
            <a:r>
              <a:rPr lang="en-US" i="1" dirty="0"/>
              <a:t>r</a:t>
            </a:r>
            <a:r>
              <a:rPr lang="en-US" dirty="0"/>
              <a:t> from </a:t>
            </a:r>
            <a:r>
              <a:rPr lang="en-US" i="1" dirty="0"/>
              <a:t>v</a:t>
            </a:r>
            <a:r>
              <a:rPr lang="en-US" i="1" baseline="-25000" dirty="0"/>
              <a:t>i</a:t>
            </a:r>
            <a:r>
              <a:rPr lang="en-US" dirty="0"/>
              <a:t> to </a:t>
            </a:r>
            <a:r>
              <a:rPr lang="en-US" i="1" dirty="0" err="1"/>
              <a:t>v</a:t>
            </a:r>
            <a:r>
              <a:rPr lang="en-US" i="1" baseline="-25000" dirty="0" err="1"/>
              <a:t>j</a:t>
            </a:r>
            <a:r>
              <a:rPr lang="en-US" dirty="0"/>
              <a:t>. </a:t>
            </a:r>
          </a:p>
          <a:p>
            <a:pPr marL="617220" lvl="1" indent="-342900">
              <a:buClr>
                <a:schemeClr val="accent3"/>
              </a:buClr>
              <a:buSzPct val="95000"/>
            </a:pPr>
            <a:r>
              <a:rPr lang="en-US" dirty="0"/>
              <a:t>Because  </a:t>
            </a:r>
            <a:r>
              <a:rPr lang="en-US" b="1" dirty="0"/>
              <a:t>A</a:t>
            </a:r>
            <a:r>
              <a:rPr lang="en-US" i="1" baseline="30000" dirty="0"/>
              <a:t>r+</a:t>
            </a:r>
            <a:r>
              <a:rPr lang="en-US" baseline="30000" dirty="0">
                <a:latin typeface="Cambria Math" pitchFamily="18" charset="0"/>
                <a:ea typeface="Cambria Math" pitchFamily="18" charset="0"/>
              </a:rPr>
              <a:t>1</a:t>
            </a:r>
            <a:r>
              <a:rPr lang="en-US" dirty="0"/>
              <a:t> = </a:t>
            </a:r>
            <a:r>
              <a:rPr lang="en-US" b="1" dirty="0" err="1"/>
              <a:t>A</a:t>
            </a:r>
            <a:r>
              <a:rPr lang="en-US" i="1" baseline="30000" dirty="0" err="1"/>
              <a:t>r</a:t>
            </a:r>
            <a:r>
              <a:rPr lang="en-US" b="1" dirty="0"/>
              <a:t> A</a:t>
            </a:r>
            <a:r>
              <a:rPr lang="en-US" dirty="0"/>
              <a:t>,  the  (</a:t>
            </a:r>
            <a:r>
              <a:rPr lang="en-US" i="1" dirty="0" err="1"/>
              <a:t>i</a:t>
            </a:r>
            <a:r>
              <a:rPr lang="en-US" dirty="0" err="1"/>
              <a:t>,</a:t>
            </a:r>
            <a:r>
              <a:rPr lang="en-US" i="1" dirty="0" err="1"/>
              <a:t>j</a:t>
            </a:r>
            <a:r>
              <a:rPr lang="en-US" dirty="0"/>
              <a:t>)</a:t>
            </a:r>
            <a:r>
              <a:rPr lang="en-US" dirty="0" err="1"/>
              <a:t>th</a:t>
            </a:r>
            <a:r>
              <a:rPr lang="en-US" dirty="0"/>
              <a:t> entry of </a:t>
            </a:r>
            <a:r>
              <a:rPr lang="en-US" b="1" dirty="0"/>
              <a:t>A</a:t>
            </a:r>
            <a:r>
              <a:rPr lang="en-US" i="1" baseline="30000" dirty="0"/>
              <a:t>r+</a:t>
            </a:r>
            <a:r>
              <a:rPr lang="en-US" baseline="30000" dirty="0">
                <a:latin typeface="Cambria Math" pitchFamily="18" charset="0"/>
                <a:ea typeface="Cambria Math" pitchFamily="18" charset="0"/>
              </a:rPr>
              <a:t>1</a:t>
            </a:r>
            <a:r>
              <a:rPr lang="en-US" dirty="0"/>
              <a:t>  equals </a:t>
            </a:r>
            <a:r>
              <a:rPr lang="en-US" i="1" dirty="0"/>
              <a:t>b</a:t>
            </a:r>
            <a:r>
              <a:rPr lang="en-US" i="1" baseline="-25000" dirty="0"/>
              <a:t>i</a:t>
            </a:r>
            <a:r>
              <a:rPr lang="en-US" baseline="-25000" dirty="0">
                <a:latin typeface="Cambria Math" pitchFamily="18" charset="0"/>
                <a:ea typeface="Cambria Math" pitchFamily="18" charset="0"/>
              </a:rPr>
              <a:t>1</a:t>
            </a:r>
            <a:r>
              <a:rPr lang="en-US" i="1" dirty="0"/>
              <a:t>a</a:t>
            </a:r>
            <a:r>
              <a:rPr lang="en-US" baseline="-25000" dirty="0">
                <a:latin typeface="Cambria Math" pitchFamily="18" charset="0"/>
                <a:ea typeface="Cambria Math" pitchFamily="18" charset="0"/>
              </a:rPr>
              <a:t>1</a:t>
            </a:r>
            <a:r>
              <a:rPr lang="en-US" i="1" baseline="-25000" dirty="0"/>
              <a:t>j</a:t>
            </a:r>
            <a:r>
              <a:rPr lang="en-US" dirty="0"/>
              <a:t> + </a:t>
            </a:r>
            <a:r>
              <a:rPr lang="en-US" i="1" dirty="0"/>
              <a:t>b</a:t>
            </a:r>
            <a:r>
              <a:rPr lang="en-US" i="1" baseline="-25000" dirty="0"/>
              <a:t>i</a:t>
            </a:r>
            <a:r>
              <a:rPr lang="en-US" baseline="-25000" dirty="0">
                <a:latin typeface="Cambria Math" pitchFamily="18" charset="0"/>
                <a:ea typeface="Cambria Math" pitchFamily="18" charset="0"/>
              </a:rPr>
              <a:t>2</a:t>
            </a:r>
            <a:r>
              <a:rPr lang="en-US" i="1" dirty="0"/>
              <a:t>a</a:t>
            </a:r>
            <a:r>
              <a:rPr lang="en-US" baseline="-25000" dirty="0">
                <a:latin typeface="Cambria Math" pitchFamily="18" charset="0"/>
                <a:ea typeface="Cambria Math" pitchFamily="18" charset="0"/>
              </a:rPr>
              <a:t>2</a:t>
            </a:r>
            <a:r>
              <a:rPr lang="en-US" i="1" baseline="-25000" dirty="0"/>
              <a:t>j</a:t>
            </a:r>
            <a:r>
              <a:rPr lang="en-US" dirty="0"/>
              <a:t> + </a:t>
            </a:r>
            <a:r>
              <a:rPr lang="en-US" dirty="0">
                <a:latin typeface="Cambria Math"/>
                <a:ea typeface="Cambria Math"/>
              </a:rPr>
              <a:t>⋯</a:t>
            </a:r>
            <a:r>
              <a:rPr lang="en-US" dirty="0"/>
              <a:t> + </a:t>
            </a:r>
            <a:r>
              <a:rPr lang="en-US" i="1" dirty="0" err="1"/>
              <a:t>b</a:t>
            </a:r>
            <a:r>
              <a:rPr lang="en-US" i="1" baseline="-25000" dirty="0" err="1"/>
              <a:t>in</a:t>
            </a:r>
            <a:r>
              <a:rPr lang="en-US" i="1" dirty="0" err="1"/>
              <a:t>a</a:t>
            </a:r>
            <a:r>
              <a:rPr lang="en-US" i="1" baseline="-25000" dirty="0" err="1"/>
              <a:t>nj</a:t>
            </a:r>
            <a:r>
              <a:rPr lang="en-US" dirty="0"/>
              <a:t>, where </a:t>
            </a:r>
            <a:r>
              <a:rPr lang="en-US" i="1" dirty="0" err="1"/>
              <a:t>b</a:t>
            </a:r>
            <a:r>
              <a:rPr lang="en-US" i="1" baseline="-25000" dirty="0" err="1"/>
              <a:t>ik</a:t>
            </a:r>
            <a:r>
              <a:rPr lang="en-US" i="1" baseline="-25000" dirty="0"/>
              <a:t> </a:t>
            </a:r>
            <a:r>
              <a:rPr lang="en-US" dirty="0"/>
              <a:t>is the (</a:t>
            </a:r>
            <a:r>
              <a:rPr lang="en-US" i="1" dirty="0" err="1"/>
              <a:t>i</a:t>
            </a:r>
            <a:r>
              <a:rPr lang="en-US" dirty="0" err="1"/>
              <a:t>,</a:t>
            </a:r>
            <a:r>
              <a:rPr lang="en-US" i="1" dirty="0" err="1"/>
              <a:t>k</a:t>
            </a:r>
            <a:r>
              <a:rPr lang="en-US" dirty="0"/>
              <a:t>)</a:t>
            </a:r>
            <a:r>
              <a:rPr lang="en-US" i="1" dirty="0" err="1"/>
              <a:t>th</a:t>
            </a:r>
            <a:r>
              <a:rPr lang="en-US" dirty="0"/>
              <a:t> entry of </a:t>
            </a:r>
            <a:r>
              <a:rPr lang="en-US" b="1" dirty="0"/>
              <a:t>A</a:t>
            </a:r>
            <a:r>
              <a:rPr lang="en-US" i="1" baseline="30000" dirty="0"/>
              <a:t>r</a:t>
            </a:r>
            <a:r>
              <a:rPr lang="en-US" dirty="0"/>
              <a:t>. By the inductive hypothesis, </a:t>
            </a:r>
            <a:r>
              <a:rPr lang="en-US" i="1" dirty="0" err="1"/>
              <a:t>b</a:t>
            </a:r>
            <a:r>
              <a:rPr lang="en-US" i="1" baseline="-25000" dirty="0" err="1"/>
              <a:t>ik</a:t>
            </a:r>
            <a:r>
              <a:rPr lang="en-US" i="1" baseline="-25000" dirty="0"/>
              <a:t> </a:t>
            </a:r>
            <a:r>
              <a:rPr lang="en-US" dirty="0"/>
              <a:t>is the number of paths of length </a:t>
            </a:r>
            <a:r>
              <a:rPr lang="en-US" i="1" dirty="0"/>
              <a:t>r</a:t>
            </a:r>
            <a:r>
              <a:rPr lang="en-US" dirty="0"/>
              <a:t> from </a:t>
            </a:r>
            <a:r>
              <a:rPr lang="en-US" i="1" dirty="0"/>
              <a:t>v</a:t>
            </a:r>
            <a:r>
              <a:rPr lang="en-US" i="1" baseline="-25000" dirty="0"/>
              <a:t>i</a:t>
            </a:r>
            <a:r>
              <a:rPr lang="en-US" dirty="0"/>
              <a:t> to </a:t>
            </a:r>
            <a:r>
              <a:rPr lang="en-US" i="1" dirty="0" err="1"/>
              <a:t>v</a:t>
            </a:r>
            <a:r>
              <a:rPr lang="en-US" i="1" baseline="-25000" dirty="0" err="1"/>
              <a:t>k</a:t>
            </a:r>
            <a:r>
              <a:rPr lang="en-US" dirty="0"/>
              <a:t>. </a:t>
            </a:r>
          </a:p>
          <a:p>
            <a:pPr marL="617220" lvl="1" indent="-342900">
              <a:buClr>
                <a:schemeClr val="accent3"/>
              </a:buClr>
              <a:buSzPct val="95000"/>
            </a:pPr>
            <a:r>
              <a:rPr lang="en-US" dirty="0"/>
              <a:t>A path of length </a:t>
            </a:r>
            <a:r>
              <a:rPr lang="en-US" i="1" dirty="0"/>
              <a:t>r</a:t>
            </a:r>
            <a:r>
              <a:rPr lang="en-US" dirty="0"/>
              <a:t> + </a:t>
            </a:r>
            <a:r>
              <a:rPr lang="en-US" dirty="0">
                <a:latin typeface="Cambria Math" pitchFamily="18" charset="0"/>
                <a:ea typeface="Cambria Math" pitchFamily="18" charset="0"/>
              </a:rPr>
              <a:t>1 from </a:t>
            </a:r>
            <a:r>
              <a:rPr lang="en-US" i="1" dirty="0"/>
              <a:t>v</a:t>
            </a:r>
            <a:r>
              <a:rPr lang="en-US" i="1" baseline="-25000" dirty="0"/>
              <a:t>i</a:t>
            </a:r>
            <a:r>
              <a:rPr lang="en-US" dirty="0"/>
              <a:t> to </a:t>
            </a:r>
            <a:r>
              <a:rPr lang="en-US" i="1" dirty="0" err="1"/>
              <a:t>v</a:t>
            </a:r>
            <a:r>
              <a:rPr lang="en-US" i="1" baseline="-25000" dirty="0" err="1"/>
              <a:t>j</a:t>
            </a:r>
            <a:r>
              <a:rPr lang="en-US" dirty="0"/>
              <a:t> is made up of a path of length </a:t>
            </a:r>
            <a:r>
              <a:rPr lang="en-US" i="1" dirty="0"/>
              <a:t>r</a:t>
            </a:r>
            <a:r>
              <a:rPr lang="en-US" dirty="0"/>
              <a:t> from </a:t>
            </a:r>
            <a:r>
              <a:rPr lang="en-US" i="1" dirty="0"/>
              <a:t>v</a:t>
            </a:r>
            <a:r>
              <a:rPr lang="en-US" i="1" baseline="-25000" dirty="0"/>
              <a:t>i</a:t>
            </a:r>
            <a:r>
              <a:rPr lang="en-US" dirty="0"/>
              <a:t> to some  </a:t>
            </a:r>
            <a:r>
              <a:rPr lang="en-US" i="1" dirty="0" err="1"/>
              <a:t>v</a:t>
            </a:r>
            <a:r>
              <a:rPr lang="en-US" i="1" baseline="-25000" dirty="0" err="1"/>
              <a:t>k</a:t>
            </a:r>
            <a:r>
              <a:rPr lang="en-US" i="1" dirty="0"/>
              <a:t> , </a:t>
            </a:r>
            <a:r>
              <a:rPr lang="en-US" dirty="0"/>
              <a:t>and an edge from </a:t>
            </a:r>
            <a:r>
              <a:rPr lang="en-US" i="1" dirty="0" err="1"/>
              <a:t>v</a:t>
            </a:r>
            <a:r>
              <a:rPr lang="en-US" i="1" baseline="-25000" dirty="0" err="1"/>
              <a:t>k</a:t>
            </a:r>
            <a:r>
              <a:rPr lang="en-US" dirty="0"/>
              <a:t> to </a:t>
            </a:r>
            <a:r>
              <a:rPr lang="en-US" i="1" dirty="0" err="1"/>
              <a:t>v</a:t>
            </a:r>
            <a:r>
              <a:rPr lang="en-US" i="1" baseline="-25000" dirty="0" err="1"/>
              <a:t>j</a:t>
            </a:r>
            <a:r>
              <a:rPr lang="en-US" dirty="0"/>
              <a:t>. By the product rule for counting, the number of such paths is the product of the number of paths of length </a:t>
            </a:r>
            <a:r>
              <a:rPr lang="en-US" i="1" dirty="0"/>
              <a:t>r</a:t>
            </a:r>
            <a:r>
              <a:rPr lang="en-US" dirty="0"/>
              <a:t> from </a:t>
            </a:r>
            <a:r>
              <a:rPr lang="en-US" i="1" dirty="0"/>
              <a:t>v</a:t>
            </a:r>
            <a:r>
              <a:rPr lang="en-US" i="1" baseline="-25000" dirty="0"/>
              <a:t>i</a:t>
            </a:r>
            <a:r>
              <a:rPr lang="en-US" dirty="0"/>
              <a:t> to  </a:t>
            </a:r>
            <a:r>
              <a:rPr lang="en-US" i="1" dirty="0" err="1"/>
              <a:t>v</a:t>
            </a:r>
            <a:r>
              <a:rPr lang="en-US" i="1" baseline="-25000" dirty="0" err="1"/>
              <a:t>k</a:t>
            </a:r>
            <a:r>
              <a:rPr lang="en-US" i="1" dirty="0"/>
              <a:t>  </a:t>
            </a:r>
            <a:r>
              <a:rPr lang="en-US" dirty="0"/>
              <a:t>(i.e., </a:t>
            </a:r>
            <a:r>
              <a:rPr lang="en-US" i="1" dirty="0" err="1"/>
              <a:t>b</a:t>
            </a:r>
            <a:r>
              <a:rPr lang="en-US" i="1" baseline="-25000" dirty="0" err="1"/>
              <a:t>ik</a:t>
            </a:r>
            <a:r>
              <a:rPr lang="en-US" i="1" baseline="-25000" dirty="0"/>
              <a:t> </a:t>
            </a:r>
            <a:r>
              <a:rPr lang="en-US" dirty="0"/>
              <a:t>) and the number of edges from </a:t>
            </a:r>
            <a:r>
              <a:rPr lang="en-US" dirty="0" err="1"/>
              <a:t>from</a:t>
            </a:r>
            <a:r>
              <a:rPr lang="en-US" dirty="0"/>
              <a:t> </a:t>
            </a:r>
            <a:r>
              <a:rPr lang="en-US" i="1" dirty="0" err="1"/>
              <a:t>v</a:t>
            </a:r>
            <a:r>
              <a:rPr lang="en-US" i="1" baseline="-25000" dirty="0" err="1"/>
              <a:t>k</a:t>
            </a:r>
            <a:r>
              <a:rPr lang="en-US" dirty="0"/>
              <a:t> to </a:t>
            </a:r>
            <a:r>
              <a:rPr lang="en-US" i="1" dirty="0" err="1"/>
              <a:t>v</a:t>
            </a:r>
            <a:r>
              <a:rPr lang="en-US" i="1" baseline="-25000" dirty="0" err="1"/>
              <a:t>j</a:t>
            </a:r>
            <a:r>
              <a:rPr lang="en-US" dirty="0"/>
              <a:t> (</a:t>
            </a:r>
            <a:r>
              <a:rPr lang="en-US" dirty="0" err="1"/>
              <a:t>i.e</a:t>
            </a:r>
            <a:r>
              <a:rPr lang="en-US" dirty="0"/>
              <a:t>, </a:t>
            </a:r>
            <a:r>
              <a:rPr lang="en-US" i="1" dirty="0" err="1"/>
              <a:t>a</a:t>
            </a:r>
            <a:r>
              <a:rPr lang="en-US" i="1" baseline="-25000" dirty="0" err="1"/>
              <a:t>kj</a:t>
            </a:r>
            <a:r>
              <a:rPr lang="en-US" dirty="0"/>
              <a:t>). The sum over all possible intermediate vertices </a:t>
            </a:r>
            <a:r>
              <a:rPr lang="en-US" i="1" dirty="0" err="1"/>
              <a:t>v</a:t>
            </a:r>
            <a:r>
              <a:rPr lang="en-US" i="1" baseline="-25000" dirty="0" err="1"/>
              <a:t>k</a:t>
            </a:r>
            <a:r>
              <a:rPr lang="en-US" i="1" dirty="0"/>
              <a:t>  is b</a:t>
            </a:r>
            <a:r>
              <a:rPr lang="en-US" i="1" baseline="-25000" dirty="0"/>
              <a:t>i</a:t>
            </a:r>
            <a:r>
              <a:rPr lang="en-US" baseline="-25000" dirty="0">
                <a:latin typeface="Cambria Math" pitchFamily="18" charset="0"/>
                <a:ea typeface="Cambria Math" pitchFamily="18" charset="0"/>
              </a:rPr>
              <a:t>1</a:t>
            </a:r>
            <a:r>
              <a:rPr lang="en-US" i="1" dirty="0"/>
              <a:t>a</a:t>
            </a:r>
            <a:r>
              <a:rPr lang="en-US" baseline="-25000" dirty="0">
                <a:latin typeface="Cambria Math" pitchFamily="18" charset="0"/>
                <a:ea typeface="Cambria Math" pitchFamily="18" charset="0"/>
              </a:rPr>
              <a:t>1</a:t>
            </a:r>
            <a:r>
              <a:rPr lang="en-US" i="1" baseline="-25000" dirty="0"/>
              <a:t>j</a:t>
            </a:r>
            <a:r>
              <a:rPr lang="en-US" dirty="0"/>
              <a:t> + </a:t>
            </a:r>
            <a:r>
              <a:rPr lang="en-US" i="1" dirty="0"/>
              <a:t>b</a:t>
            </a:r>
            <a:r>
              <a:rPr lang="en-US" i="1" baseline="-25000" dirty="0"/>
              <a:t>i</a:t>
            </a:r>
            <a:r>
              <a:rPr lang="en-US" baseline="-25000" dirty="0">
                <a:latin typeface="Cambria Math" pitchFamily="18" charset="0"/>
                <a:ea typeface="Cambria Math" pitchFamily="18" charset="0"/>
              </a:rPr>
              <a:t>2</a:t>
            </a:r>
            <a:r>
              <a:rPr lang="en-US" i="1" dirty="0"/>
              <a:t>a</a:t>
            </a:r>
            <a:r>
              <a:rPr lang="en-US" baseline="-25000" dirty="0">
                <a:latin typeface="Cambria Math" pitchFamily="18" charset="0"/>
                <a:ea typeface="Cambria Math" pitchFamily="18" charset="0"/>
              </a:rPr>
              <a:t>2</a:t>
            </a:r>
            <a:r>
              <a:rPr lang="en-US" i="1" baseline="-25000" dirty="0"/>
              <a:t>j</a:t>
            </a:r>
            <a:r>
              <a:rPr lang="en-US" dirty="0"/>
              <a:t> + </a:t>
            </a:r>
            <a:r>
              <a:rPr lang="en-US" dirty="0">
                <a:latin typeface="Cambria Math"/>
                <a:ea typeface="Cambria Math"/>
              </a:rPr>
              <a:t>⋯</a:t>
            </a:r>
            <a:r>
              <a:rPr lang="en-US" dirty="0"/>
              <a:t> + </a:t>
            </a:r>
            <a:r>
              <a:rPr lang="en-US" i="1" dirty="0" err="1"/>
              <a:t>b</a:t>
            </a:r>
            <a:r>
              <a:rPr lang="en-US" i="1" baseline="-25000" dirty="0" err="1"/>
              <a:t>in</a:t>
            </a:r>
            <a:r>
              <a:rPr lang="en-US" i="1" dirty="0" err="1"/>
              <a:t>a</a:t>
            </a:r>
            <a:r>
              <a:rPr lang="en-US" i="1" baseline="-25000" dirty="0" err="1"/>
              <a:t>nj</a:t>
            </a:r>
            <a:r>
              <a:rPr lang="en-US" i="1" baseline="-25000" dirty="0"/>
              <a:t> </a:t>
            </a:r>
            <a:r>
              <a:rPr lang="en-US" i="1" dirty="0"/>
              <a:t>.</a:t>
            </a:r>
            <a:endParaRPr lang="en-US" dirty="0">
              <a:latin typeface="Cambria Math" pitchFamily="18" charset="0"/>
              <a:ea typeface="Cambria Math" pitchFamily="18" charset="0"/>
            </a:endParaRPr>
          </a:p>
          <a:p>
            <a:pPr marL="891540" lvl="2" indent="-342900">
              <a:buClr>
                <a:schemeClr val="accent3"/>
              </a:buClr>
              <a:buSzPct val="95000"/>
            </a:pPr>
            <a:endParaRPr lang="en-US" dirty="0"/>
          </a:p>
          <a:p>
            <a:pPr marL="617220" lvl="1" indent="-342900">
              <a:buClr>
                <a:schemeClr val="accent3"/>
              </a:buClr>
              <a:buSzPct val="95000"/>
            </a:pPr>
            <a:endParaRPr lang="en-US" dirty="0"/>
          </a:p>
          <a:p>
            <a:pPr indent="0">
              <a:buNone/>
            </a:pPr>
            <a:endParaRPr lang="en-US" dirty="0"/>
          </a:p>
        </p:txBody>
      </p:sp>
      <p:sp>
        <p:nvSpPr>
          <p:cNvPr id="4" name="Isosceles Triangle 3"/>
          <p:cNvSpPr/>
          <p:nvPr/>
        </p:nvSpPr>
        <p:spPr>
          <a:xfrm rot="5400000" flipV="1">
            <a:off x="8305800" y="6092687"/>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248906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Counting Paths between Vertices (</a:t>
            </a:r>
            <a:r>
              <a:rPr lang="en-US" i="1" dirty="0"/>
              <a:t>continued</a:t>
            </a:r>
            <a:r>
              <a:rPr lang="en-US" dirty="0"/>
              <a:t>)</a:t>
            </a:r>
          </a:p>
        </p:txBody>
      </p:sp>
      <p:sp>
        <p:nvSpPr>
          <p:cNvPr id="3" name="Content Placeholder 2"/>
          <p:cNvSpPr>
            <a:spLocks noGrp="1"/>
          </p:cNvSpPr>
          <p:nvPr>
            <p:ph idx="1"/>
          </p:nvPr>
        </p:nvSpPr>
        <p:spPr/>
        <p:txBody>
          <a:bodyPr>
            <a:normAutofit fontScale="92500" lnSpcReduction="10000"/>
          </a:bodyPr>
          <a:lstStyle/>
          <a:p>
            <a:pPr marL="274320" lvl="1" indent="0">
              <a:buClr>
                <a:schemeClr val="accent3"/>
              </a:buClr>
              <a:buSzPct val="95000"/>
              <a:buNone/>
            </a:pPr>
            <a:r>
              <a:rPr lang="en-US" b="1" dirty="0"/>
              <a:t>Example</a:t>
            </a:r>
            <a:r>
              <a:rPr lang="en-US" dirty="0"/>
              <a:t>: How many paths of length four are there from </a:t>
            </a:r>
            <a:r>
              <a:rPr lang="en-US" i="1" dirty="0"/>
              <a:t>a</a:t>
            </a:r>
            <a:r>
              <a:rPr lang="en-US" dirty="0"/>
              <a:t> to </a:t>
            </a:r>
            <a:r>
              <a:rPr lang="en-US" i="1" dirty="0"/>
              <a:t>d</a:t>
            </a:r>
            <a:r>
              <a:rPr lang="en-US" dirty="0"/>
              <a:t> in the graph G. </a:t>
            </a:r>
          </a:p>
          <a:p>
            <a:pPr marL="274320" lvl="1" indent="0">
              <a:buClr>
                <a:schemeClr val="accent3"/>
              </a:buClr>
              <a:buSzPct val="95000"/>
              <a:buNone/>
            </a:pPr>
            <a:endParaRPr lang="en-US" dirty="0"/>
          </a:p>
          <a:p>
            <a:pPr marL="274320" lvl="1" indent="0">
              <a:buClr>
                <a:schemeClr val="accent3"/>
              </a:buClr>
              <a:buSzPct val="95000"/>
              <a:buNone/>
            </a:pPr>
            <a:endParaRPr lang="en-US" dirty="0"/>
          </a:p>
          <a:p>
            <a:pPr marL="274320" lvl="1" indent="0">
              <a:buClr>
                <a:schemeClr val="accent3"/>
              </a:buClr>
              <a:buSzPct val="95000"/>
              <a:buNone/>
            </a:pPr>
            <a:endParaRPr lang="en-US" dirty="0"/>
          </a:p>
          <a:p>
            <a:pPr marL="274320" lvl="1" indent="0">
              <a:buClr>
                <a:schemeClr val="accent3"/>
              </a:buClr>
              <a:buSzPct val="95000"/>
              <a:buNone/>
            </a:pPr>
            <a:r>
              <a:rPr lang="en-US" sz="2800" b="1" dirty="0"/>
              <a:t>Solution</a:t>
            </a:r>
            <a:r>
              <a:rPr lang="en-US" dirty="0"/>
              <a:t>: The adjacency matrix of </a:t>
            </a:r>
            <a:r>
              <a:rPr lang="en-US" i="1" dirty="0"/>
              <a:t>G</a:t>
            </a:r>
            <a:r>
              <a:rPr lang="en-US" dirty="0"/>
              <a:t> (ordering                        the vertices as </a:t>
            </a:r>
            <a:r>
              <a:rPr lang="en-US" i="1" dirty="0"/>
              <a:t>a</a:t>
            </a:r>
            <a:r>
              <a:rPr lang="en-US" dirty="0"/>
              <a:t>, </a:t>
            </a:r>
            <a:r>
              <a:rPr lang="en-US" i="1" dirty="0"/>
              <a:t>b</a:t>
            </a:r>
            <a:r>
              <a:rPr lang="en-US" dirty="0"/>
              <a:t>, </a:t>
            </a:r>
            <a:r>
              <a:rPr lang="en-US" i="1" dirty="0"/>
              <a:t>c</a:t>
            </a:r>
            <a:r>
              <a:rPr lang="en-US" dirty="0"/>
              <a:t>, </a:t>
            </a:r>
            <a:r>
              <a:rPr lang="en-US" i="1" dirty="0"/>
              <a:t>d</a:t>
            </a:r>
            <a:r>
              <a:rPr lang="en-US" dirty="0"/>
              <a:t>) is given above. Hence                             the number of paths of length four from </a:t>
            </a:r>
            <a:r>
              <a:rPr lang="en-US" i="1" dirty="0"/>
              <a:t>a</a:t>
            </a:r>
            <a:r>
              <a:rPr lang="en-US" dirty="0"/>
              <a:t> to </a:t>
            </a:r>
            <a:r>
              <a:rPr lang="en-US" i="1" dirty="0"/>
              <a:t>d</a:t>
            </a:r>
            <a:r>
              <a:rPr lang="en-US" dirty="0"/>
              <a:t> is                                      the (</a:t>
            </a:r>
            <a:r>
              <a:rPr lang="en-US" dirty="0">
                <a:latin typeface="Cambria Math" pitchFamily="18" charset="0"/>
                <a:ea typeface="Cambria Math" pitchFamily="18" charset="0"/>
              </a:rPr>
              <a:t>1</a:t>
            </a:r>
            <a:r>
              <a:rPr lang="en-US" dirty="0"/>
              <a:t>, </a:t>
            </a:r>
            <a:r>
              <a:rPr lang="en-US" dirty="0">
                <a:latin typeface="Cambria Math" pitchFamily="18" charset="0"/>
                <a:ea typeface="Cambria Math" pitchFamily="18" charset="0"/>
              </a:rPr>
              <a:t>4</a:t>
            </a:r>
            <a:r>
              <a:rPr lang="en-US" dirty="0"/>
              <a:t>)</a:t>
            </a:r>
            <a:r>
              <a:rPr lang="en-US" dirty="0" err="1"/>
              <a:t>th</a:t>
            </a:r>
            <a:r>
              <a:rPr lang="en-US" dirty="0"/>
              <a:t> entry of </a:t>
            </a:r>
            <a:r>
              <a:rPr lang="en-US" b="1" dirty="0"/>
              <a:t>A</a:t>
            </a:r>
            <a:r>
              <a:rPr lang="en-US" baseline="30000" dirty="0">
                <a:latin typeface="Cambria Math" pitchFamily="18" charset="0"/>
                <a:ea typeface="Cambria Math" pitchFamily="18" charset="0"/>
              </a:rPr>
              <a:t>4</a:t>
            </a:r>
            <a:r>
              <a:rPr lang="en-US" dirty="0"/>
              <a:t> . The eight paths are as:</a:t>
            </a:r>
          </a:p>
          <a:p>
            <a:pPr marL="274320" lvl="1" indent="0">
              <a:buClr>
                <a:schemeClr val="accent3"/>
              </a:buClr>
              <a:buSzPct val="95000"/>
              <a:buNone/>
            </a:pPr>
            <a:r>
              <a:rPr lang="en-US" dirty="0"/>
              <a:t>  </a:t>
            </a:r>
          </a:p>
          <a:p>
            <a:pPr marL="274320" lvl="1" indent="0">
              <a:buClr>
                <a:schemeClr val="accent3"/>
              </a:buClr>
              <a:buSzPct val="95000"/>
              <a:buNone/>
            </a:pPr>
            <a:r>
              <a:rPr lang="en-US" dirty="0"/>
              <a:t> </a:t>
            </a:r>
          </a:p>
          <a:p>
            <a:pPr marL="274320" lvl="1" indent="0">
              <a:buClr>
                <a:schemeClr val="accent3"/>
              </a:buClr>
              <a:buSzPct val="95000"/>
              <a:buNone/>
            </a:pPr>
            <a:r>
              <a:rPr lang="en-US" dirty="0"/>
              <a:t> </a:t>
            </a:r>
          </a:p>
          <a:p>
            <a:pPr marL="274320" lvl="1" indent="0">
              <a:buClr>
                <a:schemeClr val="accent3"/>
              </a:buClr>
              <a:buSzPct val="95000"/>
              <a:buNone/>
            </a:pPr>
            <a:endParaRPr lang="en-US" dirty="0"/>
          </a:p>
          <a:p>
            <a:pPr marL="274320" lvl="1" indent="0">
              <a:buClr>
                <a:schemeClr val="accent3"/>
              </a:buClr>
              <a:buSzPct val="95000"/>
              <a:buNone/>
            </a:pPr>
            <a:endParaRPr lang="en-US" dirty="0"/>
          </a:p>
          <a:p>
            <a:pPr marL="274320" lvl="1" indent="0">
              <a:buClr>
                <a:schemeClr val="accent3"/>
              </a:buClr>
              <a:buSzPct val="95000"/>
              <a:buNone/>
            </a:pPr>
            <a:endParaRPr lang="en-US" dirty="0"/>
          </a:p>
          <a:p>
            <a:pPr marL="274320" lvl="1" indent="0">
              <a:buClr>
                <a:schemeClr val="accent3"/>
              </a:buClr>
              <a:buSzPct val="95000"/>
              <a:buNone/>
            </a:pPr>
            <a:endParaRPr lang="en-US" dirty="0"/>
          </a:p>
          <a:p>
            <a:pPr marL="274320" lvl="1" indent="0">
              <a:buClr>
                <a:schemeClr val="accent3"/>
              </a:buClr>
              <a:buSzPct val="95000"/>
              <a:buNone/>
            </a:pPr>
            <a:endParaRPr lang="en-US" dirty="0"/>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1552" y="2514600"/>
            <a:ext cx="649224" cy="872490"/>
          </a:xfrm>
          <a:prstGeom prst="rect">
            <a:avLst/>
          </a:prstGeom>
        </p:spPr>
      </p:pic>
      <p:pic>
        <p:nvPicPr>
          <p:cNvPr id="6" name="Picture 5"/>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5029200" y="2475547"/>
            <a:ext cx="1270159" cy="911543"/>
          </a:xfrm>
          <a:prstGeom prst="rect">
            <a:avLst/>
          </a:prstGeom>
        </p:spPr>
      </p:pic>
      <p:sp>
        <p:nvSpPr>
          <p:cNvPr id="7" name="TextBox 6"/>
          <p:cNvSpPr txBox="1"/>
          <p:nvPr/>
        </p:nvSpPr>
        <p:spPr>
          <a:xfrm>
            <a:off x="1493520" y="2746651"/>
            <a:ext cx="685800" cy="369332"/>
          </a:xfrm>
          <a:prstGeom prst="rect">
            <a:avLst/>
          </a:prstGeom>
          <a:noFill/>
        </p:spPr>
        <p:txBody>
          <a:bodyPr wrap="square" rtlCol="0">
            <a:spAutoFit/>
          </a:bodyPr>
          <a:lstStyle/>
          <a:p>
            <a:r>
              <a:rPr lang="en-US" i="1" dirty="0"/>
              <a:t>G</a:t>
            </a:r>
          </a:p>
        </p:txBody>
      </p:sp>
      <p:sp>
        <p:nvSpPr>
          <p:cNvPr id="8" name="TextBox 7"/>
          <p:cNvSpPr txBox="1"/>
          <p:nvPr/>
        </p:nvSpPr>
        <p:spPr>
          <a:xfrm>
            <a:off x="6629400" y="2608152"/>
            <a:ext cx="1752600" cy="646331"/>
          </a:xfrm>
          <a:prstGeom prst="rect">
            <a:avLst/>
          </a:prstGeom>
          <a:noFill/>
        </p:spPr>
        <p:txBody>
          <a:bodyPr wrap="square" rtlCol="0">
            <a:spAutoFit/>
          </a:bodyPr>
          <a:lstStyle/>
          <a:p>
            <a:r>
              <a:rPr lang="en-US" i="1" dirty="0"/>
              <a:t>adjacency matrix of G</a:t>
            </a:r>
          </a:p>
        </p:txBody>
      </p:sp>
      <p:pic>
        <p:nvPicPr>
          <p:cNvPr id="10" name="Picture 9"/>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7315200" y="3869531"/>
            <a:ext cx="1270159" cy="911543"/>
          </a:xfrm>
          <a:prstGeom prst="rect">
            <a:avLst/>
          </a:prstGeom>
        </p:spPr>
      </p:pic>
      <p:sp>
        <p:nvSpPr>
          <p:cNvPr id="11" name="TextBox 10"/>
          <p:cNvSpPr txBox="1"/>
          <p:nvPr/>
        </p:nvSpPr>
        <p:spPr>
          <a:xfrm>
            <a:off x="6629400" y="4140636"/>
            <a:ext cx="708660" cy="369332"/>
          </a:xfrm>
          <a:prstGeom prst="rect">
            <a:avLst/>
          </a:prstGeom>
          <a:noFill/>
        </p:spPr>
        <p:txBody>
          <a:bodyPr wrap="square" rtlCol="0">
            <a:spAutoFit/>
          </a:bodyPr>
          <a:lstStyle/>
          <a:p>
            <a:r>
              <a:rPr lang="en-US" b="1" dirty="0"/>
              <a:t>A</a:t>
            </a:r>
            <a:r>
              <a:rPr lang="en-US" baseline="30000" dirty="0">
                <a:latin typeface="Cambria Math" pitchFamily="18" charset="0"/>
                <a:ea typeface="Cambria Math" pitchFamily="18" charset="0"/>
              </a:rPr>
              <a:t>4</a:t>
            </a:r>
            <a:r>
              <a:rPr lang="en-US" dirty="0"/>
              <a:t> =</a:t>
            </a:r>
          </a:p>
        </p:txBody>
      </p:sp>
      <p:sp>
        <p:nvSpPr>
          <p:cNvPr id="12" name="TextBox 11"/>
          <p:cNvSpPr txBox="1"/>
          <p:nvPr/>
        </p:nvSpPr>
        <p:spPr>
          <a:xfrm>
            <a:off x="2209800" y="5029200"/>
            <a:ext cx="3657600" cy="2031325"/>
          </a:xfrm>
          <a:prstGeom prst="rect">
            <a:avLst/>
          </a:prstGeom>
          <a:noFill/>
        </p:spPr>
        <p:txBody>
          <a:bodyPr wrap="square" rtlCol="0">
            <a:spAutoFit/>
          </a:bodyPr>
          <a:lstStyle/>
          <a:p>
            <a:r>
              <a:rPr lang="en-US" i="1" dirty="0"/>
              <a:t>a</a:t>
            </a:r>
            <a:r>
              <a:rPr lang="en-US" dirty="0"/>
              <a:t>, </a:t>
            </a:r>
            <a:r>
              <a:rPr lang="en-US" i="1" dirty="0"/>
              <a:t>b</a:t>
            </a:r>
            <a:r>
              <a:rPr lang="en-US" dirty="0"/>
              <a:t>, </a:t>
            </a:r>
            <a:r>
              <a:rPr lang="en-US" i="1" dirty="0"/>
              <a:t>a</a:t>
            </a:r>
            <a:r>
              <a:rPr lang="en-US" dirty="0"/>
              <a:t>, </a:t>
            </a:r>
            <a:r>
              <a:rPr lang="en-US" i="1" dirty="0"/>
              <a:t>b</a:t>
            </a:r>
            <a:r>
              <a:rPr lang="en-US" dirty="0"/>
              <a:t>, </a:t>
            </a:r>
            <a:r>
              <a:rPr lang="en-US" i="1" dirty="0"/>
              <a:t>d      a</a:t>
            </a:r>
            <a:r>
              <a:rPr lang="en-US" dirty="0"/>
              <a:t>, </a:t>
            </a:r>
            <a:r>
              <a:rPr lang="en-US" i="1" dirty="0"/>
              <a:t>b</a:t>
            </a:r>
            <a:r>
              <a:rPr lang="en-US" dirty="0"/>
              <a:t>, </a:t>
            </a:r>
            <a:r>
              <a:rPr lang="en-US" i="1" dirty="0"/>
              <a:t>a</a:t>
            </a:r>
            <a:r>
              <a:rPr lang="en-US" dirty="0"/>
              <a:t>, </a:t>
            </a:r>
            <a:r>
              <a:rPr lang="en-US" i="1" dirty="0"/>
              <a:t>c</a:t>
            </a:r>
            <a:r>
              <a:rPr lang="en-US" dirty="0"/>
              <a:t>, </a:t>
            </a:r>
            <a:r>
              <a:rPr lang="en-US" i="1" dirty="0"/>
              <a:t>d</a:t>
            </a:r>
          </a:p>
          <a:p>
            <a:r>
              <a:rPr lang="en-US" i="1" dirty="0"/>
              <a:t>a</a:t>
            </a:r>
            <a:r>
              <a:rPr lang="en-US" dirty="0"/>
              <a:t>, </a:t>
            </a:r>
            <a:r>
              <a:rPr lang="en-US" i="1" dirty="0"/>
              <a:t>b</a:t>
            </a:r>
            <a:r>
              <a:rPr lang="en-US" dirty="0"/>
              <a:t>, </a:t>
            </a:r>
            <a:r>
              <a:rPr lang="en-US" i="1" dirty="0"/>
              <a:t>d</a:t>
            </a:r>
            <a:r>
              <a:rPr lang="en-US" dirty="0"/>
              <a:t>, </a:t>
            </a:r>
            <a:r>
              <a:rPr lang="en-US" i="1" dirty="0"/>
              <a:t>b</a:t>
            </a:r>
            <a:r>
              <a:rPr lang="en-US" dirty="0"/>
              <a:t>, </a:t>
            </a:r>
            <a:r>
              <a:rPr lang="en-US" i="1" dirty="0"/>
              <a:t>d      a</a:t>
            </a:r>
            <a:r>
              <a:rPr lang="en-US" dirty="0"/>
              <a:t>, </a:t>
            </a:r>
            <a:r>
              <a:rPr lang="en-US" i="1" dirty="0"/>
              <a:t>b</a:t>
            </a:r>
            <a:r>
              <a:rPr lang="en-US" dirty="0"/>
              <a:t>, </a:t>
            </a:r>
            <a:r>
              <a:rPr lang="en-US" i="1" dirty="0"/>
              <a:t>d</a:t>
            </a:r>
            <a:r>
              <a:rPr lang="en-US" dirty="0"/>
              <a:t>, </a:t>
            </a:r>
            <a:r>
              <a:rPr lang="en-US" i="1" dirty="0"/>
              <a:t>c</a:t>
            </a:r>
            <a:r>
              <a:rPr lang="en-US" dirty="0"/>
              <a:t>, </a:t>
            </a:r>
            <a:r>
              <a:rPr lang="en-US" i="1" dirty="0"/>
              <a:t>d</a:t>
            </a:r>
            <a:endParaRPr lang="en-US" dirty="0"/>
          </a:p>
          <a:p>
            <a:r>
              <a:rPr lang="en-US" i="1" dirty="0"/>
              <a:t>a</a:t>
            </a:r>
            <a:r>
              <a:rPr lang="en-US" dirty="0"/>
              <a:t>, </a:t>
            </a:r>
            <a:r>
              <a:rPr lang="en-US" i="1" dirty="0"/>
              <a:t>c</a:t>
            </a:r>
            <a:r>
              <a:rPr lang="en-US" dirty="0"/>
              <a:t>, </a:t>
            </a:r>
            <a:r>
              <a:rPr lang="en-US" i="1" dirty="0"/>
              <a:t>a</a:t>
            </a:r>
            <a:r>
              <a:rPr lang="en-US" dirty="0"/>
              <a:t>, </a:t>
            </a:r>
            <a:r>
              <a:rPr lang="en-US" i="1" dirty="0"/>
              <a:t>b</a:t>
            </a:r>
            <a:r>
              <a:rPr lang="en-US" dirty="0"/>
              <a:t>, </a:t>
            </a:r>
            <a:r>
              <a:rPr lang="en-US" i="1" dirty="0"/>
              <a:t>d      a</a:t>
            </a:r>
            <a:r>
              <a:rPr lang="en-US" dirty="0"/>
              <a:t>, </a:t>
            </a:r>
            <a:r>
              <a:rPr lang="en-US" i="1" dirty="0"/>
              <a:t>c</a:t>
            </a:r>
            <a:r>
              <a:rPr lang="en-US" dirty="0"/>
              <a:t>, </a:t>
            </a:r>
            <a:r>
              <a:rPr lang="en-US" i="1" dirty="0"/>
              <a:t>a</a:t>
            </a:r>
            <a:r>
              <a:rPr lang="en-US" dirty="0"/>
              <a:t>, </a:t>
            </a:r>
            <a:r>
              <a:rPr lang="en-US" i="1" dirty="0"/>
              <a:t>c</a:t>
            </a:r>
            <a:r>
              <a:rPr lang="en-US" dirty="0"/>
              <a:t>, </a:t>
            </a:r>
            <a:r>
              <a:rPr lang="en-US" i="1" dirty="0"/>
              <a:t>d</a:t>
            </a:r>
            <a:endParaRPr lang="en-US" dirty="0"/>
          </a:p>
          <a:p>
            <a:r>
              <a:rPr lang="en-US" i="1" dirty="0"/>
              <a:t>a</a:t>
            </a:r>
            <a:r>
              <a:rPr lang="en-US" dirty="0"/>
              <a:t>, </a:t>
            </a:r>
            <a:r>
              <a:rPr lang="en-US" i="1" dirty="0"/>
              <a:t>c</a:t>
            </a:r>
            <a:r>
              <a:rPr lang="en-US" dirty="0"/>
              <a:t>, </a:t>
            </a:r>
            <a:r>
              <a:rPr lang="en-US" i="1" dirty="0"/>
              <a:t>d</a:t>
            </a:r>
            <a:r>
              <a:rPr lang="en-US" dirty="0"/>
              <a:t>, </a:t>
            </a:r>
            <a:r>
              <a:rPr lang="en-US" i="1" dirty="0"/>
              <a:t>b</a:t>
            </a:r>
            <a:r>
              <a:rPr lang="en-US" dirty="0"/>
              <a:t>, </a:t>
            </a:r>
            <a:r>
              <a:rPr lang="en-US" i="1" dirty="0"/>
              <a:t>d      a</a:t>
            </a:r>
            <a:r>
              <a:rPr lang="en-US" dirty="0"/>
              <a:t>, </a:t>
            </a:r>
            <a:r>
              <a:rPr lang="en-US" i="1" dirty="0"/>
              <a:t>c</a:t>
            </a:r>
            <a:r>
              <a:rPr lang="en-US" dirty="0"/>
              <a:t>, </a:t>
            </a:r>
            <a:r>
              <a:rPr lang="en-US" i="1" dirty="0"/>
              <a:t>d</a:t>
            </a:r>
            <a:r>
              <a:rPr lang="en-US" dirty="0"/>
              <a:t>, </a:t>
            </a:r>
            <a:r>
              <a:rPr lang="en-US" i="1" dirty="0"/>
              <a:t>c</a:t>
            </a:r>
            <a:r>
              <a:rPr lang="en-US" dirty="0"/>
              <a:t>, </a:t>
            </a:r>
            <a:r>
              <a:rPr lang="en-US" i="1" dirty="0"/>
              <a:t>d</a:t>
            </a:r>
            <a:endParaRPr lang="en-US" dirty="0"/>
          </a:p>
          <a:p>
            <a:endParaRPr lang="en-US" dirty="0"/>
          </a:p>
          <a:p>
            <a:endParaRPr lang="en-US" dirty="0"/>
          </a:p>
          <a:p>
            <a:endParaRPr lang="en-US" dirty="0"/>
          </a:p>
        </p:txBody>
      </p:sp>
      <p:sp>
        <p:nvSpPr>
          <p:cNvPr id="13" name="TextBox 12"/>
          <p:cNvSpPr txBox="1"/>
          <p:nvPr/>
        </p:nvSpPr>
        <p:spPr>
          <a:xfrm>
            <a:off x="4419600" y="2746651"/>
            <a:ext cx="685800" cy="369332"/>
          </a:xfrm>
          <a:prstGeom prst="rect">
            <a:avLst/>
          </a:prstGeom>
          <a:noFill/>
        </p:spPr>
        <p:txBody>
          <a:bodyPr wrap="square" rtlCol="0">
            <a:spAutoFit/>
          </a:bodyPr>
          <a:lstStyle/>
          <a:p>
            <a:r>
              <a:rPr lang="en-US" i="1" dirty="0"/>
              <a:t>A </a:t>
            </a:r>
            <a:r>
              <a:rPr lang="en-US" dirty="0"/>
              <a:t>=</a:t>
            </a:r>
          </a:p>
        </p:txBody>
      </p:sp>
    </p:spTree>
    <p:extLst>
      <p:ext uri="{BB962C8B-B14F-4D97-AF65-F5344CB8AC3E}">
        <p14:creationId xmlns:p14="http://schemas.microsoft.com/office/powerpoint/2010/main" val="312704642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Euler and Hamiltonian Graphs</a:t>
            </a:r>
          </a:p>
        </p:txBody>
      </p:sp>
      <p:sp>
        <p:nvSpPr>
          <p:cNvPr id="3" name="Subtitle 2"/>
          <p:cNvSpPr>
            <a:spLocks noGrp="1"/>
          </p:cNvSpPr>
          <p:nvPr>
            <p:ph type="subTitle" idx="1"/>
          </p:nvPr>
        </p:nvSpPr>
        <p:spPr/>
        <p:txBody>
          <a:bodyPr/>
          <a:lstStyle/>
          <a:p>
            <a:r>
              <a:rPr lang="en-US" dirty="0"/>
              <a:t>Section </a:t>
            </a:r>
            <a:r>
              <a:rPr lang="en-US" dirty="0">
                <a:latin typeface="Cambria Math" pitchFamily="18" charset="0"/>
                <a:ea typeface="Cambria Math" pitchFamily="18" charset="0"/>
              </a:rPr>
              <a:t>10.5</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lstStyle/>
          <a:p>
            <a:r>
              <a:rPr lang="en-US" dirty="0"/>
              <a:t>Euler Paths and Circuits</a:t>
            </a:r>
          </a:p>
          <a:p>
            <a:r>
              <a:rPr lang="en-US" dirty="0"/>
              <a:t>Hamilton Paths and Circuits</a:t>
            </a:r>
          </a:p>
          <a:p>
            <a:r>
              <a:rPr lang="en-US" dirty="0"/>
              <a:t>Applications of Hamilton Circuits</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Euler Paths and Circuits</a:t>
            </a:r>
          </a:p>
        </p:txBody>
      </p:sp>
      <p:sp>
        <p:nvSpPr>
          <p:cNvPr id="3" name="Content Placeholder 2"/>
          <p:cNvSpPr>
            <a:spLocks noGrp="1"/>
          </p:cNvSpPr>
          <p:nvPr>
            <p:ph idx="1"/>
          </p:nvPr>
        </p:nvSpPr>
        <p:spPr/>
        <p:txBody>
          <a:bodyPr>
            <a:normAutofit fontScale="77500" lnSpcReduction="20000"/>
          </a:bodyPr>
          <a:lstStyle/>
          <a:p>
            <a:r>
              <a:rPr lang="en-US" dirty="0"/>
              <a:t>The town of K</a:t>
            </a:r>
            <a:r>
              <a:rPr lang="az-Cyrl-AZ" dirty="0">
                <a:latin typeface="Cambria Math"/>
                <a:ea typeface="Cambria Math"/>
              </a:rPr>
              <a:t>ӧ</a:t>
            </a:r>
            <a:r>
              <a:rPr lang="en-US" dirty="0" err="1"/>
              <a:t>nigsberg</a:t>
            </a:r>
            <a:r>
              <a:rPr lang="en-US" dirty="0"/>
              <a:t>, Prussia (now </a:t>
            </a:r>
            <a:r>
              <a:rPr lang="en-US" dirty="0" err="1"/>
              <a:t>Kalingrad</a:t>
            </a:r>
            <a:r>
              <a:rPr lang="en-US" dirty="0"/>
              <a:t>, Russia) was divided into four sections by the branches of the </a:t>
            </a:r>
            <a:r>
              <a:rPr lang="en-US" dirty="0" err="1"/>
              <a:t>Pregel</a:t>
            </a:r>
            <a:r>
              <a:rPr lang="en-US" dirty="0"/>
              <a:t> river. In the </a:t>
            </a:r>
            <a:r>
              <a:rPr lang="en-US" dirty="0">
                <a:latin typeface="Cambria Math" pitchFamily="18" charset="0"/>
                <a:ea typeface="Cambria Math" pitchFamily="18" charset="0"/>
              </a:rPr>
              <a:t>18</a:t>
            </a:r>
            <a:r>
              <a:rPr lang="en-US" dirty="0"/>
              <a:t>th century seven bridges connected these regions.</a:t>
            </a:r>
          </a:p>
          <a:p>
            <a:r>
              <a:rPr lang="en-US" dirty="0"/>
              <a:t>People wondered </a:t>
            </a:r>
            <a:r>
              <a:rPr lang="en-US"/>
              <a:t>whether it </a:t>
            </a:r>
            <a:r>
              <a:rPr lang="en-US" dirty="0"/>
              <a:t>was possible to follow a path that crosses each bridge exactly once and returns to the starting point.</a:t>
            </a:r>
          </a:p>
          <a:p>
            <a:r>
              <a:rPr lang="en-US" dirty="0"/>
              <a:t>The Swiss mathematician Leonard Euler proved that no such path exists.   This result is often considered to be the first theorem ever proved in graph theory.</a:t>
            </a:r>
          </a:p>
          <a:p>
            <a:endParaRPr lang="en-US" dirty="0"/>
          </a:p>
          <a:p>
            <a:endParaRPr lang="en-US" dirty="0"/>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4191000"/>
            <a:ext cx="3768090" cy="168630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0760" y="200462"/>
            <a:ext cx="883158" cy="10210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6260" y="4748784"/>
            <a:ext cx="834390" cy="1433322"/>
          </a:xfrm>
          <a:prstGeom prst="rect">
            <a:avLst/>
          </a:prstGeom>
        </p:spPr>
      </p:pic>
      <p:sp>
        <p:nvSpPr>
          <p:cNvPr id="7" name="TextBox 6"/>
          <p:cNvSpPr txBox="1"/>
          <p:nvPr/>
        </p:nvSpPr>
        <p:spPr>
          <a:xfrm>
            <a:off x="6954139" y="1246942"/>
            <a:ext cx="1676400" cy="646331"/>
          </a:xfrm>
          <a:prstGeom prst="rect">
            <a:avLst/>
          </a:prstGeom>
          <a:noFill/>
        </p:spPr>
        <p:txBody>
          <a:bodyPr wrap="square" rtlCol="0">
            <a:spAutoFit/>
          </a:bodyPr>
          <a:lstStyle/>
          <a:p>
            <a:r>
              <a:rPr lang="en-US" dirty="0"/>
              <a:t>Leonard Euler (</a:t>
            </a:r>
            <a:r>
              <a:rPr lang="en-US" dirty="0">
                <a:latin typeface="Cambria Math" pitchFamily="18" charset="0"/>
                <a:ea typeface="Cambria Math" pitchFamily="18" charset="0"/>
              </a:rPr>
              <a:t>1707-1783</a:t>
            </a:r>
            <a:r>
              <a:rPr lang="en-US" dirty="0"/>
              <a:t>)</a:t>
            </a:r>
          </a:p>
        </p:txBody>
      </p:sp>
      <p:sp>
        <p:nvSpPr>
          <p:cNvPr id="8" name="TextBox 7"/>
          <p:cNvSpPr txBox="1"/>
          <p:nvPr/>
        </p:nvSpPr>
        <p:spPr>
          <a:xfrm>
            <a:off x="838200" y="5997440"/>
            <a:ext cx="3489960" cy="369332"/>
          </a:xfrm>
          <a:prstGeom prst="rect">
            <a:avLst/>
          </a:prstGeom>
          <a:noFill/>
        </p:spPr>
        <p:txBody>
          <a:bodyPr wrap="square" rtlCol="0">
            <a:spAutoFit/>
          </a:bodyPr>
          <a:lstStyle/>
          <a:p>
            <a:r>
              <a:rPr lang="en-US" b="1" dirty="0"/>
              <a:t>The </a:t>
            </a:r>
            <a:r>
              <a:rPr lang="en-US" b="1" dirty="0">
                <a:latin typeface="Cambria Math" pitchFamily="18" charset="0"/>
                <a:ea typeface="Cambria Math" pitchFamily="18" charset="0"/>
              </a:rPr>
              <a:t>7</a:t>
            </a:r>
            <a:r>
              <a:rPr lang="en-US" b="1" dirty="0"/>
              <a:t> Bridges of K</a:t>
            </a:r>
            <a:r>
              <a:rPr lang="az-Cyrl-AZ" b="1" dirty="0">
                <a:latin typeface="Cambria Math"/>
                <a:ea typeface="Cambria Math"/>
              </a:rPr>
              <a:t>ӧ</a:t>
            </a:r>
            <a:r>
              <a:rPr lang="en-US" b="1" dirty="0" err="1"/>
              <a:t>nigsberg</a:t>
            </a:r>
            <a:r>
              <a:rPr lang="en-US" dirty="0"/>
              <a:t>  </a:t>
            </a:r>
          </a:p>
        </p:txBody>
      </p:sp>
      <p:sp>
        <p:nvSpPr>
          <p:cNvPr id="9" name="TextBox 8"/>
          <p:cNvSpPr txBox="1"/>
          <p:nvPr/>
        </p:nvSpPr>
        <p:spPr>
          <a:xfrm>
            <a:off x="6713474" y="4927560"/>
            <a:ext cx="1917065" cy="1200329"/>
          </a:xfrm>
          <a:prstGeom prst="rect">
            <a:avLst/>
          </a:prstGeom>
          <a:noFill/>
        </p:spPr>
        <p:txBody>
          <a:bodyPr wrap="square" rtlCol="0">
            <a:spAutoFit/>
          </a:bodyPr>
          <a:lstStyle/>
          <a:p>
            <a:r>
              <a:rPr lang="en-US" b="1" dirty="0" err="1"/>
              <a:t>Multigraph</a:t>
            </a:r>
            <a:r>
              <a:rPr lang="en-US" b="1" dirty="0"/>
              <a:t> Model of the Bridges of K</a:t>
            </a:r>
            <a:r>
              <a:rPr lang="az-Cyrl-AZ" b="1" dirty="0">
                <a:latin typeface="Cambria Math"/>
                <a:ea typeface="Cambria Math"/>
              </a:rPr>
              <a:t>ӧ</a:t>
            </a:r>
            <a:r>
              <a:rPr lang="en-US" b="1" dirty="0" err="1"/>
              <a:t>nigsberg</a:t>
            </a:r>
            <a:r>
              <a:rPr lang="en-US" b="1" dirty="0"/>
              <a:t>  </a:t>
            </a:r>
          </a:p>
        </p:txBody>
      </p:sp>
    </p:spTree>
    <p:extLst>
      <p:ext uri="{BB962C8B-B14F-4D97-AF65-F5344CB8AC3E}">
        <p14:creationId xmlns:p14="http://schemas.microsoft.com/office/powerpoint/2010/main" val="378618858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Euler Paths and Circuits (</a:t>
            </a:r>
            <a:r>
              <a:rPr lang="en-US" i="1" dirty="0"/>
              <a:t>continued</a:t>
            </a:r>
            <a:r>
              <a:rPr lang="en-US" dirty="0"/>
              <a:t>)</a:t>
            </a:r>
          </a:p>
        </p:txBody>
      </p:sp>
      <p:sp>
        <p:nvSpPr>
          <p:cNvPr id="3" name="Content Placeholder 2"/>
          <p:cNvSpPr>
            <a:spLocks noGrp="1"/>
          </p:cNvSpPr>
          <p:nvPr>
            <p:ph idx="1"/>
          </p:nvPr>
        </p:nvSpPr>
        <p:spPr/>
        <p:txBody>
          <a:bodyPr>
            <a:normAutofit fontScale="85000" lnSpcReduction="10000"/>
          </a:bodyPr>
          <a:lstStyle/>
          <a:p>
            <a:pPr indent="0">
              <a:buNone/>
            </a:pPr>
            <a:r>
              <a:rPr lang="en-US" b="1" dirty="0"/>
              <a:t>Definition</a:t>
            </a:r>
            <a:r>
              <a:rPr lang="en-US" dirty="0"/>
              <a:t>: An </a:t>
            </a:r>
            <a:r>
              <a:rPr lang="en-US" i="1" dirty="0"/>
              <a:t>Euler circuit </a:t>
            </a:r>
            <a:r>
              <a:rPr lang="en-US" dirty="0"/>
              <a:t>in a graph </a:t>
            </a:r>
            <a:r>
              <a:rPr lang="en-US" i="1" dirty="0"/>
              <a:t>G</a:t>
            </a:r>
            <a:r>
              <a:rPr lang="en-US" dirty="0"/>
              <a:t> is a simple circuit containing every edge of </a:t>
            </a:r>
            <a:r>
              <a:rPr lang="en-US" i="1" dirty="0"/>
              <a:t>G</a:t>
            </a:r>
            <a:r>
              <a:rPr lang="en-US" dirty="0"/>
              <a:t>. An </a:t>
            </a:r>
            <a:r>
              <a:rPr lang="en-US" i="1" dirty="0"/>
              <a:t>Euler path </a:t>
            </a:r>
            <a:r>
              <a:rPr lang="en-US" dirty="0"/>
              <a:t>in </a:t>
            </a:r>
            <a:r>
              <a:rPr lang="en-US" i="1" dirty="0"/>
              <a:t>G</a:t>
            </a:r>
            <a:r>
              <a:rPr lang="en-US" dirty="0"/>
              <a:t> is a simple path containing every edge of </a:t>
            </a:r>
            <a:r>
              <a:rPr lang="en-US" i="1" dirty="0"/>
              <a:t>G</a:t>
            </a:r>
            <a:r>
              <a:rPr lang="en-US" dirty="0"/>
              <a:t>. </a:t>
            </a:r>
          </a:p>
          <a:p>
            <a:pPr indent="0">
              <a:buNone/>
            </a:pPr>
            <a:r>
              <a:rPr lang="en-US" b="1" dirty="0"/>
              <a:t>Example</a:t>
            </a:r>
            <a:r>
              <a:rPr lang="en-US" dirty="0"/>
              <a:t>: Which of the undirected graphs </a:t>
            </a:r>
            <a:r>
              <a:rPr lang="en-US" i="1" dirty="0"/>
              <a:t>G</a:t>
            </a:r>
            <a:r>
              <a:rPr lang="en-US" baseline="-25000" dirty="0">
                <a:latin typeface="Cambria Math" pitchFamily="18" charset="0"/>
                <a:ea typeface="Cambria Math" pitchFamily="18" charset="0"/>
              </a:rPr>
              <a:t>1</a:t>
            </a:r>
            <a:r>
              <a:rPr lang="en-US" dirty="0"/>
              <a:t>, </a:t>
            </a:r>
            <a:r>
              <a:rPr lang="en-US" i="1" dirty="0"/>
              <a:t>G</a:t>
            </a:r>
            <a:r>
              <a:rPr lang="en-US" baseline="-25000" dirty="0">
                <a:latin typeface="Cambria Math" pitchFamily="18" charset="0"/>
                <a:ea typeface="Cambria Math" pitchFamily="18" charset="0"/>
              </a:rPr>
              <a:t>2</a:t>
            </a:r>
            <a:r>
              <a:rPr lang="en-US" dirty="0"/>
              <a:t>, and </a:t>
            </a:r>
            <a:r>
              <a:rPr lang="en-US" i="1" dirty="0"/>
              <a:t>G</a:t>
            </a:r>
            <a:r>
              <a:rPr lang="en-US" baseline="-25000" dirty="0">
                <a:latin typeface="Cambria Math" pitchFamily="18" charset="0"/>
                <a:ea typeface="Cambria Math" pitchFamily="18" charset="0"/>
              </a:rPr>
              <a:t>3</a:t>
            </a:r>
            <a:r>
              <a:rPr lang="en-US" dirty="0"/>
              <a:t> has a Euler circuit? Of those that do not, which has an Euler path?</a:t>
            </a:r>
          </a:p>
          <a:p>
            <a:pPr indent="0">
              <a:buNone/>
            </a:pPr>
            <a:endParaRPr lang="en-US" dirty="0"/>
          </a:p>
          <a:p>
            <a:pPr indent="0">
              <a:buNone/>
            </a:pPr>
            <a:endParaRPr lang="en-US" dirty="0"/>
          </a:p>
          <a:p>
            <a:pPr indent="0">
              <a:buNone/>
            </a:pPr>
            <a:r>
              <a:rPr lang="en-US" dirty="0"/>
              <a:t> </a:t>
            </a:r>
          </a:p>
          <a:p>
            <a:pPr indent="0">
              <a:buNone/>
            </a:pPr>
            <a:r>
              <a:rPr lang="en-US" b="1" dirty="0"/>
              <a:t>Solution</a:t>
            </a:r>
            <a:r>
              <a:rPr lang="en-US" dirty="0"/>
              <a:t>: The graph </a:t>
            </a:r>
            <a:r>
              <a:rPr lang="en-US" i="1" dirty="0"/>
              <a:t>G</a:t>
            </a:r>
            <a:r>
              <a:rPr lang="en-US" baseline="-25000" dirty="0">
                <a:latin typeface="Cambria Math" pitchFamily="18" charset="0"/>
                <a:ea typeface="Cambria Math" pitchFamily="18" charset="0"/>
              </a:rPr>
              <a:t>1</a:t>
            </a:r>
            <a:r>
              <a:rPr lang="en-US" dirty="0"/>
              <a:t> has an Euler circuit (e.g., </a:t>
            </a:r>
            <a:r>
              <a:rPr lang="en-US" i="1" dirty="0"/>
              <a:t>a</a:t>
            </a:r>
            <a:r>
              <a:rPr lang="en-US" dirty="0"/>
              <a:t>, </a:t>
            </a:r>
            <a:r>
              <a:rPr lang="en-US" i="1" dirty="0"/>
              <a:t>e</a:t>
            </a:r>
            <a:r>
              <a:rPr lang="en-US" dirty="0"/>
              <a:t>, </a:t>
            </a:r>
            <a:r>
              <a:rPr lang="en-US" i="1" dirty="0"/>
              <a:t>c</a:t>
            </a:r>
            <a:r>
              <a:rPr lang="en-US" dirty="0"/>
              <a:t>, </a:t>
            </a:r>
            <a:r>
              <a:rPr lang="en-US" i="1" dirty="0"/>
              <a:t>d</a:t>
            </a:r>
            <a:r>
              <a:rPr lang="en-US" dirty="0"/>
              <a:t>, </a:t>
            </a:r>
            <a:r>
              <a:rPr lang="en-US" i="1" dirty="0"/>
              <a:t>e</a:t>
            </a:r>
            <a:r>
              <a:rPr lang="en-US" dirty="0"/>
              <a:t>, </a:t>
            </a:r>
            <a:r>
              <a:rPr lang="en-US" i="1" dirty="0"/>
              <a:t>b</a:t>
            </a:r>
            <a:r>
              <a:rPr lang="en-US" dirty="0"/>
              <a:t>, </a:t>
            </a:r>
            <a:r>
              <a:rPr lang="en-US" i="1" dirty="0"/>
              <a:t>a</a:t>
            </a:r>
            <a:r>
              <a:rPr lang="en-US" dirty="0"/>
              <a:t>). But, as can easily be verified by inspection, neither </a:t>
            </a:r>
            <a:r>
              <a:rPr lang="en-US" i="1" dirty="0"/>
              <a:t>G</a:t>
            </a:r>
            <a:r>
              <a:rPr lang="en-US" baseline="-25000" dirty="0">
                <a:latin typeface="Cambria Math" pitchFamily="18" charset="0"/>
                <a:ea typeface="Cambria Math" pitchFamily="18" charset="0"/>
              </a:rPr>
              <a:t>2</a:t>
            </a:r>
            <a:r>
              <a:rPr lang="en-US" dirty="0"/>
              <a:t>  nor </a:t>
            </a:r>
            <a:r>
              <a:rPr lang="en-US" i="1" dirty="0"/>
              <a:t>G</a:t>
            </a:r>
            <a:r>
              <a:rPr lang="en-US" baseline="-25000" dirty="0">
                <a:latin typeface="Cambria Math" pitchFamily="18" charset="0"/>
                <a:ea typeface="Cambria Math" pitchFamily="18" charset="0"/>
              </a:rPr>
              <a:t>3</a:t>
            </a:r>
            <a:r>
              <a:rPr lang="en-US" dirty="0"/>
              <a:t> has an Euler circuit. Note that </a:t>
            </a:r>
            <a:r>
              <a:rPr lang="en-US" i="1" dirty="0"/>
              <a:t>G</a:t>
            </a:r>
            <a:r>
              <a:rPr lang="en-US" baseline="-25000" dirty="0">
                <a:latin typeface="Cambria Math" pitchFamily="18" charset="0"/>
                <a:ea typeface="Cambria Math" pitchFamily="18" charset="0"/>
              </a:rPr>
              <a:t>3</a:t>
            </a:r>
            <a:r>
              <a:rPr lang="en-US" dirty="0"/>
              <a:t>  has an Euler path (e.g., </a:t>
            </a:r>
            <a:r>
              <a:rPr lang="en-US" i="1" dirty="0"/>
              <a:t>a</a:t>
            </a:r>
            <a:r>
              <a:rPr lang="en-US" dirty="0"/>
              <a:t>, </a:t>
            </a:r>
            <a:r>
              <a:rPr lang="en-US" i="1" dirty="0"/>
              <a:t>c</a:t>
            </a:r>
            <a:r>
              <a:rPr lang="en-US" dirty="0"/>
              <a:t>, </a:t>
            </a:r>
            <a:r>
              <a:rPr lang="en-US" i="1" dirty="0"/>
              <a:t>d</a:t>
            </a:r>
            <a:r>
              <a:rPr lang="en-US" dirty="0"/>
              <a:t>, </a:t>
            </a:r>
            <a:r>
              <a:rPr lang="en-US" i="1" dirty="0"/>
              <a:t>e</a:t>
            </a:r>
            <a:r>
              <a:rPr lang="en-US" dirty="0"/>
              <a:t>, </a:t>
            </a:r>
            <a:r>
              <a:rPr lang="en-US" i="1" dirty="0"/>
              <a:t>b</a:t>
            </a:r>
            <a:r>
              <a:rPr lang="en-US" dirty="0"/>
              <a:t>, </a:t>
            </a:r>
            <a:r>
              <a:rPr lang="en-US" i="1" dirty="0"/>
              <a:t>d, a</a:t>
            </a:r>
            <a:r>
              <a:rPr lang="en-US" dirty="0"/>
              <a:t>, </a:t>
            </a:r>
            <a:r>
              <a:rPr lang="en-US" i="1" dirty="0"/>
              <a:t>b</a:t>
            </a:r>
            <a:r>
              <a:rPr lang="en-US" dirty="0"/>
              <a:t>), but there is no Euler path in </a:t>
            </a:r>
            <a:r>
              <a:rPr lang="en-US" i="1" dirty="0"/>
              <a:t>G</a:t>
            </a:r>
            <a:r>
              <a:rPr lang="en-US" baseline="-25000" dirty="0">
                <a:latin typeface="Cambria Math" pitchFamily="18" charset="0"/>
                <a:ea typeface="Cambria Math" pitchFamily="18" charset="0"/>
              </a:rPr>
              <a:t>2</a:t>
            </a:r>
            <a:r>
              <a:rPr lang="en-US" dirty="0"/>
              <a:t>, which can be verified by inspection.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6200" y="3657600"/>
            <a:ext cx="2518410" cy="938022"/>
          </a:xfrm>
          <a:prstGeom prst="rect">
            <a:avLst/>
          </a:prstGeom>
        </p:spPr>
      </p:pic>
    </p:spTree>
    <p:extLst>
      <p:ext uri="{BB962C8B-B14F-4D97-AF65-F5344CB8AC3E}">
        <p14:creationId xmlns:p14="http://schemas.microsoft.com/office/powerpoint/2010/main" val="130301694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Necessary Conditions for Euler Circuits and Paths</a:t>
            </a:r>
          </a:p>
        </p:txBody>
      </p:sp>
      <p:sp>
        <p:nvSpPr>
          <p:cNvPr id="3" name="Content Placeholder 2"/>
          <p:cNvSpPr>
            <a:spLocks noGrp="1"/>
          </p:cNvSpPr>
          <p:nvPr>
            <p:ph idx="1"/>
          </p:nvPr>
        </p:nvSpPr>
        <p:spPr/>
        <p:txBody>
          <a:bodyPr>
            <a:normAutofit fontScale="77500" lnSpcReduction="20000"/>
          </a:bodyPr>
          <a:lstStyle/>
          <a:p>
            <a:r>
              <a:rPr lang="en-US" dirty="0"/>
              <a:t>An Euler circuit begins with a vertex </a:t>
            </a:r>
            <a:r>
              <a:rPr lang="en-US" i="1" dirty="0"/>
              <a:t>a</a:t>
            </a:r>
            <a:r>
              <a:rPr lang="en-US" dirty="0"/>
              <a:t> and continues with an edge incident with </a:t>
            </a:r>
            <a:r>
              <a:rPr lang="en-US" i="1" dirty="0"/>
              <a:t>a</a:t>
            </a:r>
            <a:r>
              <a:rPr lang="en-US" dirty="0"/>
              <a:t>, say {</a:t>
            </a:r>
            <a:r>
              <a:rPr lang="en-US" i="1" dirty="0"/>
              <a:t>a</a:t>
            </a:r>
            <a:r>
              <a:rPr lang="en-US" dirty="0"/>
              <a:t>, </a:t>
            </a:r>
            <a:r>
              <a:rPr lang="en-US" i="1" dirty="0"/>
              <a:t>b</a:t>
            </a:r>
            <a:r>
              <a:rPr lang="en-US" dirty="0"/>
              <a:t>}. The edge {</a:t>
            </a:r>
            <a:r>
              <a:rPr lang="en-US" i="1" dirty="0"/>
              <a:t>a</a:t>
            </a:r>
            <a:r>
              <a:rPr lang="en-US" dirty="0"/>
              <a:t>, </a:t>
            </a:r>
            <a:r>
              <a:rPr lang="en-US" i="1" dirty="0"/>
              <a:t>b</a:t>
            </a:r>
            <a:r>
              <a:rPr lang="en-US" dirty="0"/>
              <a:t>} contributes one to </a:t>
            </a:r>
            <a:r>
              <a:rPr lang="en-US" dirty="0" err="1"/>
              <a:t>deg</a:t>
            </a:r>
            <a:r>
              <a:rPr lang="en-US" dirty="0"/>
              <a:t>(</a:t>
            </a:r>
            <a:r>
              <a:rPr lang="en-US" i="1" dirty="0"/>
              <a:t>a</a:t>
            </a:r>
            <a:r>
              <a:rPr lang="en-US" dirty="0"/>
              <a:t>). </a:t>
            </a:r>
          </a:p>
          <a:p>
            <a:r>
              <a:rPr lang="en-US" dirty="0"/>
              <a:t>Each time the circuit passes through a vertex it contributes two to the vertex’s degree. </a:t>
            </a:r>
          </a:p>
          <a:p>
            <a:r>
              <a:rPr lang="en-US" dirty="0"/>
              <a:t>Finally, the circuit terminates where it started, contributing one to </a:t>
            </a:r>
            <a:r>
              <a:rPr lang="en-US" dirty="0" err="1"/>
              <a:t>deg</a:t>
            </a:r>
            <a:r>
              <a:rPr lang="en-US" dirty="0"/>
              <a:t>(</a:t>
            </a:r>
            <a:r>
              <a:rPr lang="en-US" i="1" dirty="0"/>
              <a:t>a</a:t>
            </a:r>
            <a:r>
              <a:rPr lang="en-US" dirty="0"/>
              <a:t>). Therefore </a:t>
            </a:r>
            <a:r>
              <a:rPr lang="en-US" dirty="0" err="1"/>
              <a:t>deg</a:t>
            </a:r>
            <a:r>
              <a:rPr lang="en-US" dirty="0"/>
              <a:t>(</a:t>
            </a:r>
            <a:r>
              <a:rPr lang="en-US" i="1" dirty="0"/>
              <a:t>a</a:t>
            </a:r>
            <a:r>
              <a:rPr lang="en-US" dirty="0"/>
              <a:t>) must be even.</a:t>
            </a:r>
          </a:p>
          <a:p>
            <a:r>
              <a:rPr lang="en-US" dirty="0"/>
              <a:t>We conclude that the degree of every other vertex must also be even.</a:t>
            </a:r>
          </a:p>
          <a:p>
            <a:r>
              <a:rPr lang="en-US" dirty="0"/>
              <a:t>By the same reasoning, we see that the initial vertex and the final vertex of an Euler path have odd degree, while every other vertex has even degree.  So, a graph with an Euler path has exactly two vertices of odd degree.</a:t>
            </a:r>
          </a:p>
          <a:p>
            <a:r>
              <a:rPr lang="en-US" dirty="0"/>
              <a:t>In the next slide we will show that these necessary conditions are also sufficient conditions.</a:t>
            </a:r>
          </a:p>
        </p:txBody>
      </p:sp>
    </p:spTree>
    <p:extLst>
      <p:ext uri="{BB962C8B-B14F-4D97-AF65-F5344CB8AC3E}">
        <p14:creationId xmlns:p14="http://schemas.microsoft.com/office/powerpoint/2010/main" val="24355992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Sufficient Conditions for Euler Circuits and Paths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1175"/>
            <a:ext cx="2286000" cy="1371013"/>
          </a:xfrm>
          <a:prstGeom prst="rect">
            <a:avLst/>
          </a:prstGeom>
        </p:spPr>
      </p:pic>
      <p:sp>
        <p:nvSpPr>
          <p:cNvPr id="6" name="Content Placeholder 5"/>
          <p:cNvSpPr>
            <a:spLocks noGrp="1"/>
          </p:cNvSpPr>
          <p:nvPr>
            <p:ph idx="1"/>
          </p:nvPr>
        </p:nvSpPr>
        <p:spPr>
          <a:xfrm>
            <a:off x="533400" y="2067628"/>
            <a:ext cx="8229600" cy="4389120"/>
          </a:xfrm>
        </p:spPr>
        <p:txBody>
          <a:bodyPr>
            <a:normAutofit fontScale="62500" lnSpcReduction="20000"/>
          </a:bodyPr>
          <a:lstStyle/>
          <a:p>
            <a:pPr indent="0">
              <a:buNone/>
            </a:pPr>
            <a:r>
              <a:rPr lang="en-US" dirty="0"/>
              <a:t>Suppose that </a:t>
            </a:r>
            <a:r>
              <a:rPr lang="en-US" i="1" dirty="0"/>
              <a:t>G</a:t>
            </a:r>
            <a:r>
              <a:rPr lang="en-US" dirty="0"/>
              <a:t> is a connected </a:t>
            </a:r>
            <a:r>
              <a:rPr lang="en-US" dirty="0" err="1"/>
              <a:t>multigraph</a:t>
            </a:r>
            <a:r>
              <a:rPr lang="en-US" dirty="0"/>
              <a:t> with ≥ </a:t>
            </a:r>
            <a:r>
              <a:rPr lang="en-US" dirty="0">
                <a:latin typeface="Cambria Math" pitchFamily="18" charset="0"/>
                <a:ea typeface="Cambria Math" pitchFamily="18" charset="0"/>
              </a:rPr>
              <a:t>2</a:t>
            </a:r>
            <a:r>
              <a:rPr lang="en-US" dirty="0"/>
              <a:t> vertices, all of even degree.  Let </a:t>
            </a:r>
            <a:r>
              <a:rPr lang="en-US" i="1" dirty="0"/>
              <a:t>x</a:t>
            </a:r>
            <a:r>
              <a:rPr lang="en-US" baseline="-25000" dirty="0">
                <a:latin typeface="Cambria Math" pitchFamily="18" charset="0"/>
                <a:ea typeface="Cambria Math" pitchFamily="18" charset="0"/>
              </a:rPr>
              <a:t>0</a:t>
            </a:r>
            <a:r>
              <a:rPr lang="en-US" dirty="0"/>
              <a:t> = </a:t>
            </a:r>
            <a:r>
              <a:rPr lang="en-US" i="1" dirty="0"/>
              <a:t>a</a:t>
            </a:r>
            <a:r>
              <a:rPr lang="en-US" dirty="0"/>
              <a:t> be a vertex of even degree. Choose an edge {</a:t>
            </a:r>
            <a:r>
              <a:rPr lang="en-US" i="1" dirty="0"/>
              <a:t>x</a:t>
            </a:r>
            <a:r>
              <a:rPr lang="en-US" baseline="-25000" dirty="0">
                <a:latin typeface="Cambria Math" pitchFamily="18" charset="0"/>
                <a:ea typeface="Cambria Math" pitchFamily="18" charset="0"/>
              </a:rPr>
              <a:t>0</a:t>
            </a:r>
            <a:r>
              <a:rPr lang="en-US" dirty="0">
                <a:latin typeface="Cambria Math" pitchFamily="18" charset="0"/>
                <a:ea typeface="Cambria Math" pitchFamily="18" charset="0"/>
              </a:rPr>
              <a:t>,</a:t>
            </a:r>
            <a:r>
              <a:rPr lang="en-US" i="1" dirty="0"/>
              <a:t> x</a:t>
            </a:r>
            <a:r>
              <a:rPr lang="en-US" baseline="-25000" dirty="0">
                <a:latin typeface="Cambria Math" pitchFamily="18" charset="0"/>
                <a:ea typeface="Cambria Math" pitchFamily="18" charset="0"/>
              </a:rPr>
              <a:t>1</a:t>
            </a:r>
            <a:r>
              <a:rPr lang="en-US" dirty="0">
                <a:latin typeface="Cambria Math" pitchFamily="18" charset="0"/>
                <a:ea typeface="Cambria Math" pitchFamily="18" charset="0"/>
              </a:rPr>
              <a:t>} incident with </a:t>
            </a:r>
            <a:r>
              <a:rPr lang="en-US" i="1" dirty="0">
                <a:ea typeface="Cambria Math" pitchFamily="18" charset="0"/>
              </a:rPr>
              <a:t>a</a:t>
            </a:r>
            <a:r>
              <a:rPr lang="en-US" dirty="0">
                <a:latin typeface="Cambria Math" pitchFamily="18" charset="0"/>
                <a:ea typeface="Cambria Math" pitchFamily="18" charset="0"/>
              </a:rPr>
              <a:t> and proceed to build a simple path </a:t>
            </a:r>
            <a:r>
              <a:rPr lang="en-US" dirty="0"/>
              <a:t>{</a:t>
            </a:r>
            <a:r>
              <a:rPr lang="en-US" i="1" dirty="0"/>
              <a:t>x</a:t>
            </a:r>
            <a:r>
              <a:rPr lang="en-US" baseline="-25000" dirty="0">
                <a:latin typeface="Cambria Math" pitchFamily="18" charset="0"/>
                <a:ea typeface="Cambria Math" pitchFamily="18" charset="0"/>
              </a:rPr>
              <a:t>0</a:t>
            </a:r>
            <a:r>
              <a:rPr lang="en-US" dirty="0">
                <a:latin typeface="Cambria Math" pitchFamily="18" charset="0"/>
                <a:ea typeface="Cambria Math" pitchFamily="18" charset="0"/>
              </a:rPr>
              <a:t>,</a:t>
            </a:r>
            <a:r>
              <a:rPr lang="en-US" i="1" dirty="0"/>
              <a:t> x</a:t>
            </a:r>
            <a:r>
              <a:rPr lang="en-US" baseline="-25000" dirty="0">
                <a:latin typeface="Cambria Math" pitchFamily="18" charset="0"/>
                <a:ea typeface="Cambria Math" pitchFamily="18" charset="0"/>
              </a:rPr>
              <a:t>1</a:t>
            </a:r>
            <a:r>
              <a:rPr lang="en-US" dirty="0">
                <a:latin typeface="Cambria Math" pitchFamily="18" charset="0"/>
                <a:ea typeface="Cambria Math" pitchFamily="18" charset="0"/>
              </a:rPr>
              <a:t>},</a:t>
            </a:r>
            <a:r>
              <a:rPr lang="en-US" dirty="0"/>
              <a:t> {</a:t>
            </a:r>
            <a:r>
              <a:rPr lang="en-US" i="1" dirty="0"/>
              <a:t>x</a:t>
            </a:r>
            <a:r>
              <a:rPr lang="en-US" baseline="-25000" dirty="0">
                <a:latin typeface="Cambria Math" pitchFamily="18" charset="0"/>
                <a:ea typeface="Cambria Math" pitchFamily="18" charset="0"/>
              </a:rPr>
              <a:t>1</a:t>
            </a:r>
            <a:r>
              <a:rPr lang="en-US" dirty="0">
                <a:latin typeface="Cambria Math" pitchFamily="18" charset="0"/>
                <a:ea typeface="Cambria Math" pitchFamily="18" charset="0"/>
              </a:rPr>
              <a:t>,</a:t>
            </a:r>
            <a:r>
              <a:rPr lang="en-US" i="1" dirty="0"/>
              <a:t> x</a:t>
            </a:r>
            <a:r>
              <a:rPr lang="en-US" baseline="-25000" dirty="0">
                <a:latin typeface="Cambria Math" pitchFamily="18" charset="0"/>
                <a:ea typeface="Cambria Math" pitchFamily="18" charset="0"/>
              </a:rPr>
              <a:t>2</a:t>
            </a:r>
            <a:r>
              <a:rPr lang="en-US" dirty="0">
                <a:latin typeface="Cambria Math" pitchFamily="18" charset="0"/>
                <a:ea typeface="Cambria Math" pitchFamily="18" charset="0"/>
              </a:rPr>
              <a:t>}, …, </a:t>
            </a:r>
            <a:r>
              <a:rPr lang="en-US" dirty="0"/>
              <a:t>{</a:t>
            </a:r>
            <a:r>
              <a:rPr lang="en-US" i="1" dirty="0"/>
              <a:t>x</a:t>
            </a:r>
            <a:r>
              <a:rPr lang="en-US" i="1" baseline="-25000" dirty="0">
                <a:ea typeface="Cambria Math" pitchFamily="18" charset="0"/>
              </a:rPr>
              <a:t>n</a:t>
            </a:r>
            <a:r>
              <a:rPr lang="en-US" baseline="-25000" dirty="0">
                <a:latin typeface="Cambria Math" pitchFamily="18" charset="0"/>
                <a:ea typeface="Cambria Math" pitchFamily="18" charset="0"/>
              </a:rPr>
              <a:t>-1</a:t>
            </a:r>
            <a:r>
              <a:rPr lang="en-US" dirty="0">
                <a:latin typeface="Cambria Math" pitchFamily="18" charset="0"/>
                <a:ea typeface="Cambria Math" pitchFamily="18" charset="0"/>
              </a:rPr>
              <a:t>,</a:t>
            </a:r>
            <a:r>
              <a:rPr lang="en-US" i="1" dirty="0"/>
              <a:t> </a:t>
            </a:r>
            <a:r>
              <a:rPr lang="en-US" i="1" dirty="0" err="1"/>
              <a:t>x</a:t>
            </a:r>
            <a:r>
              <a:rPr lang="en-US" i="1" baseline="-25000" dirty="0" err="1">
                <a:ea typeface="Cambria Math" pitchFamily="18" charset="0"/>
              </a:rPr>
              <a:t>n</a:t>
            </a:r>
            <a:r>
              <a:rPr lang="en-US" dirty="0">
                <a:latin typeface="Cambria Math" pitchFamily="18" charset="0"/>
                <a:ea typeface="Cambria Math" pitchFamily="18" charset="0"/>
              </a:rPr>
              <a:t>} by adding edges one by one  until another edge can not be added. </a:t>
            </a:r>
          </a:p>
          <a:p>
            <a:pPr indent="0">
              <a:buNone/>
            </a:pPr>
            <a:r>
              <a:rPr lang="en-US" dirty="0">
                <a:latin typeface="Cambria Math" pitchFamily="18" charset="0"/>
                <a:ea typeface="Cambria Math" pitchFamily="18" charset="0"/>
              </a:rPr>
              <a:t>                                                                                    </a:t>
            </a:r>
          </a:p>
          <a:p>
            <a:pPr indent="0">
              <a:buNone/>
            </a:pPr>
            <a:endParaRPr lang="en-US" dirty="0">
              <a:latin typeface="Cambria Math" pitchFamily="18" charset="0"/>
              <a:ea typeface="Cambria Math" pitchFamily="18" charset="0"/>
            </a:endParaRPr>
          </a:p>
          <a:p>
            <a:pPr indent="0">
              <a:buNone/>
            </a:pPr>
            <a:endParaRPr lang="en-US" dirty="0">
              <a:latin typeface="Cambria Math" pitchFamily="18" charset="0"/>
              <a:ea typeface="Cambria Math" pitchFamily="18" charset="0"/>
            </a:endParaRPr>
          </a:p>
          <a:p>
            <a:pPr indent="0">
              <a:buNone/>
            </a:pPr>
            <a:endParaRPr lang="en-US" dirty="0">
              <a:latin typeface="Cambria Math" pitchFamily="18" charset="0"/>
              <a:ea typeface="Cambria Math" pitchFamily="18" charset="0"/>
            </a:endParaRPr>
          </a:p>
          <a:p>
            <a:pPr marL="0" indent="0">
              <a:buNone/>
            </a:pPr>
            <a:endParaRPr lang="en-US" dirty="0">
              <a:latin typeface="Cambria Math" pitchFamily="18" charset="0"/>
              <a:ea typeface="Cambria Math" pitchFamily="18" charset="0"/>
            </a:endParaRPr>
          </a:p>
          <a:p>
            <a:pPr marL="0" indent="0">
              <a:buNone/>
            </a:pPr>
            <a:endParaRPr lang="en-US" dirty="0">
              <a:latin typeface="Cambria Math" pitchFamily="18" charset="0"/>
              <a:ea typeface="Cambria Math" pitchFamily="18" charset="0"/>
            </a:endParaRPr>
          </a:p>
          <a:p>
            <a:r>
              <a:rPr lang="en-US" dirty="0">
                <a:latin typeface="Cambria Math" pitchFamily="18" charset="0"/>
                <a:ea typeface="Cambria Math" pitchFamily="18" charset="0"/>
              </a:rPr>
              <a:t>The path begins at </a:t>
            </a:r>
            <a:r>
              <a:rPr lang="en-US" i="1" dirty="0">
                <a:ea typeface="Cambria Math" pitchFamily="18" charset="0"/>
              </a:rPr>
              <a:t>a</a:t>
            </a:r>
            <a:r>
              <a:rPr lang="en-US" dirty="0">
                <a:latin typeface="Cambria Math" pitchFamily="18" charset="0"/>
                <a:ea typeface="Cambria Math" pitchFamily="18" charset="0"/>
              </a:rPr>
              <a:t> with an edge of the form {</a:t>
            </a:r>
            <a:r>
              <a:rPr lang="en-US" i="1" dirty="0">
                <a:ea typeface="Cambria Math" pitchFamily="18" charset="0"/>
              </a:rPr>
              <a:t>a</a:t>
            </a:r>
            <a:r>
              <a:rPr lang="en-US" dirty="0">
                <a:latin typeface="Cambria Math" pitchFamily="18" charset="0"/>
                <a:ea typeface="Cambria Math" pitchFamily="18" charset="0"/>
              </a:rPr>
              <a:t>, </a:t>
            </a:r>
            <a:r>
              <a:rPr lang="en-US" i="1" dirty="0">
                <a:ea typeface="Cambria Math" pitchFamily="18" charset="0"/>
              </a:rPr>
              <a:t>x</a:t>
            </a:r>
            <a:r>
              <a:rPr lang="en-US" dirty="0">
                <a:latin typeface="Cambria Math" pitchFamily="18" charset="0"/>
                <a:ea typeface="Cambria Math" pitchFamily="18" charset="0"/>
              </a:rPr>
              <a:t>}; we show that it must terminate at </a:t>
            </a:r>
            <a:r>
              <a:rPr lang="en-US" i="1" dirty="0">
                <a:ea typeface="Cambria Math" pitchFamily="18" charset="0"/>
              </a:rPr>
              <a:t>a</a:t>
            </a:r>
            <a:r>
              <a:rPr lang="en-US" dirty="0">
                <a:latin typeface="Cambria Math" pitchFamily="18" charset="0"/>
                <a:ea typeface="Cambria Math" pitchFamily="18" charset="0"/>
              </a:rPr>
              <a:t> with an edge of the form    {</a:t>
            </a:r>
            <a:r>
              <a:rPr lang="en-US" i="1" dirty="0">
                <a:ea typeface="Cambria Math" pitchFamily="18" charset="0"/>
              </a:rPr>
              <a:t>y</a:t>
            </a:r>
            <a:r>
              <a:rPr lang="en-US" dirty="0">
                <a:latin typeface="Cambria Math" pitchFamily="18" charset="0"/>
                <a:ea typeface="Cambria Math" pitchFamily="18" charset="0"/>
              </a:rPr>
              <a:t>, </a:t>
            </a:r>
            <a:r>
              <a:rPr lang="en-US" i="1" dirty="0">
                <a:ea typeface="Cambria Math" pitchFamily="18" charset="0"/>
              </a:rPr>
              <a:t>a</a:t>
            </a:r>
            <a:r>
              <a:rPr lang="en-US" dirty="0">
                <a:latin typeface="Cambria Math" pitchFamily="18" charset="0"/>
                <a:ea typeface="Cambria Math" pitchFamily="18" charset="0"/>
              </a:rPr>
              <a:t>}.  Since each vertex has an even degree, there must be an even number of edges incident with this vertex. Hence, every time we enter a vertex other than </a:t>
            </a:r>
            <a:r>
              <a:rPr lang="en-US" i="1" dirty="0">
                <a:ea typeface="Cambria Math" pitchFamily="18" charset="0"/>
              </a:rPr>
              <a:t>a</a:t>
            </a:r>
            <a:r>
              <a:rPr lang="en-US" dirty="0">
                <a:latin typeface="Cambria Math" pitchFamily="18" charset="0"/>
                <a:ea typeface="Cambria Math" pitchFamily="18" charset="0"/>
              </a:rPr>
              <a:t>, we can leave it. Therefore, the path can only end at </a:t>
            </a:r>
            <a:r>
              <a:rPr lang="en-US" i="1" dirty="0">
                <a:ea typeface="Cambria Math" pitchFamily="18" charset="0"/>
              </a:rPr>
              <a:t>a</a:t>
            </a:r>
            <a:r>
              <a:rPr lang="en-US" dirty="0">
                <a:latin typeface="Cambria Math" pitchFamily="18" charset="0"/>
                <a:ea typeface="Cambria Math" pitchFamily="18" charset="0"/>
              </a:rPr>
              <a:t>.</a:t>
            </a:r>
          </a:p>
          <a:p>
            <a:r>
              <a:rPr lang="en-US" dirty="0">
                <a:ea typeface="Cambria Math" pitchFamily="18" charset="0"/>
              </a:rPr>
              <a:t>If all of the edges have been used, an Euler circuit has been constructed. Otherwise, consider the </a:t>
            </a:r>
            <a:r>
              <a:rPr lang="en-US" dirty="0" err="1">
                <a:ea typeface="Cambria Math" pitchFamily="18" charset="0"/>
              </a:rPr>
              <a:t>subgraph</a:t>
            </a:r>
            <a:r>
              <a:rPr lang="en-US" dirty="0">
                <a:ea typeface="Cambria Math" pitchFamily="18" charset="0"/>
              </a:rPr>
              <a:t> </a:t>
            </a:r>
            <a:r>
              <a:rPr lang="en-US" i="1" dirty="0">
                <a:ea typeface="Cambria Math" pitchFamily="18" charset="0"/>
              </a:rPr>
              <a:t>H</a:t>
            </a:r>
            <a:r>
              <a:rPr lang="en-US" dirty="0">
                <a:ea typeface="Cambria Math" pitchFamily="18" charset="0"/>
              </a:rPr>
              <a:t> obtained from </a:t>
            </a:r>
            <a:r>
              <a:rPr lang="en-US" i="1" dirty="0">
                <a:ea typeface="Cambria Math" pitchFamily="18" charset="0"/>
              </a:rPr>
              <a:t>G</a:t>
            </a:r>
            <a:r>
              <a:rPr lang="en-US" dirty="0">
                <a:ea typeface="Cambria Math" pitchFamily="18" charset="0"/>
              </a:rPr>
              <a:t> by deleting the edges already used. </a:t>
            </a:r>
          </a:p>
          <a:p>
            <a:pPr marL="0" indent="0">
              <a:buNone/>
            </a:pPr>
            <a:endParaRPr lang="en-US" dirty="0">
              <a:ea typeface="Cambria Math" pitchFamily="18" charset="0"/>
            </a:endParaRPr>
          </a:p>
          <a:p>
            <a:pPr marL="0" indent="0">
              <a:buNone/>
            </a:pPr>
            <a:endParaRPr lang="en-US" dirty="0">
              <a:ea typeface="Cambria Math" pitchFamily="18" charset="0"/>
            </a:endParaRPr>
          </a:p>
          <a:p>
            <a:pPr marL="0" indent="0">
              <a:buNone/>
            </a:pPr>
            <a:endParaRPr lang="en-US" dirty="0">
              <a:ea typeface="Cambria Math" pitchFamily="18" charset="0"/>
            </a:endParaRPr>
          </a:p>
          <a:p>
            <a:endParaRPr lang="en-US" dirty="0">
              <a:ea typeface="Cambria Math" pitchFamily="18" charset="0"/>
            </a:endParaRPr>
          </a:p>
          <a:p>
            <a:pPr marL="0" indent="0">
              <a:buNone/>
            </a:pPr>
            <a:endParaRPr lang="en-US" dirty="0">
              <a:ea typeface="Cambria Math" pitchFamily="18" charset="0"/>
            </a:endParaRPr>
          </a:p>
          <a:p>
            <a:pPr marL="0" indent="0">
              <a:buNone/>
            </a:pPr>
            <a:endParaRPr lang="en-US" dirty="0">
              <a:ea typeface="Cambria Math" pitchFamily="18" charset="0"/>
            </a:endParaRPr>
          </a:p>
        </p:txBody>
      </p:sp>
      <p:sp>
        <p:nvSpPr>
          <p:cNvPr id="3" name="TextBox 2"/>
          <p:cNvSpPr txBox="1"/>
          <p:nvPr/>
        </p:nvSpPr>
        <p:spPr>
          <a:xfrm>
            <a:off x="871330" y="3161182"/>
            <a:ext cx="4038600" cy="830997"/>
          </a:xfrm>
          <a:prstGeom prst="rect">
            <a:avLst/>
          </a:prstGeom>
          <a:noFill/>
          <a:ln>
            <a:solidFill>
              <a:schemeClr val="tx2"/>
            </a:solidFill>
          </a:ln>
        </p:spPr>
        <p:txBody>
          <a:bodyPr wrap="square" rtlCol="0">
            <a:spAutoFit/>
          </a:bodyPr>
          <a:lstStyle/>
          <a:p>
            <a:pPr indent="0">
              <a:buNone/>
            </a:pPr>
            <a:r>
              <a:rPr lang="en-US" sz="1600" dirty="0">
                <a:latin typeface="Cambria Math" pitchFamily="18" charset="0"/>
                <a:ea typeface="Cambria Math" pitchFamily="18" charset="0"/>
              </a:rPr>
              <a:t>We illustrate this idea in the graph  G here. We begin at </a:t>
            </a:r>
            <a:r>
              <a:rPr lang="en-US" sz="1600" i="1" dirty="0">
                <a:ea typeface="Cambria Math" pitchFamily="18" charset="0"/>
              </a:rPr>
              <a:t>a</a:t>
            </a:r>
            <a:r>
              <a:rPr lang="en-US" sz="1600" dirty="0">
                <a:latin typeface="Cambria Math" pitchFamily="18" charset="0"/>
                <a:ea typeface="Cambria Math" pitchFamily="18" charset="0"/>
              </a:rPr>
              <a:t> and choose the edges                     {</a:t>
            </a:r>
            <a:r>
              <a:rPr lang="en-US" sz="1600" i="1" dirty="0">
                <a:ea typeface="Cambria Math" pitchFamily="18" charset="0"/>
              </a:rPr>
              <a:t>a</a:t>
            </a:r>
            <a:r>
              <a:rPr lang="en-US" sz="1600" dirty="0">
                <a:latin typeface="Cambria Math" pitchFamily="18" charset="0"/>
                <a:ea typeface="Cambria Math" pitchFamily="18" charset="0"/>
              </a:rPr>
              <a:t>, </a:t>
            </a:r>
            <a:r>
              <a:rPr lang="en-US" sz="1600" i="1" dirty="0">
                <a:ea typeface="Cambria Math" pitchFamily="18" charset="0"/>
              </a:rPr>
              <a:t>f</a:t>
            </a:r>
            <a:r>
              <a:rPr lang="en-US" sz="1600" dirty="0">
                <a:latin typeface="Cambria Math" pitchFamily="18" charset="0"/>
                <a:ea typeface="Cambria Math" pitchFamily="18" charset="0"/>
              </a:rPr>
              <a:t>}, {</a:t>
            </a:r>
            <a:r>
              <a:rPr lang="en-US" sz="1600" i="1" dirty="0">
                <a:ea typeface="Cambria Math" pitchFamily="18" charset="0"/>
              </a:rPr>
              <a:t>f,</a:t>
            </a:r>
            <a:r>
              <a:rPr lang="en-US" sz="1600" dirty="0">
                <a:latin typeface="Cambria Math" pitchFamily="18" charset="0"/>
                <a:ea typeface="Cambria Math" pitchFamily="18" charset="0"/>
              </a:rPr>
              <a:t> </a:t>
            </a:r>
            <a:r>
              <a:rPr lang="en-US" sz="1600" i="1" dirty="0">
                <a:ea typeface="Cambria Math" pitchFamily="18" charset="0"/>
              </a:rPr>
              <a:t>c</a:t>
            </a:r>
            <a:r>
              <a:rPr lang="en-US" sz="1600" dirty="0">
                <a:latin typeface="Cambria Math" pitchFamily="18" charset="0"/>
                <a:ea typeface="Cambria Math" pitchFamily="18" charset="0"/>
              </a:rPr>
              <a:t>}, {</a:t>
            </a:r>
            <a:r>
              <a:rPr lang="en-US" sz="1600" i="1" dirty="0">
                <a:ea typeface="Cambria Math" pitchFamily="18" charset="0"/>
              </a:rPr>
              <a:t>c</a:t>
            </a:r>
            <a:r>
              <a:rPr lang="en-US" sz="1600" dirty="0">
                <a:latin typeface="Cambria Math" pitchFamily="18" charset="0"/>
                <a:ea typeface="Cambria Math" pitchFamily="18" charset="0"/>
              </a:rPr>
              <a:t>, </a:t>
            </a:r>
            <a:r>
              <a:rPr lang="en-US" sz="1600" i="1" dirty="0">
                <a:ea typeface="Cambria Math" pitchFamily="18" charset="0"/>
              </a:rPr>
              <a:t>b</a:t>
            </a:r>
            <a:r>
              <a:rPr lang="en-US" sz="1600" dirty="0">
                <a:latin typeface="Cambria Math" pitchFamily="18" charset="0"/>
                <a:ea typeface="Cambria Math" pitchFamily="18" charset="0"/>
              </a:rPr>
              <a:t>}, and {</a:t>
            </a:r>
            <a:r>
              <a:rPr lang="en-US" sz="1600" i="1" dirty="0">
                <a:ea typeface="Cambria Math" pitchFamily="18" charset="0"/>
              </a:rPr>
              <a:t>b</a:t>
            </a:r>
            <a:r>
              <a:rPr lang="en-US" sz="1600" dirty="0">
                <a:latin typeface="Cambria Math" pitchFamily="18" charset="0"/>
                <a:ea typeface="Cambria Math" pitchFamily="18" charset="0"/>
              </a:rPr>
              <a:t>, </a:t>
            </a:r>
            <a:r>
              <a:rPr lang="en-US" sz="1600" i="1" dirty="0">
                <a:ea typeface="Cambria Math" pitchFamily="18" charset="0"/>
              </a:rPr>
              <a:t>a</a:t>
            </a:r>
            <a:r>
              <a:rPr lang="en-US" sz="1600" dirty="0">
                <a:latin typeface="Cambria Math" pitchFamily="18" charset="0"/>
                <a:ea typeface="Cambria Math" pitchFamily="18" charset="0"/>
              </a:rPr>
              <a:t>} in succession.</a:t>
            </a:r>
          </a:p>
        </p:txBody>
      </p:sp>
      <p:sp>
        <p:nvSpPr>
          <p:cNvPr id="5" name="TextBox 4"/>
          <p:cNvSpPr txBox="1"/>
          <p:nvPr/>
        </p:nvSpPr>
        <p:spPr>
          <a:xfrm>
            <a:off x="990600" y="5867400"/>
            <a:ext cx="3200400" cy="584775"/>
          </a:xfrm>
          <a:prstGeom prst="rect">
            <a:avLst/>
          </a:prstGeom>
          <a:noFill/>
          <a:ln>
            <a:solidFill>
              <a:schemeClr val="tx2"/>
            </a:solidFill>
          </a:ln>
        </p:spPr>
        <p:txBody>
          <a:bodyPr wrap="square" rtlCol="0">
            <a:spAutoFit/>
          </a:bodyPr>
          <a:lstStyle/>
          <a:p>
            <a:r>
              <a:rPr lang="en-US" sz="1600" dirty="0">
                <a:ea typeface="Cambria Math" pitchFamily="18" charset="0"/>
              </a:rPr>
              <a:t>In the example </a:t>
            </a:r>
            <a:r>
              <a:rPr lang="en-US" sz="1600" i="1" dirty="0">
                <a:ea typeface="Cambria Math" pitchFamily="18" charset="0"/>
              </a:rPr>
              <a:t>H</a:t>
            </a:r>
            <a:r>
              <a:rPr lang="en-US" sz="1600" dirty="0">
                <a:ea typeface="Cambria Math" pitchFamily="18" charset="0"/>
              </a:rPr>
              <a:t> consists of the vertices  </a:t>
            </a:r>
            <a:r>
              <a:rPr lang="en-US" sz="1600" i="1" dirty="0">
                <a:ea typeface="Cambria Math" pitchFamily="18" charset="0"/>
              </a:rPr>
              <a:t>c</a:t>
            </a:r>
            <a:r>
              <a:rPr lang="en-US" sz="1600" dirty="0">
                <a:ea typeface="Cambria Math" pitchFamily="18" charset="0"/>
              </a:rPr>
              <a:t>, </a:t>
            </a:r>
            <a:r>
              <a:rPr lang="en-US" sz="1600" i="1" dirty="0">
                <a:ea typeface="Cambria Math" pitchFamily="18" charset="0"/>
              </a:rPr>
              <a:t>d</a:t>
            </a:r>
            <a:r>
              <a:rPr lang="en-US" sz="1600" dirty="0">
                <a:ea typeface="Cambria Math" pitchFamily="18" charset="0"/>
              </a:rPr>
              <a:t>, </a:t>
            </a:r>
            <a:r>
              <a:rPr lang="en-US" sz="1600" i="1" dirty="0">
                <a:ea typeface="Cambria Math" pitchFamily="18" charset="0"/>
              </a:rPr>
              <a:t>e</a:t>
            </a:r>
            <a:r>
              <a:rPr lang="en-US" sz="1600" dirty="0">
                <a:ea typeface="Cambria Math" pitchFamily="18" charset="0"/>
              </a:rPr>
              <a:t>. </a:t>
            </a:r>
          </a:p>
        </p:txBody>
      </p:sp>
    </p:spTree>
    <p:extLst>
      <p:ext uri="{BB962C8B-B14F-4D97-AF65-F5344CB8AC3E}">
        <p14:creationId xmlns:p14="http://schemas.microsoft.com/office/powerpoint/2010/main" val="175094390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Sufficient Conditions for Euler Circuits and Paths (</a:t>
            </a:r>
            <a:r>
              <a:rPr lang="en-US" sz="4000" i="1" dirty="0"/>
              <a:t>continued</a:t>
            </a:r>
            <a:r>
              <a:rPr lang="en-US" sz="4000" dirty="0"/>
              <a: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1295400"/>
            <a:ext cx="2286000" cy="1371013"/>
          </a:xfrm>
          <a:prstGeom prst="rect">
            <a:avLst/>
          </a:prstGeom>
        </p:spPr>
      </p:pic>
      <p:sp>
        <p:nvSpPr>
          <p:cNvPr id="6" name="Content Placeholder 5"/>
          <p:cNvSpPr>
            <a:spLocks noGrp="1"/>
          </p:cNvSpPr>
          <p:nvPr>
            <p:ph idx="1"/>
          </p:nvPr>
        </p:nvSpPr>
        <p:spPr>
          <a:xfrm>
            <a:off x="533400" y="1981200"/>
            <a:ext cx="8229600" cy="4389120"/>
          </a:xfrm>
        </p:spPr>
        <p:txBody>
          <a:bodyPr>
            <a:normAutofit fontScale="62500" lnSpcReduction="20000"/>
          </a:bodyPr>
          <a:lstStyle/>
          <a:p>
            <a:pPr marL="0" indent="0">
              <a:buNone/>
            </a:pPr>
            <a:endParaRPr lang="en-US" dirty="0">
              <a:ea typeface="Cambria Math" pitchFamily="18" charset="0"/>
            </a:endParaRPr>
          </a:p>
          <a:p>
            <a:pPr marL="0" indent="0">
              <a:buNone/>
            </a:pPr>
            <a:endParaRPr lang="en-US" dirty="0">
              <a:ea typeface="Cambria Math" pitchFamily="18" charset="0"/>
            </a:endParaRPr>
          </a:p>
          <a:p>
            <a:pPr marL="0" indent="0">
              <a:buNone/>
            </a:pPr>
            <a:endParaRPr lang="en-US" dirty="0">
              <a:ea typeface="Cambria Math" pitchFamily="18" charset="0"/>
            </a:endParaRPr>
          </a:p>
          <a:p>
            <a:r>
              <a:rPr lang="en-US" dirty="0">
                <a:ea typeface="Cambria Math" pitchFamily="18" charset="0"/>
              </a:rPr>
              <a:t>Because G is connected, H must have at least one vertex in common with the circuit that has been deleted. </a:t>
            </a:r>
          </a:p>
          <a:p>
            <a:endParaRPr lang="en-US" dirty="0">
              <a:ea typeface="Cambria Math" pitchFamily="18" charset="0"/>
            </a:endParaRPr>
          </a:p>
          <a:p>
            <a:pPr marL="0" indent="0">
              <a:buNone/>
            </a:pPr>
            <a:endParaRPr lang="en-US" dirty="0">
              <a:ea typeface="Cambria Math" pitchFamily="18" charset="0"/>
            </a:endParaRPr>
          </a:p>
          <a:p>
            <a:pPr marL="0" indent="0">
              <a:buNone/>
            </a:pPr>
            <a:endParaRPr lang="en-US" dirty="0">
              <a:ea typeface="Cambria Math" pitchFamily="18" charset="0"/>
            </a:endParaRPr>
          </a:p>
          <a:p>
            <a:r>
              <a:rPr lang="en-US" dirty="0">
                <a:ea typeface="Cambria Math" pitchFamily="18" charset="0"/>
              </a:rPr>
              <a:t> Every vertex in H must have even degree because all the vertices in </a:t>
            </a:r>
            <a:r>
              <a:rPr lang="en-US" i="1" dirty="0">
                <a:ea typeface="Cambria Math" pitchFamily="18" charset="0"/>
              </a:rPr>
              <a:t>G</a:t>
            </a:r>
            <a:r>
              <a:rPr lang="en-US" dirty="0">
                <a:ea typeface="Cambria Math" pitchFamily="18" charset="0"/>
              </a:rPr>
              <a:t> have even degree and for each vertex, pairs of edges incident with this vertex have been deleted. Beginning with the shared vertex construct a path  ending in the same vertex (as was done before). Then splice this new circuit into the original circuit.</a:t>
            </a:r>
          </a:p>
          <a:p>
            <a:endParaRPr lang="en-US" dirty="0">
              <a:ea typeface="Cambria Math" pitchFamily="18" charset="0"/>
            </a:endParaRPr>
          </a:p>
          <a:p>
            <a:pPr marL="0" indent="0">
              <a:buNone/>
            </a:pPr>
            <a:endParaRPr lang="en-US" dirty="0">
              <a:ea typeface="Cambria Math" pitchFamily="18" charset="0"/>
            </a:endParaRPr>
          </a:p>
          <a:p>
            <a:pPr marL="0" indent="0">
              <a:buNone/>
            </a:pPr>
            <a:endParaRPr lang="en-US" dirty="0">
              <a:ea typeface="Cambria Math" pitchFamily="18" charset="0"/>
            </a:endParaRPr>
          </a:p>
          <a:p>
            <a:r>
              <a:rPr lang="en-US" dirty="0">
                <a:ea typeface="Cambria Math" pitchFamily="18" charset="0"/>
              </a:rPr>
              <a:t>Continue this process until all edges have been used. This produces an Euler circuit. Since every edge is included and no edge is included more than once.</a:t>
            </a:r>
          </a:p>
          <a:p>
            <a:r>
              <a:rPr lang="en-US" dirty="0"/>
              <a:t>Similar reasoning can be used to show that a graph with exactly two vertices of odd degree must have an Euler path connecting these two vertices of odd degree</a:t>
            </a:r>
          </a:p>
        </p:txBody>
      </p:sp>
      <p:sp>
        <p:nvSpPr>
          <p:cNvPr id="7" name="TextBox 6"/>
          <p:cNvSpPr txBox="1"/>
          <p:nvPr/>
        </p:nvSpPr>
        <p:spPr>
          <a:xfrm>
            <a:off x="914400" y="3429000"/>
            <a:ext cx="3498575" cy="338554"/>
          </a:xfrm>
          <a:prstGeom prst="rect">
            <a:avLst/>
          </a:prstGeom>
          <a:noFill/>
          <a:ln>
            <a:solidFill>
              <a:schemeClr val="tx2"/>
            </a:solidFill>
          </a:ln>
        </p:spPr>
        <p:txBody>
          <a:bodyPr wrap="square" rtlCol="0">
            <a:spAutoFit/>
          </a:bodyPr>
          <a:lstStyle/>
          <a:p>
            <a:r>
              <a:rPr lang="en-US" sz="1600" dirty="0">
                <a:ea typeface="Cambria Math" pitchFamily="18" charset="0"/>
              </a:rPr>
              <a:t>In the example, the vertex is </a:t>
            </a:r>
            <a:r>
              <a:rPr lang="en-US" sz="1600" i="1" dirty="0">
                <a:ea typeface="Cambria Math" pitchFamily="18" charset="0"/>
              </a:rPr>
              <a:t>c</a:t>
            </a:r>
            <a:r>
              <a:rPr lang="en-US" sz="1050" i="1" dirty="0">
                <a:ea typeface="Cambria Math" pitchFamily="18" charset="0"/>
              </a:rPr>
              <a:t>.</a:t>
            </a:r>
            <a:endParaRPr lang="en-US" sz="1050" dirty="0"/>
          </a:p>
        </p:txBody>
      </p:sp>
      <p:sp>
        <p:nvSpPr>
          <p:cNvPr id="8" name="TextBox 7"/>
          <p:cNvSpPr txBox="1"/>
          <p:nvPr/>
        </p:nvSpPr>
        <p:spPr>
          <a:xfrm>
            <a:off x="914400" y="4800600"/>
            <a:ext cx="4533900" cy="584775"/>
          </a:xfrm>
          <a:prstGeom prst="rect">
            <a:avLst/>
          </a:prstGeom>
          <a:noFill/>
          <a:ln>
            <a:solidFill>
              <a:schemeClr val="tx2"/>
            </a:solidFill>
          </a:ln>
        </p:spPr>
        <p:txBody>
          <a:bodyPr wrap="square" rtlCol="0">
            <a:spAutoFit/>
          </a:bodyPr>
          <a:lstStyle/>
          <a:p>
            <a:r>
              <a:rPr lang="en-US" sz="1600" dirty="0">
                <a:ea typeface="Cambria Math" pitchFamily="18" charset="0"/>
              </a:rPr>
              <a:t>In the example, we end up with the circuit    </a:t>
            </a:r>
            <a:r>
              <a:rPr lang="en-US" sz="1600" i="1" dirty="0">
                <a:ea typeface="Cambria Math" pitchFamily="18" charset="0"/>
              </a:rPr>
              <a:t>a, f, c, d, e, c, b, a</a:t>
            </a:r>
            <a:r>
              <a:rPr lang="en-US" sz="1600" dirty="0">
                <a:ea typeface="Cambria Math" pitchFamily="18" charset="0"/>
              </a:rPr>
              <a:t>.  </a:t>
            </a:r>
          </a:p>
        </p:txBody>
      </p:sp>
    </p:spTree>
    <p:extLst>
      <p:ext uri="{BB962C8B-B14F-4D97-AF65-F5344CB8AC3E}">
        <p14:creationId xmlns:p14="http://schemas.microsoft.com/office/powerpoint/2010/main" val="591940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a:bodyPr>
          <a:lstStyle/>
          <a:p>
            <a:r>
              <a:rPr lang="en-US" sz="3600" dirty="0"/>
              <a:t>Graph Models: Computer Networks</a:t>
            </a:r>
          </a:p>
        </p:txBody>
      </p:sp>
      <p:sp>
        <p:nvSpPr>
          <p:cNvPr id="3" name="Content Placeholder 2"/>
          <p:cNvSpPr>
            <a:spLocks noGrp="1"/>
          </p:cNvSpPr>
          <p:nvPr>
            <p:ph idx="1"/>
          </p:nvPr>
        </p:nvSpPr>
        <p:spPr/>
        <p:txBody>
          <a:bodyPr>
            <a:normAutofit fontScale="77500" lnSpcReduction="20000"/>
          </a:bodyPr>
          <a:lstStyle/>
          <a:p>
            <a:r>
              <a:rPr lang="en-US" dirty="0"/>
              <a:t>When we build a graph model, we use the appropriate type of graph to capture the important features of the application. </a:t>
            </a:r>
          </a:p>
          <a:p>
            <a:r>
              <a:rPr lang="en-US" dirty="0"/>
              <a:t>We illustrate this process using graph models of different types of computer networks. In all these graph models, the vertices represent data centers and the edges represent communication links.</a:t>
            </a:r>
          </a:p>
          <a:p>
            <a:r>
              <a:rPr lang="en-US" dirty="0"/>
              <a:t> To model a computer network where we are only concerned with whether two data centers are connected by a communications link, we use a simple graph. This is the appropriate type of graph when we only care whether two data centers are directly linked (and not how many links there may be) and all communications links work in both directions.</a:t>
            </a:r>
          </a:p>
          <a:p>
            <a:endParaRPr lang="en-US" dirty="0"/>
          </a:p>
          <a:p>
            <a:pPr marL="0" indent="0">
              <a:buNone/>
            </a:pPr>
            <a:r>
              <a:rPr lang="en-US" dirty="0"/>
              <a:t> </a:t>
            </a:r>
          </a:p>
          <a:p>
            <a:pPr marL="0" indent="0">
              <a:buNone/>
            </a:pPr>
            <a:r>
              <a:rPr lang="en-US" dirty="0"/>
              <a:t>  </a:t>
            </a:r>
          </a:p>
          <a:p>
            <a:endParaRPr lang="en-US" dirty="0"/>
          </a:p>
          <a:p>
            <a:endParaRPr lang="en-US" dirty="0"/>
          </a:p>
          <a:p>
            <a:endParaRPr lang="en-US" dirty="0"/>
          </a:p>
          <a:p>
            <a:endParaRPr lang="en-US" dirty="0"/>
          </a:p>
        </p:txBody>
      </p:sp>
      <p:pic>
        <p:nvPicPr>
          <p:cNvPr id="5" name="Content Placeholder 3" descr="09001.jpg"/>
          <p:cNvPicPr>
            <a:picLocks noChangeAspect="1"/>
          </p:cNvPicPr>
          <p:nvPr/>
        </p:nvPicPr>
        <p:blipFill>
          <a:blip r:embed="rId2" cstate="print"/>
          <a:stretch>
            <a:fillRect/>
          </a:stretch>
        </p:blipFill>
        <p:spPr>
          <a:xfrm>
            <a:off x="1631502" y="4876800"/>
            <a:ext cx="5517754" cy="1447800"/>
          </a:xfrm>
          <a:prstGeom prst="rect">
            <a:avLst/>
          </a:prstGeom>
        </p:spPr>
      </p:pic>
    </p:spTree>
    <p:extLst>
      <p:ext uri="{BB962C8B-B14F-4D97-AF65-F5344CB8AC3E}">
        <p14:creationId xmlns:p14="http://schemas.microsoft.com/office/powerpoint/2010/main" val="267642257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Algorithm for Constructing an  Euler Circuits</a:t>
            </a:r>
          </a:p>
        </p:txBody>
      </p:sp>
      <p:sp>
        <p:nvSpPr>
          <p:cNvPr id="3" name="Content Placeholder 2"/>
          <p:cNvSpPr>
            <a:spLocks noGrp="1"/>
          </p:cNvSpPr>
          <p:nvPr>
            <p:ph idx="1"/>
          </p:nvPr>
        </p:nvSpPr>
        <p:spPr/>
        <p:txBody>
          <a:bodyPr/>
          <a:lstStyle/>
          <a:p>
            <a:pPr marL="0" indent="0">
              <a:buNone/>
            </a:pPr>
            <a:r>
              <a:rPr lang="en-US" dirty="0"/>
              <a:t>In our proof we developed this algorithms for constructing a Euler circuit in a graph with no vertices of odd degree.</a:t>
            </a:r>
          </a:p>
        </p:txBody>
      </p:sp>
      <p:sp>
        <p:nvSpPr>
          <p:cNvPr id="4" name="Content Placeholder 2"/>
          <p:cNvSpPr txBox="1">
            <a:spLocks/>
          </p:cNvSpPr>
          <p:nvPr/>
        </p:nvSpPr>
        <p:spPr>
          <a:xfrm>
            <a:off x="685800" y="3429000"/>
            <a:ext cx="8153400" cy="3124199"/>
          </a:xfrm>
          <a:prstGeom prst="rect">
            <a:avLst/>
          </a:prstGeom>
          <a:ln>
            <a:solidFill>
              <a:schemeClr val="accent1"/>
            </a:solidFill>
          </a:ln>
        </p:spPr>
        <p:txBody>
          <a:bodyPr vert="horz">
            <a:normAutofit fontScale="70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   procedure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i="1" dirty="0"/>
              <a:t>Euler</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lang="en-US" sz="2600" i="1" dirty="0"/>
              <a:t>G</a:t>
            </a:r>
            <a:r>
              <a:rPr kumimoji="0" lang="en-US" sz="2600" b="0" i="0" u="none" strike="noStrike" kern="1200" cap="none" spc="0" normalizeH="0" baseline="0" noProof="0" dirty="0">
                <a:ln>
                  <a:noFill/>
                </a:ln>
                <a:solidFill>
                  <a:schemeClr val="tx1"/>
                </a:solidFill>
                <a:effectLst/>
                <a:uLnTx/>
                <a:uFillTx/>
                <a:latin typeface="+mn-lt"/>
                <a:ea typeface="+mn-ea"/>
                <a:cs typeface="+mn-cs"/>
              </a:rPr>
              <a:t>: connected</a:t>
            </a:r>
            <a:r>
              <a:rPr kumimoji="0" lang="en-US" sz="2600" b="0" i="0" u="none" strike="noStrike" kern="1200" cap="none" spc="0" normalizeH="0" noProof="0" dirty="0">
                <a:ln>
                  <a:noFill/>
                </a:ln>
                <a:solidFill>
                  <a:schemeClr val="tx1"/>
                </a:solidFill>
                <a:effectLst/>
                <a:uLnTx/>
                <a:uFillTx/>
                <a:latin typeface="+mn-lt"/>
                <a:ea typeface="+mn-ea"/>
                <a:cs typeface="+mn-cs"/>
              </a:rPr>
              <a:t> </a:t>
            </a:r>
            <a:r>
              <a:rPr kumimoji="0" lang="en-US" sz="2600" b="0" i="0" u="none" strike="noStrike" kern="1200" cap="none" spc="0" normalizeH="0" noProof="0" dirty="0" err="1">
                <a:ln>
                  <a:noFill/>
                </a:ln>
                <a:solidFill>
                  <a:schemeClr val="tx1"/>
                </a:solidFill>
                <a:effectLst/>
                <a:uLnTx/>
                <a:uFillTx/>
                <a:latin typeface="+mn-lt"/>
                <a:ea typeface="+mn-ea"/>
                <a:cs typeface="+mn-cs"/>
              </a:rPr>
              <a:t>multigraph</a:t>
            </a:r>
            <a:r>
              <a:rPr kumimoji="0" lang="en-US" sz="2600" b="0" i="0" u="none" strike="noStrike" kern="1200" cap="none" spc="0" normalizeH="0" noProof="0" dirty="0">
                <a:ln>
                  <a:noFill/>
                </a:ln>
                <a:solidFill>
                  <a:schemeClr val="tx1"/>
                </a:solidFill>
                <a:effectLst/>
                <a:uLnTx/>
                <a:uFillTx/>
                <a:latin typeface="+mn-lt"/>
                <a:ea typeface="+mn-ea"/>
                <a:cs typeface="+mn-cs"/>
              </a:rPr>
              <a:t> with all vertices of even degree</a:t>
            </a:r>
            <a:r>
              <a:rPr kumimoji="0" lang="en-US" sz="26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a:ln>
                  <a:noFill/>
                </a:ln>
                <a:solidFill>
                  <a:schemeClr val="tx1"/>
                </a:solidFill>
                <a:effectLst/>
                <a:uLnTx/>
                <a:uFillTx/>
                <a:latin typeface="+mn-lt"/>
                <a:ea typeface="+mn-ea"/>
                <a:cs typeface="+mn-cs"/>
              </a:rPr>
              <a:t>   </a:t>
            </a:r>
            <a:r>
              <a:rPr lang="en-US" sz="2600" i="1" dirty="0"/>
              <a:t>circuit</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lang="en-US" sz="2600" dirty="0">
                <a:ea typeface="Cambria Math" pitchFamily="18" charset="0"/>
              </a:rPr>
              <a:t>a circuit in </a:t>
            </a:r>
            <a:r>
              <a:rPr lang="en-US" sz="2600" i="1" dirty="0">
                <a:ea typeface="Cambria Math" pitchFamily="18" charset="0"/>
              </a:rPr>
              <a:t>G </a:t>
            </a:r>
            <a:r>
              <a:rPr lang="en-US" sz="2600" dirty="0">
                <a:ea typeface="Cambria Math" pitchFamily="18" charset="0"/>
              </a:rPr>
              <a:t>beginning at an arbitrarily chosen vertex with edges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a:ea typeface="Cambria Math" pitchFamily="18" charset="0"/>
              </a:rPr>
              <a:t>                   successively  </a:t>
            </a:r>
            <a:r>
              <a:rPr kumimoji="0" lang="en-US" sz="2600" b="0" i="0" u="none" strike="noStrike" kern="1200" cap="none" spc="0" normalizeH="0" noProof="0" dirty="0">
                <a:ln>
                  <a:noFill/>
                </a:ln>
                <a:solidFill>
                  <a:schemeClr val="tx1"/>
                </a:solidFill>
                <a:effectLst/>
                <a:uLnTx/>
                <a:uFillTx/>
                <a:latin typeface="+mn-lt"/>
                <a:ea typeface="Cambria Math" pitchFamily="18" charset="0"/>
                <a:cs typeface="+mn-cs"/>
              </a:rPr>
              <a:t>added to form a path that returns to this vertex. </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a:ln>
                  <a:noFill/>
                </a:ln>
                <a:solidFill>
                  <a:schemeClr val="tx1"/>
                </a:solidFill>
                <a:effectLst/>
                <a:uLnTx/>
                <a:uFillTx/>
                <a:latin typeface="+mn-lt"/>
                <a:ea typeface="+mn-ea"/>
                <a:cs typeface="+mn-cs"/>
              </a:rPr>
              <a:t>    H</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lang="en-US" sz="2600" i="1" dirty="0"/>
              <a:t>G</a:t>
            </a:r>
            <a:r>
              <a:rPr lang="en-US" sz="2600" dirty="0"/>
              <a:t> with the edges of this circuit removed</a:t>
            </a:r>
            <a:r>
              <a:rPr kumimoji="0" lang="en-US" sz="2600" b="0" u="none" strike="noStrike" kern="1200" cap="none" spc="0" normalizeH="0" baseline="0" noProof="0" dirty="0">
                <a:ln>
                  <a:noFill/>
                </a:ln>
                <a:solidFill>
                  <a:schemeClr val="tx1"/>
                </a:solidFill>
                <a:effectLst/>
                <a:uLnTx/>
                <a:uFillTx/>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b="1" dirty="0"/>
              <a:t>while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i="1" dirty="0"/>
              <a:t>H </a:t>
            </a:r>
            <a:r>
              <a:rPr kumimoji="0" lang="en-US" sz="2600" b="0" i="0" u="none" strike="noStrike" kern="1200" cap="none" spc="0" normalizeH="0" baseline="0" noProof="0" dirty="0">
                <a:ln>
                  <a:noFill/>
                </a:ln>
                <a:solidFill>
                  <a:schemeClr val="tx1"/>
                </a:solidFill>
                <a:effectLst/>
                <a:uLnTx/>
                <a:uFillTx/>
                <a:latin typeface="+mn-lt"/>
                <a:ea typeface="+mn-ea"/>
                <a:cs typeface="+mn-cs"/>
              </a:rPr>
              <a:t> has edges</a:t>
            </a:r>
            <a:endParaRPr lang="en-US" sz="2600" b="1" dirty="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i="1" dirty="0"/>
              <a:t>         </a:t>
            </a:r>
            <a:r>
              <a:rPr lang="en-US" sz="2600" i="1" dirty="0" err="1"/>
              <a:t>subciruit</a:t>
            </a:r>
            <a:r>
              <a:rPr lang="en-US" sz="2600" i="1" dirty="0"/>
              <a:t> </a:t>
            </a:r>
            <a:r>
              <a:rPr kumimoji="0" lang="en-US" sz="2600" b="0" i="0" u="none" strike="noStrike" kern="1200" cap="none" spc="0" normalizeH="0" baseline="0" noProof="0" dirty="0">
                <a:ln>
                  <a:noFill/>
                </a:ln>
                <a:solidFill>
                  <a:schemeClr val="tx1"/>
                </a:solidFill>
                <a:effectLst/>
                <a:uLnTx/>
                <a:uFillTx/>
                <a:latin typeface="+mn-lt"/>
                <a:ea typeface="+mn-ea"/>
                <a:cs typeface="+mn-cs"/>
              </a:rPr>
              <a:t> := a</a:t>
            </a:r>
            <a:r>
              <a:rPr kumimoji="0" lang="en-US" sz="2600" b="0" i="0" u="none" strike="noStrike" kern="1200" cap="none" spc="0" normalizeH="0" noProof="0" dirty="0">
                <a:ln>
                  <a:noFill/>
                </a:ln>
                <a:solidFill>
                  <a:schemeClr val="tx1"/>
                </a:solidFill>
                <a:effectLst/>
                <a:uLnTx/>
                <a:uFillTx/>
                <a:latin typeface="+mn-lt"/>
                <a:ea typeface="+mn-ea"/>
                <a:cs typeface="+mn-cs"/>
              </a:rPr>
              <a:t> circuit in </a:t>
            </a:r>
            <a:r>
              <a:rPr kumimoji="0" lang="en-US" sz="2600" b="0" i="1" u="none" strike="noStrike" kern="1200" cap="none" spc="0" normalizeH="0" noProof="0" dirty="0">
                <a:ln>
                  <a:noFill/>
                </a:ln>
                <a:solidFill>
                  <a:schemeClr val="tx1"/>
                </a:solidFill>
                <a:effectLst/>
                <a:uLnTx/>
                <a:uFillTx/>
                <a:latin typeface="+mn-lt"/>
                <a:ea typeface="+mn-ea"/>
                <a:cs typeface="+mn-cs"/>
              </a:rPr>
              <a:t>H</a:t>
            </a:r>
            <a:r>
              <a:rPr kumimoji="0" lang="en-US" sz="2600" b="0" i="0" u="none" strike="noStrike" kern="1200" cap="none" spc="0" normalizeH="0" noProof="0" dirty="0">
                <a:ln>
                  <a:noFill/>
                </a:ln>
                <a:solidFill>
                  <a:schemeClr val="tx1"/>
                </a:solidFill>
                <a:effectLst/>
                <a:uLnTx/>
                <a:uFillTx/>
                <a:latin typeface="+mn-lt"/>
                <a:ea typeface="+mn-ea"/>
                <a:cs typeface="+mn-cs"/>
              </a:rPr>
              <a:t> beginning at a vertex in </a:t>
            </a:r>
            <a:r>
              <a:rPr kumimoji="0" lang="en-US" sz="2600" b="0" i="1" u="none" strike="noStrike" kern="1200" cap="none" spc="0" normalizeH="0" noProof="0" dirty="0">
                <a:ln>
                  <a:noFill/>
                </a:ln>
                <a:solidFill>
                  <a:schemeClr val="tx1"/>
                </a:solidFill>
                <a:effectLst/>
                <a:uLnTx/>
                <a:uFillTx/>
                <a:latin typeface="+mn-lt"/>
                <a:ea typeface="+mn-ea"/>
                <a:cs typeface="+mn-cs"/>
              </a:rPr>
              <a:t>H</a:t>
            </a:r>
            <a:r>
              <a:rPr kumimoji="0" lang="en-US" sz="2600" b="0" i="0" u="none" strike="noStrike" kern="1200" cap="none" spc="0" normalizeH="0" noProof="0" dirty="0">
                <a:ln>
                  <a:noFill/>
                </a:ln>
                <a:solidFill>
                  <a:schemeClr val="tx1"/>
                </a:solidFill>
                <a:effectLst/>
                <a:uLnTx/>
                <a:uFillTx/>
                <a:latin typeface="+mn-lt"/>
                <a:ea typeface="+mn-ea"/>
                <a:cs typeface="+mn-cs"/>
              </a:rPr>
              <a:t> that also is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a:t>                             </a:t>
            </a:r>
            <a:r>
              <a:rPr kumimoji="0" lang="en-US" sz="2600" b="0" i="0" u="none" strike="noStrike" kern="1200" cap="none" spc="0" normalizeH="0" noProof="0" dirty="0">
                <a:ln>
                  <a:noFill/>
                </a:ln>
                <a:solidFill>
                  <a:schemeClr val="tx1"/>
                </a:solidFill>
                <a:effectLst/>
                <a:uLnTx/>
                <a:uFillTx/>
                <a:latin typeface="+mn-lt"/>
                <a:ea typeface="+mn-ea"/>
                <a:cs typeface="+mn-cs"/>
              </a:rPr>
              <a:t>an endpoint of an edge in circuit.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a:t>        </a:t>
            </a:r>
            <a:r>
              <a:rPr lang="en-US" sz="2600" i="1" dirty="0"/>
              <a:t>H</a:t>
            </a:r>
            <a:r>
              <a:rPr lang="en-US" sz="2600" dirty="0"/>
              <a:t> := </a:t>
            </a:r>
            <a:r>
              <a:rPr lang="en-US" sz="2600" i="1" dirty="0"/>
              <a:t>H</a:t>
            </a:r>
            <a:r>
              <a:rPr lang="en-US" sz="2600" dirty="0"/>
              <a:t> with edges of </a:t>
            </a:r>
            <a:r>
              <a:rPr lang="en-US" sz="2600" i="1" dirty="0" err="1"/>
              <a:t>subciruit</a:t>
            </a:r>
            <a:r>
              <a:rPr lang="en-US" sz="2600" dirty="0"/>
              <a:t> and all isolated vertices removed</a:t>
            </a:r>
            <a:endParaRPr kumimoji="0" lang="en-US" sz="2600" b="0" i="0" u="none" strike="noStrike" kern="1200" cap="none" spc="0" normalizeH="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a:t>        </a:t>
            </a:r>
            <a:r>
              <a:rPr lang="en-US" sz="2600" i="1" dirty="0"/>
              <a:t>circuit </a:t>
            </a:r>
            <a:r>
              <a:rPr lang="en-US" sz="2600" dirty="0"/>
              <a:t>:= </a:t>
            </a:r>
            <a:r>
              <a:rPr lang="en-US" sz="2600" i="1" dirty="0"/>
              <a:t>circuit</a:t>
            </a:r>
            <a:r>
              <a:rPr lang="en-US" sz="2600" dirty="0"/>
              <a:t> with </a:t>
            </a:r>
            <a:r>
              <a:rPr lang="en-US" sz="2600" dirty="0" err="1"/>
              <a:t>s</a:t>
            </a:r>
            <a:r>
              <a:rPr lang="en-US" sz="2600" i="1" dirty="0" err="1"/>
              <a:t>ubcircuit</a:t>
            </a:r>
            <a:r>
              <a:rPr lang="en-US" sz="2600" dirty="0"/>
              <a:t> inserted at the appropriate vertex. </a:t>
            </a:r>
            <a:endParaRPr kumimoji="0" lang="en-US" sz="2600" b="0" i="0" u="none" strike="noStrike" kern="1200" cap="none" spc="0" normalizeH="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a:ln>
                  <a:noFill/>
                </a:ln>
                <a:solidFill>
                  <a:schemeClr val="tx1"/>
                </a:solidFill>
                <a:effectLst/>
                <a:uLnTx/>
                <a:uFillTx/>
                <a:latin typeface="+mn-lt"/>
                <a:ea typeface="+mn-ea"/>
                <a:cs typeface="+mn-cs"/>
              </a:rPr>
              <a:t>return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i="1" dirty="0"/>
              <a:t>circuit</a:t>
            </a:r>
            <a:r>
              <a:rPr kumimoji="0" lang="en-US" sz="2600" b="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circuit</a:t>
            </a:r>
            <a:r>
              <a:rPr kumimoji="0" lang="en-US" sz="2600" b="0" u="none" strike="noStrike" kern="1200" cap="none" spc="0" normalizeH="0" noProof="0" dirty="0">
                <a:ln>
                  <a:noFill/>
                </a:ln>
                <a:solidFill>
                  <a:schemeClr val="tx1"/>
                </a:solidFill>
                <a:effectLst/>
                <a:uLnTx/>
                <a:uFillTx/>
                <a:latin typeface="+mn-lt"/>
                <a:ea typeface="+mn-ea"/>
                <a:cs typeface="+mn-cs"/>
              </a:rPr>
              <a:t> is an Euler circuit</a:t>
            </a:r>
            <a:r>
              <a:rPr lang="en-US" sz="2600" dirty="0"/>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63423242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Necessary and Sufficient Conditions for Euler Circuits and Paths (</a:t>
            </a:r>
            <a:r>
              <a:rPr lang="en-US" sz="4000" i="1" dirty="0"/>
              <a:t>continued</a:t>
            </a:r>
            <a:r>
              <a:rPr lang="en-US" sz="4000" dirty="0"/>
              <a:t>)</a:t>
            </a:r>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Theorem</a:t>
            </a:r>
            <a:r>
              <a:rPr lang="en-US" dirty="0"/>
              <a:t>: A connected </a:t>
            </a:r>
            <a:r>
              <a:rPr lang="en-US" dirty="0" err="1"/>
              <a:t>multigraph</a:t>
            </a:r>
            <a:r>
              <a:rPr lang="en-US" dirty="0"/>
              <a:t> with at least two vertices has an Euler circuit if and only if each of its vertices has an even degree and it has an Euler path if and only if it has exactly two vertices of odd degree.</a:t>
            </a:r>
          </a:p>
          <a:p>
            <a:pPr marL="0" indent="0">
              <a:buNone/>
            </a:pPr>
            <a:endParaRPr lang="en-US" dirty="0"/>
          </a:p>
          <a:p>
            <a:pPr marL="0" indent="0">
              <a:buNone/>
            </a:pPr>
            <a:r>
              <a:rPr lang="en-US" b="1" dirty="0"/>
              <a:t>Example</a:t>
            </a:r>
            <a:r>
              <a:rPr lang="en-US" dirty="0"/>
              <a:t>: Two of the vertices in the </a:t>
            </a:r>
            <a:r>
              <a:rPr lang="en-US" dirty="0" err="1"/>
              <a:t>multigraph</a:t>
            </a:r>
            <a:r>
              <a:rPr lang="en-US" dirty="0"/>
              <a:t> model of the  K</a:t>
            </a:r>
            <a:r>
              <a:rPr lang="az-Cyrl-AZ" dirty="0">
                <a:latin typeface="Cambria Math"/>
                <a:ea typeface="Cambria Math"/>
              </a:rPr>
              <a:t>ӧ</a:t>
            </a:r>
            <a:r>
              <a:rPr lang="en-US" dirty="0" err="1"/>
              <a:t>nigsberg</a:t>
            </a:r>
            <a:r>
              <a:rPr lang="en-US" dirty="0"/>
              <a:t> bridge problem have odd degree.   Hence, there is no Euler circuit in this </a:t>
            </a:r>
            <a:r>
              <a:rPr lang="en-US" dirty="0" err="1"/>
              <a:t>multigraph</a:t>
            </a:r>
            <a:r>
              <a:rPr lang="en-US" dirty="0"/>
              <a:t> and  it is impossible to start at a given point, cross each bridge exactly once, and return to the starting point. </a:t>
            </a:r>
          </a:p>
          <a:p>
            <a:pPr marL="0" indent="0">
              <a:buNone/>
            </a:pPr>
            <a:endParaRPr lang="en-US" dirty="0"/>
          </a:p>
          <a:p>
            <a:pPr marL="0" indent="0">
              <a:buNone/>
            </a:pPr>
            <a:r>
              <a:rPr lang="en-US" dirty="0"/>
              <a:t> </a:t>
            </a:r>
          </a:p>
          <a:p>
            <a:pPr marL="0" indent="0">
              <a:buNone/>
            </a:pPr>
            <a:endParaRPr lang="en-US" dirty="0"/>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5181600"/>
            <a:ext cx="834390" cy="1433322"/>
          </a:xfrm>
          <a:prstGeom prst="rect">
            <a:avLst/>
          </a:prstGeom>
        </p:spPr>
      </p:pic>
    </p:spTree>
    <p:extLst>
      <p:ext uri="{BB962C8B-B14F-4D97-AF65-F5344CB8AC3E}">
        <p14:creationId xmlns:p14="http://schemas.microsoft.com/office/powerpoint/2010/main" val="128266142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90600"/>
          </a:xfrm>
        </p:spPr>
        <p:txBody>
          <a:bodyPr>
            <a:noAutofit/>
          </a:bodyPr>
          <a:lstStyle/>
          <a:p>
            <a:r>
              <a:rPr lang="en-US" sz="4400" dirty="0"/>
              <a:t>Euler Circuits and Paths </a:t>
            </a:r>
          </a:p>
        </p:txBody>
      </p:sp>
      <p:sp>
        <p:nvSpPr>
          <p:cNvPr id="3" name="Content Placeholder 2"/>
          <p:cNvSpPr>
            <a:spLocks noGrp="1"/>
          </p:cNvSpPr>
          <p:nvPr>
            <p:ph idx="1"/>
          </p:nvPr>
        </p:nvSpPr>
        <p:spPr/>
        <p:txBody>
          <a:bodyPr>
            <a:normAutofit fontScale="77500" lnSpcReduction="20000"/>
          </a:bodyPr>
          <a:lstStyle/>
          <a:p>
            <a:pPr indent="0">
              <a:buNone/>
            </a:pPr>
            <a:endParaRPr lang="en-US" dirty="0"/>
          </a:p>
          <a:p>
            <a:pPr indent="0">
              <a:buNone/>
            </a:pPr>
            <a:r>
              <a:rPr lang="en-US" b="1" dirty="0"/>
              <a:t>Example</a:t>
            </a:r>
            <a:r>
              <a:rPr lang="en-US" dirty="0"/>
              <a:t>:</a:t>
            </a:r>
          </a:p>
          <a:p>
            <a:pPr indent="0">
              <a:buNone/>
            </a:pPr>
            <a:endParaRPr lang="en-US" dirty="0"/>
          </a:p>
          <a:p>
            <a:pPr indent="0">
              <a:buNone/>
            </a:pPr>
            <a:endParaRPr lang="en-US" dirty="0"/>
          </a:p>
          <a:p>
            <a:pPr indent="0">
              <a:buNone/>
            </a:pPr>
            <a:endParaRPr lang="en-US" dirty="0"/>
          </a:p>
          <a:p>
            <a:pPr indent="0">
              <a:buNone/>
            </a:pPr>
            <a:endParaRPr lang="en-US" dirty="0"/>
          </a:p>
          <a:p>
            <a:pPr indent="0">
              <a:buNone/>
            </a:pPr>
            <a:r>
              <a:rPr lang="en-US" i="1" dirty="0"/>
              <a:t>G</a:t>
            </a:r>
            <a:r>
              <a:rPr lang="en-US" baseline="-25000" dirty="0">
                <a:latin typeface="Cambria Math" pitchFamily="18" charset="0"/>
                <a:ea typeface="Cambria Math" pitchFamily="18" charset="0"/>
              </a:rPr>
              <a:t>1</a:t>
            </a:r>
            <a:r>
              <a:rPr lang="en-US" dirty="0"/>
              <a:t> contains exactly two vertices of odd degree (</a:t>
            </a:r>
            <a:r>
              <a:rPr lang="en-US" i="1" dirty="0"/>
              <a:t>b</a:t>
            </a:r>
            <a:r>
              <a:rPr lang="en-US" dirty="0"/>
              <a:t> and </a:t>
            </a:r>
            <a:r>
              <a:rPr lang="en-US" i="1" dirty="0"/>
              <a:t>d</a:t>
            </a:r>
            <a:r>
              <a:rPr lang="en-US" dirty="0"/>
              <a:t>). Hence it has an Euler path, e.g.,  </a:t>
            </a:r>
            <a:r>
              <a:rPr lang="en-US" i="1" dirty="0"/>
              <a:t>d</a:t>
            </a:r>
            <a:r>
              <a:rPr lang="en-US" dirty="0"/>
              <a:t>, </a:t>
            </a:r>
            <a:r>
              <a:rPr lang="en-US" i="1" dirty="0"/>
              <a:t>a</a:t>
            </a:r>
            <a:r>
              <a:rPr lang="en-US" dirty="0"/>
              <a:t>, </a:t>
            </a:r>
            <a:r>
              <a:rPr lang="en-US" i="1" dirty="0"/>
              <a:t>b</a:t>
            </a:r>
            <a:r>
              <a:rPr lang="en-US" dirty="0"/>
              <a:t>, </a:t>
            </a:r>
            <a:r>
              <a:rPr lang="en-US" i="1" dirty="0"/>
              <a:t>c</a:t>
            </a:r>
            <a:r>
              <a:rPr lang="en-US" dirty="0"/>
              <a:t>, </a:t>
            </a:r>
            <a:r>
              <a:rPr lang="en-US" i="1" dirty="0"/>
              <a:t>d</a:t>
            </a:r>
            <a:r>
              <a:rPr lang="en-US" dirty="0"/>
              <a:t>, </a:t>
            </a:r>
            <a:r>
              <a:rPr lang="en-US" i="1" dirty="0"/>
              <a:t>b</a:t>
            </a:r>
            <a:r>
              <a:rPr lang="en-US" dirty="0"/>
              <a:t>.</a:t>
            </a:r>
          </a:p>
          <a:p>
            <a:pPr indent="0">
              <a:buNone/>
            </a:pPr>
            <a:r>
              <a:rPr lang="en-US" dirty="0"/>
              <a:t> </a:t>
            </a:r>
          </a:p>
          <a:p>
            <a:pPr indent="0">
              <a:buNone/>
            </a:pPr>
            <a:r>
              <a:rPr lang="en-US" i="1" dirty="0"/>
              <a:t>G</a:t>
            </a:r>
            <a:r>
              <a:rPr lang="en-US" baseline="-25000" dirty="0">
                <a:latin typeface="Cambria Math" pitchFamily="18" charset="0"/>
                <a:ea typeface="Cambria Math" pitchFamily="18" charset="0"/>
              </a:rPr>
              <a:t>2</a:t>
            </a:r>
            <a:r>
              <a:rPr lang="en-US" dirty="0"/>
              <a:t> has exactly two vertices of odd degree (</a:t>
            </a:r>
            <a:r>
              <a:rPr lang="en-US" i="1" dirty="0"/>
              <a:t>b</a:t>
            </a:r>
            <a:r>
              <a:rPr lang="en-US" dirty="0"/>
              <a:t> and </a:t>
            </a:r>
            <a:r>
              <a:rPr lang="en-US" i="1" dirty="0"/>
              <a:t>d</a:t>
            </a:r>
            <a:r>
              <a:rPr lang="en-US" dirty="0"/>
              <a:t>). Hence it has an Euler path, e.g.,  </a:t>
            </a:r>
            <a:r>
              <a:rPr lang="en-US" i="1" dirty="0"/>
              <a:t>b</a:t>
            </a:r>
            <a:r>
              <a:rPr lang="en-US" dirty="0"/>
              <a:t>, </a:t>
            </a:r>
            <a:r>
              <a:rPr lang="en-US" i="1" dirty="0"/>
              <a:t>a</a:t>
            </a:r>
            <a:r>
              <a:rPr lang="en-US" dirty="0"/>
              <a:t>, </a:t>
            </a:r>
            <a:r>
              <a:rPr lang="en-US" i="1" dirty="0"/>
              <a:t>g</a:t>
            </a:r>
            <a:r>
              <a:rPr lang="en-US" dirty="0"/>
              <a:t>, </a:t>
            </a:r>
            <a:r>
              <a:rPr lang="en-US" i="1" dirty="0"/>
              <a:t>f</a:t>
            </a:r>
            <a:r>
              <a:rPr lang="en-US" dirty="0"/>
              <a:t>, </a:t>
            </a:r>
            <a:r>
              <a:rPr lang="en-US" i="1" dirty="0"/>
              <a:t>e</a:t>
            </a:r>
            <a:r>
              <a:rPr lang="en-US" dirty="0"/>
              <a:t>, </a:t>
            </a:r>
            <a:r>
              <a:rPr lang="en-US" i="1" dirty="0"/>
              <a:t>d</a:t>
            </a:r>
            <a:r>
              <a:rPr lang="en-US" dirty="0"/>
              <a:t>, </a:t>
            </a:r>
            <a:r>
              <a:rPr lang="en-US" i="1" dirty="0"/>
              <a:t>c</a:t>
            </a:r>
            <a:r>
              <a:rPr lang="en-US" dirty="0"/>
              <a:t>, </a:t>
            </a:r>
            <a:r>
              <a:rPr lang="en-US" i="1" dirty="0"/>
              <a:t>g</a:t>
            </a:r>
            <a:r>
              <a:rPr lang="en-US" dirty="0"/>
              <a:t>, </a:t>
            </a:r>
            <a:r>
              <a:rPr lang="en-US" i="1" dirty="0"/>
              <a:t>b</a:t>
            </a:r>
            <a:r>
              <a:rPr lang="en-US" dirty="0"/>
              <a:t>, </a:t>
            </a:r>
            <a:r>
              <a:rPr lang="en-US" i="1" dirty="0"/>
              <a:t>c, f</a:t>
            </a:r>
            <a:r>
              <a:rPr lang="en-US" dirty="0"/>
              <a:t>, </a:t>
            </a:r>
            <a:r>
              <a:rPr lang="en-US" i="1" dirty="0"/>
              <a:t>d</a:t>
            </a:r>
            <a:r>
              <a:rPr lang="en-US" dirty="0"/>
              <a:t>. </a:t>
            </a:r>
          </a:p>
          <a:p>
            <a:pPr indent="0">
              <a:buNone/>
            </a:pPr>
            <a:endParaRPr lang="en-US" dirty="0"/>
          </a:p>
          <a:p>
            <a:pPr indent="0">
              <a:buNone/>
            </a:pPr>
            <a:r>
              <a:rPr lang="en-US" i="1" dirty="0"/>
              <a:t>G</a:t>
            </a:r>
            <a:r>
              <a:rPr lang="en-US" baseline="-25000" dirty="0">
                <a:latin typeface="Cambria Math" pitchFamily="18" charset="0"/>
                <a:ea typeface="Cambria Math" pitchFamily="18" charset="0"/>
              </a:rPr>
              <a:t>3</a:t>
            </a:r>
            <a:r>
              <a:rPr lang="en-US" dirty="0"/>
              <a:t> has six vertices of odd degree. Hence, it does not have an Euler path.</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3496" y="2364867"/>
            <a:ext cx="4107180" cy="1061466"/>
          </a:xfrm>
          <a:prstGeom prst="rect">
            <a:avLst/>
          </a:prstGeom>
        </p:spPr>
      </p:pic>
    </p:spTree>
    <p:extLst>
      <p:ext uri="{BB962C8B-B14F-4D97-AF65-F5344CB8AC3E}">
        <p14:creationId xmlns:p14="http://schemas.microsoft.com/office/powerpoint/2010/main" val="401537987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Applications of Euler Paths and Circuits</a:t>
            </a:r>
          </a:p>
        </p:txBody>
      </p:sp>
      <p:sp>
        <p:nvSpPr>
          <p:cNvPr id="3" name="Content Placeholder 2"/>
          <p:cNvSpPr>
            <a:spLocks noGrp="1"/>
          </p:cNvSpPr>
          <p:nvPr>
            <p:ph idx="1"/>
          </p:nvPr>
        </p:nvSpPr>
        <p:spPr/>
        <p:txBody>
          <a:bodyPr>
            <a:normAutofit fontScale="92500" lnSpcReduction="10000"/>
          </a:bodyPr>
          <a:lstStyle/>
          <a:p>
            <a:r>
              <a:rPr lang="en-US" dirty="0"/>
              <a:t>Euler paths and circuits can be used to solve many practical problems such as finding a path or circuit that traverses each</a:t>
            </a:r>
          </a:p>
          <a:p>
            <a:pPr lvl="1"/>
            <a:r>
              <a:rPr lang="en-US" dirty="0"/>
              <a:t> street in a neighborhood, </a:t>
            </a:r>
          </a:p>
          <a:p>
            <a:pPr lvl="1"/>
            <a:r>
              <a:rPr lang="en-US" dirty="0"/>
              <a:t>road in a transportation network,</a:t>
            </a:r>
          </a:p>
          <a:p>
            <a:pPr lvl="1"/>
            <a:r>
              <a:rPr lang="en-US" dirty="0"/>
              <a:t>connection in a utility grid, </a:t>
            </a:r>
          </a:p>
          <a:p>
            <a:pPr lvl="1"/>
            <a:r>
              <a:rPr lang="en-US" dirty="0"/>
              <a:t>link in a communications network.</a:t>
            </a:r>
          </a:p>
          <a:p>
            <a:r>
              <a:rPr lang="en-US" dirty="0"/>
              <a:t>Other applications are found in the </a:t>
            </a:r>
          </a:p>
          <a:p>
            <a:pPr lvl="1"/>
            <a:r>
              <a:rPr lang="en-US" dirty="0"/>
              <a:t>layout of circuits, </a:t>
            </a:r>
          </a:p>
          <a:p>
            <a:pPr lvl="1"/>
            <a:r>
              <a:rPr lang="en-US" dirty="0"/>
              <a:t>network multicasting,</a:t>
            </a:r>
          </a:p>
          <a:p>
            <a:pPr lvl="1"/>
            <a:r>
              <a:rPr lang="en-US" dirty="0"/>
              <a:t>molecular biology, where Euler paths are used in the sequencing of DNA.</a:t>
            </a:r>
          </a:p>
        </p:txBody>
      </p:sp>
    </p:spTree>
    <p:extLst>
      <p:ext uri="{BB962C8B-B14F-4D97-AF65-F5344CB8AC3E}">
        <p14:creationId xmlns:p14="http://schemas.microsoft.com/office/powerpoint/2010/main" val="381097717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Hamilton Paths and Circuits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20918" y="76200"/>
            <a:ext cx="884682" cy="1034034"/>
          </a:xfrm>
          <a:prstGeom prst="rect">
            <a:avLst/>
          </a:prstGeom>
        </p:spPr>
      </p:pic>
      <p:sp>
        <p:nvSpPr>
          <p:cNvPr id="3" name="Content Placeholder 2"/>
          <p:cNvSpPr>
            <a:spLocks noGrp="1"/>
          </p:cNvSpPr>
          <p:nvPr>
            <p:ph idx="1"/>
          </p:nvPr>
        </p:nvSpPr>
        <p:spPr/>
        <p:txBody>
          <a:bodyPr>
            <a:normAutofit fontScale="55000" lnSpcReduction="20000"/>
          </a:bodyPr>
          <a:lstStyle/>
          <a:p>
            <a:r>
              <a:rPr lang="en-US" dirty="0"/>
              <a:t>Euler paths and circuits contained every edge only once. Now we look at paths and circuits that contain every vertex exactly once. </a:t>
            </a:r>
          </a:p>
          <a:p>
            <a:r>
              <a:rPr lang="en-US" dirty="0"/>
              <a:t>William Hamilton invented the </a:t>
            </a:r>
            <a:r>
              <a:rPr lang="en-US" i="1" dirty="0" err="1"/>
              <a:t>Icosian</a:t>
            </a:r>
            <a:r>
              <a:rPr lang="en-US" i="1" dirty="0"/>
              <a:t> puzzle </a:t>
            </a:r>
            <a:r>
              <a:rPr lang="en-US" dirty="0"/>
              <a:t>in </a:t>
            </a:r>
            <a:r>
              <a:rPr lang="en-US" dirty="0">
                <a:latin typeface="Cambria Math" pitchFamily="18" charset="0"/>
                <a:ea typeface="Cambria Math" pitchFamily="18" charset="0"/>
              </a:rPr>
              <a:t>1857</a:t>
            </a:r>
            <a:r>
              <a:rPr lang="en-US" dirty="0"/>
              <a:t>. It consisted of a wooden dodecahedron (with </a:t>
            </a:r>
            <a:r>
              <a:rPr lang="en-US" dirty="0">
                <a:latin typeface="Cambria Math" pitchFamily="18" charset="0"/>
                <a:ea typeface="Cambria Math" pitchFamily="18" charset="0"/>
              </a:rPr>
              <a:t>12</a:t>
            </a:r>
            <a:r>
              <a:rPr lang="en-US" dirty="0"/>
              <a:t> regular pentagons as faces),  illustrated in (a), with a peg at each vertex, labeled with the names of different cities. String was used to used to plot a circuit visiting </a:t>
            </a:r>
            <a:r>
              <a:rPr lang="en-US" dirty="0">
                <a:latin typeface="Cambria Math" pitchFamily="18" charset="0"/>
                <a:ea typeface="Cambria Math" pitchFamily="18" charset="0"/>
              </a:rPr>
              <a:t>20</a:t>
            </a:r>
            <a:r>
              <a:rPr lang="en-US" dirty="0"/>
              <a:t> cities exactly once</a:t>
            </a:r>
          </a:p>
          <a:p>
            <a:r>
              <a:rPr lang="en-US" dirty="0"/>
              <a:t>The graph form of the puzzle is given in (b).  </a:t>
            </a:r>
          </a:p>
          <a:p>
            <a:endParaRPr lang="en-US" dirty="0"/>
          </a:p>
          <a:p>
            <a:endParaRPr lang="en-US" dirty="0"/>
          </a:p>
          <a:p>
            <a:endParaRPr lang="en-US" dirty="0"/>
          </a:p>
          <a:p>
            <a:endParaRPr lang="en-US" dirty="0"/>
          </a:p>
          <a:p>
            <a:endParaRPr lang="en-US" dirty="0"/>
          </a:p>
          <a:p>
            <a:endParaRPr lang="en-US" dirty="0"/>
          </a:p>
          <a:p>
            <a:endParaRPr lang="en-US" dirty="0"/>
          </a:p>
          <a:p>
            <a:r>
              <a:rPr lang="en-US" dirty="0"/>
              <a:t>The solution  (a Hamilton circuit) is given  here.</a:t>
            </a:r>
          </a:p>
          <a:p>
            <a:pPr indent="0">
              <a:buNone/>
            </a:pPr>
            <a:endParaRPr lang="en-US" dirty="0"/>
          </a:p>
          <a:p>
            <a:pPr marL="731520" indent="-457200"/>
            <a:endParaRPr lang="en-US" dirty="0"/>
          </a:p>
          <a:p>
            <a:pPr indent="0">
              <a:buNone/>
            </a:pPr>
            <a:r>
              <a:rPr lang="en-US" dirty="0"/>
              <a:t>   </a:t>
            </a:r>
          </a:p>
          <a:p>
            <a:pPr indent="0">
              <a:buNone/>
            </a:pPr>
            <a:endParaRPr lang="en-US" dirty="0"/>
          </a:p>
          <a:p>
            <a:pPr indent="0">
              <a:buNone/>
            </a:pPr>
            <a:r>
              <a:rPr lang="en-US" dirty="0"/>
              <a:t>   </a:t>
            </a:r>
          </a:p>
        </p:txBody>
      </p:sp>
      <p:sp>
        <p:nvSpPr>
          <p:cNvPr id="7" name="TextBox 6"/>
          <p:cNvSpPr txBox="1"/>
          <p:nvPr/>
        </p:nvSpPr>
        <p:spPr>
          <a:xfrm>
            <a:off x="6934200" y="207224"/>
            <a:ext cx="1752600" cy="923330"/>
          </a:xfrm>
          <a:prstGeom prst="rect">
            <a:avLst/>
          </a:prstGeom>
          <a:noFill/>
        </p:spPr>
        <p:txBody>
          <a:bodyPr wrap="square" rtlCol="0">
            <a:spAutoFit/>
          </a:bodyPr>
          <a:lstStyle/>
          <a:p>
            <a:r>
              <a:rPr lang="en-US" dirty="0"/>
              <a:t>William Rowan Hamilton (</a:t>
            </a:r>
            <a:r>
              <a:rPr lang="en-US" dirty="0">
                <a:latin typeface="Cambria Math" pitchFamily="18" charset="0"/>
                <a:ea typeface="Cambria Math" pitchFamily="18" charset="0"/>
              </a:rPr>
              <a:t>1805- 1865</a:t>
            </a:r>
            <a:r>
              <a:rPr lang="en-US" dirty="0"/>
              <a:t>)</a:t>
            </a:r>
          </a:p>
        </p:txBody>
      </p:sp>
      <p:pic>
        <p:nvPicPr>
          <p:cNvPr id="8"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337" y="3048000"/>
            <a:ext cx="2655916" cy="123859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90475" y="4876800"/>
            <a:ext cx="1152906" cy="1099566"/>
          </a:xfrm>
          <a:prstGeom prst="rect">
            <a:avLst/>
          </a:prstGeom>
        </p:spPr>
      </p:pic>
    </p:spTree>
    <p:extLst>
      <p:ext uri="{BB962C8B-B14F-4D97-AF65-F5344CB8AC3E}">
        <p14:creationId xmlns:p14="http://schemas.microsoft.com/office/powerpoint/2010/main" val="122812945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Hamilton Paths and Circuits</a:t>
            </a:r>
          </a:p>
        </p:txBody>
      </p:sp>
      <p:sp>
        <p:nvSpPr>
          <p:cNvPr id="3" name="Content Placeholder 2"/>
          <p:cNvSpPr>
            <a:spLocks noGrp="1"/>
          </p:cNvSpPr>
          <p:nvPr>
            <p:ph idx="1"/>
          </p:nvPr>
        </p:nvSpPr>
        <p:spPr/>
        <p:txBody>
          <a:bodyPr>
            <a:normAutofit fontScale="77500" lnSpcReduction="20000"/>
          </a:bodyPr>
          <a:lstStyle/>
          <a:p>
            <a:pPr indent="0">
              <a:buNone/>
            </a:pPr>
            <a:r>
              <a:rPr lang="en-US" b="1" dirty="0"/>
              <a:t>Definition</a:t>
            </a:r>
            <a:r>
              <a:rPr lang="en-US" dirty="0"/>
              <a:t>: A simple path in a graph </a:t>
            </a:r>
            <a:r>
              <a:rPr lang="en-US" i="1" dirty="0"/>
              <a:t>G</a:t>
            </a:r>
            <a:r>
              <a:rPr lang="en-US" dirty="0"/>
              <a:t> that passes through every vertex exactly once is called a </a:t>
            </a:r>
            <a:r>
              <a:rPr lang="en-US" i="1" dirty="0"/>
              <a:t>Hamilton path</a:t>
            </a:r>
            <a:r>
              <a:rPr lang="en-US" dirty="0"/>
              <a:t>, and a simple circuit in a graph </a:t>
            </a:r>
            <a:r>
              <a:rPr lang="en-US" i="1" dirty="0"/>
              <a:t>G </a:t>
            </a:r>
            <a:r>
              <a:rPr lang="en-US" dirty="0"/>
              <a:t>that passes through every vertex exactly once is called a </a:t>
            </a:r>
            <a:r>
              <a:rPr lang="en-US" i="1" dirty="0"/>
              <a:t>Hamilton circuit.  </a:t>
            </a:r>
          </a:p>
          <a:p>
            <a:pPr indent="0">
              <a:buNone/>
            </a:pPr>
            <a:endParaRPr lang="en-US" i="1" dirty="0"/>
          </a:p>
          <a:p>
            <a:pPr indent="0">
              <a:buNone/>
            </a:pPr>
            <a:r>
              <a:rPr lang="en-US" dirty="0"/>
              <a:t>That is, a simple path </a:t>
            </a:r>
            <a:r>
              <a:rPr lang="en-US" i="1" dirty="0"/>
              <a:t>x</a:t>
            </a:r>
            <a:r>
              <a:rPr lang="en-US" baseline="-25000" dirty="0">
                <a:latin typeface="Cambria Math" pitchFamily="18" charset="0"/>
                <a:ea typeface="Cambria Math" pitchFamily="18" charset="0"/>
              </a:rPr>
              <a:t>0</a:t>
            </a:r>
            <a:r>
              <a:rPr lang="en-US" dirty="0">
                <a:latin typeface="Cambria Math" pitchFamily="18" charset="0"/>
                <a:ea typeface="Cambria Math" pitchFamily="18" charset="0"/>
              </a:rPr>
              <a:t>,</a:t>
            </a:r>
            <a:r>
              <a:rPr lang="en-US" i="1" dirty="0"/>
              <a:t> x</a:t>
            </a:r>
            <a:r>
              <a:rPr lang="en-US" baseline="-25000" dirty="0">
                <a:latin typeface="Cambria Math" pitchFamily="18" charset="0"/>
                <a:ea typeface="Cambria Math" pitchFamily="18" charset="0"/>
              </a:rPr>
              <a:t>1</a:t>
            </a:r>
            <a:r>
              <a:rPr lang="en-US" dirty="0">
                <a:latin typeface="Cambria Math" pitchFamily="18" charset="0"/>
                <a:ea typeface="Cambria Math" pitchFamily="18" charset="0"/>
              </a:rPr>
              <a:t>, …, </a:t>
            </a:r>
            <a:r>
              <a:rPr lang="en-US" i="1" dirty="0"/>
              <a:t>x</a:t>
            </a:r>
            <a:r>
              <a:rPr lang="en-US" i="1" baseline="-25000" dirty="0">
                <a:ea typeface="Cambria Math" pitchFamily="18" charset="0"/>
              </a:rPr>
              <a:t>n</a:t>
            </a:r>
            <a:r>
              <a:rPr lang="en-US" baseline="-25000" dirty="0">
                <a:latin typeface="Cambria Math" pitchFamily="18" charset="0"/>
                <a:ea typeface="Cambria Math" pitchFamily="18" charset="0"/>
              </a:rPr>
              <a:t>-1</a:t>
            </a:r>
            <a:r>
              <a:rPr lang="en-US" dirty="0">
                <a:latin typeface="Cambria Math" pitchFamily="18" charset="0"/>
                <a:ea typeface="Cambria Math" pitchFamily="18" charset="0"/>
              </a:rPr>
              <a:t>,</a:t>
            </a:r>
            <a:r>
              <a:rPr lang="en-US" i="1" dirty="0"/>
              <a:t> </a:t>
            </a:r>
            <a:r>
              <a:rPr lang="en-US" i="1" dirty="0" err="1"/>
              <a:t>x</a:t>
            </a:r>
            <a:r>
              <a:rPr lang="en-US" i="1" baseline="-25000" dirty="0" err="1">
                <a:ea typeface="Cambria Math" pitchFamily="18" charset="0"/>
              </a:rPr>
              <a:t>n</a:t>
            </a:r>
            <a:r>
              <a:rPr lang="en-US" dirty="0"/>
              <a:t> in the graph </a:t>
            </a:r>
            <a:r>
              <a:rPr lang="en-US" i="1" dirty="0"/>
              <a:t>G</a:t>
            </a:r>
            <a:r>
              <a:rPr lang="en-US" dirty="0"/>
              <a:t> = (</a:t>
            </a:r>
            <a:r>
              <a:rPr lang="en-US" i="1" dirty="0"/>
              <a:t>V</a:t>
            </a:r>
            <a:r>
              <a:rPr lang="en-US" dirty="0"/>
              <a:t>, </a:t>
            </a:r>
            <a:r>
              <a:rPr lang="en-US" i="1" dirty="0"/>
              <a:t>E</a:t>
            </a:r>
            <a:r>
              <a:rPr lang="en-US" dirty="0"/>
              <a:t>) is called a Hamilton path if </a:t>
            </a:r>
            <a:r>
              <a:rPr lang="en-US" i="1" dirty="0"/>
              <a:t>V</a:t>
            </a:r>
            <a:r>
              <a:rPr lang="en-US" dirty="0"/>
              <a:t> = {</a:t>
            </a:r>
            <a:r>
              <a:rPr lang="en-US" i="1" dirty="0"/>
              <a:t>x</a:t>
            </a:r>
            <a:r>
              <a:rPr lang="en-US" baseline="-25000" dirty="0">
                <a:latin typeface="Cambria Math" pitchFamily="18" charset="0"/>
                <a:ea typeface="Cambria Math" pitchFamily="18" charset="0"/>
              </a:rPr>
              <a:t>0</a:t>
            </a:r>
            <a:r>
              <a:rPr lang="en-US" dirty="0">
                <a:latin typeface="Cambria Math" pitchFamily="18" charset="0"/>
                <a:ea typeface="Cambria Math" pitchFamily="18" charset="0"/>
              </a:rPr>
              <a:t>,</a:t>
            </a:r>
            <a:r>
              <a:rPr lang="en-US" i="1" dirty="0"/>
              <a:t> x</a:t>
            </a:r>
            <a:r>
              <a:rPr lang="en-US" baseline="-25000" dirty="0">
                <a:latin typeface="Cambria Math" pitchFamily="18" charset="0"/>
                <a:ea typeface="Cambria Math" pitchFamily="18" charset="0"/>
              </a:rPr>
              <a:t>1</a:t>
            </a:r>
            <a:r>
              <a:rPr lang="en-US" dirty="0">
                <a:latin typeface="Cambria Math" pitchFamily="18" charset="0"/>
                <a:ea typeface="Cambria Math" pitchFamily="18" charset="0"/>
              </a:rPr>
              <a:t>, … , </a:t>
            </a:r>
            <a:r>
              <a:rPr lang="en-US" i="1" dirty="0"/>
              <a:t>x</a:t>
            </a:r>
            <a:r>
              <a:rPr lang="en-US" i="1" baseline="-25000" dirty="0">
                <a:ea typeface="Cambria Math" pitchFamily="18" charset="0"/>
              </a:rPr>
              <a:t>n</a:t>
            </a:r>
            <a:r>
              <a:rPr lang="en-US" baseline="-25000" dirty="0">
                <a:latin typeface="Cambria Math" pitchFamily="18" charset="0"/>
                <a:ea typeface="Cambria Math" pitchFamily="18" charset="0"/>
              </a:rPr>
              <a:t>-1,</a:t>
            </a:r>
            <a:r>
              <a:rPr lang="en-US" i="1" dirty="0"/>
              <a:t> </a:t>
            </a:r>
            <a:r>
              <a:rPr lang="en-US" i="1" dirty="0" err="1"/>
              <a:t>x</a:t>
            </a:r>
            <a:r>
              <a:rPr lang="en-US" i="1" baseline="-25000" dirty="0" err="1">
                <a:ea typeface="Cambria Math" pitchFamily="18" charset="0"/>
              </a:rPr>
              <a:t>n</a:t>
            </a:r>
            <a:r>
              <a:rPr lang="en-US" dirty="0"/>
              <a:t> } and </a:t>
            </a:r>
            <a:r>
              <a:rPr lang="en-US" i="1" dirty="0"/>
              <a:t>x</a:t>
            </a:r>
            <a:r>
              <a:rPr lang="en-US" i="1" baseline="-25000" dirty="0"/>
              <a:t>i</a:t>
            </a:r>
            <a:r>
              <a:rPr lang="en-US" i="1" dirty="0"/>
              <a:t> ≠</a:t>
            </a:r>
            <a:r>
              <a:rPr lang="en-US" dirty="0"/>
              <a:t> </a:t>
            </a:r>
            <a:r>
              <a:rPr lang="en-US" i="1" dirty="0" err="1"/>
              <a:t>x</a:t>
            </a:r>
            <a:r>
              <a:rPr lang="en-US" i="1" baseline="-25000" dirty="0" err="1"/>
              <a:t>j</a:t>
            </a:r>
            <a:r>
              <a:rPr lang="en-US" dirty="0"/>
              <a:t> for  </a:t>
            </a:r>
            <a:r>
              <a:rPr lang="en-US" dirty="0">
                <a:latin typeface="Cambria Math" pitchFamily="18" charset="0"/>
                <a:ea typeface="Cambria Math" pitchFamily="18" charset="0"/>
              </a:rPr>
              <a:t>0≤</a:t>
            </a:r>
            <a:r>
              <a:rPr lang="en-US" dirty="0"/>
              <a:t> </a:t>
            </a:r>
            <a:r>
              <a:rPr lang="en-US" i="1" dirty="0" err="1"/>
              <a:t>i</a:t>
            </a:r>
            <a:r>
              <a:rPr lang="en-US" dirty="0"/>
              <a:t> &lt; </a:t>
            </a:r>
            <a:r>
              <a:rPr lang="en-US" i="1" dirty="0"/>
              <a:t>j</a:t>
            </a:r>
            <a:r>
              <a:rPr lang="en-US" dirty="0"/>
              <a:t> </a:t>
            </a:r>
            <a:r>
              <a:rPr lang="en-US" dirty="0">
                <a:latin typeface="Cambria Math" pitchFamily="18" charset="0"/>
                <a:ea typeface="Cambria Math" pitchFamily="18" charset="0"/>
              </a:rPr>
              <a:t>≤ </a:t>
            </a:r>
            <a:r>
              <a:rPr lang="en-US" i="1" dirty="0"/>
              <a:t>n</a:t>
            </a:r>
            <a:r>
              <a:rPr lang="en-US" dirty="0"/>
              <a:t>, and the simple circuit </a:t>
            </a:r>
            <a:r>
              <a:rPr lang="en-US" i="1" dirty="0"/>
              <a:t>x</a:t>
            </a:r>
            <a:r>
              <a:rPr lang="en-US" baseline="-25000" dirty="0">
                <a:latin typeface="Cambria Math" pitchFamily="18" charset="0"/>
                <a:ea typeface="Cambria Math" pitchFamily="18" charset="0"/>
              </a:rPr>
              <a:t>0</a:t>
            </a:r>
            <a:r>
              <a:rPr lang="en-US" dirty="0">
                <a:latin typeface="Cambria Math" pitchFamily="18" charset="0"/>
                <a:ea typeface="Cambria Math" pitchFamily="18" charset="0"/>
              </a:rPr>
              <a:t>,</a:t>
            </a:r>
            <a:r>
              <a:rPr lang="en-US" i="1" dirty="0"/>
              <a:t> x</a:t>
            </a:r>
            <a:r>
              <a:rPr lang="en-US" baseline="-25000" dirty="0">
                <a:latin typeface="Cambria Math" pitchFamily="18" charset="0"/>
                <a:ea typeface="Cambria Math" pitchFamily="18" charset="0"/>
              </a:rPr>
              <a:t>1</a:t>
            </a:r>
            <a:r>
              <a:rPr lang="en-US" dirty="0">
                <a:latin typeface="Cambria Math" pitchFamily="18" charset="0"/>
                <a:ea typeface="Cambria Math" pitchFamily="18" charset="0"/>
              </a:rPr>
              <a:t>, …, </a:t>
            </a:r>
            <a:r>
              <a:rPr lang="en-US" i="1" dirty="0"/>
              <a:t>x</a:t>
            </a:r>
            <a:r>
              <a:rPr lang="en-US" i="1" baseline="-25000" dirty="0">
                <a:ea typeface="Cambria Math" pitchFamily="18" charset="0"/>
              </a:rPr>
              <a:t>n</a:t>
            </a:r>
            <a:r>
              <a:rPr lang="en-US" baseline="-25000" dirty="0">
                <a:latin typeface="Cambria Math" pitchFamily="18" charset="0"/>
                <a:ea typeface="Cambria Math" pitchFamily="18" charset="0"/>
              </a:rPr>
              <a:t>-1</a:t>
            </a:r>
            <a:r>
              <a:rPr lang="en-US" dirty="0">
                <a:latin typeface="Cambria Math" pitchFamily="18" charset="0"/>
                <a:ea typeface="Cambria Math" pitchFamily="18" charset="0"/>
              </a:rPr>
              <a:t>,</a:t>
            </a:r>
            <a:r>
              <a:rPr lang="en-US" i="1" dirty="0"/>
              <a:t> </a:t>
            </a:r>
            <a:r>
              <a:rPr lang="en-US" i="1" dirty="0" err="1"/>
              <a:t>x</a:t>
            </a:r>
            <a:r>
              <a:rPr lang="en-US" i="1" baseline="-25000" dirty="0" err="1">
                <a:ea typeface="Cambria Math" pitchFamily="18" charset="0"/>
              </a:rPr>
              <a:t>n</a:t>
            </a:r>
            <a:r>
              <a:rPr lang="en-US" dirty="0"/>
              <a:t>,</a:t>
            </a:r>
            <a:r>
              <a:rPr lang="en-US" i="1" dirty="0"/>
              <a:t> x</a:t>
            </a:r>
            <a:r>
              <a:rPr lang="en-US" baseline="-25000" dirty="0">
                <a:latin typeface="Cambria Math" pitchFamily="18" charset="0"/>
                <a:ea typeface="Cambria Math" pitchFamily="18" charset="0"/>
              </a:rPr>
              <a:t>0                         </a:t>
            </a:r>
            <a:r>
              <a:rPr lang="en-US" dirty="0"/>
              <a:t>(with </a:t>
            </a:r>
            <a:r>
              <a:rPr lang="en-US" i="1" dirty="0"/>
              <a:t>n</a:t>
            </a:r>
            <a:r>
              <a:rPr lang="en-US" dirty="0"/>
              <a:t> &gt; </a:t>
            </a:r>
            <a:r>
              <a:rPr lang="en-US" dirty="0">
                <a:latin typeface="Cambria Math" pitchFamily="18" charset="0"/>
                <a:ea typeface="Cambria Math" pitchFamily="18" charset="0"/>
              </a:rPr>
              <a:t>0</a:t>
            </a:r>
            <a:r>
              <a:rPr lang="en-US" dirty="0"/>
              <a:t>) is a Hamilton circuit if   </a:t>
            </a:r>
            <a:r>
              <a:rPr lang="en-US" i="1" dirty="0"/>
              <a:t>x</a:t>
            </a:r>
            <a:r>
              <a:rPr lang="en-US" baseline="-25000" dirty="0">
                <a:latin typeface="Cambria Math" pitchFamily="18" charset="0"/>
                <a:ea typeface="Cambria Math" pitchFamily="18" charset="0"/>
              </a:rPr>
              <a:t>0</a:t>
            </a:r>
            <a:r>
              <a:rPr lang="en-US" dirty="0">
                <a:latin typeface="Cambria Math" pitchFamily="18" charset="0"/>
                <a:ea typeface="Cambria Math" pitchFamily="18" charset="0"/>
              </a:rPr>
              <a:t>,</a:t>
            </a:r>
            <a:r>
              <a:rPr lang="en-US" i="1" dirty="0"/>
              <a:t> x</a:t>
            </a:r>
            <a:r>
              <a:rPr lang="en-US" baseline="-25000" dirty="0">
                <a:latin typeface="Cambria Math" pitchFamily="18" charset="0"/>
                <a:ea typeface="Cambria Math" pitchFamily="18" charset="0"/>
              </a:rPr>
              <a:t>1</a:t>
            </a:r>
            <a:r>
              <a:rPr lang="en-US" dirty="0">
                <a:latin typeface="Cambria Math" pitchFamily="18" charset="0"/>
                <a:ea typeface="Cambria Math" pitchFamily="18" charset="0"/>
              </a:rPr>
              <a:t>, … , </a:t>
            </a:r>
            <a:r>
              <a:rPr lang="en-US" i="1" dirty="0"/>
              <a:t>x</a:t>
            </a:r>
            <a:r>
              <a:rPr lang="en-US" i="1" baseline="-25000" dirty="0">
                <a:ea typeface="Cambria Math" pitchFamily="18" charset="0"/>
              </a:rPr>
              <a:t>n</a:t>
            </a:r>
            <a:r>
              <a:rPr lang="en-US" baseline="-25000" dirty="0">
                <a:latin typeface="Cambria Math" pitchFamily="18" charset="0"/>
                <a:ea typeface="Cambria Math" pitchFamily="18" charset="0"/>
              </a:rPr>
              <a:t>-1</a:t>
            </a:r>
            <a:r>
              <a:rPr lang="en-US" dirty="0">
                <a:latin typeface="Cambria Math" pitchFamily="18" charset="0"/>
                <a:ea typeface="Cambria Math" pitchFamily="18" charset="0"/>
              </a:rPr>
              <a:t>,</a:t>
            </a:r>
            <a:r>
              <a:rPr lang="en-US" i="1" dirty="0"/>
              <a:t> </a:t>
            </a:r>
            <a:r>
              <a:rPr lang="en-US" i="1" dirty="0" err="1"/>
              <a:t>x</a:t>
            </a:r>
            <a:r>
              <a:rPr lang="en-US" i="1" baseline="-25000" dirty="0" err="1">
                <a:ea typeface="Cambria Math" pitchFamily="18" charset="0"/>
              </a:rPr>
              <a:t>n</a:t>
            </a:r>
            <a:r>
              <a:rPr lang="en-US" dirty="0"/>
              <a:t> is a Hamilton path.</a:t>
            </a:r>
          </a:p>
          <a:p>
            <a:pPr indent="0">
              <a:buNone/>
            </a:pPr>
            <a:endParaRPr lang="en-US" dirty="0"/>
          </a:p>
          <a:p>
            <a:pPr marL="731520" indent="-457200"/>
            <a:endParaRPr lang="en-US" dirty="0"/>
          </a:p>
          <a:p>
            <a:pPr indent="0">
              <a:buNone/>
            </a:pPr>
            <a:r>
              <a:rPr lang="en-US" dirty="0"/>
              <a:t>   </a:t>
            </a:r>
          </a:p>
          <a:p>
            <a:pPr indent="0">
              <a:buNone/>
            </a:pPr>
            <a:endParaRPr lang="en-US" dirty="0"/>
          </a:p>
          <a:p>
            <a:pPr indent="0">
              <a:buNone/>
            </a:pPr>
            <a:r>
              <a:rPr lang="en-US" dirty="0"/>
              <a:t>   </a:t>
            </a:r>
          </a:p>
        </p:txBody>
      </p:sp>
    </p:spTree>
    <p:extLst>
      <p:ext uri="{BB962C8B-B14F-4D97-AF65-F5344CB8AC3E}">
        <p14:creationId xmlns:p14="http://schemas.microsoft.com/office/powerpoint/2010/main" val="291216130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Hamilton Paths and Circuits (</a:t>
            </a:r>
            <a:r>
              <a:rPr lang="en-US" i="1" dirty="0"/>
              <a:t>continued</a:t>
            </a:r>
            <a:r>
              <a:rPr lang="en-US" dirty="0"/>
              <a:t>)</a:t>
            </a:r>
          </a:p>
        </p:txBody>
      </p:sp>
      <p:sp>
        <p:nvSpPr>
          <p:cNvPr id="3" name="Content Placeholder 2"/>
          <p:cNvSpPr>
            <a:spLocks noGrp="1"/>
          </p:cNvSpPr>
          <p:nvPr>
            <p:ph idx="1"/>
          </p:nvPr>
        </p:nvSpPr>
        <p:spPr/>
        <p:txBody>
          <a:bodyPr/>
          <a:lstStyle/>
          <a:p>
            <a:pPr indent="0">
              <a:buNone/>
            </a:pPr>
            <a:r>
              <a:rPr lang="en-US" b="1" dirty="0"/>
              <a:t>Example</a:t>
            </a:r>
            <a:r>
              <a:rPr lang="en-US" dirty="0"/>
              <a:t>: Which of these simple graphs has a Hamilton circuit or, if not, a Hamilton path?</a:t>
            </a:r>
          </a:p>
          <a:p>
            <a:pPr indent="0">
              <a:buNone/>
            </a:pPr>
            <a:endParaRPr lang="en-US" dirty="0"/>
          </a:p>
          <a:p>
            <a:pPr indent="0">
              <a:buNone/>
            </a:pPr>
            <a:endParaRPr lang="en-US" dirty="0"/>
          </a:p>
          <a:p>
            <a:pPr indent="0">
              <a:buNone/>
            </a:pPr>
            <a:r>
              <a:rPr lang="en-US" b="1" dirty="0"/>
              <a:t>Solution</a:t>
            </a:r>
            <a:r>
              <a:rPr lang="en-US" dirty="0"/>
              <a:t>: </a:t>
            </a:r>
            <a:r>
              <a:rPr lang="en-US" i="1" dirty="0"/>
              <a:t>G</a:t>
            </a:r>
            <a:r>
              <a:rPr lang="en-US" baseline="-25000" dirty="0">
                <a:latin typeface="Cambria Math" pitchFamily="18" charset="0"/>
                <a:ea typeface="Cambria Math" pitchFamily="18" charset="0"/>
              </a:rPr>
              <a:t>1  </a:t>
            </a:r>
            <a:r>
              <a:rPr lang="en-US" dirty="0">
                <a:latin typeface="Cambria Math" pitchFamily="18" charset="0"/>
                <a:ea typeface="Cambria Math" pitchFamily="18" charset="0"/>
              </a:rPr>
              <a:t>has a Hamilton circuit: </a:t>
            </a:r>
            <a:r>
              <a:rPr lang="en-US" i="1" dirty="0">
                <a:ea typeface="Cambria Math" pitchFamily="18" charset="0"/>
              </a:rPr>
              <a:t>a</a:t>
            </a:r>
            <a:r>
              <a:rPr lang="en-US" dirty="0">
                <a:ea typeface="Cambria Math" pitchFamily="18" charset="0"/>
              </a:rPr>
              <a:t>, </a:t>
            </a:r>
            <a:r>
              <a:rPr lang="en-US" i="1" dirty="0">
                <a:ea typeface="Cambria Math" pitchFamily="18" charset="0"/>
              </a:rPr>
              <a:t>b</a:t>
            </a:r>
            <a:r>
              <a:rPr lang="en-US" dirty="0">
                <a:ea typeface="Cambria Math" pitchFamily="18" charset="0"/>
              </a:rPr>
              <a:t>, </a:t>
            </a:r>
            <a:r>
              <a:rPr lang="en-US" i="1" dirty="0">
                <a:ea typeface="Cambria Math" pitchFamily="18" charset="0"/>
              </a:rPr>
              <a:t>c</a:t>
            </a:r>
            <a:r>
              <a:rPr lang="en-US" dirty="0">
                <a:ea typeface="Cambria Math" pitchFamily="18" charset="0"/>
              </a:rPr>
              <a:t>, </a:t>
            </a:r>
            <a:r>
              <a:rPr lang="en-US" i="1" dirty="0">
                <a:ea typeface="Cambria Math" pitchFamily="18" charset="0"/>
              </a:rPr>
              <a:t>d</a:t>
            </a:r>
            <a:r>
              <a:rPr lang="en-US" dirty="0">
                <a:ea typeface="Cambria Math" pitchFamily="18" charset="0"/>
              </a:rPr>
              <a:t>, </a:t>
            </a:r>
            <a:r>
              <a:rPr lang="en-US" i="1" dirty="0">
                <a:ea typeface="Cambria Math" pitchFamily="18" charset="0"/>
              </a:rPr>
              <a:t>e</a:t>
            </a:r>
            <a:r>
              <a:rPr lang="en-US" dirty="0">
                <a:ea typeface="Cambria Math" pitchFamily="18" charset="0"/>
              </a:rPr>
              <a:t>, </a:t>
            </a:r>
            <a:r>
              <a:rPr lang="en-US" i="1" dirty="0">
                <a:ea typeface="Cambria Math" pitchFamily="18" charset="0"/>
              </a:rPr>
              <a:t>a</a:t>
            </a:r>
            <a:r>
              <a:rPr lang="en-US" dirty="0">
                <a:latin typeface="Cambria Math" pitchFamily="18" charset="0"/>
                <a:ea typeface="Cambria Math" pitchFamily="18" charset="0"/>
              </a:rPr>
              <a:t>. </a:t>
            </a:r>
          </a:p>
          <a:p>
            <a:pPr indent="0">
              <a:buNone/>
            </a:pPr>
            <a:r>
              <a:rPr lang="en-US" i="1" dirty="0"/>
              <a:t>G</a:t>
            </a:r>
            <a:r>
              <a:rPr lang="en-US" baseline="-25000" dirty="0">
                <a:latin typeface="Cambria Math" pitchFamily="18" charset="0"/>
                <a:ea typeface="Cambria Math" pitchFamily="18" charset="0"/>
              </a:rPr>
              <a:t>2  </a:t>
            </a:r>
            <a:r>
              <a:rPr lang="en-US" dirty="0">
                <a:latin typeface="Cambria Math" pitchFamily="18" charset="0"/>
                <a:ea typeface="Cambria Math" pitchFamily="18" charset="0"/>
              </a:rPr>
              <a:t>does not have a Hamilton circuit (Why?), but does have a Hamilton path : </a:t>
            </a:r>
            <a:r>
              <a:rPr lang="en-US" i="1" dirty="0">
                <a:ea typeface="Cambria Math" pitchFamily="18" charset="0"/>
              </a:rPr>
              <a:t>a</a:t>
            </a:r>
            <a:r>
              <a:rPr lang="en-US" dirty="0">
                <a:ea typeface="Cambria Math" pitchFamily="18" charset="0"/>
              </a:rPr>
              <a:t>, </a:t>
            </a:r>
            <a:r>
              <a:rPr lang="en-US" i="1" dirty="0">
                <a:ea typeface="Cambria Math" pitchFamily="18" charset="0"/>
              </a:rPr>
              <a:t>b</a:t>
            </a:r>
            <a:r>
              <a:rPr lang="en-US" dirty="0">
                <a:ea typeface="Cambria Math" pitchFamily="18" charset="0"/>
              </a:rPr>
              <a:t>, </a:t>
            </a:r>
            <a:r>
              <a:rPr lang="en-US" i="1" dirty="0">
                <a:ea typeface="Cambria Math" pitchFamily="18" charset="0"/>
              </a:rPr>
              <a:t>c</a:t>
            </a:r>
            <a:r>
              <a:rPr lang="en-US" dirty="0">
                <a:ea typeface="Cambria Math" pitchFamily="18" charset="0"/>
              </a:rPr>
              <a:t>, </a:t>
            </a:r>
            <a:r>
              <a:rPr lang="en-US" i="1" dirty="0">
                <a:ea typeface="Cambria Math" pitchFamily="18" charset="0"/>
              </a:rPr>
              <a:t>d</a:t>
            </a:r>
            <a:r>
              <a:rPr lang="en-US" dirty="0">
                <a:latin typeface="Cambria Math" pitchFamily="18" charset="0"/>
                <a:ea typeface="Cambria Math" pitchFamily="18" charset="0"/>
              </a:rPr>
              <a:t>.</a:t>
            </a:r>
          </a:p>
          <a:p>
            <a:pPr indent="0">
              <a:buNone/>
            </a:pPr>
            <a:r>
              <a:rPr lang="en-US" i="1" dirty="0"/>
              <a:t>G</a:t>
            </a:r>
            <a:r>
              <a:rPr lang="en-US" baseline="-25000" dirty="0">
                <a:latin typeface="Cambria Math" pitchFamily="18" charset="0"/>
                <a:ea typeface="Cambria Math" pitchFamily="18" charset="0"/>
              </a:rPr>
              <a:t>3  </a:t>
            </a:r>
            <a:r>
              <a:rPr lang="en-US" dirty="0">
                <a:latin typeface="Cambria Math" pitchFamily="18" charset="0"/>
                <a:ea typeface="Cambria Math" pitchFamily="18" charset="0"/>
              </a:rPr>
              <a:t>does not have a Hamilton circuit,  or a Hamilton path. Why?</a:t>
            </a:r>
            <a:endParaRPr lang="en-US" baseline="-25000" dirty="0">
              <a:latin typeface="Cambria Math" pitchFamily="18" charset="0"/>
              <a:ea typeface="Cambria Math"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12795" y="2819400"/>
            <a:ext cx="2518410" cy="938022"/>
          </a:xfrm>
          <a:prstGeom prst="rect">
            <a:avLst/>
          </a:prstGeom>
        </p:spPr>
      </p:pic>
    </p:spTree>
    <p:extLst>
      <p:ext uri="{BB962C8B-B14F-4D97-AF65-F5344CB8AC3E}">
        <p14:creationId xmlns:p14="http://schemas.microsoft.com/office/powerpoint/2010/main" val="354157094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Necessary </a:t>
            </a:r>
            <a:r>
              <a:rPr lang="en-US"/>
              <a:t>Conditions for</a:t>
            </a:r>
            <a:br>
              <a:rPr lang="en-US"/>
            </a:br>
            <a:r>
              <a:rPr lang="en-US"/>
              <a:t>Hamilton Circuits</a:t>
            </a:r>
            <a:endParaRPr lang="en-US" dirty="0"/>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9889" y="271271"/>
            <a:ext cx="906018" cy="1176528"/>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4602" y="5148149"/>
            <a:ext cx="906018" cy="1170432"/>
          </a:xfrm>
          <a:prstGeom prst="rect">
            <a:avLst/>
          </a:prstGeom>
        </p:spPr>
      </p:pic>
      <p:sp>
        <p:nvSpPr>
          <p:cNvPr id="18" name="Content Placeholder 2"/>
          <p:cNvSpPr>
            <a:spLocks noGrp="1"/>
          </p:cNvSpPr>
          <p:nvPr>
            <p:ph idx="1"/>
          </p:nvPr>
        </p:nvSpPr>
        <p:spPr>
          <a:xfrm>
            <a:off x="457200" y="1935480"/>
            <a:ext cx="8229600" cy="4389120"/>
          </a:xfrm>
        </p:spPr>
        <p:txBody>
          <a:bodyPr>
            <a:normAutofit fontScale="85000" lnSpcReduction="20000"/>
          </a:bodyPr>
          <a:lstStyle/>
          <a:p>
            <a:r>
              <a:rPr lang="en-US" dirty="0"/>
              <a:t>Unlike for an Euler circuit, no simple necessary and sufficient conditions are known for the existence of a </a:t>
            </a:r>
            <a:r>
              <a:rPr lang="en-US" dirty="0" err="1"/>
              <a:t>Hamiton</a:t>
            </a:r>
            <a:r>
              <a:rPr lang="en-US" dirty="0"/>
              <a:t> circuit.</a:t>
            </a:r>
          </a:p>
          <a:p>
            <a:r>
              <a:rPr lang="en-US" dirty="0"/>
              <a:t>However, there are some useful necessary conditions.  We describe two of these now.</a:t>
            </a:r>
          </a:p>
          <a:p>
            <a:pPr indent="0">
              <a:buNone/>
            </a:pPr>
            <a:r>
              <a:rPr lang="en-US" b="1" dirty="0"/>
              <a:t>Dirac’s Theorem</a:t>
            </a:r>
            <a:r>
              <a:rPr lang="en-US" dirty="0"/>
              <a:t>: If </a:t>
            </a:r>
            <a:r>
              <a:rPr lang="en-US" i="1" dirty="0"/>
              <a:t>G</a:t>
            </a:r>
            <a:r>
              <a:rPr lang="en-US" dirty="0"/>
              <a:t> is a simple graph with </a:t>
            </a:r>
            <a:r>
              <a:rPr lang="en-US" i="1" dirty="0"/>
              <a:t>n ≥ </a:t>
            </a:r>
            <a:r>
              <a:rPr lang="en-US" dirty="0">
                <a:latin typeface="Cambria Math" pitchFamily="18" charset="0"/>
                <a:ea typeface="Cambria Math" pitchFamily="18" charset="0"/>
              </a:rPr>
              <a:t>3</a:t>
            </a:r>
            <a:r>
              <a:rPr lang="en-US" dirty="0"/>
              <a:t> vertices such that the degree of every vertex in </a:t>
            </a:r>
            <a:r>
              <a:rPr lang="en-US" i="1" dirty="0"/>
              <a:t>G</a:t>
            </a:r>
            <a:r>
              <a:rPr lang="en-US" dirty="0"/>
              <a:t> is ≥ </a:t>
            </a:r>
            <a:r>
              <a:rPr lang="en-US" i="1" dirty="0"/>
              <a:t>n</a:t>
            </a:r>
            <a:r>
              <a:rPr lang="en-US" dirty="0"/>
              <a:t>/</a:t>
            </a:r>
            <a:r>
              <a:rPr lang="en-US" dirty="0">
                <a:latin typeface="Cambria Math" pitchFamily="18" charset="0"/>
                <a:ea typeface="Cambria Math" pitchFamily="18" charset="0"/>
              </a:rPr>
              <a:t>2</a:t>
            </a:r>
            <a:r>
              <a:rPr lang="en-US" dirty="0"/>
              <a:t>, then </a:t>
            </a:r>
            <a:r>
              <a:rPr lang="en-US" i="1" dirty="0"/>
              <a:t>G</a:t>
            </a:r>
            <a:r>
              <a:rPr lang="en-US" dirty="0"/>
              <a:t> has a Hamilton circuit. </a:t>
            </a:r>
          </a:p>
          <a:p>
            <a:pPr marL="0" indent="0">
              <a:buNone/>
            </a:pPr>
            <a:endParaRPr lang="en-US" dirty="0"/>
          </a:p>
          <a:p>
            <a:pPr indent="0">
              <a:buNone/>
            </a:pPr>
            <a:r>
              <a:rPr lang="en-US" b="1" dirty="0"/>
              <a:t>Ore’s Theorem</a:t>
            </a:r>
            <a:r>
              <a:rPr lang="en-US" dirty="0"/>
              <a:t>: If </a:t>
            </a:r>
            <a:r>
              <a:rPr lang="en-US" i="1" dirty="0"/>
              <a:t>G</a:t>
            </a:r>
            <a:r>
              <a:rPr lang="en-US" dirty="0"/>
              <a:t> is a simple graph with </a:t>
            </a:r>
            <a:r>
              <a:rPr lang="en-US" i="1" dirty="0"/>
              <a:t>n</a:t>
            </a:r>
            <a:r>
              <a:rPr lang="en-US" dirty="0"/>
              <a:t> ≥ </a:t>
            </a:r>
            <a:r>
              <a:rPr lang="en-US" dirty="0">
                <a:latin typeface="Cambria Math" pitchFamily="18" charset="0"/>
                <a:ea typeface="Cambria Math" pitchFamily="18" charset="0"/>
              </a:rPr>
              <a:t>3</a:t>
            </a:r>
            <a:r>
              <a:rPr lang="en-US" dirty="0"/>
              <a:t>  vertices such that </a:t>
            </a:r>
            <a:r>
              <a:rPr lang="en-US" dirty="0" err="1"/>
              <a:t>deg</a:t>
            </a:r>
            <a:r>
              <a:rPr lang="en-US" dirty="0"/>
              <a:t>(</a:t>
            </a:r>
            <a:r>
              <a:rPr lang="en-US" i="1" dirty="0"/>
              <a:t>u</a:t>
            </a:r>
            <a:r>
              <a:rPr lang="en-US" dirty="0"/>
              <a:t>) + </a:t>
            </a:r>
            <a:r>
              <a:rPr lang="en-US" dirty="0" err="1"/>
              <a:t>deg</a:t>
            </a:r>
            <a:r>
              <a:rPr lang="en-US" dirty="0"/>
              <a:t>(</a:t>
            </a:r>
            <a:r>
              <a:rPr lang="en-US" i="1" dirty="0"/>
              <a:t>v</a:t>
            </a:r>
            <a:r>
              <a:rPr lang="en-US" dirty="0"/>
              <a:t>) ≥ </a:t>
            </a:r>
            <a:r>
              <a:rPr lang="en-US" i="1" dirty="0"/>
              <a:t>n</a:t>
            </a:r>
            <a:r>
              <a:rPr lang="en-US" dirty="0"/>
              <a:t>  for every pair of nonadjacent vertices, then G has a Hamilton circuit. </a:t>
            </a:r>
          </a:p>
          <a:p>
            <a:pPr indent="0">
              <a:buNone/>
            </a:pPr>
            <a:endParaRPr lang="en-US" dirty="0"/>
          </a:p>
          <a:p>
            <a:pPr indent="0">
              <a:buNone/>
            </a:pPr>
            <a:r>
              <a:rPr lang="en-US" dirty="0"/>
              <a:t> </a:t>
            </a:r>
          </a:p>
          <a:p>
            <a:pPr indent="0">
              <a:buNone/>
            </a:pPr>
            <a:endParaRPr lang="en-US" dirty="0"/>
          </a:p>
        </p:txBody>
      </p:sp>
      <p:sp>
        <p:nvSpPr>
          <p:cNvPr id="19" name="TextBox 18"/>
          <p:cNvSpPr txBox="1"/>
          <p:nvPr/>
        </p:nvSpPr>
        <p:spPr>
          <a:xfrm>
            <a:off x="6435598" y="1295400"/>
            <a:ext cx="2514600" cy="646331"/>
          </a:xfrm>
          <a:prstGeom prst="rect">
            <a:avLst/>
          </a:prstGeom>
          <a:noFill/>
        </p:spPr>
        <p:txBody>
          <a:bodyPr wrap="square" rtlCol="0">
            <a:spAutoFit/>
          </a:bodyPr>
          <a:lstStyle/>
          <a:p>
            <a:r>
              <a:rPr lang="en-US" dirty="0"/>
              <a:t>Gabriel Andrew Dirac</a:t>
            </a:r>
          </a:p>
          <a:p>
            <a:r>
              <a:rPr lang="en-US" dirty="0"/>
              <a:t>(</a:t>
            </a:r>
            <a:r>
              <a:rPr lang="en-US" dirty="0">
                <a:latin typeface="Cambria Math" pitchFamily="18" charset="0"/>
                <a:ea typeface="Cambria Math" pitchFamily="18" charset="0"/>
              </a:rPr>
              <a:t>1925-1984</a:t>
            </a:r>
            <a:r>
              <a:rPr lang="en-US" dirty="0"/>
              <a:t>)</a:t>
            </a:r>
          </a:p>
        </p:txBody>
      </p:sp>
      <p:sp>
        <p:nvSpPr>
          <p:cNvPr id="20" name="TextBox 19"/>
          <p:cNvSpPr txBox="1"/>
          <p:nvPr/>
        </p:nvSpPr>
        <p:spPr>
          <a:xfrm>
            <a:off x="5410200" y="5423450"/>
            <a:ext cx="1524000" cy="646331"/>
          </a:xfrm>
          <a:prstGeom prst="rect">
            <a:avLst/>
          </a:prstGeom>
          <a:noFill/>
        </p:spPr>
        <p:txBody>
          <a:bodyPr wrap="square" rtlCol="0">
            <a:spAutoFit/>
          </a:bodyPr>
          <a:lstStyle/>
          <a:p>
            <a:r>
              <a:rPr lang="en-US" dirty="0" err="1"/>
              <a:t>Øysten</a:t>
            </a:r>
            <a:r>
              <a:rPr lang="en-US" dirty="0"/>
              <a:t> Ore</a:t>
            </a:r>
          </a:p>
          <a:p>
            <a:r>
              <a:rPr lang="en-US" dirty="0"/>
              <a:t>(</a:t>
            </a:r>
            <a:r>
              <a:rPr lang="en-US" dirty="0">
                <a:latin typeface="Cambria Math" pitchFamily="18" charset="0"/>
                <a:ea typeface="Cambria Math" pitchFamily="18" charset="0"/>
              </a:rPr>
              <a:t>1899-1968</a:t>
            </a:r>
            <a:r>
              <a:rPr lang="en-US" dirty="0"/>
              <a:t>)</a:t>
            </a:r>
          </a:p>
        </p:txBody>
      </p:sp>
    </p:spTree>
    <p:extLst>
      <p:ext uri="{BB962C8B-B14F-4D97-AF65-F5344CB8AC3E}">
        <p14:creationId xmlns:p14="http://schemas.microsoft.com/office/powerpoint/2010/main" val="353785830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Applications of Hamilton Paths and Circuits</a:t>
            </a:r>
          </a:p>
        </p:txBody>
      </p:sp>
      <p:sp>
        <p:nvSpPr>
          <p:cNvPr id="3" name="Content Placeholder 2"/>
          <p:cNvSpPr>
            <a:spLocks noGrp="1"/>
          </p:cNvSpPr>
          <p:nvPr>
            <p:ph idx="1"/>
          </p:nvPr>
        </p:nvSpPr>
        <p:spPr/>
        <p:txBody>
          <a:bodyPr>
            <a:normAutofit fontScale="92500" lnSpcReduction="20000"/>
          </a:bodyPr>
          <a:lstStyle/>
          <a:p>
            <a:r>
              <a:rPr lang="en-US" dirty="0"/>
              <a:t>Applications that ask for a path or a circuit that visits each intersection of a city, each place pipelines intersect in a utility grid, or each node in a communications network exactly once, can be solved by finding a Hamilton path in the appropriate graph.</a:t>
            </a:r>
          </a:p>
          <a:p>
            <a:r>
              <a:rPr lang="en-US" dirty="0"/>
              <a:t>The famous </a:t>
            </a:r>
            <a:r>
              <a:rPr lang="en-US" i="1" dirty="0"/>
              <a:t>traveling salesperson problem </a:t>
            </a:r>
            <a:r>
              <a:rPr lang="en-US" dirty="0"/>
              <a:t>(</a:t>
            </a:r>
            <a:r>
              <a:rPr lang="en-US" i="1" dirty="0"/>
              <a:t>TSP</a:t>
            </a:r>
            <a:r>
              <a:rPr lang="en-US" dirty="0"/>
              <a:t>) asks for the shortest route a traveling salesperson should take to visit a set of cities. This problem reduces to finding a Hamilton circuit such that the total sum of the weights of its edges is as small as possible.</a:t>
            </a:r>
          </a:p>
          <a:p>
            <a:r>
              <a:rPr lang="en-US" dirty="0"/>
              <a:t>A family of binary codes, known as </a:t>
            </a:r>
            <a:r>
              <a:rPr lang="en-US" i="1" dirty="0"/>
              <a:t>Gray codes</a:t>
            </a:r>
            <a:r>
              <a:rPr lang="en-US" dirty="0"/>
              <a:t>, which minimize the effect of transmission errors, correspond to Hamilton circuits in the </a:t>
            </a:r>
            <a:r>
              <a:rPr lang="en-US" i="1" dirty="0"/>
              <a:t>n</a:t>
            </a:r>
            <a:r>
              <a:rPr lang="en-US" dirty="0"/>
              <a:t>-cube </a:t>
            </a:r>
            <a:r>
              <a:rPr lang="en-US" i="1" dirty="0"/>
              <a:t>Q</a:t>
            </a:r>
            <a:r>
              <a:rPr lang="en-US" i="1" baseline="-25000" dirty="0"/>
              <a:t>n</a:t>
            </a:r>
            <a:r>
              <a:rPr lang="en-US" dirty="0"/>
              <a:t>.  (</a:t>
            </a:r>
            <a:r>
              <a:rPr lang="en-US" i="1" dirty="0"/>
              <a:t>See the text for details</a:t>
            </a:r>
            <a:r>
              <a:rPr lang="en-US" dirty="0"/>
              <a:t>.)</a:t>
            </a:r>
          </a:p>
        </p:txBody>
      </p:sp>
    </p:spTree>
    <p:extLst>
      <p:ext uri="{BB962C8B-B14F-4D97-AF65-F5344CB8AC3E}">
        <p14:creationId xmlns:p14="http://schemas.microsoft.com/office/powerpoint/2010/main" val="39916485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N(A) = \bigcup_{v \in A} N(v).$&#10;&#10;&#10;\end{document}"/>
  <p:tag name="IGUANATEXSIZE" val="2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left[&#10;\begin{array}{llll}&#10;0 &amp; 1 &amp; 1 &amp;0\\&#10;1 &amp; 0 &amp; 0 &amp; 1\\&#10;1 &amp; 0 &amp; 0 &amp; 1\\&#10;0 &amp; 1 &amp; 1&amp; 0\\ &#10;&#10;\end{array}&#10;\right]&#10;$$&#10;&#10;&#10;\end{document}"/>
  <p:tag name="IGUANATEXSIZE" val="15"/>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left[&#10;\begin{array}{llll}&#10;8 &amp; 0 &amp;0 &amp;8\\&#10;0 &amp; 8 &amp; 8 &amp; 0\\&#10;0 &amp; 8 &amp; 8 &amp; 0\\&#10;8 &amp; 0 &amp; 0&amp; 8\\ &#10;&#10;\end{array}&#10;\right]&#10;$$&#10;&#10;&#10;\end{document}"/>
  <p:tag name="IGUANATEXSIZE" val="15"/>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10;2m = \sum_{v \in V} \mbox{deg}(v) = \sum_{v \in V_1} \mbox{deg}(v) + \sum_{v \in V_2} \mbox{deg}(v).&#10;$$&#10;&#10;&#10;\end{document}"/>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E| = \sum_{v \in V} deg^{-}(v) = \sum_{v \in V}deg^{+}(v).$$&#10;&#10;\end{document}"/>
  <p:tag name="IGUANATEXSIZE" val="3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left[&#10;\begin{array}{llll}&#10;0 &amp; 1 &amp; 1 &amp;1\\&#10;1 &amp; 0 &amp; 1 &amp; 0\\&#10;1 &amp; 1 &amp; 0 &amp; 0\\&#10;1 &amp; 0 &amp; 0&amp; 0\\ &#10;&#10;\end{array}&#10;\right]&#10;$$&#10;&#10;&#10;\end{document}"/>
  <p:tag name="IGUANATEXSIZE" val="15"/>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left[&#10;\begin{array}{llll}&#10;0 &amp; 1 &amp; 1 &amp;0\\&#10;1 &amp; 0 &amp; 0 &amp; 1\\&#10;1 &amp; 0 &amp; 0 &amp; 1\\&#10;0 &amp; 1 &amp; 1&amp; 0\\ &#10;&#10;\end{array}&#10;\right]&#10;$$&#10;&#10;&#10;\end{document}"/>
  <p:tag name="IGUANATEXSIZE" val="15"/>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left[&#10;\begin{array}{llll}&#10;0 &amp; 3 &amp; 0 &amp;2\\&#10;3 &amp; 0 &amp; 1 &amp; 1\\&#10;0 &amp; 1 &amp; 1 &amp; 2\\&#10;2 &amp; 1 &amp; 2&amp; 0\\ &#10;&#10;\end{array}&#10;\right]&#10;$$&#10;&#10;&#10;\end{document}"/>
  <p:tag name="IGUANATEXSIZE" val="15"/>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m_{ij} = \left\{\begin{array}{ll}&#10;1 &amp; \mbox{when edge } e_j\; \mbox{is incident with }\; v_i,\\&#10;0 &amp; \mbox{otherwise}.\\&#10;\end{array}&#10;\right.&#10;$$&#10;&#10;&#10;\end{document}"/>
  <p:tag name="IGUANATEXSIZE" val="2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left[&#10;\begin{array}{llllll}&#10;1 &amp; 1 &amp; 0 &amp;0 &amp; 0 &amp;0\\&#10;0 &amp; 0 &amp; 1 &amp; 1 &amp; 0 &amp; 1\\&#10;0 &amp; 0 &amp; 0 &amp; 0&amp; 1 &amp; 1\\&#10;1 &amp; 0 &amp; 1 &amp; 0&amp; 0 &amp; 0 \\&#10;0 &amp; 1 &amp; 0&amp; 1&amp; 1&amp; 0\\ &#10;&#10;\end{array}&#10;\right]&#10;$$&#10;&#10;&#10;\end{document}"/>
  <p:tag name="IGUANATEXSIZE" val="15"/>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left[&#10;\begin{array}{llllllll}&#10;1 &amp; 1 &amp; 1 &amp;0 &amp; 0 &amp;0&amp; 0 &amp; 0\\&#10;0 &amp; 1 &amp; 1 &amp; 1 &amp; 0 &amp; 1&amp; 1 &amp; 0\\&#10;0 &amp; 0 &amp; 0 &amp; 1&amp; 1 &amp; 0 &amp; 0 &amp; 0\\&#10;0 &amp; 0 &amp; 0 &amp; 0&amp; 0 &amp; 0 &amp; 1 &amp; 1\\&#10;0 &amp; 0 &amp; 0&amp; 0&amp; 1&amp; 1&amp; 0 &amp;0\\ &#10;&#10;\end{array}&#10;\right]&#10;$$&#10;&#10;&#10;\end{document}"/>
  <p:tag name="IGUANATEXSIZE" val="1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19633</TotalTime>
  <Words>9964</Words>
  <Application>Microsoft Office PowerPoint</Application>
  <PresentationFormat>On-screen Show (4:3)</PresentationFormat>
  <Paragraphs>861</Paragraphs>
  <Slides>98</Slides>
  <Notes>11</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98</vt:i4>
      </vt:variant>
    </vt:vector>
  </HeadingPairs>
  <TitlesOfParts>
    <vt:vector size="111" baseType="lpstr">
      <vt:lpstr>Arial</vt:lpstr>
      <vt:lpstr>Book Antiqua</vt:lpstr>
      <vt:lpstr>Bookman Old Style</vt:lpstr>
      <vt:lpstr>Calibri</vt:lpstr>
      <vt:lpstr>Cambria</vt:lpstr>
      <vt:lpstr>Cambria Math</vt:lpstr>
      <vt:lpstr>Constantia</vt:lpstr>
      <vt:lpstr>Symbol</vt:lpstr>
      <vt:lpstr>Times New Roman</vt:lpstr>
      <vt:lpstr>Wingdings</vt:lpstr>
      <vt:lpstr>Wingdings 2</vt:lpstr>
      <vt:lpstr>Flow</vt:lpstr>
      <vt:lpstr>Equation</vt:lpstr>
      <vt:lpstr>Graphs</vt:lpstr>
      <vt:lpstr>Chapter Summary</vt:lpstr>
      <vt:lpstr>Graphs and Graph Models</vt:lpstr>
      <vt:lpstr>Section Summary</vt:lpstr>
      <vt:lpstr>Graphs</vt:lpstr>
      <vt:lpstr>Some Terminology</vt:lpstr>
      <vt:lpstr>Directed Graphs</vt:lpstr>
      <vt:lpstr>Some Terminology (continued)</vt:lpstr>
      <vt:lpstr>Graph Models: Computer Networks</vt:lpstr>
      <vt:lpstr>Graph Models:  Computer Networks (continued)</vt:lpstr>
      <vt:lpstr>Graph Terminology: Summary</vt:lpstr>
      <vt:lpstr>Applications of Graphs</vt:lpstr>
      <vt:lpstr>Graph Models: Social Networks</vt:lpstr>
      <vt:lpstr>Examples of  Collaboration Graphs</vt:lpstr>
      <vt:lpstr>Applications to Information Networks </vt:lpstr>
      <vt:lpstr>Transportation Graphs</vt:lpstr>
      <vt:lpstr>Software Design Applications</vt:lpstr>
      <vt:lpstr>Biological Applications</vt:lpstr>
      <vt:lpstr>Graph Terminology and Special Types of Graphs</vt:lpstr>
      <vt:lpstr>Section Summary</vt:lpstr>
      <vt:lpstr>Basic Terminology</vt:lpstr>
      <vt:lpstr>Degrees and Neighborhoods of Vertices</vt:lpstr>
      <vt:lpstr>Degrees of Vertices</vt:lpstr>
      <vt:lpstr>Handshaking Theorem</vt:lpstr>
      <vt:lpstr>Degree of Vertices</vt:lpstr>
      <vt:lpstr>Directed Graphs</vt:lpstr>
      <vt:lpstr>Directed Graphs (continued)</vt:lpstr>
      <vt:lpstr>Directed Graphs (continued)</vt:lpstr>
      <vt:lpstr>Special Types of Simple Graphs: Complete Graphs</vt:lpstr>
      <vt:lpstr>Special Types of Simple Graphs:  Cycles and Wheels</vt:lpstr>
      <vt:lpstr>Special Types of Simple Graphs:       n-Cubes</vt:lpstr>
      <vt:lpstr>Bipartite Graphs</vt:lpstr>
      <vt:lpstr>Bipartite Graphs (continued)</vt:lpstr>
      <vt:lpstr>Complete Bipartite Graphs</vt:lpstr>
      <vt:lpstr>Bipartite Graphs and Matchings</vt:lpstr>
      <vt:lpstr>Bipartite Graphs and Matchings</vt:lpstr>
      <vt:lpstr>Bipartite Graphs and Matchings</vt:lpstr>
      <vt:lpstr>Bipartite Graphs and Matchings</vt:lpstr>
      <vt:lpstr>New Graphs from Old </vt:lpstr>
      <vt:lpstr>New Graphs from Old</vt:lpstr>
      <vt:lpstr>Representing Graphs and Graph Isomorphism</vt:lpstr>
      <vt:lpstr>Section Summary</vt:lpstr>
      <vt:lpstr>Representing Graphs</vt:lpstr>
      <vt:lpstr>Representing Graphs</vt:lpstr>
      <vt:lpstr>Adjacency Matrices</vt:lpstr>
      <vt:lpstr>Adjacency Matrices</vt:lpstr>
      <vt:lpstr>Representing Directed Graphs</vt:lpstr>
      <vt:lpstr>Representation of Graphs:  Incidence Matrices</vt:lpstr>
      <vt:lpstr>Incidence Matrices</vt:lpstr>
      <vt:lpstr>PowerPoint Presentation</vt:lpstr>
      <vt:lpstr>PowerPoint Presentation</vt:lpstr>
      <vt:lpstr>Isomorphism of Graphs</vt:lpstr>
      <vt:lpstr>Isomorphism of Graphs</vt:lpstr>
      <vt:lpstr>Isomorphism of Graphs</vt:lpstr>
      <vt:lpstr>Isomorphism of Graphs</vt:lpstr>
      <vt:lpstr>Isomorphism of Graphs</vt:lpstr>
      <vt:lpstr>Isomorphism of Graphs</vt:lpstr>
      <vt:lpstr>Example</vt:lpstr>
      <vt:lpstr>Example (Cont.)</vt:lpstr>
      <vt:lpstr>Example (Cont.)</vt:lpstr>
      <vt:lpstr>Example (Cont.)</vt:lpstr>
      <vt:lpstr>Example (Cont.)</vt:lpstr>
      <vt:lpstr>Example (Cont.)</vt:lpstr>
      <vt:lpstr>Example (Cont.)</vt:lpstr>
      <vt:lpstr>Example (Cont.)</vt:lpstr>
      <vt:lpstr>Examples</vt:lpstr>
      <vt:lpstr>Examples</vt:lpstr>
      <vt:lpstr>Connectivity</vt:lpstr>
      <vt:lpstr>Section Summary</vt:lpstr>
      <vt:lpstr>Paths</vt:lpstr>
      <vt:lpstr>Paths</vt:lpstr>
      <vt:lpstr>Paths (continued)</vt:lpstr>
      <vt:lpstr>Degrees of Separation</vt:lpstr>
      <vt:lpstr>Erdős numbers</vt:lpstr>
      <vt:lpstr>Bacon Numbrers</vt:lpstr>
      <vt:lpstr>Connectedness in Undirected Graphs</vt:lpstr>
      <vt:lpstr>Connected Components</vt:lpstr>
      <vt:lpstr>Connectedness in Directed Graphs</vt:lpstr>
      <vt:lpstr>Connectedness in Directed Graphs (continued)</vt:lpstr>
      <vt:lpstr>The Connected Components of the Web Graph</vt:lpstr>
      <vt:lpstr>Counting Paths between Vertices</vt:lpstr>
      <vt:lpstr>Counting Paths between Vertices (continued)</vt:lpstr>
      <vt:lpstr>Euler and Hamiltonian Graphs</vt:lpstr>
      <vt:lpstr>Section Summary</vt:lpstr>
      <vt:lpstr>Euler Paths and Circuits</vt:lpstr>
      <vt:lpstr>Euler Paths and Circuits (continued)</vt:lpstr>
      <vt:lpstr>Necessary Conditions for Euler Circuits and Paths</vt:lpstr>
      <vt:lpstr>Sufficient Conditions for Euler Circuits and Paths</vt:lpstr>
      <vt:lpstr>Sufficient Conditions for Euler Circuits and Paths (continued)</vt:lpstr>
      <vt:lpstr>Algorithm for Constructing an  Euler Circuits</vt:lpstr>
      <vt:lpstr>Necessary and Sufficient Conditions for Euler Circuits and Paths (continued)</vt:lpstr>
      <vt:lpstr>Euler Circuits and Paths </vt:lpstr>
      <vt:lpstr>Applications of Euler Paths and Circuits</vt:lpstr>
      <vt:lpstr>Hamilton Paths and Circuits</vt:lpstr>
      <vt:lpstr>Hamilton Paths and Circuits</vt:lpstr>
      <vt:lpstr>Hamilton Paths and Circuits (continued)</vt:lpstr>
      <vt:lpstr>Necessary Conditions for Hamilton Circuits</vt:lpstr>
      <vt:lpstr>Applications of Hamilton Paths and Circuits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Induction and recursion</dc:title>
  <dc:creator>Richard Scherl</dc:creator>
  <cp:lastModifiedBy>Longin Jan Latecki</cp:lastModifiedBy>
  <cp:revision>776</cp:revision>
  <dcterms:created xsi:type="dcterms:W3CDTF">2011-03-27T19:58:04Z</dcterms:created>
  <dcterms:modified xsi:type="dcterms:W3CDTF">2025-02-13T02:10:17Z</dcterms:modified>
</cp:coreProperties>
</file>