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57" r:id="rId2"/>
    <p:sldId id="358" r:id="rId3"/>
    <p:sldId id="452" r:id="rId4"/>
    <p:sldId id="453" r:id="rId5"/>
    <p:sldId id="470" r:id="rId6"/>
    <p:sldId id="457" r:id="rId7"/>
    <p:sldId id="454" r:id="rId8"/>
    <p:sldId id="456" r:id="rId9"/>
    <p:sldId id="468" r:id="rId10"/>
    <p:sldId id="469" r:id="rId11"/>
    <p:sldId id="455" r:id="rId12"/>
    <p:sldId id="471" r:id="rId13"/>
    <p:sldId id="472" r:id="rId14"/>
    <p:sldId id="482" r:id="rId15"/>
    <p:sldId id="458" r:id="rId16"/>
    <p:sldId id="473" r:id="rId17"/>
    <p:sldId id="477" r:id="rId18"/>
    <p:sldId id="474" r:id="rId19"/>
    <p:sldId id="483" r:id="rId20"/>
    <p:sldId id="475" r:id="rId21"/>
    <p:sldId id="476" r:id="rId22"/>
    <p:sldId id="481" r:id="rId23"/>
    <p:sldId id="434" r:id="rId24"/>
    <p:sldId id="480" r:id="rId25"/>
    <p:sldId id="479" r:id="rId26"/>
    <p:sldId id="478" r:id="rId27"/>
    <p:sldId id="4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2" autoAdjust="0"/>
    <p:restoredTop sz="94660"/>
  </p:normalViewPr>
  <p:slideViewPr>
    <p:cSldViewPr>
      <p:cViewPr varScale="1">
        <p:scale>
          <a:sx n="88" d="100"/>
          <a:sy n="88" d="100"/>
        </p:scale>
        <p:origin x="823"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2/24/2025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412417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2/24/2025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7904A3-75D2-4BC0-81EE-6628A9A7D5D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D7B73C-BF2D-4FC1-AA56-F689E9791D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2/24/2025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google.com/url?sa=i&amp;source=images&amp;cd=&amp;cad=rja&amp;docid=Z7FGiRgdqvCS1M&amp;tbnid=BwPKD8P9ipKFYM:&amp;ved=0CAgQjRwwAA&amp;url=http://commons.wikimedia.org/wiki/File:Dodecahedron.gif&amp;ei=C809UqeVELHi4AOthIFo&amp;psig=AFQjCNFkK4_sXGRBYFjIjud2BQMa9Z6Tww&amp;ust=1379868299312995"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Euler and Hamiltonian Graphs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10.5</a:t>
            </a:r>
          </a:p>
        </p:txBody>
      </p:sp>
      <p:sp>
        <p:nvSpPr>
          <p:cNvPr id="4" name="Rectangle 3"/>
          <p:cNvSpPr/>
          <p:nvPr/>
        </p:nvSpPr>
        <p:spPr>
          <a:xfrm>
            <a:off x="2286000" y="4267200"/>
            <a:ext cx="4572000" cy="1588127"/>
          </a:xfrm>
          <a:prstGeom prst="rect">
            <a:avLst/>
          </a:prstGeom>
        </p:spPr>
        <p:txBody>
          <a:bodyPr>
            <a:spAutoFit/>
          </a:bodyPr>
          <a:lstStyle/>
          <a:p>
            <a:pPr>
              <a:lnSpc>
                <a:spcPct val="90000"/>
              </a:lnSpc>
            </a:pPr>
            <a:r>
              <a:rPr lang="en-US" dirty="0">
                <a:latin typeface="Times New Roman" pitchFamily="18" charset="0"/>
              </a:rPr>
              <a:t>Based on </a:t>
            </a:r>
            <a:r>
              <a:rPr lang="en-US" b="1" dirty="0">
                <a:latin typeface="Times New Roman" pitchFamily="18" charset="0"/>
              </a:rPr>
              <a:t>Discrete Mathematics and Its Applications</a:t>
            </a:r>
            <a:r>
              <a:rPr lang="en-US" dirty="0">
                <a:latin typeface="Times New Roman" pitchFamily="18" charset="0"/>
              </a:rPr>
              <a:t>, 8</a:t>
            </a:r>
            <a:r>
              <a:rPr lang="en-US" baseline="30000" dirty="0">
                <a:latin typeface="Times New Roman" pitchFamily="18" charset="0"/>
              </a:rPr>
              <a:t>th</a:t>
            </a:r>
            <a:r>
              <a:rPr lang="en-US" dirty="0">
                <a:latin typeface="Times New Roman" pitchFamily="18" charset="0"/>
              </a:rPr>
              <a:t> ed., by Kenneth H. Rosen, published by </a:t>
            </a:r>
            <a:r>
              <a:rPr lang="en-US">
                <a:latin typeface="Times New Roman" pitchFamily="18" charset="0"/>
              </a:rPr>
              <a:t>McGraw Hill.</a:t>
            </a:r>
            <a:endParaRPr lang="en-US" dirty="0">
              <a:latin typeface="Times New Roman" pitchFamily="18" charset="0"/>
            </a:endParaRPr>
          </a:p>
          <a:p>
            <a:pPr>
              <a:lnSpc>
                <a:spcPct val="90000"/>
              </a:lnSpc>
            </a:pPr>
            <a:endParaRPr lang="en-US" dirty="0">
              <a:latin typeface="Times New Roman" pitchFamily="18" charset="0"/>
            </a:endParaRPr>
          </a:p>
          <a:p>
            <a:pPr>
              <a:lnSpc>
                <a:spcPct val="90000"/>
              </a:lnSpc>
            </a:pPr>
            <a:r>
              <a:rPr lang="en-US" dirty="0">
                <a:latin typeface="Times New Roman" pitchFamily="18" charset="0"/>
              </a:rPr>
              <a:t>Instructor: Longin Jan Latecki</a:t>
            </a:r>
          </a:p>
          <a:p>
            <a:pPr>
              <a:lnSpc>
                <a:spcPct val="90000"/>
              </a:lnSpc>
            </a:pPr>
            <a:r>
              <a:rPr lang="en-US" dirty="0">
                <a:latin typeface="Times New Roman" pitchFamily="18" charset="0"/>
              </a:rPr>
              <a:t>latecki@temple.edu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Algorithm for Constructing an  Euler Circuits</a:t>
            </a:r>
          </a:p>
        </p:txBody>
      </p:sp>
      <p:sp>
        <p:nvSpPr>
          <p:cNvPr id="3" name="Content Placeholder 2"/>
          <p:cNvSpPr>
            <a:spLocks noGrp="1"/>
          </p:cNvSpPr>
          <p:nvPr>
            <p:ph idx="1"/>
          </p:nvPr>
        </p:nvSpPr>
        <p:spPr>
          <a:xfrm>
            <a:off x="381000" y="1600200"/>
            <a:ext cx="8382000" cy="1264920"/>
          </a:xfrm>
        </p:spPr>
        <p:txBody>
          <a:bodyPr>
            <a:normAutofit/>
          </a:bodyPr>
          <a:lstStyle/>
          <a:p>
            <a:pPr marL="0" indent="0">
              <a:buNone/>
            </a:pPr>
            <a:r>
              <a:rPr lang="en-US" dirty="0"/>
              <a:t>In our proof, we developed an algorithm for constructing an Euler circuit in a graph with no vertices of odd degree.</a:t>
            </a:r>
          </a:p>
        </p:txBody>
      </p:sp>
      <p:sp>
        <p:nvSpPr>
          <p:cNvPr id="4" name="Content Placeholder 2"/>
          <p:cNvSpPr txBox="1">
            <a:spLocks/>
          </p:cNvSpPr>
          <p:nvPr/>
        </p:nvSpPr>
        <p:spPr>
          <a:xfrm>
            <a:off x="609600" y="3035729"/>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Euler</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i="1" dirty="0"/>
              <a:t>G</a:t>
            </a:r>
            <a:r>
              <a:rPr kumimoji="0" lang="en-US" sz="2600" b="0" i="0" u="none" strike="noStrike" kern="1200" cap="none" spc="0" normalizeH="0" baseline="0" noProof="0" dirty="0">
                <a:ln>
                  <a:noFill/>
                </a:ln>
                <a:solidFill>
                  <a:schemeClr val="tx1"/>
                </a:solidFill>
                <a:effectLst/>
                <a:uLnTx/>
                <a:uFillTx/>
                <a:latin typeface="+mn-lt"/>
                <a:ea typeface="+mn-ea"/>
                <a:cs typeface="+mn-cs"/>
              </a:rPr>
              <a:t>: connected</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noProof="0" dirty="0" err="1">
                <a:ln>
                  <a:noFill/>
                </a:ln>
                <a:solidFill>
                  <a:schemeClr val="tx1"/>
                </a:solidFill>
                <a:effectLst/>
                <a:uLnTx/>
                <a:uFillTx/>
                <a:latin typeface="+mn-lt"/>
                <a:ea typeface="+mn-ea"/>
                <a:cs typeface="+mn-cs"/>
              </a:rPr>
              <a:t>multigraph</a:t>
            </a:r>
            <a:r>
              <a:rPr kumimoji="0" lang="en-US" sz="2600" b="0" i="0" u="none" strike="noStrike" kern="1200" cap="none" spc="0" normalizeH="0" noProof="0" dirty="0">
                <a:ln>
                  <a:noFill/>
                </a:ln>
                <a:solidFill>
                  <a:schemeClr val="tx1"/>
                </a:solidFill>
                <a:effectLst/>
                <a:uLnTx/>
                <a:uFillTx/>
                <a:latin typeface="+mn-lt"/>
                <a:ea typeface="+mn-ea"/>
                <a:cs typeface="+mn-cs"/>
              </a:rPr>
              <a:t> with all vertices of even degree</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lang="en-US" sz="2600" i="1" dirty="0"/>
              <a:t>circuit</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lang="en-US" sz="2600" dirty="0">
                <a:ea typeface="Cambria Math" pitchFamily="18" charset="0"/>
              </a:rPr>
              <a:t>a circuit in </a:t>
            </a:r>
            <a:r>
              <a:rPr lang="en-US" sz="2600" i="1" dirty="0">
                <a:ea typeface="Cambria Math" pitchFamily="18" charset="0"/>
              </a:rPr>
              <a:t>G </a:t>
            </a:r>
            <a:r>
              <a:rPr lang="en-US" sz="2600" dirty="0">
                <a:ea typeface="Cambria Math" pitchFamily="18" charset="0"/>
              </a:rPr>
              <a:t>beginning at an arbitrarily chosen vertex with edges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ea typeface="Cambria Math" pitchFamily="18" charset="0"/>
              </a:rPr>
              <a:t>                   successively </a:t>
            </a:r>
            <a:r>
              <a:rPr kumimoji="0" lang="en-US" sz="2600" b="0" i="0" u="none" strike="noStrike" kern="1200" cap="none" spc="0" normalizeH="0" noProof="0" dirty="0">
                <a:ln>
                  <a:noFill/>
                </a:ln>
                <a:solidFill>
                  <a:schemeClr val="tx1"/>
                </a:solidFill>
                <a:effectLst/>
                <a:uLnTx/>
                <a:uFillTx/>
                <a:latin typeface="+mn-lt"/>
                <a:ea typeface="Cambria Math" pitchFamily="18" charset="0"/>
                <a:cs typeface="+mn-cs"/>
              </a:rPr>
              <a:t>added to form a path that returns to this vertex.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H</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lang="en-US" sz="2600" i="1" dirty="0"/>
              <a:t>G</a:t>
            </a:r>
            <a:r>
              <a:rPr lang="en-US" sz="2600" dirty="0"/>
              <a:t> with the edges of this circuit and all isolated vertices removed</a:t>
            </a:r>
            <a:r>
              <a:rPr kumimoji="0" lang="en-US" sz="2600" b="0" u="none" strike="noStrike" kern="1200" cap="none" spc="0" normalizeH="0" baseline="0" noProof="0" dirty="0">
                <a:ln>
                  <a:noFill/>
                </a:ln>
                <a:solidFill>
                  <a:schemeClr val="tx1"/>
                </a:solidFill>
                <a:effectLst/>
                <a:uLnTx/>
                <a:uFillTx/>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b="1" dirty="0"/>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H </a:t>
            </a:r>
            <a:r>
              <a:rPr kumimoji="0" lang="en-US" sz="2600" b="0" i="0" u="none" strike="noStrike" kern="1200" cap="none" spc="0" normalizeH="0" baseline="0" noProof="0" dirty="0">
                <a:ln>
                  <a:noFill/>
                </a:ln>
                <a:solidFill>
                  <a:schemeClr val="tx1"/>
                </a:solidFill>
                <a:effectLst/>
                <a:uLnTx/>
                <a:uFillTx/>
                <a:latin typeface="+mn-lt"/>
                <a:ea typeface="+mn-ea"/>
                <a:cs typeface="+mn-cs"/>
              </a:rPr>
              <a:t> has edges</a:t>
            </a:r>
            <a:endParaRPr lang="en-US" sz="2600" b="1"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i="1" dirty="0"/>
              <a:t>         </a:t>
            </a:r>
            <a:r>
              <a:rPr lang="en-US" sz="2600" i="1" dirty="0" err="1"/>
              <a:t>subciruit</a:t>
            </a:r>
            <a:r>
              <a:rPr lang="en-US" sz="2600" i="1" dirty="0"/>
              <a:t> </a:t>
            </a:r>
            <a:r>
              <a:rPr kumimoji="0" lang="en-US" sz="2600" b="0" i="0" u="none" strike="noStrike" kern="1200" cap="none" spc="0" normalizeH="0" baseline="0" noProof="0" dirty="0">
                <a:ln>
                  <a:noFill/>
                </a:ln>
                <a:solidFill>
                  <a:schemeClr val="tx1"/>
                </a:solidFill>
                <a:effectLst/>
                <a:uLnTx/>
                <a:uFillTx/>
                <a:latin typeface="+mn-lt"/>
                <a:ea typeface="+mn-ea"/>
                <a:cs typeface="+mn-cs"/>
              </a:rPr>
              <a:t> := a</a:t>
            </a:r>
            <a:r>
              <a:rPr kumimoji="0" lang="en-US" sz="2600" b="0" i="0" u="none" strike="noStrike" kern="1200" cap="none" spc="0" normalizeH="0" noProof="0" dirty="0">
                <a:ln>
                  <a:noFill/>
                </a:ln>
                <a:solidFill>
                  <a:schemeClr val="tx1"/>
                </a:solidFill>
                <a:effectLst/>
                <a:uLnTx/>
                <a:uFillTx/>
                <a:latin typeface="+mn-lt"/>
                <a:ea typeface="+mn-ea"/>
                <a:cs typeface="+mn-cs"/>
              </a:rPr>
              <a:t> circuit in </a:t>
            </a:r>
            <a:r>
              <a:rPr kumimoji="0" lang="en-US" sz="2600" b="0" i="1" u="none" strike="noStrike" kern="1200" cap="none" spc="0" normalizeH="0" noProof="0" dirty="0">
                <a:ln>
                  <a:noFill/>
                </a:ln>
                <a:solidFill>
                  <a:schemeClr val="tx1"/>
                </a:solidFill>
                <a:effectLst/>
                <a:uLnTx/>
                <a:uFillTx/>
                <a:latin typeface="+mn-lt"/>
                <a:ea typeface="+mn-ea"/>
                <a:cs typeface="+mn-cs"/>
              </a:rPr>
              <a:t>H</a:t>
            </a:r>
            <a:r>
              <a:rPr kumimoji="0" lang="en-US" sz="2600" b="0" i="0" u="none" strike="noStrike" kern="1200" cap="none" spc="0" normalizeH="0" noProof="0" dirty="0">
                <a:ln>
                  <a:noFill/>
                </a:ln>
                <a:solidFill>
                  <a:schemeClr val="tx1"/>
                </a:solidFill>
                <a:effectLst/>
                <a:uLnTx/>
                <a:uFillTx/>
                <a:latin typeface="+mn-lt"/>
                <a:ea typeface="+mn-ea"/>
                <a:cs typeface="+mn-cs"/>
              </a:rPr>
              <a:t> beginning at a vertex in </a:t>
            </a:r>
            <a:r>
              <a:rPr kumimoji="0" lang="en-US" sz="2600" b="0" i="1" u="none" strike="noStrike" kern="1200" cap="none" spc="0" normalizeH="0" noProof="0" dirty="0">
                <a:ln>
                  <a:noFill/>
                </a:ln>
                <a:solidFill>
                  <a:schemeClr val="tx1"/>
                </a:solidFill>
                <a:effectLst/>
                <a:uLnTx/>
                <a:uFillTx/>
                <a:latin typeface="+mn-lt"/>
                <a:ea typeface="+mn-ea"/>
                <a:cs typeface="+mn-cs"/>
              </a:rPr>
              <a:t>H</a:t>
            </a:r>
            <a:r>
              <a:rPr kumimoji="0" lang="en-US" sz="2600" b="0" i="0" u="none" strike="noStrike" kern="1200" cap="none" spc="0" normalizeH="0" noProof="0" dirty="0">
                <a:ln>
                  <a:noFill/>
                </a:ln>
                <a:solidFill>
                  <a:schemeClr val="tx1"/>
                </a:solidFill>
                <a:effectLst/>
                <a:uLnTx/>
                <a:uFillTx/>
                <a:latin typeface="+mn-lt"/>
                <a:ea typeface="+mn-ea"/>
                <a:cs typeface="+mn-cs"/>
              </a:rPr>
              <a:t> that also is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kumimoji="0" lang="en-US" sz="2600" b="0" i="0" u="none" strike="noStrike" kern="1200" cap="none" spc="0" normalizeH="0" noProof="0" dirty="0">
                <a:ln>
                  <a:noFill/>
                </a:ln>
                <a:solidFill>
                  <a:schemeClr val="tx1"/>
                </a:solidFill>
                <a:effectLst/>
                <a:uLnTx/>
                <a:uFillTx/>
                <a:latin typeface="+mn-lt"/>
                <a:ea typeface="+mn-ea"/>
                <a:cs typeface="+mn-cs"/>
              </a:rPr>
              <a:t>an endpoint of an edge in </a:t>
            </a:r>
            <a:r>
              <a:rPr kumimoji="0" lang="en-US" sz="2600" b="0" i="1" u="none" strike="noStrike" kern="1200" cap="none" spc="0" normalizeH="0" noProof="0" dirty="0">
                <a:ln>
                  <a:noFill/>
                </a:ln>
                <a:solidFill>
                  <a:schemeClr val="tx1"/>
                </a:solidFill>
                <a:effectLst/>
                <a:uLnTx/>
                <a:uFillTx/>
                <a:latin typeface="+mn-lt"/>
                <a:ea typeface="+mn-ea"/>
                <a:cs typeface="+mn-cs"/>
              </a:rPr>
              <a:t>circuit</a:t>
            </a:r>
            <a:r>
              <a:rPr kumimoji="0" lang="en-US" sz="2600" b="0" i="0" u="none" strike="noStrike" kern="1200" cap="none" spc="0" normalizeH="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lang="en-US" sz="2600" i="1" dirty="0"/>
              <a:t>H</a:t>
            </a:r>
            <a:r>
              <a:rPr lang="en-US" sz="2600" dirty="0"/>
              <a:t> := </a:t>
            </a:r>
            <a:r>
              <a:rPr lang="en-US" sz="2600" i="1" dirty="0"/>
              <a:t>H</a:t>
            </a:r>
            <a:r>
              <a:rPr lang="en-US" sz="2600" dirty="0"/>
              <a:t> with edges of </a:t>
            </a:r>
            <a:r>
              <a:rPr lang="en-US" sz="2600" i="1" dirty="0" err="1"/>
              <a:t>subciruit</a:t>
            </a:r>
            <a:r>
              <a:rPr lang="en-US" sz="2600" dirty="0"/>
              <a:t> and all isolated vertices removed</a:t>
            </a:r>
            <a:endParaRPr kumimoji="0" lang="en-US" sz="2600" b="0" i="0" u="none" strike="noStrike" kern="1200" cap="none" spc="0" normalizeH="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a:t>
            </a:r>
            <a:r>
              <a:rPr lang="en-US" sz="2600" i="1" dirty="0"/>
              <a:t>circuit </a:t>
            </a:r>
            <a:r>
              <a:rPr lang="en-US" sz="2600" dirty="0"/>
              <a:t>:= </a:t>
            </a:r>
            <a:r>
              <a:rPr lang="en-US" sz="2600" i="1" dirty="0"/>
              <a:t>circuit</a:t>
            </a:r>
            <a:r>
              <a:rPr lang="en-US" sz="2600" dirty="0"/>
              <a:t> with </a:t>
            </a:r>
            <a:r>
              <a:rPr lang="en-US" sz="2600" dirty="0" err="1"/>
              <a:t>s</a:t>
            </a:r>
            <a:r>
              <a:rPr lang="en-US" sz="2600" i="1" dirty="0" err="1"/>
              <a:t>ubcircuit</a:t>
            </a:r>
            <a:r>
              <a:rPr lang="en-US" sz="2600" dirty="0"/>
              <a:t> inserted at the appropriate vertex. </a:t>
            </a:r>
            <a:endParaRPr kumimoji="0" lang="en-US" sz="2600" b="0" i="0" u="none" strike="noStrike" kern="1200" cap="none" spc="0" normalizeH="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circuit</a:t>
            </a:r>
            <a:r>
              <a:rPr kumimoji="0" lang="en-US" sz="2600" b="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circuit</a:t>
            </a:r>
            <a:r>
              <a:rPr kumimoji="0" lang="en-US" sz="2600" b="0" u="none" strike="noStrike" kern="1200" cap="none" spc="0" normalizeH="0" noProof="0" dirty="0">
                <a:ln>
                  <a:noFill/>
                </a:ln>
                <a:solidFill>
                  <a:schemeClr val="tx1"/>
                </a:solidFill>
                <a:effectLst/>
                <a:uLnTx/>
                <a:uFillTx/>
                <a:latin typeface="+mn-lt"/>
                <a:ea typeface="+mn-ea"/>
                <a:cs typeface="+mn-cs"/>
              </a:rPr>
              <a:t> is an Euler circuit</a:t>
            </a:r>
            <a:r>
              <a:rPr lang="en-US" sz="2600" dirty="0"/>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3423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Necessary and Sufficient Conditions for Euler Circuits and Paths (</a:t>
            </a:r>
            <a:r>
              <a:rPr lang="en-US" sz="3600" i="1" dirty="0"/>
              <a:t>continued</a:t>
            </a:r>
            <a:r>
              <a:rPr lang="en-US" sz="3600" dirty="0"/>
              <a:t>)</a:t>
            </a:r>
          </a:p>
        </p:txBody>
      </p:sp>
      <p:sp>
        <p:nvSpPr>
          <p:cNvPr id="3" name="Content Placeholder 2"/>
          <p:cNvSpPr>
            <a:spLocks noGrp="1"/>
          </p:cNvSpPr>
          <p:nvPr>
            <p:ph idx="1"/>
          </p:nvPr>
        </p:nvSpPr>
        <p:spPr>
          <a:xfrm>
            <a:off x="457200" y="2100333"/>
            <a:ext cx="8229600" cy="3322320"/>
          </a:xfrm>
        </p:spPr>
        <p:txBody>
          <a:bodyPr>
            <a:normAutofit fontScale="92500" lnSpcReduction="20000"/>
          </a:bodyPr>
          <a:lstStyle/>
          <a:p>
            <a:pPr marL="0" indent="0">
              <a:buNone/>
            </a:pPr>
            <a:r>
              <a:rPr lang="en-US" b="1" dirty="0"/>
              <a:t>Theorem</a:t>
            </a:r>
            <a:r>
              <a:rPr lang="en-US" dirty="0"/>
              <a:t>: A connected multigraph with at least two vertices has an Euler circuit if and only if each of its vertices has an even degree and it has an Euler path if and only if it has exactly two vertices of odd degree.</a:t>
            </a:r>
          </a:p>
          <a:p>
            <a:pPr marL="0" indent="0">
              <a:buNone/>
            </a:pPr>
            <a:endParaRPr lang="en-US" dirty="0"/>
          </a:p>
          <a:p>
            <a:pPr marL="0" indent="0">
              <a:buNone/>
            </a:pPr>
            <a:r>
              <a:rPr lang="en-US" b="1" dirty="0"/>
              <a:t>Example</a:t>
            </a:r>
            <a:r>
              <a:rPr lang="en-US" dirty="0"/>
              <a:t>: Four vertices in the multigraph model of the  K</a:t>
            </a:r>
            <a:r>
              <a:rPr lang="az-Cyrl-AZ" dirty="0">
                <a:latin typeface="Cambria Math"/>
                <a:ea typeface="Cambria Math"/>
              </a:rPr>
              <a:t>ӧ</a:t>
            </a:r>
            <a:r>
              <a:rPr lang="en-US" dirty="0" err="1"/>
              <a:t>nigsberg</a:t>
            </a:r>
            <a:r>
              <a:rPr lang="en-US" dirty="0"/>
              <a:t> bridge problem have odd degrees. Hence, there is no Euler circuit in this multigraph, and it is impossible to start at a given point, cross each bridge exactly once, and return to the starting point. </a:t>
            </a:r>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953000"/>
            <a:ext cx="1062990" cy="1826013"/>
          </a:xfrm>
          <a:prstGeom prst="rect">
            <a:avLst/>
          </a:prstGeom>
        </p:spPr>
      </p:pic>
    </p:spTree>
    <p:extLst>
      <p:ext uri="{BB962C8B-B14F-4D97-AF65-F5344CB8AC3E}">
        <p14:creationId xmlns:p14="http://schemas.microsoft.com/office/powerpoint/2010/main" val="128266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914400"/>
          </a:xfrm>
        </p:spPr>
        <p:txBody>
          <a:bodyPr>
            <a:normAutofit fontScale="90000"/>
          </a:bodyPr>
          <a:lstStyle/>
          <a:p>
            <a:pPr eaLnBrk="1" hangingPunct="1"/>
            <a:r>
              <a:rPr lang="en-US" dirty="0">
                <a:latin typeface="Times New Roman" pitchFamily="18" charset="0"/>
              </a:rPr>
              <a:t>Euler Circuit in</a:t>
            </a:r>
            <a:r>
              <a:rPr lang="en-US" dirty="0"/>
              <a:t> </a:t>
            </a:r>
            <a:r>
              <a:rPr lang="en-US" dirty="0">
                <a:latin typeface="Times New Roman" pitchFamily="18" charset="0"/>
              </a:rPr>
              <a:t>Directed Graphs</a:t>
            </a:r>
          </a:p>
        </p:txBody>
      </p:sp>
      <p:pic>
        <p:nvPicPr>
          <p:cNvPr id="8195" name="Picture 4" descr="09_5_04"/>
          <p:cNvPicPr>
            <a:picLocks noGrp="1" noChangeAspect="1" noChangeArrowheads="1"/>
          </p:cNvPicPr>
          <p:nvPr>
            <p:ph idx="1"/>
          </p:nvPr>
        </p:nvPicPr>
        <p:blipFill>
          <a:blip r:embed="rId2" cstate="print"/>
          <a:srcRect/>
          <a:stretch>
            <a:fillRect/>
          </a:stretch>
        </p:blipFill>
        <p:spPr>
          <a:xfrm>
            <a:off x="381000" y="1219200"/>
            <a:ext cx="8305800" cy="4119563"/>
          </a:xfrm>
          <a:noFill/>
        </p:spPr>
      </p:pic>
      <p:sp>
        <p:nvSpPr>
          <p:cNvPr id="84996" name="Text Box 6"/>
          <p:cNvSpPr txBox="1">
            <a:spLocks noChangeArrowheads="1"/>
          </p:cNvSpPr>
          <p:nvPr/>
        </p:nvSpPr>
        <p:spPr bwMode="auto">
          <a:xfrm>
            <a:off x="228600" y="5410200"/>
            <a:ext cx="8382000" cy="519113"/>
          </a:xfrm>
          <a:prstGeom prst="rect">
            <a:avLst/>
          </a:prstGeom>
          <a:noFill/>
          <a:ln w="9525">
            <a:noFill/>
            <a:miter lim="800000"/>
            <a:headEnd/>
            <a:tailEnd/>
          </a:ln>
        </p:spPr>
        <p:txBody>
          <a:bodyPr>
            <a:spAutoFit/>
          </a:bodyPr>
          <a:lstStyle/>
          <a:p>
            <a:pPr algn="l">
              <a:spcBef>
                <a:spcPct val="50000"/>
              </a:spcBef>
            </a:pPr>
            <a:r>
              <a:rPr lang="en-US" sz="2800">
                <a:latin typeface="Times New Roman" pitchFamily="18" charset="0"/>
              </a:rPr>
              <a:t>       NO		(a, g, c, b, g, e, d, f, a)		NO</a:t>
            </a:r>
          </a:p>
        </p:txBody>
      </p:sp>
      <p:sp>
        <p:nvSpPr>
          <p:cNvPr id="8197" name="Slide Number Placeholder 4"/>
          <p:cNvSpPr>
            <a:spLocks noGrp="1"/>
          </p:cNvSpPr>
          <p:nvPr>
            <p:ph type="sldNum" sz="quarter" idx="12"/>
          </p:nvPr>
        </p:nvSpPr>
        <p:spPr>
          <a:noFill/>
        </p:spPr>
        <p:txBody>
          <a:bodyPr/>
          <a:lstStyle/>
          <a:p>
            <a:fld id="{2E8F9FBC-049B-466D-8A10-853DAABE0600}"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blinds(horizontal)">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914400"/>
          </a:xfrm>
        </p:spPr>
        <p:txBody>
          <a:bodyPr/>
          <a:lstStyle/>
          <a:p>
            <a:pPr eaLnBrk="1" hangingPunct="1"/>
            <a:r>
              <a:rPr lang="en-US">
                <a:latin typeface="Times New Roman" pitchFamily="18" charset="0"/>
              </a:rPr>
              <a:t>Euler Path in</a:t>
            </a:r>
            <a:r>
              <a:rPr lang="en-US"/>
              <a:t> </a:t>
            </a:r>
            <a:r>
              <a:rPr lang="en-US">
                <a:latin typeface="Times New Roman" pitchFamily="18" charset="0"/>
              </a:rPr>
              <a:t>Directed Graphs</a:t>
            </a:r>
          </a:p>
        </p:txBody>
      </p:sp>
      <p:pic>
        <p:nvPicPr>
          <p:cNvPr id="9219" name="Picture 3" descr="09_5_04"/>
          <p:cNvPicPr>
            <a:picLocks noGrp="1" noChangeAspect="1" noChangeArrowheads="1"/>
          </p:cNvPicPr>
          <p:nvPr>
            <p:ph idx="1"/>
          </p:nvPr>
        </p:nvPicPr>
        <p:blipFill>
          <a:blip r:embed="rId2" cstate="print"/>
          <a:srcRect/>
          <a:stretch>
            <a:fillRect/>
          </a:stretch>
        </p:blipFill>
        <p:spPr>
          <a:xfrm>
            <a:off x="381000" y="1219200"/>
            <a:ext cx="8305800" cy="4119563"/>
          </a:xfrm>
          <a:noFill/>
        </p:spPr>
      </p:pic>
      <p:sp>
        <p:nvSpPr>
          <p:cNvPr id="86020" name="Text Box 4"/>
          <p:cNvSpPr txBox="1">
            <a:spLocks noChangeArrowheads="1"/>
          </p:cNvSpPr>
          <p:nvPr/>
        </p:nvSpPr>
        <p:spPr bwMode="auto">
          <a:xfrm>
            <a:off x="228600" y="5410200"/>
            <a:ext cx="8763000" cy="1160463"/>
          </a:xfrm>
          <a:prstGeom prst="rect">
            <a:avLst/>
          </a:prstGeom>
          <a:noFill/>
          <a:ln w="9525">
            <a:noFill/>
            <a:miter lim="800000"/>
            <a:headEnd/>
            <a:tailEnd/>
          </a:ln>
        </p:spPr>
        <p:txBody>
          <a:bodyPr>
            <a:spAutoFit/>
          </a:bodyPr>
          <a:lstStyle/>
          <a:p>
            <a:pPr algn="l">
              <a:spcBef>
                <a:spcPct val="50000"/>
              </a:spcBef>
            </a:pPr>
            <a:r>
              <a:rPr lang="en-US" sz="2800">
                <a:latin typeface="Times New Roman" pitchFamily="18" charset="0"/>
              </a:rPr>
              <a:t>       NO	      (a, g, c, b, g, e, d, f, a)          (c, a, b, c, d, b) </a:t>
            </a:r>
          </a:p>
          <a:p>
            <a:pPr>
              <a:spcBef>
                <a:spcPct val="50000"/>
              </a:spcBef>
            </a:pPr>
            <a:endParaRPr lang="en-US" sz="2800">
              <a:latin typeface="Times New Roman" pitchFamily="18" charset="0"/>
            </a:endParaRPr>
          </a:p>
        </p:txBody>
      </p:sp>
      <p:sp>
        <p:nvSpPr>
          <p:cNvPr id="9221" name="Slide Number Placeholder 4"/>
          <p:cNvSpPr>
            <a:spLocks noGrp="1"/>
          </p:cNvSpPr>
          <p:nvPr>
            <p:ph type="sldNum" sz="quarter" idx="12"/>
          </p:nvPr>
        </p:nvSpPr>
        <p:spPr>
          <a:noFill/>
        </p:spPr>
        <p:txBody>
          <a:bodyPr/>
          <a:lstStyle/>
          <a:p>
            <a:fld id="{6D53396C-27DC-430F-8275-02E59CFECFA5}"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blinds(horizontal)">
                                      <p:cBhvr>
                                        <p:cTn id="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66800"/>
          </a:xfrm>
        </p:spPr>
        <p:txBody>
          <a:bodyPr>
            <a:noAutofit/>
          </a:bodyPr>
          <a:lstStyle/>
          <a:p>
            <a:r>
              <a:rPr lang="en-US" sz="3200" dirty="0"/>
              <a:t>Necessary and Sufficient Conditions for</a:t>
            </a:r>
            <a:br>
              <a:rPr lang="en-US" sz="3200" dirty="0"/>
            </a:br>
            <a:r>
              <a:rPr lang="en-US" sz="3200" dirty="0"/>
              <a:t>Euler Circuits and Paths in Directed Graphs </a:t>
            </a:r>
          </a:p>
        </p:txBody>
      </p:sp>
    </p:spTree>
    <p:extLst>
      <p:ext uri="{BB962C8B-B14F-4D97-AF65-F5344CB8AC3E}">
        <p14:creationId xmlns:p14="http://schemas.microsoft.com/office/powerpoint/2010/main" val="401537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Euler Paths and Circuits</a:t>
            </a:r>
          </a:p>
        </p:txBody>
      </p:sp>
      <p:sp>
        <p:nvSpPr>
          <p:cNvPr id="3" name="Content Placeholder 2"/>
          <p:cNvSpPr>
            <a:spLocks noGrp="1"/>
          </p:cNvSpPr>
          <p:nvPr>
            <p:ph idx="1"/>
          </p:nvPr>
        </p:nvSpPr>
        <p:spPr/>
        <p:txBody>
          <a:bodyPr>
            <a:normAutofit fontScale="92500" lnSpcReduction="10000"/>
          </a:bodyPr>
          <a:lstStyle/>
          <a:p>
            <a:r>
              <a:rPr lang="en-US" dirty="0"/>
              <a:t>Euler paths and circuits can be used to solve many practical problems such as finding a path or circuit that traverses each</a:t>
            </a:r>
          </a:p>
          <a:p>
            <a:pPr lvl="1"/>
            <a:r>
              <a:rPr lang="en-US" dirty="0"/>
              <a:t> street in a neighborhood, </a:t>
            </a:r>
          </a:p>
          <a:p>
            <a:pPr lvl="1"/>
            <a:r>
              <a:rPr lang="en-US" dirty="0"/>
              <a:t>road in a transportation network,</a:t>
            </a:r>
          </a:p>
          <a:p>
            <a:pPr lvl="1"/>
            <a:r>
              <a:rPr lang="en-US" dirty="0"/>
              <a:t>connection in a utility grid, </a:t>
            </a:r>
          </a:p>
          <a:p>
            <a:pPr lvl="1"/>
            <a:r>
              <a:rPr lang="en-US" dirty="0"/>
              <a:t>link in a communications network.</a:t>
            </a:r>
          </a:p>
          <a:p>
            <a:r>
              <a:rPr lang="en-US" dirty="0"/>
              <a:t>Other applications are found in the </a:t>
            </a:r>
          </a:p>
          <a:p>
            <a:pPr lvl="1"/>
            <a:r>
              <a:rPr lang="en-US" dirty="0"/>
              <a:t>layout of circuits, </a:t>
            </a:r>
          </a:p>
          <a:p>
            <a:pPr lvl="1"/>
            <a:r>
              <a:rPr lang="en-US" dirty="0"/>
              <a:t>network multicasting,</a:t>
            </a:r>
          </a:p>
          <a:p>
            <a:pPr lvl="1"/>
            <a:r>
              <a:rPr lang="en-US" dirty="0"/>
              <a:t>molecular biology, where Euler paths are used in the sequencing of DNA.</a:t>
            </a:r>
          </a:p>
        </p:txBody>
      </p:sp>
    </p:spTree>
    <p:extLst>
      <p:ext uri="{BB962C8B-B14F-4D97-AF65-F5344CB8AC3E}">
        <p14:creationId xmlns:p14="http://schemas.microsoft.com/office/powerpoint/2010/main" val="381097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wgHBgkIBwgKCgkLDRYPDQwMDRsUFRAWIB0iIiAdHx8kKDQsJCYxJx8fLT0tMTU3Ojo6Iys/RD84QzQ5OjcBCgoKDQwNGg8PGjclHyU3Nzc3Nzc3Nzc3Nzc3Nzc3Nzc3Nzc3Nzc3Nzc3Nzc3Nzc3Nzc3Nzc3Nzc3Nzc3Nzc3N//AABEIAGYAZgMBIgACEQEDEQH/xAAcAAEAAQUBAQAAAAAAAAAAAAAABwECAwQGBQj/xABAEAABAwIDBAYHBQUJAAAAAAABAAIDBBEFEiEGMUFREzJhcYGxByJSgpHB0RUjQnKiFCRDYqEzNFNkc5KywvH/xAAZAQACAwEAAAAAAAAAAAAAAAAAAwECBAX/xAAiEQACAgIBBAMBAAAAAAAAAAAAAQIDERIxBCEiQTJRYRP/2gAMAwEAAhEDEQA/AJxREQAREQAVrnta4NJGZ24X1K4/aLbinpC+lwYR1dULtdKTeGI9pHWPYORuQo2rXyYni76nEpHVczIxZ8tjlJdezRubbKNBb46pVlqgsi1ZFz1RPaKFqTFsVov7nitZEPZdJ0re7K/MAO5e5SbeYzALVMFFWN4daF3iRmH6Qlx6qD57DcEmouOpfSHhrh+/UlZS2GrwwSt8MhLv0rqqOrgrqWOppJWywStDmPabhwT4zjLhkYM6IisAREQAREQBhqaiKlp5KiokbHDG0ue9x0aBvKinaHaytxx8lMwvo6A9WFps+ZvN7uXNg7b3C9DbzH/tGqOGUj70lO/75w3SyDh3NP6vy68oWB4s4XCVOfpGG+551iXMaGgNaAANABwWCkIe+plBvmlLR7oDfMH4rA6R85MbHkUzTlfO3Qnm0fNyyPpqeOxp5G0zwLDIQAe8cVhusT8SKHo8s21VaQruh0rG5QP4zASw9/LxW0JMwBa1xB47vNZ8HShJSWUVl9bLHwd1u4b/AJDxXtbN4/Ns/UuuHy4fK688LdSwn+Iwc+Y48Nd/iRm8jy4WdoLdm/z8lmV4TcXlDMKSJrpaiGrp46imkZLDK0OY9huHA8QsqibZjaGTZ6ocyXPJhkrryxtFzCTvkYOXtNG/eNbh0qwTR1ELJoHskikaHMex12uB3EHkupXYrFlCWsGRERMIC5HbvaM4bTjD6KTLXTtuXtOsMftd51A7ieC65QPjVZUU+0mKQYubziqcDONxB1Zf2fULLcLWVJtpdhF83GPYMaGtDWCzQLAclgu6uJbGS2mFw6QGxk7GnlzPwV0bDX8XCk4kaGbu/l7eK38ga0NaAABYAcFz7bseMTDFY5NdwEUBbG0NDW2aALAclexgYAGiwAsqTbmN9p4+vyVyyjEUIvvWoaR0JLqJ4j4mJ2sZ8OHgtwqiMl4yce6NNtW0TMbOwwyn1S1253LKePnqtmaoigZmmeGDhfj3c1SojjlhcyZocwjUELnqMB0TZHZi/wBp5u4DlfuTIrY39PY7HhnpT4nLJpTM6Nv+I8XPgPqpM9EE7pdnauF73P8A2euexuY7gWMfbs1cT4qKbKTPQ661Hi0X+YZJbvYB/wBVr6fCmaLUtSRERFuMwUUelnDOgxakxNjfu6uMwynh0jNW+JaXf7FK653b7Czi2y1ZFGwunhb+0Qgby5mth3i7feUMXbHaDRE+CzF9MYHG74Dl938J+GngVvFc9SVLaepiqM46KT1XG+hB3H4+ZXul73dRpaPacPl/4uPfXpNnP/Sx+szRwDST5fVVKtdGb5hI7PzO74KnSagPGUndfcfFLLouREQSamKPMdBMR1nNLR3nQea8kEMk9RpcALOtbTktzGJOkEULL2dJcuH8ovp42WANDG5W6BOh2R0ujj4tlGva42adeR0PwXf+hyQjE8bjO4w0zgPelB+S4B7Wu6zQeV+Ckb0P4XNGMQxRzndBLlgiDtc2Ukudflc27wVoo+Zot+JJSIi3mUIiIAgTa/Z9uA49UUYZ+6zXlpXco3HVg5ZTpYcMvNXYbUGekAkN5IzkeeZ5+IsVKXpAwA47gbjTszV1ITLT23u09ZnvDTvyngoaoZxDUseD91O0NN+B/Cfl4hZOqr2jlejBZDSf4z2yrSAQQQCDvBWF9XTs680be9wWL7To/wANTG78rrrnJNlUmZ8rmdQ3b7JPkVQEy6Wc1m48yeSwfaUH4eld+WF30WKOv9QllPO71nbmgcTzIVlXJ+i6i/owVxDq9rANI4t3C7j9GqwrE+cirlkqI3w9I4ZM9rWsABcG196y3unauKwzrdPHWtIzUVHNiFbT0NKLz1EgjZfcCd5PYBcnsBU+4XQQYXh9PQ0otDAwMbzPae07yuA9E+C5jPjk401gpge/13fEBvuu5qSlsohiORdssvAREWgWEREAFCnpLwEYTjrJo2gUGJS5xpoyW+Z7fHrDvdwCmtY54IahnR1EUcrPZe0OH9UMrKKlyfPrIomj7uNg/K0K/VTdJs3gUv8AaYLhzu+lZ9FgOx+zh3YLQs/JCG+SVoycEMcVjhIEDXEgDfc8FMc2wmzcw9bDi3/TqZWf8XBbGHbI7P4bkNLhdOXM6skwMzx7zyT/AFRoySHaOkqMTFqCknrGO0vDCZGHvdbL8SvVovRxj9Tlc1sOGxnrMqZRIQOYay/wzBTQBYWG5VU/zT5JTa4NbDqKHDqGCipW5YYIxGwdgHHtWyiJhAREQAREQAREQAREQAREQAREQAREQAREQB//2Q=="/>
          <p:cNvSpPr>
            <a:spLocks noChangeAspect="1" noChangeArrowheads="1"/>
          </p:cNvSpPr>
          <p:nvPr/>
        </p:nvSpPr>
        <p:spPr bwMode="auto">
          <a:xfrm>
            <a:off x="4460875" y="-727075"/>
            <a:ext cx="971550" cy="971550"/>
          </a:xfrm>
          <a:prstGeom prst="rect">
            <a:avLst/>
          </a:prstGeom>
          <a:noFill/>
          <a:ln w="9525">
            <a:noFill/>
            <a:miter lim="800000"/>
            <a:headEnd/>
            <a:tailEnd/>
          </a:ln>
        </p:spPr>
        <p:txBody>
          <a:bodyPr/>
          <a:lstStyle/>
          <a:p>
            <a:endParaRPr lang="en-US"/>
          </a:p>
        </p:txBody>
      </p:sp>
      <p:pic>
        <p:nvPicPr>
          <p:cNvPr id="18435" name="Picture 4" descr="http://upload.wikimedia.org/wikipedia/commons/7/73/Dodecahedron.gif">
            <a:hlinkClick r:id="rId2"/>
          </p:cNvPr>
          <p:cNvPicPr>
            <a:picLocks noChangeAspect="1" noChangeArrowheads="1" noCrop="1"/>
          </p:cNvPicPr>
          <p:nvPr/>
        </p:nvPicPr>
        <p:blipFill>
          <a:blip r:embed="rId3" cstate="print"/>
          <a:srcRect/>
          <a:stretch>
            <a:fillRect/>
          </a:stretch>
        </p:blipFill>
        <p:spPr bwMode="auto">
          <a:xfrm>
            <a:off x="2362200" y="1295400"/>
            <a:ext cx="4495800" cy="4495800"/>
          </a:xfrm>
          <a:prstGeom prst="rect">
            <a:avLst/>
          </a:prstGeom>
          <a:noFill/>
          <a:ln w="9525">
            <a:noFill/>
            <a:miter lim="800000"/>
            <a:headEnd/>
            <a:tailEnd/>
          </a:ln>
        </p:spPr>
      </p:pic>
      <p:sp>
        <p:nvSpPr>
          <p:cNvPr id="18436" name="Rectangle 6"/>
          <p:cNvSpPr>
            <a:spLocks noChangeArrowheads="1"/>
          </p:cNvSpPr>
          <p:nvPr/>
        </p:nvSpPr>
        <p:spPr bwMode="auto">
          <a:xfrm>
            <a:off x="1822450" y="6172200"/>
            <a:ext cx="5507038" cy="369888"/>
          </a:xfrm>
          <a:prstGeom prst="rect">
            <a:avLst/>
          </a:prstGeom>
          <a:noFill/>
          <a:ln w="9525">
            <a:noFill/>
            <a:miter lim="800000"/>
            <a:headEnd/>
            <a:tailEnd/>
          </a:ln>
        </p:spPr>
        <p:txBody>
          <a:bodyPr wrap="none">
            <a:spAutoFit/>
          </a:bodyPr>
          <a:lstStyle/>
          <a:p>
            <a:r>
              <a:rPr lang="en-US" dirty="0"/>
              <a:t>Dodecahedron is a polyhedron with twelve flat faces</a:t>
            </a:r>
          </a:p>
        </p:txBody>
      </p:sp>
      <p:sp>
        <p:nvSpPr>
          <p:cNvPr id="18437" name="Slide Number Placeholder 4"/>
          <p:cNvSpPr>
            <a:spLocks noGrp="1"/>
          </p:cNvSpPr>
          <p:nvPr>
            <p:ph type="sldNum" sz="quarter" idx="12"/>
          </p:nvPr>
        </p:nvSpPr>
        <p:spPr>
          <a:noFill/>
        </p:spPr>
        <p:txBody>
          <a:bodyPr/>
          <a:lstStyle/>
          <a:p>
            <a:fld id="{98317858-7BC7-4F84-A0B0-F4450C762C3F}" type="slidenum">
              <a:rPr lang="en-US" smtClean="0"/>
              <a:pPr/>
              <a:t>16</a:t>
            </a:fld>
            <a:endParaRPr lang="en-US"/>
          </a:p>
        </p:txBody>
      </p:sp>
      <p:sp>
        <p:nvSpPr>
          <p:cNvPr id="6" name="Title 1"/>
          <p:cNvSpPr txBox="1">
            <a:spLocks/>
          </p:cNvSpPr>
          <p:nvPr/>
        </p:nvSpPr>
        <p:spPr>
          <a:xfrm>
            <a:off x="609600" y="228600"/>
            <a:ext cx="78486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a:ln>
                  <a:noFill/>
                </a:ln>
                <a:solidFill>
                  <a:schemeClr val="tx2"/>
                </a:solidFill>
                <a:effectLst/>
                <a:uLnTx/>
                <a:uFillTx/>
                <a:latin typeface="+mj-lt"/>
                <a:ea typeface="+mj-ea"/>
                <a:cs typeface="+mj-cs"/>
              </a:rPr>
              <a:t>Hamilton Paths and Circuits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914400"/>
          </a:xfrm>
        </p:spPr>
        <p:txBody>
          <a:bodyPr/>
          <a:lstStyle/>
          <a:p>
            <a:pPr eaLnBrk="1" hangingPunct="1"/>
            <a:r>
              <a:rPr lang="en-US">
                <a:latin typeface="Times New Roman" pitchFamily="18" charset="0"/>
              </a:rPr>
              <a:t>Hamilton Circuits</a:t>
            </a:r>
          </a:p>
        </p:txBody>
      </p:sp>
      <p:sp>
        <p:nvSpPr>
          <p:cNvPr id="79875" name="Rectangle 3"/>
          <p:cNvSpPr>
            <a:spLocks noGrp="1" noChangeArrowheads="1"/>
          </p:cNvSpPr>
          <p:nvPr>
            <p:ph type="body" sz="half" idx="1"/>
          </p:nvPr>
        </p:nvSpPr>
        <p:spPr>
          <a:xfrm>
            <a:off x="381000" y="5867400"/>
            <a:ext cx="8153400" cy="762000"/>
          </a:xfrm>
        </p:spPr>
        <p:txBody>
          <a:bodyPr>
            <a:normAutofit lnSpcReduction="10000"/>
          </a:bodyPr>
          <a:lstStyle/>
          <a:p>
            <a:pPr eaLnBrk="1" hangingPunct="1">
              <a:lnSpc>
                <a:spcPct val="80000"/>
              </a:lnSpc>
              <a:buFontTx/>
              <a:buNone/>
            </a:pPr>
            <a:r>
              <a:rPr lang="en-US" sz="2800">
                <a:latin typeface="Times New Roman" pitchFamily="18" charset="0"/>
              </a:rPr>
              <a:t>Is there a circuit in this graph that passes through each vertex exactly once?</a:t>
            </a:r>
          </a:p>
        </p:txBody>
      </p:sp>
      <p:sp>
        <p:nvSpPr>
          <p:cNvPr id="5" name="Rectangle 4"/>
          <p:cNvSpPr>
            <a:spLocks noGrp="1" noChangeArrowheads="1"/>
          </p:cNvSpPr>
          <p:nvPr/>
        </p:nvSpPr>
        <p:spPr bwMode="auto">
          <a:xfrm>
            <a:off x="685800" y="2693988"/>
            <a:ext cx="7772400" cy="1470025"/>
          </a:xfrm>
          <a:prstGeom prst="rect">
            <a:avLst/>
          </a:prstGeom>
          <a:noFill/>
          <a:ln w="9525">
            <a:noFill/>
            <a:miter lim="800000"/>
            <a:headEnd/>
            <a:tailEnd/>
          </a:ln>
          <a:effectLst/>
        </p:spPr>
        <p:txBody>
          <a:bodyPr anchor="ctr"/>
          <a:lstStyle>
            <a:lvl1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400">
                <a:solidFill>
                  <a:srgbClr val="FF99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rgbClr val="FF99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rgbClr val="FF99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rgbClr val="FF99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rgbClr val="FF9900"/>
                </a:solidFill>
                <a:effectLst>
                  <a:outerShdw blurRad="38100" dist="38100" dir="2700000" algn="tl">
                    <a:srgbClr val="C0C0C0"/>
                  </a:outerShdw>
                </a:effectLst>
                <a:latin typeface="Tahoma" pitchFamily="34" charset="0"/>
              </a:defRPr>
            </a:lvl9pPr>
          </a:lstStyle>
          <a:p>
            <a:pPr eaLnBrk="1" hangingPunct="1">
              <a:defRPr/>
            </a:pPr>
            <a:endParaRPr lang="en-US" sz="3200" dirty="0"/>
          </a:p>
        </p:txBody>
      </p:sp>
      <p:sp>
        <p:nvSpPr>
          <p:cNvPr id="17413" name="Text Box 9"/>
          <p:cNvSpPr txBox="1">
            <a:spLocks noChangeArrowheads="1"/>
          </p:cNvSpPr>
          <p:nvPr/>
        </p:nvSpPr>
        <p:spPr bwMode="auto">
          <a:xfrm>
            <a:off x="838200" y="4648200"/>
            <a:ext cx="5835650" cy="461963"/>
          </a:xfrm>
          <a:prstGeom prst="rect">
            <a:avLst/>
          </a:prstGeom>
          <a:noFill/>
          <a:ln w="9525">
            <a:noFill/>
            <a:miter lim="800000"/>
            <a:headEnd/>
            <a:tailEnd/>
          </a:ln>
        </p:spPr>
        <p:txBody>
          <a:bodyPr wrap="none">
            <a:spAutoFit/>
          </a:bodyPr>
          <a:lstStyle/>
          <a:p>
            <a:pPr algn="l" eaLnBrk="0" hangingPunct="0"/>
            <a:r>
              <a:rPr lang="en-US" sz="2400" dirty="0">
                <a:latin typeface="Times New Roman" pitchFamily="18" charset="0"/>
              </a:rPr>
              <a:t>Dodecahedron puzzle and it equivalent graph</a:t>
            </a:r>
          </a:p>
        </p:txBody>
      </p:sp>
      <p:pic>
        <p:nvPicPr>
          <p:cNvPr id="17414" name="Picture 7"/>
          <p:cNvPicPr>
            <a:picLocks noChangeAspect="1" noChangeArrowheads="1"/>
          </p:cNvPicPr>
          <p:nvPr/>
        </p:nvPicPr>
        <p:blipFill>
          <a:blip r:embed="rId2" cstate="print"/>
          <a:srcRect/>
          <a:stretch>
            <a:fillRect/>
          </a:stretch>
        </p:blipFill>
        <p:spPr bwMode="auto">
          <a:xfrm>
            <a:off x="1143000" y="1219200"/>
            <a:ext cx="7178675" cy="2971800"/>
          </a:xfrm>
          <a:prstGeom prst="rect">
            <a:avLst/>
          </a:prstGeom>
          <a:noFill/>
          <a:ln w="9525" algn="ctr">
            <a:noFill/>
            <a:miter lim="800000"/>
            <a:headEnd/>
            <a:tailEnd/>
          </a:ln>
        </p:spPr>
      </p:pic>
      <p:sp>
        <p:nvSpPr>
          <p:cNvPr id="17415" name="Slide Number Placeholder 6"/>
          <p:cNvSpPr>
            <a:spLocks noGrp="1"/>
          </p:cNvSpPr>
          <p:nvPr>
            <p:ph type="sldNum" sz="quarter" idx="12"/>
          </p:nvPr>
        </p:nvSpPr>
        <p:spPr>
          <a:noFill/>
        </p:spPr>
        <p:txBody>
          <a:bodyPr/>
          <a:lstStyle/>
          <a:p>
            <a:fld id="{79B4A1D2-7B61-44FE-A2E5-7FA9CD0E3F81}"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914400"/>
          </a:xfrm>
        </p:spPr>
        <p:txBody>
          <a:bodyPr/>
          <a:lstStyle/>
          <a:p>
            <a:pPr eaLnBrk="1" hangingPunct="1"/>
            <a:r>
              <a:rPr lang="en-US">
                <a:latin typeface="Times New Roman" pitchFamily="18" charset="0"/>
              </a:rPr>
              <a:t>Hamilton Circuits</a:t>
            </a:r>
          </a:p>
        </p:txBody>
      </p:sp>
      <p:sp>
        <p:nvSpPr>
          <p:cNvPr id="185347" name="Rectangle 3"/>
          <p:cNvSpPr>
            <a:spLocks noGrp="1" noChangeArrowheads="1"/>
          </p:cNvSpPr>
          <p:nvPr>
            <p:ph type="body" sz="half" idx="1"/>
          </p:nvPr>
        </p:nvSpPr>
        <p:spPr>
          <a:xfrm>
            <a:off x="381000" y="5867400"/>
            <a:ext cx="8153400" cy="762000"/>
          </a:xfrm>
        </p:spPr>
        <p:txBody>
          <a:bodyPr>
            <a:normAutofit lnSpcReduction="10000"/>
          </a:bodyPr>
          <a:lstStyle/>
          <a:p>
            <a:pPr eaLnBrk="1" hangingPunct="1">
              <a:lnSpc>
                <a:spcPct val="80000"/>
              </a:lnSpc>
              <a:buFontTx/>
              <a:buNone/>
            </a:pPr>
            <a:r>
              <a:rPr lang="en-US" sz="2800">
                <a:latin typeface="Times New Roman" pitchFamily="18" charset="0"/>
              </a:rPr>
              <a:t>Yes; this is a circuit that passes through each vertex exactly once.</a:t>
            </a:r>
          </a:p>
        </p:txBody>
      </p:sp>
      <p:pic>
        <p:nvPicPr>
          <p:cNvPr id="19460" name="Picture 6"/>
          <p:cNvPicPr>
            <a:picLocks noChangeAspect="1" noChangeArrowheads="1"/>
          </p:cNvPicPr>
          <p:nvPr/>
        </p:nvPicPr>
        <p:blipFill>
          <a:blip r:embed="rId2" cstate="print"/>
          <a:srcRect l="43056" t="25926" r="31944" b="57407"/>
          <a:stretch>
            <a:fillRect/>
          </a:stretch>
        </p:blipFill>
        <p:spPr bwMode="auto">
          <a:xfrm>
            <a:off x="533400" y="1447800"/>
            <a:ext cx="6477000" cy="3362325"/>
          </a:xfrm>
          <a:prstGeom prst="rect">
            <a:avLst/>
          </a:prstGeom>
          <a:noFill/>
          <a:ln w="9525">
            <a:noFill/>
            <a:miter lim="800000"/>
            <a:headEnd/>
            <a:tailEnd/>
          </a:ln>
        </p:spPr>
      </p:pic>
      <p:pic>
        <p:nvPicPr>
          <p:cNvPr id="19461" name="Picture 6" descr="09_5_09"/>
          <p:cNvPicPr>
            <a:picLocks noGrp="1" noChangeAspect="1" noChangeArrowheads="1"/>
          </p:cNvPicPr>
          <p:nvPr>
            <p:ph sz="half" idx="2"/>
          </p:nvPr>
        </p:nvPicPr>
        <p:blipFill>
          <a:blip r:embed="rId3" cstate="print"/>
          <a:srcRect/>
          <a:stretch>
            <a:fillRect/>
          </a:stretch>
        </p:blipFill>
        <p:spPr>
          <a:xfrm>
            <a:off x="3962400" y="1676400"/>
            <a:ext cx="4800600" cy="3251200"/>
          </a:xfrm>
          <a:noFill/>
        </p:spPr>
      </p:pic>
      <p:sp>
        <p:nvSpPr>
          <p:cNvPr id="19462" name="Slide Number Placeholder 5"/>
          <p:cNvSpPr>
            <a:spLocks noGrp="1"/>
          </p:cNvSpPr>
          <p:nvPr>
            <p:ph type="sldNum" sz="quarter" idx="12"/>
          </p:nvPr>
        </p:nvSpPr>
        <p:spPr>
          <a:noFill/>
        </p:spPr>
        <p:txBody>
          <a:bodyPr/>
          <a:lstStyle/>
          <a:p>
            <a:fld id="{0E9A1CB8-DE5C-4D74-9E01-8237808590AF}"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500" fill="hold"/>
                                        <p:tgtEl>
                                          <p:spTgt spid="185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53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105400" cy="533400"/>
          </a:xfrm>
        </p:spPr>
        <p:txBody>
          <a:bodyPr>
            <a:normAutofit fontScale="90000"/>
          </a:bodyPr>
          <a:lstStyle/>
          <a:p>
            <a:r>
              <a:rPr lang="en-US" sz="3600" dirty="0"/>
              <a:t>Hamilton Paths and Circuits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918" y="76200"/>
            <a:ext cx="884682" cy="1034034"/>
          </a:xfrm>
          <a:prstGeom prst="rect">
            <a:avLst/>
          </a:prstGeom>
        </p:spPr>
      </p:pic>
      <p:sp>
        <p:nvSpPr>
          <p:cNvPr id="3" name="Content Placeholder 2"/>
          <p:cNvSpPr>
            <a:spLocks noGrp="1"/>
          </p:cNvSpPr>
          <p:nvPr>
            <p:ph idx="1"/>
          </p:nvPr>
        </p:nvSpPr>
        <p:spPr>
          <a:xfrm>
            <a:off x="204308" y="1130554"/>
            <a:ext cx="8558692" cy="2103120"/>
          </a:xfrm>
        </p:spPr>
        <p:txBody>
          <a:bodyPr>
            <a:normAutofit fontScale="77500" lnSpcReduction="20000"/>
          </a:bodyPr>
          <a:lstStyle/>
          <a:p>
            <a:r>
              <a:rPr lang="en-US" dirty="0"/>
              <a:t>Euler paths and circuits contained every edge only once. Now we look at paths and circuits that contain every vertex exactly once. </a:t>
            </a:r>
          </a:p>
          <a:p>
            <a:r>
              <a:rPr lang="en-US" dirty="0"/>
              <a:t>William Hamilton invented the </a:t>
            </a:r>
            <a:r>
              <a:rPr lang="en-US" i="1" dirty="0" err="1"/>
              <a:t>Icosian</a:t>
            </a:r>
            <a:r>
              <a:rPr lang="en-US" i="1" dirty="0"/>
              <a:t> puzzle </a:t>
            </a:r>
            <a:r>
              <a:rPr lang="en-US" dirty="0"/>
              <a:t>in </a:t>
            </a:r>
            <a:r>
              <a:rPr lang="en-US" dirty="0">
                <a:latin typeface="Cambria Math" pitchFamily="18" charset="0"/>
                <a:ea typeface="Cambria Math" pitchFamily="18" charset="0"/>
              </a:rPr>
              <a:t>1857</a:t>
            </a:r>
            <a:r>
              <a:rPr lang="en-US" dirty="0"/>
              <a:t>. It consisted of a wooden dodecahedron (with </a:t>
            </a:r>
            <a:r>
              <a:rPr lang="en-US" dirty="0">
                <a:latin typeface="Cambria Math" pitchFamily="18" charset="0"/>
                <a:ea typeface="Cambria Math" pitchFamily="18" charset="0"/>
              </a:rPr>
              <a:t>12</a:t>
            </a:r>
            <a:r>
              <a:rPr lang="en-US" dirty="0"/>
              <a:t> regular pentagons as faces), shown in (a), with a peg at each vertex, labeled with the names of different cities. String was used to plot a circuit visiting </a:t>
            </a:r>
            <a:r>
              <a:rPr lang="en-US" dirty="0">
                <a:latin typeface="Cambria Math" pitchFamily="18" charset="0"/>
                <a:ea typeface="Cambria Math" pitchFamily="18" charset="0"/>
              </a:rPr>
              <a:t>20</a:t>
            </a:r>
            <a:r>
              <a:rPr lang="en-US" dirty="0"/>
              <a:t> cities exactly once</a:t>
            </a:r>
          </a:p>
          <a:p>
            <a:r>
              <a:rPr lang="en-US" dirty="0"/>
              <a:t>The graph form of the puzzle is given in (b).  </a:t>
            </a:r>
          </a:p>
          <a:p>
            <a:endParaRPr lang="en-US" dirty="0"/>
          </a:p>
          <a:p>
            <a:endParaRPr lang="en-US" dirty="0"/>
          </a:p>
          <a:p>
            <a:endParaRPr lang="en-US" dirty="0"/>
          </a:p>
          <a:p>
            <a:endParaRPr lang="en-US" dirty="0"/>
          </a:p>
          <a:p>
            <a:endParaRPr lang="en-US" dirty="0"/>
          </a:p>
          <a:p>
            <a:endParaRPr lang="en-US" dirty="0"/>
          </a:p>
          <a:p>
            <a:pPr indent="0">
              <a:buNone/>
            </a:pPr>
            <a:endParaRPr lang="en-US" dirty="0"/>
          </a:p>
          <a:p>
            <a:pPr marL="731520" indent="-457200">
              <a:buNone/>
            </a:pPr>
            <a:endParaRPr lang="en-US" dirty="0"/>
          </a:p>
        </p:txBody>
      </p:sp>
      <p:sp>
        <p:nvSpPr>
          <p:cNvPr id="7" name="TextBox 6"/>
          <p:cNvSpPr txBox="1"/>
          <p:nvPr/>
        </p:nvSpPr>
        <p:spPr>
          <a:xfrm>
            <a:off x="6934200" y="207224"/>
            <a:ext cx="1752600" cy="923330"/>
          </a:xfrm>
          <a:prstGeom prst="rect">
            <a:avLst/>
          </a:prstGeom>
          <a:noFill/>
        </p:spPr>
        <p:txBody>
          <a:bodyPr wrap="square" rtlCol="0">
            <a:spAutoFit/>
          </a:bodyPr>
          <a:lstStyle/>
          <a:p>
            <a:r>
              <a:rPr lang="en-US" dirty="0"/>
              <a:t>William Rowan Hamilton (</a:t>
            </a:r>
            <a:r>
              <a:rPr lang="en-US" dirty="0">
                <a:latin typeface="Cambria Math" pitchFamily="18" charset="0"/>
                <a:ea typeface="Cambria Math" pitchFamily="18" charset="0"/>
              </a:rPr>
              <a:t>1805- 1865</a:t>
            </a:r>
            <a:r>
              <a:rPr lang="en-US" dirty="0"/>
              <a:t>)</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599" y="3048000"/>
            <a:ext cx="3758093" cy="1752600"/>
          </a:xfrm>
          <a:prstGeom prst="rect">
            <a:avLst/>
          </a:prstGeom>
        </p:spPr>
      </p:pic>
      <p:sp>
        <p:nvSpPr>
          <p:cNvPr id="9" name="Content Placeholder 2"/>
          <p:cNvSpPr txBox="1">
            <a:spLocks/>
          </p:cNvSpPr>
          <p:nvPr/>
        </p:nvSpPr>
        <p:spPr>
          <a:xfrm>
            <a:off x="447541" y="5041646"/>
            <a:ext cx="8229600" cy="1371600"/>
          </a:xfrm>
          <a:prstGeom prst="rect">
            <a:avLst/>
          </a:prstGeom>
        </p:spPr>
        <p:txBody>
          <a:bodyPr vert="horz">
            <a:normAutofit fontScale="92500" lnSpcReduction="20000"/>
          </a:bodyPr>
          <a:lstStyle/>
          <a:p>
            <a:pPr marL="27432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Definition</a:t>
            </a:r>
            <a:r>
              <a:rPr kumimoji="0" lang="en-US" sz="2600" b="0" i="0" u="none" strike="noStrike" kern="1200" cap="none" spc="0" normalizeH="0" baseline="0" noProof="0" dirty="0">
                <a:ln>
                  <a:noFill/>
                </a:ln>
                <a:solidFill>
                  <a:schemeClr val="tx1"/>
                </a:solidFill>
                <a:effectLst/>
                <a:uLnTx/>
                <a:uFillTx/>
                <a:latin typeface="+mn-lt"/>
                <a:ea typeface="+mn-ea"/>
                <a:cs typeface="+mn-cs"/>
              </a:rPr>
              <a:t>: A simple path in a graph </a:t>
            </a:r>
            <a:r>
              <a:rPr kumimoji="0" lang="en-US" sz="2600" b="0" i="1" u="none" strike="noStrike" kern="1200" cap="none" spc="0" normalizeH="0" baseline="0" noProof="0" dirty="0">
                <a:ln>
                  <a:noFill/>
                </a:ln>
                <a:solidFill>
                  <a:schemeClr val="tx1"/>
                </a:solidFill>
                <a:effectLst/>
                <a:uLnTx/>
                <a:uFillTx/>
                <a:latin typeface="+mn-lt"/>
                <a:ea typeface="+mn-ea"/>
                <a:cs typeface="+mn-cs"/>
              </a:rPr>
              <a:t>G</a:t>
            </a:r>
            <a:r>
              <a:rPr kumimoji="0" lang="en-US" sz="2600" b="0" i="0" u="none" strike="noStrike" kern="1200" cap="none" spc="0" normalizeH="0" baseline="0" noProof="0" dirty="0">
                <a:ln>
                  <a:noFill/>
                </a:ln>
                <a:solidFill>
                  <a:schemeClr val="tx1"/>
                </a:solidFill>
                <a:effectLst/>
                <a:uLnTx/>
                <a:uFillTx/>
                <a:latin typeface="+mn-lt"/>
                <a:ea typeface="+mn-ea"/>
                <a:cs typeface="+mn-cs"/>
              </a:rPr>
              <a:t> that passes through every vertex exactly once is called a </a:t>
            </a:r>
            <a:r>
              <a:rPr kumimoji="0" lang="en-US" sz="2600" b="1" i="1" u="none" strike="noStrike" kern="1200" cap="none" spc="0" normalizeH="0" baseline="0" noProof="0" dirty="0">
                <a:ln>
                  <a:noFill/>
                </a:ln>
                <a:solidFill>
                  <a:schemeClr val="tx1"/>
                </a:solidFill>
                <a:effectLst/>
                <a:uLnTx/>
                <a:uFillTx/>
                <a:latin typeface="+mn-lt"/>
                <a:ea typeface="+mn-ea"/>
                <a:cs typeface="+mn-cs"/>
              </a:rPr>
              <a:t>Hamilton path</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and a simple circuit in a graph </a:t>
            </a:r>
            <a:r>
              <a:rPr kumimoji="0" lang="en-US" sz="2600" b="0" i="1" u="none" strike="noStrike" kern="1200" cap="none" spc="0" normalizeH="0" baseline="0" noProof="0" dirty="0">
                <a:ln>
                  <a:noFill/>
                </a:ln>
                <a:solidFill>
                  <a:schemeClr val="tx1"/>
                </a:solidFill>
                <a:effectLst/>
                <a:uLnTx/>
                <a:uFillTx/>
                <a:latin typeface="+mn-lt"/>
                <a:ea typeface="+mn-ea"/>
                <a:cs typeface="+mn-cs"/>
              </a:rPr>
              <a:t>G </a:t>
            </a:r>
            <a:r>
              <a:rPr kumimoji="0" lang="en-US" sz="2600" b="0" i="0" u="none" strike="noStrike" kern="1200" cap="none" spc="0" normalizeH="0" baseline="0" noProof="0" dirty="0">
                <a:ln>
                  <a:noFill/>
                </a:ln>
                <a:solidFill>
                  <a:schemeClr val="tx1"/>
                </a:solidFill>
                <a:effectLst/>
                <a:uLnTx/>
                <a:uFillTx/>
                <a:latin typeface="+mn-lt"/>
                <a:ea typeface="+mn-ea"/>
                <a:cs typeface="+mn-cs"/>
              </a:rPr>
              <a:t>that passes through every vertex exactly once is called a </a:t>
            </a:r>
            <a:r>
              <a:rPr kumimoji="0" lang="en-US" sz="2600" b="1" i="1" u="none" strike="noStrike" kern="1200" cap="none" spc="0" normalizeH="0" baseline="0" noProof="0" dirty="0">
                <a:ln>
                  <a:noFill/>
                </a:ln>
                <a:solidFill>
                  <a:schemeClr val="tx1"/>
                </a:solidFill>
                <a:effectLst/>
                <a:uLnTx/>
                <a:uFillTx/>
                <a:latin typeface="+mn-lt"/>
                <a:ea typeface="+mn-ea"/>
                <a:cs typeface="+mn-cs"/>
              </a:rPr>
              <a:t>Hamilton circuit</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2812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Euler Paths and Circuits</a:t>
            </a:r>
          </a:p>
          <a:p>
            <a:r>
              <a:rPr lang="en-US" dirty="0"/>
              <a:t>Hamilton Paths and Circuits</a:t>
            </a:r>
          </a:p>
          <a:p>
            <a:r>
              <a:rPr lang="en-US" dirty="0"/>
              <a:t>Applications of Hamilton Circuits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066800"/>
          </a:xfrm>
        </p:spPr>
        <p:txBody>
          <a:bodyPr/>
          <a:lstStyle/>
          <a:p>
            <a:pPr eaLnBrk="1" hangingPunct="1"/>
            <a:r>
              <a:rPr lang="en-US">
                <a:latin typeface="Times New Roman" pitchFamily="18" charset="0"/>
              </a:rPr>
              <a:t>Finding Hamilton Circuits</a:t>
            </a:r>
          </a:p>
        </p:txBody>
      </p:sp>
      <p:pic>
        <p:nvPicPr>
          <p:cNvPr id="20483" name="Picture 4" descr="09_5_10"/>
          <p:cNvPicPr>
            <a:picLocks noGrp="1" noChangeAspect="1" noChangeArrowheads="1"/>
          </p:cNvPicPr>
          <p:nvPr>
            <p:ph idx="1"/>
          </p:nvPr>
        </p:nvPicPr>
        <p:blipFill>
          <a:blip r:embed="rId2" cstate="print"/>
          <a:srcRect/>
          <a:stretch>
            <a:fillRect/>
          </a:stretch>
        </p:blipFill>
        <p:spPr>
          <a:xfrm>
            <a:off x="304800" y="1600200"/>
            <a:ext cx="8534400" cy="2944813"/>
          </a:xfrm>
          <a:noFill/>
        </p:spPr>
      </p:pic>
      <p:sp>
        <p:nvSpPr>
          <p:cNvPr id="20484" name="Text Box 6"/>
          <p:cNvSpPr txBox="1">
            <a:spLocks noChangeArrowheads="1"/>
          </p:cNvSpPr>
          <p:nvPr/>
        </p:nvSpPr>
        <p:spPr bwMode="auto">
          <a:xfrm>
            <a:off x="381000" y="4953000"/>
            <a:ext cx="8229600" cy="946150"/>
          </a:xfrm>
          <a:prstGeom prst="rect">
            <a:avLst/>
          </a:prstGeom>
          <a:noFill/>
          <a:ln w="9525">
            <a:noFill/>
            <a:miter lim="800000"/>
            <a:headEnd/>
            <a:tailEnd/>
          </a:ln>
        </p:spPr>
        <p:txBody>
          <a:bodyPr>
            <a:spAutoFit/>
          </a:bodyPr>
          <a:lstStyle/>
          <a:p>
            <a:pPr algn="l">
              <a:spcBef>
                <a:spcPct val="50000"/>
              </a:spcBef>
            </a:pPr>
            <a:r>
              <a:rPr lang="en-US" sz="2800" dirty="0">
                <a:latin typeface="Times New Roman" pitchFamily="18" charset="0"/>
              </a:rPr>
              <a:t>Which of these three figures has a Hamilton circuit?  </a:t>
            </a:r>
            <a:br>
              <a:rPr lang="en-US" sz="2800" dirty="0">
                <a:latin typeface="Times New Roman" pitchFamily="18" charset="0"/>
              </a:rPr>
            </a:br>
            <a:r>
              <a:rPr lang="en-US" sz="2800" dirty="0">
                <a:latin typeface="Times New Roman" pitchFamily="18" charset="0"/>
              </a:rPr>
              <a:t>Or, if no Hamilton circuit, a Hamilton path?</a:t>
            </a:r>
          </a:p>
        </p:txBody>
      </p:sp>
      <p:sp>
        <p:nvSpPr>
          <p:cNvPr id="20485" name="Slide Number Placeholder 4"/>
          <p:cNvSpPr>
            <a:spLocks noGrp="1"/>
          </p:cNvSpPr>
          <p:nvPr>
            <p:ph type="sldNum" sz="quarter" idx="12"/>
          </p:nvPr>
        </p:nvSpPr>
        <p:spPr>
          <a:noFill/>
        </p:spPr>
        <p:txBody>
          <a:bodyPr/>
          <a:lstStyle/>
          <a:p>
            <a:fld id="{1F5AEA47-7394-4593-A567-5265CB75399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066800"/>
          </a:xfrm>
        </p:spPr>
        <p:txBody>
          <a:bodyPr/>
          <a:lstStyle/>
          <a:p>
            <a:pPr eaLnBrk="1" hangingPunct="1"/>
            <a:r>
              <a:rPr lang="en-US">
                <a:latin typeface="Times New Roman" pitchFamily="18" charset="0"/>
              </a:rPr>
              <a:t>Finding Hamilton Circuits</a:t>
            </a:r>
          </a:p>
        </p:txBody>
      </p:sp>
      <p:pic>
        <p:nvPicPr>
          <p:cNvPr id="21507" name="Picture 3" descr="09_5_10"/>
          <p:cNvPicPr>
            <a:picLocks noGrp="1" noChangeAspect="1" noChangeArrowheads="1"/>
          </p:cNvPicPr>
          <p:nvPr>
            <p:ph idx="1"/>
          </p:nvPr>
        </p:nvPicPr>
        <p:blipFill>
          <a:blip r:embed="rId2" cstate="print"/>
          <a:srcRect/>
          <a:stretch>
            <a:fillRect/>
          </a:stretch>
        </p:blipFill>
        <p:spPr>
          <a:xfrm>
            <a:off x="304800" y="1600200"/>
            <a:ext cx="8534400" cy="2944813"/>
          </a:xfrm>
          <a:noFill/>
        </p:spPr>
      </p:pic>
      <p:sp>
        <p:nvSpPr>
          <p:cNvPr id="21508" name="Text Box 4"/>
          <p:cNvSpPr txBox="1">
            <a:spLocks noChangeArrowheads="1"/>
          </p:cNvSpPr>
          <p:nvPr/>
        </p:nvSpPr>
        <p:spPr bwMode="auto">
          <a:xfrm>
            <a:off x="381000" y="4724400"/>
            <a:ext cx="8229600" cy="1800225"/>
          </a:xfrm>
          <a:prstGeom prst="rect">
            <a:avLst/>
          </a:prstGeom>
          <a:noFill/>
          <a:ln w="9525">
            <a:noFill/>
            <a:miter lim="800000"/>
            <a:headEnd/>
            <a:tailEnd/>
          </a:ln>
        </p:spPr>
        <p:txBody>
          <a:bodyPr>
            <a:spAutoFit/>
          </a:bodyPr>
          <a:lstStyle/>
          <a:p>
            <a:pPr algn="l">
              <a:buFontTx/>
              <a:buChar char="•"/>
            </a:pPr>
            <a:r>
              <a:rPr lang="en-US" sz="2800">
                <a:latin typeface="Times New Roman" pitchFamily="18" charset="0"/>
              </a:rPr>
              <a:t>  G</a:t>
            </a:r>
            <a:r>
              <a:rPr lang="en-US" sz="2800" baseline="-25000">
                <a:latin typeface="Times New Roman" pitchFamily="18" charset="0"/>
              </a:rPr>
              <a:t>1</a:t>
            </a:r>
            <a:r>
              <a:rPr lang="en-US" sz="2800">
                <a:latin typeface="Times New Roman" pitchFamily="18" charset="0"/>
              </a:rPr>
              <a:t> has a Hamilton circuit: a, b, c, d, e, a</a:t>
            </a:r>
          </a:p>
          <a:p>
            <a:pPr algn="l">
              <a:buFontTx/>
              <a:buChar char="•"/>
            </a:pPr>
            <a:r>
              <a:rPr lang="en-US" sz="2800">
                <a:latin typeface="Times New Roman" pitchFamily="18" charset="0"/>
              </a:rPr>
              <a:t>  G</a:t>
            </a:r>
            <a:r>
              <a:rPr lang="en-US" sz="2800" baseline="-25000">
                <a:latin typeface="Times New Roman" pitchFamily="18" charset="0"/>
              </a:rPr>
              <a:t>2</a:t>
            </a:r>
            <a:r>
              <a:rPr lang="en-US" sz="2800">
                <a:latin typeface="Times New Roman" pitchFamily="18" charset="0"/>
              </a:rPr>
              <a:t> does not have a Hamilton circuit, but does have a Hamilton path: a, b, c, d</a:t>
            </a:r>
          </a:p>
          <a:p>
            <a:pPr algn="l">
              <a:buFontTx/>
              <a:buChar char="•"/>
            </a:pPr>
            <a:r>
              <a:rPr lang="en-US" sz="2800">
                <a:latin typeface="Times New Roman" pitchFamily="18" charset="0"/>
              </a:rPr>
              <a:t>  G</a:t>
            </a:r>
            <a:r>
              <a:rPr lang="en-US" sz="2800" baseline="-25000">
                <a:latin typeface="Times New Roman" pitchFamily="18" charset="0"/>
              </a:rPr>
              <a:t>3</a:t>
            </a:r>
            <a:r>
              <a:rPr lang="en-US" sz="2800">
                <a:latin typeface="Times New Roman" pitchFamily="18" charset="0"/>
              </a:rPr>
              <a:t> has neither.</a:t>
            </a:r>
          </a:p>
        </p:txBody>
      </p:sp>
      <p:sp>
        <p:nvSpPr>
          <p:cNvPr id="21509" name="Slide Number Placeholder 4"/>
          <p:cNvSpPr>
            <a:spLocks noGrp="1"/>
          </p:cNvSpPr>
          <p:nvPr>
            <p:ph type="sldNum" sz="quarter" idx="12"/>
          </p:nvPr>
        </p:nvSpPr>
        <p:spPr>
          <a:noFill/>
        </p:spPr>
        <p:txBody>
          <a:bodyPr/>
          <a:lstStyle/>
          <a:p>
            <a:fld id="{AF523A84-DEFA-41A7-B399-5F37535A31FE}"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838200"/>
          </a:xfrm>
        </p:spPr>
        <p:txBody>
          <a:bodyPr>
            <a:normAutofit/>
          </a:bodyPr>
          <a:lstStyle/>
          <a:p>
            <a:pPr eaLnBrk="1" hangingPunct="1"/>
            <a:r>
              <a:rPr lang="en-US" sz="3600" dirty="0">
                <a:latin typeface="Times New Roman" pitchFamily="18" charset="0"/>
              </a:rPr>
              <a:t>Euler versus Hamilton Circuit</a:t>
            </a:r>
          </a:p>
        </p:txBody>
      </p:sp>
      <p:graphicFrame>
        <p:nvGraphicFramePr>
          <p:cNvPr id="82986" name="Group 42"/>
          <p:cNvGraphicFramePr>
            <a:graphicFrameLocks noGrp="1"/>
          </p:cNvGraphicFramePr>
          <p:nvPr/>
        </p:nvGraphicFramePr>
        <p:xfrm>
          <a:off x="381000" y="1371600"/>
          <a:ext cx="8458200" cy="5029200"/>
        </p:xfrm>
        <a:graphic>
          <a:graphicData uri="http://schemas.openxmlformats.org/drawingml/2006/table">
            <a:tbl>
              <a:tblPr/>
              <a:tblGrid>
                <a:gridCol w="4818063">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gridCol w="1931987">
                  <a:extLst>
                    <a:ext uri="{9D8B030D-6E8A-4147-A177-3AD203B41FA5}">
                      <a16:colId xmlns:a16="http://schemas.microsoft.com/office/drawing/2014/main" val="20002"/>
                    </a:ext>
                  </a:extLst>
                </a:gridCol>
              </a:tblGrid>
              <a:tr h="688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a:ln>
                            <a:noFill/>
                          </a:ln>
                          <a:solidFill>
                            <a:schemeClr val="tx2"/>
                          </a:solidFill>
                          <a:effectLst/>
                          <a:latin typeface="Times New Roman" pitchFamily="18" charset="0"/>
                        </a:rPr>
                        <a:t>Property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a:ln>
                            <a:noFill/>
                          </a:ln>
                          <a:solidFill>
                            <a:schemeClr val="tx2"/>
                          </a:solidFill>
                          <a:effectLst/>
                          <a:latin typeface="Times New Roman" pitchFamily="18" charset="0"/>
                        </a:rPr>
                        <a:t>Euler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a:ln>
                            <a:noFill/>
                          </a:ln>
                          <a:solidFill>
                            <a:schemeClr val="tx2"/>
                          </a:solidFill>
                          <a:effectLst/>
                          <a:latin typeface="Times New Roman" pitchFamily="18" charset="0"/>
                        </a:rPr>
                        <a:t>Hamilton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73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Repeated visits to a given node allowed?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Yes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73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Repeated traversals of a given edge allowed?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09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Omitted nodes allowed?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4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Omitted edges allowed?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No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Yes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701" name="Slide Number Placeholder 3"/>
          <p:cNvSpPr>
            <a:spLocks noGrp="1"/>
          </p:cNvSpPr>
          <p:nvPr>
            <p:ph type="sldNum" sz="quarter" idx="12"/>
          </p:nvPr>
        </p:nvSpPr>
        <p:spPr>
          <a:noFill/>
        </p:spPr>
        <p:txBody>
          <a:bodyPr/>
          <a:lstStyle/>
          <a:p>
            <a:fld id="{AAA4A74C-581E-4590-B168-86BA191C501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5906"/>
            <a:ext cx="8229600" cy="1143000"/>
          </a:xfrm>
        </p:spPr>
        <p:txBody>
          <a:bodyPr>
            <a:normAutofit/>
          </a:bodyPr>
          <a:lstStyle/>
          <a:p>
            <a:r>
              <a:rPr lang="en-US" sz="3600" dirty="0"/>
              <a:t>Necessary Conditions for</a:t>
            </a:r>
            <a:br>
              <a:rPr lang="en-US" sz="3600" dirty="0"/>
            </a:br>
            <a:r>
              <a:rPr lang="en-US" sz="3600" dirty="0"/>
              <a:t>Hamilton Circuits</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889" y="271271"/>
            <a:ext cx="906018" cy="117652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602" y="5148149"/>
            <a:ext cx="906018" cy="1170432"/>
          </a:xfrm>
          <a:prstGeom prst="rect">
            <a:avLst/>
          </a:prstGeom>
        </p:spPr>
      </p:pic>
      <p:sp>
        <p:nvSpPr>
          <p:cNvPr id="18" name="Content Placeholder 2"/>
          <p:cNvSpPr>
            <a:spLocks noGrp="1"/>
          </p:cNvSpPr>
          <p:nvPr>
            <p:ph idx="1"/>
          </p:nvPr>
        </p:nvSpPr>
        <p:spPr>
          <a:xfrm>
            <a:off x="457200" y="1935480"/>
            <a:ext cx="8229600" cy="4389120"/>
          </a:xfrm>
        </p:spPr>
        <p:txBody>
          <a:bodyPr>
            <a:normAutofit fontScale="85000" lnSpcReduction="20000"/>
          </a:bodyPr>
          <a:lstStyle/>
          <a:p>
            <a:r>
              <a:rPr lang="en-US" dirty="0"/>
              <a:t>Unlike for a Euler circuit, no simple necessary and sufficient conditions are known for the existence of a </a:t>
            </a:r>
            <a:r>
              <a:rPr lang="en-US" dirty="0" err="1"/>
              <a:t>Hamiton</a:t>
            </a:r>
            <a:r>
              <a:rPr lang="en-US" dirty="0"/>
              <a:t> circuit.</a:t>
            </a:r>
          </a:p>
          <a:p>
            <a:r>
              <a:rPr lang="en-US" dirty="0"/>
              <a:t>However, there are some useful necessary conditions.  </a:t>
            </a:r>
          </a:p>
          <a:p>
            <a:r>
              <a:rPr lang="en-US" dirty="0"/>
              <a:t>We describe two of these now.</a:t>
            </a:r>
          </a:p>
          <a:p>
            <a:pPr indent="0">
              <a:buNone/>
            </a:pPr>
            <a:r>
              <a:rPr lang="en-US" b="1" dirty="0"/>
              <a:t>Dirac’s Theorem</a:t>
            </a:r>
            <a:r>
              <a:rPr lang="en-US" dirty="0"/>
              <a:t>: If </a:t>
            </a:r>
            <a:r>
              <a:rPr lang="en-US" i="1" dirty="0"/>
              <a:t>G</a:t>
            </a:r>
            <a:r>
              <a:rPr lang="en-US" dirty="0"/>
              <a:t> is a simple graph with </a:t>
            </a:r>
            <a:r>
              <a:rPr lang="en-US" i="1" dirty="0"/>
              <a:t>n ≥ </a:t>
            </a:r>
            <a:r>
              <a:rPr lang="en-US" dirty="0">
                <a:latin typeface="Cambria Math" pitchFamily="18" charset="0"/>
                <a:ea typeface="Cambria Math" pitchFamily="18" charset="0"/>
              </a:rPr>
              <a:t>3</a:t>
            </a:r>
            <a:r>
              <a:rPr lang="en-US" dirty="0"/>
              <a:t> vertices such that the degree of every vertex in </a:t>
            </a:r>
            <a:r>
              <a:rPr lang="en-US" i="1" dirty="0"/>
              <a:t>G</a:t>
            </a:r>
            <a:r>
              <a:rPr lang="en-US" dirty="0"/>
              <a:t> is ≥ </a:t>
            </a:r>
            <a:r>
              <a:rPr lang="en-US" i="1" dirty="0"/>
              <a:t>n</a:t>
            </a:r>
            <a:r>
              <a:rPr lang="en-US" dirty="0"/>
              <a:t>/</a:t>
            </a:r>
            <a:r>
              <a:rPr lang="en-US" dirty="0">
                <a:latin typeface="Cambria Math" pitchFamily="18" charset="0"/>
                <a:ea typeface="Cambria Math" pitchFamily="18" charset="0"/>
              </a:rPr>
              <a:t>2</a:t>
            </a:r>
            <a:r>
              <a:rPr lang="en-US" dirty="0"/>
              <a:t>, then </a:t>
            </a:r>
            <a:r>
              <a:rPr lang="en-US" i="1" dirty="0"/>
              <a:t>G</a:t>
            </a:r>
            <a:r>
              <a:rPr lang="en-US" dirty="0"/>
              <a:t> has a Hamilton circuit. </a:t>
            </a:r>
          </a:p>
          <a:p>
            <a:pPr marL="0" indent="0">
              <a:buNone/>
            </a:pPr>
            <a:endParaRPr lang="en-US" dirty="0"/>
          </a:p>
          <a:p>
            <a:pPr indent="0">
              <a:buNone/>
            </a:pPr>
            <a:r>
              <a:rPr lang="en-US" b="1" dirty="0"/>
              <a:t>Ore’s Theorem</a:t>
            </a:r>
            <a:r>
              <a:rPr lang="en-US" dirty="0"/>
              <a:t>: If </a:t>
            </a:r>
            <a:r>
              <a:rPr lang="en-US" i="1" dirty="0"/>
              <a:t>G</a:t>
            </a:r>
            <a:r>
              <a:rPr lang="en-US" dirty="0"/>
              <a:t> is a simple graph with </a:t>
            </a:r>
            <a:r>
              <a:rPr lang="en-US" i="1" dirty="0"/>
              <a:t>n</a:t>
            </a:r>
            <a:r>
              <a:rPr lang="en-US" dirty="0"/>
              <a:t> ≥ </a:t>
            </a:r>
            <a:r>
              <a:rPr lang="en-US" dirty="0">
                <a:latin typeface="Cambria Math" pitchFamily="18" charset="0"/>
                <a:ea typeface="Cambria Math" pitchFamily="18" charset="0"/>
              </a:rPr>
              <a:t>3</a:t>
            </a:r>
            <a:r>
              <a:rPr lang="en-US" dirty="0"/>
              <a:t>  vertices such that </a:t>
            </a:r>
            <a:r>
              <a:rPr lang="en-US" dirty="0" err="1"/>
              <a:t>deg</a:t>
            </a:r>
            <a:r>
              <a:rPr lang="en-US" dirty="0"/>
              <a:t>(</a:t>
            </a:r>
            <a:r>
              <a:rPr lang="en-US" i="1" dirty="0"/>
              <a:t>u</a:t>
            </a:r>
            <a:r>
              <a:rPr lang="en-US" dirty="0"/>
              <a:t>) + </a:t>
            </a:r>
            <a:r>
              <a:rPr lang="en-US" dirty="0" err="1"/>
              <a:t>deg</a:t>
            </a:r>
            <a:r>
              <a:rPr lang="en-US" dirty="0"/>
              <a:t>(</a:t>
            </a:r>
            <a:r>
              <a:rPr lang="en-US" i="1" dirty="0"/>
              <a:t>v</a:t>
            </a:r>
            <a:r>
              <a:rPr lang="en-US" dirty="0"/>
              <a:t>) ≥ </a:t>
            </a:r>
            <a:r>
              <a:rPr lang="en-US" i="1" dirty="0"/>
              <a:t>n</a:t>
            </a:r>
            <a:r>
              <a:rPr lang="en-US" dirty="0"/>
              <a:t>  for every pair of nonadjacent vertices, then G has a Hamilton circuit. </a:t>
            </a:r>
          </a:p>
          <a:p>
            <a:pPr indent="0">
              <a:buNone/>
            </a:pPr>
            <a:endParaRPr lang="en-US" dirty="0"/>
          </a:p>
          <a:p>
            <a:pPr indent="0">
              <a:buNone/>
            </a:pPr>
            <a:r>
              <a:rPr lang="en-US" dirty="0"/>
              <a:t> </a:t>
            </a:r>
          </a:p>
          <a:p>
            <a:pPr indent="0">
              <a:buNone/>
            </a:pPr>
            <a:endParaRPr lang="en-US" dirty="0"/>
          </a:p>
        </p:txBody>
      </p:sp>
      <p:sp>
        <p:nvSpPr>
          <p:cNvPr id="19" name="TextBox 18"/>
          <p:cNvSpPr txBox="1"/>
          <p:nvPr/>
        </p:nvSpPr>
        <p:spPr>
          <a:xfrm>
            <a:off x="6435598" y="1295400"/>
            <a:ext cx="2514600" cy="646331"/>
          </a:xfrm>
          <a:prstGeom prst="rect">
            <a:avLst/>
          </a:prstGeom>
          <a:noFill/>
        </p:spPr>
        <p:txBody>
          <a:bodyPr wrap="square" rtlCol="0">
            <a:spAutoFit/>
          </a:bodyPr>
          <a:lstStyle/>
          <a:p>
            <a:r>
              <a:rPr lang="en-US" dirty="0"/>
              <a:t>Gabriel Andrew Dirac</a:t>
            </a:r>
          </a:p>
          <a:p>
            <a:r>
              <a:rPr lang="en-US" dirty="0"/>
              <a:t>(</a:t>
            </a:r>
            <a:r>
              <a:rPr lang="en-US" dirty="0">
                <a:latin typeface="Cambria Math" pitchFamily="18" charset="0"/>
                <a:ea typeface="Cambria Math" pitchFamily="18" charset="0"/>
              </a:rPr>
              <a:t>1925-1984</a:t>
            </a:r>
            <a:r>
              <a:rPr lang="en-US" dirty="0"/>
              <a:t>)</a:t>
            </a:r>
          </a:p>
        </p:txBody>
      </p:sp>
      <p:sp>
        <p:nvSpPr>
          <p:cNvPr id="20" name="TextBox 19"/>
          <p:cNvSpPr txBox="1"/>
          <p:nvPr/>
        </p:nvSpPr>
        <p:spPr>
          <a:xfrm>
            <a:off x="5410200" y="5423450"/>
            <a:ext cx="1524000" cy="646331"/>
          </a:xfrm>
          <a:prstGeom prst="rect">
            <a:avLst/>
          </a:prstGeom>
          <a:noFill/>
        </p:spPr>
        <p:txBody>
          <a:bodyPr wrap="square" rtlCol="0">
            <a:spAutoFit/>
          </a:bodyPr>
          <a:lstStyle/>
          <a:p>
            <a:r>
              <a:rPr lang="en-US" dirty="0" err="1"/>
              <a:t>Øysten</a:t>
            </a:r>
            <a:r>
              <a:rPr lang="en-US" dirty="0"/>
              <a:t> Ore</a:t>
            </a:r>
          </a:p>
          <a:p>
            <a:r>
              <a:rPr lang="en-US" dirty="0"/>
              <a:t>(</a:t>
            </a:r>
            <a:r>
              <a:rPr lang="en-US" dirty="0">
                <a:latin typeface="Cambria Math" pitchFamily="18" charset="0"/>
                <a:ea typeface="Cambria Math" pitchFamily="18" charset="0"/>
              </a:rPr>
              <a:t>1899-1968</a:t>
            </a:r>
            <a:r>
              <a:rPr lang="en-US" dirty="0"/>
              <a:t>)</a:t>
            </a:r>
          </a:p>
        </p:txBody>
      </p:sp>
    </p:spTree>
    <p:extLst>
      <p:ext uri="{BB962C8B-B14F-4D97-AF65-F5344CB8AC3E}">
        <p14:creationId xmlns:p14="http://schemas.microsoft.com/office/powerpoint/2010/main" val="3537858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838200" y="1828800"/>
            <a:ext cx="7696200" cy="4524375"/>
          </a:xfrm>
          <a:prstGeom prst="rect">
            <a:avLst/>
          </a:prstGeom>
          <a:noFill/>
          <a:ln w="9525">
            <a:noFill/>
            <a:miter lim="800000"/>
            <a:headEnd/>
            <a:tailEnd/>
          </a:ln>
        </p:spPr>
        <p:txBody>
          <a:bodyPr>
            <a:spAutoFit/>
          </a:bodyPr>
          <a:lstStyle/>
          <a:p>
            <a:pPr algn="l"/>
            <a:r>
              <a:rPr lang="en-US" sz="2400"/>
              <a:t>The best algorithms known for finding a Hamilton circuit in a graph or determining that no such circuit exists have exponential worst-case time complexity (in the number of vertices of the graph). </a:t>
            </a:r>
          </a:p>
          <a:p>
            <a:pPr algn="l"/>
            <a:r>
              <a:rPr lang="en-US" sz="2400"/>
              <a:t>Finding an algorithm that solves this problem with polynomial worst-case time complexity would be a major accomplishment because it has been shown that </a:t>
            </a:r>
            <a:r>
              <a:rPr lang="en-US" sz="2400" b="1"/>
              <a:t>this problem is NP-complete</a:t>
            </a:r>
            <a:r>
              <a:rPr lang="en-US" sz="2400"/>
              <a:t>. Consequently, the existence of such an algorithm would imply that many other seemingly intractable problems could be solved using algorithms with polynomial worst-case time complexity.</a:t>
            </a:r>
          </a:p>
        </p:txBody>
      </p:sp>
      <p:sp>
        <p:nvSpPr>
          <p:cNvPr id="27651" name="Title 4"/>
          <p:cNvSpPr>
            <a:spLocks noGrp="1"/>
          </p:cNvSpPr>
          <p:nvPr>
            <p:ph type="title"/>
          </p:nvPr>
        </p:nvSpPr>
        <p:spPr>
          <a:xfrm>
            <a:off x="457200" y="704088"/>
            <a:ext cx="8305800" cy="667512"/>
          </a:xfrm>
        </p:spPr>
        <p:txBody>
          <a:bodyPr/>
          <a:lstStyle/>
          <a:p>
            <a:r>
              <a:rPr lang="en-US" sz="3600" dirty="0"/>
              <a:t>Time Complexity</a:t>
            </a:r>
          </a:p>
        </p:txBody>
      </p:sp>
      <p:sp>
        <p:nvSpPr>
          <p:cNvPr id="27652" name="Slide Number Placeholder 3"/>
          <p:cNvSpPr>
            <a:spLocks noGrp="1"/>
          </p:cNvSpPr>
          <p:nvPr>
            <p:ph type="sldNum" sz="quarter" idx="12"/>
          </p:nvPr>
        </p:nvSpPr>
        <p:spPr>
          <a:noFill/>
        </p:spPr>
        <p:txBody>
          <a:bodyPr/>
          <a:lstStyle/>
          <a:p>
            <a:fld id="{5BCBC9D3-8A9B-45BC-857D-2EDC9319BA48}"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099038" y="644951"/>
            <a:ext cx="7010400" cy="830997"/>
          </a:xfrm>
          <a:prstGeom prst="rect">
            <a:avLst/>
          </a:prstGeom>
          <a:noFill/>
          <a:ln w="9525">
            <a:noFill/>
            <a:miter lim="800000"/>
            <a:headEnd/>
            <a:tailEnd/>
          </a:ln>
        </p:spPr>
        <p:txBody>
          <a:bodyPr wrap="square">
            <a:spAutoFit/>
          </a:bodyPr>
          <a:lstStyle/>
          <a:p>
            <a:r>
              <a:rPr lang="en-US" sz="2400" dirty="0"/>
              <a:t>Show that neither graph displayed below has a Hamilton circuit.</a:t>
            </a:r>
          </a:p>
        </p:txBody>
      </p:sp>
      <p:pic>
        <p:nvPicPr>
          <p:cNvPr id="24579" name="Picture 2"/>
          <p:cNvPicPr>
            <a:picLocks noChangeAspect="1" noChangeArrowheads="1"/>
          </p:cNvPicPr>
          <p:nvPr/>
        </p:nvPicPr>
        <p:blipFill>
          <a:blip r:embed="rId2" cstate="print"/>
          <a:srcRect/>
          <a:stretch>
            <a:fillRect/>
          </a:stretch>
        </p:blipFill>
        <p:spPr bwMode="auto">
          <a:xfrm>
            <a:off x="1600200" y="1600200"/>
            <a:ext cx="6443663" cy="2800350"/>
          </a:xfrm>
          <a:prstGeom prst="rect">
            <a:avLst/>
          </a:prstGeom>
          <a:noFill/>
          <a:ln w="9525" algn="ctr">
            <a:noFill/>
            <a:miter lim="800000"/>
            <a:headEnd/>
            <a:tailEnd/>
          </a:ln>
        </p:spPr>
      </p:pic>
      <p:sp>
        <p:nvSpPr>
          <p:cNvPr id="6" name="Rectangle 5"/>
          <p:cNvSpPr>
            <a:spLocks noChangeArrowheads="1"/>
          </p:cNvSpPr>
          <p:nvPr/>
        </p:nvSpPr>
        <p:spPr bwMode="auto">
          <a:xfrm>
            <a:off x="457200" y="4271963"/>
            <a:ext cx="8077200" cy="369887"/>
          </a:xfrm>
          <a:prstGeom prst="rect">
            <a:avLst/>
          </a:prstGeom>
          <a:noFill/>
          <a:ln w="9525">
            <a:noFill/>
            <a:miter lim="800000"/>
            <a:headEnd/>
            <a:tailEnd/>
          </a:ln>
        </p:spPr>
        <p:txBody>
          <a:bodyPr>
            <a:spAutoFit/>
          </a:bodyPr>
          <a:lstStyle/>
          <a:p>
            <a:pPr algn="l"/>
            <a:r>
              <a:rPr lang="en-US" dirty="0"/>
              <a:t>There is no Hamilton circuit in G because G has a vertex of degree one: </a:t>
            </a:r>
            <a:r>
              <a:rPr lang="en-US" i="1" dirty="0"/>
              <a:t>e.</a:t>
            </a:r>
          </a:p>
        </p:txBody>
      </p:sp>
      <p:sp>
        <p:nvSpPr>
          <p:cNvPr id="7" name="Rectangle 6"/>
          <p:cNvSpPr>
            <a:spLocks noChangeArrowheads="1"/>
          </p:cNvSpPr>
          <p:nvPr/>
        </p:nvSpPr>
        <p:spPr bwMode="auto">
          <a:xfrm>
            <a:off x="527538" y="5181600"/>
            <a:ext cx="8153400" cy="1477328"/>
          </a:xfrm>
          <a:prstGeom prst="rect">
            <a:avLst/>
          </a:prstGeom>
          <a:noFill/>
          <a:ln w="9525">
            <a:noFill/>
            <a:miter lim="800000"/>
            <a:headEnd/>
            <a:tailEnd/>
          </a:ln>
        </p:spPr>
        <p:txBody>
          <a:bodyPr>
            <a:spAutoFit/>
          </a:bodyPr>
          <a:lstStyle/>
          <a:p>
            <a:pPr algn="l"/>
            <a:r>
              <a:rPr lang="en-US" dirty="0"/>
              <a:t>Now consider </a:t>
            </a:r>
            <a:r>
              <a:rPr lang="en-US" i="1" dirty="0"/>
              <a:t>H. </a:t>
            </a:r>
            <a:r>
              <a:rPr lang="en-US" dirty="0"/>
              <a:t>Because the degrees of the vertices </a:t>
            </a:r>
            <a:r>
              <a:rPr lang="en-US" i="1" dirty="0"/>
              <a:t>a, b, d, and e are all two, every edge </a:t>
            </a:r>
            <a:r>
              <a:rPr lang="en-US" dirty="0"/>
              <a:t>incident with these vertices must be part of any Hamilton circuit. No Hamilton circuit can exist in </a:t>
            </a:r>
            <a:r>
              <a:rPr lang="en-US" i="1" dirty="0"/>
              <a:t>H, </a:t>
            </a:r>
            <a:r>
              <a:rPr lang="en-US" dirty="0"/>
              <a:t>for any Hamilton circuit would have to contain four edges incident with </a:t>
            </a:r>
            <a:r>
              <a:rPr lang="en-US" i="1" dirty="0"/>
              <a:t>c</a:t>
            </a:r>
            <a:r>
              <a:rPr lang="en-US" dirty="0"/>
              <a:t>, which implies that we would need to pass through </a:t>
            </a:r>
            <a:r>
              <a:rPr lang="en-US" i="1" dirty="0"/>
              <a:t>c</a:t>
            </a:r>
            <a:r>
              <a:rPr lang="en-US" dirty="0"/>
              <a:t> twice, which is not allowed in a Hamilton circuit</a:t>
            </a:r>
            <a:r>
              <a:rPr lang="en-US" i="1" dirty="0"/>
              <a:t>.</a:t>
            </a:r>
            <a:endParaRPr lang="en-US" dirty="0"/>
          </a:p>
        </p:txBody>
      </p:sp>
      <p:sp>
        <p:nvSpPr>
          <p:cNvPr id="24582" name="Slide Number Placeholder 7"/>
          <p:cNvSpPr>
            <a:spLocks noGrp="1"/>
          </p:cNvSpPr>
          <p:nvPr>
            <p:ph type="sldNum" sz="quarter" idx="12"/>
          </p:nvPr>
        </p:nvSpPr>
        <p:spPr>
          <a:noFill/>
        </p:spPr>
        <p:txBody>
          <a:bodyPr/>
          <a:lstStyle/>
          <a:p>
            <a:fld id="{00131007-3CB8-460A-80CE-EA94E2580CC6}"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2400"/>
            <a:ext cx="8610600" cy="1033463"/>
          </a:xfrm>
        </p:spPr>
        <p:txBody>
          <a:bodyPr lIns="0" rIns="0">
            <a:normAutofit fontScale="90000"/>
          </a:bodyPr>
          <a:lstStyle/>
          <a:p>
            <a:pPr eaLnBrk="1" hangingPunct="1"/>
            <a:r>
              <a:rPr lang="en-US" sz="3600" dirty="0">
                <a:latin typeface="Times New Roman" pitchFamily="18" charset="0"/>
              </a:rPr>
              <a:t>Properties to look for in order to show that there is no Hamilton circuit:</a:t>
            </a:r>
          </a:p>
        </p:txBody>
      </p:sp>
      <p:sp>
        <p:nvSpPr>
          <p:cNvPr id="80899" name="Rectangle 3"/>
          <p:cNvSpPr>
            <a:spLocks noGrp="1" noChangeArrowheads="1"/>
          </p:cNvSpPr>
          <p:nvPr>
            <p:ph type="body" idx="1"/>
          </p:nvPr>
        </p:nvSpPr>
        <p:spPr>
          <a:xfrm>
            <a:off x="228600" y="1600200"/>
            <a:ext cx="8686800" cy="4525963"/>
          </a:xfrm>
        </p:spPr>
        <p:txBody>
          <a:bodyPr>
            <a:normAutofit fontScale="85000" lnSpcReduction="20000"/>
          </a:bodyPr>
          <a:lstStyle/>
          <a:p>
            <a:pPr eaLnBrk="1" hangingPunct="1">
              <a:lnSpc>
                <a:spcPct val="90000"/>
              </a:lnSpc>
            </a:pPr>
            <a:r>
              <a:rPr lang="en-US" sz="3200" dirty="0">
                <a:latin typeface="Times New Roman" pitchFamily="18" charset="0"/>
              </a:rPr>
              <a:t>No vertex of degree 1</a:t>
            </a:r>
          </a:p>
          <a:p>
            <a:pPr eaLnBrk="1" hangingPunct="1">
              <a:lnSpc>
                <a:spcPct val="90000"/>
              </a:lnSpc>
            </a:pPr>
            <a:endParaRPr lang="en-US" sz="3200" dirty="0">
              <a:latin typeface="Times New Roman" pitchFamily="18" charset="0"/>
            </a:endParaRPr>
          </a:p>
          <a:p>
            <a:pPr>
              <a:lnSpc>
                <a:spcPct val="90000"/>
              </a:lnSpc>
            </a:pPr>
            <a:r>
              <a:rPr lang="en-US" sz="3200" dirty="0">
                <a:latin typeface="Times New Roman" pitchFamily="18" charset="0"/>
              </a:rPr>
              <a:t>No cut vertices</a:t>
            </a:r>
          </a:p>
          <a:p>
            <a:pPr eaLnBrk="1" hangingPunct="1">
              <a:lnSpc>
                <a:spcPct val="90000"/>
              </a:lnSpc>
            </a:pPr>
            <a:endParaRPr lang="en-US" sz="3200" dirty="0">
              <a:latin typeface="Times New Roman" pitchFamily="18" charset="0"/>
            </a:endParaRPr>
          </a:p>
          <a:p>
            <a:pPr eaLnBrk="1" hangingPunct="1">
              <a:lnSpc>
                <a:spcPct val="90000"/>
              </a:lnSpc>
            </a:pPr>
            <a:r>
              <a:rPr lang="en-US" sz="3200" dirty="0">
                <a:latin typeface="Times New Roman" pitchFamily="18" charset="0"/>
              </a:rPr>
              <a:t>No cut edges</a:t>
            </a:r>
          </a:p>
          <a:p>
            <a:pPr eaLnBrk="1" hangingPunct="1">
              <a:lnSpc>
                <a:spcPct val="90000"/>
              </a:lnSpc>
            </a:pPr>
            <a:endParaRPr lang="en-US" sz="3200" dirty="0">
              <a:latin typeface="Times New Roman" pitchFamily="18" charset="0"/>
            </a:endParaRPr>
          </a:p>
          <a:p>
            <a:pPr eaLnBrk="1" hangingPunct="1">
              <a:lnSpc>
                <a:spcPct val="90000"/>
              </a:lnSpc>
            </a:pPr>
            <a:r>
              <a:rPr lang="en-US" sz="3200" dirty="0">
                <a:latin typeface="Times New Roman" pitchFamily="18" charset="0"/>
              </a:rPr>
              <a:t>If a node has degree 2, then both edges incident to it must be in any Hamilton circuit.</a:t>
            </a:r>
          </a:p>
          <a:p>
            <a:pPr eaLnBrk="1" hangingPunct="1">
              <a:lnSpc>
                <a:spcPct val="90000"/>
              </a:lnSpc>
            </a:pPr>
            <a:endParaRPr lang="en-US" sz="3200" dirty="0">
              <a:latin typeface="Times New Roman" pitchFamily="18" charset="0"/>
            </a:endParaRPr>
          </a:p>
          <a:p>
            <a:pPr eaLnBrk="1" hangingPunct="1">
              <a:lnSpc>
                <a:spcPct val="90000"/>
              </a:lnSpc>
            </a:pPr>
            <a:r>
              <a:rPr lang="en-US" sz="3200" dirty="0">
                <a:latin typeface="Times New Roman" pitchFamily="18" charset="0"/>
              </a:rPr>
              <a:t>No smaller circuits contained in any Hamilton circuit (the start/endpoint of any smaller circuit would have to be visited twice).</a:t>
            </a:r>
          </a:p>
        </p:txBody>
      </p:sp>
      <p:sp>
        <p:nvSpPr>
          <p:cNvPr id="23556" name="Slide Number Placeholder 3"/>
          <p:cNvSpPr>
            <a:spLocks noGrp="1"/>
          </p:cNvSpPr>
          <p:nvPr>
            <p:ph type="sldNum" sz="quarter" idx="12"/>
          </p:nvPr>
        </p:nvSpPr>
        <p:spPr>
          <a:noFill/>
        </p:spPr>
        <p:txBody>
          <a:bodyPr/>
          <a:lstStyle/>
          <a:p>
            <a:fld id="{CB145B14-7892-43FA-8DB5-77EF84567CC5}"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 calcmode="lin" valueType="num">
                                      <p:cBhvr additive="base">
                                        <p:cTn id="13"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anim calcmode="lin" valueType="num">
                                      <p:cBhvr additive="base">
                                        <p:cTn id="19"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899">
                                            <p:txEl>
                                              <p:pRg st="6" end="6"/>
                                            </p:txEl>
                                          </p:spTgt>
                                        </p:tgtEl>
                                        <p:attrNameLst>
                                          <p:attrName>style.visibility</p:attrName>
                                        </p:attrNameLst>
                                      </p:cBhvr>
                                      <p:to>
                                        <p:strVal val="visible"/>
                                      </p:to>
                                    </p:set>
                                    <p:anim calcmode="lin" valueType="num">
                                      <p:cBhvr additive="base">
                                        <p:cTn id="25" dur="500" fill="hold"/>
                                        <p:tgtEl>
                                          <p:spTgt spid="8089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0899">
                                            <p:txEl>
                                              <p:pRg st="8" end="8"/>
                                            </p:txEl>
                                          </p:spTgt>
                                        </p:tgtEl>
                                        <p:attrNameLst>
                                          <p:attrName>style.visibility</p:attrName>
                                        </p:attrNameLst>
                                      </p:cBhvr>
                                      <p:to>
                                        <p:strVal val="visible"/>
                                      </p:to>
                                    </p:set>
                                    <p:anim calcmode="lin" valueType="num">
                                      <p:cBhvr additive="base">
                                        <p:cTn id="31" dur="500" fill="hold"/>
                                        <p:tgtEl>
                                          <p:spTgt spid="80899">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08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r>
              <a:rPr lang="en-US" sz="3600" dirty="0"/>
              <a:t>Applications of Hamilton Paths and Circuits</a:t>
            </a:r>
          </a:p>
        </p:txBody>
      </p:sp>
      <p:sp>
        <p:nvSpPr>
          <p:cNvPr id="3" name="Content Placeholder 2"/>
          <p:cNvSpPr>
            <a:spLocks noGrp="1"/>
          </p:cNvSpPr>
          <p:nvPr>
            <p:ph idx="1"/>
          </p:nvPr>
        </p:nvSpPr>
        <p:spPr>
          <a:xfrm>
            <a:off x="457200" y="1752600"/>
            <a:ext cx="8229600" cy="4724400"/>
          </a:xfrm>
        </p:spPr>
        <p:txBody>
          <a:bodyPr>
            <a:normAutofit fontScale="85000" lnSpcReduction="20000"/>
          </a:bodyPr>
          <a:lstStyle/>
          <a:p>
            <a:r>
              <a:rPr lang="en-US" dirty="0"/>
              <a:t>Applications that ask for a path or a circuit that visits each intersection of a city, each place pipelines intersect in a utility grid, or each node in a communications network exactly once, can be solved by finding a Hamilton path in the appropriate graph.</a:t>
            </a:r>
          </a:p>
          <a:p>
            <a:endParaRPr lang="en-US" dirty="0"/>
          </a:p>
          <a:p>
            <a:r>
              <a:rPr lang="en-US" dirty="0"/>
              <a:t>The famous </a:t>
            </a:r>
            <a:r>
              <a:rPr lang="en-US" i="1" dirty="0"/>
              <a:t>traveling salesperson problem </a:t>
            </a:r>
            <a:r>
              <a:rPr lang="en-US" dirty="0"/>
              <a:t>(</a:t>
            </a:r>
            <a:r>
              <a:rPr lang="en-US" i="1" dirty="0"/>
              <a:t>TSP</a:t>
            </a:r>
            <a:r>
              <a:rPr lang="en-US" dirty="0"/>
              <a:t>) asks for the shortest route a traveling salesperson should take to visit a set of cities. This problem reduces to finding a Hamilton circuit such that the total sum of the weights of its edges is as small as possible.</a:t>
            </a:r>
          </a:p>
          <a:p>
            <a:endParaRPr lang="en-US" dirty="0"/>
          </a:p>
          <a:p>
            <a:r>
              <a:rPr lang="en-US" dirty="0"/>
              <a:t>A family of binary codes, known as </a:t>
            </a:r>
            <a:r>
              <a:rPr lang="en-US" i="1" dirty="0"/>
              <a:t>Gray codes</a:t>
            </a:r>
            <a:r>
              <a:rPr lang="en-US" dirty="0"/>
              <a:t>, which minimize the effect of transmission errors, correspond to Hamilton circuits in the </a:t>
            </a:r>
            <a:r>
              <a:rPr lang="en-US" i="1" dirty="0"/>
              <a:t>n</a:t>
            </a:r>
            <a:r>
              <a:rPr lang="en-US" dirty="0"/>
              <a:t>-cube </a:t>
            </a:r>
            <a:r>
              <a:rPr lang="en-US" i="1" dirty="0"/>
              <a:t>Q</a:t>
            </a:r>
            <a:r>
              <a:rPr lang="en-US" i="1" baseline="-25000" dirty="0"/>
              <a:t>n</a:t>
            </a:r>
            <a:r>
              <a:rPr lang="en-US" dirty="0"/>
              <a:t>.  (</a:t>
            </a:r>
            <a:r>
              <a:rPr lang="en-US" i="1" dirty="0"/>
              <a:t>See the text for details</a:t>
            </a:r>
            <a:r>
              <a:rPr lang="en-US" dirty="0"/>
              <a:t>.)</a:t>
            </a:r>
          </a:p>
        </p:txBody>
      </p:sp>
    </p:spTree>
    <p:extLst>
      <p:ext uri="{BB962C8B-B14F-4D97-AF65-F5344CB8AC3E}">
        <p14:creationId xmlns:p14="http://schemas.microsoft.com/office/powerpoint/2010/main" val="399164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46331"/>
          </a:xfrm>
        </p:spPr>
        <p:txBody>
          <a:bodyPr>
            <a:normAutofit/>
          </a:bodyPr>
          <a:lstStyle/>
          <a:p>
            <a:r>
              <a:rPr lang="en-US" sz="3600" dirty="0"/>
              <a:t>Euler Paths and Circuits</a:t>
            </a:r>
          </a:p>
        </p:txBody>
      </p:sp>
      <p:sp>
        <p:nvSpPr>
          <p:cNvPr id="3" name="Content Placeholder 2"/>
          <p:cNvSpPr>
            <a:spLocks noGrp="1"/>
          </p:cNvSpPr>
          <p:nvPr>
            <p:ph idx="1"/>
          </p:nvPr>
        </p:nvSpPr>
        <p:spPr>
          <a:xfrm>
            <a:off x="457200" y="1935480"/>
            <a:ext cx="8382000" cy="4389120"/>
          </a:xfrm>
        </p:spPr>
        <p:txBody>
          <a:bodyPr>
            <a:normAutofit fontScale="77500" lnSpcReduction="20000"/>
          </a:bodyPr>
          <a:lstStyle/>
          <a:p>
            <a:r>
              <a:rPr lang="en-US" dirty="0"/>
              <a:t>The town of K</a:t>
            </a:r>
            <a:r>
              <a:rPr lang="az-Cyrl-AZ" dirty="0">
                <a:latin typeface="Cambria Math"/>
                <a:ea typeface="Cambria Math"/>
              </a:rPr>
              <a:t>ӧ</a:t>
            </a:r>
            <a:r>
              <a:rPr lang="en-US" dirty="0" err="1"/>
              <a:t>nigsberg</a:t>
            </a:r>
            <a:r>
              <a:rPr lang="en-US" dirty="0"/>
              <a:t>, Prussia (now Kaliningrad, Russia) was divided into four sections by the branches of the Pregel River. In the </a:t>
            </a:r>
            <a:r>
              <a:rPr lang="en-US" dirty="0">
                <a:latin typeface="Cambria Math" pitchFamily="18" charset="0"/>
                <a:ea typeface="Cambria Math" pitchFamily="18" charset="0"/>
              </a:rPr>
              <a:t>18</a:t>
            </a:r>
            <a:r>
              <a:rPr lang="en-US" baseline="30000" dirty="0"/>
              <a:t>th</a:t>
            </a:r>
            <a:r>
              <a:rPr lang="en-US" dirty="0"/>
              <a:t> century, seven bridges connected these regions.</a:t>
            </a:r>
          </a:p>
          <a:p>
            <a:r>
              <a:rPr lang="en-US" dirty="0"/>
              <a:t>People wondered whether it was possible to follow a path that crosses each bridge exactly once and returns to the starting point.</a:t>
            </a:r>
          </a:p>
          <a:p>
            <a:r>
              <a:rPr lang="en-US" dirty="0"/>
              <a:t>The Swiss mathematician Leonard Euler solved this problem. His work is often considered to be the first theorem ever proved in graph theory.</a:t>
            </a:r>
          </a:p>
          <a:p>
            <a:endParaRPr lang="en-US" dirty="0"/>
          </a:p>
          <a:p>
            <a:endParaRPr lang="en-US"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191000"/>
            <a:ext cx="3768090" cy="16863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760" y="200462"/>
            <a:ext cx="883158" cy="10210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6260" y="4748784"/>
            <a:ext cx="834390" cy="1433322"/>
          </a:xfrm>
          <a:prstGeom prst="rect">
            <a:avLst/>
          </a:prstGeom>
        </p:spPr>
      </p:pic>
      <p:sp>
        <p:nvSpPr>
          <p:cNvPr id="7" name="TextBox 6"/>
          <p:cNvSpPr txBox="1"/>
          <p:nvPr/>
        </p:nvSpPr>
        <p:spPr>
          <a:xfrm>
            <a:off x="6954139" y="1246942"/>
            <a:ext cx="1676400" cy="646331"/>
          </a:xfrm>
          <a:prstGeom prst="rect">
            <a:avLst/>
          </a:prstGeom>
          <a:noFill/>
        </p:spPr>
        <p:txBody>
          <a:bodyPr wrap="square" rtlCol="0">
            <a:spAutoFit/>
          </a:bodyPr>
          <a:lstStyle/>
          <a:p>
            <a:r>
              <a:rPr lang="en-US" dirty="0"/>
              <a:t>Leonard Euler (</a:t>
            </a:r>
            <a:r>
              <a:rPr lang="en-US" dirty="0">
                <a:latin typeface="Cambria Math" pitchFamily="18" charset="0"/>
                <a:ea typeface="Cambria Math" pitchFamily="18" charset="0"/>
              </a:rPr>
              <a:t>1707-1783</a:t>
            </a:r>
            <a:r>
              <a:rPr lang="en-US" dirty="0"/>
              <a:t>)</a:t>
            </a:r>
          </a:p>
        </p:txBody>
      </p:sp>
      <p:sp>
        <p:nvSpPr>
          <p:cNvPr id="8" name="TextBox 7"/>
          <p:cNvSpPr txBox="1"/>
          <p:nvPr/>
        </p:nvSpPr>
        <p:spPr>
          <a:xfrm>
            <a:off x="838200" y="5997440"/>
            <a:ext cx="3489960" cy="369332"/>
          </a:xfrm>
          <a:prstGeom prst="rect">
            <a:avLst/>
          </a:prstGeom>
          <a:noFill/>
        </p:spPr>
        <p:txBody>
          <a:bodyPr wrap="square" rtlCol="0">
            <a:spAutoFit/>
          </a:bodyPr>
          <a:lstStyle/>
          <a:p>
            <a:r>
              <a:rPr lang="en-US" b="1" dirty="0"/>
              <a:t>The </a:t>
            </a:r>
            <a:r>
              <a:rPr lang="en-US" b="1" dirty="0">
                <a:latin typeface="Cambria Math" pitchFamily="18" charset="0"/>
                <a:ea typeface="Cambria Math" pitchFamily="18" charset="0"/>
              </a:rPr>
              <a:t>7</a:t>
            </a:r>
            <a:r>
              <a:rPr lang="en-US" b="1" dirty="0"/>
              <a:t> Bridges of K</a:t>
            </a:r>
            <a:r>
              <a:rPr lang="az-Cyrl-AZ" b="1" dirty="0">
                <a:latin typeface="Cambria Math"/>
                <a:ea typeface="Cambria Math"/>
              </a:rPr>
              <a:t>ӧ</a:t>
            </a:r>
            <a:r>
              <a:rPr lang="en-US" b="1" dirty="0" err="1"/>
              <a:t>nigsberg</a:t>
            </a:r>
            <a:r>
              <a:rPr lang="en-US" dirty="0"/>
              <a:t>  </a:t>
            </a:r>
          </a:p>
        </p:txBody>
      </p:sp>
      <p:sp>
        <p:nvSpPr>
          <p:cNvPr id="9" name="TextBox 8"/>
          <p:cNvSpPr txBox="1"/>
          <p:nvPr/>
        </p:nvSpPr>
        <p:spPr>
          <a:xfrm>
            <a:off x="6713474" y="4927560"/>
            <a:ext cx="1917065" cy="1200329"/>
          </a:xfrm>
          <a:prstGeom prst="rect">
            <a:avLst/>
          </a:prstGeom>
          <a:noFill/>
        </p:spPr>
        <p:txBody>
          <a:bodyPr wrap="square" rtlCol="0">
            <a:spAutoFit/>
          </a:bodyPr>
          <a:lstStyle/>
          <a:p>
            <a:r>
              <a:rPr lang="en-US" b="1" dirty="0" err="1"/>
              <a:t>Multigraph</a:t>
            </a:r>
            <a:r>
              <a:rPr lang="en-US" b="1" dirty="0"/>
              <a:t> Model of the Bridges of K</a:t>
            </a:r>
            <a:r>
              <a:rPr lang="az-Cyrl-AZ" b="1" dirty="0">
                <a:latin typeface="Cambria Math"/>
                <a:ea typeface="Cambria Math"/>
              </a:rPr>
              <a:t>ӧ</a:t>
            </a:r>
            <a:r>
              <a:rPr lang="en-US" b="1" dirty="0" err="1"/>
              <a:t>nigsberg</a:t>
            </a:r>
            <a:r>
              <a:rPr lang="en-US" b="1" dirty="0"/>
              <a:t>  </a:t>
            </a:r>
          </a:p>
        </p:txBody>
      </p:sp>
    </p:spTree>
    <p:extLst>
      <p:ext uri="{BB962C8B-B14F-4D97-AF65-F5344CB8AC3E}">
        <p14:creationId xmlns:p14="http://schemas.microsoft.com/office/powerpoint/2010/main" val="378618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3600" dirty="0"/>
              <a:t>Euler Paths and Circuits</a:t>
            </a:r>
          </a:p>
        </p:txBody>
      </p:sp>
      <p:sp>
        <p:nvSpPr>
          <p:cNvPr id="3" name="Content Placeholder 2"/>
          <p:cNvSpPr>
            <a:spLocks noGrp="1"/>
          </p:cNvSpPr>
          <p:nvPr>
            <p:ph idx="1"/>
          </p:nvPr>
        </p:nvSpPr>
        <p:spPr>
          <a:xfrm>
            <a:off x="457200" y="990600"/>
            <a:ext cx="8229600" cy="5334000"/>
          </a:xfrm>
        </p:spPr>
        <p:txBody>
          <a:bodyPr>
            <a:normAutofit fontScale="85000" lnSpcReduction="10000"/>
          </a:bodyPr>
          <a:lstStyle/>
          <a:p>
            <a:pPr indent="0">
              <a:buNone/>
            </a:pPr>
            <a:r>
              <a:rPr lang="en-US" b="1" dirty="0"/>
              <a:t>Definition</a:t>
            </a:r>
            <a:r>
              <a:rPr lang="en-US" dirty="0"/>
              <a:t>: A </a:t>
            </a:r>
            <a:r>
              <a:rPr lang="en-US" i="1" dirty="0"/>
              <a:t>Euler circuit </a:t>
            </a:r>
            <a:r>
              <a:rPr lang="en-US" dirty="0"/>
              <a:t>in a graph </a:t>
            </a:r>
            <a:r>
              <a:rPr lang="en-US" i="1" dirty="0"/>
              <a:t>G</a:t>
            </a:r>
            <a:r>
              <a:rPr lang="en-US" dirty="0"/>
              <a:t> is a simple circuit containing every edge of </a:t>
            </a:r>
            <a:r>
              <a:rPr lang="en-US" i="1" dirty="0"/>
              <a:t>G</a:t>
            </a:r>
            <a:r>
              <a:rPr lang="en-US" dirty="0"/>
              <a:t>. A </a:t>
            </a:r>
            <a:r>
              <a:rPr lang="en-US" i="1" dirty="0"/>
              <a:t>Euler path </a:t>
            </a:r>
            <a:r>
              <a:rPr lang="en-US" dirty="0"/>
              <a:t>in </a:t>
            </a:r>
            <a:r>
              <a:rPr lang="en-US" i="1" dirty="0"/>
              <a:t>G</a:t>
            </a:r>
            <a:r>
              <a:rPr lang="en-US" dirty="0"/>
              <a:t> is a simple path containing every edge of </a:t>
            </a:r>
            <a:r>
              <a:rPr lang="en-US" i="1" dirty="0"/>
              <a:t>G</a:t>
            </a:r>
            <a:r>
              <a:rPr lang="en-US" dirty="0"/>
              <a:t>. </a:t>
            </a:r>
          </a:p>
          <a:p>
            <a:pPr indent="0">
              <a:buNone/>
            </a:pPr>
            <a:r>
              <a:rPr lang="en-US" b="1" dirty="0"/>
              <a:t>Example</a:t>
            </a:r>
            <a:r>
              <a:rPr lang="en-US" dirty="0"/>
              <a:t>: Which of the undirected graphs </a:t>
            </a:r>
            <a:r>
              <a:rPr lang="en-US" i="1" dirty="0"/>
              <a:t>G</a:t>
            </a:r>
            <a:r>
              <a:rPr lang="en-US" baseline="-25000" dirty="0">
                <a:latin typeface="Cambria Math" pitchFamily="18" charset="0"/>
                <a:ea typeface="Cambria Math" pitchFamily="18" charset="0"/>
              </a:rPr>
              <a:t>1</a:t>
            </a:r>
            <a:r>
              <a:rPr lang="en-US" dirty="0"/>
              <a:t>, </a:t>
            </a:r>
            <a:r>
              <a:rPr lang="en-US" i="1" dirty="0"/>
              <a:t>G</a:t>
            </a:r>
            <a:r>
              <a:rPr lang="en-US" baseline="-25000" dirty="0">
                <a:latin typeface="Cambria Math" pitchFamily="18" charset="0"/>
                <a:ea typeface="Cambria Math" pitchFamily="18" charset="0"/>
              </a:rPr>
              <a:t>2</a:t>
            </a:r>
            <a:r>
              <a:rPr lang="en-US" dirty="0"/>
              <a:t>, and </a:t>
            </a:r>
            <a:r>
              <a:rPr lang="en-US" i="1" dirty="0"/>
              <a:t>G</a:t>
            </a:r>
            <a:r>
              <a:rPr lang="en-US" baseline="-25000" dirty="0">
                <a:latin typeface="Cambria Math" pitchFamily="18" charset="0"/>
                <a:ea typeface="Cambria Math" pitchFamily="18" charset="0"/>
              </a:rPr>
              <a:t>3</a:t>
            </a:r>
            <a:r>
              <a:rPr lang="en-US" dirty="0"/>
              <a:t> has a Euler circuit? Of those that do not, which has a Euler path?</a:t>
            </a:r>
          </a:p>
          <a:p>
            <a:pPr indent="0">
              <a:buNone/>
            </a:pPr>
            <a:endParaRPr lang="en-US" dirty="0"/>
          </a:p>
          <a:p>
            <a:pPr indent="0">
              <a:buNone/>
            </a:pPr>
            <a:endParaRPr lang="en-US" dirty="0"/>
          </a:p>
          <a:p>
            <a:pPr indent="0">
              <a:buNone/>
            </a:pPr>
            <a:endParaRPr lang="en-US" dirty="0"/>
          </a:p>
          <a:p>
            <a:pPr indent="0">
              <a:buNone/>
            </a:pPr>
            <a:r>
              <a:rPr lang="en-US" dirty="0"/>
              <a:t> </a:t>
            </a:r>
          </a:p>
          <a:p>
            <a:pPr indent="0">
              <a:buNone/>
            </a:pPr>
            <a:r>
              <a:rPr lang="en-US" b="1" dirty="0"/>
              <a:t>Solution</a:t>
            </a:r>
            <a:r>
              <a:rPr lang="en-US" dirty="0"/>
              <a:t>: </a:t>
            </a:r>
          </a:p>
          <a:p>
            <a:pPr indent="0">
              <a:buNone/>
            </a:pPr>
            <a:r>
              <a:rPr lang="en-US" dirty="0"/>
              <a:t>Graph </a:t>
            </a:r>
            <a:r>
              <a:rPr lang="en-US" i="1" dirty="0"/>
              <a:t>G</a:t>
            </a:r>
            <a:r>
              <a:rPr lang="en-US" baseline="-25000" dirty="0">
                <a:latin typeface="Cambria Math" pitchFamily="18" charset="0"/>
                <a:ea typeface="Cambria Math" pitchFamily="18" charset="0"/>
              </a:rPr>
              <a:t>1</a:t>
            </a:r>
            <a:r>
              <a:rPr lang="en-US" dirty="0"/>
              <a:t> has a Euler circuit (e.g., </a:t>
            </a:r>
            <a:r>
              <a:rPr lang="en-US" i="1" dirty="0"/>
              <a:t>a</a:t>
            </a:r>
            <a:r>
              <a:rPr lang="en-US" dirty="0"/>
              <a:t>, </a:t>
            </a:r>
            <a:r>
              <a:rPr lang="en-US" i="1" dirty="0"/>
              <a:t>e</a:t>
            </a:r>
            <a:r>
              <a:rPr lang="en-US" dirty="0"/>
              <a:t>, </a:t>
            </a:r>
            <a:r>
              <a:rPr lang="en-US" i="1" dirty="0"/>
              <a:t>c</a:t>
            </a:r>
            <a:r>
              <a:rPr lang="en-US" dirty="0"/>
              <a:t>, </a:t>
            </a:r>
            <a:r>
              <a:rPr lang="en-US" i="1" dirty="0"/>
              <a:t>d</a:t>
            </a:r>
            <a:r>
              <a:rPr lang="en-US" dirty="0"/>
              <a:t>, </a:t>
            </a:r>
            <a:r>
              <a:rPr lang="en-US" i="1" dirty="0"/>
              <a:t>e</a:t>
            </a:r>
            <a:r>
              <a:rPr lang="en-US" dirty="0"/>
              <a:t>, </a:t>
            </a:r>
            <a:r>
              <a:rPr lang="en-US" i="1" dirty="0"/>
              <a:t>b</a:t>
            </a:r>
            <a:r>
              <a:rPr lang="en-US" dirty="0"/>
              <a:t>, </a:t>
            </a:r>
            <a:r>
              <a:rPr lang="en-US" i="1" dirty="0"/>
              <a:t>a</a:t>
            </a:r>
            <a:r>
              <a:rPr lang="en-US" dirty="0"/>
              <a:t>). But, as can easily be verified by inspection, neither </a:t>
            </a:r>
            <a:r>
              <a:rPr lang="en-US" i="1" dirty="0"/>
              <a:t>G</a:t>
            </a:r>
            <a:r>
              <a:rPr lang="en-US" baseline="-25000" dirty="0">
                <a:latin typeface="Cambria Math" pitchFamily="18" charset="0"/>
                <a:ea typeface="Cambria Math" pitchFamily="18" charset="0"/>
              </a:rPr>
              <a:t>2</a:t>
            </a:r>
            <a:r>
              <a:rPr lang="en-US" dirty="0"/>
              <a:t>  nor </a:t>
            </a:r>
            <a:r>
              <a:rPr lang="en-US" i="1" dirty="0"/>
              <a:t>G</a:t>
            </a:r>
            <a:r>
              <a:rPr lang="en-US" baseline="-25000" dirty="0">
                <a:latin typeface="Cambria Math" pitchFamily="18" charset="0"/>
                <a:ea typeface="Cambria Math" pitchFamily="18" charset="0"/>
              </a:rPr>
              <a:t>3</a:t>
            </a:r>
            <a:r>
              <a:rPr lang="en-US" dirty="0"/>
              <a:t> has a Euler circuit. </a:t>
            </a:r>
          </a:p>
          <a:p>
            <a:pPr indent="0">
              <a:buNone/>
            </a:pPr>
            <a:r>
              <a:rPr lang="en-US" i="1" dirty="0"/>
              <a:t>G</a:t>
            </a:r>
            <a:r>
              <a:rPr lang="en-US" baseline="-25000" dirty="0">
                <a:latin typeface="Cambria Math" pitchFamily="18" charset="0"/>
                <a:ea typeface="Cambria Math" pitchFamily="18" charset="0"/>
              </a:rPr>
              <a:t>3</a:t>
            </a:r>
            <a:r>
              <a:rPr lang="en-US" dirty="0"/>
              <a:t> has a Euler path (e.g., </a:t>
            </a:r>
            <a:r>
              <a:rPr lang="en-US" i="1" dirty="0"/>
              <a:t>a</a:t>
            </a:r>
            <a:r>
              <a:rPr lang="en-US" dirty="0"/>
              <a:t>, </a:t>
            </a:r>
            <a:r>
              <a:rPr lang="en-US" i="1" dirty="0"/>
              <a:t>c</a:t>
            </a:r>
            <a:r>
              <a:rPr lang="en-US" dirty="0"/>
              <a:t>, </a:t>
            </a:r>
            <a:r>
              <a:rPr lang="en-US" i="1" dirty="0"/>
              <a:t>d</a:t>
            </a:r>
            <a:r>
              <a:rPr lang="en-US" dirty="0"/>
              <a:t>, </a:t>
            </a:r>
            <a:r>
              <a:rPr lang="en-US" i="1" dirty="0"/>
              <a:t>e</a:t>
            </a:r>
            <a:r>
              <a:rPr lang="en-US" dirty="0"/>
              <a:t>, </a:t>
            </a:r>
            <a:r>
              <a:rPr lang="en-US" i="1" dirty="0"/>
              <a:t>b</a:t>
            </a:r>
            <a:r>
              <a:rPr lang="en-US" dirty="0"/>
              <a:t>, </a:t>
            </a:r>
            <a:r>
              <a:rPr lang="en-US" i="1" dirty="0"/>
              <a:t>d, a</a:t>
            </a:r>
            <a:r>
              <a:rPr lang="en-US" dirty="0"/>
              <a:t>, </a:t>
            </a:r>
            <a:r>
              <a:rPr lang="en-US" i="1" dirty="0"/>
              <a:t>b</a:t>
            </a:r>
            <a:r>
              <a:rPr lang="en-US" dirty="0"/>
              <a:t>), but there is no Euler path in </a:t>
            </a:r>
            <a:r>
              <a:rPr lang="en-US" i="1" dirty="0"/>
              <a:t>G</a:t>
            </a:r>
            <a:r>
              <a:rPr lang="en-US" baseline="-25000" dirty="0">
                <a:latin typeface="Cambria Math" pitchFamily="18" charset="0"/>
                <a:ea typeface="Cambria Math" pitchFamily="18" charset="0"/>
              </a:rPr>
              <a:t>2</a:t>
            </a:r>
            <a:r>
              <a:rPr lang="en-US" dirty="0"/>
              <a:t>, which can be verified by inspection.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743200"/>
            <a:ext cx="4296232" cy="1600200"/>
          </a:xfrm>
          <a:prstGeom prst="rect">
            <a:avLst/>
          </a:prstGeom>
        </p:spPr>
      </p:pic>
    </p:spTree>
    <p:extLst>
      <p:ext uri="{BB962C8B-B14F-4D97-AF65-F5344CB8AC3E}">
        <p14:creationId xmlns:p14="http://schemas.microsoft.com/office/powerpoint/2010/main" val="130301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381000"/>
            <a:ext cx="8686800" cy="730250"/>
          </a:xfrm>
        </p:spPr>
        <p:txBody>
          <a:bodyPr>
            <a:normAutofit/>
          </a:bodyPr>
          <a:lstStyle/>
          <a:p>
            <a:pPr eaLnBrk="1" hangingPunct="1"/>
            <a:r>
              <a:rPr lang="en-US" sz="3600" dirty="0">
                <a:latin typeface="Times New Roman" pitchFamily="18" charset="0"/>
              </a:rPr>
              <a:t>Necessary and Sufficient Conditions</a:t>
            </a:r>
          </a:p>
        </p:txBody>
      </p:sp>
      <p:sp>
        <p:nvSpPr>
          <p:cNvPr id="76803" name="Rectangle 3"/>
          <p:cNvSpPr>
            <a:spLocks noGrp="1" noChangeArrowheads="1"/>
          </p:cNvSpPr>
          <p:nvPr>
            <p:ph type="body" idx="1"/>
          </p:nvPr>
        </p:nvSpPr>
        <p:spPr>
          <a:xfrm>
            <a:off x="381000" y="1447800"/>
            <a:ext cx="8610600" cy="2514600"/>
          </a:xfrm>
        </p:spPr>
        <p:txBody>
          <a:bodyPr>
            <a:normAutofit/>
          </a:bodyPr>
          <a:lstStyle/>
          <a:p>
            <a:pPr eaLnBrk="1" hangingPunct="1">
              <a:lnSpc>
                <a:spcPct val="90000"/>
              </a:lnSpc>
            </a:pPr>
            <a:r>
              <a:rPr lang="en-US" sz="2800" dirty="0">
                <a:latin typeface="Times New Roman" pitchFamily="18" charset="0"/>
              </a:rPr>
              <a:t>A connected multigraph has a Euler circuit </a:t>
            </a:r>
            <a:r>
              <a:rPr lang="en-US" sz="2800" dirty="0" err="1">
                <a:latin typeface="Times New Roman" pitchFamily="18" charset="0"/>
              </a:rPr>
              <a:t>iff</a:t>
            </a:r>
            <a:r>
              <a:rPr lang="en-US" sz="2800" dirty="0">
                <a:latin typeface="Times New Roman" pitchFamily="18" charset="0"/>
              </a:rPr>
              <a:t> </a:t>
            </a:r>
            <a:r>
              <a:rPr lang="en-US" sz="2800" i="1" dirty="0">
                <a:latin typeface="Times New Roman" pitchFamily="18" charset="0"/>
              </a:rPr>
              <a:t>each of its vertices has an even degree</a:t>
            </a:r>
            <a:r>
              <a:rPr lang="en-US" sz="2800" dirty="0">
                <a:latin typeface="Times New Roman" pitchFamily="18" charset="0"/>
              </a:rPr>
              <a:t>.</a:t>
            </a:r>
          </a:p>
          <a:p>
            <a:pPr eaLnBrk="1" hangingPunct="1">
              <a:lnSpc>
                <a:spcPct val="90000"/>
              </a:lnSpc>
            </a:pPr>
            <a:endParaRPr lang="en-US" sz="2800" dirty="0">
              <a:solidFill>
                <a:schemeClr val="tx2"/>
              </a:solidFill>
              <a:latin typeface="Times New Roman" pitchFamily="18" charset="0"/>
            </a:endParaRPr>
          </a:p>
          <a:p>
            <a:pPr eaLnBrk="1" hangingPunct="1">
              <a:lnSpc>
                <a:spcPct val="90000"/>
              </a:lnSpc>
            </a:pPr>
            <a:r>
              <a:rPr lang="en-US" sz="2800" dirty="0">
                <a:latin typeface="Times New Roman" pitchFamily="18" charset="0"/>
              </a:rPr>
              <a:t>A connected multigraph has a Euler path but not a Euler circuit </a:t>
            </a:r>
            <a:r>
              <a:rPr lang="en-US" sz="2800" dirty="0" err="1">
                <a:latin typeface="Times New Roman" pitchFamily="18" charset="0"/>
              </a:rPr>
              <a:t>iff</a:t>
            </a:r>
            <a:r>
              <a:rPr lang="en-US" sz="2800" dirty="0">
                <a:latin typeface="Times New Roman" pitchFamily="18" charset="0"/>
              </a:rPr>
              <a:t> </a:t>
            </a:r>
            <a:r>
              <a:rPr lang="en-US" sz="2800" i="1" dirty="0">
                <a:latin typeface="Times New Roman" pitchFamily="18" charset="0"/>
              </a:rPr>
              <a:t>it has exactly two vertices of odd degree</a:t>
            </a:r>
            <a:r>
              <a:rPr lang="en-US" sz="2800" dirty="0">
                <a:latin typeface="Times New Roman" pitchFamily="18" charset="0"/>
              </a:rPr>
              <a:t>.</a:t>
            </a:r>
          </a:p>
        </p:txBody>
      </p:sp>
      <p:sp>
        <p:nvSpPr>
          <p:cNvPr id="5125" name="Slide Number Placeholder 4"/>
          <p:cNvSpPr>
            <a:spLocks noGrp="1"/>
          </p:cNvSpPr>
          <p:nvPr>
            <p:ph type="sldNum" sz="quarter" idx="12"/>
          </p:nvPr>
        </p:nvSpPr>
        <p:spPr>
          <a:noFill/>
        </p:spPr>
        <p:txBody>
          <a:bodyPr/>
          <a:lstStyle/>
          <a:p>
            <a:fld id="{6A33B4AA-D30C-4D63-AA12-1A669EE1F4C3}" type="slidenum">
              <a:rPr lang="en-US" smtClean="0"/>
              <a:pPr/>
              <a:t>5</a:t>
            </a:fld>
            <a:endParaRPr lang="en-US"/>
          </a:p>
        </p:txBody>
      </p:sp>
      <p:grpSp>
        <p:nvGrpSpPr>
          <p:cNvPr id="6" name="Group 4"/>
          <p:cNvGrpSpPr>
            <a:grpSpLocks/>
          </p:cNvGrpSpPr>
          <p:nvPr/>
        </p:nvGrpSpPr>
        <p:grpSpPr bwMode="auto">
          <a:xfrm>
            <a:off x="727075" y="3695700"/>
            <a:ext cx="6818313" cy="2560638"/>
            <a:chOff x="458" y="2328"/>
            <a:chExt cx="4295" cy="1613"/>
          </a:xfrm>
        </p:grpSpPr>
        <p:grpSp>
          <p:nvGrpSpPr>
            <p:cNvPr id="7" name="Group 5"/>
            <p:cNvGrpSpPr>
              <a:grpSpLocks/>
            </p:cNvGrpSpPr>
            <p:nvPr/>
          </p:nvGrpSpPr>
          <p:grpSpPr bwMode="auto">
            <a:xfrm>
              <a:off x="3456" y="2328"/>
              <a:ext cx="1297" cy="1613"/>
              <a:chOff x="3880" y="2088"/>
              <a:chExt cx="1590" cy="2157"/>
            </a:xfrm>
          </p:grpSpPr>
          <p:sp>
            <p:nvSpPr>
              <p:cNvPr id="9" name="Line 6"/>
              <p:cNvSpPr>
                <a:spLocks noChangeShapeType="1"/>
              </p:cNvSpPr>
              <p:nvPr/>
            </p:nvSpPr>
            <p:spPr bwMode="auto">
              <a:xfrm>
                <a:off x="4280" y="2200"/>
                <a:ext cx="824" cy="920"/>
              </a:xfrm>
              <a:prstGeom prst="line">
                <a:avLst/>
              </a:prstGeom>
              <a:noFill/>
              <a:ln w="28575">
                <a:solidFill>
                  <a:schemeClr val="tx1"/>
                </a:solidFill>
                <a:miter lim="800000"/>
                <a:headEnd/>
                <a:tailEnd/>
              </a:ln>
            </p:spPr>
            <p:txBody>
              <a:bodyPr wrap="none" anchor="ctr"/>
              <a:lstStyle/>
              <a:p>
                <a:endParaRPr lang="en-US"/>
              </a:p>
            </p:txBody>
          </p:sp>
          <p:sp>
            <p:nvSpPr>
              <p:cNvPr id="10" name="Line 7"/>
              <p:cNvSpPr>
                <a:spLocks noChangeShapeType="1"/>
              </p:cNvSpPr>
              <p:nvPr/>
            </p:nvSpPr>
            <p:spPr bwMode="auto">
              <a:xfrm flipV="1">
                <a:off x="4288" y="3112"/>
                <a:ext cx="832" cy="8"/>
              </a:xfrm>
              <a:prstGeom prst="line">
                <a:avLst/>
              </a:prstGeom>
              <a:noFill/>
              <a:ln w="28575">
                <a:solidFill>
                  <a:schemeClr val="tx1"/>
                </a:solidFill>
                <a:miter lim="800000"/>
                <a:headEnd/>
                <a:tailEnd/>
              </a:ln>
            </p:spPr>
            <p:txBody>
              <a:bodyPr wrap="none" anchor="ctr"/>
              <a:lstStyle/>
              <a:p>
                <a:endParaRPr lang="en-US"/>
              </a:p>
            </p:txBody>
          </p:sp>
          <p:sp>
            <p:nvSpPr>
              <p:cNvPr id="11" name="Oval 8"/>
              <p:cNvSpPr>
                <a:spLocks noChangeArrowheads="1"/>
              </p:cNvSpPr>
              <p:nvPr/>
            </p:nvSpPr>
            <p:spPr bwMode="auto">
              <a:xfrm>
                <a:off x="4240" y="2160"/>
                <a:ext cx="96" cy="96"/>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2" name="Oval 9"/>
              <p:cNvSpPr>
                <a:spLocks noChangeArrowheads="1"/>
              </p:cNvSpPr>
              <p:nvPr/>
            </p:nvSpPr>
            <p:spPr bwMode="auto">
              <a:xfrm>
                <a:off x="4240" y="3072"/>
                <a:ext cx="96" cy="96"/>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3" name="Oval 10"/>
              <p:cNvSpPr>
                <a:spLocks noChangeArrowheads="1"/>
              </p:cNvSpPr>
              <p:nvPr/>
            </p:nvSpPr>
            <p:spPr bwMode="auto">
              <a:xfrm>
                <a:off x="5056" y="3072"/>
                <a:ext cx="96" cy="96"/>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4" name="Oval 11"/>
              <p:cNvSpPr>
                <a:spLocks noChangeArrowheads="1"/>
              </p:cNvSpPr>
              <p:nvPr/>
            </p:nvSpPr>
            <p:spPr bwMode="auto">
              <a:xfrm>
                <a:off x="4256" y="3968"/>
                <a:ext cx="96" cy="96"/>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15" name="Line 12"/>
              <p:cNvSpPr>
                <a:spLocks noChangeShapeType="1"/>
              </p:cNvSpPr>
              <p:nvPr/>
            </p:nvSpPr>
            <p:spPr bwMode="auto">
              <a:xfrm flipH="1" flipV="1">
                <a:off x="4304" y="3112"/>
                <a:ext cx="0" cy="896"/>
              </a:xfrm>
              <a:prstGeom prst="line">
                <a:avLst/>
              </a:prstGeom>
              <a:noFill/>
              <a:ln w="28575">
                <a:solidFill>
                  <a:schemeClr val="tx1"/>
                </a:solidFill>
                <a:miter lim="800000"/>
                <a:headEnd/>
                <a:tailEnd/>
              </a:ln>
            </p:spPr>
            <p:txBody>
              <a:bodyPr wrap="none" anchor="ctr"/>
              <a:lstStyle/>
              <a:p>
                <a:endParaRPr lang="en-US"/>
              </a:p>
            </p:txBody>
          </p:sp>
          <p:sp>
            <p:nvSpPr>
              <p:cNvPr id="16" name="Line 13"/>
              <p:cNvSpPr>
                <a:spLocks noChangeShapeType="1"/>
              </p:cNvSpPr>
              <p:nvPr/>
            </p:nvSpPr>
            <p:spPr bwMode="auto">
              <a:xfrm flipH="1" flipV="1">
                <a:off x="4296" y="2192"/>
                <a:ext cx="0" cy="896"/>
              </a:xfrm>
              <a:prstGeom prst="line">
                <a:avLst/>
              </a:prstGeom>
              <a:noFill/>
              <a:ln w="28575">
                <a:solidFill>
                  <a:schemeClr val="tx1"/>
                </a:solidFill>
                <a:miter lim="800000"/>
                <a:headEnd/>
                <a:tailEnd/>
              </a:ln>
            </p:spPr>
            <p:txBody>
              <a:bodyPr wrap="none" anchor="ctr"/>
              <a:lstStyle/>
              <a:p>
                <a:endParaRPr lang="en-US"/>
              </a:p>
            </p:txBody>
          </p:sp>
          <p:sp>
            <p:nvSpPr>
              <p:cNvPr id="17" name="Line 14"/>
              <p:cNvSpPr>
                <a:spLocks noChangeShapeType="1"/>
              </p:cNvSpPr>
              <p:nvPr/>
            </p:nvSpPr>
            <p:spPr bwMode="auto">
              <a:xfrm flipH="1">
                <a:off x="4320" y="3120"/>
                <a:ext cx="800" cy="896"/>
              </a:xfrm>
              <a:prstGeom prst="line">
                <a:avLst/>
              </a:prstGeom>
              <a:noFill/>
              <a:ln w="28575">
                <a:solidFill>
                  <a:schemeClr val="tx1"/>
                </a:solidFill>
                <a:miter lim="800000"/>
                <a:headEnd/>
                <a:tailEnd/>
              </a:ln>
            </p:spPr>
            <p:txBody>
              <a:bodyPr wrap="none" anchor="ctr"/>
              <a:lstStyle/>
              <a:p>
                <a:endParaRPr lang="en-US"/>
              </a:p>
            </p:txBody>
          </p:sp>
          <p:grpSp>
            <p:nvGrpSpPr>
              <p:cNvPr id="18" name="Group 15"/>
              <p:cNvGrpSpPr>
                <a:grpSpLocks/>
              </p:cNvGrpSpPr>
              <p:nvPr/>
            </p:nvGrpSpPr>
            <p:grpSpPr bwMode="auto">
              <a:xfrm>
                <a:off x="4072" y="2216"/>
                <a:ext cx="208" cy="920"/>
                <a:chOff x="3800" y="2224"/>
                <a:chExt cx="160" cy="1032"/>
              </a:xfrm>
            </p:grpSpPr>
            <p:sp>
              <p:nvSpPr>
                <p:cNvPr id="26" name="Arc 16"/>
                <p:cNvSpPr>
                  <a:spLocks/>
                </p:cNvSpPr>
                <p:nvPr/>
              </p:nvSpPr>
              <p:spPr bwMode="auto">
                <a:xfrm flipH="1">
                  <a:off x="3800" y="2224"/>
                  <a:ext cx="160" cy="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27" name="Arc 17"/>
                <p:cNvSpPr>
                  <a:spLocks/>
                </p:cNvSpPr>
                <p:nvPr/>
              </p:nvSpPr>
              <p:spPr bwMode="auto">
                <a:xfrm flipH="1" flipV="1">
                  <a:off x="3800" y="2736"/>
                  <a:ext cx="160" cy="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19" name="Group 18"/>
              <p:cNvGrpSpPr>
                <a:grpSpLocks/>
              </p:cNvGrpSpPr>
              <p:nvPr/>
            </p:nvGrpSpPr>
            <p:grpSpPr bwMode="auto">
              <a:xfrm>
                <a:off x="4080" y="3144"/>
                <a:ext cx="168" cy="880"/>
                <a:chOff x="3800" y="2224"/>
                <a:chExt cx="160" cy="1032"/>
              </a:xfrm>
            </p:grpSpPr>
            <p:sp>
              <p:nvSpPr>
                <p:cNvPr id="24" name="Arc 19"/>
                <p:cNvSpPr>
                  <a:spLocks/>
                </p:cNvSpPr>
                <p:nvPr/>
              </p:nvSpPr>
              <p:spPr bwMode="auto">
                <a:xfrm flipH="1">
                  <a:off x="3800" y="2224"/>
                  <a:ext cx="160" cy="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25" name="Arc 20"/>
                <p:cNvSpPr>
                  <a:spLocks/>
                </p:cNvSpPr>
                <p:nvPr/>
              </p:nvSpPr>
              <p:spPr bwMode="auto">
                <a:xfrm flipH="1" flipV="1">
                  <a:off x="3800" y="2736"/>
                  <a:ext cx="160" cy="5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sp>
            <p:nvSpPr>
              <p:cNvPr id="20" name="Text Box 21"/>
              <p:cNvSpPr txBox="1">
                <a:spLocks noChangeArrowheads="1"/>
              </p:cNvSpPr>
              <p:nvPr/>
            </p:nvSpPr>
            <p:spPr bwMode="auto">
              <a:xfrm>
                <a:off x="3880" y="3008"/>
                <a:ext cx="280" cy="334"/>
              </a:xfrm>
              <a:prstGeom prst="rect">
                <a:avLst/>
              </a:prstGeom>
              <a:noFill/>
              <a:ln w="9525">
                <a:noFill/>
                <a:miter lim="800000"/>
                <a:headEnd/>
                <a:tailEnd/>
              </a:ln>
            </p:spPr>
            <p:txBody>
              <a:bodyPr wrap="none">
                <a:spAutoFit/>
              </a:bodyPr>
              <a:lstStyle/>
              <a:p>
                <a:pPr algn="l" eaLnBrk="0" hangingPunct="0">
                  <a:spcBef>
                    <a:spcPct val="50000"/>
                  </a:spcBef>
                </a:pPr>
                <a:r>
                  <a:rPr lang="en-US" sz="2000" i="1">
                    <a:solidFill>
                      <a:schemeClr val="tx2"/>
                    </a:solidFill>
                    <a:latin typeface="Bookman Old Style" pitchFamily="18" charset="0"/>
                  </a:rPr>
                  <a:t>A</a:t>
                </a:r>
                <a:endParaRPr lang="en-US" sz="1400">
                  <a:solidFill>
                    <a:schemeClr val="tx2"/>
                  </a:solidFill>
                  <a:latin typeface="Bookman Old Style" pitchFamily="18" charset="0"/>
                </a:endParaRPr>
              </a:p>
            </p:txBody>
          </p:sp>
          <p:sp>
            <p:nvSpPr>
              <p:cNvPr id="21" name="Text Box 22"/>
              <p:cNvSpPr txBox="1">
                <a:spLocks noChangeArrowheads="1"/>
              </p:cNvSpPr>
              <p:nvPr/>
            </p:nvSpPr>
            <p:spPr bwMode="auto">
              <a:xfrm>
                <a:off x="4400" y="3911"/>
                <a:ext cx="283" cy="334"/>
              </a:xfrm>
              <a:prstGeom prst="rect">
                <a:avLst/>
              </a:prstGeom>
              <a:noFill/>
              <a:ln w="9525">
                <a:noFill/>
                <a:miter lim="800000"/>
                <a:headEnd/>
                <a:tailEnd/>
              </a:ln>
            </p:spPr>
            <p:txBody>
              <a:bodyPr wrap="none">
                <a:spAutoFit/>
              </a:bodyPr>
              <a:lstStyle/>
              <a:p>
                <a:pPr algn="l" eaLnBrk="0" hangingPunct="0">
                  <a:spcBef>
                    <a:spcPct val="50000"/>
                  </a:spcBef>
                </a:pPr>
                <a:r>
                  <a:rPr lang="en-US" sz="2000" i="1">
                    <a:solidFill>
                      <a:schemeClr val="tx2"/>
                    </a:solidFill>
                    <a:latin typeface="Bookman Old Style" pitchFamily="18" charset="0"/>
                  </a:rPr>
                  <a:t>B</a:t>
                </a:r>
                <a:endParaRPr lang="en-US" sz="1400">
                  <a:solidFill>
                    <a:schemeClr val="tx2"/>
                  </a:solidFill>
                  <a:latin typeface="Bookman Old Style" pitchFamily="18" charset="0"/>
                </a:endParaRPr>
              </a:p>
            </p:txBody>
          </p:sp>
          <p:sp>
            <p:nvSpPr>
              <p:cNvPr id="22" name="Text Box 23"/>
              <p:cNvSpPr txBox="1">
                <a:spLocks noChangeArrowheads="1"/>
              </p:cNvSpPr>
              <p:nvPr/>
            </p:nvSpPr>
            <p:spPr bwMode="auto">
              <a:xfrm>
                <a:off x="4384" y="2088"/>
                <a:ext cx="283" cy="334"/>
              </a:xfrm>
              <a:prstGeom prst="rect">
                <a:avLst/>
              </a:prstGeom>
              <a:noFill/>
              <a:ln w="9525">
                <a:noFill/>
                <a:miter lim="800000"/>
                <a:headEnd/>
                <a:tailEnd/>
              </a:ln>
            </p:spPr>
            <p:txBody>
              <a:bodyPr wrap="none">
                <a:spAutoFit/>
              </a:bodyPr>
              <a:lstStyle/>
              <a:p>
                <a:pPr algn="l" eaLnBrk="0" hangingPunct="0">
                  <a:spcBef>
                    <a:spcPct val="50000"/>
                  </a:spcBef>
                </a:pPr>
                <a:r>
                  <a:rPr lang="en-US" sz="2000" i="1">
                    <a:solidFill>
                      <a:schemeClr val="tx2"/>
                    </a:solidFill>
                    <a:latin typeface="Bookman Old Style" pitchFamily="18" charset="0"/>
                  </a:rPr>
                  <a:t>C</a:t>
                </a:r>
                <a:endParaRPr lang="en-US" sz="1400">
                  <a:solidFill>
                    <a:schemeClr val="tx2"/>
                  </a:solidFill>
                  <a:latin typeface="Bookman Old Style" pitchFamily="18" charset="0"/>
                </a:endParaRPr>
              </a:p>
            </p:txBody>
          </p:sp>
          <p:sp>
            <p:nvSpPr>
              <p:cNvPr id="23" name="Text Box 24"/>
              <p:cNvSpPr txBox="1">
                <a:spLocks noChangeArrowheads="1"/>
              </p:cNvSpPr>
              <p:nvPr/>
            </p:nvSpPr>
            <p:spPr bwMode="auto">
              <a:xfrm>
                <a:off x="5183" y="2984"/>
                <a:ext cx="287" cy="334"/>
              </a:xfrm>
              <a:prstGeom prst="rect">
                <a:avLst/>
              </a:prstGeom>
              <a:noFill/>
              <a:ln w="9525">
                <a:noFill/>
                <a:miter lim="800000"/>
                <a:headEnd/>
                <a:tailEnd/>
              </a:ln>
            </p:spPr>
            <p:txBody>
              <a:bodyPr wrap="none">
                <a:spAutoFit/>
              </a:bodyPr>
              <a:lstStyle/>
              <a:p>
                <a:pPr algn="l" eaLnBrk="0" hangingPunct="0">
                  <a:spcBef>
                    <a:spcPct val="50000"/>
                  </a:spcBef>
                </a:pPr>
                <a:r>
                  <a:rPr lang="en-US" sz="2000" i="1">
                    <a:solidFill>
                      <a:schemeClr val="tx2"/>
                    </a:solidFill>
                    <a:latin typeface="Bookman Old Style" pitchFamily="18" charset="0"/>
                  </a:rPr>
                  <a:t>D</a:t>
                </a:r>
                <a:endParaRPr lang="en-US" sz="1400">
                  <a:solidFill>
                    <a:schemeClr val="tx2"/>
                  </a:solidFill>
                  <a:latin typeface="Bookman Old Style" pitchFamily="18" charset="0"/>
                </a:endParaRPr>
              </a:p>
            </p:txBody>
          </p:sp>
        </p:grpSp>
        <p:sp>
          <p:nvSpPr>
            <p:cNvPr id="8" name="Rectangle 25"/>
            <p:cNvSpPr>
              <a:spLocks noChangeArrowheads="1"/>
            </p:cNvSpPr>
            <p:nvPr/>
          </p:nvSpPr>
          <p:spPr bwMode="auto">
            <a:xfrm>
              <a:off x="458" y="2792"/>
              <a:ext cx="2758" cy="384"/>
            </a:xfrm>
            <a:prstGeom prst="rect">
              <a:avLst/>
            </a:prstGeom>
            <a:noFill/>
            <a:ln w="12700">
              <a:noFill/>
              <a:miter lim="800000"/>
              <a:headEnd/>
              <a:tailEnd/>
            </a:ln>
          </p:spPr>
          <p:txBody>
            <a:bodyPr lIns="90488" tIns="44450" rIns="90488" bIns="44450"/>
            <a:lstStyle/>
            <a:p>
              <a:pPr marL="342900" indent="-342900" algn="l">
                <a:lnSpc>
                  <a:spcPct val="90000"/>
                </a:lnSpc>
                <a:spcBef>
                  <a:spcPct val="20000"/>
                </a:spcBef>
              </a:pPr>
              <a:r>
                <a:rPr lang="en-US" sz="2800" dirty="0">
                  <a:latin typeface="Times New Roman" pitchFamily="18" charset="0"/>
                </a:rPr>
                <a:t>Does this graph have a Euler circuit?</a:t>
              </a:r>
            </a:p>
          </p:txBody>
        </p:sp>
      </p:grpSp>
      <p:sp>
        <p:nvSpPr>
          <p:cNvPr id="28" name="Rectangle 27"/>
          <p:cNvSpPr>
            <a:spLocks noChangeArrowheads="1"/>
          </p:cNvSpPr>
          <p:nvPr/>
        </p:nvSpPr>
        <p:spPr bwMode="auto">
          <a:xfrm>
            <a:off x="3429000" y="5638800"/>
            <a:ext cx="523875" cy="341313"/>
          </a:xfrm>
          <a:prstGeom prst="rect">
            <a:avLst/>
          </a:prstGeom>
          <a:noFill/>
          <a:ln w="9525">
            <a:noFill/>
            <a:miter lim="800000"/>
            <a:headEnd/>
            <a:tailEnd/>
          </a:ln>
        </p:spPr>
        <p:txBody>
          <a:bodyPr>
            <a:spAutoFit/>
          </a:bodyPr>
          <a:lstStyle/>
          <a:p>
            <a:pPr marL="342900" indent="-342900" algn="l">
              <a:lnSpc>
                <a:spcPct val="90000"/>
              </a:lnSpc>
              <a:spcBef>
                <a:spcPct val="20000"/>
              </a:spcBef>
            </a:pPr>
            <a:r>
              <a:rPr lang="en-US">
                <a:latin typeface="Times New Roman" pitchFamily="18" charset="0"/>
              </a:rPr>
              <a:t>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additive="base">
                                        <p:cTn id="13"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70" decel="100000"/>
                                        <p:tgtEl>
                                          <p:spTgt spid="28"/>
                                        </p:tgtEl>
                                      </p:cBhvr>
                                    </p:animEffect>
                                    <p:animScale>
                                      <p:cBhvr>
                                        <p:cTn id="26" dur="770" decel="100000"/>
                                        <p:tgtEl>
                                          <p:spTgt spid="28"/>
                                        </p:tgtEl>
                                      </p:cBhvr>
                                      <p:from x="10000" y="10000"/>
                                      <p:to x="200000" y="450000"/>
                                    </p:animScale>
                                    <p:animScale>
                                      <p:cBhvr>
                                        <p:cTn id="27" dur="1230" accel="100000" fill="hold">
                                          <p:stCondLst>
                                            <p:cond delay="770"/>
                                          </p:stCondLst>
                                        </p:cTn>
                                        <p:tgtEl>
                                          <p:spTgt spid="28"/>
                                        </p:tgtEl>
                                      </p:cBhvr>
                                      <p:from x="200000" y="450000"/>
                                      <p:to x="100000" y="100000"/>
                                    </p:animScale>
                                    <p:set>
                                      <p:cBhvr>
                                        <p:cTn id="28" dur="770" fill="hold"/>
                                        <p:tgtEl>
                                          <p:spTgt spid="28"/>
                                        </p:tgtEl>
                                        <p:attrNameLst>
                                          <p:attrName>ppt_x</p:attrName>
                                        </p:attrNameLst>
                                      </p:cBhvr>
                                      <p:to>
                                        <p:strVal val="(0.5)"/>
                                      </p:to>
                                    </p:set>
                                    <p:anim from="(0.5)" to="(#ppt_x)" calcmode="lin" valueType="num">
                                      <p:cBhvr>
                                        <p:cTn id="29" dur="1230" accel="100000" fill="hold">
                                          <p:stCondLst>
                                            <p:cond delay="770"/>
                                          </p:stCondLst>
                                        </p:cTn>
                                        <p:tgtEl>
                                          <p:spTgt spid="28"/>
                                        </p:tgtEl>
                                        <p:attrNameLst>
                                          <p:attrName>ppt_x</p:attrName>
                                        </p:attrNameLst>
                                      </p:cBhvr>
                                    </p:anim>
                                    <p:set>
                                      <p:cBhvr>
                                        <p:cTn id="30" dur="770" fill="hold"/>
                                        <p:tgtEl>
                                          <p:spTgt spid="28"/>
                                        </p:tgtEl>
                                        <p:attrNameLst>
                                          <p:attrName>ppt_y</p:attrName>
                                        </p:attrNameLst>
                                      </p:cBhvr>
                                      <p:to>
                                        <p:strVal val="(#ppt_y+0.4)"/>
                                      </p:to>
                                    </p:set>
                                    <p:anim from="(#ppt_y+0.4)" to="(#ppt_y)" calcmode="lin" valueType="num">
                                      <p:cBhvr>
                                        <p:cTn id="31" dur="1230" accel="100000" fill="hold">
                                          <p:stCondLst>
                                            <p:cond delay="770"/>
                                          </p:stCondLst>
                                        </p:cTn>
                                        <p:tgtEl>
                                          <p:spTgt spid="2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533400"/>
          </a:xfrm>
        </p:spPr>
        <p:txBody>
          <a:bodyPr>
            <a:noAutofit/>
          </a:bodyPr>
          <a:lstStyle/>
          <a:p>
            <a:r>
              <a:rPr lang="en-US" sz="3600" dirty="0"/>
              <a:t>Euler Paths </a:t>
            </a:r>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indent="0">
              <a:buNone/>
            </a:pPr>
            <a:endParaRPr lang="en-US" dirty="0"/>
          </a:p>
          <a:p>
            <a:pPr indent="0">
              <a:buNone/>
            </a:pPr>
            <a:r>
              <a:rPr lang="en-US" b="1" dirty="0"/>
              <a:t>Example</a:t>
            </a:r>
            <a:r>
              <a:rPr lang="en-US" dirty="0"/>
              <a:t>:</a:t>
            </a:r>
          </a:p>
          <a:p>
            <a:pPr indent="0">
              <a:buNone/>
            </a:pPr>
            <a:endParaRPr lang="en-US" dirty="0"/>
          </a:p>
          <a:p>
            <a:pPr indent="0">
              <a:buNone/>
            </a:pPr>
            <a:endParaRPr lang="en-US" dirty="0"/>
          </a:p>
          <a:p>
            <a:pPr indent="0">
              <a:buNone/>
            </a:pPr>
            <a:endParaRPr lang="en-US" dirty="0"/>
          </a:p>
          <a:p>
            <a:pPr indent="0">
              <a:buNone/>
            </a:pPr>
            <a:endParaRPr lang="en-US" dirty="0"/>
          </a:p>
          <a:p>
            <a:pPr indent="0">
              <a:buNone/>
            </a:pPr>
            <a:endParaRPr lang="en-US" i="1" dirty="0"/>
          </a:p>
          <a:p>
            <a:pPr indent="0">
              <a:buNone/>
            </a:pPr>
            <a:endParaRPr lang="en-US" i="1" dirty="0"/>
          </a:p>
          <a:p>
            <a:pPr indent="0">
              <a:buNone/>
            </a:pPr>
            <a:endParaRPr lang="en-US" i="1" dirty="0"/>
          </a:p>
          <a:p>
            <a:pPr indent="0">
              <a:buNone/>
            </a:pPr>
            <a:r>
              <a:rPr lang="en-US" i="1" dirty="0"/>
              <a:t>G</a:t>
            </a:r>
            <a:r>
              <a:rPr lang="en-US" baseline="-25000" dirty="0">
                <a:latin typeface="Cambria Math" pitchFamily="18" charset="0"/>
                <a:ea typeface="Cambria Math" pitchFamily="18" charset="0"/>
              </a:rPr>
              <a:t>1</a:t>
            </a:r>
            <a:r>
              <a:rPr lang="en-US" dirty="0"/>
              <a:t> contains exactly two vertices of odd degree (</a:t>
            </a:r>
            <a:r>
              <a:rPr lang="en-US" i="1" dirty="0"/>
              <a:t>b</a:t>
            </a:r>
            <a:r>
              <a:rPr lang="en-US" dirty="0"/>
              <a:t> and </a:t>
            </a:r>
            <a:r>
              <a:rPr lang="en-US" i="1" dirty="0"/>
              <a:t>d</a:t>
            </a:r>
            <a:r>
              <a:rPr lang="en-US" dirty="0"/>
              <a:t>). Hence it has a Euler path, e.g.,  </a:t>
            </a:r>
            <a:r>
              <a:rPr lang="en-US" i="1" dirty="0"/>
              <a:t>d</a:t>
            </a:r>
            <a:r>
              <a:rPr lang="en-US" dirty="0"/>
              <a:t>, </a:t>
            </a:r>
            <a:r>
              <a:rPr lang="en-US" i="1" dirty="0"/>
              <a:t>a</a:t>
            </a:r>
            <a:r>
              <a:rPr lang="en-US" dirty="0"/>
              <a:t>, </a:t>
            </a:r>
            <a:r>
              <a:rPr lang="en-US" i="1" dirty="0"/>
              <a:t>b</a:t>
            </a:r>
            <a:r>
              <a:rPr lang="en-US" dirty="0"/>
              <a:t>, </a:t>
            </a:r>
            <a:r>
              <a:rPr lang="en-US" i="1" dirty="0"/>
              <a:t>c</a:t>
            </a:r>
            <a:r>
              <a:rPr lang="en-US" dirty="0"/>
              <a:t>, </a:t>
            </a:r>
            <a:r>
              <a:rPr lang="en-US" i="1" dirty="0"/>
              <a:t>d</a:t>
            </a:r>
            <a:r>
              <a:rPr lang="en-US" dirty="0"/>
              <a:t>, </a:t>
            </a:r>
            <a:r>
              <a:rPr lang="en-US" i="1" dirty="0"/>
              <a:t>b</a:t>
            </a:r>
            <a:r>
              <a:rPr lang="en-US" dirty="0"/>
              <a:t>.</a:t>
            </a:r>
          </a:p>
          <a:p>
            <a:pPr indent="0">
              <a:buNone/>
            </a:pPr>
            <a:r>
              <a:rPr lang="en-US" dirty="0"/>
              <a:t> </a:t>
            </a:r>
          </a:p>
          <a:p>
            <a:pPr indent="0">
              <a:buNone/>
            </a:pPr>
            <a:r>
              <a:rPr lang="en-US" i="1" dirty="0"/>
              <a:t>G</a:t>
            </a:r>
            <a:r>
              <a:rPr lang="en-US" baseline="-25000" dirty="0">
                <a:latin typeface="Cambria Math" pitchFamily="18" charset="0"/>
                <a:ea typeface="Cambria Math" pitchFamily="18" charset="0"/>
              </a:rPr>
              <a:t>2</a:t>
            </a:r>
            <a:r>
              <a:rPr lang="en-US" dirty="0"/>
              <a:t> has exactly two vertices of odd degree (</a:t>
            </a:r>
            <a:r>
              <a:rPr lang="en-US" i="1" dirty="0"/>
              <a:t>b</a:t>
            </a:r>
            <a:r>
              <a:rPr lang="en-US" dirty="0"/>
              <a:t> and </a:t>
            </a:r>
            <a:r>
              <a:rPr lang="en-US" i="1" dirty="0"/>
              <a:t>d</a:t>
            </a:r>
            <a:r>
              <a:rPr lang="en-US" dirty="0"/>
              <a:t>). Hence it has a Euler path, e.g.,  </a:t>
            </a:r>
            <a:r>
              <a:rPr lang="en-US" i="1" dirty="0"/>
              <a:t>b</a:t>
            </a:r>
            <a:r>
              <a:rPr lang="en-US" dirty="0"/>
              <a:t>, </a:t>
            </a:r>
            <a:r>
              <a:rPr lang="en-US" i="1" dirty="0"/>
              <a:t>a</a:t>
            </a:r>
            <a:r>
              <a:rPr lang="en-US" dirty="0"/>
              <a:t>, </a:t>
            </a:r>
            <a:r>
              <a:rPr lang="en-US" i="1" dirty="0"/>
              <a:t>g</a:t>
            </a:r>
            <a:r>
              <a:rPr lang="en-US" dirty="0"/>
              <a:t>, </a:t>
            </a:r>
            <a:r>
              <a:rPr lang="en-US" i="1" dirty="0"/>
              <a:t>f</a:t>
            </a:r>
            <a:r>
              <a:rPr lang="en-US" dirty="0"/>
              <a:t>, </a:t>
            </a:r>
            <a:r>
              <a:rPr lang="en-US" i="1" dirty="0"/>
              <a:t>e</a:t>
            </a:r>
            <a:r>
              <a:rPr lang="en-US" dirty="0"/>
              <a:t>, </a:t>
            </a:r>
            <a:r>
              <a:rPr lang="en-US" i="1" dirty="0"/>
              <a:t>d</a:t>
            </a:r>
            <a:r>
              <a:rPr lang="en-US" dirty="0"/>
              <a:t>, </a:t>
            </a:r>
            <a:r>
              <a:rPr lang="en-US" i="1" dirty="0"/>
              <a:t>c</a:t>
            </a:r>
            <a:r>
              <a:rPr lang="en-US" dirty="0"/>
              <a:t>, </a:t>
            </a:r>
            <a:r>
              <a:rPr lang="en-US" i="1" dirty="0"/>
              <a:t>g</a:t>
            </a:r>
            <a:r>
              <a:rPr lang="en-US" dirty="0"/>
              <a:t>, </a:t>
            </a:r>
            <a:r>
              <a:rPr lang="en-US" i="1" dirty="0"/>
              <a:t>b</a:t>
            </a:r>
            <a:r>
              <a:rPr lang="en-US" dirty="0"/>
              <a:t>, </a:t>
            </a:r>
            <a:r>
              <a:rPr lang="en-US" i="1" dirty="0"/>
              <a:t>c, f</a:t>
            </a:r>
            <a:r>
              <a:rPr lang="en-US" dirty="0"/>
              <a:t>, </a:t>
            </a:r>
            <a:r>
              <a:rPr lang="en-US" i="1" dirty="0"/>
              <a:t>d</a:t>
            </a:r>
            <a:r>
              <a:rPr lang="en-US" dirty="0"/>
              <a:t>. </a:t>
            </a:r>
          </a:p>
          <a:p>
            <a:pPr indent="0">
              <a:buNone/>
            </a:pPr>
            <a:endParaRPr lang="en-US" dirty="0"/>
          </a:p>
          <a:p>
            <a:pPr indent="0">
              <a:buNone/>
            </a:pPr>
            <a:r>
              <a:rPr lang="en-US" i="1" dirty="0"/>
              <a:t>G</a:t>
            </a:r>
            <a:r>
              <a:rPr lang="en-US" baseline="-25000" dirty="0">
                <a:latin typeface="Cambria Math" pitchFamily="18" charset="0"/>
                <a:ea typeface="Cambria Math" pitchFamily="18" charset="0"/>
              </a:rPr>
              <a:t>3</a:t>
            </a:r>
            <a:r>
              <a:rPr lang="en-US" dirty="0"/>
              <a:t> has six vertices of odd degree. Hence, it does not have a Euler path.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209800"/>
            <a:ext cx="6181409" cy="1597533"/>
          </a:xfrm>
          <a:prstGeom prst="rect">
            <a:avLst/>
          </a:prstGeom>
        </p:spPr>
      </p:pic>
    </p:spTree>
    <p:extLst>
      <p:ext uri="{BB962C8B-B14F-4D97-AF65-F5344CB8AC3E}">
        <p14:creationId xmlns:p14="http://schemas.microsoft.com/office/powerpoint/2010/main" val="401537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112"/>
          </a:xfrm>
        </p:spPr>
        <p:txBody>
          <a:bodyPr>
            <a:noAutofit/>
          </a:bodyPr>
          <a:lstStyle/>
          <a:p>
            <a:r>
              <a:rPr lang="en-US" sz="3200" dirty="0"/>
              <a:t>Necessary Conditions for a Euler Circuit</a:t>
            </a:r>
          </a:p>
        </p:txBody>
      </p:sp>
      <p:sp>
        <p:nvSpPr>
          <p:cNvPr id="3" name="Content Placeholder 2"/>
          <p:cNvSpPr>
            <a:spLocks noGrp="1"/>
          </p:cNvSpPr>
          <p:nvPr>
            <p:ph idx="1"/>
          </p:nvPr>
        </p:nvSpPr>
        <p:spPr>
          <a:xfrm>
            <a:off x="454090" y="2667000"/>
            <a:ext cx="8229600" cy="4038600"/>
          </a:xfrm>
        </p:spPr>
        <p:txBody>
          <a:bodyPr>
            <a:normAutofit fontScale="77500" lnSpcReduction="20000"/>
          </a:bodyPr>
          <a:lstStyle/>
          <a:p>
            <a:r>
              <a:rPr lang="en-US" dirty="0"/>
              <a:t>We assume that </a:t>
            </a:r>
            <a:r>
              <a:rPr lang="en-US" sz="2800" dirty="0">
                <a:latin typeface="Times New Roman" pitchFamily="18" charset="0"/>
              </a:rPr>
              <a:t>a connected multigraph has a Euler circuit. </a:t>
            </a:r>
            <a:endParaRPr lang="en-US" dirty="0"/>
          </a:p>
          <a:p>
            <a:r>
              <a:rPr lang="en-US" dirty="0"/>
              <a:t>A Euler circuit begins with a vertex </a:t>
            </a:r>
            <a:r>
              <a:rPr lang="en-US" i="1" dirty="0"/>
              <a:t>a</a:t>
            </a:r>
            <a:r>
              <a:rPr lang="en-US" dirty="0"/>
              <a:t> and continues with an edge incident with </a:t>
            </a:r>
            <a:r>
              <a:rPr lang="en-US" i="1" dirty="0"/>
              <a:t>a</a:t>
            </a:r>
            <a:r>
              <a:rPr lang="en-US" dirty="0"/>
              <a:t>, say {</a:t>
            </a:r>
            <a:r>
              <a:rPr lang="en-US" i="1" dirty="0"/>
              <a:t>a</a:t>
            </a:r>
            <a:r>
              <a:rPr lang="en-US" dirty="0"/>
              <a:t>, </a:t>
            </a:r>
            <a:r>
              <a:rPr lang="en-US" i="1" dirty="0"/>
              <a:t>b</a:t>
            </a:r>
            <a:r>
              <a:rPr lang="en-US" dirty="0"/>
              <a:t>}. The edge {</a:t>
            </a:r>
            <a:r>
              <a:rPr lang="en-US" i="1" dirty="0"/>
              <a:t>a</a:t>
            </a:r>
            <a:r>
              <a:rPr lang="en-US" dirty="0"/>
              <a:t>, </a:t>
            </a:r>
            <a:r>
              <a:rPr lang="en-US" i="1" dirty="0"/>
              <a:t>b</a:t>
            </a:r>
            <a:r>
              <a:rPr lang="en-US" dirty="0"/>
              <a:t>} contributes one to </a:t>
            </a:r>
            <a:r>
              <a:rPr lang="en-US" dirty="0" err="1"/>
              <a:t>deg</a:t>
            </a:r>
            <a:r>
              <a:rPr lang="en-US" dirty="0"/>
              <a:t>(</a:t>
            </a:r>
            <a:r>
              <a:rPr lang="en-US" i="1" dirty="0"/>
              <a:t>a</a:t>
            </a:r>
            <a:r>
              <a:rPr lang="en-US" dirty="0"/>
              <a:t>). </a:t>
            </a:r>
          </a:p>
          <a:p>
            <a:r>
              <a:rPr lang="en-US" dirty="0"/>
              <a:t>Each time the circuit passes through a vertex it contributes two to the vertex’s degree. </a:t>
            </a:r>
          </a:p>
          <a:p>
            <a:r>
              <a:rPr lang="en-US" dirty="0"/>
              <a:t>Finally, the circuit terminates where it started, contributing one to </a:t>
            </a:r>
            <a:r>
              <a:rPr lang="en-US" dirty="0" err="1"/>
              <a:t>deg</a:t>
            </a:r>
            <a:r>
              <a:rPr lang="en-US" dirty="0"/>
              <a:t>(</a:t>
            </a:r>
            <a:r>
              <a:rPr lang="en-US" i="1" dirty="0"/>
              <a:t>a</a:t>
            </a:r>
            <a:r>
              <a:rPr lang="en-US" dirty="0"/>
              <a:t>). Therefore </a:t>
            </a:r>
            <a:r>
              <a:rPr lang="en-US" dirty="0" err="1"/>
              <a:t>deg</a:t>
            </a:r>
            <a:r>
              <a:rPr lang="en-US" dirty="0"/>
              <a:t>(</a:t>
            </a:r>
            <a:r>
              <a:rPr lang="en-US" i="1" dirty="0"/>
              <a:t>a</a:t>
            </a:r>
            <a:r>
              <a:rPr lang="en-US" dirty="0"/>
              <a:t>) must be even.</a:t>
            </a:r>
          </a:p>
          <a:p>
            <a:r>
              <a:rPr lang="en-US" dirty="0"/>
              <a:t>We conclude that the degree of every other vertex must also be even.</a:t>
            </a:r>
          </a:p>
          <a:p>
            <a:r>
              <a:rPr lang="en-US" dirty="0"/>
              <a:t>By the same reasoning, we see that the initial vertex and the final vertex of a Euler path have odd degree, while every other vertex has even degree.  So, a graph with a Euler path has exactly two vertices of odd degree.</a:t>
            </a:r>
          </a:p>
          <a:p>
            <a:r>
              <a:rPr lang="en-US" dirty="0"/>
              <a:t>In the next slide we will show that these necessary conditions are also sufficient conditions.</a:t>
            </a:r>
          </a:p>
        </p:txBody>
      </p:sp>
      <p:sp>
        <p:nvSpPr>
          <p:cNvPr id="5" name="TextBox 4">
            <a:extLst>
              <a:ext uri="{FF2B5EF4-FFF2-40B4-BE49-F238E27FC236}">
                <a16:creationId xmlns:a16="http://schemas.microsoft.com/office/drawing/2014/main" id="{DE5B46A1-F411-78A6-F662-936F45E58200}"/>
              </a:ext>
            </a:extLst>
          </p:cNvPr>
          <p:cNvSpPr txBox="1"/>
          <p:nvPr/>
        </p:nvSpPr>
        <p:spPr>
          <a:xfrm>
            <a:off x="304800" y="2209800"/>
            <a:ext cx="8302690" cy="369332"/>
          </a:xfrm>
          <a:prstGeom prst="rect">
            <a:avLst/>
          </a:prstGeom>
          <a:noFill/>
        </p:spPr>
        <p:txBody>
          <a:bodyPr wrap="square">
            <a:spAutoFit/>
          </a:bodyPr>
          <a:lstStyle/>
          <a:p>
            <a:pPr eaLnBrk="1" hangingPunct="1">
              <a:lnSpc>
                <a:spcPct val="90000"/>
              </a:lnSpc>
            </a:pPr>
            <a:r>
              <a:rPr lang="en-US" sz="2000" dirty="0">
                <a:latin typeface="Times New Roman" pitchFamily="18" charset="0"/>
              </a:rPr>
              <a:t>A connected multigraph has a Euler circuit </a:t>
            </a:r>
            <a:r>
              <a:rPr lang="en-US" sz="2000" dirty="0">
                <a:latin typeface="Times New Roman" pitchFamily="18" charset="0"/>
                <a:sym typeface="Wingdings" panose="05000000000000000000" pitchFamily="2" charset="2"/>
              </a:rPr>
              <a:t></a:t>
            </a:r>
            <a:r>
              <a:rPr lang="en-US" sz="2000" dirty="0">
                <a:latin typeface="Times New Roman" pitchFamily="18" charset="0"/>
              </a:rPr>
              <a:t> </a:t>
            </a:r>
            <a:r>
              <a:rPr lang="en-US" sz="2000" i="1" dirty="0">
                <a:latin typeface="Times New Roman" pitchFamily="18" charset="0"/>
              </a:rPr>
              <a:t>each vertex has an even degree</a:t>
            </a:r>
            <a:r>
              <a:rPr lang="en-US" sz="2000" dirty="0">
                <a:latin typeface="Times New Roman" pitchFamily="18" charset="0"/>
              </a:rPr>
              <a:t>.</a:t>
            </a:r>
          </a:p>
        </p:txBody>
      </p:sp>
    </p:spTree>
    <p:extLst>
      <p:ext uri="{BB962C8B-B14F-4D97-AF65-F5344CB8AC3E}">
        <p14:creationId xmlns:p14="http://schemas.microsoft.com/office/powerpoint/2010/main" val="24355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112"/>
          </a:xfrm>
        </p:spPr>
        <p:txBody>
          <a:bodyPr>
            <a:noAutofit/>
          </a:bodyPr>
          <a:lstStyle/>
          <a:p>
            <a:r>
              <a:rPr lang="en-US" sz="3200" dirty="0"/>
              <a:t>Sufficient Conditions for Euler Circuits and Paths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1175"/>
            <a:ext cx="2286000" cy="1371013"/>
          </a:xfrm>
          <a:prstGeom prst="rect">
            <a:avLst/>
          </a:prstGeom>
        </p:spPr>
      </p:pic>
      <p:sp>
        <p:nvSpPr>
          <p:cNvPr id="6" name="Content Placeholder 5"/>
          <p:cNvSpPr>
            <a:spLocks noGrp="1"/>
          </p:cNvSpPr>
          <p:nvPr>
            <p:ph idx="1"/>
          </p:nvPr>
        </p:nvSpPr>
        <p:spPr>
          <a:xfrm>
            <a:off x="533400" y="2067628"/>
            <a:ext cx="8229600" cy="4389120"/>
          </a:xfrm>
        </p:spPr>
        <p:txBody>
          <a:bodyPr>
            <a:normAutofit fontScale="62500" lnSpcReduction="20000"/>
          </a:bodyPr>
          <a:lstStyle/>
          <a:p>
            <a:pPr indent="0">
              <a:buNone/>
            </a:pPr>
            <a:r>
              <a:rPr lang="en-US" dirty="0"/>
              <a:t>Suppose that </a:t>
            </a:r>
            <a:r>
              <a:rPr lang="en-US" i="1" dirty="0"/>
              <a:t>G</a:t>
            </a:r>
            <a:r>
              <a:rPr lang="en-US" dirty="0"/>
              <a:t> is a connected </a:t>
            </a:r>
            <a:r>
              <a:rPr lang="en-US" dirty="0" err="1"/>
              <a:t>multigraph</a:t>
            </a:r>
            <a:r>
              <a:rPr lang="en-US" dirty="0"/>
              <a:t> with ≥ </a:t>
            </a:r>
            <a:r>
              <a:rPr lang="en-US" dirty="0">
                <a:latin typeface="Cambria Math" pitchFamily="18" charset="0"/>
                <a:ea typeface="Cambria Math" pitchFamily="18" charset="0"/>
              </a:rPr>
              <a:t>2</a:t>
            </a:r>
            <a:r>
              <a:rPr lang="en-US" dirty="0"/>
              <a:t> vertices, all of even degree.  Let </a:t>
            </a:r>
            <a:r>
              <a:rPr lang="en-US" i="1" dirty="0"/>
              <a:t>x</a:t>
            </a:r>
            <a:r>
              <a:rPr lang="en-US" baseline="-25000" dirty="0">
                <a:latin typeface="Cambria Math" pitchFamily="18" charset="0"/>
                <a:ea typeface="Cambria Math" pitchFamily="18" charset="0"/>
              </a:rPr>
              <a:t>0</a:t>
            </a:r>
            <a:r>
              <a:rPr lang="en-US" dirty="0"/>
              <a:t> = </a:t>
            </a:r>
            <a:r>
              <a:rPr lang="en-US" i="1" dirty="0"/>
              <a:t>a</a:t>
            </a:r>
            <a:r>
              <a:rPr lang="en-US" dirty="0"/>
              <a:t> be a vertex of even degree. Choose an edge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incident with </a:t>
            </a:r>
            <a:r>
              <a:rPr lang="en-US" i="1" dirty="0">
                <a:ea typeface="Cambria Math" pitchFamily="18" charset="0"/>
              </a:rPr>
              <a:t>a</a:t>
            </a:r>
            <a:r>
              <a:rPr lang="en-US" dirty="0">
                <a:latin typeface="Cambria Math" pitchFamily="18" charset="0"/>
                <a:ea typeface="Cambria Math" pitchFamily="18" charset="0"/>
              </a:rPr>
              <a:t> and proceed to build a simple path </a:t>
            </a:r>
            <a:r>
              <a:rPr lang="en-US" dirty="0"/>
              <a:t>{</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dirty="0"/>
              <a:t> {</a:t>
            </a:r>
            <a:r>
              <a:rPr lang="en-US" i="1" dirty="0"/>
              <a:t>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 </a:t>
            </a:r>
            <a:r>
              <a:rPr lang="en-US" dirty="0"/>
              <a:t>{</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a:t>x</a:t>
            </a:r>
            <a:r>
              <a:rPr lang="en-US" i="1" baseline="-25000" dirty="0" err="1">
                <a:ea typeface="Cambria Math" pitchFamily="18" charset="0"/>
              </a:rPr>
              <a:t>n</a:t>
            </a:r>
            <a:r>
              <a:rPr lang="en-US" dirty="0">
                <a:latin typeface="Cambria Math" pitchFamily="18" charset="0"/>
                <a:ea typeface="Cambria Math" pitchFamily="18" charset="0"/>
              </a:rPr>
              <a:t>} by adding edges one by one  until another edge can not be added. </a:t>
            </a:r>
          </a:p>
          <a:p>
            <a:pPr indent="0">
              <a:buNone/>
            </a:pPr>
            <a:r>
              <a:rPr lang="en-US" dirty="0">
                <a:latin typeface="Cambria Math" pitchFamily="18" charset="0"/>
                <a:ea typeface="Cambria Math" pitchFamily="18" charset="0"/>
              </a:rPr>
              <a:t>                                                                                    </a:t>
            </a:r>
          </a:p>
          <a:p>
            <a:pPr indent="0">
              <a:buNone/>
            </a:pPr>
            <a:endParaRPr lang="en-US" dirty="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marL="0" indent="0">
              <a:buNone/>
            </a:pPr>
            <a:endParaRPr lang="en-US" dirty="0">
              <a:latin typeface="Cambria Math" pitchFamily="18" charset="0"/>
              <a:ea typeface="Cambria Math" pitchFamily="18" charset="0"/>
            </a:endParaRPr>
          </a:p>
          <a:p>
            <a:pPr marL="0" indent="0">
              <a:buNone/>
            </a:pPr>
            <a:endParaRPr lang="en-US" dirty="0">
              <a:latin typeface="Cambria Math" pitchFamily="18" charset="0"/>
              <a:ea typeface="Cambria Math" pitchFamily="18" charset="0"/>
            </a:endParaRPr>
          </a:p>
          <a:p>
            <a:r>
              <a:rPr lang="en-US" dirty="0">
                <a:latin typeface="Cambria Math" pitchFamily="18" charset="0"/>
                <a:ea typeface="Cambria Math" pitchFamily="18" charset="0"/>
              </a:rPr>
              <a:t>The path begins at </a:t>
            </a:r>
            <a:r>
              <a:rPr lang="en-US" i="1" dirty="0">
                <a:ea typeface="Cambria Math" pitchFamily="18" charset="0"/>
              </a:rPr>
              <a:t>a</a:t>
            </a:r>
            <a:r>
              <a:rPr lang="en-US" dirty="0">
                <a:latin typeface="Cambria Math" pitchFamily="18" charset="0"/>
                <a:ea typeface="Cambria Math" pitchFamily="18" charset="0"/>
              </a:rPr>
              <a:t> with an edge of the form {</a:t>
            </a:r>
            <a:r>
              <a:rPr lang="en-US" i="1" dirty="0">
                <a:ea typeface="Cambria Math" pitchFamily="18" charset="0"/>
              </a:rPr>
              <a:t>a</a:t>
            </a:r>
            <a:r>
              <a:rPr lang="en-US" dirty="0">
                <a:latin typeface="Cambria Math" pitchFamily="18" charset="0"/>
                <a:ea typeface="Cambria Math" pitchFamily="18" charset="0"/>
              </a:rPr>
              <a:t>, </a:t>
            </a:r>
            <a:r>
              <a:rPr lang="en-US" i="1" dirty="0">
                <a:ea typeface="Cambria Math" pitchFamily="18" charset="0"/>
              </a:rPr>
              <a:t>x</a:t>
            </a:r>
            <a:r>
              <a:rPr lang="en-US" dirty="0">
                <a:latin typeface="Cambria Math" pitchFamily="18" charset="0"/>
                <a:ea typeface="Cambria Math" pitchFamily="18" charset="0"/>
              </a:rPr>
              <a:t>}; we show that it must terminate at </a:t>
            </a:r>
            <a:r>
              <a:rPr lang="en-US" i="1" dirty="0">
                <a:ea typeface="Cambria Math" pitchFamily="18" charset="0"/>
              </a:rPr>
              <a:t>a</a:t>
            </a:r>
            <a:r>
              <a:rPr lang="en-US" dirty="0">
                <a:latin typeface="Cambria Math" pitchFamily="18" charset="0"/>
                <a:ea typeface="Cambria Math" pitchFamily="18" charset="0"/>
              </a:rPr>
              <a:t> with an edge of the form    {</a:t>
            </a:r>
            <a:r>
              <a:rPr lang="en-US" i="1" dirty="0">
                <a:ea typeface="Cambria Math" pitchFamily="18" charset="0"/>
              </a:rPr>
              <a:t>y</a:t>
            </a:r>
            <a:r>
              <a:rPr lang="en-US" dirty="0">
                <a:latin typeface="Cambria Math" pitchFamily="18" charset="0"/>
                <a:ea typeface="Cambria Math" pitchFamily="18" charset="0"/>
              </a:rPr>
              <a:t>, </a:t>
            </a:r>
            <a:r>
              <a:rPr lang="en-US" i="1" dirty="0">
                <a:ea typeface="Cambria Math" pitchFamily="18" charset="0"/>
              </a:rPr>
              <a:t>a</a:t>
            </a:r>
            <a:r>
              <a:rPr lang="en-US" dirty="0">
                <a:latin typeface="Cambria Math" pitchFamily="18" charset="0"/>
                <a:ea typeface="Cambria Math" pitchFamily="18" charset="0"/>
              </a:rPr>
              <a:t>}.  Since each vertex has an even degree, there must be an even number of edges incident with this vertex. Hence, every time we enter a vertex other than </a:t>
            </a:r>
            <a:r>
              <a:rPr lang="en-US" i="1" dirty="0">
                <a:ea typeface="Cambria Math" pitchFamily="18" charset="0"/>
              </a:rPr>
              <a:t>a</a:t>
            </a:r>
            <a:r>
              <a:rPr lang="en-US" dirty="0">
                <a:latin typeface="Cambria Math" pitchFamily="18" charset="0"/>
                <a:ea typeface="Cambria Math" pitchFamily="18" charset="0"/>
              </a:rPr>
              <a:t>, we can leave it. Therefore, the path can only end at </a:t>
            </a:r>
            <a:r>
              <a:rPr lang="en-US" i="1" dirty="0">
                <a:ea typeface="Cambria Math" pitchFamily="18" charset="0"/>
              </a:rPr>
              <a:t>a</a:t>
            </a:r>
            <a:r>
              <a:rPr lang="en-US" dirty="0">
                <a:latin typeface="Cambria Math" pitchFamily="18" charset="0"/>
                <a:ea typeface="Cambria Math" pitchFamily="18" charset="0"/>
              </a:rPr>
              <a:t>.</a:t>
            </a:r>
          </a:p>
          <a:p>
            <a:r>
              <a:rPr lang="en-US" dirty="0">
                <a:ea typeface="Cambria Math" pitchFamily="18" charset="0"/>
              </a:rPr>
              <a:t>If all of the edges have been used, a Euler circuit has been constructed. Otherwise, consider the </a:t>
            </a:r>
            <a:r>
              <a:rPr lang="en-US" dirty="0" err="1">
                <a:ea typeface="Cambria Math" pitchFamily="18" charset="0"/>
              </a:rPr>
              <a:t>subgraph</a:t>
            </a:r>
            <a:r>
              <a:rPr lang="en-US" dirty="0">
                <a:ea typeface="Cambria Math" pitchFamily="18" charset="0"/>
              </a:rPr>
              <a:t> </a:t>
            </a:r>
            <a:r>
              <a:rPr lang="en-US" i="1" dirty="0">
                <a:ea typeface="Cambria Math" pitchFamily="18" charset="0"/>
              </a:rPr>
              <a:t>H</a:t>
            </a:r>
            <a:r>
              <a:rPr lang="en-US" dirty="0">
                <a:ea typeface="Cambria Math" pitchFamily="18" charset="0"/>
              </a:rPr>
              <a:t> obtained from </a:t>
            </a:r>
            <a:r>
              <a:rPr lang="en-US" i="1" dirty="0">
                <a:ea typeface="Cambria Math" pitchFamily="18" charset="0"/>
              </a:rPr>
              <a:t>G</a:t>
            </a:r>
            <a:r>
              <a:rPr lang="en-US" dirty="0">
                <a:ea typeface="Cambria Math" pitchFamily="18" charset="0"/>
              </a:rPr>
              <a:t> by deleting the edges already used. </a:t>
            </a:r>
          </a:p>
          <a:p>
            <a:pPr marL="0" indent="0">
              <a:buNone/>
            </a:pPr>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p:txBody>
      </p:sp>
      <p:sp>
        <p:nvSpPr>
          <p:cNvPr id="3" name="TextBox 2"/>
          <p:cNvSpPr txBox="1"/>
          <p:nvPr/>
        </p:nvSpPr>
        <p:spPr>
          <a:xfrm>
            <a:off x="871330" y="3161182"/>
            <a:ext cx="4038600" cy="830997"/>
          </a:xfrm>
          <a:prstGeom prst="rect">
            <a:avLst/>
          </a:prstGeom>
          <a:noFill/>
          <a:ln>
            <a:solidFill>
              <a:schemeClr val="tx2"/>
            </a:solidFill>
          </a:ln>
        </p:spPr>
        <p:txBody>
          <a:bodyPr wrap="square" rtlCol="0">
            <a:spAutoFit/>
          </a:bodyPr>
          <a:lstStyle/>
          <a:p>
            <a:pPr indent="0">
              <a:buNone/>
            </a:pPr>
            <a:r>
              <a:rPr lang="en-US" sz="1600" dirty="0">
                <a:latin typeface="Cambria Math" pitchFamily="18" charset="0"/>
                <a:ea typeface="Cambria Math" pitchFamily="18" charset="0"/>
              </a:rPr>
              <a:t>We illustrate this idea in the graph  G here. We begin at </a:t>
            </a:r>
            <a:r>
              <a:rPr lang="en-US" sz="1600" i="1" dirty="0">
                <a:ea typeface="Cambria Math" pitchFamily="18" charset="0"/>
              </a:rPr>
              <a:t>a</a:t>
            </a:r>
            <a:r>
              <a:rPr lang="en-US" sz="1600" dirty="0">
                <a:latin typeface="Cambria Math" pitchFamily="18" charset="0"/>
                <a:ea typeface="Cambria Math" pitchFamily="18" charset="0"/>
              </a:rPr>
              <a:t> and choose the edges                     {</a:t>
            </a:r>
            <a:r>
              <a:rPr lang="en-US" sz="1600" i="1" dirty="0">
                <a:ea typeface="Cambria Math" pitchFamily="18" charset="0"/>
              </a:rPr>
              <a:t>a</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b</a:t>
            </a:r>
            <a:r>
              <a:rPr lang="en-US" sz="1600" dirty="0">
                <a:latin typeface="Cambria Math" pitchFamily="18" charset="0"/>
                <a:ea typeface="Cambria Math" pitchFamily="18" charset="0"/>
              </a:rPr>
              <a:t>}, and {</a:t>
            </a:r>
            <a:r>
              <a:rPr lang="en-US" sz="1600" i="1" dirty="0">
                <a:ea typeface="Cambria Math" pitchFamily="18" charset="0"/>
              </a:rPr>
              <a:t>b</a:t>
            </a:r>
            <a:r>
              <a:rPr lang="en-US" sz="1600" dirty="0">
                <a:latin typeface="Cambria Math" pitchFamily="18" charset="0"/>
                <a:ea typeface="Cambria Math" pitchFamily="18" charset="0"/>
              </a:rPr>
              <a:t>, </a:t>
            </a:r>
            <a:r>
              <a:rPr lang="en-US" sz="1600" i="1" dirty="0">
                <a:ea typeface="Cambria Math" pitchFamily="18" charset="0"/>
              </a:rPr>
              <a:t>a</a:t>
            </a:r>
            <a:r>
              <a:rPr lang="en-US" sz="1600" dirty="0">
                <a:latin typeface="Cambria Math" pitchFamily="18" charset="0"/>
                <a:ea typeface="Cambria Math" pitchFamily="18" charset="0"/>
              </a:rPr>
              <a:t>} in succession.</a:t>
            </a:r>
          </a:p>
        </p:txBody>
      </p:sp>
      <p:sp>
        <p:nvSpPr>
          <p:cNvPr id="5" name="TextBox 4"/>
          <p:cNvSpPr txBox="1"/>
          <p:nvPr/>
        </p:nvSpPr>
        <p:spPr>
          <a:xfrm>
            <a:off x="990600" y="5867400"/>
            <a:ext cx="3200400" cy="584775"/>
          </a:xfrm>
          <a:prstGeom prst="rect">
            <a:avLst/>
          </a:prstGeom>
          <a:noFill/>
          <a:ln>
            <a:solidFill>
              <a:schemeClr val="tx2"/>
            </a:solidFill>
          </a:ln>
        </p:spPr>
        <p:txBody>
          <a:bodyPr wrap="square" rtlCol="0">
            <a:spAutoFit/>
          </a:bodyPr>
          <a:lstStyle/>
          <a:p>
            <a:r>
              <a:rPr lang="en-US" sz="1600" dirty="0">
                <a:ea typeface="Cambria Math" pitchFamily="18" charset="0"/>
              </a:rPr>
              <a:t>In the example </a:t>
            </a:r>
            <a:r>
              <a:rPr lang="en-US" sz="1600" i="1" dirty="0">
                <a:ea typeface="Cambria Math" pitchFamily="18" charset="0"/>
              </a:rPr>
              <a:t>H</a:t>
            </a:r>
            <a:r>
              <a:rPr lang="en-US" sz="1600" dirty="0">
                <a:ea typeface="Cambria Math" pitchFamily="18" charset="0"/>
              </a:rPr>
              <a:t> consists of the vertices  </a:t>
            </a:r>
            <a:r>
              <a:rPr lang="en-US" sz="1600" i="1" dirty="0">
                <a:ea typeface="Cambria Math" pitchFamily="18" charset="0"/>
              </a:rPr>
              <a:t>c</a:t>
            </a:r>
            <a:r>
              <a:rPr lang="en-US" sz="1600" dirty="0">
                <a:ea typeface="Cambria Math" pitchFamily="18" charset="0"/>
              </a:rPr>
              <a:t>, </a:t>
            </a:r>
            <a:r>
              <a:rPr lang="en-US" sz="1600" i="1" dirty="0">
                <a:ea typeface="Cambria Math" pitchFamily="18" charset="0"/>
              </a:rPr>
              <a:t>d</a:t>
            </a:r>
            <a:r>
              <a:rPr lang="en-US" sz="1600" dirty="0">
                <a:ea typeface="Cambria Math" pitchFamily="18" charset="0"/>
              </a:rPr>
              <a:t>, </a:t>
            </a:r>
            <a:r>
              <a:rPr lang="en-US" sz="1600" i="1" dirty="0">
                <a:ea typeface="Cambria Math" pitchFamily="18" charset="0"/>
              </a:rPr>
              <a:t>e</a:t>
            </a:r>
            <a:r>
              <a:rPr lang="en-US" sz="1600" dirty="0">
                <a:ea typeface="Cambria Math" pitchFamily="18" charset="0"/>
              </a:rPr>
              <a:t>. </a:t>
            </a:r>
          </a:p>
        </p:txBody>
      </p:sp>
    </p:spTree>
    <p:extLst>
      <p:ext uri="{BB962C8B-B14F-4D97-AF65-F5344CB8AC3E}">
        <p14:creationId xmlns:p14="http://schemas.microsoft.com/office/powerpoint/2010/main" val="175094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dirty="0"/>
              <a:t>Sufficient Conditions for Euler Circuits and Paths (</a:t>
            </a:r>
            <a:r>
              <a:rPr lang="en-US" sz="3200" i="1" dirty="0"/>
              <a:t>continued</a:t>
            </a:r>
            <a:r>
              <a:rPr lang="en-US" sz="3200"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2983" y="990600"/>
            <a:ext cx="2794217" cy="1675813"/>
          </a:xfrm>
          <a:prstGeom prst="rect">
            <a:avLst/>
          </a:prstGeom>
        </p:spPr>
      </p:pic>
      <p:sp>
        <p:nvSpPr>
          <p:cNvPr id="6" name="Content Placeholder 5"/>
          <p:cNvSpPr>
            <a:spLocks noGrp="1"/>
          </p:cNvSpPr>
          <p:nvPr>
            <p:ph idx="1"/>
          </p:nvPr>
        </p:nvSpPr>
        <p:spPr>
          <a:xfrm>
            <a:off x="533400" y="2133600"/>
            <a:ext cx="8229600" cy="4389120"/>
          </a:xfrm>
        </p:spPr>
        <p:txBody>
          <a:bodyPr>
            <a:normAutofit fontScale="62500" lnSpcReduction="20000"/>
          </a:bodyPr>
          <a:lstStyle/>
          <a:p>
            <a:pPr marL="0" indent="0">
              <a:buNone/>
            </a:pPr>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r>
              <a:rPr lang="en-US" dirty="0">
                <a:ea typeface="Cambria Math" pitchFamily="18" charset="0"/>
              </a:rPr>
              <a:t>Because G is connected, H must have at least one vertex in common with the circuit that has been deleted. </a:t>
            </a:r>
          </a:p>
          <a:p>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r>
              <a:rPr lang="en-US" dirty="0">
                <a:ea typeface="Cambria Math" pitchFamily="18" charset="0"/>
              </a:rPr>
              <a:t> Every vertex in H must have even degree because all the vertices in </a:t>
            </a:r>
            <a:r>
              <a:rPr lang="en-US" i="1" dirty="0">
                <a:ea typeface="Cambria Math" pitchFamily="18" charset="0"/>
              </a:rPr>
              <a:t>G</a:t>
            </a:r>
            <a:r>
              <a:rPr lang="en-US" dirty="0">
                <a:ea typeface="Cambria Math" pitchFamily="18" charset="0"/>
              </a:rPr>
              <a:t> have even degree and for each vertex, pairs of edges incident with this vertex have been deleted. Beginning with the shared vertex construct a path  ending in the same vertex (as was done before). Then splice this new circuit into the original circuit.</a:t>
            </a:r>
          </a:p>
          <a:p>
            <a:endParaRPr lang="en-US" dirty="0">
              <a:ea typeface="Cambria Math" pitchFamily="18" charset="0"/>
            </a:endParaRPr>
          </a:p>
          <a:p>
            <a:pPr marL="0" indent="0">
              <a:buNone/>
            </a:pPr>
            <a:endParaRPr lang="en-US" dirty="0">
              <a:ea typeface="Cambria Math" pitchFamily="18" charset="0"/>
            </a:endParaRPr>
          </a:p>
          <a:p>
            <a:pPr marL="0" indent="0">
              <a:buNone/>
            </a:pPr>
            <a:endParaRPr lang="en-US" dirty="0">
              <a:ea typeface="Cambria Math" pitchFamily="18" charset="0"/>
            </a:endParaRPr>
          </a:p>
          <a:p>
            <a:r>
              <a:rPr lang="en-US" dirty="0">
                <a:ea typeface="Cambria Math" pitchFamily="18" charset="0"/>
              </a:rPr>
              <a:t>Continue this process until all edges have been used. This produces a Euler circuit. Since every edge is included and no edge is included more than once.</a:t>
            </a:r>
          </a:p>
          <a:p>
            <a:r>
              <a:rPr lang="en-US" dirty="0"/>
              <a:t>Similar reasoning can be used to show that a graph with exactly two vertices of odd degree must have a Euler path connecting these two vertices of odd degree</a:t>
            </a:r>
          </a:p>
        </p:txBody>
      </p:sp>
      <p:sp>
        <p:nvSpPr>
          <p:cNvPr id="7" name="TextBox 6"/>
          <p:cNvSpPr txBox="1"/>
          <p:nvPr/>
        </p:nvSpPr>
        <p:spPr>
          <a:xfrm>
            <a:off x="914400" y="3429000"/>
            <a:ext cx="3498575" cy="338554"/>
          </a:xfrm>
          <a:prstGeom prst="rect">
            <a:avLst/>
          </a:prstGeom>
          <a:noFill/>
          <a:ln>
            <a:solidFill>
              <a:schemeClr val="tx2"/>
            </a:solidFill>
          </a:ln>
        </p:spPr>
        <p:txBody>
          <a:bodyPr wrap="square" rtlCol="0">
            <a:spAutoFit/>
          </a:bodyPr>
          <a:lstStyle/>
          <a:p>
            <a:r>
              <a:rPr lang="en-US" sz="1600" dirty="0">
                <a:ea typeface="Cambria Math" pitchFamily="18" charset="0"/>
              </a:rPr>
              <a:t>In the example, the vertex is </a:t>
            </a:r>
            <a:r>
              <a:rPr lang="en-US" sz="1600" i="1" dirty="0">
                <a:ea typeface="Cambria Math" pitchFamily="18" charset="0"/>
              </a:rPr>
              <a:t>c</a:t>
            </a:r>
            <a:r>
              <a:rPr lang="en-US" sz="1050" i="1" dirty="0">
                <a:ea typeface="Cambria Math" pitchFamily="18" charset="0"/>
              </a:rPr>
              <a:t>.</a:t>
            </a:r>
            <a:endParaRPr lang="en-US" sz="1050" dirty="0"/>
          </a:p>
        </p:txBody>
      </p:sp>
      <p:sp>
        <p:nvSpPr>
          <p:cNvPr id="8" name="TextBox 7"/>
          <p:cNvSpPr txBox="1"/>
          <p:nvPr/>
        </p:nvSpPr>
        <p:spPr>
          <a:xfrm>
            <a:off x="914400" y="4893677"/>
            <a:ext cx="6096000" cy="338554"/>
          </a:xfrm>
          <a:prstGeom prst="rect">
            <a:avLst/>
          </a:prstGeom>
          <a:noFill/>
          <a:ln>
            <a:solidFill>
              <a:schemeClr val="tx2"/>
            </a:solidFill>
          </a:ln>
        </p:spPr>
        <p:txBody>
          <a:bodyPr wrap="square" rtlCol="0">
            <a:spAutoFit/>
          </a:bodyPr>
          <a:lstStyle/>
          <a:p>
            <a:r>
              <a:rPr lang="en-US" sz="1600" dirty="0">
                <a:ea typeface="Cambria Math" pitchFamily="18" charset="0"/>
              </a:rPr>
              <a:t>In the example, we end up with the circuit    </a:t>
            </a:r>
            <a:r>
              <a:rPr lang="en-US" sz="1600" i="1" dirty="0">
                <a:ea typeface="Cambria Math" pitchFamily="18" charset="0"/>
              </a:rPr>
              <a:t>a, f, c, d, e, c, b, a</a:t>
            </a:r>
            <a:r>
              <a:rPr lang="en-US" sz="1600" dirty="0">
                <a:ea typeface="Cambria Math" pitchFamily="18" charset="0"/>
              </a:rPr>
              <a:t>.  </a:t>
            </a:r>
          </a:p>
        </p:txBody>
      </p:sp>
    </p:spTree>
    <p:extLst>
      <p:ext uri="{BB962C8B-B14F-4D97-AF65-F5344CB8AC3E}">
        <p14:creationId xmlns:p14="http://schemas.microsoft.com/office/powerpoint/2010/main" val="591940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19126</TotalTime>
  <Words>2408</Words>
  <Application>Microsoft Office PowerPoint</Application>
  <PresentationFormat>On-screen Show (4:3)</PresentationFormat>
  <Paragraphs>220</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Bookman Old Style</vt:lpstr>
      <vt:lpstr>Calibri</vt:lpstr>
      <vt:lpstr>Cambria Math</vt:lpstr>
      <vt:lpstr>Constantia</vt:lpstr>
      <vt:lpstr>Times New Roman</vt:lpstr>
      <vt:lpstr>Wingdings 2</vt:lpstr>
      <vt:lpstr>Flow</vt:lpstr>
      <vt:lpstr>Euler and Hamiltonian Graphs</vt:lpstr>
      <vt:lpstr>Section Summary</vt:lpstr>
      <vt:lpstr>Euler Paths and Circuits</vt:lpstr>
      <vt:lpstr>Euler Paths and Circuits</vt:lpstr>
      <vt:lpstr>Necessary and Sufficient Conditions</vt:lpstr>
      <vt:lpstr>Euler Paths </vt:lpstr>
      <vt:lpstr>Necessary Conditions for a Euler Circuit</vt:lpstr>
      <vt:lpstr>Sufficient Conditions for Euler Circuits and Paths</vt:lpstr>
      <vt:lpstr>Sufficient Conditions for Euler Circuits and Paths (continued)</vt:lpstr>
      <vt:lpstr>Algorithm for Constructing an  Euler Circuits</vt:lpstr>
      <vt:lpstr>Necessary and Sufficient Conditions for Euler Circuits and Paths (continued)</vt:lpstr>
      <vt:lpstr>Euler Circuit in Directed Graphs</vt:lpstr>
      <vt:lpstr>Euler Path in Directed Graphs</vt:lpstr>
      <vt:lpstr>Necessary and Sufficient Conditions for Euler Circuits and Paths in Directed Graphs </vt:lpstr>
      <vt:lpstr>Applications of Euler Paths and Circuits</vt:lpstr>
      <vt:lpstr>PowerPoint Presentation</vt:lpstr>
      <vt:lpstr>Hamilton Circuits</vt:lpstr>
      <vt:lpstr>Hamilton Circuits</vt:lpstr>
      <vt:lpstr>Hamilton Paths and Circuits</vt:lpstr>
      <vt:lpstr>Finding Hamilton Circuits</vt:lpstr>
      <vt:lpstr>Finding Hamilton Circuits</vt:lpstr>
      <vt:lpstr>Euler versus Hamilton Circuit</vt:lpstr>
      <vt:lpstr>Necessary Conditions for Hamilton Circuits</vt:lpstr>
      <vt:lpstr>Time Complexity</vt:lpstr>
      <vt:lpstr>PowerPoint Presentation</vt:lpstr>
      <vt:lpstr>Properties to look for in order to show that there is no Hamilton circuit:</vt:lpstr>
      <vt:lpstr>Applications of Hamilton Paths and Circuits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785</cp:revision>
  <dcterms:created xsi:type="dcterms:W3CDTF">2011-03-27T19:58:04Z</dcterms:created>
  <dcterms:modified xsi:type="dcterms:W3CDTF">2025-02-25T15:32:23Z</dcterms:modified>
</cp:coreProperties>
</file>