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57" r:id="rId4"/>
    <p:sldId id="345" r:id="rId5"/>
    <p:sldId id="346" r:id="rId6"/>
    <p:sldId id="260" r:id="rId7"/>
    <p:sldId id="266" r:id="rId8"/>
    <p:sldId id="267" r:id="rId9"/>
    <p:sldId id="269" r:id="rId10"/>
    <p:sldId id="271" r:id="rId11"/>
    <p:sldId id="274" r:id="rId12"/>
    <p:sldId id="350" r:id="rId13"/>
    <p:sldId id="275" r:id="rId14"/>
    <p:sldId id="276" r:id="rId15"/>
    <p:sldId id="351" r:id="rId16"/>
    <p:sldId id="353" r:id="rId17"/>
    <p:sldId id="277" r:id="rId18"/>
    <p:sldId id="279" r:id="rId19"/>
    <p:sldId id="354" r:id="rId20"/>
    <p:sldId id="282" r:id="rId21"/>
    <p:sldId id="283" r:id="rId22"/>
    <p:sldId id="285" r:id="rId23"/>
    <p:sldId id="287" r:id="rId24"/>
    <p:sldId id="307" r:id="rId25"/>
    <p:sldId id="288" r:id="rId26"/>
    <p:sldId id="289" r:id="rId27"/>
    <p:sldId id="290" r:id="rId28"/>
    <p:sldId id="292" r:id="rId29"/>
    <p:sldId id="294" r:id="rId30"/>
    <p:sldId id="295" r:id="rId31"/>
    <p:sldId id="300" r:id="rId32"/>
    <p:sldId id="301" r:id="rId33"/>
    <p:sldId id="296" r:id="rId34"/>
    <p:sldId id="355" r:id="rId35"/>
    <p:sldId id="356" r:id="rId36"/>
    <p:sldId id="302" r:id="rId37"/>
    <p:sldId id="303" r:id="rId38"/>
    <p:sldId id="304" r:id="rId39"/>
    <p:sldId id="305" r:id="rId40"/>
    <p:sldId id="306" r:id="rId41"/>
    <p:sldId id="357" r:id="rId42"/>
    <p:sldId id="308" r:id="rId43"/>
    <p:sldId id="309" r:id="rId44"/>
    <p:sldId id="317" r:id="rId45"/>
    <p:sldId id="311" r:id="rId46"/>
    <p:sldId id="313" r:id="rId47"/>
    <p:sldId id="314" r:id="rId48"/>
    <p:sldId id="315" r:id="rId49"/>
    <p:sldId id="316" r:id="rId50"/>
    <p:sldId id="318" r:id="rId51"/>
    <p:sldId id="358" r:id="rId52"/>
    <p:sldId id="319" r:id="rId53"/>
    <p:sldId id="321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BB898-8A07-4767-BB05-B0A247932A52}" v="45" dt="2020-10-20T21:37:58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8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89" y="1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26T16:20:57.0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16913 11603 911 0,'-1'0'0'0,"1"0"0"0,0-1 0 0,0 1 0 0,0-1 544 0,0 1 32 0,1-2 0 0,-1 1 0 0,0-1-112 0,0-2-16 15,1 2 0-15,-1-1 0 0,0 2-96 0,0 0-32 16,0-2 0-16,-1 2 0 0,1 1 128 0,-1 0 0 16,0 0 16-16,-2 0 0 0,2 0 80 0,-1 1 16 15,1 2 0-15,-1-3 0 0,0 1 80 0,-1 0 0 16,1-1 16-16,0 3 0 0,-2-1 0 0,2-1 0 16,0 2 0-16,-1-1 0 0,0-1 48 0,0 2 0 15,1-2 0-15,0 2 0 0,-1 0-48 0,1-1 0 0,0 2 0 16,0-2 0-16,-1 1-128 0,1-2-16 0,1 3-16 0,-1-3 0 15,1 0 160-15,0 2 48 0,0-1 0 0,-2 0 0 16,2 1 112-16,-1-2 16 0,0 2 16 0,0 0 0 16,-1-2-16-16,0 2-16 0,1-2 0 0,-1 4 0 15,1-4-48-15,0 1 0 0,0 1 0 0,0-1 0 16,-1 1-48-16,2-2-16 0,-1 0 0 0,1 0 0 16,0 1-176-16,1-2-32 0,0 2-16 0,0-2 0 15,0 0-160-15,1-2-48 0,0 0 0 0,0 1 0 16,1 0 16-16,2-5 0 0,0 2 0 0,2-2 0 15,-1 0-16-15,1-2 0 0,1-1 0 0,-1 1 0 16,1-2-80-16,0-1-32 0,2 0 0 0,-3 4 0 16,-1 0-160-16,-1-2 192 0,2 3-192 0,0-5 192 15,2 1-192-15,0 1 0 0,0-1 144 0,-1 0-144 0,0 2 0 0,0-2 144 16,0 2-144-16,-1-1 0 0,1 3 128 0,-2 0-128 16,-2 0 0-16,1 0 0 0,1 1 128 0,-1-1-128 15,0 0 0-15,0-4 0 0,0 4 144 0,-1-2-144 16,1-1 0-16,1 3 144 0,-1-4-144 0,0 3 0 15,0-1 144-15,-1 0-144 0,1 2 0 0,0-1 144 16,0 0-144-16,-1-2 0 0,1 3 128 0,-1 0-128 16,2-1 0-16,0 1 0 0,0 0 0 0,1 0 0 15,-2 1 0-15,2-1 0 0,-1 2 0 0,0-2 0 16,-1 5 0-16,0-3 0 0,-1 2 0 0,0 1 0 16,1-2 0-16,-1 3 0 0,0-1 0 0,0 0 0 15,0-3 0-15,0 3 0 0,1-3 0 0,-2 2 0 16,1-3 0-16,0 2 0 0,-1 1 128 0,0-3-128 0,0 3 0 0,0-3 0 15,1 3 0-15,-1-1 0 0,-1 1 0 16,0-2 0-16,1 0 0 0,0 3 0 0,-1-2 0 0,0 0 0 16,0 2 0-16,-1 0 0 0,2-1 0 0,-1 2 0 15,0 0 0-15,0-1 0 0,1 1 0 0,0-2 0 16,0 2 128-16,0 0-128 0,1-1 0 0,-2-1 0 16,1 1 0-16,-1 0 0 0,0 0 0 0,0-3 0 15,0 3 0-15,0 1 0 0,1-1 0 0,-2 1 0 16,1-1 0-16,-1 1 0 0,1 0 0 0,0-2 0 15,1 2 128-15,-1-1-128 0,-1 0 0 0,1-1 0 16,0 0 0-16,1 1 0 0,-1 0 128 0,0 0-128 0,-1-2 0 16,1 3 0-16,-1-3 0 0,1 1 0 15,-1 1 0-15,1 0 0 0,-1 0 0 0,1-2 0 0,0 3 128 0,-1-1-128 16,0 1 0-16,-1-1 0 0,1 0 0 0,0 1 0 16,-1-2 0-16,1 1 0 0,0 1 0 0,0 0 0 15,0 0 0-15,0 0 0 0,0 0 128 0,1 0-128 16,-1-1 0-16,1 1 0 0,-1-1 128 0,2-2-128 15,-2 2 0-15,1 0 0 0,-1-2 128 0,1 0-128 16,-1 2 0-16,1-2 0 0,-1 2 144 0,1-1-144 16,-1-2 0-16,0 3 144 0,0-2-144 0,0 2 0 15,-1 1 0-15,1-1 128 0,-1 1-128 0,1 0 0 16,0 0 0-16,0 0 0 0,-1 0 0 0,1 1 128 16,-1-1-128-16,1 0 0 0,-2 0 0 0,1 1 0 15,0 1 128-15,1-2-128 0,0 1 0 0,0 0 0 16,0-1 0-16,0 4 0 0,1-3 0 0,-2-1 0 0,0 0 0 15,0 0-176-15,1 1-80 0,-1-1-32 0,0 2 0 0,0 1 0 32,-1 0-240-32,2 0-48 0,0 3-16 0,0-2 0 15,3-2-1696-15,-1 3-336 0</inkml:trace>
  <inkml:trace contextRef="#ctx0" brushRef="#br0" timeOffset="3106.67">17354 10697 1839 0,'0'-1'160'0,"0"0"-160"0,1-1 0 0,-1 1 0 0,1 1 880 0,-1 0 144 0,0 0 16 0,1-1 16 0,1-3 176 0,1 3 48 16,-1-3 0-16,1 2 0 0,-1-2-224 0,1 2-32 16,-1-1-16-16,0 0 0 0,-1 3-144 0,-1-1-32 0,1 0 0 15,-1-1 0-15,0 2 0 0,-1-1 0 0,1 1 0 0,-1 0 0 16,0-1 144-16,1 0 32 0,-1-2 0 0,0 3 0 16,0-1-208-16,1 1-32 0,-2-1-16 0,1 0 0 15,0 1-176-15,0-2-16 0,1 2-16 0,-1 0 0 16,0-1 32-16,0 1 0 0,0 0 0 0,-2 0 0 15,1 0 0-15,0 0 0 0,0 0 0 0,-2 0 0 16,1 0-128-16,1 0-32 0,-2 1 0 0,1 1 0 16,-1-1-112-16,-1-1-32 0,1 1 0 0,-1 0 0 15,2 2-96-15,-2-2-32 0,1 0 0 0,-1 2 0 16,2-2-144-16,0 0 0 0,-1 0 144 0,0 1-144 16,1 1 144-16,-1-3-144 0,0 1 192 0,0 0-192 15,0 3 192-15,0-3-64 0,0 2 0 0,0-1-128 16,0 2 144-16,-1-2-144 0,0-1 0 0,1 2 144 15,-1-1-144-15,1 2 0 0,-1-3 0 0,1-1 128 0,1 3-128 0,-1 0 0 16,1-2 0-16,0 1 128 0,-1 0-128 0,0 1 160 16,-1 0-160-16,2 1 160 0,0-2-160 0,-1 3 128 15,1-3-128-15,1 3 128 0,-2-4-128 0,1 2 160 16,1 1-160-16,0-1 160 0,-1 1-160 0,1-2 0 16,0 3 144-16,0-2-144 0,1 1 0 0,-1 0 0 15,1-2 0-15,-1 2 0 0,1-2 0 0,1 1 0 16,-1-1 0-16,0 2 0 0,0-2 0 0,-1 1 128 15,1 0-128-15,0 0 0 0,0-1 128 0,0 3-128 16,-1-1 128-16,0-2-128 0,0 3 0 0,0-2 0 16,0 2 0-16,0 0 128 0,0 0-128 0,-1 0 0 15,2 1 128-15,0-1-128 0,0 0 128 0,0-1-128 0,0 2 160 0,1-3-160 16,-1 2 176-16,1 0-176 0,0 0 192 0,-2-3-192 16,2 4 224-16,0-3-64 0,-1-1-16 0,1 3 0 15,-1-4-16-15,1 2-128 0,0-1 192 0,0 2-64 16,-1-2-128-16,0-1 192 0,0 2-192 0,1-2 192 15,0 1-192-15,0 0 192 0,1 0-192 0,0 1 192 16,0 0-192-16,0-2 160 0,2 0-160 0,0 1 160 16,0-1-160-16,1 0 0 0,0 4 144 0,-1-4-144 15,2 2 0-15,-2-2 128 0,2 0-128 0,-2 3 0 16,2-2 0-16,-2-1 0 0,0 2 0 0,-1-1 128 16,2 2-128-16,-2-3 0 0,1 3 0 0,0-2 0 15,0-1 0-15,-1 1 0 0,0 0 0 0,1 2 0 0,0-3 0 16,-1 0 0-16,0 1 0 0,1 2 128 15,-1-2-128-15,0 1 0 0,0-2 0 0,1 3 128 0,-1-2-128 0,0-1 0 16,0 1 128-16,-1-1-128 0,2-1 0 0,-1 0 128 16,1 0-128-16,1-3 0 0,-1 2 128 0,0-4-128 15,3 3 128-15,-2-2-128 0,2 1 128 0,1-1-128 16,-2 2 128-16,1-2-128 0,-1 0 0 0,1 2 0 16,-2-2 0-16,2 3 128 0,-2 0-128 0,1 0 0 15,-1-2 0-15,1 3 0 0,-2 0 0 0,2-2 0 16,-1 1 0-16,-1-2 0 0,0 3 0 0,0-2 0 15,-1 0 0-15,-1 0 0 0,1 1 0 0,-1 0 0 16,0-2 0-16,0 3 0 0,0-1 0 0,0 0 0 16,-1 1 0-16,0-3 128 0,1 3-128 0,-1 0 0 15,1 0 0-15,-1 0 128 0,1 0-128 0,1 0 0 0,-1 0 0 0,0 0 0 16,1 0 0-16,-1 0 0 0,1 0 0 16,1 3 0-16,-1-3 0 0,1 0 0 0,-1 0 0 0,2 0 0 15,-2-3 0-15,0 3 0 0,2-1 0 0,-2 0 0 16,-1 1 0-16,1 0 0 0,0 0 0 0,1-1 0 15,-2 1 0-15,0 0 0 0,1 0 0 0,-2 0 0 16,1 0 0-16,-1 0 0 0,1 0 0 0,-1 1 0 16,0-1 0-16,0 0 0 0,0 1 0 0,-1-1 0 15,1 0 0-15,-1 1 0 0,0-1 0 0,0 0 0 16,0 3 0-16,-2-2 0 0,2 0 0 0,-1 3 0 16,1-3 0-16,-1 3 0 0,0-2 0 0,0-1 0 15,0 2 0-15,1-1 0 0,-1-1 0 0,1 1 128 16,0-1-128-16,0 0 0 0,-1-1 0 0,2 1 0 0,-1-1 0 0,1 0 0 15,-1 3 0-15,0-3 0 0,0-3 0 0,0 3 0 16,0 0 0-16,-2 0 0 0,2 0 0 0,-1 0 0 16,0 0 0-16,0 0 0 0,-1 3 0 0,1-3 0 15,-1 1 0-15,0 0 0 0,-1 0 0 0,1 2 0 16,-2-2 0-16,1 3 0 0,-1-2 0 0,1-1 0 16,1 2 0-16,-1-1 0 0,1-1 0 0,0 2 0 15,-1-1 0-15,1-2 0 0,0 4 0 0,-2-3 0 16,2 0 0-16,-1 2 0 0,0-1 0 0,-1-1 0 15,1 3 0-15,0-3 0 0,0 2 0 0,1-2 0 16,-1 1 0-16,1-2 0 0,1 0 0 0,0-2 0 16,-1 1 0-16,1-1 128 0,0 1-128 0,1-4 0 15,-1 3 0-15,-1-2 0 0,2 2 0 0,0-2 0 16,0 0 0-16,-1 0 128 0,2 0-128 0,-1-1 0 16,0 2 0-16,-2-1 0 0,2-1 0 0,0 1 0 15,-1 3 0-15,1-2 0 0,0 0 0 0,1 1 0 16,-1-2 0-16,-1 3 0 0,2 0 0 0,-1-2 0 15,1 3 0-15,-1-2 0 0,1-2 0 0,0 3-192 0,0 1 192 16,0 0-192 0,0 0-272-16,0 0-64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03-24T00:17:24.6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564 9990 0,'15'14'438,"13"-14"-266,85 14-157,-99 0-15,28-14 16,-42 14 0,14-14-16,14 0 15,-28 14 1,29-14 312,-1 14-312,-14-14-16,0 0 15,0 0 16,71 0 126,-71 0-142,0 0-15,0 0 16,0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03-24T00:17:41.9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4600 10060 0,'28'0'281,"71"0"-125,14 0-140,-43 14-16,-41 0 15,-1-14 17,0 15 249,29-15-266,-43 14 1,0-14 0,0 0 109,-14 14-110,42 14 1,-14-14 0,1 0 124,-1 0-124,-14-14-1,-14 14 1,14-14 0,0 0 296,14 0-296,-13 0-16,-1 0 15,0 0 17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0:57:08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18412 14694 0,'13'0'218,"14"0"-202,1 0 0,-1 0-1,-14 0 1,1 0-16,26 27 16,42-27-1,67 0 1,-122 0-1,-13 0 1,-1 0 47,28 0-48,13 0-15,-40 0 16,40 0-16,14 0 15,-54 0 1,-1 0 15,1 0 16,26 0-31,-26 0-1,54 0-15,-14 0 16,0 0 0,-40 0-1,0 0 1,-1 0 78,28 14-94,162 27 15,-176-28 1,204 41 0,-190-54-1,-28 0 95,55 0-95,-27 0 1,-27 0-16</inkml:trace>
  <inkml:trace contextRef="#ctx0" brushRef="#br0" timeOffset="21647.65">20325 14355 0,'0'13'156,"0"1"-140,0 0-16,0 26 16,0 42-1,0-28 1,13-54-1,-13 14 48,0 26-47,0-26-1,14 40 1,-14-40-16,13 40 0,-13-40 406,0-1-281,0 14-109,0-13 46,0 13-46,0-14-1</inkml:trace>
  <inkml:trace contextRef="#ctx0" brushRef="#br0" timeOffset="23528.95">20230 14531 0,'13'0'297,"82"0"-282,-40 0-15,-1 0 16,-41 0 0</inkml:trace>
  <inkml:trace contextRef="#ctx0" brushRef="#br0" timeOffset="31110.09">20637 14572 0,'0'14'219,"0"13"-219,0 0 16,0 14-1,0-14 1,0-14 15,0 1 16,27 40-31,-13-27-1,-1 0 1,1-27 531,53-27-547,-67 14 15,14 13-15,0-14 16,-14 1 0,0-1 265,0 0 485,13 14-751,-13-13 345,14 13-360,-1 13 953,-13 1-953,0 0 31,0-1 125,0 28-156,14-41 31,-14 13 126,0 1-142,13-14 892,15 0-892,-15-27 1,1 27-16,-1-14 15,-13 1 314,14-1-314,-14 1 1,27-15-1,-27 15 1,0-1 203,14 1-204,-1-1 1,-13 1 78,14 13-79,-14-14 64,13 0 92,-13 1-155,27-14 0,-13 0-16,-14 13 15</inkml:trace>
  <inkml:trace contextRef="#ctx0" brushRef="#br0" timeOffset="36671.81">21451 14626 0,'0'0'0,"0"-13"0,-14 13 250,-13 0-219,14 0 16,-1 0-31,0 0 0,1 0 62,-1 0 0,1 0-78,13 13 109,-27-13-109,13 27 16,14-13-1,-13-14 1,13 14 0,-14-1 46,14 1-62,-14 13 16,14-14-1,-13-13 1,13 14 47,0 0-48,-14-1 1,14 14-1,0-13 79,0 13-78,0-14 15,0 1-15,0 0-1,0-1 32,0 1 31,0-1 219,14-13-203,-1 0-63,1 0-15,0 0 15,-1 0-15,1 0-1,-1 0 1,1 0 0,-1 0 15,1 0 47,-1 0 16,15 0-79,-15 0 48,1 0-48,-1 0-15,1 0 16,-1 0 93,-13-13-93,14-1 0,-14 1-1,0-1 95,0 0-79,0 1-15,14-1-1,-14 1 16,0-1 16,0 1-15,0-1-17,0 1 1,0-1 109,0 0-47,0 1 125,0-14-187,0 0-1</inkml:trace>
  <inkml:trace contextRef="#ctx0" brushRef="#br0" timeOffset="44254.67">22848 9959 0</inkml:trace>
  <inkml:trace contextRef="#ctx0" brushRef="#br0" timeOffset="49917.46">10366 9633 0</inkml:trace>
  <inkml:trace contextRef="#ctx0" brushRef="#br0" timeOffset="50540.39">10366 9647 0</inkml:trace>
  <inkml:trace contextRef="#ctx0" brushRef="#br0" timeOffset="50821.16">10366 9647 0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0:50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16092 5848 0</inkml:trace>
  <inkml:trace contextRef="#ctx0" brushRef="#br0" timeOffset="1641.94">22129 7653 0</inkml:trace>
  <inkml:trace contextRef="#ctx0" brushRef="#br0" timeOffset="7186.69">17733 13758 0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1:32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17747 13812 0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2:01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17910 14016 0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2:21.7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18927 13405 0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customXml" Target="../ink/ink3.xml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customXml" Target="../ink/ink2.xml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94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3" Type="http://schemas.openxmlformats.org/officeDocument/2006/relationships/image" Target="../media/image104.png"/><Relationship Id="rId7" Type="http://schemas.openxmlformats.org/officeDocument/2006/relationships/customXml" Target="../ink/ink4.xm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4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20.png"/><Relationship Id="rId4" Type="http://schemas.openxmlformats.org/officeDocument/2006/relationships/image" Target="../media/image1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4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6764"/>
          </a:xfrm>
        </p:spPr>
        <p:txBody>
          <a:bodyPr>
            <a:normAutofit/>
          </a:bodyPr>
          <a:lstStyle/>
          <a:p>
            <a:r>
              <a:rPr lang="en-US" dirty="0"/>
              <a:t>Chapter 2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A058DE6-A5B1-92CA-DD06-8F800DE43778}"/>
              </a:ext>
            </a:extLst>
          </p:cNvPr>
          <p:cNvSpPr txBox="1">
            <a:spLocks/>
          </p:cNvSpPr>
          <p:nvPr/>
        </p:nvSpPr>
        <p:spPr>
          <a:xfrm>
            <a:off x="1524000" y="442991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Fundamentals of Matrix Algebra By Gregory Hartman</a:t>
            </a:r>
          </a:p>
          <a:p>
            <a:r>
              <a:rPr lang="en-US" dirty="0"/>
              <a:t>Instructor Longin Jan Latecki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05C6218-3FAE-968F-5F67-37816654E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3837" y="2267148"/>
            <a:ext cx="9144000" cy="656263"/>
          </a:xfrm>
        </p:spPr>
        <p:txBody>
          <a:bodyPr/>
          <a:lstStyle/>
          <a:p>
            <a:r>
              <a:rPr lang="en-US" b="1" dirty="0"/>
              <a:t>Matrix Arithmetic</a:t>
            </a:r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88AE9A-F0F5-44ED-9914-1EDA50FD8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9" y="0"/>
            <a:ext cx="7266937" cy="2369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913651-9373-400F-ACE7-CDCA4EA5D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553" y="2076026"/>
            <a:ext cx="6599899" cy="45403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2A21CD-03E4-4750-AD02-1BB2A738C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972" y="4989310"/>
            <a:ext cx="2240219" cy="168844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02E8BE-4B2C-481C-8EA1-FC48BB70D390}"/>
              </a:ext>
            </a:extLst>
          </p:cNvPr>
          <p:cNvCxnSpPr/>
          <p:nvPr/>
        </p:nvCxnSpPr>
        <p:spPr>
          <a:xfrm>
            <a:off x="6218433" y="5958773"/>
            <a:ext cx="2419350" cy="2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39609D-8DE6-4664-AF6B-A54B07E5CAC8}"/>
              </a:ext>
            </a:extLst>
          </p:cNvPr>
          <p:cNvSpPr txBox="1"/>
          <p:nvPr/>
        </p:nvSpPr>
        <p:spPr>
          <a:xfrm rot="361954">
            <a:off x="6755378" y="5626320"/>
            <a:ext cx="113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Important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C5C7669-FA16-6CEB-3169-37A3079C4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487" y="466927"/>
            <a:ext cx="3823519" cy="335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7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512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1D6F2-59EC-424E-AF12-EE348831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979" y="3413681"/>
            <a:ext cx="2076450" cy="733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20721-9909-43F2-8DB0-4BEA06AF1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92" y="4339749"/>
            <a:ext cx="3276600" cy="752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005C3-1505-4EEA-AE38-5EAD897D4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292" y="5284867"/>
            <a:ext cx="3648075" cy="666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5B0EC6-AD41-43A3-A805-F4939E10E02E}"/>
              </a:ext>
            </a:extLst>
          </p:cNvPr>
          <p:cNvSpPr txBox="1"/>
          <p:nvPr/>
        </p:nvSpPr>
        <p:spPr>
          <a:xfrm>
            <a:off x="2214746" y="6123543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……….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9E3B23-13B6-42A5-AE31-880DF4B03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892" y="2646919"/>
            <a:ext cx="1952625" cy="657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B3AA17-99B4-485D-A736-00F9E0A32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19" y="1328507"/>
            <a:ext cx="5482004" cy="1125769"/>
          </a:xfrm>
          <a:prstGeom prst="rect">
            <a:avLst/>
          </a:prstGeom>
        </p:spPr>
      </p:pic>
      <p:pic>
        <p:nvPicPr>
          <p:cNvPr id="5" name="Picture 2" descr="undefined">
            <a:extLst>
              <a:ext uri="{FF2B5EF4-FFF2-40B4-BE49-F238E27FC236}">
                <a16:creationId xmlns:a16="http://schemas.microsoft.com/office/drawing/2014/main" id="{5800BCF6-FF6E-2071-CE84-9DDECEAB4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121" y="211748"/>
            <a:ext cx="3823519" cy="335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95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30C1AC-68F7-4EF0-9596-1E645280D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14" y="1341596"/>
            <a:ext cx="8939170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EB90A-6118-48DE-A7CC-A99CCBEA1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11" y="5056187"/>
            <a:ext cx="4905375" cy="1152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174F0A-EA7A-4008-9962-A2F41F2184F7}"/>
              </a:ext>
            </a:extLst>
          </p:cNvPr>
          <p:cNvSpPr txBox="1"/>
          <p:nvPr/>
        </p:nvSpPr>
        <p:spPr>
          <a:xfrm>
            <a:off x="3486150" y="4686855"/>
            <a:ext cx="10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00210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342" y="236251"/>
            <a:ext cx="2555513" cy="3651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4373B-D570-4175-82ED-CEE01C8B9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60" y="236251"/>
            <a:ext cx="5791200" cy="29594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6C78A6-EBDD-4AC4-8171-61F19BCD0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97" y="3307796"/>
            <a:ext cx="6745943" cy="2088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14CF1F-AFBC-4EEB-16C5-36B741D8DFC1}"/>
              </a:ext>
            </a:extLst>
          </p:cNvPr>
          <p:cNvSpPr txBox="1"/>
          <p:nvPr/>
        </p:nvSpPr>
        <p:spPr>
          <a:xfrm>
            <a:off x="1188052" y="5726680"/>
            <a:ext cx="8783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So, AB ≠ BA! When dealing with numbers, we have </a:t>
            </a:r>
            <a:r>
              <a:rPr lang="en-US" sz="2800" i="1" dirty="0"/>
              <a:t>ab = </a:t>
            </a:r>
            <a:r>
              <a:rPr lang="en-US" sz="2800" i="1" dirty="0" err="1"/>
              <a:t>ba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69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50" y="181019"/>
            <a:ext cx="5820350" cy="5554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29 : Solution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DC6F5-B281-4EDA-8A0C-31491D9B8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50" y="3803305"/>
            <a:ext cx="4962865" cy="20168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6CB417-A67B-40CA-8599-A2F0E576C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47" y="1133761"/>
            <a:ext cx="5559610" cy="2382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973839-3337-30A8-51E1-C498B969C5D0}"/>
              </a:ext>
            </a:extLst>
          </p:cNvPr>
          <p:cNvSpPr txBox="1"/>
          <p:nvPr/>
        </p:nvSpPr>
        <p:spPr>
          <a:xfrm>
            <a:off x="5826796" y="1961517"/>
            <a:ext cx="54857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So, AI = IA. It is easy to prove that </a:t>
            </a:r>
          </a:p>
          <a:p>
            <a:r>
              <a:rPr lang="en-US" sz="2800" dirty="0"/>
              <a:t>matrix I is the multiplicative identity.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8FC0C-2837-DE8E-DD9A-1800CE97A817}"/>
              </a:ext>
            </a:extLst>
          </p:cNvPr>
          <p:cNvSpPr txBox="1"/>
          <p:nvPr/>
        </p:nvSpPr>
        <p:spPr>
          <a:xfrm>
            <a:off x="5826796" y="4267918"/>
            <a:ext cx="55877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So, BB = BC, but B ≠ C. </a:t>
            </a:r>
          </a:p>
          <a:p>
            <a:r>
              <a:rPr lang="en-US" sz="2800" dirty="0"/>
              <a:t>This is different from numbers, </a:t>
            </a:r>
          </a:p>
          <a:p>
            <a:r>
              <a:rPr lang="en-US" sz="2800" dirty="0"/>
              <a:t>where </a:t>
            </a:r>
            <a:r>
              <a:rPr lang="en-US" sz="2800" i="1" dirty="0"/>
              <a:t>xa = </a:t>
            </a:r>
            <a:r>
              <a:rPr lang="en-US" sz="2800" i="1" dirty="0" err="1"/>
              <a:t>xb</a:t>
            </a:r>
            <a:r>
              <a:rPr lang="en-US" sz="2800" dirty="0"/>
              <a:t> implies </a:t>
            </a:r>
            <a:r>
              <a:rPr lang="en-US" sz="2800" i="1" dirty="0"/>
              <a:t>a = b</a:t>
            </a:r>
            <a:r>
              <a:rPr lang="en-US" sz="2800" dirty="0"/>
              <a:t> for </a:t>
            </a:r>
            <a:r>
              <a:rPr lang="en-US" sz="2800" i="1" dirty="0"/>
              <a:t>x ≠ 0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625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35544-CF6C-4CC4-85F3-7EDB0492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281" y="1427708"/>
            <a:ext cx="8191082" cy="4476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705584-8B5A-306F-F02E-2AF7215707AF}"/>
                  </a:ext>
                </a:extLst>
              </p14:cNvPr>
              <p14:cNvContentPartPr/>
              <p14:nvPr/>
            </p14:nvContentPartPr>
            <p14:xfrm>
              <a:off x="6053400" y="3834720"/>
              <a:ext cx="206640" cy="36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705584-8B5A-306F-F02E-2AF7215707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4040" y="3825360"/>
                <a:ext cx="225360" cy="3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5834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Final Thoughts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624374-7C7B-4207-ACFA-D2DD16058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337" y="595313"/>
            <a:ext cx="6619875" cy="1095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7B3AA-B55A-4E25-82CB-EB1C4C819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256" y="1742119"/>
            <a:ext cx="8049487" cy="469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96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2.3 Visualizing Matrix Arithmetic in 2D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6494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Graphing a Vector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18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6CD16-8143-48BF-9F1A-5D6CA725D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3163"/>
            <a:ext cx="3627299" cy="3060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2BE348-A87D-4E86-A9C3-011F22DC9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223" y="4472925"/>
            <a:ext cx="1274930" cy="946730"/>
          </a:xfrm>
          <a:prstGeom prst="rect">
            <a:avLst/>
          </a:prstGeom>
        </p:spPr>
      </p:pic>
      <p:pic>
        <p:nvPicPr>
          <p:cNvPr id="1026" name="Picture 2" descr="7. Vectors in 3-D Space">
            <a:extLst>
              <a:ext uri="{FF2B5EF4-FFF2-40B4-BE49-F238E27FC236}">
                <a16:creationId xmlns:a16="http://schemas.microsoft.com/office/drawing/2014/main" id="{709A575C-E6AE-2545-06D8-5EDAAE0B2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424" y="560098"/>
            <a:ext cx="4192981" cy="417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820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13B7C2-557A-8E9B-2D9C-08988CCC0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931" y="88794"/>
            <a:ext cx="7791069" cy="2724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21" y="67501"/>
            <a:ext cx="10515600" cy="70881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32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19</a:t>
            </a:fld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85C6D9-42F8-4643-9503-F83FC11A6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000" y="2473852"/>
            <a:ext cx="2600325" cy="828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5D574E-4057-4654-8D35-D3A3D8BB6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24" y="1162100"/>
            <a:ext cx="4562475" cy="1209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D5CB79-A87A-4D81-B39A-BFC004238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749" y="3578752"/>
            <a:ext cx="4314825" cy="232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478C7C-C54F-4C81-85BB-1079CE674CAB}"/>
              </a:ext>
            </a:extLst>
          </p:cNvPr>
          <p:cNvCxnSpPr>
            <a:cxnSpLocks/>
          </p:cNvCxnSpPr>
          <p:nvPr/>
        </p:nvCxnSpPr>
        <p:spPr>
          <a:xfrm>
            <a:off x="306421" y="2509886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6721BB-B98C-4F3C-A7EA-EA99FC8189E6}"/>
              </a:ext>
            </a:extLst>
          </p:cNvPr>
          <p:cNvSpPr txBox="1"/>
          <p:nvPr/>
        </p:nvSpPr>
        <p:spPr>
          <a:xfrm>
            <a:off x="723421" y="267152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3CC75-F2AF-42C4-AA74-DF1F9441C1D4}"/>
              </a:ext>
            </a:extLst>
          </p:cNvPr>
          <p:cNvSpPr txBox="1"/>
          <p:nvPr/>
        </p:nvSpPr>
        <p:spPr>
          <a:xfrm>
            <a:off x="1301022" y="125376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7FD49-1D37-E099-C77A-EF9EB41CB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0110" y="3429000"/>
            <a:ext cx="56102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2.1 Matrix Addition and Scalar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7E65-8BFA-47F4-A3A9-2718B2C0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34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4DB90EB-03C6-49ED-B699-46107C12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20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389BF4-7BCE-4B94-96D4-6BBEE0F9F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5686" y="975518"/>
            <a:ext cx="4695825" cy="10668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21B31A-6328-4A26-915A-F3DC208E0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74" y="2262187"/>
            <a:ext cx="2933700" cy="790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1B22C5-45A8-4020-9BFF-AF7913092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36" y="3492500"/>
            <a:ext cx="4143375" cy="30003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4A6C53-FE0F-4744-9DDF-1FE981231433}"/>
              </a:ext>
            </a:extLst>
          </p:cNvPr>
          <p:cNvCxnSpPr>
            <a:cxnSpLocks/>
          </p:cNvCxnSpPr>
          <p:nvPr/>
        </p:nvCxnSpPr>
        <p:spPr>
          <a:xfrm>
            <a:off x="3187817" y="2152650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A6C95DF-7B63-478B-A503-DD3591F7B49E}"/>
              </a:ext>
            </a:extLst>
          </p:cNvPr>
          <p:cNvSpPr txBox="1"/>
          <p:nvPr/>
        </p:nvSpPr>
        <p:spPr>
          <a:xfrm>
            <a:off x="1987488" y="247280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9DC15B-FFAC-4AC4-8B02-5B52B696E54C}"/>
              </a:ext>
            </a:extLst>
          </p:cNvPr>
          <p:cNvSpPr txBox="1"/>
          <p:nvPr/>
        </p:nvSpPr>
        <p:spPr>
          <a:xfrm>
            <a:off x="4148136" y="122293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1431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87D2-4D3E-483E-ABCD-F72AE529A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55" y="236251"/>
            <a:ext cx="2518691" cy="5001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36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82B07-04CA-4AC2-886B-A935901C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21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B791A-4C75-491F-8B93-F3E63425B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93" y="1246902"/>
            <a:ext cx="4210050" cy="1809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85C31-3802-4601-99D3-B5AD7C21A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407" y="657225"/>
            <a:ext cx="6629400" cy="27717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8354FE-4F5F-4709-918B-A4A84D756453}"/>
              </a:ext>
            </a:extLst>
          </p:cNvPr>
          <p:cNvCxnSpPr>
            <a:cxnSpLocks/>
          </p:cNvCxnSpPr>
          <p:nvPr/>
        </p:nvCxnSpPr>
        <p:spPr>
          <a:xfrm>
            <a:off x="441193" y="3754389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FDC0D7-3D8F-4A5D-91A8-E11ABDCA764E}"/>
              </a:ext>
            </a:extLst>
          </p:cNvPr>
          <p:cNvSpPr txBox="1"/>
          <p:nvPr/>
        </p:nvSpPr>
        <p:spPr>
          <a:xfrm>
            <a:off x="646420" y="301270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942C074-646C-484A-8450-68DA0F7DA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73100" y="4229773"/>
            <a:ext cx="8780581" cy="2619819"/>
          </a:xfrm>
        </p:spPr>
      </p:pic>
    </p:spTree>
    <p:extLst>
      <p:ext uri="{BB962C8B-B14F-4D97-AF65-F5344CB8AC3E}">
        <p14:creationId xmlns:p14="http://schemas.microsoft.com/office/powerpoint/2010/main" val="2033564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C89B03-5FF9-42BE-8102-1FC47D62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4552943-2042-45F5-B0F2-7DA3FE2D4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65" y="176054"/>
            <a:ext cx="6800850" cy="28956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6BD3B9-7D3C-4903-B108-9396B085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782" y="1013817"/>
            <a:ext cx="1419509" cy="1220074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60B15667-2423-4467-9342-953BF260B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27" y="3592554"/>
            <a:ext cx="8032269" cy="24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0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40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4545C6-9FB2-4837-9782-E7904C84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401D81-B29F-450F-ABA3-896B059E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1524000"/>
            <a:ext cx="5619750" cy="110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8737E7-7F2E-4480-A7C8-C206D8A89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5" y="3082925"/>
            <a:ext cx="5057775" cy="32766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68FC39-29E0-4F9C-BB43-A68C24B779EF}"/>
              </a:ext>
            </a:extLst>
          </p:cNvPr>
          <p:cNvCxnSpPr>
            <a:cxnSpLocks/>
          </p:cNvCxnSpPr>
          <p:nvPr/>
        </p:nvCxnSpPr>
        <p:spPr>
          <a:xfrm>
            <a:off x="3060758" y="3004183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FF959AA-2400-4EB5-A6A2-5F4490247FFF}"/>
              </a:ext>
            </a:extLst>
          </p:cNvPr>
          <p:cNvSpPr txBox="1"/>
          <p:nvPr/>
        </p:nvSpPr>
        <p:spPr>
          <a:xfrm>
            <a:off x="2059497" y="342900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D9E63-7552-416B-9CC7-DDD0499FD7E0}"/>
              </a:ext>
            </a:extLst>
          </p:cNvPr>
          <p:cNvSpPr txBox="1"/>
          <p:nvPr/>
        </p:nvSpPr>
        <p:spPr>
          <a:xfrm>
            <a:off x="2919153" y="1524000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8515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2.4 Vector Solutions to Linear Systems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720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B27596A-C21C-43A7-8D28-02000DC4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7DF33-C70A-4137-86DF-1AECF261A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918" y="320201"/>
            <a:ext cx="8085117" cy="127841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C7546-814A-46BD-AA68-6C60F2E5613D}"/>
              </a:ext>
            </a:extLst>
          </p:cNvPr>
          <p:cNvCxnSpPr>
            <a:cxnSpLocks/>
          </p:cNvCxnSpPr>
          <p:nvPr/>
        </p:nvCxnSpPr>
        <p:spPr>
          <a:xfrm>
            <a:off x="2535462" y="1793985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F3A86-89DE-4F5E-BB93-96D3CD942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695" y="1948072"/>
            <a:ext cx="3013117" cy="795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78C7F1-2A10-478D-B72F-F003B80D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669" y="2705939"/>
            <a:ext cx="7395613" cy="18409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F2BFCC-4780-4B4B-B6B7-961667D1A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729" y="4588054"/>
            <a:ext cx="1351229" cy="751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2F77CB-AA5C-41C7-AF77-F3ABE823B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0729" y="5304774"/>
            <a:ext cx="1460821" cy="7518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4E8475-771E-48E6-8848-2264404F64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5260" y="5395610"/>
            <a:ext cx="1140685" cy="6442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319336-5297-4C64-933A-77893F31C2C4}"/>
              </a:ext>
            </a:extLst>
          </p:cNvPr>
          <p:cNvSpPr txBox="1"/>
          <p:nvPr/>
        </p:nvSpPr>
        <p:spPr>
          <a:xfrm>
            <a:off x="2535462" y="1976304"/>
            <a:ext cx="93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2614C4-6325-41D9-AF9E-5275DD590233}"/>
              </a:ext>
            </a:extLst>
          </p:cNvPr>
          <p:cNvSpPr txBox="1"/>
          <p:nvPr/>
        </p:nvSpPr>
        <p:spPr>
          <a:xfrm>
            <a:off x="2535462" y="1111123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7D80EA-63A7-E73B-3A98-6AB0ADE1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7" y="86417"/>
            <a:ext cx="10515600" cy="56873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44</a:t>
            </a:r>
          </a:p>
        </p:txBody>
      </p:sp>
    </p:spTree>
    <p:extLst>
      <p:ext uri="{BB962C8B-B14F-4D97-AF65-F5344CB8AC3E}">
        <p14:creationId xmlns:p14="http://schemas.microsoft.com/office/powerpoint/2010/main" val="3849373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366"/>
            <a:ext cx="10515600" cy="56873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44 (</a:t>
            </a:r>
            <a:r>
              <a:rPr lang="en-US" sz="3200" b="1" dirty="0" err="1">
                <a:solidFill>
                  <a:srgbClr val="0070C0"/>
                </a:solidFill>
              </a:rPr>
              <a:t>cont</a:t>
            </a:r>
            <a:r>
              <a:rPr lang="en-US" sz="32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EF63EC8-17AE-48DE-A641-F5DA447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76C4F-F787-43B3-8815-51D58C0F8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53" y="910246"/>
            <a:ext cx="7082111" cy="18199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CF5442-B832-4505-80EF-5780F70D7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487" y="2792750"/>
            <a:ext cx="6906464" cy="12724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EA2DEA-8B48-425E-A4D5-F4312E6D8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983" y="3986046"/>
            <a:ext cx="3637942" cy="28671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714385-9926-47A4-84DB-8632A792E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675" y="5295900"/>
            <a:ext cx="2905125" cy="228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3C32CE-E64B-4AC6-ACE6-81AE61B02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5387" y="5581650"/>
            <a:ext cx="217170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3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46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4208EED-7250-4260-8EE2-57C61B83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FD995-DAC9-45C1-8906-C15D4F274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1471613"/>
            <a:ext cx="337185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1B8A1A-25E1-4F63-B306-D935847E8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587" y="1643063"/>
            <a:ext cx="5095875" cy="314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6E54D1-A163-43AD-AE6A-8A3039FCF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099" y="2005013"/>
            <a:ext cx="2228850" cy="257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45F6F3-11DA-4D82-A95C-44CE928AB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56" y="2703513"/>
            <a:ext cx="2743200" cy="723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B3704-ECE5-4709-B1DF-75987A712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468" y="3427413"/>
            <a:ext cx="1095375" cy="523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0B177E-9AEC-42E3-83E2-9683A94ED4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516" y="4016216"/>
            <a:ext cx="828675" cy="60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9A9F3F-E0F1-4B11-87D5-7A60BCE76C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78" y="4848225"/>
            <a:ext cx="1809750" cy="266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CECD5D-16FE-48C6-B491-AB20136536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516" y="5233987"/>
            <a:ext cx="1209675" cy="619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1BD108-C715-4E8E-AD91-A2B36FDE03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2498" y="2714625"/>
            <a:ext cx="1781175" cy="16573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FCC2CCC-E744-489C-80A0-041CA05B8E6E}"/>
              </a:ext>
            </a:extLst>
          </p:cNvPr>
          <p:cNvCxnSpPr>
            <a:cxnSpLocks/>
          </p:cNvCxnSpPr>
          <p:nvPr/>
        </p:nvCxnSpPr>
        <p:spPr>
          <a:xfrm flipV="1">
            <a:off x="552450" y="2559051"/>
            <a:ext cx="8578789" cy="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32E18B-8CA6-40DA-B514-673AA911E7B4}"/>
              </a:ext>
            </a:extLst>
          </p:cNvPr>
          <p:cNvCxnSpPr>
            <a:cxnSpLocks/>
          </p:cNvCxnSpPr>
          <p:nvPr/>
        </p:nvCxnSpPr>
        <p:spPr>
          <a:xfrm flipV="1">
            <a:off x="3114670" y="3119279"/>
            <a:ext cx="0" cy="2403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08F685B5-C190-4367-AD2E-47A77BCBA0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6172" y="4419600"/>
            <a:ext cx="2409825" cy="7143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072588A-EDB6-431D-BE44-3AB837698C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1572" y="5181599"/>
            <a:ext cx="1123950" cy="4095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9163BC-E76C-4D73-99EC-D46A0F94DE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09937" y="5591174"/>
            <a:ext cx="6791325" cy="12287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B82EDDA-12CE-4A3F-BC63-B7E6314BCB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34165" y="2606831"/>
            <a:ext cx="4565618" cy="293671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275DC9D-86BF-41B0-806A-D638FEFFE068}"/>
              </a:ext>
            </a:extLst>
          </p:cNvPr>
          <p:cNvSpPr txBox="1"/>
          <p:nvPr/>
        </p:nvSpPr>
        <p:spPr>
          <a:xfrm>
            <a:off x="41440" y="268774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DC5104-DA06-4570-A196-B0131AC2769A}"/>
              </a:ext>
            </a:extLst>
          </p:cNvPr>
          <p:cNvSpPr txBox="1"/>
          <p:nvPr/>
        </p:nvSpPr>
        <p:spPr>
          <a:xfrm>
            <a:off x="3309937" y="272494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835DF7-4C11-4187-90A4-2D30632CFB9B}"/>
              </a:ext>
            </a:extLst>
          </p:cNvPr>
          <p:cNvSpPr txBox="1"/>
          <p:nvPr/>
        </p:nvSpPr>
        <p:spPr>
          <a:xfrm>
            <a:off x="1141468" y="251265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C2813C-BFCD-4F34-AE7F-124FF30AD44F}"/>
              </a:ext>
            </a:extLst>
          </p:cNvPr>
          <p:cNvSpPr txBox="1"/>
          <p:nvPr/>
        </p:nvSpPr>
        <p:spPr>
          <a:xfrm>
            <a:off x="1703115" y="172843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9728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FEF18-86A7-4289-838F-A03014F6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6" y="-14648"/>
            <a:ext cx="8723987" cy="308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3241A3-A266-41F3-985C-5D1D25D8C2EA}"/>
              </a:ext>
            </a:extLst>
          </p:cNvPr>
          <p:cNvSpPr txBox="1"/>
          <p:nvPr/>
        </p:nvSpPr>
        <p:spPr>
          <a:xfrm>
            <a:off x="8699556" y="623847"/>
            <a:ext cx="3492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term homogeneous comes from two Greek words; homo meaning “same” and genus meaning “type.”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E70274-6CE2-4724-BC95-2C37A2958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750" y="3128761"/>
            <a:ext cx="9343458" cy="367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175728"/>
            <a:ext cx="10515600" cy="66431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Determining How Many Solutions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F388B-3A2F-4E64-88ED-118FC0C91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29" y="1219386"/>
            <a:ext cx="2524125" cy="140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50BD1-1A9C-4047-BAAF-4AC445CD8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20" y="2771959"/>
            <a:ext cx="1228725" cy="752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23ED2C-CAD8-48BD-96E2-A996400A9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291" y="2771960"/>
            <a:ext cx="1714500" cy="752475"/>
          </a:xfrm>
          <a:prstGeom prst="rect">
            <a:avLst/>
          </a:prstGeom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23A45FC-31DD-4609-B5AC-A601A0359AAD}"/>
              </a:ext>
            </a:extLst>
          </p:cNvPr>
          <p:cNvCxnSpPr/>
          <p:nvPr/>
        </p:nvCxnSpPr>
        <p:spPr>
          <a:xfrm rot="5400000">
            <a:off x="121550" y="1850416"/>
            <a:ext cx="1281111" cy="56197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E0F846C4-442A-4A37-84C4-8CF328EE083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39523" y="1919809"/>
            <a:ext cx="1252158" cy="394236"/>
          </a:xfrm>
          <a:prstGeom prst="curvedConnector3">
            <a:avLst>
              <a:gd name="adj1" fmla="val 319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D4A3AC4-6E5E-48CC-8C3F-05012494984E}"/>
              </a:ext>
            </a:extLst>
          </p:cNvPr>
          <p:cNvSpPr txBox="1"/>
          <p:nvPr/>
        </p:nvSpPr>
        <p:spPr>
          <a:xfrm>
            <a:off x="1368274" y="252153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Solutions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02BD74-E4A3-422E-95D3-C6E174F5510E}"/>
              </a:ext>
            </a:extLst>
          </p:cNvPr>
          <p:cNvSpPr txBox="1"/>
          <p:nvPr/>
        </p:nvSpPr>
        <p:spPr>
          <a:xfrm>
            <a:off x="943038" y="911275"/>
            <a:ext cx="223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earlier example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850174-2230-4F2B-A2DF-B0E303CA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04" y="3909125"/>
            <a:ext cx="2724150" cy="7239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BF83EFB-0F57-41E8-8ABC-BDCAB0DC841A}"/>
              </a:ext>
            </a:extLst>
          </p:cNvPr>
          <p:cNvSpPr txBox="1"/>
          <p:nvPr/>
        </p:nvSpPr>
        <p:spPr>
          <a:xfrm>
            <a:off x="622035" y="3544365"/>
            <a:ext cx="22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earlier notation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46F6541-933D-4EF5-905F-CAB0DF9069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6984" y="4802522"/>
            <a:ext cx="1143000" cy="390525"/>
          </a:xfrm>
          <a:prstGeom prst="rect">
            <a:avLst/>
          </a:prstGeom>
        </p:spPr>
      </p:pic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4E0032A5-BD1B-4FDF-9997-19304CFADC94}"/>
              </a:ext>
            </a:extLst>
          </p:cNvPr>
          <p:cNvCxnSpPr>
            <a:stCxn id="9" idx="3"/>
          </p:cNvCxnSpPr>
          <p:nvPr/>
        </p:nvCxnSpPr>
        <p:spPr>
          <a:xfrm flipH="1">
            <a:off x="3262720" y="3148198"/>
            <a:ext cx="333071" cy="1484827"/>
          </a:xfrm>
          <a:prstGeom prst="curvedConnector4">
            <a:avLst>
              <a:gd name="adj1" fmla="val -68634"/>
              <a:gd name="adj2" fmla="val 626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B4F0F6B-3DF0-47BF-BE66-6D7B19D6CA06}"/>
              </a:ext>
            </a:extLst>
          </p:cNvPr>
          <p:cNvCxnSpPr>
            <a:cxnSpLocks/>
          </p:cNvCxnSpPr>
          <p:nvPr/>
        </p:nvCxnSpPr>
        <p:spPr>
          <a:xfrm flipH="1">
            <a:off x="4317382" y="1280607"/>
            <a:ext cx="67112" cy="3912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3EFD0384-EFC8-497E-A7BF-538B6B290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716" y="5884106"/>
            <a:ext cx="2552700" cy="2190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8B8FC48-A60D-4656-A278-5CA76232B4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229" y="5600669"/>
            <a:ext cx="2781300" cy="2667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FBB938-1E37-4667-BB18-9B2E98AB6B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9112" y="5362544"/>
            <a:ext cx="1152525" cy="2381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4F93BF3-6403-4656-8C7D-236BF5A2A6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3189" y="1652434"/>
            <a:ext cx="7711529" cy="20765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5B1280E-FAF6-F21B-A055-D5845166C899}"/>
                  </a:ext>
                </a:extLst>
              </p14:cNvPr>
              <p14:cNvContentPartPr/>
              <p14:nvPr/>
            </p14:nvContentPartPr>
            <p14:xfrm>
              <a:off x="303157" y="3125098"/>
              <a:ext cx="178200" cy="30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5B1280E-FAF6-F21B-A055-D5845166C89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7317" y="3061738"/>
                <a:ext cx="2095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BEC70C-6BFB-50C5-1AA5-56266F8FC6E8}"/>
                  </a:ext>
                </a:extLst>
              </p14:cNvPr>
              <p14:cNvContentPartPr/>
              <p14:nvPr/>
            </p14:nvContentPartPr>
            <p14:xfrm>
              <a:off x="1756117" y="3150298"/>
              <a:ext cx="264600" cy="56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BEC70C-6BFB-50C5-1AA5-56266F8FC6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0277" y="3086938"/>
                <a:ext cx="295920" cy="18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272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00" y="138059"/>
            <a:ext cx="10515600" cy="77634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22AD13-8B48-47CE-8837-4496C5018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893" y="914400"/>
            <a:ext cx="9491095" cy="2170906"/>
          </a:xfr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362CF687-C5B4-4681-B310-E52CFB199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737" y="2921635"/>
            <a:ext cx="8400346" cy="36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30</a:t>
            </a:fld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DC8134-3E3B-492D-A6D2-954C6E2A0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735" y="2564416"/>
            <a:ext cx="7622065" cy="3928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77BD25-1E08-4ACE-15EA-95326D128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900" y="674451"/>
            <a:ext cx="8384900" cy="15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3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49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A66D4-3325-4236-BDDA-FF6C0D34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1062037"/>
            <a:ext cx="4514850" cy="1095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E7FC2E-5B0A-49C9-AE09-8CE36A32D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34" y="3484454"/>
            <a:ext cx="2743200" cy="2305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7B2DA6-DAF4-4C65-AA34-DCC59C9999E5}"/>
              </a:ext>
            </a:extLst>
          </p:cNvPr>
          <p:cNvSpPr txBox="1"/>
          <p:nvPr/>
        </p:nvSpPr>
        <p:spPr>
          <a:xfrm>
            <a:off x="395028" y="2575528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B7A78F-EA30-4CFE-B787-A24FA2902893}"/>
              </a:ext>
            </a:extLst>
          </p:cNvPr>
          <p:cNvCxnSpPr>
            <a:cxnSpLocks/>
          </p:cNvCxnSpPr>
          <p:nvPr/>
        </p:nvCxnSpPr>
        <p:spPr>
          <a:xfrm>
            <a:off x="638175" y="2163220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AFE1AC-97D6-4A6F-B977-09589537EB09}"/>
              </a:ext>
            </a:extLst>
          </p:cNvPr>
          <p:cNvCxnSpPr>
            <a:cxnSpLocks/>
          </p:cNvCxnSpPr>
          <p:nvPr/>
        </p:nvCxnSpPr>
        <p:spPr>
          <a:xfrm flipH="1">
            <a:off x="3866630" y="2944860"/>
            <a:ext cx="52387" cy="2949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84B43F87-E291-429B-B37F-1B73C645D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27" y="2629944"/>
            <a:ext cx="7544177" cy="38038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653196-97BA-4326-A6A3-A7BB2F3A1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10" y="2993522"/>
            <a:ext cx="609600" cy="2476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8139CFF-53F3-4F96-8CE9-B4D8D1330D9F}"/>
              </a:ext>
            </a:extLst>
          </p:cNvPr>
          <p:cNvSpPr txBox="1"/>
          <p:nvPr/>
        </p:nvSpPr>
        <p:spPr>
          <a:xfrm>
            <a:off x="638175" y="220619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FA819A-5AA2-4DF5-A561-536FF7689CB4}"/>
              </a:ext>
            </a:extLst>
          </p:cNvPr>
          <p:cNvSpPr txBox="1"/>
          <p:nvPr/>
        </p:nvSpPr>
        <p:spPr>
          <a:xfrm>
            <a:off x="3919017" y="131993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1382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5D893-B47C-4639-A218-1530018FC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919163"/>
            <a:ext cx="4486275" cy="9334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8" y="126722"/>
            <a:ext cx="10515600" cy="53440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50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DFBCB4-44AB-41A9-999A-0F9D10021FB9}"/>
              </a:ext>
            </a:extLst>
          </p:cNvPr>
          <p:cNvCxnSpPr>
            <a:cxnSpLocks/>
          </p:cNvCxnSpPr>
          <p:nvPr/>
        </p:nvCxnSpPr>
        <p:spPr>
          <a:xfrm>
            <a:off x="638175" y="2096545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F5A1DC7-5AA5-4835-AAC4-721F82FC5F65}"/>
              </a:ext>
            </a:extLst>
          </p:cNvPr>
          <p:cNvSpPr txBox="1"/>
          <p:nvPr/>
        </p:nvSpPr>
        <p:spPr>
          <a:xfrm>
            <a:off x="1978671" y="2335937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70EC5B-8753-433A-AC77-E25C78296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702" y="3257812"/>
            <a:ext cx="2628900" cy="676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8E1ADE-48D6-4455-BA33-3CBFCB5E0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53" y="4084796"/>
            <a:ext cx="7085411" cy="99215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839893-0D9F-4DFC-A3D4-942E0FCC24B0}"/>
              </a:ext>
            </a:extLst>
          </p:cNvPr>
          <p:cNvCxnSpPr>
            <a:cxnSpLocks/>
          </p:cNvCxnSpPr>
          <p:nvPr/>
        </p:nvCxnSpPr>
        <p:spPr>
          <a:xfrm>
            <a:off x="7258803" y="2897276"/>
            <a:ext cx="0" cy="3079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B84FD0C-7C51-4C25-A9A9-8EB681F468FD}"/>
              </a:ext>
            </a:extLst>
          </p:cNvPr>
          <p:cNvSpPr txBox="1"/>
          <p:nvPr/>
        </p:nvSpPr>
        <p:spPr>
          <a:xfrm>
            <a:off x="7181153" y="2168697"/>
            <a:ext cx="18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we solve for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24A9DF6-2C2F-42FA-8B53-595451AB6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031" y="2497226"/>
            <a:ext cx="676275" cy="4000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320D5C-74CC-40BE-966B-1BE06CAC8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260" y="3510644"/>
            <a:ext cx="962025" cy="5429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F123B0-9ADB-4789-91F3-CAA2198015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1248" y="2805207"/>
            <a:ext cx="2686050" cy="685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0F7FC9-112E-4B83-9B9E-228A8AFBB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2433" y="4096160"/>
            <a:ext cx="1190625" cy="20002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4019C0A-6E5D-4845-8850-154B4C942E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6322" y="6210557"/>
            <a:ext cx="6722261" cy="4490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67AAB91-2FD8-45CF-A057-D5FB9E2EB3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4352" y="2694144"/>
            <a:ext cx="609600" cy="24765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4CF1FE1-CA21-4158-B7CB-C1A592CEA0E9}"/>
              </a:ext>
            </a:extLst>
          </p:cNvPr>
          <p:cNvSpPr txBox="1"/>
          <p:nvPr/>
        </p:nvSpPr>
        <p:spPr>
          <a:xfrm>
            <a:off x="386879" y="215362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4292E2-0A07-40ED-8DB2-27F00C252BDA}"/>
              </a:ext>
            </a:extLst>
          </p:cNvPr>
          <p:cNvSpPr txBox="1"/>
          <p:nvPr/>
        </p:nvSpPr>
        <p:spPr>
          <a:xfrm>
            <a:off x="3142184" y="126627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6161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71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47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225CE-16F2-47B8-9672-48A119EA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1" y="1276350"/>
            <a:ext cx="6619875" cy="1390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060A71-762E-4F3F-A07B-653D72518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917" y="2817709"/>
            <a:ext cx="4133850" cy="22098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E1326E-B154-40EA-940F-622B4DBBE3F9}"/>
              </a:ext>
            </a:extLst>
          </p:cNvPr>
          <p:cNvCxnSpPr>
            <a:cxnSpLocks/>
          </p:cNvCxnSpPr>
          <p:nvPr/>
        </p:nvCxnSpPr>
        <p:spPr>
          <a:xfrm>
            <a:off x="1039993" y="2687259"/>
            <a:ext cx="9580382" cy="7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FFDF59-C6DB-43D3-9D8D-BC3A3FB0572C}"/>
              </a:ext>
            </a:extLst>
          </p:cNvPr>
          <p:cNvCxnSpPr>
            <a:cxnSpLocks/>
          </p:cNvCxnSpPr>
          <p:nvPr/>
        </p:nvCxnSpPr>
        <p:spPr>
          <a:xfrm>
            <a:off x="8068941" y="3512595"/>
            <a:ext cx="0" cy="2321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3F772C8-B567-4FA1-8025-4B1F468B5B90}"/>
              </a:ext>
            </a:extLst>
          </p:cNvPr>
          <p:cNvSpPr txBox="1"/>
          <p:nvPr/>
        </p:nvSpPr>
        <p:spPr>
          <a:xfrm>
            <a:off x="175953" y="2830686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9446A1-E267-426C-8441-1A10A553E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56" y="3135754"/>
            <a:ext cx="676275" cy="4000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A75A44-3892-4A47-B3FC-C4B5FF12D9EA}"/>
              </a:ext>
            </a:extLst>
          </p:cNvPr>
          <p:cNvSpPr txBox="1"/>
          <p:nvPr/>
        </p:nvSpPr>
        <p:spPr>
          <a:xfrm>
            <a:off x="5391106" y="4565987"/>
            <a:ext cx="24790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Again, we pull apart this</a:t>
            </a:r>
          </a:p>
          <a:p>
            <a:r>
              <a:rPr lang="en-US" dirty="0"/>
              <a:t>vector, but this time we</a:t>
            </a:r>
          </a:p>
          <a:p>
            <a:r>
              <a:rPr lang="en-US" dirty="0"/>
              <a:t>break it into three</a:t>
            </a:r>
          </a:p>
          <a:p>
            <a:r>
              <a:rPr lang="en-US" dirty="0"/>
              <a:t>vectors: one with “x</a:t>
            </a:r>
            <a:r>
              <a:rPr lang="en-US" baseline="-25000" dirty="0"/>
              <a:t>3</a:t>
            </a:r>
            <a:r>
              <a:rPr lang="en-US" dirty="0"/>
              <a:t>”</a:t>
            </a:r>
          </a:p>
          <a:p>
            <a:r>
              <a:rPr lang="en-US" dirty="0"/>
              <a:t>stuff, one with “x</a:t>
            </a:r>
            <a:r>
              <a:rPr lang="en-US" baseline="-25000" dirty="0"/>
              <a:t>4</a:t>
            </a:r>
            <a:r>
              <a:rPr lang="en-US" dirty="0"/>
              <a:t>” stuff,</a:t>
            </a:r>
          </a:p>
          <a:p>
            <a:r>
              <a:rPr lang="en-US" dirty="0"/>
              <a:t>and one with just</a:t>
            </a:r>
          </a:p>
          <a:p>
            <a:r>
              <a:rPr lang="en-US" dirty="0"/>
              <a:t>constants.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CC9CF4B-D84C-43F3-9C56-42D798CF0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437" y="5295964"/>
            <a:ext cx="2343150" cy="12096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C4B704A-B1D2-4CC8-801E-FCA50638E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272" y="3011168"/>
            <a:ext cx="2324100" cy="33242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B472E41-8CCE-41F6-8B77-43F36CDA2967}"/>
              </a:ext>
            </a:extLst>
          </p:cNvPr>
          <p:cNvSpPr txBox="1"/>
          <p:nvPr/>
        </p:nvSpPr>
        <p:spPr>
          <a:xfrm>
            <a:off x="41945" y="253117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2832F6-3970-44E2-BCD4-EFE6A35EC2F3}"/>
              </a:ext>
            </a:extLst>
          </p:cNvPr>
          <p:cNvSpPr txBox="1"/>
          <p:nvPr/>
        </p:nvSpPr>
        <p:spPr>
          <a:xfrm>
            <a:off x="3174864" y="141139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838E24-A405-80A4-C531-0F4E76A49EAA}"/>
                  </a:ext>
                </a:extLst>
              </p14:cNvPr>
              <p14:cNvContentPartPr/>
              <p14:nvPr/>
            </p14:nvContentPartPr>
            <p14:xfrm>
              <a:off x="3731760" y="3467880"/>
              <a:ext cx="4493880" cy="1910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838E24-A405-80A4-C531-0F4E76A49EA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22400" y="3458520"/>
                <a:ext cx="4512600" cy="19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276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43" y="188254"/>
            <a:ext cx="10515600" cy="54620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47 (</a:t>
            </a:r>
            <a:r>
              <a:rPr lang="en-US" sz="3200" b="1" dirty="0" err="1">
                <a:solidFill>
                  <a:srgbClr val="0070C0"/>
                </a:solidFill>
              </a:rPr>
              <a:t>cont</a:t>
            </a:r>
            <a:r>
              <a:rPr lang="en-US" sz="32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225CE-16F2-47B8-9672-48A119EA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1" y="1276350"/>
            <a:ext cx="6619875" cy="13906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E1326E-B154-40EA-940F-622B4DBBE3F9}"/>
              </a:ext>
            </a:extLst>
          </p:cNvPr>
          <p:cNvCxnSpPr>
            <a:cxnSpLocks/>
          </p:cNvCxnSpPr>
          <p:nvPr/>
        </p:nvCxnSpPr>
        <p:spPr>
          <a:xfrm>
            <a:off x="1149292" y="2667000"/>
            <a:ext cx="9471083" cy="27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3F772C8-B567-4FA1-8025-4B1F468B5B90}"/>
              </a:ext>
            </a:extLst>
          </p:cNvPr>
          <p:cNvSpPr txBox="1"/>
          <p:nvPr/>
        </p:nvSpPr>
        <p:spPr>
          <a:xfrm>
            <a:off x="175953" y="2792148"/>
            <a:ext cx="18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we solve for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2A0C6-5B09-44D0-850F-8A7142472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258" y="2784319"/>
            <a:ext cx="4286250" cy="2143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32061E-748F-40D5-BF72-40340850F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101" y="5049472"/>
            <a:ext cx="2609850" cy="1171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F2887A-9208-457E-AFC1-1905C7256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328" y="2874645"/>
            <a:ext cx="2809875" cy="3924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16B4E6-8E1E-49A4-A58F-ACC3D8594C93}"/>
              </a:ext>
            </a:extLst>
          </p:cNvPr>
          <p:cNvSpPr txBox="1"/>
          <p:nvPr/>
        </p:nvSpPr>
        <p:spPr>
          <a:xfrm>
            <a:off x="5231407" y="4461550"/>
            <a:ext cx="24790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Again, we pull apart this</a:t>
            </a:r>
          </a:p>
          <a:p>
            <a:r>
              <a:rPr lang="en-US" dirty="0"/>
              <a:t>vector, but this time we</a:t>
            </a:r>
          </a:p>
          <a:p>
            <a:r>
              <a:rPr lang="en-US" dirty="0"/>
              <a:t>break it into three</a:t>
            </a:r>
          </a:p>
          <a:p>
            <a:r>
              <a:rPr lang="en-US" dirty="0"/>
              <a:t>vectors: one with “x</a:t>
            </a:r>
            <a:r>
              <a:rPr lang="en-US" baseline="-25000" dirty="0"/>
              <a:t>3</a:t>
            </a:r>
            <a:r>
              <a:rPr lang="en-US" dirty="0"/>
              <a:t>”</a:t>
            </a:r>
          </a:p>
          <a:p>
            <a:r>
              <a:rPr lang="en-US" dirty="0"/>
              <a:t>stuff, one with “x</a:t>
            </a:r>
            <a:r>
              <a:rPr lang="en-US" baseline="-25000" dirty="0"/>
              <a:t>4</a:t>
            </a:r>
            <a:r>
              <a:rPr lang="en-US" dirty="0"/>
              <a:t>” stuff,</a:t>
            </a:r>
          </a:p>
          <a:p>
            <a:r>
              <a:rPr lang="en-US" dirty="0"/>
              <a:t>and one with just</a:t>
            </a:r>
          </a:p>
          <a:p>
            <a:r>
              <a:rPr lang="en-US" dirty="0"/>
              <a:t>constants.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5F9F7F-E694-4DBE-A2B7-49E140107826}"/>
              </a:ext>
            </a:extLst>
          </p:cNvPr>
          <p:cNvCxnSpPr>
            <a:cxnSpLocks/>
          </p:cNvCxnSpPr>
          <p:nvPr/>
        </p:nvCxnSpPr>
        <p:spPr>
          <a:xfrm>
            <a:off x="8010218" y="3557813"/>
            <a:ext cx="0" cy="2321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1F0A386D-7D29-4DF3-B26C-A6BB5B248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0" y="3181350"/>
            <a:ext cx="609600" cy="2476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7BBB693-2467-4F7F-B5B4-416C2729E2CE}"/>
              </a:ext>
            </a:extLst>
          </p:cNvPr>
          <p:cNvSpPr txBox="1"/>
          <p:nvPr/>
        </p:nvSpPr>
        <p:spPr>
          <a:xfrm>
            <a:off x="141051" y="250468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2A9E96-CE6D-440C-A3F0-BEA675B699A6}"/>
              </a:ext>
            </a:extLst>
          </p:cNvPr>
          <p:cNvSpPr txBox="1"/>
          <p:nvPr/>
        </p:nvSpPr>
        <p:spPr>
          <a:xfrm>
            <a:off x="3016349" y="151998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9518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2.5 Solving Matrix Equations AX = B</a:t>
            </a:r>
          </a:p>
        </p:txBody>
      </p:sp>
    </p:spTree>
    <p:extLst>
      <p:ext uri="{BB962C8B-B14F-4D97-AF65-F5344CB8AC3E}">
        <p14:creationId xmlns:p14="http://schemas.microsoft.com/office/powerpoint/2010/main" val="2336325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61" y="271529"/>
            <a:ext cx="10515600" cy="75247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Overview of (new) Problem Solving Method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36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BC093-1CA4-4DDC-B3D9-88A44E3EC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478" y="1243092"/>
            <a:ext cx="2543175" cy="752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BD4EE8-C7C5-4A7A-9249-AF8AA36A2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452" y="2047954"/>
            <a:ext cx="2924175" cy="72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AD3EE-F660-4054-8A8C-266B12E18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314" y="2631440"/>
            <a:ext cx="1057275" cy="790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F04AC6-10F7-4BD5-823C-A65DF6D7A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265" y="4896564"/>
            <a:ext cx="6419850" cy="257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2961C8-5B4A-4538-8214-0F4D51290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962" y="3343037"/>
            <a:ext cx="6696075" cy="15906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DC4BBC-0525-45E6-89ED-4B32005E6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076" y="5219700"/>
            <a:ext cx="6677025" cy="1562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ED66E5-C501-52B6-BAFC-E10F5F15E8AB}"/>
                  </a:ext>
                </a:extLst>
              </p14:cNvPr>
              <p14:cNvContentPartPr/>
              <p14:nvPr/>
            </p14:nvContentPartPr>
            <p14:xfrm>
              <a:off x="5793120" y="2105280"/>
              <a:ext cx="2173680" cy="2847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ED66E5-C501-52B6-BAFC-E10F5F15E8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83760" y="2095920"/>
                <a:ext cx="2192400" cy="28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2052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70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51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37</a:t>
            </a:fld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F7ED20-D41C-4B16-BF24-261F8D66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96" y="1474040"/>
            <a:ext cx="4636897" cy="1301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D2145C-4DFA-4661-BAFE-0FC768E51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259" y="2784255"/>
            <a:ext cx="5231039" cy="733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5AD23C-AAB6-4E0C-8EDA-FB0ECB54D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120" y="3813629"/>
            <a:ext cx="1740073" cy="8426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44768F-8AE5-4DB6-943A-E9AEA6C72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49" y="4972320"/>
            <a:ext cx="6804995" cy="2408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7DC8B5-577E-C782-9DAE-40ED88C4B774}"/>
                  </a:ext>
                </a:extLst>
              </p14:cNvPr>
              <p14:cNvContentPartPr/>
              <p14:nvPr/>
            </p14:nvContentPartPr>
            <p14:xfrm>
              <a:off x="6388920" y="497232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7DC8B5-577E-C782-9DAE-40ED88C4B7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79560" y="49629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410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249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Why Does This Work?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38</a:t>
            </a:fld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978B79-DEA6-43B9-B901-907816A98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588" y="1037618"/>
            <a:ext cx="7965512" cy="50440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805BB0-A2A9-3900-3168-C4362480651C}"/>
                  </a:ext>
                </a:extLst>
              </p14:cNvPr>
              <p14:cNvContentPartPr/>
              <p14:nvPr/>
            </p14:nvContentPartPr>
            <p14:xfrm>
              <a:off x="6447600" y="50457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805BB0-A2A9-3900-3168-C436248065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8240" y="50364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048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83" y="126206"/>
            <a:ext cx="10515600" cy="65200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Why Does This Work? (</a:t>
            </a:r>
            <a:r>
              <a:rPr lang="en-US" sz="3200" b="1" dirty="0" err="1">
                <a:solidFill>
                  <a:srgbClr val="0070C0"/>
                </a:solidFill>
              </a:rPr>
              <a:t>cont</a:t>
            </a:r>
            <a:r>
              <a:rPr lang="en-US" sz="32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39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DD747-9801-4DDC-A292-C75ADA1F1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3" y="2433732"/>
            <a:ext cx="7345999" cy="3385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26DD9A-C201-4DD6-BE3D-566B83AE6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6" y="1115439"/>
            <a:ext cx="6335844" cy="973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161D71-636C-4E6C-88B9-673FE42B1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271" y="2088557"/>
            <a:ext cx="4126607" cy="1288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8647EE-A837-4099-B63E-49E3FF4F4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5443" y="3663273"/>
            <a:ext cx="1253184" cy="181015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E8A223-78F1-4D27-9E5B-E9373A0A0F43}"/>
              </a:ext>
            </a:extLst>
          </p:cNvPr>
          <p:cNvCxnSpPr>
            <a:cxnSpLocks/>
          </p:cNvCxnSpPr>
          <p:nvPr/>
        </p:nvCxnSpPr>
        <p:spPr>
          <a:xfrm>
            <a:off x="7748587" y="1690688"/>
            <a:ext cx="0" cy="4128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98EDC6-9591-527D-F2A7-E3514687468E}"/>
                  </a:ext>
                </a:extLst>
              </p14:cNvPr>
              <p14:cNvContentPartPr/>
              <p14:nvPr/>
            </p14:nvContentPartPr>
            <p14:xfrm>
              <a:off x="6813720" y="48258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98EDC6-9591-527D-F2A7-E351468746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04360" y="48164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876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51" y="268500"/>
            <a:ext cx="10515600" cy="537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E316DD-D7F7-41D4-BE71-CC651F95A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739" y="733007"/>
            <a:ext cx="7442070" cy="3453038"/>
          </a:xfr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85E5666-9018-4CC3-8238-8297A0E5E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894" y="4101377"/>
            <a:ext cx="6992700" cy="251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0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40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A30B1-C55B-4DBE-A441-877B5ED9F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79" y="1568925"/>
            <a:ext cx="9251185" cy="41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484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2.6 The Matrix Inverse</a:t>
            </a:r>
          </a:p>
        </p:txBody>
      </p:sp>
    </p:spTree>
    <p:extLst>
      <p:ext uri="{BB962C8B-B14F-4D97-AF65-F5344CB8AC3E}">
        <p14:creationId xmlns:p14="http://schemas.microsoft.com/office/powerpoint/2010/main" val="3347961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982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Inverse 101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42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C24D64E-0420-46E7-B00A-2A6160104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5354" y="1082707"/>
            <a:ext cx="8504084" cy="5484954"/>
          </a:xfrm>
        </p:spPr>
      </p:pic>
    </p:spTree>
    <p:extLst>
      <p:ext uri="{BB962C8B-B14F-4D97-AF65-F5344CB8AC3E}">
        <p14:creationId xmlns:p14="http://schemas.microsoft.com/office/powerpoint/2010/main" val="3955647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3" y="147804"/>
            <a:ext cx="2794313" cy="77020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53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43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AF648-C6E7-4AFD-A245-9C92660DF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827" y="803912"/>
            <a:ext cx="4390173" cy="92249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4BF4C0-7F54-474D-89A3-EA611543DCF4}"/>
              </a:ext>
            </a:extLst>
          </p:cNvPr>
          <p:cNvCxnSpPr>
            <a:cxnSpLocks/>
          </p:cNvCxnSpPr>
          <p:nvPr/>
        </p:nvCxnSpPr>
        <p:spPr>
          <a:xfrm flipV="1">
            <a:off x="638175" y="2049729"/>
            <a:ext cx="6198346" cy="46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213645-9976-473B-A80F-B54E512C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348" y="2299611"/>
            <a:ext cx="4058976" cy="665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A8B04C-8873-40E6-B5EE-14EA3FA37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991" y="3177624"/>
            <a:ext cx="3905546" cy="99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3DBC4E-C10F-4077-8F3A-B205335FE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125" y="4389012"/>
            <a:ext cx="4701061" cy="1852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AD38CB-5BF3-4131-B591-670D5F3D96FF}"/>
              </a:ext>
            </a:extLst>
          </p:cNvPr>
          <p:cNvSpPr txBox="1"/>
          <p:nvPr/>
        </p:nvSpPr>
        <p:spPr>
          <a:xfrm>
            <a:off x="838200" y="211494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7FDBED-0CE8-43D2-81CE-6BE86D807BAB}"/>
              </a:ext>
            </a:extLst>
          </p:cNvPr>
          <p:cNvSpPr txBox="1"/>
          <p:nvPr/>
        </p:nvSpPr>
        <p:spPr>
          <a:xfrm>
            <a:off x="737378" y="1388454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E115C-8086-4081-A345-9F420356C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9322" y="4253094"/>
            <a:ext cx="2413405" cy="1605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3B5042-CE72-469B-BA58-1BE653C63004}"/>
              </a:ext>
            </a:extLst>
          </p:cNvPr>
          <p:cNvSpPr txBox="1"/>
          <p:nvPr/>
        </p:nvSpPr>
        <p:spPr>
          <a:xfrm>
            <a:off x="7845499" y="3802305"/>
            <a:ext cx="148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also have: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166B5-DF33-4EB9-8DB6-A9E0DC23A98B}"/>
              </a:ext>
            </a:extLst>
          </p:cNvPr>
          <p:cNvSpPr txBox="1"/>
          <p:nvPr/>
        </p:nvSpPr>
        <p:spPr>
          <a:xfrm>
            <a:off x="8023990" y="5939990"/>
            <a:ext cx="273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means that AX = I = XA</a:t>
            </a:r>
          </a:p>
        </p:txBody>
      </p:sp>
    </p:spTree>
    <p:extLst>
      <p:ext uri="{BB962C8B-B14F-4D97-AF65-F5344CB8AC3E}">
        <p14:creationId xmlns:p14="http://schemas.microsoft.com/office/powerpoint/2010/main" val="2108414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24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54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44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97467-740A-4625-9711-3BA11AC82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44" y="1387813"/>
            <a:ext cx="3779183" cy="1055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E98CBC-3BEB-416D-85CA-03F413723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190" y="2613498"/>
            <a:ext cx="4195410" cy="798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253936-9502-4475-AD4C-80FB82B65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498" y="3779499"/>
            <a:ext cx="8093164" cy="174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09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45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20B0A-B62E-4839-836D-246E2857A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111" y="1374668"/>
            <a:ext cx="8432450" cy="42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08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81A886-006D-4B70-B6B2-1EA2DAACE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38" y="4379594"/>
            <a:ext cx="6862986" cy="243463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46</a:t>
            </a:fld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6912E1F-8B96-408B-A32B-85BB4A028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037" y="0"/>
            <a:ext cx="7039002" cy="2366388"/>
          </a:xfrm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B06A726E-2E60-4D66-B336-D60C6A6DE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49" y="2260452"/>
            <a:ext cx="7292177" cy="22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81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47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F7E90-4503-4443-A64D-6D188A232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483" y="1374668"/>
            <a:ext cx="7921324" cy="39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103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25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What if A</a:t>
            </a:r>
            <a:r>
              <a:rPr lang="en-US" sz="3200" b="1" baseline="30000" dirty="0">
                <a:solidFill>
                  <a:srgbClr val="0070C0"/>
                </a:solidFill>
              </a:rPr>
              <a:t>-1</a:t>
            </a:r>
            <a:r>
              <a:rPr lang="en-US" sz="3200" b="1" dirty="0">
                <a:solidFill>
                  <a:srgbClr val="0070C0"/>
                </a:solidFill>
              </a:rPr>
              <a:t> exists?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6DCFB-E1C9-4710-A626-008DDA62B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178" y="1958976"/>
            <a:ext cx="5708147" cy="1621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E5490-77D4-4047-A835-9AD8B27E8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08" y="1599166"/>
            <a:ext cx="3184574" cy="343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155F4B-2431-4E90-BF91-0F22BA558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957" y="1622557"/>
            <a:ext cx="5131663" cy="3936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0431A8-340D-4C93-BA45-ADCB1D96B624}"/>
              </a:ext>
            </a:extLst>
          </p:cNvPr>
          <p:cNvSpPr txBox="1"/>
          <p:nvPr/>
        </p:nvSpPr>
        <p:spPr>
          <a:xfrm>
            <a:off x="1277488" y="3551046"/>
            <a:ext cx="374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Can more than one solution exist?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4AB98-7520-4FAF-9330-3E32D197C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464" y="4024312"/>
            <a:ext cx="7460174" cy="26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2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 (we just proved)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49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9CF62-500F-4C36-881D-2DC663729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419" y="1884033"/>
            <a:ext cx="8778473" cy="303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8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28FDC6-7E32-40D8-A97E-742BFACB6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491" y="1319436"/>
            <a:ext cx="7801559" cy="4805933"/>
          </a:xfrm>
        </p:spPr>
      </p:pic>
    </p:spTree>
    <p:extLst>
      <p:ext uri="{BB962C8B-B14F-4D97-AF65-F5344CB8AC3E}">
        <p14:creationId xmlns:p14="http://schemas.microsoft.com/office/powerpoint/2010/main" val="14487031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50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BC63C-1AF7-4FA2-96DA-D93446B8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760" y="290513"/>
            <a:ext cx="3800475" cy="1400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09EE3-06C2-4963-9E41-E04B25211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47" y="1690688"/>
            <a:ext cx="3390900" cy="1276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9BBABE-29D1-44A5-B52B-EA9901CF1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734" y="3016251"/>
            <a:ext cx="4962525" cy="36004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4FB1A4-B2C9-49DB-8A85-0F554FF65205}"/>
              </a:ext>
            </a:extLst>
          </p:cNvPr>
          <p:cNvCxnSpPr>
            <a:cxnSpLocks/>
          </p:cNvCxnSpPr>
          <p:nvPr/>
        </p:nvCxnSpPr>
        <p:spPr>
          <a:xfrm>
            <a:off x="638175" y="1672288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568C32E-0A67-4940-8E80-0053B9ABF104}"/>
              </a:ext>
            </a:extLst>
          </p:cNvPr>
          <p:cNvSpPr txBox="1"/>
          <p:nvPr/>
        </p:nvSpPr>
        <p:spPr>
          <a:xfrm>
            <a:off x="2453320" y="177486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12EF8D-C74B-4294-80E6-ACFC7E61E7D9}"/>
              </a:ext>
            </a:extLst>
          </p:cNvPr>
          <p:cNvSpPr txBox="1"/>
          <p:nvPr/>
        </p:nvSpPr>
        <p:spPr>
          <a:xfrm>
            <a:off x="3530844" y="5274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56141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2.7 Properties of Matrix Inverse</a:t>
            </a:r>
          </a:p>
        </p:txBody>
      </p:sp>
    </p:spTree>
    <p:extLst>
      <p:ext uri="{BB962C8B-B14F-4D97-AF65-F5344CB8AC3E}">
        <p14:creationId xmlns:p14="http://schemas.microsoft.com/office/powerpoint/2010/main" val="2037470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80307E-986B-4D80-88B5-19FB860A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70" y="3931920"/>
            <a:ext cx="7096125" cy="286702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52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8AD42-74E2-42B5-88E8-DB67DAD35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279" y="0"/>
            <a:ext cx="6368862" cy="42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038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53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C6161C-FCD8-4F26-84C6-3A5E4FEFC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21" y="59055"/>
            <a:ext cx="8071005" cy="64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2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FFF201-8873-43B0-A252-14775B1CB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197" y="453733"/>
            <a:ext cx="5599878" cy="182800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31783-1A07-4480-BA1F-399A9BDE7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162" y="2607880"/>
            <a:ext cx="1409481" cy="1642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13102-7E55-4B41-890E-5B5065226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623" y="4576260"/>
            <a:ext cx="2096604" cy="9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2.2 Matrix </a:t>
            </a:r>
            <a:r>
              <a:rPr lang="en-US" dirty="0" err="1"/>
              <a:t>Multiplation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2FB848CA-203B-4A22-8554-59C97E4B9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738" y="3290520"/>
            <a:ext cx="8513652" cy="3435536"/>
          </a:xfr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8" y="286911"/>
            <a:ext cx="10515600" cy="5738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7F48C-71C6-4803-9FE1-80F977F27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26" y="814159"/>
            <a:ext cx="8991378" cy="269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44888-8AFD-466A-A33C-DBA70991A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97" y="3216504"/>
            <a:ext cx="6931465" cy="3582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090" y="284553"/>
            <a:ext cx="2671575" cy="42653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FA211A-4C8A-4243-8A65-DD1F2594B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430" y="59055"/>
            <a:ext cx="6911885" cy="275165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57BD25-FDF5-4F01-8A84-C08BCF992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068" y="2427548"/>
            <a:ext cx="5432764" cy="9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25857</TotalTime>
  <Words>494</Words>
  <Application>Microsoft Office PowerPoint</Application>
  <PresentationFormat>Widescreen</PresentationFormat>
  <Paragraphs>157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Calibri</vt:lpstr>
      <vt:lpstr>Calibri Light</vt:lpstr>
      <vt:lpstr>Arial</vt:lpstr>
      <vt:lpstr>Office Theme</vt:lpstr>
      <vt:lpstr>Chapter 2</vt:lpstr>
      <vt:lpstr>2.1 Matrix Addition and Scalar Multiplication</vt:lpstr>
      <vt:lpstr>Definitions</vt:lpstr>
      <vt:lpstr>Definitions</vt:lpstr>
      <vt:lpstr>Theorem</vt:lpstr>
      <vt:lpstr>PowerPoint Presentation</vt:lpstr>
      <vt:lpstr>2.2 Matrix Multiplation</vt:lpstr>
      <vt:lpstr>Definitions</vt:lpstr>
      <vt:lpstr>Example 24</vt:lpstr>
      <vt:lpstr>PowerPoint Presentation</vt:lpstr>
      <vt:lpstr>Example 25</vt:lpstr>
      <vt:lpstr>Definition</vt:lpstr>
      <vt:lpstr>Example 29</vt:lpstr>
      <vt:lpstr>Example 29 : Solution (cont)</vt:lpstr>
      <vt:lpstr>Theorem</vt:lpstr>
      <vt:lpstr>Final Thoughts</vt:lpstr>
      <vt:lpstr>2.3 Visualizing Matrix Arithmetic in 2D</vt:lpstr>
      <vt:lpstr>Graphing a Vector</vt:lpstr>
      <vt:lpstr>Example 32</vt:lpstr>
      <vt:lpstr>Example 34</vt:lpstr>
      <vt:lpstr>Example 36</vt:lpstr>
      <vt:lpstr>PowerPoint Presentation</vt:lpstr>
      <vt:lpstr>Example 40</vt:lpstr>
      <vt:lpstr>2.4 Vector Solutions to Linear Systems</vt:lpstr>
      <vt:lpstr>Example 44</vt:lpstr>
      <vt:lpstr>Example 44 (cont)</vt:lpstr>
      <vt:lpstr>Example 46</vt:lpstr>
      <vt:lpstr>PowerPoint Presentation</vt:lpstr>
      <vt:lpstr>Determining How Many Solutions</vt:lpstr>
      <vt:lpstr>Key Idea</vt:lpstr>
      <vt:lpstr>Example 49</vt:lpstr>
      <vt:lpstr>Example 50</vt:lpstr>
      <vt:lpstr>Example 47</vt:lpstr>
      <vt:lpstr>Example 47 (cont)</vt:lpstr>
      <vt:lpstr>2.5 Solving Matrix Equations AX = B</vt:lpstr>
      <vt:lpstr>Overview of (new) Problem Solving Method</vt:lpstr>
      <vt:lpstr>Example 51</vt:lpstr>
      <vt:lpstr>Why Does This Work?</vt:lpstr>
      <vt:lpstr>Why Does This Work? (cont)</vt:lpstr>
      <vt:lpstr>Key Idea</vt:lpstr>
      <vt:lpstr>2.6 The Matrix Inverse</vt:lpstr>
      <vt:lpstr>Inverse 101</vt:lpstr>
      <vt:lpstr>Example 53</vt:lpstr>
      <vt:lpstr>Example 54</vt:lpstr>
      <vt:lpstr>Key Idea</vt:lpstr>
      <vt:lpstr>PowerPoint Presentation</vt:lpstr>
      <vt:lpstr>Theorem</vt:lpstr>
      <vt:lpstr>What if A-1 exists?</vt:lpstr>
      <vt:lpstr>Theorem (we just proved)</vt:lpstr>
      <vt:lpstr>Example 57</vt:lpstr>
      <vt:lpstr>2.7 Properties of Matrix Inverse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Longin Jan Latecki</cp:lastModifiedBy>
  <cp:revision>51</cp:revision>
  <dcterms:created xsi:type="dcterms:W3CDTF">2020-10-08T21:07:11Z</dcterms:created>
  <dcterms:modified xsi:type="dcterms:W3CDTF">2024-10-26T19:55:21Z</dcterms:modified>
</cp:coreProperties>
</file>