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7" r:id="rId14"/>
    <p:sldId id="281" r:id="rId15"/>
    <p:sldId id="282" r:id="rId16"/>
    <p:sldId id="287" r:id="rId17"/>
    <p:sldId id="288" r:id="rId18"/>
    <p:sldId id="289" r:id="rId19"/>
    <p:sldId id="290" r:id="rId20"/>
    <p:sldId id="291" r:id="rId21"/>
    <p:sldId id="293" r:id="rId22"/>
    <p:sldId id="295" r:id="rId23"/>
    <p:sldId id="283" r:id="rId24"/>
    <p:sldId id="284" r:id="rId25"/>
    <p:sldId id="285" r:id="rId26"/>
    <p:sldId id="286" r:id="rId27"/>
    <p:sldId id="296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70" r:id="rId37"/>
    <p:sldId id="345" r:id="rId38"/>
    <p:sldId id="346" r:id="rId39"/>
    <p:sldId id="307" r:id="rId40"/>
    <p:sldId id="309" r:id="rId41"/>
    <p:sldId id="313" r:id="rId42"/>
    <p:sldId id="312" r:id="rId43"/>
    <p:sldId id="310" r:id="rId44"/>
    <p:sldId id="317" r:id="rId45"/>
    <p:sldId id="311" r:id="rId46"/>
    <p:sldId id="314" r:id="rId47"/>
    <p:sldId id="316" r:id="rId48"/>
    <p:sldId id="321" r:id="rId49"/>
    <p:sldId id="319" r:id="rId50"/>
    <p:sldId id="320" r:id="rId51"/>
    <p:sldId id="322" r:id="rId52"/>
    <p:sldId id="324" r:id="rId53"/>
    <p:sldId id="326" r:id="rId54"/>
    <p:sldId id="330" r:id="rId55"/>
    <p:sldId id="331" r:id="rId56"/>
    <p:sldId id="333" r:id="rId57"/>
    <p:sldId id="334" r:id="rId58"/>
    <p:sldId id="337" r:id="rId59"/>
    <p:sldId id="339" r:id="rId60"/>
    <p:sldId id="347" r:id="rId61"/>
    <p:sldId id="348" r:id="rId62"/>
    <p:sldId id="349" r:id="rId63"/>
    <p:sldId id="353" r:id="rId64"/>
    <p:sldId id="352" r:id="rId65"/>
    <p:sldId id="350" r:id="rId66"/>
  </p:sldIdLst>
  <p:sldSz cx="12192000" cy="6858000"/>
  <p:notesSz cx="6858000" cy="9144000"/>
  <p:embeddedFontLs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B7F8F-0B20-40C2-9DB4-3B7DD40DBDB2}" v="141" dt="2020-10-13T22:12:53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5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9122"/>
            <a:ext cx="9144000" cy="1096402"/>
          </a:xfrm>
        </p:spPr>
        <p:txBody>
          <a:bodyPr>
            <a:normAutofit/>
          </a:bodyPr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Instructor Longin Jan Latecki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94121-CC59-179E-B3C2-28CEBE5B0E32}"/>
              </a:ext>
            </a:extLst>
          </p:cNvPr>
          <p:cNvSpPr txBox="1"/>
          <p:nvPr/>
        </p:nvSpPr>
        <p:spPr>
          <a:xfrm>
            <a:off x="3861827" y="2027376"/>
            <a:ext cx="4468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Systems of Linear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FE24F-9BC8-3CF0-3B5D-BAA0BE349717}"/>
              </a:ext>
            </a:extLst>
          </p:cNvPr>
          <p:cNvSpPr txBox="1"/>
          <p:nvPr/>
        </p:nvSpPr>
        <p:spPr>
          <a:xfrm>
            <a:off x="2915705" y="5257800"/>
            <a:ext cx="6360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will cover most but not all sections in Hartman’s book.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Read the corresponding sections!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352DA-28F2-412F-989E-B4AEE8D6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69" y="1690688"/>
            <a:ext cx="1609725" cy="8763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E2A1CBD-76C3-4F06-AE1F-0E269492F92E}"/>
              </a:ext>
            </a:extLst>
          </p:cNvPr>
          <p:cNvSpPr/>
          <p:nvPr/>
        </p:nvSpPr>
        <p:spPr>
          <a:xfrm>
            <a:off x="3513970" y="3335466"/>
            <a:ext cx="601579" cy="854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77646-8700-4C4D-B87A-A5D809D0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06" y="4850364"/>
            <a:ext cx="4791075" cy="8763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Same Problem from 1.1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2058A42-51F2-4F21-B923-D714562D1B78}"/>
              </a:ext>
            </a:extLst>
          </p:cNvPr>
          <p:cNvSpPr txBox="1">
            <a:spLocks/>
          </p:cNvSpPr>
          <p:nvPr/>
        </p:nvSpPr>
        <p:spPr>
          <a:xfrm>
            <a:off x="7992978" y="46257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Augmented</a:t>
            </a:r>
            <a:br>
              <a:rPr lang="en-US" dirty="0"/>
            </a:br>
            <a:r>
              <a:rPr lang="en-US" dirty="0"/>
              <a:t>matrix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4BAEA9-A25E-454B-BD09-2B25538A23D4}"/>
              </a:ext>
            </a:extLst>
          </p:cNvPr>
          <p:cNvSpPr/>
          <p:nvPr/>
        </p:nvSpPr>
        <p:spPr>
          <a:xfrm>
            <a:off x="5568043" y="4625732"/>
            <a:ext cx="2008414" cy="13255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Or More Formally…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BDB2F4-0E79-4285-8899-7ACA7CABD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646" y="1825625"/>
            <a:ext cx="5992707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1BF5B-B987-4E94-AF53-4D686702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83" y="1190561"/>
            <a:ext cx="7514129" cy="54560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Using Augmented Matrices and Gaussian Elimination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EE924C-DA42-4113-A028-90BE90DBC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augmented matrices to find solutions to linear equations by using essentially the same steps we used above. Every time we used the word “</a:t>
            </a:r>
            <a:r>
              <a:rPr lang="en-US" b="1" dirty="0"/>
              <a:t>equation</a:t>
            </a:r>
            <a:r>
              <a:rPr lang="en-US" dirty="0"/>
              <a:t>” above, substitute the word “</a:t>
            </a:r>
            <a:r>
              <a:rPr lang="en-US" b="1" dirty="0"/>
              <a:t>row</a:t>
            </a:r>
            <a:r>
              <a:rPr lang="en-US" dirty="0"/>
              <a:t>,” as we show below. The comments explain how we get from the current set of equations (or matrix) to the one on the next line.</a:t>
            </a:r>
          </a:p>
          <a:p>
            <a:r>
              <a:rPr lang="en-US" dirty="0"/>
              <a:t>We can use a shorthand to describe matrix operations; let R1, R2 represent “row 1” and “row 2,” respectively. We can write “add row 1 to row 3, and replace row 3 with that sum” as “</a:t>
            </a:r>
            <a:r>
              <a:rPr lang="en-US" b="1" dirty="0"/>
              <a:t>R1 + R3 → R3</a:t>
            </a:r>
            <a:r>
              <a:rPr lang="en-US" dirty="0"/>
              <a:t>.” The expression “</a:t>
            </a:r>
            <a:r>
              <a:rPr lang="en-US" b="1" dirty="0"/>
              <a:t>R1 ↔ R2</a:t>
            </a:r>
            <a:r>
              <a:rPr lang="en-US" dirty="0"/>
              <a:t>” means “interchange row 1 and row 2.”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Elementary Row Operations and Gaussian Elimination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Quick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1D8BC-F3E5-4EE9-A4CE-A48185C4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earlier how we could write all the information of a system of equations in a matrix.</a:t>
            </a:r>
          </a:p>
          <a:p>
            <a:endParaRPr lang="en-US" dirty="0"/>
          </a:p>
          <a:p>
            <a:r>
              <a:rPr lang="en-US" dirty="0"/>
              <a:t>Simply replace the word “equation” above with the word “row”.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24178D-A73E-4A4D-B192-8754B82C6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53" y="1432172"/>
            <a:ext cx="9941602" cy="3680508"/>
          </a:xfr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981B0-03D2-298E-AD49-D49A735EBBAE}"/>
              </a:ext>
            </a:extLst>
          </p:cNvPr>
          <p:cNvSpPr txBox="1"/>
          <p:nvPr/>
        </p:nvSpPr>
        <p:spPr>
          <a:xfrm>
            <a:off x="7825628" y="3174962"/>
            <a:ext cx="1840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R3 + 5R1 → R3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F924F-2F2A-F879-C438-C54A2A16BDD1}"/>
              </a:ext>
            </a:extLst>
          </p:cNvPr>
          <p:cNvSpPr txBox="1"/>
          <p:nvPr/>
        </p:nvSpPr>
        <p:spPr>
          <a:xfrm>
            <a:off x="7825628" y="3731332"/>
            <a:ext cx="1840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5R2 → R2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45075-A5C8-7335-7622-A98D9CEA939E}"/>
              </a:ext>
            </a:extLst>
          </p:cNvPr>
          <p:cNvSpPr txBox="1"/>
          <p:nvPr/>
        </p:nvSpPr>
        <p:spPr>
          <a:xfrm>
            <a:off x="7808260" y="4191847"/>
            <a:ext cx="1336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R1 ↔ R2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6A35ED-6107-46CD-9CD0-9DE93C78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31" y="2209674"/>
            <a:ext cx="9925737" cy="243865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 :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3A78D-EDFD-4B1E-A6C6-B247E21C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18" y="1469523"/>
            <a:ext cx="4122623" cy="132556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5EC9AEC-9F9B-49AB-905F-29F8C350F872}"/>
              </a:ext>
            </a:extLst>
          </p:cNvPr>
          <p:cNvSpPr/>
          <p:nvPr/>
        </p:nvSpPr>
        <p:spPr>
          <a:xfrm>
            <a:off x="5042950" y="2861260"/>
            <a:ext cx="930442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6E4DD-3A7C-4291-92EA-02E44E37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277" y="4252997"/>
            <a:ext cx="3792264" cy="1702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4D021-A201-43E7-BF3A-E401EBF2030C}"/>
              </a:ext>
            </a:extLst>
          </p:cNvPr>
          <p:cNvSpPr txBox="1"/>
          <p:nvPr/>
        </p:nvSpPr>
        <p:spPr>
          <a:xfrm>
            <a:off x="7898687" y="4734817"/>
            <a:ext cx="3455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Our next step is to change the</a:t>
            </a:r>
          </a:p>
          <a:p>
            <a:r>
              <a:rPr lang="en-US" sz="2100" dirty="0"/>
              <a:t>entry in the box to a 1.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9" y="558531"/>
            <a:ext cx="5122879" cy="6097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4 : Solution (</a:t>
            </a:r>
            <a:r>
              <a:rPr lang="en-US" sz="3600" b="1" dirty="0" err="1">
                <a:solidFill>
                  <a:srgbClr val="0070C0"/>
                </a:solidFill>
              </a:rPr>
              <a:t>cont</a:t>
            </a:r>
            <a:r>
              <a:rPr lang="en-US" sz="3600" b="1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BB4560-B37A-4713-AF11-F52B44323B84}"/>
              </a:ext>
            </a:extLst>
          </p:cNvPr>
          <p:cNvGrpSpPr/>
          <p:nvPr/>
        </p:nvGrpSpPr>
        <p:grpSpPr>
          <a:xfrm>
            <a:off x="1269375" y="1690688"/>
            <a:ext cx="6323896" cy="4308178"/>
            <a:chOff x="4182362" y="2819400"/>
            <a:chExt cx="4114800" cy="25669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362617-F4F8-403E-84F8-8D53C8549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2362" y="4348162"/>
              <a:ext cx="4114800" cy="1038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EE39D2-15BA-47EB-8752-67512E3DF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2266" y="2819400"/>
              <a:ext cx="3848100" cy="12192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080E6C-07B2-48F6-AF6A-02B4F9F5B352}"/>
              </a:ext>
            </a:extLst>
          </p:cNvPr>
          <p:cNvSpPr txBox="1"/>
          <p:nvPr/>
        </p:nvSpPr>
        <p:spPr>
          <a:xfrm>
            <a:off x="7593271" y="2604217"/>
            <a:ext cx="334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now created a leading 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11251-4464-4B21-AC3F-5B9C15C780DE}"/>
              </a:ext>
            </a:extLst>
          </p:cNvPr>
          <p:cNvSpPr txBox="1"/>
          <p:nvPr/>
        </p:nvSpPr>
        <p:spPr>
          <a:xfrm>
            <a:off x="7600873" y="3244334"/>
            <a:ext cx="405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next step is to put zeros under this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8D43E-BDD8-488F-969F-A317760C1501}"/>
              </a:ext>
            </a:extLst>
          </p:cNvPr>
          <p:cNvSpPr txBox="1"/>
          <p:nvPr/>
        </p:nvSpPr>
        <p:spPr>
          <a:xfrm>
            <a:off x="7600873" y="5127638"/>
            <a:ext cx="366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want to put a 1 (if possible)</a:t>
            </a:r>
          </a:p>
          <a:p>
            <a:r>
              <a:rPr lang="en-US" dirty="0"/>
              <a:t>in the entry where the box is.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5A175-98AF-BCB5-9F50-3B070D522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806" y="411908"/>
            <a:ext cx="3262982" cy="12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B879B-F5E5-4A47-8E9C-6A674798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651959"/>
            <a:ext cx="7358959" cy="3670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ECF35-E5C9-4285-9D13-9BDA0CB0705B}"/>
              </a:ext>
            </a:extLst>
          </p:cNvPr>
          <p:cNvSpPr txBox="1"/>
          <p:nvPr/>
        </p:nvSpPr>
        <p:spPr>
          <a:xfrm>
            <a:off x="7367452" y="3755572"/>
            <a:ext cx="398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now created another leading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6BAB9-EE93-4485-ABBD-09E4CCB660EE}"/>
              </a:ext>
            </a:extLst>
          </p:cNvPr>
          <p:cNvSpPr txBox="1"/>
          <p:nvPr/>
        </p:nvSpPr>
        <p:spPr>
          <a:xfrm>
            <a:off x="7367452" y="4292434"/>
            <a:ext cx="416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now want to put zeroes underneath it,</a:t>
            </a:r>
          </a:p>
          <a:p>
            <a:r>
              <a:rPr lang="en-US" dirty="0"/>
              <a:t>but this has already been done by our</a:t>
            </a:r>
          </a:p>
          <a:p>
            <a:r>
              <a:rPr lang="en-US" dirty="0"/>
              <a:t>previous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4161-F1F0-41A0-86F2-32A00D2393AC}"/>
              </a:ext>
            </a:extLst>
          </p:cNvPr>
          <p:cNvSpPr txBox="1"/>
          <p:nvPr/>
        </p:nvSpPr>
        <p:spPr>
          <a:xfrm>
            <a:off x="7439641" y="5440757"/>
            <a:ext cx="3342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want to turn the number</a:t>
            </a:r>
          </a:p>
          <a:p>
            <a:r>
              <a:rPr lang="en-US" dirty="0"/>
              <a:t>in the box to 1 again.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4805"/>
            <a:ext cx="10515600" cy="830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1.1 Introduction to Linear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5D277-1DD8-7D30-FFD7-DC0EC826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4" y="1078860"/>
            <a:ext cx="8549481" cy="559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86994-CA55-D3C8-9199-891681B3F565}"/>
              </a:ext>
            </a:extLst>
          </p:cNvPr>
          <p:cNvSpPr txBox="1"/>
          <p:nvPr/>
        </p:nvSpPr>
        <p:spPr>
          <a:xfrm>
            <a:off x="10669586" y="5986360"/>
            <a:ext cx="1311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By David Dobor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C16FE-E3A0-4E7F-8F6D-AF6FED21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85" y="1690688"/>
            <a:ext cx="5102694" cy="1545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6EF34-2A60-4E52-9EF4-6FAC10FA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494" y="3039448"/>
            <a:ext cx="5744264" cy="2938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D8606-B17B-4D41-AFFE-860E5176540A}"/>
              </a:ext>
            </a:extLst>
          </p:cNvPr>
          <p:cNvSpPr txBox="1"/>
          <p:nvPr/>
        </p:nvSpPr>
        <p:spPr>
          <a:xfrm>
            <a:off x="8559887" y="2259922"/>
            <a:ext cx="310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ends what we will refer to </a:t>
            </a:r>
          </a:p>
          <a:p>
            <a:r>
              <a:rPr lang="en-US" dirty="0"/>
              <a:t>as </a:t>
            </a:r>
            <a:r>
              <a:rPr lang="en-US" b="1" dirty="0"/>
              <a:t>forward steps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832A7-00F9-4AB7-8AC0-3FC57F0FE317}"/>
              </a:ext>
            </a:extLst>
          </p:cNvPr>
          <p:cNvSpPr txBox="1"/>
          <p:nvPr/>
        </p:nvSpPr>
        <p:spPr>
          <a:xfrm>
            <a:off x="9069683" y="4185573"/>
            <a:ext cx="270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steps are referred to</a:t>
            </a:r>
          </a:p>
          <a:p>
            <a:r>
              <a:rPr lang="en-US" dirty="0"/>
              <a:t>as </a:t>
            </a:r>
            <a:r>
              <a:rPr lang="en-US" b="1" dirty="0"/>
              <a:t>backward steps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7840DB-EC7B-417B-A036-01F2CCF0AC35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8244479" y="3967843"/>
            <a:ext cx="825204" cy="54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B2EFA5-1161-45D3-9EE8-5F4BCD73CF77}"/>
              </a:ext>
            </a:extLst>
          </p:cNvPr>
          <p:cNvCxnSpPr>
            <a:cxnSpLocks/>
          </p:cNvCxnSpPr>
          <p:nvPr/>
        </p:nvCxnSpPr>
        <p:spPr>
          <a:xfrm flipH="1">
            <a:off x="8244480" y="4726469"/>
            <a:ext cx="825203" cy="61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446CBE-68EF-47E1-A226-3BC7E66E03D1}"/>
              </a:ext>
            </a:extLst>
          </p:cNvPr>
          <p:cNvSpPr txBox="1"/>
          <p:nvPr/>
        </p:nvSpPr>
        <p:spPr>
          <a:xfrm>
            <a:off x="2987570" y="6066730"/>
            <a:ext cx="687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is now easy to read off the solution as x</a:t>
            </a:r>
            <a:r>
              <a:rPr lang="en-US" sz="2000" baseline="-25000" dirty="0"/>
              <a:t>1</a:t>
            </a:r>
            <a:r>
              <a:rPr lang="en-US" sz="2000" dirty="0"/>
              <a:t> = 7, x</a:t>
            </a:r>
            <a:r>
              <a:rPr lang="en-US" sz="2000" baseline="-25000" dirty="0"/>
              <a:t>2</a:t>
            </a:r>
            <a:r>
              <a:rPr lang="en-US" sz="2000" dirty="0"/>
              <a:t> = -2 and x</a:t>
            </a:r>
            <a:r>
              <a:rPr lang="en-US" sz="2000" baseline="-25000" dirty="0"/>
              <a:t>3</a:t>
            </a:r>
            <a:r>
              <a:rPr lang="en-US" sz="2000" dirty="0"/>
              <a:t> = 3;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BEC1860-5F0B-482F-BBE0-9481FA73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91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03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Forward Steps Result in: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A67B4-B702-4B52-8645-7D227C6F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3" y="1400683"/>
            <a:ext cx="9651875" cy="2650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B88BF7-255F-41E5-AA2E-42952E40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87" y="4980658"/>
            <a:ext cx="10998536" cy="10807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9F21D0-74BA-447C-B377-C0AD9C4443B2}"/>
              </a:ext>
            </a:extLst>
          </p:cNvPr>
          <p:cNvSpPr txBox="1">
            <a:spLocks/>
          </p:cNvSpPr>
          <p:nvPr/>
        </p:nvSpPr>
        <p:spPr>
          <a:xfrm>
            <a:off x="68958" y="36550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Backward Steps:</a:t>
            </a:r>
          </a:p>
        </p:txBody>
      </p:sp>
    </p:spTree>
    <p:extLst>
      <p:ext uri="{BB962C8B-B14F-4D97-AF65-F5344CB8AC3E}">
        <p14:creationId xmlns:p14="http://schemas.microsoft.com/office/powerpoint/2010/main" val="221942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A066D-0CD8-4B57-8A13-FC3A7445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85" y="432865"/>
            <a:ext cx="8204565" cy="55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Effects of Elementary Row Operations…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16D7E-BF26-42B0-A03F-6D3C3217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0710"/>
            <a:ext cx="10830186" cy="41997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188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5CF1-3A94-4CE8-8B68-3F9D6DD3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E20D8B-C0D7-48C9-80BD-113E39808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805" y="470602"/>
            <a:ext cx="7252631" cy="6022274"/>
          </a:xfr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013001-92A4-4390-A2F3-1F633554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6E42E-48D6-6147-9F78-6A1006E1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0" y="3002763"/>
            <a:ext cx="30600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3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D9451-A21F-402D-B01B-BEFD93600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724" y="2240975"/>
            <a:ext cx="5734552" cy="4251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2FDE9-8A78-450A-B9C0-9F88E7924C4D}"/>
              </a:ext>
            </a:extLst>
          </p:cNvPr>
          <p:cNvSpPr txBox="1"/>
          <p:nvPr/>
        </p:nvSpPr>
        <p:spPr>
          <a:xfrm>
            <a:off x="2056272" y="1690688"/>
            <a:ext cx="824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 following matrices is in reduced row echelon form?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143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A0E8-2802-4F7E-9BF7-767ACF6E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them except for e), f), and h) are in reduced row echelon form.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 : 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75C45-956E-4CCB-8D08-A67EE820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1" y="2990850"/>
            <a:ext cx="1647825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71183-41EE-454B-8C32-A99D5672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23" y="4193381"/>
            <a:ext cx="1524000" cy="82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3727A-47FF-4B6F-A3D9-F3AB06CD4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48" y="5348287"/>
            <a:ext cx="1276350" cy="847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ACA7C2-8BEF-4072-B16F-43ACC7B37F48}"/>
              </a:ext>
            </a:extLst>
          </p:cNvPr>
          <p:cNvSpPr txBox="1"/>
          <p:nvPr/>
        </p:nvSpPr>
        <p:spPr>
          <a:xfrm>
            <a:off x="3007895" y="3236496"/>
            <a:ext cx="485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row of all zeros should be at the bottom.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D7BD1-7342-40B5-8774-5EB78615AF83}"/>
              </a:ext>
            </a:extLst>
          </p:cNvPr>
          <p:cNvSpPr txBox="1"/>
          <p:nvPr/>
        </p:nvSpPr>
        <p:spPr>
          <a:xfrm>
            <a:off x="3007894" y="4415404"/>
            <a:ext cx="5691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first nonzero entries in rows 2 and 3 should be 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B09D8-8CFE-4F5B-BE4C-D3F1A45291AE}"/>
              </a:ext>
            </a:extLst>
          </p:cNvPr>
          <p:cNvSpPr txBox="1"/>
          <p:nvPr/>
        </p:nvSpPr>
        <p:spPr>
          <a:xfrm>
            <a:off x="3007894" y="5382328"/>
            <a:ext cx="7452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first entry in column 2 should be zero; the second 1 in column 2 is</a:t>
            </a:r>
          </a:p>
          <a:p>
            <a:r>
              <a:rPr lang="en-US" sz="2000" dirty="0"/>
              <a:t>a leading one, hence all other entries in that column should be 0.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5953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4D866-2551-4656-8CCB-34BE6427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5" y="2324466"/>
            <a:ext cx="10485705" cy="22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 : Solution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B7751-DB79-4225-AB32-19EF3E77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9" y="2092879"/>
            <a:ext cx="38100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691270-4868-44AB-A263-8E7BB252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86" y="3882588"/>
            <a:ext cx="4314825" cy="88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C7CD5-889E-4F96-9DF7-10B485D7E554}"/>
              </a:ext>
            </a:extLst>
          </p:cNvPr>
          <p:cNvSpPr txBox="1"/>
          <p:nvPr/>
        </p:nvSpPr>
        <p:spPr>
          <a:xfrm>
            <a:off x="2897431" y="1649966"/>
            <a:ext cx="639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Make the entry in the first column and first row a 1 (a leading 1).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7178C-D94C-4EA4-909E-0221818166A5}"/>
              </a:ext>
            </a:extLst>
          </p:cNvPr>
          <p:cNvSpPr txBox="1"/>
          <p:nvPr/>
        </p:nvSpPr>
        <p:spPr>
          <a:xfrm>
            <a:off x="3218993" y="3439675"/>
            <a:ext cx="607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Put zeroes in the column below this newly formed leading 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C84B4-15C4-4917-9104-F89C8A8BFE07}"/>
              </a:ext>
            </a:extLst>
          </p:cNvPr>
          <p:cNvSpPr txBox="1"/>
          <p:nvPr/>
        </p:nvSpPr>
        <p:spPr>
          <a:xfrm>
            <a:off x="3218993" y="5036850"/>
            <a:ext cx="674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We now want to put a 1 (a leading 1) in the above box (if possible).</a:t>
            </a:r>
          </a:p>
          <a:p>
            <a:r>
              <a:rPr lang="en-US" dirty="0"/>
              <a:t>As it turns out, this is not possible.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39465-90BC-4697-A806-F818E421FEB7}"/>
              </a:ext>
            </a:extLst>
          </p:cNvPr>
          <p:cNvSpPr txBox="1"/>
          <p:nvPr/>
        </p:nvSpPr>
        <p:spPr>
          <a:xfrm>
            <a:off x="3218993" y="5967947"/>
            <a:ext cx="741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Next we want to put a 1 where the -1 is (in the 3</a:t>
            </a:r>
            <a:r>
              <a:rPr lang="en-US" baseline="30000" dirty="0"/>
              <a:t>rd</a:t>
            </a:r>
            <a:r>
              <a:rPr lang="en-US" dirty="0"/>
              <a:t> column of the 2</a:t>
            </a:r>
            <a:r>
              <a:rPr lang="en-US" baseline="30000" dirty="0"/>
              <a:t>nd</a:t>
            </a:r>
            <a:r>
              <a:rPr lang="en-US" dirty="0"/>
              <a:t> row).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9BDDE-BE73-8AF9-E44E-17D32BEEB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76820"/>
            <a:ext cx="2803629" cy="9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7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FBC93-5D2F-46D1-AF3F-618CA5B6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52" y="1527400"/>
            <a:ext cx="6780858" cy="1593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F6E92-104C-417E-B4F0-FE1986D42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164" y="3289525"/>
            <a:ext cx="6569466" cy="1512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251F6C-48BF-4E3E-8634-BAC0EF20B2E8}"/>
              </a:ext>
            </a:extLst>
          </p:cNvPr>
          <p:cNvSpPr txBox="1"/>
          <p:nvPr/>
        </p:nvSpPr>
        <p:spPr>
          <a:xfrm>
            <a:off x="2919153" y="4860937"/>
            <a:ext cx="6929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5. Now we want to put a 1 in the position where the box is.</a:t>
            </a:r>
          </a:p>
          <a:p>
            <a:r>
              <a:rPr lang="en-US" sz="2000" dirty="0"/>
              <a:t>Because this is not possible, we are done with our forward steps.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4A763-5174-4A66-AAC0-4DB9E3CEF5D7}"/>
              </a:ext>
            </a:extLst>
          </p:cNvPr>
          <p:cNvSpPr txBox="1"/>
          <p:nvPr/>
        </p:nvSpPr>
        <p:spPr>
          <a:xfrm>
            <a:off x="2919152" y="5683126"/>
            <a:ext cx="7340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6. Our last goal is to put a 0 above each of the leading 1s (in this case</a:t>
            </a:r>
            <a:br>
              <a:rPr lang="en-US" sz="2000" dirty="0"/>
            </a:br>
            <a:r>
              <a:rPr lang="en-US" sz="2000" dirty="0"/>
              <a:t>there is only one leading 1 to deal with). See next page.</a:t>
            </a: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950D-C7EA-4566-89B8-7677B994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a jar contains red, blue and green marbles. You are told that there are a total of 30 marbles in the jar; there are twice as many red marbles as green ones; the number of blue marbles is the same as the sum of the red and green marbles. How many marbles of each color are there?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A8CA3-DA02-4C45-A624-0357B7BCC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56" y="4388094"/>
            <a:ext cx="7376700" cy="170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6E874-4B4C-4DE0-BE5A-AE0B56AB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873" y="1451561"/>
            <a:ext cx="6569466" cy="15122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DF02096-84AB-49FE-A43E-CFF8F4A5AA92}"/>
              </a:ext>
            </a:extLst>
          </p:cNvPr>
          <p:cNvSpPr/>
          <p:nvPr/>
        </p:nvSpPr>
        <p:spPr>
          <a:xfrm>
            <a:off x="4844093" y="3013185"/>
            <a:ext cx="930442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From Matrix to Systems of Linear Equations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01284-35F2-4C3C-8375-159B40DD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0" y="2375727"/>
            <a:ext cx="10515600" cy="2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 – Reviewing Systems of Linear Eq.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01284-35F2-4C3C-8375-159B40DD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0" y="2375727"/>
            <a:ext cx="10515600" cy="2106545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D96C91C0-EFFF-44A7-B87F-DF40A6564717}"/>
              </a:ext>
            </a:extLst>
          </p:cNvPr>
          <p:cNvSpPr/>
          <p:nvPr/>
        </p:nvSpPr>
        <p:spPr>
          <a:xfrm>
            <a:off x="6606150" y="4504529"/>
            <a:ext cx="930442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0CB5A-A02D-4D5C-8ABF-FE46DF9632F0}"/>
              </a:ext>
            </a:extLst>
          </p:cNvPr>
          <p:cNvSpPr txBox="1"/>
          <p:nvPr/>
        </p:nvSpPr>
        <p:spPr>
          <a:xfrm>
            <a:off x="4911876" y="5976288"/>
            <a:ext cx="468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Here we skip a few steps…</a:t>
            </a:r>
          </a:p>
        </p:txBody>
      </p:sp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 – Reviewing Systems of Linear Eq.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BC341-C054-44FC-8F33-54B71CD0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2179478"/>
            <a:ext cx="10423902" cy="3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 – Reviewing Systems of Linear Eq.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D5685-B6E9-4992-9C0D-73B1B2E3AF19}"/>
              </a:ext>
            </a:extLst>
          </p:cNvPr>
          <p:cNvGrpSpPr/>
          <p:nvPr/>
        </p:nvGrpSpPr>
        <p:grpSpPr>
          <a:xfrm>
            <a:off x="2213541" y="2276021"/>
            <a:ext cx="7764917" cy="3106511"/>
            <a:chOff x="2767012" y="2543175"/>
            <a:chExt cx="6657975" cy="22021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8807A6-6338-4635-9912-34660212E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7012" y="2543175"/>
              <a:ext cx="6657975" cy="17716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E8F96D-14A4-4B73-9765-0BB52CF0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8815" y="4402384"/>
              <a:ext cx="112395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Example 7 – Reviewing Systems of Linear Eq.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C9F51-6083-4CA7-9DBD-767F702F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26" y="1857375"/>
            <a:ext cx="9370559" cy="4055716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373CEE1-9607-470A-B7D8-2025831FCFC1}"/>
              </a:ext>
            </a:extLst>
          </p:cNvPr>
          <p:cNvSpPr/>
          <p:nvPr/>
        </p:nvSpPr>
        <p:spPr>
          <a:xfrm>
            <a:off x="6972301" y="4686300"/>
            <a:ext cx="2073729" cy="1226791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8" y="157395"/>
            <a:ext cx="10515600" cy="19333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 for first system of linear equations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DE6F7-632C-433A-B39F-9E96D1874C3F}"/>
              </a:ext>
            </a:extLst>
          </p:cNvPr>
          <p:cNvGrpSpPr/>
          <p:nvPr/>
        </p:nvGrpSpPr>
        <p:grpSpPr>
          <a:xfrm>
            <a:off x="6316927" y="254062"/>
            <a:ext cx="5942577" cy="5425630"/>
            <a:chOff x="3081337" y="1743075"/>
            <a:chExt cx="5724525" cy="51149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DDA60C-8286-4E89-BF0A-B2D45AA0E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337" y="3390900"/>
              <a:ext cx="5724525" cy="3467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DD3274-29B6-43B4-B67A-A69834BC3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337" y="1743075"/>
              <a:ext cx="5419725" cy="16478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F8F3B95-49F8-4FB2-BA13-154E89495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8" y="525331"/>
            <a:ext cx="6272969" cy="5733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63ED8-300F-42BF-8069-88EE17C04B62}"/>
              </a:ext>
            </a:extLst>
          </p:cNvPr>
          <p:cNvSpPr txBox="1"/>
          <p:nvPr/>
        </p:nvSpPr>
        <p:spPr>
          <a:xfrm>
            <a:off x="6706558" y="5787489"/>
            <a:ext cx="503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row of the matrix can be interpreted as </a:t>
            </a:r>
            <a:br>
              <a:rPr lang="en-US" dirty="0"/>
            </a:br>
            <a:r>
              <a:rPr lang="en-US" dirty="0"/>
              <a:t>“b + 0g + 0r = 15,” or more concisely, “b = 15.”</a:t>
            </a:r>
          </a:p>
        </p:txBody>
      </p:sp>
    </p:spTree>
    <p:extLst>
      <p:ext uri="{BB962C8B-B14F-4D97-AF65-F5344CB8AC3E}">
        <p14:creationId xmlns:p14="http://schemas.microsoft.com/office/powerpoint/2010/main" val="374135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B238-94AF-46E5-8FFB-7DE6FA14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2" y="20505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AA458-96C6-4607-A8F2-E7CF6FEA9D4A}"/>
                  </a:ext>
                </a:extLst>
              </p:cNvPr>
              <p:cNvSpPr txBox="1"/>
              <p:nvPr/>
            </p:nvSpPr>
            <p:spPr>
              <a:xfrm>
                <a:off x="293038" y="988107"/>
                <a:ext cx="6340964" cy="4881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example,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– 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– 2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+ 1/2x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0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system of three equations in the three variables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This can be written in the matrix form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 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8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18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a linear system is an assignment of numbers to the variables such that all the equations are simultaneously satisfied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 to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system above 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  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– 2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– 2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AA458-96C6-4607-A8F2-E7CF6FEA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38" y="988107"/>
                <a:ext cx="6340964" cy="4881786"/>
              </a:xfrm>
              <a:prstGeom prst="rect">
                <a:avLst/>
              </a:prstGeom>
              <a:blipFill>
                <a:blip r:embed="rId2"/>
                <a:stretch>
                  <a:fillRect l="-769" t="-624" b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EA8A21E-0468-4CAB-8F8B-F93393F48CB8}"/>
              </a:ext>
            </a:extLst>
          </p:cNvPr>
          <p:cNvSpPr txBox="1"/>
          <p:nvPr/>
        </p:nvSpPr>
        <p:spPr>
          <a:xfrm>
            <a:off x="5889903" y="703929"/>
            <a:ext cx="6097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Given a system of linear equations represented in the matrix form as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its augmented matrix is obtained by concatenating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-by-1 column vector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-by-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creating </a:t>
            </a:r>
            <a:r>
              <a:rPr lang="en-US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-by-(</a:t>
            </a:r>
            <a:r>
              <a:rPr lang="en-US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+1) augmented matrix [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|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63B700-9740-4AFA-8778-B1AD75758533}"/>
                  </a:ext>
                </a:extLst>
              </p:cNvPr>
              <p:cNvSpPr txBox="1"/>
              <p:nvPr/>
            </p:nvSpPr>
            <p:spPr>
              <a:xfrm>
                <a:off x="6673382" y="2168720"/>
                <a:ext cx="5313543" cy="207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[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63B700-9740-4AFA-8778-B1AD7575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382" y="2168720"/>
                <a:ext cx="5313543" cy="207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B4FADC4-77F2-482C-8399-FCBE5652E0FE}"/>
              </a:ext>
            </a:extLst>
          </p:cNvPr>
          <p:cNvSpPr txBox="1"/>
          <p:nvPr/>
        </p:nvSpPr>
        <p:spPr>
          <a:xfrm>
            <a:off x="6094978" y="5211025"/>
            <a:ext cx="6097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can then solve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applying Gaussian elimination to [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|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transforming it into a reduced row echelon form.</a:t>
            </a:r>
          </a:p>
        </p:txBody>
      </p:sp>
    </p:spTree>
    <p:extLst>
      <p:ext uri="{BB962C8B-B14F-4D97-AF65-F5344CB8AC3E}">
        <p14:creationId xmlns:p14="http://schemas.microsoft.com/office/powerpoint/2010/main" val="4114179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091C05-BC65-45C0-BDC0-D4D50DF6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6" y="114775"/>
            <a:ext cx="957430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 the system of linear equations using Gaussian elimination: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52" descr="\begin{alignat}{7}&#10; x &amp;&amp;\; + \;&amp;&amp; 3y &amp;&amp;\; - \;&amp;&amp; 2z &amp;&amp;\; = \;&amp;&amp; 5 &amp; \\&#10;3x &amp;&amp;\; + \;&amp;&amp; 5y &amp;&amp;\; + \;&amp;&amp; 6z &amp;&amp;\; = \;&amp;&amp; 7 &amp; \\&#10;2x &amp;&amp;\; + \;&amp;&amp; 4y &amp;&amp;\; + \;&amp;&amp; 3z &amp;&amp;\; = \;&amp;&amp; 8 &amp;&#10;\end{alignat}">
            <a:extLst>
              <a:ext uri="{FF2B5EF4-FFF2-40B4-BE49-F238E27FC236}">
                <a16:creationId xmlns:a16="http://schemas.microsoft.com/office/drawing/2014/main" id="{CBA678CB-53DF-4FB0-BA2B-4ED4B288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3" y="1195372"/>
            <a:ext cx="2479825" cy="12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94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1.4 Existence and Uniqueness of Solutions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9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Example 1 : Solution by Elimination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EAA1-5543-4791-9831-9EA395267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26" y="794623"/>
            <a:ext cx="8410128" cy="25745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 + b + g = 30					(1.1)</a:t>
            </a:r>
          </a:p>
          <a:p>
            <a:pPr marL="0" indent="0">
              <a:buNone/>
            </a:pPr>
            <a:r>
              <a:rPr lang="en-US" dirty="0"/>
              <a:t>r = 2g							(1.2)</a:t>
            </a:r>
          </a:p>
          <a:p>
            <a:pPr marL="0" indent="0">
              <a:buNone/>
            </a:pPr>
            <a:r>
              <a:rPr lang="en-US" dirty="0"/>
              <a:t>b = r + g						(1.3)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this stage, there isn’t one “right” way of proceeding… One way is to combine equations 1.2 and 1.3; in 1.3 replace r with 2g. This gives us</a:t>
            </a:r>
          </a:p>
          <a:p>
            <a:pPr marL="0" indent="0">
              <a:buNone/>
            </a:pPr>
            <a:r>
              <a:rPr lang="en-US" dirty="0"/>
              <a:t>b = 2g + g = 3g					(1.4)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4EACF7-BF84-4D0A-9789-D585A241651A}"/>
              </a:ext>
            </a:extLst>
          </p:cNvPr>
          <p:cNvSpPr txBox="1">
            <a:spLocks/>
          </p:cNvSpPr>
          <p:nvPr/>
        </p:nvSpPr>
        <p:spPr>
          <a:xfrm>
            <a:off x="472542" y="3369165"/>
            <a:ext cx="9909068" cy="3064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can then combine equations 1.1, 1.2, and 1.4 by replacing r in 1.1 with 2g like before, and replacing b with 3g to get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 + b + g = 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2g + 3g + g = 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6g = 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 = 5		(1.5)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can now use equation 1.5 to find r and b; we know from 1.2 that     r = 2g = 10 and then since r + b + g = 30, we easily find that b = 15.</a:t>
            </a:r>
          </a:p>
        </p:txBody>
      </p:sp>
    </p:spTree>
    <p:extLst>
      <p:ext uri="{BB962C8B-B14F-4D97-AF65-F5344CB8AC3E}">
        <p14:creationId xmlns:p14="http://schemas.microsoft.com/office/powerpoint/2010/main" val="4088391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Many Solutions?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A2F7E-FD3E-4956-B0CF-EA5F6716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1" y="2765425"/>
            <a:ext cx="9644276" cy="16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Many Solutions?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9F900A-F0D3-4BF9-B202-2905F989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7400" y="2881154"/>
            <a:ext cx="1676400" cy="2362200"/>
          </a:xfr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0605C97E-6194-4B0C-8C4F-FD0856F75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" y="2247900"/>
            <a:ext cx="9031396" cy="20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How Many Solutions?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91847-C65F-47F7-BE9B-80390019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" y="1690688"/>
            <a:ext cx="9904171" cy="296422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BDD77-24F8-424E-91A2-E6ECC0AA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00501" y="3940251"/>
            <a:ext cx="1733550" cy="2362200"/>
          </a:xfrm>
        </p:spPr>
      </p:pic>
    </p:spTree>
    <p:extLst>
      <p:ext uri="{BB962C8B-B14F-4D97-AF65-F5344CB8AC3E}">
        <p14:creationId xmlns:p14="http://schemas.microsoft.com/office/powerpoint/2010/main" val="1303230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Many Solutions?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E7BF8-2BD4-4FC8-8D2E-EC1B8AC06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87" y="4121150"/>
            <a:ext cx="1800225" cy="23717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FBD8F5-47E4-4B63-A245-341819812783}"/>
              </a:ext>
            </a:extLst>
          </p:cNvPr>
          <p:cNvGrpSpPr/>
          <p:nvPr/>
        </p:nvGrpSpPr>
        <p:grpSpPr>
          <a:xfrm>
            <a:off x="1294889" y="1690688"/>
            <a:ext cx="9136346" cy="2304442"/>
            <a:chOff x="2705100" y="2767012"/>
            <a:chExt cx="6781800" cy="15246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D5B28C-F8EC-4C88-8E15-32F27B319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100" y="2767012"/>
              <a:ext cx="6781800" cy="13239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24695F-57EB-409F-ABBB-D6A00CC8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920" y="4082097"/>
              <a:ext cx="7048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310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4FBC3-B158-48B9-A413-2312020F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61" y="1690688"/>
            <a:ext cx="9096078" cy="39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&amp; Definition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AC15D-DAD3-422C-BDC7-3F7AF368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49" y="4028708"/>
            <a:ext cx="7874276" cy="2194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277B0-6D8F-423C-A592-E651E032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24" y="1620145"/>
            <a:ext cx="7874276" cy="21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Notice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E8973C-AB97-4A5A-B885-06554DEF991A}"/>
              </a:ext>
            </a:extLst>
          </p:cNvPr>
          <p:cNvGrpSpPr/>
          <p:nvPr/>
        </p:nvGrpSpPr>
        <p:grpSpPr>
          <a:xfrm>
            <a:off x="838200" y="2925279"/>
            <a:ext cx="9864525" cy="1402497"/>
            <a:chOff x="838200" y="2925279"/>
            <a:chExt cx="9864525" cy="14024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8F34CF-359B-4BA7-9883-F2BC16EDD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925279"/>
              <a:ext cx="9864525" cy="10074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AB7181-2835-43AC-A9C3-7B0D0ECE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4611" y="3651501"/>
              <a:ext cx="2088114" cy="67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291034"/>
            <a:ext cx="2886366" cy="6474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8BBEB-20E0-4E62-B842-F6D872D1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49" y="2053566"/>
            <a:ext cx="4551352" cy="966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64C50-0604-48EF-B33F-164850CB6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320" y="3019853"/>
            <a:ext cx="1583908" cy="20848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5F77ED-9BE3-453C-B30C-0C2F1FD8FD8C}"/>
              </a:ext>
            </a:extLst>
          </p:cNvPr>
          <p:cNvSpPr txBox="1"/>
          <p:nvPr/>
        </p:nvSpPr>
        <p:spPr>
          <a:xfrm>
            <a:off x="2919153" y="5812346"/>
            <a:ext cx="6434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“free” means we are “free” to choose any value for x</a:t>
            </a:r>
            <a:r>
              <a:rPr lang="en-US" sz="2200" baseline="-25000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721A8-BC9A-49AF-9434-6A474122D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69" y="0"/>
            <a:ext cx="4657111" cy="17967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5325DD-3A97-407D-82A5-D9AD43ECAD90}"/>
              </a:ext>
            </a:extLst>
          </p:cNvPr>
          <p:cNvCxnSpPr/>
          <p:nvPr/>
        </p:nvCxnSpPr>
        <p:spPr>
          <a:xfrm>
            <a:off x="6581839" y="4876610"/>
            <a:ext cx="1106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A68815-787E-45F4-A3A8-D1BDFD7160BB}"/>
              </a:ext>
            </a:extLst>
          </p:cNvPr>
          <p:cNvSpPr txBox="1"/>
          <p:nvPr/>
        </p:nvSpPr>
        <p:spPr>
          <a:xfrm>
            <a:off x="7843870" y="4691944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Therefore infinitely many solutions</a:t>
            </a:r>
          </a:p>
        </p:txBody>
      </p:sp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 : Review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44970B-23CC-4159-A361-18D90665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68" y="3916997"/>
            <a:ext cx="10005863" cy="1325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DEF20F-CD59-4AA5-911B-A0ED7711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23" y="2320699"/>
            <a:ext cx="4551352" cy="9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7AE47-F512-476D-BDAD-A7739121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86" y="10637"/>
            <a:ext cx="4908123" cy="2302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74882"/>
            <a:ext cx="2316173" cy="5799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848C7-D7DD-4D45-9F90-3900C0A2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02" y="1894611"/>
            <a:ext cx="7351966" cy="1596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34C3B-3377-4E70-BC6F-73DCFFDAA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84" y="3487489"/>
            <a:ext cx="1915278" cy="3187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01097-0EB8-43B2-A4D9-F00E3793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248" y="4627258"/>
            <a:ext cx="1428750" cy="5238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826B7D-E951-4B1F-9B21-99EF61F914F0}"/>
              </a:ext>
            </a:extLst>
          </p:cNvPr>
          <p:cNvCxnSpPr/>
          <p:nvPr/>
        </p:nvCxnSpPr>
        <p:spPr>
          <a:xfrm>
            <a:off x="6858000" y="6433820"/>
            <a:ext cx="1106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0FE150-63FB-4242-8011-DED76BF93157}"/>
              </a:ext>
            </a:extLst>
          </p:cNvPr>
          <p:cNvSpPr txBox="1"/>
          <p:nvPr/>
        </p:nvSpPr>
        <p:spPr>
          <a:xfrm>
            <a:off x="8120031" y="6249154"/>
            <a:ext cx="350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Therefore, infinitely many solutions</a:t>
            </a:r>
          </a:p>
        </p:txBody>
      </p:sp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 : What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D9A3-E2B8-4D9E-8FFB-EAAB68F6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Mathematicians often see solutions to given problems and then ask “What if…?”</a:t>
            </a:r>
          </a:p>
          <a:p>
            <a:pPr marL="0" indent="0">
              <a:buNone/>
            </a:pPr>
            <a:r>
              <a:rPr lang="en-US" dirty="0"/>
              <a:t>For instance</a:t>
            </a:r>
          </a:p>
          <a:p>
            <a:pPr marL="0" indent="0">
              <a:buNone/>
            </a:pPr>
            <a:r>
              <a:rPr lang="en-US" dirty="0"/>
              <a:t>1. Did we really have to call the red balls “r”? Could we call them “q”?</a:t>
            </a:r>
          </a:p>
          <a:p>
            <a:pPr marL="0" indent="0">
              <a:buNone/>
            </a:pPr>
            <a:r>
              <a:rPr lang="en-US" dirty="0"/>
              <a:t>2. What if we had 60 balls at the start instead of 30?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Conclusion: it doesn’t matter what we call our variables, and while changing constants in the equations changes the solution, they don’t really change the method of how we solve these equations.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 : Solution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79D6D-F340-438F-967C-3B023AC23B4E}"/>
              </a:ext>
            </a:extLst>
          </p:cNvPr>
          <p:cNvGrpSpPr/>
          <p:nvPr/>
        </p:nvGrpSpPr>
        <p:grpSpPr>
          <a:xfrm>
            <a:off x="4559460" y="1690688"/>
            <a:ext cx="1915278" cy="3187257"/>
            <a:chOff x="5423984" y="3487489"/>
            <a:chExt cx="1915278" cy="31872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A34C3B-3377-4E70-BC6F-73DCFFDA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3984" y="3487489"/>
              <a:ext cx="1915278" cy="31872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C01097-0EB8-43B2-A4D9-F00E37935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7248" y="4627258"/>
              <a:ext cx="1428750" cy="523875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826B7D-E951-4B1F-9B21-99EF61F914F0}"/>
              </a:ext>
            </a:extLst>
          </p:cNvPr>
          <p:cNvCxnSpPr/>
          <p:nvPr/>
        </p:nvCxnSpPr>
        <p:spPr>
          <a:xfrm>
            <a:off x="6242858" y="4601982"/>
            <a:ext cx="1106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0FE150-63FB-4242-8011-DED76BF93157}"/>
              </a:ext>
            </a:extLst>
          </p:cNvPr>
          <p:cNvSpPr txBox="1"/>
          <p:nvPr/>
        </p:nvSpPr>
        <p:spPr>
          <a:xfrm>
            <a:off x="7504889" y="4417316"/>
            <a:ext cx="350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Therefore, infinitely many solutions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BF4364-106D-4DD8-8DB5-F16E58E05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62" y="5466266"/>
            <a:ext cx="8516073" cy="3073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DCB4EB-F0FA-4E9A-8EDE-DA4903F54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75" y="5773613"/>
            <a:ext cx="1819494" cy="307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D8971F-A159-44C5-B548-F0EFD7765F4B}"/>
              </a:ext>
            </a:extLst>
          </p:cNvPr>
          <p:cNvSpPr/>
          <p:nvPr/>
        </p:nvSpPr>
        <p:spPr>
          <a:xfrm>
            <a:off x="1471862" y="5220393"/>
            <a:ext cx="8752793" cy="860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8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 : Review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9ACC1-9289-4B35-857A-77BB1310A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46" y="1690688"/>
            <a:ext cx="8917107" cy="1936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534B0-C490-4E36-9B28-81FCAB461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6488"/>
            <a:ext cx="10173707" cy="1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7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Definition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EC961-E356-4D1A-B2F1-153C2599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23" y="1322414"/>
            <a:ext cx="9753173" cy="46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88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2BA23-3CA3-4074-9DD5-E4C2A7D4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05" y="260798"/>
            <a:ext cx="8751549" cy="53598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C401FE-3916-4C5D-8B8F-D02327865F4E}"/>
              </a:ext>
            </a:extLst>
          </p:cNvPr>
          <p:cNvSpPr txBox="1">
            <a:spLocks/>
          </p:cNvSpPr>
          <p:nvPr/>
        </p:nvSpPr>
        <p:spPr>
          <a:xfrm>
            <a:off x="493510" y="54209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Notice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98F127-A309-4984-9CBF-6CE3D6D7F917}"/>
              </a:ext>
            </a:extLst>
          </p:cNvPr>
          <p:cNvGrpSpPr/>
          <p:nvPr/>
        </p:nvGrpSpPr>
        <p:grpSpPr>
          <a:xfrm>
            <a:off x="2569349" y="5620658"/>
            <a:ext cx="8517373" cy="1012902"/>
            <a:chOff x="2886075" y="3186112"/>
            <a:chExt cx="6419850" cy="7955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15927C-B1AC-4C04-8689-61609D6C7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6075" y="3186112"/>
              <a:ext cx="6419850" cy="4857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56FC6F-3FF3-4EE0-9474-5FC9B02A5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2700" y="3619672"/>
              <a:ext cx="6276975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511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4" y="273872"/>
            <a:ext cx="382585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(10) of an Inconsistent System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66999-C6F4-4D99-A102-08F2188B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68" y="3065440"/>
            <a:ext cx="6193496" cy="15603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A65EE06-EAE8-4B63-BB62-98BA2F3921BA}"/>
              </a:ext>
            </a:extLst>
          </p:cNvPr>
          <p:cNvGrpSpPr/>
          <p:nvPr/>
        </p:nvGrpSpPr>
        <p:grpSpPr>
          <a:xfrm>
            <a:off x="4984662" y="4305052"/>
            <a:ext cx="2932402" cy="1990975"/>
            <a:chOff x="5064443" y="3764361"/>
            <a:chExt cx="2683690" cy="19909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B3E976-010D-4245-9133-CD2DBAD1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1685" y="3764361"/>
              <a:ext cx="1949207" cy="15435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B92730-11AF-4200-932B-D77890BA7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4443" y="5123887"/>
              <a:ext cx="2683690" cy="63144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97FE8-222D-4C84-B3F0-53B325463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274" y="6181909"/>
            <a:ext cx="2529178" cy="502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856F0C-9577-4137-8DB0-C8BCC280812A}"/>
              </a:ext>
            </a:extLst>
          </p:cNvPr>
          <p:cNvSpPr/>
          <p:nvPr/>
        </p:nvSpPr>
        <p:spPr>
          <a:xfrm>
            <a:off x="4941704" y="5565912"/>
            <a:ext cx="2932402" cy="1105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3E838-FAF3-4F57-B2C9-A9999DE53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481" y="273872"/>
            <a:ext cx="6141898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40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Key Idea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77E79-7492-4C31-8581-066818D6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99" y="3461422"/>
            <a:ext cx="9243882" cy="26816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331126A-B829-4B77-AAB3-46C4FC529AF2}"/>
              </a:ext>
            </a:extLst>
          </p:cNvPr>
          <p:cNvGrpSpPr/>
          <p:nvPr/>
        </p:nvGrpSpPr>
        <p:grpSpPr>
          <a:xfrm>
            <a:off x="1695795" y="1690688"/>
            <a:ext cx="9421383" cy="1770734"/>
            <a:chOff x="1695795" y="1690688"/>
            <a:chExt cx="9421383" cy="17707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B985B9-3C45-4849-BC54-E2ACA30D9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5795" y="1690688"/>
              <a:ext cx="9196291" cy="13043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2A74CC-5970-4CF4-87BC-64127375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3377" y="2640752"/>
              <a:ext cx="3543801" cy="820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691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40" y="248524"/>
            <a:ext cx="2893044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4EB19-6D4F-448F-8D20-5DC7CA81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81" y="3600298"/>
            <a:ext cx="11253590" cy="2833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6F685-4021-4129-82EC-01A3D7C4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219" y="500608"/>
            <a:ext cx="4552943" cy="1741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4B210-F2DD-4A21-983A-62A0EBA46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5" y="2515684"/>
            <a:ext cx="3120286" cy="6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2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F97C6-E0E9-4889-A246-28F15C52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14" y="1690688"/>
            <a:ext cx="10973507" cy="32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5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87B0F-732B-4664-879D-55B2DE6F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1" y="2311103"/>
            <a:ext cx="9100751" cy="2333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6231" y="124388"/>
            <a:ext cx="2279352" cy="6351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12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DC8A7-10BD-4EB3-81EE-800FCC88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52" y="4826822"/>
            <a:ext cx="2490210" cy="1906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CD6A7-5222-4750-8037-C0A2305BE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697" y="4476880"/>
            <a:ext cx="6960068" cy="2158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760FE-1B98-4D7A-9B3E-70A3E1E8C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3" y="124388"/>
            <a:ext cx="8700957" cy="22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7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205566"/>
            <a:ext cx="27432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5FB50-3D85-4B57-91CF-EF0792CA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4" y="2331183"/>
            <a:ext cx="5817777" cy="94303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39CA4F1-983D-4DC4-A935-FE05DC8A98DF}"/>
              </a:ext>
            </a:extLst>
          </p:cNvPr>
          <p:cNvGrpSpPr/>
          <p:nvPr/>
        </p:nvGrpSpPr>
        <p:grpSpPr>
          <a:xfrm>
            <a:off x="772195" y="3334796"/>
            <a:ext cx="2753507" cy="3281586"/>
            <a:chOff x="5176835" y="3534024"/>
            <a:chExt cx="1838325" cy="22955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701876-5B30-435B-941B-94F94A9AD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9961" y="3534024"/>
              <a:ext cx="1123950" cy="2295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1BB68D-5C7B-43BF-BF11-657C72B37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835" y="4403046"/>
              <a:ext cx="1838325" cy="2762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F4B144-A2D6-4BDB-910D-EB7F1F33E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16" y="116045"/>
            <a:ext cx="6800616" cy="2215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98A2C-A710-FED9-6EB3-27F314DE1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889" y="4181330"/>
            <a:ext cx="8054821" cy="2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5AF29-402F-48EC-ACC1-22B1F5E2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83" y="1123845"/>
            <a:ext cx="9110843" cy="54925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BD2AF5-A3AA-4EB5-A0ED-998B79E3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AE750E-709F-4D17-B11C-CA7CFF78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813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531B79-5222-4B05-91A8-99E2E1DED253}"/>
              </a:ext>
            </a:extLst>
          </p:cNvPr>
          <p:cNvSpPr txBox="1"/>
          <p:nvPr/>
        </p:nvSpPr>
        <p:spPr>
          <a:xfrm>
            <a:off x="251613" y="379479"/>
            <a:ext cx="10352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Solve the following system by using the Gauss-Jordan elimination method. Conclude that the system of equations is inconsistent, i.e., it has no solutions.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43D7B8-6417-41EE-A081-796ECF60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8" y="1647557"/>
            <a:ext cx="2660425" cy="11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78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Elementary Row Operations as Matrix Multiplication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33079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A3BF-D50E-CDA3-0886-34E3D715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41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performed three types of </a:t>
            </a: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row operations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matrix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dimension m-by-n: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addition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adding a scalar multiple of one row to another, and replace the later row with the sum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multiplication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multiplying all entries of a row by a non-zero constant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switching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interchanging the position of two rows.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elementary row operations can be implemented by multiplying matrix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left with an </a:t>
            </a: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matrix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dimension m-by-m: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E⋅A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 this we will use three types of elementary matrices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obtained from the identity matrix.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54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8384-4DD6-27E5-12FB-CA345007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Row-addition transformations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141D-5DF9-92E7-57D9-9A22DC9A1B6E}"/>
              </a:ext>
            </a:extLst>
          </p:cNvPr>
          <p:cNvSpPr txBox="1"/>
          <p:nvPr/>
        </p:nvSpPr>
        <p:spPr>
          <a:xfrm>
            <a:off x="643646" y="1610176"/>
            <a:ext cx="9896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dirty="0">
                <a:effectLst/>
                <a:ea typeface="Times New Roman" panose="02020603050405020304" pitchFamily="18" charset="0"/>
              </a:rPr>
              <a:t>The corresponding elementary matrix is the identity matrix but with 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in the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i,j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position.</a:t>
            </a:r>
          </a:p>
        </p:txBody>
      </p:sp>
      <p:pic>
        <p:nvPicPr>
          <p:cNvPr id="7" name="Picture 6" descr="&#10;T_{i,j}(m) = \begin{bmatrix} 1 &amp; &amp; &amp; &amp; &amp; &amp; &amp; \\ &amp; \ddots &amp; &amp; &amp; &amp; &amp; &amp; \\ &amp; &amp; 1 &amp; &amp; &amp; &amp; &amp; \\ &amp; &amp; &amp; \ddots &amp; &amp; &amp; &amp; \\ &amp; &amp; m &amp; &amp; 1 &amp; &amp; \\ &amp; &amp; &amp; &amp; &amp; &amp; \ddots &amp; \\ &amp; &amp; &amp; &amp; &amp; &amp; &amp; 1\end{bmatrix}&#10;">
            <a:extLst>
              <a:ext uri="{FF2B5EF4-FFF2-40B4-BE49-F238E27FC236}">
                <a16:creationId xmlns:a16="http://schemas.microsoft.com/office/drawing/2014/main" id="{F0859B22-2B83-629B-BA68-F673C10D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3" y="2961331"/>
            <a:ext cx="3992936" cy="22864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41E15-7978-4448-DE59-E5602141FF8A}"/>
              </a:ext>
            </a:extLst>
          </p:cNvPr>
          <p:cNvSpPr txBox="1"/>
          <p:nvPr/>
        </p:nvSpPr>
        <p:spPr>
          <a:xfrm>
            <a:off x="708499" y="5682959"/>
            <a:ext cx="10515599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So,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i,j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from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adding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times row </a:t>
            </a:r>
            <a:r>
              <a:rPr lang="en-US" sz="24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to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FCC44C-80D9-E1AD-5389-0DE9D43E2A2F}"/>
                  </a:ext>
                </a:extLst>
              </p:cNvPr>
              <p:cNvSpPr txBox="1"/>
              <p:nvPr/>
            </p:nvSpPr>
            <p:spPr>
              <a:xfrm>
                <a:off x="4725495" y="3440214"/>
                <a:ext cx="4944777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FCC44C-80D9-E1AD-5389-0DE9D43E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495" y="3440214"/>
                <a:ext cx="4944777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18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14FD-5F58-73E0-9041-CB08F1FC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Row-multiplying transformations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AE892-91CF-3C26-5F57-1D928442FEDD}"/>
              </a:ext>
            </a:extLst>
          </p:cNvPr>
          <p:cNvSpPr txBox="1"/>
          <p:nvPr/>
        </p:nvSpPr>
        <p:spPr>
          <a:xfrm>
            <a:off x="500974" y="1860003"/>
            <a:ext cx="952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corresponding elementary matrix is a diagonal matrix, with diagonal entries 1 everywhere except in the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position, where it is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  <p:pic>
        <p:nvPicPr>
          <p:cNvPr id="5" name="Picture 4" descr="&#10;T_i(m) = \begin{bmatrix} 1 &amp; &amp; &amp; &amp; &amp; &amp; \\ &amp; \ddots &amp; &amp; &amp; &amp; &amp; \\ &amp; &amp; 1 &amp; &amp; &amp; &amp; \\ &amp; &amp; &amp; m &amp; &amp; &amp; \\ &amp; &amp; &amp; &amp; 1 &amp; &amp; \\ &amp; &amp; &amp; &amp; &amp; \ddots &amp; \\ &amp; &amp; &amp; &amp; &amp; &amp; 1\end{bmatrix}\quad ">
            <a:extLst>
              <a:ext uri="{FF2B5EF4-FFF2-40B4-BE49-F238E27FC236}">
                <a16:creationId xmlns:a16="http://schemas.microsoft.com/office/drawing/2014/main" id="{AD5B9140-8FFE-F859-E1B1-BEA5AAE22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4" y="3113885"/>
            <a:ext cx="3659600" cy="22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2CBDD-F501-923C-FC84-710DEA1558C4}"/>
              </a:ext>
            </a:extLst>
          </p:cNvPr>
          <p:cNvSpPr txBox="1"/>
          <p:nvPr/>
        </p:nvSpPr>
        <p:spPr>
          <a:xfrm>
            <a:off x="500974" y="5754294"/>
            <a:ext cx="8891081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So,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from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multiplying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6CCB97-7CF3-F885-3C5A-E2CE28511BB5}"/>
                  </a:ext>
                </a:extLst>
              </p:cNvPr>
              <p:cNvSpPr txBox="1"/>
              <p:nvPr/>
            </p:nvSpPr>
            <p:spPr>
              <a:xfrm>
                <a:off x="4641189" y="3589372"/>
                <a:ext cx="4309482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6CCB97-7CF3-F885-3C5A-E2CE28511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89" y="3589372"/>
                <a:ext cx="4309482" cy="976614"/>
              </a:xfrm>
              <a:prstGeom prst="rect">
                <a:avLst/>
              </a:prstGeom>
              <a:blipFill>
                <a:blip r:embed="rId3"/>
                <a:stretch>
                  <a:fillRect r="-141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28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98C1-D7AA-BBDF-40EA-E6349161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08" y="2197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Row-switching transformations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C032D-66FF-E2C8-C76A-8C01B913B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86" y="1485854"/>
            <a:ext cx="85198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corresponding elementary matrix is obtained by swapping row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and row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of the identity matrix: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4" descr="&#10;T_{i,j} = \begin{bmatrix} 1 &amp; &amp; &amp; &amp; &amp; &amp; &amp; \\ &amp; \ddots &amp; &amp; &amp; &amp; &amp; &amp; \\ &amp; &amp; 0 &amp; &amp; 1 &amp; &amp; \\ &amp; &amp; &amp; \ddots &amp; &amp; &amp; &amp; \\ &amp; &amp; 1 &amp; &amp; 0 &amp; &amp; \\ &amp; &amp; &amp; &amp; &amp; &amp; \ddots &amp; \\ &amp; &amp; &amp; &amp; &amp; &amp; &amp; 1\end{bmatrix}\quad ">
            <a:extLst>
              <a:ext uri="{FF2B5EF4-FFF2-40B4-BE49-F238E27FC236}">
                <a16:creationId xmlns:a16="http://schemas.microsoft.com/office/drawing/2014/main" id="{DDF9600D-BFCB-B60E-59BC-9E8E232B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8" y="2811417"/>
            <a:ext cx="3414373" cy="2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3376F-16E8-6AC1-A962-C1330A9DF8D3}"/>
              </a:ext>
            </a:extLst>
          </p:cNvPr>
          <p:cNvSpPr txBox="1"/>
          <p:nvPr/>
        </p:nvSpPr>
        <p:spPr>
          <a:xfrm>
            <a:off x="747408" y="5507861"/>
            <a:ext cx="8630056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24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by exchanging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and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196E5F-A22C-CEF6-4B3B-8589E28F1681}"/>
                  </a:ext>
                </a:extLst>
              </p:cNvPr>
              <p:cNvSpPr txBox="1"/>
              <p:nvPr/>
            </p:nvSpPr>
            <p:spPr>
              <a:xfrm>
                <a:off x="4524457" y="3429000"/>
                <a:ext cx="4309482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196E5F-A22C-CEF6-4B3B-8589E28F1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457" y="3429000"/>
                <a:ext cx="4309482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65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93523-5248-46AF-83B8-19BCF257F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609" y="1700822"/>
            <a:ext cx="4743450" cy="2276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6B1B6-17A8-42F4-8699-DF5BB930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42" y="4636862"/>
            <a:ext cx="6715125" cy="1695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1AFE0-3DB7-46E8-9BF8-AD0FFFBED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40379"/>
            <a:ext cx="1952625" cy="26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C68DD3-C392-4702-976F-2342D50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Linear Equations - Examples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5F125D-7CAF-4C25-985A-AB85E3CD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2" y="6411884"/>
            <a:ext cx="2754989" cy="387061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80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72AE-D80B-4D51-9239-77CE929F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NOT Linear Equations - Examples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19741-EB33-47F2-83CD-79C5B207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32" y="2162174"/>
            <a:ext cx="8308739" cy="31892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F528-D61B-4D98-9A23-133F624D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208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1.2 Using Matrices To Solve Systems of Linear Equations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22051</TotalTime>
  <Words>1879</Words>
  <Application>Microsoft Office PowerPoint</Application>
  <PresentationFormat>Widescreen</PresentationFormat>
  <Paragraphs>227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Calibri</vt:lpstr>
      <vt:lpstr>Cambria Math</vt:lpstr>
      <vt:lpstr>Calibri Light</vt:lpstr>
      <vt:lpstr>Arial</vt:lpstr>
      <vt:lpstr>Times New Roman</vt:lpstr>
      <vt:lpstr>Office Theme</vt:lpstr>
      <vt:lpstr>Chapter 1</vt:lpstr>
      <vt:lpstr>1.1 Introduction to Linear Equations</vt:lpstr>
      <vt:lpstr>Example 1</vt:lpstr>
      <vt:lpstr>Example 1 : Solution by Elimination of Variables</vt:lpstr>
      <vt:lpstr>Example 1 : What If</vt:lpstr>
      <vt:lpstr>Definition</vt:lpstr>
      <vt:lpstr>Linear Equations - Examples</vt:lpstr>
      <vt:lpstr>NOT Linear Equations - Examples</vt:lpstr>
      <vt:lpstr>1.2 Using Matrices To Solve Systems of Linear Equations</vt:lpstr>
      <vt:lpstr>Same Problem from 1.1</vt:lpstr>
      <vt:lpstr>Or More Formally…</vt:lpstr>
      <vt:lpstr>Using Augmented Matrices and Gaussian Elimination</vt:lpstr>
      <vt:lpstr>1.3 Elementary Row Operations and Gaussian Elimination</vt:lpstr>
      <vt:lpstr>Quick Review</vt:lpstr>
      <vt:lpstr>Key Idea</vt:lpstr>
      <vt:lpstr>Example 4</vt:lpstr>
      <vt:lpstr>Example 4 : Solution</vt:lpstr>
      <vt:lpstr>Example 4 : Solution (cont)</vt:lpstr>
      <vt:lpstr>Example 4 : Solution (cont)</vt:lpstr>
      <vt:lpstr>Example 4 : Solution (cont)</vt:lpstr>
      <vt:lpstr>Forward Steps Result in:</vt:lpstr>
      <vt:lpstr>Definition</vt:lpstr>
      <vt:lpstr>The Effects of Elementary Row Operations…</vt:lpstr>
      <vt:lpstr>Definition</vt:lpstr>
      <vt:lpstr>Example 3</vt:lpstr>
      <vt:lpstr>Example 3 : Solution</vt:lpstr>
      <vt:lpstr>Example 5</vt:lpstr>
      <vt:lpstr>Example 5 : Solution</vt:lpstr>
      <vt:lpstr>Example 5 : Solution (cont)</vt:lpstr>
      <vt:lpstr>Example 5 : Solution (cont)</vt:lpstr>
      <vt:lpstr>Example 7 From Matrix to Systems of Linear Equations</vt:lpstr>
      <vt:lpstr>Example 7 – Reviewing Systems of Linear Eq.</vt:lpstr>
      <vt:lpstr>Example 7 – Reviewing Systems of Linear Eq.</vt:lpstr>
      <vt:lpstr>Example 7 – Reviewing Systems of Linear Eq.</vt:lpstr>
      <vt:lpstr>Example 7 – Reviewing Systems of Linear Eq.</vt:lpstr>
      <vt:lpstr>Example for first system of linear equations</vt:lpstr>
      <vt:lpstr>Summary </vt:lpstr>
      <vt:lpstr>PowerPoint Presentation</vt:lpstr>
      <vt:lpstr>1.4 Existence and Uniqueness of Solutions</vt:lpstr>
      <vt:lpstr>How Many Solutions?</vt:lpstr>
      <vt:lpstr>How Many Solutions?</vt:lpstr>
      <vt:lpstr>How Many Solutions?</vt:lpstr>
      <vt:lpstr>How Many Solutions?</vt:lpstr>
      <vt:lpstr>Summary</vt:lpstr>
      <vt:lpstr>Theorem &amp; Definition</vt:lpstr>
      <vt:lpstr>Notice</vt:lpstr>
      <vt:lpstr>Example 8</vt:lpstr>
      <vt:lpstr>Example 8 : Review</vt:lpstr>
      <vt:lpstr>Example 9</vt:lpstr>
      <vt:lpstr>Example 9 : Solution</vt:lpstr>
      <vt:lpstr>Example 9 : Review</vt:lpstr>
      <vt:lpstr>Definition</vt:lpstr>
      <vt:lpstr>Key Idea</vt:lpstr>
      <vt:lpstr>Example (10) of an Inconsistent System</vt:lpstr>
      <vt:lpstr>Key Idea</vt:lpstr>
      <vt:lpstr>Example 11</vt:lpstr>
      <vt:lpstr>Definition</vt:lpstr>
      <vt:lpstr>Example 12</vt:lpstr>
      <vt:lpstr>Example 14</vt:lpstr>
      <vt:lpstr>PowerPoint Presentation</vt:lpstr>
      <vt:lpstr>Elementary Row Operations as Matrix Multiplication</vt:lpstr>
      <vt:lpstr>PowerPoint Presentation</vt:lpstr>
      <vt:lpstr>1. Row-addition transformations</vt:lpstr>
      <vt:lpstr>2. Row-multiplying transformations</vt:lpstr>
      <vt:lpstr>3. Row-switching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73</cp:revision>
  <dcterms:created xsi:type="dcterms:W3CDTF">2020-10-08T21:07:11Z</dcterms:created>
  <dcterms:modified xsi:type="dcterms:W3CDTF">2025-03-18T14:56:52Z</dcterms:modified>
</cp:coreProperties>
</file>