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57" r:id="rId4"/>
    <p:sldId id="258" r:id="rId5"/>
    <p:sldId id="260" r:id="rId6"/>
    <p:sldId id="261" r:id="rId7"/>
    <p:sldId id="262" r:id="rId8"/>
    <p:sldId id="263" r:id="rId9"/>
    <p:sldId id="266" r:id="rId10"/>
    <p:sldId id="267" r:id="rId11"/>
    <p:sldId id="268" r:id="rId12"/>
    <p:sldId id="269" r:id="rId13"/>
    <p:sldId id="277" r:id="rId14"/>
    <p:sldId id="281" r:id="rId15"/>
    <p:sldId id="282" r:id="rId16"/>
    <p:sldId id="283" r:id="rId17"/>
    <p:sldId id="284" r:id="rId18"/>
    <p:sldId id="285" r:id="rId19"/>
    <p:sldId id="286" r:id="rId20"/>
    <p:sldId id="287" r:id="rId21"/>
    <p:sldId id="288" r:id="rId22"/>
    <p:sldId id="289" r:id="rId23"/>
    <p:sldId id="290" r:id="rId24"/>
    <p:sldId id="291" r:id="rId25"/>
    <p:sldId id="293" r:id="rId26"/>
    <p:sldId id="295" r:id="rId27"/>
    <p:sldId id="296" r:id="rId28"/>
    <p:sldId id="299" r:id="rId29"/>
    <p:sldId id="300" r:id="rId30"/>
    <p:sldId id="301" r:id="rId31"/>
    <p:sldId id="302" r:id="rId32"/>
    <p:sldId id="303" r:id="rId33"/>
    <p:sldId id="304" r:id="rId34"/>
    <p:sldId id="305" r:id="rId35"/>
    <p:sldId id="306" r:id="rId36"/>
    <p:sldId id="270" r:id="rId37"/>
    <p:sldId id="345" r:id="rId38"/>
    <p:sldId id="346" r:id="rId39"/>
    <p:sldId id="307" r:id="rId40"/>
    <p:sldId id="309" r:id="rId41"/>
    <p:sldId id="313" r:id="rId42"/>
    <p:sldId id="312" r:id="rId43"/>
    <p:sldId id="310" r:id="rId44"/>
    <p:sldId id="317" r:id="rId45"/>
    <p:sldId id="311" r:id="rId46"/>
    <p:sldId id="314" r:id="rId47"/>
    <p:sldId id="316" r:id="rId48"/>
    <p:sldId id="321" r:id="rId49"/>
    <p:sldId id="319" r:id="rId50"/>
    <p:sldId id="320" r:id="rId51"/>
    <p:sldId id="322" r:id="rId52"/>
    <p:sldId id="324" r:id="rId53"/>
    <p:sldId id="326" r:id="rId54"/>
    <p:sldId id="330" r:id="rId55"/>
    <p:sldId id="331" r:id="rId56"/>
    <p:sldId id="333" r:id="rId57"/>
    <p:sldId id="334" r:id="rId58"/>
    <p:sldId id="337" r:id="rId59"/>
    <p:sldId id="339" r:id="rId60"/>
    <p:sldId id="347" r:id="rId61"/>
    <p:sldId id="348" r:id="rId62"/>
    <p:sldId id="349" r:id="rId63"/>
    <p:sldId id="353" r:id="rId64"/>
    <p:sldId id="352" r:id="rId65"/>
    <p:sldId id="350" r:id="rId66"/>
  </p:sldIdLst>
  <p:sldSz cx="12192000" cy="6858000"/>
  <p:notesSz cx="6858000" cy="9144000"/>
  <p:embeddedFontLst>
    <p:embeddedFont>
      <p:font typeface="Cambria Math" panose="02040503050406030204" pitchFamily="18"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7F8F-0B20-40C2-9DB4-3B7DD40DBDB2}" v="141" dt="2020-10-13T22:12:5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autoAdjust="0"/>
  </p:normalViewPr>
  <p:slideViewPr>
    <p:cSldViewPr snapToGrid="0">
      <p:cViewPr varScale="1">
        <p:scale>
          <a:sx n="81" d="100"/>
          <a:sy n="81" d="100"/>
        </p:scale>
        <p:origin x="65"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3/13/2024</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3/13/2024</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1</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a:p>
            <a:r>
              <a:rPr lang="en-US" dirty="0"/>
              <a:t>Instructor Longin Jan Latecki</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352DA-28F2-412F-989E-B4AEE8D65857}"/>
              </a:ext>
            </a:extLst>
          </p:cNvPr>
          <p:cNvPicPr>
            <a:picLocks noChangeAspect="1"/>
          </p:cNvPicPr>
          <p:nvPr/>
        </p:nvPicPr>
        <p:blipFill>
          <a:blip r:embed="rId2"/>
          <a:stretch>
            <a:fillRect/>
          </a:stretch>
        </p:blipFill>
        <p:spPr>
          <a:xfrm>
            <a:off x="2879269" y="1690688"/>
            <a:ext cx="1609725" cy="876300"/>
          </a:xfrm>
          <a:prstGeom prst="rect">
            <a:avLst/>
          </a:prstGeom>
        </p:spPr>
      </p:pic>
      <p:sp>
        <p:nvSpPr>
          <p:cNvPr id="6" name="Arrow: Down 5">
            <a:extLst>
              <a:ext uri="{FF2B5EF4-FFF2-40B4-BE49-F238E27FC236}">
                <a16:creationId xmlns:a16="http://schemas.microsoft.com/office/drawing/2014/main" id="{4E2A1CBD-76C3-4F06-AE1F-0E269492F92E}"/>
              </a:ext>
            </a:extLst>
          </p:cNvPr>
          <p:cNvSpPr/>
          <p:nvPr/>
        </p:nvSpPr>
        <p:spPr>
          <a:xfrm>
            <a:off x="3513970" y="3335466"/>
            <a:ext cx="601579" cy="854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977646-8700-4C4D-B87A-A5D809D00510}"/>
              </a:ext>
            </a:extLst>
          </p:cNvPr>
          <p:cNvPicPr>
            <a:picLocks noChangeAspect="1"/>
          </p:cNvPicPr>
          <p:nvPr/>
        </p:nvPicPr>
        <p:blipFill>
          <a:blip r:embed="rId3"/>
          <a:stretch>
            <a:fillRect/>
          </a:stretch>
        </p:blipFill>
        <p:spPr>
          <a:xfrm>
            <a:off x="2662306" y="4850364"/>
            <a:ext cx="4791075" cy="876300"/>
          </a:xfrm>
          <a:prstGeom prst="rect">
            <a:avLst/>
          </a:prstGeom>
        </p:spPr>
      </p:pic>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Same Problem from 1.1</a:t>
            </a:r>
          </a:p>
        </p:txBody>
      </p:sp>
      <p:sp>
        <p:nvSpPr>
          <p:cNvPr id="16" name="Title 1">
            <a:extLst>
              <a:ext uri="{FF2B5EF4-FFF2-40B4-BE49-F238E27FC236}">
                <a16:creationId xmlns:a16="http://schemas.microsoft.com/office/drawing/2014/main" id="{A2058A42-51F2-4F21-B923-D714562D1B78}"/>
              </a:ext>
            </a:extLst>
          </p:cNvPr>
          <p:cNvSpPr txBox="1">
            <a:spLocks/>
          </p:cNvSpPr>
          <p:nvPr/>
        </p:nvSpPr>
        <p:spPr>
          <a:xfrm>
            <a:off x="7992978" y="4625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Augmented</a:t>
            </a:r>
            <a:br>
              <a:rPr lang="en-US" dirty="0"/>
            </a:br>
            <a:r>
              <a:rPr lang="en-US" dirty="0"/>
              <a:t>matrix</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2" name="Oval 1">
            <a:extLst>
              <a:ext uri="{FF2B5EF4-FFF2-40B4-BE49-F238E27FC236}">
                <a16:creationId xmlns:a16="http://schemas.microsoft.com/office/drawing/2014/main" id="{CD4BAEA9-A25E-454B-BD09-2B25538A23D4}"/>
              </a:ext>
            </a:extLst>
          </p:cNvPr>
          <p:cNvSpPr/>
          <p:nvPr/>
        </p:nvSpPr>
        <p:spPr>
          <a:xfrm>
            <a:off x="5568043" y="4625732"/>
            <a:ext cx="2008414" cy="13255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Or More Formally…</a:t>
            </a:r>
          </a:p>
        </p:txBody>
      </p:sp>
      <p:pic>
        <p:nvPicPr>
          <p:cNvPr id="7" name="Content Placeholder 6">
            <a:extLst>
              <a:ext uri="{FF2B5EF4-FFF2-40B4-BE49-F238E27FC236}">
                <a16:creationId xmlns:a16="http://schemas.microsoft.com/office/drawing/2014/main" id="{8FBDB2F4-0E79-4285-8899-7ACA7CABD144}"/>
              </a:ext>
            </a:extLst>
          </p:cNvPr>
          <p:cNvPicPr>
            <a:picLocks noGrp="1" noChangeAspect="1"/>
          </p:cNvPicPr>
          <p:nvPr>
            <p:ph idx="1"/>
          </p:nvPr>
        </p:nvPicPr>
        <p:blipFill>
          <a:blip r:embed="rId2"/>
          <a:stretch>
            <a:fillRect/>
          </a:stretch>
        </p:blipFill>
        <p:spPr>
          <a:xfrm>
            <a:off x="3099646" y="1825625"/>
            <a:ext cx="5992707" cy="4351338"/>
          </a:xfrm>
        </p:spPr>
      </p:pic>
      <p:pic>
        <p:nvPicPr>
          <p:cNvPr id="5" name="Picture 4">
            <a:extLst>
              <a:ext uri="{FF2B5EF4-FFF2-40B4-BE49-F238E27FC236}">
                <a16:creationId xmlns:a16="http://schemas.microsoft.com/office/drawing/2014/main" id="{AEA1BF5B-B987-4E94-AF53-4D6867024D56}"/>
              </a:ext>
            </a:extLst>
          </p:cNvPr>
          <p:cNvPicPr>
            <a:picLocks noChangeAspect="1"/>
          </p:cNvPicPr>
          <p:nvPr/>
        </p:nvPicPr>
        <p:blipFill>
          <a:blip r:embed="rId2"/>
          <a:stretch>
            <a:fillRect/>
          </a:stretch>
        </p:blipFill>
        <p:spPr>
          <a:xfrm>
            <a:off x="1920383" y="1190561"/>
            <a:ext cx="7514129" cy="5456051"/>
          </a:xfrm>
          <a:prstGeom prst="rect">
            <a:avLst/>
          </a:prstGeom>
        </p:spPr>
      </p:pic>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40856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normAutofit/>
          </a:bodyPr>
          <a:lstStyle/>
          <a:p>
            <a:r>
              <a:rPr lang="en-US" sz="3600" b="1" dirty="0">
                <a:solidFill>
                  <a:srgbClr val="0070C0"/>
                </a:solidFill>
              </a:rPr>
              <a:t>Using Augmented Matrices and Gaussian Elimination</a:t>
            </a:r>
          </a:p>
        </p:txBody>
      </p:sp>
      <p:sp>
        <p:nvSpPr>
          <p:cNvPr id="4" name="Title 1">
            <a:extLst>
              <a:ext uri="{FF2B5EF4-FFF2-40B4-BE49-F238E27FC236}">
                <a16:creationId xmlns:a16="http://schemas.microsoft.com/office/drawing/2014/main" id="{B9EE924C-DA42-4113-A028-90BE90DBC047}"/>
              </a:ext>
            </a:extLst>
          </p:cNvPr>
          <p:cNvSpPr>
            <a:spLocks noGrp="1"/>
          </p:cNvSpPr>
          <p:nvPr>
            <p:ph idx="1"/>
          </p:nvPr>
        </p:nvSpPr>
        <p:spPr/>
        <p:txBody>
          <a:bodyPr/>
          <a:lstStyle/>
          <a:p>
            <a:r>
              <a:rPr lang="en-US" dirty="0"/>
              <a:t>We can use augmented matrices to find solutions to linear equations by using essentially the same steps we used above. Every time we used the word “equation” above, substitute the word “row,” as we show below. The comments explain how we get from the current set of equations (or matrix) to the one on the next line.</a:t>
            </a:r>
          </a:p>
          <a:p>
            <a:r>
              <a:rPr lang="en-US" dirty="0"/>
              <a:t>We can use a shorthand to describe matrix operations; let R1, R2 represent “row 1” and “row 2,” respectively. We can write “add row 1 to row 3, and replace row 3 with that sum” as “R1 + R3 → R3.” The expression “R1 ↔ R2” means “interchange row 1 and row 2.”</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fontScale="90000"/>
          </a:bodyPr>
          <a:lstStyle/>
          <a:p>
            <a:r>
              <a:rPr lang="en-US" dirty="0"/>
              <a:t>1.3 Elementary Row Operations and Gaussian Elimination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Tree>
    <p:extLst>
      <p:ext uri="{BB962C8B-B14F-4D97-AF65-F5344CB8AC3E}">
        <p14:creationId xmlns:p14="http://schemas.microsoft.com/office/powerpoint/2010/main" val="347649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Quick Review</a:t>
            </a:r>
          </a:p>
        </p:txBody>
      </p:sp>
      <p:sp>
        <p:nvSpPr>
          <p:cNvPr id="7" name="Content Placeholder 6">
            <a:extLst>
              <a:ext uri="{FF2B5EF4-FFF2-40B4-BE49-F238E27FC236}">
                <a16:creationId xmlns:a16="http://schemas.microsoft.com/office/drawing/2014/main" id="{A151D8BC-F3E5-4EE9-A4CE-A48185C4BEDA}"/>
              </a:ext>
            </a:extLst>
          </p:cNvPr>
          <p:cNvSpPr>
            <a:spLocks noGrp="1"/>
          </p:cNvSpPr>
          <p:nvPr>
            <p:ph idx="1"/>
          </p:nvPr>
        </p:nvSpPr>
        <p:spPr/>
        <p:txBody>
          <a:bodyPr/>
          <a:lstStyle/>
          <a:p>
            <a:r>
              <a:rPr lang="en-US" dirty="0"/>
              <a:t>We saw earlier how we could write all the information of a system of equations in a matrix.</a:t>
            </a:r>
          </a:p>
          <a:p>
            <a:endParaRPr lang="en-US" dirty="0"/>
          </a:p>
          <a:p>
            <a:r>
              <a:rPr lang="en-US" dirty="0"/>
              <a:t>Simply replace the word “equation” above with the word “row”.</a:t>
            </a:r>
          </a:p>
        </p:txBody>
      </p:sp>
      <p:sp>
        <p:nvSpPr>
          <p:cNvPr id="10" name="Slide Number Placeholder 5">
            <a:extLst>
              <a:ext uri="{FF2B5EF4-FFF2-40B4-BE49-F238E27FC236}">
                <a16:creationId xmlns:a16="http://schemas.microsoft.com/office/drawing/2014/main" id="{C1135CF1-29B0-4D67-B23B-F25D1AE1076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spTree>
    <p:extLst>
      <p:ext uri="{BB962C8B-B14F-4D97-AF65-F5344CB8AC3E}">
        <p14:creationId xmlns:p14="http://schemas.microsoft.com/office/powerpoint/2010/main" val="81986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Key Idea</a:t>
            </a:r>
          </a:p>
        </p:txBody>
      </p:sp>
      <p:pic>
        <p:nvPicPr>
          <p:cNvPr id="5" name="Content Placeholder 4">
            <a:extLst>
              <a:ext uri="{FF2B5EF4-FFF2-40B4-BE49-F238E27FC236}">
                <a16:creationId xmlns:a16="http://schemas.microsoft.com/office/drawing/2014/main" id="{2024178D-A73E-4A4D-B192-8754B82C6625}"/>
              </a:ext>
            </a:extLst>
          </p:cNvPr>
          <p:cNvPicPr>
            <a:picLocks noGrp="1" noChangeAspect="1"/>
          </p:cNvPicPr>
          <p:nvPr>
            <p:ph idx="1"/>
          </p:nvPr>
        </p:nvPicPr>
        <p:blipFill>
          <a:blip r:embed="rId2"/>
          <a:stretch>
            <a:fillRect/>
          </a:stretch>
        </p:blipFill>
        <p:spPr>
          <a:xfrm>
            <a:off x="1009731" y="1284255"/>
            <a:ext cx="9941602" cy="3680508"/>
          </a:xfrm>
        </p:spPr>
      </p:pic>
      <p:sp>
        <p:nvSpPr>
          <p:cNvPr id="4" name="Slide Number Placeholder 5">
            <a:extLst>
              <a:ext uri="{FF2B5EF4-FFF2-40B4-BE49-F238E27FC236}">
                <a16:creationId xmlns:a16="http://schemas.microsoft.com/office/drawing/2014/main" id="{84DB90EB-03C6-49ED-B699-46107C12E62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Tree>
    <p:extLst>
      <p:ext uri="{BB962C8B-B14F-4D97-AF65-F5344CB8AC3E}">
        <p14:creationId xmlns:p14="http://schemas.microsoft.com/office/powerpoint/2010/main" val="273143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87D2-4D3E-483E-ABCD-F72AE529A406}"/>
              </a:ext>
            </a:extLst>
          </p:cNvPr>
          <p:cNvSpPr>
            <a:spLocks noGrp="1"/>
          </p:cNvSpPr>
          <p:nvPr>
            <p:ph type="title"/>
          </p:nvPr>
        </p:nvSpPr>
        <p:spPr/>
        <p:txBody>
          <a:bodyPr/>
          <a:lstStyle/>
          <a:p>
            <a:r>
              <a:rPr lang="en-US" b="1" dirty="0">
                <a:solidFill>
                  <a:srgbClr val="0070C0"/>
                </a:solidFill>
              </a:rPr>
              <a:t>The Effects of Elementary Row Operations…</a:t>
            </a:r>
          </a:p>
        </p:txBody>
      </p:sp>
      <p:pic>
        <p:nvPicPr>
          <p:cNvPr id="5" name="Picture 4">
            <a:extLst>
              <a:ext uri="{FF2B5EF4-FFF2-40B4-BE49-F238E27FC236}">
                <a16:creationId xmlns:a16="http://schemas.microsoft.com/office/drawing/2014/main" id="{9BB16D7E-BF26-42B0-A03F-6D3C32177676}"/>
              </a:ext>
            </a:extLst>
          </p:cNvPr>
          <p:cNvPicPr>
            <a:picLocks noChangeAspect="1"/>
          </p:cNvPicPr>
          <p:nvPr/>
        </p:nvPicPr>
        <p:blipFill>
          <a:blip r:embed="rId2"/>
          <a:stretch>
            <a:fillRect/>
          </a:stretch>
        </p:blipFill>
        <p:spPr>
          <a:xfrm>
            <a:off x="838200" y="2080710"/>
            <a:ext cx="10830186" cy="4199774"/>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Tree>
    <p:extLst>
      <p:ext uri="{BB962C8B-B14F-4D97-AF65-F5344CB8AC3E}">
        <p14:creationId xmlns:p14="http://schemas.microsoft.com/office/powerpoint/2010/main" val="203356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CF1-3A94-4CE8-8B68-3F9D6DD3D807}"/>
              </a:ext>
            </a:extLst>
          </p:cNvPr>
          <p:cNvSpPr>
            <a:spLocks noGrp="1"/>
          </p:cNvSpPr>
          <p:nvPr>
            <p:ph type="title"/>
          </p:nvPr>
        </p:nvSpPr>
        <p:spPr/>
        <p:txBody>
          <a:bodyPr/>
          <a:lstStyle/>
          <a:p>
            <a:r>
              <a:rPr lang="en-US" b="1" dirty="0">
                <a:solidFill>
                  <a:srgbClr val="0070C0"/>
                </a:solidFill>
              </a:rPr>
              <a:t>Definition</a:t>
            </a:r>
          </a:p>
        </p:txBody>
      </p:sp>
      <p:pic>
        <p:nvPicPr>
          <p:cNvPr id="7" name="Content Placeholder 6">
            <a:extLst>
              <a:ext uri="{FF2B5EF4-FFF2-40B4-BE49-F238E27FC236}">
                <a16:creationId xmlns:a16="http://schemas.microsoft.com/office/drawing/2014/main" id="{FDE20D8B-C0D7-48C9-80BD-113E39808213}"/>
              </a:ext>
            </a:extLst>
          </p:cNvPr>
          <p:cNvPicPr>
            <a:picLocks noGrp="1" noChangeAspect="1"/>
          </p:cNvPicPr>
          <p:nvPr>
            <p:ph idx="1"/>
          </p:nvPr>
        </p:nvPicPr>
        <p:blipFill>
          <a:blip r:embed="rId2"/>
          <a:stretch>
            <a:fillRect/>
          </a:stretch>
        </p:blipFill>
        <p:spPr>
          <a:xfrm>
            <a:off x="3210805" y="470602"/>
            <a:ext cx="7252631" cy="6022274"/>
          </a:xfrm>
        </p:spPr>
      </p:pic>
      <p:sp>
        <p:nvSpPr>
          <p:cNvPr id="8" name="Slide Number Placeholder 5">
            <a:extLst>
              <a:ext uri="{FF2B5EF4-FFF2-40B4-BE49-F238E27FC236}">
                <a16:creationId xmlns:a16="http://schemas.microsoft.com/office/drawing/2014/main" id="{D9013001-92A4-4390-A2F3-1F633554559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spTree>
    <p:extLst>
      <p:ext uri="{BB962C8B-B14F-4D97-AF65-F5344CB8AC3E}">
        <p14:creationId xmlns:p14="http://schemas.microsoft.com/office/powerpoint/2010/main" val="135597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3</a:t>
            </a:r>
          </a:p>
        </p:txBody>
      </p:sp>
      <p:pic>
        <p:nvPicPr>
          <p:cNvPr id="5" name="Content Placeholder 4">
            <a:extLst>
              <a:ext uri="{FF2B5EF4-FFF2-40B4-BE49-F238E27FC236}">
                <a16:creationId xmlns:a16="http://schemas.microsoft.com/office/drawing/2014/main" id="{4D8D9451-A21F-402D-B01B-BEFD9360099A}"/>
              </a:ext>
            </a:extLst>
          </p:cNvPr>
          <p:cNvPicPr>
            <a:picLocks noGrp="1" noChangeAspect="1"/>
          </p:cNvPicPr>
          <p:nvPr>
            <p:ph idx="1"/>
          </p:nvPr>
        </p:nvPicPr>
        <p:blipFill>
          <a:blip r:embed="rId2"/>
          <a:stretch>
            <a:fillRect/>
          </a:stretch>
        </p:blipFill>
        <p:spPr>
          <a:xfrm>
            <a:off x="3228724" y="2240975"/>
            <a:ext cx="5734552" cy="4251900"/>
          </a:xfrm>
        </p:spPr>
      </p:pic>
      <p:sp>
        <p:nvSpPr>
          <p:cNvPr id="6" name="TextBox 5">
            <a:extLst>
              <a:ext uri="{FF2B5EF4-FFF2-40B4-BE49-F238E27FC236}">
                <a16:creationId xmlns:a16="http://schemas.microsoft.com/office/drawing/2014/main" id="{EB82FDE9-8A78-450A-B9C0-9F88E7924C4D}"/>
              </a:ext>
            </a:extLst>
          </p:cNvPr>
          <p:cNvSpPr txBox="1"/>
          <p:nvPr/>
        </p:nvSpPr>
        <p:spPr>
          <a:xfrm>
            <a:off x="2056272" y="1690688"/>
            <a:ext cx="8241359" cy="461665"/>
          </a:xfrm>
          <a:prstGeom prst="rect">
            <a:avLst/>
          </a:prstGeom>
          <a:noFill/>
        </p:spPr>
        <p:txBody>
          <a:bodyPr wrap="none" rtlCol="0">
            <a:spAutoFit/>
          </a:bodyPr>
          <a:lstStyle/>
          <a:p>
            <a:r>
              <a:rPr lang="en-US" sz="2400" dirty="0"/>
              <a:t>Which of the following matrices is in reduced row echelon form?</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41523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0A0E8-2802-4F7E-9BF7-767ACF6E330E}"/>
              </a:ext>
            </a:extLst>
          </p:cNvPr>
          <p:cNvSpPr>
            <a:spLocks noGrp="1"/>
          </p:cNvSpPr>
          <p:nvPr>
            <p:ph idx="1"/>
          </p:nvPr>
        </p:nvSpPr>
        <p:spPr/>
        <p:txBody>
          <a:bodyPr/>
          <a:lstStyle/>
          <a:p>
            <a:r>
              <a:rPr lang="en-US" dirty="0"/>
              <a:t>All of the them except for e), f), and h) are in reduced row echelon form.</a:t>
            </a:r>
          </a:p>
        </p:txBody>
      </p:sp>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3 : Solution</a:t>
            </a:r>
          </a:p>
        </p:txBody>
      </p:sp>
      <p:pic>
        <p:nvPicPr>
          <p:cNvPr id="6" name="Picture 5">
            <a:extLst>
              <a:ext uri="{FF2B5EF4-FFF2-40B4-BE49-F238E27FC236}">
                <a16:creationId xmlns:a16="http://schemas.microsoft.com/office/drawing/2014/main" id="{AFF75C45-956E-4CCB-8D08-A67EE820587C}"/>
              </a:ext>
            </a:extLst>
          </p:cNvPr>
          <p:cNvPicPr>
            <a:picLocks noChangeAspect="1"/>
          </p:cNvPicPr>
          <p:nvPr/>
        </p:nvPicPr>
        <p:blipFill>
          <a:blip r:embed="rId2"/>
          <a:stretch>
            <a:fillRect/>
          </a:stretch>
        </p:blipFill>
        <p:spPr>
          <a:xfrm>
            <a:off x="918411" y="2990850"/>
            <a:ext cx="1647825" cy="876300"/>
          </a:xfrm>
          <a:prstGeom prst="rect">
            <a:avLst/>
          </a:prstGeom>
        </p:spPr>
      </p:pic>
      <p:pic>
        <p:nvPicPr>
          <p:cNvPr id="8" name="Picture 7">
            <a:extLst>
              <a:ext uri="{FF2B5EF4-FFF2-40B4-BE49-F238E27FC236}">
                <a16:creationId xmlns:a16="http://schemas.microsoft.com/office/drawing/2014/main" id="{38171183-41EE-454B-8C32-A99D567211BC}"/>
              </a:ext>
            </a:extLst>
          </p:cNvPr>
          <p:cNvPicPr>
            <a:picLocks noChangeAspect="1"/>
          </p:cNvPicPr>
          <p:nvPr/>
        </p:nvPicPr>
        <p:blipFill>
          <a:blip r:embed="rId3"/>
          <a:stretch>
            <a:fillRect/>
          </a:stretch>
        </p:blipFill>
        <p:spPr>
          <a:xfrm>
            <a:off x="980323" y="4193381"/>
            <a:ext cx="1524000" cy="828675"/>
          </a:xfrm>
          <a:prstGeom prst="rect">
            <a:avLst/>
          </a:prstGeom>
        </p:spPr>
      </p:pic>
      <p:pic>
        <p:nvPicPr>
          <p:cNvPr id="10" name="Picture 9">
            <a:extLst>
              <a:ext uri="{FF2B5EF4-FFF2-40B4-BE49-F238E27FC236}">
                <a16:creationId xmlns:a16="http://schemas.microsoft.com/office/drawing/2014/main" id="{D293727A-47FF-4B6F-A3D9-F3AB06CD4E1B}"/>
              </a:ext>
            </a:extLst>
          </p:cNvPr>
          <p:cNvPicPr>
            <a:picLocks noChangeAspect="1"/>
          </p:cNvPicPr>
          <p:nvPr/>
        </p:nvPicPr>
        <p:blipFill>
          <a:blip r:embed="rId4"/>
          <a:stretch>
            <a:fillRect/>
          </a:stretch>
        </p:blipFill>
        <p:spPr>
          <a:xfrm>
            <a:off x="1104148" y="5348287"/>
            <a:ext cx="1276350" cy="847725"/>
          </a:xfrm>
          <a:prstGeom prst="rect">
            <a:avLst/>
          </a:prstGeom>
        </p:spPr>
      </p:pic>
      <p:sp>
        <p:nvSpPr>
          <p:cNvPr id="11" name="TextBox 10">
            <a:extLst>
              <a:ext uri="{FF2B5EF4-FFF2-40B4-BE49-F238E27FC236}">
                <a16:creationId xmlns:a16="http://schemas.microsoft.com/office/drawing/2014/main" id="{91ACA7C2-8BEF-4072-B16F-43ACC7B37F48}"/>
              </a:ext>
            </a:extLst>
          </p:cNvPr>
          <p:cNvSpPr txBox="1"/>
          <p:nvPr/>
        </p:nvSpPr>
        <p:spPr>
          <a:xfrm>
            <a:off x="3007895" y="3236496"/>
            <a:ext cx="4853123" cy="400110"/>
          </a:xfrm>
          <a:prstGeom prst="rect">
            <a:avLst/>
          </a:prstGeom>
          <a:noFill/>
        </p:spPr>
        <p:txBody>
          <a:bodyPr wrap="none" rtlCol="0">
            <a:spAutoFit/>
          </a:bodyPr>
          <a:lstStyle/>
          <a:p>
            <a:r>
              <a:rPr lang="en-US" sz="2000" dirty="0"/>
              <a:t>The row of all zeros should be at the bottom.</a:t>
            </a:r>
          </a:p>
        </p:txBody>
      </p:sp>
      <p:sp>
        <p:nvSpPr>
          <p:cNvPr id="13" name="TextBox 12">
            <a:extLst>
              <a:ext uri="{FF2B5EF4-FFF2-40B4-BE49-F238E27FC236}">
                <a16:creationId xmlns:a16="http://schemas.microsoft.com/office/drawing/2014/main" id="{575D7BD1-7342-40B5-8774-5EB78615AF83}"/>
              </a:ext>
            </a:extLst>
          </p:cNvPr>
          <p:cNvSpPr txBox="1"/>
          <p:nvPr/>
        </p:nvSpPr>
        <p:spPr>
          <a:xfrm>
            <a:off x="3007894" y="4415404"/>
            <a:ext cx="5691366" cy="400110"/>
          </a:xfrm>
          <a:prstGeom prst="rect">
            <a:avLst/>
          </a:prstGeom>
          <a:noFill/>
        </p:spPr>
        <p:txBody>
          <a:bodyPr wrap="none" rtlCol="0">
            <a:spAutoFit/>
          </a:bodyPr>
          <a:lstStyle/>
          <a:p>
            <a:r>
              <a:rPr lang="en-US" sz="2000" dirty="0"/>
              <a:t>The first nonzero entries in rows 2 and 3 should be 1.</a:t>
            </a:r>
          </a:p>
        </p:txBody>
      </p:sp>
      <p:sp>
        <p:nvSpPr>
          <p:cNvPr id="15" name="TextBox 14">
            <a:extLst>
              <a:ext uri="{FF2B5EF4-FFF2-40B4-BE49-F238E27FC236}">
                <a16:creationId xmlns:a16="http://schemas.microsoft.com/office/drawing/2014/main" id="{29CB09D8-8CFE-4F5B-BE4C-D3F1A45291AE}"/>
              </a:ext>
            </a:extLst>
          </p:cNvPr>
          <p:cNvSpPr txBox="1"/>
          <p:nvPr/>
        </p:nvSpPr>
        <p:spPr>
          <a:xfrm>
            <a:off x="3007894" y="5382328"/>
            <a:ext cx="7452168" cy="707886"/>
          </a:xfrm>
          <a:prstGeom prst="rect">
            <a:avLst/>
          </a:prstGeom>
          <a:noFill/>
        </p:spPr>
        <p:txBody>
          <a:bodyPr wrap="none" rtlCol="0">
            <a:spAutoFit/>
          </a:bodyPr>
          <a:lstStyle/>
          <a:p>
            <a:r>
              <a:rPr lang="en-US" sz="2000" dirty="0"/>
              <a:t>The first entry in column 2 should be zero; the second 1 in column 2 is</a:t>
            </a:r>
          </a:p>
          <a:p>
            <a:r>
              <a:rPr lang="en-US" sz="2000" dirty="0"/>
              <a:t>a leading one, hence all other entries in that column should be 0.</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05424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a:xfrm>
            <a:off x="838200" y="184805"/>
            <a:ext cx="10515600" cy="830263"/>
          </a:xfrm>
        </p:spPr>
        <p:txBody>
          <a:bodyPr vert="horz" lIns="91440" tIns="45720" rIns="91440" bIns="45720" rtlCol="0" anchor="ctr">
            <a:normAutofit/>
          </a:bodyPr>
          <a:lstStyle/>
          <a:p>
            <a:pPr algn="l"/>
            <a:r>
              <a:rPr lang="en-US" sz="5200" kern="1200" dirty="0">
                <a:solidFill>
                  <a:schemeClr val="tx1"/>
                </a:solidFill>
                <a:latin typeface="+mj-lt"/>
                <a:ea typeface="+mj-ea"/>
                <a:cs typeface="+mj-cs"/>
              </a:rPr>
              <a:t>1.1 Introduction to Linear Equations</a:t>
            </a:r>
          </a:p>
        </p:txBody>
      </p:sp>
      <p:pic>
        <p:nvPicPr>
          <p:cNvPr id="4" name="Picture 3">
            <a:extLst>
              <a:ext uri="{FF2B5EF4-FFF2-40B4-BE49-F238E27FC236}">
                <a16:creationId xmlns:a16="http://schemas.microsoft.com/office/drawing/2014/main" id="{5905D277-1DD8-7D30-FFD7-DC0EC8265A28}"/>
              </a:ext>
            </a:extLst>
          </p:cNvPr>
          <p:cNvPicPr>
            <a:picLocks noChangeAspect="1"/>
          </p:cNvPicPr>
          <p:nvPr/>
        </p:nvPicPr>
        <p:blipFill>
          <a:blip r:embed="rId2"/>
          <a:stretch>
            <a:fillRect/>
          </a:stretch>
        </p:blipFill>
        <p:spPr>
          <a:xfrm>
            <a:off x="1522414" y="1078860"/>
            <a:ext cx="8549481" cy="5594335"/>
          </a:xfrm>
          <a:prstGeom prst="rect">
            <a:avLst/>
          </a:prstGeom>
        </p:spPr>
      </p:pic>
      <p:sp>
        <p:nvSpPr>
          <p:cNvPr id="3" name="TextBox 2">
            <a:extLst>
              <a:ext uri="{FF2B5EF4-FFF2-40B4-BE49-F238E27FC236}">
                <a16:creationId xmlns:a16="http://schemas.microsoft.com/office/drawing/2014/main" id="{B6E86994-CA55-D3C8-9199-891681B3F565}"/>
              </a:ext>
            </a:extLst>
          </p:cNvPr>
          <p:cNvSpPr txBox="1"/>
          <p:nvPr/>
        </p:nvSpPr>
        <p:spPr>
          <a:xfrm>
            <a:off x="10669586" y="5986360"/>
            <a:ext cx="1311706" cy="307777"/>
          </a:xfrm>
          <a:prstGeom prst="rect">
            <a:avLst/>
          </a:prstGeom>
          <a:noFill/>
        </p:spPr>
        <p:txBody>
          <a:bodyPr wrap="none" rtlCol="0">
            <a:spAutoFit/>
          </a:bodyPr>
          <a:lstStyle/>
          <a:p>
            <a:r>
              <a:rPr lang="en-US" sz="1400" dirty="0"/>
              <a:t>By David Dobor</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a:t>
            </a:r>
          </a:p>
        </p:txBody>
      </p:sp>
      <p:pic>
        <p:nvPicPr>
          <p:cNvPr id="9" name="Picture 8">
            <a:extLst>
              <a:ext uri="{FF2B5EF4-FFF2-40B4-BE49-F238E27FC236}">
                <a16:creationId xmlns:a16="http://schemas.microsoft.com/office/drawing/2014/main" id="{386A35ED-6107-46CD-9CD0-9DE93C783D28}"/>
              </a:ext>
            </a:extLst>
          </p:cNvPr>
          <p:cNvPicPr>
            <a:picLocks noChangeAspect="1"/>
          </p:cNvPicPr>
          <p:nvPr/>
        </p:nvPicPr>
        <p:blipFill>
          <a:blip r:embed="rId2"/>
          <a:stretch>
            <a:fillRect/>
          </a:stretch>
        </p:blipFill>
        <p:spPr>
          <a:xfrm>
            <a:off x="1133131" y="2209674"/>
            <a:ext cx="9925737" cy="2438651"/>
          </a:xfrm>
          <a:prstGeom prst="rect">
            <a:avLst/>
          </a:prstGeom>
        </p:spPr>
      </p:pic>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Tree>
    <p:extLst>
      <p:ext uri="{BB962C8B-B14F-4D97-AF65-F5344CB8AC3E}">
        <p14:creationId xmlns:p14="http://schemas.microsoft.com/office/powerpoint/2010/main" val="172851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a:t>
            </a:r>
          </a:p>
        </p:txBody>
      </p:sp>
      <p:pic>
        <p:nvPicPr>
          <p:cNvPr id="3" name="Picture 2">
            <a:extLst>
              <a:ext uri="{FF2B5EF4-FFF2-40B4-BE49-F238E27FC236}">
                <a16:creationId xmlns:a16="http://schemas.microsoft.com/office/drawing/2014/main" id="{BBC3A78D-EDFD-4B1E-A6C6-B247E21C79DD}"/>
              </a:ext>
            </a:extLst>
          </p:cNvPr>
          <p:cNvPicPr>
            <a:picLocks noChangeAspect="1"/>
          </p:cNvPicPr>
          <p:nvPr/>
        </p:nvPicPr>
        <p:blipFill>
          <a:blip r:embed="rId2"/>
          <a:stretch>
            <a:fillRect/>
          </a:stretch>
        </p:blipFill>
        <p:spPr>
          <a:xfrm>
            <a:off x="3470918" y="1469523"/>
            <a:ext cx="4122623" cy="1325563"/>
          </a:xfrm>
          <a:prstGeom prst="rect">
            <a:avLst/>
          </a:prstGeom>
        </p:spPr>
      </p:pic>
      <p:sp>
        <p:nvSpPr>
          <p:cNvPr id="5" name="Arrow: Down 4">
            <a:extLst>
              <a:ext uri="{FF2B5EF4-FFF2-40B4-BE49-F238E27FC236}">
                <a16:creationId xmlns:a16="http://schemas.microsoft.com/office/drawing/2014/main" id="{05EC9AEC-9F9B-49AB-905F-29F8C350F872}"/>
              </a:ext>
            </a:extLst>
          </p:cNvPr>
          <p:cNvSpPr/>
          <p:nvPr/>
        </p:nvSpPr>
        <p:spPr>
          <a:xfrm>
            <a:off x="5042950" y="2861260"/>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36E4DD-3A7C-4291-92EA-02E44E37456D}"/>
              </a:ext>
            </a:extLst>
          </p:cNvPr>
          <p:cNvPicPr>
            <a:picLocks noChangeAspect="1"/>
          </p:cNvPicPr>
          <p:nvPr/>
        </p:nvPicPr>
        <p:blipFill>
          <a:blip r:embed="rId3"/>
          <a:stretch>
            <a:fillRect/>
          </a:stretch>
        </p:blipFill>
        <p:spPr>
          <a:xfrm>
            <a:off x="3801277" y="4252997"/>
            <a:ext cx="3792264" cy="1702305"/>
          </a:xfrm>
          <a:prstGeom prst="rect">
            <a:avLst/>
          </a:prstGeom>
        </p:spPr>
      </p:pic>
      <p:sp>
        <p:nvSpPr>
          <p:cNvPr id="8" name="TextBox 7">
            <a:extLst>
              <a:ext uri="{FF2B5EF4-FFF2-40B4-BE49-F238E27FC236}">
                <a16:creationId xmlns:a16="http://schemas.microsoft.com/office/drawing/2014/main" id="{4654D021-A201-43E7-BF3A-E401EBF2030C}"/>
              </a:ext>
            </a:extLst>
          </p:cNvPr>
          <p:cNvSpPr txBox="1"/>
          <p:nvPr/>
        </p:nvSpPr>
        <p:spPr>
          <a:xfrm>
            <a:off x="7898687" y="4734817"/>
            <a:ext cx="3455113" cy="738664"/>
          </a:xfrm>
          <a:prstGeom prst="rect">
            <a:avLst/>
          </a:prstGeom>
          <a:noFill/>
        </p:spPr>
        <p:txBody>
          <a:bodyPr wrap="none" rtlCol="0">
            <a:spAutoFit/>
          </a:bodyPr>
          <a:lstStyle/>
          <a:p>
            <a:r>
              <a:rPr lang="en-US" sz="2100" dirty="0"/>
              <a:t>Our next step is to change the</a:t>
            </a:r>
          </a:p>
          <a:p>
            <a:r>
              <a:rPr lang="en-US" sz="2100" dirty="0"/>
              <a:t>entry in the box to a 1.</a:t>
            </a:r>
          </a:p>
        </p:txBody>
      </p:sp>
      <p:sp>
        <p:nvSpPr>
          <p:cNvPr id="10" name="Slide Number Placeholder 5">
            <a:extLst>
              <a:ext uri="{FF2B5EF4-FFF2-40B4-BE49-F238E27FC236}">
                <a16:creationId xmlns:a16="http://schemas.microsoft.com/office/drawing/2014/main" id="{7B27596A-C21C-43A7-8D28-02000DC4403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Tree>
    <p:extLst>
      <p:ext uri="{BB962C8B-B14F-4D97-AF65-F5344CB8AC3E}">
        <p14:creationId xmlns:p14="http://schemas.microsoft.com/office/powerpoint/2010/main" val="384937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grpSp>
        <p:nvGrpSpPr>
          <p:cNvPr id="12" name="Group 11">
            <a:extLst>
              <a:ext uri="{FF2B5EF4-FFF2-40B4-BE49-F238E27FC236}">
                <a16:creationId xmlns:a16="http://schemas.microsoft.com/office/drawing/2014/main" id="{D8BB4560-B37A-4713-AF11-F52B44323B84}"/>
              </a:ext>
            </a:extLst>
          </p:cNvPr>
          <p:cNvGrpSpPr/>
          <p:nvPr/>
        </p:nvGrpSpPr>
        <p:grpSpPr>
          <a:xfrm>
            <a:off x="1269375" y="1690688"/>
            <a:ext cx="6323896" cy="4308178"/>
            <a:chOff x="4182362" y="2819400"/>
            <a:chExt cx="4114800" cy="2566987"/>
          </a:xfrm>
        </p:grpSpPr>
        <p:pic>
          <p:nvPicPr>
            <p:cNvPr id="9" name="Picture 8">
              <a:extLst>
                <a:ext uri="{FF2B5EF4-FFF2-40B4-BE49-F238E27FC236}">
                  <a16:creationId xmlns:a16="http://schemas.microsoft.com/office/drawing/2014/main" id="{0D362617-F4F8-403E-84F8-8D53C8549859}"/>
                </a:ext>
              </a:extLst>
            </p:cNvPr>
            <p:cNvPicPr>
              <a:picLocks noChangeAspect="1"/>
            </p:cNvPicPr>
            <p:nvPr/>
          </p:nvPicPr>
          <p:blipFill>
            <a:blip r:embed="rId2"/>
            <a:stretch>
              <a:fillRect/>
            </a:stretch>
          </p:blipFill>
          <p:spPr>
            <a:xfrm>
              <a:off x="4182362" y="4348162"/>
              <a:ext cx="4114800" cy="1038225"/>
            </a:xfrm>
            <a:prstGeom prst="rect">
              <a:avLst/>
            </a:prstGeom>
          </p:spPr>
        </p:pic>
        <p:pic>
          <p:nvPicPr>
            <p:cNvPr id="11" name="Picture 10">
              <a:extLst>
                <a:ext uri="{FF2B5EF4-FFF2-40B4-BE49-F238E27FC236}">
                  <a16:creationId xmlns:a16="http://schemas.microsoft.com/office/drawing/2014/main" id="{0EEE39D2-15BA-47EB-8752-67512E3DF063}"/>
                </a:ext>
              </a:extLst>
            </p:cNvPr>
            <p:cNvPicPr>
              <a:picLocks noChangeAspect="1"/>
            </p:cNvPicPr>
            <p:nvPr/>
          </p:nvPicPr>
          <p:blipFill>
            <a:blip r:embed="rId3"/>
            <a:stretch>
              <a:fillRect/>
            </a:stretch>
          </p:blipFill>
          <p:spPr>
            <a:xfrm>
              <a:off x="4292266" y="2819400"/>
              <a:ext cx="3848100" cy="1219200"/>
            </a:xfrm>
            <a:prstGeom prst="rect">
              <a:avLst/>
            </a:prstGeom>
          </p:spPr>
        </p:pic>
      </p:grpSp>
      <p:sp>
        <p:nvSpPr>
          <p:cNvPr id="13" name="TextBox 12">
            <a:extLst>
              <a:ext uri="{FF2B5EF4-FFF2-40B4-BE49-F238E27FC236}">
                <a16:creationId xmlns:a16="http://schemas.microsoft.com/office/drawing/2014/main" id="{6B080E6C-07B2-48F6-AF6A-02B4F9F5B352}"/>
              </a:ext>
            </a:extLst>
          </p:cNvPr>
          <p:cNvSpPr txBox="1"/>
          <p:nvPr/>
        </p:nvSpPr>
        <p:spPr>
          <a:xfrm>
            <a:off x="7593271" y="2604217"/>
            <a:ext cx="3348353" cy="369332"/>
          </a:xfrm>
          <a:prstGeom prst="rect">
            <a:avLst/>
          </a:prstGeom>
          <a:noFill/>
        </p:spPr>
        <p:txBody>
          <a:bodyPr wrap="none" rtlCol="0">
            <a:spAutoFit/>
          </a:bodyPr>
          <a:lstStyle/>
          <a:p>
            <a:r>
              <a:rPr lang="en-US" dirty="0"/>
              <a:t>We have now created a leading 1.</a:t>
            </a:r>
          </a:p>
        </p:txBody>
      </p:sp>
      <p:sp>
        <p:nvSpPr>
          <p:cNvPr id="15" name="TextBox 14">
            <a:extLst>
              <a:ext uri="{FF2B5EF4-FFF2-40B4-BE49-F238E27FC236}">
                <a16:creationId xmlns:a16="http://schemas.microsoft.com/office/drawing/2014/main" id="{F4611251-4464-4B21-AC3F-5B9C15C780DE}"/>
              </a:ext>
            </a:extLst>
          </p:cNvPr>
          <p:cNvSpPr txBox="1"/>
          <p:nvPr/>
        </p:nvSpPr>
        <p:spPr>
          <a:xfrm>
            <a:off x="7600873" y="3244334"/>
            <a:ext cx="4051365" cy="369332"/>
          </a:xfrm>
          <a:prstGeom prst="rect">
            <a:avLst/>
          </a:prstGeom>
          <a:noFill/>
        </p:spPr>
        <p:txBody>
          <a:bodyPr wrap="none" rtlCol="0">
            <a:spAutoFit/>
          </a:bodyPr>
          <a:lstStyle/>
          <a:p>
            <a:r>
              <a:rPr lang="en-US" dirty="0"/>
              <a:t>Our next step is to put zeros under this 1.</a:t>
            </a:r>
          </a:p>
        </p:txBody>
      </p:sp>
      <p:sp>
        <p:nvSpPr>
          <p:cNvPr id="17" name="TextBox 16">
            <a:extLst>
              <a:ext uri="{FF2B5EF4-FFF2-40B4-BE49-F238E27FC236}">
                <a16:creationId xmlns:a16="http://schemas.microsoft.com/office/drawing/2014/main" id="{6D08D43E-BDD8-488F-969F-A317760C1501}"/>
              </a:ext>
            </a:extLst>
          </p:cNvPr>
          <p:cNvSpPr txBox="1"/>
          <p:nvPr/>
        </p:nvSpPr>
        <p:spPr>
          <a:xfrm>
            <a:off x="7600873" y="5127638"/>
            <a:ext cx="3665940" cy="646331"/>
          </a:xfrm>
          <a:prstGeom prst="rect">
            <a:avLst/>
          </a:prstGeom>
          <a:noFill/>
        </p:spPr>
        <p:txBody>
          <a:bodyPr wrap="none" rtlCol="0">
            <a:spAutoFit/>
          </a:bodyPr>
          <a:lstStyle/>
          <a:p>
            <a:r>
              <a:rPr lang="en-US" dirty="0"/>
              <a:t>We again want to put a 1 (if possible)</a:t>
            </a:r>
          </a:p>
          <a:p>
            <a:r>
              <a:rPr lang="en-US" dirty="0"/>
              <a:t>in the entry where the box is.</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Tree>
    <p:extLst>
      <p:ext uri="{BB962C8B-B14F-4D97-AF65-F5344CB8AC3E}">
        <p14:creationId xmlns:p14="http://schemas.microsoft.com/office/powerpoint/2010/main" val="4985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3" name="Picture 2">
            <a:extLst>
              <a:ext uri="{FF2B5EF4-FFF2-40B4-BE49-F238E27FC236}">
                <a16:creationId xmlns:a16="http://schemas.microsoft.com/office/drawing/2014/main" id="{4DBB879B-F5E5-4A47-8E9C-6A6747982A32}"/>
              </a:ext>
            </a:extLst>
          </p:cNvPr>
          <p:cNvPicPr>
            <a:picLocks noChangeAspect="1"/>
          </p:cNvPicPr>
          <p:nvPr/>
        </p:nvPicPr>
        <p:blipFill>
          <a:blip r:embed="rId2"/>
          <a:stretch>
            <a:fillRect/>
          </a:stretch>
        </p:blipFill>
        <p:spPr>
          <a:xfrm>
            <a:off x="587829" y="1651959"/>
            <a:ext cx="7358959" cy="3670527"/>
          </a:xfrm>
          <a:prstGeom prst="rect">
            <a:avLst/>
          </a:prstGeom>
        </p:spPr>
      </p:pic>
      <p:sp>
        <p:nvSpPr>
          <p:cNvPr id="7" name="TextBox 6">
            <a:extLst>
              <a:ext uri="{FF2B5EF4-FFF2-40B4-BE49-F238E27FC236}">
                <a16:creationId xmlns:a16="http://schemas.microsoft.com/office/drawing/2014/main" id="{6BCECF35-E5C9-4285-9D13-9BDA0CB0705B}"/>
              </a:ext>
            </a:extLst>
          </p:cNvPr>
          <p:cNvSpPr txBox="1"/>
          <p:nvPr/>
        </p:nvSpPr>
        <p:spPr>
          <a:xfrm>
            <a:off x="7367452" y="3755572"/>
            <a:ext cx="3986348" cy="369332"/>
          </a:xfrm>
          <a:prstGeom prst="rect">
            <a:avLst/>
          </a:prstGeom>
          <a:noFill/>
        </p:spPr>
        <p:txBody>
          <a:bodyPr wrap="none" rtlCol="0">
            <a:spAutoFit/>
          </a:bodyPr>
          <a:lstStyle/>
          <a:p>
            <a:r>
              <a:rPr lang="en-US" dirty="0"/>
              <a:t>We have now created another leading 1.</a:t>
            </a:r>
          </a:p>
        </p:txBody>
      </p:sp>
      <p:sp>
        <p:nvSpPr>
          <p:cNvPr id="8" name="TextBox 7">
            <a:extLst>
              <a:ext uri="{FF2B5EF4-FFF2-40B4-BE49-F238E27FC236}">
                <a16:creationId xmlns:a16="http://schemas.microsoft.com/office/drawing/2014/main" id="{A1C6BAB9-EE93-4485-ABBD-09E4CCB660EE}"/>
              </a:ext>
            </a:extLst>
          </p:cNvPr>
          <p:cNvSpPr txBox="1"/>
          <p:nvPr/>
        </p:nvSpPr>
        <p:spPr>
          <a:xfrm>
            <a:off x="7367452" y="4292434"/>
            <a:ext cx="4160050" cy="923330"/>
          </a:xfrm>
          <a:prstGeom prst="rect">
            <a:avLst/>
          </a:prstGeom>
          <a:noFill/>
        </p:spPr>
        <p:txBody>
          <a:bodyPr wrap="none" rtlCol="0">
            <a:spAutoFit/>
          </a:bodyPr>
          <a:lstStyle/>
          <a:p>
            <a:r>
              <a:rPr lang="en-US" dirty="0"/>
              <a:t>We now want to put zeroes underneath it,</a:t>
            </a:r>
          </a:p>
          <a:p>
            <a:r>
              <a:rPr lang="en-US" dirty="0"/>
              <a:t>but this has already been done by our</a:t>
            </a:r>
          </a:p>
          <a:p>
            <a:r>
              <a:rPr lang="en-US" dirty="0"/>
              <a:t>previous steps</a:t>
            </a:r>
          </a:p>
        </p:txBody>
      </p:sp>
      <p:sp>
        <p:nvSpPr>
          <p:cNvPr id="10" name="TextBox 9">
            <a:extLst>
              <a:ext uri="{FF2B5EF4-FFF2-40B4-BE49-F238E27FC236}">
                <a16:creationId xmlns:a16="http://schemas.microsoft.com/office/drawing/2014/main" id="{886A4161-F1F0-41A0-86F2-32A00D2393AC}"/>
              </a:ext>
            </a:extLst>
          </p:cNvPr>
          <p:cNvSpPr txBox="1"/>
          <p:nvPr/>
        </p:nvSpPr>
        <p:spPr>
          <a:xfrm>
            <a:off x="7439641" y="5440757"/>
            <a:ext cx="3342325" cy="646331"/>
          </a:xfrm>
          <a:prstGeom prst="rect">
            <a:avLst/>
          </a:prstGeom>
          <a:noFill/>
        </p:spPr>
        <p:txBody>
          <a:bodyPr wrap="none" rtlCol="0">
            <a:spAutoFit/>
          </a:bodyPr>
          <a:lstStyle/>
          <a:p>
            <a:r>
              <a:rPr lang="en-US" dirty="0"/>
              <a:t>Now we want to turn the number</a:t>
            </a:r>
          </a:p>
          <a:p>
            <a:r>
              <a:rPr lang="en-US" dirty="0"/>
              <a:t>in the box to 1 again.</a:t>
            </a:r>
          </a:p>
        </p:txBody>
      </p:sp>
      <p:sp>
        <p:nvSpPr>
          <p:cNvPr id="15" name="Slide Number Placeholder 5">
            <a:extLst>
              <a:ext uri="{FF2B5EF4-FFF2-40B4-BE49-F238E27FC236}">
                <a16:creationId xmlns:a16="http://schemas.microsoft.com/office/drawing/2014/main" id="{A4208EED-7250-4260-8EE2-57C61B83085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Tree>
    <p:extLst>
      <p:ext uri="{BB962C8B-B14F-4D97-AF65-F5344CB8AC3E}">
        <p14:creationId xmlns:p14="http://schemas.microsoft.com/office/powerpoint/2010/main" val="72972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5" name="Picture 4">
            <a:extLst>
              <a:ext uri="{FF2B5EF4-FFF2-40B4-BE49-F238E27FC236}">
                <a16:creationId xmlns:a16="http://schemas.microsoft.com/office/drawing/2014/main" id="{B50C16FE-E3A0-4E7F-8F6D-AF6FED2196F6}"/>
              </a:ext>
            </a:extLst>
          </p:cNvPr>
          <p:cNvPicPr>
            <a:picLocks noChangeAspect="1"/>
          </p:cNvPicPr>
          <p:nvPr/>
        </p:nvPicPr>
        <p:blipFill>
          <a:blip r:embed="rId2"/>
          <a:stretch>
            <a:fillRect/>
          </a:stretch>
        </p:blipFill>
        <p:spPr>
          <a:xfrm>
            <a:off x="3141785" y="1690688"/>
            <a:ext cx="5102694" cy="1545856"/>
          </a:xfrm>
          <a:prstGeom prst="rect">
            <a:avLst/>
          </a:prstGeom>
        </p:spPr>
      </p:pic>
      <p:pic>
        <p:nvPicPr>
          <p:cNvPr id="7" name="Picture 6">
            <a:extLst>
              <a:ext uri="{FF2B5EF4-FFF2-40B4-BE49-F238E27FC236}">
                <a16:creationId xmlns:a16="http://schemas.microsoft.com/office/drawing/2014/main" id="{9516EF34-2A60-4E52-9EF4-6FAC10FA3DC7}"/>
              </a:ext>
            </a:extLst>
          </p:cNvPr>
          <p:cNvPicPr>
            <a:picLocks noChangeAspect="1"/>
          </p:cNvPicPr>
          <p:nvPr/>
        </p:nvPicPr>
        <p:blipFill>
          <a:blip r:embed="rId3"/>
          <a:stretch>
            <a:fillRect/>
          </a:stretch>
        </p:blipFill>
        <p:spPr>
          <a:xfrm>
            <a:off x="2672494" y="3039448"/>
            <a:ext cx="5744264" cy="2938582"/>
          </a:xfrm>
          <a:prstGeom prst="rect">
            <a:avLst/>
          </a:prstGeom>
        </p:spPr>
      </p:pic>
      <p:sp>
        <p:nvSpPr>
          <p:cNvPr id="8" name="TextBox 7">
            <a:extLst>
              <a:ext uri="{FF2B5EF4-FFF2-40B4-BE49-F238E27FC236}">
                <a16:creationId xmlns:a16="http://schemas.microsoft.com/office/drawing/2014/main" id="{E15D8606-B17B-4D41-AFFE-860E5176540A}"/>
              </a:ext>
            </a:extLst>
          </p:cNvPr>
          <p:cNvSpPr txBox="1"/>
          <p:nvPr/>
        </p:nvSpPr>
        <p:spPr>
          <a:xfrm>
            <a:off x="8559887" y="2259922"/>
            <a:ext cx="3102516" cy="646331"/>
          </a:xfrm>
          <a:prstGeom prst="rect">
            <a:avLst/>
          </a:prstGeom>
          <a:noFill/>
        </p:spPr>
        <p:txBody>
          <a:bodyPr wrap="none" rtlCol="0">
            <a:spAutoFit/>
          </a:bodyPr>
          <a:lstStyle/>
          <a:p>
            <a:r>
              <a:rPr lang="en-US" dirty="0"/>
              <a:t>This ends what we will refer to </a:t>
            </a:r>
          </a:p>
          <a:p>
            <a:r>
              <a:rPr lang="en-US" dirty="0"/>
              <a:t>as </a:t>
            </a:r>
            <a:r>
              <a:rPr lang="en-US" b="1" dirty="0"/>
              <a:t>forward steps</a:t>
            </a:r>
            <a:r>
              <a:rPr lang="en-US" dirty="0"/>
              <a:t>.</a:t>
            </a:r>
          </a:p>
        </p:txBody>
      </p:sp>
      <p:sp>
        <p:nvSpPr>
          <p:cNvPr id="10" name="TextBox 9">
            <a:extLst>
              <a:ext uri="{FF2B5EF4-FFF2-40B4-BE49-F238E27FC236}">
                <a16:creationId xmlns:a16="http://schemas.microsoft.com/office/drawing/2014/main" id="{844832A7-00F9-4AB7-8AC0-3FC57F0FE317}"/>
              </a:ext>
            </a:extLst>
          </p:cNvPr>
          <p:cNvSpPr txBox="1"/>
          <p:nvPr/>
        </p:nvSpPr>
        <p:spPr>
          <a:xfrm>
            <a:off x="9069683" y="4185573"/>
            <a:ext cx="2703304" cy="646331"/>
          </a:xfrm>
          <a:prstGeom prst="rect">
            <a:avLst/>
          </a:prstGeom>
          <a:noFill/>
        </p:spPr>
        <p:txBody>
          <a:bodyPr wrap="none" rtlCol="0">
            <a:spAutoFit/>
          </a:bodyPr>
          <a:lstStyle/>
          <a:p>
            <a:r>
              <a:rPr lang="en-US" dirty="0"/>
              <a:t>These steps are referred to</a:t>
            </a:r>
          </a:p>
          <a:p>
            <a:r>
              <a:rPr lang="en-US" dirty="0"/>
              <a:t>as </a:t>
            </a:r>
            <a:r>
              <a:rPr lang="en-US" b="1" dirty="0"/>
              <a:t>backward steps</a:t>
            </a:r>
          </a:p>
        </p:txBody>
      </p:sp>
      <p:cxnSp>
        <p:nvCxnSpPr>
          <p:cNvPr id="12" name="Straight Arrow Connector 11">
            <a:extLst>
              <a:ext uri="{FF2B5EF4-FFF2-40B4-BE49-F238E27FC236}">
                <a16:creationId xmlns:a16="http://schemas.microsoft.com/office/drawing/2014/main" id="{A97840DB-EC7B-417B-A036-01F2CCF0AC35}"/>
              </a:ext>
            </a:extLst>
          </p:cNvPr>
          <p:cNvCxnSpPr>
            <a:stCxn id="10" idx="1"/>
          </p:cNvCxnSpPr>
          <p:nvPr/>
        </p:nvCxnSpPr>
        <p:spPr>
          <a:xfrm flipH="1" flipV="1">
            <a:off x="8244479" y="3967843"/>
            <a:ext cx="825204" cy="54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B2EFA5-1161-45D3-9EE8-5F4BCD73CF77}"/>
              </a:ext>
            </a:extLst>
          </p:cNvPr>
          <p:cNvCxnSpPr>
            <a:cxnSpLocks/>
          </p:cNvCxnSpPr>
          <p:nvPr/>
        </p:nvCxnSpPr>
        <p:spPr>
          <a:xfrm flipH="1">
            <a:off x="8244480" y="4726469"/>
            <a:ext cx="825203"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46CBE-68EF-47E1-A226-3BC7E66E03D1}"/>
              </a:ext>
            </a:extLst>
          </p:cNvPr>
          <p:cNvSpPr txBox="1"/>
          <p:nvPr/>
        </p:nvSpPr>
        <p:spPr>
          <a:xfrm>
            <a:off x="2987570" y="6066730"/>
            <a:ext cx="6875985" cy="400110"/>
          </a:xfrm>
          <a:prstGeom prst="rect">
            <a:avLst/>
          </a:prstGeom>
          <a:noFill/>
        </p:spPr>
        <p:txBody>
          <a:bodyPr wrap="none" rtlCol="0">
            <a:spAutoFit/>
          </a:bodyPr>
          <a:lstStyle/>
          <a:p>
            <a:r>
              <a:rPr lang="en-US" sz="2000" dirty="0"/>
              <a:t>It is now easy to read off the solution as x</a:t>
            </a:r>
            <a:r>
              <a:rPr lang="en-US" sz="2000" baseline="-25000" dirty="0"/>
              <a:t>1</a:t>
            </a:r>
            <a:r>
              <a:rPr lang="en-US" sz="2000" dirty="0"/>
              <a:t> = 7, x</a:t>
            </a:r>
            <a:r>
              <a:rPr lang="en-US" sz="2000" baseline="-25000" dirty="0"/>
              <a:t>2</a:t>
            </a:r>
            <a:r>
              <a:rPr lang="en-US" sz="2000" dirty="0"/>
              <a:t> = -2 and x</a:t>
            </a:r>
            <a:r>
              <a:rPr lang="en-US" sz="2000" baseline="-25000" dirty="0"/>
              <a:t>3</a:t>
            </a:r>
            <a:r>
              <a:rPr lang="en-US" sz="2000" dirty="0"/>
              <a:t> = 3;</a:t>
            </a:r>
          </a:p>
        </p:txBody>
      </p:sp>
      <p:sp>
        <p:nvSpPr>
          <p:cNvPr id="22" name="Slide Number Placeholder 5">
            <a:extLst>
              <a:ext uri="{FF2B5EF4-FFF2-40B4-BE49-F238E27FC236}">
                <a16:creationId xmlns:a16="http://schemas.microsoft.com/office/drawing/2014/main" id="{6BEC1860-5F0B-482F-BBE0-9481FA73077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Tree>
    <p:extLst>
      <p:ext uri="{BB962C8B-B14F-4D97-AF65-F5344CB8AC3E}">
        <p14:creationId xmlns:p14="http://schemas.microsoft.com/office/powerpoint/2010/main" val="315991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0" y="316030"/>
            <a:ext cx="10515600" cy="1325563"/>
          </a:xfrm>
        </p:spPr>
        <p:txBody>
          <a:bodyPr/>
          <a:lstStyle/>
          <a:p>
            <a:r>
              <a:rPr lang="en-US" b="1" dirty="0">
                <a:solidFill>
                  <a:srgbClr val="0070C0"/>
                </a:solidFill>
              </a:rPr>
              <a:t>Forward Steps Result in: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pic>
        <p:nvPicPr>
          <p:cNvPr id="5" name="Picture 4">
            <a:extLst>
              <a:ext uri="{FF2B5EF4-FFF2-40B4-BE49-F238E27FC236}">
                <a16:creationId xmlns:a16="http://schemas.microsoft.com/office/drawing/2014/main" id="{A52A67B4-B702-4B52-8645-7D227C6F54B3}"/>
              </a:ext>
            </a:extLst>
          </p:cNvPr>
          <p:cNvPicPr>
            <a:picLocks noChangeAspect="1"/>
          </p:cNvPicPr>
          <p:nvPr/>
        </p:nvPicPr>
        <p:blipFill>
          <a:blip r:embed="rId2"/>
          <a:stretch>
            <a:fillRect/>
          </a:stretch>
        </p:blipFill>
        <p:spPr>
          <a:xfrm>
            <a:off x="774273" y="1400683"/>
            <a:ext cx="9651875" cy="2650515"/>
          </a:xfrm>
          <a:prstGeom prst="rect">
            <a:avLst/>
          </a:prstGeom>
        </p:spPr>
      </p:pic>
      <p:pic>
        <p:nvPicPr>
          <p:cNvPr id="2" name="Picture 1">
            <a:extLst>
              <a:ext uri="{FF2B5EF4-FFF2-40B4-BE49-F238E27FC236}">
                <a16:creationId xmlns:a16="http://schemas.microsoft.com/office/drawing/2014/main" id="{A1B88BF7-255F-41E5-AA2E-42952E404A2E}"/>
              </a:ext>
            </a:extLst>
          </p:cNvPr>
          <p:cNvPicPr>
            <a:picLocks noChangeAspect="1"/>
          </p:cNvPicPr>
          <p:nvPr/>
        </p:nvPicPr>
        <p:blipFill>
          <a:blip r:embed="rId3"/>
          <a:stretch>
            <a:fillRect/>
          </a:stretch>
        </p:blipFill>
        <p:spPr>
          <a:xfrm>
            <a:off x="805387" y="4980658"/>
            <a:ext cx="10998536" cy="1080781"/>
          </a:xfrm>
          <a:prstGeom prst="rect">
            <a:avLst/>
          </a:prstGeom>
        </p:spPr>
      </p:pic>
      <p:sp>
        <p:nvSpPr>
          <p:cNvPr id="7" name="Title 1">
            <a:extLst>
              <a:ext uri="{FF2B5EF4-FFF2-40B4-BE49-F238E27FC236}">
                <a16:creationId xmlns:a16="http://schemas.microsoft.com/office/drawing/2014/main" id="{6B9F21D0-74BA-447C-B377-C0AD9C4443B2}"/>
              </a:ext>
            </a:extLst>
          </p:cNvPr>
          <p:cNvSpPr txBox="1">
            <a:spLocks/>
          </p:cNvSpPr>
          <p:nvPr/>
        </p:nvSpPr>
        <p:spPr>
          <a:xfrm>
            <a:off x="68958" y="3655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Backward Steps:</a:t>
            </a:r>
          </a:p>
        </p:txBody>
      </p:sp>
    </p:spTree>
    <p:extLst>
      <p:ext uri="{BB962C8B-B14F-4D97-AF65-F5344CB8AC3E}">
        <p14:creationId xmlns:p14="http://schemas.microsoft.com/office/powerpoint/2010/main" val="221942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pic>
        <p:nvPicPr>
          <p:cNvPr id="5" name="Picture 4">
            <a:extLst>
              <a:ext uri="{FF2B5EF4-FFF2-40B4-BE49-F238E27FC236}">
                <a16:creationId xmlns:a16="http://schemas.microsoft.com/office/drawing/2014/main" id="{C40A066D-0CD8-4B57-8A13-FC3A7445A8A3}"/>
              </a:ext>
            </a:extLst>
          </p:cNvPr>
          <p:cNvPicPr>
            <a:picLocks noChangeAspect="1"/>
          </p:cNvPicPr>
          <p:nvPr/>
        </p:nvPicPr>
        <p:blipFill>
          <a:blip r:embed="rId2"/>
          <a:stretch>
            <a:fillRect/>
          </a:stretch>
        </p:blipFill>
        <p:spPr>
          <a:xfrm>
            <a:off x="3424885" y="432865"/>
            <a:ext cx="8204565" cy="5578511"/>
          </a:xfrm>
          <a:prstGeom prst="rect">
            <a:avLst/>
          </a:prstGeom>
        </p:spPr>
      </p:pic>
    </p:spTree>
    <p:extLst>
      <p:ext uri="{BB962C8B-B14F-4D97-AF65-F5344CB8AC3E}">
        <p14:creationId xmlns:p14="http://schemas.microsoft.com/office/powerpoint/2010/main" val="244730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pic>
        <p:nvPicPr>
          <p:cNvPr id="5" name="Picture 4">
            <a:extLst>
              <a:ext uri="{FF2B5EF4-FFF2-40B4-BE49-F238E27FC236}">
                <a16:creationId xmlns:a16="http://schemas.microsoft.com/office/drawing/2014/main" id="{F344D866-2551-4656-8CCB-34BE6427DD90}"/>
              </a:ext>
            </a:extLst>
          </p:cNvPr>
          <p:cNvPicPr>
            <a:picLocks noChangeAspect="1"/>
          </p:cNvPicPr>
          <p:nvPr/>
        </p:nvPicPr>
        <p:blipFill>
          <a:blip r:embed="rId2"/>
          <a:stretch>
            <a:fillRect/>
          </a:stretch>
        </p:blipFill>
        <p:spPr>
          <a:xfrm>
            <a:off x="975945" y="2324466"/>
            <a:ext cx="10485705" cy="2209067"/>
          </a:xfrm>
          <a:prstGeom prst="rect">
            <a:avLst/>
          </a:prstGeom>
        </p:spPr>
      </p:pic>
    </p:spTree>
    <p:extLst>
      <p:ext uri="{BB962C8B-B14F-4D97-AF65-F5344CB8AC3E}">
        <p14:creationId xmlns:p14="http://schemas.microsoft.com/office/powerpoint/2010/main" val="15527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pic>
        <p:nvPicPr>
          <p:cNvPr id="3" name="Picture 2">
            <a:extLst>
              <a:ext uri="{FF2B5EF4-FFF2-40B4-BE49-F238E27FC236}">
                <a16:creationId xmlns:a16="http://schemas.microsoft.com/office/drawing/2014/main" id="{1D3B7751-DB79-4225-AB32-19EF3E773684}"/>
              </a:ext>
            </a:extLst>
          </p:cNvPr>
          <p:cNvPicPr>
            <a:picLocks noChangeAspect="1"/>
          </p:cNvPicPr>
          <p:nvPr/>
        </p:nvPicPr>
        <p:blipFill>
          <a:blip r:embed="rId2"/>
          <a:stretch>
            <a:fillRect/>
          </a:stretch>
        </p:blipFill>
        <p:spPr>
          <a:xfrm>
            <a:off x="4190999" y="2092879"/>
            <a:ext cx="3810000" cy="914400"/>
          </a:xfrm>
          <a:prstGeom prst="rect">
            <a:avLst/>
          </a:prstGeom>
        </p:spPr>
      </p:pic>
      <p:pic>
        <p:nvPicPr>
          <p:cNvPr id="7" name="Picture 6">
            <a:extLst>
              <a:ext uri="{FF2B5EF4-FFF2-40B4-BE49-F238E27FC236}">
                <a16:creationId xmlns:a16="http://schemas.microsoft.com/office/drawing/2014/main" id="{D0691270-4868-44AB-A263-8E7BB252DCAC}"/>
              </a:ext>
            </a:extLst>
          </p:cNvPr>
          <p:cNvPicPr>
            <a:picLocks noChangeAspect="1"/>
          </p:cNvPicPr>
          <p:nvPr/>
        </p:nvPicPr>
        <p:blipFill>
          <a:blip r:embed="rId3"/>
          <a:stretch>
            <a:fillRect/>
          </a:stretch>
        </p:blipFill>
        <p:spPr>
          <a:xfrm>
            <a:off x="3938586" y="3882588"/>
            <a:ext cx="4314825" cy="885825"/>
          </a:xfrm>
          <a:prstGeom prst="rect">
            <a:avLst/>
          </a:prstGeom>
        </p:spPr>
      </p:pic>
      <p:sp>
        <p:nvSpPr>
          <p:cNvPr id="8" name="TextBox 7">
            <a:extLst>
              <a:ext uri="{FF2B5EF4-FFF2-40B4-BE49-F238E27FC236}">
                <a16:creationId xmlns:a16="http://schemas.microsoft.com/office/drawing/2014/main" id="{77BC7CD5-889E-4F96-9DF7-10B485D7E554}"/>
              </a:ext>
            </a:extLst>
          </p:cNvPr>
          <p:cNvSpPr txBox="1"/>
          <p:nvPr/>
        </p:nvSpPr>
        <p:spPr>
          <a:xfrm>
            <a:off x="2897431" y="1649966"/>
            <a:ext cx="6397136" cy="369332"/>
          </a:xfrm>
          <a:prstGeom prst="rect">
            <a:avLst/>
          </a:prstGeom>
          <a:noFill/>
        </p:spPr>
        <p:txBody>
          <a:bodyPr wrap="none" rtlCol="0">
            <a:spAutoFit/>
          </a:bodyPr>
          <a:lstStyle/>
          <a:p>
            <a:r>
              <a:rPr lang="en-US" dirty="0"/>
              <a:t>1. Make the entry in the first column and first row a 1 (a leading 1).</a:t>
            </a:r>
          </a:p>
        </p:txBody>
      </p:sp>
      <p:sp>
        <p:nvSpPr>
          <p:cNvPr id="9" name="TextBox 8">
            <a:extLst>
              <a:ext uri="{FF2B5EF4-FFF2-40B4-BE49-F238E27FC236}">
                <a16:creationId xmlns:a16="http://schemas.microsoft.com/office/drawing/2014/main" id="{C687178C-D94C-4EA4-909E-0221818166A5}"/>
              </a:ext>
            </a:extLst>
          </p:cNvPr>
          <p:cNvSpPr txBox="1"/>
          <p:nvPr/>
        </p:nvSpPr>
        <p:spPr>
          <a:xfrm>
            <a:off x="3218993" y="3439675"/>
            <a:ext cx="6075574" cy="369332"/>
          </a:xfrm>
          <a:prstGeom prst="rect">
            <a:avLst/>
          </a:prstGeom>
          <a:noFill/>
        </p:spPr>
        <p:txBody>
          <a:bodyPr wrap="none" rtlCol="0">
            <a:spAutoFit/>
          </a:bodyPr>
          <a:lstStyle/>
          <a:p>
            <a:r>
              <a:rPr lang="en-US" dirty="0"/>
              <a:t>2. Put zeroes in the column below this newly formed leading 1.</a:t>
            </a:r>
          </a:p>
        </p:txBody>
      </p:sp>
      <p:sp>
        <p:nvSpPr>
          <p:cNvPr id="11" name="TextBox 10">
            <a:extLst>
              <a:ext uri="{FF2B5EF4-FFF2-40B4-BE49-F238E27FC236}">
                <a16:creationId xmlns:a16="http://schemas.microsoft.com/office/drawing/2014/main" id="{43BC84B4-15C4-4917-9104-F89C8A8BFE07}"/>
              </a:ext>
            </a:extLst>
          </p:cNvPr>
          <p:cNvSpPr txBox="1"/>
          <p:nvPr/>
        </p:nvSpPr>
        <p:spPr>
          <a:xfrm>
            <a:off x="3218993" y="5036850"/>
            <a:ext cx="6746847" cy="646331"/>
          </a:xfrm>
          <a:prstGeom prst="rect">
            <a:avLst/>
          </a:prstGeom>
          <a:noFill/>
        </p:spPr>
        <p:txBody>
          <a:bodyPr wrap="none" rtlCol="0">
            <a:spAutoFit/>
          </a:bodyPr>
          <a:lstStyle/>
          <a:p>
            <a:r>
              <a:rPr lang="en-US" dirty="0"/>
              <a:t>3. We now want to put a 1 (a leading 1) in the above box (if possible).</a:t>
            </a:r>
          </a:p>
          <a:p>
            <a:r>
              <a:rPr lang="en-US" dirty="0"/>
              <a:t>As it turns out, this is not possible.</a:t>
            </a:r>
          </a:p>
        </p:txBody>
      </p:sp>
      <p:sp>
        <p:nvSpPr>
          <p:cNvPr id="2" name="TextBox 1">
            <a:extLst>
              <a:ext uri="{FF2B5EF4-FFF2-40B4-BE49-F238E27FC236}">
                <a16:creationId xmlns:a16="http://schemas.microsoft.com/office/drawing/2014/main" id="{E3D39465-90BC-4697-A806-F818E421FEB7}"/>
              </a:ext>
            </a:extLst>
          </p:cNvPr>
          <p:cNvSpPr txBox="1"/>
          <p:nvPr/>
        </p:nvSpPr>
        <p:spPr>
          <a:xfrm>
            <a:off x="3218993" y="5967947"/>
            <a:ext cx="7415363" cy="369332"/>
          </a:xfrm>
          <a:prstGeom prst="rect">
            <a:avLst/>
          </a:prstGeom>
          <a:noFill/>
        </p:spPr>
        <p:txBody>
          <a:bodyPr wrap="none" rtlCol="0">
            <a:spAutoFit/>
          </a:bodyPr>
          <a:lstStyle/>
          <a:p>
            <a:r>
              <a:rPr lang="en-US" dirty="0"/>
              <a:t>4. Next we want to put a 1 where the -1 is (in the 3</a:t>
            </a:r>
            <a:r>
              <a:rPr lang="en-US" baseline="30000" dirty="0"/>
              <a:t>rd</a:t>
            </a:r>
            <a:r>
              <a:rPr lang="en-US" dirty="0"/>
              <a:t> column of the 2</a:t>
            </a:r>
            <a:r>
              <a:rPr lang="en-US" baseline="30000" dirty="0"/>
              <a:t>nd</a:t>
            </a:r>
            <a:r>
              <a:rPr lang="en-US" dirty="0"/>
              <a:t> row).</a:t>
            </a:r>
          </a:p>
        </p:txBody>
      </p:sp>
    </p:spTree>
    <p:extLst>
      <p:ext uri="{BB962C8B-B14F-4D97-AF65-F5344CB8AC3E}">
        <p14:creationId xmlns:p14="http://schemas.microsoft.com/office/powerpoint/2010/main" val="301244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29</a:t>
            </a:fld>
            <a:endParaRPr lang="en-US" b="1" dirty="0"/>
          </a:p>
        </p:txBody>
      </p:sp>
      <p:pic>
        <p:nvPicPr>
          <p:cNvPr id="6" name="Picture 5">
            <a:extLst>
              <a:ext uri="{FF2B5EF4-FFF2-40B4-BE49-F238E27FC236}">
                <a16:creationId xmlns:a16="http://schemas.microsoft.com/office/drawing/2014/main" id="{30AFBC93-5D2F-46D1-AF3F-618CA5B63986}"/>
              </a:ext>
            </a:extLst>
          </p:cNvPr>
          <p:cNvPicPr>
            <a:picLocks noChangeAspect="1"/>
          </p:cNvPicPr>
          <p:nvPr/>
        </p:nvPicPr>
        <p:blipFill>
          <a:blip r:embed="rId2"/>
          <a:stretch>
            <a:fillRect/>
          </a:stretch>
        </p:blipFill>
        <p:spPr>
          <a:xfrm>
            <a:off x="2492252" y="1527400"/>
            <a:ext cx="6780858" cy="1593583"/>
          </a:xfrm>
          <a:prstGeom prst="rect">
            <a:avLst/>
          </a:prstGeom>
        </p:spPr>
      </p:pic>
      <p:pic>
        <p:nvPicPr>
          <p:cNvPr id="12" name="Picture 11">
            <a:extLst>
              <a:ext uri="{FF2B5EF4-FFF2-40B4-BE49-F238E27FC236}">
                <a16:creationId xmlns:a16="http://schemas.microsoft.com/office/drawing/2014/main" id="{96AF6E92-104C-417E-B4F0-FE1986D42B6B}"/>
              </a:ext>
            </a:extLst>
          </p:cNvPr>
          <p:cNvPicPr>
            <a:picLocks noChangeAspect="1"/>
          </p:cNvPicPr>
          <p:nvPr/>
        </p:nvPicPr>
        <p:blipFill>
          <a:blip r:embed="rId3"/>
          <a:stretch>
            <a:fillRect/>
          </a:stretch>
        </p:blipFill>
        <p:spPr>
          <a:xfrm>
            <a:off x="2554164" y="3289525"/>
            <a:ext cx="6569466" cy="1512278"/>
          </a:xfrm>
          <a:prstGeom prst="rect">
            <a:avLst/>
          </a:prstGeom>
        </p:spPr>
      </p:pic>
      <p:sp>
        <p:nvSpPr>
          <p:cNvPr id="14" name="TextBox 13">
            <a:extLst>
              <a:ext uri="{FF2B5EF4-FFF2-40B4-BE49-F238E27FC236}">
                <a16:creationId xmlns:a16="http://schemas.microsoft.com/office/drawing/2014/main" id="{F9251F6C-48BF-4E3E-8634-BAC0EF20B2E8}"/>
              </a:ext>
            </a:extLst>
          </p:cNvPr>
          <p:cNvSpPr txBox="1"/>
          <p:nvPr/>
        </p:nvSpPr>
        <p:spPr>
          <a:xfrm>
            <a:off x="2919153" y="4860937"/>
            <a:ext cx="6929013" cy="707886"/>
          </a:xfrm>
          <a:prstGeom prst="rect">
            <a:avLst/>
          </a:prstGeom>
          <a:noFill/>
        </p:spPr>
        <p:txBody>
          <a:bodyPr wrap="none" rtlCol="0">
            <a:spAutoFit/>
          </a:bodyPr>
          <a:lstStyle/>
          <a:p>
            <a:r>
              <a:rPr lang="en-US" sz="2000" dirty="0"/>
              <a:t>5. Now we want to put a 1 in the position where the box is.</a:t>
            </a:r>
          </a:p>
          <a:p>
            <a:r>
              <a:rPr lang="en-US" sz="2000" dirty="0"/>
              <a:t>Because this is not possible, we are done with our forward steps.</a:t>
            </a:r>
          </a:p>
        </p:txBody>
      </p:sp>
      <p:sp>
        <p:nvSpPr>
          <p:cNvPr id="16" name="TextBox 15">
            <a:extLst>
              <a:ext uri="{FF2B5EF4-FFF2-40B4-BE49-F238E27FC236}">
                <a16:creationId xmlns:a16="http://schemas.microsoft.com/office/drawing/2014/main" id="{B9A4A763-5174-4A66-AAC0-4DB9E3CEF5D7}"/>
              </a:ext>
            </a:extLst>
          </p:cNvPr>
          <p:cNvSpPr txBox="1"/>
          <p:nvPr/>
        </p:nvSpPr>
        <p:spPr>
          <a:xfrm>
            <a:off x="2919152" y="5683126"/>
            <a:ext cx="7340407" cy="707886"/>
          </a:xfrm>
          <a:prstGeom prst="rect">
            <a:avLst/>
          </a:prstGeom>
          <a:noFill/>
        </p:spPr>
        <p:txBody>
          <a:bodyPr wrap="none" rtlCol="0">
            <a:spAutoFit/>
          </a:bodyPr>
          <a:lstStyle/>
          <a:p>
            <a:r>
              <a:rPr lang="en-US" sz="2000" dirty="0"/>
              <a:t>6. Our last goal is to put a 0 above each of the leading 1s (in this case</a:t>
            </a:r>
            <a:br>
              <a:rPr lang="en-US" sz="2000" dirty="0"/>
            </a:br>
            <a:r>
              <a:rPr lang="en-US" sz="2000" dirty="0"/>
              <a:t>there is only one leading 1 to deal with). See next page.</a:t>
            </a:r>
          </a:p>
        </p:txBody>
      </p:sp>
    </p:spTree>
    <p:extLst>
      <p:ext uri="{BB962C8B-B14F-4D97-AF65-F5344CB8AC3E}">
        <p14:creationId xmlns:p14="http://schemas.microsoft.com/office/powerpoint/2010/main" val="156138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a:t>
            </a:r>
          </a:p>
        </p:txBody>
      </p:sp>
      <p:sp>
        <p:nvSpPr>
          <p:cNvPr id="3" name="Content Placeholder 2">
            <a:extLst>
              <a:ext uri="{FF2B5EF4-FFF2-40B4-BE49-F238E27FC236}">
                <a16:creationId xmlns:a16="http://schemas.microsoft.com/office/drawing/2014/main" id="{4EA7950D-C7EA-4566-89B8-7677B9946DD8}"/>
              </a:ext>
            </a:extLst>
          </p:cNvPr>
          <p:cNvSpPr>
            <a:spLocks noGrp="1"/>
          </p:cNvSpPr>
          <p:nvPr>
            <p:ph idx="1"/>
          </p:nvPr>
        </p:nvSpPr>
        <p:spPr/>
        <p:txBody>
          <a:bodyPr/>
          <a:lstStyle/>
          <a:p>
            <a:pPr marL="0" indent="0">
              <a:buNone/>
            </a:pPr>
            <a:r>
              <a:rPr lang="en-US" dirty="0"/>
              <a:t>Suppose a jar contains red, blue and green marbles. You are told that there are a total of 30 marbles in the jar; there are twice as many red marbles as green ones; the number of blue marbles is the same as the sum of the red and green marbles. How many marbles of each color are there?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pic>
        <p:nvPicPr>
          <p:cNvPr id="3" name="Picture 2">
            <a:extLst>
              <a:ext uri="{FF2B5EF4-FFF2-40B4-BE49-F238E27FC236}">
                <a16:creationId xmlns:a16="http://schemas.microsoft.com/office/drawing/2014/main" id="{FDEA8CA3-DA02-4C45-A624-0357B7BCC5F0}"/>
              </a:ext>
            </a:extLst>
          </p:cNvPr>
          <p:cNvPicPr>
            <a:picLocks noChangeAspect="1"/>
          </p:cNvPicPr>
          <p:nvPr/>
        </p:nvPicPr>
        <p:blipFill>
          <a:blip r:embed="rId2"/>
          <a:stretch>
            <a:fillRect/>
          </a:stretch>
        </p:blipFill>
        <p:spPr>
          <a:xfrm>
            <a:off x="1841256" y="4388094"/>
            <a:ext cx="7376700" cy="1707906"/>
          </a:xfrm>
          <a:prstGeom prst="rect">
            <a:avLst/>
          </a:prstGeom>
        </p:spPr>
      </p:pic>
      <p:pic>
        <p:nvPicPr>
          <p:cNvPr id="5" name="Picture 4">
            <a:extLst>
              <a:ext uri="{FF2B5EF4-FFF2-40B4-BE49-F238E27FC236}">
                <a16:creationId xmlns:a16="http://schemas.microsoft.com/office/drawing/2014/main" id="{ACC6E874-4B4C-4DE0-BE5A-AE0B56ABB1AC}"/>
              </a:ext>
            </a:extLst>
          </p:cNvPr>
          <p:cNvPicPr>
            <a:picLocks noChangeAspect="1"/>
          </p:cNvPicPr>
          <p:nvPr/>
        </p:nvPicPr>
        <p:blipFill>
          <a:blip r:embed="rId3"/>
          <a:stretch>
            <a:fillRect/>
          </a:stretch>
        </p:blipFill>
        <p:spPr>
          <a:xfrm>
            <a:off x="2244873" y="1451561"/>
            <a:ext cx="6569466" cy="1512278"/>
          </a:xfrm>
          <a:prstGeom prst="rect">
            <a:avLst/>
          </a:prstGeom>
        </p:spPr>
      </p:pic>
      <p:sp>
        <p:nvSpPr>
          <p:cNvPr id="8" name="Arrow: Down 7">
            <a:extLst>
              <a:ext uri="{FF2B5EF4-FFF2-40B4-BE49-F238E27FC236}">
                <a16:creationId xmlns:a16="http://schemas.microsoft.com/office/drawing/2014/main" id="{4DF02096-84AB-49FE-A43E-CFF8F4A5AA92}"/>
              </a:ext>
            </a:extLst>
          </p:cNvPr>
          <p:cNvSpPr/>
          <p:nvPr/>
        </p:nvSpPr>
        <p:spPr>
          <a:xfrm>
            <a:off x="4844093" y="3013185"/>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66161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a:t>
            </a:r>
            <a:br>
              <a:rPr lang="en-US" b="1" dirty="0">
                <a:solidFill>
                  <a:srgbClr val="0070C0"/>
                </a:solidFill>
              </a:rPr>
            </a:br>
            <a:r>
              <a:rPr lang="en-US" b="1" dirty="0">
                <a:solidFill>
                  <a:srgbClr val="0070C0"/>
                </a:solidFill>
              </a:rPr>
              <a:t>From Matrix to Systems of Linear Equations</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31</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Tree>
    <p:extLst>
      <p:ext uri="{BB962C8B-B14F-4D97-AF65-F5344CB8AC3E}">
        <p14:creationId xmlns:p14="http://schemas.microsoft.com/office/powerpoint/2010/main" val="418205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32</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
        <p:nvSpPr>
          <p:cNvPr id="2" name="Arrow: Down 1">
            <a:extLst>
              <a:ext uri="{FF2B5EF4-FFF2-40B4-BE49-F238E27FC236}">
                <a16:creationId xmlns:a16="http://schemas.microsoft.com/office/drawing/2014/main" id="{D96C91C0-EFFF-44A7-B87F-DF40A6564717}"/>
              </a:ext>
            </a:extLst>
          </p:cNvPr>
          <p:cNvSpPr/>
          <p:nvPr/>
        </p:nvSpPr>
        <p:spPr>
          <a:xfrm>
            <a:off x="6606150" y="4504529"/>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50CB5A-A02D-4D5C-8ABF-FE46DF9632F0}"/>
              </a:ext>
            </a:extLst>
          </p:cNvPr>
          <p:cNvSpPr txBox="1"/>
          <p:nvPr/>
        </p:nvSpPr>
        <p:spPr>
          <a:xfrm>
            <a:off x="4911876" y="5976288"/>
            <a:ext cx="4684167" cy="584775"/>
          </a:xfrm>
          <a:prstGeom prst="rect">
            <a:avLst/>
          </a:prstGeom>
          <a:noFill/>
        </p:spPr>
        <p:txBody>
          <a:bodyPr wrap="none" rtlCol="0">
            <a:spAutoFit/>
          </a:bodyPr>
          <a:lstStyle/>
          <a:p>
            <a:r>
              <a:rPr lang="en-US" sz="3200" dirty="0"/>
              <a:t>Here we skip a few steps…</a:t>
            </a:r>
          </a:p>
        </p:txBody>
      </p:sp>
    </p:spTree>
    <p:extLst>
      <p:ext uri="{BB962C8B-B14F-4D97-AF65-F5344CB8AC3E}">
        <p14:creationId xmlns:p14="http://schemas.microsoft.com/office/powerpoint/2010/main" val="55410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33</a:t>
            </a:fld>
            <a:endParaRPr lang="en-US" b="1" dirty="0"/>
          </a:p>
        </p:txBody>
      </p:sp>
      <p:pic>
        <p:nvPicPr>
          <p:cNvPr id="3" name="Picture 2">
            <a:extLst>
              <a:ext uri="{FF2B5EF4-FFF2-40B4-BE49-F238E27FC236}">
                <a16:creationId xmlns:a16="http://schemas.microsoft.com/office/drawing/2014/main" id="{A4DBC341-C054-44FC-8F33-54B71CD01C56}"/>
              </a:ext>
            </a:extLst>
          </p:cNvPr>
          <p:cNvPicPr>
            <a:picLocks noChangeAspect="1"/>
          </p:cNvPicPr>
          <p:nvPr/>
        </p:nvPicPr>
        <p:blipFill>
          <a:blip r:embed="rId2"/>
          <a:stretch>
            <a:fillRect/>
          </a:stretch>
        </p:blipFill>
        <p:spPr>
          <a:xfrm>
            <a:off x="929898" y="2179478"/>
            <a:ext cx="10423902" cy="3484477"/>
          </a:xfrm>
          <a:prstGeom prst="rect">
            <a:avLst/>
          </a:prstGeom>
        </p:spPr>
      </p:pic>
    </p:spTree>
    <p:extLst>
      <p:ext uri="{BB962C8B-B14F-4D97-AF65-F5344CB8AC3E}">
        <p14:creationId xmlns:p14="http://schemas.microsoft.com/office/powerpoint/2010/main" val="411704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grpSp>
        <p:nvGrpSpPr>
          <p:cNvPr id="15" name="Group 14">
            <a:extLst>
              <a:ext uri="{FF2B5EF4-FFF2-40B4-BE49-F238E27FC236}">
                <a16:creationId xmlns:a16="http://schemas.microsoft.com/office/drawing/2014/main" id="{396D5685-B6E9-4992-9C0D-73B1B2E3AF19}"/>
              </a:ext>
            </a:extLst>
          </p:cNvPr>
          <p:cNvGrpSpPr/>
          <p:nvPr/>
        </p:nvGrpSpPr>
        <p:grpSpPr>
          <a:xfrm>
            <a:off x="2213541" y="2276021"/>
            <a:ext cx="7764917" cy="3106511"/>
            <a:chOff x="2767012" y="2543175"/>
            <a:chExt cx="6657975" cy="2202109"/>
          </a:xfrm>
        </p:grpSpPr>
        <p:pic>
          <p:nvPicPr>
            <p:cNvPr id="10" name="Picture 9">
              <a:extLst>
                <a:ext uri="{FF2B5EF4-FFF2-40B4-BE49-F238E27FC236}">
                  <a16:creationId xmlns:a16="http://schemas.microsoft.com/office/drawing/2014/main" id="{9F8807A6-6338-4635-9912-34660212E292}"/>
                </a:ext>
              </a:extLst>
            </p:cNvPr>
            <p:cNvPicPr>
              <a:picLocks noChangeAspect="1"/>
            </p:cNvPicPr>
            <p:nvPr/>
          </p:nvPicPr>
          <p:blipFill>
            <a:blip r:embed="rId2"/>
            <a:stretch>
              <a:fillRect/>
            </a:stretch>
          </p:blipFill>
          <p:spPr>
            <a:xfrm>
              <a:off x="2767012" y="2543175"/>
              <a:ext cx="6657975" cy="1771650"/>
            </a:xfrm>
            <a:prstGeom prst="rect">
              <a:avLst/>
            </a:prstGeom>
          </p:spPr>
        </p:pic>
        <p:pic>
          <p:nvPicPr>
            <p:cNvPr id="14" name="Picture 13">
              <a:extLst>
                <a:ext uri="{FF2B5EF4-FFF2-40B4-BE49-F238E27FC236}">
                  <a16:creationId xmlns:a16="http://schemas.microsoft.com/office/drawing/2014/main" id="{A9E8F96D-14A4-4B73-9765-0BB52CF0BB85}"/>
                </a:ext>
              </a:extLst>
            </p:cNvPr>
            <p:cNvPicPr>
              <a:picLocks noChangeAspect="1"/>
            </p:cNvPicPr>
            <p:nvPr/>
          </p:nvPicPr>
          <p:blipFill>
            <a:blip r:embed="rId3"/>
            <a:stretch>
              <a:fillRect/>
            </a:stretch>
          </p:blipFill>
          <p:spPr>
            <a:xfrm>
              <a:off x="2848815" y="4402384"/>
              <a:ext cx="1123950" cy="342900"/>
            </a:xfrm>
            <a:prstGeom prst="rect">
              <a:avLst/>
            </a:prstGeom>
          </p:spPr>
        </p:pic>
      </p:grpSp>
    </p:spTree>
    <p:extLst>
      <p:ext uri="{BB962C8B-B14F-4D97-AF65-F5344CB8AC3E}">
        <p14:creationId xmlns:p14="http://schemas.microsoft.com/office/powerpoint/2010/main" val="421876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a:solidFill>
                  <a:srgbClr val="0070C0"/>
                </a:solidFill>
              </a:rPr>
              <a:t>Example 7 – Reviewing Systems of Linear Eq.</a:t>
            </a:r>
            <a:endParaRPr lang="en-US" b="1" dirty="0">
              <a:solidFill>
                <a:srgbClr val="0070C0"/>
              </a:solidFill>
            </a:endParaRP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35</a:t>
            </a:fld>
            <a:endParaRPr lang="en-US" b="1" dirty="0"/>
          </a:p>
        </p:txBody>
      </p:sp>
      <p:pic>
        <p:nvPicPr>
          <p:cNvPr id="3" name="Picture 2">
            <a:extLst>
              <a:ext uri="{FF2B5EF4-FFF2-40B4-BE49-F238E27FC236}">
                <a16:creationId xmlns:a16="http://schemas.microsoft.com/office/drawing/2014/main" id="{CA0C9F51-6083-4CA7-9DBD-767F702F64EC}"/>
              </a:ext>
            </a:extLst>
          </p:cNvPr>
          <p:cNvPicPr>
            <a:picLocks noChangeAspect="1"/>
          </p:cNvPicPr>
          <p:nvPr/>
        </p:nvPicPr>
        <p:blipFill>
          <a:blip r:embed="rId2"/>
          <a:stretch>
            <a:fillRect/>
          </a:stretch>
        </p:blipFill>
        <p:spPr>
          <a:xfrm>
            <a:off x="1194026" y="1857375"/>
            <a:ext cx="9370559" cy="4055716"/>
          </a:xfrm>
          <a:prstGeom prst="rect">
            <a:avLst/>
          </a:prstGeom>
        </p:spPr>
      </p:pic>
      <p:sp>
        <p:nvSpPr>
          <p:cNvPr id="9" name="Flowchart: Alternate Process 8">
            <a:extLst>
              <a:ext uri="{FF2B5EF4-FFF2-40B4-BE49-F238E27FC236}">
                <a16:creationId xmlns:a16="http://schemas.microsoft.com/office/drawing/2014/main" id="{3373CEE1-9607-470A-B7D8-2025831FCFC1}"/>
              </a:ext>
            </a:extLst>
          </p:cNvPr>
          <p:cNvSpPr/>
          <p:nvPr/>
        </p:nvSpPr>
        <p:spPr>
          <a:xfrm>
            <a:off x="6972301" y="4686300"/>
            <a:ext cx="2073729" cy="1226791"/>
          </a:xfrm>
          <a:prstGeom prst="flowChartAlternateProcess">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48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126318" y="157395"/>
            <a:ext cx="10515600" cy="193334"/>
          </a:xfrm>
        </p:spPr>
        <p:txBody>
          <a:bodyPr>
            <a:noAutofit/>
          </a:bodyPr>
          <a:lstStyle/>
          <a:p>
            <a:r>
              <a:rPr lang="en-US" sz="2800" b="1" dirty="0">
                <a:solidFill>
                  <a:srgbClr val="0070C0"/>
                </a:solidFill>
              </a:rPr>
              <a:t>Example for first system of linear equations</a:t>
            </a:r>
          </a:p>
        </p:txBody>
      </p:sp>
      <p:grpSp>
        <p:nvGrpSpPr>
          <p:cNvPr id="5" name="Group 4">
            <a:extLst>
              <a:ext uri="{FF2B5EF4-FFF2-40B4-BE49-F238E27FC236}">
                <a16:creationId xmlns:a16="http://schemas.microsoft.com/office/drawing/2014/main" id="{AE9DE6F7-632C-433A-B39F-9E96D1874C3F}"/>
              </a:ext>
            </a:extLst>
          </p:cNvPr>
          <p:cNvGrpSpPr/>
          <p:nvPr/>
        </p:nvGrpSpPr>
        <p:grpSpPr>
          <a:xfrm>
            <a:off x="6316927" y="254062"/>
            <a:ext cx="5942577" cy="5425630"/>
            <a:chOff x="3081337" y="1743075"/>
            <a:chExt cx="5724525" cy="5114925"/>
          </a:xfrm>
        </p:grpSpPr>
        <p:pic>
          <p:nvPicPr>
            <p:cNvPr id="6" name="Picture 5">
              <a:extLst>
                <a:ext uri="{FF2B5EF4-FFF2-40B4-BE49-F238E27FC236}">
                  <a16:creationId xmlns:a16="http://schemas.microsoft.com/office/drawing/2014/main" id="{23DDA60C-8286-4E89-BF0A-B2D45AA0E1B0}"/>
                </a:ext>
              </a:extLst>
            </p:cNvPr>
            <p:cNvPicPr>
              <a:picLocks noChangeAspect="1"/>
            </p:cNvPicPr>
            <p:nvPr/>
          </p:nvPicPr>
          <p:blipFill>
            <a:blip r:embed="rId2"/>
            <a:stretch>
              <a:fillRect/>
            </a:stretch>
          </p:blipFill>
          <p:spPr>
            <a:xfrm>
              <a:off x="3081337" y="3390900"/>
              <a:ext cx="5724525" cy="3467100"/>
            </a:xfrm>
            <a:prstGeom prst="rect">
              <a:avLst/>
            </a:prstGeom>
          </p:spPr>
        </p:pic>
        <p:pic>
          <p:nvPicPr>
            <p:cNvPr id="7" name="Picture 6">
              <a:extLst>
                <a:ext uri="{FF2B5EF4-FFF2-40B4-BE49-F238E27FC236}">
                  <a16:creationId xmlns:a16="http://schemas.microsoft.com/office/drawing/2014/main" id="{6EDD3274-29B6-43B4-B67A-A69834BC3115}"/>
                </a:ext>
              </a:extLst>
            </p:cNvPr>
            <p:cNvPicPr>
              <a:picLocks noChangeAspect="1"/>
            </p:cNvPicPr>
            <p:nvPr/>
          </p:nvPicPr>
          <p:blipFill>
            <a:blip r:embed="rId3"/>
            <a:stretch>
              <a:fillRect/>
            </a:stretch>
          </p:blipFill>
          <p:spPr>
            <a:xfrm>
              <a:off x="3081337" y="1743075"/>
              <a:ext cx="5419725" cy="1647825"/>
            </a:xfrm>
            <a:prstGeom prst="rect">
              <a:avLst/>
            </a:prstGeom>
          </p:spPr>
        </p:pic>
      </p:grpSp>
      <p:pic>
        <p:nvPicPr>
          <p:cNvPr id="8" name="Picture 7">
            <a:extLst>
              <a:ext uri="{FF2B5EF4-FFF2-40B4-BE49-F238E27FC236}">
                <a16:creationId xmlns:a16="http://schemas.microsoft.com/office/drawing/2014/main" id="{DF8F3B95-49F8-4FB2-BA13-154E89495AB7}"/>
              </a:ext>
            </a:extLst>
          </p:cNvPr>
          <p:cNvPicPr>
            <a:picLocks noChangeAspect="1"/>
          </p:cNvPicPr>
          <p:nvPr/>
        </p:nvPicPr>
        <p:blipFill>
          <a:blip r:embed="rId4"/>
          <a:stretch>
            <a:fillRect/>
          </a:stretch>
        </p:blipFill>
        <p:spPr>
          <a:xfrm>
            <a:off x="25548" y="525331"/>
            <a:ext cx="6272969" cy="5733886"/>
          </a:xfrm>
          <a:prstGeom prst="rect">
            <a:avLst/>
          </a:prstGeom>
        </p:spPr>
      </p:pic>
      <p:sp>
        <p:nvSpPr>
          <p:cNvPr id="11" name="TextBox 10">
            <a:extLst>
              <a:ext uri="{FF2B5EF4-FFF2-40B4-BE49-F238E27FC236}">
                <a16:creationId xmlns:a16="http://schemas.microsoft.com/office/drawing/2014/main" id="{DBF63ED8-300F-42BF-8069-88EE17C04B62}"/>
              </a:ext>
            </a:extLst>
          </p:cNvPr>
          <p:cNvSpPr txBox="1"/>
          <p:nvPr/>
        </p:nvSpPr>
        <p:spPr>
          <a:xfrm>
            <a:off x="6706558" y="5787489"/>
            <a:ext cx="5031377" cy="646331"/>
          </a:xfrm>
          <a:prstGeom prst="rect">
            <a:avLst/>
          </a:prstGeom>
          <a:noFill/>
        </p:spPr>
        <p:txBody>
          <a:bodyPr wrap="square" rtlCol="0">
            <a:spAutoFit/>
          </a:bodyPr>
          <a:lstStyle/>
          <a:p>
            <a:r>
              <a:rPr lang="en-US" dirty="0"/>
              <a:t>The first row of the matrix can be interpreted as </a:t>
            </a:r>
            <a:br>
              <a:rPr lang="en-US" dirty="0"/>
            </a:br>
            <a:r>
              <a:rPr lang="en-US" dirty="0"/>
              <a:t>“b + 0g + 0r = 15,” or more concisely, “b = 15.”</a:t>
            </a:r>
          </a:p>
        </p:txBody>
      </p:sp>
    </p:spTree>
    <p:extLst>
      <p:ext uri="{BB962C8B-B14F-4D97-AF65-F5344CB8AC3E}">
        <p14:creationId xmlns:p14="http://schemas.microsoft.com/office/powerpoint/2010/main" val="374135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B238-94AF-46E5-8FFB-7DE6FA14B0B0}"/>
              </a:ext>
            </a:extLst>
          </p:cNvPr>
          <p:cNvSpPr>
            <a:spLocks noGrp="1"/>
          </p:cNvSpPr>
          <p:nvPr>
            <p:ph type="title"/>
          </p:nvPr>
        </p:nvSpPr>
        <p:spPr>
          <a:xfrm>
            <a:off x="494532" y="205055"/>
            <a:ext cx="10515600" cy="549275"/>
          </a:xfrm>
        </p:spPr>
        <p:txBody>
          <a:bodyPr>
            <a:normAutofit fontScale="90000"/>
          </a:bodyPr>
          <a:lstStyle/>
          <a:p>
            <a:r>
              <a:rPr lang="en-US" dirty="0"/>
              <a:t>Summary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0AA458-96C6-4607-A8F2-E7CF6FEA9D4A}"/>
                  </a:ext>
                </a:extLst>
              </p:cNvPr>
              <p:cNvSpPr txBox="1"/>
              <p:nvPr/>
            </p:nvSpPr>
            <p:spPr>
              <a:xfrm>
                <a:off x="293038" y="988107"/>
                <a:ext cx="6340964" cy="488178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example,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+ 4x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is a system of three equations in the three variables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can be written in the matrix form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3</m:t>
                              </m:r>
                            </m:e>
                          </m:mr>
                        </m:m>
                      </m:e>
                    </m:d>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solution</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to a linear system is an assignment of numbers to the variables such that all the equations are simultaneously satisfied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solution to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system above is given by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50AA458-96C6-4607-A8F2-E7CF6FEA9D4A}"/>
                  </a:ext>
                </a:extLst>
              </p:cNvPr>
              <p:cNvSpPr txBox="1">
                <a:spLocks noRot="1" noChangeAspect="1" noMove="1" noResize="1" noEditPoints="1" noAdjustHandles="1" noChangeArrowheads="1" noChangeShapeType="1" noTextEdit="1"/>
              </p:cNvSpPr>
              <p:nvPr/>
            </p:nvSpPr>
            <p:spPr>
              <a:xfrm>
                <a:off x="293038" y="988107"/>
                <a:ext cx="6340964" cy="4881786"/>
              </a:xfrm>
              <a:prstGeom prst="rect">
                <a:avLst/>
              </a:prstGeom>
              <a:blipFill>
                <a:blip r:embed="rId2"/>
                <a:stretch>
                  <a:fillRect l="-769" t="-624" b="-87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EA8A21E-0468-4CAB-8F8B-F93393F48CB8}"/>
              </a:ext>
            </a:extLst>
          </p:cNvPr>
          <p:cNvSpPr txBox="1"/>
          <p:nvPr/>
        </p:nvSpPr>
        <p:spPr>
          <a:xfrm>
            <a:off x="5889903" y="703929"/>
            <a:ext cx="6097022" cy="1200329"/>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Given a system of linear equations represented in the matrix form as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its augmented matrix is obtained by concatenating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-by-1 column vector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to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a:t>
            </a:r>
            <a:r>
              <a:rPr lang="en-US" sz="1800" i="1"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and creating </a:t>
            </a:r>
            <a:r>
              <a:rPr lang="en-US" sz="1800" i="1" dirty="0">
                <a:effectLst/>
                <a:highlight>
                  <a:srgbClr val="FFFF00"/>
                </a:highlight>
                <a:latin typeface="Times New Roman" panose="02020603050405020304" pitchFamily="18" charset="0"/>
                <a:ea typeface="Times New Roman" panose="02020603050405020304" pitchFamily="18" charset="0"/>
              </a:rPr>
              <a:t>m</a:t>
            </a:r>
            <a:r>
              <a:rPr lang="en-US" sz="1800" dirty="0">
                <a:effectLst/>
                <a:highlight>
                  <a:srgbClr val="FFFF00"/>
                </a:highlight>
                <a:latin typeface="Times New Roman" panose="02020603050405020304" pitchFamily="18" charset="0"/>
                <a:ea typeface="Times New Roman" panose="02020603050405020304" pitchFamily="18" charset="0"/>
              </a:rPr>
              <a:t>-by-(</a:t>
            </a:r>
            <a:r>
              <a:rPr lang="en-US" sz="1800" i="1" dirty="0">
                <a:effectLst/>
                <a:highlight>
                  <a:srgbClr val="FFFF00"/>
                </a:highlight>
                <a:latin typeface="Times New Roman" panose="02020603050405020304" pitchFamily="18" charset="0"/>
                <a:ea typeface="Times New Roman" panose="02020603050405020304" pitchFamily="18" charset="0"/>
              </a:rPr>
              <a:t>n</a:t>
            </a:r>
            <a:r>
              <a:rPr lang="en-US" sz="1800" dirty="0">
                <a:effectLst/>
                <a:highlight>
                  <a:srgbClr val="FFFF00"/>
                </a:highlight>
                <a:latin typeface="Times New Roman" panose="02020603050405020304" pitchFamily="18" charset="0"/>
                <a:ea typeface="Times New Roman" panose="02020603050405020304" pitchFamily="18" charset="0"/>
              </a:rPr>
              <a:t>+1) augmented matrix [</a:t>
            </a:r>
            <a:r>
              <a:rPr lang="en-US" sz="1800" b="1" dirty="0">
                <a:effectLst/>
                <a:highlight>
                  <a:srgbClr val="FFFF00"/>
                </a:highlight>
                <a:latin typeface="Times New Roman" panose="02020603050405020304" pitchFamily="18" charset="0"/>
                <a:ea typeface="Times New Roman" panose="02020603050405020304" pitchFamily="18" charset="0"/>
              </a:rPr>
              <a:t>A</a:t>
            </a:r>
            <a:r>
              <a:rPr lang="en-US" sz="1800" dirty="0">
                <a:effectLst/>
                <a:highlight>
                  <a:srgbClr val="FFFF00"/>
                </a:highlight>
                <a:latin typeface="Times New Roman" panose="02020603050405020304" pitchFamily="18" charset="0"/>
                <a:ea typeface="Times New Roman" panose="02020603050405020304" pitchFamily="18" charset="0"/>
              </a:rPr>
              <a:t> | </a:t>
            </a:r>
            <a:r>
              <a:rPr lang="en-US" sz="1800" b="1" dirty="0">
                <a:effectLst/>
                <a:highlight>
                  <a:srgbClr val="FFFF00"/>
                </a:highlight>
                <a:latin typeface="Times New Roman" panose="02020603050405020304" pitchFamily="18" charset="0"/>
                <a:ea typeface="Times New Roman" panose="02020603050405020304" pitchFamily="18" charset="0"/>
              </a:rPr>
              <a:t>b</a:t>
            </a:r>
            <a:r>
              <a:rPr lang="en-US" sz="1800" dirty="0">
                <a:effectLst/>
                <a:highlight>
                  <a:srgbClr val="FFFF00"/>
                </a:highlight>
                <a:latin typeface="Times New Roman" panose="02020603050405020304" pitchFamily="18" charset="0"/>
                <a:ea typeface="Times New Roman" panose="02020603050405020304" pitchFamily="18" charset="0"/>
              </a:rPr>
              <a:t>]</a:t>
            </a:r>
            <a:r>
              <a:rPr lang="en-US" dirty="0">
                <a:highlight>
                  <a:srgbClr val="FFFF00"/>
                </a:highligh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63B700-9740-4AFA-8778-B1AD75758533}"/>
                  </a:ext>
                </a:extLst>
              </p:cNvPr>
              <p:cNvSpPr txBox="1"/>
              <p:nvPr/>
            </p:nvSpPr>
            <p:spPr>
              <a:xfrm>
                <a:off x="6673382" y="2168720"/>
                <a:ext cx="5313543" cy="2078902"/>
              </a:xfrm>
              <a:prstGeom prst="rect">
                <a:avLst/>
              </a:prstGeom>
              <a:noFill/>
            </p:spPr>
            <p:txBody>
              <a:bodyPr wrap="square">
                <a:spAutoFit/>
              </a:bodyPr>
              <a:lstStyle/>
              <a:p>
                <a:pPr marL="0" marR="0" indent="45720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45720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4"/>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0</m:t>
                              </m:r>
                            </m:e>
                          </m:mr>
                        </m:m>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2463B700-9740-4AFA-8778-B1AD75758533}"/>
                  </a:ext>
                </a:extLst>
              </p:cNvPr>
              <p:cNvSpPr txBox="1">
                <a:spLocks noRot="1" noChangeAspect="1" noMove="1" noResize="1" noEditPoints="1" noAdjustHandles="1" noChangeArrowheads="1" noChangeShapeType="1" noTextEdit="1"/>
              </p:cNvSpPr>
              <p:nvPr/>
            </p:nvSpPr>
            <p:spPr>
              <a:xfrm>
                <a:off x="6673382" y="2168720"/>
                <a:ext cx="5313543" cy="2078902"/>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B4FADC4-77F2-482C-8399-FCBE5652E0FE}"/>
              </a:ext>
            </a:extLst>
          </p:cNvPr>
          <p:cNvSpPr txBox="1"/>
          <p:nvPr/>
        </p:nvSpPr>
        <p:spPr>
          <a:xfrm>
            <a:off x="6094978" y="5211025"/>
            <a:ext cx="6097022" cy="923330"/>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We can then solve the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by applying Gaussian elimination to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and transforming it into a reduced row echelon form.</a:t>
            </a:r>
          </a:p>
        </p:txBody>
      </p:sp>
    </p:spTree>
    <p:extLst>
      <p:ext uri="{BB962C8B-B14F-4D97-AF65-F5344CB8AC3E}">
        <p14:creationId xmlns:p14="http://schemas.microsoft.com/office/powerpoint/2010/main" val="411417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091C05-BC65-45C0-BDC0-D4D50DF694FE}"/>
              </a:ext>
            </a:extLst>
          </p:cNvPr>
          <p:cNvSpPr>
            <a:spLocks noChangeArrowheads="1"/>
          </p:cNvSpPr>
          <p:nvPr/>
        </p:nvSpPr>
        <p:spPr bwMode="auto">
          <a:xfrm>
            <a:off x="507146" y="595335"/>
            <a:ext cx="957430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Solve the system of linear equations using Gaussian elimination: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52" descr="\begin{alignat}{7}&#10; x &amp;&amp;\; + \;&amp;&amp; 3y &amp;&amp;\; - \;&amp;&amp; 2z &amp;&amp;\; = \;&amp;&amp; 5 &amp; \\&#10;3x &amp;&amp;\; + \;&amp;&amp; 5y &amp;&amp;\; + \;&amp;&amp; 6z &amp;&amp;\; = \;&amp;&amp; 7 &amp; \\&#10;2x &amp;&amp;\; + \;&amp;&amp; 4y &amp;&amp;\; + \;&amp;&amp; 3z &amp;&amp;\; = \;&amp;&amp; 8 &amp;&#10;\end{alignat}">
            <a:extLst>
              <a:ext uri="{FF2B5EF4-FFF2-40B4-BE49-F238E27FC236}">
                <a16:creationId xmlns:a16="http://schemas.microsoft.com/office/drawing/2014/main" id="{CBA678CB-53DF-4FB0-BA2B-4ED4B288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50" y="1655910"/>
            <a:ext cx="2479825" cy="126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94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1.4 Existence and Uniqueness of Solutions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39</a:t>
            </a:fld>
            <a:endParaRPr lang="en-US" b="1" dirty="0"/>
          </a:p>
        </p:txBody>
      </p:sp>
    </p:spTree>
    <p:extLst>
      <p:ext uri="{BB962C8B-B14F-4D97-AF65-F5344CB8AC3E}">
        <p14:creationId xmlns:p14="http://schemas.microsoft.com/office/powerpoint/2010/main" val="13369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315912"/>
          </a:xfrm>
        </p:spPr>
        <p:txBody>
          <a:bodyPr>
            <a:normAutofit fontScale="90000"/>
          </a:bodyPr>
          <a:lstStyle/>
          <a:p>
            <a:pPr algn="ctr"/>
            <a:r>
              <a:rPr lang="en-US" b="1" dirty="0">
                <a:solidFill>
                  <a:srgbClr val="0070C0"/>
                </a:solidFill>
              </a:rPr>
              <a:t>Example 1 : Solution by Elimination of Variables</a:t>
            </a:r>
          </a:p>
        </p:txBody>
      </p:sp>
      <p:sp>
        <p:nvSpPr>
          <p:cNvPr id="3" name="Content Placeholder 2">
            <a:extLst>
              <a:ext uri="{FF2B5EF4-FFF2-40B4-BE49-F238E27FC236}">
                <a16:creationId xmlns:a16="http://schemas.microsoft.com/office/drawing/2014/main" id="{DCC3EAA1-5543-4791-9831-9EA395267181}"/>
              </a:ext>
            </a:extLst>
          </p:cNvPr>
          <p:cNvSpPr>
            <a:spLocks noGrp="1"/>
          </p:cNvSpPr>
          <p:nvPr>
            <p:ph idx="1"/>
          </p:nvPr>
        </p:nvSpPr>
        <p:spPr>
          <a:xfrm>
            <a:off x="427026" y="794623"/>
            <a:ext cx="8410128" cy="2574542"/>
          </a:xfrm>
        </p:spPr>
        <p:txBody>
          <a:bodyPr>
            <a:normAutofit fontScale="77500" lnSpcReduction="20000"/>
          </a:bodyPr>
          <a:lstStyle/>
          <a:p>
            <a:pPr marL="0" indent="0">
              <a:buNone/>
            </a:pPr>
            <a:r>
              <a:rPr lang="en-US" dirty="0"/>
              <a:t>r + b + g = 30					(1.1)</a:t>
            </a:r>
          </a:p>
          <a:p>
            <a:pPr marL="0" indent="0">
              <a:buNone/>
            </a:pPr>
            <a:r>
              <a:rPr lang="en-US" dirty="0"/>
              <a:t>r = 2g							(1.2)</a:t>
            </a:r>
          </a:p>
          <a:p>
            <a:pPr marL="0" indent="0">
              <a:buNone/>
            </a:pPr>
            <a:r>
              <a:rPr lang="en-US" dirty="0"/>
              <a:t>b = r + g						(1.3)</a:t>
            </a:r>
          </a:p>
          <a:p>
            <a:pPr marL="0" indent="0">
              <a:buNone/>
            </a:pPr>
            <a:endParaRPr lang="en-US" dirty="0"/>
          </a:p>
          <a:p>
            <a:pPr marL="0" indent="0">
              <a:buNone/>
            </a:pPr>
            <a:r>
              <a:rPr lang="en-US" dirty="0"/>
              <a:t>From this stage, there isn’t one “right” way of proceeding… One way is to combine equations 1.2 and 1.3; in 1.3 replace r with 2g. This gives us</a:t>
            </a:r>
          </a:p>
          <a:p>
            <a:pPr marL="0" indent="0">
              <a:buNone/>
            </a:pPr>
            <a:r>
              <a:rPr lang="en-US" dirty="0"/>
              <a:t>b = 2g + g = 3g					(1.4)</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sp>
        <p:nvSpPr>
          <p:cNvPr id="5" name="Content Placeholder 2">
            <a:extLst>
              <a:ext uri="{FF2B5EF4-FFF2-40B4-BE49-F238E27FC236}">
                <a16:creationId xmlns:a16="http://schemas.microsoft.com/office/drawing/2014/main" id="{7F4EACF7-BF84-4D0A-9789-D585A241651A}"/>
              </a:ext>
            </a:extLst>
          </p:cNvPr>
          <p:cNvSpPr txBox="1">
            <a:spLocks/>
          </p:cNvSpPr>
          <p:nvPr/>
        </p:nvSpPr>
        <p:spPr>
          <a:xfrm>
            <a:off x="472542" y="3369165"/>
            <a:ext cx="9909068" cy="30646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can then combine equations 1.1, 1.2, and 1.4 by replacing r in 1.1 with 2g like before, and replacing b with 3g to get</a:t>
            </a:r>
          </a:p>
          <a:p>
            <a:pPr marL="0" indent="0">
              <a:buFont typeface="Arial" panose="020B0604020202020204" pitchFamily="34" charset="0"/>
              <a:buNone/>
            </a:pPr>
            <a:r>
              <a:rPr lang="en-US" dirty="0"/>
              <a:t>r + b + g = 30</a:t>
            </a:r>
          </a:p>
          <a:p>
            <a:pPr marL="0" indent="0">
              <a:buFont typeface="Arial" panose="020B0604020202020204" pitchFamily="34" charset="0"/>
              <a:buNone/>
            </a:pPr>
            <a:r>
              <a:rPr lang="en-US" dirty="0"/>
              <a:t>2g + 3g + g = 30</a:t>
            </a:r>
          </a:p>
          <a:p>
            <a:pPr marL="0" indent="0">
              <a:buFont typeface="Arial" panose="020B0604020202020204" pitchFamily="34" charset="0"/>
              <a:buNone/>
            </a:pPr>
            <a:r>
              <a:rPr lang="en-US" dirty="0"/>
              <a:t>6g = 30</a:t>
            </a:r>
          </a:p>
          <a:p>
            <a:pPr marL="0" indent="0">
              <a:buFont typeface="Arial" panose="020B0604020202020204" pitchFamily="34" charset="0"/>
              <a:buNone/>
            </a:pPr>
            <a:r>
              <a:rPr lang="en-US" dirty="0"/>
              <a:t>g = 5		(1.5)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now use equation 1.5 to find r and b; we know from 1.2 that     r = 2g = 10 and then since r + b + g = 30, we easily find that b = 15.</a:t>
            </a:r>
          </a:p>
        </p:txBody>
      </p:sp>
    </p:spTree>
    <p:extLst>
      <p:ext uri="{BB962C8B-B14F-4D97-AF65-F5344CB8AC3E}">
        <p14:creationId xmlns:p14="http://schemas.microsoft.com/office/powerpoint/2010/main" val="40883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40</a:t>
            </a:fld>
            <a:endParaRPr lang="en-US" b="1" dirty="0"/>
          </a:p>
        </p:txBody>
      </p:sp>
      <p:pic>
        <p:nvPicPr>
          <p:cNvPr id="16" name="Picture 15">
            <a:extLst>
              <a:ext uri="{FF2B5EF4-FFF2-40B4-BE49-F238E27FC236}">
                <a16:creationId xmlns:a16="http://schemas.microsoft.com/office/drawing/2014/main" id="{C92A2F7E-FD3E-4956-B0CF-EA5F67166E4F}"/>
              </a:ext>
            </a:extLst>
          </p:cNvPr>
          <p:cNvPicPr>
            <a:picLocks noChangeAspect="1"/>
          </p:cNvPicPr>
          <p:nvPr/>
        </p:nvPicPr>
        <p:blipFill>
          <a:blip r:embed="rId2"/>
          <a:stretch>
            <a:fillRect/>
          </a:stretch>
        </p:blipFill>
        <p:spPr>
          <a:xfrm>
            <a:off x="908951" y="2765425"/>
            <a:ext cx="9644276" cy="1616435"/>
          </a:xfrm>
          <a:prstGeom prst="rect">
            <a:avLst/>
          </a:prstGeom>
        </p:spPr>
      </p:pic>
    </p:spTree>
    <p:extLst>
      <p:ext uri="{BB962C8B-B14F-4D97-AF65-F5344CB8AC3E}">
        <p14:creationId xmlns:p14="http://schemas.microsoft.com/office/powerpoint/2010/main" val="2108414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41</a:t>
            </a:fld>
            <a:endParaRPr lang="en-US" b="1" dirty="0"/>
          </a:p>
        </p:txBody>
      </p:sp>
      <p:pic>
        <p:nvPicPr>
          <p:cNvPr id="10" name="Content Placeholder 9">
            <a:extLst>
              <a:ext uri="{FF2B5EF4-FFF2-40B4-BE49-F238E27FC236}">
                <a16:creationId xmlns:a16="http://schemas.microsoft.com/office/drawing/2014/main" id="{A69F900A-F0D3-4BF9-B202-2905F989D441}"/>
              </a:ext>
            </a:extLst>
          </p:cNvPr>
          <p:cNvPicPr>
            <a:picLocks noGrp="1" noChangeAspect="1"/>
          </p:cNvPicPr>
          <p:nvPr>
            <p:ph idx="1"/>
          </p:nvPr>
        </p:nvPicPr>
        <p:blipFill>
          <a:blip r:embed="rId2"/>
          <a:stretch>
            <a:fillRect/>
          </a:stretch>
        </p:blipFill>
        <p:spPr>
          <a:xfrm>
            <a:off x="9677400" y="2881154"/>
            <a:ext cx="1676400" cy="2362200"/>
          </a:xfrm>
        </p:spPr>
      </p:pic>
      <p:pic>
        <p:nvPicPr>
          <p:cNvPr id="21" name="Picture 20" descr="Text&#10;&#10;Description automatically generated">
            <a:extLst>
              <a:ext uri="{FF2B5EF4-FFF2-40B4-BE49-F238E27FC236}">
                <a16:creationId xmlns:a16="http://schemas.microsoft.com/office/drawing/2014/main" id="{0605C97E-6194-4B0C-8C4F-FD0856F7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6" y="2247900"/>
            <a:ext cx="9031396" cy="2097034"/>
          </a:xfrm>
          <a:prstGeom prst="rect">
            <a:avLst/>
          </a:prstGeom>
        </p:spPr>
      </p:pic>
    </p:spTree>
    <p:extLst>
      <p:ext uri="{BB962C8B-B14F-4D97-AF65-F5344CB8AC3E}">
        <p14:creationId xmlns:p14="http://schemas.microsoft.com/office/powerpoint/2010/main" val="438981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How Many Solutions?</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42</a:t>
            </a:fld>
            <a:endParaRPr lang="en-US" b="1" dirty="0"/>
          </a:p>
        </p:txBody>
      </p:sp>
      <p:pic>
        <p:nvPicPr>
          <p:cNvPr id="12" name="Picture 11">
            <a:extLst>
              <a:ext uri="{FF2B5EF4-FFF2-40B4-BE49-F238E27FC236}">
                <a16:creationId xmlns:a16="http://schemas.microsoft.com/office/drawing/2014/main" id="{AA391847-C65F-47F7-BE9B-803900195059}"/>
              </a:ext>
            </a:extLst>
          </p:cNvPr>
          <p:cNvPicPr>
            <a:picLocks noChangeAspect="1"/>
          </p:cNvPicPr>
          <p:nvPr/>
        </p:nvPicPr>
        <p:blipFill>
          <a:blip r:embed="rId2"/>
          <a:stretch>
            <a:fillRect/>
          </a:stretch>
        </p:blipFill>
        <p:spPr>
          <a:xfrm>
            <a:off x="202717" y="1690688"/>
            <a:ext cx="9904171" cy="2964227"/>
          </a:xfrm>
          <a:prstGeom prst="rect">
            <a:avLst/>
          </a:prstGeom>
        </p:spPr>
      </p:pic>
      <p:pic>
        <p:nvPicPr>
          <p:cNvPr id="6" name="Content Placeholder 5">
            <a:extLst>
              <a:ext uri="{FF2B5EF4-FFF2-40B4-BE49-F238E27FC236}">
                <a16:creationId xmlns:a16="http://schemas.microsoft.com/office/drawing/2014/main" id="{21DBDD77-24F8-424E-91A2-E6ECC0AAD308}"/>
              </a:ext>
            </a:extLst>
          </p:cNvPr>
          <p:cNvPicPr>
            <a:picLocks noGrp="1" noChangeAspect="1"/>
          </p:cNvPicPr>
          <p:nvPr>
            <p:ph idx="1"/>
          </p:nvPr>
        </p:nvPicPr>
        <p:blipFill>
          <a:blip r:embed="rId3"/>
          <a:stretch>
            <a:fillRect/>
          </a:stretch>
        </p:blipFill>
        <p:spPr>
          <a:xfrm>
            <a:off x="10200501" y="3940251"/>
            <a:ext cx="1733550" cy="2362200"/>
          </a:xfrm>
        </p:spPr>
      </p:pic>
    </p:spTree>
    <p:extLst>
      <p:ext uri="{BB962C8B-B14F-4D97-AF65-F5344CB8AC3E}">
        <p14:creationId xmlns:p14="http://schemas.microsoft.com/office/powerpoint/2010/main" val="1303230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43</a:t>
            </a:fld>
            <a:endParaRPr lang="en-US" b="1" dirty="0"/>
          </a:p>
        </p:txBody>
      </p:sp>
      <p:pic>
        <p:nvPicPr>
          <p:cNvPr id="8" name="Picture 7">
            <a:extLst>
              <a:ext uri="{FF2B5EF4-FFF2-40B4-BE49-F238E27FC236}">
                <a16:creationId xmlns:a16="http://schemas.microsoft.com/office/drawing/2014/main" id="{D83E7BF8-2BD4-4FC8-8D2E-EC1B8AC069DE}"/>
              </a:ext>
            </a:extLst>
          </p:cNvPr>
          <p:cNvPicPr>
            <a:picLocks noChangeAspect="1"/>
          </p:cNvPicPr>
          <p:nvPr/>
        </p:nvPicPr>
        <p:blipFill>
          <a:blip r:embed="rId2"/>
          <a:stretch>
            <a:fillRect/>
          </a:stretch>
        </p:blipFill>
        <p:spPr>
          <a:xfrm>
            <a:off x="5195887" y="4121150"/>
            <a:ext cx="1800225" cy="2371725"/>
          </a:xfrm>
          <a:prstGeom prst="rect">
            <a:avLst/>
          </a:prstGeom>
        </p:spPr>
      </p:pic>
      <p:grpSp>
        <p:nvGrpSpPr>
          <p:cNvPr id="15" name="Group 14">
            <a:extLst>
              <a:ext uri="{FF2B5EF4-FFF2-40B4-BE49-F238E27FC236}">
                <a16:creationId xmlns:a16="http://schemas.microsoft.com/office/drawing/2014/main" id="{D2FBD8F5-47E4-4B63-A245-341819812783}"/>
              </a:ext>
            </a:extLst>
          </p:cNvPr>
          <p:cNvGrpSpPr/>
          <p:nvPr/>
        </p:nvGrpSpPr>
        <p:grpSpPr>
          <a:xfrm>
            <a:off x="1294889" y="1690688"/>
            <a:ext cx="9136346" cy="2304442"/>
            <a:chOff x="2705100" y="2767012"/>
            <a:chExt cx="6781800" cy="1524635"/>
          </a:xfrm>
        </p:grpSpPr>
        <p:pic>
          <p:nvPicPr>
            <p:cNvPr id="12" name="Picture 11">
              <a:extLst>
                <a:ext uri="{FF2B5EF4-FFF2-40B4-BE49-F238E27FC236}">
                  <a16:creationId xmlns:a16="http://schemas.microsoft.com/office/drawing/2014/main" id="{D8D5B28C-F8EC-4C88-8E15-32F27B3190F7}"/>
                </a:ext>
              </a:extLst>
            </p:cNvPr>
            <p:cNvPicPr>
              <a:picLocks noChangeAspect="1"/>
            </p:cNvPicPr>
            <p:nvPr/>
          </p:nvPicPr>
          <p:blipFill>
            <a:blip r:embed="rId3"/>
            <a:stretch>
              <a:fillRect/>
            </a:stretch>
          </p:blipFill>
          <p:spPr>
            <a:xfrm>
              <a:off x="2705100" y="2767012"/>
              <a:ext cx="6781800" cy="1323975"/>
            </a:xfrm>
            <a:prstGeom prst="rect">
              <a:avLst/>
            </a:prstGeom>
          </p:spPr>
        </p:pic>
        <p:pic>
          <p:nvPicPr>
            <p:cNvPr id="14" name="Picture 13">
              <a:extLst>
                <a:ext uri="{FF2B5EF4-FFF2-40B4-BE49-F238E27FC236}">
                  <a16:creationId xmlns:a16="http://schemas.microsoft.com/office/drawing/2014/main" id="{8024695F-57EB-409F-ABBB-D6A00CC882D2}"/>
                </a:ext>
              </a:extLst>
            </p:cNvPr>
            <p:cNvPicPr>
              <a:picLocks noChangeAspect="1"/>
            </p:cNvPicPr>
            <p:nvPr/>
          </p:nvPicPr>
          <p:blipFill>
            <a:blip r:embed="rId4"/>
            <a:stretch>
              <a:fillRect/>
            </a:stretch>
          </p:blipFill>
          <p:spPr>
            <a:xfrm>
              <a:off x="2857920" y="4082097"/>
              <a:ext cx="704850" cy="209550"/>
            </a:xfrm>
            <a:prstGeom prst="rect">
              <a:avLst/>
            </a:prstGeom>
          </p:spPr>
        </p:pic>
      </p:grpSp>
    </p:spTree>
    <p:extLst>
      <p:ext uri="{BB962C8B-B14F-4D97-AF65-F5344CB8AC3E}">
        <p14:creationId xmlns:p14="http://schemas.microsoft.com/office/powerpoint/2010/main" val="3361310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Summary</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pic>
        <p:nvPicPr>
          <p:cNvPr id="3" name="Picture 2">
            <a:extLst>
              <a:ext uri="{FF2B5EF4-FFF2-40B4-BE49-F238E27FC236}">
                <a16:creationId xmlns:a16="http://schemas.microsoft.com/office/drawing/2014/main" id="{8474FBC3-B158-48B9-A413-2312020F5B76}"/>
              </a:ext>
            </a:extLst>
          </p:cNvPr>
          <p:cNvPicPr>
            <a:picLocks noChangeAspect="1"/>
          </p:cNvPicPr>
          <p:nvPr/>
        </p:nvPicPr>
        <p:blipFill>
          <a:blip r:embed="rId2"/>
          <a:stretch>
            <a:fillRect/>
          </a:stretch>
        </p:blipFill>
        <p:spPr>
          <a:xfrm>
            <a:off x="1547961" y="1690688"/>
            <a:ext cx="9096078" cy="3918117"/>
          </a:xfrm>
          <a:prstGeom prst="rect">
            <a:avLst/>
          </a:prstGeom>
        </p:spPr>
      </p:pic>
    </p:spTree>
    <p:extLst>
      <p:ext uri="{BB962C8B-B14F-4D97-AF65-F5344CB8AC3E}">
        <p14:creationId xmlns:p14="http://schemas.microsoft.com/office/powerpoint/2010/main" val="3617109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Theorem &amp; 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pic>
        <p:nvPicPr>
          <p:cNvPr id="8" name="Picture 7">
            <a:extLst>
              <a:ext uri="{FF2B5EF4-FFF2-40B4-BE49-F238E27FC236}">
                <a16:creationId xmlns:a16="http://schemas.microsoft.com/office/drawing/2014/main" id="{79BAC15D-DAD3-422C-BDC7-3F7AF3683DA9}"/>
              </a:ext>
            </a:extLst>
          </p:cNvPr>
          <p:cNvPicPr>
            <a:picLocks noChangeAspect="1"/>
          </p:cNvPicPr>
          <p:nvPr/>
        </p:nvPicPr>
        <p:blipFill>
          <a:blip r:embed="rId2"/>
          <a:stretch>
            <a:fillRect/>
          </a:stretch>
        </p:blipFill>
        <p:spPr>
          <a:xfrm>
            <a:off x="1622149" y="4028708"/>
            <a:ext cx="7874276" cy="2194651"/>
          </a:xfrm>
          <a:prstGeom prst="rect">
            <a:avLst/>
          </a:prstGeom>
        </p:spPr>
      </p:pic>
      <p:pic>
        <p:nvPicPr>
          <p:cNvPr id="10" name="Picture 9">
            <a:extLst>
              <a:ext uri="{FF2B5EF4-FFF2-40B4-BE49-F238E27FC236}">
                <a16:creationId xmlns:a16="http://schemas.microsoft.com/office/drawing/2014/main" id="{073277B0-6D8F-423C-A592-E651E032E78D}"/>
              </a:ext>
            </a:extLst>
          </p:cNvPr>
          <p:cNvPicPr>
            <a:picLocks noChangeAspect="1"/>
          </p:cNvPicPr>
          <p:nvPr/>
        </p:nvPicPr>
        <p:blipFill>
          <a:blip r:embed="rId3"/>
          <a:stretch>
            <a:fillRect/>
          </a:stretch>
        </p:blipFill>
        <p:spPr>
          <a:xfrm>
            <a:off x="1574524" y="1620145"/>
            <a:ext cx="7874276" cy="2158715"/>
          </a:xfrm>
          <a:prstGeom prst="rect">
            <a:avLst/>
          </a:prstGeom>
        </p:spPr>
      </p:pic>
    </p:spTree>
    <p:extLst>
      <p:ext uri="{BB962C8B-B14F-4D97-AF65-F5344CB8AC3E}">
        <p14:creationId xmlns:p14="http://schemas.microsoft.com/office/powerpoint/2010/main" val="922608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Notice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46</a:t>
            </a:fld>
            <a:endParaRPr lang="en-US" b="1" dirty="0"/>
          </a:p>
        </p:txBody>
      </p:sp>
      <p:grpSp>
        <p:nvGrpSpPr>
          <p:cNvPr id="9" name="Group 8">
            <a:extLst>
              <a:ext uri="{FF2B5EF4-FFF2-40B4-BE49-F238E27FC236}">
                <a16:creationId xmlns:a16="http://schemas.microsoft.com/office/drawing/2014/main" id="{E5E8973C-AB97-4A5A-B885-06554DEF991A}"/>
              </a:ext>
            </a:extLst>
          </p:cNvPr>
          <p:cNvGrpSpPr/>
          <p:nvPr/>
        </p:nvGrpSpPr>
        <p:grpSpPr>
          <a:xfrm>
            <a:off x="838200" y="2925279"/>
            <a:ext cx="9864525" cy="1402497"/>
            <a:chOff x="838200" y="2925279"/>
            <a:chExt cx="9864525" cy="1402497"/>
          </a:xfrm>
        </p:grpSpPr>
        <p:pic>
          <p:nvPicPr>
            <p:cNvPr id="4" name="Picture 3">
              <a:extLst>
                <a:ext uri="{FF2B5EF4-FFF2-40B4-BE49-F238E27FC236}">
                  <a16:creationId xmlns:a16="http://schemas.microsoft.com/office/drawing/2014/main" id="{148F34CF-359B-4BA7-9883-F2BC16EDD7CF}"/>
                </a:ext>
              </a:extLst>
            </p:cNvPr>
            <p:cNvPicPr>
              <a:picLocks noChangeAspect="1"/>
            </p:cNvPicPr>
            <p:nvPr/>
          </p:nvPicPr>
          <p:blipFill>
            <a:blip r:embed="rId2"/>
            <a:stretch>
              <a:fillRect/>
            </a:stretch>
          </p:blipFill>
          <p:spPr>
            <a:xfrm>
              <a:off x="838200" y="2925279"/>
              <a:ext cx="9864525" cy="1007441"/>
            </a:xfrm>
            <a:prstGeom prst="rect">
              <a:avLst/>
            </a:prstGeom>
          </p:spPr>
        </p:pic>
        <p:pic>
          <p:nvPicPr>
            <p:cNvPr id="7" name="Picture 6">
              <a:extLst>
                <a:ext uri="{FF2B5EF4-FFF2-40B4-BE49-F238E27FC236}">
                  <a16:creationId xmlns:a16="http://schemas.microsoft.com/office/drawing/2014/main" id="{58AB7181-2835-43AC-A9C3-7B0D0ECEA9D5}"/>
                </a:ext>
              </a:extLst>
            </p:cNvPr>
            <p:cNvPicPr>
              <a:picLocks noChangeAspect="1"/>
            </p:cNvPicPr>
            <p:nvPr/>
          </p:nvPicPr>
          <p:blipFill>
            <a:blip r:embed="rId3"/>
            <a:stretch>
              <a:fillRect/>
            </a:stretch>
          </p:blipFill>
          <p:spPr>
            <a:xfrm>
              <a:off x="8614611" y="3651501"/>
              <a:ext cx="2088114" cy="676275"/>
            </a:xfrm>
            <a:prstGeom prst="rect">
              <a:avLst/>
            </a:prstGeom>
          </p:spPr>
        </p:pic>
      </p:grpSp>
    </p:spTree>
    <p:extLst>
      <p:ext uri="{BB962C8B-B14F-4D97-AF65-F5344CB8AC3E}">
        <p14:creationId xmlns:p14="http://schemas.microsoft.com/office/powerpoint/2010/main" val="2340310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91034"/>
            <a:ext cx="2886366" cy="647466"/>
          </a:xfrm>
        </p:spPr>
        <p:txBody>
          <a:bodyPr>
            <a:normAutofit fontScale="90000"/>
          </a:bodyPr>
          <a:lstStyle/>
          <a:p>
            <a:r>
              <a:rPr lang="en-US" b="1" dirty="0">
                <a:solidFill>
                  <a:srgbClr val="0070C0"/>
                </a:solidFill>
              </a:rPr>
              <a:t>Example 8</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47</a:t>
            </a:fld>
            <a:endParaRPr lang="en-US" b="1" dirty="0"/>
          </a:p>
        </p:txBody>
      </p:sp>
      <p:pic>
        <p:nvPicPr>
          <p:cNvPr id="7" name="Picture 6">
            <a:extLst>
              <a:ext uri="{FF2B5EF4-FFF2-40B4-BE49-F238E27FC236}">
                <a16:creationId xmlns:a16="http://schemas.microsoft.com/office/drawing/2014/main" id="{E9E8BBEB-20E0-4E62-B842-F6D872D10545}"/>
              </a:ext>
            </a:extLst>
          </p:cNvPr>
          <p:cNvPicPr>
            <a:picLocks noChangeAspect="1"/>
          </p:cNvPicPr>
          <p:nvPr/>
        </p:nvPicPr>
        <p:blipFill>
          <a:blip r:embed="rId2"/>
          <a:stretch>
            <a:fillRect/>
          </a:stretch>
        </p:blipFill>
        <p:spPr>
          <a:xfrm>
            <a:off x="3420449" y="2053566"/>
            <a:ext cx="4551352" cy="966287"/>
          </a:xfrm>
          <a:prstGeom prst="rect">
            <a:avLst/>
          </a:prstGeom>
        </p:spPr>
      </p:pic>
      <p:pic>
        <p:nvPicPr>
          <p:cNvPr id="9" name="Picture 8">
            <a:extLst>
              <a:ext uri="{FF2B5EF4-FFF2-40B4-BE49-F238E27FC236}">
                <a16:creationId xmlns:a16="http://schemas.microsoft.com/office/drawing/2014/main" id="{B2664C50-0604-48EF-B33F-164850CB6354}"/>
              </a:ext>
            </a:extLst>
          </p:cNvPr>
          <p:cNvPicPr>
            <a:picLocks noChangeAspect="1"/>
          </p:cNvPicPr>
          <p:nvPr/>
        </p:nvPicPr>
        <p:blipFill>
          <a:blip r:embed="rId3"/>
          <a:stretch>
            <a:fillRect/>
          </a:stretch>
        </p:blipFill>
        <p:spPr>
          <a:xfrm>
            <a:off x="5045320" y="3019853"/>
            <a:ext cx="1583908" cy="2084802"/>
          </a:xfrm>
          <a:prstGeom prst="rect">
            <a:avLst/>
          </a:prstGeom>
        </p:spPr>
      </p:pic>
      <p:sp>
        <p:nvSpPr>
          <p:cNvPr id="10" name="TextBox 9">
            <a:extLst>
              <a:ext uri="{FF2B5EF4-FFF2-40B4-BE49-F238E27FC236}">
                <a16:creationId xmlns:a16="http://schemas.microsoft.com/office/drawing/2014/main" id="{F55F77ED-9BE3-453C-B30C-0C2F1FD8FD8C}"/>
              </a:ext>
            </a:extLst>
          </p:cNvPr>
          <p:cNvSpPr txBox="1"/>
          <p:nvPr/>
        </p:nvSpPr>
        <p:spPr>
          <a:xfrm>
            <a:off x="2919153" y="5812346"/>
            <a:ext cx="6434928" cy="430887"/>
          </a:xfrm>
          <a:prstGeom prst="rect">
            <a:avLst/>
          </a:prstGeom>
          <a:noFill/>
        </p:spPr>
        <p:txBody>
          <a:bodyPr wrap="square" rtlCol="0">
            <a:spAutoFit/>
          </a:bodyPr>
          <a:lstStyle/>
          <a:p>
            <a:r>
              <a:rPr lang="en-US" sz="2200" dirty="0"/>
              <a:t>“free” means we are “free” to choose any value for x</a:t>
            </a:r>
            <a:r>
              <a:rPr lang="en-US" sz="2200" baseline="-25000" dirty="0"/>
              <a:t>2</a:t>
            </a:r>
          </a:p>
        </p:txBody>
      </p:sp>
      <p:pic>
        <p:nvPicPr>
          <p:cNvPr id="3" name="Picture 2">
            <a:extLst>
              <a:ext uri="{FF2B5EF4-FFF2-40B4-BE49-F238E27FC236}">
                <a16:creationId xmlns:a16="http://schemas.microsoft.com/office/drawing/2014/main" id="{F1C721A8-BC9A-49AF-9434-6A474122D1DC}"/>
              </a:ext>
            </a:extLst>
          </p:cNvPr>
          <p:cNvPicPr>
            <a:picLocks noChangeAspect="1"/>
          </p:cNvPicPr>
          <p:nvPr/>
        </p:nvPicPr>
        <p:blipFill>
          <a:blip r:embed="rId4"/>
          <a:stretch>
            <a:fillRect/>
          </a:stretch>
        </p:blipFill>
        <p:spPr>
          <a:xfrm>
            <a:off x="3367569" y="0"/>
            <a:ext cx="4657111" cy="1796725"/>
          </a:xfrm>
          <a:prstGeom prst="rect">
            <a:avLst/>
          </a:prstGeom>
        </p:spPr>
      </p:pic>
      <p:cxnSp>
        <p:nvCxnSpPr>
          <p:cNvPr id="11" name="Straight Arrow Connector 10">
            <a:extLst>
              <a:ext uri="{FF2B5EF4-FFF2-40B4-BE49-F238E27FC236}">
                <a16:creationId xmlns:a16="http://schemas.microsoft.com/office/drawing/2014/main" id="{0B5325DD-3A97-407D-82A5-D9AD43ECAD90}"/>
              </a:ext>
            </a:extLst>
          </p:cNvPr>
          <p:cNvCxnSpPr/>
          <p:nvPr/>
        </p:nvCxnSpPr>
        <p:spPr>
          <a:xfrm>
            <a:off x="6581839" y="487661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A68815-787E-45F4-A3A8-D1BDFD7160BB}"/>
              </a:ext>
            </a:extLst>
          </p:cNvPr>
          <p:cNvSpPr txBox="1"/>
          <p:nvPr/>
        </p:nvSpPr>
        <p:spPr>
          <a:xfrm>
            <a:off x="7843870" y="469194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1950182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8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48</a:t>
            </a:fld>
            <a:endParaRPr lang="en-US" b="1" dirty="0"/>
          </a:p>
        </p:txBody>
      </p:sp>
      <p:pic>
        <p:nvPicPr>
          <p:cNvPr id="18" name="Picture 17">
            <a:extLst>
              <a:ext uri="{FF2B5EF4-FFF2-40B4-BE49-F238E27FC236}">
                <a16:creationId xmlns:a16="http://schemas.microsoft.com/office/drawing/2014/main" id="{E844970B-23CC-4159-A361-18D906656BBE}"/>
              </a:ext>
            </a:extLst>
          </p:cNvPr>
          <p:cNvPicPr>
            <a:picLocks noChangeAspect="1"/>
          </p:cNvPicPr>
          <p:nvPr/>
        </p:nvPicPr>
        <p:blipFill>
          <a:blip r:embed="rId2"/>
          <a:stretch>
            <a:fillRect/>
          </a:stretch>
        </p:blipFill>
        <p:spPr>
          <a:xfrm>
            <a:off x="1093068" y="3916997"/>
            <a:ext cx="10005863" cy="1325563"/>
          </a:xfrm>
          <a:prstGeom prst="rect">
            <a:avLst/>
          </a:prstGeom>
        </p:spPr>
      </p:pic>
      <p:pic>
        <p:nvPicPr>
          <p:cNvPr id="4" name="Picture 3">
            <a:extLst>
              <a:ext uri="{FF2B5EF4-FFF2-40B4-BE49-F238E27FC236}">
                <a16:creationId xmlns:a16="http://schemas.microsoft.com/office/drawing/2014/main" id="{95DEF20F-CD59-4AA5-911B-A0ED77110E3C}"/>
              </a:ext>
            </a:extLst>
          </p:cNvPr>
          <p:cNvPicPr>
            <a:picLocks noChangeAspect="1"/>
          </p:cNvPicPr>
          <p:nvPr/>
        </p:nvPicPr>
        <p:blipFill>
          <a:blip r:embed="rId3"/>
          <a:stretch>
            <a:fillRect/>
          </a:stretch>
        </p:blipFill>
        <p:spPr>
          <a:xfrm>
            <a:off x="3820323" y="2320699"/>
            <a:ext cx="4551352" cy="966287"/>
          </a:xfrm>
          <a:prstGeom prst="rect">
            <a:avLst/>
          </a:prstGeom>
        </p:spPr>
      </p:pic>
    </p:spTree>
    <p:extLst>
      <p:ext uri="{BB962C8B-B14F-4D97-AF65-F5344CB8AC3E}">
        <p14:creationId xmlns:p14="http://schemas.microsoft.com/office/powerpoint/2010/main" val="871426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AE47-F512-476D-BDAD-A7739121C311}"/>
              </a:ext>
            </a:extLst>
          </p:cNvPr>
          <p:cNvPicPr>
            <a:picLocks noChangeAspect="1"/>
          </p:cNvPicPr>
          <p:nvPr/>
        </p:nvPicPr>
        <p:blipFill>
          <a:blip r:embed="rId2"/>
          <a:stretch>
            <a:fillRect/>
          </a:stretch>
        </p:blipFill>
        <p:spPr>
          <a:xfrm>
            <a:off x="3213186" y="10637"/>
            <a:ext cx="4908123" cy="2302931"/>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174882"/>
            <a:ext cx="2316173" cy="579960"/>
          </a:xfrm>
        </p:spPr>
        <p:txBody>
          <a:bodyPr>
            <a:normAutofit fontScale="90000"/>
          </a:bodyPr>
          <a:lstStyle/>
          <a:p>
            <a:r>
              <a:rPr lang="en-US" b="1" dirty="0">
                <a:solidFill>
                  <a:srgbClr val="0070C0"/>
                </a:solidFill>
              </a:rPr>
              <a:t>Example 9</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49</a:t>
            </a:fld>
            <a:endParaRPr lang="en-US" b="1" dirty="0"/>
          </a:p>
        </p:txBody>
      </p:sp>
      <p:pic>
        <p:nvPicPr>
          <p:cNvPr id="6" name="Picture 5">
            <a:extLst>
              <a:ext uri="{FF2B5EF4-FFF2-40B4-BE49-F238E27FC236}">
                <a16:creationId xmlns:a16="http://schemas.microsoft.com/office/drawing/2014/main" id="{BF2848C7-D7DD-4D45-9F90-3900C0A28556}"/>
              </a:ext>
            </a:extLst>
          </p:cNvPr>
          <p:cNvPicPr>
            <a:picLocks noChangeAspect="1"/>
          </p:cNvPicPr>
          <p:nvPr/>
        </p:nvPicPr>
        <p:blipFill>
          <a:blip r:embed="rId3"/>
          <a:stretch>
            <a:fillRect/>
          </a:stretch>
        </p:blipFill>
        <p:spPr>
          <a:xfrm>
            <a:off x="2222102" y="1894611"/>
            <a:ext cx="7351966" cy="1596879"/>
          </a:xfrm>
          <a:prstGeom prst="rect">
            <a:avLst/>
          </a:prstGeom>
        </p:spPr>
      </p:pic>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4"/>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5"/>
          <a:stretch>
            <a:fillRect/>
          </a:stretch>
        </p:blipFill>
        <p:spPr>
          <a:xfrm>
            <a:off x="5667248" y="4627258"/>
            <a:ext cx="1428750" cy="523875"/>
          </a:xfrm>
          <a:prstGeom prst="rect">
            <a:avLst/>
          </a:prstGeom>
        </p:spPr>
      </p:pic>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858000" y="643382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8120031" y="6249154"/>
            <a:ext cx="3505832"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95650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1 : What If</a:t>
            </a:r>
          </a:p>
        </p:txBody>
      </p:sp>
      <p:sp>
        <p:nvSpPr>
          <p:cNvPr id="3" name="Content Placeholder 2">
            <a:extLst>
              <a:ext uri="{FF2B5EF4-FFF2-40B4-BE49-F238E27FC236}">
                <a16:creationId xmlns:a16="http://schemas.microsoft.com/office/drawing/2014/main" id="{925FD9A3-E2B8-4D9E-8FFB-EAAB68F6190E}"/>
              </a:ext>
            </a:extLst>
          </p:cNvPr>
          <p:cNvSpPr>
            <a:spLocks noGrp="1"/>
          </p:cNvSpPr>
          <p:nvPr>
            <p:ph idx="1"/>
          </p:nvPr>
        </p:nvSpPr>
        <p:spPr/>
        <p:txBody>
          <a:bodyPr/>
          <a:lstStyle/>
          <a:p>
            <a:pPr marL="0" indent="0">
              <a:buNone/>
            </a:pPr>
            <a:r>
              <a:rPr lang="en-US" dirty="0"/>
              <a:t>Mathematicians often see solutions to given problems and then ask “What if…?”</a:t>
            </a:r>
          </a:p>
          <a:p>
            <a:pPr marL="0" indent="0">
              <a:buNone/>
            </a:pPr>
            <a:r>
              <a:rPr lang="en-US" dirty="0"/>
              <a:t>For instance</a:t>
            </a:r>
          </a:p>
          <a:p>
            <a:pPr marL="0" indent="0">
              <a:buNone/>
            </a:pPr>
            <a:r>
              <a:rPr lang="en-US" dirty="0"/>
              <a:t>1. Did we really have to call the red balls “r”? Could we call them “q”?</a:t>
            </a:r>
          </a:p>
          <a:p>
            <a:pPr marL="0" indent="0">
              <a:buNone/>
            </a:pPr>
            <a:r>
              <a:rPr lang="en-US" dirty="0"/>
              <a:t>2. What if we had 60 balls at the start instead of 30?</a:t>
            </a:r>
          </a:p>
          <a:p>
            <a:endParaRPr lang="en-US" dirty="0"/>
          </a:p>
          <a:p>
            <a:pPr marL="0" indent="0">
              <a:buNone/>
            </a:pPr>
            <a:r>
              <a:rPr lang="en-US" dirty="0"/>
              <a:t>Conclusion: it doesn’t matter what we call our variables, and while changing constants in the equations changes the solution, they don’t really change the method of how we solve these equations.</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a:t>
            </a:fld>
            <a:endParaRPr lang="en-US" b="1" dirty="0"/>
          </a:p>
        </p:txBody>
      </p:sp>
    </p:spTree>
    <p:extLst>
      <p:ext uri="{BB962C8B-B14F-4D97-AF65-F5344CB8AC3E}">
        <p14:creationId xmlns:p14="http://schemas.microsoft.com/office/powerpoint/2010/main" val="245542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50</a:t>
            </a:fld>
            <a:endParaRPr lang="en-US" b="1" dirty="0"/>
          </a:p>
        </p:txBody>
      </p:sp>
      <p:grpSp>
        <p:nvGrpSpPr>
          <p:cNvPr id="3" name="Group 2">
            <a:extLst>
              <a:ext uri="{FF2B5EF4-FFF2-40B4-BE49-F238E27FC236}">
                <a16:creationId xmlns:a16="http://schemas.microsoft.com/office/drawing/2014/main" id="{1F479D6D-F340-438F-967C-3B023AC23B4E}"/>
              </a:ext>
            </a:extLst>
          </p:cNvPr>
          <p:cNvGrpSpPr/>
          <p:nvPr/>
        </p:nvGrpSpPr>
        <p:grpSpPr>
          <a:xfrm>
            <a:off x="4559460" y="1690688"/>
            <a:ext cx="1915278" cy="3187257"/>
            <a:chOff x="5423984" y="3487489"/>
            <a:chExt cx="1915278" cy="3187257"/>
          </a:xfrm>
        </p:grpSpPr>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2"/>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3"/>
            <a:stretch>
              <a:fillRect/>
            </a:stretch>
          </p:blipFill>
          <p:spPr>
            <a:xfrm>
              <a:off x="5667248" y="4627258"/>
              <a:ext cx="1428750" cy="523875"/>
            </a:xfrm>
            <a:prstGeom prst="rect">
              <a:avLst/>
            </a:prstGeom>
          </p:spPr>
        </p:pic>
      </p:grpSp>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242858" y="4601982"/>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7504889" y="4417316"/>
            <a:ext cx="3505832" cy="369332"/>
          </a:xfrm>
          <a:prstGeom prst="rect">
            <a:avLst/>
          </a:prstGeom>
          <a:noFill/>
        </p:spPr>
        <p:txBody>
          <a:bodyPr wrap="none" rtlCol="0">
            <a:spAutoFit/>
          </a:bodyPr>
          <a:lstStyle/>
          <a:p>
            <a:r>
              <a:rPr lang="en-US" dirty="0"/>
              <a:t>Therefore, infinitely many solutions</a:t>
            </a:r>
          </a:p>
        </p:txBody>
      </p:sp>
      <p:pic>
        <p:nvPicPr>
          <p:cNvPr id="15" name="Picture 14">
            <a:extLst>
              <a:ext uri="{FF2B5EF4-FFF2-40B4-BE49-F238E27FC236}">
                <a16:creationId xmlns:a16="http://schemas.microsoft.com/office/drawing/2014/main" id="{F4BF4364-106D-4DD8-8DB5-F16E58E05AF2}"/>
              </a:ext>
            </a:extLst>
          </p:cNvPr>
          <p:cNvPicPr>
            <a:picLocks noChangeAspect="1"/>
          </p:cNvPicPr>
          <p:nvPr/>
        </p:nvPicPr>
        <p:blipFill>
          <a:blip r:embed="rId4"/>
          <a:stretch>
            <a:fillRect/>
          </a:stretch>
        </p:blipFill>
        <p:spPr>
          <a:xfrm>
            <a:off x="1471862" y="5466266"/>
            <a:ext cx="8516073" cy="307347"/>
          </a:xfrm>
          <a:prstGeom prst="rect">
            <a:avLst/>
          </a:prstGeom>
        </p:spPr>
      </p:pic>
      <p:pic>
        <p:nvPicPr>
          <p:cNvPr id="16" name="Picture 15">
            <a:extLst>
              <a:ext uri="{FF2B5EF4-FFF2-40B4-BE49-F238E27FC236}">
                <a16:creationId xmlns:a16="http://schemas.microsoft.com/office/drawing/2014/main" id="{3EDCB4EB-F0FA-4E9A-8EDE-DA4903F5436A}"/>
              </a:ext>
            </a:extLst>
          </p:cNvPr>
          <p:cNvPicPr>
            <a:picLocks noChangeAspect="1"/>
          </p:cNvPicPr>
          <p:nvPr/>
        </p:nvPicPr>
        <p:blipFill>
          <a:blip r:embed="rId5"/>
          <a:stretch>
            <a:fillRect/>
          </a:stretch>
        </p:blipFill>
        <p:spPr>
          <a:xfrm>
            <a:off x="5196775" y="5773613"/>
            <a:ext cx="1819494" cy="307347"/>
          </a:xfrm>
          <a:prstGeom prst="rect">
            <a:avLst/>
          </a:prstGeom>
        </p:spPr>
      </p:pic>
      <p:sp>
        <p:nvSpPr>
          <p:cNvPr id="19" name="Rectangle 18">
            <a:extLst>
              <a:ext uri="{FF2B5EF4-FFF2-40B4-BE49-F238E27FC236}">
                <a16:creationId xmlns:a16="http://schemas.microsoft.com/office/drawing/2014/main" id="{89D8971F-A159-44C5-B548-F0EFD7765F4B}"/>
              </a:ext>
            </a:extLst>
          </p:cNvPr>
          <p:cNvSpPr/>
          <p:nvPr/>
        </p:nvSpPr>
        <p:spPr>
          <a:xfrm>
            <a:off x="1471862" y="5220393"/>
            <a:ext cx="8752793" cy="860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08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51</a:t>
            </a:fld>
            <a:endParaRPr lang="en-US" b="1" dirty="0"/>
          </a:p>
        </p:txBody>
      </p:sp>
      <p:pic>
        <p:nvPicPr>
          <p:cNvPr id="3" name="Picture 2">
            <a:extLst>
              <a:ext uri="{FF2B5EF4-FFF2-40B4-BE49-F238E27FC236}">
                <a16:creationId xmlns:a16="http://schemas.microsoft.com/office/drawing/2014/main" id="{ADC9ACC1-9289-4B35-857A-77BB1310AA68}"/>
              </a:ext>
            </a:extLst>
          </p:cNvPr>
          <p:cNvPicPr>
            <a:picLocks noChangeAspect="1"/>
          </p:cNvPicPr>
          <p:nvPr/>
        </p:nvPicPr>
        <p:blipFill>
          <a:blip r:embed="rId2"/>
          <a:stretch>
            <a:fillRect/>
          </a:stretch>
        </p:blipFill>
        <p:spPr>
          <a:xfrm>
            <a:off x="1637446" y="1690688"/>
            <a:ext cx="8917107" cy="1936834"/>
          </a:xfrm>
          <a:prstGeom prst="rect">
            <a:avLst/>
          </a:prstGeom>
        </p:spPr>
      </p:pic>
      <p:pic>
        <p:nvPicPr>
          <p:cNvPr id="8" name="Picture 7">
            <a:extLst>
              <a:ext uri="{FF2B5EF4-FFF2-40B4-BE49-F238E27FC236}">
                <a16:creationId xmlns:a16="http://schemas.microsoft.com/office/drawing/2014/main" id="{E2C534B0-C490-4E36-9B28-81FCAB461838}"/>
              </a:ext>
            </a:extLst>
          </p:cNvPr>
          <p:cNvPicPr>
            <a:picLocks noChangeAspect="1"/>
          </p:cNvPicPr>
          <p:nvPr/>
        </p:nvPicPr>
        <p:blipFill>
          <a:blip r:embed="rId3"/>
          <a:stretch>
            <a:fillRect/>
          </a:stretch>
        </p:blipFill>
        <p:spPr>
          <a:xfrm>
            <a:off x="838200" y="3956488"/>
            <a:ext cx="10173707" cy="1671803"/>
          </a:xfrm>
          <a:prstGeom prst="rect">
            <a:avLst/>
          </a:prstGeom>
        </p:spPr>
      </p:pic>
    </p:spTree>
    <p:extLst>
      <p:ext uri="{BB962C8B-B14F-4D97-AF65-F5344CB8AC3E}">
        <p14:creationId xmlns:p14="http://schemas.microsoft.com/office/powerpoint/2010/main" val="907667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Definition</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52</a:t>
            </a:fld>
            <a:endParaRPr lang="en-US" b="1" dirty="0"/>
          </a:p>
        </p:txBody>
      </p:sp>
      <p:pic>
        <p:nvPicPr>
          <p:cNvPr id="6" name="Picture 5">
            <a:extLst>
              <a:ext uri="{FF2B5EF4-FFF2-40B4-BE49-F238E27FC236}">
                <a16:creationId xmlns:a16="http://schemas.microsoft.com/office/drawing/2014/main" id="{F5BEC961-E356-4D1A-B2F1-153C25991520}"/>
              </a:ext>
            </a:extLst>
          </p:cNvPr>
          <p:cNvPicPr>
            <a:picLocks noChangeAspect="1"/>
          </p:cNvPicPr>
          <p:nvPr/>
        </p:nvPicPr>
        <p:blipFill>
          <a:blip r:embed="rId2"/>
          <a:stretch>
            <a:fillRect/>
          </a:stretch>
        </p:blipFill>
        <p:spPr>
          <a:xfrm>
            <a:off x="1397923" y="1322414"/>
            <a:ext cx="9753173" cy="4635853"/>
          </a:xfrm>
          <a:prstGeom prst="rect">
            <a:avLst/>
          </a:prstGeom>
        </p:spPr>
      </p:pic>
    </p:spTree>
    <p:extLst>
      <p:ext uri="{BB962C8B-B14F-4D97-AF65-F5344CB8AC3E}">
        <p14:creationId xmlns:p14="http://schemas.microsoft.com/office/powerpoint/2010/main" val="3710778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Key Idea</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53</a:t>
            </a:fld>
            <a:endParaRPr lang="en-US" b="1" dirty="0"/>
          </a:p>
        </p:txBody>
      </p:sp>
      <p:pic>
        <p:nvPicPr>
          <p:cNvPr id="4" name="Picture 3">
            <a:extLst>
              <a:ext uri="{FF2B5EF4-FFF2-40B4-BE49-F238E27FC236}">
                <a16:creationId xmlns:a16="http://schemas.microsoft.com/office/drawing/2014/main" id="{FB62BA23-3CA3-4074-9DD5-E4C2A7D4B7DD}"/>
              </a:ext>
            </a:extLst>
          </p:cNvPr>
          <p:cNvPicPr>
            <a:picLocks noChangeAspect="1"/>
          </p:cNvPicPr>
          <p:nvPr/>
        </p:nvPicPr>
        <p:blipFill>
          <a:blip r:embed="rId2"/>
          <a:stretch>
            <a:fillRect/>
          </a:stretch>
        </p:blipFill>
        <p:spPr>
          <a:xfrm>
            <a:off x="3002605" y="260798"/>
            <a:ext cx="8751549" cy="5359860"/>
          </a:xfrm>
          <a:prstGeom prst="rect">
            <a:avLst/>
          </a:prstGeom>
        </p:spPr>
      </p:pic>
      <p:sp>
        <p:nvSpPr>
          <p:cNvPr id="6" name="Title 1">
            <a:extLst>
              <a:ext uri="{FF2B5EF4-FFF2-40B4-BE49-F238E27FC236}">
                <a16:creationId xmlns:a16="http://schemas.microsoft.com/office/drawing/2014/main" id="{E6C401FE-3916-4C5D-8B8F-D02327865F4E}"/>
              </a:ext>
            </a:extLst>
          </p:cNvPr>
          <p:cNvSpPr txBox="1">
            <a:spLocks/>
          </p:cNvSpPr>
          <p:nvPr/>
        </p:nvSpPr>
        <p:spPr>
          <a:xfrm>
            <a:off x="493510" y="5420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Notice</a:t>
            </a:r>
          </a:p>
        </p:txBody>
      </p:sp>
      <p:grpSp>
        <p:nvGrpSpPr>
          <p:cNvPr id="7" name="Group 6">
            <a:extLst>
              <a:ext uri="{FF2B5EF4-FFF2-40B4-BE49-F238E27FC236}">
                <a16:creationId xmlns:a16="http://schemas.microsoft.com/office/drawing/2014/main" id="{C698F127-A309-4984-9CBF-6CE3D6D7F917}"/>
              </a:ext>
            </a:extLst>
          </p:cNvPr>
          <p:cNvGrpSpPr/>
          <p:nvPr/>
        </p:nvGrpSpPr>
        <p:grpSpPr>
          <a:xfrm>
            <a:off x="2569349" y="5620658"/>
            <a:ext cx="8517373" cy="1012902"/>
            <a:chOff x="2886075" y="3186112"/>
            <a:chExt cx="6419850" cy="795510"/>
          </a:xfrm>
        </p:grpSpPr>
        <p:pic>
          <p:nvPicPr>
            <p:cNvPr id="8" name="Picture 7">
              <a:extLst>
                <a:ext uri="{FF2B5EF4-FFF2-40B4-BE49-F238E27FC236}">
                  <a16:creationId xmlns:a16="http://schemas.microsoft.com/office/drawing/2014/main" id="{7115927C-B1AC-4C04-8689-61609D6C7F9F}"/>
                </a:ext>
              </a:extLst>
            </p:cNvPr>
            <p:cNvPicPr>
              <a:picLocks noChangeAspect="1"/>
            </p:cNvPicPr>
            <p:nvPr/>
          </p:nvPicPr>
          <p:blipFill>
            <a:blip r:embed="rId3"/>
            <a:stretch>
              <a:fillRect/>
            </a:stretch>
          </p:blipFill>
          <p:spPr>
            <a:xfrm>
              <a:off x="2886075" y="3186112"/>
              <a:ext cx="6419850" cy="485775"/>
            </a:xfrm>
            <a:prstGeom prst="rect">
              <a:avLst/>
            </a:prstGeom>
          </p:spPr>
        </p:pic>
        <p:pic>
          <p:nvPicPr>
            <p:cNvPr id="9" name="Picture 8">
              <a:extLst>
                <a:ext uri="{FF2B5EF4-FFF2-40B4-BE49-F238E27FC236}">
                  <a16:creationId xmlns:a16="http://schemas.microsoft.com/office/drawing/2014/main" id="{CC56FC6F-3FF3-4EE0-9474-5FC9B02A50B6}"/>
                </a:ext>
              </a:extLst>
            </p:cNvPr>
            <p:cNvPicPr>
              <a:picLocks noChangeAspect="1"/>
            </p:cNvPicPr>
            <p:nvPr/>
          </p:nvPicPr>
          <p:blipFill>
            <a:blip r:embed="rId4"/>
            <a:stretch>
              <a:fillRect/>
            </a:stretch>
          </p:blipFill>
          <p:spPr>
            <a:xfrm>
              <a:off x="2902700" y="3619672"/>
              <a:ext cx="6276975" cy="361950"/>
            </a:xfrm>
            <a:prstGeom prst="rect">
              <a:avLst/>
            </a:prstGeom>
          </p:spPr>
        </p:pic>
      </p:grpSp>
    </p:spTree>
    <p:extLst>
      <p:ext uri="{BB962C8B-B14F-4D97-AF65-F5344CB8AC3E}">
        <p14:creationId xmlns:p14="http://schemas.microsoft.com/office/powerpoint/2010/main" val="680511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92014" y="273872"/>
            <a:ext cx="3825854" cy="1325563"/>
          </a:xfrm>
        </p:spPr>
        <p:txBody>
          <a:bodyPr>
            <a:normAutofit/>
          </a:bodyPr>
          <a:lstStyle/>
          <a:p>
            <a:r>
              <a:rPr lang="en-US" sz="3600" b="1" dirty="0">
                <a:solidFill>
                  <a:srgbClr val="0070C0"/>
                </a:solidFill>
              </a:rPr>
              <a:t>Example (10) of an Inconsistent System</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54</a:t>
            </a:fld>
            <a:endParaRPr lang="en-US" b="1" dirty="0"/>
          </a:p>
        </p:txBody>
      </p:sp>
      <p:pic>
        <p:nvPicPr>
          <p:cNvPr id="6" name="Picture 5">
            <a:extLst>
              <a:ext uri="{FF2B5EF4-FFF2-40B4-BE49-F238E27FC236}">
                <a16:creationId xmlns:a16="http://schemas.microsoft.com/office/drawing/2014/main" id="{15F66999-C6F4-4D99-A102-08F2188B7390}"/>
              </a:ext>
            </a:extLst>
          </p:cNvPr>
          <p:cNvPicPr>
            <a:picLocks noChangeAspect="1"/>
          </p:cNvPicPr>
          <p:nvPr/>
        </p:nvPicPr>
        <p:blipFill>
          <a:blip r:embed="rId2"/>
          <a:stretch>
            <a:fillRect/>
          </a:stretch>
        </p:blipFill>
        <p:spPr>
          <a:xfrm>
            <a:off x="3203468" y="3065440"/>
            <a:ext cx="6193496" cy="1560315"/>
          </a:xfrm>
          <a:prstGeom prst="rect">
            <a:avLst/>
          </a:prstGeom>
        </p:spPr>
      </p:pic>
      <p:grpSp>
        <p:nvGrpSpPr>
          <p:cNvPr id="16" name="Group 15">
            <a:extLst>
              <a:ext uri="{FF2B5EF4-FFF2-40B4-BE49-F238E27FC236}">
                <a16:creationId xmlns:a16="http://schemas.microsoft.com/office/drawing/2014/main" id="{DA65EE06-EAE8-4B63-BB62-98BA2F3921BA}"/>
              </a:ext>
            </a:extLst>
          </p:cNvPr>
          <p:cNvGrpSpPr/>
          <p:nvPr/>
        </p:nvGrpSpPr>
        <p:grpSpPr>
          <a:xfrm>
            <a:off x="4984662" y="4305052"/>
            <a:ext cx="2932402" cy="1990975"/>
            <a:chOff x="5064443" y="3764361"/>
            <a:chExt cx="2683690" cy="1990975"/>
          </a:xfrm>
        </p:grpSpPr>
        <p:pic>
          <p:nvPicPr>
            <p:cNvPr id="8" name="Picture 7">
              <a:extLst>
                <a:ext uri="{FF2B5EF4-FFF2-40B4-BE49-F238E27FC236}">
                  <a16:creationId xmlns:a16="http://schemas.microsoft.com/office/drawing/2014/main" id="{A3B3E976-010D-4245-9133-CD2DBAD15D2B}"/>
                </a:ext>
              </a:extLst>
            </p:cNvPr>
            <p:cNvPicPr>
              <a:picLocks noChangeAspect="1"/>
            </p:cNvPicPr>
            <p:nvPr/>
          </p:nvPicPr>
          <p:blipFill>
            <a:blip r:embed="rId3"/>
            <a:stretch>
              <a:fillRect/>
            </a:stretch>
          </p:blipFill>
          <p:spPr>
            <a:xfrm>
              <a:off x="5431685" y="3764361"/>
              <a:ext cx="1949207" cy="1543543"/>
            </a:xfrm>
            <a:prstGeom prst="rect">
              <a:avLst/>
            </a:prstGeom>
          </p:spPr>
        </p:pic>
        <p:pic>
          <p:nvPicPr>
            <p:cNvPr id="10" name="Picture 9">
              <a:extLst>
                <a:ext uri="{FF2B5EF4-FFF2-40B4-BE49-F238E27FC236}">
                  <a16:creationId xmlns:a16="http://schemas.microsoft.com/office/drawing/2014/main" id="{01B92730-11AF-4200-932B-D77890BA71B8}"/>
                </a:ext>
              </a:extLst>
            </p:cNvPr>
            <p:cNvPicPr>
              <a:picLocks noChangeAspect="1"/>
            </p:cNvPicPr>
            <p:nvPr/>
          </p:nvPicPr>
          <p:blipFill>
            <a:blip r:embed="rId4"/>
            <a:stretch>
              <a:fillRect/>
            </a:stretch>
          </p:blipFill>
          <p:spPr>
            <a:xfrm>
              <a:off x="5064443" y="5123887"/>
              <a:ext cx="2683690" cy="631449"/>
            </a:xfrm>
            <a:prstGeom prst="rect">
              <a:avLst/>
            </a:prstGeom>
          </p:spPr>
        </p:pic>
      </p:grpSp>
      <p:pic>
        <p:nvPicPr>
          <p:cNvPr id="12" name="Picture 11">
            <a:extLst>
              <a:ext uri="{FF2B5EF4-FFF2-40B4-BE49-F238E27FC236}">
                <a16:creationId xmlns:a16="http://schemas.microsoft.com/office/drawing/2014/main" id="{9C697FE8-222D-4C84-B3F0-53B32546334F}"/>
              </a:ext>
            </a:extLst>
          </p:cNvPr>
          <p:cNvPicPr>
            <a:picLocks noChangeAspect="1"/>
          </p:cNvPicPr>
          <p:nvPr/>
        </p:nvPicPr>
        <p:blipFill>
          <a:blip r:embed="rId5"/>
          <a:stretch>
            <a:fillRect/>
          </a:stretch>
        </p:blipFill>
        <p:spPr>
          <a:xfrm>
            <a:off x="5186274" y="6181909"/>
            <a:ext cx="2529178" cy="502524"/>
          </a:xfrm>
          <a:prstGeom prst="rect">
            <a:avLst/>
          </a:prstGeom>
        </p:spPr>
      </p:pic>
      <p:sp>
        <p:nvSpPr>
          <p:cNvPr id="17" name="Rectangle 16">
            <a:extLst>
              <a:ext uri="{FF2B5EF4-FFF2-40B4-BE49-F238E27FC236}">
                <a16:creationId xmlns:a16="http://schemas.microsoft.com/office/drawing/2014/main" id="{80856F0C-9577-4137-8DB0-C8BCC280812A}"/>
              </a:ext>
            </a:extLst>
          </p:cNvPr>
          <p:cNvSpPr/>
          <p:nvPr/>
        </p:nvSpPr>
        <p:spPr>
          <a:xfrm>
            <a:off x="4941704" y="5565912"/>
            <a:ext cx="2932402" cy="1105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F3E838-FAF3-4F57-B2C9-A9999DE53724}"/>
              </a:ext>
            </a:extLst>
          </p:cNvPr>
          <p:cNvPicPr>
            <a:picLocks noChangeAspect="1"/>
          </p:cNvPicPr>
          <p:nvPr/>
        </p:nvPicPr>
        <p:blipFill>
          <a:blip r:embed="rId6"/>
          <a:stretch>
            <a:fillRect/>
          </a:stretch>
        </p:blipFill>
        <p:spPr>
          <a:xfrm>
            <a:off x="4369481" y="273872"/>
            <a:ext cx="6141898" cy="2194750"/>
          </a:xfrm>
          <a:prstGeom prst="rect">
            <a:avLst/>
          </a:prstGeom>
        </p:spPr>
      </p:pic>
    </p:spTree>
    <p:extLst>
      <p:ext uri="{BB962C8B-B14F-4D97-AF65-F5344CB8AC3E}">
        <p14:creationId xmlns:p14="http://schemas.microsoft.com/office/powerpoint/2010/main" val="1394740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Key Idea</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55</a:t>
            </a:fld>
            <a:endParaRPr lang="en-US" b="1" dirty="0"/>
          </a:p>
        </p:txBody>
      </p:sp>
      <p:pic>
        <p:nvPicPr>
          <p:cNvPr id="4" name="Picture 3">
            <a:extLst>
              <a:ext uri="{FF2B5EF4-FFF2-40B4-BE49-F238E27FC236}">
                <a16:creationId xmlns:a16="http://schemas.microsoft.com/office/drawing/2014/main" id="{3F977E79-7492-4C31-8581-066818D6C403}"/>
              </a:ext>
            </a:extLst>
          </p:cNvPr>
          <p:cNvPicPr>
            <a:picLocks noChangeAspect="1"/>
          </p:cNvPicPr>
          <p:nvPr/>
        </p:nvPicPr>
        <p:blipFill>
          <a:blip r:embed="rId2"/>
          <a:stretch>
            <a:fillRect/>
          </a:stretch>
        </p:blipFill>
        <p:spPr>
          <a:xfrm>
            <a:off x="1671999" y="3461422"/>
            <a:ext cx="9243882" cy="2681628"/>
          </a:xfrm>
          <a:prstGeom prst="rect">
            <a:avLst/>
          </a:prstGeom>
        </p:spPr>
      </p:pic>
      <p:grpSp>
        <p:nvGrpSpPr>
          <p:cNvPr id="14" name="Group 13">
            <a:extLst>
              <a:ext uri="{FF2B5EF4-FFF2-40B4-BE49-F238E27FC236}">
                <a16:creationId xmlns:a16="http://schemas.microsoft.com/office/drawing/2014/main" id="{7331126A-B829-4B77-AAB3-46C4FC529AF2}"/>
              </a:ext>
            </a:extLst>
          </p:cNvPr>
          <p:cNvGrpSpPr/>
          <p:nvPr/>
        </p:nvGrpSpPr>
        <p:grpSpPr>
          <a:xfrm>
            <a:off x="1695795" y="1690688"/>
            <a:ext cx="9421383" cy="1770734"/>
            <a:chOff x="1695795" y="1690688"/>
            <a:chExt cx="9421383" cy="1770734"/>
          </a:xfrm>
        </p:grpSpPr>
        <p:pic>
          <p:nvPicPr>
            <p:cNvPr id="9" name="Picture 8">
              <a:extLst>
                <a:ext uri="{FF2B5EF4-FFF2-40B4-BE49-F238E27FC236}">
                  <a16:creationId xmlns:a16="http://schemas.microsoft.com/office/drawing/2014/main" id="{FAB985B9-3C45-4849-BC54-E2ACA30D9E72}"/>
                </a:ext>
              </a:extLst>
            </p:cNvPr>
            <p:cNvPicPr>
              <a:picLocks noChangeAspect="1"/>
            </p:cNvPicPr>
            <p:nvPr/>
          </p:nvPicPr>
          <p:blipFill>
            <a:blip r:embed="rId3"/>
            <a:stretch>
              <a:fillRect/>
            </a:stretch>
          </p:blipFill>
          <p:spPr>
            <a:xfrm>
              <a:off x="1695795" y="1690688"/>
              <a:ext cx="9196291" cy="1304345"/>
            </a:xfrm>
            <a:prstGeom prst="rect">
              <a:avLst/>
            </a:prstGeom>
          </p:spPr>
        </p:pic>
        <p:pic>
          <p:nvPicPr>
            <p:cNvPr id="13" name="Picture 12">
              <a:extLst>
                <a:ext uri="{FF2B5EF4-FFF2-40B4-BE49-F238E27FC236}">
                  <a16:creationId xmlns:a16="http://schemas.microsoft.com/office/drawing/2014/main" id="{DD2A74CC-5970-4CF4-87BC-64127375FCC4}"/>
                </a:ext>
              </a:extLst>
            </p:cNvPr>
            <p:cNvPicPr>
              <a:picLocks noChangeAspect="1"/>
            </p:cNvPicPr>
            <p:nvPr/>
          </p:nvPicPr>
          <p:blipFill>
            <a:blip r:embed="rId4"/>
            <a:stretch>
              <a:fillRect/>
            </a:stretch>
          </p:blipFill>
          <p:spPr>
            <a:xfrm>
              <a:off x="7573377" y="2640752"/>
              <a:ext cx="3543801" cy="820670"/>
            </a:xfrm>
            <a:prstGeom prst="rect">
              <a:avLst/>
            </a:prstGeom>
          </p:spPr>
        </p:pic>
      </p:grpSp>
    </p:spTree>
    <p:extLst>
      <p:ext uri="{BB962C8B-B14F-4D97-AF65-F5344CB8AC3E}">
        <p14:creationId xmlns:p14="http://schemas.microsoft.com/office/powerpoint/2010/main" val="3070691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79740" y="248524"/>
            <a:ext cx="2893044" cy="1325563"/>
          </a:xfrm>
        </p:spPr>
        <p:txBody>
          <a:bodyPr/>
          <a:lstStyle/>
          <a:p>
            <a:r>
              <a:rPr lang="en-US" b="1" dirty="0">
                <a:solidFill>
                  <a:srgbClr val="0070C0"/>
                </a:solidFill>
              </a:rPr>
              <a:t>Example 11</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56</a:t>
            </a:fld>
            <a:endParaRPr lang="en-US" b="1" dirty="0"/>
          </a:p>
        </p:txBody>
      </p:sp>
      <p:pic>
        <p:nvPicPr>
          <p:cNvPr id="6" name="Picture 5">
            <a:extLst>
              <a:ext uri="{FF2B5EF4-FFF2-40B4-BE49-F238E27FC236}">
                <a16:creationId xmlns:a16="http://schemas.microsoft.com/office/drawing/2014/main" id="{EBB4EB19-6D4F-448F-8D20-5DC7CA811398}"/>
              </a:ext>
            </a:extLst>
          </p:cNvPr>
          <p:cNvPicPr>
            <a:picLocks noChangeAspect="1"/>
          </p:cNvPicPr>
          <p:nvPr/>
        </p:nvPicPr>
        <p:blipFill>
          <a:blip r:embed="rId2"/>
          <a:stretch>
            <a:fillRect/>
          </a:stretch>
        </p:blipFill>
        <p:spPr>
          <a:xfrm>
            <a:off x="714681" y="3600298"/>
            <a:ext cx="11253590" cy="2833522"/>
          </a:xfrm>
          <a:prstGeom prst="rect">
            <a:avLst/>
          </a:prstGeom>
        </p:spPr>
      </p:pic>
      <p:pic>
        <p:nvPicPr>
          <p:cNvPr id="3" name="Picture 2">
            <a:extLst>
              <a:ext uri="{FF2B5EF4-FFF2-40B4-BE49-F238E27FC236}">
                <a16:creationId xmlns:a16="http://schemas.microsoft.com/office/drawing/2014/main" id="{3736F685-4021-4129-82EC-01A3D7C41FCD}"/>
              </a:ext>
            </a:extLst>
          </p:cNvPr>
          <p:cNvPicPr>
            <a:picLocks noChangeAspect="1"/>
          </p:cNvPicPr>
          <p:nvPr/>
        </p:nvPicPr>
        <p:blipFill>
          <a:blip r:embed="rId3"/>
          <a:stretch>
            <a:fillRect/>
          </a:stretch>
        </p:blipFill>
        <p:spPr>
          <a:xfrm>
            <a:off x="3461219" y="500608"/>
            <a:ext cx="4552943" cy="1741301"/>
          </a:xfrm>
          <a:prstGeom prst="rect">
            <a:avLst/>
          </a:prstGeom>
        </p:spPr>
      </p:pic>
      <p:pic>
        <p:nvPicPr>
          <p:cNvPr id="4" name="Picture 3">
            <a:extLst>
              <a:ext uri="{FF2B5EF4-FFF2-40B4-BE49-F238E27FC236}">
                <a16:creationId xmlns:a16="http://schemas.microsoft.com/office/drawing/2014/main" id="{6644B210-F2DD-4A21-983A-62A0EBA466F8}"/>
              </a:ext>
            </a:extLst>
          </p:cNvPr>
          <p:cNvPicPr>
            <a:picLocks noChangeAspect="1"/>
          </p:cNvPicPr>
          <p:nvPr/>
        </p:nvPicPr>
        <p:blipFill>
          <a:blip r:embed="rId4"/>
          <a:stretch>
            <a:fillRect/>
          </a:stretch>
        </p:blipFill>
        <p:spPr>
          <a:xfrm>
            <a:off x="4414155" y="2515684"/>
            <a:ext cx="3120286" cy="620511"/>
          </a:xfrm>
          <a:prstGeom prst="rect">
            <a:avLst/>
          </a:prstGeom>
        </p:spPr>
      </p:pic>
    </p:spTree>
    <p:extLst>
      <p:ext uri="{BB962C8B-B14F-4D97-AF65-F5344CB8AC3E}">
        <p14:creationId xmlns:p14="http://schemas.microsoft.com/office/powerpoint/2010/main" val="2092942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57</a:t>
            </a:fld>
            <a:endParaRPr lang="en-US" b="1" dirty="0"/>
          </a:p>
        </p:txBody>
      </p:sp>
      <p:pic>
        <p:nvPicPr>
          <p:cNvPr id="4" name="Picture 3">
            <a:extLst>
              <a:ext uri="{FF2B5EF4-FFF2-40B4-BE49-F238E27FC236}">
                <a16:creationId xmlns:a16="http://schemas.microsoft.com/office/drawing/2014/main" id="{FC6F97C6-E0E9-4889-A246-28F15C525BAC}"/>
              </a:ext>
            </a:extLst>
          </p:cNvPr>
          <p:cNvPicPr>
            <a:picLocks noChangeAspect="1"/>
          </p:cNvPicPr>
          <p:nvPr/>
        </p:nvPicPr>
        <p:blipFill>
          <a:blip r:embed="rId2"/>
          <a:stretch>
            <a:fillRect/>
          </a:stretch>
        </p:blipFill>
        <p:spPr>
          <a:xfrm>
            <a:off x="726814" y="1690688"/>
            <a:ext cx="10973507" cy="3211387"/>
          </a:xfrm>
          <a:prstGeom prst="rect">
            <a:avLst/>
          </a:prstGeom>
        </p:spPr>
      </p:pic>
    </p:spTree>
    <p:extLst>
      <p:ext uri="{BB962C8B-B14F-4D97-AF65-F5344CB8AC3E}">
        <p14:creationId xmlns:p14="http://schemas.microsoft.com/office/powerpoint/2010/main" val="3983175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87B0F-732B-4664-879D-55B2DE6F2A9D}"/>
              </a:ext>
            </a:extLst>
          </p:cNvPr>
          <p:cNvPicPr>
            <a:picLocks noChangeAspect="1"/>
          </p:cNvPicPr>
          <p:nvPr/>
        </p:nvPicPr>
        <p:blipFill>
          <a:blip r:embed="rId2"/>
          <a:stretch>
            <a:fillRect/>
          </a:stretch>
        </p:blipFill>
        <p:spPr>
          <a:xfrm>
            <a:off x="206051" y="2311103"/>
            <a:ext cx="9100751" cy="2333860"/>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9626231" y="124388"/>
            <a:ext cx="2279352" cy="635192"/>
          </a:xfrm>
        </p:spPr>
        <p:txBody>
          <a:bodyPr>
            <a:normAutofit/>
          </a:bodyPr>
          <a:lstStyle/>
          <a:p>
            <a:r>
              <a:rPr lang="en-US" sz="3600" b="1" dirty="0">
                <a:solidFill>
                  <a:srgbClr val="0070C0"/>
                </a:solidFill>
              </a:rPr>
              <a:t>Example 12</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58</a:t>
            </a:fld>
            <a:endParaRPr lang="en-US" b="1" dirty="0"/>
          </a:p>
        </p:txBody>
      </p:sp>
      <p:pic>
        <p:nvPicPr>
          <p:cNvPr id="6" name="Picture 5">
            <a:extLst>
              <a:ext uri="{FF2B5EF4-FFF2-40B4-BE49-F238E27FC236}">
                <a16:creationId xmlns:a16="http://schemas.microsoft.com/office/drawing/2014/main" id="{223DC8A7-10BD-4EB3-81EE-800FCC8831EE}"/>
              </a:ext>
            </a:extLst>
          </p:cNvPr>
          <p:cNvPicPr>
            <a:picLocks noChangeAspect="1"/>
          </p:cNvPicPr>
          <p:nvPr/>
        </p:nvPicPr>
        <p:blipFill>
          <a:blip r:embed="rId3"/>
          <a:stretch>
            <a:fillRect/>
          </a:stretch>
        </p:blipFill>
        <p:spPr>
          <a:xfrm>
            <a:off x="990652" y="4826822"/>
            <a:ext cx="2490210" cy="1906790"/>
          </a:xfrm>
          <a:prstGeom prst="rect">
            <a:avLst/>
          </a:prstGeom>
        </p:spPr>
      </p:pic>
      <p:pic>
        <p:nvPicPr>
          <p:cNvPr id="8" name="Picture 7">
            <a:extLst>
              <a:ext uri="{FF2B5EF4-FFF2-40B4-BE49-F238E27FC236}">
                <a16:creationId xmlns:a16="http://schemas.microsoft.com/office/drawing/2014/main" id="{758CD6A7-5222-4750-8037-C0A2305BE111}"/>
              </a:ext>
            </a:extLst>
          </p:cNvPr>
          <p:cNvPicPr>
            <a:picLocks noChangeAspect="1"/>
          </p:cNvPicPr>
          <p:nvPr/>
        </p:nvPicPr>
        <p:blipFill>
          <a:blip r:embed="rId4"/>
          <a:stretch>
            <a:fillRect/>
          </a:stretch>
        </p:blipFill>
        <p:spPr>
          <a:xfrm>
            <a:off x="4584697" y="4476880"/>
            <a:ext cx="6960068" cy="2158668"/>
          </a:xfrm>
          <a:prstGeom prst="rect">
            <a:avLst/>
          </a:prstGeom>
        </p:spPr>
      </p:pic>
      <p:pic>
        <p:nvPicPr>
          <p:cNvPr id="3" name="Picture 2">
            <a:extLst>
              <a:ext uri="{FF2B5EF4-FFF2-40B4-BE49-F238E27FC236}">
                <a16:creationId xmlns:a16="http://schemas.microsoft.com/office/drawing/2014/main" id="{D54760FE-1B98-4D7A-9B3E-70A3E1E8C4F9}"/>
              </a:ext>
            </a:extLst>
          </p:cNvPr>
          <p:cNvPicPr>
            <a:picLocks noChangeAspect="1"/>
          </p:cNvPicPr>
          <p:nvPr/>
        </p:nvPicPr>
        <p:blipFill>
          <a:blip r:embed="rId5"/>
          <a:stretch>
            <a:fillRect/>
          </a:stretch>
        </p:blipFill>
        <p:spPr>
          <a:xfrm>
            <a:off x="175953" y="124388"/>
            <a:ext cx="8700957" cy="2256733"/>
          </a:xfrm>
          <a:prstGeom prst="rect">
            <a:avLst/>
          </a:prstGeom>
        </p:spPr>
      </p:pic>
    </p:spTree>
    <p:extLst>
      <p:ext uri="{BB962C8B-B14F-4D97-AF65-F5344CB8AC3E}">
        <p14:creationId xmlns:p14="http://schemas.microsoft.com/office/powerpoint/2010/main" val="1942597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05566"/>
            <a:ext cx="2743200" cy="776341"/>
          </a:xfrm>
        </p:spPr>
        <p:txBody>
          <a:bodyPr/>
          <a:lstStyle/>
          <a:p>
            <a:r>
              <a:rPr lang="en-US" b="1" dirty="0">
                <a:solidFill>
                  <a:srgbClr val="0070C0"/>
                </a:solidFill>
              </a:rPr>
              <a:t>Example 14</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59</a:t>
            </a:fld>
            <a:endParaRPr lang="en-US" b="1" dirty="0"/>
          </a:p>
        </p:txBody>
      </p:sp>
      <p:pic>
        <p:nvPicPr>
          <p:cNvPr id="4" name="Picture 3">
            <a:extLst>
              <a:ext uri="{FF2B5EF4-FFF2-40B4-BE49-F238E27FC236}">
                <a16:creationId xmlns:a16="http://schemas.microsoft.com/office/drawing/2014/main" id="{9105FB50-3D85-4B57-91CF-EF0792CAC59F}"/>
              </a:ext>
            </a:extLst>
          </p:cNvPr>
          <p:cNvPicPr>
            <a:picLocks noChangeAspect="1"/>
          </p:cNvPicPr>
          <p:nvPr/>
        </p:nvPicPr>
        <p:blipFill>
          <a:blip r:embed="rId2"/>
          <a:stretch>
            <a:fillRect/>
          </a:stretch>
        </p:blipFill>
        <p:spPr>
          <a:xfrm>
            <a:off x="2954654" y="2331183"/>
            <a:ext cx="5817777" cy="943031"/>
          </a:xfrm>
          <a:prstGeom prst="rect">
            <a:avLst/>
          </a:prstGeom>
        </p:spPr>
      </p:pic>
      <p:grpSp>
        <p:nvGrpSpPr>
          <p:cNvPr id="12" name="Group 11">
            <a:extLst>
              <a:ext uri="{FF2B5EF4-FFF2-40B4-BE49-F238E27FC236}">
                <a16:creationId xmlns:a16="http://schemas.microsoft.com/office/drawing/2014/main" id="{839CA4F1-983D-4DC4-A935-FE05DC8A98DF}"/>
              </a:ext>
            </a:extLst>
          </p:cNvPr>
          <p:cNvGrpSpPr/>
          <p:nvPr/>
        </p:nvGrpSpPr>
        <p:grpSpPr>
          <a:xfrm>
            <a:off x="772195" y="3334796"/>
            <a:ext cx="2753507" cy="3281586"/>
            <a:chOff x="5176835" y="3534024"/>
            <a:chExt cx="1838325" cy="2295525"/>
          </a:xfrm>
        </p:grpSpPr>
        <p:pic>
          <p:nvPicPr>
            <p:cNvPr id="7" name="Picture 6">
              <a:extLst>
                <a:ext uri="{FF2B5EF4-FFF2-40B4-BE49-F238E27FC236}">
                  <a16:creationId xmlns:a16="http://schemas.microsoft.com/office/drawing/2014/main" id="{F9701876-5B30-435B-941B-94F94A9ADB26}"/>
                </a:ext>
              </a:extLst>
            </p:cNvPr>
            <p:cNvPicPr>
              <a:picLocks noChangeAspect="1"/>
            </p:cNvPicPr>
            <p:nvPr/>
          </p:nvPicPr>
          <p:blipFill>
            <a:blip r:embed="rId3"/>
            <a:stretch>
              <a:fillRect/>
            </a:stretch>
          </p:blipFill>
          <p:spPr>
            <a:xfrm>
              <a:off x="5509961" y="3534024"/>
              <a:ext cx="1123950" cy="2295525"/>
            </a:xfrm>
            <a:prstGeom prst="rect">
              <a:avLst/>
            </a:prstGeom>
          </p:spPr>
        </p:pic>
        <p:pic>
          <p:nvPicPr>
            <p:cNvPr id="10" name="Picture 9">
              <a:extLst>
                <a:ext uri="{FF2B5EF4-FFF2-40B4-BE49-F238E27FC236}">
                  <a16:creationId xmlns:a16="http://schemas.microsoft.com/office/drawing/2014/main" id="{F61BB68D-5C7B-43BF-BF11-657C72B37FCC}"/>
                </a:ext>
              </a:extLst>
            </p:cNvPr>
            <p:cNvPicPr>
              <a:picLocks noChangeAspect="1"/>
            </p:cNvPicPr>
            <p:nvPr/>
          </p:nvPicPr>
          <p:blipFill>
            <a:blip r:embed="rId4"/>
            <a:stretch>
              <a:fillRect/>
            </a:stretch>
          </p:blipFill>
          <p:spPr>
            <a:xfrm>
              <a:off x="5176835" y="4403046"/>
              <a:ext cx="1838325" cy="276225"/>
            </a:xfrm>
            <a:prstGeom prst="rect">
              <a:avLst/>
            </a:prstGeom>
          </p:spPr>
        </p:pic>
      </p:grpSp>
      <p:pic>
        <p:nvPicPr>
          <p:cNvPr id="3" name="Picture 2">
            <a:extLst>
              <a:ext uri="{FF2B5EF4-FFF2-40B4-BE49-F238E27FC236}">
                <a16:creationId xmlns:a16="http://schemas.microsoft.com/office/drawing/2014/main" id="{84F4B144-A2D6-4BDB-910D-EB7F1F33EFB9}"/>
              </a:ext>
            </a:extLst>
          </p:cNvPr>
          <p:cNvPicPr>
            <a:picLocks noChangeAspect="1"/>
          </p:cNvPicPr>
          <p:nvPr/>
        </p:nvPicPr>
        <p:blipFill>
          <a:blip r:embed="rId5"/>
          <a:stretch>
            <a:fillRect/>
          </a:stretch>
        </p:blipFill>
        <p:spPr>
          <a:xfrm>
            <a:off x="3286816" y="116045"/>
            <a:ext cx="6800616" cy="2215138"/>
          </a:xfrm>
          <a:prstGeom prst="rect">
            <a:avLst/>
          </a:prstGeom>
        </p:spPr>
      </p:pic>
      <p:pic>
        <p:nvPicPr>
          <p:cNvPr id="6" name="Picture 5">
            <a:extLst>
              <a:ext uri="{FF2B5EF4-FFF2-40B4-BE49-F238E27FC236}">
                <a16:creationId xmlns:a16="http://schemas.microsoft.com/office/drawing/2014/main" id="{60798A2C-A710-FED9-6EB3-27F314DE12B3}"/>
              </a:ext>
            </a:extLst>
          </p:cNvPr>
          <p:cNvPicPr>
            <a:picLocks noChangeAspect="1"/>
          </p:cNvPicPr>
          <p:nvPr/>
        </p:nvPicPr>
        <p:blipFill>
          <a:blip r:embed="rId6"/>
          <a:stretch>
            <a:fillRect/>
          </a:stretch>
        </p:blipFill>
        <p:spPr>
          <a:xfrm>
            <a:off x="3847889" y="4181330"/>
            <a:ext cx="8054821" cy="2310062"/>
          </a:xfrm>
          <a:prstGeom prst="rect">
            <a:avLst/>
          </a:prstGeom>
        </p:spPr>
      </p:pic>
    </p:spTree>
    <p:extLst>
      <p:ext uri="{BB962C8B-B14F-4D97-AF65-F5344CB8AC3E}">
        <p14:creationId xmlns:p14="http://schemas.microsoft.com/office/powerpoint/2010/main" val="105932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5AF29-402F-48EC-ACC1-22B1F5E29B40}"/>
              </a:ext>
            </a:extLst>
          </p:cNvPr>
          <p:cNvPicPr>
            <a:picLocks noChangeAspect="1"/>
          </p:cNvPicPr>
          <p:nvPr/>
        </p:nvPicPr>
        <p:blipFill>
          <a:blip r:embed="rId2"/>
          <a:stretch>
            <a:fillRect/>
          </a:stretch>
        </p:blipFill>
        <p:spPr>
          <a:xfrm>
            <a:off x="1390283" y="1123845"/>
            <a:ext cx="9110843" cy="5492537"/>
          </a:xfrm>
          <a:prstGeom prst="rect">
            <a:avLst/>
          </a:prstGeom>
        </p:spPr>
      </p:pic>
      <p:sp>
        <p:nvSpPr>
          <p:cNvPr id="3" name="Title 1">
            <a:extLst>
              <a:ext uri="{FF2B5EF4-FFF2-40B4-BE49-F238E27FC236}">
                <a16:creationId xmlns:a16="http://schemas.microsoft.com/office/drawing/2014/main" id="{8CBD2AF5-A3AA-4EB5-A0ED-998B79E310CF}"/>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Definition</a:t>
            </a:r>
          </a:p>
        </p:txBody>
      </p:sp>
      <p:sp>
        <p:nvSpPr>
          <p:cNvPr id="4" name="Slide Number Placeholder 5">
            <a:extLst>
              <a:ext uri="{FF2B5EF4-FFF2-40B4-BE49-F238E27FC236}">
                <a16:creationId xmlns:a16="http://schemas.microsoft.com/office/drawing/2014/main" id="{94AE750E-709F-4D17-B11C-CA7CFF78E7A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spTree>
    <p:extLst>
      <p:ext uri="{BB962C8B-B14F-4D97-AF65-F5344CB8AC3E}">
        <p14:creationId xmlns:p14="http://schemas.microsoft.com/office/powerpoint/2010/main" val="125881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31B79-5222-4B05-91A8-99E2E1DED253}"/>
              </a:ext>
            </a:extLst>
          </p:cNvPr>
          <p:cNvSpPr txBox="1"/>
          <p:nvPr/>
        </p:nvSpPr>
        <p:spPr>
          <a:xfrm>
            <a:off x="251613" y="379479"/>
            <a:ext cx="10352972" cy="830997"/>
          </a:xfrm>
          <a:prstGeom prst="rect">
            <a:avLst/>
          </a:prstGeom>
          <a:noFill/>
        </p:spPr>
        <p:txBody>
          <a:bodyPr wrap="square">
            <a:spAutoFit/>
          </a:bodyPr>
          <a:lstStyle/>
          <a:p>
            <a:r>
              <a:rPr lang="en-US" sz="2400" kern="100" dirty="0">
                <a:effectLst/>
                <a:latin typeface="Times New Roman" panose="02020603050405020304" pitchFamily="18" charset="0"/>
                <a:ea typeface="SimSun" panose="02010600030101010101" pitchFamily="2" charset="-122"/>
              </a:rPr>
              <a:t>Solve the following system by using the Gauss-Jordan elimination method. Conclude that the system of equations is inconsistent, i.e., it has no solutions.</a:t>
            </a:r>
            <a:endParaRPr lang="en-US" sz="2400" dirty="0"/>
          </a:p>
        </p:txBody>
      </p:sp>
      <p:pic>
        <p:nvPicPr>
          <p:cNvPr id="2050" name="Picture 2">
            <a:extLst>
              <a:ext uri="{FF2B5EF4-FFF2-40B4-BE49-F238E27FC236}">
                <a16:creationId xmlns:a16="http://schemas.microsoft.com/office/drawing/2014/main" id="{FE43D7B8-6417-41EE-A081-796ECF607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78" y="1647557"/>
            <a:ext cx="2660425" cy="112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78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Elementary Row Operations as Matrix Multiplication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61</a:t>
            </a:fld>
            <a:endParaRPr lang="en-US" b="1" dirty="0"/>
          </a:p>
        </p:txBody>
      </p:sp>
    </p:spTree>
    <p:extLst>
      <p:ext uri="{BB962C8B-B14F-4D97-AF65-F5344CB8AC3E}">
        <p14:creationId xmlns:p14="http://schemas.microsoft.com/office/powerpoint/2010/main" val="3263307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7A3BF-D50E-CDA3-0886-34E3D715F9F9}"/>
              </a:ext>
            </a:extLst>
          </p:cNvPr>
          <p:cNvSpPr>
            <a:spLocks noGrp="1"/>
          </p:cNvSpPr>
          <p:nvPr>
            <p:ph idx="1"/>
          </p:nvPr>
        </p:nvSpPr>
        <p:spPr>
          <a:xfrm>
            <a:off x="838200" y="392418"/>
            <a:ext cx="10515600" cy="4351338"/>
          </a:xfrm>
        </p:spPr>
        <p:txBody>
          <a:bodyPr>
            <a:normAutofit fontScale="92500" lnSpcReduction="20000"/>
          </a:bodyPr>
          <a:lstStyle/>
          <a:p>
            <a:pPr marL="0" marR="0">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We performed three types of </a:t>
            </a: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elementary row operations</a:t>
            </a:r>
            <a:r>
              <a:rPr lang="en-US" sz="2600" dirty="0">
                <a:latin typeface="Calibri" panose="020F0502020204030204" pitchFamily="34" charset="0"/>
                <a:ea typeface="Calibri" panose="020F0502020204030204" pitchFamily="34" charset="0"/>
                <a:cs typeface="Times New Roman" panose="02020603050405020304" pitchFamily="18" charset="0"/>
              </a:rPr>
              <a:t> on a matrix </a:t>
            </a:r>
            <a:r>
              <a:rPr lang="en-US" sz="2600" b="1" dirty="0">
                <a:latin typeface="Calibri" panose="020F0502020204030204" pitchFamily="34" charset="0"/>
                <a:ea typeface="Calibri" panose="020F0502020204030204" pitchFamily="34" charset="0"/>
                <a:cs typeface="Times New Roman" panose="02020603050405020304" pitchFamily="18" charset="0"/>
              </a:rPr>
              <a:t>A</a:t>
            </a:r>
            <a:r>
              <a:rPr lang="en-US" sz="2600" dirty="0">
                <a:latin typeface="Calibri" panose="020F0502020204030204" pitchFamily="34" charset="0"/>
                <a:ea typeface="Calibri" panose="020F0502020204030204" pitchFamily="34" charset="0"/>
                <a:cs typeface="Times New Roman" panose="02020603050405020304" pitchFamily="18" charset="0"/>
              </a:rPr>
              <a:t> of dimension m-by-n:</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addition</a:t>
            </a:r>
            <a:r>
              <a:rPr lang="en-US" sz="2600" dirty="0">
                <a:latin typeface="Calibri" panose="020F0502020204030204" pitchFamily="34" charset="0"/>
                <a:ea typeface="Calibri" panose="020F0502020204030204" pitchFamily="34" charset="0"/>
                <a:cs typeface="Times New Roman" panose="02020603050405020304" pitchFamily="18" charset="0"/>
              </a:rPr>
              <a:t>: adding a scalar multiple of one row to another, and replace the later row with the sum</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multiplication</a:t>
            </a:r>
            <a:r>
              <a:rPr lang="en-US" sz="2600" dirty="0">
                <a:latin typeface="Calibri" panose="020F0502020204030204" pitchFamily="34" charset="0"/>
                <a:ea typeface="Calibri" panose="020F0502020204030204" pitchFamily="34" charset="0"/>
                <a:cs typeface="Times New Roman" panose="02020603050405020304" pitchFamily="18" charset="0"/>
              </a:rPr>
              <a:t>: multiplying all entries of a row by a non-zero constant</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switching</a:t>
            </a:r>
            <a:r>
              <a:rPr lang="en-US" sz="2600" dirty="0">
                <a:latin typeface="Calibri" panose="020F0502020204030204" pitchFamily="34" charset="0"/>
                <a:ea typeface="Calibri" panose="020F0502020204030204" pitchFamily="34" charset="0"/>
                <a:cs typeface="Times New Roman" panose="02020603050405020304" pitchFamily="18" charset="0"/>
              </a:rPr>
              <a:t>: interchanging the position of two rows. </a:t>
            </a:r>
          </a:p>
          <a:p>
            <a:pPr marL="342900" marR="0" lvl="0" indent="-342900">
              <a:lnSpc>
                <a:spcPct val="107000"/>
              </a:lnSpc>
              <a:spcBef>
                <a:spcPts val="0"/>
              </a:spcBef>
              <a:spcAft>
                <a:spcPts val="800"/>
              </a:spcAft>
              <a:buFont typeface="+mj-lt"/>
              <a:buAutoNum type="arabicPeriod"/>
              <a:tabLst>
                <a:tab pos="457200" algn="l"/>
              </a:tabLst>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tabLst>
                <a:tab pos="4572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The elementary row operations can be implemented by multiplying matrix </a:t>
            </a:r>
            <a:r>
              <a:rPr lang="en-US" sz="2600" b="1" dirty="0">
                <a:latin typeface="Calibri" panose="020F0502020204030204" pitchFamily="34" charset="0"/>
                <a:ea typeface="Calibri" panose="020F0502020204030204" pitchFamily="34" charset="0"/>
                <a:cs typeface="Times New Roman" panose="02020603050405020304" pitchFamily="18" charset="0"/>
              </a:rPr>
              <a:t>A</a:t>
            </a:r>
            <a:r>
              <a:rPr lang="en-US" sz="2600" dirty="0">
                <a:latin typeface="Calibri" panose="020F0502020204030204" pitchFamily="34" charset="0"/>
                <a:ea typeface="Calibri" panose="020F0502020204030204" pitchFamily="34" charset="0"/>
                <a:cs typeface="Times New Roman" panose="02020603050405020304" pitchFamily="18" charset="0"/>
              </a:rPr>
              <a:t> from left with an </a:t>
            </a: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elementary matrix</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b="1" dirty="0">
                <a:latin typeface="Calibri" panose="020F0502020204030204" pitchFamily="34" charset="0"/>
                <a:ea typeface="Calibri" panose="020F0502020204030204" pitchFamily="34" charset="0"/>
                <a:cs typeface="Times New Roman" panose="02020603050405020304" pitchFamily="18" charset="0"/>
              </a:rPr>
              <a:t>E</a:t>
            </a:r>
            <a:r>
              <a:rPr lang="en-US" sz="2600" dirty="0">
                <a:latin typeface="Calibri" panose="020F0502020204030204" pitchFamily="34" charset="0"/>
                <a:ea typeface="Calibri" panose="020F0502020204030204" pitchFamily="34" charset="0"/>
                <a:cs typeface="Times New Roman" panose="02020603050405020304" pitchFamily="18" charset="0"/>
              </a:rPr>
              <a:t> of dimension m-by-m: </a:t>
            </a:r>
            <a:r>
              <a:rPr lang="en-US" sz="2600" b="1" dirty="0">
                <a:latin typeface="Calibri" panose="020F0502020204030204" pitchFamily="34" charset="0"/>
                <a:ea typeface="Calibri" panose="020F0502020204030204" pitchFamily="34" charset="0"/>
                <a:cs typeface="Times New Roman" panose="02020603050405020304" pitchFamily="18" charset="0"/>
              </a:rPr>
              <a:t>E⋅A</a:t>
            </a:r>
            <a:r>
              <a:rPr lang="en-US" sz="2600" dirty="0">
                <a:latin typeface="Calibri" panose="020F0502020204030204" pitchFamily="34" charset="0"/>
                <a:ea typeface="Calibri" panose="020F0502020204030204" pitchFamily="34" charset="0"/>
                <a:cs typeface="Times New Roman" panose="02020603050405020304" pitchFamily="18" charset="0"/>
              </a:rPr>
              <a:t>. For this we will use three types of elementary matrices </a:t>
            </a:r>
            <a:r>
              <a:rPr lang="en-US" sz="2600" b="1" dirty="0">
                <a:latin typeface="Calibri" panose="020F0502020204030204" pitchFamily="34" charset="0"/>
                <a:ea typeface="Calibri" panose="020F0502020204030204" pitchFamily="34" charset="0"/>
                <a:cs typeface="Times New Roman" panose="02020603050405020304" pitchFamily="18" charset="0"/>
              </a:rPr>
              <a:t>E</a:t>
            </a:r>
            <a:r>
              <a:rPr lang="en-US" sz="2600" dirty="0">
                <a:latin typeface="Calibri" panose="020F0502020204030204" pitchFamily="34" charset="0"/>
                <a:ea typeface="Calibri" panose="020F0502020204030204" pitchFamily="34" charset="0"/>
                <a:cs typeface="Times New Roman" panose="02020603050405020304" pitchFamily="18" charset="0"/>
              </a:rPr>
              <a:t> obtained from the identity matrix.</a:t>
            </a:r>
          </a:p>
          <a:p>
            <a:pPr marL="0" marR="0" lvl="0" indent="0">
              <a:lnSpc>
                <a:spcPct val="107000"/>
              </a:lnSpc>
              <a:spcBef>
                <a:spcPts val="0"/>
              </a:spcBef>
              <a:spcAft>
                <a:spcPts val="80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954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8384-4DD6-27E5-12FB-CA345007144E}"/>
              </a:ext>
            </a:extLst>
          </p:cNvPr>
          <p:cNvSpPr>
            <a:spLocks noGrp="1"/>
          </p:cNvSpPr>
          <p:nvPr>
            <p:ph type="title"/>
          </p:nvPr>
        </p:nvSpPr>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1. Row-addition transformations</a:t>
            </a:r>
            <a:endParaRPr lang="en-US" sz="3600" dirty="0"/>
          </a:p>
        </p:txBody>
      </p:sp>
      <p:sp>
        <p:nvSpPr>
          <p:cNvPr id="4" name="TextBox 3">
            <a:extLst>
              <a:ext uri="{FF2B5EF4-FFF2-40B4-BE49-F238E27FC236}">
                <a16:creationId xmlns:a16="http://schemas.microsoft.com/office/drawing/2014/main" id="{4927141D-5DF9-92E7-57D9-9A22DC9A1B6E}"/>
              </a:ext>
            </a:extLst>
          </p:cNvPr>
          <p:cNvSpPr txBox="1"/>
          <p:nvPr/>
        </p:nvSpPr>
        <p:spPr>
          <a:xfrm>
            <a:off x="643646" y="1610176"/>
            <a:ext cx="9896271" cy="830997"/>
          </a:xfrm>
          <a:prstGeom prst="rect">
            <a:avLst/>
          </a:prstGeom>
          <a:noFill/>
        </p:spPr>
        <p:txBody>
          <a:bodyPr wrap="square">
            <a:spAutoFit/>
          </a:bodyPr>
          <a:lstStyle/>
          <a:p>
            <a:pPr marL="0" marR="0"/>
            <a:r>
              <a:rPr lang="en-US" sz="2400" dirty="0">
                <a:effectLst/>
                <a:ea typeface="Times New Roman" panose="02020603050405020304" pitchFamily="18" charset="0"/>
              </a:rPr>
              <a:t>The corresponding elementary matrix is the identity matrix but with an </a:t>
            </a:r>
            <a:r>
              <a:rPr lang="en-US" sz="2400" i="1" dirty="0">
                <a:effectLst/>
                <a:ea typeface="Times New Roman" panose="02020603050405020304" pitchFamily="18" charset="0"/>
              </a:rPr>
              <a:t>m</a:t>
            </a:r>
            <a:r>
              <a:rPr lang="en-US" sz="2400" dirty="0">
                <a:effectLst/>
                <a:ea typeface="Times New Roman" panose="02020603050405020304" pitchFamily="18" charset="0"/>
              </a:rPr>
              <a:t> in the (</a:t>
            </a:r>
            <a:r>
              <a:rPr lang="en-US" sz="2400" i="1" dirty="0" err="1">
                <a:effectLst/>
                <a:ea typeface="Times New Roman" panose="02020603050405020304" pitchFamily="18" charset="0"/>
              </a:rPr>
              <a:t>i,j</a:t>
            </a:r>
            <a:r>
              <a:rPr lang="en-US" sz="2400" dirty="0">
                <a:effectLst/>
                <a:ea typeface="Times New Roman" panose="02020603050405020304" pitchFamily="18" charset="0"/>
              </a:rPr>
              <a:t>) position.</a:t>
            </a:r>
          </a:p>
        </p:txBody>
      </p:sp>
      <p:pic>
        <p:nvPicPr>
          <p:cNvPr id="7" name="Picture 6" descr="&#10;T_{i,j}(m) = \begin{bmatrix} 1 &amp; &amp; &amp; &amp; &amp; &amp; &amp; \\ &amp; \ddots &amp; &amp; &amp; &amp; &amp; &amp; \\ &amp; &amp; 1 &amp; &amp; &amp; &amp; &amp; \\ &amp; &amp; &amp; \ddots &amp; &amp; &amp; &amp; \\ &amp; &amp; m &amp; &amp; 1 &amp; &amp; \\ &amp; &amp; &amp; &amp; &amp; &amp; \ddots &amp; \\ &amp; &amp; &amp; &amp; &amp; &amp; &amp; 1\end{bmatrix}&#10;">
            <a:extLst>
              <a:ext uri="{FF2B5EF4-FFF2-40B4-BE49-F238E27FC236}">
                <a16:creationId xmlns:a16="http://schemas.microsoft.com/office/drawing/2014/main" id="{F0859B22-2B83-629B-BA68-F673C10D94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213" y="2961331"/>
            <a:ext cx="3992936" cy="2286493"/>
          </a:xfrm>
          <a:prstGeom prst="rect">
            <a:avLst/>
          </a:prstGeom>
          <a:noFill/>
          <a:ln>
            <a:noFill/>
          </a:ln>
        </p:spPr>
      </p:pic>
      <p:sp>
        <p:nvSpPr>
          <p:cNvPr id="9" name="TextBox 8">
            <a:extLst>
              <a:ext uri="{FF2B5EF4-FFF2-40B4-BE49-F238E27FC236}">
                <a16:creationId xmlns:a16="http://schemas.microsoft.com/office/drawing/2014/main" id="{82641E15-7978-4448-DE59-E5602141FF8A}"/>
              </a:ext>
            </a:extLst>
          </p:cNvPr>
          <p:cNvSpPr txBox="1"/>
          <p:nvPr/>
        </p:nvSpPr>
        <p:spPr>
          <a:xfrm>
            <a:off x="708499" y="5682959"/>
            <a:ext cx="10515599"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i,j</a:t>
            </a:r>
            <a:r>
              <a:rPr lang="en-US" sz="2400" i="1" dirty="0">
                <a:effectLst/>
                <a:highlight>
                  <a:srgbClr val="FFFF00"/>
                </a:highlight>
                <a:ea typeface="Calibri" panose="020F0502020204030204" pitchFamily="34" charset="0"/>
                <a:cs typeface="Times New Roman" panose="02020603050405020304" pitchFamily="18" charset="0"/>
              </a:rPr>
              <a:t>(m)</a:t>
            </a:r>
            <a:r>
              <a:rPr lang="en-US" sz="2400" i="1" dirty="0">
                <a:effectLst/>
                <a:highlight>
                  <a:srgbClr val="FFFF00"/>
                </a:highlight>
                <a:ea typeface="Calibri" panose="020F0502020204030204" pitchFamily="34" charset="0"/>
                <a:cs typeface="Cambria Math" panose="02040503050406030204" pitchFamily="18" charset="0"/>
              </a:rPr>
              <a:t>⋅</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from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by adding </a:t>
            </a:r>
            <a:r>
              <a:rPr lang="en-US" sz="2400" i="1" dirty="0">
                <a:effectLst/>
                <a:highlight>
                  <a:srgbClr val="FFFF00"/>
                </a:highlight>
                <a:ea typeface="Calibri" panose="020F0502020204030204" pitchFamily="34" charset="0"/>
                <a:cs typeface="Times New Roman" panose="02020603050405020304" pitchFamily="18" charset="0"/>
              </a:rPr>
              <a:t>m</a:t>
            </a:r>
            <a:r>
              <a:rPr lang="en-US" sz="2400" dirty="0">
                <a:effectLst/>
                <a:highlight>
                  <a:srgbClr val="FFFF00"/>
                </a:highlight>
                <a:ea typeface="Calibri" panose="020F0502020204030204" pitchFamily="34" charset="0"/>
                <a:cs typeface="Times New Roman" panose="02020603050405020304" pitchFamily="18" charset="0"/>
              </a:rPr>
              <a:t> times row </a:t>
            </a:r>
            <a:r>
              <a:rPr lang="en-US" sz="2400" i="1" dirty="0">
                <a:effectLst/>
                <a:highlight>
                  <a:srgbClr val="FFFF00"/>
                </a:highlight>
                <a:ea typeface="Calibri" panose="020F0502020204030204" pitchFamily="34" charset="0"/>
                <a:cs typeface="Times New Roman" panose="02020603050405020304" pitchFamily="18" charset="0"/>
              </a:rPr>
              <a:t>j</a:t>
            </a:r>
            <a:r>
              <a:rPr lang="en-US" sz="2400" dirty="0">
                <a:effectLst/>
                <a:highlight>
                  <a:srgbClr val="FFFF00"/>
                </a:highlight>
                <a:ea typeface="Calibri" panose="020F0502020204030204" pitchFamily="34" charset="0"/>
                <a:cs typeface="Times New Roman" panose="02020603050405020304" pitchFamily="18" charset="0"/>
              </a:rPr>
              <a:t> to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FCC44C-80D9-E1AD-5389-0DE9D43E2A2F}"/>
                  </a:ext>
                </a:extLst>
              </p:cNvPr>
              <p:cNvSpPr txBox="1"/>
              <p:nvPr/>
            </p:nvSpPr>
            <p:spPr>
              <a:xfrm>
                <a:off x="4725495" y="3440214"/>
                <a:ext cx="4944777"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m:t>
                        </m:r>
                      </m:e>
                    </m:d>
                    <m:r>
                      <a:rPr lang="en-US" sz="2400" b="0" i="1" smtClean="0">
                        <a:latin typeface="Cambria Math" panose="02040503050406030204" pitchFamily="18" charset="0"/>
                      </a:rPr>
                      <m:t> </m:t>
                    </m:r>
                    <m:r>
                      <a:rPr lang="en-US" sz="2400" b="0" i="1" baseline="-25000" smtClean="0">
                        <a:latin typeface="Cambria Math" panose="02040503050406030204" pitchFamily="18" charset="0"/>
                      </a:rPr>
                      <m:t>31</m:t>
                    </m:r>
                  </m:oMath>
                </a14:m>
                <a:r>
                  <a:rPr lang="en-US" sz="2400" dirty="0"/>
                  <a:t> </a:t>
                </a:r>
                <a:r>
                  <a:rPr lang="en-US" sz="2400" b="1" dirty="0"/>
                  <a:t>A</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i="1" smtClean="0">
                                  <a:latin typeface="Cambria Math" panose="02040503050406030204" pitchFamily="18" charset="0"/>
                                </a:rPr>
                                <m:t>1</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i="1" smtClean="0">
                                  <a:latin typeface="Cambria Math" panose="02040503050406030204" pitchFamily="18" charset="0"/>
                                </a:rPr>
                                <m:t>1</m:t>
                              </m:r>
                            </m:e>
                            <m:e>
                              <m:r>
                                <a:rPr lang="en-US" sz="2400" i="1" smtClean="0">
                                  <a:latin typeface="Cambria Math" panose="02040503050406030204" pitchFamily="18" charset="0"/>
                                </a:rPr>
                                <m:t>0</m:t>
                              </m:r>
                            </m:e>
                          </m:mr>
                          <m:mr>
                            <m:e>
                              <m:r>
                                <a:rPr lang="en-US" sz="2400" b="0" i="1" smtClean="0">
                                  <a:latin typeface="Cambria Math" panose="02040503050406030204" pitchFamily="18" charset="0"/>
                                </a:rPr>
                                <m:t>5</m:t>
                              </m:r>
                            </m:e>
                            <m:e>
                              <m:r>
                                <a:rPr lang="en-US" sz="2400" i="1" smtClean="0">
                                  <a:latin typeface="Cambria Math" panose="02040503050406030204" pitchFamily="18" charset="0"/>
                                </a:rPr>
                                <m:t>0</m:t>
                              </m:r>
                            </m:e>
                            <m:e>
                              <m:r>
                                <a:rPr lang="en-US" sz="2400" i="1" smtClean="0">
                                  <a:latin typeface="Cambria Math" panose="02040503050406030204" pitchFamily="18" charset="0"/>
                                </a:rPr>
                                <m:t>1</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xmlns="">
          <p:sp>
            <p:nvSpPr>
              <p:cNvPr id="10" name="TextBox 9">
                <a:extLst>
                  <a:ext uri="{FF2B5EF4-FFF2-40B4-BE49-F238E27FC236}">
                    <a16:creationId xmlns:a16="http://schemas.microsoft.com/office/drawing/2014/main" id="{B8FCC44C-80D9-E1AD-5389-0DE9D43E2A2F}"/>
                  </a:ext>
                </a:extLst>
              </p:cNvPr>
              <p:cNvSpPr txBox="1">
                <a:spLocks noRot="1" noChangeAspect="1" noMove="1" noResize="1" noEditPoints="1" noAdjustHandles="1" noChangeArrowheads="1" noChangeShapeType="1" noTextEdit="1"/>
              </p:cNvSpPr>
              <p:nvPr/>
            </p:nvSpPr>
            <p:spPr>
              <a:xfrm>
                <a:off x="4725495" y="3440214"/>
                <a:ext cx="4944777" cy="97661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418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14FD-5F58-73E0-9041-CB08F1FCD822}"/>
              </a:ext>
            </a:extLst>
          </p:cNvPr>
          <p:cNvSpPr>
            <a:spLocks noGrp="1"/>
          </p:cNvSpPr>
          <p:nvPr>
            <p:ph type="title"/>
          </p:nvPr>
        </p:nvSpPr>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2. Row-multiplying transformations</a:t>
            </a:r>
            <a:endParaRPr lang="en-US" sz="3600" dirty="0"/>
          </a:p>
        </p:txBody>
      </p:sp>
      <p:sp>
        <p:nvSpPr>
          <p:cNvPr id="4" name="TextBox 3">
            <a:extLst>
              <a:ext uri="{FF2B5EF4-FFF2-40B4-BE49-F238E27FC236}">
                <a16:creationId xmlns:a16="http://schemas.microsoft.com/office/drawing/2014/main" id="{8D8AE892-91CF-3C26-5F57-1D928442FEDD}"/>
              </a:ext>
            </a:extLst>
          </p:cNvPr>
          <p:cNvSpPr txBox="1"/>
          <p:nvPr/>
        </p:nvSpPr>
        <p:spPr>
          <a:xfrm>
            <a:off x="500974" y="1860003"/>
            <a:ext cx="9525000" cy="830997"/>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corresponding elementary matrix is a diagonal matrix, with diagonal entries 1 everywhere except in 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i-</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position, where it is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a:t>
            </a:r>
            <a:r>
              <a:rPr lang="en-US" sz="2400" i="1" dirty="0">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pic>
        <p:nvPicPr>
          <p:cNvPr id="5" name="Picture 4" descr="&#10;T_i(m) = \begin{bmatrix} 1 &amp; &amp; &amp; &amp; &amp; &amp; \\ &amp; \ddots &amp; &amp; &amp; &amp; &amp; \\ &amp; &amp; 1 &amp; &amp; &amp; &amp; \\ &amp; &amp; &amp; m &amp; &amp; &amp; \\ &amp; &amp; &amp; &amp; 1 &amp; &amp; \\ &amp; &amp; &amp; &amp; &amp; \ddots &amp; \\ &amp; &amp; &amp; &amp; &amp; &amp; 1\end{bmatrix}\quad ">
            <a:extLst>
              <a:ext uri="{FF2B5EF4-FFF2-40B4-BE49-F238E27FC236}">
                <a16:creationId xmlns:a16="http://schemas.microsoft.com/office/drawing/2014/main" id="{AD5B9140-8FFE-F859-E1B1-BEA5AAE22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974" y="3113885"/>
            <a:ext cx="3659600" cy="2217523"/>
          </a:xfrm>
          <a:prstGeom prst="rect">
            <a:avLst/>
          </a:prstGeom>
          <a:noFill/>
          <a:ln>
            <a:noFill/>
          </a:ln>
        </p:spPr>
      </p:pic>
      <p:sp>
        <p:nvSpPr>
          <p:cNvPr id="7" name="TextBox 6">
            <a:extLst>
              <a:ext uri="{FF2B5EF4-FFF2-40B4-BE49-F238E27FC236}">
                <a16:creationId xmlns:a16="http://schemas.microsoft.com/office/drawing/2014/main" id="{CBB2CBDD-F501-923C-FC84-710DEA1558C4}"/>
              </a:ext>
            </a:extLst>
          </p:cNvPr>
          <p:cNvSpPr txBox="1"/>
          <p:nvPr/>
        </p:nvSpPr>
        <p:spPr>
          <a:xfrm>
            <a:off x="500974" y="5754294"/>
            <a:ext cx="8891081"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a:t>
            </a:r>
            <a:r>
              <a:rPr lang="en-US" sz="2400" i="1" dirty="0">
                <a:effectLst/>
                <a:highlight>
                  <a:srgbClr val="FFFF00"/>
                </a:highlight>
                <a:ea typeface="Calibri" panose="020F0502020204030204" pitchFamily="34" charset="0"/>
                <a:cs typeface="Times New Roman" panose="02020603050405020304" pitchFamily="18" charset="0"/>
              </a:rPr>
              <a:t>(m)</a:t>
            </a:r>
            <a:r>
              <a:rPr lang="en-US" sz="2400" i="1" dirty="0">
                <a:effectLst/>
                <a:highlight>
                  <a:srgbClr val="FFFF00"/>
                </a:highlight>
                <a:ea typeface="Calibri" panose="020F0502020204030204" pitchFamily="34" charset="0"/>
                <a:cs typeface="Cambria Math" panose="02040503050406030204" pitchFamily="18" charset="0"/>
              </a:rPr>
              <a:t>⋅</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from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by multiplying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 by </a:t>
            </a:r>
            <a:r>
              <a:rPr lang="en-US" sz="2400" i="1" dirty="0">
                <a:effectLst/>
                <a:highlight>
                  <a:srgbClr val="FFFF00"/>
                </a:highlight>
                <a:ea typeface="Calibri" panose="020F0502020204030204" pitchFamily="34" charset="0"/>
                <a:cs typeface="Times New Roman" panose="02020603050405020304" pitchFamily="18" charset="0"/>
              </a:rPr>
              <a:t>m</a:t>
            </a:r>
            <a:r>
              <a:rPr lang="en-US" sz="2400" dirty="0">
                <a:effectLst/>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6CCB97-7CF3-F885-3C5A-E2CE28511BB5}"/>
                  </a:ext>
                </a:extLst>
              </p:cNvPr>
              <p:cNvSpPr txBox="1"/>
              <p:nvPr/>
            </p:nvSpPr>
            <p:spPr>
              <a:xfrm>
                <a:off x="4641189" y="3589372"/>
                <a:ext cx="4309482"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m:t>
                        </m:r>
                      </m:e>
                    </m:d>
                    <m:r>
                      <a:rPr lang="en-US" sz="2400" b="0" i="1" baseline="-25000" smtClean="0">
                        <a:latin typeface="Cambria Math" panose="02040503050406030204" pitchFamily="18" charset="0"/>
                      </a:rPr>
                      <m:t>1</m:t>
                    </m:r>
                    <m:r>
                      <a:rPr lang="en-US" sz="2400" b="0" i="1" smtClean="0">
                        <a:latin typeface="Cambria Math" panose="02040503050406030204" pitchFamily="18" charset="0"/>
                      </a:rPr>
                      <m:t> </m:t>
                    </m:r>
                  </m:oMath>
                </a14:m>
                <a:r>
                  <a:rPr lang="en-US" sz="2400" b="1" dirty="0"/>
                  <a:t>A</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b="0" i="1" smtClean="0">
                                  <a:latin typeface="Cambria Math" panose="02040503050406030204" pitchFamily="18" charset="0"/>
                                </a:rPr>
                                <m:t>5</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i="1" smtClean="0">
                                  <a:latin typeface="Cambria Math" panose="02040503050406030204" pitchFamily="18" charset="0"/>
                                </a:rPr>
                                <m:t>1</m:t>
                              </m:r>
                            </m:e>
                            <m:e>
                              <m:r>
                                <a:rPr lang="en-US" sz="240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i="1" smtClean="0">
                                  <a:latin typeface="Cambria Math" panose="02040503050406030204" pitchFamily="18" charset="0"/>
                                </a:rPr>
                                <m:t>0</m:t>
                              </m:r>
                            </m:e>
                            <m:e>
                              <m:r>
                                <a:rPr lang="en-US" sz="2400" i="1" smtClean="0">
                                  <a:latin typeface="Cambria Math" panose="02040503050406030204" pitchFamily="18" charset="0"/>
                                </a:rPr>
                                <m:t>1</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xmlns="">
          <p:sp>
            <p:nvSpPr>
              <p:cNvPr id="8" name="TextBox 7">
                <a:extLst>
                  <a:ext uri="{FF2B5EF4-FFF2-40B4-BE49-F238E27FC236}">
                    <a16:creationId xmlns:a16="http://schemas.microsoft.com/office/drawing/2014/main" id="{D26CCB97-7CF3-F885-3C5A-E2CE28511BB5}"/>
                  </a:ext>
                </a:extLst>
              </p:cNvPr>
              <p:cNvSpPr txBox="1">
                <a:spLocks noRot="1" noChangeAspect="1" noMove="1" noResize="1" noEditPoints="1" noAdjustHandles="1" noChangeArrowheads="1" noChangeShapeType="1" noTextEdit="1"/>
              </p:cNvSpPr>
              <p:nvPr/>
            </p:nvSpPr>
            <p:spPr>
              <a:xfrm>
                <a:off x="4641189" y="3589372"/>
                <a:ext cx="4309482" cy="976614"/>
              </a:xfrm>
              <a:prstGeom prst="rect">
                <a:avLst/>
              </a:prstGeom>
              <a:blipFill>
                <a:blip r:embed="rId3"/>
                <a:stretch>
                  <a:fillRect r="-283" b="-625"/>
                </a:stretch>
              </a:blipFill>
            </p:spPr>
            <p:txBody>
              <a:bodyPr/>
              <a:lstStyle/>
              <a:p>
                <a:r>
                  <a:rPr lang="en-US">
                    <a:noFill/>
                  </a:rPr>
                  <a:t> </a:t>
                </a:r>
              </a:p>
            </p:txBody>
          </p:sp>
        </mc:Fallback>
      </mc:AlternateContent>
    </p:spTree>
    <p:extLst>
      <p:ext uri="{BB962C8B-B14F-4D97-AF65-F5344CB8AC3E}">
        <p14:creationId xmlns:p14="http://schemas.microsoft.com/office/powerpoint/2010/main" val="2608828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98C1-D7AA-BBDF-40EA-E63491616BB0}"/>
              </a:ext>
            </a:extLst>
          </p:cNvPr>
          <p:cNvSpPr>
            <a:spLocks noGrp="1"/>
          </p:cNvSpPr>
          <p:nvPr>
            <p:ph type="title"/>
          </p:nvPr>
        </p:nvSpPr>
        <p:spPr>
          <a:xfrm>
            <a:off x="747408" y="219793"/>
            <a:ext cx="10515600" cy="1325563"/>
          </a:xfrm>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3. Row-switching transformations</a:t>
            </a:r>
            <a:endParaRPr lang="en-US" sz="3600" dirty="0"/>
          </a:p>
        </p:txBody>
      </p:sp>
      <p:sp>
        <p:nvSpPr>
          <p:cNvPr id="6" name="Rectangle 5">
            <a:extLst>
              <a:ext uri="{FF2B5EF4-FFF2-40B4-BE49-F238E27FC236}">
                <a16:creationId xmlns:a16="http://schemas.microsoft.com/office/drawing/2014/main" id="{485C032D-66FF-E2C8-C76A-8C01B913B5A0}"/>
              </a:ext>
            </a:extLst>
          </p:cNvPr>
          <p:cNvSpPr>
            <a:spLocks noChangeArrowheads="1"/>
          </p:cNvSpPr>
          <p:nvPr/>
        </p:nvSpPr>
        <p:spPr bwMode="auto">
          <a:xfrm>
            <a:off x="669586" y="1485854"/>
            <a:ext cx="85198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rPr>
              <a:t>The corresponding elementary matrix is obtained by swapping row </a:t>
            </a:r>
            <a:r>
              <a:rPr kumimoji="0" lang="en-US" altLang="en-US" sz="2400" b="0" i="1" u="none" strike="noStrike" cap="none" normalizeH="0" baseline="0" dirty="0">
                <a:ln>
                  <a:noFill/>
                </a:ln>
                <a:solidFill>
                  <a:schemeClr val="tx1"/>
                </a:solidFill>
                <a:effectLst/>
                <a:ea typeface="Times New Roman" panose="02020603050405020304" pitchFamily="18" charset="0"/>
              </a:rPr>
              <a:t>i</a:t>
            </a:r>
            <a:r>
              <a:rPr kumimoji="0" lang="en-US" altLang="en-US" sz="2400" b="0" i="0" u="none" strike="noStrike" cap="none" normalizeH="0" baseline="0" dirty="0">
                <a:ln>
                  <a:noFill/>
                </a:ln>
                <a:solidFill>
                  <a:schemeClr val="tx1"/>
                </a:solidFill>
                <a:effectLst/>
                <a:ea typeface="Times New Roman" panose="02020603050405020304" pitchFamily="18" charset="0"/>
              </a:rPr>
              <a:t> and row </a:t>
            </a:r>
            <a:r>
              <a:rPr kumimoji="0" lang="en-US" altLang="en-US" sz="2400" b="0" i="1" u="none" strike="noStrike" cap="none" normalizeH="0" baseline="0" dirty="0">
                <a:ln>
                  <a:noFill/>
                </a:ln>
                <a:solidFill>
                  <a:schemeClr val="tx1"/>
                </a:solidFill>
                <a:effectLst/>
                <a:ea typeface="Times New Roman" panose="02020603050405020304" pitchFamily="18" charset="0"/>
              </a:rPr>
              <a:t>j</a:t>
            </a:r>
            <a:r>
              <a:rPr kumimoji="0" lang="en-US" altLang="en-US" sz="2400" b="0" i="0" u="none" strike="noStrike" cap="none" normalizeH="0" baseline="0" dirty="0">
                <a:ln>
                  <a:noFill/>
                </a:ln>
                <a:solidFill>
                  <a:schemeClr val="tx1"/>
                </a:solidFill>
                <a:effectLst/>
                <a:ea typeface="Times New Roman" panose="02020603050405020304" pitchFamily="18" charset="0"/>
              </a:rPr>
              <a:t> of the identity matrix: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4" descr="&#10;T_{i,j} = \begin{bmatrix} 1 &amp; &amp; &amp; &amp; &amp; &amp; &amp; \\ &amp; \ddots &amp; &amp; &amp; &amp; &amp; &amp; \\ &amp; &amp; 0 &amp; &amp; 1 &amp; &amp; \\ &amp; &amp; &amp; \ddots &amp; &amp; &amp; &amp; \\ &amp; &amp; 1 &amp; &amp; 0 &amp; &amp; \\ &amp; &amp; &amp; &amp; &amp; &amp; \ddots &amp; \\ &amp; &amp; &amp; &amp; &amp; &amp; &amp; 1\end{bmatrix}\quad ">
            <a:extLst>
              <a:ext uri="{FF2B5EF4-FFF2-40B4-BE49-F238E27FC236}">
                <a16:creationId xmlns:a16="http://schemas.microsoft.com/office/drawing/2014/main" id="{DDF9600D-BFCB-B60E-59BC-9E8E232BC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08" y="2811417"/>
            <a:ext cx="3414373" cy="2218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93376F-16E8-6AC1-A962-C1330A9DF8D3}"/>
              </a:ext>
            </a:extLst>
          </p:cNvPr>
          <p:cNvSpPr txBox="1"/>
          <p:nvPr/>
        </p:nvSpPr>
        <p:spPr>
          <a:xfrm>
            <a:off x="747408" y="5507861"/>
            <a:ext cx="8630056"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ij</a:t>
            </a:r>
            <a:r>
              <a:rPr lang="en-US" sz="2400" i="1" dirty="0" err="1">
                <a:effectLst/>
                <a:highlight>
                  <a:srgbClr val="FFFF00"/>
                </a:highlight>
                <a:ea typeface="Calibri" panose="020F0502020204030204" pitchFamily="34" charset="0"/>
                <a:cs typeface="Cambria Math" panose="02040503050406030204" pitchFamily="18" charset="0"/>
              </a:rPr>
              <a:t>⋅</a:t>
            </a:r>
            <a:r>
              <a:rPr lang="en-US" sz="2400" b="1" dirty="0" err="1">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by exchanging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 and row </a:t>
            </a:r>
            <a:r>
              <a:rPr lang="en-US" sz="2400" i="1" dirty="0">
                <a:effectLst/>
                <a:highlight>
                  <a:srgbClr val="FFFF00"/>
                </a:highlight>
                <a:ea typeface="Calibri" panose="020F0502020204030204" pitchFamily="34" charset="0"/>
                <a:cs typeface="Times New Roman" panose="02020603050405020304" pitchFamily="18" charset="0"/>
              </a:rPr>
              <a:t>j</a:t>
            </a:r>
            <a:r>
              <a:rPr lang="en-US" sz="2400" dirty="0">
                <a:effectLst/>
                <a:highlight>
                  <a:srgbClr val="FFFF00"/>
                </a:highlight>
                <a:ea typeface="Calibri" panose="020F0502020204030204" pitchFamily="34" charset="0"/>
                <a:cs typeface="Times New Roman" panose="02020603050405020304" pitchFamily="18" charset="0"/>
              </a:rPr>
              <a:t> of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196E5F-A22C-CEF6-4B3B-8589E28F1681}"/>
                  </a:ext>
                </a:extLst>
              </p:cNvPr>
              <p:cNvSpPr txBox="1"/>
              <p:nvPr/>
            </p:nvSpPr>
            <p:spPr>
              <a:xfrm>
                <a:off x="4524457" y="3429000"/>
                <a:ext cx="4309482"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r>
                      <a:rPr lang="en-US" sz="2400" b="0" i="1" baseline="-25000" smtClean="0">
                        <a:latin typeface="Cambria Math" panose="02040503050406030204" pitchFamily="18" charset="0"/>
                      </a:rPr>
                      <m:t>32</m:t>
                    </m:r>
                  </m:oMath>
                </a14:m>
                <a:r>
                  <a:rPr lang="en-US" sz="2400" dirty="0"/>
                  <a:t> </a:t>
                </a:r>
                <a:r>
                  <a:rPr lang="en-US" sz="2400" b="1" dirty="0"/>
                  <a:t>A</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i="1" smtClean="0">
                                  <a:latin typeface="Cambria Math" panose="02040503050406030204" pitchFamily="18" charset="0"/>
                                </a:rPr>
                                <m:t>1</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b="0" i="1" smtClean="0">
                                  <a:latin typeface="Cambria Math" panose="02040503050406030204" pitchFamily="18" charset="0"/>
                                </a:rPr>
                                <m:t>0</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xmlns="">
          <p:sp>
            <p:nvSpPr>
              <p:cNvPr id="10" name="TextBox 9">
                <a:extLst>
                  <a:ext uri="{FF2B5EF4-FFF2-40B4-BE49-F238E27FC236}">
                    <a16:creationId xmlns:a16="http://schemas.microsoft.com/office/drawing/2014/main" id="{68196E5F-A22C-CEF6-4B3B-8589E28F1681}"/>
                  </a:ext>
                </a:extLst>
              </p:cNvPr>
              <p:cNvSpPr txBox="1">
                <a:spLocks noRot="1" noChangeAspect="1" noMove="1" noResize="1" noEditPoints="1" noAdjustHandles="1" noChangeArrowheads="1" noChangeShapeType="1" noTextEdit="1"/>
              </p:cNvSpPr>
              <p:nvPr/>
            </p:nvSpPr>
            <p:spPr>
              <a:xfrm>
                <a:off x="4524457" y="3429000"/>
                <a:ext cx="4309482" cy="97661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765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93523-5248-46AF-83B8-19BCF257FBCA}"/>
              </a:ext>
            </a:extLst>
          </p:cNvPr>
          <p:cNvPicPr>
            <a:picLocks noGrp="1" noChangeAspect="1"/>
          </p:cNvPicPr>
          <p:nvPr>
            <p:ph idx="1"/>
          </p:nvPr>
        </p:nvPicPr>
        <p:blipFill>
          <a:blip r:embed="rId2"/>
          <a:stretch>
            <a:fillRect/>
          </a:stretch>
        </p:blipFill>
        <p:spPr>
          <a:xfrm>
            <a:off x="3768609" y="1700822"/>
            <a:ext cx="4743450" cy="2276475"/>
          </a:xfrm>
        </p:spPr>
      </p:pic>
      <p:pic>
        <p:nvPicPr>
          <p:cNvPr id="7" name="Picture 6">
            <a:extLst>
              <a:ext uri="{FF2B5EF4-FFF2-40B4-BE49-F238E27FC236}">
                <a16:creationId xmlns:a16="http://schemas.microsoft.com/office/drawing/2014/main" id="{D4C6B1B6-17A8-42F4-8699-DF5BB9303CC2}"/>
              </a:ext>
            </a:extLst>
          </p:cNvPr>
          <p:cNvPicPr>
            <a:picLocks noChangeAspect="1"/>
          </p:cNvPicPr>
          <p:nvPr/>
        </p:nvPicPr>
        <p:blipFill>
          <a:blip r:embed="rId3"/>
          <a:stretch>
            <a:fillRect/>
          </a:stretch>
        </p:blipFill>
        <p:spPr>
          <a:xfrm>
            <a:off x="2930942" y="4636862"/>
            <a:ext cx="6715125" cy="1695450"/>
          </a:xfrm>
          <a:prstGeom prst="rect">
            <a:avLst/>
          </a:prstGeom>
        </p:spPr>
      </p:pic>
      <p:pic>
        <p:nvPicPr>
          <p:cNvPr id="11" name="Picture 10">
            <a:extLst>
              <a:ext uri="{FF2B5EF4-FFF2-40B4-BE49-F238E27FC236}">
                <a16:creationId xmlns:a16="http://schemas.microsoft.com/office/drawing/2014/main" id="{B021AFE0-3DB7-46E8-9BF8-AD0FFFBED07A}"/>
              </a:ext>
            </a:extLst>
          </p:cNvPr>
          <p:cNvPicPr>
            <a:picLocks noChangeAspect="1"/>
          </p:cNvPicPr>
          <p:nvPr/>
        </p:nvPicPr>
        <p:blipFill>
          <a:blip r:embed="rId4"/>
          <a:stretch>
            <a:fillRect/>
          </a:stretch>
        </p:blipFill>
        <p:spPr>
          <a:xfrm>
            <a:off x="6096000" y="4040379"/>
            <a:ext cx="1952625" cy="266700"/>
          </a:xfrm>
          <a:prstGeom prst="rect">
            <a:avLst/>
          </a:prstGeom>
        </p:spPr>
      </p:pic>
      <p:sp>
        <p:nvSpPr>
          <p:cNvPr id="6" name="Title 1">
            <a:extLst>
              <a:ext uri="{FF2B5EF4-FFF2-40B4-BE49-F238E27FC236}">
                <a16:creationId xmlns:a16="http://schemas.microsoft.com/office/drawing/2014/main" id="{AAC68DD3-C392-4702-976F-2342D50CC47D}"/>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Linear Equations - Examples</a:t>
            </a:r>
          </a:p>
        </p:txBody>
      </p:sp>
      <p:sp>
        <p:nvSpPr>
          <p:cNvPr id="8" name="Slide Number Placeholder 5">
            <a:extLst>
              <a:ext uri="{FF2B5EF4-FFF2-40B4-BE49-F238E27FC236}">
                <a16:creationId xmlns:a16="http://schemas.microsoft.com/office/drawing/2014/main" id="{735F125D-7CAF-4C25-985A-AB85E3CD6B34}"/>
              </a:ext>
            </a:extLst>
          </p:cNvPr>
          <p:cNvSpPr>
            <a:spLocks noGrp="1"/>
          </p:cNvSpPr>
          <p:nvPr>
            <p:ph type="sldNum" sz="quarter" idx="12"/>
          </p:nvPr>
        </p:nvSpPr>
        <p:spPr>
          <a:xfrm>
            <a:off x="175952" y="6411884"/>
            <a:ext cx="2754989" cy="387061"/>
          </a:xfrm>
        </p:spPr>
        <p:txBody>
          <a:bodyPr/>
          <a:lstStyle/>
          <a:p>
            <a:pPr algn="l"/>
            <a:r>
              <a:rPr lang="en-US" b="1" dirty="0"/>
              <a:t>Page </a:t>
            </a:r>
            <a:fld id="{A973BAE2-7DD0-4A05-A95E-EC1444A28263}" type="slidenum">
              <a:rPr lang="en-US" b="1" smtClean="0"/>
              <a:pPr algn="l"/>
              <a:t>7</a:t>
            </a:fld>
            <a:endParaRPr lang="en-US" b="1" dirty="0"/>
          </a:p>
        </p:txBody>
      </p:sp>
    </p:spTree>
    <p:extLst>
      <p:ext uri="{BB962C8B-B14F-4D97-AF65-F5344CB8AC3E}">
        <p14:creationId xmlns:p14="http://schemas.microsoft.com/office/powerpoint/2010/main" val="24688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72AE-D80B-4D51-9239-77CE929F9072}"/>
              </a:ext>
            </a:extLst>
          </p:cNvPr>
          <p:cNvSpPr>
            <a:spLocks noGrp="1"/>
          </p:cNvSpPr>
          <p:nvPr>
            <p:ph type="title"/>
          </p:nvPr>
        </p:nvSpPr>
        <p:spPr/>
        <p:txBody>
          <a:bodyPr/>
          <a:lstStyle/>
          <a:p>
            <a:r>
              <a:rPr lang="en-US" b="1" dirty="0">
                <a:solidFill>
                  <a:srgbClr val="0070C0"/>
                </a:solidFill>
              </a:rPr>
              <a:t>NOT Linear Equations - Examples</a:t>
            </a:r>
            <a:endParaRPr lang="en-US" dirty="0"/>
          </a:p>
        </p:txBody>
      </p:sp>
      <p:pic>
        <p:nvPicPr>
          <p:cNvPr id="5" name="Picture 4">
            <a:extLst>
              <a:ext uri="{FF2B5EF4-FFF2-40B4-BE49-F238E27FC236}">
                <a16:creationId xmlns:a16="http://schemas.microsoft.com/office/drawing/2014/main" id="{01819741-EB33-47F2-83CD-79C5B2072684}"/>
              </a:ext>
            </a:extLst>
          </p:cNvPr>
          <p:cNvPicPr>
            <a:picLocks noChangeAspect="1"/>
          </p:cNvPicPr>
          <p:nvPr/>
        </p:nvPicPr>
        <p:blipFill>
          <a:blip r:embed="rId2"/>
          <a:stretch>
            <a:fillRect/>
          </a:stretch>
        </p:blipFill>
        <p:spPr>
          <a:xfrm>
            <a:off x="2019732" y="2162174"/>
            <a:ext cx="8308739" cy="3189213"/>
          </a:xfrm>
          <a:prstGeom prst="rect">
            <a:avLst/>
          </a:prstGeom>
        </p:spPr>
      </p:pic>
      <p:sp>
        <p:nvSpPr>
          <p:cNvPr id="6" name="Slide Number Placeholder 5">
            <a:extLst>
              <a:ext uri="{FF2B5EF4-FFF2-40B4-BE49-F238E27FC236}">
                <a16:creationId xmlns:a16="http://schemas.microsoft.com/office/drawing/2014/main" id="{4AA5F528-D61B-4D98-9A23-133F624D4D9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spTree>
    <p:extLst>
      <p:ext uri="{BB962C8B-B14F-4D97-AF65-F5344CB8AC3E}">
        <p14:creationId xmlns:p14="http://schemas.microsoft.com/office/powerpoint/2010/main" val="28520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1.2 Using Matrices To Solve Systems of Linear Equations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spTree>
    <p:extLst>
      <p:ext uri="{BB962C8B-B14F-4D97-AF65-F5344CB8AC3E}">
        <p14:creationId xmlns:p14="http://schemas.microsoft.com/office/powerpoint/2010/main" val="124046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18396</TotalTime>
  <Words>1847</Words>
  <Application>Microsoft Office PowerPoint</Application>
  <PresentationFormat>Widescreen</PresentationFormat>
  <Paragraphs>221</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Calibri</vt:lpstr>
      <vt:lpstr>Times New Roman</vt:lpstr>
      <vt:lpstr>Arial</vt:lpstr>
      <vt:lpstr>Calibri Light</vt:lpstr>
      <vt:lpstr>Cambria Math</vt:lpstr>
      <vt:lpstr>Office Theme</vt:lpstr>
      <vt:lpstr>Chapter 1</vt:lpstr>
      <vt:lpstr>1.1 Introduction to Linear Equations</vt:lpstr>
      <vt:lpstr>Example 1</vt:lpstr>
      <vt:lpstr>Example 1 : Solution by Elimination of Variables</vt:lpstr>
      <vt:lpstr>Example 1 : What If</vt:lpstr>
      <vt:lpstr>Definition</vt:lpstr>
      <vt:lpstr>Linear Equations - Examples</vt:lpstr>
      <vt:lpstr>NOT Linear Equations - Examples</vt:lpstr>
      <vt:lpstr>1.2 Using Matrices To Solve Systems of Linear Equations</vt:lpstr>
      <vt:lpstr>Same Problem from 1.1</vt:lpstr>
      <vt:lpstr>Or More Formally…</vt:lpstr>
      <vt:lpstr>Using Augmented Matrices and Gaussian Elimination</vt:lpstr>
      <vt:lpstr>1.3 Elementary Row Operations and Gaussian Elimination</vt:lpstr>
      <vt:lpstr>Quick Review</vt:lpstr>
      <vt:lpstr>Key Idea</vt:lpstr>
      <vt:lpstr>The Effects of Elementary Row Operations…</vt:lpstr>
      <vt:lpstr>Definition</vt:lpstr>
      <vt:lpstr>Example 3</vt:lpstr>
      <vt:lpstr>Example 3 : Solution</vt:lpstr>
      <vt:lpstr>Example 4</vt:lpstr>
      <vt:lpstr>Example 4 : Solution</vt:lpstr>
      <vt:lpstr>Example 4 : Solution (cont)</vt:lpstr>
      <vt:lpstr>Example 4 : Solution (cont)</vt:lpstr>
      <vt:lpstr>Example 4 : Solution (cont)</vt:lpstr>
      <vt:lpstr>Forward Steps Result in:</vt:lpstr>
      <vt:lpstr>Definition</vt:lpstr>
      <vt:lpstr>Example 5</vt:lpstr>
      <vt:lpstr>Example 5 : Solution</vt:lpstr>
      <vt:lpstr>Example 5 : Solution (cont)</vt:lpstr>
      <vt:lpstr>Example 5 : Solution (cont)</vt:lpstr>
      <vt:lpstr>Example 7 From Matrix to Systems of Linear Equations</vt:lpstr>
      <vt:lpstr>Example 7 – Reviewing Systems of Linear Eq.</vt:lpstr>
      <vt:lpstr>Example 7 – Reviewing Systems of Linear Eq.</vt:lpstr>
      <vt:lpstr>Example 7 – Reviewing Systems of Linear Eq.</vt:lpstr>
      <vt:lpstr>Example 7 – Reviewing Systems of Linear Eq.</vt:lpstr>
      <vt:lpstr>Example for first system of linear equations</vt:lpstr>
      <vt:lpstr>Summary </vt:lpstr>
      <vt:lpstr>PowerPoint Presentation</vt:lpstr>
      <vt:lpstr>1.4 Existence and Uniqueness of Solutions</vt:lpstr>
      <vt:lpstr>How Many Solutions?</vt:lpstr>
      <vt:lpstr>How Many Solutions?</vt:lpstr>
      <vt:lpstr>How Many Solutions?</vt:lpstr>
      <vt:lpstr>How Many Solutions?</vt:lpstr>
      <vt:lpstr>Summary</vt:lpstr>
      <vt:lpstr>Theorem &amp; Definition</vt:lpstr>
      <vt:lpstr>Notice</vt:lpstr>
      <vt:lpstr>Example 8</vt:lpstr>
      <vt:lpstr>Example 8 : Review</vt:lpstr>
      <vt:lpstr>Example 9</vt:lpstr>
      <vt:lpstr>Example 9 : Solution</vt:lpstr>
      <vt:lpstr>Example 9 : Review</vt:lpstr>
      <vt:lpstr>Definition</vt:lpstr>
      <vt:lpstr>Key Idea</vt:lpstr>
      <vt:lpstr>Example (10) of an Inconsistent System</vt:lpstr>
      <vt:lpstr>Key Idea</vt:lpstr>
      <vt:lpstr>Example 11</vt:lpstr>
      <vt:lpstr>Definition</vt:lpstr>
      <vt:lpstr>Example 12</vt:lpstr>
      <vt:lpstr>Example 14</vt:lpstr>
      <vt:lpstr>PowerPoint Presentation</vt:lpstr>
      <vt:lpstr>Elementary Row Operations as Matrix Multiplication</vt:lpstr>
      <vt:lpstr>PowerPoint Presentation</vt:lpstr>
      <vt:lpstr>1. Row-addition transformations</vt:lpstr>
      <vt:lpstr>2. Row-multiplying transformations</vt:lpstr>
      <vt:lpstr>3. Row-switching transformations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61</cp:revision>
  <dcterms:created xsi:type="dcterms:W3CDTF">2020-10-08T21:07:11Z</dcterms:created>
  <dcterms:modified xsi:type="dcterms:W3CDTF">2024-03-14T14:27:17Z</dcterms:modified>
</cp:coreProperties>
</file>