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49" r:id="rId3"/>
    <p:sldId id="350" r:id="rId4"/>
    <p:sldId id="359" r:id="rId5"/>
    <p:sldId id="368" r:id="rId6"/>
    <p:sldId id="366" r:id="rId7"/>
    <p:sldId id="373" r:id="rId8"/>
    <p:sldId id="394" r:id="rId9"/>
    <p:sldId id="392" r:id="rId10"/>
    <p:sldId id="464" r:id="rId11"/>
    <p:sldId id="395" r:id="rId12"/>
    <p:sldId id="383" r:id="rId13"/>
    <p:sldId id="396" r:id="rId14"/>
    <p:sldId id="380" r:id="rId15"/>
    <p:sldId id="382" r:id="rId16"/>
    <p:sldId id="401" r:id="rId17"/>
    <p:sldId id="397" r:id="rId18"/>
    <p:sldId id="398" r:id="rId19"/>
    <p:sldId id="399" r:id="rId20"/>
    <p:sldId id="400" r:id="rId21"/>
    <p:sldId id="352" r:id="rId22"/>
    <p:sldId id="389" r:id="rId23"/>
    <p:sldId id="390" r:id="rId24"/>
    <p:sldId id="402" r:id="rId25"/>
    <p:sldId id="404" r:id="rId26"/>
    <p:sldId id="302" r:id="rId27"/>
    <p:sldId id="304" r:id="rId28"/>
    <p:sldId id="296" r:id="rId29"/>
    <p:sldId id="306" r:id="rId30"/>
    <p:sldId id="308" r:id="rId31"/>
    <p:sldId id="405" r:id="rId32"/>
    <p:sldId id="406" r:id="rId33"/>
    <p:sldId id="408" r:id="rId34"/>
    <p:sldId id="319" r:id="rId35"/>
    <p:sldId id="409" r:id="rId36"/>
    <p:sldId id="410" r:id="rId37"/>
    <p:sldId id="467" r:id="rId38"/>
    <p:sldId id="504" r:id="rId39"/>
    <p:sldId id="506" r:id="rId40"/>
    <p:sldId id="505" r:id="rId41"/>
    <p:sldId id="327" r:id="rId42"/>
    <p:sldId id="335" r:id="rId43"/>
    <p:sldId id="353" r:id="rId44"/>
    <p:sldId id="354" r:id="rId45"/>
    <p:sldId id="507" r:id="rId46"/>
    <p:sldId id="508" r:id="rId47"/>
    <p:sldId id="417" r:id="rId48"/>
    <p:sldId id="421" r:id="rId49"/>
    <p:sldId id="519" r:id="rId50"/>
    <p:sldId id="423" r:id="rId51"/>
    <p:sldId id="418" r:id="rId52"/>
    <p:sldId id="536" r:id="rId53"/>
    <p:sldId id="537" r:id="rId54"/>
    <p:sldId id="466" r:id="rId55"/>
    <p:sldId id="542" r:id="rId56"/>
    <p:sldId id="538" r:id="rId57"/>
    <p:sldId id="470" r:id="rId58"/>
    <p:sldId id="539" r:id="rId59"/>
    <p:sldId id="540" r:id="rId60"/>
    <p:sldId id="511" r:id="rId61"/>
    <p:sldId id="512" r:id="rId62"/>
    <p:sldId id="513" r:id="rId63"/>
    <p:sldId id="514" r:id="rId64"/>
    <p:sldId id="515" r:id="rId65"/>
    <p:sldId id="516" r:id="rId66"/>
    <p:sldId id="517" r:id="rId67"/>
    <p:sldId id="518" r:id="rId68"/>
    <p:sldId id="541" r:id="rId69"/>
    <p:sldId id="53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autoAdjust="0"/>
    <p:restoredTop sz="94660"/>
  </p:normalViewPr>
  <p:slideViewPr>
    <p:cSldViewPr>
      <p:cViewPr varScale="1">
        <p:scale>
          <a:sx n="88" d="100"/>
          <a:sy n="88" d="100"/>
        </p:scale>
        <p:origin x="850" y="5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9/21/2023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6C6ABE6-EC25-88F2-647F-6FF1FF02A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B939A8-78D7-48AE-B604-3F73045046D2}" type="slidenum">
              <a:rPr lang="en-CA" altLang="en-US" smtClean="0"/>
              <a:pPr>
                <a:spcBef>
                  <a:spcPct val="0"/>
                </a:spcBef>
              </a:pPr>
              <a:t>45</a:t>
            </a:fld>
            <a:endParaRPr lang="en-CA" altLang="en-US"/>
          </a:p>
        </p:txBody>
      </p:sp>
      <p:sp>
        <p:nvSpPr>
          <p:cNvPr id="7171" name="Rectangle 2">
            <a:extLst>
              <a:ext uri="{FF2B5EF4-FFF2-40B4-BE49-F238E27FC236}">
                <a16:creationId xmlns:a16="http://schemas.microsoft.com/office/drawing/2014/main" id="{62DFC382-D0CD-BB67-734A-E718CBE6D5AB}"/>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BCA63D03-5DF1-44C5-8C33-B4B5EFE62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BC4A9A9-1601-5CAC-487D-1F44432B2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D797DB-9166-46E4-9FE0-66126A6ECB85}" type="slidenum">
              <a:rPr lang="en-CA" altLang="en-US" smtClean="0"/>
              <a:pPr>
                <a:spcBef>
                  <a:spcPct val="0"/>
                </a:spcBef>
              </a:pPr>
              <a:t>69</a:t>
            </a:fld>
            <a:endParaRPr lang="en-CA" altLang="en-US"/>
          </a:p>
        </p:txBody>
      </p:sp>
      <p:sp>
        <p:nvSpPr>
          <p:cNvPr id="44035" name="Rectangle 2">
            <a:extLst>
              <a:ext uri="{FF2B5EF4-FFF2-40B4-BE49-F238E27FC236}">
                <a16:creationId xmlns:a16="http://schemas.microsoft.com/office/drawing/2014/main" id="{F1A5AB1B-A7A7-B611-EC91-AEF7F0BA270C}"/>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18E9A831-D2D9-94D1-EF93-D406E8A29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A1C3676-1B76-FF1B-8F6E-383C15B61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ADFE6F-E523-47DE-8714-933FF579FCE9}" type="slidenum">
              <a:rPr lang="en-CA" altLang="en-US" smtClean="0"/>
              <a:pPr>
                <a:spcBef>
                  <a:spcPct val="0"/>
                </a:spcBef>
              </a:pPr>
              <a:t>46</a:t>
            </a:fld>
            <a:endParaRPr lang="en-CA" altLang="en-US"/>
          </a:p>
        </p:txBody>
      </p:sp>
      <p:sp>
        <p:nvSpPr>
          <p:cNvPr id="9219" name="Rectangle 2">
            <a:extLst>
              <a:ext uri="{FF2B5EF4-FFF2-40B4-BE49-F238E27FC236}">
                <a16:creationId xmlns:a16="http://schemas.microsoft.com/office/drawing/2014/main" id="{3A257AC9-5739-EE01-C3FB-88F9AE5BFA45}"/>
              </a:ext>
            </a:extLst>
          </p:cNvPr>
          <p:cNvSpPr>
            <a:spLocks noChangeArrowheads="1" noTextEdit="1"/>
          </p:cNvSpPr>
          <p:nvPr>
            <p:ph type="sldImg"/>
          </p:nvPr>
        </p:nvSpPr>
        <p:spPr>
          <a:ln/>
        </p:spPr>
      </p:sp>
      <p:sp>
        <p:nvSpPr>
          <p:cNvPr id="9220" name="Rectangle 3">
            <a:extLst>
              <a:ext uri="{FF2B5EF4-FFF2-40B4-BE49-F238E27FC236}">
                <a16:creationId xmlns:a16="http://schemas.microsoft.com/office/drawing/2014/main" id="{0BE2FA18-52D7-F44B-00E0-32EABEB39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0E5DF4B-E941-0284-6993-EB94946AB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CB84FC-7347-4745-AD4F-CA41108A21A2}" type="slidenum">
              <a:rPr lang="en-CA" altLang="en-US" smtClean="0"/>
              <a:pPr>
                <a:spcBef>
                  <a:spcPct val="0"/>
                </a:spcBef>
              </a:pPr>
              <a:t>49</a:t>
            </a:fld>
            <a:endParaRPr lang="en-CA" altLang="en-US"/>
          </a:p>
        </p:txBody>
      </p:sp>
      <p:sp>
        <p:nvSpPr>
          <p:cNvPr id="13315" name="Rectangle 2">
            <a:extLst>
              <a:ext uri="{FF2B5EF4-FFF2-40B4-BE49-F238E27FC236}">
                <a16:creationId xmlns:a16="http://schemas.microsoft.com/office/drawing/2014/main" id="{02E4D6DE-1979-5323-9DD0-3CB6ECC936F9}"/>
              </a:ext>
            </a:extLst>
          </p:cNvPr>
          <p:cNvSpPr>
            <a:spLocks noChangeArrowheads="1" noTextEdit="1"/>
          </p:cNvSpPr>
          <p:nvPr>
            <p:ph type="sldImg"/>
          </p:nvPr>
        </p:nvSpPr>
        <p:spPr>
          <a:ln/>
        </p:spPr>
      </p:sp>
      <p:sp>
        <p:nvSpPr>
          <p:cNvPr id="13316" name="Rectangle 3">
            <a:extLst>
              <a:ext uri="{FF2B5EF4-FFF2-40B4-BE49-F238E27FC236}">
                <a16:creationId xmlns:a16="http://schemas.microsoft.com/office/drawing/2014/main" id="{D262E12D-42C0-13EF-C092-C7766F0619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3317131-5160-4123-A4CB-820CAAB34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3355B9-77AA-429E-A08A-A010E2B02E52}" type="slidenum">
              <a:rPr lang="en-CA" altLang="en-US" smtClean="0"/>
              <a:pPr>
                <a:spcBef>
                  <a:spcPct val="0"/>
                </a:spcBef>
              </a:pPr>
              <a:t>54</a:t>
            </a:fld>
            <a:endParaRPr lang="en-CA" altLang="en-US"/>
          </a:p>
        </p:txBody>
      </p:sp>
      <p:sp>
        <p:nvSpPr>
          <p:cNvPr id="23555" name="Rectangle 2">
            <a:extLst>
              <a:ext uri="{FF2B5EF4-FFF2-40B4-BE49-F238E27FC236}">
                <a16:creationId xmlns:a16="http://schemas.microsoft.com/office/drawing/2014/main" id="{8EBDDFC1-1678-CB10-109C-2E20B5E77ABD}"/>
              </a:ext>
            </a:extLst>
          </p:cNvPr>
          <p:cNvSpPr>
            <a:spLocks noChangeArrowheads="1" noTextEdit="1"/>
          </p:cNvSpPr>
          <p:nvPr>
            <p:ph type="sldImg"/>
          </p:nvPr>
        </p:nvSpPr>
        <p:spPr>
          <a:ln/>
        </p:spPr>
      </p:sp>
      <p:sp>
        <p:nvSpPr>
          <p:cNvPr id="23556" name="Rectangle 3">
            <a:extLst>
              <a:ext uri="{FF2B5EF4-FFF2-40B4-BE49-F238E27FC236}">
                <a16:creationId xmlns:a16="http://schemas.microsoft.com/office/drawing/2014/main" id="{B0A43FB3-5041-1420-CB5B-5EC5E1FA1D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6DA1DA5-7C19-4A35-4F42-27613F489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625782-E042-4885-B005-75101ABD81C5}" type="slidenum">
              <a:rPr lang="en-CA" altLang="en-US" smtClean="0"/>
              <a:pPr>
                <a:spcBef>
                  <a:spcPct val="0"/>
                </a:spcBef>
              </a:pPr>
              <a:t>56</a:t>
            </a:fld>
            <a:endParaRPr lang="en-CA" altLang="en-US"/>
          </a:p>
        </p:txBody>
      </p:sp>
      <p:sp>
        <p:nvSpPr>
          <p:cNvPr id="25603" name="Rectangle 2">
            <a:extLst>
              <a:ext uri="{FF2B5EF4-FFF2-40B4-BE49-F238E27FC236}">
                <a16:creationId xmlns:a16="http://schemas.microsoft.com/office/drawing/2014/main" id="{31C7C297-0314-988A-C5B3-77E74D6562E5}"/>
              </a:ext>
            </a:extLst>
          </p:cNvPr>
          <p:cNvSpPr>
            <a:spLocks noChangeArrowheads="1" noTextEdit="1"/>
          </p:cNvSpPr>
          <p:nvPr>
            <p:ph type="sldImg"/>
          </p:nvPr>
        </p:nvSpPr>
        <p:spPr>
          <a:ln/>
        </p:spPr>
      </p:sp>
      <p:sp>
        <p:nvSpPr>
          <p:cNvPr id="25604" name="Rectangle 3">
            <a:extLst>
              <a:ext uri="{FF2B5EF4-FFF2-40B4-BE49-F238E27FC236}">
                <a16:creationId xmlns:a16="http://schemas.microsoft.com/office/drawing/2014/main" id="{FA796D3F-9427-BDB4-654C-F0A11304C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3BA41FD-30FE-AC2F-04D1-745509160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1F8B28-2A07-4698-BEC5-194CB30003B8}" type="slidenum">
              <a:rPr lang="en-CA" altLang="en-US" smtClean="0"/>
              <a:pPr>
                <a:spcBef>
                  <a:spcPct val="0"/>
                </a:spcBef>
              </a:pPr>
              <a:t>57</a:t>
            </a:fld>
            <a:endParaRPr lang="en-CA" altLang="en-US"/>
          </a:p>
        </p:txBody>
      </p:sp>
      <p:sp>
        <p:nvSpPr>
          <p:cNvPr id="27651" name="Rectangle 2">
            <a:extLst>
              <a:ext uri="{FF2B5EF4-FFF2-40B4-BE49-F238E27FC236}">
                <a16:creationId xmlns:a16="http://schemas.microsoft.com/office/drawing/2014/main" id="{CEE23635-7598-1BE3-1A6F-FF0B2BB52132}"/>
              </a:ext>
            </a:extLst>
          </p:cNvPr>
          <p:cNvSpPr>
            <a:spLocks noChangeArrowheads="1" noTextEdit="1"/>
          </p:cNvSpPr>
          <p:nvPr>
            <p:ph type="sldImg"/>
          </p:nvPr>
        </p:nvSpPr>
        <p:spPr>
          <a:ln/>
        </p:spPr>
      </p:sp>
      <p:sp>
        <p:nvSpPr>
          <p:cNvPr id="27652" name="Rectangle 3">
            <a:extLst>
              <a:ext uri="{FF2B5EF4-FFF2-40B4-BE49-F238E27FC236}">
                <a16:creationId xmlns:a16="http://schemas.microsoft.com/office/drawing/2014/main" id="{A9B38B72-F260-1C17-CCE2-EA7FC27B6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1442BED-A651-CA6C-FC9F-0EBB5B56BF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08D45-B3AA-473E-B45A-DB51EC4BEB4E}" type="slidenum">
              <a:rPr lang="en-CA" altLang="en-US" smtClean="0"/>
              <a:pPr>
                <a:spcBef>
                  <a:spcPct val="0"/>
                </a:spcBef>
              </a:pPr>
              <a:t>58</a:t>
            </a:fld>
            <a:endParaRPr lang="en-CA" altLang="en-US"/>
          </a:p>
        </p:txBody>
      </p:sp>
      <p:sp>
        <p:nvSpPr>
          <p:cNvPr id="29699" name="Rectangle 2">
            <a:extLst>
              <a:ext uri="{FF2B5EF4-FFF2-40B4-BE49-F238E27FC236}">
                <a16:creationId xmlns:a16="http://schemas.microsoft.com/office/drawing/2014/main" id="{38389DC3-886A-EFCA-8A55-3D7BFF4F72CF}"/>
              </a:ext>
            </a:extLst>
          </p:cNvPr>
          <p:cNvSpPr>
            <a:spLocks noChangeArrowheads="1" noTextEdit="1"/>
          </p:cNvSpPr>
          <p:nvPr>
            <p:ph type="sldImg"/>
          </p:nvPr>
        </p:nvSpPr>
        <p:spPr>
          <a:ln/>
        </p:spPr>
      </p:sp>
      <p:sp>
        <p:nvSpPr>
          <p:cNvPr id="29700" name="Rectangle 3">
            <a:extLst>
              <a:ext uri="{FF2B5EF4-FFF2-40B4-BE49-F238E27FC236}">
                <a16:creationId xmlns:a16="http://schemas.microsoft.com/office/drawing/2014/main" id="{D17BC4D5-3567-CE23-EAA5-16F07D8E1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4C50A7A-117C-BBAE-879D-B0867647A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FF1BF-A1DE-4AE4-8D4D-29FF468A2EC1}" type="slidenum">
              <a:rPr lang="en-CA" altLang="en-US" smtClean="0"/>
              <a:pPr>
                <a:spcBef>
                  <a:spcPct val="0"/>
                </a:spcBef>
              </a:pPr>
              <a:t>59</a:t>
            </a:fld>
            <a:endParaRPr lang="en-CA" altLang="en-US"/>
          </a:p>
        </p:txBody>
      </p:sp>
      <p:sp>
        <p:nvSpPr>
          <p:cNvPr id="31747" name="Rectangle 2">
            <a:extLst>
              <a:ext uri="{FF2B5EF4-FFF2-40B4-BE49-F238E27FC236}">
                <a16:creationId xmlns:a16="http://schemas.microsoft.com/office/drawing/2014/main" id="{99A86D12-07CA-27CE-6716-9A665D4BB219}"/>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5A50BD9E-ADFE-A752-54D5-68B8BEB93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B5D36A1-12A3-96AC-C5CB-0BC1A7CB5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2C09AE-25B8-4CDC-9BB2-2FABB03A5AE8}" type="slidenum">
              <a:rPr lang="en-CA" altLang="en-US" smtClean="0"/>
              <a:pPr>
                <a:spcBef>
                  <a:spcPct val="0"/>
                </a:spcBef>
              </a:pPr>
              <a:t>68</a:t>
            </a:fld>
            <a:endParaRPr lang="en-CA" altLang="en-US"/>
          </a:p>
        </p:txBody>
      </p:sp>
      <p:sp>
        <p:nvSpPr>
          <p:cNvPr id="41987" name="Rectangle 2">
            <a:extLst>
              <a:ext uri="{FF2B5EF4-FFF2-40B4-BE49-F238E27FC236}">
                <a16:creationId xmlns:a16="http://schemas.microsoft.com/office/drawing/2014/main" id="{442F20E5-0A6B-229E-6638-9E374F63A6FD}"/>
              </a:ext>
            </a:extLst>
          </p:cNvPr>
          <p:cNvSpPr>
            <a:spLocks noChangeArrowheads="1" noTextEdit="1"/>
          </p:cNvSpPr>
          <p:nvPr>
            <p:ph type="sldImg"/>
          </p:nvPr>
        </p:nvSpPr>
        <p:spPr>
          <a:ln/>
        </p:spPr>
      </p:sp>
      <p:sp>
        <p:nvSpPr>
          <p:cNvPr id="41988" name="Rectangle 3">
            <a:extLst>
              <a:ext uri="{FF2B5EF4-FFF2-40B4-BE49-F238E27FC236}">
                <a16:creationId xmlns:a16="http://schemas.microsoft.com/office/drawing/2014/main" id="{9996F056-1DDD-0AC9-9C2E-16BC06BF6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9/21/2023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126AEA1-A51D-1781-1C22-3F922B29F2FA}"/>
              </a:ext>
            </a:extLst>
          </p:cNvPr>
          <p:cNvSpPr>
            <a:spLocks noGrp="1" noChangeArrowheads="1"/>
          </p:cNvSpPr>
          <p:nvPr>
            <p:ph type="sldNum" sz="quarter" idx="10"/>
          </p:nvPr>
        </p:nvSpPr>
        <p:spPr>
          <a:ln/>
        </p:spPr>
        <p:txBody>
          <a:bodyPr/>
          <a:lstStyle>
            <a:lvl1pPr>
              <a:defRPr/>
            </a:lvl1pPr>
          </a:lstStyle>
          <a:p>
            <a:pPr>
              <a:defRPr/>
            </a:pPr>
            <a:fld id="{0E4DA733-9E34-4987-BC44-5D195ED9A8FA}" type="slidenum">
              <a:rPr lang="en-CA" altLang="en-US"/>
              <a:pPr>
                <a:defRPr/>
              </a:pPr>
              <a:t>‹#›</a:t>
            </a:fld>
            <a:endParaRPr lang="en-CA" altLang="en-US"/>
          </a:p>
        </p:txBody>
      </p:sp>
    </p:spTree>
    <p:extLst>
      <p:ext uri="{BB962C8B-B14F-4D97-AF65-F5344CB8AC3E}">
        <p14:creationId xmlns:p14="http://schemas.microsoft.com/office/powerpoint/2010/main" val="42450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9/21/2023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a:t>
            </a:r>
          </a:p>
        </p:txBody>
      </p:sp>
      <p:sp>
        <p:nvSpPr>
          <p:cNvPr id="3" name="Subtitle 2"/>
          <p:cNvSpPr>
            <a:spLocks noGrp="1"/>
          </p:cNvSpPr>
          <p:nvPr>
            <p:ph type="subTitle" idx="1"/>
          </p:nvPr>
        </p:nvSpPr>
        <p:spPr/>
        <p:txBody>
          <a:bodyPr/>
          <a:lstStyle/>
          <a:p>
            <a:r>
              <a:rPr lang="en-US" dirty="0"/>
              <a:t>Chapter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Terminology: Summary</a:t>
            </a:r>
          </a:p>
        </p:txBody>
      </p:sp>
      <p:sp>
        <p:nvSpPr>
          <p:cNvPr id="3" name="Content Placeholder 2"/>
          <p:cNvSpPr>
            <a:spLocks noGrp="1"/>
          </p:cNvSpPr>
          <p:nvPr>
            <p:ph idx="1"/>
          </p:nvPr>
        </p:nvSpPr>
        <p:spPr/>
        <p:txBody>
          <a:bodyPr>
            <a:normAutofit fontScale="92500" lnSpcReduction="10000"/>
          </a:bodyPr>
          <a:lstStyle/>
          <a:p>
            <a:r>
              <a:rPr lang="en-US" dirty="0"/>
              <a:t>To understand the structure of a graph and to build a graph model, we ask these questions:</a:t>
            </a:r>
          </a:p>
          <a:p>
            <a:pPr lvl="1">
              <a:buFont typeface="Arial" pitchFamily="34" charset="0"/>
              <a:buChar char="•"/>
            </a:pPr>
            <a:r>
              <a:rPr lang="en-US" dirty="0"/>
              <a:t> Are the edges of the graph undirected or directed  (or both)?</a:t>
            </a:r>
          </a:p>
          <a:p>
            <a:pPr lvl="1">
              <a:buFont typeface="Arial" pitchFamily="34" charset="0"/>
              <a:buChar char="•"/>
            </a:pPr>
            <a:r>
              <a:rPr lang="en-US" dirty="0"/>
              <a:t> If the edges are undirected, are multiple edges present that connect the same pair of vertices? If the edges are directed, are multiple directed edges present?</a:t>
            </a:r>
          </a:p>
          <a:p>
            <a:pPr lvl="1">
              <a:buFont typeface="Arial" pitchFamily="34" charset="0"/>
              <a:buChar char="•"/>
            </a:pPr>
            <a:r>
              <a:rPr lang="en-US" dirty="0"/>
              <a:t> Are loops present?</a:t>
            </a:r>
          </a:p>
          <a:p>
            <a:pPr lvl="1">
              <a:buFont typeface="Arial" pitchFamily="34" charset="0"/>
              <a:buChar char="•"/>
            </a:pPr>
            <a:endParaRPr lang="en-US" dirty="0"/>
          </a:p>
          <a:p>
            <a:pPr marL="393192" lvl="1" indent="0">
              <a:buNone/>
            </a:pPr>
            <a:r>
              <a:rPr lang="en-US" dirty="0"/>
              <a:t> </a:t>
            </a:r>
          </a:p>
          <a:p>
            <a:pPr lvl="1">
              <a:buFont typeface="Arial" pitchFamily="34" charset="0"/>
              <a:buChar char="•"/>
            </a:pPr>
            <a:endParaRPr lang="en-US" dirty="0"/>
          </a:p>
          <a:p>
            <a:pPr lvl="1">
              <a:buFont typeface="Arial" pitchFamily="34" charset="0"/>
              <a:buChar char="•"/>
            </a:pPr>
            <a:endParaRPr lang="en-US" dirty="0"/>
          </a:p>
          <a:p>
            <a:pPr marL="393192" lvl="1" indent="0">
              <a:buNone/>
            </a:pPr>
            <a:r>
              <a:rPr lang="en-US" dirty="0"/>
              <a:t>  </a:t>
            </a:r>
          </a:p>
          <a:p>
            <a:endParaRPr lang="en-US" dirty="0"/>
          </a:p>
        </p:txBody>
      </p:sp>
      <p:pic>
        <p:nvPicPr>
          <p:cNvPr id="4" name="Content Placeholder 4" descr="table47.jpg"/>
          <p:cNvPicPr>
            <a:picLocks noChangeAspect="1"/>
          </p:cNvPicPr>
          <p:nvPr/>
        </p:nvPicPr>
        <p:blipFill>
          <a:blip r:embed="rId2" cstate="print"/>
          <a:stretch>
            <a:fillRect/>
          </a:stretch>
        </p:blipFill>
        <p:spPr>
          <a:xfrm>
            <a:off x="2209800" y="4648200"/>
            <a:ext cx="5196840" cy="1586484"/>
          </a:xfrm>
          <a:prstGeom prst="rect">
            <a:avLst/>
          </a:prstGeom>
        </p:spPr>
      </p:pic>
    </p:spTree>
    <p:extLst>
      <p:ext uri="{BB962C8B-B14F-4D97-AF65-F5344CB8AC3E}">
        <p14:creationId xmlns:p14="http://schemas.microsoft.com/office/powerpoint/2010/main" val="249198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Graphs</a:t>
            </a:r>
          </a:p>
        </p:txBody>
      </p:sp>
      <p:sp>
        <p:nvSpPr>
          <p:cNvPr id="3" name="Content Placeholder 2"/>
          <p:cNvSpPr>
            <a:spLocks noGrp="1"/>
          </p:cNvSpPr>
          <p:nvPr>
            <p:ph idx="1"/>
          </p:nvPr>
        </p:nvSpPr>
        <p:spPr/>
        <p:txBody>
          <a:bodyPr>
            <a:normAutofit fontScale="92500" lnSpcReduction="10000"/>
          </a:bodyPr>
          <a:lstStyle/>
          <a:p>
            <a:r>
              <a:rPr lang="en-US" dirty="0"/>
              <a:t>We will illustrate how graph theory can be used in models of:</a:t>
            </a:r>
          </a:p>
          <a:p>
            <a:pPr lvl="1"/>
            <a:r>
              <a:rPr lang="en-US" dirty="0"/>
              <a:t>Social networks</a:t>
            </a:r>
          </a:p>
          <a:p>
            <a:pPr lvl="1"/>
            <a:r>
              <a:rPr lang="en-US" dirty="0"/>
              <a:t>Communications networks</a:t>
            </a:r>
          </a:p>
          <a:p>
            <a:pPr lvl="1"/>
            <a:r>
              <a:rPr lang="en-US" dirty="0"/>
              <a:t>Information networks</a:t>
            </a:r>
          </a:p>
          <a:p>
            <a:pPr lvl="1"/>
            <a:r>
              <a:rPr lang="en-US" dirty="0"/>
              <a:t>Software design</a:t>
            </a:r>
          </a:p>
          <a:p>
            <a:pPr lvl="1"/>
            <a:r>
              <a:rPr lang="en-US" dirty="0"/>
              <a:t>Transportation networks</a:t>
            </a:r>
          </a:p>
          <a:p>
            <a:pPr lvl="1"/>
            <a:r>
              <a:rPr lang="en-US" dirty="0"/>
              <a:t>Biological networks</a:t>
            </a:r>
          </a:p>
          <a:p>
            <a:r>
              <a:rPr lang="en-US" dirty="0"/>
              <a:t>It’s a challenge to find a subject to which graph theory has not yet been applied.  Can you find an area without applications of graph theory?</a:t>
            </a:r>
          </a:p>
          <a:p>
            <a:endParaRPr lang="en-US" dirty="0"/>
          </a:p>
          <a:p>
            <a:endParaRPr lang="en-US" dirty="0"/>
          </a:p>
        </p:txBody>
      </p:sp>
    </p:spTree>
    <p:extLst>
      <p:ext uri="{BB962C8B-B14F-4D97-AF65-F5344CB8AC3E}">
        <p14:creationId xmlns:p14="http://schemas.microsoft.com/office/powerpoint/2010/main" val="269717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Graph Models: Social Networks</a:t>
            </a:r>
          </a:p>
        </p:txBody>
      </p:sp>
      <p:sp>
        <p:nvSpPr>
          <p:cNvPr id="3" name="Content Placeholder 2"/>
          <p:cNvSpPr>
            <a:spLocks noGrp="1"/>
          </p:cNvSpPr>
          <p:nvPr>
            <p:ph idx="1"/>
          </p:nvPr>
        </p:nvSpPr>
        <p:spPr>
          <a:xfrm>
            <a:off x="381000" y="1676400"/>
            <a:ext cx="8229600" cy="4389120"/>
          </a:xfrm>
        </p:spPr>
        <p:txBody>
          <a:bodyPr>
            <a:normAutofit fontScale="25000" lnSpcReduction="20000"/>
          </a:bodyPr>
          <a:lstStyle/>
          <a:p>
            <a:r>
              <a:rPr lang="en-US" sz="9600" dirty="0"/>
              <a:t>Graphs can be used to model social structures based on different kinds of relationships between people or groups. </a:t>
            </a:r>
          </a:p>
          <a:p>
            <a:r>
              <a:rPr lang="en-US" sz="9600" dirty="0"/>
              <a:t>In a </a:t>
            </a:r>
            <a:r>
              <a:rPr lang="en-US" sz="9600" i="1" dirty="0"/>
              <a:t>social network</a:t>
            </a:r>
            <a:r>
              <a:rPr lang="en-US" sz="9600" dirty="0"/>
              <a:t>, vertices represent individuals or organizations and edges represent relationships between them.</a:t>
            </a:r>
          </a:p>
          <a:p>
            <a:r>
              <a:rPr lang="en-US" sz="9600" dirty="0"/>
              <a:t>Useful graph models of social networks include:</a:t>
            </a:r>
          </a:p>
          <a:p>
            <a:pPr lvl="1"/>
            <a:r>
              <a:rPr lang="en-US" sz="9600" i="1" dirty="0"/>
              <a:t>friendship graphs </a:t>
            </a:r>
            <a:r>
              <a:rPr lang="en-US" sz="9600" dirty="0"/>
              <a:t>- undirected graphs where two people are connected if they are friends (in the real world, on Facebook, or in a particular virtual world, and so on.)</a:t>
            </a:r>
          </a:p>
          <a:p>
            <a:pPr lvl="1"/>
            <a:r>
              <a:rPr lang="en-US" sz="9600" i="1" dirty="0"/>
              <a:t>collaboration graphs </a:t>
            </a:r>
            <a:r>
              <a:rPr lang="en-US" sz="9600" dirty="0"/>
              <a:t>- undirected graphs where two people are connected if they collaborate in a specific way</a:t>
            </a:r>
          </a:p>
          <a:p>
            <a:pPr lvl="1"/>
            <a:r>
              <a:rPr lang="en-US" sz="9600" i="1" dirty="0"/>
              <a:t>influence graphs</a:t>
            </a:r>
            <a:r>
              <a:rPr lang="en-US" sz="9600" dirty="0"/>
              <a:t> - directed graphs where there is an edge from one person to another if the first person can influence the second person</a:t>
            </a:r>
          </a:p>
          <a:p>
            <a:endParaRPr lang="en-US" dirty="0"/>
          </a:p>
          <a:p>
            <a:endParaRPr lang="en-US" dirty="0"/>
          </a:p>
          <a:p>
            <a:endParaRPr lang="en-US" dirty="0"/>
          </a:p>
          <a:p>
            <a:pPr>
              <a:buNone/>
            </a:pPr>
            <a:endParaRPr lang="en-US" dirty="0"/>
          </a:p>
          <a:p>
            <a:pPr>
              <a:buNone/>
            </a:pPr>
            <a:r>
              <a:rPr lang="en-US" dirty="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Social Networks (</a:t>
            </a:r>
            <a:r>
              <a:rPr lang="en-US" i="1" dirty="0"/>
              <a:t>continued</a:t>
            </a:r>
            <a:r>
              <a:rPr lang="en-US" dirty="0"/>
              <a: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pPr marL="0" indent="0">
              <a:buNone/>
            </a:pPr>
            <a:endParaRPr lang="en-US" dirty="0"/>
          </a:p>
          <a:p>
            <a:endParaRPr lang="en-US" dirty="0"/>
          </a:p>
          <a:p>
            <a:endParaRPr lang="en-US" dirty="0"/>
          </a:p>
          <a:p>
            <a:pPr>
              <a:buNone/>
            </a:pPr>
            <a:endParaRPr lang="en-US" dirty="0"/>
          </a:p>
          <a:p>
            <a:pPr>
              <a:buNone/>
            </a:pPr>
            <a:r>
              <a:rPr lang="en-US" dirty="0"/>
              <a:t>  </a:t>
            </a:r>
          </a:p>
          <a:p>
            <a:pPr marL="0" indent="0">
              <a:buNone/>
            </a:pPr>
            <a:endParaRPr lang="en-US" dirty="0"/>
          </a:p>
        </p:txBody>
      </p:sp>
      <p:pic>
        <p:nvPicPr>
          <p:cNvPr id="4" name="Picture 3" descr="09007.jpg"/>
          <p:cNvPicPr>
            <a:picLocks noChangeAspect="1"/>
          </p:cNvPicPr>
          <p:nvPr/>
        </p:nvPicPr>
        <p:blipFill>
          <a:blip r:embed="rId2" cstate="print"/>
          <a:stretch>
            <a:fillRect/>
          </a:stretch>
        </p:blipFill>
        <p:spPr>
          <a:xfrm>
            <a:off x="4648200" y="1905000"/>
            <a:ext cx="3099054" cy="1660398"/>
          </a:xfrm>
          <a:prstGeom prst="rect">
            <a:avLst/>
          </a:prstGeom>
        </p:spPr>
      </p:pic>
      <p:pic>
        <p:nvPicPr>
          <p:cNvPr id="5" name="Picture 4" descr="09008.jpg"/>
          <p:cNvPicPr>
            <a:picLocks noChangeAspect="1"/>
          </p:cNvPicPr>
          <p:nvPr/>
        </p:nvPicPr>
        <p:blipFill>
          <a:blip r:embed="rId3" cstate="print"/>
          <a:stretch>
            <a:fillRect/>
          </a:stretch>
        </p:blipFill>
        <p:spPr>
          <a:xfrm>
            <a:off x="5257800" y="4266471"/>
            <a:ext cx="1586484" cy="906780"/>
          </a:xfrm>
          <a:prstGeom prst="rect">
            <a:avLst/>
          </a:prstGeom>
        </p:spPr>
      </p:pic>
      <p:sp>
        <p:nvSpPr>
          <p:cNvPr id="8" name="TextBox 7"/>
          <p:cNvSpPr txBox="1"/>
          <p:nvPr/>
        </p:nvSpPr>
        <p:spPr>
          <a:xfrm>
            <a:off x="963681" y="2352824"/>
            <a:ext cx="2797037" cy="1477328"/>
          </a:xfrm>
          <a:prstGeom prst="rect">
            <a:avLst/>
          </a:prstGeom>
          <a:noFill/>
        </p:spPr>
        <p:txBody>
          <a:bodyPr wrap="square" rtlCol="0">
            <a:spAutoFit/>
          </a:bodyPr>
          <a:lstStyle/>
          <a:p>
            <a:r>
              <a:rPr lang="en-US" b="1" dirty="0"/>
              <a:t>Example</a:t>
            </a:r>
            <a:r>
              <a:rPr lang="en-US" dirty="0"/>
              <a:t>: A friendship graph where two people are connected if they are Facebook friends.</a:t>
            </a:r>
          </a:p>
          <a:p>
            <a:endParaRPr lang="en-US" dirty="0"/>
          </a:p>
        </p:txBody>
      </p:sp>
      <p:sp>
        <p:nvSpPr>
          <p:cNvPr id="9" name="TextBox 8"/>
          <p:cNvSpPr txBox="1"/>
          <p:nvPr/>
        </p:nvSpPr>
        <p:spPr>
          <a:xfrm>
            <a:off x="1066800" y="4526920"/>
            <a:ext cx="2057400" cy="646331"/>
          </a:xfrm>
          <a:prstGeom prst="rect">
            <a:avLst/>
          </a:prstGeom>
          <a:noFill/>
        </p:spPr>
        <p:txBody>
          <a:bodyPr wrap="square" rtlCol="0">
            <a:spAutoFit/>
          </a:bodyPr>
          <a:lstStyle/>
          <a:p>
            <a:r>
              <a:rPr lang="en-US" b="1" dirty="0"/>
              <a:t>Example</a:t>
            </a:r>
            <a:r>
              <a:rPr lang="en-US" dirty="0"/>
              <a:t>: An influence graph</a:t>
            </a:r>
          </a:p>
        </p:txBody>
      </p:sp>
      <p:sp>
        <p:nvSpPr>
          <p:cNvPr id="10" name="TextBox 9"/>
          <p:cNvSpPr txBox="1"/>
          <p:nvPr/>
        </p:nvSpPr>
        <p:spPr>
          <a:xfrm>
            <a:off x="1082388" y="5905427"/>
            <a:ext cx="5105400" cy="338554"/>
          </a:xfrm>
          <a:prstGeom prst="rect">
            <a:avLst/>
          </a:prstGeom>
          <a:noFill/>
        </p:spPr>
        <p:txBody>
          <a:bodyPr wrap="square" rtlCol="0">
            <a:spAutoFit/>
          </a:bodyPr>
          <a:lstStyle/>
          <a:p>
            <a:r>
              <a:rPr lang="en-US" sz="1600" i="1" dirty="0"/>
              <a:t>Next Slide: Collaboration Graphs</a:t>
            </a:r>
          </a:p>
        </p:txBody>
      </p:sp>
    </p:spTree>
    <p:extLst>
      <p:ext uri="{BB962C8B-B14F-4D97-AF65-F5344CB8AC3E}">
        <p14:creationId xmlns:p14="http://schemas.microsoft.com/office/powerpoint/2010/main" val="403552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Collaboration Graphs</a:t>
            </a:r>
          </a:p>
        </p:txBody>
      </p:sp>
      <p:sp>
        <p:nvSpPr>
          <p:cNvPr id="3" name="Content Placeholder 2"/>
          <p:cNvSpPr>
            <a:spLocks noGrp="1"/>
          </p:cNvSpPr>
          <p:nvPr>
            <p:ph idx="1"/>
          </p:nvPr>
        </p:nvSpPr>
        <p:spPr/>
        <p:txBody>
          <a:bodyPr>
            <a:normAutofit fontScale="92500" lnSpcReduction="20000"/>
          </a:bodyPr>
          <a:lstStyle/>
          <a:p>
            <a:r>
              <a:rPr lang="en-US" dirty="0"/>
              <a:t>The </a:t>
            </a:r>
            <a:r>
              <a:rPr lang="en-US" i="1" dirty="0"/>
              <a:t>Hollywood graph </a:t>
            </a:r>
            <a:r>
              <a:rPr lang="en-US" dirty="0"/>
              <a:t>models the collaboration of actors in films.</a:t>
            </a:r>
          </a:p>
          <a:p>
            <a:pPr lvl="1"/>
            <a:r>
              <a:rPr lang="en-US" dirty="0"/>
              <a:t>We represent actors by vertices and we connect two vertices if the actors they represent have appeared in the same movie.</a:t>
            </a:r>
          </a:p>
          <a:p>
            <a:r>
              <a:rPr lang="en-US" dirty="0"/>
              <a:t>An </a:t>
            </a:r>
            <a:r>
              <a:rPr lang="en-US" i="1" dirty="0"/>
              <a:t>academic collaboration graph </a:t>
            </a:r>
            <a:r>
              <a:rPr lang="en-US" dirty="0"/>
              <a:t>models the collaboration of researchers who have jointly written a paper in a particular subject.</a:t>
            </a:r>
          </a:p>
          <a:p>
            <a:pPr lvl="1"/>
            <a:r>
              <a:rPr lang="en-US" dirty="0"/>
              <a:t> We represent researchers in a particular academic discipline using vertices.</a:t>
            </a:r>
          </a:p>
          <a:p>
            <a:pPr lvl="1"/>
            <a:r>
              <a:rPr lang="en-US" dirty="0"/>
              <a:t>We connect the vertices representing two researchers in this discipline if they are coauthors of a paper.</a:t>
            </a:r>
          </a:p>
          <a:p>
            <a:pPr lvl="1"/>
            <a:r>
              <a:rPr lang="en-US" dirty="0"/>
              <a:t>We will study the academic collaboration graph for mathematicians when we discuss </a:t>
            </a:r>
            <a:r>
              <a:rPr lang="en-US" i="1" dirty="0" err="1"/>
              <a:t>Erd</a:t>
            </a:r>
            <a:r>
              <a:rPr lang="hu-HU" i="1" dirty="0">
                <a:latin typeface="Cambria Math"/>
                <a:ea typeface="Cambria Math"/>
              </a:rPr>
              <a:t>ő</a:t>
            </a:r>
            <a:r>
              <a:rPr lang="en-US" i="1" dirty="0"/>
              <a:t>s numbers </a:t>
            </a:r>
            <a:r>
              <a:rPr lang="en-US" dirty="0"/>
              <a:t>in Section </a:t>
            </a:r>
            <a:r>
              <a:rPr lang="en-US" dirty="0">
                <a:latin typeface="Cambria" pitchFamily="18" charset="0"/>
              </a:rPr>
              <a:t>10.4.</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Applications to Information Networks</a:t>
            </a:r>
            <a:r>
              <a:rPr lang="en-US" dirty="0"/>
              <a:t> </a:t>
            </a:r>
          </a:p>
        </p:txBody>
      </p:sp>
      <p:sp>
        <p:nvSpPr>
          <p:cNvPr id="3" name="Content Placeholder 2"/>
          <p:cNvSpPr>
            <a:spLocks noGrp="1"/>
          </p:cNvSpPr>
          <p:nvPr>
            <p:ph idx="1"/>
          </p:nvPr>
        </p:nvSpPr>
        <p:spPr/>
        <p:txBody>
          <a:bodyPr>
            <a:normAutofit fontScale="92500" lnSpcReduction="10000"/>
          </a:bodyPr>
          <a:lstStyle/>
          <a:p>
            <a:r>
              <a:rPr lang="en-US" dirty="0"/>
              <a:t>Graphs can be used to model different types of networks that link different types of information.</a:t>
            </a:r>
          </a:p>
          <a:p>
            <a:r>
              <a:rPr lang="en-US" dirty="0"/>
              <a:t>In a </a:t>
            </a:r>
            <a:r>
              <a:rPr lang="en-US" i="1" dirty="0"/>
              <a:t>web graph</a:t>
            </a:r>
            <a:r>
              <a:rPr lang="en-US" dirty="0"/>
              <a:t>, web pages are represented by vertices and links are represented by directed edges.</a:t>
            </a:r>
          </a:p>
          <a:p>
            <a:pPr lvl="1"/>
            <a:r>
              <a:rPr lang="en-US" dirty="0"/>
              <a:t> A web graph models the web at a particular time.</a:t>
            </a:r>
          </a:p>
          <a:p>
            <a:pPr lvl="1"/>
            <a:r>
              <a:rPr lang="en-US" dirty="0"/>
              <a:t> We will explain how the web graph is used by search engines in Section </a:t>
            </a:r>
            <a:r>
              <a:rPr lang="en-US" dirty="0">
                <a:latin typeface="Cambria" pitchFamily="18" charset="0"/>
              </a:rPr>
              <a:t>11.4.</a:t>
            </a:r>
            <a:endParaRPr lang="en-US" dirty="0"/>
          </a:p>
          <a:p>
            <a:r>
              <a:rPr lang="en-US" dirty="0"/>
              <a:t>In a </a:t>
            </a:r>
            <a:r>
              <a:rPr lang="en-US" i="1" dirty="0"/>
              <a:t>citation network</a:t>
            </a:r>
            <a:r>
              <a:rPr lang="en-US" dirty="0"/>
              <a:t>: </a:t>
            </a:r>
          </a:p>
          <a:p>
            <a:pPr lvl="1"/>
            <a:r>
              <a:rPr lang="en-US" dirty="0"/>
              <a:t> Research papers in a particular discipline are represented by vertices.</a:t>
            </a:r>
          </a:p>
          <a:p>
            <a:pPr lvl="1"/>
            <a:r>
              <a:rPr lang="en-US" dirty="0"/>
              <a:t>When a paper A cites a paper B as a reference,  there is an edge from vertex representing A to vertex representing B.</a:t>
            </a:r>
          </a:p>
          <a:p>
            <a:pPr marL="365760" lvl="1" indent="0">
              <a:buNone/>
            </a:pP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Graphs</a:t>
            </a:r>
          </a:p>
        </p:txBody>
      </p:sp>
      <p:sp>
        <p:nvSpPr>
          <p:cNvPr id="3" name="Content Placeholder 2"/>
          <p:cNvSpPr>
            <a:spLocks noGrp="1"/>
          </p:cNvSpPr>
          <p:nvPr>
            <p:ph idx="1"/>
          </p:nvPr>
        </p:nvSpPr>
        <p:spPr/>
        <p:txBody>
          <a:bodyPr>
            <a:normAutofit fontScale="92500" lnSpcReduction="10000"/>
          </a:bodyPr>
          <a:lstStyle/>
          <a:p>
            <a:r>
              <a:rPr lang="en-US" dirty="0"/>
              <a:t>Graph models are extensively used in the study of  transportation networks.</a:t>
            </a:r>
          </a:p>
          <a:p>
            <a:r>
              <a:rPr lang="en-US" dirty="0"/>
              <a:t>Airline networks can be modeled using directed </a:t>
            </a:r>
            <a:r>
              <a:rPr lang="en-US" dirty="0" err="1"/>
              <a:t>multigraphs</a:t>
            </a:r>
            <a:r>
              <a:rPr lang="en-US" dirty="0"/>
              <a:t> where</a:t>
            </a:r>
          </a:p>
          <a:p>
            <a:pPr lvl="1"/>
            <a:r>
              <a:rPr lang="en-US" dirty="0"/>
              <a:t>airports are represented by vertices</a:t>
            </a:r>
          </a:p>
          <a:p>
            <a:pPr lvl="1"/>
            <a:r>
              <a:rPr lang="en-US" dirty="0"/>
              <a:t>each flight is represented by  a directed edge from the vertex representing the departure airport to the vertex representing the destination airport</a:t>
            </a:r>
          </a:p>
          <a:p>
            <a:r>
              <a:rPr lang="en-US" dirty="0"/>
              <a:t>Road networks can be modeled using graphs where</a:t>
            </a:r>
          </a:p>
          <a:p>
            <a:pPr lvl="1"/>
            <a:r>
              <a:rPr lang="en-US" dirty="0"/>
              <a:t>vertices represent intersections and edges represent roads.</a:t>
            </a:r>
          </a:p>
          <a:p>
            <a:pPr lvl="1"/>
            <a:r>
              <a:rPr lang="en-US" dirty="0"/>
              <a:t>undirected edges represent two-way roads and directed edges represent one-way roads.</a:t>
            </a:r>
          </a:p>
        </p:txBody>
      </p:sp>
    </p:spTree>
    <p:extLst>
      <p:ext uri="{BB962C8B-B14F-4D97-AF65-F5344CB8AC3E}">
        <p14:creationId xmlns:p14="http://schemas.microsoft.com/office/powerpoint/2010/main" val="417562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Design Applications</a:t>
            </a:r>
          </a:p>
        </p:txBody>
      </p:sp>
      <p:sp>
        <p:nvSpPr>
          <p:cNvPr id="3" name="Content Placeholder 2"/>
          <p:cNvSpPr>
            <a:spLocks noGrp="1"/>
          </p:cNvSpPr>
          <p:nvPr>
            <p:ph idx="1"/>
          </p:nvPr>
        </p:nvSpPr>
        <p:spPr/>
        <p:txBody>
          <a:bodyPr>
            <a:normAutofit fontScale="70000" lnSpcReduction="20000"/>
          </a:bodyPr>
          <a:lstStyle/>
          <a:p>
            <a:r>
              <a:rPr lang="en-US" dirty="0"/>
              <a:t>Graph models are extensively used in software design. We will introduce two such models here; one representing the dependency between the modules of a software application and the other representing restrictions in the execution of statements in computer programs.</a:t>
            </a:r>
          </a:p>
          <a:p>
            <a:r>
              <a:rPr lang="en-US" dirty="0"/>
              <a:t>When a top-down approach is used to design software, the system is divided into modules, each performing a specific task.    </a:t>
            </a:r>
          </a:p>
          <a:p>
            <a:r>
              <a:rPr lang="en-US" dirty="0"/>
              <a:t>We use a </a:t>
            </a:r>
            <a:r>
              <a:rPr lang="en-US" i="1" dirty="0"/>
              <a:t>module dependency graph </a:t>
            </a:r>
            <a:r>
              <a:rPr lang="en-US" dirty="0"/>
              <a:t>to represent the dependency between these modules.  These dependencies need to be understood before coding can be done. </a:t>
            </a:r>
          </a:p>
          <a:p>
            <a:pPr lvl="1"/>
            <a:r>
              <a:rPr lang="en-US" dirty="0"/>
              <a:t>In a module dependency graph vertices represent software modules and there is an edge from one module to another if the second module depends on the first.</a:t>
            </a:r>
          </a:p>
          <a:p>
            <a:pPr marL="393192" lvl="1" indent="0">
              <a:buNone/>
            </a:pPr>
            <a:endParaRPr lang="en-US" dirty="0"/>
          </a:p>
          <a:p>
            <a:pPr marL="393192" lvl="1" indent="0">
              <a:buNone/>
            </a:pPr>
            <a:endParaRPr lang="en-US" dirty="0"/>
          </a:p>
          <a:p>
            <a:pPr marL="393192" lvl="1" indent="0">
              <a:buNone/>
            </a:pPr>
            <a:endParaRPr lang="en-US" dirty="0"/>
          </a:p>
          <a:p>
            <a:pPr marL="393192" lvl="1" indent="0">
              <a:buNone/>
            </a:pPr>
            <a:endParaRPr lang="en-US" dirty="0"/>
          </a:p>
          <a:p>
            <a:pPr marL="393192" lvl="1" indent="0">
              <a:buNone/>
            </a:pPr>
            <a:r>
              <a:rPr lang="en-US" dirty="0"/>
              <a:t> </a:t>
            </a:r>
          </a:p>
          <a:p>
            <a:endParaRPr lang="en-US" dirty="0"/>
          </a:p>
        </p:txBody>
      </p:sp>
      <p:pic>
        <p:nvPicPr>
          <p:cNvPr id="4" name="Picture 3" descr="FIGURE10.1.9.jpg"/>
          <p:cNvPicPr>
            <a:picLocks noChangeAspect="1"/>
          </p:cNvPicPr>
          <p:nvPr/>
        </p:nvPicPr>
        <p:blipFill>
          <a:blip r:embed="rId2" cstate="print"/>
          <a:stretch>
            <a:fillRect/>
          </a:stretch>
        </p:blipFill>
        <p:spPr>
          <a:xfrm>
            <a:off x="4978172" y="4724400"/>
            <a:ext cx="3416792" cy="1981200"/>
          </a:xfrm>
          <a:prstGeom prst="rect">
            <a:avLst/>
          </a:prstGeom>
        </p:spPr>
      </p:pic>
      <p:sp>
        <p:nvSpPr>
          <p:cNvPr id="5" name="TextBox 4"/>
          <p:cNvSpPr txBox="1"/>
          <p:nvPr/>
        </p:nvSpPr>
        <p:spPr>
          <a:xfrm>
            <a:off x="914400" y="5029200"/>
            <a:ext cx="4114800" cy="964367"/>
          </a:xfrm>
          <a:prstGeom prst="rect">
            <a:avLst/>
          </a:prstGeom>
          <a:noFill/>
        </p:spPr>
        <p:txBody>
          <a:bodyPr wrap="square" rtlCol="0">
            <a:spAutoFit/>
          </a:bodyPr>
          <a:lstStyle/>
          <a:p>
            <a:pPr>
              <a:lnSpc>
                <a:spcPts val="1700"/>
              </a:lnSpc>
            </a:pPr>
            <a:r>
              <a:rPr lang="en-US" b="1" dirty="0"/>
              <a:t>Example</a:t>
            </a:r>
            <a:r>
              <a:rPr lang="en-US" dirty="0"/>
              <a:t>: </a:t>
            </a:r>
            <a:r>
              <a:rPr lang="en-US" sz="1600" dirty="0"/>
              <a:t>The dependencies between the seven modules in the design of a web browser are represented by this module dependency graph.</a:t>
            </a:r>
          </a:p>
        </p:txBody>
      </p:sp>
    </p:spTree>
    <p:extLst>
      <p:ext uri="{BB962C8B-B14F-4D97-AF65-F5344CB8AC3E}">
        <p14:creationId xmlns:p14="http://schemas.microsoft.com/office/powerpoint/2010/main" val="232679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We can use a directed graph called a </a:t>
            </a:r>
            <a:r>
              <a:rPr lang="en-US" i="1" dirty="0"/>
              <a:t>precedence graph </a:t>
            </a:r>
            <a:r>
              <a:rPr lang="en-US" dirty="0"/>
              <a:t>to represent which statements must have already been executed before we execute each statement.</a:t>
            </a:r>
            <a:endParaRPr lang="en-US" b="1" dirty="0"/>
          </a:p>
          <a:p>
            <a:pPr lvl="1"/>
            <a:r>
              <a:rPr lang="en-US" dirty="0"/>
              <a:t> Vertices represent statements in a computer program</a:t>
            </a:r>
          </a:p>
          <a:p>
            <a:pPr lvl="1"/>
            <a:r>
              <a:rPr lang="en-US" dirty="0"/>
              <a:t>There is a directed edge from a vertex to a second vertex if the second vertex cannot be executed before the first</a:t>
            </a:r>
          </a:p>
          <a:p>
            <a:pPr lvl="1"/>
            <a:endParaRPr lang="en-US" dirty="0"/>
          </a:p>
          <a:p>
            <a:pPr lvl="1"/>
            <a:endParaRPr lang="en-US" dirty="0"/>
          </a:p>
          <a:p>
            <a:pPr lvl="1"/>
            <a:endParaRPr lang="en-US" dirty="0"/>
          </a:p>
          <a:p>
            <a:pPr lvl="1"/>
            <a:endParaRPr lang="en-US" dirty="0"/>
          </a:p>
          <a:p>
            <a:pPr lvl="1"/>
            <a:endParaRPr lang="en-US" dirty="0"/>
          </a:p>
          <a:p>
            <a:pPr marL="393192" lvl="1" indent="0">
              <a:buNone/>
            </a:pPr>
            <a:r>
              <a:rPr lang="en-US" dirty="0"/>
              <a:t>  </a:t>
            </a:r>
          </a:p>
          <a:p>
            <a:pPr marL="393192" lvl="1" indent="0">
              <a:buNone/>
            </a:pPr>
            <a:r>
              <a:rPr lang="en-US" dirty="0"/>
              <a:t> </a:t>
            </a:r>
          </a:p>
        </p:txBody>
      </p:sp>
      <p:sp>
        <p:nvSpPr>
          <p:cNvPr id="2" name="Title 1"/>
          <p:cNvSpPr>
            <a:spLocks noGrp="1"/>
          </p:cNvSpPr>
          <p:nvPr>
            <p:ph type="title"/>
          </p:nvPr>
        </p:nvSpPr>
        <p:spPr/>
        <p:txBody>
          <a:bodyPr>
            <a:normAutofit fontScale="90000"/>
          </a:bodyPr>
          <a:lstStyle/>
          <a:p>
            <a:r>
              <a:rPr lang="en-US" dirty="0"/>
              <a:t>Software Design Applications (</a:t>
            </a:r>
            <a:r>
              <a:rPr lang="en-US" i="1" dirty="0"/>
              <a:t>continued</a:t>
            </a:r>
            <a:r>
              <a:rPr lang="en-US" dirty="0"/>
              <a:t>)</a:t>
            </a:r>
          </a:p>
        </p:txBody>
      </p:sp>
      <p:pic>
        <p:nvPicPr>
          <p:cNvPr id="4" name="Content Placeholder 4" descr="09011.jpg"/>
          <p:cNvPicPr>
            <a:picLocks noChangeAspect="1"/>
          </p:cNvPicPr>
          <p:nvPr/>
        </p:nvPicPr>
        <p:blipFill>
          <a:blip r:embed="rId2" cstate="print"/>
          <a:stretch>
            <a:fillRect/>
          </a:stretch>
        </p:blipFill>
        <p:spPr>
          <a:xfrm>
            <a:off x="4886838" y="3886200"/>
            <a:ext cx="3233937" cy="2895600"/>
          </a:xfrm>
          <a:prstGeom prst="rect">
            <a:avLst/>
          </a:prstGeom>
        </p:spPr>
      </p:pic>
      <p:sp>
        <p:nvSpPr>
          <p:cNvPr id="6" name="TextBox 5"/>
          <p:cNvSpPr txBox="1"/>
          <p:nvPr/>
        </p:nvSpPr>
        <p:spPr>
          <a:xfrm>
            <a:off x="1143000" y="4071474"/>
            <a:ext cx="3429000" cy="1406795"/>
          </a:xfrm>
          <a:prstGeom prst="rect">
            <a:avLst/>
          </a:prstGeom>
          <a:noFill/>
        </p:spPr>
        <p:txBody>
          <a:bodyPr wrap="square" rtlCol="0">
            <a:spAutoFit/>
          </a:bodyPr>
          <a:lstStyle/>
          <a:p>
            <a:pPr>
              <a:lnSpc>
                <a:spcPts val="1700"/>
              </a:lnSpc>
            </a:pPr>
            <a:r>
              <a:rPr lang="en-US" b="1" dirty="0"/>
              <a:t>Example</a:t>
            </a:r>
            <a:r>
              <a:rPr lang="en-US" dirty="0"/>
              <a:t>: This precedence graph shows which statements must already have been executed before we can execute each of the six statements in the program.</a:t>
            </a:r>
          </a:p>
        </p:txBody>
      </p:sp>
    </p:spTree>
    <p:extLst>
      <p:ext uri="{BB962C8B-B14F-4D97-AF65-F5344CB8AC3E}">
        <p14:creationId xmlns:p14="http://schemas.microsoft.com/office/powerpoint/2010/main" val="280423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Applications</a:t>
            </a:r>
          </a:p>
        </p:txBody>
      </p:sp>
      <p:sp>
        <p:nvSpPr>
          <p:cNvPr id="3" name="Content Placeholder 2"/>
          <p:cNvSpPr>
            <a:spLocks noGrp="1"/>
          </p:cNvSpPr>
          <p:nvPr>
            <p:ph idx="1"/>
          </p:nvPr>
        </p:nvSpPr>
        <p:spPr>
          <a:xfrm>
            <a:off x="457200" y="1828800"/>
            <a:ext cx="8153400" cy="4191000"/>
          </a:xfrm>
        </p:spPr>
        <p:txBody>
          <a:bodyPr>
            <a:normAutofit fontScale="92500" lnSpcReduction="10000"/>
          </a:bodyPr>
          <a:lstStyle/>
          <a:p>
            <a:r>
              <a:rPr lang="en-US" dirty="0"/>
              <a:t>Graph models are used extensively in many areas of the biological science.  We will describe two such models, one to ecology and the other to molecular biology.</a:t>
            </a:r>
          </a:p>
          <a:p>
            <a:r>
              <a:rPr lang="en-US" i="1" dirty="0"/>
              <a:t>Niche overlap graphs </a:t>
            </a:r>
            <a:r>
              <a:rPr lang="en-US" dirty="0"/>
              <a:t>model competition between species in an ecosystem</a:t>
            </a:r>
          </a:p>
          <a:p>
            <a:pPr lvl="1"/>
            <a:r>
              <a:rPr lang="en-US" dirty="0"/>
              <a:t>Vertices represent species and an edge connects two vertices when they represent species who compete for food resources.</a:t>
            </a:r>
          </a:p>
          <a:p>
            <a:pPr lvl="1"/>
            <a:endParaRPr lang="en-US" dirty="0"/>
          </a:p>
          <a:p>
            <a:pPr lvl="1"/>
            <a:endParaRPr lang="en-US" dirty="0"/>
          </a:p>
          <a:p>
            <a:pPr lvl="1"/>
            <a:endParaRPr lang="en-US" dirty="0"/>
          </a:p>
          <a:p>
            <a:pPr marL="393192" lvl="1" indent="0">
              <a:buNone/>
            </a:pPr>
            <a:r>
              <a:rPr lang="en-US" dirty="0"/>
              <a:t> </a:t>
            </a:r>
          </a:p>
        </p:txBody>
      </p:sp>
      <p:pic>
        <p:nvPicPr>
          <p:cNvPr id="4" name="Picture 3" descr="09006.jpg"/>
          <p:cNvPicPr>
            <a:picLocks noChangeAspect="1"/>
          </p:cNvPicPr>
          <p:nvPr/>
        </p:nvPicPr>
        <p:blipFill>
          <a:blip r:embed="rId2" cstate="print"/>
          <a:stretch>
            <a:fillRect/>
          </a:stretch>
        </p:blipFill>
        <p:spPr>
          <a:xfrm>
            <a:off x="4348565" y="4402741"/>
            <a:ext cx="3042835" cy="2379059"/>
          </a:xfrm>
          <a:prstGeom prst="rect">
            <a:avLst/>
          </a:prstGeom>
        </p:spPr>
      </p:pic>
      <p:sp>
        <p:nvSpPr>
          <p:cNvPr id="6" name="TextBox 5"/>
          <p:cNvSpPr txBox="1"/>
          <p:nvPr/>
        </p:nvSpPr>
        <p:spPr>
          <a:xfrm>
            <a:off x="914400" y="4769834"/>
            <a:ext cx="2438400" cy="970779"/>
          </a:xfrm>
          <a:prstGeom prst="rect">
            <a:avLst/>
          </a:prstGeom>
          <a:noFill/>
        </p:spPr>
        <p:txBody>
          <a:bodyPr wrap="square" rtlCol="0">
            <a:spAutoFit/>
          </a:bodyPr>
          <a:lstStyle/>
          <a:p>
            <a:pPr>
              <a:lnSpc>
                <a:spcPts val="1700"/>
              </a:lnSpc>
            </a:pPr>
            <a:r>
              <a:rPr lang="en-US" b="1" dirty="0"/>
              <a:t>Example</a:t>
            </a:r>
            <a:r>
              <a:rPr lang="en-US" dirty="0"/>
              <a:t>: This is the niche overlap graph for a forest ecosystem with nine species.</a:t>
            </a:r>
          </a:p>
        </p:txBody>
      </p:sp>
    </p:spTree>
    <p:extLst>
      <p:ext uri="{BB962C8B-B14F-4D97-AF65-F5344CB8AC3E}">
        <p14:creationId xmlns:p14="http://schemas.microsoft.com/office/powerpoint/2010/main" val="212597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 and Graph Models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Biological Applications (</a:t>
            </a:r>
            <a:r>
              <a:rPr lang="en-US" i="1" dirty="0"/>
              <a:t>continued</a:t>
            </a:r>
            <a:r>
              <a:rPr lang="en-US" dirty="0"/>
              <a:t>)</a:t>
            </a:r>
          </a:p>
        </p:txBody>
      </p:sp>
      <p:sp>
        <p:nvSpPr>
          <p:cNvPr id="3" name="Content Placeholder 2"/>
          <p:cNvSpPr>
            <a:spLocks noGrp="1"/>
          </p:cNvSpPr>
          <p:nvPr>
            <p:ph idx="1"/>
          </p:nvPr>
        </p:nvSpPr>
        <p:spPr>
          <a:xfrm>
            <a:off x="457200" y="1828800"/>
            <a:ext cx="8153400" cy="4191000"/>
          </a:xfrm>
        </p:spPr>
        <p:txBody>
          <a:bodyPr>
            <a:normAutofit fontScale="77500" lnSpcReduction="20000"/>
          </a:bodyPr>
          <a:lstStyle/>
          <a:p>
            <a:r>
              <a:rPr lang="en-US" dirty="0"/>
              <a:t>We can model the interaction of proteins in a cell using a </a:t>
            </a:r>
            <a:r>
              <a:rPr lang="en-US" i="1" dirty="0"/>
              <a:t>protein interaction network.</a:t>
            </a:r>
          </a:p>
          <a:p>
            <a:r>
              <a:rPr lang="en-US" dirty="0"/>
              <a:t>In a </a:t>
            </a:r>
            <a:r>
              <a:rPr lang="en-US" i="1" dirty="0"/>
              <a:t>protein interaction graph</a:t>
            </a:r>
            <a:r>
              <a:rPr lang="en-US" dirty="0"/>
              <a:t>, vertices represent proteins  and vertices are connected by an edge if the proteins they represent interact.</a:t>
            </a:r>
          </a:p>
          <a:p>
            <a:r>
              <a:rPr lang="en-US" dirty="0"/>
              <a:t>Protein interaction graphs can be huge and can contain more than 100,000 vertices, each representing a different protein, and more than 1,000,000 edges, each representing an interaction between proteins</a:t>
            </a:r>
          </a:p>
          <a:p>
            <a:r>
              <a:rPr lang="en-US" dirty="0"/>
              <a:t>Protein interaction graphs are often split into smaller graphs, called </a:t>
            </a:r>
            <a:r>
              <a:rPr lang="en-US" i="1" dirty="0"/>
              <a:t>modules</a:t>
            </a:r>
            <a:r>
              <a:rPr lang="en-US" dirty="0"/>
              <a:t>,  which represent the interactions between proteins involved in a particular function.</a:t>
            </a:r>
          </a:p>
          <a:p>
            <a:pPr marL="0" indent="0">
              <a:buNone/>
            </a:pPr>
            <a:endParaRPr lang="en-US" dirty="0"/>
          </a:p>
          <a:p>
            <a:endParaRPr lang="en-US" dirty="0"/>
          </a:p>
          <a:p>
            <a:endParaRPr lang="en-US" dirty="0"/>
          </a:p>
          <a:p>
            <a:pPr marL="0" indent="0">
              <a:buNone/>
            </a:pPr>
            <a:r>
              <a:rPr lang="en-US" dirty="0"/>
              <a:t> </a:t>
            </a:r>
          </a:p>
        </p:txBody>
      </p:sp>
      <p:pic>
        <p:nvPicPr>
          <p:cNvPr id="4" name="Picture 3" descr="FIGURE10.1.12.jpg"/>
          <p:cNvPicPr>
            <a:picLocks noChangeAspect="1"/>
          </p:cNvPicPr>
          <p:nvPr/>
        </p:nvPicPr>
        <p:blipFill>
          <a:blip r:embed="rId2" cstate="print"/>
          <a:stretch>
            <a:fillRect/>
          </a:stretch>
        </p:blipFill>
        <p:spPr>
          <a:xfrm>
            <a:off x="4907032" y="4568095"/>
            <a:ext cx="2114550" cy="1789938"/>
          </a:xfrm>
          <a:prstGeom prst="rect">
            <a:avLst/>
          </a:prstGeom>
        </p:spPr>
      </p:pic>
      <p:sp>
        <p:nvSpPr>
          <p:cNvPr id="6" name="TextBox 5"/>
          <p:cNvSpPr txBox="1"/>
          <p:nvPr/>
        </p:nvSpPr>
        <p:spPr>
          <a:xfrm>
            <a:off x="838200" y="4724400"/>
            <a:ext cx="3352800" cy="922688"/>
          </a:xfrm>
          <a:prstGeom prst="rect">
            <a:avLst/>
          </a:prstGeom>
          <a:noFill/>
        </p:spPr>
        <p:txBody>
          <a:bodyPr wrap="square" rtlCol="0">
            <a:spAutoFit/>
          </a:bodyPr>
          <a:lstStyle/>
          <a:p>
            <a:pPr>
              <a:lnSpc>
                <a:spcPts val="1600"/>
              </a:lnSpc>
            </a:pPr>
            <a:r>
              <a:rPr lang="en-US" b="1" dirty="0"/>
              <a:t>Example</a:t>
            </a:r>
            <a:r>
              <a:rPr lang="en-US" dirty="0"/>
              <a:t>:  This is a module of the protein interaction graph of proteins that degrade RNA in a human cell.</a:t>
            </a:r>
          </a:p>
        </p:txBody>
      </p:sp>
    </p:spTree>
    <p:extLst>
      <p:ext uri="{BB962C8B-B14F-4D97-AF65-F5344CB8AC3E}">
        <p14:creationId xmlns:p14="http://schemas.microsoft.com/office/powerpoint/2010/main" val="4037265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 Terminology and Special Types of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Basic Terminology</a:t>
            </a:r>
          </a:p>
          <a:p>
            <a:r>
              <a:rPr lang="en-US" dirty="0"/>
              <a:t>Some Special Types of Graphs</a:t>
            </a:r>
          </a:p>
          <a:p>
            <a:r>
              <a:rPr lang="en-US" dirty="0"/>
              <a:t>Bipartite Graphs</a:t>
            </a:r>
          </a:p>
          <a:p>
            <a:r>
              <a:rPr lang="en-US" dirty="0"/>
              <a:t>Bipartite Graphs and </a:t>
            </a:r>
            <a:r>
              <a:rPr lang="en-US" dirty="0" err="1"/>
              <a:t>Matchings</a:t>
            </a:r>
            <a:r>
              <a:rPr lang="en-US" dirty="0"/>
              <a:t> (</a:t>
            </a:r>
            <a:r>
              <a:rPr lang="en-US" i="1" dirty="0"/>
              <a:t>not currently included in overheads</a:t>
            </a:r>
            <a:r>
              <a:rPr lang="en-US" dirty="0"/>
              <a:t>)</a:t>
            </a:r>
          </a:p>
          <a:p>
            <a:r>
              <a:rPr lang="en-US" dirty="0"/>
              <a:t>Some Applications of Special Types of Graphs (</a:t>
            </a:r>
            <a:r>
              <a:rPr lang="en-US" i="1" dirty="0"/>
              <a:t>not currently included in overheads</a:t>
            </a:r>
            <a:r>
              <a:rPr lang="en-US" dirty="0"/>
              <a:t>)</a:t>
            </a:r>
          </a:p>
          <a:p>
            <a:r>
              <a:rPr lang="en-US" dirty="0"/>
              <a:t>New Graphs from Old</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Terminology</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 </a:t>
            </a:r>
            <a:r>
              <a:rPr lang="en-US" b="1" dirty="0">
                <a:latin typeface="Cambria" pitchFamily="18" charset="0"/>
              </a:rPr>
              <a:t>1</a:t>
            </a:r>
            <a:r>
              <a:rPr lang="en-US" dirty="0"/>
              <a:t>. Two vertices </a:t>
            </a:r>
            <a:r>
              <a:rPr lang="en-US" i="1" dirty="0"/>
              <a:t>u</a:t>
            </a:r>
            <a:r>
              <a:rPr lang="en-US" dirty="0"/>
              <a:t>, </a:t>
            </a:r>
            <a:r>
              <a:rPr lang="en-US" i="1" dirty="0"/>
              <a:t>v</a:t>
            </a:r>
            <a:r>
              <a:rPr lang="en-US" dirty="0"/>
              <a:t> in  an undirected graph </a:t>
            </a:r>
            <a:r>
              <a:rPr lang="en-US" i="1" dirty="0"/>
              <a:t>G</a:t>
            </a:r>
            <a:r>
              <a:rPr lang="en-US" dirty="0"/>
              <a:t> are called </a:t>
            </a:r>
            <a:r>
              <a:rPr lang="en-US" i="1" dirty="0"/>
              <a:t>adjacent</a:t>
            </a:r>
            <a:r>
              <a:rPr lang="en-US" dirty="0"/>
              <a:t> (or </a:t>
            </a:r>
            <a:r>
              <a:rPr lang="en-US" i="1" dirty="0"/>
              <a:t>neighbors</a:t>
            </a:r>
            <a:r>
              <a:rPr lang="en-US" dirty="0"/>
              <a:t>)  in </a:t>
            </a:r>
            <a:r>
              <a:rPr lang="en-US" i="1" dirty="0"/>
              <a:t>G</a:t>
            </a:r>
            <a:r>
              <a:rPr lang="en-US" dirty="0"/>
              <a:t> if there is an edge </a:t>
            </a:r>
            <a:r>
              <a:rPr lang="en-US" i="1" dirty="0"/>
              <a:t>e</a:t>
            </a:r>
            <a:r>
              <a:rPr lang="en-US" dirty="0"/>
              <a:t> between </a:t>
            </a:r>
            <a:r>
              <a:rPr lang="en-US" i="1" dirty="0"/>
              <a:t>u</a:t>
            </a:r>
            <a:r>
              <a:rPr lang="en-US" dirty="0"/>
              <a:t> and </a:t>
            </a:r>
            <a:r>
              <a:rPr lang="en-US" i="1" dirty="0"/>
              <a:t>v</a:t>
            </a:r>
            <a:r>
              <a:rPr lang="en-US" dirty="0"/>
              <a:t>. Such an edge </a:t>
            </a:r>
            <a:r>
              <a:rPr lang="en-US" i="1" dirty="0"/>
              <a:t>e</a:t>
            </a:r>
            <a:r>
              <a:rPr lang="en-US" dirty="0"/>
              <a:t> is called </a:t>
            </a:r>
            <a:r>
              <a:rPr lang="en-US" i="1" dirty="0"/>
              <a:t>incident with </a:t>
            </a:r>
            <a:r>
              <a:rPr lang="en-US" dirty="0"/>
              <a:t>the vertices </a:t>
            </a:r>
            <a:r>
              <a:rPr lang="en-US" i="1" dirty="0"/>
              <a:t>u</a:t>
            </a:r>
            <a:r>
              <a:rPr lang="en-US" dirty="0"/>
              <a:t> and </a:t>
            </a:r>
            <a:r>
              <a:rPr lang="en-US" i="1" dirty="0"/>
              <a:t>v</a:t>
            </a:r>
            <a:r>
              <a:rPr lang="en-US" dirty="0"/>
              <a:t> and </a:t>
            </a:r>
            <a:r>
              <a:rPr lang="en-US" i="1" dirty="0"/>
              <a:t>e</a:t>
            </a:r>
            <a:r>
              <a:rPr lang="en-US" dirty="0"/>
              <a:t> is said to </a:t>
            </a:r>
            <a:r>
              <a:rPr lang="en-US" i="1" dirty="0"/>
              <a:t>connect u</a:t>
            </a:r>
            <a:r>
              <a:rPr lang="en-US" dirty="0"/>
              <a:t> and </a:t>
            </a:r>
            <a:r>
              <a:rPr lang="en-US" i="1" dirty="0"/>
              <a:t>v</a:t>
            </a:r>
            <a:r>
              <a:rPr lang="en-US" dirty="0"/>
              <a:t>. </a:t>
            </a:r>
          </a:p>
          <a:p>
            <a:pPr indent="0">
              <a:buNone/>
            </a:pPr>
            <a:endParaRPr lang="en-US" dirty="0"/>
          </a:p>
          <a:p>
            <a:pPr indent="0">
              <a:buNone/>
            </a:pPr>
            <a:r>
              <a:rPr lang="en-US" b="1" dirty="0"/>
              <a:t>Definition </a:t>
            </a:r>
            <a:r>
              <a:rPr lang="en-US" b="1" dirty="0">
                <a:latin typeface="Cambria" pitchFamily="18" charset="0"/>
              </a:rPr>
              <a:t>2</a:t>
            </a:r>
            <a:r>
              <a:rPr lang="en-US" dirty="0"/>
              <a:t>. The set of all neighbors of a vertex </a:t>
            </a:r>
            <a:r>
              <a:rPr lang="en-US" i="1" dirty="0"/>
              <a:t>v</a:t>
            </a:r>
            <a:r>
              <a:rPr lang="en-US" dirty="0"/>
              <a:t> of </a:t>
            </a:r>
            <a:r>
              <a:rPr lang="en-US" i="1" dirty="0"/>
              <a:t>G</a:t>
            </a:r>
            <a:r>
              <a:rPr lang="en-US" dirty="0"/>
              <a:t> = (</a:t>
            </a:r>
            <a:r>
              <a:rPr lang="en-US" i="1" dirty="0"/>
              <a:t>V</a:t>
            </a:r>
            <a:r>
              <a:rPr lang="en-US" dirty="0"/>
              <a:t>, </a:t>
            </a:r>
            <a:r>
              <a:rPr lang="en-US" i="1" dirty="0"/>
              <a:t>E</a:t>
            </a:r>
            <a:r>
              <a:rPr lang="en-US" dirty="0"/>
              <a:t>), denoted by </a:t>
            </a:r>
            <a:r>
              <a:rPr lang="en-US" i="1" dirty="0"/>
              <a:t>N</a:t>
            </a:r>
            <a:r>
              <a:rPr lang="en-US" dirty="0"/>
              <a:t>(</a:t>
            </a:r>
            <a:r>
              <a:rPr lang="en-US" i="1" dirty="0"/>
              <a:t>v</a:t>
            </a:r>
            <a:r>
              <a:rPr lang="en-US" dirty="0"/>
              <a:t>), is called the </a:t>
            </a:r>
            <a:r>
              <a:rPr lang="en-US" i="1" dirty="0"/>
              <a:t>neighborhood</a:t>
            </a:r>
            <a:r>
              <a:rPr lang="en-US" dirty="0"/>
              <a:t> of </a:t>
            </a:r>
            <a:r>
              <a:rPr lang="en-US" i="1" dirty="0"/>
              <a:t>v</a:t>
            </a:r>
            <a:r>
              <a:rPr lang="en-US" dirty="0"/>
              <a:t>. If </a:t>
            </a:r>
            <a:r>
              <a:rPr lang="en-US" i="1" dirty="0"/>
              <a:t>A</a:t>
            </a:r>
            <a:r>
              <a:rPr lang="en-US" dirty="0"/>
              <a:t> is a subset of </a:t>
            </a:r>
            <a:r>
              <a:rPr lang="en-US" i="1" dirty="0"/>
              <a:t>V</a:t>
            </a:r>
            <a:r>
              <a:rPr lang="en-US" dirty="0"/>
              <a:t>, we denote by </a:t>
            </a:r>
            <a:r>
              <a:rPr lang="en-US" i="1" dirty="0"/>
              <a:t>N</a:t>
            </a:r>
            <a:r>
              <a:rPr lang="en-US" dirty="0"/>
              <a:t>(</a:t>
            </a:r>
            <a:r>
              <a:rPr lang="en-US" i="1" dirty="0"/>
              <a:t>A</a:t>
            </a:r>
            <a:r>
              <a:rPr lang="en-US" dirty="0"/>
              <a:t>) the set of all vertices in </a:t>
            </a:r>
            <a:r>
              <a:rPr lang="en-US" i="1" dirty="0"/>
              <a:t>G</a:t>
            </a:r>
            <a:r>
              <a:rPr lang="en-US" dirty="0"/>
              <a:t> that are adjacent to at least one vertex in </a:t>
            </a:r>
            <a:r>
              <a:rPr lang="en-US" i="1" dirty="0"/>
              <a:t>A</a:t>
            </a:r>
            <a:r>
              <a:rPr lang="en-US" dirty="0"/>
              <a:t>. So,</a:t>
            </a:r>
          </a:p>
          <a:p>
            <a:pPr indent="0">
              <a:buNone/>
            </a:pPr>
            <a:r>
              <a:rPr lang="en-US" dirty="0"/>
              <a:t> </a:t>
            </a:r>
          </a:p>
          <a:p>
            <a:pPr indent="0">
              <a:buNone/>
            </a:pPr>
            <a:r>
              <a:rPr lang="en-US" b="1" dirty="0"/>
              <a:t>Definition </a:t>
            </a:r>
            <a:r>
              <a:rPr lang="en-US" b="1" dirty="0">
                <a:latin typeface="Cambria" pitchFamily="18" charset="0"/>
              </a:rPr>
              <a:t>3</a:t>
            </a:r>
            <a:r>
              <a:rPr lang="en-US" dirty="0"/>
              <a:t>. The </a:t>
            </a:r>
            <a:r>
              <a:rPr lang="en-US" i="1" dirty="0"/>
              <a:t>degree of a vertex in a undirected graph </a:t>
            </a:r>
            <a:r>
              <a:rPr lang="en-US" dirty="0"/>
              <a:t>is the number of edges incident with it, except that a loop at a vertex contributes two to the degree of that vertex. The degree of the vertex </a:t>
            </a:r>
            <a:r>
              <a:rPr lang="en-US" i="1" dirty="0"/>
              <a:t>v</a:t>
            </a:r>
            <a:r>
              <a:rPr lang="en-US" dirty="0"/>
              <a:t> is denoted by </a:t>
            </a:r>
            <a:r>
              <a:rPr lang="en-US" dirty="0" err="1"/>
              <a:t>deg</a:t>
            </a:r>
            <a:r>
              <a:rPr lang="en-US" dirty="0"/>
              <a:t>(</a:t>
            </a:r>
            <a:r>
              <a:rPr lang="en-US" i="1" dirty="0"/>
              <a:t>v</a:t>
            </a:r>
            <a:r>
              <a:rPr lang="en-US" dirty="0"/>
              <a:t>).</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486400" y="4285456"/>
            <a:ext cx="2217420" cy="2838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85000" lnSpcReduction="20000"/>
          </a:bodyPr>
          <a:lstStyle/>
          <a:p>
            <a:pPr indent="0">
              <a:buNone/>
            </a:pPr>
            <a:r>
              <a:rPr lang="en-US" b="1" dirty="0"/>
              <a:t>Example</a:t>
            </a:r>
            <a:r>
              <a:rPr lang="en-US" dirty="0"/>
              <a:t>:  What are the  degrees  and neighborhoods of the vertices in the graphs </a:t>
            </a:r>
            <a:r>
              <a:rPr lang="en-US" i="1" dirty="0"/>
              <a:t>G</a:t>
            </a:r>
            <a:r>
              <a:rPr lang="en-US" dirty="0"/>
              <a:t> and </a:t>
            </a:r>
            <a:r>
              <a:rPr lang="en-US" i="1" dirty="0"/>
              <a:t>H</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b="1" dirty="0"/>
          </a:p>
          <a:p>
            <a:pPr indent="0">
              <a:buNone/>
            </a:pPr>
            <a:r>
              <a:rPr lang="en-US" b="1" dirty="0"/>
              <a:t>Solution</a:t>
            </a:r>
            <a:r>
              <a:rPr lang="en-US" dirty="0"/>
              <a:t>: </a:t>
            </a:r>
          </a:p>
          <a:p>
            <a:pPr indent="0">
              <a:buNone/>
            </a:pPr>
            <a:r>
              <a:rPr lang="en-US" i="1" dirty="0"/>
              <a:t>G</a:t>
            </a:r>
            <a:r>
              <a:rPr lang="en-US" dirty="0"/>
              <a:t>:    </a:t>
            </a:r>
            <a:r>
              <a:rPr lang="en-US" dirty="0" err="1"/>
              <a:t>deg</a:t>
            </a:r>
            <a:r>
              <a:rPr lang="en-US" dirty="0"/>
              <a:t>(</a:t>
            </a:r>
            <a:r>
              <a:rPr lang="en-US" i="1" dirty="0"/>
              <a:t>a</a:t>
            </a:r>
            <a:r>
              <a:rPr lang="en-US" dirty="0"/>
              <a:t>) = </a:t>
            </a:r>
            <a:r>
              <a:rPr lang="en-US" dirty="0">
                <a:latin typeface="Cambria" pitchFamily="18" charset="0"/>
              </a:rPr>
              <a:t>2</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c</a:t>
            </a:r>
            <a:r>
              <a:rPr lang="en-US" dirty="0"/>
              <a:t>) = </a:t>
            </a:r>
            <a:r>
              <a:rPr lang="en-US" dirty="0" err="1"/>
              <a:t>deg</a:t>
            </a:r>
            <a:r>
              <a:rPr lang="en-US" dirty="0"/>
              <a:t>(</a:t>
            </a:r>
            <a:r>
              <a:rPr lang="en-US" i="1" dirty="0"/>
              <a:t>f </a:t>
            </a:r>
            <a:r>
              <a:rPr lang="en-US" dirty="0"/>
              <a:t>) = </a:t>
            </a:r>
            <a:r>
              <a:rPr lang="en-US" dirty="0">
                <a:latin typeface="Cambria" pitchFamily="18" charset="0"/>
              </a:rPr>
              <a:t>4</a:t>
            </a:r>
            <a:r>
              <a:rPr lang="en-US" dirty="0"/>
              <a:t>, </a:t>
            </a:r>
            <a:r>
              <a:rPr lang="en-US" dirty="0" err="1"/>
              <a:t>deg</a:t>
            </a:r>
            <a:r>
              <a:rPr lang="en-US" dirty="0"/>
              <a:t>(</a:t>
            </a:r>
            <a:r>
              <a:rPr lang="en-US" i="1" dirty="0"/>
              <a:t>d </a:t>
            </a:r>
            <a:r>
              <a:rPr lang="en-US" dirty="0"/>
              <a:t>) = </a:t>
            </a:r>
            <a:r>
              <a:rPr lang="en-US" dirty="0">
                <a:latin typeface="Cambria" pitchFamily="18" charset="0"/>
              </a:rPr>
              <a:t>1,</a:t>
            </a:r>
            <a:r>
              <a:rPr lang="en-US" dirty="0"/>
              <a:t>  </a:t>
            </a:r>
          </a:p>
          <a:p>
            <a:pPr indent="0">
              <a:buNone/>
            </a:pPr>
            <a:r>
              <a:rPr lang="en-US" dirty="0"/>
              <a:t>        </a:t>
            </a:r>
            <a:r>
              <a:rPr lang="en-US" dirty="0" err="1"/>
              <a:t>deg</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dirty="0"/>
              <a:t>(</a:t>
            </a:r>
            <a:r>
              <a:rPr lang="en-US" i="1" dirty="0"/>
              <a:t>g</a:t>
            </a:r>
            <a:r>
              <a:rPr lang="en-US" dirty="0"/>
              <a:t>) = </a:t>
            </a:r>
            <a:r>
              <a:rPr lang="en-US" dirty="0">
                <a:latin typeface="Cambria" pitchFamily="18" charset="0"/>
              </a:rPr>
              <a:t>0.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f </a:t>
            </a:r>
            <a:r>
              <a:rPr lang="en-US" dirty="0"/>
              <a:t>}, </a:t>
            </a:r>
            <a:r>
              <a:rPr lang="en-US" i="1" dirty="0"/>
              <a:t>N</a:t>
            </a:r>
            <a:r>
              <a:rPr lang="en-US" dirty="0"/>
              <a:t>(</a:t>
            </a:r>
            <a:r>
              <a:rPr lang="en-US" i="1" dirty="0"/>
              <a:t>b</a:t>
            </a:r>
            <a:r>
              <a:rPr lang="en-US" dirty="0"/>
              <a:t>) = {</a:t>
            </a:r>
            <a:r>
              <a:rPr lang="en-US" i="1" dirty="0"/>
              <a:t>a, c, e, f </a:t>
            </a:r>
            <a:r>
              <a:rPr lang="en-US" dirty="0"/>
              <a:t>},</a:t>
            </a:r>
            <a:r>
              <a:rPr lang="en-US" i="1" dirty="0"/>
              <a:t> N</a:t>
            </a:r>
            <a:r>
              <a:rPr lang="en-US" dirty="0"/>
              <a:t>(</a:t>
            </a:r>
            <a:r>
              <a:rPr lang="en-US" i="1" dirty="0"/>
              <a:t>c</a:t>
            </a:r>
            <a:r>
              <a:rPr lang="en-US" dirty="0"/>
              <a:t>) = {</a:t>
            </a:r>
            <a:r>
              <a:rPr lang="en-US" i="1" dirty="0"/>
              <a:t>b, d, e, f </a:t>
            </a:r>
            <a:r>
              <a:rPr lang="en-US" dirty="0"/>
              <a:t>},</a:t>
            </a:r>
            <a:r>
              <a:rPr lang="en-US" i="1" dirty="0"/>
              <a:t> N</a:t>
            </a:r>
            <a:r>
              <a:rPr lang="en-US" dirty="0"/>
              <a:t>(</a:t>
            </a:r>
            <a:r>
              <a:rPr lang="en-US" i="1" dirty="0"/>
              <a:t>d</a:t>
            </a:r>
            <a:r>
              <a:rPr lang="en-US" dirty="0"/>
              <a:t>) = {</a:t>
            </a:r>
            <a:r>
              <a:rPr lang="en-US" i="1" dirty="0"/>
              <a:t>c</a:t>
            </a:r>
            <a:r>
              <a:rPr lang="en-US" dirty="0"/>
              <a:t>},  </a:t>
            </a:r>
          </a:p>
          <a:p>
            <a:pPr indent="0">
              <a:buNone/>
            </a:pPr>
            <a:r>
              <a:rPr lang="en-US" i="1" dirty="0"/>
              <a:t>         N</a:t>
            </a:r>
            <a:r>
              <a:rPr lang="en-US" dirty="0"/>
              <a:t>(</a:t>
            </a:r>
            <a:r>
              <a:rPr lang="en-US" i="1" dirty="0"/>
              <a:t>e</a:t>
            </a:r>
            <a:r>
              <a:rPr lang="en-US" dirty="0"/>
              <a:t>) = {</a:t>
            </a:r>
            <a:r>
              <a:rPr lang="en-US" i="1" dirty="0"/>
              <a:t>b, c , f </a:t>
            </a:r>
            <a:r>
              <a:rPr lang="en-US" dirty="0"/>
              <a:t>}, </a:t>
            </a:r>
            <a:r>
              <a:rPr lang="en-US" i="1" dirty="0"/>
              <a:t>N</a:t>
            </a:r>
            <a:r>
              <a:rPr lang="en-US" dirty="0"/>
              <a:t>(</a:t>
            </a:r>
            <a:r>
              <a:rPr lang="en-US" i="1" dirty="0"/>
              <a:t>f</a:t>
            </a:r>
            <a:r>
              <a:rPr lang="en-US" dirty="0"/>
              <a:t>) = {</a:t>
            </a:r>
            <a:r>
              <a:rPr lang="en-US" i="1" dirty="0"/>
              <a:t>a</a:t>
            </a:r>
            <a:r>
              <a:rPr lang="en-US" dirty="0"/>
              <a:t>, </a:t>
            </a:r>
            <a:r>
              <a:rPr lang="en-US" i="1" dirty="0"/>
              <a:t>b, c, e</a:t>
            </a:r>
            <a:r>
              <a:rPr lang="en-US" dirty="0"/>
              <a:t>},</a:t>
            </a:r>
            <a:r>
              <a:rPr lang="en-US" i="1" dirty="0"/>
              <a:t> N</a:t>
            </a:r>
            <a:r>
              <a:rPr lang="en-US" dirty="0"/>
              <a:t>(</a:t>
            </a:r>
            <a:r>
              <a:rPr lang="en-US" i="1" dirty="0"/>
              <a:t>g</a:t>
            </a:r>
            <a:r>
              <a:rPr lang="en-US" dirty="0"/>
              <a:t>) = </a:t>
            </a:r>
            <a:r>
              <a:rPr lang="en-US" dirty="0">
                <a:sym typeface="Symbol"/>
              </a:rPr>
              <a:t></a:t>
            </a:r>
            <a:r>
              <a:rPr lang="en-US" dirty="0"/>
              <a:t> . </a:t>
            </a:r>
          </a:p>
          <a:p>
            <a:pPr indent="0">
              <a:buNone/>
            </a:pPr>
            <a:r>
              <a:rPr lang="en-US" i="1" dirty="0"/>
              <a:t>H</a:t>
            </a:r>
            <a:r>
              <a:rPr lang="en-US" dirty="0"/>
              <a:t>:    </a:t>
            </a:r>
            <a:r>
              <a:rPr lang="en-US" dirty="0" err="1"/>
              <a:t>deg</a:t>
            </a:r>
            <a:r>
              <a:rPr lang="en-US" dirty="0"/>
              <a:t>(</a:t>
            </a:r>
            <a:r>
              <a:rPr lang="en-US" i="1" dirty="0"/>
              <a:t>a</a:t>
            </a:r>
            <a:r>
              <a:rPr lang="en-US" dirty="0"/>
              <a:t>) = </a:t>
            </a:r>
            <a:r>
              <a:rPr lang="en-US" dirty="0">
                <a:latin typeface="Cambria" pitchFamily="18" charset="0"/>
              </a:rPr>
              <a:t>4</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e</a:t>
            </a:r>
            <a:r>
              <a:rPr lang="en-US" dirty="0"/>
              <a:t>) = </a:t>
            </a:r>
            <a:r>
              <a:rPr lang="en-US" dirty="0">
                <a:latin typeface="Cambria" pitchFamily="18" charset="0"/>
              </a:rPr>
              <a:t>6</a:t>
            </a:r>
            <a:r>
              <a:rPr lang="en-US" dirty="0"/>
              <a:t>,  </a:t>
            </a:r>
            <a:r>
              <a:rPr lang="en-US" dirty="0" err="1"/>
              <a:t>deg</a:t>
            </a:r>
            <a:r>
              <a:rPr lang="en-US" dirty="0"/>
              <a:t>(</a:t>
            </a:r>
            <a:r>
              <a:rPr lang="en-US" i="1" dirty="0"/>
              <a:t>c</a:t>
            </a:r>
            <a:r>
              <a:rPr lang="en-US" dirty="0"/>
              <a:t>) = </a:t>
            </a:r>
            <a:r>
              <a:rPr lang="en-US" dirty="0">
                <a:latin typeface="Cambria" pitchFamily="18" charset="0"/>
              </a:rPr>
              <a:t>1,</a:t>
            </a:r>
            <a:r>
              <a:rPr lang="en-US" dirty="0"/>
              <a:t> </a:t>
            </a:r>
            <a:r>
              <a:rPr lang="en-US" dirty="0" err="1"/>
              <a:t>deg</a:t>
            </a:r>
            <a:r>
              <a:rPr lang="en-US" dirty="0"/>
              <a:t>(</a:t>
            </a:r>
            <a:r>
              <a:rPr lang="en-US" i="1" dirty="0"/>
              <a:t>d</a:t>
            </a:r>
            <a:r>
              <a:rPr lang="en-US" dirty="0"/>
              <a:t>) = </a:t>
            </a:r>
            <a:r>
              <a:rPr lang="en-US" dirty="0">
                <a:latin typeface="Cambria" pitchFamily="18" charset="0"/>
              </a:rPr>
              <a:t>5.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d, e</a:t>
            </a:r>
            <a:r>
              <a:rPr lang="en-US" dirty="0"/>
              <a:t>},  </a:t>
            </a:r>
            <a:r>
              <a:rPr lang="en-US" i="1" dirty="0"/>
              <a:t>N</a:t>
            </a:r>
            <a:r>
              <a:rPr lang="en-US" dirty="0"/>
              <a:t>(</a:t>
            </a:r>
            <a:r>
              <a:rPr lang="en-US" i="1" dirty="0"/>
              <a:t>b</a:t>
            </a:r>
            <a:r>
              <a:rPr lang="en-US" dirty="0"/>
              <a:t>) = {</a:t>
            </a:r>
            <a:r>
              <a:rPr lang="en-US" i="1" dirty="0"/>
              <a:t>a, b, c, d, e</a:t>
            </a:r>
            <a:r>
              <a:rPr lang="en-US" dirty="0"/>
              <a:t>},</a:t>
            </a:r>
            <a:r>
              <a:rPr lang="en-US" i="1" dirty="0"/>
              <a:t> N</a:t>
            </a:r>
            <a:r>
              <a:rPr lang="en-US" dirty="0"/>
              <a:t>(</a:t>
            </a:r>
            <a:r>
              <a:rPr lang="en-US" i="1" dirty="0"/>
              <a:t>c</a:t>
            </a:r>
            <a:r>
              <a:rPr lang="en-US" dirty="0"/>
              <a:t>) = {</a:t>
            </a:r>
            <a:r>
              <a:rPr lang="en-US" i="1" dirty="0"/>
              <a:t>b</a:t>
            </a:r>
            <a:r>
              <a:rPr lang="en-US" dirty="0"/>
              <a:t>},</a:t>
            </a:r>
            <a:r>
              <a:rPr lang="en-US" i="1" dirty="0"/>
              <a:t> </a:t>
            </a:r>
          </a:p>
          <a:p>
            <a:pPr indent="0">
              <a:buNone/>
            </a:pPr>
            <a:r>
              <a:rPr lang="en-US" i="1" dirty="0"/>
              <a:t>         N</a:t>
            </a:r>
            <a:r>
              <a:rPr lang="en-US" dirty="0"/>
              <a:t>(</a:t>
            </a:r>
            <a:r>
              <a:rPr lang="en-US" i="1" dirty="0"/>
              <a:t>d</a:t>
            </a:r>
            <a:r>
              <a:rPr lang="en-US" dirty="0"/>
              <a:t>) = {</a:t>
            </a:r>
            <a:r>
              <a:rPr lang="en-US" i="1" dirty="0"/>
              <a:t>a, b, e</a:t>
            </a:r>
            <a:r>
              <a:rPr lang="en-US" dirty="0"/>
              <a:t>},  </a:t>
            </a:r>
            <a:r>
              <a:rPr lang="en-US" i="1" dirty="0"/>
              <a:t>N</a:t>
            </a:r>
            <a:r>
              <a:rPr lang="en-US" dirty="0"/>
              <a:t>(</a:t>
            </a:r>
            <a:r>
              <a:rPr lang="en-US" i="1" dirty="0"/>
              <a:t>e</a:t>
            </a:r>
            <a:r>
              <a:rPr lang="en-US" dirty="0"/>
              <a:t>) = {</a:t>
            </a:r>
            <a:r>
              <a:rPr lang="en-US" i="1" dirty="0"/>
              <a:t>a, b ,d</a:t>
            </a:r>
            <a:r>
              <a:rPr lang="en-US" dirty="0"/>
              <a:t>}. </a:t>
            </a:r>
          </a:p>
          <a:p>
            <a:pPr marL="731520" indent="-457200"/>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524000"/>
            <a:ext cx="6534841" cy="2039874"/>
          </a:xfrm>
          <a:prstGeom prst="rect">
            <a:avLst/>
          </a:prstGeom>
        </p:spPr>
      </p:pic>
      <p:sp>
        <p:nvSpPr>
          <p:cNvPr id="2" name="Title 1"/>
          <p:cNvSpPr>
            <a:spLocks noGrp="1"/>
          </p:cNvSpPr>
          <p:nvPr>
            <p:ph type="title"/>
          </p:nvPr>
        </p:nvSpPr>
        <p:spPr>
          <a:xfrm>
            <a:off x="469641" y="0"/>
            <a:ext cx="8229600" cy="667512"/>
          </a:xfrm>
        </p:spPr>
        <p:txBody>
          <a:bodyPr>
            <a:normAutofit/>
          </a:bodyPr>
          <a:lstStyle/>
          <a:p>
            <a:r>
              <a:rPr lang="en-US" sz="3600" dirty="0"/>
              <a:t>Degrees and Neighborhoods of Vertices</a:t>
            </a:r>
          </a:p>
        </p:txBody>
      </p:sp>
    </p:spTree>
    <p:extLst>
      <p:ext uri="{BB962C8B-B14F-4D97-AF65-F5344CB8AC3E}">
        <p14:creationId xmlns:p14="http://schemas.microsoft.com/office/powerpoint/2010/main" val="231922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080"/>
            <a:ext cx="8229600" cy="551688"/>
          </a:xfrm>
        </p:spPr>
        <p:txBody>
          <a:bodyPr>
            <a:normAutofit fontScale="90000"/>
          </a:bodyPr>
          <a:lstStyle/>
          <a:p>
            <a:r>
              <a:rPr lang="en-US" sz="3600" dirty="0"/>
              <a:t>Degrees of Vertices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295400"/>
                <a:ext cx="8229600" cy="5029200"/>
              </a:xfrm>
            </p:spPr>
            <p:txBody>
              <a:bodyPr>
                <a:noAutofit/>
              </a:bodyPr>
              <a:lstStyle/>
              <a:p>
                <a:pPr indent="0">
                  <a:buNone/>
                </a:pPr>
                <a:endParaRPr lang="en-US" sz="1200" dirty="0"/>
              </a:p>
              <a:p>
                <a:pPr indent="0">
                  <a:buNone/>
                </a:pPr>
                <a:r>
                  <a:rPr lang="en-US" sz="2000" b="1" dirty="0"/>
                  <a:t>Theorem </a:t>
                </a:r>
                <a:r>
                  <a:rPr lang="en-US" sz="2000" b="1" dirty="0">
                    <a:latin typeface="Cambria" pitchFamily="18" charset="0"/>
                  </a:rPr>
                  <a:t>1 </a:t>
                </a:r>
                <a:r>
                  <a:rPr lang="en-US" sz="2000" b="1" dirty="0"/>
                  <a:t>(</a:t>
                </a:r>
                <a:r>
                  <a:rPr lang="en-US" sz="2000" b="1" i="1" dirty="0"/>
                  <a:t>Handshaking Theorem</a:t>
                </a:r>
                <a:r>
                  <a:rPr lang="en-US" sz="2000" b="1" dirty="0"/>
                  <a:t>)</a:t>
                </a:r>
                <a:r>
                  <a:rPr lang="en-US" sz="2000" dirty="0"/>
                  <a:t>:  If  </a:t>
                </a:r>
                <a:r>
                  <a:rPr lang="en-US" sz="2000" i="1" dirty="0"/>
                  <a:t>G</a:t>
                </a:r>
                <a:r>
                  <a:rPr lang="en-US" sz="2000" dirty="0"/>
                  <a:t> = (</a:t>
                </a:r>
                <a:r>
                  <a:rPr lang="en-US" sz="2000" i="1" dirty="0"/>
                  <a:t>V</a:t>
                </a:r>
                <a:r>
                  <a:rPr lang="en-US" sz="2000" dirty="0"/>
                  <a:t>,</a:t>
                </a:r>
                <a:r>
                  <a:rPr lang="en-US" sz="2000" i="1" dirty="0"/>
                  <a:t>E</a:t>
                </a:r>
                <a:r>
                  <a:rPr lang="en-US" sz="2000" dirty="0"/>
                  <a:t>) is  an undirected graph with </a:t>
                </a:r>
                <a:r>
                  <a:rPr lang="en-US" sz="2000" i="1" dirty="0"/>
                  <a:t>m</a:t>
                </a:r>
                <a:r>
                  <a:rPr lang="en-US" sz="2000" dirty="0"/>
                  <a:t> edges, then</a:t>
                </a:r>
              </a:p>
              <a:p>
                <a:pPr>
                  <a:buNone/>
                </a:pPr>
                <a14:m>
                  <m:oMathPara xmlns:m="http://schemas.openxmlformats.org/officeDocument/2006/math">
                    <m:oMathParaPr>
                      <m:jc m:val="centerGroup"/>
                    </m:oMathParaPr>
                    <m:oMath xmlns:m="http://schemas.openxmlformats.org/officeDocument/2006/math">
                      <m:r>
                        <a:rPr lang="en-US" sz="2000" i="1">
                          <a:latin typeface="Cambria Math"/>
                        </a:rPr>
                        <m:t>2</m:t>
                      </m:r>
                      <m:r>
                        <a:rPr lang="en-US" sz="2000" i="1">
                          <a:latin typeface="Cambria Math"/>
                        </a:rPr>
                        <m:t>𝑚</m:t>
                      </m:r>
                      <m:r>
                        <a:rPr lang="en-US" sz="2000" i="1">
                          <a:latin typeface="Cambria Math"/>
                        </a:rPr>
                        <m:t>=</m:t>
                      </m:r>
                      <m:nary>
                        <m:naryPr>
                          <m:chr m:val="∑"/>
                          <m:limLoc m:val="subSup"/>
                          <m:supHide m:val="on"/>
                          <m:ctrlPr>
                            <a:rPr lang="en-US" sz="2000" i="1">
                              <a:latin typeface="Cambria Math" panose="02040503050406030204" pitchFamily="18" charset="0"/>
                            </a:rPr>
                          </m:ctrlPr>
                        </m:naryPr>
                        <m:sub>
                          <m:r>
                            <m:rPr>
                              <m:brk m:alnAt="9"/>
                            </m:rPr>
                            <a:rPr lang="en-US" sz="2000" i="1">
                              <a:latin typeface="Cambria Math"/>
                            </a:rPr>
                            <m:t>𝑣</m:t>
                          </m:r>
                          <m:r>
                            <a:rPr lang="en-US" sz="2000" i="1">
                              <a:latin typeface="Cambria Math"/>
                              <a:ea typeface="Cambria Math"/>
                            </a:rPr>
                            <m:t>∈</m:t>
                          </m:r>
                          <m:r>
                            <a:rPr lang="en-US" sz="2000" i="1">
                              <a:latin typeface="Cambria Math"/>
                              <a:ea typeface="Cambria Math"/>
                            </a:rPr>
                            <m:t>𝑉</m:t>
                          </m:r>
                        </m:sub>
                        <m:sup/>
                        <m:e>
                          <m:r>
                            <m:rPr>
                              <m:sty m:val="p"/>
                            </m:rPr>
                            <a:rPr lang="en-US" sz="2000">
                              <a:latin typeface="Cambria Math"/>
                            </a:rPr>
                            <m:t>deg</m:t>
                          </m:r>
                          <m:r>
                            <a:rPr lang="en-US" sz="2000" i="1">
                              <a:latin typeface="Cambria Math"/>
                            </a:rPr>
                            <m:t>⁡(</m:t>
                          </m:r>
                          <m:r>
                            <a:rPr lang="en-US" sz="2000" i="1">
                              <a:latin typeface="Cambria Math"/>
                            </a:rPr>
                            <m:t>𝑣</m:t>
                          </m:r>
                          <m:r>
                            <a:rPr lang="en-US" sz="2000" i="1">
                              <a:latin typeface="Cambria Math"/>
                            </a:rPr>
                            <m:t>)</m:t>
                          </m:r>
                        </m:e>
                      </m:nary>
                    </m:oMath>
                  </m:oMathPara>
                </a14:m>
                <a:endParaRPr lang="en-US" sz="2000" dirty="0"/>
              </a:p>
              <a:p>
                <a:pPr marL="0" indent="0">
                  <a:buNone/>
                </a:pPr>
                <a:r>
                  <a:rPr lang="en-US" sz="2000" dirty="0"/>
                  <a:t>    </a:t>
                </a:r>
                <a:r>
                  <a:rPr lang="en-US" sz="2000" b="1" i="1" dirty="0"/>
                  <a:t>Proof</a:t>
                </a:r>
                <a:r>
                  <a:rPr lang="en-US" sz="2000" dirty="0"/>
                  <a:t>:</a:t>
                </a:r>
              </a:p>
              <a:p>
                <a:pPr>
                  <a:buNone/>
                </a:pPr>
                <a:r>
                  <a:rPr lang="en-US" sz="2000" dirty="0"/>
                  <a:t>    Each edge contributes twice to the degree count of all vertices. Hence, both the left-hand and right-hand sides of this equation equal twice the number of edges.</a:t>
                </a:r>
                <a:endParaRPr lang="en-US" sz="1200" dirty="0"/>
              </a:p>
              <a:p>
                <a:pPr>
                  <a:buNone/>
                </a:pPr>
                <a:r>
                  <a:rPr lang="en-US" sz="1200" i="1" dirty="0"/>
                  <a:t>      </a:t>
                </a:r>
                <a:r>
                  <a:rPr lang="en-US" sz="2000" i="1" dirty="0"/>
                  <a:t>Think about the graph where vertices represent the people at a party and an edge connects two people who have shaken hands.</a:t>
                </a:r>
              </a:p>
              <a:p>
                <a:pPr indent="0">
                  <a:buNone/>
                </a:pPr>
                <a:endParaRPr lang="en-US" sz="1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029200"/>
              </a:xfrm>
              <a:blipFill>
                <a:blip r:embed="rId2"/>
                <a:stretch>
                  <a:fillRect r="-1037"/>
                </a:stretch>
              </a:blipFill>
            </p:spPr>
            <p:txBody>
              <a:bodyPr/>
              <a:lstStyle/>
              <a:p>
                <a:r>
                  <a:rPr lang="en-US">
                    <a:noFill/>
                  </a:rPr>
                  <a:t> </a:t>
                </a:r>
              </a:p>
            </p:txBody>
          </p:sp>
        </mc:Fallback>
      </mc:AlternateContent>
      <p:sp>
        <p:nvSpPr>
          <p:cNvPr id="5" name="Isosceles Triangle 4"/>
          <p:cNvSpPr/>
          <p:nvPr/>
        </p:nvSpPr>
        <p:spPr>
          <a:xfrm rot="5400000" flipV="1">
            <a:off x="8279296"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43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Handshaking Theorem</a:t>
            </a:r>
          </a:p>
        </p:txBody>
      </p:sp>
      <p:sp>
        <p:nvSpPr>
          <p:cNvPr id="3" name="Content Placeholder 2"/>
          <p:cNvSpPr>
            <a:spLocks noGrp="1"/>
          </p:cNvSpPr>
          <p:nvPr>
            <p:ph idx="1"/>
          </p:nvPr>
        </p:nvSpPr>
        <p:spPr/>
        <p:txBody>
          <a:bodyPr>
            <a:normAutofit fontScale="85000" lnSpcReduction="20000"/>
          </a:bodyPr>
          <a:lstStyle/>
          <a:p>
            <a:pPr indent="0">
              <a:buNone/>
            </a:pPr>
            <a:r>
              <a:rPr lang="en-US" dirty="0"/>
              <a:t>We now give two examples illustrating the usefulness of the handshaking theorem.</a:t>
            </a:r>
          </a:p>
          <a:p>
            <a:pPr indent="0">
              <a:buNone/>
            </a:pPr>
            <a:endParaRPr lang="en-US" b="1" dirty="0"/>
          </a:p>
          <a:p>
            <a:pPr indent="0">
              <a:buNone/>
            </a:pPr>
            <a:r>
              <a:rPr lang="en-US" b="1" dirty="0"/>
              <a:t>Example</a:t>
            </a:r>
            <a:r>
              <a:rPr lang="en-US" dirty="0"/>
              <a:t>: How many edges are there in a graph with </a:t>
            </a:r>
            <a:r>
              <a:rPr lang="en-US" dirty="0">
                <a:latin typeface="Cambria" pitchFamily="18" charset="0"/>
              </a:rPr>
              <a:t>10</a:t>
            </a:r>
            <a:r>
              <a:rPr lang="en-US" dirty="0"/>
              <a:t> vertices of degree six?</a:t>
            </a:r>
          </a:p>
          <a:p>
            <a:pPr indent="0">
              <a:buNone/>
            </a:pPr>
            <a:r>
              <a:rPr lang="en-US" b="1" dirty="0"/>
              <a:t>Solution</a:t>
            </a:r>
            <a:r>
              <a:rPr lang="en-US" dirty="0"/>
              <a:t>: Because the sum of the degrees of the vertices is                </a:t>
            </a:r>
            <a:r>
              <a:rPr lang="en-US" dirty="0">
                <a:latin typeface="Cambria" pitchFamily="18" charset="0"/>
              </a:rPr>
              <a:t>6 </a:t>
            </a:r>
            <a:r>
              <a:rPr lang="en-US" dirty="0">
                <a:latin typeface="Cambria" pitchFamily="18" charset="0"/>
                <a:ea typeface="Cambria Math"/>
                <a:sym typeface="Symbol"/>
              </a:rPr>
              <a:t> </a:t>
            </a:r>
            <a:r>
              <a:rPr lang="en-US" dirty="0">
                <a:latin typeface="Cambria" pitchFamily="18" charset="0"/>
              </a:rPr>
              <a:t>10 </a:t>
            </a:r>
            <a:r>
              <a:rPr lang="en-US" dirty="0"/>
              <a:t>= </a:t>
            </a:r>
            <a:r>
              <a:rPr lang="en-US" dirty="0">
                <a:latin typeface="Cambria" pitchFamily="18" charset="0"/>
              </a:rPr>
              <a:t>60</a:t>
            </a:r>
            <a:r>
              <a:rPr lang="en-US" dirty="0"/>
              <a:t>, the handshaking theorem tells us that </a:t>
            </a:r>
            <a:r>
              <a:rPr lang="en-US" dirty="0">
                <a:latin typeface="Cambria" pitchFamily="18" charset="0"/>
              </a:rPr>
              <a:t>2</a:t>
            </a:r>
            <a:r>
              <a:rPr lang="en-US" i="1" dirty="0"/>
              <a:t>m</a:t>
            </a:r>
            <a:r>
              <a:rPr lang="en-US" dirty="0"/>
              <a:t> = </a:t>
            </a:r>
            <a:r>
              <a:rPr lang="en-US" dirty="0">
                <a:latin typeface="Cambria" pitchFamily="18" charset="0"/>
              </a:rPr>
              <a:t>60.             So the number of edges </a:t>
            </a:r>
            <a:r>
              <a:rPr lang="en-US" i="1" dirty="0"/>
              <a:t>m</a:t>
            </a:r>
            <a:r>
              <a:rPr lang="en-US" dirty="0">
                <a:latin typeface="Cambria" pitchFamily="18" charset="0"/>
              </a:rPr>
              <a:t> = 30.</a:t>
            </a:r>
          </a:p>
          <a:p>
            <a:pPr indent="0">
              <a:buNone/>
            </a:pPr>
            <a:endParaRPr lang="en-US" dirty="0"/>
          </a:p>
          <a:p>
            <a:pPr indent="0">
              <a:buNone/>
            </a:pPr>
            <a:r>
              <a:rPr lang="en-US" b="1" dirty="0"/>
              <a:t>Example</a:t>
            </a:r>
            <a:r>
              <a:rPr lang="en-US" dirty="0"/>
              <a:t>: If a graph has </a:t>
            </a:r>
            <a:r>
              <a:rPr lang="en-US" dirty="0">
                <a:latin typeface="Cambria" pitchFamily="18" charset="0"/>
              </a:rPr>
              <a:t>5</a:t>
            </a:r>
            <a:r>
              <a:rPr lang="en-US" dirty="0"/>
              <a:t> vertices, can each vertex have degree </a:t>
            </a:r>
            <a:r>
              <a:rPr lang="en-US" dirty="0">
                <a:latin typeface="Cambria" pitchFamily="18" charset="0"/>
              </a:rPr>
              <a:t>3</a:t>
            </a:r>
            <a:r>
              <a:rPr lang="en-US" dirty="0"/>
              <a:t>?</a:t>
            </a:r>
          </a:p>
          <a:p>
            <a:pPr indent="0">
              <a:buNone/>
            </a:pPr>
            <a:r>
              <a:rPr lang="en-US" b="1" dirty="0"/>
              <a:t>Solution</a:t>
            </a:r>
            <a:r>
              <a:rPr lang="en-US" dirty="0"/>
              <a:t>: This is not possible by the handshaking </a:t>
            </a:r>
            <a:r>
              <a:rPr lang="en-US" dirty="0" err="1"/>
              <a:t>thorem</a:t>
            </a:r>
            <a:r>
              <a:rPr lang="en-US" dirty="0"/>
              <a:t>, because the sum of the degrees of the vertices </a:t>
            </a:r>
            <a:r>
              <a:rPr lang="en-US" dirty="0">
                <a:latin typeface="Cambria" pitchFamily="18" charset="0"/>
              </a:rPr>
              <a:t>3</a:t>
            </a:r>
            <a:r>
              <a:rPr lang="en-US" dirty="0">
                <a:latin typeface="Cambria" pitchFamily="18" charset="0"/>
                <a:ea typeface="Cambria Math"/>
                <a:sym typeface="Symbol"/>
              </a:rPr>
              <a:t> </a:t>
            </a:r>
            <a:r>
              <a:rPr lang="en-US" dirty="0">
                <a:latin typeface="Cambria" pitchFamily="18" charset="0"/>
              </a:rPr>
              <a:t>  5 = 15 </a:t>
            </a:r>
            <a:r>
              <a:rPr lang="en-US" dirty="0"/>
              <a:t>is odd.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 of Vertices (</a:t>
            </a:r>
            <a:r>
              <a:rPr lang="en-US" i="1" dirty="0"/>
              <a:t>continued</a:t>
            </a:r>
            <a:r>
              <a:rPr lang="en-US" dirty="0"/>
              <a:t>)</a:t>
            </a:r>
          </a:p>
        </p:txBody>
      </p:sp>
      <p:sp>
        <p:nvSpPr>
          <p:cNvPr id="3" name="Content Placeholder 2"/>
          <p:cNvSpPr>
            <a:spLocks noGrp="1"/>
          </p:cNvSpPr>
          <p:nvPr>
            <p:ph idx="1"/>
          </p:nvPr>
        </p:nvSpPr>
        <p:spPr/>
        <p:txBody>
          <a:bodyPr>
            <a:normAutofit fontScale="92500" lnSpcReduction="10000"/>
          </a:bodyPr>
          <a:lstStyle/>
          <a:p>
            <a:pPr indent="0">
              <a:buNone/>
            </a:pPr>
            <a:r>
              <a:rPr lang="en-US" b="1" dirty="0"/>
              <a:t>Theorem </a:t>
            </a:r>
            <a:r>
              <a:rPr lang="en-US" b="1" dirty="0">
                <a:latin typeface="Cambria" pitchFamily="18" charset="0"/>
              </a:rPr>
              <a:t>2</a:t>
            </a:r>
            <a:r>
              <a:rPr lang="en-US" b="1" dirty="0"/>
              <a:t>:</a:t>
            </a:r>
            <a:r>
              <a:rPr lang="en-US" dirty="0"/>
              <a:t> An undirected graph has an even number of vertices of odd degree.</a:t>
            </a:r>
          </a:p>
          <a:p>
            <a:pPr indent="0">
              <a:buNone/>
            </a:pPr>
            <a:r>
              <a:rPr lang="en-US" b="1" i="1" dirty="0"/>
              <a:t>Proof</a:t>
            </a:r>
            <a:r>
              <a:rPr lang="en-US" b="1" dirty="0"/>
              <a:t>: </a:t>
            </a:r>
            <a:r>
              <a:rPr lang="en-US" dirty="0"/>
              <a:t>Let </a:t>
            </a:r>
            <a:r>
              <a:rPr lang="en-US" i="1" dirty="0"/>
              <a:t>V</a:t>
            </a:r>
            <a:r>
              <a:rPr lang="en-US" baseline="-25000" dirty="0">
                <a:latin typeface="Cambria" pitchFamily="18" charset="0"/>
              </a:rPr>
              <a:t>1</a:t>
            </a:r>
            <a:r>
              <a:rPr lang="en-US" dirty="0"/>
              <a:t> be the vertices of even degree and </a:t>
            </a:r>
            <a:r>
              <a:rPr lang="en-US" i="1" dirty="0"/>
              <a:t>V</a:t>
            </a:r>
            <a:r>
              <a:rPr lang="en-US" baseline="-25000" dirty="0">
                <a:latin typeface="Cambria" pitchFamily="18" charset="0"/>
              </a:rPr>
              <a:t>2</a:t>
            </a:r>
            <a:r>
              <a:rPr lang="en-US" dirty="0"/>
              <a:t> be the vertices of odd degree in an undirected graph </a:t>
            </a:r>
            <a:r>
              <a:rPr lang="en-US" i="1" dirty="0"/>
              <a:t>G</a:t>
            </a:r>
            <a:r>
              <a:rPr lang="en-US" dirty="0"/>
              <a:t> = (</a:t>
            </a:r>
            <a:r>
              <a:rPr lang="en-US" i="1" dirty="0"/>
              <a:t>V</a:t>
            </a:r>
            <a:r>
              <a:rPr lang="en-US" dirty="0"/>
              <a:t>, </a:t>
            </a:r>
            <a:r>
              <a:rPr lang="en-US" i="1" dirty="0"/>
              <a:t>E</a:t>
            </a:r>
            <a:r>
              <a:rPr lang="en-US" dirty="0"/>
              <a:t>) with </a:t>
            </a:r>
            <a:r>
              <a:rPr lang="en-US" i="1" dirty="0"/>
              <a:t>m</a:t>
            </a:r>
            <a:r>
              <a:rPr lang="en-US" dirty="0"/>
              <a:t> edges. Then </a:t>
            </a:r>
          </a:p>
          <a:p>
            <a:pPr indent="0">
              <a:buNone/>
            </a:pPr>
            <a:r>
              <a:rPr lang="en-US" b="1" dirty="0"/>
              <a:t>       </a:t>
            </a:r>
          </a:p>
          <a:p>
            <a:pPr indent="0">
              <a:buNone/>
            </a:pPr>
            <a:endParaRPr lang="en-US" dirty="0"/>
          </a:p>
          <a:p>
            <a:pPr indent="0">
              <a:buNone/>
            </a:pPr>
            <a:endParaRPr lang="en-US" dirty="0"/>
          </a:p>
          <a:p>
            <a:pPr indent="0">
              <a:buNone/>
            </a:pPr>
            <a:endParaRPr lang="en-US" dirty="0"/>
          </a:p>
          <a:p>
            <a:pPr>
              <a:buNone/>
            </a:pPr>
            <a:r>
              <a:rPr lang="en-US" dirty="0"/>
              <a:t>    </a:t>
            </a:r>
            <a:r>
              <a:rPr lang="en-US" b="1" dirty="0"/>
              <a:t>  </a:t>
            </a:r>
          </a:p>
          <a:p>
            <a:pPr>
              <a:buNone/>
            </a:pPr>
            <a:r>
              <a:rPr lang="en-US" b="1" dirty="0"/>
              <a:t>   </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4000" y="3886200"/>
            <a:ext cx="4954905" cy="571500"/>
          </a:xfrm>
          <a:prstGeom prst="rect">
            <a:avLst/>
          </a:prstGeom>
        </p:spPr>
      </p:pic>
      <p:sp>
        <p:nvSpPr>
          <p:cNvPr id="8" name="TextBox 7"/>
          <p:cNvSpPr txBox="1"/>
          <p:nvPr/>
        </p:nvSpPr>
        <p:spPr>
          <a:xfrm>
            <a:off x="3619500" y="4800599"/>
            <a:ext cx="1447800" cy="1477328"/>
          </a:xfrm>
          <a:prstGeom prst="rect">
            <a:avLst/>
          </a:prstGeom>
          <a:noFill/>
          <a:ln>
            <a:solidFill>
              <a:schemeClr val="accent1"/>
            </a:solidFill>
          </a:ln>
        </p:spPr>
        <p:txBody>
          <a:bodyPr wrap="square" rtlCol="0">
            <a:spAutoFit/>
          </a:bodyPr>
          <a:lstStyle/>
          <a:p>
            <a:r>
              <a:rPr lang="en-US" dirty="0"/>
              <a:t>must be even since </a:t>
            </a:r>
            <a:r>
              <a:rPr lang="en-US" dirty="0" err="1"/>
              <a:t>deg</a:t>
            </a:r>
            <a:r>
              <a:rPr lang="en-US" dirty="0"/>
              <a:t>(</a:t>
            </a:r>
            <a:r>
              <a:rPr lang="en-US" i="1" dirty="0"/>
              <a:t>v</a:t>
            </a:r>
            <a:r>
              <a:rPr lang="en-US" dirty="0"/>
              <a:t>) is even for each </a:t>
            </a:r>
            <a:r>
              <a:rPr lang="en-US" i="1" dirty="0"/>
              <a:t>v</a:t>
            </a:r>
            <a:r>
              <a:rPr lang="en-US" dirty="0"/>
              <a:t> </a:t>
            </a:r>
            <a:r>
              <a:rPr lang="en-US" dirty="0">
                <a:latin typeface="Cambria Math"/>
                <a:ea typeface="Cambria Math"/>
              </a:rPr>
              <a:t>∈ </a:t>
            </a:r>
            <a:r>
              <a:rPr lang="en-US" i="1" dirty="0">
                <a:latin typeface="Cambria" pitchFamily="18" charset="0"/>
                <a:ea typeface="Cambria Math"/>
              </a:rPr>
              <a:t>V</a:t>
            </a:r>
            <a:r>
              <a:rPr lang="en-US" baseline="-25000" dirty="0">
                <a:latin typeface="Cambria Math"/>
                <a:ea typeface="Cambria Math"/>
              </a:rPr>
              <a:t>1</a:t>
            </a:r>
            <a:endParaRPr lang="en-US" baseline="-25000" dirty="0"/>
          </a:p>
        </p:txBody>
      </p:sp>
      <p:cxnSp>
        <p:nvCxnSpPr>
          <p:cNvPr id="11" name="Straight Arrow Connector 10"/>
          <p:cNvCxnSpPr/>
          <p:nvPr/>
        </p:nvCxnSpPr>
        <p:spPr>
          <a:xfrm flipV="1">
            <a:off x="4343400" y="42672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802618"/>
            <a:ext cx="838200" cy="369332"/>
          </a:xfrm>
          <a:prstGeom prst="rect">
            <a:avLst/>
          </a:prstGeom>
          <a:noFill/>
        </p:spPr>
        <p:txBody>
          <a:bodyPr wrap="square" rtlCol="0">
            <a:spAutoFit/>
          </a:bodyPr>
          <a:lstStyle/>
          <a:p>
            <a:r>
              <a:rPr lang="en-US" dirty="0"/>
              <a:t>even</a:t>
            </a:r>
          </a:p>
        </p:txBody>
      </p:sp>
      <p:cxnSp>
        <p:nvCxnSpPr>
          <p:cNvPr id="14" name="Straight Arrow Connector 13"/>
          <p:cNvCxnSpPr/>
          <p:nvPr/>
        </p:nvCxnSpPr>
        <p:spPr>
          <a:xfrm>
            <a:off x="914400" y="3987284"/>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4549676"/>
            <a:ext cx="3733800" cy="2031325"/>
          </a:xfrm>
          <a:prstGeom prst="rect">
            <a:avLst/>
          </a:prstGeom>
          <a:noFill/>
          <a:ln>
            <a:solidFill>
              <a:schemeClr val="accent1"/>
            </a:solidFill>
          </a:ln>
        </p:spPr>
        <p:txBody>
          <a:bodyPr wrap="square" rtlCol="0">
            <a:spAutoFit/>
          </a:bodyPr>
          <a:lstStyle/>
          <a:p>
            <a:r>
              <a:rPr lang="en-US" dirty="0"/>
              <a:t>This sum must be even because </a:t>
            </a:r>
            <a:r>
              <a:rPr lang="en-US" dirty="0">
                <a:latin typeface="Cambria Math" pitchFamily="18" charset="0"/>
                <a:ea typeface="Cambria Math" pitchFamily="18" charset="0"/>
              </a:rPr>
              <a:t>2</a:t>
            </a:r>
            <a:r>
              <a:rPr lang="en-US" i="1" dirty="0"/>
              <a:t>m</a:t>
            </a:r>
            <a:r>
              <a:rPr lang="en-US" dirty="0"/>
              <a:t> is even and the sum of the degrees of the vertices of even degrees is also even. Because this is the sum of the degrees of all vertices of odd degree in the graph, there must be an even number of such vertices.</a:t>
            </a:r>
          </a:p>
        </p:txBody>
      </p:sp>
      <p:cxnSp>
        <p:nvCxnSpPr>
          <p:cNvPr id="17" name="Straight Arrow Connector 16"/>
          <p:cNvCxnSpPr/>
          <p:nvPr/>
        </p:nvCxnSpPr>
        <p:spPr>
          <a:xfrm flipH="1" flipV="1">
            <a:off x="6324600" y="426720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3" name="Content Placeholder 2"/>
          <p:cNvSpPr>
            <a:spLocks noGrp="1"/>
          </p:cNvSpPr>
          <p:nvPr>
            <p:ph idx="1"/>
          </p:nvPr>
        </p:nvSpPr>
        <p:spPr>
          <a:xfrm>
            <a:off x="381000" y="2209800"/>
            <a:ext cx="8229600" cy="4389120"/>
          </a:xfrm>
        </p:spPr>
        <p:txBody>
          <a:bodyPr>
            <a:normAutofit lnSpcReduction="10000"/>
          </a:bodyPr>
          <a:lstStyle/>
          <a:p>
            <a:pPr indent="0">
              <a:buNone/>
            </a:pPr>
            <a:endParaRPr lang="en-US" b="1" dirty="0"/>
          </a:p>
          <a:p>
            <a:pPr indent="0">
              <a:buNone/>
            </a:pPr>
            <a:r>
              <a:rPr lang="en-US" b="1" dirty="0"/>
              <a:t>Definition:</a:t>
            </a:r>
            <a:r>
              <a:rPr lang="en-US" dirty="0"/>
              <a:t> An </a:t>
            </a:r>
            <a:r>
              <a:rPr lang="en-US" i="1" dirty="0"/>
              <a:t>directed graph G = </a:t>
            </a:r>
            <a:r>
              <a:rPr lang="en-US" dirty="0"/>
              <a:t>(</a:t>
            </a:r>
            <a:r>
              <a:rPr lang="en-US" i="1" dirty="0"/>
              <a:t>V, E) </a:t>
            </a:r>
            <a:r>
              <a:rPr lang="en-US" dirty="0"/>
              <a:t>consists of </a:t>
            </a:r>
            <a:r>
              <a:rPr lang="en-US" i="1" dirty="0"/>
              <a:t>V, </a:t>
            </a:r>
            <a:r>
              <a:rPr lang="en-US" dirty="0"/>
              <a:t>a nonempty set of </a:t>
            </a:r>
            <a:r>
              <a:rPr lang="en-US" i="1" dirty="0"/>
              <a:t>vertices </a:t>
            </a:r>
            <a:r>
              <a:rPr lang="en-US" dirty="0"/>
              <a:t>(or </a:t>
            </a:r>
            <a:r>
              <a:rPr lang="en-US" i="1" dirty="0"/>
              <a:t>nodes</a:t>
            </a:r>
            <a:r>
              <a:rPr lang="en-US" dirty="0"/>
              <a:t>), and </a:t>
            </a:r>
            <a:r>
              <a:rPr lang="en-US" i="1" dirty="0"/>
              <a:t>E, </a:t>
            </a:r>
            <a:r>
              <a:rPr lang="en-US" dirty="0"/>
              <a:t>a set of </a:t>
            </a:r>
            <a:r>
              <a:rPr lang="en-US" i="1" dirty="0"/>
              <a:t>directed edges </a:t>
            </a:r>
            <a:r>
              <a:rPr lang="en-US" dirty="0"/>
              <a:t>or </a:t>
            </a:r>
            <a:r>
              <a:rPr lang="en-US" i="1" dirty="0"/>
              <a:t>arcs. </a:t>
            </a:r>
            <a:r>
              <a:rPr lang="en-US" dirty="0"/>
              <a:t>Each edge is an ordered pair of vertices.  The directed  edge (</a:t>
            </a:r>
            <a:r>
              <a:rPr lang="en-US" i="1" dirty="0" err="1"/>
              <a:t>u</a:t>
            </a:r>
            <a:r>
              <a:rPr lang="en-US" dirty="0" err="1"/>
              <a:t>,</a:t>
            </a:r>
            <a:r>
              <a:rPr lang="en-US" i="1" dirty="0" err="1"/>
              <a:t>v</a:t>
            </a:r>
            <a:r>
              <a:rPr lang="en-US" dirty="0"/>
              <a:t>) is said to start at </a:t>
            </a:r>
            <a:r>
              <a:rPr lang="en-US" i="1" dirty="0"/>
              <a:t>u</a:t>
            </a:r>
            <a:r>
              <a:rPr lang="en-US" dirty="0"/>
              <a:t> and end at </a:t>
            </a:r>
            <a:r>
              <a:rPr lang="en-US" i="1" dirty="0"/>
              <a:t>v</a:t>
            </a:r>
            <a:r>
              <a:rPr lang="en-US" dirty="0"/>
              <a:t>.</a:t>
            </a:r>
          </a:p>
          <a:p>
            <a:pPr indent="0">
              <a:buNone/>
            </a:pPr>
            <a:r>
              <a:rPr lang="en-US" b="1" dirty="0"/>
              <a:t>Definition</a:t>
            </a:r>
            <a:r>
              <a:rPr lang="en-US" dirty="0"/>
              <a:t>:  Let (</a:t>
            </a:r>
            <a:r>
              <a:rPr lang="en-US" i="1" dirty="0" err="1"/>
              <a:t>u,v</a:t>
            </a:r>
            <a:r>
              <a:rPr lang="en-US" dirty="0"/>
              <a:t>)</a:t>
            </a:r>
            <a:r>
              <a:rPr lang="en-US" i="1" dirty="0"/>
              <a:t> </a:t>
            </a:r>
            <a:r>
              <a:rPr lang="en-US" dirty="0"/>
              <a:t>be an edge in </a:t>
            </a:r>
            <a:r>
              <a:rPr lang="en-US" i="1" dirty="0"/>
              <a:t>G</a:t>
            </a:r>
            <a:r>
              <a:rPr lang="en-US" dirty="0"/>
              <a:t>. Then </a:t>
            </a:r>
            <a:r>
              <a:rPr lang="en-US" i="1" dirty="0"/>
              <a:t>u</a:t>
            </a:r>
            <a:r>
              <a:rPr lang="en-US" dirty="0"/>
              <a:t> is the </a:t>
            </a:r>
            <a:r>
              <a:rPr lang="en-US" i="1" dirty="0"/>
              <a:t>initial vertex </a:t>
            </a:r>
            <a:r>
              <a:rPr lang="en-US" dirty="0"/>
              <a:t>of this edge and is </a:t>
            </a:r>
            <a:r>
              <a:rPr lang="en-US" i="1" dirty="0"/>
              <a:t>adjacent to v </a:t>
            </a:r>
            <a:r>
              <a:rPr lang="en-US" dirty="0"/>
              <a:t>and </a:t>
            </a:r>
            <a:r>
              <a:rPr lang="en-US" i="1" dirty="0"/>
              <a:t>v </a:t>
            </a:r>
            <a:r>
              <a:rPr lang="en-US" dirty="0"/>
              <a:t>is the </a:t>
            </a:r>
            <a:r>
              <a:rPr lang="en-US" i="1" dirty="0"/>
              <a:t>terminal </a:t>
            </a:r>
            <a:r>
              <a:rPr lang="en-US" dirty="0"/>
              <a:t>(or </a:t>
            </a:r>
            <a:r>
              <a:rPr lang="en-US" i="1" dirty="0"/>
              <a:t>end</a:t>
            </a:r>
            <a:r>
              <a:rPr lang="en-US" dirty="0"/>
              <a:t>)</a:t>
            </a:r>
            <a:r>
              <a:rPr lang="en-US" i="1" dirty="0"/>
              <a:t> vertex </a:t>
            </a:r>
            <a:r>
              <a:rPr lang="en-US" dirty="0"/>
              <a:t>of this edge and is </a:t>
            </a:r>
            <a:r>
              <a:rPr lang="en-US" i="1" dirty="0"/>
              <a:t>adjacent from u</a:t>
            </a:r>
            <a:r>
              <a:rPr lang="en-US" dirty="0"/>
              <a:t>. The initial and terminal vertices of a loop are the same.</a:t>
            </a:r>
          </a:p>
          <a:p>
            <a:pPr indent="0">
              <a:buNone/>
            </a:pPr>
            <a:endParaRPr lang="en-US" i="1" dirty="0"/>
          </a:p>
        </p:txBody>
      </p:sp>
      <p:sp>
        <p:nvSpPr>
          <p:cNvPr id="4" name="TextBox 3"/>
          <p:cNvSpPr txBox="1"/>
          <p:nvPr/>
        </p:nvSpPr>
        <p:spPr>
          <a:xfrm>
            <a:off x="685800" y="1905000"/>
            <a:ext cx="8295861" cy="461665"/>
          </a:xfrm>
          <a:prstGeom prst="rect">
            <a:avLst/>
          </a:prstGeom>
          <a:noFill/>
        </p:spPr>
        <p:txBody>
          <a:bodyPr wrap="square" rtlCol="0">
            <a:spAutoFit/>
          </a:bodyPr>
          <a:lstStyle/>
          <a:p>
            <a:r>
              <a:rPr lang="en-US" sz="2400" dirty="0"/>
              <a:t>Recall the definition of a directed graph.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13"/>
            <a:ext cx="8229600" cy="515112"/>
          </a:xfrm>
        </p:spPr>
        <p:txBody>
          <a:bodyPr>
            <a:normAutofit fontScale="90000"/>
          </a:bodyPr>
          <a:lstStyle/>
          <a:p>
            <a:r>
              <a:rPr lang="en-US" sz="3600" dirty="0"/>
              <a:t>Directed Graphs (</a:t>
            </a:r>
            <a:r>
              <a:rPr lang="en-US" sz="3600" i="1" dirty="0"/>
              <a:t>continued</a:t>
            </a:r>
            <a:r>
              <a:rPr lang="en-US" sz="3600" dirty="0"/>
              <a:t>)</a:t>
            </a:r>
          </a:p>
        </p:txBody>
      </p:sp>
      <p:sp>
        <p:nvSpPr>
          <p:cNvPr id="3" name="Content Placeholder 2"/>
          <p:cNvSpPr>
            <a:spLocks noGrp="1"/>
          </p:cNvSpPr>
          <p:nvPr>
            <p:ph idx="1"/>
          </p:nvPr>
        </p:nvSpPr>
        <p:spPr>
          <a:xfrm>
            <a:off x="228600" y="1143000"/>
            <a:ext cx="8229600" cy="4389120"/>
          </a:xfrm>
        </p:spPr>
        <p:txBody>
          <a:bodyPr/>
          <a:lstStyle/>
          <a:p>
            <a:pPr indent="0">
              <a:buNone/>
            </a:pPr>
            <a:r>
              <a:rPr lang="en-US" b="1" dirty="0"/>
              <a:t>Definition:</a:t>
            </a:r>
            <a:r>
              <a:rPr lang="en-US" dirty="0"/>
              <a:t>  The </a:t>
            </a:r>
            <a:r>
              <a:rPr lang="en-US" i="1" dirty="0"/>
              <a:t>in-degree of a vertex v</a:t>
            </a:r>
            <a:r>
              <a:rPr lang="en-US" dirty="0"/>
              <a:t>, denoted        </a:t>
            </a:r>
            <a:r>
              <a:rPr lang="en-US" i="1" dirty="0" err="1"/>
              <a:t>deg</a:t>
            </a:r>
            <a:r>
              <a:rPr lang="en-US" i="1" baseline="30000" dirty="0">
                <a:latin typeface="Cambria Math"/>
                <a:ea typeface="Cambria Math"/>
              </a:rPr>
              <a:t>−</a:t>
            </a:r>
            <a:r>
              <a:rPr lang="en-US" dirty="0"/>
              <a:t>(</a:t>
            </a:r>
            <a:r>
              <a:rPr lang="en-US" i="1" dirty="0"/>
              <a:t>v</a:t>
            </a:r>
            <a:r>
              <a:rPr lang="en-US" dirty="0"/>
              <a:t>), is the number of edges which terminate at </a:t>
            </a:r>
            <a:r>
              <a:rPr lang="en-US" i="1" dirty="0"/>
              <a:t>v</a:t>
            </a:r>
            <a:r>
              <a:rPr lang="en-US" dirty="0"/>
              <a:t>. The </a:t>
            </a:r>
            <a:r>
              <a:rPr lang="en-US" i="1" dirty="0"/>
              <a:t>out-degree of v</a:t>
            </a:r>
            <a:r>
              <a:rPr lang="en-US" dirty="0"/>
              <a:t>, denoted </a:t>
            </a:r>
            <a:r>
              <a:rPr lang="en-US" i="1" dirty="0"/>
              <a:t>deg</a:t>
            </a:r>
            <a:r>
              <a:rPr lang="en-US" i="1" baseline="30000" dirty="0"/>
              <a:t>+</a:t>
            </a:r>
            <a:r>
              <a:rPr lang="en-US" dirty="0"/>
              <a:t>(</a:t>
            </a:r>
            <a:r>
              <a:rPr lang="en-US" i="1" dirty="0"/>
              <a:t>v</a:t>
            </a:r>
            <a:r>
              <a:rPr lang="en-US" dirty="0"/>
              <a:t>)</a:t>
            </a:r>
            <a:r>
              <a:rPr lang="en-US" i="1" dirty="0"/>
              <a:t>, </a:t>
            </a:r>
            <a:r>
              <a:rPr lang="en-US" dirty="0"/>
              <a:t>is the number of edges with </a:t>
            </a:r>
            <a:r>
              <a:rPr lang="en-US" i="1" dirty="0"/>
              <a:t>v</a:t>
            </a:r>
            <a:r>
              <a:rPr lang="en-US" dirty="0"/>
              <a:t> as their initial vertex. Note that a loop at a vertex contributes </a:t>
            </a:r>
            <a:r>
              <a:rPr lang="en-US" dirty="0">
                <a:latin typeface="Cambria" pitchFamily="18" charset="0"/>
              </a:rPr>
              <a:t>1 </a:t>
            </a:r>
            <a:r>
              <a:rPr lang="en-US" dirty="0"/>
              <a:t>to both the in-degree and the out-degree of the vertex.</a:t>
            </a:r>
          </a:p>
          <a:p>
            <a:pPr indent="0">
              <a:buNone/>
            </a:pPr>
            <a:r>
              <a:rPr lang="en-US" b="1" dirty="0"/>
              <a:t>Example:  </a:t>
            </a:r>
            <a:r>
              <a:rPr lang="en-US" dirty="0"/>
              <a:t>In the graph </a:t>
            </a:r>
            <a:r>
              <a:rPr lang="en-US" i="1" dirty="0"/>
              <a:t>G</a:t>
            </a:r>
            <a:r>
              <a:rPr lang="en-US" dirty="0"/>
              <a:t> we have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5445"/>
            <a:ext cx="3479089" cy="2293350"/>
          </a:xfrm>
          <a:prstGeom prst="rect">
            <a:avLst/>
          </a:prstGeom>
        </p:spPr>
      </p:pic>
      <p:sp>
        <p:nvSpPr>
          <p:cNvPr id="5" name="TextBox 4"/>
          <p:cNvSpPr txBox="1"/>
          <p:nvPr/>
        </p:nvSpPr>
        <p:spPr>
          <a:xfrm>
            <a:off x="3837991" y="4793225"/>
            <a:ext cx="5077409" cy="923330"/>
          </a:xfrm>
          <a:prstGeom prst="rect">
            <a:avLst/>
          </a:prstGeom>
          <a:noFill/>
        </p:spPr>
        <p:txBody>
          <a:bodyPr wrap="square" rtlCol="0">
            <a:spAutoFit/>
          </a:bodyPr>
          <a:lstStyle/>
          <a:p>
            <a:r>
              <a:rPr lang="en-US" dirty="0" err="1"/>
              <a:t>deg</a:t>
            </a:r>
            <a:r>
              <a:rPr lang="en-US" i="1" baseline="30000" dirty="0">
                <a:latin typeface="Cambria Math"/>
                <a:ea typeface="Cambria Math"/>
              </a:rPr>
              <a:t>−</a:t>
            </a:r>
            <a:r>
              <a:rPr lang="en-US" dirty="0"/>
              <a:t>(</a:t>
            </a:r>
            <a:r>
              <a:rPr lang="en-US" i="1" dirty="0"/>
              <a:t>a</a:t>
            </a:r>
            <a:r>
              <a:rPr lang="en-US" dirty="0"/>
              <a:t>) = </a:t>
            </a:r>
            <a:r>
              <a:rPr lang="en-US" dirty="0">
                <a:latin typeface="Cambria" pitchFamily="18" charset="0"/>
              </a:rPr>
              <a:t>2, </a:t>
            </a:r>
            <a:r>
              <a:rPr lang="en-US" dirty="0" err="1"/>
              <a:t>deg</a:t>
            </a:r>
            <a:r>
              <a:rPr lang="en-US" i="1" baseline="30000" dirty="0">
                <a:latin typeface="Cambria Math"/>
                <a:ea typeface="Cambria Math"/>
              </a:rPr>
              <a:t>−</a:t>
            </a:r>
            <a:r>
              <a:rPr lang="en-US" dirty="0"/>
              <a:t>(</a:t>
            </a:r>
            <a:r>
              <a:rPr lang="en-US" i="1" dirty="0"/>
              <a:t>b</a:t>
            </a:r>
            <a:r>
              <a:rPr lang="en-US" dirty="0"/>
              <a:t>) = </a:t>
            </a:r>
            <a:r>
              <a:rPr lang="en-US" dirty="0">
                <a:latin typeface="Cambria" pitchFamily="18" charset="0"/>
              </a:rPr>
              <a:t>2</a:t>
            </a:r>
            <a:r>
              <a:rPr lang="en-US" dirty="0"/>
              <a:t>, </a:t>
            </a:r>
            <a:r>
              <a:rPr lang="en-US" dirty="0" err="1"/>
              <a:t>deg</a:t>
            </a:r>
            <a:r>
              <a:rPr lang="en-US" i="1" baseline="30000" dirty="0">
                <a:latin typeface="Cambria Math"/>
                <a:ea typeface="Cambria Math"/>
              </a:rPr>
              <a:t>−</a:t>
            </a:r>
            <a:r>
              <a:rPr lang="en-US" dirty="0"/>
              <a:t>(</a:t>
            </a:r>
            <a:r>
              <a:rPr lang="en-US" i="1" dirty="0"/>
              <a:t>c</a:t>
            </a:r>
            <a:r>
              <a:rPr lang="en-US" dirty="0"/>
              <a:t>) = </a:t>
            </a:r>
            <a:r>
              <a:rPr lang="en-US" dirty="0">
                <a:latin typeface="Cambria" pitchFamily="18" charset="0"/>
              </a:rPr>
              <a:t>3, </a:t>
            </a:r>
            <a:r>
              <a:rPr lang="en-US" dirty="0" err="1"/>
              <a:t>deg</a:t>
            </a:r>
            <a:r>
              <a:rPr lang="en-US" i="1"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i="1" baseline="30000" dirty="0">
                <a:latin typeface="Cambria Math"/>
                <a:ea typeface="Cambria Math"/>
              </a:rPr>
              <a:t>−</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i="1"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
        <p:nvSpPr>
          <p:cNvPr id="6" name="TextBox 5"/>
          <p:cNvSpPr txBox="1"/>
          <p:nvPr/>
        </p:nvSpPr>
        <p:spPr>
          <a:xfrm>
            <a:off x="3810000" y="5737926"/>
            <a:ext cx="5638800" cy="923330"/>
          </a:xfrm>
          <a:prstGeom prst="rect">
            <a:avLst/>
          </a:prstGeom>
          <a:noFill/>
        </p:spPr>
        <p:txBody>
          <a:bodyPr wrap="square" rtlCol="0">
            <a:spAutoFit/>
          </a:bodyPr>
          <a:lstStyle/>
          <a:p>
            <a:r>
              <a:rPr lang="en-US" dirty="0" err="1"/>
              <a:t>deg</a:t>
            </a:r>
            <a:r>
              <a:rPr lang="en-US" baseline="30000" dirty="0">
                <a:latin typeface="Cambria Math"/>
                <a:ea typeface="Cambria Math"/>
              </a:rPr>
              <a:t>+</a:t>
            </a:r>
            <a:r>
              <a:rPr lang="en-US" dirty="0"/>
              <a:t>(</a:t>
            </a:r>
            <a:r>
              <a:rPr lang="en-US" i="1" dirty="0"/>
              <a:t>a</a:t>
            </a:r>
            <a:r>
              <a:rPr lang="en-US" dirty="0"/>
              <a:t>) = </a:t>
            </a:r>
            <a:r>
              <a:rPr lang="en-US" dirty="0">
                <a:latin typeface="Cambria" pitchFamily="18" charset="0"/>
              </a:rPr>
              <a:t>4, </a:t>
            </a:r>
            <a:r>
              <a:rPr lang="en-US" dirty="0" err="1"/>
              <a:t>deg</a:t>
            </a:r>
            <a:r>
              <a:rPr lang="en-US" baseline="30000" dirty="0">
                <a:latin typeface="Cambria Math"/>
                <a:ea typeface="Cambria Math"/>
              </a:rPr>
              <a:t>+</a:t>
            </a:r>
            <a:r>
              <a:rPr lang="en-US" dirty="0"/>
              <a:t>(</a:t>
            </a:r>
            <a:r>
              <a:rPr lang="en-US" i="1" dirty="0"/>
              <a:t>b</a:t>
            </a:r>
            <a:r>
              <a:rPr lang="en-US" dirty="0"/>
              <a:t>) = </a:t>
            </a:r>
            <a:r>
              <a:rPr lang="en-US" dirty="0">
                <a:latin typeface="Cambria" pitchFamily="18" charset="0"/>
              </a:rPr>
              <a:t>1</a:t>
            </a:r>
            <a:r>
              <a:rPr lang="en-US" dirty="0"/>
              <a:t>, </a:t>
            </a:r>
            <a:r>
              <a:rPr lang="en-US" dirty="0" err="1"/>
              <a:t>deg</a:t>
            </a:r>
            <a:r>
              <a:rPr lang="en-US" baseline="30000" dirty="0">
                <a:latin typeface="Cambria Math"/>
                <a:ea typeface="Cambria Math"/>
              </a:rPr>
              <a:t>+</a:t>
            </a:r>
            <a:r>
              <a:rPr lang="en-US" dirty="0"/>
              <a:t>(</a:t>
            </a:r>
            <a:r>
              <a:rPr lang="en-US" i="1" dirty="0"/>
              <a:t>c</a:t>
            </a:r>
            <a:r>
              <a:rPr lang="en-US" dirty="0"/>
              <a:t>) = </a:t>
            </a:r>
            <a:r>
              <a:rPr lang="en-US" dirty="0">
                <a:latin typeface="Cambria" pitchFamily="18" charset="0"/>
              </a:rPr>
              <a:t>2, </a:t>
            </a:r>
            <a:r>
              <a:rPr lang="en-US" dirty="0" err="1"/>
              <a:t>deg</a:t>
            </a:r>
            <a:r>
              <a:rPr lang="en-US"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baseline="30000" dirty="0">
                <a:latin typeface="Cambria Math"/>
                <a:ea typeface="Cambria Math"/>
              </a:rPr>
              <a:t>+</a:t>
            </a:r>
            <a:r>
              <a:rPr lang="en-US" i="1" baseline="30000" dirty="0">
                <a:latin typeface="Cambria Math"/>
                <a:ea typeface="Cambria Math"/>
              </a:rPr>
              <a:t> </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Introduction to Graphs</a:t>
            </a:r>
          </a:p>
          <a:p>
            <a:r>
              <a:rPr lang="en-US" dirty="0"/>
              <a:t>Graph Taxonomy</a:t>
            </a:r>
          </a:p>
          <a:p>
            <a:r>
              <a:rPr lang="en-US" dirty="0"/>
              <a:t>Graph Models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Directed Graphs (</a:t>
            </a:r>
            <a:r>
              <a:rPr lang="en-US" sz="3600" i="1" dirty="0"/>
              <a:t>continued</a:t>
            </a:r>
            <a:r>
              <a:rPr lang="en-US" sz="3600" dirty="0"/>
              <a:t>)</a:t>
            </a:r>
          </a:p>
        </p:txBody>
      </p:sp>
      <p:sp>
        <p:nvSpPr>
          <p:cNvPr id="3" name="Content Placeholder 2"/>
          <p:cNvSpPr>
            <a:spLocks noGrp="1"/>
          </p:cNvSpPr>
          <p:nvPr>
            <p:ph idx="1"/>
          </p:nvPr>
        </p:nvSpPr>
        <p:spPr>
          <a:xfrm>
            <a:off x="457200" y="1441701"/>
            <a:ext cx="8229600" cy="3739899"/>
          </a:xfrm>
        </p:spPr>
        <p:txBody>
          <a:bodyPr>
            <a:normAutofit lnSpcReduction="10000"/>
          </a:bodyPr>
          <a:lstStyle/>
          <a:p>
            <a:pPr indent="0">
              <a:buNone/>
            </a:pPr>
            <a:r>
              <a:rPr lang="en-US" b="1" dirty="0"/>
              <a:t>Theorem </a:t>
            </a:r>
            <a:r>
              <a:rPr lang="en-US" b="1" dirty="0">
                <a:latin typeface="Cambria" pitchFamily="18" charset="0"/>
              </a:rPr>
              <a:t>3</a:t>
            </a:r>
            <a:r>
              <a:rPr lang="en-US" dirty="0"/>
              <a:t>: Let </a:t>
            </a:r>
            <a:r>
              <a:rPr lang="en-US" i="1" dirty="0"/>
              <a:t>G = </a:t>
            </a:r>
            <a:r>
              <a:rPr lang="en-US" dirty="0"/>
              <a:t>(</a:t>
            </a:r>
            <a:r>
              <a:rPr lang="en-US" i="1" dirty="0"/>
              <a:t>V, E</a:t>
            </a:r>
            <a:r>
              <a:rPr lang="en-US" dirty="0"/>
              <a:t>)</a:t>
            </a:r>
            <a:r>
              <a:rPr lang="en-US" i="1" dirty="0"/>
              <a:t> </a:t>
            </a:r>
            <a:r>
              <a:rPr lang="en-US" dirty="0"/>
              <a:t>be a graph with directed edges. Then:</a:t>
            </a:r>
          </a:p>
          <a:p>
            <a:pPr indent="0">
              <a:buNone/>
            </a:pPr>
            <a:endParaRPr lang="en-US" dirty="0"/>
          </a:p>
          <a:p>
            <a:pPr indent="0">
              <a:buNone/>
            </a:pPr>
            <a:endParaRPr lang="en-US" dirty="0"/>
          </a:p>
          <a:p>
            <a:pPr indent="0">
              <a:buNone/>
            </a:pPr>
            <a:r>
              <a:rPr lang="en-US" b="1" i="1" dirty="0"/>
              <a:t>Proof</a:t>
            </a:r>
            <a:r>
              <a:rPr lang="en-US" dirty="0"/>
              <a:t>: The first sum counts the number of outgoing edges over all vertices and the second sum counts the number of incoming edges over all vertices. They are equal since every outgoing edge is also an incoming edge.</a:t>
            </a:r>
          </a:p>
          <a:p>
            <a:pPr indent="0">
              <a:buNone/>
            </a:pPr>
            <a:endParaRPr lang="en-US" dirty="0"/>
          </a:p>
          <a:p>
            <a:pPr>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676400" y="2286000"/>
            <a:ext cx="5537835" cy="837248"/>
          </a:xfrm>
          <a:prstGeom prst="rect">
            <a:avLst/>
          </a:prstGeom>
        </p:spPr>
      </p:pic>
      <p:sp>
        <p:nvSpPr>
          <p:cNvPr id="6" name="Isosceles Triangle 5"/>
          <p:cNvSpPr/>
          <p:nvPr/>
        </p:nvSpPr>
        <p:spPr>
          <a:xfrm rot="5400000" flipV="1">
            <a:off x="8229600" y="4724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91312"/>
          </a:xfrm>
        </p:spPr>
        <p:txBody>
          <a:bodyPr>
            <a:normAutofit fontScale="90000"/>
          </a:bodyPr>
          <a:lstStyle/>
          <a:p>
            <a:r>
              <a:rPr lang="en-US" sz="3600" dirty="0"/>
              <a:t>Special Types of Simple Graphs: Complete Graphs</a:t>
            </a:r>
          </a:p>
        </p:txBody>
      </p:sp>
      <p:sp>
        <p:nvSpPr>
          <p:cNvPr id="3" name="Content Placeholder 2"/>
          <p:cNvSpPr>
            <a:spLocks noGrp="1"/>
          </p:cNvSpPr>
          <p:nvPr>
            <p:ph idx="1"/>
          </p:nvPr>
        </p:nvSpPr>
        <p:spPr>
          <a:xfrm>
            <a:off x="457200" y="1371600"/>
            <a:ext cx="8229600" cy="1752600"/>
          </a:xfrm>
        </p:spPr>
        <p:txBody>
          <a:bodyPr/>
          <a:lstStyle/>
          <a:p>
            <a:pPr indent="0">
              <a:buNone/>
            </a:pPr>
            <a:r>
              <a:rPr lang="en-US" dirty="0"/>
              <a:t>A </a:t>
            </a:r>
            <a:r>
              <a:rPr lang="en-US" i="1" dirty="0"/>
              <a:t>complete graph on n vertices</a:t>
            </a:r>
            <a:r>
              <a:rPr lang="en-US" dirty="0"/>
              <a:t>, denoted by </a:t>
            </a:r>
            <a:r>
              <a:rPr lang="en-US" i="1" dirty="0" err="1"/>
              <a:t>K</a:t>
            </a:r>
            <a:r>
              <a:rPr lang="en-US" i="1" baseline="-25000" dirty="0" err="1"/>
              <a:t>n</a:t>
            </a:r>
            <a:r>
              <a:rPr lang="en-US" dirty="0"/>
              <a:t>, is the simple graph that contains exactly one edge between each pair of distinct vertices.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94888"/>
            <a:ext cx="8591123" cy="1650147"/>
          </a:xfrm>
          <a:prstGeom prst="rect">
            <a:avLst/>
          </a:prstGeom>
        </p:spPr>
      </p:pic>
    </p:spTree>
    <p:extLst>
      <p:ext uri="{BB962C8B-B14F-4D97-AF65-F5344CB8AC3E}">
        <p14:creationId xmlns:p14="http://schemas.microsoft.com/office/powerpoint/2010/main" val="4132828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256"/>
            <a:ext cx="6781800" cy="1143000"/>
          </a:xfrm>
        </p:spPr>
        <p:txBody>
          <a:bodyPr>
            <a:normAutofit/>
          </a:bodyPr>
          <a:lstStyle/>
          <a:p>
            <a:r>
              <a:rPr lang="en-US" sz="3600" dirty="0"/>
              <a:t>Special Types of Simple Graphs: </a:t>
            </a:r>
            <a:br>
              <a:rPr lang="en-US" sz="3600" dirty="0"/>
            </a:br>
            <a:r>
              <a:rPr lang="en-US" sz="3600" dirty="0"/>
              <a:t>Cycles and Wheels</a:t>
            </a:r>
          </a:p>
        </p:txBody>
      </p:sp>
      <p:sp>
        <p:nvSpPr>
          <p:cNvPr id="3" name="Content Placeholder 2"/>
          <p:cNvSpPr>
            <a:spLocks noGrp="1"/>
          </p:cNvSpPr>
          <p:nvPr>
            <p:ph idx="1"/>
          </p:nvPr>
        </p:nvSpPr>
        <p:spPr>
          <a:xfrm>
            <a:off x="457200" y="1295400"/>
            <a:ext cx="8229600" cy="4714875"/>
          </a:xfrm>
        </p:spPr>
        <p:txBody>
          <a:bodyPr/>
          <a:lstStyle/>
          <a:p>
            <a:pPr indent="0">
              <a:buNone/>
            </a:pPr>
            <a:r>
              <a:rPr lang="en-US" sz="2400" dirty="0"/>
              <a:t>A </a:t>
            </a:r>
            <a:r>
              <a:rPr lang="en-US" sz="2400" i="1" dirty="0"/>
              <a:t>cycle</a:t>
            </a:r>
            <a:r>
              <a:rPr lang="en-US" sz="2400" dirty="0"/>
              <a:t> </a:t>
            </a:r>
            <a:r>
              <a:rPr lang="en-US" sz="2400" i="1" dirty="0" err="1"/>
              <a:t>C</a:t>
            </a:r>
            <a:r>
              <a:rPr lang="en-US" sz="2400" i="1" baseline="-25000" dirty="0" err="1"/>
              <a:t>n</a:t>
            </a:r>
            <a:r>
              <a:rPr lang="en-US" sz="2400" i="1" baseline="-25000" dirty="0"/>
              <a:t> </a:t>
            </a:r>
            <a:r>
              <a:rPr lang="en-US" sz="2400" dirty="0"/>
              <a:t>for </a:t>
            </a:r>
            <a:r>
              <a:rPr lang="en-US" sz="2400" i="1" dirty="0"/>
              <a:t>n</a:t>
            </a:r>
            <a:r>
              <a:rPr lang="en-US" sz="2400" dirty="0"/>
              <a:t> ≥  </a:t>
            </a:r>
            <a:r>
              <a:rPr lang="en-US" sz="2400" dirty="0">
                <a:latin typeface="Cambria" pitchFamily="18" charset="0"/>
              </a:rPr>
              <a:t>3 </a:t>
            </a:r>
            <a:r>
              <a:rPr lang="en-US" sz="2400" dirty="0"/>
              <a:t>consists of </a:t>
            </a:r>
            <a:r>
              <a:rPr lang="en-US" sz="2400" i="1" dirty="0"/>
              <a:t>n</a:t>
            </a:r>
            <a:r>
              <a:rPr lang="en-US" sz="2400" dirty="0"/>
              <a:t> vertices </a:t>
            </a:r>
            <a:r>
              <a:rPr lang="en-US" sz="2400" i="1" dirty="0"/>
              <a:t>v</a:t>
            </a:r>
            <a:r>
              <a:rPr lang="en-US" sz="2400" baseline="-25000" dirty="0">
                <a:latin typeface="Cambria" pitchFamily="18" charset="0"/>
              </a:rPr>
              <a:t>1</a:t>
            </a:r>
            <a:r>
              <a:rPr lang="en-US" sz="2400" dirty="0"/>
              <a:t>, </a:t>
            </a:r>
            <a:r>
              <a:rPr lang="en-US" sz="2400" i="1" dirty="0"/>
              <a:t>v</a:t>
            </a:r>
            <a:r>
              <a:rPr lang="en-US" sz="2400" baseline="-25000" dirty="0">
                <a:latin typeface="Cambria" pitchFamily="18" charset="0"/>
              </a:rPr>
              <a:t>2</a:t>
            </a:r>
            <a:r>
              <a:rPr lang="en-US" sz="2400" i="1" dirty="0"/>
              <a:t> ,</a:t>
            </a:r>
            <a:r>
              <a:rPr lang="en-US" sz="2400" i="1" dirty="0">
                <a:latin typeface="Cambria Math"/>
                <a:ea typeface="Cambria Math"/>
              </a:rPr>
              <a:t>⋯</a:t>
            </a:r>
            <a:r>
              <a:rPr lang="en-US" sz="2400" i="1" dirty="0"/>
              <a:t> ,</a:t>
            </a:r>
            <a:r>
              <a:rPr lang="en-US" sz="2400" dirty="0"/>
              <a:t> </a:t>
            </a:r>
            <a:r>
              <a:rPr lang="en-US" sz="2400" i="1" dirty="0" err="1"/>
              <a:t>v</a:t>
            </a:r>
            <a:r>
              <a:rPr lang="en-US" sz="2400" baseline="-25000" dirty="0" err="1">
                <a:latin typeface="Cambria" pitchFamily="18" charset="0"/>
              </a:rPr>
              <a:t>n</a:t>
            </a:r>
            <a:r>
              <a:rPr lang="en-US" sz="2400" dirty="0"/>
              <a:t>, and edges {</a:t>
            </a:r>
            <a:r>
              <a:rPr lang="en-US" sz="2400" i="1" dirty="0"/>
              <a:t>v</a:t>
            </a:r>
            <a:r>
              <a:rPr lang="en-US" sz="2400" baseline="-25000" dirty="0">
                <a:latin typeface="Cambria" pitchFamily="18" charset="0"/>
              </a:rPr>
              <a:t>1</a:t>
            </a:r>
            <a:r>
              <a:rPr lang="en-US" sz="2400" i="1" dirty="0"/>
              <a:t>, v</a:t>
            </a:r>
            <a:r>
              <a:rPr lang="en-US" sz="2400" baseline="-25000" dirty="0">
                <a:latin typeface="Cambria" pitchFamily="18" charset="0"/>
              </a:rPr>
              <a:t>2</a:t>
            </a:r>
            <a:r>
              <a:rPr lang="en-US" sz="2400" dirty="0"/>
              <a:t>}</a:t>
            </a:r>
            <a:r>
              <a:rPr lang="en-US" sz="2400" i="1" dirty="0"/>
              <a:t>, </a:t>
            </a:r>
            <a:r>
              <a:rPr lang="en-US" sz="2400" dirty="0"/>
              <a:t>{</a:t>
            </a:r>
            <a:r>
              <a:rPr lang="en-US" sz="2400" i="1" dirty="0"/>
              <a:t>v</a:t>
            </a:r>
            <a:r>
              <a:rPr lang="en-US" sz="2400" baseline="-25000" dirty="0">
                <a:latin typeface="Cambria" pitchFamily="18" charset="0"/>
              </a:rPr>
              <a:t>2</a:t>
            </a:r>
            <a:r>
              <a:rPr lang="en-US" sz="2400" i="1" dirty="0"/>
              <a:t>, v</a:t>
            </a:r>
            <a:r>
              <a:rPr lang="en-US" sz="2400" baseline="-25000" dirty="0">
                <a:latin typeface="Cambria" pitchFamily="18" charset="0"/>
              </a:rPr>
              <a:t>3</a:t>
            </a:r>
            <a:r>
              <a:rPr lang="en-US" sz="2400" dirty="0"/>
              <a:t>}</a:t>
            </a:r>
            <a:r>
              <a:rPr lang="en-US" sz="2400" i="1" dirty="0"/>
              <a:t> ,</a:t>
            </a:r>
            <a:r>
              <a:rPr lang="en-US" sz="2400" i="1" dirty="0">
                <a:latin typeface="Cambria Math"/>
                <a:ea typeface="Cambria Math"/>
              </a:rPr>
              <a:t>⋯</a:t>
            </a:r>
            <a:r>
              <a:rPr lang="en-US" sz="2400" i="1" dirty="0"/>
              <a:t> , </a:t>
            </a:r>
            <a:r>
              <a:rPr lang="en-US" sz="2400" dirty="0"/>
              <a:t>{</a:t>
            </a:r>
            <a:r>
              <a:rPr lang="en-US" sz="2400" i="1" dirty="0"/>
              <a:t>v</a:t>
            </a:r>
            <a:r>
              <a:rPr lang="en-US" sz="2400" i="1" baseline="-25000" dirty="0"/>
              <a:t>n-</a:t>
            </a:r>
            <a:r>
              <a:rPr lang="en-US" sz="2400" baseline="-25000" dirty="0">
                <a:latin typeface="Cambria" pitchFamily="18" charset="0"/>
              </a:rPr>
              <a:t>1</a:t>
            </a:r>
            <a:r>
              <a:rPr lang="en-US" sz="2400" i="1" dirty="0"/>
              <a:t>, </a:t>
            </a:r>
            <a:r>
              <a:rPr lang="en-US" sz="2400" i="1" dirty="0" err="1"/>
              <a:t>v</a:t>
            </a:r>
            <a:r>
              <a:rPr lang="en-US" sz="2400" i="1" baseline="-25000" dirty="0" err="1"/>
              <a:t>n</a:t>
            </a:r>
            <a:r>
              <a:rPr lang="en-US" sz="2400" dirty="0"/>
              <a:t>}</a:t>
            </a:r>
            <a:r>
              <a:rPr lang="en-US" sz="2400" i="1" dirty="0"/>
              <a:t>, </a:t>
            </a:r>
            <a:r>
              <a:rPr lang="en-US" sz="2400" dirty="0"/>
              <a:t>{</a:t>
            </a:r>
            <a:r>
              <a:rPr lang="en-US" sz="2400" i="1" dirty="0" err="1"/>
              <a:t>v</a:t>
            </a:r>
            <a:r>
              <a:rPr lang="en-US" sz="2400" i="1" baseline="-25000" dirty="0" err="1"/>
              <a:t>n</a:t>
            </a:r>
            <a:r>
              <a:rPr lang="en-US" sz="2400" i="1" dirty="0"/>
              <a:t>, v</a:t>
            </a:r>
            <a:r>
              <a:rPr lang="en-US" sz="2400" baseline="-25000" dirty="0">
                <a:latin typeface="Cambria" pitchFamily="18" charset="0"/>
              </a:rPr>
              <a:t>1</a:t>
            </a:r>
            <a:r>
              <a:rPr lang="en-US" sz="2400" dirty="0"/>
              <a:t>}</a:t>
            </a:r>
            <a:r>
              <a:rPr lang="en-US" sz="2400" i="1" dirty="0"/>
              <a:t>.</a:t>
            </a:r>
          </a:p>
          <a:p>
            <a:pPr indent="0">
              <a:buNone/>
            </a:pPr>
            <a:endParaRPr lang="en-US" sz="2400" dirty="0"/>
          </a:p>
          <a:p>
            <a:pPr indent="0">
              <a:buNone/>
            </a:pPr>
            <a:endParaRPr lang="en-US" sz="2400" dirty="0"/>
          </a:p>
          <a:p>
            <a:pPr indent="0">
              <a:buNone/>
            </a:pPr>
            <a:endParaRPr lang="en-US" sz="2400" dirty="0"/>
          </a:p>
          <a:p>
            <a:pPr indent="0">
              <a:buNone/>
            </a:pPr>
            <a:endParaRPr lang="en-US" sz="2400" dirty="0"/>
          </a:p>
          <a:p>
            <a:pPr indent="0">
              <a:buNone/>
            </a:pPr>
            <a:r>
              <a:rPr lang="en-US" sz="2400" dirty="0"/>
              <a:t>A </a:t>
            </a:r>
            <a:r>
              <a:rPr lang="en-US" sz="2400" i="1" dirty="0"/>
              <a:t>wheel</a:t>
            </a:r>
            <a:r>
              <a:rPr lang="en-US" sz="2400" dirty="0"/>
              <a:t> </a:t>
            </a:r>
            <a:r>
              <a:rPr lang="en-US" sz="2400" i="1" dirty="0" err="1"/>
              <a:t>W</a:t>
            </a:r>
            <a:r>
              <a:rPr lang="en-US" sz="2400" i="1" baseline="-25000" dirty="0" err="1"/>
              <a:t>n</a:t>
            </a:r>
            <a:r>
              <a:rPr lang="en-US" sz="2400" i="1" baseline="-25000" dirty="0"/>
              <a:t> </a:t>
            </a:r>
            <a:r>
              <a:rPr lang="en-US" sz="2400" dirty="0"/>
              <a:t>is obtained by adding an additional vertex to a cycle </a:t>
            </a:r>
            <a:r>
              <a:rPr lang="en-US" sz="2400" i="1" dirty="0"/>
              <a:t>C</a:t>
            </a:r>
            <a:r>
              <a:rPr lang="en-US" sz="2400" i="1" baseline="-25000" dirty="0"/>
              <a:t>n </a:t>
            </a:r>
            <a:r>
              <a:rPr lang="en-US" sz="2400" dirty="0"/>
              <a:t>for </a:t>
            </a:r>
            <a:r>
              <a:rPr lang="en-US" sz="2400" i="1" dirty="0"/>
              <a:t>n</a:t>
            </a:r>
            <a:r>
              <a:rPr lang="en-US" sz="2400" dirty="0"/>
              <a:t> ≥  </a:t>
            </a:r>
            <a:r>
              <a:rPr lang="en-US" sz="2400" dirty="0">
                <a:latin typeface="Cambria" pitchFamily="18" charset="0"/>
              </a:rPr>
              <a:t>3 </a:t>
            </a:r>
            <a:r>
              <a:rPr lang="en-US" sz="2400" dirty="0"/>
              <a:t>and connecting this new vertex to each of the </a:t>
            </a:r>
            <a:r>
              <a:rPr lang="en-US" sz="2400" i="1" dirty="0"/>
              <a:t>n</a:t>
            </a:r>
            <a:r>
              <a:rPr lang="en-US" sz="2400" dirty="0"/>
              <a:t> vertices in </a:t>
            </a:r>
            <a:r>
              <a:rPr lang="en-US" sz="2400" i="1" dirty="0"/>
              <a:t>C</a:t>
            </a:r>
            <a:r>
              <a:rPr lang="en-US" sz="2400" i="1" baseline="-25000" dirty="0"/>
              <a:t>n</a:t>
            </a:r>
            <a:r>
              <a:rPr lang="en-US" sz="2400" dirty="0"/>
              <a:t> by new edges</a:t>
            </a:r>
            <a:r>
              <a:rPr lang="en-US" sz="2400" i="1" dirty="0"/>
              <a:t>.</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51" y="2286000"/>
            <a:ext cx="5741241" cy="1524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8" y="5105399"/>
            <a:ext cx="5526604" cy="1523999"/>
          </a:xfrm>
          <a:prstGeom prst="rect">
            <a:avLst/>
          </a:prstGeom>
        </p:spPr>
      </p:pic>
    </p:spTree>
    <p:extLst>
      <p:ext uri="{BB962C8B-B14F-4D97-AF65-F5344CB8AC3E}">
        <p14:creationId xmlns:p14="http://schemas.microsoft.com/office/powerpoint/2010/main" val="200038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63" y="592312"/>
            <a:ext cx="8229600" cy="515112"/>
          </a:xfrm>
        </p:spPr>
        <p:txBody>
          <a:bodyPr>
            <a:normAutofit fontScale="90000"/>
          </a:bodyPr>
          <a:lstStyle/>
          <a:p>
            <a:r>
              <a:rPr lang="en-US" sz="3600" dirty="0"/>
              <a:t>Special Types of Simple Graphs:       </a:t>
            </a:r>
            <a:r>
              <a:rPr lang="en-US" sz="3600" i="1" dirty="0"/>
              <a:t>n</a:t>
            </a:r>
            <a:r>
              <a:rPr lang="en-US" sz="3600" dirty="0"/>
              <a:t>-Cubes</a:t>
            </a:r>
          </a:p>
        </p:txBody>
      </p:sp>
      <p:sp>
        <p:nvSpPr>
          <p:cNvPr id="3" name="Content Placeholder 2"/>
          <p:cNvSpPr>
            <a:spLocks noGrp="1"/>
          </p:cNvSpPr>
          <p:nvPr>
            <p:ph idx="1"/>
          </p:nvPr>
        </p:nvSpPr>
        <p:spPr>
          <a:xfrm>
            <a:off x="304800" y="1352948"/>
            <a:ext cx="8229600" cy="2152252"/>
          </a:xfrm>
        </p:spPr>
        <p:txBody>
          <a:bodyPr/>
          <a:lstStyle/>
          <a:p>
            <a:pPr indent="0">
              <a:buNone/>
            </a:pPr>
            <a:r>
              <a:rPr lang="en-US" dirty="0"/>
              <a:t>An </a:t>
            </a:r>
            <a:r>
              <a:rPr lang="en-US" i="1" dirty="0"/>
              <a:t>n-dimensional hypercube</a:t>
            </a:r>
            <a:r>
              <a:rPr lang="en-US" dirty="0"/>
              <a:t>, or </a:t>
            </a:r>
            <a:r>
              <a:rPr lang="en-US" i="1" dirty="0"/>
              <a:t>n-cube, </a:t>
            </a:r>
            <a:r>
              <a:rPr lang="en-US" b="1" i="1" dirty="0" err="1"/>
              <a:t>Q</a:t>
            </a:r>
            <a:r>
              <a:rPr lang="en-US" b="1" i="1" baseline="-25000" dirty="0" err="1"/>
              <a:t>n</a:t>
            </a:r>
            <a:r>
              <a:rPr lang="en-US" dirty="0"/>
              <a:t>, is a graph with </a:t>
            </a:r>
            <a:r>
              <a:rPr lang="en-US" dirty="0">
                <a:latin typeface="Cambria" pitchFamily="18" charset="0"/>
              </a:rPr>
              <a:t>2</a:t>
            </a:r>
            <a:r>
              <a:rPr lang="en-US" i="1" baseline="30000" dirty="0"/>
              <a:t>n</a:t>
            </a:r>
            <a:r>
              <a:rPr lang="en-US" dirty="0"/>
              <a:t> vertices representing all bit strings of length </a:t>
            </a:r>
            <a:r>
              <a:rPr lang="en-US" i="1" dirty="0"/>
              <a:t>n</a:t>
            </a:r>
            <a:r>
              <a:rPr lang="en-US" dirty="0"/>
              <a:t>, where there is an edge between two vertices that differ in exactly one bit position.</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76600"/>
            <a:ext cx="5583997" cy="2311528"/>
          </a:xfrm>
          <a:prstGeom prst="rect">
            <a:avLst/>
          </a:prstGeom>
        </p:spPr>
      </p:pic>
      <p:sp>
        <p:nvSpPr>
          <p:cNvPr id="5" name="TextBox 4"/>
          <p:cNvSpPr txBox="1"/>
          <p:nvPr/>
        </p:nvSpPr>
        <p:spPr>
          <a:xfrm>
            <a:off x="7391400" y="381000"/>
            <a:ext cx="762000"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32853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Bipartite Graphs</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a:t>
            </a:r>
            <a:r>
              <a:rPr lang="en-US" dirty="0"/>
              <a:t> A simple graph </a:t>
            </a:r>
            <a:r>
              <a:rPr lang="en-US" i="1" dirty="0"/>
              <a:t>G</a:t>
            </a:r>
            <a:r>
              <a:rPr lang="en-US" dirty="0"/>
              <a:t> is bipartite if </a:t>
            </a:r>
            <a:r>
              <a:rPr lang="en-US" i="1" dirty="0"/>
              <a:t>V </a:t>
            </a:r>
            <a:r>
              <a:rPr lang="en-US" dirty="0"/>
              <a:t>can be partitioned into two disjoint subsets </a:t>
            </a:r>
            <a:r>
              <a:rPr lang="en-US" i="1" dirty="0"/>
              <a:t>V</a:t>
            </a:r>
            <a:r>
              <a:rPr lang="en-US" i="1" baseline="-25000" dirty="0"/>
              <a:t>1</a:t>
            </a:r>
            <a:r>
              <a:rPr lang="en-US" i="1" dirty="0"/>
              <a:t> </a:t>
            </a:r>
            <a:r>
              <a:rPr lang="en-US" dirty="0"/>
              <a:t>and </a:t>
            </a:r>
            <a:r>
              <a:rPr lang="en-US" i="1" dirty="0"/>
              <a:t>V</a:t>
            </a:r>
            <a:r>
              <a:rPr lang="en-US" i="1" baseline="-25000" dirty="0"/>
              <a:t>2</a:t>
            </a:r>
            <a:r>
              <a:rPr lang="en-US" dirty="0"/>
              <a:t> such that every edge connects a vertex in </a:t>
            </a:r>
            <a:r>
              <a:rPr lang="en-US" i="1" dirty="0"/>
              <a:t>V</a:t>
            </a:r>
            <a:r>
              <a:rPr lang="en-US" i="1" baseline="-25000" dirty="0"/>
              <a:t>1</a:t>
            </a:r>
            <a:r>
              <a:rPr lang="en-US" dirty="0"/>
              <a:t> and a vertex in </a:t>
            </a:r>
            <a:r>
              <a:rPr lang="en-US" i="1" dirty="0"/>
              <a:t>V</a:t>
            </a:r>
            <a:r>
              <a:rPr lang="en-US" i="1" baseline="-25000" dirty="0"/>
              <a:t>2</a:t>
            </a:r>
            <a:r>
              <a:rPr lang="en-US" dirty="0"/>
              <a:t>. In other words, there are no edges which connect two vertices in </a:t>
            </a:r>
            <a:r>
              <a:rPr lang="en-US" i="1" dirty="0"/>
              <a:t>V</a:t>
            </a:r>
            <a:r>
              <a:rPr lang="en-US" i="1" baseline="-25000" dirty="0"/>
              <a:t>1</a:t>
            </a:r>
            <a:r>
              <a:rPr lang="en-US" dirty="0"/>
              <a:t> or in </a:t>
            </a:r>
            <a:r>
              <a:rPr lang="en-US" i="1" dirty="0"/>
              <a:t>V</a:t>
            </a:r>
            <a:r>
              <a:rPr lang="en-US" i="1" baseline="-25000" dirty="0"/>
              <a:t>2</a:t>
            </a:r>
            <a:r>
              <a:rPr lang="en-US" dirty="0"/>
              <a:t>.</a:t>
            </a:r>
          </a:p>
          <a:p>
            <a:pPr indent="0">
              <a:buNone/>
            </a:pPr>
            <a:endParaRPr lang="en-US" dirty="0"/>
          </a:p>
          <a:p>
            <a:pPr indent="0">
              <a:buNone/>
            </a:pPr>
            <a:r>
              <a:rPr lang="en-US" dirty="0"/>
              <a:t>It is not hard to show that an equivalent definition of a bipartite graph is a graph where it is possible to color the vertices red or blue so that no two adjacent vertices are the same color.</a:t>
            </a:r>
          </a:p>
          <a:p>
            <a:pPr indent="0">
              <a:buNone/>
            </a:pPr>
            <a:endParaRPr lang="en-US" dirty="0"/>
          </a:p>
          <a:p>
            <a:pPr indent="0">
              <a:buNone/>
            </a:pPr>
            <a:r>
              <a:rPr lang="en-US" dirty="0"/>
              <a:t> </a:t>
            </a:r>
          </a:p>
          <a:p>
            <a:pPr indent="0">
              <a:buNone/>
            </a:pPr>
            <a:endParaRPr lang="en-US" dirty="0"/>
          </a:p>
          <a:p>
            <a:pPr indent="0">
              <a:buNone/>
            </a:pPr>
            <a:endParaRPr lang="en-US" dirty="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800600"/>
            <a:ext cx="4695820" cy="1742313"/>
          </a:xfrm>
          <a:prstGeom prst="rect">
            <a:avLst/>
          </a:prstGeom>
          <a:ln>
            <a:solidFill>
              <a:schemeClr val="accent1"/>
            </a:solidFill>
          </a:ln>
        </p:spPr>
      </p:pic>
      <p:sp>
        <p:nvSpPr>
          <p:cNvPr id="6" name="TextBox 5"/>
          <p:cNvSpPr txBox="1"/>
          <p:nvPr/>
        </p:nvSpPr>
        <p:spPr>
          <a:xfrm>
            <a:off x="685800" y="5136214"/>
            <a:ext cx="1066800" cy="646331"/>
          </a:xfrm>
          <a:prstGeom prst="rect">
            <a:avLst/>
          </a:prstGeom>
          <a:noFill/>
        </p:spPr>
        <p:txBody>
          <a:bodyPr wrap="square" rtlCol="0">
            <a:spAutoFit/>
          </a:bodyPr>
          <a:lstStyle/>
          <a:p>
            <a:r>
              <a:rPr lang="en-US" i="1" dirty="0"/>
              <a:t>G</a:t>
            </a:r>
            <a:r>
              <a:rPr lang="en-US" dirty="0"/>
              <a:t> is  bipartite</a:t>
            </a:r>
          </a:p>
        </p:txBody>
      </p:sp>
      <p:sp>
        <p:nvSpPr>
          <p:cNvPr id="7" name="TextBox 6"/>
          <p:cNvSpPr txBox="1"/>
          <p:nvPr/>
        </p:nvSpPr>
        <p:spPr>
          <a:xfrm>
            <a:off x="6858000" y="4788587"/>
            <a:ext cx="2057400" cy="1754326"/>
          </a:xfrm>
          <a:prstGeom prst="rect">
            <a:avLst/>
          </a:prstGeom>
          <a:noFill/>
        </p:spPr>
        <p:txBody>
          <a:bodyPr wrap="square" rtlCol="0">
            <a:spAutoFit/>
          </a:bodyPr>
          <a:lstStyle/>
          <a:p>
            <a:r>
              <a:rPr lang="en-US" i="1" dirty="0"/>
              <a:t>H</a:t>
            </a:r>
            <a:r>
              <a:rPr lang="en-US" dirty="0"/>
              <a:t> is  not bipartite</a:t>
            </a:r>
          </a:p>
          <a:p>
            <a:r>
              <a:rPr lang="en-US" dirty="0"/>
              <a:t>since if we color </a:t>
            </a:r>
            <a:r>
              <a:rPr lang="en-US" i="1" dirty="0"/>
              <a:t>a</a:t>
            </a:r>
            <a:r>
              <a:rPr lang="en-US" dirty="0"/>
              <a:t> red, then the adjacent vertices </a:t>
            </a:r>
            <a:r>
              <a:rPr lang="en-US" i="1" dirty="0"/>
              <a:t>f</a:t>
            </a:r>
            <a:r>
              <a:rPr lang="en-US" dirty="0"/>
              <a:t> and </a:t>
            </a:r>
            <a:r>
              <a:rPr lang="en-US" i="1" dirty="0"/>
              <a:t>b</a:t>
            </a:r>
            <a:r>
              <a:rPr lang="en-US" dirty="0"/>
              <a:t> must both be blue.</a:t>
            </a:r>
          </a:p>
        </p:txBody>
      </p:sp>
      <p:sp>
        <p:nvSpPr>
          <p:cNvPr id="8" name="Oval 7"/>
          <p:cNvSpPr/>
          <p:nvPr/>
        </p:nvSpPr>
        <p:spPr>
          <a:xfrm>
            <a:off x="2590800" y="49530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4952999"/>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58674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25780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5290" y="564043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317264"/>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8690" y="5864177"/>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73" y="288608"/>
            <a:ext cx="8229600" cy="489584"/>
          </a:xfrm>
        </p:spPr>
        <p:txBody>
          <a:bodyPr>
            <a:normAutofit fontScale="90000"/>
          </a:bodyPr>
          <a:lstStyle/>
          <a:p>
            <a:r>
              <a:rPr lang="en-US" sz="3600" dirty="0"/>
              <a:t>Bipartite Graphs (</a:t>
            </a:r>
            <a:r>
              <a:rPr lang="en-US" sz="3600" i="1" dirty="0"/>
              <a:t>continued</a:t>
            </a:r>
            <a:r>
              <a:rPr lang="en-US" sz="3600" dirty="0"/>
              <a:t>)</a:t>
            </a:r>
          </a:p>
        </p:txBody>
      </p:sp>
      <p:sp>
        <p:nvSpPr>
          <p:cNvPr id="3" name="Content Placeholder 2"/>
          <p:cNvSpPr>
            <a:spLocks noGrp="1"/>
          </p:cNvSpPr>
          <p:nvPr>
            <p:ph idx="1"/>
          </p:nvPr>
        </p:nvSpPr>
        <p:spPr>
          <a:xfrm>
            <a:off x="228600" y="1082040"/>
            <a:ext cx="8229600" cy="5487352"/>
          </a:xfrm>
        </p:spPr>
        <p:txBody>
          <a:bodyPr>
            <a:normAutofit fontScale="85000" lnSpcReduction="20000"/>
          </a:bodyPr>
          <a:lstStyle/>
          <a:p>
            <a:pPr indent="0">
              <a:buNone/>
            </a:pPr>
            <a:r>
              <a:rPr lang="en-US" b="1" dirty="0"/>
              <a:t>Example</a:t>
            </a:r>
            <a:r>
              <a:rPr lang="en-US" dirty="0"/>
              <a:t>:  Show that </a:t>
            </a:r>
            <a:r>
              <a:rPr lang="en-US" i="1" dirty="0"/>
              <a:t>C</a:t>
            </a:r>
            <a:r>
              <a:rPr lang="en-US" baseline="-25000" dirty="0">
                <a:latin typeface="Cambria" pitchFamily="18" charset="0"/>
              </a:rPr>
              <a:t>6</a:t>
            </a:r>
            <a:r>
              <a:rPr lang="en-US" dirty="0"/>
              <a:t> is bipartite.</a:t>
            </a:r>
          </a:p>
          <a:p>
            <a:pPr indent="0">
              <a:buNone/>
            </a:pPr>
            <a:r>
              <a:rPr lang="en-US" b="1" dirty="0"/>
              <a:t>Solution</a:t>
            </a:r>
            <a:r>
              <a:rPr lang="en-US" dirty="0"/>
              <a:t>: We can partition the vertex set into                         </a:t>
            </a:r>
            <a:r>
              <a:rPr lang="en-US" i="1" dirty="0"/>
              <a:t>V</a:t>
            </a:r>
            <a:r>
              <a:rPr lang="en-US" baseline="-25000" dirty="0">
                <a:latin typeface="Cambria" pitchFamily="18" charset="0"/>
              </a:rPr>
              <a:t>1</a:t>
            </a:r>
            <a:r>
              <a:rPr lang="en-US" dirty="0"/>
              <a:t> = {</a:t>
            </a:r>
            <a:r>
              <a:rPr lang="en-US" i="1" dirty="0"/>
              <a:t>v</a:t>
            </a:r>
            <a:r>
              <a:rPr lang="en-US" baseline="-25000" dirty="0">
                <a:latin typeface="Cambria" pitchFamily="18" charset="0"/>
              </a:rPr>
              <a:t>1</a:t>
            </a:r>
            <a:r>
              <a:rPr lang="en-US" dirty="0"/>
              <a:t>, </a:t>
            </a:r>
            <a:r>
              <a:rPr lang="en-US" i="1" dirty="0"/>
              <a:t>v</a:t>
            </a:r>
            <a:r>
              <a:rPr lang="en-US" baseline="-25000" dirty="0">
                <a:latin typeface="Cambria" pitchFamily="18" charset="0"/>
              </a:rPr>
              <a:t>3</a:t>
            </a:r>
            <a:r>
              <a:rPr lang="en-US" dirty="0"/>
              <a:t>, </a:t>
            </a:r>
            <a:r>
              <a:rPr lang="en-US" i="1" dirty="0"/>
              <a:t>v</a:t>
            </a:r>
            <a:r>
              <a:rPr lang="en-US" baseline="-25000" dirty="0">
                <a:latin typeface="Cambria" pitchFamily="18" charset="0"/>
              </a:rPr>
              <a:t>5</a:t>
            </a:r>
            <a:r>
              <a:rPr lang="en-US" dirty="0"/>
              <a:t>} and </a:t>
            </a:r>
            <a:r>
              <a:rPr lang="en-US" i="1" dirty="0"/>
              <a:t>V</a:t>
            </a:r>
            <a:r>
              <a:rPr lang="en-US" baseline="-25000" dirty="0">
                <a:latin typeface="Cambria" pitchFamily="18" charset="0"/>
              </a:rPr>
              <a:t>2</a:t>
            </a:r>
            <a:r>
              <a:rPr lang="en-US" dirty="0"/>
              <a:t> = {</a:t>
            </a:r>
            <a:r>
              <a:rPr lang="en-US" i="1" dirty="0"/>
              <a:t>v</a:t>
            </a:r>
            <a:r>
              <a:rPr lang="en-US" baseline="-25000" dirty="0">
                <a:latin typeface="Cambria" pitchFamily="18" charset="0"/>
              </a:rPr>
              <a:t>2</a:t>
            </a:r>
            <a:r>
              <a:rPr lang="en-US" dirty="0"/>
              <a:t>, </a:t>
            </a:r>
            <a:r>
              <a:rPr lang="en-US" i="1" dirty="0"/>
              <a:t>v</a:t>
            </a:r>
            <a:r>
              <a:rPr lang="en-US" baseline="-25000" dirty="0">
                <a:latin typeface="Cambria" pitchFamily="18" charset="0"/>
              </a:rPr>
              <a:t>4</a:t>
            </a:r>
            <a:r>
              <a:rPr lang="en-US" dirty="0"/>
              <a:t>, </a:t>
            </a:r>
            <a:r>
              <a:rPr lang="en-US" i="1" dirty="0"/>
              <a:t>v</a:t>
            </a:r>
            <a:r>
              <a:rPr lang="en-US" baseline="-25000" dirty="0">
                <a:latin typeface="Cambria" pitchFamily="18" charset="0"/>
              </a:rPr>
              <a:t>6</a:t>
            </a:r>
            <a:r>
              <a:rPr lang="en-US" dirty="0"/>
              <a:t>} so that every edge of </a:t>
            </a:r>
            <a:r>
              <a:rPr lang="en-US" i="1" dirty="0"/>
              <a:t>C</a:t>
            </a:r>
            <a:r>
              <a:rPr lang="en-US" baseline="-25000" dirty="0">
                <a:latin typeface="Cambria" pitchFamily="18" charset="0"/>
              </a:rPr>
              <a:t>6</a:t>
            </a:r>
            <a:r>
              <a:rPr lang="en-US" dirty="0"/>
              <a:t> connects a vertex in </a:t>
            </a:r>
            <a:r>
              <a:rPr lang="en-US" i="1" dirty="0"/>
              <a:t>V</a:t>
            </a:r>
            <a:r>
              <a:rPr lang="en-US" baseline="-25000" dirty="0">
                <a:latin typeface="Cambria" pitchFamily="18" charset="0"/>
              </a:rPr>
              <a:t>1</a:t>
            </a:r>
            <a:r>
              <a:rPr lang="en-US" dirty="0"/>
              <a:t> and </a:t>
            </a:r>
            <a:r>
              <a:rPr lang="en-US" i="1" dirty="0"/>
              <a:t>V</a:t>
            </a:r>
            <a:r>
              <a:rPr lang="en-US" baseline="-25000" dirty="0">
                <a:latin typeface="Cambria" pitchFamily="18" charset="0"/>
              </a:rPr>
              <a:t>2</a:t>
            </a:r>
            <a:r>
              <a:rPr lang="en-US" dirty="0"/>
              <a:t> .</a:t>
            </a:r>
          </a:p>
          <a:p>
            <a:pPr indent="0">
              <a:buNone/>
            </a:pPr>
            <a:endParaRPr lang="en-US" dirty="0"/>
          </a:p>
          <a:p>
            <a:pPr indent="0">
              <a:buNone/>
            </a:pPr>
            <a:endParaRPr lang="en-US" dirty="0"/>
          </a:p>
          <a:p>
            <a:pPr indent="0">
              <a:buNone/>
            </a:pPr>
            <a:endParaRPr lang="en-US" b="1" dirty="0"/>
          </a:p>
          <a:p>
            <a:pPr indent="0">
              <a:buNone/>
            </a:pPr>
            <a:endParaRPr lang="en-US" b="1" dirty="0"/>
          </a:p>
          <a:p>
            <a:pPr indent="0">
              <a:buNone/>
            </a:pPr>
            <a:endParaRPr lang="en-US" b="1" dirty="0"/>
          </a:p>
          <a:p>
            <a:pPr indent="0">
              <a:buNone/>
            </a:pPr>
            <a:endParaRPr lang="en-US" b="1" dirty="0"/>
          </a:p>
          <a:p>
            <a:pPr indent="0">
              <a:buNone/>
            </a:pPr>
            <a:endParaRPr lang="en-US" b="1" dirty="0"/>
          </a:p>
          <a:p>
            <a:pPr indent="0">
              <a:buNone/>
            </a:pPr>
            <a:r>
              <a:rPr lang="en-US" b="1" dirty="0"/>
              <a:t>Example</a:t>
            </a:r>
            <a:r>
              <a:rPr lang="en-US" dirty="0"/>
              <a:t>:  Show that </a:t>
            </a:r>
            <a:r>
              <a:rPr lang="en-US" i="1" dirty="0"/>
              <a:t>C</a:t>
            </a:r>
            <a:r>
              <a:rPr lang="en-US" baseline="-25000" dirty="0">
                <a:latin typeface="Cambria" pitchFamily="18" charset="0"/>
              </a:rPr>
              <a:t>3</a:t>
            </a:r>
            <a:r>
              <a:rPr lang="en-US" dirty="0"/>
              <a:t> is not bipartite.</a:t>
            </a:r>
          </a:p>
          <a:p>
            <a:pPr indent="0">
              <a:buNone/>
            </a:pPr>
            <a:r>
              <a:rPr lang="en-US" b="1" dirty="0"/>
              <a:t>Solution</a:t>
            </a:r>
            <a:r>
              <a:rPr lang="en-US" dirty="0"/>
              <a:t>:  If we divide the vertex set of </a:t>
            </a:r>
            <a:r>
              <a:rPr lang="en-US" i="1" dirty="0"/>
              <a:t>C</a:t>
            </a:r>
            <a:r>
              <a:rPr lang="en-US" baseline="-25000" dirty="0">
                <a:latin typeface="Cambria Math" pitchFamily="18" charset="0"/>
                <a:ea typeface="Cambria Math" pitchFamily="18" charset="0"/>
              </a:rPr>
              <a:t>3</a:t>
            </a:r>
            <a:r>
              <a:rPr lang="en-US" dirty="0"/>
              <a:t> into two nonempty sets, one of the two must contain two vertices. But in </a:t>
            </a:r>
            <a:r>
              <a:rPr lang="en-US" i="1" dirty="0"/>
              <a:t>C</a:t>
            </a:r>
            <a:r>
              <a:rPr lang="en-US" baseline="-25000" dirty="0">
                <a:latin typeface="Cambria Math" pitchFamily="18" charset="0"/>
                <a:ea typeface="Cambria Math" pitchFamily="18" charset="0"/>
              </a:rPr>
              <a:t>3</a:t>
            </a:r>
            <a:r>
              <a:rPr lang="en-US" dirty="0"/>
              <a:t>  every vertex is connected to every other vertex. Therefore, the two vertices in the same partition are connected. Hence, </a:t>
            </a:r>
            <a:r>
              <a:rPr lang="en-US" i="1" dirty="0"/>
              <a:t>C</a:t>
            </a:r>
            <a:r>
              <a:rPr lang="en-US" baseline="-25000" dirty="0">
                <a:latin typeface="Cambria Math" pitchFamily="18" charset="0"/>
                <a:ea typeface="Cambria Math" pitchFamily="18" charset="0"/>
              </a:rPr>
              <a:t>3</a:t>
            </a:r>
            <a:r>
              <a:rPr lang="en-US" dirty="0"/>
              <a:t> is not bipartite.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699681"/>
            <a:ext cx="5294457" cy="14054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14600"/>
            <a:ext cx="3170426" cy="1333988"/>
          </a:xfrm>
          <a:prstGeom prst="rect">
            <a:avLst/>
          </a:prstGeom>
        </p:spPr>
      </p:pic>
      <p:sp>
        <p:nvSpPr>
          <p:cNvPr id="7" name="Rectangle 6"/>
          <p:cNvSpPr/>
          <p:nvPr/>
        </p:nvSpPr>
        <p:spPr>
          <a:xfrm>
            <a:off x="1295400" y="2699682"/>
            <a:ext cx="2590800" cy="1405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457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Complete Bipartite Graphs</a:t>
            </a:r>
          </a:p>
        </p:txBody>
      </p:sp>
      <p:sp>
        <p:nvSpPr>
          <p:cNvPr id="3" name="Content Placeholder 2"/>
          <p:cNvSpPr>
            <a:spLocks noGrp="1"/>
          </p:cNvSpPr>
          <p:nvPr>
            <p:ph idx="1"/>
          </p:nvPr>
        </p:nvSpPr>
        <p:spPr>
          <a:xfrm>
            <a:off x="457200" y="1447800"/>
            <a:ext cx="8229600" cy="4876800"/>
          </a:xfrm>
        </p:spPr>
        <p:txBody>
          <a:bodyPr/>
          <a:lstStyle/>
          <a:p>
            <a:pPr indent="0">
              <a:buNone/>
            </a:pPr>
            <a:r>
              <a:rPr lang="en-US" b="1" dirty="0"/>
              <a:t>Definition:</a:t>
            </a:r>
            <a:r>
              <a:rPr lang="en-US" dirty="0"/>
              <a:t>  A </a:t>
            </a:r>
            <a:r>
              <a:rPr lang="en-US" i="1" dirty="0"/>
              <a:t>complete bipartite graph </a:t>
            </a:r>
            <a:r>
              <a:rPr lang="en-US" i="1" dirty="0" err="1"/>
              <a:t>K</a:t>
            </a:r>
            <a:r>
              <a:rPr lang="en-US" i="1" baseline="-25000" dirty="0" err="1"/>
              <a:t>m,n</a:t>
            </a:r>
            <a:r>
              <a:rPr lang="en-US" dirty="0"/>
              <a:t> is a graph that has its vertex set partitioned into two subsets           </a:t>
            </a:r>
            <a:r>
              <a:rPr lang="en-US" i="1" dirty="0"/>
              <a:t>V</a:t>
            </a:r>
            <a:r>
              <a:rPr lang="en-US" baseline="-25000" dirty="0">
                <a:latin typeface="Cambria Math" pitchFamily="18" charset="0"/>
                <a:ea typeface="Cambria Math" pitchFamily="18" charset="0"/>
              </a:rPr>
              <a:t>1</a:t>
            </a:r>
            <a:r>
              <a:rPr lang="en-US" dirty="0"/>
              <a:t> of size </a:t>
            </a:r>
            <a:r>
              <a:rPr lang="en-US" i="1" dirty="0"/>
              <a:t>m</a:t>
            </a:r>
            <a:r>
              <a:rPr lang="en-US" dirty="0"/>
              <a:t> and </a:t>
            </a:r>
            <a:r>
              <a:rPr lang="en-US" i="1" dirty="0"/>
              <a:t>V</a:t>
            </a:r>
            <a:r>
              <a:rPr lang="en-US" baseline="-25000" dirty="0">
                <a:latin typeface="Cambria Math" pitchFamily="18" charset="0"/>
                <a:ea typeface="Cambria Math" pitchFamily="18" charset="0"/>
              </a:rPr>
              <a:t>2</a:t>
            </a:r>
            <a:r>
              <a:rPr lang="en-US" dirty="0"/>
              <a:t> of size </a:t>
            </a:r>
            <a:r>
              <a:rPr lang="en-US" i="1" dirty="0"/>
              <a:t>n</a:t>
            </a:r>
            <a:r>
              <a:rPr lang="en-US" dirty="0"/>
              <a:t> such that there is an edge from every vertex in </a:t>
            </a:r>
            <a:r>
              <a:rPr lang="en-US" i="1" dirty="0"/>
              <a:t>V</a:t>
            </a:r>
            <a:r>
              <a:rPr lang="en-US" baseline="-25000" dirty="0">
                <a:latin typeface="Cambria Math" pitchFamily="18" charset="0"/>
                <a:ea typeface="Cambria Math" pitchFamily="18" charset="0"/>
              </a:rPr>
              <a:t>1</a:t>
            </a:r>
            <a:r>
              <a:rPr lang="en-US" dirty="0"/>
              <a:t> to every vertex in </a:t>
            </a:r>
            <a:r>
              <a:rPr lang="en-US" i="1" dirty="0"/>
              <a:t>V</a:t>
            </a:r>
            <a:r>
              <a:rPr lang="en-US" baseline="-25000" dirty="0">
                <a:latin typeface="Cambria Math" pitchFamily="18" charset="0"/>
                <a:ea typeface="Cambria Math" pitchFamily="18" charset="0"/>
              </a:rPr>
              <a:t>2</a:t>
            </a:r>
            <a:r>
              <a:rPr lang="en-US" i="1" dirty="0"/>
              <a:t>.</a:t>
            </a:r>
          </a:p>
          <a:p>
            <a:pPr indent="0">
              <a:buNone/>
            </a:pPr>
            <a:r>
              <a:rPr lang="en-US" b="1" dirty="0"/>
              <a:t>Example</a:t>
            </a:r>
            <a:r>
              <a:rPr lang="en-US" dirty="0"/>
              <a:t>: Four complete bipartite graphs: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1652" y="3733800"/>
            <a:ext cx="6934200" cy="2971800"/>
          </a:xfrm>
          <a:prstGeom prst="rect">
            <a:avLst/>
          </a:prstGeom>
        </p:spPr>
      </p:pic>
    </p:spTree>
    <p:extLst>
      <p:ext uri="{BB962C8B-B14F-4D97-AF65-F5344CB8AC3E}">
        <p14:creationId xmlns:p14="http://schemas.microsoft.com/office/powerpoint/2010/main" val="80315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5112"/>
          </a:xfrm>
        </p:spPr>
        <p:txBody>
          <a:bodyPr>
            <a:normAutofit fontScale="90000"/>
          </a:bodyPr>
          <a:lstStyle/>
          <a:p>
            <a:r>
              <a:rPr lang="en-US" sz="3200" dirty="0"/>
              <a:t>Bipartite Graphs and </a:t>
            </a:r>
            <a:r>
              <a:rPr lang="en-US" sz="3200" dirty="0" err="1"/>
              <a:t>Matchings</a:t>
            </a:r>
            <a:endParaRPr lang="en-US" sz="3200" dirty="0"/>
          </a:p>
        </p:txBody>
      </p:sp>
      <p:sp>
        <p:nvSpPr>
          <p:cNvPr id="3" name="Content Placeholder 2"/>
          <p:cNvSpPr>
            <a:spLocks noGrp="1"/>
          </p:cNvSpPr>
          <p:nvPr>
            <p:ph idx="1"/>
          </p:nvPr>
        </p:nvSpPr>
        <p:spPr>
          <a:xfrm>
            <a:off x="228600" y="914400"/>
            <a:ext cx="8229600" cy="5562600"/>
          </a:xfrm>
        </p:spPr>
        <p:txBody>
          <a:bodyPr>
            <a:normAutofit fontScale="77500" lnSpcReduction="20000"/>
          </a:bodyPr>
          <a:lstStyle/>
          <a:p>
            <a:r>
              <a:rPr lang="en-US" dirty="0"/>
              <a:t>Bipartite graphs are used to model applications that involve matching the elements of one set to elements in another, for example:</a:t>
            </a:r>
          </a:p>
          <a:p>
            <a:r>
              <a:rPr lang="en-US" i="1" dirty="0"/>
              <a:t>Job assignments </a:t>
            </a:r>
            <a:r>
              <a:rPr lang="en-US" dirty="0"/>
              <a:t>- vertices represent the jobs and the employees, edges link employees with those jobs they have been trained to do. A common goal is to match jobs to employees so that the most jobs are done.</a:t>
            </a:r>
          </a:p>
          <a:p>
            <a:endParaRPr lang="en-US" dirty="0"/>
          </a:p>
          <a:p>
            <a:pPr marL="0" indent="0">
              <a:buNone/>
            </a:pPr>
            <a:endParaRPr lang="en-US" dirty="0"/>
          </a:p>
          <a:p>
            <a:endParaRPr lang="en-US" dirty="0"/>
          </a:p>
          <a:p>
            <a:endParaRPr lang="en-US" i="1" dirty="0"/>
          </a:p>
          <a:p>
            <a:endParaRPr lang="en-US" i="1" dirty="0"/>
          </a:p>
          <a:p>
            <a:endParaRPr lang="en-US" i="1" dirty="0"/>
          </a:p>
          <a:p>
            <a:endParaRPr lang="en-US" i="1" dirty="0"/>
          </a:p>
          <a:p>
            <a:r>
              <a:rPr lang="en-US" i="1" dirty="0"/>
              <a:t>Marriage </a:t>
            </a:r>
            <a:r>
              <a:rPr lang="en-US" dirty="0"/>
              <a:t>- vertices represent the men and the women and edges link a </a:t>
            </a:r>
            <a:r>
              <a:rPr lang="en-US" dirty="0" err="1"/>
              <a:t>a</a:t>
            </a:r>
            <a:r>
              <a:rPr lang="en-US" dirty="0"/>
              <a:t> man and a woman if they are an acceptable spouse.  We may wish to find the largest number of possible marriages.</a:t>
            </a:r>
          </a:p>
          <a:p>
            <a:endParaRPr lang="en-US" dirty="0"/>
          </a:p>
          <a:p>
            <a:pPr marL="0" indent="0">
              <a:buNone/>
            </a:pPr>
            <a:r>
              <a:rPr lang="en-US" dirty="0"/>
              <a:t>  </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667000"/>
            <a:ext cx="7773984" cy="1828800"/>
          </a:xfrm>
          <a:prstGeom prst="rect">
            <a:avLst/>
          </a:prstGeom>
        </p:spPr>
      </p:pic>
    </p:spTree>
    <p:extLst>
      <p:ext uri="{BB962C8B-B14F-4D97-AF65-F5344CB8AC3E}">
        <p14:creationId xmlns:p14="http://schemas.microsoft.com/office/powerpoint/2010/main" val="13052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C2A8-4632-331E-C0A0-42857821E23A}"/>
              </a:ext>
            </a:extLst>
          </p:cNvPr>
          <p:cNvSpPr>
            <a:spLocks noGrp="1"/>
          </p:cNvSpPr>
          <p:nvPr>
            <p:ph type="title"/>
          </p:nvPr>
        </p:nvSpPr>
        <p:spPr>
          <a:xfrm>
            <a:off x="685800" y="0"/>
            <a:ext cx="7772400" cy="914400"/>
          </a:xfrm>
        </p:spPr>
        <p:txBody>
          <a:bodyPr/>
          <a:lstStyle/>
          <a:p>
            <a:pPr>
              <a:defRPr/>
            </a:pPr>
            <a:r>
              <a:rPr lang="en-US" sz="3600" dirty="0"/>
              <a:t>Bipartite Graphs and </a:t>
            </a:r>
            <a:r>
              <a:rPr lang="en-US" sz="3600" dirty="0" err="1"/>
              <a:t>Matchings</a:t>
            </a:r>
            <a:endParaRPr lang="en-US" sz="3600" dirty="0"/>
          </a:p>
        </p:txBody>
      </p:sp>
      <p:sp>
        <p:nvSpPr>
          <p:cNvPr id="6" name="Rectangle 5">
            <a:extLst>
              <a:ext uri="{FF2B5EF4-FFF2-40B4-BE49-F238E27FC236}">
                <a16:creationId xmlns:a16="http://schemas.microsoft.com/office/drawing/2014/main" id="{2949C39D-6085-7304-5325-8D1A8DDA2F03}"/>
              </a:ext>
            </a:extLst>
          </p:cNvPr>
          <p:cNvSpPr/>
          <p:nvPr/>
        </p:nvSpPr>
        <p:spPr>
          <a:xfrm>
            <a:off x="0" y="1003300"/>
            <a:ext cx="8839200" cy="4745915"/>
          </a:xfrm>
          <a:prstGeom prst="rect">
            <a:avLst/>
          </a:prstGeom>
        </p:spPr>
        <p:txBody>
          <a:bodyPr>
            <a:spAutoFit/>
          </a:bodyPr>
          <a:lstStyle/>
          <a:p>
            <a:pPr eaLnBrk="1" hangingPunct="1">
              <a:spcBef>
                <a:spcPct val="20000"/>
              </a:spcBef>
              <a:defRPr/>
            </a:pPr>
            <a:r>
              <a:rPr lang="en-US" sz="2400" dirty="0">
                <a:effectLst>
                  <a:outerShdw blurRad="38100" dist="38100" dir="2700000" algn="tl">
                    <a:srgbClr val="000000">
                      <a:alpha val="43137"/>
                    </a:srgbClr>
                  </a:outerShdw>
                </a:effectLst>
              </a:rPr>
              <a:t>A </a:t>
            </a:r>
            <a:r>
              <a:rPr lang="en-US" sz="2400" b="1" dirty="0">
                <a:solidFill>
                  <a:srgbClr val="00FFFF"/>
                </a:solidFill>
                <a:effectLst>
                  <a:outerShdw blurRad="38100" dist="38100" dir="2700000" algn="tl">
                    <a:srgbClr val="000000"/>
                  </a:outerShdw>
                </a:effectLst>
                <a:latin typeface="+mn-lt"/>
                <a:sym typeface="Symbol" pitchFamily="18" charset="2"/>
              </a:rPr>
              <a:t>matching M</a:t>
            </a:r>
            <a:r>
              <a:rPr lang="en-US" sz="2400" b="1" i="1" dirty="0">
                <a:effectLst>
                  <a:outerShdw blurRad="38100" dist="38100" dir="2700000" algn="tl">
                    <a:srgbClr val="000000">
                      <a:alpha val="43137"/>
                    </a:srgbClr>
                  </a:outerShdw>
                </a:effectLst>
              </a:rPr>
              <a:t> in a simple graph G = (V ,E) is a subset of the set E of </a:t>
            </a:r>
            <a:r>
              <a:rPr lang="en-US" sz="2400" dirty="0">
                <a:effectLst>
                  <a:outerShdw blurRad="38100" dist="38100" dir="2700000" algn="tl">
                    <a:srgbClr val="000000">
                      <a:alpha val="43137"/>
                    </a:srgbClr>
                  </a:outerShdw>
                </a:effectLst>
              </a:rPr>
              <a:t>edges of the graph such that no two edges are incident with the same vertex</a:t>
            </a:r>
            <a:r>
              <a:rPr lang="en-US" sz="2400" i="1" dirty="0">
                <a:effectLst>
                  <a:outerShdw blurRad="38100" dist="38100" dir="2700000" algn="tl">
                    <a:srgbClr val="000000">
                      <a:alpha val="43137"/>
                    </a:srgbClr>
                  </a:outerShdw>
                </a:effectLst>
              </a:rPr>
              <a:t>. A vertex that is the endpoint of an edge of a matching M is said to </a:t>
            </a:r>
            <a:r>
              <a:rPr lang="en-US" sz="2400" dirty="0">
                <a:effectLst>
                  <a:outerShdw blurRad="38100" dist="38100" dir="2700000" algn="tl">
                    <a:srgbClr val="000000">
                      <a:alpha val="43137"/>
                    </a:srgbClr>
                  </a:outerShdw>
                </a:effectLst>
              </a:rPr>
              <a:t>be </a:t>
            </a:r>
            <a:r>
              <a:rPr lang="en-US" sz="2400" b="1" dirty="0">
                <a:effectLst>
                  <a:outerShdw blurRad="38100" dist="38100" dir="2700000" algn="tl">
                    <a:srgbClr val="000000">
                      <a:alpha val="43137"/>
                    </a:srgbClr>
                  </a:outerShdw>
                </a:effectLst>
              </a:rPr>
              <a:t>matched in </a:t>
            </a:r>
            <a:r>
              <a:rPr lang="en-US" sz="2400" b="1" i="1" dirty="0">
                <a:effectLst>
                  <a:outerShdw blurRad="38100" dist="38100" dir="2700000" algn="tl">
                    <a:srgbClr val="000000">
                      <a:alpha val="43137"/>
                    </a:srgbClr>
                  </a:outerShdw>
                </a:effectLst>
              </a:rPr>
              <a:t>M; otherwise it is said to be unmatched. </a:t>
            </a:r>
          </a:p>
          <a:p>
            <a:pPr eaLnBrk="1" hangingPunct="1">
              <a:spcBef>
                <a:spcPct val="20000"/>
              </a:spcBef>
              <a:defRPr/>
            </a:pPr>
            <a:r>
              <a:rPr lang="en-US" sz="2400" b="1" i="1" dirty="0">
                <a:effectLst>
                  <a:outerShdw blurRad="38100" dist="38100" dir="2700000" algn="tl">
                    <a:srgbClr val="000000">
                      <a:alpha val="43137"/>
                    </a:srgbClr>
                  </a:outerShdw>
                </a:effectLst>
              </a:rPr>
              <a:t>A </a:t>
            </a:r>
            <a:r>
              <a:rPr lang="en-US" sz="2400" b="1" dirty="0">
                <a:solidFill>
                  <a:srgbClr val="00FFFF"/>
                </a:solidFill>
                <a:effectLst>
                  <a:outerShdw blurRad="38100" dist="38100" dir="2700000" algn="tl">
                    <a:srgbClr val="000000"/>
                  </a:outerShdw>
                </a:effectLst>
                <a:latin typeface="+mn-lt"/>
                <a:sym typeface="Symbol" pitchFamily="18" charset="2"/>
              </a:rPr>
              <a:t>maximum matching </a:t>
            </a:r>
            <a:r>
              <a:rPr lang="en-US" sz="2400" b="1" i="1" dirty="0">
                <a:effectLst>
                  <a:outerShdw blurRad="38100" dist="38100" dir="2700000" algn="tl">
                    <a:srgbClr val="000000">
                      <a:alpha val="43137"/>
                    </a:srgbClr>
                  </a:outerShdw>
                </a:effectLst>
              </a:rPr>
              <a:t>is a matching </a:t>
            </a:r>
            <a:r>
              <a:rPr lang="en-US" sz="2400" dirty="0">
                <a:effectLst>
                  <a:outerShdw blurRad="38100" dist="38100" dir="2700000" algn="tl">
                    <a:srgbClr val="000000">
                      <a:alpha val="43137"/>
                    </a:srgbClr>
                  </a:outerShdw>
                </a:effectLst>
              </a:rPr>
              <a:t>with the largest number of edges. </a:t>
            </a:r>
          </a:p>
          <a:p>
            <a:pPr eaLnBrk="1" hangingPunct="1">
              <a:spcBef>
                <a:spcPct val="20000"/>
              </a:spcBef>
              <a:defRPr/>
            </a:pPr>
            <a:r>
              <a:rPr lang="en-US" sz="2400" dirty="0">
                <a:effectLst>
                  <a:outerShdw blurRad="38100" dist="38100" dir="2700000" algn="tl">
                    <a:srgbClr val="000000">
                      <a:alpha val="43137"/>
                    </a:srgbClr>
                  </a:outerShdw>
                </a:effectLst>
              </a:rPr>
              <a:t>A matching </a:t>
            </a:r>
            <a:r>
              <a:rPr lang="en-US" sz="2400" i="1" dirty="0">
                <a:effectLst>
                  <a:outerShdw blurRad="38100" dist="38100" dir="2700000" algn="tl">
                    <a:srgbClr val="000000">
                      <a:alpha val="43137"/>
                    </a:srgbClr>
                  </a:outerShdw>
                </a:effectLst>
              </a:rPr>
              <a:t>M in a bipartite graph G = (V ,E) </a:t>
            </a:r>
            <a:r>
              <a:rPr lang="en-US" sz="2400" dirty="0">
                <a:effectLst>
                  <a:outerShdw blurRad="38100" dist="38100" dir="2700000" algn="tl">
                    <a:srgbClr val="000000">
                      <a:alpha val="43137"/>
                    </a:srgbClr>
                  </a:outerShdw>
                </a:effectLst>
              </a:rPr>
              <a:t>with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bipartition </a:t>
            </a:r>
            <a:r>
              <a:rPr lang="en-US" sz="2400" i="1" dirty="0">
                <a:effectLst>
                  <a:outerShdw blurRad="38100" dist="38100" dir="2700000" algn="tl">
                    <a:srgbClr val="000000">
                      <a:alpha val="43137"/>
                    </a:srgbClr>
                  </a:outerShdw>
                </a:effectLst>
              </a:rPr>
              <a:t>(V1, V2) is a </a:t>
            </a:r>
            <a:r>
              <a:rPr lang="en-US" sz="2400" b="1" dirty="0">
                <a:solidFill>
                  <a:srgbClr val="00FFFF"/>
                </a:solidFill>
                <a:effectLst>
                  <a:outerShdw blurRad="38100" dist="38100" dir="2700000" algn="tl">
                    <a:srgbClr val="000000"/>
                  </a:outerShdw>
                </a:effectLst>
                <a:latin typeface="+mn-lt"/>
                <a:sym typeface="Symbol" pitchFamily="18" charset="2"/>
              </a:rPr>
              <a:t>complete matching </a:t>
            </a:r>
            <a:r>
              <a:rPr lang="en-US" sz="2400" b="1" i="1" dirty="0">
                <a:effectLst>
                  <a:outerShdw blurRad="38100" dist="38100" dir="2700000" algn="tl">
                    <a:srgbClr val="000000">
                      <a:alpha val="43137"/>
                    </a:srgbClr>
                  </a:outerShdw>
                </a:effectLst>
              </a:rPr>
              <a:t>from V1 to V2 if every vertex in V1 is the </a:t>
            </a:r>
            <a:r>
              <a:rPr lang="en-US" sz="2400" dirty="0">
                <a:effectLst>
                  <a:outerShdw blurRad="38100" dist="38100" dir="2700000" algn="tl">
                    <a:srgbClr val="000000">
                      <a:alpha val="43137"/>
                    </a:srgbClr>
                  </a:outerShdw>
                </a:effectLst>
              </a:rPr>
              <a:t>endpoint of an edge in the matching, or equivalently, if |</a:t>
            </a:r>
            <a:r>
              <a:rPr lang="en-US" sz="2400" i="1" dirty="0">
                <a:effectLst>
                  <a:outerShdw blurRad="38100" dist="38100" dir="2700000" algn="tl">
                    <a:srgbClr val="000000">
                      <a:alpha val="43137"/>
                    </a:srgbClr>
                  </a:outerShdw>
                </a:effectLst>
              </a:rPr>
              <a:t>M| = |V1|. </a:t>
            </a:r>
          </a:p>
          <a:p>
            <a:pPr eaLnBrk="1" hangingPunct="1">
              <a:spcBef>
                <a:spcPct val="20000"/>
              </a:spcBef>
              <a:defRPr/>
            </a:pPr>
            <a:r>
              <a:rPr lang="en-US" sz="2400" b="1" dirty="0">
                <a:solidFill>
                  <a:srgbClr val="00FFFF"/>
                </a:solidFill>
                <a:effectLst>
                  <a:outerShdw blurRad="38100" dist="38100" dir="2700000" algn="tl">
                    <a:srgbClr val="000000"/>
                  </a:outerShdw>
                </a:effectLst>
                <a:latin typeface="+mn-lt"/>
                <a:sym typeface="Symbol" pitchFamily="18" charset="2"/>
              </a:rPr>
              <a:t>A complete matching is always a maximum matching.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82DA-ECDD-9449-F86B-066E49B46A8C}"/>
              </a:ext>
            </a:extLst>
          </p:cNvPr>
          <p:cNvSpPr>
            <a:spLocks noGrp="1"/>
          </p:cNvSpPr>
          <p:nvPr>
            <p:ph type="title"/>
          </p:nvPr>
        </p:nvSpPr>
        <p:spPr>
          <a:xfrm>
            <a:off x="685800" y="152400"/>
            <a:ext cx="7772400" cy="533400"/>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3" name="Content Placeholder 2">
            <a:extLst>
              <a:ext uri="{FF2B5EF4-FFF2-40B4-BE49-F238E27FC236}">
                <a16:creationId xmlns:a16="http://schemas.microsoft.com/office/drawing/2014/main" id="{AA6C0288-B81A-9635-F834-6F3585AA8F47}"/>
              </a:ext>
            </a:extLst>
          </p:cNvPr>
          <p:cNvSpPr>
            <a:spLocks noGrp="1"/>
          </p:cNvSpPr>
          <p:nvPr>
            <p:ph idx="1"/>
          </p:nvPr>
        </p:nvSpPr>
        <p:spPr>
          <a:xfrm>
            <a:off x="762000" y="914400"/>
            <a:ext cx="7772400" cy="3429000"/>
          </a:xfrm>
        </p:spPr>
        <p:txBody>
          <a:bodyPr>
            <a:normAutofit fontScale="92500" lnSpcReduction="20000"/>
          </a:bodyPr>
          <a:lstStyle/>
          <a:p>
            <a:pPr>
              <a:defRPr/>
            </a:pPr>
            <a:r>
              <a:rPr lang="en-US" i="1" dirty="0"/>
              <a:t>For example, to assign jobs </a:t>
            </a:r>
            <a:r>
              <a:rPr lang="en-US" dirty="0"/>
              <a:t>to employees so that the largest number of jobs are assigned employees, we seek a maximum matching. To assign employees to all jobs we seek a complete matching from the set of jobs to the set of employees.</a:t>
            </a:r>
          </a:p>
          <a:p>
            <a:pPr>
              <a:defRPr/>
            </a:pPr>
            <a:r>
              <a:rPr lang="en-US" dirty="0"/>
              <a:t>A complete matching from the set of jobs to the set of employees is shown as blue edges in (a), and this matching is a maximum matching.</a:t>
            </a:r>
          </a:p>
          <a:p>
            <a:pPr>
              <a:defRPr/>
            </a:pPr>
            <a:r>
              <a:rPr lang="en-US" dirty="0"/>
              <a:t>No complete matching exists from the set of jobs to the employees in (b).</a:t>
            </a:r>
          </a:p>
        </p:txBody>
      </p:sp>
      <p:pic>
        <p:nvPicPr>
          <p:cNvPr id="57348" name="Picture 3">
            <a:extLst>
              <a:ext uri="{FF2B5EF4-FFF2-40B4-BE49-F238E27FC236}">
                <a16:creationId xmlns:a16="http://schemas.microsoft.com/office/drawing/2014/main" id="{30DC935B-17B9-F2B2-27FA-FC9D94A134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Graphs</a:t>
            </a:r>
          </a:p>
        </p:txBody>
      </p:sp>
      <p:sp>
        <p:nvSpPr>
          <p:cNvPr id="3" name="Content Placeholder 2"/>
          <p:cNvSpPr>
            <a:spLocks noGrp="1"/>
          </p:cNvSpPr>
          <p:nvPr>
            <p:ph idx="1"/>
          </p:nvPr>
        </p:nvSpPr>
        <p:spPr>
          <a:xfrm>
            <a:off x="475667" y="1905000"/>
            <a:ext cx="8229600" cy="4389120"/>
          </a:xfrm>
        </p:spPr>
        <p:txBody>
          <a:bodyPr>
            <a:normAutofit fontScale="62500" lnSpcReduction="20000"/>
          </a:bodyPr>
          <a:lstStyle/>
          <a:p>
            <a:pPr>
              <a:buNone/>
            </a:pPr>
            <a:r>
              <a:rPr lang="en-US" b="1" dirty="0"/>
              <a:t>   Definition:</a:t>
            </a:r>
            <a:r>
              <a:rPr lang="en-US" dirty="0"/>
              <a:t> A </a:t>
            </a:r>
            <a:r>
              <a:rPr lang="en-US" i="1" dirty="0"/>
              <a:t>graph</a:t>
            </a:r>
            <a:r>
              <a:rPr lang="en-US" dirty="0"/>
              <a:t> </a:t>
            </a:r>
            <a:r>
              <a:rPr lang="en-US" i="1" dirty="0"/>
              <a:t>G = </a:t>
            </a:r>
            <a:r>
              <a:rPr lang="en-US" dirty="0"/>
              <a:t>(</a:t>
            </a:r>
            <a:r>
              <a:rPr lang="en-US" i="1" dirty="0"/>
              <a:t>V, E</a:t>
            </a:r>
            <a:r>
              <a:rPr lang="en-US" dirty="0"/>
              <a:t>)</a:t>
            </a:r>
            <a:r>
              <a:rPr lang="en-US" i="1" dirty="0"/>
              <a:t> </a:t>
            </a:r>
            <a:r>
              <a:rPr lang="en-US" dirty="0"/>
              <a:t>consists of </a:t>
            </a:r>
            <a:r>
              <a:rPr lang="en-US" i="1" dirty="0"/>
              <a:t> </a:t>
            </a:r>
            <a:r>
              <a:rPr lang="en-US" dirty="0"/>
              <a:t>a nonempty set </a:t>
            </a:r>
            <a:r>
              <a:rPr lang="en-US" i="1" dirty="0"/>
              <a:t>V</a:t>
            </a:r>
            <a:r>
              <a:rPr lang="en-US" dirty="0"/>
              <a:t> of </a:t>
            </a:r>
            <a:r>
              <a:rPr lang="en-US" i="1" dirty="0"/>
              <a:t>vertices </a:t>
            </a:r>
            <a:r>
              <a:rPr lang="en-US" dirty="0"/>
              <a:t>(or </a:t>
            </a:r>
            <a:r>
              <a:rPr lang="en-US" i="1" dirty="0"/>
              <a:t>nodes</a:t>
            </a:r>
            <a:r>
              <a:rPr lang="en-US" dirty="0"/>
              <a:t>) and a set </a:t>
            </a:r>
            <a:r>
              <a:rPr lang="en-US" i="1" dirty="0"/>
              <a:t>E</a:t>
            </a:r>
            <a:r>
              <a:rPr lang="en-US" dirty="0"/>
              <a:t> of </a:t>
            </a:r>
            <a:r>
              <a:rPr lang="en-US" i="1" dirty="0"/>
              <a:t>edges. </a:t>
            </a:r>
            <a:r>
              <a:rPr lang="en-US" dirty="0"/>
              <a:t>Each edge has either one or two vertices associated with it, called its </a:t>
            </a:r>
            <a:r>
              <a:rPr lang="en-US" i="1" dirty="0"/>
              <a:t>endpoints</a:t>
            </a:r>
            <a:r>
              <a:rPr lang="en-US" dirty="0"/>
              <a:t>.  An edge is said to </a:t>
            </a:r>
            <a:r>
              <a:rPr lang="en-US" i="1" dirty="0"/>
              <a:t>connect</a:t>
            </a:r>
            <a:r>
              <a:rPr lang="en-US" dirty="0"/>
              <a:t> its endpoints.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   </a:t>
            </a:r>
            <a:r>
              <a:rPr lang="en-US" sz="1900" b="1" dirty="0"/>
              <a:t>Remarks</a:t>
            </a:r>
            <a:r>
              <a:rPr lang="en-US" sz="1900" dirty="0"/>
              <a:t>: </a:t>
            </a:r>
          </a:p>
          <a:p>
            <a:pPr lvl="1"/>
            <a:r>
              <a:rPr lang="en-US" sz="1900" dirty="0"/>
              <a:t>The graphs we study here are unrelated to graphs of functions studied in Chapter </a:t>
            </a:r>
            <a:r>
              <a:rPr lang="en-US" sz="1900" dirty="0">
                <a:latin typeface="Cambria" pitchFamily="18" charset="0"/>
              </a:rPr>
              <a:t>2</a:t>
            </a:r>
            <a:r>
              <a:rPr lang="en-US" sz="1900" dirty="0"/>
              <a:t>. </a:t>
            </a:r>
          </a:p>
          <a:p>
            <a:pPr lvl="1"/>
            <a:r>
              <a:rPr lang="en-US" sz="1900" dirty="0"/>
              <a:t>We have a lot of freedom when we draw a picture of a graph.   All that matters is the connections made by the edges, not the particular geometry depicted.   For example, the lengths of edges, whether edges cross, how vertices are depicted, and so on, do not matter</a:t>
            </a:r>
          </a:p>
          <a:p>
            <a:pPr lvl="1"/>
            <a:r>
              <a:rPr lang="en-US" sz="1900" dirty="0"/>
              <a:t>A graph with an infinite vertex set  is called an </a:t>
            </a:r>
            <a:r>
              <a:rPr lang="en-US" sz="1900" i="1" dirty="0"/>
              <a:t>infinite graph. </a:t>
            </a:r>
            <a:r>
              <a:rPr lang="en-US" sz="1900" dirty="0"/>
              <a:t>A graph with a finite vertex set is called a </a:t>
            </a:r>
            <a:r>
              <a:rPr lang="en-US" sz="1900" i="1" dirty="0"/>
              <a:t>finite graph</a:t>
            </a:r>
            <a:r>
              <a:rPr lang="en-US" sz="1900" dirty="0"/>
              <a:t>. We (following the text) restrict our attention to finite graphs.</a:t>
            </a:r>
          </a:p>
          <a:p>
            <a:endParaRPr lang="en-US" sz="1900" i="1" dirty="0"/>
          </a:p>
        </p:txBody>
      </p:sp>
      <p:grpSp>
        <p:nvGrpSpPr>
          <p:cNvPr id="22" name="Group 21"/>
          <p:cNvGrpSpPr/>
          <p:nvPr/>
        </p:nvGrpSpPr>
        <p:grpSpPr>
          <a:xfrm>
            <a:off x="3370568" y="2822968"/>
            <a:ext cx="2758452" cy="1590611"/>
            <a:chOff x="3778826" y="3475664"/>
            <a:chExt cx="2758452" cy="1590611"/>
          </a:xfrm>
        </p:grpSpPr>
        <p:sp>
          <p:nvSpPr>
            <p:cNvPr id="31" name="TextBox 30"/>
            <p:cNvSpPr txBox="1"/>
            <p:nvPr/>
          </p:nvSpPr>
          <p:spPr>
            <a:xfrm>
              <a:off x="3778826" y="3475664"/>
              <a:ext cx="318655" cy="249356"/>
            </a:xfrm>
            <a:prstGeom prst="rect">
              <a:avLst/>
            </a:prstGeom>
            <a:noFill/>
          </p:spPr>
          <p:txBody>
            <a:bodyPr wrap="square" rtlCol="0">
              <a:spAutoFit/>
            </a:bodyPr>
            <a:lstStyle/>
            <a:p>
              <a:r>
                <a:rPr lang="en-US" i="1" dirty="0"/>
                <a:t>a</a:t>
              </a:r>
            </a:p>
          </p:txBody>
        </p:sp>
        <p:sp>
          <p:nvSpPr>
            <p:cNvPr id="33" name="Oval 32"/>
            <p:cNvSpPr/>
            <p:nvPr/>
          </p:nvSpPr>
          <p:spPr>
            <a:xfrm>
              <a:off x="4147369" y="3570666"/>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53078" y="4769181"/>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53078" y="3611629"/>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5"/>
              <a:endCxn id="34" idx="1"/>
            </p:cNvCxnSpPr>
            <p:nvPr/>
          </p:nvCxnSpPr>
          <p:spPr>
            <a:xfrm>
              <a:off x="4283363" y="3702403"/>
              <a:ext cx="1693048" cy="10893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8622" y="4704724"/>
              <a:ext cx="318655" cy="249356"/>
            </a:xfrm>
            <a:prstGeom prst="rect">
              <a:avLst/>
            </a:prstGeom>
            <a:noFill/>
          </p:spPr>
          <p:txBody>
            <a:bodyPr wrap="square" rtlCol="0">
              <a:spAutoFit/>
            </a:bodyPr>
            <a:lstStyle/>
            <a:p>
              <a:r>
                <a:rPr lang="en-US" i="1" dirty="0"/>
                <a:t>c</a:t>
              </a:r>
            </a:p>
          </p:txBody>
        </p:sp>
        <p:sp>
          <p:nvSpPr>
            <p:cNvPr id="40" name="TextBox 39"/>
            <p:cNvSpPr txBox="1"/>
            <p:nvPr/>
          </p:nvSpPr>
          <p:spPr>
            <a:xfrm>
              <a:off x="6218623" y="3508735"/>
              <a:ext cx="318655" cy="249356"/>
            </a:xfrm>
            <a:prstGeom prst="rect">
              <a:avLst/>
            </a:prstGeom>
            <a:noFill/>
          </p:spPr>
          <p:txBody>
            <a:bodyPr wrap="square" rtlCol="0">
              <a:spAutoFit/>
            </a:bodyPr>
            <a:lstStyle/>
            <a:p>
              <a:r>
                <a:rPr lang="en-US" i="1" dirty="0"/>
                <a:t>b</a:t>
              </a:r>
            </a:p>
          </p:txBody>
        </p:sp>
        <p:sp>
          <p:nvSpPr>
            <p:cNvPr id="15" name="Oval 14"/>
            <p:cNvSpPr/>
            <p:nvPr/>
          </p:nvSpPr>
          <p:spPr>
            <a:xfrm>
              <a:off x="4256808" y="4750003"/>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1708" y="4696943"/>
              <a:ext cx="318655" cy="369332"/>
            </a:xfrm>
            <a:prstGeom prst="rect">
              <a:avLst/>
            </a:prstGeom>
            <a:noFill/>
          </p:spPr>
          <p:txBody>
            <a:bodyPr wrap="square" rtlCol="0">
              <a:spAutoFit/>
            </a:bodyPr>
            <a:lstStyle/>
            <a:p>
              <a:r>
                <a:rPr lang="en-US" i="1" dirty="0"/>
                <a:t>d</a:t>
              </a:r>
            </a:p>
          </p:txBody>
        </p:sp>
        <p:cxnSp>
          <p:nvCxnSpPr>
            <p:cNvPr id="9" name="Straight Connector 8"/>
            <p:cNvCxnSpPr>
              <a:stCxn id="15" idx="6"/>
            </p:cNvCxnSpPr>
            <p:nvPr/>
          </p:nvCxnSpPr>
          <p:spPr>
            <a:xfrm flipV="1">
              <a:off x="4416135" y="3765969"/>
              <a:ext cx="1536943" cy="1061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2"/>
            </p:cNvCxnSpPr>
            <p:nvPr/>
          </p:nvCxnSpPr>
          <p:spPr>
            <a:xfrm>
              <a:off x="4336471" y="3647836"/>
              <a:ext cx="1616607" cy="4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4"/>
              <a:endCxn id="34" idx="0"/>
            </p:cNvCxnSpPr>
            <p:nvPr/>
          </p:nvCxnSpPr>
          <p:spPr>
            <a:xfrm>
              <a:off x="6032742" y="3765969"/>
              <a:ext cx="0" cy="10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34" idx="2"/>
            </p:cNvCxnSpPr>
            <p:nvPr/>
          </p:nvCxnSpPr>
          <p:spPr>
            <a:xfrm>
              <a:off x="4416135" y="4827173"/>
              <a:ext cx="1536943" cy="191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66800" y="2755890"/>
            <a:ext cx="1265623" cy="369332"/>
          </a:xfrm>
          <a:prstGeom prst="rect">
            <a:avLst/>
          </a:prstGeom>
          <a:noFill/>
        </p:spPr>
        <p:txBody>
          <a:bodyPr wrap="square" rtlCol="0">
            <a:spAutoFit/>
          </a:bodyPr>
          <a:lstStyle/>
          <a:p>
            <a:r>
              <a:rPr lang="en-US" b="1" dirty="0"/>
              <a:t>Example:</a:t>
            </a:r>
          </a:p>
        </p:txBody>
      </p:sp>
      <p:sp>
        <p:nvSpPr>
          <p:cNvPr id="21" name="TextBox 20"/>
          <p:cNvSpPr txBox="1"/>
          <p:nvPr/>
        </p:nvSpPr>
        <p:spPr>
          <a:xfrm>
            <a:off x="1056861" y="3076270"/>
            <a:ext cx="1676400" cy="964367"/>
          </a:xfrm>
          <a:prstGeom prst="rect">
            <a:avLst/>
          </a:prstGeom>
          <a:noFill/>
        </p:spPr>
        <p:txBody>
          <a:bodyPr wrap="square" rtlCol="0">
            <a:spAutoFit/>
          </a:bodyPr>
          <a:lstStyle/>
          <a:p>
            <a:pPr>
              <a:lnSpc>
                <a:spcPts val="1700"/>
              </a:lnSpc>
            </a:pPr>
            <a:r>
              <a:rPr lang="en-US" sz="1600" dirty="0"/>
              <a:t>This is a graph with four vertices and five edges.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C17A-ADB1-6F1C-B706-0EAC358D4A28}"/>
              </a:ext>
            </a:extLst>
          </p:cNvPr>
          <p:cNvSpPr>
            <a:spLocks noGrp="1"/>
          </p:cNvSpPr>
          <p:nvPr>
            <p:ph type="title"/>
          </p:nvPr>
        </p:nvSpPr>
        <p:spPr>
          <a:xfrm>
            <a:off x="685800" y="119063"/>
            <a:ext cx="7772400" cy="519112"/>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4" name="Rectangle 3">
            <a:extLst>
              <a:ext uri="{FF2B5EF4-FFF2-40B4-BE49-F238E27FC236}">
                <a16:creationId xmlns:a16="http://schemas.microsoft.com/office/drawing/2014/main" id="{37622DD6-7349-8228-E293-F8A233DFE70C}"/>
              </a:ext>
            </a:extLst>
          </p:cNvPr>
          <p:cNvSpPr/>
          <p:nvPr/>
        </p:nvSpPr>
        <p:spPr>
          <a:xfrm>
            <a:off x="762000" y="1066800"/>
            <a:ext cx="7924800" cy="1643527"/>
          </a:xfrm>
          <a:prstGeom prst="rect">
            <a:avLst/>
          </a:prstGeom>
        </p:spPr>
        <p:txBody>
          <a:bodyPr>
            <a:spAutoFit/>
          </a:bodyPr>
          <a:lstStyle/>
          <a:p>
            <a:pPr eaLnBrk="1" hangingPunct="1">
              <a:spcBef>
                <a:spcPct val="20000"/>
              </a:spcBef>
              <a:defRPr/>
            </a:pPr>
            <a:r>
              <a:rPr lang="en-US" b="1" dirty="0">
                <a:effectLst>
                  <a:outerShdw blurRad="38100" dist="38100" dir="2700000" algn="tl">
                    <a:srgbClr val="000000">
                      <a:alpha val="43137"/>
                    </a:srgbClr>
                  </a:outerShdw>
                </a:effectLst>
              </a:rPr>
              <a:t>HALL’S MARRIAGE THEOREM (1935) </a:t>
            </a:r>
          </a:p>
          <a:p>
            <a:pPr eaLnBrk="1" hangingPunct="1">
              <a:spcBef>
                <a:spcPct val="20000"/>
              </a:spcBef>
              <a:defRPr/>
            </a:pPr>
            <a:r>
              <a:rPr lang="en-US" b="1" dirty="0">
                <a:effectLst>
                  <a:outerShdw blurRad="38100" dist="38100" dir="2700000" algn="tl">
                    <a:srgbClr val="000000">
                      <a:alpha val="43137"/>
                    </a:srgbClr>
                  </a:outerShdw>
                </a:effectLst>
              </a:rPr>
              <a:t>The bipartite graph </a:t>
            </a:r>
            <a:r>
              <a:rPr lang="en-US" b="1" i="1" dirty="0">
                <a:effectLst>
                  <a:outerShdw blurRad="38100" dist="38100" dir="2700000" algn="tl">
                    <a:srgbClr val="000000">
                      <a:alpha val="43137"/>
                    </a:srgbClr>
                  </a:outerShdw>
                </a:effectLst>
              </a:rPr>
              <a:t>G = (V ,E) with bipartition </a:t>
            </a:r>
            <a:r>
              <a:rPr lang="en-US" i="1" dirty="0">
                <a:effectLst>
                  <a:outerShdw blurRad="38100" dist="38100" dir="2700000" algn="tl">
                    <a:srgbClr val="000000">
                      <a:alpha val="43137"/>
                    </a:srgbClr>
                  </a:outerShdw>
                </a:effectLst>
              </a:rPr>
              <a:t>(V1, V2) has a complete matching from V1 to V2 </a:t>
            </a:r>
          </a:p>
          <a:p>
            <a:pPr eaLnBrk="1" hangingPunct="1">
              <a:spcBef>
                <a:spcPct val="20000"/>
              </a:spcBef>
              <a:defRPr/>
            </a:pPr>
            <a:r>
              <a:rPr lang="en-US" i="1" dirty="0">
                <a:effectLst>
                  <a:outerShdw blurRad="38100" dist="38100" dir="2700000" algn="tl">
                    <a:srgbClr val="000000">
                      <a:alpha val="43137"/>
                    </a:srgbClr>
                  </a:outerShdw>
                </a:effectLst>
              </a:rPr>
              <a:t>if and only if </a:t>
            </a:r>
          </a:p>
          <a:p>
            <a:pPr eaLnBrk="1" hangingPunct="1">
              <a:spcBef>
                <a:spcPct val="20000"/>
              </a:spcBef>
              <a:defRPr/>
            </a:pPr>
            <a:r>
              <a:rPr lang="en-US" i="1" dirty="0">
                <a:effectLst>
                  <a:outerShdw blurRad="38100" dist="38100" dir="2700000" algn="tl">
                    <a:srgbClr val="000000">
                      <a:alpha val="43137"/>
                    </a:srgbClr>
                  </a:outerShdw>
                </a:effectLst>
              </a:rPr>
              <a:t>|N(A)| ≥ |A| for all subsets A of V1.</a:t>
            </a:r>
            <a:endParaRPr lang="en-US"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8BCFF7CF-B1E2-F9AF-4E5A-8E5447DEE715}"/>
              </a:ext>
            </a:extLst>
          </p:cNvPr>
          <p:cNvGrpSpPr/>
          <p:nvPr/>
        </p:nvGrpSpPr>
        <p:grpSpPr>
          <a:xfrm>
            <a:off x="159543" y="2895600"/>
            <a:ext cx="8824913" cy="2057400"/>
            <a:chOff x="228600" y="4800600"/>
            <a:chExt cx="8824913" cy="2057400"/>
          </a:xfrm>
        </p:grpSpPr>
        <p:pic>
          <p:nvPicPr>
            <p:cNvPr id="58372" name="Picture 3">
              <a:extLst>
                <a:ext uri="{FF2B5EF4-FFF2-40B4-BE49-F238E27FC236}">
                  <a16:creationId xmlns:a16="http://schemas.microsoft.com/office/drawing/2014/main" id="{533AD787-C8DD-D147-7823-61CECD37D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006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94E68A3C-7983-4254-5B18-CCBB31A61464}"/>
                </a:ext>
              </a:extLst>
            </p:cNvPr>
            <p:cNvSpPr/>
            <p:nvPr/>
          </p:nvSpPr>
          <p:spPr bwMode="auto">
            <a:xfrm>
              <a:off x="7380288" y="5978525"/>
              <a:ext cx="1673225" cy="457200"/>
            </a:xfrm>
            <a:custGeom>
              <a:avLst/>
              <a:gdLst>
                <a:gd name="connsiteX0" fmla="*/ 1440014 w 1673437"/>
                <a:gd name="connsiteY0" fmla="*/ 133648 h 457739"/>
                <a:gd name="connsiteX1" fmla="*/ 27902 w 1673437"/>
                <a:gd name="connsiteY1" fmla="*/ 156797 h 457739"/>
                <a:gd name="connsiteX2" fmla="*/ 4753 w 1673437"/>
                <a:gd name="connsiteY2" fmla="*/ 237820 h 457739"/>
                <a:gd name="connsiteX3" fmla="*/ 132075 w 1673437"/>
                <a:gd name="connsiteY3" fmla="*/ 353567 h 457739"/>
                <a:gd name="connsiteX4" fmla="*/ 514039 w 1673437"/>
                <a:gd name="connsiteY4" fmla="*/ 341992 h 457739"/>
                <a:gd name="connsiteX5" fmla="*/ 733958 w 1673437"/>
                <a:gd name="connsiteY5" fmla="*/ 365142 h 457739"/>
                <a:gd name="connsiteX6" fmla="*/ 803406 w 1673437"/>
                <a:gd name="connsiteY6" fmla="*/ 376716 h 457739"/>
                <a:gd name="connsiteX7" fmla="*/ 953877 w 1673437"/>
                <a:gd name="connsiteY7" fmla="*/ 399866 h 457739"/>
                <a:gd name="connsiteX8" fmla="*/ 1150647 w 1673437"/>
                <a:gd name="connsiteY8" fmla="*/ 457739 h 457739"/>
                <a:gd name="connsiteX9" fmla="*/ 1266394 w 1673437"/>
                <a:gd name="connsiteY9" fmla="*/ 423015 h 457739"/>
                <a:gd name="connsiteX10" fmla="*/ 1347416 w 1673437"/>
                <a:gd name="connsiteY10" fmla="*/ 388291 h 457739"/>
                <a:gd name="connsiteX11" fmla="*/ 1451589 w 1673437"/>
                <a:gd name="connsiteY11" fmla="*/ 353567 h 457739"/>
                <a:gd name="connsiteX12" fmla="*/ 1486313 w 1673437"/>
                <a:gd name="connsiteY12" fmla="*/ 295693 h 457739"/>
                <a:gd name="connsiteX13" fmla="*/ 1428439 w 1673437"/>
                <a:gd name="connsiteY13" fmla="*/ 156797 h 457739"/>
                <a:gd name="connsiteX14" fmla="*/ 1440014 w 1673437"/>
                <a:gd name="connsiteY14" fmla="*/ 133648 h 4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3437" h="457739">
                  <a:moveTo>
                    <a:pt x="1440014" y="133648"/>
                  </a:moveTo>
                  <a:cubicBezTo>
                    <a:pt x="1206591" y="133648"/>
                    <a:pt x="1383077" y="0"/>
                    <a:pt x="27902" y="156797"/>
                  </a:cubicBezTo>
                  <a:cubicBezTo>
                    <a:pt x="0" y="160025"/>
                    <a:pt x="12469" y="210812"/>
                    <a:pt x="4753" y="237820"/>
                  </a:cubicBezTo>
                  <a:cubicBezTo>
                    <a:pt x="47194" y="276402"/>
                    <a:pt x="79251" y="331218"/>
                    <a:pt x="132075" y="353567"/>
                  </a:cubicBezTo>
                  <a:cubicBezTo>
                    <a:pt x="213060" y="387830"/>
                    <a:pt x="443639" y="349814"/>
                    <a:pt x="514039" y="341992"/>
                  </a:cubicBezTo>
                  <a:lnTo>
                    <a:pt x="733958" y="365142"/>
                  </a:lnTo>
                  <a:cubicBezTo>
                    <a:pt x="757259" y="367938"/>
                    <a:pt x="780210" y="373147"/>
                    <a:pt x="803406" y="376716"/>
                  </a:cubicBezTo>
                  <a:cubicBezTo>
                    <a:pt x="996923" y="406487"/>
                    <a:pt x="780733" y="371008"/>
                    <a:pt x="953877" y="399866"/>
                  </a:cubicBezTo>
                  <a:cubicBezTo>
                    <a:pt x="1020686" y="428498"/>
                    <a:pt x="1073548" y="457739"/>
                    <a:pt x="1150647" y="457739"/>
                  </a:cubicBezTo>
                  <a:cubicBezTo>
                    <a:pt x="1153604" y="457739"/>
                    <a:pt x="1244028" y="431961"/>
                    <a:pt x="1266394" y="423015"/>
                  </a:cubicBezTo>
                  <a:cubicBezTo>
                    <a:pt x="1293676" y="412102"/>
                    <a:pt x="1319904" y="398608"/>
                    <a:pt x="1347416" y="388291"/>
                  </a:cubicBezTo>
                  <a:cubicBezTo>
                    <a:pt x="1381688" y="375439"/>
                    <a:pt x="1451589" y="353567"/>
                    <a:pt x="1451589" y="353567"/>
                  </a:cubicBezTo>
                  <a:cubicBezTo>
                    <a:pt x="1463164" y="334276"/>
                    <a:pt x="1484445" y="318113"/>
                    <a:pt x="1486313" y="295693"/>
                  </a:cubicBezTo>
                  <a:cubicBezTo>
                    <a:pt x="1490917" y="240444"/>
                    <a:pt x="1450434" y="200787"/>
                    <a:pt x="1428439" y="156797"/>
                  </a:cubicBezTo>
                  <a:cubicBezTo>
                    <a:pt x="1409247" y="118413"/>
                    <a:pt x="1673437" y="133648"/>
                    <a:pt x="1440014" y="133648"/>
                  </a:cubicBezTo>
                  <a:close/>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Freeform 6">
              <a:extLst>
                <a:ext uri="{FF2B5EF4-FFF2-40B4-BE49-F238E27FC236}">
                  <a16:creationId xmlns:a16="http://schemas.microsoft.com/office/drawing/2014/main" id="{262ADDEC-55B0-5A4A-F879-AAEDF3B55CC2}"/>
                </a:ext>
              </a:extLst>
            </p:cNvPr>
            <p:cNvSpPr/>
            <p:nvPr/>
          </p:nvSpPr>
          <p:spPr bwMode="auto">
            <a:xfrm>
              <a:off x="5335588" y="6034088"/>
              <a:ext cx="482600" cy="342900"/>
            </a:xfrm>
            <a:custGeom>
              <a:avLst/>
              <a:gdLst>
                <a:gd name="connsiteX0" fmla="*/ 81023 w 482760"/>
                <a:gd name="connsiteY0" fmla="*/ 18772 h 342864"/>
                <a:gd name="connsiteX1" fmla="*/ 185195 w 482760"/>
                <a:gd name="connsiteY1" fmla="*/ 7198 h 342864"/>
                <a:gd name="connsiteX2" fmla="*/ 300942 w 482760"/>
                <a:gd name="connsiteY2" fmla="*/ 65071 h 342864"/>
                <a:gd name="connsiteX3" fmla="*/ 381965 w 482760"/>
                <a:gd name="connsiteY3" fmla="*/ 88221 h 342864"/>
                <a:gd name="connsiteX4" fmla="*/ 405114 w 482760"/>
                <a:gd name="connsiteY4" fmla="*/ 122945 h 342864"/>
                <a:gd name="connsiteX5" fmla="*/ 474562 w 482760"/>
                <a:gd name="connsiteY5" fmla="*/ 203967 h 342864"/>
                <a:gd name="connsiteX6" fmla="*/ 451413 w 482760"/>
                <a:gd name="connsiteY6" fmla="*/ 296565 h 342864"/>
                <a:gd name="connsiteX7" fmla="*/ 370390 w 482760"/>
                <a:gd name="connsiteY7" fmla="*/ 342864 h 342864"/>
                <a:gd name="connsiteX8" fmla="*/ 196770 w 482760"/>
                <a:gd name="connsiteY8" fmla="*/ 331289 h 342864"/>
                <a:gd name="connsiteX9" fmla="*/ 11575 w 482760"/>
                <a:gd name="connsiteY9" fmla="*/ 261841 h 342864"/>
                <a:gd name="connsiteX10" fmla="*/ 0 w 482760"/>
                <a:gd name="connsiteY10" fmla="*/ 227117 h 342864"/>
                <a:gd name="connsiteX11" fmla="*/ 23149 w 482760"/>
                <a:gd name="connsiteY11" fmla="*/ 192393 h 342864"/>
                <a:gd name="connsiteX12" fmla="*/ 92598 w 482760"/>
                <a:gd name="connsiteY12" fmla="*/ 134519 h 342864"/>
                <a:gd name="connsiteX13" fmla="*/ 173620 w 482760"/>
                <a:gd name="connsiteY13" fmla="*/ 7198 h 34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760" h="342864">
                  <a:moveTo>
                    <a:pt x="81023" y="18772"/>
                  </a:moveTo>
                  <a:cubicBezTo>
                    <a:pt x="115747" y="14914"/>
                    <a:pt x="151007" y="0"/>
                    <a:pt x="185195" y="7198"/>
                  </a:cubicBezTo>
                  <a:cubicBezTo>
                    <a:pt x="227406" y="16085"/>
                    <a:pt x="261055" y="48647"/>
                    <a:pt x="300942" y="65071"/>
                  </a:cubicBezTo>
                  <a:cubicBezTo>
                    <a:pt x="326915" y="75766"/>
                    <a:pt x="354957" y="80504"/>
                    <a:pt x="381965" y="88221"/>
                  </a:cubicBezTo>
                  <a:cubicBezTo>
                    <a:pt x="389681" y="99796"/>
                    <a:pt x="396424" y="112082"/>
                    <a:pt x="405114" y="122945"/>
                  </a:cubicBezTo>
                  <a:cubicBezTo>
                    <a:pt x="427335" y="150721"/>
                    <a:pt x="465397" y="169597"/>
                    <a:pt x="474562" y="203967"/>
                  </a:cubicBezTo>
                  <a:cubicBezTo>
                    <a:pt x="482760" y="234709"/>
                    <a:pt x="465641" y="268108"/>
                    <a:pt x="451413" y="296565"/>
                  </a:cubicBezTo>
                  <a:cubicBezTo>
                    <a:pt x="445960" y="307471"/>
                    <a:pt x="375016" y="340551"/>
                    <a:pt x="370390" y="342864"/>
                  </a:cubicBezTo>
                  <a:cubicBezTo>
                    <a:pt x="219459" y="317708"/>
                    <a:pt x="276023" y="304871"/>
                    <a:pt x="196770" y="331289"/>
                  </a:cubicBezTo>
                  <a:cubicBezTo>
                    <a:pt x="150552" y="318684"/>
                    <a:pt x="54593" y="304859"/>
                    <a:pt x="11575" y="261841"/>
                  </a:cubicBezTo>
                  <a:cubicBezTo>
                    <a:pt x="2948" y="253214"/>
                    <a:pt x="3858" y="238692"/>
                    <a:pt x="0" y="227117"/>
                  </a:cubicBezTo>
                  <a:cubicBezTo>
                    <a:pt x="7716" y="215542"/>
                    <a:pt x="14243" y="203080"/>
                    <a:pt x="23149" y="192393"/>
                  </a:cubicBezTo>
                  <a:cubicBezTo>
                    <a:pt x="50998" y="158975"/>
                    <a:pt x="58457" y="157280"/>
                    <a:pt x="92598" y="134519"/>
                  </a:cubicBezTo>
                  <a:cubicBezTo>
                    <a:pt x="154329" y="11056"/>
                    <a:pt x="111888" y="38062"/>
                    <a:pt x="173620" y="7198"/>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Freeform 7">
              <a:extLst>
                <a:ext uri="{FF2B5EF4-FFF2-40B4-BE49-F238E27FC236}">
                  <a16:creationId xmlns:a16="http://schemas.microsoft.com/office/drawing/2014/main" id="{6D772CAB-9E92-BCAF-DF57-0A68453724D3}"/>
                </a:ext>
              </a:extLst>
            </p:cNvPr>
            <p:cNvSpPr/>
            <p:nvPr/>
          </p:nvSpPr>
          <p:spPr bwMode="auto">
            <a:xfrm>
              <a:off x="4800600" y="5791200"/>
              <a:ext cx="392113" cy="555625"/>
            </a:xfrm>
            <a:custGeom>
              <a:avLst/>
              <a:gdLst>
                <a:gd name="connsiteX0" fmla="*/ 33111 w 391927"/>
                <a:gd name="connsiteY0" fmla="*/ 509286 h 556365"/>
                <a:gd name="connsiteX1" fmla="*/ 125709 w 391927"/>
                <a:gd name="connsiteY1" fmla="*/ 416689 h 556365"/>
                <a:gd name="connsiteX2" fmla="*/ 160433 w 391927"/>
                <a:gd name="connsiteY2" fmla="*/ 347241 h 556365"/>
                <a:gd name="connsiteX3" fmla="*/ 206732 w 391927"/>
                <a:gd name="connsiteY3" fmla="*/ 289367 h 556365"/>
                <a:gd name="connsiteX4" fmla="*/ 253030 w 391927"/>
                <a:gd name="connsiteY4" fmla="*/ 208344 h 556365"/>
                <a:gd name="connsiteX5" fmla="*/ 345628 w 391927"/>
                <a:gd name="connsiteY5" fmla="*/ 46299 h 556365"/>
                <a:gd name="connsiteX6" fmla="*/ 357203 w 391927"/>
                <a:gd name="connsiteY6" fmla="*/ 0 h 556365"/>
                <a:gd name="connsiteX7" fmla="*/ 368777 w 391927"/>
                <a:gd name="connsiteY7" fmla="*/ 219919 h 556365"/>
                <a:gd name="connsiteX8" fmla="*/ 380352 w 391927"/>
                <a:gd name="connsiteY8" fmla="*/ 254643 h 556365"/>
                <a:gd name="connsiteX9" fmla="*/ 391927 w 391927"/>
                <a:gd name="connsiteY9" fmla="*/ 335666 h 556365"/>
                <a:gd name="connsiteX10" fmla="*/ 357203 w 391927"/>
                <a:gd name="connsiteY10" fmla="*/ 451413 h 556365"/>
                <a:gd name="connsiteX11" fmla="*/ 380352 w 391927"/>
                <a:gd name="connsiteY11" fmla="*/ 497711 h 556365"/>
                <a:gd name="connsiteX12" fmla="*/ 380352 w 391927"/>
                <a:gd name="connsiteY12" fmla="*/ 544010 h 55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927" h="556365">
                  <a:moveTo>
                    <a:pt x="33111" y="509286"/>
                  </a:moveTo>
                  <a:cubicBezTo>
                    <a:pt x="94692" y="386127"/>
                    <a:pt x="0" y="556365"/>
                    <a:pt x="125709" y="416689"/>
                  </a:cubicBezTo>
                  <a:cubicBezTo>
                    <a:pt x="143023" y="397451"/>
                    <a:pt x="146538" y="369076"/>
                    <a:pt x="160433" y="347241"/>
                  </a:cubicBezTo>
                  <a:cubicBezTo>
                    <a:pt x="173696" y="326398"/>
                    <a:pt x="193028" y="309923"/>
                    <a:pt x="206732" y="289367"/>
                  </a:cubicBezTo>
                  <a:cubicBezTo>
                    <a:pt x="223986" y="263485"/>
                    <a:pt x="236728" y="234836"/>
                    <a:pt x="253030" y="208344"/>
                  </a:cubicBezTo>
                  <a:cubicBezTo>
                    <a:pt x="282035" y="161211"/>
                    <a:pt x="332080" y="100488"/>
                    <a:pt x="345628" y="46299"/>
                  </a:cubicBezTo>
                  <a:lnTo>
                    <a:pt x="357203" y="0"/>
                  </a:lnTo>
                  <a:cubicBezTo>
                    <a:pt x="361061" y="73306"/>
                    <a:pt x="362131" y="146813"/>
                    <a:pt x="368777" y="219919"/>
                  </a:cubicBezTo>
                  <a:cubicBezTo>
                    <a:pt x="369882" y="232070"/>
                    <a:pt x="377959" y="242679"/>
                    <a:pt x="380352" y="254643"/>
                  </a:cubicBezTo>
                  <a:cubicBezTo>
                    <a:pt x="385703" y="281395"/>
                    <a:pt x="388069" y="308658"/>
                    <a:pt x="391927" y="335666"/>
                  </a:cubicBezTo>
                  <a:cubicBezTo>
                    <a:pt x="363587" y="378175"/>
                    <a:pt x="351244" y="385868"/>
                    <a:pt x="357203" y="451413"/>
                  </a:cubicBezTo>
                  <a:cubicBezTo>
                    <a:pt x="358765" y="468596"/>
                    <a:pt x="376167" y="480972"/>
                    <a:pt x="380352" y="497711"/>
                  </a:cubicBezTo>
                  <a:cubicBezTo>
                    <a:pt x="384095" y="512683"/>
                    <a:pt x="380352" y="528577"/>
                    <a:pt x="380352" y="54401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Freeform 8">
              <a:extLst>
                <a:ext uri="{FF2B5EF4-FFF2-40B4-BE49-F238E27FC236}">
                  <a16:creationId xmlns:a16="http://schemas.microsoft.com/office/drawing/2014/main" id="{085F0EA5-175E-E881-8A3E-D065B6108CE1}"/>
                </a:ext>
              </a:extLst>
            </p:cNvPr>
            <p:cNvSpPr/>
            <p:nvPr/>
          </p:nvSpPr>
          <p:spPr bwMode="auto">
            <a:xfrm>
              <a:off x="4941888" y="6053138"/>
              <a:ext cx="347662" cy="46037"/>
            </a:xfrm>
            <a:custGeom>
              <a:avLst/>
              <a:gdLst>
                <a:gd name="connsiteX0" fmla="*/ 0 w 347560"/>
                <a:gd name="connsiteY0" fmla="*/ 46299 h 46299"/>
                <a:gd name="connsiteX1" fmla="*/ 219919 w 347560"/>
                <a:gd name="connsiteY1" fmla="*/ 34725 h 46299"/>
                <a:gd name="connsiteX2" fmla="*/ 254643 w 347560"/>
                <a:gd name="connsiteY2" fmla="*/ 11575 h 46299"/>
                <a:gd name="connsiteX3" fmla="*/ 324091 w 347560"/>
                <a:gd name="connsiteY3" fmla="*/ 23150 h 46299"/>
                <a:gd name="connsiteX4" fmla="*/ 219919 w 347560"/>
                <a:gd name="connsiteY4" fmla="*/ 11575 h 46299"/>
                <a:gd name="connsiteX5" fmla="*/ 92597 w 347560"/>
                <a:gd name="connsiteY5" fmla="*/ 23150 h 46299"/>
                <a:gd name="connsiteX6" fmla="*/ 23149 w 347560"/>
                <a:gd name="connsiteY6" fmla="*/ 0 h 4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560" h="46299">
                  <a:moveTo>
                    <a:pt x="0" y="46299"/>
                  </a:moveTo>
                  <a:cubicBezTo>
                    <a:pt x="73306" y="42441"/>
                    <a:pt x="147184" y="44643"/>
                    <a:pt x="219919" y="34725"/>
                  </a:cubicBezTo>
                  <a:cubicBezTo>
                    <a:pt x="233703" y="32845"/>
                    <a:pt x="240817" y="13111"/>
                    <a:pt x="254643" y="11575"/>
                  </a:cubicBezTo>
                  <a:cubicBezTo>
                    <a:pt x="277968" y="8983"/>
                    <a:pt x="347560" y="23150"/>
                    <a:pt x="324091" y="23150"/>
                  </a:cubicBezTo>
                  <a:cubicBezTo>
                    <a:pt x="289153" y="23150"/>
                    <a:pt x="254643" y="15433"/>
                    <a:pt x="219919" y="11575"/>
                  </a:cubicBezTo>
                  <a:cubicBezTo>
                    <a:pt x="177478" y="15433"/>
                    <a:pt x="135139" y="25653"/>
                    <a:pt x="92597" y="23150"/>
                  </a:cubicBezTo>
                  <a:cubicBezTo>
                    <a:pt x="68238" y="21717"/>
                    <a:pt x="23149" y="0"/>
                    <a:pt x="23149" y="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Freeform 10">
              <a:extLst>
                <a:ext uri="{FF2B5EF4-FFF2-40B4-BE49-F238E27FC236}">
                  <a16:creationId xmlns:a16="http://schemas.microsoft.com/office/drawing/2014/main" id="{02CA3834-E9C8-9611-CC93-14AD16D4BB99}"/>
                </a:ext>
              </a:extLst>
            </p:cNvPr>
            <p:cNvSpPr/>
            <p:nvPr/>
          </p:nvSpPr>
          <p:spPr bwMode="auto">
            <a:xfrm>
              <a:off x="6334125" y="4951413"/>
              <a:ext cx="449263" cy="327025"/>
            </a:xfrm>
            <a:custGeom>
              <a:avLst/>
              <a:gdLst>
                <a:gd name="connsiteX0" fmla="*/ 345045 w 449218"/>
                <a:gd name="connsiteY0" fmla="*/ 25950 h 326892"/>
                <a:gd name="connsiteX1" fmla="*/ 78828 w 449218"/>
                <a:gd name="connsiteY1" fmla="*/ 25950 h 326892"/>
                <a:gd name="connsiteX2" fmla="*/ 55678 w 449218"/>
                <a:gd name="connsiteY2" fmla="*/ 49099 h 326892"/>
                <a:gd name="connsiteX3" fmla="*/ 67253 w 449218"/>
                <a:gd name="connsiteY3" fmla="*/ 234294 h 326892"/>
                <a:gd name="connsiteX4" fmla="*/ 113552 w 449218"/>
                <a:gd name="connsiteY4" fmla="*/ 257444 h 326892"/>
                <a:gd name="connsiteX5" fmla="*/ 183000 w 449218"/>
                <a:gd name="connsiteY5" fmla="*/ 303742 h 326892"/>
                <a:gd name="connsiteX6" fmla="*/ 252448 w 449218"/>
                <a:gd name="connsiteY6" fmla="*/ 326892 h 326892"/>
                <a:gd name="connsiteX7" fmla="*/ 333471 w 449218"/>
                <a:gd name="connsiteY7" fmla="*/ 292168 h 326892"/>
                <a:gd name="connsiteX8" fmla="*/ 368195 w 449218"/>
                <a:gd name="connsiteY8" fmla="*/ 280593 h 326892"/>
                <a:gd name="connsiteX9" fmla="*/ 449218 w 449218"/>
                <a:gd name="connsiteY9" fmla="*/ 176421 h 326892"/>
                <a:gd name="connsiteX10" fmla="*/ 437643 w 449218"/>
                <a:gd name="connsiteY10" fmla="*/ 95398 h 326892"/>
                <a:gd name="connsiteX11" fmla="*/ 345045 w 449218"/>
                <a:gd name="connsiteY11" fmla="*/ 60674 h 326892"/>
                <a:gd name="connsiteX12" fmla="*/ 345045 w 449218"/>
                <a:gd name="connsiteY12" fmla="*/ 25950 h 32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18" h="326892">
                  <a:moveTo>
                    <a:pt x="345045" y="25950"/>
                  </a:moveTo>
                  <a:cubicBezTo>
                    <a:pt x="300676" y="20163"/>
                    <a:pt x="260479" y="0"/>
                    <a:pt x="78828" y="25950"/>
                  </a:cubicBezTo>
                  <a:cubicBezTo>
                    <a:pt x="68025" y="27493"/>
                    <a:pt x="63395" y="41383"/>
                    <a:pt x="55678" y="49099"/>
                  </a:cubicBezTo>
                  <a:cubicBezTo>
                    <a:pt x="39983" y="143270"/>
                    <a:pt x="0" y="176648"/>
                    <a:pt x="67253" y="234294"/>
                  </a:cubicBezTo>
                  <a:cubicBezTo>
                    <a:pt x="80354" y="245523"/>
                    <a:pt x="98756" y="248567"/>
                    <a:pt x="113552" y="257444"/>
                  </a:cubicBezTo>
                  <a:cubicBezTo>
                    <a:pt x="137409" y="271758"/>
                    <a:pt x="156606" y="294944"/>
                    <a:pt x="183000" y="303742"/>
                  </a:cubicBezTo>
                  <a:lnTo>
                    <a:pt x="252448" y="326892"/>
                  </a:lnTo>
                  <a:cubicBezTo>
                    <a:pt x="279456" y="315317"/>
                    <a:pt x="306189" y="303081"/>
                    <a:pt x="333471" y="292168"/>
                  </a:cubicBezTo>
                  <a:cubicBezTo>
                    <a:pt x="344799" y="287637"/>
                    <a:pt x="359568" y="289220"/>
                    <a:pt x="368195" y="280593"/>
                  </a:cubicBezTo>
                  <a:cubicBezTo>
                    <a:pt x="399301" y="249487"/>
                    <a:pt x="449218" y="176421"/>
                    <a:pt x="449218" y="176421"/>
                  </a:cubicBezTo>
                  <a:cubicBezTo>
                    <a:pt x="445360" y="149413"/>
                    <a:pt x="448723" y="120328"/>
                    <a:pt x="437643" y="95398"/>
                  </a:cubicBezTo>
                  <a:cubicBezTo>
                    <a:pt x="426012" y="69229"/>
                    <a:pt x="360750" y="63815"/>
                    <a:pt x="345045" y="60674"/>
                  </a:cubicBezTo>
                  <a:cubicBezTo>
                    <a:pt x="307111" y="35385"/>
                    <a:pt x="389414" y="31737"/>
                    <a:pt x="345045" y="25950"/>
                  </a:cubicBezTo>
                  <a:close/>
                </a:path>
              </a:pathLst>
            </a:custGeom>
            <a:noFill/>
            <a:ln w="25400" cap="flat" cmpd="sng" algn="ctr">
              <a:solidFill>
                <a:srgbClr val="66FF33"/>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Freeform 11">
              <a:extLst>
                <a:ext uri="{FF2B5EF4-FFF2-40B4-BE49-F238E27FC236}">
                  <a16:creationId xmlns:a16="http://schemas.microsoft.com/office/drawing/2014/main" id="{397606D8-59BD-3100-0FB0-2AD6FEBF6E26}"/>
                </a:ext>
              </a:extLst>
            </p:cNvPr>
            <p:cNvSpPr/>
            <p:nvPr/>
          </p:nvSpPr>
          <p:spPr bwMode="auto">
            <a:xfrm>
              <a:off x="8531225" y="4945063"/>
              <a:ext cx="365125" cy="341312"/>
            </a:xfrm>
            <a:custGeom>
              <a:avLst/>
              <a:gdLst>
                <a:gd name="connsiteX0" fmla="*/ 324091 w 365410"/>
                <a:gd name="connsiteY0" fmla="*/ 112627 h 340885"/>
                <a:gd name="connsiteX1" fmla="*/ 300942 w 365410"/>
                <a:gd name="connsiteY1" fmla="*/ 66328 h 340885"/>
                <a:gd name="connsiteX2" fmla="*/ 34724 w 365410"/>
                <a:gd name="connsiteY2" fmla="*/ 66328 h 340885"/>
                <a:gd name="connsiteX3" fmla="*/ 11574 w 365410"/>
                <a:gd name="connsiteY3" fmla="*/ 89477 h 340885"/>
                <a:gd name="connsiteX4" fmla="*/ 0 w 365410"/>
                <a:gd name="connsiteY4" fmla="*/ 135776 h 340885"/>
                <a:gd name="connsiteX5" fmla="*/ 34724 w 365410"/>
                <a:gd name="connsiteY5" fmla="*/ 228374 h 340885"/>
                <a:gd name="connsiteX6" fmla="*/ 69448 w 365410"/>
                <a:gd name="connsiteY6" fmla="*/ 274672 h 340885"/>
                <a:gd name="connsiteX7" fmla="*/ 150471 w 365410"/>
                <a:gd name="connsiteY7" fmla="*/ 332546 h 340885"/>
                <a:gd name="connsiteX8" fmla="*/ 358815 w 365410"/>
                <a:gd name="connsiteY8" fmla="*/ 205224 h 340885"/>
                <a:gd name="connsiteX9" fmla="*/ 335666 w 365410"/>
                <a:gd name="connsiteY9" fmla="*/ 170500 h 340885"/>
                <a:gd name="connsiteX10" fmla="*/ 324091 w 365410"/>
                <a:gd name="connsiteY10" fmla="*/ 112627 h 34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410" h="340885">
                  <a:moveTo>
                    <a:pt x="324091" y="112627"/>
                  </a:moveTo>
                  <a:cubicBezTo>
                    <a:pt x="318304" y="95265"/>
                    <a:pt x="317228" y="72028"/>
                    <a:pt x="300942" y="66328"/>
                  </a:cubicBezTo>
                  <a:cubicBezTo>
                    <a:pt x="149853" y="13447"/>
                    <a:pt x="127584" y="0"/>
                    <a:pt x="34724" y="66328"/>
                  </a:cubicBezTo>
                  <a:cubicBezTo>
                    <a:pt x="25844" y="72671"/>
                    <a:pt x="19291" y="81761"/>
                    <a:pt x="11574" y="89477"/>
                  </a:cubicBezTo>
                  <a:cubicBezTo>
                    <a:pt x="7716" y="104910"/>
                    <a:pt x="0" y="119868"/>
                    <a:pt x="0" y="135776"/>
                  </a:cubicBezTo>
                  <a:cubicBezTo>
                    <a:pt x="0" y="182450"/>
                    <a:pt x="10775" y="194845"/>
                    <a:pt x="34724" y="228374"/>
                  </a:cubicBezTo>
                  <a:cubicBezTo>
                    <a:pt x="45937" y="244072"/>
                    <a:pt x="55807" y="261031"/>
                    <a:pt x="69448" y="274672"/>
                  </a:cubicBezTo>
                  <a:cubicBezTo>
                    <a:pt x="83802" y="289026"/>
                    <a:pt x="130757" y="319403"/>
                    <a:pt x="150471" y="332546"/>
                  </a:cubicBezTo>
                  <a:cubicBezTo>
                    <a:pt x="269553" y="319314"/>
                    <a:pt x="285767" y="340885"/>
                    <a:pt x="358815" y="205224"/>
                  </a:cubicBezTo>
                  <a:cubicBezTo>
                    <a:pt x="365410" y="192976"/>
                    <a:pt x="341887" y="182942"/>
                    <a:pt x="335666" y="170500"/>
                  </a:cubicBezTo>
                  <a:cubicBezTo>
                    <a:pt x="326374" y="151916"/>
                    <a:pt x="329878" y="129989"/>
                    <a:pt x="324091" y="112627"/>
                  </a:cubicBezTo>
                  <a:close/>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Freeform 12">
              <a:extLst>
                <a:ext uri="{FF2B5EF4-FFF2-40B4-BE49-F238E27FC236}">
                  <a16:creationId xmlns:a16="http://schemas.microsoft.com/office/drawing/2014/main" id="{22FBF788-ABF2-0D98-D180-ABB37109B6A4}"/>
                </a:ext>
              </a:extLst>
            </p:cNvPr>
            <p:cNvSpPr/>
            <p:nvPr/>
          </p:nvSpPr>
          <p:spPr bwMode="auto">
            <a:xfrm>
              <a:off x="4398963" y="5059363"/>
              <a:ext cx="358775" cy="368300"/>
            </a:xfrm>
            <a:custGeom>
              <a:avLst/>
              <a:gdLst>
                <a:gd name="connsiteX0" fmla="*/ 0 w 358815"/>
                <a:gd name="connsiteY0" fmla="*/ 287424 h 367368"/>
                <a:gd name="connsiteX1" fmla="*/ 57873 w 358815"/>
                <a:gd name="connsiteY1" fmla="*/ 55930 h 367368"/>
                <a:gd name="connsiteX2" fmla="*/ 92597 w 358815"/>
                <a:gd name="connsiteY2" fmla="*/ 44355 h 367368"/>
                <a:gd name="connsiteX3" fmla="*/ 104172 w 358815"/>
                <a:gd name="connsiteY3" fmla="*/ 9631 h 367368"/>
                <a:gd name="connsiteX4" fmla="*/ 185195 w 358815"/>
                <a:gd name="connsiteY4" fmla="*/ 194826 h 367368"/>
                <a:gd name="connsiteX5" fmla="*/ 196769 w 358815"/>
                <a:gd name="connsiteY5" fmla="*/ 287424 h 367368"/>
                <a:gd name="connsiteX6" fmla="*/ 208344 w 358815"/>
                <a:gd name="connsiteY6" fmla="*/ 356872 h 367368"/>
                <a:gd name="connsiteX7" fmla="*/ 243068 w 358815"/>
                <a:gd name="connsiteY7" fmla="*/ 264274 h 367368"/>
                <a:gd name="connsiteX8" fmla="*/ 254643 w 358815"/>
                <a:gd name="connsiteY8" fmla="*/ 217976 h 367368"/>
                <a:gd name="connsiteX9" fmla="*/ 289367 w 358815"/>
                <a:gd name="connsiteY9" fmla="*/ 171677 h 367368"/>
                <a:gd name="connsiteX10" fmla="*/ 324091 w 358815"/>
                <a:gd name="connsiteY10" fmla="*/ 113804 h 367368"/>
                <a:gd name="connsiteX11" fmla="*/ 358815 w 358815"/>
                <a:gd name="connsiteY11" fmla="*/ 32781 h 367368"/>
                <a:gd name="connsiteX12" fmla="*/ 347240 w 358815"/>
                <a:gd name="connsiteY12" fmla="*/ 21206 h 36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815" h="367368">
                  <a:moveTo>
                    <a:pt x="0" y="287424"/>
                  </a:moveTo>
                  <a:cubicBezTo>
                    <a:pt x="13056" y="209081"/>
                    <a:pt x="23684" y="129193"/>
                    <a:pt x="57873" y="55930"/>
                  </a:cubicBezTo>
                  <a:cubicBezTo>
                    <a:pt x="63033" y="44874"/>
                    <a:pt x="81022" y="48213"/>
                    <a:pt x="92597" y="44355"/>
                  </a:cubicBezTo>
                  <a:cubicBezTo>
                    <a:pt x="96455" y="32780"/>
                    <a:pt x="96681" y="0"/>
                    <a:pt x="104172" y="9631"/>
                  </a:cubicBezTo>
                  <a:cubicBezTo>
                    <a:pt x="160585" y="82162"/>
                    <a:pt x="167257" y="123078"/>
                    <a:pt x="185195" y="194826"/>
                  </a:cubicBezTo>
                  <a:cubicBezTo>
                    <a:pt x="189053" y="225692"/>
                    <a:pt x="192370" y="256630"/>
                    <a:pt x="196769" y="287424"/>
                  </a:cubicBezTo>
                  <a:cubicBezTo>
                    <a:pt x="200088" y="310657"/>
                    <a:pt x="187353" y="367368"/>
                    <a:pt x="208344" y="356872"/>
                  </a:cubicBezTo>
                  <a:cubicBezTo>
                    <a:pt x="237829" y="342129"/>
                    <a:pt x="232644" y="295547"/>
                    <a:pt x="243068" y="264274"/>
                  </a:cubicBezTo>
                  <a:cubicBezTo>
                    <a:pt x="248098" y="249183"/>
                    <a:pt x="247529" y="232204"/>
                    <a:pt x="254643" y="217976"/>
                  </a:cubicBezTo>
                  <a:cubicBezTo>
                    <a:pt x="263270" y="200721"/>
                    <a:pt x="278666" y="187728"/>
                    <a:pt x="289367" y="171677"/>
                  </a:cubicBezTo>
                  <a:cubicBezTo>
                    <a:pt x="301846" y="152958"/>
                    <a:pt x="313166" y="133470"/>
                    <a:pt x="324091" y="113804"/>
                  </a:cubicBezTo>
                  <a:cubicBezTo>
                    <a:pt x="328610" y="105670"/>
                    <a:pt x="358815" y="49171"/>
                    <a:pt x="358815" y="32781"/>
                  </a:cubicBezTo>
                  <a:lnTo>
                    <a:pt x="347240" y="21206"/>
                  </a:ln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Freeform 13">
              <a:extLst>
                <a:ext uri="{FF2B5EF4-FFF2-40B4-BE49-F238E27FC236}">
                  <a16:creationId xmlns:a16="http://schemas.microsoft.com/office/drawing/2014/main" id="{E78BFE94-4C82-B297-19E7-EF5AA092FDE7}"/>
                </a:ext>
              </a:extLst>
            </p:cNvPr>
            <p:cNvSpPr/>
            <p:nvPr/>
          </p:nvSpPr>
          <p:spPr bwMode="auto">
            <a:xfrm>
              <a:off x="4745038" y="5057775"/>
              <a:ext cx="196850" cy="512763"/>
            </a:xfrm>
            <a:custGeom>
              <a:avLst/>
              <a:gdLst>
                <a:gd name="connsiteX0" fmla="*/ 196770 w 196770"/>
                <a:gd name="connsiteY0" fmla="*/ 0 h 513038"/>
                <a:gd name="connsiteX1" fmla="*/ 81023 w 196770"/>
                <a:gd name="connsiteY1" fmla="*/ 23149 h 513038"/>
                <a:gd name="connsiteX2" fmla="*/ 46299 w 196770"/>
                <a:gd name="connsiteY2" fmla="*/ 57873 h 513038"/>
                <a:gd name="connsiteX3" fmla="*/ 23150 w 196770"/>
                <a:gd name="connsiteY3" fmla="*/ 115747 h 513038"/>
                <a:gd name="connsiteX4" fmla="*/ 0 w 196770"/>
                <a:gd name="connsiteY4" fmla="*/ 208344 h 513038"/>
                <a:gd name="connsiteX5" fmla="*/ 11575 w 196770"/>
                <a:gd name="connsiteY5" fmla="*/ 324091 h 513038"/>
                <a:gd name="connsiteX6" fmla="*/ 46299 w 196770"/>
                <a:gd name="connsiteY6" fmla="*/ 370390 h 513038"/>
                <a:gd name="connsiteX7" fmla="*/ 115747 w 196770"/>
                <a:gd name="connsiteY7" fmla="*/ 497711 h 513038"/>
                <a:gd name="connsiteX8" fmla="*/ 81023 w 196770"/>
                <a:gd name="connsiteY8" fmla="*/ 462987 h 5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770" h="513038">
                  <a:moveTo>
                    <a:pt x="196770" y="0"/>
                  </a:moveTo>
                  <a:cubicBezTo>
                    <a:pt x="192542" y="705"/>
                    <a:pt x="95245" y="15022"/>
                    <a:pt x="81023" y="23149"/>
                  </a:cubicBezTo>
                  <a:cubicBezTo>
                    <a:pt x="66811" y="31270"/>
                    <a:pt x="57874" y="46298"/>
                    <a:pt x="46299" y="57873"/>
                  </a:cubicBezTo>
                  <a:cubicBezTo>
                    <a:pt x="38583" y="77164"/>
                    <a:pt x="29260" y="95888"/>
                    <a:pt x="23150" y="115747"/>
                  </a:cubicBezTo>
                  <a:cubicBezTo>
                    <a:pt x="13793" y="146156"/>
                    <a:pt x="0" y="208344"/>
                    <a:pt x="0" y="208344"/>
                  </a:cubicBezTo>
                  <a:cubicBezTo>
                    <a:pt x="3858" y="246926"/>
                    <a:pt x="923" y="286808"/>
                    <a:pt x="11575" y="324091"/>
                  </a:cubicBezTo>
                  <a:cubicBezTo>
                    <a:pt x="16875" y="342640"/>
                    <a:pt x="36374" y="353848"/>
                    <a:pt x="46299" y="370390"/>
                  </a:cubicBezTo>
                  <a:cubicBezTo>
                    <a:pt x="71171" y="411844"/>
                    <a:pt x="98772" y="452446"/>
                    <a:pt x="115747" y="497711"/>
                  </a:cubicBezTo>
                  <a:cubicBezTo>
                    <a:pt x="121495" y="513038"/>
                    <a:pt x="81023" y="462987"/>
                    <a:pt x="81023" y="462987"/>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Freeform 14">
              <a:extLst>
                <a:ext uri="{FF2B5EF4-FFF2-40B4-BE49-F238E27FC236}">
                  <a16:creationId xmlns:a16="http://schemas.microsoft.com/office/drawing/2014/main" id="{5A914B1F-E9A7-6251-8C3A-07016742490D}"/>
                </a:ext>
              </a:extLst>
            </p:cNvPr>
            <p:cNvSpPr/>
            <p:nvPr/>
          </p:nvSpPr>
          <p:spPr bwMode="auto">
            <a:xfrm>
              <a:off x="4884738" y="5138738"/>
              <a:ext cx="288925" cy="374650"/>
            </a:xfrm>
            <a:custGeom>
              <a:avLst/>
              <a:gdLst>
                <a:gd name="connsiteX0" fmla="*/ 0 w 289368"/>
                <a:gd name="connsiteY0" fmla="*/ 312517 h 374210"/>
                <a:gd name="connsiteX1" fmla="*/ 69449 w 289368"/>
                <a:gd name="connsiteY1" fmla="*/ 208345 h 374210"/>
                <a:gd name="connsiteX2" fmla="*/ 127322 w 289368"/>
                <a:gd name="connsiteY2" fmla="*/ 92598 h 374210"/>
                <a:gd name="connsiteX3" fmla="*/ 196770 w 289368"/>
                <a:gd name="connsiteY3" fmla="*/ 0 h 374210"/>
                <a:gd name="connsiteX4" fmla="*/ 208345 w 289368"/>
                <a:gd name="connsiteY4" fmla="*/ 46299 h 374210"/>
                <a:gd name="connsiteX5" fmla="*/ 243069 w 289368"/>
                <a:gd name="connsiteY5" fmla="*/ 231494 h 374210"/>
                <a:gd name="connsiteX6" fmla="*/ 266218 w 289368"/>
                <a:gd name="connsiteY6" fmla="*/ 289368 h 374210"/>
                <a:gd name="connsiteX7" fmla="*/ 289368 w 289368"/>
                <a:gd name="connsiteY7" fmla="*/ 370390 h 37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68" h="374210">
                  <a:moveTo>
                    <a:pt x="0" y="312517"/>
                  </a:moveTo>
                  <a:cubicBezTo>
                    <a:pt x="23150" y="277793"/>
                    <a:pt x="48743" y="244580"/>
                    <a:pt x="69449" y="208345"/>
                  </a:cubicBezTo>
                  <a:cubicBezTo>
                    <a:pt x="147788" y="71253"/>
                    <a:pt x="31197" y="231446"/>
                    <a:pt x="127322" y="92598"/>
                  </a:cubicBezTo>
                  <a:cubicBezTo>
                    <a:pt x="149283" y="60876"/>
                    <a:pt x="196770" y="0"/>
                    <a:pt x="196770" y="0"/>
                  </a:cubicBezTo>
                  <a:cubicBezTo>
                    <a:pt x="200628" y="15433"/>
                    <a:pt x="205225" y="30700"/>
                    <a:pt x="208345" y="46299"/>
                  </a:cubicBezTo>
                  <a:cubicBezTo>
                    <a:pt x="220663" y="107887"/>
                    <a:pt x="219743" y="173179"/>
                    <a:pt x="243069" y="231494"/>
                  </a:cubicBezTo>
                  <a:lnTo>
                    <a:pt x="266218" y="289368"/>
                  </a:lnTo>
                  <a:cubicBezTo>
                    <a:pt x="278339" y="374210"/>
                    <a:pt x="250511" y="370390"/>
                    <a:pt x="289368" y="370390"/>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Freeform 15">
              <a:extLst>
                <a:ext uri="{FF2B5EF4-FFF2-40B4-BE49-F238E27FC236}">
                  <a16:creationId xmlns:a16="http://schemas.microsoft.com/office/drawing/2014/main" id="{49AA8D3F-F1C5-9FEA-597E-87EAF3744B86}"/>
                </a:ext>
              </a:extLst>
            </p:cNvPr>
            <p:cNvSpPr/>
            <p:nvPr/>
          </p:nvSpPr>
          <p:spPr bwMode="auto">
            <a:xfrm>
              <a:off x="5219700" y="5092700"/>
              <a:ext cx="85725" cy="474663"/>
            </a:xfrm>
            <a:custGeom>
              <a:avLst/>
              <a:gdLst>
                <a:gd name="connsiteX0" fmla="*/ 46299 w 85809"/>
                <a:gd name="connsiteY0" fmla="*/ 0 h 474562"/>
                <a:gd name="connsiteX1" fmla="*/ 57874 w 85809"/>
                <a:gd name="connsiteY1" fmla="*/ 46298 h 474562"/>
                <a:gd name="connsiteX2" fmla="*/ 81023 w 85809"/>
                <a:gd name="connsiteY2" fmla="*/ 254643 h 474562"/>
                <a:gd name="connsiteX3" fmla="*/ 57874 w 85809"/>
                <a:gd name="connsiteY3" fmla="*/ 347240 h 474562"/>
                <a:gd name="connsiteX4" fmla="*/ 46299 w 85809"/>
                <a:gd name="connsiteY4" fmla="*/ 381964 h 474562"/>
                <a:gd name="connsiteX5" fmla="*/ 34724 w 85809"/>
                <a:gd name="connsiteY5" fmla="*/ 439838 h 474562"/>
                <a:gd name="connsiteX6" fmla="*/ 0 w 85809"/>
                <a:gd name="connsiteY6" fmla="*/ 474562 h 47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09" h="474562">
                  <a:moveTo>
                    <a:pt x="46299" y="0"/>
                  </a:moveTo>
                  <a:cubicBezTo>
                    <a:pt x="50157" y="15433"/>
                    <a:pt x="55259" y="30607"/>
                    <a:pt x="57874" y="46298"/>
                  </a:cubicBezTo>
                  <a:cubicBezTo>
                    <a:pt x="66063" y="95433"/>
                    <a:pt x="76567" y="210083"/>
                    <a:pt x="81023" y="254643"/>
                  </a:cubicBezTo>
                  <a:cubicBezTo>
                    <a:pt x="54564" y="334017"/>
                    <a:pt x="85809" y="235501"/>
                    <a:pt x="57874" y="347240"/>
                  </a:cubicBezTo>
                  <a:cubicBezTo>
                    <a:pt x="54915" y="359077"/>
                    <a:pt x="49258" y="370127"/>
                    <a:pt x="46299" y="381964"/>
                  </a:cubicBezTo>
                  <a:cubicBezTo>
                    <a:pt x="41527" y="401050"/>
                    <a:pt x="43522" y="422242"/>
                    <a:pt x="34724" y="439838"/>
                  </a:cubicBezTo>
                  <a:cubicBezTo>
                    <a:pt x="27404" y="454479"/>
                    <a:pt x="0" y="474562"/>
                    <a:pt x="0" y="474562"/>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Freeform 16">
              <a:extLst>
                <a:ext uri="{FF2B5EF4-FFF2-40B4-BE49-F238E27FC236}">
                  <a16:creationId xmlns:a16="http://schemas.microsoft.com/office/drawing/2014/main" id="{26AE60C0-5FD9-A087-A543-2C7D527ED52A}"/>
                </a:ext>
              </a:extLst>
            </p:cNvPr>
            <p:cNvSpPr/>
            <p:nvPr/>
          </p:nvSpPr>
          <p:spPr bwMode="auto">
            <a:xfrm>
              <a:off x="4895850" y="5289550"/>
              <a:ext cx="301625" cy="58738"/>
            </a:xfrm>
            <a:custGeom>
              <a:avLst/>
              <a:gdLst>
                <a:gd name="connsiteX0" fmla="*/ 0 w 300942"/>
                <a:gd name="connsiteY0" fmla="*/ 11575 h 57874"/>
                <a:gd name="connsiteX1" fmla="*/ 46299 w 300942"/>
                <a:gd name="connsiteY1" fmla="*/ 0 h 57874"/>
                <a:gd name="connsiteX2" fmla="*/ 173620 w 300942"/>
                <a:gd name="connsiteY2" fmla="*/ 57874 h 57874"/>
                <a:gd name="connsiteX3" fmla="*/ 300942 w 300942"/>
                <a:gd name="connsiteY3" fmla="*/ 46299 h 57874"/>
              </a:gdLst>
              <a:ahLst/>
              <a:cxnLst>
                <a:cxn ang="0">
                  <a:pos x="connsiteX0" y="connsiteY0"/>
                </a:cxn>
                <a:cxn ang="0">
                  <a:pos x="connsiteX1" y="connsiteY1"/>
                </a:cxn>
                <a:cxn ang="0">
                  <a:pos x="connsiteX2" y="connsiteY2"/>
                </a:cxn>
                <a:cxn ang="0">
                  <a:pos x="connsiteX3" y="connsiteY3"/>
                </a:cxn>
              </a:cxnLst>
              <a:rect l="l" t="t" r="r" b="b"/>
              <a:pathLst>
                <a:path w="300942" h="57874">
                  <a:moveTo>
                    <a:pt x="0" y="11575"/>
                  </a:moveTo>
                  <a:cubicBezTo>
                    <a:pt x="15433" y="7717"/>
                    <a:pt x="30391" y="0"/>
                    <a:pt x="46299" y="0"/>
                  </a:cubicBezTo>
                  <a:cubicBezTo>
                    <a:pt x="105907" y="0"/>
                    <a:pt x="123932" y="24749"/>
                    <a:pt x="173620" y="57874"/>
                  </a:cubicBezTo>
                  <a:cubicBezTo>
                    <a:pt x="293206" y="45915"/>
                    <a:pt x="250592" y="46299"/>
                    <a:pt x="300942" y="46299"/>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35B8A8F7-79C2-EDA5-3CD1-063B77256982}"/>
              </a:ext>
            </a:extLst>
          </p:cNvPr>
          <p:cNvSpPr txBox="1"/>
          <p:nvPr/>
        </p:nvSpPr>
        <p:spPr>
          <a:xfrm>
            <a:off x="393935" y="5245100"/>
            <a:ext cx="8356130" cy="1200329"/>
          </a:xfrm>
          <a:prstGeom prst="rect">
            <a:avLst/>
          </a:prstGeom>
          <a:noFill/>
        </p:spPr>
        <p:txBody>
          <a:bodyPr wrap="square">
            <a:spAutoFit/>
          </a:bodyPr>
          <a:lstStyle/>
          <a:p>
            <a:pPr eaLnBrk="1" hangingPunct="1">
              <a:spcBef>
                <a:spcPct val="20000"/>
              </a:spcBef>
              <a:defRPr/>
            </a:pPr>
            <a:r>
              <a:rPr lang="en-US" dirty="0">
                <a:effectLst>
                  <a:outerShdw blurRad="38100" dist="38100" dir="2700000" algn="tl">
                    <a:srgbClr val="000000">
                      <a:alpha val="43137"/>
                    </a:srgbClr>
                  </a:outerShdw>
                </a:effectLst>
              </a:rPr>
              <a:t>The proof by Hall was not constructive, i.e., we cannot construct an algorithm based on this proof that finds a complete matching in a bipartite graph. For a constructive proof that can be used as the basis of an algorithm, see A. Gibbons, </a:t>
            </a:r>
            <a:r>
              <a:rPr lang="en-US" i="1" dirty="0">
                <a:effectLst>
                  <a:outerShdw blurRad="38100" dist="38100" dir="2700000" algn="tl">
                    <a:srgbClr val="000000">
                      <a:alpha val="43137"/>
                    </a:srgbClr>
                  </a:outerShdw>
                </a:effectLst>
              </a:rPr>
              <a:t>Algorithmic Graph Theory, Cambridge University  </a:t>
            </a:r>
            <a:r>
              <a:rPr lang="en-US" dirty="0">
                <a:effectLst>
                  <a:outerShdw blurRad="38100" dist="38100" dir="2700000" algn="tl">
                    <a:srgbClr val="000000">
                      <a:alpha val="43137"/>
                    </a:srgbClr>
                  </a:outerShdw>
                </a:effectLst>
              </a:rPr>
              <a:t>Press, Cambridge, 1985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New Graphs from Old </a:t>
            </a:r>
          </a:p>
        </p:txBody>
      </p:sp>
      <p:sp>
        <p:nvSpPr>
          <p:cNvPr id="3" name="Content Placeholder 2"/>
          <p:cNvSpPr>
            <a:spLocks noGrp="1"/>
          </p:cNvSpPr>
          <p:nvPr>
            <p:ph idx="1"/>
          </p:nvPr>
        </p:nvSpPr>
        <p:spPr>
          <a:xfrm>
            <a:off x="457200" y="1371600"/>
            <a:ext cx="8229600" cy="5334000"/>
          </a:xfrm>
        </p:spPr>
        <p:txBody>
          <a:bodyPr>
            <a:normAutofit fontScale="77500" lnSpcReduction="20000"/>
          </a:bodyPr>
          <a:lstStyle/>
          <a:p>
            <a:pPr indent="0">
              <a:buNone/>
            </a:pPr>
            <a:r>
              <a:rPr lang="en-US" b="1" dirty="0"/>
              <a:t>Definition: </a:t>
            </a:r>
            <a:r>
              <a:rPr lang="en-US" dirty="0"/>
              <a:t>A </a:t>
            </a:r>
            <a:r>
              <a:rPr lang="en-US" i="1" dirty="0" err="1"/>
              <a:t>subgraph</a:t>
            </a:r>
            <a:r>
              <a:rPr lang="en-US" i="1" dirty="0"/>
              <a:t> of a graph  G</a:t>
            </a:r>
            <a:r>
              <a:rPr lang="en-US" dirty="0"/>
              <a:t> = (</a:t>
            </a:r>
            <a:r>
              <a:rPr lang="en-US" i="1" dirty="0"/>
              <a:t>V</a:t>
            </a:r>
            <a:r>
              <a:rPr lang="en-US" dirty="0"/>
              <a:t>,</a:t>
            </a:r>
            <a:r>
              <a:rPr lang="en-US" i="1" dirty="0"/>
              <a:t>E</a:t>
            </a:r>
            <a:r>
              <a:rPr lang="en-US" dirty="0"/>
              <a:t>)  is a graph (</a:t>
            </a:r>
            <a:r>
              <a:rPr lang="en-US" i="1" dirty="0"/>
              <a:t>W</a:t>
            </a:r>
            <a:r>
              <a:rPr lang="en-US" dirty="0"/>
              <a:t>,</a:t>
            </a:r>
            <a:r>
              <a:rPr lang="en-US" i="1" dirty="0"/>
              <a:t>F</a:t>
            </a:r>
            <a:r>
              <a:rPr lang="en-US" dirty="0"/>
              <a:t>),  where  </a:t>
            </a:r>
            <a:r>
              <a:rPr lang="en-US" i="1" dirty="0"/>
              <a:t>W</a:t>
            </a:r>
            <a:r>
              <a:rPr lang="en-US" dirty="0"/>
              <a:t> </a:t>
            </a:r>
            <a:r>
              <a:rPr lang="en-US" dirty="0">
                <a:latin typeface="Cambria Math"/>
                <a:ea typeface="Cambria Math"/>
              </a:rPr>
              <a:t>⊂ </a:t>
            </a:r>
            <a:r>
              <a:rPr lang="en-US" i="1" dirty="0">
                <a:ea typeface="Cambria Math"/>
              </a:rPr>
              <a:t>V</a:t>
            </a:r>
            <a:r>
              <a:rPr lang="en-US" dirty="0">
                <a:latin typeface="Cambria Math"/>
                <a:ea typeface="Cambria Math"/>
              </a:rPr>
              <a:t> and </a:t>
            </a:r>
            <a:r>
              <a:rPr lang="en-US" i="1" dirty="0">
                <a:ea typeface="Cambria Math"/>
              </a:rPr>
              <a:t>F</a:t>
            </a:r>
            <a:r>
              <a:rPr lang="en-US" dirty="0">
                <a:latin typeface="Cambria Math"/>
                <a:ea typeface="Cambria Math"/>
              </a:rPr>
              <a:t> ⊂ </a:t>
            </a:r>
            <a:r>
              <a:rPr lang="en-US" i="1" dirty="0">
                <a:ea typeface="Cambria Math"/>
              </a:rPr>
              <a:t>E</a:t>
            </a:r>
            <a:r>
              <a:rPr lang="en-US" dirty="0">
                <a:latin typeface="Cambria Math"/>
                <a:ea typeface="Cambria Math"/>
              </a:rPr>
              <a:t>. A </a:t>
            </a:r>
            <a:r>
              <a:rPr lang="en-US" dirty="0" err="1">
                <a:latin typeface="Cambria Math"/>
                <a:ea typeface="Cambria Math"/>
              </a:rPr>
              <a:t>subgraph</a:t>
            </a:r>
            <a:r>
              <a:rPr lang="en-US" dirty="0">
                <a:latin typeface="Cambria Math"/>
                <a:ea typeface="Cambria Math"/>
              </a:rPr>
              <a:t> </a:t>
            </a:r>
            <a:r>
              <a:rPr lang="en-US" i="1" dirty="0">
                <a:ea typeface="Cambria Math"/>
              </a:rPr>
              <a:t>H</a:t>
            </a:r>
            <a:r>
              <a:rPr lang="en-US" dirty="0">
                <a:latin typeface="Cambria Math"/>
                <a:ea typeface="Cambria Math"/>
              </a:rPr>
              <a:t> of </a:t>
            </a:r>
            <a:r>
              <a:rPr lang="en-US" i="1" dirty="0">
                <a:ea typeface="Cambria Math"/>
              </a:rPr>
              <a:t>G</a:t>
            </a:r>
            <a:r>
              <a:rPr lang="en-US" dirty="0">
                <a:latin typeface="Cambria Math"/>
                <a:ea typeface="Cambria Math"/>
              </a:rPr>
              <a:t> is a proper </a:t>
            </a:r>
            <a:r>
              <a:rPr lang="en-US" dirty="0" err="1">
                <a:latin typeface="Cambria Math"/>
                <a:ea typeface="Cambria Math"/>
              </a:rPr>
              <a:t>subgraph</a:t>
            </a:r>
            <a:r>
              <a:rPr lang="en-US" dirty="0">
                <a:latin typeface="Cambria Math"/>
                <a:ea typeface="Cambria Math"/>
              </a:rPr>
              <a:t> of </a:t>
            </a:r>
            <a:r>
              <a:rPr lang="en-US" i="1" dirty="0">
                <a:ea typeface="Cambria Math"/>
              </a:rPr>
              <a:t>G</a:t>
            </a:r>
            <a:r>
              <a:rPr lang="en-US" dirty="0">
                <a:latin typeface="Cambria Math"/>
                <a:ea typeface="Cambria Math"/>
              </a:rPr>
              <a:t> if </a:t>
            </a:r>
            <a:r>
              <a:rPr lang="en-US" i="1" dirty="0">
                <a:ea typeface="Cambria Math"/>
              </a:rPr>
              <a:t>H</a:t>
            </a:r>
            <a:r>
              <a:rPr lang="en-US" dirty="0">
                <a:latin typeface="Cambria Math"/>
                <a:ea typeface="Cambria Math"/>
              </a:rPr>
              <a:t> </a:t>
            </a:r>
            <a:r>
              <a:rPr lang="en-US" i="1" dirty="0">
                <a:ea typeface="Cambria Math"/>
              </a:rPr>
              <a:t>≠ G.</a:t>
            </a:r>
          </a:p>
          <a:p>
            <a:pPr indent="0">
              <a:buNone/>
            </a:pPr>
            <a:endParaRPr lang="en-US" i="1" dirty="0">
              <a:ea typeface="Cambria Math"/>
            </a:endParaRPr>
          </a:p>
          <a:p>
            <a:pPr indent="0">
              <a:buNone/>
            </a:pPr>
            <a:r>
              <a:rPr lang="en-US" b="1" dirty="0">
                <a:ea typeface="Cambria Math"/>
              </a:rPr>
              <a:t>Example</a:t>
            </a:r>
            <a:r>
              <a:rPr lang="en-US" dirty="0">
                <a:ea typeface="Cambria Math"/>
              </a:rPr>
              <a:t>: </a:t>
            </a:r>
            <a:r>
              <a:rPr lang="en-US" dirty="0"/>
              <a:t>Here we show </a:t>
            </a:r>
            <a:r>
              <a:rPr lang="en-US" i="1" dirty="0"/>
              <a:t>K</a:t>
            </a:r>
            <a:r>
              <a:rPr lang="en-US" baseline="-25000" dirty="0">
                <a:latin typeface="Cambria" pitchFamily="18" charset="0"/>
              </a:rPr>
              <a:t>5</a:t>
            </a:r>
            <a:r>
              <a:rPr lang="en-US" b="1" dirty="0"/>
              <a:t> </a:t>
            </a:r>
            <a:r>
              <a:rPr lang="en-US" dirty="0"/>
              <a:t>and                                                                                              one of its </a:t>
            </a:r>
            <a:r>
              <a:rPr lang="en-US" dirty="0" err="1"/>
              <a:t>subgraphs</a:t>
            </a:r>
            <a:r>
              <a:rPr lang="en-US" dirty="0"/>
              <a:t>.</a:t>
            </a:r>
            <a:endParaRPr lang="en-US" b="1" dirty="0"/>
          </a:p>
          <a:p>
            <a:pPr indent="0">
              <a:buNone/>
            </a:pPr>
            <a:endParaRPr lang="en-US" b="1" dirty="0"/>
          </a:p>
          <a:p>
            <a:pPr indent="0">
              <a:buNone/>
            </a:pPr>
            <a:endParaRPr lang="en-US" b="1" dirty="0"/>
          </a:p>
          <a:p>
            <a:pPr indent="0">
              <a:buNone/>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i="1" dirty="0" err="1"/>
              <a:t>subgraph</a:t>
            </a:r>
            <a:r>
              <a:rPr lang="en-US" i="1" dirty="0"/>
              <a:t>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 </a:t>
            </a:r>
            <a:endParaRPr lang="en-US" dirty="0"/>
          </a:p>
          <a:p>
            <a:pPr indent="0">
              <a:buNone/>
            </a:pPr>
            <a:endParaRPr lang="en-US" b="1" dirty="0"/>
          </a:p>
          <a:p>
            <a:pPr indent="0">
              <a:buNone/>
            </a:pPr>
            <a:r>
              <a:rPr lang="en-US" b="1" dirty="0">
                <a:ea typeface="Cambria Math"/>
              </a:rPr>
              <a:t>Example</a:t>
            </a:r>
            <a:r>
              <a:rPr lang="en-US" dirty="0">
                <a:ea typeface="Cambria Math"/>
              </a:rPr>
              <a:t>: Here we show </a:t>
            </a:r>
            <a:r>
              <a:rPr lang="en-US" dirty="0"/>
              <a:t> </a:t>
            </a:r>
            <a:r>
              <a:rPr lang="en-US" i="1" dirty="0"/>
              <a:t>K</a:t>
            </a:r>
            <a:r>
              <a:rPr lang="en-US" baseline="-25000" dirty="0">
                <a:latin typeface="Cambria" pitchFamily="18" charset="0"/>
              </a:rPr>
              <a:t>5  </a:t>
            </a:r>
            <a:r>
              <a:rPr lang="en-US" dirty="0">
                <a:latin typeface="Cambria" pitchFamily="18" charset="0"/>
              </a:rPr>
              <a:t>and the </a:t>
            </a:r>
            <a:r>
              <a:rPr lang="en-US" dirty="0" err="1">
                <a:latin typeface="Cambria" pitchFamily="18" charset="0"/>
              </a:rPr>
              <a:t>subgraph</a:t>
            </a:r>
            <a:r>
              <a:rPr lang="en-US" dirty="0">
                <a:latin typeface="Cambria" pitchFamily="18" charset="0"/>
              </a:rPr>
              <a:t>                                                           induced by </a:t>
            </a:r>
            <a:r>
              <a:rPr lang="en-US" i="1" dirty="0"/>
              <a:t>W</a:t>
            </a:r>
            <a:r>
              <a:rPr lang="en-US" dirty="0">
                <a:latin typeface="Cambria" pitchFamily="18" charset="0"/>
              </a:rPr>
              <a:t> = {</a:t>
            </a:r>
            <a:r>
              <a:rPr lang="en-US" i="1" dirty="0" err="1"/>
              <a:t>a,b,c,e</a:t>
            </a:r>
            <a:r>
              <a:rPr lang="en-US" dirty="0">
                <a:latin typeface="Cambria" pitchFamily="18" charset="0"/>
              </a:rPr>
              <a:t>}</a:t>
            </a:r>
            <a:r>
              <a:rPr lang="en-US" dirty="0"/>
              <a:t>.</a:t>
            </a:r>
          </a:p>
          <a:p>
            <a:pPr indent="0">
              <a:buNone/>
            </a:pPr>
            <a:endParaRPr lang="en-US" b="1" dirty="0"/>
          </a:p>
          <a:p>
            <a:pPr indent="0">
              <a:buNone/>
            </a:pPr>
            <a:endParaRPr lang="en-US" dirty="0"/>
          </a:p>
          <a:p>
            <a:pPr>
              <a:buNone/>
            </a:pPr>
            <a:r>
              <a:rPr lang="en-US" b="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762" y="1938637"/>
            <a:ext cx="3247365" cy="145770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563" y="4949024"/>
            <a:ext cx="3573659" cy="1604176"/>
          </a:xfrm>
          <a:prstGeom prst="rect">
            <a:avLst/>
          </a:prstGeom>
        </p:spPr>
      </p:pic>
      <p:cxnSp>
        <p:nvCxnSpPr>
          <p:cNvPr id="7" name="Straight Connector 6"/>
          <p:cNvCxnSpPr>
            <a:cxnSpLocks/>
          </p:cNvCxnSpPr>
          <p:nvPr/>
        </p:nvCxnSpPr>
        <p:spPr>
          <a:xfrm flipH="1" flipV="1">
            <a:off x="6629400" y="5638800"/>
            <a:ext cx="10668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01"/>
            <a:ext cx="8229600" cy="591312"/>
          </a:xfrm>
        </p:spPr>
        <p:txBody>
          <a:bodyPr>
            <a:normAutofit fontScale="90000"/>
          </a:bodyPr>
          <a:lstStyle/>
          <a:p>
            <a:r>
              <a:rPr lang="en-US" sz="3600" dirty="0"/>
              <a:t>New Graphs from Old</a:t>
            </a:r>
          </a:p>
        </p:txBody>
      </p:sp>
      <p:sp>
        <p:nvSpPr>
          <p:cNvPr id="3" name="Content Placeholder 2"/>
          <p:cNvSpPr>
            <a:spLocks noGrp="1"/>
          </p:cNvSpPr>
          <p:nvPr>
            <p:ph idx="1"/>
          </p:nvPr>
        </p:nvSpPr>
        <p:spPr>
          <a:xfrm>
            <a:off x="152400" y="990600"/>
            <a:ext cx="8458200" cy="1752600"/>
          </a:xfrm>
        </p:spPr>
        <p:txBody>
          <a:bodyPr>
            <a:normAutofit fontScale="92500" lnSpcReduction="20000"/>
          </a:bodyPr>
          <a:lstStyle/>
          <a:p>
            <a:pPr indent="0">
              <a:buNone/>
            </a:pPr>
            <a:r>
              <a:rPr lang="en-US" b="1" dirty="0"/>
              <a:t>Definition</a:t>
            </a:r>
            <a:r>
              <a:rPr lang="en-US" dirty="0"/>
              <a:t>: The </a:t>
            </a:r>
            <a:r>
              <a:rPr lang="en-US" i="1" dirty="0"/>
              <a:t>union</a:t>
            </a:r>
            <a:r>
              <a:rPr lang="en-US" dirty="0"/>
              <a:t> of two simple graphs                     </a:t>
            </a:r>
            <a:r>
              <a:rPr lang="en-US" i="1" dirty="0"/>
              <a:t>G</a:t>
            </a:r>
            <a:r>
              <a:rPr lang="en-US" baseline="-25000" dirty="0">
                <a:latin typeface="Cambria" pitchFamily="18" charset="0"/>
              </a:rPr>
              <a:t>1</a:t>
            </a:r>
            <a:r>
              <a:rPr lang="en-US" i="1" dirty="0"/>
              <a:t> = </a:t>
            </a:r>
            <a:r>
              <a:rPr lang="en-US" dirty="0"/>
              <a:t>(</a:t>
            </a:r>
            <a:r>
              <a:rPr lang="en-US" i="1" dirty="0"/>
              <a:t>V</a:t>
            </a:r>
            <a:r>
              <a:rPr lang="en-US" baseline="-25000" dirty="0">
                <a:latin typeface="Cambria" pitchFamily="18" charset="0"/>
              </a:rPr>
              <a:t>1</a:t>
            </a:r>
            <a:r>
              <a:rPr lang="en-US" i="1" dirty="0"/>
              <a:t>, E</a:t>
            </a:r>
            <a:r>
              <a:rPr lang="en-US" baseline="-25000" dirty="0">
                <a:latin typeface="Cambria" pitchFamily="18" charset="0"/>
              </a:rPr>
              <a:t>1</a:t>
            </a:r>
            <a:r>
              <a:rPr lang="en-US" dirty="0"/>
              <a:t>)</a:t>
            </a:r>
            <a:r>
              <a:rPr lang="en-US" i="1" dirty="0"/>
              <a:t> </a:t>
            </a:r>
            <a:r>
              <a:rPr lang="en-US" dirty="0"/>
              <a:t>and </a:t>
            </a:r>
            <a:r>
              <a:rPr lang="en-US" i="1" dirty="0"/>
              <a:t>G</a:t>
            </a:r>
            <a:r>
              <a:rPr lang="en-US" baseline="-25000" dirty="0">
                <a:latin typeface="Cambria" pitchFamily="18" charset="0"/>
              </a:rPr>
              <a:t>2</a:t>
            </a:r>
            <a:r>
              <a:rPr lang="en-US" i="1" dirty="0"/>
              <a:t> = </a:t>
            </a:r>
            <a:r>
              <a:rPr lang="en-US" dirty="0"/>
              <a:t>(</a:t>
            </a:r>
            <a:r>
              <a:rPr lang="en-US" i="1" dirty="0"/>
              <a:t>V</a:t>
            </a:r>
            <a:r>
              <a:rPr lang="en-US" baseline="-25000" dirty="0">
                <a:latin typeface="Cambria" pitchFamily="18" charset="0"/>
              </a:rPr>
              <a:t>2</a:t>
            </a:r>
            <a:r>
              <a:rPr lang="en-US" i="1" dirty="0"/>
              <a:t>, E</a:t>
            </a:r>
            <a:r>
              <a:rPr lang="en-US" baseline="-25000" dirty="0">
                <a:latin typeface="Cambria" pitchFamily="18" charset="0"/>
              </a:rPr>
              <a:t>2</a:t>
            </a:r>
            <a:r>
              <a:rPr lang="en-US" dirty="0"/>
              <a:t>)</a:t>
            </a:r>
            <a:r>
              <a:rPr lang="en-US" i="1" dirty="0"/>
              <a:t> </a:t>
            </a:r>
            <a:r>
              <a:rPr lang="en-US" dirty="0"/>
              <a:t>is the simple graph with vertex set </a:t>
            </a:r>
            <a:r>
              <a:rPr lang="en-US" i="1" dirty="0"/>
              <a:t>V</a:t>
            </a:r>
            <a:r>
              <a:rPr lang="en-US" baseline="-25000" dirty="0">
                <a:latin typeface="Cambria" pitchFamily="18" charset="0"/>
              </a:rPr>
              <a:t>1</a:t>
            </a:r>
            <a:r>
              <a:rPr lang="en-US" i="1" dirty="0"/>
              <a:t> </a:t>
            </a:r>
            <a:r>
              <a:rPr lang="en-US" dirty="0">
                <a:latin typeface="Cambria Math"/>
                <a:ea typeface="Cambria Math"/>
              </a:rPr>
              <a:t>⋃</a:t>
            </a:r>
            <a:r>
              <a:rPr lang="en-US" i="1" dirty="0">
                <a:latin typeface="Cambria Math"/>
                <a:ea typeface="Cambria Math"/>
              </a:rPr>
              <a:t> </a:t>
            </a:r>
            <a:r>
              <a:rPr lang="en-US" i="1" dirty="0">
                <a:ea typeface="Cambria Math"/>
              </a:rPr>
              <a:t>V</a:t>
            </a:r>
            <a:r>
              <a:rPr lang="en-US" baseline="-25000" dirty="0">
                <a:latin typeface="Cambria Math"/>
                <a:ea typeface="Cambria Math"/>
              </a:rPr>
              <a:t>2</a:t>
            </a:r>
            <a:r>
              <a:rPr lang="en-US" i="1" dirty="0">
                <a:latin typeface="Cambria Math"/>
                <a:ea typeface="Cambria Math"/>
              </a:rPr>
              <a:t> </a:t>
            </a:r>
            <a:r>
              <a:rPr lang="en-US" dirty="0">
                <a:ea typeface="Cambria Math"/>
              </a:rPr>
              <a:t>and edge set </a:t>
            </a:r>
            <a:r>
              <a:rPr lang="en-US" i="1" dirty="0">
                <a:ea typeface="Cambria Math"/>
              </a:rPr>
              <a:t>E</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a:t>
            </a:r>
            <a:r>
              <a:rPr lang="en-US" i="1" dirty="0">
                <a:latin typeface="Cambria Math"/>
                <a:ea typeface="Cambria Math"/>
              </a:rPr>
              <a:t> </a:t>
            </a:r>
            <a:r>
              <a:rPr lang="en-US" i="1" dirty="0">
                <a:ea typeface="Cambria Math"/>
              </a:rPr>
              <a:t>E</a:t>
            </a:r>
            <a:r>
              <a:rPr lang="en-US" baseline="-25000" dirty="0">
                <a:latin typeface="Cambria Math"/>
                <a:ea typeface="Cambria Math"/>
              </a:rPr>
              <a:t>2</a:t>
            </a:r>
            <a:r>
              <a:rPr lang="en-US" dirty="0">
                <a:latin typeface="Cambria Math"/>
                <a:ea typeface="Cambria Math"/>
              </a:rPr>
              <a:t>. </a:t>
            </a:r>
            <a:r>
              <a:rPr lang="en-US" dirty="0">
                <a:ea typeface="Cambria Math"/>
              </a:rPr>
              <a:t>The union of</a:t>
            </a:r>
            <a:r>
              <a:rPr lang="en-US" dirty="0">
                <a:latin typeface="Cambria Math"/>
                <a:ea typeface="Cambria Math"/>
              </a:rPr>
              <a:t> </a:t>
            </a:r>
            <a:r>
              <a:rPr lang="en-US" i="1" dirty="0">
                <a:ea typeface="Cambria Math"/>
              </a:rPr>
              <a:t>G</a:t>
            </a:r>
            <a:r>
              <a:rPr lang="en-US" baseline="-25000" dirty="0">
                <a:latin typeface="Cambria Math"/>
                <a:ea typeface="Cambria Math"/>
              </a:rPr>
              <a:t>1</a:t>
            </a:r>
            <a:r>
              <a:rPr lang="en-US" dirty="0">
                <a:latin typeface="Cambria Math"/>
                <a:ea typeface="Cambria Math"/>
              </a:rPr>
              <a:t> </a:t>
            </a:r>
            <a:r>
              <a:rPr lang="en-US" dirty="0">
                <a:ea typeface="Cambria Math"/>
              </a:rPr>
              <a:t>and</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i="1" dirty="0">
                <a:latin typeface="Cambria Math"/>
                <a:ea typeface="Cambria Math"/>
              </a:rPr>
              <a:t> </a:t>
            </a:r>
            <a:r>
              <a:rPr lang="en-US" dirty="0">
                <a:ea typeface="Cambria Math"/>
              </a:rPr>
              <a:t>is denoted by </a:t>
            </a:r>
            <a:r>
              <a:rPr lang="en-US" i="1" dirty="0">
                <a:ea typeface="Cambria Math"/>
              </a:rPr>
              <a:t>G</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dirty="0">
                <a:latin typeface="Cambria Math"/>
                <a:ea typeface="Cambria Math"/>
              </a:rPr>
              <a:t>.</a:t>
            </a:r>
          </a:p>
          <a:p>
            <a:pPr indent="0">
              <a:buNone/>
            </a:pPr>
            <a:r>
              <a:rPr lang="en-US" b="1" dirty="0">
                <a:ea typeface="Cambria Math"/>
              </a:rPr>
              <a:t>Examples</a:t>
            </a:r>
            <a:r>
              <a:rPr lang="en-US" dirty="0">
                <a:latin typeface="Cambria Math"/>
                <a:ea typeface="Cambria Math"/>
              </a:rPr>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153" y="2374117"/>
            <a:ext cx="7024021" cy="2195723"/>
          </a:xfrm>
          <a:prstGeom prst="rect">
            <a:avLst/>
          </a:prstGeom>
        </p:spPr>
      </p:pic>
      <p:grpSp>
        <p:nvGrpSpPr>
          <p:cNvPr id="5" name="Group 4">
            <a:extLst>
              <a:ext uri="{FF2B5EF4-FFF2-40B4-BE49-F238E27FC236}">
                <a16:creationId xmlns:a16="http://schemas.microsoft.com/office/drawing/2014/main" id="{3CD1B5B1-3A31-F935-99B2-F1D5647511D6}"/>
              </a:ext>
            </a:extLst>
          </p:cNvPr>
          <p:cNvGrpSpPr/>
          <p:nvPr/>
        </p:nvGrpSpPr>
        <p:grpSpPr>
          <a:xfrm>
            <a:off x="876300" y="4749478"/>
            <a:ext cx="7391400" cy="2043721"/>
            <a:chOff x="609600" y="3429000"/>
            <a:chExt cx="7620000" cy="2347913"/>
          </a:xfrm>
        </p:grpSpPr>
        <p:grpSp>
          <p:nvGrpSpPr>
            <p:cNvPr id="6" name="Group 4">
              <a:extLst>
                <a:ext uri="{FF2B5EF4-FFF2-40B4-BE49-F238E27FC236}">
                  <a16:creationId xmlns:a16="http://schemas.microsoft.com/office/drawing/2014/main" id="{904E65D0-A9EB-796D-5F8B-B9A1E9AB7110}"/>
                </a:ext>
              </a:extLst>
            </p:cNvPr>
            <p:cNvGrpSpPr>
              <a:grpSpLocks/>
            </p:cNvGrpSpPr>
            <p:nvPr/>
          </p:nvGrpSpPr>
          <p:grpSpPr bwMode="auto">
            <a:xfrm>
              <a:off x="6172200" y="3429000"/>
              <a:ext cx="1676400" cy="1600200"/>
              <a:chOff x="4224" y="2112"/>
              <a:chExt cx="1056" cy="1008"/>
            </a:xfrm>
          </p:grpSpPr>
          <p:sp>
            <p:nvSpPr>
              <p:cNvPr id="33" name="AutoShape 5">
                <a:extLst>
                  <a:ext uri="{FF2B5EF4-FFF2-40B4-BE49-F238E27FC236}">
                    <a16:creationId xmlns:a16="http://schemas.microsoft.com/office/drawing/2014/main" id="{5478F386-D43E-FAEF-1234-5FBA7E2F3588}"/>
                  </a:ext>
                </a:extLst>
              </p:cNvPr>
              <p:cNvSpPr>
                <a:spLocks noChangeArrowheads="1"/>
              </p:cNvSpPr>
              <p:nvPr/>
            </p:nvSpPr>
            <p:spPr bwMode="auto">
              <a:xfrm>
                <a:off x="4416"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AutoShape 6">
                <a:extLst>
                  <a:ext uri="{FF2B5EF4-FFF2-40B4-BE49-F238E27FC236}">
                    <a16:creationId xmlns:a16="http://schemas.microsoft.com/office/drawing/2014/main" id="{E93BC8CA-9B99-CF68-FD35-2FB232DEFF72}"/>
                  </a:ext>
                </a:extLst>
              </p:cNvPr>
              <p:cNvSpPr>
                <a:spLocks noChangeArrowheads="1"/>
              </p:cNvSpPr>
              <p:nvPr/>
            </p:nvSpPr>
            <p:spPr bwMode="auto">
              <a:xfrm>
                <a:off x="4992"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AutoShape 7">
                <a:extLst>
                  <a:ext uri="{FF2B5EF4-FFF2-40B4-BE49-F238E27FC236}">
                    <a16:creationId xmlns:a16="http://schemas.microsoft.com/office/drawing/2014/main" id="{FFCB26D2-4454-3248-6C9D-E939257D6F4D}"/>
                  </a:ext>
                </a:extLst>
              </p:cNvPr>
              <p:cNvSpPr>
                <a:spLocks noChangeArrowheads="1"/>
              </p:cNvSpPr>
              <p:nvPr/>
            </p:nvSpPr>
            <p:spPr bwMode="auto">
              <a:xfrm>
                <a:off x="422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AutoShape 8">
                <a:extLst>
                  <a:ext uri="{FF2B5EF4-FFF2-40B4-BE49-F238E27FC236}">
                    <a16:creationId xmlns:a16="http://schemas.microsoft.com/office/drawing/2014/main" id="{86330648-ADE0-110E-60D6-9E8BCC18B24F}"/>
                  </a:ext>
                </a:extLst>
              </p:cNvPr>
              <p:cNvSpPr>
                <a:spLocks noChangeArrowheads="1"/>
              </p:cNvSpPr>
              <p:nvPr/>
            </p:nvSpPr>
            <p:spPr bwMode="auto">
              <a:xfrm>
                <a:off x="518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AutoShape 9">
                <a:extLst>
                  <a:ext uri="{FF2B5EF4-FFF2-40B4-BE49-F238E27FC236}">
                    <a16:creationId xmlns:a16="http://schemas.microsoft.com/office/drawing/2014/main" id="{4E13D6D5-931A-53AE-B24C-7A9B7C352A7C}"/>
                  </a:ext>
                </a:extLst>
              </p:cNvPr>
              <p:cNvSpPr>
                <a:spLocks noChangeArrowheads="1"/>
              </p:cNvSpPr>
              <p:nvPr/>
            </p:nvSpPr>
            <p:spPr bwMode="auto">
              <a:xfrm>
                <a:off x="4704" y="211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38" name="AutoShape 10">
                <a:extLst>
                  <a:ext uri="{FF2B5EF4-FFF2-40B4-BE49-F238E27FC236}">
                    <a16:creationId xmlns:a16="http://schemas.microsoft.com/office/drawing/2014/main" id="{473AC866-CB1F-E6C7-52DE-CB6D92E268C3}"/>
                  </a:ext>
                </a:extLst>
              </p:cNvPr>
              <p:cNvCxnSpPr>
                <a:cxnSpLocks noChangeShapeType="1"/>
                <a:stCxn id="35" idx="4"/>
                <a:endCxn id="33" idx="1"/>
              </p:cNvCxnSpPr>
              <p:nvPr/>
            </p:nvCxnSpPr>
            <p:spPr bwMode="auto">
              <a:xfrm>
                <a:off x="4272"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9" name="AutoShape 11">
                <a:extLst>
                  <a:ext uri="{FF2B5EF4-FFF2-40B4-BE49-F238E27FC236}">
                    <a16:creationId xmlns:a16="http://schemas.microsoft.com/office/drawing/2014/main" id="{E2B1CA57-2558-4DCF-FBDF-FC9FE65FC9EC}"/>
                  </a:ext>
                </a:extLst>
              </p:cNvPr>
              <p:cNvCxnSpPr>
                <a:cxnSpLocks noChangeShapeType="1"/>
                <a:stCxn id="33" idx="6"/>
                <a:endCxn id="34" idx="2"/>
              </p:cNvCxnSpPr>
              <p:nvPr/>
            </p:nvCxnSpPr>
            <p:spPr bwMode="auto">
              <a:xfrm>
                <a:off x="4512" y="3072"/>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0" name="AutoShape 12">
                <a:extLst>
                  <a:ext uri="{FF2B5EF4-FFF2-40B4-BE49-F238E27FC236}">
                    <a16:creationId xmlns:a16="http://schemas.microsoft.com/office/drawing/2014/main" id="{DCBDEB51-6809-16F4-3D00-C512508AB7A6}"/>
                  </a:ext>
                </a:extLst>
              </p:cNvPr>
              <p:cNvCxnSpPr>
                <a:cxnSpLocks noChangeShapeType="1"/>
                <a:stCxn id="34" idx="7"/>
                <a:endCxn id="36" idx="4"/>
              </p:cNvCxnSpPr>
              <p:nvPr/>
            </p:nvCxnSpPr>
            <p:spPr bwMode="auto">
              <a:xfrm flipV="1">
                <a:off x="5074"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1" name="AutoShape 13">
                <a:extLst>
                  <a:ext uri="{FF2B5EF4-FFF2-40B4-BE49-F238E27FC236}">
                    <a16:creationId xmlns:a16="http://schemas.microsoft.com/office/drawing/2014/main" id="{875AF4FB-B532-6F98-31B7-71544810D775}"/>
                  </a:ext>
                </a:extLst>
              </p:cNvPr>
              <p:cNvCxnSpPr>
                <a:cxnSpLocks noChangeShapeType="1"/>
                <a:stCxn id="36" idx="1"/>
                <a:endCxn id="37" idx="5"/>
              </p:cNvCxnSpPr>
              <p:nvPr/>
            </p:nvCxnSpPr>
            <p:spPr bwMode="auto">
              <a:xfrm flipH="1" flipV="1">
                <a:off x="478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2" name="AutoShape 14">
                <a:extLst>
                  <a:ext uri="{FF2B5EF4-FFF2-40B4-BE49-F238E27FC236}">
                    <a16:creationId xmlns:a16="http://schemas.microsoft.com/office/drawing/2014/main" id="{51654130-B615-3063-122B-413187C75981}"/>
                  </a:ext>
                </a:extLst>
              </p:cNvPr>
              <p:cNvCxnSpPr>
                <a:cxnSpLocks noChangeShapeType="1"/>
                <a:stCxn id="35" idx="7"/>
                <a:endCxn id="37" idx="3"/>
              </p:cNvCxnSpPr>
              <p:nvPr/>
            </p:nvCxnSpPr>
            <p:spPr bwMode="auto">
              <a:xfrm flipV="1">
                <a:off x="430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3" name="AutoShape 15">
                <a:extLst>
                  <a:ext uri="{FF2B5EF4-FFF2-40B4-BE49-F238E27FC236}">
                    <a16:creationId xmlns:a16="http://schemas.microsoft.com/office/drawing/2014/main" id="{3505306D-6472-B0C2-942A-72A4B960FDF2}"/>
                  </a:ext>
                </a:extLst>
              </p:cNvPr>
              <p:cNvCxnSpPr>
                <a:cxnSpLocks noChangeShapeType="1"/>
                <a:stCxn id="37" idx="4"/>
                <a:endCxn id="33" idx="0"/>
              </p:cNvCxnSpPr>
              <p:nvPr/>
            </p:nvCxnSpPr>
            <p:spPr bwMode="auto">
              <a:xfrm flipH="1">
                <a:off x="4464" y="2208"/>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4" name="AutoShape 16">
                <a:extLst>
                  <a:ext uri="{FF2B5EF4-FFF2-40B4-BE49-F238E27FC236}">
                    <a16:creationId xmlns:a16="http://schemas.microsoft.com/office/drawing/2014/main" id="{40C1A0F4-FA47-846A-DEAC-1DF96C928728}"/>
                  </a:ext>
                </a:extLst>
              </p:cNvPr>
              <p:cNvCxnSpPr>
                <a:cxnSpLocks noChangeShapeType="1"/>
                <a:stCxn id="37" idx="4"/>
                <a:endCxn id="34" idx="1"/>
              </p:cNvCxnSpPr>
              <p:nvPr/>
            </p:nvCxnSpPr>
            <p:spPr bwMode="auto">
              <a:xfrm>
                <a:off x="4752" y="2208"/>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5" name="AutoShape 17">
                <a:extLst>
                  <a:ext uri="{FF2B5EF4-FFF2-40B4-BE49-F238E27FC236}">
                    <a16:creationId xmlns:a16="http://schemas.microsoft.com/office/drawing/2014/main" id="{CEB84764-9ACD-C7EC-CE7F-A91881F3DABA}"/>
                  </a:ext>
                </a:extLst>
              </p:cNvPr>
              <p:cNvCxnSpPr>
                <a:cxnSpLocks noChangeShapeType="1"/>
                <a:stCxn id="35" idx="6"/>
                <a:endCxn id="36" idx="2"/>
              </p:cNvCxnSpPr>
              <p:nvPr/>
            </p:nvCxnSpPr>
            <p:spPr bwMode="auto">
              <a:xfrm>
                <a:off x="4320" y="2544"/>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6" name="AutoShape 18">
                <a:extLst>
                  <a:ext uri="{FF2B5EF4-FFF2-40B4-BE49-F238E27FC236}">
                    <a16:creationId xmlns:a16="http://schemas.microsoft.com/office/drawing/2014/main" id="{AF21B861-AA9B-AC66-142A-3413DEF7B1CC}"/>
                  </a:ext>
                </a:extLst>
              </p:cNvPr>
              <p:cNvCxnSpPr>
                <a:cxnSpLocks noChangeShapeType="1"/>
                <a:stCxn id="35" idx="5"/>
                <a:endCxn id="34" idx="1"/>
              </p:cNvCxnSpPr>
              <p:nvPr/>
            </p:nvCxnSpPr>
            <p:spPr bwMode="auto">
              <a:xfrm>
                <a:off x="4306"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7" name="AutoShape 19">
                <a:extLst>
                  <a:ext uri="{FF2B5EF4-FFF2-40B4-BE49-F238E27FC236}">
                    <a16:creationId xmlns:a16="http://schemas.microsoft.com/office/drawing/2014/main" id="{CD7715F0-917D-857E-B8EA-F58D55A11228}"/>
                  </a:ext>
                </a:extLst>
              </p:cNvPr>
              <p:cNvCxnSpPr>
                <a:cxnSpLocks noChangeShapeType="1"/>
                <a:stCxn id="33" idx="7"/>
                <a:endCxn id="36" idx="3"/>
              </p:cNvCxnSpPr>
              <p:nvPr/>
            </p:nvCxnSpPr>
            <p:spPr bwMode="auto">
              <a:xfrm flipV="1">
                <a:off x="4498"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7" name="Text Box 20">
              <a:extLst>
                <a:ext uri="{FF2B5EF4-FFF2-40B4-BE49-F238E27FC236}">
                  <a16:creationId xmlns:a16="http://schemas.microsoft.com/office/drawing/2014/main" id="{C12F5E50-EA47-E756-40F1-E26511115315}"/>
                </a:ext>
              </a:extLst>
            </p:cNvPr>
            <p:cNvSpPr txBox="1">
              <a:spLocks noChangeArrowheads="1"/>
            </p:cNvSpPr>
            <p:nvPr/>
          </p:nvSpPr>
          <p:spPr bwMode="auto">
            <a:xfrm>
              <a:off x="1143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a:t>
              </a:r>
            </a:p>
          </p:txBody>
        </p:sp>
        <p:grpSp>
          <p:nvGrpSpPr>
            <p:cNvPr id="8" name="Group 21">
              <a:extLst>
                <a:ext uri="{FF2B5EF4-FFF2-40B4-BE49-F238E27FC236}">
                  <a16:creationId xmlns:a16="http://schemas.microsoft.com/office/drawing/2014/main" id="{CC506BE0-1598-CCC8-006C-278CB05B2CAC}"/>
                </a:ext>
              </a:extLst>
            </p:cNvPr>
            <p:cNvGrpSpPr>
              <a:grpSpLocks/>
            </p:cNvGrpSpPr>
            <p:nvPr/>
          </p:nvGrpSpPr>
          <p:grpSpPr bwMode="auto">
            <a:xfrm>
              <a:off x="3276600" y="4038600"/>
              <a:ext cx="1676400" cy="990600"/>
              <a:chOff x="3600" y="2544"/>
              <a:chExt cx="1056" cy="624"/>
            </a:xfrm>
          </p:grpSpPr>
          <p:sp>
            <p:nvSpPr>
              <p:cNvPr id="24" name="AutoShape 22">
                <a:extLst>
                  <a:ext uri="{FF2B5EF4-FFF2-40B4-BE49-F238E27FC236}">
                    <a16:creationId xmlns:a16="http://schemas.microsoft.com/office/drawing/2014/main" id="{465ABD1E-931B-81CE-3129-B0E65D147259}"/>
                  </a:ext>
                </a:extLst>
              </p:cNvPr>
              <p:cNvSpPr>
                <a:spLocks noChangeArrowheads="1"/>
              </p:cNvSpPr>
              <p:nvPr/>
            </p:nvSpPr>
            <p:spPr bwMode="auto">
              <a:xfrm>
                <a:off x="379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AutoShape 23">
                <a:extLst>
                  <a:ext uri="{FF2B5EF4-FFF2-40B4-BE49-F238E27FC236}">
                    <a16:creationId xmlns:a16="http://schemas.microsoft.com/office/drawing/2014/main" id="{330C7A8D-5116-28DE-3F93-0AE34C869BA5}"/>
                  </a:ext>
                </a:extLst>
              </p:cNvPr>
              <p:cNvSpPr>
                <a:spLocks noChangeArrowheads="1"/>
              </p:cNvSpPr>
              <p:nvPr/>
            </p:nvSpPr>
            <p:spPr bwMode="auto">
              <a:xfrm>
                <a:off x="4368"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AutoShape 24">
                <a:extLst>
                  <a:ext uri="{FF2B5EF4-FFF2-40B4-BE49-F238E27FC236}">
                    <a16:creationId xmlns:a16="http://schemas.microsoft.com/office/drawing/2014/main" id="{0683B27F-1522-A865-1B8A-FEC525F97253}"/>
                  </a:ext>
                </a:extLst>
              </p:cNvPr>
              <p:cNvSpPr>
                <a:spLocks noChangeArrowheads="1"/>
              </p:cNvSpPr>
              <p:nvPr/>
            </p:nvSpPr>
            <p:spPr bwMode="auto">
              <a:xfrm>
                <a:off x="360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AutoShape 25">
                <a:extLst>
                  <a:ext uri="{FF2B5EF4-FFF2-40B4-BE49-F238E27FC236}">
                    <a16:creationId xmlns:a16="http://schemas.microsoft.com/office/drawing/2014/main" id="{9274016C-C594-C891-1043-B1BD5FDD07B1}"/>
                  </a:ext>
                </a:extLst>
              </p:cNvPr>
              <p:cNvSpPr>
                <a:spLocks noChangeArrowheads="1"/>
              </p:cNvSpPr>
              <p:nvPr/>
            </p:nvSpPr>
            <p:spPr bwMode="auto">
              <a:xfrm>
                <a:off x="456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28" name="AutoShape 26">
                <a:extLst>
                  <a:ext uri="{FF2B5EF4-FFF2-40B4-BE49-F238E27FC236}">
                    <a16:creationId xmlns:a16="http://schemas.microsoft.com/office/drawing/2014/main" id="{89B83765-2B0C-A478-505A-9F8382720101}"/>
                  </a:ext>
                </a:extLst>
              </p:cNvPr>
              <p:cNvCxnSpPr>
                <a:cxnSpLocks noChangeShapeType="1"/>
                <a:stCxn id="26" idx="4"/>
                <a:endCxn id="24" idx="1"/>
              </p:cNvCxnSpPr>
              <p:nvPr/>
            </p:nvCxnSpPr>
            <p:spPr bwMode="auto">
              <a:xfrm>
                <a:off x="3648"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9" name="AutoShape 27">
                <a:extLst>
                  <a:ext uri="{FF2B5EF4-FFF2-40B4-BE49-F238E27FC236}">
                    <a16:creationId xmlns:a16="http://schemas.microsoft.com/office/drawing/2014/main" id="{D1AA985F-8F8C-D7A7-E543-A944EFE83F81}"/>
                  </a:ext>
                </a:extLst>
              </p:cNvPr>
              <p:cNvCxnSpPr>
                <a:cxnSpLocks noChangeShapeType="1"/>
                <a:stCxn id="24" idx="6"/>
                <a:endCxn id="25" idx="2"/>
              </p:cNvCxnSpPr>
              <p:nvPr/>
            </p:nvCxnSpPr>
            <p:spPr bwMode="auto">
              <a:xfrm>
                <a:off x="3888" y="3120"/>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0" name="AutoShape 28">
                <a:extLst>
                  <a:ext uri="{FF2B5EF4-FFF2-40B4-BE49-F238E27FC236}">
                    <a16:creationId xmlns:a16="http://schemas.microsoft.com/office/drawing/2014/main" id="{3FB7C874-F589-91FC-4BE8-CBC7596D2451}"/>
                  </a:ext>
                </a:extLst>
              </p:cNvPr>
              <p:cNvCxnSpPr>
                <a:cxnSpLocks noChangeShapeType="1"/>
                <a:stCxn id="25" idx="7"/>
                <a:endCxn id="27" idx="4"/>
              </p:cNvCxnSpPr>
              <p:nvPr/>
            </p:nvCxnSpPr>
            <p:spPr bwMode="auto">
              <a:xfrm flipV="1">
                <a:off x="4450"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1" name="AutoShape 29">
                <a:extLst>
                  <a:ext uri="{FF2B5EF4-FFF2-40B4-BE49-F238E27FC236}">
                    <a16:creationId xmlns:a16="http://schemas.microsoft.com/office/drawing/2014/main" id="{3F996F8F-D74C-AC73-AE1B-B15B97FD6C7A}"/>
                  </a:ext>
                </a:extLst>
              </p:cNvPr>
              <p:cNvCxnSpPr>
                <a:cxnSpLocks noChangeShapeType="1"/>
                <a:stCxn id="26" idx="6"/>
                <a:endCxn id="27" idx="2"/>
              </p:cNvCxnSpPr>
              <p:nvPr/>
            </p:nvCxnSpPr>
            <p:spPr bwMode="auto">
              <a:xfrm>
                <a:off x="3696"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2" name="AutoShape 30">
                <a:extLst>
                  <a:ext uri="{FF2B5EF4-FFF2-40B4-BE49-F238E27FC236}">
                    <a16:creationId xmlns:a16="http://schemas.microsoft.com/office/drawing/2014/main" id="{0642FC2F-E47A-7CF0-0969-6A9A7690523A}"/>
                  </a:ext>
                </a:extLst>
              </p:cNvPr>
              <p:cNvCxnSpPr>
                <a:cxnSpLocks noChangeShapeType="1"/>
                <a:stCxn id="24" idx="7"/>
                <a:endCxn id="27" idx="3"/>
              </p:cNvCxnSpPr>
              <p:nvPr/>
            </p:nvCxnSpPr>
            <p:spPr bwMode="auto">
              <a:xfrm flipV="1">
                <a:off x="3874"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9" name="Group 31">
              <a:extLst>
                <a:ext uri="{FF2B5EF4-FFF2-40B4-BE49-F238E27FC236}">
                  <a16:creationId xmlns:a16="http://schemas.microsoft.com/office/drawing/2014/main" id="{FF088583-ED4C-31BC-C8E4-F21FD707910B}"/>
                </a:ext>
              </a:extLst>
            </p:cNvPr>
            <p:cNvGrpSpPr>
              <a:grpSpLocks/>
            </p:cNvGrpSpPr>
            <p:nvPr/>
          </p:nvGrpSpPr>
          <p:grpSpPr bwMode="auto">
            <a:xfrm>
              <a:off x="609600" y="3429000"/>
              <a:ext cx="1676400" cy="1600200"/>
              <a:chOff x="384" y="2160"/>
              <a:chExt cx="1056" cy="1008"/>
            </a:xfrm>
          </p:grpSpPr>
          <p:sp>
            <p:nvSpPr>
              <p:cNvPr id="12" name="AutoShape 32">
                <a:extLst>
                  <a:ext uri="{FF2B5EF4-FFF2-40B4-BE49-F238E27FC236}">
                    <a16:creationId xmlns:a16="http://schemas.microsoft.com/office/drawing/2014/main" id="{01C49436-6757-0D9B-D0F7-E3C94F555C9A}"/>
                  </a:ext>
                </a:extLst>
              </p:cNvPr>
              <p:cNvSpPr>
                <a:spLocks noChangeArrowheads="1"/>
              </p:cNvSpPr>
              <p:nvPr/>
            </p:nvSpPr>
            <p:spPr bwMode="auto">
              <a:xfrm>
                <a:off x="576"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AutoShape 33">
                <a:extLst>
                  <a:ext uri="{FF2B5EF4-FFF2-40B4-BE49-F238E27FC236}">
                    <a16:creationId xmlns:a16="http://schemas.microsoft.com/office/drawing/2014/main" id="{46901679-8140-8281-D8AE-1FBE31BFE249}"/>
                  </a:ext>
                </a:extLst>
              </p:cNvPr>
              <p:cNvSpPr>
                <a:spLocks noChangeArrowheads="1"/>
              </p:cNvSpPr>
              <p:nvPr/>
            </p:nvSpPr>
            <p:spPr bwMode="auto">
              <a:xfrm>
                <a:off x="115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AutoShape 34">
                <a:extLst>
                  <a:ext uri="{FF2B5EF4-FFF2-40B4-BE49-F238E27FC236}">
                    <a16:creationId xmlns:a16="http://schemas.microsoft.com/office/drawing/2014/main" id="{7E94EDBF-C3A0-493A-11A3-02C5787971DB}"/>
                  </a:ext>
                </a:extLst>
              </p:cNvPr>
              <p:cNvSpPr>
                <a:spLocks noChangeArrowheads="1"/>
              </p:cNvSpPr>
              <p:nvPr/>
            </p:nvSpPr>
            <p:spPr bwMode="auto">
              <a:xfrm>
                <a:off x="38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AutoShape 35">
                <a:extLst>
                  <a:ext uri="{FF2B5EF4-FFF2-40B4-BE49-F238E27FC236}">
                    <a16:creationId xmlns:a16="http://schemas.microsoft.com/office/drawing/2014/main" id="{997FC171-0700-C2CE-2DEA-C41E89FBD6E8}"/>
                  </a:ext>
                </a:extLst>
              </p:cNvPr>
              <p:cNvSpPr>
                <a:spLocks noChangeArrowheads="1"/>
              </p:cNvSpPr>
              <p:nvPr/>
            </p:nvSpPr>
            <p:spPr bwMode="auto">
              <a:xfrm>
                <a:off x="134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AutoShape 36">
                <a:extLst>
                  <a:ext uri="{FF2B5EF4-FFF2-40B4-BE49-F238E27FC236}">
                    <a16:creationId xmlns:a16="http://schemas.microsoft.com/office/drawing/2014/main" id="{69C2DD9C-0A22-A5E2-0E9D-EB285F8652DA}"/>
                  </a:ext>
                </a:extLst>
              </p:cNvPr>
              <p:cNvSpPr>
                <a:spLocks noChangeArrowheads="1"/>
              </p:cNvSpPr>
              <p:nvPr/>
            </p:nvSpPr>
            <p:spPr bwMode="auto">
              <a:xfrm>
                <a:off x="864"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7" name="AutoShape 37">
                <a:extLst>
                  <a:ext uri="{FF2B5EF4-FFF2-40B4-BE49-F238E27FC236}">
                    <a16:creationId xmlns:a16="http://schemas.microsoft.com/office/drawing/2014/main" id="{64DCDC53-7C82-E2EF-9AAC-058018F5A431}"/>
                  </a:ext>
                </a:extLst>
              </p:cNvPr>
              <p:cNvCxnSpPr>
                <a:cxnSpLocks noChangeShapeType="1"/>
                <a:stCxn id="14" idx="4"/>
                <a:endCxn id="12" idx="1"/>
              </p:cNvCxnSpPr>
              <p:nvPr/>
            </p:nvCxnSpPr>
            <p:spPr bwMode="auto">
              <a:xfrm>
                <a:off x="432"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8" name="AutoShape 38">
                <a:extLst>
                  <a:ext uri="{FF2B5EF4-FFF2-40B4-BE49-F238E27FC236}">
                    <a16:creationId xmlns:a16="http://schemas.microsoft.com/office/drawing/2014/main" id="{7FEA08AC-EA7E-5BFC-AF54-AFED40CDA225}"/>
                  </a:ext>
                </a:extLst>
              </p:cNvPr>
              <p:cNvCxnSpPr>
                <a:cxnSpLocks noChangeShapeType="1"/>
                <a:stCxn id="15" idx="1"/>
                <a:endCxn id="16" idx="5"/>
              </p:cNvCxnSpPr>
              <p:nvPr/>
            </p:nvCxnSpPr>
            <p:spPr bwMode="auto">
              <a:xfrm flipH="1" flipV="1">
                <a:off x="94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9" name="AutoShape 39">
                <a:extLst>
                  <a:ext uri="{FF2B5EF4-FFF2-40B4-BE49-F238E27FC236}">
                    <a16:creationId xmlns:a16="http://schemas.microsoft.com/office/drawing/2014/main" id="{CDF789CB-ADB3-C449-B575-E1D9DBDE4AB6}"/>
                  </a:ext>
                </a:extLst>
              </p:cNvPr>
              <p:cNvCxnSpPr>
                <a:cxnSpLocks noChangeShapeType="1"/>
                <a:stCxn id="14" idx="7"/>
                <a:endCxn id="16" idx="3"/>
              </p:cNvCxnSpPr>
              <p:nvPr/>
            </p:nvCxnSpPr>
            <p:spPr bwMode="auto">
              <a:xfrm flipV="1">
                <a:off x="46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0" name="AutoShape 40">
                <a:extLst>
                  <a:ext uri="{FF2B5EF4-FFF2-40B4-BE49-F238E27FC236}">
                    <a16:creationId xmlns:a16="http://schemas.microsoft.com/office/drawing/2014/main" id="{22DD2E7E-5CE1-4339-0AF5-5A600730A41F}"/>
                  </a:ext>
                </a:extLst>
              </p:cNvPr>
              <p:cNvCxnSpPr>
                <a:cxnSpLocks noChangeShapeType="1"/>
                <a:stCxn id="16" idx="4"/>
                <a:endCxn id="12" idx="0"/>
              </p:cNvCxnSpPr>
              <p:nvPr/>
            </p:nvCxnSpPr>
            <p:spPr bwMode="auto">
              <a:xfrm flipH="1">
                <a:off x="624" y="2256"/>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1" name="AutoShape 41">
                <a:extLst>
                  <a:ext uri="{FF2B5EF4-FFF2-40B4-BE49-F238E27FC236}">
                    <a16:creationId xmlns:a16="http://schemas.microsoft.com/office/drawing/2014/main" id="{627DBE59-4512-279B-EFB7-205A173FE0D6}"/>
                  </a:ext>
                </a:extLst>
              </p:cNvPr>
              <p:cNvCxnSpPr>
                <a:cxnSpLocks noChangeShapeType="1"/>
                <a:stCxn id="16" idx="4"/>
                <a:endCxn id="13" idx="1"/>
              </p:cNvCxnSpPr>
              <p:nvPr/>
            </p:nvCxnSpPr>
            <p:spPr bwMode="auto">
              <a:xfrm>
                <a:off x="912" y="2256"/>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2" name="AutoShape 42">
                <a:extLst>
                  <a:ext uri="{FF2B5EF4-FFF2-40B4-BE49-F238E27FC236}">
                    <a16:creationId xmlns:a16="http://schemas.microsoft.com/office/drawing/2014/main" id="{166A705C-4352-848F-C372-AC5D4A75BE68}"/>
                  </a:ext>
                </a:extLst>
              </p:cNvPr>
              <p:cNvCxnSpPr>
                <a:cxnSpLocks noChangeShapeType="1"/>
                <a:stCxn id="14" idx="6"/>
                <a:endCxn id="15" idx="2"/>
              </p:cNvCxnSpPr>
              <p:nvPr/>
            </p:nvCxnSpPr>
            <p:spPr bwMode="auto">
              <a:xfrm>
                <a:off x="480"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3" name="AutoShape 43">
                <a:extLst>
                  <a:ext uri="{FF2B5EF4-FFF2-40B4-BE49-F238E27FC236}">
                    <a16:creationId xmlns:a16="http://schemas.microsoft.com/office/drawing/2014/main" id="{1A0E264A-2BAC-DB6D-059E-005DAEBD6C85}"/>
                  </a:ext>
                </a:extLst>
              </p:cNvPr>
              <p:cNvCxnSpPr>
                <a:cxnSpLocks noChangeShapeType="1"/>
                <a:stCxn id="14" idx="5"/>
                <a:endCxn id="13" idx="1"/>
              </p:cNvCxnSpPr>
              <p:nvPr/>
            </p:nvCxnSpPr>
            <p:spPr bwMode="auto">
              <a:xfrm>
                <a:off x="466"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10" name="Text Box 44">
              <a:extLst>
                <a:ext uri="{FF2B5EF4-FFF2-40B4-BE49-F238E27FC236}">
                  <a16:creationId xmlns:a16="http://schemas.microsoft.com/office/drawing/2014/main" id="{72A25A4A-CBB3-08FD-F5FC-C4B188EA8F94}"/>
                </a:ext>
              </a:extLst>
            </p:cNvPr>
            <p:cNvSpPr txBox="1">
              <a:spLocks noChangeArrowheads="1"/>
            </p:cNvSpPr>
            <p:nvPr/>
          </p:nvSpPr>
          <p:spPr bwMode="auto">
            <a:xfrm>
              <a:off x="3810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a:t>
              </a:r>
            </a:p>
          </p:txBody>
        </p:sp>
        <p:sp>
          <p:nvSpPr>
            <p:cNvPr id="11" name="Text Box 45">
              <a:extLst>
                <a:ext uri="{FF2B5EF4-FFF2-40B4-BE49-F238E27FC236}">
                  <a16:creationId xmlns:a16="http://schemas.microsoft.com/office/drawing/2014/main" id="{8292E5E1-9862-0702-0479-1520691D5A7E}"/>
                </a:ext>
              </a:extLst>
            </p:cNvPr>
            <p:cNvSpPr txBox="1">
              <a:spLocks noChangeArrowheads="1"/>
            </p:cNvSpPr>
            <p:nvPr/>
          </p:nvSpPr>
          <p:spPr bwMode="auto">
            <a:xfrm>
              <a:off x="6096000" y="5257800"/>
              <a:ext cx="2133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 </a:t>
              </a:r>
              <a:r>
                <a:rPr lang="en-US">
                  <a:effectLst>
                    <a:outerShdw blurRad="38100" dist="38100" dir="2700000" algn="tl">
                      <a:srgbClr val="000000"/>
                    </a:outerShdw>
                  </a:effectLst>
                  <a:sym typeface="Symbol" pitchFamily="18" charset="2"/>
                </a:rPr>
                <a:t></a:t>
              </a:r>
              <a:r>
                <a:rPr lang="en-US" baseline="-25000">
                  <a:effectLst>
                    <a:outerShdw blurRad="38100" dist="38100" dir="2700000" algn="tl">
                      <a:srgbClr val="000000"/>
                    </a:outerShdw>
                  </a:effectLst>
                </a:rPr>
                <a:t> </a:t>
              </a: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 </a:t>
              </a:r>
              <a:r>
                <a:rPr lang="en-US">
                  <a:effectLst>
                    <a:outerShdw blurRad="38100" dist="38100" dir="2700000" algn="tl">
                      <a:srgbClr val="000000"/>
                    </a:outerShdw>
                  </a:effectLst>
                </a:rPr>
                <a:t>= K</a:t>
              </a:r>
              <a:r>
                <a:rPr lang="en-US" baseline="-25000">
                  <a:effectLst>
                    <a:outerShdw blurRad="38100" dist="38100" dir="2700000" algn="tl">
                      <a:srgbClr val="000000"/>
                    </a:outerShdw>
                  </a:effectLst>
                </a:rPr>
                <a:t>5</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Representing Graphs and Graph Isomorphism</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Adjacency Lists</a:t>
            </a:r>
          </a:p>
          <a:p>
            <a:r>
              <a:rPr lang="en-US" dirty="0"/>
              <a:t>Adjacency Matrices</a:t>
            </a:r>
          </a:p>
          <a:p>
            <a:r>
              <a:rPr lang="en-US" dirty="0"/>
              <a:t>Incidence Matrices</a:t>
            </a:r>
          </a:p>
          <a:p>
            <a:r>
              <a:rPr lang="en-US" dirty="0"/>
              <a:t>Isomorphism </a:t>
            </a:r>
            <a:r>
              <a:rPr lang="en-US"/>
              <a:t>of Graphs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B96BEE88-82E5-C488-6875-86DAE55ED6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98FC0B28-3AA0-4053-9592-80563C3F26B0}" type="slidenum">
              <a:rPr lang="en-CA" altLang="en-US" sz="1400" smtClean="0">
                <a:solidFill>
                  <a:srgbClr val="00CCFF"/>
                </a:solidFill>
                <a:latin typeface="Times New Roman" panose="02020603050405020304" pitchFamily="18" charset="0"/>
              </a:rPr>
              <a:pPr>
                <a:spcBef>
                  <a:spcPct val="0"/>
                </a:spcBef>
              </a:pPr>
              <a:t>45</a:t>
            </a:fld>
            <a:endParaRPr lang="en-CA" altLang="en-US" sz="1400">
              <a:solidFill>
                <a:srgbClr val="00CCFF"/>
              </a:solidFill>
              <a:latin typeface="Times New Roman" panose="02020603050405020304" pitchFamily="18" charset="0"/>
            </a:endParaRPr>
          </a:p>
        </p:txBody>
      </p:sp>
      <p:sp>
        <p:nvSpPr>
          <p:cNvPr id="281602" name="Rectangle 2">
            <a:extLst>
              <a:ext uri="{FF2B5EF4-FFF2-40B4-BE49-F238E27FC236}">
                <a16:creationId xmlns:a16="http://schemas.microsoft.com/office/drawing/2014/main" id="{4309A69B-C8EE-EDAF-D808-6460420B6078}"/>
              </a:ext>
            </a:extLst>
          </p:cNvPr>
          <p:cNvSpPr>
            <a:spLocks noGrp="1" noChangeArrowheads="1"/>
          </p:cNvSpPr>
          <p:nvPr>
            <p:ph type="title"/>
          </p:nvPr>
        </p:nvSpPr>
        <p:spPr>
          <a:xfrm>
            <a:off x="228600" y="0"/>
            <a:ext cx="8610600" cy="838200"/>
          </a:xfrm>
        </p:spPr>
        <p:txBody>
          <a:bodyPr/>
          <a:lstStyle/>
          <a:p>
            <a:pPr eaLnBrk="1" hangingPunct="1">
              <a:defRPr/>
            </a:pPr>
            <a:r>
              <a:rPr lang="en-US" sz="3600"/>
              <a:t>Representing Graphs</a:t>
            </a:r>
            <a:endParaRPr lang="en-CA" sz="3600"/>
          </a:p>
        </p:txBody>
      </p:sp>
      <p:grpSp>
        <p:nvGrpSpPr>
          <p:cNvPr id="2" name="Group 3">
            <a:extLst>
              <a:ext uri="{FF2B5EF4-FFF2-40B4-BE49-F238E27FC236}">
                <a16:creationId xmlns:a16="http://schemas.microsoft.com/office/drawing/2014/main" id="{F2F9801B-9928-C168-2CA2-5A143EBEFF08}"/>
              </a:ext>
            </a:extLst>
          </p:cNvPr>
          <p:cNvGrpSpPr>
            <a:grpSpLocks/>
          </p:cNvGrpSpPr>
          <p:nvPr/>
        </p:nvGrpSpPr>
        <p:grpSpPr bwMode="auto">
          <a:xfrm>
            <a:off x="1219200" y="762000"/>
            <a:ext cx="2362200" cy="2043113"/>
            <a:chOff x="768" y="480"/>
            <a:chExt cx="1488" cy="1287"/>
          </a:xfrm>
        </p:grpSpPr>
        <p:sp>
          <p:nvSpPr>
            <p:cNvPr id="281604" name="Text Box 4">
              <a:extLst>
                <a:ext uri="{FF2B5EF4-FFF2-40B4-BE49-F238E27FC236}">
                  <a16:creationId xmlns:a16="http://schemas.microsoft.com/office/drawing/2014/main" id="{9D98BFF5-41C5-C212-F76E-09862D3CD80C}"/>
                </a:ext>
              </a:extLst>
            </p:cNvPr>
            <p:cNvSpPr txBox="1">
              <a:spLocks noChangeArrowheads="1"/>
            </p:cNvSpPr>
            <p:nvPr/>
          </p:nvSpPr>
          <p:spPr bwMode="auto">
            <a:xfrm>
              <a:off x="105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05" name="AutoShape 5">
              <a:extLst>
                <a:ext uri="{FF2B5EF4-FFF2-40B4-BE49-F238E27FC236}">
                  <a16:creationId xmlns:a16="http://schemas.microsoft.com/office/drawing/2014/main" id="{F5EE5459-1189-4F95-4ED9-2E0B4546AD2F}"/>
                </a:ext>
              </a:extLst>
            </p:cNvPr>
            <p:cNvSpPr>
              <a:spLocks noChangeArrowheads="1"/>
            </p:cNvSpPr>
            <p:nvPr/>
          </p:nvSpPr>
          <p:spPr bwMode="auto">
            <a:xfrm>
              <a:off x="1728" y="153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6" name="AutoShape 6">
              <a:extLst>
                <a:ext uri="{FF2B5EF4-FFF2-40B4-BE49-F238E27FC236}">
                  <a16:creationId xmlns:a16="http://schemas.microsoft.com/office/drawing/2014/main" id="{E1B07FC9-B6BB-C501-88F8-E4E898A92583}"/>
                </a:ext>
              </a:extLst>
            </p:cNvPr>
            <p:cNvSpPr>
              <a:spLocks noChangeArrowheads="1"/>
            </p:cNvSpPr>
            <p:nvPr/>
          </p:nvSpPr>
          <p:spPr bwMode="auto">
            <a:xfrm>
              <a:off x="1008"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7" name="AutoShape 7">
              <a:extLst>
                <a:ext uri="{FF2B5EF4-FFF2-40B4-BE49-F238E27FC236}">
                  <a16:creationId xmlns:a16="http://schemas.microsoft.com/office/drawing/2014/main" id="{FF7CC727-4FBC-1B4E-90E0-D7A83B96C1FE}"/>
                </a:ext>
              </a:extLst>
            </p:cNvPr>
            <p:cNvSpPr>
              <a:spLocks noChangeArrowheads="1"/>
            </p:cNvSpPr>
            <p:nvPr/>
          </p:nvSpPr>
          <p:spPr bwMode="auto">
            <a:xfrm>
              <a:off x="172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8" name="AutoShape 8">
              <a:extLst>
                <a:ext uri="{FF2B5EF4-FFF2-40B4-BE49-F238E27FC236}">
                  <a16:creationId xmlns:a16="http://schemas.microsoft.com/office/drawing/2014/main" id="{39244496-C7CE-9817-3CD2-744DBA4DACE6}"/>
                </a:ext>
              </a:extLst>
            </p:cNvPr>
            <p:cNvSpPr>
              <a:spLocks noChangeArrowheads="1"/>
            </p:cNvSpPr>
            <p:nvPr/>
          </p:nvSpPr>
          <p:spPr bwMode="auto">
            <a:xfrm>
              <a:off x="129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209" name="AutoShape 9">
              <a:extLst>
                <a:ext uri="{FF2B5EF4-FFF2-40B4-BE49-F238E27FC236}">
                  <a16:creationId xmlns:a16="http://schemas.microsoft.com/office/drawing/2014/main" id="{C6A89872-BB07-131A-4726-D1196CA987AB}"/>
                </a:ext>
              </a:extLst>
            </p:cNvPr>
            <p:cNvCxnSpPr>
              <a:cxnSpLocks noChangeShapeType="1"/>
              <a:stCxn id="281607" idx="1"/>
              <a:endCxn id="281608" idx="5"/>
            </p:cNvCxnSpPr>
            <p:nvPr/>
          </p:nvCxnSpPr>
          <p:spPr bwMode="auto">
            <a:xfrm flipH="1" flipV="1">
              <a:off x="1378" y="754"/>
              <a:ext cx="364" cy="220"/>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0" name="AutoShape 10">
              <a:extLst>
                <a:ext uri="{FF2B5EF4-FFF2-40B4-BE49-F238E27FC236}">
                  <a16:creationId xmlns:a16="http://schemas.microsoft.com/office/drawing/2014/main" id="{A3301898-28EB-395F-EDB4-AAEF4541CA86}"/>
                </a:ext>
              </a:extLst>
            </p:cNvPr>
            <p:cNvCxnSpPr>
              <a:cxnSpLocks noChangeShapeType="1"/>
              <a:stCxn id="281606" idx="7"/>
              <a:endCxn id="281608" idx="3"/>
            </p:cNvCxnSpPr>
            <p:nvPr/>
          </p:nvCxnSpPr>
          <p:spPr bwMode="auto">
            <a:xfrm flipV="1">
              <a:off x="1090" y="754"/>
              <a:ext cx="220" cy="41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1" name="AutoShape 11">
              <a:extLst>
                <a:ext uri="{FF2B5EF4-FFF2-40B4-BE49-F238E27FC236}">
                  <a16:creationId xmlns:a16="http://schemas.microsoft.com/office/drawing/2014/main" id="{77EC14FD-C9B6-9724-C670-15BF058CCDC3}"/>
                </a:ext>
              </a:extLst>
            </p:cNvPr>
            <p:cNvCxnSpPr>
              <a:cxnSpLocks noChangeShapeType="1"/>
              <a:stCxn id="281608" idx="4"/>
              <a:endCxn id="281605" idx="1"/>
            </p:cNvCxnSpPr>
            <p:nvPr/>
          </p:nvCxnSpPr>
          <p:spPr bwMode="auto">
            <a:xfrm>
              <a:off x="1344" y="768"/>
              <a:ext cx="398" cy="78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2" name="AutoShape 12">
              <a:extLst>
                <a:ext uri="{FF2B5EF4-FFF2-40B4-BE49-F238E27FC236}">
                  <a16:creationId xmlns:a16="http://schemas.microsoft.com/office/drawing/2014/main" id="{C97E43E8-B648-7598-C6CB-6803C57048D5}"/>
                </a:ext>
              </a:extLst>
            </p:cNvPr>
            <p:cNvCxnSpPr>
              <a:cxnSpLocks noChangeShapeType="1"/>
              <a:stCxn id="281606" idx="6"/>
              <a:endCxn id="281607" idx="2"/>
            </p:cNvCxnSpPr>
            <p:nvPr/>
          </p:nvCxnSpPr>
          <p:spPr bwMode="auto">
            <a:xfrm flipV="1">
              <a:off x="1104" y="1008"/>
              <a:ext cx="624" cy="19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3" name="AutoShape 13">
              <a:extLst>
                <a:ext uri="{FF2B5EF4-FFF2-40B4-BE49-F238E27FC236}">
                  <a16:creationId xmlns:a16="http://schemas.microsoft.com/office/drawing/2014/main" id="{AE9A1C57-4012-2D3C-1FCC-C9577601F03E}"/>
                </a:ext>
              </a:extLst>
            </p:cNvPr>
            <p:cNvCxnSpPr>
              <a:cxnSpLocks noChangeShapeType="1"/>
              <a:stCxn id="281606" idx="5"/>
              <a:endCxn id="281605" idx="1"/>
            </p:cNvCxnSpPr>
            <p:nvPr/>
          </p:nvCxnSpPr>
          <p:spPr bwMode="auto">
            <a:xfrm>
              <a:off x="1090" y="1234"/>
              <a:ext cx="652" cy="316"/>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sp>
          <p:nvSpPr>
            <p:cNvPr id="281614" name="Text Box 14">
              <a:extLst>
                <a:ext uri="{FF2B5EF4-FFF2-40B4-BE49-F238E27FC236}">
                  <a16:creationId xmlns:a16="http://schemas.microsoft.com/office/drawing/2014/main" id="{DFD42542-9CB2-FCF6-225E-4E522B6CB6D1}"/>
                </a:ext>
              </a:extLst>
            </p:cNvPr>
            <p:cNvSpPr txBox="1">
              <a:spLocks noChangeArrowheads="1"/>
            </p:cNvSpPr>
            <p:nvPr/>
          </p:nvSpPr>
          <p:spPr bwMode="auto">
            <a:xfrm>
              <a:off x="187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15" name="Text Box 15">
              <a:extLst>
                <a:ext uri="{FF2B5EF4-FFF2-40B4-BE49-F238E27FC236}">
                  <a16:creationId xmlns:a16="http://schemas.microsoft.com/office/drawing/2014/main" id="{99B3707B-E4C2-9882-58D0-D09B5404E0A9}"/>
                </a:ext>
              </a:extLst>
            </p:cNvPr>
            <p:cNvSpPr txBox="1">
              <a:spLocks noChangeArrowheads="1"/>
            </p:cNvSpPr>
            <p:nvPr/>
          </p:nvSpPr>
          <p:spPr bwMode="auto">
            <a:xfrm>
              <a:off x="1872"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16" name="Text Box 16">
              <a:extLst>
                <a:ext uri="{FF2B5EF4-FFF2-40B4-BE49-F238E27FC236}">
                  <a16:creationId xmlns:a16="http://schemas.microsoft.com/office/drawing/2014/main" id="{92C02A93-4582-363D-CEE2-B6C45C85B1A0}"/>
                </a:ext>
              </a:extLst>
            </p:cNvPr>
            <p:cNvSpPr txBox="1">
              <a:spLocks noChangeArrowheads="1"/>
            </p:cNvSpPr>
            <p:nvPr/>
          </p:nvSpPr>
          <p:spPr bwMode="auto">
            <a:xfrm>
              <a:off x="768" y="105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3" name="Group 17">
            <a:extLst>
              <a:ext uri="{FF2B5EF4-FFF2-40B4-BE49-F238E27FC236}">
                <a16:creationId xmlns:a16="http://schemas.microsoft.com/office/drawing/2014/main" id="{90C4A29C-E8B4-9978-C139-CA84A9FB0E64}"/>
              </a:ext>
            </a:extLst>
          </p:cNvPr>
          <p:cNvGrpSpPr>
            <a:grpSpLocks/>
          </p:cNvGrpSpPr>
          <p:nvPr/>
        </p:nvGrpSpPr>
        <p:grpSpPr bwMode="auto">
          <a:xfrm>
            <a:off x="5295900" y="762000"/>
            <a:ext cx="2895600" cy="2119313"/>
            <a:chOff x="3312" y="480"/>
            <a:chExt cx="1824" cy="1335"/>
          </a:xfrm>
        </p:grpSpPr>
        <p:sp>
          <p:nvSpPr>
            <p:cNvPr id="281618" name="Text Box 18">
              <a:extLst>
                <a:ext uri="{FF2B5EF4-FFF2-40B4-BE49-F238E27FC236}">
                  <a16:creationId xmlns:a16="http://schemas.microsoft.com/office/drawing/2014/main" id="{56B84DF3-B6B5-DB24-D416-339CCF2B92C7}"/>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19" name="AutoShape 19">
              <a:extLst>
                <a:ext uri="{FF2B5EF4-FFF2-40B4-BE49-F238E27FC236}">
                  <a16:creationId xmlns:a16="http://schemas.microsoft.com/office/drawing/2014/main" id="{C7280304-E801-04B0-1136-5EAB0C4CF24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0" name="AutoShape 20">
              <a:extLst>
                <a:ext uri="{FF2B5EF4-FFF2-40B4-BE49-F238E27FC236}">
                  <a16:creationId xmlns:a16="http://schemas.microsoft.com/office/drawing/2014/main" id="{A3FC1A19-F40D-F82B-DCF5-8ADC32A5FF73}"/>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1" name="AutoShape 21">
              <a:extLst>
                <a:ext uri="{FF2B5EF4-FFF2-40B4-BE49-F238E27FC236}">
                  <a16:creationId xmlns:a16="http://schemas.microsoft.com/office/drawing/2014/main" id="{DB3EB5FD-C6CB-1DB5-492E-79D035959983}"/>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2" name="AutoShape 22">
              <a:extLst>
                <a:ext uri="{FF2B5EF4-FFF2-40B4-BE49-F238E27FC236}">
                  <a16:creationId xmlns:a16="http://schemas.microsoft.com/office/drawing/2014/main" id="{D0AAA886-FB85-7442-1333-97BECA2F36F3}"/>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196" name="AutoShape 23">
              <a:extLst>
                <a:ext uri="{FF2B5EF4-FFF2-40B4-BE49-F238E27FC236}">
                  <a16:creationId xmlns:a16="http://schemas.microsoft.com/office/drawing/2014/main" id="{61EC9C64-2BF5-52CF-C31A-049586A879A9}"/>
                </a:ext>
              </a:extLst>
            </p:cNvPr>
            <p:cNvCxnSpPr>
              <a:cxnSpLocks noChangeShapeType="1"/>
              <a:stCxn id="281621" idx="1"/>
              <a:endCxn id="281622"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7" name="AutoShape 24">
              <a:extLst>
                <a:ext uri="{FF2B5EF4-FFF2-40B4-BE49-F238E27FC236}">
                  <a16:creationId xmlns:a16="http://schemas.microsoft.com/office/drawing/2014/main" id="{C3ADCF6F-26C2-3FFA-737E-8A62BCFC4184}"/>
                </a:ext>
              </a:extLst>
            </p:cNvPr>
            <p:cNvCxnSpPr>
              <a:cxnSpLocks noChangeShapeType="1"/>
              <a:stCxn id="281620" idx="7"/>
              <a:endCxn id="281622"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8" name="AutoShape 25">
              <a:extLst>
                <a:ext uri="{FF2B5EF4-FFF2-40B4-BE49-F238E27FC236}">
                  <a16:creationId xmlns:a16="http://schemas.microsoft.com/office/drawing/2014/main" id="{06C54963-D150-CF7D-3C7A-2175E18EADD9}"/>
                </a:ext>
              </a:extLst>
            </p:cNvPr>
            <p:cNvCxnSpPr>
              <a:cxnSpLocks noChangeShapeType="1"/>
              <a:stCxn id="281622"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9" name="AutoShape 26">
              <a:extLst>
                <a:ext uri="{FF2B5EF4-FFF2-40B4-BE49-F238E27FC236}">
                  <a16:creationId xmlns:a16="http://schemas.microsoft.com/office/drawing/2014/main" id="{423C03A6-CD68-AD90-73BA-B6D4098E9290}"/>
                </a:ext>
              </a:extLst>
            </p:cNvPr>
            <p:cNvCxnSpPr>
              <a:cxnSpLocks noChangeShapeType="1"/>
              <a:stCxn id="281620" idx="6"/>
              <a:endCxn id="281621"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200" name="AutoShape 27">
              <a:extLst>
                <a:ext uri="{FF2B5EF4-FFF2-40B4-BE49-F238E27FC236}">
                  <a16:creationId xmlns:a16="http://schemas.microsoft.com/office/drawing/2014/main" id="{B18104E8-F687-EDDC-61FD-9D9E9004759F}"/>
                </a:ext>
              </a:extLst>
            </p:cNvPr>
            <p:cNvCxnSpPr>
              <a:cxnSpLocks noChangeShapeType="1"/>
              <a:stCxn id="281620" idx="5"/>
              <a:endCxn id="281619"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281628" name="Text Box 28">
              <a:extLst>
                <a:ext uri="{FF2B5EF4-FFF2-40B4-BE49-F238E27FC236}">
                  <a16:creationId xmlns:a16="http://schemas.microsoft.com/office/drawing/2014/main" id="{0FE7F82D-13D9-0412-FDD7-8707F0931C9A}"/>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29" name="Text Box 29">
              <a:extLst>
                <a:ext uri="{FF2B5EF4-FFF2-40B4-BE49-F238E27FC236}">
                  <a16:creationId xmlns:a16="http://schemas.microsoft.com/office/drawing/2014/main" id="{56889F25-C2CE-1B22-6D92-0553FA1C93B9}"/>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30" name="Text Box 30">
              <a:extLst>
                <a:ext uri="{FF2B5EF4-FFF2-40B4-BE49-F238E27FC236}">
                  <a16:creationId xmlns:a16="http://schemas.microsoft.com/office/drawing/2014/main" id="{658F32A3-BD76-2D1F-2240-F56652798B71}"/>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4" name="Group 31">
            <a:extLst>
              <a:ext uri="{FF2B5EF4-FFF2-40B4-BE49-F238E27FC236}">
                <a16:creationId xmlns:a16="http://schemas.microsoft.com/office/drawing/2014/main" id="{539A7203-A934-D8AE-8EA0-B2A6F091F2EC}"/>
              </a:ext>
            </a:extLst>
          </p:cNvPr>
          <p:cNvGrpSpPr>
            <a:grpSpLocks/>
          </p:cNvGrpSpPr>
          <p:nvPr/>
        </p:nvGrpSpPr>
        <p:grpSpPr bwMode="auto">
          <a:xfrm>
            <a:off x="838200" y="3352800"/>
            <a:ext cx="3429000" cy="3014663"/>
            <a:chOff x="816" y="1920"/>
            <a:chExt cx="2160" cy="1899"/>
          </a:xfrm>
        </p:grpSpPr>
        <p:sp>
          <p:nvSpPr>
            <p:cNvPr id="281632" name="Rectangle 32">
              <a:extLst>
                <a:ext uri="{FF2B5EF4-FFF2-40B4-BE49-F238E27FC236}">
                  <a16:creationId xmlns:a16="http://schemas.microsoft.com/office/drawing/2014/main" id="{378A9D42-A539-DED4-06C5-BC0EF78E1CD8}"/>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3" name="Rectangle 33">
              <a:extLst>
                <a:ext uri="{FF2B5EF4-FFF2-40B4-BE49-F238E27FC236}">
                  <a16:creationId xmlns:a16="http://schemas.microsoft.com/office/drawing/2014/main" id="{907633A5-5B96-B99C-D84D-0FDDBF468747}"/>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34" name="Rectangle 34">
              <a:extLst>
                <a:ext uri="{FF2B5EF4-FFF2-40B4-BE49-F238E27FC236}">
                  <a16:creationId xmlns:a16="http://schemas.microsoft.com/office/drawing/2014/main" id="{A9163893-1C08-1614-570D-4BC42BAD08EA}"/>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5" name="Rectangle 35">
              <a:extLst>
                <a:ext uri="{FF2B5EF4-FFF2-40B4-BE49-F238E27FC236}">
                  <a16:creationId xmlns:a16="http://schemas.microsoft.com/office/drawing/2014/main" id="{9E6D7369-16B5-01DD-C4E4-0BD12922864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36" name="Rectangle 36">
              <a:extLst>
                <a:ext uri="{FF2B5EF4-FFF2-40B4-BE49-F238E27FC236}">
                  <a16:creationId xmlns:a16="http://schemas.microsoft.com/office/drawing/2014/main" id="{6064170D-6AAF-59FE-2C65-BA8C3AB75CE3}"/>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37" name="Rectangle 37">
              <a:extLst>
                <a:ext uri="{FF2B5EF4-FFF2-40B4-BE49-F238E27FC236}">
                  <a16:creationId xmlns:a16="http://schemas.microsoft.com/office/drawing/2014/main" id="{60C993F9-6439-C16D-C0DB-29E0DEC24C00}"/>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38" name="Rectangle 38">
              <a:extLst>
                <a:ext uri="{FF2B5EF4-FFF2-40B4-BE49-F238E27FC236}">
                  <a16:creationId xmlns:a16="http://schemas.microsoft.com/office/drawing/2014/main" id="{90E20D38-421E-711C-FEF3-6F2E1B3C7B7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 c, d</a:t>
              </a:r>
              <a:endParaRPr lang="en-CA">
                <a:effectLst>
                  <a:outerShdw blurRad="38100" dist="38100" dir="2700000" algn="tl">
                    <a:srgbClr val="000000"/>
                  </a:outerShdw>
                </a:effectLst>
              </a:endParaRPr>
            </a:p>
          </p:txBody>
        </p:sp>
        <p:sp>
          <p:nvSpPr>
            <p:cNvPr id="281639" name="Rectangle 39">
              <a:extLst>
                <a:ext uri="{FF2B5EF4-FFF2-40B4-BE49-F238E27FC236}">
                  <a16:creationId xmlns:a16="http://schemas.microsoft.com/office/drawing/2014/main" id="{8DEBD041-2579-AE34-CA64-C4AA2293BEFC}"/>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40" name="Rectangle 40">
              <a:extLst>
                <a:ext uri="{FF2B5EF4-FFF2-40B4-BE49-F238E27FC236}">
                  <a16:creationId xmlns:a16="http://schemas.microsoft.com/office/drawing/2014/main" id="{6A018900-A0AB-9075-EC11-F74F125DF44C}"/>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Adjacent Vertices</a:t>
              </a:r>
              <a:endParaRPr lang="en-CA">
                <a:effectLst>
                  <a:outerShdw blurRad="38100" dist="38100" dir="2700000" algn="tl">
                    <a:srgbClr val="000000"/>
                  </a:outerShdw>
                </a:effectLst>
              </a:endParaRPr>
            </a:p>
          </p:txBody>
        </p:sp>
        <p:sp>
          <p:nvSpPr>
            <p:cNvPr id="281641" name="Rectangle 41">
              <a:extLst>
                <a:ext uri="{FF2B5EF4-FFF2-40B4-BE49-F238E27FC236}">
                  <a16:creationId xmlns:a16="http://schemas.microsoft.com/office/drawing/2014/main" id="{D2CF586C-B70C-45F4-E3EF-D5191B073616}"/>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Vertex</a:t>
              </a:r>
              <a:endParaRPr lang="en-CA">
                <a:effectLst>
                  <a:outerShdw blurRad="38100" dist="38100" dir="2700000" algn="tl">
                    <a:srgbClr val="000000"/>
                  </a:outerShdw>
                </a:effectLst>
              </a:endParaRPr>
            </a:p>
          </p:txBody>
        </p:sp>
        <p:sp>
          <p:nvSpPr>
            <p:cNvPr id="281642" name="Line 42">
              <a:extLst>
                <a:ext uri="{FF2B5EF4-FFF2-40B4-BE49-F238E27FC236}">
                  <a16:creationId xmlns:a16="http://schemas.microsoft.com/office/drawing/2014/main" id="{0E5BB006-A72A-212C-6174-F9EC44884E43}"/>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3" name="Line 43">
              <a:extLst>
                <a:ext uri="{FF2B5EF4-FFF2-40B4-BE49-F238E27FC236}">
                  <a16:creationId xmlns:a16="http://schemas.microsoft.com/office/drawing/2014/main" id="{C1C53743-B7EC-1312-1204-0036BBA7735D}"/>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4" name="Line 44">
              <a:extLst>
                <a:ext uri="{FF2B5EF4-FFF2-40B4-BE49-F238E27FC236}">
                  <a16:creationId xmlns:a16="http://schemas.microsoft.com/office/drawing/2014/main" id="{C194A35A-AE7E-8CB8-6F95-9141B00E92BB}"/>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5" name="Line 45">
              <a:extLst>
                <a:ext uri="{FF2B5EF4-FFF2-40B4-BE49-F238E27FC236}">
                  <a16:creationId xmlns:a16="http://schemas.microsoft.com/office/drawing/2014/main" id="{7F88D149-E809-8252-15F0-D8FB369F94C0}"/>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6" name="Line 46">
              <a:extLst>
                <a:ext uri="{FF2B5EF4-FFF2-40B4-BE49-F238E27FC236}">
                  <a16:creationId xmlns:a16="http://schemas.microsoft.com/office/drawing/2014/main" id="{3D8242AE-299E-E9CD-D692-ABEFC1780DE8}"/>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7" name="Line 47">
              <a:extLst>
                <a:ext uri="{FF2B5EF4-FFF2-40B4-BE49-F238E27FC236}">
                  <a16:creationId xmlns:a16="http://schemas.microsoft.com/office/drawing/2014/main" id="{E689A5A4-082B-DDE4-FB83-C5B3AAA60BBD}"/>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8" name="Line 48">
              <a:extLst>
                <a:ext uri="{FF2B5EF4-FFF2-40B4-BE49-F238E27FC236}">
                  <a16:creationId xmlns:a16="http://schemas.microsoft.com/office/drawing/2014/main" id="{5434AC5B-AEBA-8EF6-92D1-1C235E12F449}"/>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9" name="Line 49">
              <a:extLst>
                <a:ext uri="{FF2B5EF4-FFF2-40B4-BE49-F238E27FC236}">
                  <a16:creationId xmlns:a16="http://schemas.microsoft.com/office/drawing/2014/main" id="{4E035B4E-BD7B-12FF-6014-967BB84BD940}"/>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50" name="Line 50">
              <a:extLst>
                <a:ext uri="{FF2B5EF4-FFF2-40B4-BE49-F238E27FC236}">
                  <a16:creationId xmlns:a16="http://schemas.microsoft.com/office/drawing/2014/main" id="{5D10709B-DB9F-2512-D85C-E0EED8AC66A0}"/>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grpSp>
        <p:nvGrpSpPr>
          <p:cNvPr id="5" name="Group 51">
            <a:extLst>
              <a:ext uri="{FF2B5EF4-FFF2-40B4-BE49-F238E27FC236}">
                <a16:creationId xmlns:a16="http://schemas.microsoft.com/office/drawing/2014/main" id="{1CAFA89D-AFB7-C7FF-75AB-00B9E172834A}"/>
              </a:ext>
            </a:extLst>
          </p:cNvPr>
          <p:cNvGrpSpPr>
            <a:grpSpLocks/>
          </p:cNvGrpSpPr>
          <p:nvPr/>
        </p:nvGrpSpPr>
        <p:grpSpPr bwMode="auto">
          <a:xfrm>
            <a:off x="5029200" y="3352800"/>
            <a:ext cx="3429000" cy="3014663"/>
            <a:chOff x="816" y="1920"/>
            <a:chExt cx="2160" cy="1899"/>
          </a:xfrm>
        </p:grpSpPr>
        <p:sp>
          <p:nvSpPr>
            <p:cNvPr id="281652" name="Rectangle 52">
              <a:extLst>
                <a:ext uri="{FF2B5EF4-FFF2-40B4-BE49-F238E27FC236}">
                  <a16:creationId xmlns:a16="http://schemas.microsoft.com/office/drawing/2014/main" id="{1B7C823E-7F9A-8729-C393-7F8810787BCD}"/>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53" name="Rectangle 53">
              <a:extLst>
                <a:ext uri="{FF2B5EF4-FFF2-40B4-BE49-F238E27FC236}">
                  <a16:creationId xmlns:a16="http://schemas.microsoft.com/office/drawing/2014/main" id="{4A8AF83E-BDC8-4DAC-8C5B-6300FC18B900}"/>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54" name="Rectangle 54">
              <a:extLst>
                <a:ext uri="{FF2B5EF4-FFF2-40B4-BE49-F238E27FC236}">
                  <a16:creationId xmlns:a16="http://schemas.microsoft.com/office/drawing/2014/main" id="{9F438DDD-BD31-CDBF-B02A-78A8235EF536}"/>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endParaRPr lang="en-US">
                <a:effectLst>
                  <a:outerShdw blurRad="38100" dist="38100" dir="2700000" algn="tl">
                    <a:srgbClr val="000000"/>
                  </a:outerShdw>
                </a:effectLst>
              </a:endParaRPr>
            </a:p>
          </p:txBody>
        </p:sp>
        <p:sp>
          <p:nvSpPr>
            <p:cNvPr id="281655" name="Rectangle 55">
              <a:extLst>
                <a:ext uri="{FF2B5EF4-FFF2-40B4-BE49-F238E27FC236}">
                  <a16:creationId xmlns:a16="http://schemas.microsoft.com/office/drawing/2014/main" id="{3000AD74-B7FE-942E-8C6D-B6AC6E01971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6" name="Rectangle 56">
              <a:extLst>
                <a:ext uri="{FF2B5EF4-FFF2-40B4-BE49-F238E27FC236}">
                  <a16:creationId xmlns:a16="http://schemas.microsoft.com/office/drawing/2014/main" id="{1127D64F-26DC-0F24-01A8-C75A072229B6}"/>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57" name="Rectangle 57">
              <a:extLst>
                <a:ext uri="{FF2B5EF4-FFF2-40B4-BE49-F238E27FC236}">
                  <a16:creationId xmlns:a16="http://schemas.microsoft.com/office/drawing/2014/main" id="{6F147B7D-E569-4911-4C16-DBEDF5BC6923}"/>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58" name="Rectangle 58">
              <a:extLst>
                <a:ext uri="{FF2B5EF4-FFF2-40B4-BE49-F238E27FC236}">
                  <a16:creationId xmlns:a16="http://schemas.microsoft.com/office/drawing/2014/main" id="{B828B389-9410-F1F8-7A6F-72B8EF06485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9" name="Rectangle 59">
              <a:extLst>
                <a:ext uri="{FF2B5EF4-FFF2-40B4-BE49-F238E27FC236}">
                  <a16:creationId xmlns:a16="http://schemas.microsoft.com/office/drawing/2014/main" id="{A01AA8D9-CBF0-6906-4F62-EDCAC5D216A6}"/>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60" name="Rectangle 60">
              <a:extLst>
                <a:ext uri="{FF2B5EF4-FFF2-40B4-BE49-F238E27FC236}">
                  <a16:creationId xmlns:a16="http://schemas.microsoft.com/office/drawing/2014/main" id="{65A66629-6A44-E0AA-171B-B71A47F0CBED}"/>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Terminal Vertices</a:t>
              </a:r>
              <a:endParaRPr lang="en-CA">
                <a:effectLst>
                  <a:outerShdw blurRad="38100" dist="38100" dir="2700000" algn="tl">
                    <a:srgbClr val="000000"/>
                  </a:outerShdw>
                </a:effectLst>
              </a:endParaRPr>
            </a:p>
          </p:txBody>
        </p:sp>
        <p:sp>
          <p:nvSpPr>
            <p:cNvPr id="281661" name="Rectangle 61">
              <a:extLst>
                <a:ext uri="{FF2B5EF4-FFF2-40B4-BE49-F238E27FC236}">
                  <a16:creationId xmlns:a16="http://schemas.microsoft.com/office/drawing/2014/main" id="{006F6CC6-7A3A-3AE6-E983-CBEDC5322C90}"/>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Initial Vertex</a:t>
              </a:r>
              <a:endParaRPr lang="en-CA">
                <a:effectLst>
                  <a:outerShdw blurRad="38100" dist="38100" dir="2700000" algn="tl">
                    <a:srgbClr val="000000"/>
                  </a:outerShdw>
                </a:effectLst>
              </a:endParaRPr>
            </a:p>
          </p:txBody>
        </p:sp>
        <p:sp>
          <p:nvSpPr>
            <p:cNvPr id="281662" name="Line 62">
              <a:extLst>
                <a:ext uri="{FF2B5EF4-FFF2-40B4-BE49-F238E27FC236}">
                  <a16:creationId xmlns:a16="http://schemas.microsoft.com/office/drawing/2014/main" id="{F4017569-6107-D0AB-B273-18AB817BD21F}"/>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3" name="Line 63">
              <a:extLst>
                <a:ext uri="{FF2B5EF4-FFF2-40B4-BE49-F238E27FC236}">
                  <a16:creationId xmlns:a16="http://schemas.microsoft.com/office/drawing/2014/main" id="{C1B5EDF6-D84F-8298-90DF-B8B88E5BE151}"/>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4" name="Line 64">
              <a:extLst>
                <a:ext uri="{FF2B5EF4-FFF2-40B4-BE49-F238E27FC236}">
                  <a16:creationId xmlns:a16="http://schemas.microsoft.com/office/drawing/2014/main" id="{F1B81B5D-C68C-6F53-1203-09EA95EEFC66}"/>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5" name="Line 65">
              <a:extLst>
                <a:ext uri="{FF2B5EF4-FFF2-40B4-BE49-F238E27FC236}">
                  <a16:creationId xmlns:a16="http://schemas.microsoft.com/office/drawing/2014/main" id="{561526DF-BB8D-D190-FD64-BAB698FD9988}"/>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6" name="Line 66">
              <a:extLst>
                <a:ext uri="{FF2B5EF4-FFF2-40B4-BE49-F238E27FC236}">
                  <a16:creationId xmlns:a16="http://schemas.microsoft.com/office/drawing/2014/main" id="{555FA6E9-5F5D-A91C-B4F5-8E8C4430F696}"/>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7" name="Line 67">
              <a:extLst>
                <a:ext uri="{FF2B5EF4-FFF2-40B4-BE49-F238E27FC236}">
                  <a16:creationId xmlns:a16="http://schemas.microsoft.com/office/drawing/2014/main" id="{C0B4F284-F89F-4E67-C91C-819ED1275842}"/>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8" name="Line 68">
              <a:extLst>
                <a:ext uri="{FF2B5EF4-FFF2-40B4-BE49-F238E27FC236}">
                  <a16:creationId xmlns:a16="http://schemas.microsoft.com/office/drawing/2014/main" id="{A2CC2605-D192-3169-AD7C-6DA5BE8208DE}"/>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9" name="Line 69">
              <a:extLst>
                <a:ext uri="{FF2B5EF4-FFF2-40B4-BE49-F238E27FC236}">
                  <a16:creationId xmlns:a16="http://schemas.microsoft.com/office/drawing/2014/main" id="{3058CBE8-8597-4716-A178-7099BEA4600C}"/>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70" name="Line 70">
              <a:extLst>
                <a:ext uri="{FF2B5EF4-FFF2-40B4-BE49-F238E27FC236}">
                  <a16:creationId xmlns:a16="http://schemas.microsoft.com/office/drawing/2014/main" id="{7F241789-EE00-79F6-951F-87E9E4BA2E3B}"/>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72" name="Rectangle 71">
            <a:extLst>
              <a:ext uri="{FF2B5EF4-FFF2-40B4-BE49-F238E27FC236}">
                <a16:creationId xmlns:a16="http://schemas.microsoft.com/office/drawing/2014/main" id="{DF111CBB-4D36-C50B-741B-6510E6810A82}"/>
              </a:ext>
            </a:extLst>
          </p:cNvPr>
          <p:cNvSpPr/>
          <p:nvPr/>
        </p:nvSpPr>
        <p:spPr>
          <a:xfrm>
            <a:off x="3546475" y="2816226"/>
            <a:ext cx="2930525" cy="523875"/>
          </a:xfrm>
          <a:prstGeom prst="rect">
            <a:avLst/>
          </a:prstGeom>
        </p:spPr>
        <p:txBody>
          <a:bodyPr wrap="none">
            <a:spAutoFit/>
          </a:bodyPr>
          <a:lstStyle/>
          <a:p>
            <a:pPr eaLnBrk="1" hangingPunct="1">
              <a:spcBef>
                <a:spcPct val="20000"/>
              </a:spcBef>
              <a:defRPr/>
            </a:pPr>
            <a:r>
              <a:rPr lang="en-US" b="1" dirty="0">
                <a:effectLst>
                  <a:outerShdw blurRad="38100" dist="38100" dir="2700000" algn="tl">
                    <a:srgbClr val="000000">
                      <a:alpha val="43137"/>
                    </a:srgbClr>
                  </a:outerShdw>
                </a:effectLst>
              </a:rPr>
              <a:t>Adjacency Lists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8A864AB-4AC9-59D5-19BB-037F264E2E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1553238-76F0-4E29-BE41-D216F040A03F}" type="slidenum">
              <a:rPr lang="en-CA" altLang="en-US" sz="1400" smtClean="0">
                <a:solidFill>
                  <a:srgbClr val="00CCFF"/>
                </a:solidFill>
                <a:latin typeface="Times New Roman" panose="02020603050405020304" pitchFamily="18" charset="0"/>
              </a:rPr>
              <a:pPr>
                <a:spcBef>
                  <a:spcPct val="0"/>
                </a:spcBef>
              </a:pPr>
              <a:t>46</a:t>
            </a:fld>
            <a:endParaRPr lang="en-CA" altLang="en-US" sz="1400">
              <a:solidFill>
                <a:srgbClr val="00CCFF"/>
              </a:solidFill>
              <a:latin typeface="Times New Roman" panose="02020603050405020304" pitchFamily="18" charset="0"/>
            </a:endParaRPr>
          </a:p>
        </p:txBody>
      </p:sp>
      <p:sp>
        <p:nvSpPr>
          <p:cNvPr id="282626" name="Rectangle 2">
            <a:extLst>
              <a:ext uri="{FF2B5EF4-FFF2-40B4-BE49-F238E27FC236}">
                <a16:creationId xmlns:a16="http://schemas.microsoft.com/office/drawing/2014/main" id="{A216D8C2-840E-D2A0-6FCB-EE828E402F54}"/>
              </a:ext>
            </a:extLst>
          </p:cNvPr>
          <p:cNvSpPr>
            <a:spLocks noGrp="1" noChangeArrowheads="1"/>
          </p:cNvSpPr>
          <p:nvPr>
            <p:ph type="title"/>
          </p:nvPr>
        </p:nvSpPr>
        <p:spPr>
          <a:xfrm>
            <a:off x="228600" y="0"/>
            <a:ext cx="8610600" cy="685800"/>
          </a:xfrm>
        </p:spPr>
        <p:txBody>
          <a:bodyPr/>
          <a:lstStyle/>
          <a:p>
            <a:pPr eaLnBrk="1" hangingPunct="1">
              <a:defRPr/>
            </a:pPr>
            <a:r>
              <a:rPr lang="en-US" sz="3600" dirty="0"/>
              <a:t>Representing Graphs</a:t>
            </a:r>
            <a:endParaRPr lang="en-CA" sz="3600" dirty="0"/>
          </a:p>
        </p:txBody>
      </p:sp>
      <p:sp>
        <p:nvSpPr>
          <p:cNvPr id="282627" name="Rectangle 3">
            <a:extLst>
              <a:ext uri="{FF2B5EF4-FFF2-40B4-BE49-F238E27FC236}">
                <a16:creationId xmlns:a16="http://schemas.microsoft.com/office/drawing/2014/main" id="{3915EAA8-B1FD-88B5-712A-56A76E909403}"/>
              </a:ext>
            </a:extLst>
          </p:cNvPr>
          <p:cNvSpPr>
            <a:spLocks noGrp="1" noChangeArrowheads="1"/>
          </p:cNvSpPr>
          <p:nvPr>
            <p:ph type="body" idx="1"/>
          </p:nvPr>
        </p:nvSpPr>
        <p:spPr>
          <a:xfrm>
            <a:off x="152400" y="762000"/>
            <a:ext cx="8763000" cy="5867400"/>
          </a:xfrm>
        </p:spPr>
        <p:txBody>
          <a:bodyPr/>
          <a:lstStyle/>
          <a:p>
            <a:pPr>
              <a:defRPr/>
            </a:pPr>
            <a:r>
              <a:rPr lang="en-US" sz="2800" b="1" dirty="0">
                <a:solidFill>
                  <a:srgbClr val="7030A0"/>
                </a:solidFill>
                <a:latin typeface="Arial" panose="020B0604020202020204" pitchFamily="34" charset="0"/>
                <a:cs typeface="Arial" panose="020B0604020202020204" pitchFamily="34" charset="0"/>
                <a:sym typeface="Symbol" pitchFamily="18" charset="2"/>
              </a:rPr>
              <a:t>Definition:</a:t>
            </a:r>
            <a:r>
              <a:rPr lang="en-US" sz="2800" dirty="0">
                <a:latin typeface="Arial" panose="020B0604020202020204" pitchFamily="34" charset="0"/>
                <a:cs typeface="Arial" panose="020B0604020202020204" pitchFamily="34" charset="0"/>
                <a:sym typeface="Symbol" pitchFamily="18" charset="2"/>
              </a:rPr>
              <a:t> Let G = (V, E) be a simple graph with |V| = n (</a:t>
            </a:r>
            <a:r>
              <a:rPr lang="en-US" sz="2800" dirty="0">
                <a:latin typeface="Arial" panose="020B0604020202020204" pitchFamily="34" charset="0"/>
                <a:cs typeface="Arial" panose="020B0604020202020204" pitchFamily="34" charset="0"/>
              </a:rPr>
              <a:t>no two edges connect the same pair of vertices and each edge connects two different vertices). </a:t>
            </a:r>
            <a:r>
              <a:rPr lang="en-US" sz="2800" dirty="0">
                <a:latin typeface="Arial" panose="020B0604020202020204" pitchFamily="34" charset="0"/>
                <a:cs typeface="Arial" panose="020B0604020202020204" pitchFamily="34" charset="0"/>
                <a:sym typeface="Symbol" pitchFamily="18" charset="2"/>
              </a:rPr>
              <a:t>Suppose that the vertices of G are listed in arbitrary order as v</a:t>
            </a:r>
            <a:r>
              <a:rPr lang="en-US" sz="2800" baseline="-25000" dirty="0">
                <a:latin typeface="Arial" panose="020B0604020202020204" pitchFamily="34" charset="0"/>
                <a:cs typeface="Arial" panose="020B0604020202020204" pitchFamily="34" charset="0"/>
                <a:sym typeface="Symbol" pitchFamily="18" charset="2"/>
              </a:rPr>
              <a:t>1</a:t>
            </a:r>
            <a:r>
              <a:rPr lang="en-US" sz="2800" dirty="0">
                <a:latin typeface="Arial" panose="020B0604020202020204" pitchFamily="34" charset="0"/>
                <a:cs typeface="Arial" panose="020B0604020202020204" pitchFamily="34" charset="0"/>
                <a:sym typeface="Symbol" pitchFamily="18" charset="2"/>
              </a:rPr>
              <a:t>, v</a:t>
            </a:r>
            <a:r>
              <a:rPr lang="en-US" sz="2800" baseline="-25000" dirty="0">
                <a:latin typeface="Arial" panose="020B0604020202020204" pitchFamily="34" charset="0"/>
                <a:cs typeface="Arial" panose="020B0604020202020204" pitchFamily="34" charset="0"/>
                <a:sym typeface="Symbol" pitchFamily="18" charset="2"/>
              </a:rPr>
              <a:t>2</a:t>
            </a:r>
            <a:r>
              <a:rPr lang="en-US" sz="2800" dirty="0">
                <a:latin typeface="Arial" panose="020B0604020202020204" pitchFamily="34" charset="0"/>
                <a:cs typeface="Arial" panose="020B0604020202020204" pitchFamily="34" charset="0"/>
                <a:sym typeface="Symbol" pitchFamily="18" charset="2"/>
              </a:rPr>
              <a:t>, …,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n</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defRPr/>
            </a:pPr>
            <a:r>
              <a:rPr lang="en-US" sz="2800" dirty="0">
                <a:latin typeface="Arial" panose="020B0604020202020204" pitchFamily="34" charset="0"/>
                <a:cs typeface="Arial" panose="020B0604020202020204" pitchFamily="34" charset="0"/>
                <a:sym typeface="Symbol" pitchFamily="18" charset="2"/>
              </a:rPr>
              <a:t>The </a:t>
            </a:r>
            <a:r>
              <a:rPr lang="en-US" sz="2800" b="1" dirty="0">
                <a:solidFill>
                  <a:srgbClr val="7030A0"/>
                </a:solidFill>
                <a:latin typeface="Arial" panose="020B0604020202020204" pitchFamily="34" charset="0"/>
                <a:cs typeface="Arial" panose="020B0604020202020204" pitchFamily="34" charset="0"/>
                <a:sym typeface="Symbol" pitchFamily="18" charset="2"/>
              </a:rPr>
              <a:t>adjacency matrix</a:t>
            </a:r>
            <a:r>
              <a:rPr lang="en-US" sz="2800" dirty="0">
                <a:latin typeface="Arial" panose="020B0604020202020204" pitchFamily="34" charset="0"/>
                <a:cs typeface="Arial" panose="020B0604020202020204" pitchFamily="34" charset="0"/>
                <a:sym typeface="Symbol" pitchFamily="18" charset="2"/>
              </a:rPr>
              <a:t> A (or A</a:t>
            </a:r>
            <a:r>
              <a:rPr lang="en-US" sz="2800" baseline="-25000" dirty="0">
                <a:latin typeface="Arial" panose="020B0604020202020204" pitchFamily="34" charset="0"/>
                <a:cs typeface="Arial" panose="020B0604020202020204" pitchFamily="34" charset="0"/>
                <a:sym typeface="Symbol" pitchFamily="18" charset="2"/>
              </a:rPr>
              <a:t>G</a:t>
            </a:r>
            <a:r>
              <a:rPr lang="en-US" sz="2800" dirty="0">
                <a:latin typeface="Arial" panose="020B0604020202020204" pitchFamily="34" charset="0"/>
                <a:cs typeface="Arial" panose="020B0604020202020204" pitchFamily="34" charset="0"/>
                <a:sym typeface="Symbol" pitchFamily="18" charset="2"/>
              </a:rPr>
              <a:t>) of G, with respect to this listing of the vertices, is the </a:t>
            </a:r>
            <a:r>
              <a:rPr lang="en-US" sz="2800" dirty="0" err="1">
                <a:latin typeface="Arial" panose="020B0604020202020204" pitchFamily="34" charset="0"/>
                <a:cs typeface="Arial" panose="020B0604020202020204" pitchFamily="34" charset="0"/>
                <a:sym typeface="Symbol" pitchFamily="18" charset="2"/>
              </a:rPr>
              <a:t>nn</a:t>
            </a:r>
            <a:r>
              <a:rPr lang="en-US" sz="2800" dirty="0">
                <a:latin typeface="Arial" panose="020B0604020202020204" pitchFamily="34" charset="0"/>
                <a:cs typeface="Arial" panose="020B0604020202020204" pitchFamily="34" charset="0"/>
                <a:sym typeface="Symbol" pitchFamily="18" charset="2"/>
              </a:rPr>
              <a:t> zero-one matrix with 1 as its (</a:t>
            </a:r>
            <a:r>
              <a:rPr lang="en-US" sz="2800" dirty="0" err="1">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j) entry when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and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are adjacent, and 0 otherwise.</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In other words, for an adjacency matrix A =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1 	if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is an edge of G,</a:t>
            </a:r>
            <a:br>
              <a:rPr lang="en-US" sz="2800" dirty="0">
                <a:latin typeface="Arial" panose="020B0604020202020204" pitchFamily="34" charset="0"/>
                <a:cs typeface="Arial" panose="020B0604020202020204" pitchFamily="34" charset="0"/>
                <a:sym typeface="Symbol" pitchFamily="18" charset="2"/>
              </a:rPr>
            </a:b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0		otherwise.</a:t>
            </a:r>
            <a:endParaRPr lang="en-US" sz="2800" b="1" dirty="0">
              <a:solidFill>
                <a:srgbClr val="00FFFF"/>
              </a:solidFill>
              <a:latin typeface="Arial" panose="020B0604020202020204" pitchFamily="34" charset="0"/>
              <a:cs typeface="Arial" panose="020B0604020202020204"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additive="base">
                                        <p:cTn id="7" dur="500" fill="hold"/>
                                        <p:tgtEl>
                                          <p:spTgt spid="282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2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2627">
                                            <p:txEl>
                                              <p:pRg st="1" end="1"/>
                                            </p:txEl>
                                          </p:spTgt>
                                        </p:tgtEl>
                                        <p:attrNameLst>
                                          <p:attrName>style.visibility</p:attrName>
                                        </p:attrNameLst>
                                      </p:cBhvr>
                                      <p:to>
                                        <p:strVal val="visible"/>
                                      </p:to>
                                    </p:set>
                                    <p:anim calcmode="lin" valueType="num">
                                      <p:cBhvr additive="base">
                                        <p:cTn id="13" dur="500" fill="hold"/>
                                        <p:tgtEl>
                                          <p:spTgt spid="282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2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2627">
                                            <p:txEl>
                                              <p:pRg st="2" end="2"/>
                                            </p:txEl>
                                          </p:spTgt>
                                        </p:tgtEl>
                                        <p:attrNameLst>
                                          <p:attrName>style.visibility</p:attrName>
                                        </p:attrNameLst>
                                      </p:cBhvr>
                                      <p:to>
                                        <p:strVal val="visible"/>
                                      </p:to>
                                    </p:set>
                                    <p:anim calcmode="lin" valueType="num">
                                      <p:cBhvr additive="base">
                                        <p:cTn id="19" dur="500" fill="hold"/>
                                        <p:tgtEl>
                                          <p:spTgt spid="282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2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2627">
                                            <p:txEl>
                                              <p:pRg st="3" end="3"/>
                                            </p:txEl>
                                          </p:spTgt>
                                        </p:tgtEl>
                                        <p:attrNameLst>
                                          <p:attrName>style.visibility</p:attrName>
                                        </p:attrNameLst>
                                      </p:cBhvr>
                                      <p:to>
                                        <p:strVal val="visible"/>
                                      </p:to>
                                    </p:set>
                                    <p:anim calcmode="lin" valueType="num">
                                      <p:cBhvr additive="base">
                                        <p:cTn id="25" dur="500" fill="hold"/>
                                        <p:tgtEl>
                                          <p:spTgt spid="282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2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1"/>
            <a:ext cx="8229600" cy="438912"/>
          </a:xfrm>
        </p:spPr>
        <p:txBody>
          <a:bodyPr>
            <a:normAutofit fontScale="90000"/>
          </a:bodyPr>
          <a:lstStyle/>
          <a:p>
            <a:r>
              <a:rPr lang="en-US" sz="3600" dirty="0"/>
              <a:t>Adjacency Matrices</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0883" y="1346769"/>
            <a:ext cx="1456931" cy="1970752"/>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411894"/>
            <a:ext cx="1441647" cy="1958992"/>
          </a:xfrm>
          <a:prstGeom prst="rect">
            <a:avLst/>
          </a:prstGeom>
        </p:spPr>
      </p:pic>
      <p:sp>
        <p:nvSpPr>
          <p:cNvPr id="3" name="TextBox 2"/>
          <p:cNvSpPr txBox="1"/>
          <p:nvPr/>
        </p:nvSpPr>
        <p:spPr>
          <a:xfrm>
            <a:off x="381000" y="849570"/>
            <a:ext cx="6019800" cy="369332"/>
          </a:xfrm>
          <a:prstGeom prst="rect">
            <a:avLst/>
          </a:prstGeom>
          <a:noFill/>
        </p:spPr>
        <p:txBody>
          <a:bodyPr wrap="square" rtlCol="0">
            <a:spAutoFit/>
          </a:bodyPr>
          <a:lstStyle/>
          <a:p>
            <a:r>
              <a:rPr lang="en-US" b="1" dirty="0"/>
              <a:t>Examples</a:t>
            </a:r>
            <a:r>
              <a:rPr lang="en-US" dirty="0"/>
              <a:t>:  </a:t>
            </a:r>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47376" y="1703578"/>
            <a:ext cx="1828631" cy="1312336"/>
          </a:xfrm>
          <a:prstGeom prst="rect">
            <a:avLst/>
          </a:prstGeom>
        </p:spPr>
      </p:pic>
      <p:sp>
        <p:nvSpPr>
          <p:cNvPr id="10" name="TextBox 9"/>
          <p:cNvSpPr txBox="1"/>
          <p:nvPr/>
        </p:nvSpPr>
        <p:spPr>
          <a:xfrm>
            <a:off x="3048000" y="901278"/>
            <a:ext cx="4656793" cy="369332"/>
          </a:xfrm>
          <a:prstGeom prst="rect">
            <a:avLst/>
          </a:prstGeom>
          <a:noFill/>
        </p:spPr>
        <p:txBody>
          <a:bodyPr wrap="square" rtlCol="0">
            <a:spAutoFit/>
          </a:bodyPr>
          <a:lstStyle/>
          <a:p>
            <a:r>
              <a:rPr lang="en-US" i="1" dirty="0"/>
              <a:t>The ordering of vertices is</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a:t>
            </a: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3181" y="3708831"/>
            <a:ext cx="1828629" cy="1312335"/>
          </a:xfrm>
          <a:prstGeom prst="rect">
            <a:avLst/>
          </a:prstGeom>
        </p:spPr>
      </p:pic>
      <p:sp>
        <p:nvSpPr>
          <p:cNvPr id="15" name="TextBox 14"/>
          <p:cNvSpPr txBox="1"/>
          <p:nvPr/>
        </p:nvSpPr>
        <p:spPr>
          <a:xfrm>
            <a:off x="76200" y="5454084"/>
            <a:ext cx="8763000" cy="1200329"/>
          </a:xfrm>
          <a:prstGeom prst="rect">
            <a:avLst/>
          </a:prstGeom>
          <a:noFill/>
        </p:spPr>
        <p:txBody>
          <a:bodyPr wrap="square" rtlCol="0">
            <a:spAutoFit/>
          </a:bodyPr>
          <a:lstStyle/>
          <a:p>
            <a:r>
              <a:rPr lang="en-US" sz="2400" dirty="0"/>
              <a:t>The adjacency matrix of a simple graph is symmetric, i.e., </a:t>
            </a:r>
            <a:r>
              <a:rPr lang="en-US" sz="2400" i="1" dirty="0" err="1"/>
              <a:t>a</a:t>
            </a:r>
            <a:r>
              <a:rPr lang="en-US" sz="2400" i="1" baseline="-25000" dirty="0" err="1"/>
              <a:t>ij</a:t>
            </a:r>
            <a:r>
              <a:rPr lang="en-US" sz="2400" baseline="-25000" dirty="0"/>
              <a:t> </a:t>
            </a:r>
            <a:r>
              <a:rPr lang="en-US" sz="2400" dirty="0"/>
              <a:t>= </a:t>
            </a:r>
            <a:r>
              <a:rPr lang="en-US" sz="2400" i="1" dirty="0"/>
              <a:t>a</a:t>
            </a:r>
            <a:r>
              <a:rPr lang="en-US" sz="2400" i="1" baseline="-25000" dirty="0"/>
              <a:t>ji </a:t>
            </a:r>
          </a:p>
          <a:p>
            <a:r>
              <a:rPr lang="en-US" sz="2400" dirty="0"/>
              <a:t>Also,</a:t>
            </a:r>
            <a:r>
              <a:rPr lang="en-US" sz="2400" baseline="-25000" dirty="0"/>
              <a:t> </a:t>
            </a:r>
            <a:r>
              <a:rPr lang="en-US" sz="2400" dirty="0"/>
              <a:t>since there are no loops, each diagonal entry </a:t>
            </a:r>
            <a:r>
              <a:rPr lang="en-US" sz="2400" i="1" dirty="0" err="1"/>
              <a:t>a</a:t>
            </a:r>
            <a:r>
              <a:rPr lang="en-US" sz="2400" i="1" baseline="-25000" dirty="0" err="1"/>
              <a:t>ij</a:t>
            </a:r>
            <a:r>
              <a:rPr lang="en-US" sz="2400" dirty="0"/>
              <a:t> is </a:t>
            </a:r>
            <a:r>
              <a:rPr lang="en-US" sz="2400" dirty="0">
                <a:latin typeface="Cambria Math" pitchFamily="18" charset="0"/>
                <a:ea typeface="Cambria Math" pitchFamily="18" charset="0"/>
              </a:rPr>
              <a:t>0</a:t>
            </a:r>
            <a:r>
              <a:rPr lang="en-US" sz="2400" dirty="0"/>
              <a:t> </a:t>
            </a:r>
            <a:br>
              <a:rPr lang="en-US" sz="2400" dirty="0"/>
            </a:br>
            <a:r>
              <a:rPr lang="en-US" sz="2400" dirty="0"/>
              <a:t>for </a:t>
            </a:r>
            <a:r>
              <a:rPr lang="en-US" sz="2400" i="1" dirty="0"/>
              <a:t>i</a:t>
            </a:r>
            <a:r>
              <a:rPr lang="en-US" sz="2400" dirty="0"/>
              <a:t> = </a:t>
            </a:r>
            <a:r>
              <a:rPr lang="en-US" sz="2400" dirty="0">
                <a:latin typeface="Cambria Math" pitchFamily="18" charset="0"/>
                <a:ea typeface="Cambria Math" pitchFamily="18" charset="0"/>
              </a:rPr>
              <a:t>1</a:t>
            </a:r>
            <a:r>
              <a:rPr lang="en-US" sz="2400" dirty="0"/>
              <a:t>, …, </a:t>
            </a:r>
            <a:r>
              <a:rPr lang="en-US" sz="2400" i="1" dirty="0"/>
              <a:t>n</a:t>
            </a:r>
            <a:r>
              <a:rPr lang="en-US" sz="2400" dirty="0"/>
              <a:t>.</a:t>
            </a:r>
            <a:endParaRPr lang="en-US" sz="2400" baseline="-25000" dirty="0"/>
          </a:p>
        </p:txBody>
      </p:sp>
      <p:sp>
        <p:nvSpPr>
          <p:cNvPr id="18" name="TextBox 17"/>
          <p:cNvSpPr txBox="1"/>
          <p:nvPr/>
        </p:nvSpPr>
        <p:spPr>
          <a:xfrm>
            <a:off x="5699449" y="1538524"/>
            <a:ext cx="2971800" cy="3416320"/>
          </a:xfrm>
          <a:prstGeom prst="rect">
            <a:avLst/>
          </a:prstGeom>
          <a:noFill/>
          <a:ln>
            <a:solidFill>
              <a:schemeClr val="accent1"/>
            </a:solidFill>
          </a:ln>
        </p:spPr>
        <p:txBody>
          <a:bodyPr wrap="square" rtlCol="0">
            <a:spAutoFit/>
          </a:bodyPr>
          <a:lstStyle/>
          <a:p>
            <a:r>
              <a:rPr lang="en-US" dirty="0"/>
              <a:t>When a graph is sparse, that is, it has few edges relatively to the total number of possible edges, it is much more efficient to  represent the graph using an adjacency list than an adjacency matrix.  But for a dense graph, which includes a high percentage of possible edges, an adjacency matrix is preferable.</a:t>
            </a:r>
          </a:p>
        </p:txBody>
      </p:sp>
    </p:spTree>
    <p:extLst>
      <p:ext uri="{BB962C8B-B14F-4D97-AF65-F5344CB8AC3E}">
        <p14:creationId xmlns:p14="http://schemas.microsoft.com/office/powerpoint/2010/main" val="925138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02" y="124968"/>
            <a:ext cx="8229600" cy="438912"/>
          </a:xfrm>
        </p:spPr>
        <p:txBody>
          <a:bodyPr>
            <a:normAutofit fontScale="90000"/>
          </a:bodyPr>
          <a:lstStyle/>
          <a:p>
            <a:r>
              <a:rPr lang="en-US" sz="3600" dirty="0"/>
              <a:t>Adjacency Matrices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0"/>
            <a:ext cx="1905000" cy="1990322"/>
          </a:xfrm>
          <a:prstGeom prst="rect">
            <a:avLst/>
          </a:prstGeom>
        </p:spPr>
      </p:pic>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91000" y="4495800"/>
            <a:ext cx="1911210" cy="1371600"/>
          </a:xfrm>
          <a:prstGeom prst="rect">
            <a:avLst/>
          </a:prstGeom>
        </p:spPr>
      </p:pic>
      <p:sp>
        <p:nvSpPr>
          <p:cNvPr id="7" name="Content Placeholder 6"/>
          <p:cNvSpPr>
            <a:spLocks noGrp="1"/>
          </p:cNvSpPr>
          <p:nvPr>
            <p:ph idx="1"/>
          </p:nvPr>
        </p:nvSpPr>
        <p:spPr>
          <a:xfrm>
            <a:off x="381000" y="914400"/>
            <a:ext cx="8229600" cy="4724400"/>
          </a:xfrm>
        </p:spPr>
        <p:txBody>
          <a:bodyPr>
            <a:normAutofit fontScale="85000" lnSpcReduction="10000"/>
          </a:bodyPr>
          <a:lstStyle/>
          <a:p>
            <a:r>
              <a:rPr lang="en-US" dirty="0"/>
              <a:t>Adjacency matrices can also be used to represent graphs with loops and multiple edges. </a:t>
            </a:r>
          </a:p>
          <a:p>
            <a:r>
              <a:rPr lang="en-US" dirty="0"/>
              <a:t>A loop at the vertex </a:t>
            </a:r>
            <a:r>
              <a:rPr lang="en-US" i="1" dirty="0"/>
              <a:t>v</a:t>
            </a:r>
            <a:r>
              <a:rPr lang="en-US" i="1" baseline="-25000" dirty="0"/>
              <a:t>i</a:t>
            </a:r>
            <a:r>
              <a:rPr lang="en-US" dirty="0"/>
              <a:t> is represented by a </a:t>
            </a:r>
            <a:r>
              <a:rPr lang="en-US" dirty="0">
                <a:latin typeface="Cambria Math" pitchFamily="18" charset="0"/>
                <a:ea typeface="Cambria Math" pitchFamily="18" charset="0"/>
              </a:rPr>
              <a:t>1</a:t>
            </a:r>
            <a:r>
              <a:rPr lang="en-US" dirty="0"/>
              <a:t> at the (</a:t>
            </a:r>
            <a:r>
              <a:rPr lang="en-US" i="1" dirty="0" err="1"/>
              <a:t>i</a:t>
            </a:r>
            <a:r>
              <a:rPr lang="en-US" dirty="0"/>
              <a:t>, </a:t>
            </a:r>
            <a:r>
              <a:rPr lang="en-US" i="1" dirty="0"/>
              <a:t>j</a:t>
            </a:r>
            <a:r>
              <a:rPr lang="en-US" dirty="0"/>
              <a:t>)</a:t>
            </a:r>
            <a:r>
              <a:rPr lang="en-US" dirty="0" err="1"/>
              <a:t>th</a:t>
            </a:r>
            <a:r>
              <a:rPr lang="en-US" dirty="0"/>
              <a:t> position of the matrix. </a:t>
            </a:r>
          </a:p>
          <a:p>
            <a:r>
              <a:rPr lang="en-US" dirty="0"/>
              <a:t>When multiple edges connect the same pair of vertices </a:t>
            </a:r>
            <a:r>
              <a:rPr lang="en-US" i="1" dirty="0"/>
              <a:t>v</a:t>
            </a:r>
            <a:r>
              <a:rPr lang="en-US" i="1" baseline="-25000" dirty="0"/>
              <a:t>i</a:t>
            </a:r>
            <a:r>
              <a:rPr lang="en-US" dirty="0"/>
              <a:t> and </a:t>
            </a:r>
            <a:r>
              <a:rPr lang="en-US" i="1" dirty="0" err="1"/>
              <a:t>v</a:t>
            </a:r>
            <a:r>
              <a:rPr lang="en-US" i="1" baseline="-25000" dirty="0" err="1"/>
              <a:t>j</a:t>
            </a:r>
            <a:r>
              <a:rPr lang="en-US" dirty="0"/>
              <a:t>, (or if multiple loops are present at the same vertex), the (</a:t>
            </a:r>
            <a:r>
              <a:rPr lang="en-US" i="1" dirty="0" err="1"/>
              <a:t>i</a:t>
            </a:r>
            <a:r>
              <a:rPr lang="en-US" dirty="0"/>
              <a:t>, </a:t>
            </a:r>
            <a:r>
              <a:rPr lang="en-US" i="1" dirty="0"/>
              <a:t>j</a:t>
            </a:r>
            <a:r>
              <a:rPr lang="en-US" dirty="0"/>
              <a:t>)</a:t>
            </a:r>
            <a:r>
              <a:rPr lang="en-US" dirty="0" err="1"/>
              <a:t>th</a:t>
            </a:r>
            <a:r>
              <a:rPr lang="en-US" dirty="0"/>
              <a:t> entry equals the number of edges connecting the pair of vertices. </a:t>
            </a:r>
          </a:p>
          <a:p>
            <a:pPr indent="0">
              <a:buNone/>
            </a:pPr>
            <a:r>
              <a:rPr lang="en-US" b="1" dirty="0"/>
              <a:t>Example</a:t>
            </a:r>
            <a:r>
              <a:rPr lang="en-US" dirty="0"/>
              <a:t>: We give the adjacency matrix of the pseudograph shown here using the ordering of vertices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p>
          <a:p>
            <a:pPr indent="0">
              <a:buNone/>
            </a:pPr>
            <a:endParaRPr lang="en-US" dirty="0"/>
          </a:p>
          <a:p>
            <a:pPr indent="0">
              <a:buNone/>
            </a:pPr>
            <a:r>
              <a:rPr lang="en-US" dirty="0"/>
              <a:t>  </a:t>
            </a:r>
          </a:p>
          <a:p>
            <a:pPr indent="0">
              <a:buNone/>
            </a:pPr>
            <a:r>
              <a:rPr lang="en-US" dirty="0"/>
              <a:t>  </a:t>
            </a:r>
          </a:p>
          <a:p>
            <a:pPr indent="0">
              <a:buNone/>
            </a:pPr>
            <a:r>
              <a:rPr lang="en-US" dirty="0"/>
              <a:t>  </a:t>
            </a:r>
          </a:p>
        </p:txBody>
      </p:sp>
    </p:spTree>
    <p:extLst>
      <p:ext uri="{BB962C8B-B14F-4D97-AF65-F5344CB8AC3E}">
        <p14:creationId xmlns:p14="http://schemas.microsoft.com/office/powerpoint/2010/main" val="3723089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688D48-0A7F-F875-6C0B-A988E88637FC}"/>
              </a:ext>
            </a:extLst>
          </p:cNvPr>
          <p:cNvSpPr/>
          <p:nvPr/>
        </p:nvSpPr>
        <p:spPr>
          <a:xfrm>
            <a:off x="1600200" y="2917825"/>
            <a:ext cx="3581400" cy="2339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Slide Number Placeholder 3">
            <a:extLst>
              <a:ext uri="{FF2B5EF4-FFF2-40B4-BE49-F238E27FC236}">
                <a16:creationId xmlns:a16="http://schemas.microsoft.com/office/drawing/2014/main" id="{18741A1C-BCCC-6D0C-2EBB-4548D25702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69A7953D-8650-45A3-A7A8-9C6EF0A5E2D4}" type="slidenum">
              <a:rPr lang="en-CA" altLang="en-US" sz="1400" smtClean="0">
                <a:solidFill>
                  <a:srgbClr val="00CCFF"/>
                </a:solidFill>
                <a:latin typeface="Times New Roman" panose="02020603050405020304" pitchFamily="18" charset="0"/>
              </a:rPr>
              <a:pPr>
                <a:spcBef>
                  <a:spcPct val="0"/>
                </a:spcBef>
              </a:pPr>
              <a:t>49</a:t>
            </a:fld>
            <a:endParaRPr lang="en-CA" altLang="en-US" sz="1400">
              <a:solidFill>
                <a:srgbClr val="00CCFF"/>
              </a:solidFill>
              <a:latin typeface="Times New Roman" panose="02020603050405020304" pitchFamily="18" charset="0"/>
            </a:endParaRPr>
          </a:p>
        </p:txBody>
      </p:sp>
      <p:sp>
        <p:nvSpPr>
          <p:cNvPr id="283650" name="Rectangle 2">
            <a:extLst>
              <a:ext uri="{FF2B5EF4-FFF2-40B4-BE49-F238E27FC236}">
                <a16:creationId xmlns:a16="http://schemas.microsoft.com/office/drawing/2014/main" id="{162D6FE6-E5B1-1749-8DA2-95CB8162C6FF}"/>
              </a:ext>
            </a:extLst>
          </p:cNvPr>
          <p:cNvSpPr>
            <a:spLocks noGrp="1" noChangeArrowheads="1"/>
          </p:cNvSpPr>
          <p:nvPr>
            <p:ph type="title"/>
          </p:nvPr>
        </p:nvSpPr>
        <p:spPr>
          <a:xfrm>
            <a:off x="228600" y="0"/>
            <a:ext cx="8610600" cy="838200"/>
          </a:xfrm>
        </p:spPr>
        <p:txBody>
          <a:bodyPr/>
          <a:lstStyle/>
          <a:p>
            <a:pPr eaLnBrk="1" hangingPunct="1">
              <a:defRPr/>
            </a:pPr>
            <a:r>
              <a:rPr lang="en-US" sz="3600" dirty="0"/>
              <a:t>Representing Directed Graphs</a:t>
            </a:r>
            <a:endParaRPr lang="en-CA" sz="3600" dirty="0"/>
          </a:p>
        </p:txBody>
      </p:sp>
      <p:sp>
        <p:nvSpPr>
          <p:cNvPr id="283665" name="Rectangle 17">
            <a:extLst>
              <a:ext uri="{FF2B5EF4-FFF2-40B4-BE49-F238E27FC236}">
                <a16:creationId xmlns:a16="http://schemas.microsoft.com/office/drawing/2014/main" id="{FF4E2631-3222-00DD-BF84-9E6DE5086A1A}"/>
              </a:ext>
            </a:extLst>
          </p:cNvPr>
          <p:cNvSpPr>
            <a:spLocks noGrp="1" noChangeArrowheads="1"/>
          </p:cNvSpPr>
          <p:nvPr>
            <p:ph type="body" idx="1"/>
          </p:nvPr>
        </p:nvSpPr>
        <p:spPr>
          <a:xfrm>
            <a:off x="228600" y="1066800"/>
            <a:ext cx="5638800" cy="2438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What is the adjacency matrix A</a:t>
            </a:r>
            <a:r>
              <a:rPr lang="en-US" sz="2800" baseline="-25000" dirty="0">
                <a:sym typeface="Symbol" pitchFamily="18" charset="2"/>
              </a:rPr>
              <a:t>G</a:t>
            </a:r>
            <a:r>
              <a:rPr lang="en-US" sz="2800" dirty="0">
                <a:sym typeface="Symbol" pitchFamily="18" charset="2"/>
              </a:rPr>
              <a:t> for the following directed graph G based on the order of vertices a, b, c, d ?</a:t>
            </a:r>
            <a:endParaRPr lang="en-US" sz="2800" dirty="0">
              <a:solidFill>
                <a:srgbClr val="66FF33"/>
              </a:solidFill>
              <a:sym typeface="Symbol" pitchFamily="18" charset="2"/>
            </a:endParaRPr>
          </a:p>
        </p:txBody>
      </p:sp>
      <p:sp>
        <p:nvSpPr>
          <p:cNvPr id="283666" name="Rectangle 18">
            <a:extLst>
              <a:ext uri="{FF2B5EF4-FFF2-40B4-BE49-F238E27FC236}">
                <a16:creationId xmlns:a16="http://schemas.microsoft.com/office/drawing/2014/main" id="{94EC3340-2495-7498-A1B4-C87B3BECC878}"/>
              </a:ext>
            </a:extLst>
          </p:cNvPr>
          <p:cNvSpPr>
            <a:spLocks noChangeArrowheads="1"/>
          </p:cNvSpPr>
          <p:nvPr/>
        </p:nvSpPr>
        <p:spPr bwMode="auto">
          <a:xfrm>
            <a:off x="228600" y="3733800"/>
            <a:ext cx="6248400" cy="5334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endParaRPr lang="en-US" dirty="0">
              <a:solidFill>
                <a:srgbClr val="7030A0"/>
              </a:solidFill>
              <a:effectLst>
                <a:outerShdw blurRad="38100" dist="38100" dir="2700000" algn="tl">
                  <a:srgbClr val="000000"/>
                </a:outerShdw>
              </a:effectLst>
              <a:sym typeface="Symbol" pitchFamily="18" charset="2"/>
            </a:endParaRPr>
          </a:p>
        </p:txBody>
      </p:sp>
      <p:graphicFrame>
        <p:nvGraphicFramePr>
          <p:cNvPr id="3" name="Object 19">
            <a:extLst>
              <a:ext uri="{FF2B5EF4-FFF2-40B4-BE49-F238E27FC236}">
                <a16:creationId xmlns:a16="http://schemas.microsoft.com/office/drawing/2014/main" id="{9DE337A0-9847-C283-0A99-EF8F5503F4B3}"/>
              </a:ext>
            </a:extLst>
          </p:cNvPr>
          <p:cNvGraphicFramePr>
            <a:graphicFrameLocks noChangeAspect="1"/>
          </p:cNvGraphicFramePr>
          <p:nvPr/>
        </p:nvGraphicFramePr>
        <p:xfrm>
          <a:off x="2146300" y="3124200"/>
          <a:ext cx="2563813" cy="1922463"/>
        </p:xfrm>
        <a:graphic>
          <a:graphicData uri="http://schemas.openxmlformats.org/presentationml/2006/ole">
            <mc:AlternateContent xmlns:mc="http://schemas.openxmlformats.org/markup-compatibility/2006">
              <mc:Choice xmlns:v="urn:schemas-microsoft-com:vml" Requires="v">
                <p:oleObj name="Equation" r:id="rId3" imgW="1126510" imgH="821710" progId="Equation.3">
                  <p:embed/>
                </p:oleObj>
              </mc:Choice>
              <mc:Fallback>
                <p:oleObj name="Equation" r:id="rId3" imgW="1126510" imgH="821710" progId="Equation.3">
                  <p:embed/>
                  <p:pic>
                    <p:nvPicPr>
                      <p:cNvPr id="3" name="Object 19">
                        <a:extLst>
                          <a:ext uri="{FF2B5EF4-FFF2-40B4-BE49-F238E27FC236}">
                            <a16:creationId xmlns:a16="http://schemas.microsoft.com/office/drawing/2014/main" id="{9DE337A0-9847-C283-0A99-EF8F5503F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3124200"/>
                        <a:ext cx="2563813"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7">
            <a:extLst>
              <a:ext uri="{FF2B5EF4-FFF2-40B4-BE49-F238E27FC236}">
                <a16:creationId xmlns:a16="http://schemas.microsoft.com/office/drawing/2014/main" id="{8223B700-77FD-E11A-4D44-57EAE709907A}"/>
              </a:ext>
            </a:extLst>
          </p:cNvPr>
          <p:cNvGrpSpPr>
            <a:grpSpLocks/>
          </p:cNvGrpSpPr>
          <p:nvPr/>
        </p:nvGrpSpPr>
        <p:grpSpPr bwMode="auto">
          <a:xfrm>
            <a:off x="6248400" y="827314"/>
            <a:ext cx="2895600" cy="2119313"/>
            <a:chOff x="3312" y="480"/>
            <a:chExt cx="1824" cy="1335"/>
          </a:xfrm>
        </p:grpSpPr>
        <p:sp>
          <p:nvSpPr>
            <p:cNvPr id="6" name="Text Box 18">
              <a:extLst>
                <a:ext uri="{FF2B5EF4-FFF2-40B4-BE49-F238E27FC236}">
                  <a16:creationId xmlns:a16="http://schemas.microsoft.com/office/drawing/2014/main" id="{5395F900-1131-F226-41D3-28383B36D07A}"/>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7" name="AutoShape 19">
              <a:extLst>
                <a:ext uri="{FF2B5EF4-FFF2-40B4-BE49-F238E27FC236}">
                  <a16:creationId xmlns:a16="http://schemas.microsoft.com/office/drawing/2014/main" id="{BB00DC02-1E22-397D-2E37-1E2BA489FC6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AutoShape 20">
              <a:extLst>
                <a:ext uri="{FF2B5EF4-FFF2-40B4-BE49-F238E27FC236}">
                  <a16:creationId xmlns:a16="http://schemas.microsoft.com/office/drawing/2014/main" id="{F664BE3C-0BA1-8C50-65E1-E948261BF85F}"/>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AutoShape 21">
              <a:extLst>
                <a:ext uri="{FF2B5EF4-FFF2-40B4-BE49-F238E27FC236}">
                  <a16:creationId xmlns:a16="http://schemas.microsoft.com/office/drawing/2014/main" id="{A2A251DF-928E-E047-8EB4-9AF9709DB591}"/>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AutoShape 22">
              <a:extLst>
                <a:ext uri="{FF2B5EF4-FFF2-40B4-BE49-F238E27FC236}">
                  <a16:creationId xmlns:a16="http://schemas.microsoft.com/office/drawing/2014/main" id="{93FAFD48-6F1B-0B6E-CFDC-8A27FE91FAF7}"/>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1" name="AutoShape 23">
              <a:extLst>
                <a:ext uri="{FF2B5EF4-FFF2-40B4-BE49-F238E27FC236}">
                  <a16:creationId xmlns:a16="http://schemas.microsoft.com/office/drawing/2014/main" id="{8B3F6B91-C1C0-40A4-DD5B-0C6CF8BD5ADF}"/>
                </a:ext>
              </a:extLst>
            </p:cNvPr>
            <p:cNvCxnSpPr>
              <a:cxnSpLocks noChangeShapeType="1"/>
              <a:stCxn id="9" idx="1"/>
              <a:endCxn id="10"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2" name="AutoShape 24">
              <a:extLst>
                <a:ext uri="{FF2B5EF4-FFF2-40B4-BE49-F238E27FC236}">
                  <a16:creationId xmlns:a16="http://schemas.microsoft.com/office/drawing/2014/main" id="{55497821-A5F6-60E9-3093-BC992895A030}"/>
                </a:ext>
              </a:extLst>
            </p:cNvPr>
            <p:cNvCxnSpPr>
              <a:cxnSpLocks noChangeShapeType="1"/>
              <a:stCxn id="8" idx="7"/>
              <a:endCxn id="10"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3" name="AutoShape 25">
              <a:extLst>
                <a:ext uri="{FF2B5EF4-FFF2-40B4-BE49-F238E27FC236}">
                  <a16:creationId xmlns:a16="http://schemas.microsoft.com/office/drawing/2014/main" id="{C5658958-AD62-D87D-1B7A-1CF0F52858A8}"/>
                </a:ext>
              </a:extLst>
            </p:cNvPr>
            <p:cNvCxnSpPr>
              <a:cxnSpLocks noChangeShapeType="1"/>
              <a:stCxn id="10"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4" name="AutoShape 26">
              <a:extLst>
                <a:ext uri="{FF2B5EF4-FFF2-40B4-BE49-F238E27FC236}">
                  <a16:creationId xmlns:a16="http://schemas.microsoft.com/office/drawing/2014/main" id="{07CBB2C8-631B-E72E-1E5F-23CE07E77039}"/>
                </a:ext>
              </a:extLst>
            </p:cNvPr>
            <p:cNvCxnSpPr>
              <a:cxnSpLocks noChangeShapeType="1"/>
              <a:stCxn id="8" idx="6"/>
              <a:endCxn id="9"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5" name="AutoShape 27">
              <a:extLst>
                <a:ext uri="{FF2B5EF4-FFF2-40B4-BE49-F238E27FC236}">
                  <a16:creationId xmlns:a16="http://schemas.microsoft.com/office/drawing/2014/main" id="{676A0ED6-F8E4-63E6-2079-46A10050E7FB}"/>
                </a:ext>
              </a:extLst>
            </p:cNvPr>
            <p:cNvCxnSpPr>
              <a:cxnSpLocks noChangeShapeType="1"/>
              <a:stCxn id="8" idx="5"/>
              <a:endCxn id="7"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16" name="Text Box 28">
              <a:extLst>
                <a:ext uri="{FF2B5EF4-FFF2-40B4-BE49-F238E27FC236}">
                  <a16:creationId xmlns:a16="http://schemas.microsoft.com/office/drawing/2014/main" id="{8424346B-5B50-D2B9-BA46-C60C81879DCE}"/>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17" name="Text Box 29">
              <a:extLst>
                <a:ext uri="{FF2B5EF4-FFF2-40B4-BE49-F238E27FC236}">
                  <a16:creationId xmlns:a16="http://schemas.microsoft.com/office/drawing/2014/main" id="{124ED8D3-2A9C-E7D9-53DE-60F51F60371D}"/>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18" name="Text Box 30">
              <a:extLst>
                <a:ext uri="{FF2B5EF4-FFF2-40B4-BE49-F238E27FC236}">
                  <a16:creationId xmlns:a16="http://schemas.microsoft.com/office/drawing/2014/main" id="{0C1C3889-3A3D-CB57-BF1E-A7B38D092715}"/>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sp>
        <p:nvSpPr>
          <p:cNvPr id="20" name="TextBox 19">
            <a:extLst>
              <a:ext uri="{FF2B5EF4-FFF2-40B4-BE49-F238E27FC236}">
                <a16:creationId xmlns:a16="http://schemas.microsoft.com/office/drawing/2014/main" id="{2299C067-74D9-8D36-33D4-91B57305BDDC}"/>
              </a:ext>
            </a:extLst>
          </p:cNvPr>
          <p:cNvSpPr txBox="1"/>
          <p:nvPr/>
        </p:nvSpPr>
        <p:spPr>
          <a:xfrm>
            <a:off x="201711" y="5486400"/>
            <a:ext cx="8328024" cy="1200329"/>
          </a:xfrm>
          <a:prstGeom prst="rect">
            <a:avLst/>
          </a:prstGeom>
          <a:noFill/>
        </p:spPr>
        <p:txBody>
          <a:bodyPr wrap="square">
            <a:spAutoFit/>
          </a:bodyPr>
          <a:lstStyle/>
          <a:p>
            <a:pPr marL="640080" lvl="2" indent="-365760"/>
            <a:r>
              <a:rPr lang="en-US" dirty="0"/>
              <a:t>The adjacency matrix for a directed graph does not have to be symmetric: there may not be an edge from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when there is an edge from </a:t>
            </a:r>
            <a:r>
              <a:rPr lang="en-US" i="1" dirty="0" err="1"/>
              <a:t>v</a:t>
            </a:r>
            <a:r>
              <a:rPr lang="en-US" i="1" baseline="-25000" dirty="0" err="1"/>
              <a:t>j</a:t>
            </a:r>
            <a:r>
              <a:rPr lang="en-US" i="1" dirty="0"/>
              <a:t> </a:t>
            </a:r>
            <a:r>
              <a:rPr lang="en-US" dirty="0"/>
              <a:t>to </a:t>
            </a:r>
            <a:r>
              <a:rPr lang="en-US" i="1" dirty="0"/>
              <a:t>v</a:t>
            </a:r>
            <a:r>
              <a:rPr lang="en-US" i="1" baseline="-25000" dirty="0"/>
              <a:t>i</a:t>
            </a:r>
            <a:r>
              <a:rPr lang="en-US" dirty="0"/>
              <a:t>. </a:t>
            </a:r>
          </a:p>
          <a:p>
            <a:pPr marL="640080" lvl="2" indent="-365760"/>
            <a:r>
              <a:rPr lang="en-US" dirty="0"/>
              <a:t>To represent directed multigraphs, the value of </a:t>
            </a:r>
            <a:r>
              <a:rPr lang="en-US" i="1" dirty="0" err="1"/>
              <a:t>a</a:t>
            </a:r>
            <a:r>
              <a:rPr lang="en-US" i="1" baseline="-25000" dirty="0" err="1"/>
              <a:t>ij</a:t>
            </a:r>
            <a:r>
              <a:rPr lang="en-US" dirty="0"/>
              <a:t> is the number of edges connecting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a:xfrm>
            <a:off x="566255" y="1905000"/>
            <a:ext cx="8229600" cy="4572000"/>
          </a:xfrm>
        </p:spPr>
        <p:txBody>
          <a:bodyPr>
            <a:normAutofit/>
          </a:bodyPr>
          <a:lstStyle/>
          <a:p>
            <a:r>
              <a:rPr lang="en-US" sz="2000" dirty="0"/>
              <a:t>In a </a:t>
            </a:r>
            <a:r>
              <a:rPr lang="en-US" sz="2000" i="1" dirty="0"/>
              <a:t>simple graph</a:t>
            </a:r>
            <a:r>
              <a:rPr lang="en-US" sz="2000" dirty="0"/>
              <a:t> each edge connects two different vertices and no two edges connect the same pair of vertices.</a:t>
            </a:r>
          </a:p>
          <a:p>
            <a:r>
              <a:rPr lang="en-US" sz="2000" i="1" dirty="0" err="1"/>
              <a:t>Multigraphs</a:t>
            </a:r>
            <a:r>
              <a:rPr lang="en-US" sz="2000" dirty="0"/>
              <a:t> may have multiple edges connecting the same two vertices. When </a:t>
            </a:r>
            <a:r>
              <a:rPr lang="en-US" sz="2000" i="1" dirty="0"/>
              <a:t>m</a:t>
            </a:r>
            <a:r>
              <a:rPr lang="en-US" sz="2000" dirty="0"/>
              <a:t> different edges connect the vertices </a:t>
            </a:r>
            <a:r>
              <a:rPr lang="en-US" sz="2000" i="1" dirty="0"/>
              <a:t>u </a:t>
            </a:r>
            <a:r>
              <a:rPr lang="en-US" sz="2000" dirty="0"/>
              <a:t>and</a:t>
            </a:r>
            <a:r>
              <a:rPr lang="en-US" sz="2000" i="1" dirty="0"/>
              <a:t> 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a:t>
            </a:r>
            <a:r>
              <a:rPr lang="en-US" sz="2000" dirty="0"/>
              <a:t> </a:t>
            </a:r>
            <a:r>
              <a:rPr lang="en-US" sz="2000" i="1" dirty="0"/>
              <a:t>m</a:t>
            </a:r>
            <a:r>
              <a:rPr lang="en-US" sz="2000" dirty="0"/>
              <a:t>. </a:t>
            </a:r>
          </a:p>
          <a:p>
            <a:r>
              <a:rPr lang="en-US" sz="2000" dirty="0"/>
              <a:t>An edge that connects a vertex to itself is called a </a:t>
            </a:r>
            <a:r>
              <a:rPr lang="en-US" sz="2000" i="1" dirty="0"/>
              <a:t>loop</a:t>
            </a:r>
            <a:r>
              <a:rPr lang="en-US" sz="2000" dirty="0"/>
              <a:t>.</a:t>
            </a:r>
          </a:p>
          <a:p>
            <a:r>
              <a:rPr lang="en-US" sz="2000" dirty="0"/>
              <a:t>A </a:t>
            </a:r>
            <a:r>
              <a:rPr lang="en-US" sz="2000" i="1" dirty="0" err="1"/>
              <a:t>pseudograph</a:t>
            </a:r>
            <a:r>
              <a:rPr lang="en-US" sz="2000" dirty="0"/>
              <a:t> may include loops, as well as multiple edges connecting the same pair of vertices.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p:txBody>
      </p:sp>
      <p:sp>
        <p:nvSpPr>
          <p:cNvPr id="21" name="TextBox 20"/>
          <p:cNvSpPr txBox="1"/>
          <p:nvPr/>
        </p:nvSpPr>
        <p:spPr>
          <a:xfrm>
            <a:off x="5334000" y="4987118"/>
            <a:ext cx="3535680" cy="1182375"/>
          </a:xfrm>
          <a:prstGeom prst="rect">
            <a:avLst/>
          </a:prstGeom>
          <a:noFill/>
          <a:ln>
            <a:solidFill>
              <a:schemeClr val="accent1"/>
            </a:solidFill>
          </a:ln>
        </p:spPr>
        <p:txBody>
          <a:bodyPr wrap="square" rtlCol="0">
            <a:spAutoFit/>
          </a:bodyPr>
          <a:lstStyle/>
          <a:p>
            <a:pPr>
              <a:lnSpc>
                <a:spcPts val="1700"/>
              </a:lnSpc>
            </a:pPr>
            <a:r>
              <a:rPr lang="en-US" sz="1600" b="1" dirty="0"/>
              <a:t>Remark</a:t>
            </a:r>
            <a:r>
              <a:rPr lang="en-US" sz="1600" dirty="0"/>
              <a:t>: There is no standard terminology for graph theory. So, it is crucial that you understand the terminology being used whenever you read material about graphs.</a:t>
            </a:r>
          </a:p>
        </p:txBody>
      </p:sp>
      <p:sp>
        <p:nvSpPr>
          <p:cNvPr id="22" name="TextBox 21"/>
          <p:cNvSpPr txBox="1"/>
          <p:nvPr/>
        </p:nvSpPr>
        <p:spPr>
          <a:xfrm>
            <a:off x="533400" y="4885011"/>
            <a:ext cx="2079344" cy="970779"/>
          </a:xfrm>
          <a:prstGeom prst="rect">
            <a:avLst/>
          </a:prstGeom>
          <a:noFill/>
        </p:spPr>
        <p:txBody>
          <a:bodyPr wrap="square" rtlCol="0">
            <a:spAutoFit/>
          </a:bodyPr>
          <a:lstStyle/>
          <a:p>
            <a:pPr>
              <a:lnSpc>
                <a:spcPts val="1700"/>
              </a:lnSpc>
            </a:pPr>
            <a:r>
              <a:rPr lang="en-US" b="1" dirty="0"/>
              <a:t>Example: </a:t>
            </a:r>
          </a:p>
          <a:p>
            <a:pPr>
              <a:lnSpc>
                <a:spcPts val="1700"/>
              </a:lnSpc>
            </a:pPr>
            <a:r>
              <a:rPr lang="en-US" dirty="0"/>
              <a:t>This </a:t>
            </a:r>
            <a:r>
              <a:rPr lang="en-US" dirty="0" err="1"/>
              <a:t>pseudograph</a:t>
            </a:r>
            <a:r>
              <a:rPr lang="en-US" dirty="0"/>
              <a:t> has both multiple edges and a loop.</a:t>
            </a:r>
          </a:p>
        </p:txBody>
      </p:sp>
      <p:grpSp>
        <p:nvGrpSpPr>
          <p:cNvPr id="33" name="Group 32"/>
          <p:cNvGrpSpPr/>
          <p:nvPr/>
        </p:nvGrpSpPr>
        <p:grpSpPr>
          <a:xfrm>
            <a:off x="2612744" y="4689782"/>
            <a:ext cx="2481975" cy="1658899"/>
            <a:chOff x="1197412" y="4729300"/>
            <a:chExt cx="2481975" cy="1658899"/>
          </a:xfrm>
        </p:grpSpPr>
        <p:grpSp>
          <p:nvGrpSpPr>
            <p:cNvPr id="31" name="Group 30"/>
            <p:cNvGrpSpPr/>
            <p:nvPr/>
          </p:nvGrpSpPr>
          <p:grpSpPr>
            <a:xfrm>
              <a:off x="1197412" y="4729300"/>
              <a:ext cx="2481975" cy="1658899"/>
              <a:chOff x="1197412" y="4729300"/>
              <a:chExt cx="2481975" cy="1658899"/>
            </a:xfrm>
          </p:grpSpPr>
          <p:grpSp>
            <p:nvGrpSpPr>
              <p:cNvPr id="5" name="Group 4"/>
              <p:cNvGrpSpPr/>
              <p:nvPr/>
            </p:nvGrpSpPr>
            <p:grpSpPr>
              <a:xfrm>
                <a:off x="1565113" y="4729300"/>
                <a:ext cx="1838500" cy="1658899"/>
                <a:chOff x="2971800" y="1981200"/>
                <a:chExt cx="3048000" cy="2438400"/>
              </a:xfrm>
            </p:grpSpPr>
            <p:sp>
              <p:nvSpPr>
                <p:cNvPr id="9" name="Oval 8"/>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1" idx="2"/>
                </p:cNvCxnSpPr>
                <p:nvPr/>
              </p:nvCxnSpPr>
              <p:spPr>
                <a:xfrm flipV="1">
                  <a:off x="3276600" y="2400300"/>
                  <a:ext cx="2286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4"/>
                  <a:endCxn id="10"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97412" y="4884822"/>
                <a:ext cx="275775" cy="251265"/>
              </a:xfrm>
              <a:prstGeom prst="rect">
                <a:avLst/>
              </a:prstGeom>
              <a:noFill/>
            </p:spPr>
            <p:txBody>
              <a:bodyPr wrap="square" rtlCol="0">
                <a:spAutoFit/>
              </a:bodyPr>
              <a:lstStyle/>
              <a:p>
                <a:r>
                  <a:rPr lang="en-US" i="1" dirty="0"/>
                  <a:t>a</a:t>
                </a:r>
              </a:p>
            </p:txBody>
          </p:sp>
          <p:sp>
            <p:nvSpPr>
              <p:cNvPr id="7" name="TextBox 6"/>
              <p:cNvSpPr txBox="1"/>
              <p:nvPr/>
            </p:nvSpPr>
            <p:spPr>
              <a:xfrm>
                <a:off x="3403612" y="4884822"/>
                <a:ext cx="275775" cy="251265"/>
              </a:xfrm>
              <a:prstGeom prst="rect">
                <a:avLst/>
              </a:prstGeom>
              <a:noFill/>
            </p:spPr>
            <p:txBody>
              <a:bodyPr wrap="square" rtlCol="0">
                <a:spAutoFit/>
              </a:bodyPr>
              <a:lstStyle/>
              <a:p>
                <a:r>
                  <a:rPr lang="en-US" i="1" dirty="0"/>
                  <a:t>b</a:t>
                </a:r>
              </a:p>
            </p:txBody>
          </p:sp>
          <p:sp>
            <p:nvSpPr>
              <p:cNvPr id="8" name="TextBox 7"/>
              <p:cNvSpPr txBox="1"/>
              <p:nvPr/>
            </p:nvSpPr>
            <p:spPr>
              <a:xfrm>
                <a:off x="2806100" y="6128996"/>
                <a:ext cx="275775" cy="251265"/>
              </a:xfrm>
              <a:prstGeom prst="rect">
                <a:avLst/>
              </a:prstGeom>
              <a:noFill/>
            </p:spPr>
            <p:txBody>
              <a:bodyPr wrap="square" rtlCol="0">
                <a:spAutoFit/>
              </a:bodyPr>
              <a:lstStyle/>
              <a:p>
                <a:r>
                  <a:rPr lang="en-US" i="1" dirty="0"/>
                  <a:t>c</a:t>
                </a:r>
              </a:p>
            </p:txBody>
          </p:sp>
        </p:grpSp>
        <p:sp>
          <p:nvSpPr>
            <p:cNvPr id="27" name="Freeform 26"/>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139" y="0"/>
            <a:ext cx="5523722" cy="1143000"/>
          </a:xfrm>
        </p:spPr>
        <p:txBody>
          <a:bodyPr>
            <a:normAutofit/>
          </a:bodyPr>
          <a:lstStyle/>
          <a:p>
            <a:r>
              <a:rPr lang="en-US" sz="3600" dirty="0"/>
              <a:t>Representation of Graphs: </a:t>
            </a:r>
            <a:br>
              <a:rPr lang="en-US" sz="3600" dirty="0"/>
            </a:br>
            <a:r>
              <a:rPr lang="en-US" sz="3600" dirty="0"/>
              <a:t>Incidence Matrices</a:t>
            </a:r>
          </a:p>
        </p:txBody>
      </p:sp>
      <p:sp>
        <p:nvSpPr>
          <p:cNvPr id="3" name="Content Placeholder 2"/>
          <p:cNvSpPr>
            <a:spLocks noGrp="1"/>
          </p:cNvSpPr>
          <p:nvPr>
            <p:ph idx="1"/>
          </p:nvPr>
        </p:nvSpPr>
        <p:spPr/>
        <p:txBody>
          <a:bodyPr/>
          <a:lstStyle/>
          <a:p>
            <a:pPr indent="0">
              <a:buNone/>
            </a:pPr>
            <a:r>
              <a:rPr lang="en-US" b="1" dirty="0"/>
              <a:t>Definition</a:t>
            </a:r>
            <a:r>
              <a:rPr lang="en-US" dirty="0"/>
              <a:t>: Let  </a:t>
            </a:r>
            <a:r>
              <a:rPr lang="en-US" i="1" dirty="0"/>
              <a:t>G</a:t>
            </a:r>
            <a:r>
              <a:rPr lang="en-US" dirty="0"/>
              <a:t> = (</a:t>
            </a:r>
            <a:r>
              <a:rPr lang="en-US" i="1" dirty="0"/>
              <a:t>V</a:t>
            </a:r>
            <a:r>
              <a:rPr lang="en-US" dirty="0"/>
              <a:t>, </a:t>
            </a:r>
            <a:r>
              <a:rPr lang="en-US" i="1" dirty="0"/>
              <a:t>E</a:t>
            </a:r>
            <a:r>
              <a:rPr lang="en-US" dirty="0"/>
              <a:t>) be an undirected graph with vertices where </a:t>
            </a:r>
            <a:r>
              <a:rPr lang="en-US" i="1" dirty="0"/>
              <a:t>v</a:t>
            </a:r>
            <a:r>
              <a:rPr lang="en-US" baseline="-25000" dirty="0">
                <a:latin typeface="Cambria Math" pitchFamily="18" charset="0"/>
                <a:ea typeface="Cambria Math" pitchFamily="18" charset="0"/>
              </a:rPr>
              <a:t>1</a:t>
            </a:r>
            <a:r>
              <a:rPr lang="en-US" dirty="0"/>
              <a:t>, </a:t>
            </a:r>
            <a:r>
              <a:rPr lang="en-US" i="1" dirty="0"/>
              <a:t>v</a:t>
            </a:r>
            <a:r>
              <a:rPr lang="en-US" baseline="-25000" dirty="0">
                <a:latin typeface="Cambria Math" pitchFamily="18" charset="0"/>
                <a:ea typeface="Cambria Math" pitchFamily="18" charset="0"/>
              </a:rPr>
              <a:t>2</a:t>
            </a:r>
            <a:r>
              <a:rPr lang="en-US" dirty="0"/>
              <a:t>, … </a:t>
            </a:r>
            <a:r>
              <a:rPr lang="en-US" i="1" dirty="0" err="1"/>
              <a:t>v</a:t>
            </a:r>
            <a:r>
              <a:rPr lang="en-US" i="1" baseline="-25000" dirty="0" err="1">
                <a:latin typeface="Cambria Math" pitchFamily="18" charset="0"/>
                <a:ea typeface="Cambria Math" pitchFamily="18" charset="0"/>
              </a:rPr>
              <a:t>n</a:t>
            </a:r>
            <a:r>
              <a:rPr lang="en-US" dirty="0"/>
              <a:t>  and edges                        </a:t>
            </a:r>
            <a:r>
              <a:rPr lang="en-US" i="1" dirty="0"/>
              <a:t>e</a:t>
            </a:r>
            <a:r>
              <a:rPr lang="en-US" baseline="-25000" dirty="0">
                <a:latin typeface="Cambria Math" pitchFamily="18" charset="0"/>
                <a:ea typeface="Cambria Math" pitchFamily="18" charset="0"/>
              </a:rPr>
              <a:t>1</a:t>
            </a:r>
            <a:r>
              <a:rPr lang="en-US" dirty="0"/>
              <a:t>, </a:t>
            </a:r>
            <a:r>
              <a:rPr lang="en-US" i="1" dirty="0"/>
              <a:t>e</a:t>
            </a:r>
            <a:r>
              <a:rPr lang="en-US" baseline="-25000" dirty="0">
                <a:latin typeface="Cambria Math" pitchFamily="18" charset="0"/>
                <a:ea typeface="Cambria Math" pitchFamily="18" charset="0"/>
              </a:rPr>
              <a:t>2</a:t>
            </a:r>
            <a:r>
              <a:rPr lang="en-US" dirty="0"/>
              <a:t>, … </a:t>
            </a:r>
            <a:r>
              <a:rPr lang="en-US" i="1" dirty="0" err="1"/>
              <a:t>e</a:t>
            </a:r>
            <a:r>
              <a:rPr lang="en-US" i="1" baseline="-25000" dirty="0" err="1">
                <a:latin typeface="Cambria Math" pitchFamily="18" charset="0"/>
                <a:ea typeface="Cambria Math" pitchFamily="18" charset="0"/>
              </a:rPr>
              <a:t>m</a:t>
            </a:r>
            <a:r>
              <a:rPr lang="en-US" dirty="0"/>
              <a:t>.  The incidence matrix with respect to the ordering of </a:t>
            </a:r>
            <a:r>
              <a:rPr lang="en-US" i="1" dirty="0"/>
              <a:t>V</a:t>
            </a:r>
            <a:r>
              <a:rPr lang="en-US" dirty="0"/>
              <a:t> and </a:t>
            </a:r>
            <a:r>
              <a:rPr lang="en-US" i="1" dirty="0"/>
              <a:t>E </a:t>
            </a:r>
            <a:r>
              <a:rPr lang="en-US" dirty="0"/>
              <a:t>is the</a:t>
            </a:r>
            <a:r>
              <a:rPr lang="en-US" i="1" dirty="0"/>
              <a:t> n ×</a:t>
            </a:r>
            <a:r>
              <a:rPr lang="en-US" dirty="0"/>
              <a:t> </a:t>
            </a:r>
            <a:r>
              <a:rPr lang="en-US" i="1" dirty="0"/>
              <a:t>m</a:t>
            </a:r>
            <a:r>
              <a:rPr lang="en-US" dirty="0"/>
              <a:t>  matrix </a:t>
            </a:r>
            <a:r>
              <a:rPr lang="en-US" b="1" dirty="0"/>
              <a:t>M</a:t>
            </a:r>
            <a:r>
              <a:rPr lang="en-US" dirty="0"/>
              <a:t> = [</a:t>
            </a:r>
            <a:r>
              <a:rPr lang="en-US" i="1" dirty="0" err="1"/>
              <a:t>m</a:t>
            </a:r>
            <a:r>
              <a:rPr lang="en-US" i="1" baseline="-25000" dirty="0" err="1"/>
              <a:t>ij</a:t>
            </a:r>
            <a:r>
              <a:rPr lang="en-US" dirty="0"/>
              <a:t>], where</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5210" y="3962400"/>
            <a:ext cx="5084445" cy="609600"/>
          </a:xfrm>
          <a:prstGeom prst="rect">
            <a:avLst/>
          </a:prstGeom>
        </p:spPr>
      </p:pic>
      <p:sp>
        <p:nvSpPr>
          <p:cNvPr id="4" name="Rectangle 6">
            <a:extLst>
              <a:ext uri="{FF2B5EF4-FFF2-40B4-BE49-F238E27FC236}">
                <a16:creationId xmlns:a16="http://schemas.microsoft.com/office/drawing/2014/main" id="{BFCE7D9B-C6C0-EB25-4B01-BFD64F8D1AAC}"/>
              </a:ext>
            </a:extLst>
          </p:cNvPr>
          <p:cNvSpPr>
            <a:spLocks noChangeArrowheads="1"/>
          </p:cNvSpPr>
          <p:nvPr/>
        </p:nvSpPr>
        <p:spPr bwMode="auto">
          <a:xfrm>
            <a:off x="381000" y="5410200"/>
            <a:ext cx="8686800" cy="1066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Note:</a:t>
            </a:r>
            <a:r>
              <a:rPr lang="en-US" dirty="0">
                <a:solidFill>
                  <a:srgbClr val="7030A0"/>
                </a:solidFill>
                <a:effectLst>
                  <a:outerShdw blurRad="38100" dist="38100" dir="2700000" algn="tl">
                    <a:srgbClr val="000000"/>
                  </a:outerShdw>
                </a:effectLst>
                <a:sym typeface="Symbol" pitchFamily="18" charset="2"/>
              </a:rPr>
              <a:t> </a:t>
            </a:r>
            <a:r>
              <a:rPr lang="en-US" dirty="0">
                <a:effectLst>
                  <a:outerShdw blurRad="38100" dist="38100" dir="2700000" algn="tl">
                    <a:srgbClr val="000000"/>
                  </a:outerShdw>
                </a:effectLst>
                <a:sym typeface="Symbol" pitchFamily="18" charset="2"/>
              </a:rPr>
              <a:t>Incidence matrices of undirected graphs contain two 1s per column for edges connecting two vertices and one 1 per column for loops.</a:t>
            </a:r>
          </a:p>
        </p:txBody>
      </p:sp>
    </p:spTree>
    <p:extLst>
      <p:ext uri="{BB962C8B-B14F-4D97-AF65-F5344CB8AC3E}">
        <p14:creationId xmlns:p14="http://schemas.microsoft.com/office/powerpoint/2010/main" val="17469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43"/>
            <a:ext cx="8229600" cy="511302"/>
          </a:xfrm>
        </p:spPr>
        <p:txBody>
          <a:bodyPr>
            <a:normAutofit fontScale="90000"/>
          </a:bodyPr>
          <a:lstStyle/>
          <a:p>
            <a:r>
              <a:rPr lang="en-US" sz="3600" dirty="0"/>
              <a:t>Incidence Matrices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532"/>
            <a:ext cx="2819400" cy="2030783"/>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0844" y="4440780"/>
            <a:ext cx="3026979" cy="2030783"/>
          </a:xfrm>
        </p:spPr>
      </p:pic>
      <p:sp>
        <p:nvSpPr>
          <p:cNvPr id="6" name="TextBox 5"/>
          <p:cNvSpPr txBox="1"/>
          <p:nvPr/>
        </p:nvSpPr>
        <p:spPr>
          <a:xfrm>
            <a:off x="294334" y="1017670"/>
            <a:ext cx="6019800" cy="369332"/>
          </a:xfrm>
          <a:prstGeom prst="rect">
            <a:avLst/>
          </a:prstGeom>
          <a:noFill/>
        </p:spPr>
        <p:txBody>
          <a:bodyPr wrap="square" rtlCol="0">
            <a:spAutoFit/>
          </a:bodyPr>
          <a:lstStyle/>
          <a:p>
            <a:r>
              <a:rPr lang="en-US" b="1" dirty="0"/>
              <a:t>Example</a:t>
            </a:r>
            <a:r>
              <a:rPr lang="en-US" dirty="0"/>
              <a:t>:  Simple Graph and Incidence Matrix</a:t>
            </a: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04234" y="1821989"/>
            <a:ext cx="2593771" cy="1607011"/>
          </a:xfrm>
          <a:prstGeom prst="rect">
            <a:avLst/>
          </a:prstGeom>
        </p:spPr>
      </p:pic>
      <p:sp>
        <p:nvSpPr>
          <p:cNvPr id="4" name="TextBox 3"/>
          <p:cNvSpPr txBox="1"/>
          <p:nvPr/>
        </p:nvSpPr>
        <p:spPr>
          <a:xfrm>
            <a:off x="6096000" y="1933901"/>
            <a:ext cx="3048000" cy="1477328"/>
          </a:xfrm>
          <a:prstGeom prst="rect">
            <a:avLst/>
          </a:prstGeom>
          <a:noFill/>
        </p:spPr>
        <p:txBody>
          <a:bodyPr wrap="square" rtlCol="0">
            <a:spAutoFit/>
          </a:bodyPr>
          <a:lstStyle/>
          <a:p>
            <a:r>
              <a:rPr lang="en-US" i="1" dirty="0"/>
              <a:t>The rows going from top to bottom represent v</a:t>
            </a:r>
            <a:r>
              <a:rPr lang="en-US" baseline="-25000" dirty="0">
                <a:latin typeface="Cambria Math" pitchFamily="18" charset="0"/>
                <a:ea typeface="Cambria Math" pitchFamily="18" charset="0"/>
              </a:rPr>
              <a:t>1</a:t>
            </a:r>
            <a:r>
              <a:rPr lang="en-US" dirty="0"/>
              <a:t> </a:t>
            </a:r>
            <a:r>
              <a:rPr lang="en-US" i="1" dirty="0"/>
              <a:t>through v</a:t>
            </a:r>
            <a:r>
              <a:rPr lang="en-US" baseline="-25000" dirty="0">
                <a:latin typeface="Cambria Math" pitchFamily="18" charset="0"/>
                <a:ea typeface="Cambria Math" pitchFamily="18" charset="0"/>
              </a:rPr>
              <a:t>5</a:t>
            </a:r>
            <a:r>
              <a:rPr lang="en-US" dirty="0"/>
              <a:t> </a:t>
            </a:r>
            <a:r>
              <a:rPr lang="en-US" i="1" dirty="0"/>
              <a:t>and the columns going from left to right represent e</a:t>
            </a:r>
            <a:r>
              <a:rPr lang="en-US" baseline="-25000" dirty="0">
                <a:latin typeface="Cambria Math" pitchFamily="18" charset="0"/>
                <a:ea typeface="Cambria Math" pitchFamily="18" charset="0"/>
              </a:rPr>
              <a:t>1</a:t>
            </a:r>
            <a:r>
              <a:rPr lang="en-US" dirty="0"/>
              <a:t> </a:t>
            </a:r>
            <a:r>
              <a:rPr lang="en-US" i="1" dirty="0"/>
              <a:t>through</a:t>
            </a:r>
            <a:r>
              <a:rPr lang="en-US" dirty="0"/>
              <a:t> </a:t>
            </a:r>
            <a:r>
              <a:rPr lang="en-US" i="1" dirty="0"/>
              <a:t>e</a:t>
            </a:r>
            <a:r>
              <a:rPr lang="en-US" baseline="-25000" dirty="0">
                <a:latin typeface="Cambria Math" pitchFamily="18" charset="0"/>
                <a:ea typeface="Cambria Math" pitchFamily="18" charset="0"/>
              </a:rPr>
              <a:t>6</a:t>
            </a:r>
            <a:r>
              <a:rPr lang="en-US" dirty="0"/>
              <a:t>.</a:t>
            </a:r>
          </a:p>
        </p:txBody>
      </p:sp>
      <p:sp>
        <p:nvSpPr>
          <p:cNvPr id="9" name="TextBox 8"/>
          <p:cNvSpPr txBox="1"/>
          <p:nvPr/>
        </p:nvSpPr>
        <p:spPr>
          <a:xfrm>
            <a:off x="304800" y="3863987"/>
            <a:ext cx="6019800" cy="369332"/>
          </a:xfrm>
          <a:prstGeom prst="rect">
            <a:avLst/>
          </a:prstGeom>
          <a:noFill/>
        </p:spPr>
        <p:txBody>
          <a:bodyPr wrap="square" rtlCol="0">
            <a:spAutoFit/>
          </a:bodyPr>
          <a:lstStyle/>
          <a:p>
            <a:r>
              <a:rPr lang="en-US" b="1" dirty="0"/>
              <a:t>Example</a:t>
            </a:r>
            <a:r>
              <a:rPr lang="en-US" dirty="0"/>
              <a:t>:  </a:t>
            </a:r>
            <a:r>
              <a:rPr lang="en-US" dirty="0" err="1"/>
              <a:t>Pseudograph</a:t>
            </a:r>
            <a:r>
              <a:rPr lang="en-US" dirty="0"/>
              <a:t> and Incidence Matrix</a:t>
            </a:r>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86200" y="4568991"/>
            <a:ext cx="3177400" cy="1503894"/>
          </a:xfrm>
          <a:prstGeom prst="rect">
            <a:avLst/>
          </a:prstGeom>
        </p:spPr>
      </p:pic>
    </p:spTree>
    <p:extLst>
      <p:ext uri="{BB962C8B-B14F-4D97-AF65-F5344CB8AC3E}">
        <p14:creationId xmlns:p14="http://schemas.microsoft.com/office/powerpoint/2010/main" val="1515828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1B879571-E9C8-6ED8-A08C-51AEAE2EB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81AD90A-840C-41C2-AC1D-AB53E25CD5FA}" type="slidenum">
              <a:rPr lang="en-CA" altLang="en-US" sz="1400" smtClean="0">
                <a:solidFill>
                  <a:srgbClr val="00CCFF"/>
                </a:solidFill>
                <a:latin typeface="Times New Roman" panose="02020603050405020304" pitchFamily="18" charset="0"/>
              </a:rPr>
              <a:pPr>
                <a:spcBef>
                  <a:spcPct val="0"/>
                </a:spcBef>
              </a:pPr>
              <a:t>52</a:t>
            </a:fld>
            <a:endParaRPr lang="en-CA" altLang="en-US" sz="1400">
              <a:solidFill>
                <a:srgbClr val="00CCFF"/>
              </a:solidFill>
              <a:latin typeface="Times New Roman" panose="02020603050405020304" pitchFamily="18" charset="0"/>
            </a:endParaRPr>
          </a:p>
        </p:txBody>
      </p:sp>
      <p:pic>
        <p:nvPicPr>
          <p:cNvPr id="20483" name="Picture 4">
            <a:extLst>
              <a:ext uri="{FF2B5EF4-FFF2-40B4-BE49-F238E27FC236}">
                <a16:creationId xmlns:a16="http://schemas.microsoft.com/office/drawing/2014/main" id="{032C4E1C-500B-633A-D6AA-1A9C958E1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14325"/>
            <a:ext cx="76676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B61E924C-9F19-ECCA-A04E-15F7977D81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FCF3AD4A-4957-4484-AAE6-85F8B0D5EEB5}" type="slidenum">
              <a:rPr lang="en-CA" altLang="en-US" sz="1400" smtClean="0">
                <a:solidFill>
                  <a:srgbClr val="00CCFF"/>
                </a:solidFill>
                <a:latin typeface="Times New Roman" panose="02020603050405020304" pitchFamily="18" charset="0"/>
              </a:rPr>
              <a:pPr>
                <a:spcBef>
                  <a:spcPct val="0"/>
                </a:spcBef>
              </a:pPr>
              <a:t>53</a:t>
            </a:fld>
            <a:endParaRPr lang="en-CA" altLang="en-US" sz="1400">
              <a:solidFill>
                <a:srgbClr val="00CCFF"/>
              </a:solidFill>
              <a:latin typeface="Times New Roman" panose="02020603050405020304" pitchFamily="18" charset="0"/>
            </a:endParaRPr>
          </a:p>
        </p:txBody>
      </p:sp>
      <p:pic>
        <p:nvPicPr>
          <p:cNvPr id="21507" name="Picture 2">
            <a:extLst>
              <a:ext uri="{FF2B5EF4-FFF2-40B4-BE49-F238E27FC236}">
                <a16:creationId xmlns:a16="http://schemas.microsoft.com/office/drawing/2014/main" id="{B7EFE6B5-C22E-F3A6-24F2-68356AF06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2149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F0A7392-60B3-53A8-EFAD-C8A560755E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A8906BA-F3B2-457A-9E3B-2EA6E538C7B2}" type="slidenum">
              <a:rPr lang="en-CA" altLang="en-US" sz="1400" smtClean="0">
                <a:solidFill>
                  <a:srgbClr val="00CCFF"/>
                </a:solidFill>
                <a:latin typeface="Times New Roman" panose="02020603050405020304" pitchFamily="18" charset="0"/>
              </a:rPr>
              <a:pPr>
                <a:spcBef>
                  <a:spcPct val="0"/>
                </a:spcBef>
              </a:pPr>
              <a:t>54</a:t>
            </a:fld>
            <a:endParaRPr lang="en-CA" altLang="en-US" sz="1400">
              <a:solidFill>
                <a:srgbClr val="00CCFF"/>
              </a:solidFill>
              <a:latin typeface="Times New Roman" panose="02020603050405020304" pitchFamily="18" charset="0"/>
            </a:endParaRPr>
          </a:p>
        </p:txBody>
      </p:sp>
      <p:sp>
        <p:nvSpPr>
          <p:cNvPr id="290818" name="Rectangle 2">
            <a:extLst>
              <a:ext uri="{FF2B5EF4-FFF2-40B4-BE49-F238E27FC236}">
                <a16:creationId xmlns:a16="http://schemas.microsoft.com/office/drawing/2014/main" id="{986C711E-4EB5-24E9-C990-01A010A10E74}"/>
              </a:ext>
            </a:extLst>
          </p:cNvPr>
          <p:cNvSpPr>
            <a:spLocks noGrp="1" noChangeArrowheads="1"/>
          </p:cNvSpPr>
          <p:nvPr>
            <p:ph type="title"/>
          </p:nvPr>
        </p:nvSpPr>
        <p:spPr>
          <a:xfrm>
            <a:off x="228600" y="0"/>
            <a:ext cx="8610600" cy="990600"/>
          </a:xfrm>
        </p:spPr>
        <p:txBody>
          <a:bodyPr/>
          <a:lstStyle/>
          <a:p>
            <a:pPr eaLnBrk="1" hangingPunct="1">
              <a:defRPr/>
            </a:pPr>
            <a:r>
              <a:rPr lang="en-US" sz="3600" dirty="0"/>
              <a:t>Isomorphism of Graphs</a:t>
            </a:r>
            <a:endParaRPr lang="en-CA" sz="3600" dirty="0"/>
          </a:p>
        </p:txBody>
      </p:sp>
      <p:sp>
        <p:nvSpPr>
          <p:cNvPr id="290819" name="Rectangle 3">
            <a:extLst>
              <a:ext uri="{FF2B5EF4-FFF2-40B4-BE49-F238E27FC236}">
                <a16:creationId xmlns:a16="http://schemas.microsoft.com/office/drawing/2014/main" id="{6FAC7186-9860-6ADB-0DB2-3408FA88E998}"/>
              </a:ext>
            </a:extLst>
          </p:cNvPr>
          <p:cNvSpPr>
            <a:spLocks noGrp="1" noChangeArrowheads="1"/>
          </p:cNvSpPr>
          <p:nvPr>
            <p:ph type="body" idx="1"/>
          </p:nvPr>
        </p:nvSpPr>
        <p:spPr>
          <a:xfrm>
            <a:off x="228600" y="1143000"/>
            <a:ext cx="8763000" cy="5029200"/>
          </a:xfrm>
        </p:spPr>
        <p:txBody>
          <a:bodyPr/>
          <a:lstStyle/>
          <a:p>
            <a:pPr marL="0" indent="0" eaLnBrk="1" hangingPunct="1">
              <a:spcAft>
                <a:spcPct val="20000"/>
              </a:spcAft>
              <a:buNone/>
              <a:defRPr/>
            </a:pPr>
            <a:r>
              <a:rPr lang="en-US" sz="2800" b="1" dirty="0">
                <a:solidFill>
                  <a:srgbClr val="7030A0"/>
                </a:solidFill>
                <a:sym typeface="Symbol" pitchFamily="18" charset="2"/>
              </a:rPr>
              <a:t>Definition:</a:t>
            </a:r>
            <a:r>
              <a:rPr lang="en-US" sz="2800" dirty="0">
                <a:sym typeface="Symbol" pitchFamily="18" charset="2"/>
              </a:rPr>
              <a:t> The simple graphs G</a:t>
            </a:r>
            <a:r>
              <a:rPr lang="en-US" sz="2800" baseline="-25000" dirty="0">
                <a:sym typeface="Symbol" pitchFamily="18" charset="2"/>
              </a:rPr>
              <a:t>1</a:t>
            </a:r>
            <a:r>
              <a:rPr lang="en-US" sz="2800" dirty="0">
                <a:sym typeface="Symbol" pitchFamily="18" charset="2"/>
              </a:rPr>
              <a:t> = (V</a:t>
            </a:r>
            <a:r>
              <a:rPr lang="en-US" sz="2800" baseline="-25000" dirty="0">
                <a:sym typeface="Symbol" pitchFamily="18" charset="2"/>
              </a:rPr>
              <a:t>1</a:t>
            </a:r>
            <a:r>
              <a:rPr lang="en-US" sz="2800" dirty="0">
                <a:sym typeface="Symbol" pitchFamily="18" charset="2"/>
              </a:rPr>
              <a:t>, E</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 (V</a:t>
            </a:r>
            <a:r>
              <a:rPr lang="en-US" sz="2800" baseline="-25000" dirty="0">
                <a:sym typeface="Symbol" pitchFamily="18" charset="2"/>
              </a:rPr>
              <a:t>2</a:t>
            </a:r>
            <a:r>
              <a:rPr lang="en-US" sz="2800" dirty="0">
                <a:sym typeface="Symbol" pitchFamily="18" charset="2"/>
              </a:rPr>
              <a:t>, E</a:t>
            </a:r>
            <a:r>
              <a:rPr lang="en-US" sz="2800" baseline="-25000" dirty="0">
                <a:sym typeface="Symbol" pitchFamily="18" charset="2"/>
              </a:rPr>
              <a:t>2</a:t>
            </a:r>
            <a:r>
              <a:rPr lang="en-US" sz="2800" dirty="0">
                <a:sym typeface="Symbol" pitchFamily="18" charset="2"/>
              </a:rPr>
              <a:t>) are </a:t>
            </a:r>
            <a:r>
              <a:rPr lang="en-US" sz="2800" b="1" dirty="0">
                <a:solidFill>
                  <a:srgbClr val="7030A0"/>
                </a:solidFill>
                <a:sym typeface="Symbol" pitchFamily="18" charset="2"/>
              </a:rPr>
              <a:t>isomorphic</a:t>
            </a:r>
            <a:r>
              <a:rPr lang="en-US" sz="2800" dirty="0">
                <a:sym typeface="Symbol" pitchFamily="18" charset="2"/>
              </a:rPr>
              <a:t> if there is a bijection (an one-to-one and onto function) f from V</a:t>
            </a:r>
            <a:r>
              <a:rPr lang="en-US" sz="2800" baseline="-25000" dirty="0">
                <a:sym typeface="Symbol" pitchFamily="18" charset="2"/>
              </a:rPr>
              <a:t>1</a:t>
            </a:r>
            <a:r>
              <a:rPr lang="en-US" sz="2800" dirty="0">
                <a:sym typeface="Symbol" pitchFamily="18" charset="2"/>
              </a:rPr>
              <a:t> to V</a:t>
            </a:r>
            <a:r>
              <a:rPr lang="en-US" sz="2800" baseline="-25000" dirty="0">
                <a:sym typeface="Symbol" pitchFamily="18" charset="2"/>
              </a:rPr>
              <a:t>2</a:t>
            </a:r>
            <a:r>
              <a:rPr lang="en-US" sz="2800" dirty="0">
                <a:sym typeface="Symbol" pitchFamily="18" charset="2"/>
              </a:rPr>
              <a:t> with the property that a and b are adjacent in G</a:t>
            </a:r>
            <a:r>
              <a:rPr lang="en-US" sz="2800" baseline="-25000" dirty="0">
                <a:sym typeface="Symbol" pitchFamily="18" charset="2"/>
              </a:rPr>
              <a:t>1</a:t>
            </a:r>
            <a:r>
              <a:rPr lang="en-US" sz="2800" dirty="0">
                <a:sym typeface="Symbol" pitchFamily="18" charset="2"/>
              </a:rPr>
              <a:t> if and only if f(a) and f(b) are adjacent in G</a:t>
            </a:r>
            <a:r>
              <a:rPr lang="en-US" sz="2800" baseline="-25000" dirty="0">
                <a:sym typeface="Symbol" pitchFamily="18" charset="2"/>
              </a:rPr>
              <a:t>2</a:t>
            </a:r>
            <a:r>
              <a:rPr lang="en-US" sz="2800" dirty="0">
                <a:sym typeface="Symbol" pitchFamily="18" charset="2"/>
              </a:rPr>
              <a:t>, for all a and b in V</a:t>
            </a:r>
            <a:r>
              <a:rPr lang="en-US" sz="2800" baseline="-25000" dirty="0">
                <a:sym typeface="Symbol" pitchFamily="18" charset="2"/>
              </a:rPr>
              <a:t>1</a:t>
            </a:r>
            <a:r>
              <a:rPr lang="en-US" sz="2800" dirty="0">
                <a:sym typeface="Symbol" pitchFamily="18" charset="2"/>
              </a:rPr>
              <a:t>.</a:t>
            </a:r>
          </a:p>
          <a:p>
            <a:pPr marL="0" indent="0" eaLnBrk="1" hangingPunct="1">
              <a:spcAft>
                <a:spcPct val="20000"/>
              </a:spcAft>
              <a:buNone/>
              <a:defRPr/>
            </a:pPr>
            <a:r>
              <a:rPr lang="en-US" sz="2800" dirty="0">
                <a:sym typeface="Symbol" pitchFamily="18" charset="2"/>
              </a:rPr>
              <a:t>Such a function f is called an </a:t>
            </a:r>
            <a:r>
              <a:rPr lang="en-US" sz="2800" b="1" dirty="0">
                <a:solidFill>
                  <a:srgbClr val="7030A0"/>
                </a:solidFill>
                <a:sym typeface="Symbol" pitchFamily="18" charset="2"/>
              </a:rPr>
              <a:t>isomorphism</a:t>
            </a:r>
            <a:r>
              <a:rPr lang="en-US" sz="2800" dirty="0">
                <a:sym typeface="Symbol" pitchFamily="18" charset="2"/>
              </a:rPr>
              <a:t>.</a:t>
            </a:r>
          </a:p>
          <a:p>
            <a:pPr marL="0" indent="0" eaLnBrk="1" hangingPunct="1">
              <a:spcAft>
                <a:spcPct val="20000"/>
              </a:spcAft>
              <a:buNone/>
              <a:defRPr/>
            </a:pPr>
            <a:r>
              <a:rPr lang="en-US" sz="2800" dirty="0">
                <a:sym typeface="Symbol" pitchFamily="18" charset="2"/>
              </a:rPr>
              <a:t>In other words,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their vertices can be ordered in such a way that the adjacency matrices M</a:t>
            </a:r>
            <a:r>
              <a:rPr lang="en-US" sz="2800" baseline="-25000" dirty="0">
                <a:sym typeface="Symbol" pitchFamily="18" charset="2"/>
              </a:rPr>
              <a:t>G</a:t>
            </a:r>
            <a:r>
              <a:rPr lang="en-US" sz="2800" baseline="-46000" dirty="0">
                <a:sym typeface="Symbol" pitchFamily="18" charset="2"/>
              </a:rPr>
              <a:t>1</a:t>
            </a:r>
            <a:r>
              <a:rPr lang="en-US" sz="2800" dirty="0">
                <a:sym typeface="Symbol" pitchFamily="18" charset="2"/>
              </a:rPr>
              <a:t> and M</a:t>
            </a:r>
            <a:r>
              <a:rPr lang="en-US" sz="2800" baseline="-25000" dirty="0">
                <a:sym typeface="Symbol" pitchFamily="18" charset="2"/>
              </a:rPr>
              <a:t>G</a:t>
            </a:r>
            <a:r>
              <a:rPr lang="en-US" sz="2800" baseline="-46000" dirty="0">
                <a:sym typeface="Symbol" pitchFamily="18" charset="2"/>
              </a:rPr>
              <a:t>2</a:t>
            </a:r>
            <a:r>
              <a:rPr lang="en-US" sz="2800" dirty="0">
                <a:sym typeface="Symbol" pitchFamily="18" charset="2"/>
              </a:rPr>
              <a:t> are identical.</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additive="base">
                                        <p:cTn id="7" dur="500" fill="hold"/>
                                        <p:tgtEl>
                                          <p:spTgt spid="290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0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0819">
                                            <p:txEl>
                                              <p:pRg st="1" end="1"/>
                                            </p:txEl>
                                          </p:spTgt>
                                        </p:tgtEl>
                                        <p:attrNameLst>
                                          <p:attrName>style.visibility</p:attrName>
                                        </p:attrNameLst>
                                      </p:cBhvr>
                                      <p:to>
                                        <p:strVal val="visible"/>
                                      </p:to>
                                    </p:set>
                                    <p:anim calcmode="lin" valueType="num">
                                      <p:cBhvr additive="base">
                                        <p:cTn id="13" dur="500" fill="hold"/>
                                        <p:tgtEl>
                                          <p:spTgt spid="290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0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0819">
                                            <p:txEl>
                                              <p:pRg st="2" end="2"/>
                                            </p:txEl>
                                          </p:spTgt>
                                        </p:tgtEl>
                                        <p:attrNameLst>
                                          <p:attrName>style.visibility</p:attrName>
                                        </p:attrNameLst>
                                      </p:cBhvr>
                                      <p:to>
                                        <p:strVal val="visible"/>
                                      </p:to>
                                    </p:set>
                                    <p:anim calcmode="lin" valueType="num">
                                      <p:cBhvr additive="base">
                                        <p:cTn id="19" dur="500" fill="hold"/>
                                        <p:tgtEl>
                                          <p:spTgt spid="290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0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Isomorphism of Graphs</a:t>
            </a:r>
          </a:p>
        </p:txBody>
      </p:sp>
      <p:sp>
        <p:nvSpPr>
          <p:cNvPr id="3" name="Content Placeholder 2"/>
          <p:cNvSpPr>
            <a:spLocks noGrp="1"/>
          </p:cNvSpPr>
          <p:nvPr>
            <p:ph idx="1"/>
          </p:nvPr>
        </p:nvSpPr>
        <p:spPr>
          <a:xfrm>
            <a:off x="228600" y="1371600"/>
            <a:ext cx="8458200" cy="5257800"/>
          </a:xfrm>
        </p:spPr>
        <p:txBody>
          <a:bodyPr>
            <a:normAutofit/>
          </a:bodyPr>
          <a:lstStyle/>
          <a:p>
            <a:pPr indent="0">
              <a:buNone/>
            </a:pPr>
            <a:r>
              <a:rPr lang="en-US" sz="2400" b="1" dirty="0"/>
              <a:t>Example</a:t>
            </a:r>
            <a:r>
              <a:rPr lang="en-US" sz="2400" dirty="0"/>
              <a:t>: Show that the graphs </a:t>
            </a:r>
            <a:r>
              <a:rPr lang="en-US" sz="2400" i="1" dirty="0"/>
              <a:t>G</a:t>
            </a:r>
            <a:r>
              <a:rPr lang="en-US" sz="2400" dirty="0"/>
              <a:t> =(</a:t>
            </a:r>
            <a:r>
              <a:rPr lang="en-US" sz="2400" i="1" dirty="0"/>
              <a:t>V</a:t>
            </a:r>
            <a:r>
              <a:rPr lang="en-US" sz="2400" dirty="0"/>
              <a:t>, </a:t>
            </a:r>
            <a:r>
              <a:rPr lang="en-US" sz="2400" i="1" dirty="0"/>
              <a:t>E</a:t>
            </a:r>
            <a:r>
              <a:rPr lang="en-US" sz="2400" dirty="0"/>
              <a:t>) and                           </a:t>
            </a:r>
            <a:r>
              <a:rPr lang="en-US" sz="2400" i="1" dirty="0"/>
              <a:t>H</a:t>
            </a:r>
            <a:r>
              <a:rPr lang="en-US" sz="2400" dirty="0"/>
              <a:t> = (</a:t>
            </a:r>
            <a:r>
              <a:rPr lang="en-US" sz="2400" i="1" dirty="0"/>
              <a:t>W</a:t>
            </a:r>
            <a:r>
              <a:rPr lang="en-US" sz="2400" dirty="0"/>
              <a:t>, </a:t>
            </a:r>
            <a:r>
              <a:rPr lang="en-US" sz="2400" i="1" dirty="0"/>
              <a:t>F</a:t>
            </a:r>
            <a:r>
              <a:rPr lang="en-US" sz="2400" dirty="0"/>
              <a:t>) are isomorphic.</a:t>
            </a:r>
          </a:p>
          <a:p>
            <a:pPr indent="0">
              <a:buNone/>
            </a:pPr>
            <a:endParaRPr lang="en-US" sz="2400" dirty="0"/>
          </a:p>
          <a:p>
            <a:pPr indent="0">
              <a:spcBef>
                <a:spcPts val="0"/>
              </a:spcBef>
              <a:buNone/>
            </a:pPr>
            <a:endParaRPr lang="en-US" sz="2400" b="1" dirty="0"/>
          </a:p>
          <a:p>
            <a:pPr indent="0">
              <a:spcBef>
                <a:spcPts val="0"/>
              </a:spcBef>
              <a:buNone/>
            </a:pPr>
            <a:r>
              <a:rPr lang="en-US" sz="2400" b="1" dirty="0"/>
              <a:t>Solution</a:t>
            </a:r>
            <a:r>
              <a:rPr lang="en-US" sz="2400" dirty="0"/>
              <a:t>: </a:t>
            </a:r>
          </a:p>
          <a:p>
            <a:pPr indent="0">
              <a:spcBef>
                <a:spcPts val="0"/>
              </a:spcBef>
              <a:buNone/>
            </a:pPr>
            <a:r>
              <a:rPr lang="en-US" sz="2400" dirty="0"/>
              <a:t>The function </a:t>
            </a:r>
            <a:r>
              <a:rPr lang="en-US" sz="2400" i="1" dirty="0"/>
              <a:t>f</a:t>
            </a:r>
            <a:r>
              <a:rPr lang="en-US" sz="2400" dirty="0"/>
              <a:t> with </a:t>
            </a:r>
          </a:p>
          <a:p>
            <a:pPr indent="0">
              <a:spcBef>
                <a:spcPts val="0"/>
              </a:spcBef>
              <a:buNone/>
            </a:pP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a:t>
            </a:r>
          </a:p>
          <a:p>
            <a:pPr indent="0">
              <a:spcBef>
                <a:spcPts val="0"/>
              </a:spcBef>
              <a:buNone/>
            </a:pPr>
            <a:r>
              <a:rPr lang="en-US" sz="2400" dirty="0"/>
              <a:t>is a one-to-one bijection between </a:t>
            </a:r>
            <a:r>
              <a:rPr lang="en-US" sz="2400" i="1" dirty="0"/>
              <a:t>V</a:t>
            </a:r>
            <a:r>
              <a:rPr lang="en-US" sz="2400" dirty="0"/>
              <a:t> and </a:t>
            </a:r>
            <a:r>
              <a:rPr lang="en-US" sz="2400" i="1" dirty="0"/>
              <a:t>W</a:t>
            </a:r>
            <a:r>
              <a:rPr lang="en-US" sz="2400" dirty="0"/>
              <a:t>.               </a:t>
            </a:r>
          </a:p>
          <a:p>
            <a:pPr indent="0">
              <a:spcBef>
                <a:spcPts val="0"/>
              </a:spcBef>
              <a:buNone/>
            </a:pPr>
            <a:r>
              <a:rPr lang="en-US" sz="2400" dirty="0"/>
              <a:t>Note that adjacent vertices in </a:t>
            </a:r>
            <a:r>
              <a:rPr lang="en-US" sz="2400" i="1" dirty="0"/>
              <a:t>G</a:t>
            </a:r>
            <a:r>
              <a:rPr lang="en-US" sz="2400" dirty="0"/>
              <a:t> are </a:t>
            </a:r>
          </a:p>
          <a:p>
            <a:pPr indent="0">
              <a:spcBef>
                <a:spcPts val="0"/>
              </a:spcBef>
              <a:buNone/>
            </a:pP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2</a:t>
            </a:r>
            <a:r>
              <a:rPr lang="en-US" sz="2400" dirty="0"/>
              <a:t>, </a:t>
            </a: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t>
            </a:r>
            <a:r>
              <a:rPr lang="en-US" sz="2400" i="1" dirty="0"/>
              <a:t>u</a:t>
            </a:r>
            <a:r>
              <a:rPr lang="en-US" sz="2400" baseline="-25000" dirty="0">
                <a:latin typeface="Cambria Math" pitchFamily="18" charset="0"/>
                <a:ea typeface="Cambria Math" pitchFamily="18" charset="0"/>
              </a:rPr>
              <a:t>2</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t>
            </a:r>
          </a:p>
          <a:p>
            <a:pPr indent="0">
              <a:spcBef>
                <a:spcPts val="0"/>
              </a:spcBef>
              <a:buNone/>
            </a:pPr>
            <a:r>
              <a:rPr lang="en-US" sz="2400" dirty="0"/>
              <a:t>Each of the pairs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a:t>
            </a:r>
            <a:r>
              <a:rPr lang="en-US" sz="2400" i="1" dirty="0"/>
              <a:t> 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consists of two adjacent vertices in </a:t>
            </a:r>
            <a:r>
              <a:rPr lang="en-US" sz="2400" i="1" dirty="0"/>
              <a:t>H</a:t>
            </a:r>
            <a:r>
              <a:rPr lang="en-US" sz="2400"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219200"/>
            <a:ext cx="1665451" cy="3815799"/>
          </a:xfrm>
          <a:prstGeom prst="rect">
            <a:avLst/>
          </a:prstGeom>
        </p:spPr>
      </p:pic>
    </p:spTree>
    <p:extLst>
      <p:ext uri="{BB962C8B-B14F-4D97-AF65-F5344CB8AC3E}">
        <p14:creationId xmlns:p14="http://schemas.microsoft.com/office/powerpoint/2010/main" val="98167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41C847D8-069F-0AB8-B7E7-4F9EDA4761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BA32B72-C775-44C0-82C2-B15D11135DB3}" type="slidenum">
              <a:rPr lang="en-CA" altLang="en-US" sz="1400" smtClean="0">
                <a:solidFill>
                  <a:srgbClr val="00CCFF"/>
                </a:solidFill>
                <a:latin typeface="Times New Roman" panose="02020603050405020304" pitchFamily="18" charset="0"/>
              </a:rPr>
              <a:pPr>
                <a:spcBef>
                  <a:spcPct val="0"/>
                </a:spcBef>
              </a:pPr>
              <a:t>56</a:t>
            </a:fld>
            <a:endParaRPr lang="en-CA" altLang="en-US" sz="1400">
              <a:solidFill>
                <a:srgbClr val="00CCFF"/>
              </a:solidFill>
              <a:latin typeface="Times New Roman" panose="02020603050405020304" pitchFamily="18" charset="0"/>
            </a:endParaRPr>
          </a:p>
        </p:txBody>
      </p:sp>
      <p:sp>
        <p:nvSpPr>
          <p:cNvPr id="293890" name="Rectangle 2">
            <a:extLst>
              <a:ext uri="{FF2B5EF4-FFF2-40B4-BE49-F238E27FC236}">
                <a16:creationId xmlns:a16="http://schemas.microsoft.com/office/drawing/2014/main" id="{B8776C4B-A63D-7A02-E99B-6CE0F12101E4}"/>
              </a:ext>
            </a:extLst>
          </p:cNvPr>
          <p:cNvSpPr>
            <a:spLocks noGrp="1" noChangeArrowheads="1"/>
          </p:cNvSpPr>
          <p:nvPr>
            <p:ph type="title"/>
          </p:nvPr>
        </p:nvSpPr>
        <p:spPr>
          <a:xfrm>
            <a:off x="228600" y="0"/>
            <a:ext cx="8610600" cy="685800"/>
          </a:xfrm>
        </p:spPr>
        <p:txBody>
          <a:bodyPr/>
          <a:lstStyle/>
          <a:p>
            <a:pPr eaLnBrk="1" hangingPunct="1">
              <a:defRPr/>
            </a:pPr>
            <a:r>
              <a:rPr lang="en-US" sz="3600"/>
              <a:t>Isomorphism of Graphs</a:t>
            </a:r>
            <a:endParaRPr lang="en-CA" sz="3600"/>
          </a:p>
        </p:txBody>
      </p:sp>
      <p:sp>
        <p:nvSpPr>
          <p:cNvPr id="293891" name="Rectangle 3">
            <a:extLst>
              <a:ext uri="{FF2B5EF4-FFF2-40B4-BE49-F238E27FC236}">
                <a16:creationId xmlns:a16="http://schemas.microsoft.com/office/drawing/2014/main" id="{E7217D85-60C7-14F1-02AF-A2EFE6BC502B}"/>
              </a:ext>
            </a:extLst>
          </p:cNvPr>
          <p:cNvSpPr>
            <a:spLocks noGrp="1" noChangeArrowheads="1"/>
          </p:cNvSpPr>
          <p:nvPr>
            <p:ph type="body" idx="1"/>
          </p:nvPr>
        </p:nvSpPr>
        <p:spPr>
          <a:xfrm>
            <a:off x="76200" y="685800"/>
            <a:ext cx="90678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Are the following two graphs isomorphic?</a:t>
            </a:r>
          </a:p>
        </p:txBody>
      </p:sp>
      <p:grpSp>
        <p:nvGrpSpPr>
          <p:cNvPr id="2" name="Group 4">
            <a:extLst>
              <a:ext uri="{FF2B5EF4-FFF2-40B4-BE49-F238E27FC236}">
                <a16:creationId xmlns:a16="http://schemas.microsoft.com/office/drawing/2014/main" id="{D83502B8-EF5A-4100-0FC8-D3BF00B034EC}"/>
              </a:ext>
            </a:extLst>
          </p:cNvPr>
          <p:cNvGrpSpPr>
            <a:grpSpLocks/>
          </p:cNvGrpSpPr>
          <p:nvPr/>
        </p:nvGrpSpPr>
        <p:grpSpPr bwMode="auto">
          <a:xfrm>
            <a:off x="838200" y="1143000"/>
            <a:ext cx="2514600" cy="2271713"/>
            <a:chOff x="528" y="672"/>
            <a:chExt cx="1584" cy="1431"/>
          </a:xfrm>
        </p:grpSpPr>
        <p:sp>
          <p:nvSpPr>
            <p:cNvPr id="293893" name="AutoShape 5">
              <a:extLst>
                <a:ext uri="{FF2B5EF4-FFF2-40B4-BE49-F238E27FC236}">
                  <a16:creationId xmlns:a16="http://schemas.microsoft.com/office/drawing/2014/main" id="{65CD066D-E8DA-C6C5-68EA-3DBC29480F76}"/>
                </a:ext>
              </a:extLst>
            </p:cNvPr>
            <p:cNvSpPr>
              <a:spLocks noChangeArrowheads="1"/>
            </p:cNvSpPr>
            <p:nvPr/>
          </p:nvSpPr>
          <p:spPr bwMode="auto">
            <a:xfrm>
              <a:off x="1488" y="18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4" name="Text Box 6">
              <a:extLst>
                <a:ext uri="{FF2B5EF4-FFF2-40B4-BE49-F238E27FC236}">
                  <a16:creationId xmlns:a16="http://schemas.microsoft.com/office/drawing/2014/main" id="{9106683E-1DFA-A4CA-043D-AD58763F3D9F}"/>
                </a:ext>
              </a:extLst>
            </p:cNvPr>
            <p:cNvSpPr txBox="1">
              <a:spLocks noChangeArrowheads="1"/>
            </p:cNvSpPr>
            <p:nvPr/>
          </p:nvSpPr>
          <p:spPr bwMode="auto">
            <a:xfrm>
              <a:off x="1728" y="177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895" name="AutoShape 7">
              <a:extLst>
                <a:ext uri="{FF2B5EF4-FFF2-40B4-BE49-F238E27FC236}">
                  <a16:creationId xmlns:a16="http://schemas.microsoft.com/office/drawing/2014/main" id="{DFE85CE7-A203-EAFD-201C-05134D8B45D2}"/>
                </a:ext>
              </a:extLst>
            </p:cNvPr>
            <p:cNvSpPr>
              <a:spLocks noChangeArrowheads="1"/>
            </p:cNvSpPr>
            <p:nvPr/>
          </p:nvSpPr>
          <p:spPr bwMode="auto">
            <a:xfrm>
              <a:off x="720"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6" name="AutoShape 8">
              <a:extLst>
                <a:ext uri="{FF2B5EF4-FFF2-40B4-BE49-F238E27FC236}">
                  <a16:creationId xmlns:a16="http://schemas.microsoft.com/office/drawing/2014/main" id="{BCEA2108-E373-3F3B-0692-AD20AA9442DF}"/>
                </a:ext>
              </a:extLst>
            </p:cNvPr>
            <p:cNvSpPr>
              <a:spLocks noChangeArrowheads="1"/>
            </p:cNvSpPr>
            <p:nvPr/>
          </p:nvSpPr>
          <p:spPr bwMode="auto">
            <a:xfrm>
              <a:off x="1200" y="144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7" name="AutoShape 9">
              <a:extLst>
                <a:ext uri="{FF2B5EF4-FFF2-40B4-BE49-F238E27FC236}">
                  <a16:creationId xmlns:a16="http://schemas.microsoft.com/office/drawing/2014/main" id="{2CDA4C5A-DA96-E9F9-BE0E-8199B6162634}"/>
                </a:ext>
              </a:extLst>
            </p:cNvPr>
            <p:cNvSpPr>
              <a:spLocks noChangeArrowheads="1"/>
            </p:cNvSpPr>
            <p:nvPr/>
          </p:nvSpPr>
          <p:spPr bwMode="auto">
            <a:xfrm>
              <a:off x="17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8" name="AutoShape 10">
              <a:extLst>
                <a:ext uri="{FF2B5EF4-FFF2-40B4-BE49-F238E27FC236}">
                  <a16:creationId xmlns:a16="http://schemas.microsoft.com/office/drawing/2014/main" id="{7D7B8857-296D-12D6-3979-E14FE4F2C85D}"/>
                </a:ext>
              </a:extLst>
            </p:cNvPr>
            <p:cNvSpPr>
              <a:spLocks noChangeArrowheads="1"/>
            </p:cNvSpPr>
            <p:nvPr/>
          </p:nvSpPr>
          <p:spPr bwMode="auto">
            <a:xfrm>
              <a:off x="1248" y="10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9" name="Text Box 11">
              <a:extLst>
                <a:ext uri="{FF2B5EF4-FFF2-40B4-BE49-F238E27FC236}">
                  <a16:creationId xmlns:a16="http://schemas.microsoft.com/office/drawing/2014/main" id="{A2D1F4BD-8CB2-00F4-74F2-B86245D7B2EB}"/>
                </a:ext>
              </a:extLst>
            </p:cNvPr>
            <p:cNvSpPr txBox="1">
              <a:spLocks noChangeArrowheads="1"/>
            </p:cNvSpPr>
            <p:nvPr/>
          </p:nvSpPr>
          <p:spPr bwMode="auto">
            <a:xfrm>
              <a:off x="115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00" name="Text Box 12">
              <a:extLst>
                <a:ext uri="{FF2B5EF4-FFF2-40B4-BE49-F238E27FC236}">
                  <a16:creationId xmlns:a16="http://schemas.microsoft.com/office/drawing/2014/main" id="{2566B481-DE8C-7012-D8E0-C2C599F8A0AE}"/>
                </a:ext>
              </a:extLst>
            </p:cNvPr>
            <p:cNvSpPr txBox="1">
              <a:spLocks noChangeArrowheads="1"/>
            </p:cNvSpPr>
            <p:nvPr/>
          </p:nvSpPr>
          <p:spPr bwMode="auto">
            <a:xfrm>
              <a:off x="960" y="120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01" name="Text Box 13">
              <a:extLst>
                <a:ext uri="{FF2B5EF4-FFF2-40B4-BE49-F238E27FC236}">
                  <a16:creationId xmlns:a16="http://schemas.microsoft.com/office/drawing/2014/main" id="{D1D12C8C-3F9E-071F-AEBB-BF1B44CB3740}"/>
                </a:ext>
              </a:extLst>
            </p:cNvPr>
            <p:cNvSpPr txBox="1">
              <a:spLocks noChangeArrowheads="1"/>
            </p:cNvSpPr>
            <p:nvPr/>
          </p:nvSpPr>
          <p:spPr bwMode="auto">
            <a:xfrm>
              <a:off x="528" y="177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02" name="Text Box 14">
              <a:extLst>
                <a:ext uri="{FF2B5EF4-FFF2-40B4-BE49-F238E27FC236}">
                  <a16:creationId xmlns:a16="http://schemas.microsoft.com/office/drawing/2014/main" id="{73A689E5-339E-388E-C778-37DE67A5F1A2}"/>
                </a:ext>
              </a:extLst>
            </p:cNvPr>
            <p:cNvSpPr txBox="1">
              <a:spLocks noChangeArrowheads="1"/>
            </p:cNvSpPr>
            <p:nvPr/>
          </p:nvSpPr>
          <p:spPr bwMode="auto">
            <a:xfrm>
              <a:off x="1728" y="120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610" name="AutoShape 15">
              <a:extLst>
                <a:ext uri="{FF2B5EF4-FFF2-40B4-BE49-F238E27FC236}">
                  <a16:creationId xmlns:a16="http://schemas.microsoft.com/office/drawing/2014/main" id="{2EDDDB8D-CF44-05B9-4111-A84BE9FFB009}"/>
                </a:ext>
              </a:extLst>
            </p:cNvPr>
            <p:cNvCxnSpPr>
              <a:cxnSpLocks noChangeShapeType="1"/>
              <a:stCxn id="293893" idx="0"/>
              <a:endCxn id="293897" idx="4"/>
            </p:cNvCxnSpPr>
            <p:nvPr/>
          </p:nvCxnSpPr>
          <p:spPr bwMode="auto">
            <a:xfrm flipV="1">
              <a:off x="1536" y="1584"/>
              <a:ext cx="240" cy="2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1" name="AutoShape 16">
              <a:extLst>
                <a:ext uri="{FF2B5EF4-FFF2-40B4-BE49-F238E27FC236}">
                  <a16:creationId xmlns:a16="http://schemas.microsoft.com/office/drawing/2014/main" id="{774DD2CC-D190-E26C-57D2-CA1E9B8E62DD}"/>
                </a:ext>
              </a:extLst>
            </p:cNvPr>
            <p:cNvCxnSpPr>
              <a:cxnSpLocks noChangeShapeType="1"/>
              <a:stCxn id="293893" idx="2"/>
              <a:endCxn id="293895" idx="6"/>
            </p:cNvCxnSpPr>
            <p:nvPr/>
          </p:nvCxnSpPr>
          <p:spPr bwMode="auto">
            <a:xfrm flipH="1" flipV="1">
              <a:off x="816" y="1776"/>
              <a:ext cx="672" cy="14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2" name="AutoShape 17">
              <a:extLst>
                <a:ext uri="{FF2B5EF4-FFF2-40B4-BE49-F238E27FC236}">
                  <a16:creationId xmlns:a16="http://schemas.microsoft.com/office/drawing/2014/main" id="{846DDDC3-358E-B1F2-EB11-04F39AA79D4C}"/>
                </a:ext>
              </a:extLst>
            </p:cNvPr>
            <p:cNvCxnSpPr>
              <a:cxnSpLocks noChangeShapeType="1"/>
              <a:stCxn id="293895" idx="0"/>
              <a:endCxn id="293896" idx="4"/>
            </p:cNvCxnSpPr>
            <p:nvPr/>
          </p:nvCxnSpPr>
          <p:spPr bwMode="auto">
            <a:xfrm flipV="1">
              <a:off x="768" y="1536"/>
              <a:ext cx="480" cy="19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3" name="AutoShape 18">
              <a:extLst>
                <a:ext uri="{FF2B5EF4-FFF2-40B4-BE49-F238E27FC236}">
                  <a16:creationId xmlns:a16="http://schemas.microsoft.com/office/drawing/2014/main" id="{294B0F02-7AAB-4B22-EFA6-869D1BD99712}"/>
                </a:ext>
              </a:extLst>
            </p:cNvPr>
            <p:cNvCxnSpPr>
              <a:cxnSpLocks noChangeShapeType="1"/>
              <a:stCxn id="293896" idx="7"/>
              <a:endCxn id="293898" idx="3"/>
            </p:cNvCxnSpPr>
            <p:nvPr/>
          </p:nvCxnSpPr>
          <p:spPr bwMode="auto">
            <a:xfrm flipH="1" flipV="1">
              <a:off x="1262" y="1090"/>
              <a:ext cx="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4" name="AutoShape 19">
              <a:extLst>
                <a:ext uri="{FF2B5EF4-FFF2-40B4-BE49-F238E27FC236}">
                  <a16:creationId xmlns:a16="http://schemas.microsoft.com/office/drawing/2014/main" id="{5534A699-5198-D571-0651-D8B442628FAA}"/>
                </a:ext>
              </a:extLst>
            </p:cNvPr>
            <p:cNvCxnSpPr>
              <a:cxnSpLocks noChangeShapeType="1"/>
              <a:stCxn id="293898" idx="5"/>
              <a:endCxn id="293897" idx="1"/>
            </p:cNvCxnSpPr>
            <p:nvPr/>
          </p:nvCxnSpPr>
          <p:spPr bwMode="auto">
            <a:xfrm>
              <a:off x="1330" y="109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5" name="AutoShape 20">
              <a:extLst>
                <a:ext uri="{FF2B5EF4-FFF2-40B4-BE49-F238E27FC236}">
                  <a16:creationId xmlns:a16="http://schemas.microsoft.com/office/drawing/2014/main" id="{C7F773C2-EEA6-F18F-E01F-582F47B9AFEE}"/>
                </a:ext>
              </a:extLst>
            </p:cNvPr>
            <p:cNvCxnSpPr>
              <a:cxnSpLocks noChangeShapeType="1"/>
              <a:stCxn id="293896" idx="5"/>
              <a:endCxn id="293893" idx="1"/>
            </p:cNvCxnSpPr>
            <p:nvPr/>
          </p:nvCxnSpPr>
          <p:spPr bwMode="auto">
            <a:xfrm>
              <a:off x="1282" y="1522"/>
              <a:ext cx="2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2B2FEF6F-4640-81BB-B635-2F64A8AE1E67}"/>
              </a:ext>
            </a:extLst>
          </p:cNvPr>
          <p:cNvGrpSpPr>
            <a:grpSpLocks/>
          </p:cNvGrpSpPr>
          <p:nvPr/>
        </p:nvGrpSpPr>
        <p:grpSpPr bwMode="auto">
          <a:xfrm>
            <a:off x="4800600" y="1295400"/>
            <a:ext cx="2667000" cy="2043113"/>
            <a:chOff x="3024" y="720"/>
            <a:chExt cx="1680" cy="1287"/>
          </a:xfrm>
        </p:grpSpPr>
        <p:sp>
          <p:nvSpPr>
            <p:cNvPr id="293910" name="AutoShape 22">
              <a:extLst>
                <a:ext uri="{FF2B5EF4-FFF2-40B4-BE49-F238E27FC236}">
                  <a16:creationId xmlns:a16="http://schemas.microsoft.com/office/drawing/2014/main" id="{937D0AE1-1D6E-7AE5-C659-224CC2D9DC00}"/>
                </a:ext>
              </a:extLst>
            </p:cNvPr>
            <p:cNvSpPr>
              <a:spLocks noChangeArrowheads="1"/>
            </p:cNvSpPr>
            <p:nvPr/>
          </p:nvSpPr>
          <p:spPr bwMode="auto">
            <a:xfrm>
              <a:off x="3312"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1" name="Text Box 23">
              <a:extLst>
                <a:ext uri="{FF2B5EF4-FFF2-40B4-BE49-F238E27FC236}">
                  <a16:creationId xmlns:a16="http://schemas.microsoft.com/office/drawing/2014/main" id="{D71AAB7A-1E24-929B-A495-4DFAD788478C}"/>
                </a:ext>
              </a:extLst>
            </p:cNvPr>
            <p:cNvSpPr txBox="1">
              <a:spLocks noChangeArrowheads="1"/>
            </p:cNvSpPr>
            <p:nvPr/>
          </p:nvSpPr>
          <p:spPr bwMode="auto">
            <a:xfrm>
              <a:off x="4320" y="16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912" name="AutoShape 24">
              <a:extLst>
                <a:ext uri="{FF2B5EF4-FFF2-40B4-BE49-F238E27FC236}">
                  <a16:creationId xmlns:a16="http://schemas.microsoft.com/office/drawing/2014/main" id="{A139F673-6235-1088-BA31-3532276DFCCF}"/>
                </a:ext>
              </a:extLst>
            </p:cNvPr>
            <p:cNvSpPr>
              <a:spLocks noChangeArrowheads="1"/>
            </p:cNvSpPr>
            <p:nvPr/>
          </p:nvSpPr>
          <p:spPr bwMode="auto">
            <a:xfrm>
              <a:off x="3888"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3" name="AutoShape 25">
              <a:extLst>
                <a:ext uri="{FF2B5EF4-FFF2-40B4-BE49-F238E27FC236}">
                  <a16:creationId xmlns:a16="http://schemas.microsoft.com/office/drawing/2014/main" id="{23C7A9D1-C968-3CAA-F13B-F29DF765541E}"/>
                </a:ext>
              </a:extLst>
            </p:cNvPr>
            <p:cNvSpPr>
              <a:spLocks noChangeArrowheads="1"/>
            </p:cNvSpPr>
            <p:nvPr/>
          </p:nvSpPr>
          <p:spPr bwMode="auto">
            <a:xfrm>
              <a:off x="3744" y="105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4" name="AutoShape 26">
              <a:extLst>
                <a:ext uri="{FF2B5EF4-FFF2-40B4-BE49-F238E27FC236}">
                  <a16:creationId xmlns:a16="http://schemas.microsoft.com/office/drawing/2014/main" id="{C1166627-5430-E6B8-4B69-E81A92DE2154}"/>
                </a:ext>
              </a:extLst>
            </p:cNvPr>
            <p:cNvSpPr>
              <a:spLocks noChangeArrowheads="1"/>
            </p:cNvSpPr>
            <p:nvPr/>
          </p:nvSpPr>
          <p:spPr bwMode="auto">
            <a:xfrm>
              <a:off x="4224"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5" name="AutoShape 27">
              <a:extLst>
                <a:ext uri="{FF2B5EF4-FFF2-40B4-BE49-F238E27FC236}">
                  <a16:creationId xmlns:a16="http://schemas.microsoft.com/office/drawing/2014/main" id="{788DC53A-ADA8-EC1A-7186-A01F7DA76796}"/>
                </a:ext>
              </a:extLst>
            </p:cNvPr>
            <p:cNvSpPr>
              <a:spLocks noChangeArrowheads="1"/>
            </p:cNvSpPr>
            <p:nvPr/>
          </p:nvSpPr>
          <p:spPr bwMode="auto">
            <a:xfrm>
              <a:off x="4128" y="12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6" name="Text Box 28">
              <a:extLst>
                <a:ext uri="{FF2B5EF4-FFF2-40B4-BE49-F238E27FC236}">
                  <a16:creationId xmlns:a16="http://schemas.microsoft.com/office/drawing/2014/main" id="{BEAB7235-536E-82C7-C639-1E85B0E42639}"/>
                </a:ext>
              </a:extLst>
            </p:cNvPr>
            <p:cNvSpPr txBox="1">
              <a:spLocks noChangeArrowheads="1"/>
            </p:cNvSpPr>
            <p:nvPr/>
          </p:nvSpPr>
          <p:spPr bwMode="auto">
            <a:xfrm>
              <a:off x="3648" y="72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17" name="Text Box 29">
              <a:extLst>
                <a:ext uri="{FF2B5EF4-FFF2-40B4-BE49-F238E27FC236}">
                  <a16:creationId xmlns:a16="http://schemas.microsoft.com/office/drawing/2014/main" id="{F35C7040-9885-9B18-CC62-18028C87FC13}"/>
                </a:ext>
              </a:extLst>
            </p:cNvPr>
            <p:cNvSpPr txBox="1">
              <a:spLocks noChangeArrowheads="1"/>
            </p:cNvSpPr>
            <p:nvPr/>
          </p:nvSpPr>
          <p:spPr bwMode="auto">
            <a:xfrm>
              <a:off x="3696" y="139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18" name="Text Box 30">
              <a:extLst>
                <a:ext uri="{FF2B5EF4-FFF2-40B4-BE49-F238E27FC236}">
                  <a16:creationId xmlns:a16="http://schemas.microsoft.com/office/drawing/2014/main" id="{7037B078-C523-7887-30FF-8690C824DB60}"/>
                </a:ext>
              </a:extLst>
            </p:cNvPr>
            <p:cNvSpPr txBox="1">
              <a:spLocks noChangeArrowheads="1"/>
            </p:cNvSpPr>
            <p:nvPr/>
          </p:nvSpPr>
          <p:spPr bwMode="auto">
            <a:xfrm>
              <a:off x="3024" y="1632"/>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19" name="Text Box 31">
              <a:extLst>
                <a:ext uri="{FF2B5EF4-FFF2-40B4-BE49-F238E27FC236}">
                  <a16:creationId xmlns:a16="http://schemas.microsoft.com/office/drawing/2014/main" id="{466613C8-1CCC-9CE1-7BC0-597189507F29}"/>
                </a:ext>
              </a:extLst>
            </p:cNvPr>
            <p:cNvSpPr txBox="1">
              <a:spLocks noChangeArrowheads="1"/>
            </p:cNvSpPr>
            <p:nvPr/>
          </p:nvSpPr>
          <p:spPr bwMode="auto">
            <a:xfrm>
              <a:off x="4224" y="115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594" name="AutoShape 32">
              <a:extLst>
                <a:ext uri="{FF2B5EF4-FFF2-40B4-BE49-F238E27FC236}">
                  <a16:creationId xmlns:a16="http://schemas.microsoft.com/office/drawing/2014/main" id="{B209BA68-5A1D-EFCA-8979-54A5BFD1642D}"/>
                </a:ext>
              </a:extLst>
            </p:cNvPr>
            <p:cNvCxnSpPr>
              <a:cxnSpLocks noChangeShapeType="1"/>
              <a:stCxn id="293910" idx="6"/>
              <a:endCxn id="293914" idx="2"/>
            </p:cNvCxnSpPr>
            <p:nvPr/>
          </p:nvCxnSpPr>
          <p:spPr bwMode="auto">
            <a:xfrm>
              <a:off x="3408" y="1824"/>
              <a:ext cx="816"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5" name="AutoShape 33">
              <a:extLst>
                <a:ext uri="{FF2B5EF4-FFF2-40B4-BE49-F238E27FC236}">
                  <a16:creationId xmlns:a16="http://schemas.microsoft.com/office/drawing/2014/main" id="{2501D327-3B62-BDB2-9D8B-0B33201FABE9}"/>
                </a:ext>
              </a:extLst>
            </p:cNvPr>
            <p:cNvCxnSpPr>
              <a:cxnSpLocks noChangeShapeType="1"/>
              <a:stCxn id="293910" idx="7"/>
              <a:endCxn id="293912" idx="3"/>
            </p:cNvCxnSpPr>
            <p:nvPr/>
          </p:nvCxnSpPr>
          <p:spPr bwMode="auto">
            <a:xfrm flipV="1">
              <a:off x="3394" y="1666"/>
              <a:ext cx="508" cy="12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6" name="AutoShape 34">
              <a:extLst>
                <a:ext uri="{FF2B5EF4-FFF2-40B4-BE49-F238E27FC236}">
                  <a16:creationId xmlns:a16="http://schemas.microsoft.com/office/drawing/2014/main" id="{246FF032-2ED4-FE01-B293-DDDCD882A379}"/>
                </a:ext>
              </a:extLst>
            </p:cNvPr>
            <p:cNvCxnSpPr>
              <a:cxnSpLocks noChangeShapeType="1"/>
              <a:stCxn id="293912" idx="0"/>
              <a:endCxn id="293913" idx="4"/>
            </p:cNvCxnSpPr>
            <p:nvPr/>
          </p:nvCxnSpPr>
          <p:spPr bwMode="auto">
            <a:xfrm flipH="1" flipV="1">
              <a:off x="3792" y="1152"/>
              <a:ext cx="144" cy="43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7" name="AutoShape 35">
              <a:extLst>
                <a:ext uri="{FF2B5EF4-FFF2-40B4-BE49-F238E27FC236}">
                  <a16:creationId xmlns:a16="http://schemas.microsoft.com/office/drawing/2014/main" id="{A5F00031-3264-5642-3C90-EE310F1EED66}"/>
                </a:ext>
              </a:extLst>
            </p:cNvPr>
            <p:cNvCxnSpPr>
              <a:cxnSpLocks noChangeShapeType="1"/>
              <a:stCxn id="293913" idx="5"/>
              <a:endCxn id="293915" idx="2"/>
            </p:cNvCxnSpPr>
            <p:nvPr/>
          </p:nvCxnSpPr>
          <p:spPr bwMode="auto">
            <a:xfrm>
              <a:off x="3826" y="1138"/>
              <a:ext cx="302" cy="20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8" name="AutoShape 36">
              <a:extLst>
                <a:ext uri="{FF2B5EF4-FFF2-40B4-BE49-F238E27FC236}">
                  <a16:creationId xmlns:a16="http://schemas.microsoft.com/office/drawing/2014/main" id="{16166A4D-2EAF-0F48-722F-8AAE44ADB1DE}"/>
                </a:ext>
              </a:extLst>
            </p:cNvPr>
            <p:cNvCxnSpPr>
              <a:cxnSpLocks noChangeShapeType="1"/>
              <a:stCxn id="293915" idx="5"/>
              <a:endCxn id="293914" idx="1"/>
            </p:cNvCxnSpPr>
            <p:nvPr/>
          </p:nvCxnSpPr>
          <p:spPr bwMode="auto">
            <a:xfrm>
              <a:off x="4210" y="1378"/>
              <a:ext cx="28"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9" name="AutoShape 37">
              <a:extLst>
                <a:ext uri="{FF2B5EF4-FFF2-40B4-BE49-F238E27FC236}">
                  <a16:creationId xmlns:a16="http://schemas.microsoft.com/office/drawing/2014/main" id="{D37BED08-8F8F-D538-08A3-C3D84FCE8555}"/>
                </a:ext>
              </a:extLst>
            </p:cNvPr>
            <p:cNvCxnSpPr>
              <a:cxnSpLocks noChangeShapeType="1"/>
              <a:stCxn id="293913" idx="3"/>
              <a:endCxn id="293910" idx="1"/>
            </p:cNvCxnSpPr>
            <p:nvPr/>
          </p:nvCxnSpPr>
          <p:spPr bwMode="auto">
            <a:xfrm flipH="1">
              <a:off x="3326" y="1138"/>
              <a:ext cx="432" cy="65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3926" name="Rectangle 38">
            <a:extLst>
              <a:ext uri="{FF2B5EF4-FFF2-40B4-BE49-F238E27FC236}">
                <a16:creationId xmlns:a16="http://schemas.microsoft.com/office/drawing/2014/main" id="{2BD6B85F-D711-4BD0-4DD3-1AF3FF5E58FA}"/>
              </a:ext>
            </a:extLst>
          </p:cNvPr>
          <p:cNvSpPr>
            <a:spLocks noChangeArrowheads="1"/>
          </p:cNvSpPr>
          <p:nvPr/>
        </p:nvSpPr>
        <p:spPr bwMode="auto">
          <a:xfrm>
            <a:off x="228600" y="3505200"/>
            <a:ext cx="8763000" cy="1828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66FF33"/>
                </a:solidFill>
                <a:effectLst>
                  <a:outerShdw blurRad="38100" dist="38100" dir="2700000" algn="tl">
                    <a:srgbClr val="000000"/>
                  </a:outerShdw>
                </a:effectLst>
                <a:sym typeface="Symbol" pitchFamily="18" charset="2"/>
              </a:rPr>
              <a:t>Yes</a:t>
            </a:r>
            <a:r>
              <a:rPr lang="en-US" dirty="0">
                <a:effectLst>
                  <a:outerShdw blurRad="38100" dist="38100" dir="2700000" algn="tl">
                    <a:srgbClr val="000000"/>
                  </a:outerShdw>
                </a:effectLst>
                <a:sym typeface="Symbol" pitchFamily="18" charset="2"/>
              </a:rPr>
              <a:t>, they are isomorphic, because they can be arranged to look identical. You can see this if in the right graph you move vertex b to the left of the edge {a, c}. Then the isomorphism f from the left to the right graph is: </a:t>
            </a:r>
          </a:p>
          <a:p>
            <a:pPr eaLnBrk="1" hangingPunct="1">
              <a:spcBef>
                <a:spcPct val="20000"/>
              </a:spcBef>
              <a:spcAft>
                <a:spcPct val="20000"/>
              </a:spcAft>
              <a:defRPr/>
            </a:pPr>
            <a:r>
              <a:rPr lang="en-US" dirty="0">
                <a:effectLst>
                  <a:outerShdw blurRad="38100" dist="38100" dir="2700000" algn="tl">
                    <a:srgbClr val="000000"/>
                  </a:outerShdw>
                </a:effectLst>
                <a:sym typeface="Symbol" pitchFamily="18" charset="2"/>
              </a:rPr>
              <a:t>f(a) = e, f(b) = a, f(c) = b, f(d) = c, f(e) = 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additive="base">
                                        <p:cTn id="7"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3926"/>
                                        </p:tgtEl>
                                        <p:attrNameLst>
                                          <p:attrName>style.visibility</p:attrName>
                                        </p:attrNameLst>
                                      </p:cBhvr>
                                      <p:to>
                                        <p:strVal val="visible"/>
                                      </p:to>
                                    </p:set>
                                    <p:anim calcmode="lin" valueType="num">
                                      <p:cBhvr additive="base">
                                        <p:cTn id="25" dur="500" fill="hold"/>
                                        <p:tgtEl>
                                          <p:spTgt spid="293926"/>
                                        </p:tgtEl>
                                        <p:attrNameLst>
                                          <p:attrName>ppt_x</p:attrName>
                                        </p:attrNameLst>
                                      </p:cBhvr>
                                      <p:tavLst>
                                        <p:tav tm="0">
                                          <p:val>
                                            <p:strVal val="0-#ppt_w/2"/>
                                          </p:val>
                                        </p:tav>
                                        <p:tav tm="100000">
                                          <p:val>
                                            <p:strVal val="#ppt_x"/>
                                          </p:val>
                                        </p:tav>
                                      </p:tavLst>
                                    </p:anim>
                                    <p:anim calcmode="lin" valueType="num">
                                      <p:cBhvr additive="base">
                                        <p:cTn id="26" dur="500" fill="hold"/>
                                        <p:tgtEl>
                                          <p:spTgt spid="2939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P spid="29392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A272688C-F0B7-B871-BD11-9E78C6838C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3B23644E-A489-4EA7-9F0D-80A111E16DDD}" type="slidenum">
              <a:rPr lang="en-CA" altLang="en-US" sz="1400" smtClean="0">
                <a:solidFill>
                  <a:srgbClr val="00CCFF"/>
                </a:solidFill>
                <a:latin typeface="Times New Roman" panose="02020603050405020304" pitchFamily="18" charset="0"/>
              </a:rPr>
              <a:pPr>
                <a:spcBef>
                  <a:spcPct val="0"/>
                </a:spcBef>
              </a:pPr>
              <a:t>57</a:t>
            </a:fld>
            <a:endParaRPr lang="en-CA" altLang="en-US" sz="1400">
              <a:solidFill>
                <a:srgbClr val="00CCFF"/>
              </a:solidFill>
              <a:latin typeface="Times New Roman" panose="02020603050405020304" pitchFamily="18" charset="0"/>
            </a:endParaRPr>
          </a:p>
        </p:txBody>
      </p:sp>
      <p:sp>
        <p:nvSpPr>
          <p:cNvPr id="294914" name="Rectangle 2">
            <a:extLst>
              <a:ext uri="{FF2B5EF4-FFF2-40B4-BE49-F238E27FC236}">
                <a16:creationId xmlns:a16="http://schemas.microsoft.com/office/drawing/2014/main" id="{276128D8-7B27-EE7C-3CD1-4B4BAD1ABE28}"/>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4915" name="Rectangle 3">
            <a:extLst>
              <a:ext uri="{FF2B5EF4-FFF2-40B4-BE49-F238E27FC236}">
                <a16:creationId xmlns:a16="http://schemas.microsoft.com/office/drawing/2014/main" id="{55EB62A0-7113-3116-A6EB-64B99F52223D}"/>
              </a:ext>
            </a:extLst>
          </p:cNvPr>
          <p:cNvSpPr>
            <a:spLocks noGrp="1" noChangeArrowheads="1"/>
          </p:cNvSpPr>
          <p:nvPr>
            <p:ph type="body" idx="1"/>
          </p:nvPr>
        </p:nvSpPr>
        <p:spPr>
          <a:xfrm>
            <a:off x="152400" y="914400"/>
            <a:ext cx="88392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How about these two graphs?</a:t>
            </a:r>
          </a:p>
        </p:txBody>
      </p:sp>
      <p:grpSp>
        <p:nvGrpSpPr>
          <p:cNvPr id="2" name="Group 4">
            <a:extLst>
              <a:ext uri="{FF2B5EF4-FFF2-40B4-BE49-F238E27FC236}">
                <a16:creationId xmlns:a16="http://schemas.microsoft.com/office/drawing/2014/main" id="{DE9E555D-8AB6-25DD-9223-6BAFA33EDDF3}"/>
              </a:ext>
            </a:extLst>
          </p:cNvPr>
          <p:cNvGrpSpPr>
            <a:grpSpLocks/>
          </p:cNvGrpSpPr>
          <p:nvPr/>
        </p:nvGrpSpPr>
        <p:grpSpPr bwMode="auto">
          <a:xfrm>
            <a:off x="762000" y="1447800"/>
            <a:ext cx="2667000" cy="2576513"/>
            <a:chOff x="480" y="912"/>
            <a:chExt cx="1680" cy="1623"/>
          </a:xfrm>
        </p:grpSpPr>
        <p:sp>
          <p:nvSpPr>
            <p:cNvPr id="294917" name="AutoShape 5">
              <a:extLst>
                <a:ext uri="{FF2B5EF4-FFF2-40B4-BE49-F238E27FC236}">
                  <a16:creationId xmlns:a16="http://schemas.microsoft.com/office/drawing/2014/main" id="{9F56B511-9056-A2A3-C21D-821DE26CA2BD}"/>
                </a:ext>
              </a:extLst>
            </p:cNvPr>
            <p:cNvSpPr>
              <a:spLocks noChangeArrowheads="1"/>
            </p:cNvSpPr>
            <p:nvPr/>
          </p:nvSpPr>
          <p:spPr bwMode="auto">
            <a:xfrm>
              <a:off x="1632" y="23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18" name="Text Box 6">
              <a:extLst>
                <a:ext uri="{FF2B5EF4-FFF2-40B4-BE49-F238E27FC236}">
                  <a16:creationId xmlns:a16="http://schemas.microsoft.com/office/drawing/2014/main" id="{1EA81C66-7762-805F-BB6D-B7403B8A001D}"/>
                </a:ext>
              </a:extLst>
            </p:cNvPr>
            <p:cNvSpPr txBox="1">
              <a:spLocks noChangeArrowheads="1"/>
            </p:cNvSpPr>
            <p:nvPr/>
          </p:nvSpPr>
          <p:spPr bwMode="auto">
            <a:xfrm>
              <a:off x="1776" y="22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19" name="AutoShape 7">
              <a:extLst>
                <a:ext uri="{FF2B5EF4-FFF2-40B4-BE49-F238E27FC236}">
                  <a16:creationId xmlns:a16="http://schemas.microsoft.com/office/drawing/2014/main" id="{1208D714-1C9F-0C97-4D68-075B69143A30}"/>
                </a:ext>
              </a:extLst>
            </p:cNvPr>
            <p:cNvSpPr>
              <a:spLocks noChangeArrowheads="1"/>
            </p:cNvSpPr>
            <p:nvPr/>
          </p:nvSpPr>
          <p:spPr bwMode="auto">
            <a:xfrm>
              <a:off x="720" y="196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0" name="AutoShape 8">
              <a:extLst>
                <a:ext uri="{FF2B5EF4-FFF2-40B4-BE49-F238E27FC236}">
                  <a16:creationId xmlns:a16="http://schemas.microsoft.com/office/drawing/2014/main" id="{84C53C60-559F-076A-806A-DE0DBC49AB18}"/>
                </a:ext>
              </a:extLst>
            </p:cNvPr>
            <p:cNvSpPr>
              <a:spLocks noChangeArrowheads="1"/>
            </p:cNvSpPr>
            <p:nvPr/>
          </p:nvSpPr>
          <p:spPr bwMode="auto">
            <a:xfrm>
              <a:off x="768" y="13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1" name="AutoShape 9">
              <a:extLst>
                <a:ext uri="{FF2B5EF4-FFF2-40B4-BE49-F238E27FC236}">
                  <a16:creationId xmlns:a16="http://schemas.microsoft.com/office/drawing/2014/main" id="{8711BFAE-6F22-408E-14ED-912A726502E4}"/>
                </a:ext>
              </a:extLst>
            </p:cNvPr>
            <p:cNvSpPr>
              <a:spLocks noChangeArrowheads="1"/>
            </p:cNvSpPr>
            <p:nvPr/>
          </p:nvSpPr>
          <p:spPr bwMode="auto">
            <a:xfrm>
              <a:off x="1728"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2" name="AutoShape 10">
              <a:extLst>
                <a:ext uri="{FF2B5EF4-FFF2-40B4-BE49-F238E27FC236}">
                  <a16:creationId xmlns:a16="http://schemas.microsoft.com/office/drawing/2014/main" id="{D2B93656-F730-84A4-AA69-B9683B7320AB}"/>
                </a:ext>
              </a:extLst>
            </p:cNvPr>
            <p:cNvSpPr>
              <a:spLocks noChangeArrowheads="1"/>
            </p:cNvSpPr>
            <p:nvPr/>
          </p:nvSpPr>
          <p:spPr bwMode="auto">
            <a:xfrm>
              <a:off x="1248" y="124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3" name="Text Box 11">
              <a:extLst>
                <a:ext uri="{FF2B5EF4-FFF2-40B4-BE49-F238E27FC236}">
                  <a16:creationId xmlns:a16="http://schemas.microsoft.com/office/drawing/2014/main" id="{37D7682B-C309-853E-6EFF-30753B492771}"/>
                </a:ext>
              </a:extLst>
            </p:cNvPr>
            <p:cNvSpPr txBox="1">
              <a:spLocks noChangeArrowheads="1"/>
            </p:cNvSpPr>
            <p:nvPr/>
          </p:nvSpPr>
          <p:spPr bwMode="auto">
            <a:xfrm>
              <a:off x="1152" y="91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24" name="Text Box 12">
              <a:extLst>
                <a:ext uri="{FF2B5EF4-FFF2-40B4-BE49-F238E27FC236}">
                  <a16:creationId xmlns:a16="http://schemas.microsoft.com/office/drawing/2014/main" id="{5D5DBBC2-7664-9D23-F42A-78CD495849D6}"/>
                </a:ext>
              </a:extLst>
            </p:cNvPr>
            <p:cNvSpPr txBox="1">
              <a:spLocks noChangeArrowheads="1"/>
            </p:cNvSpPr>
            <p:nvPr/>
          </p:nvSpPr>
          <p:spPr bwMode="auto">
            <a:xfrm>
              <a:off x="480" y="115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25" name="Text Box 13">
              <a:extLst>
                <a:ext uri="{FF2B5EF4-FFF2-40B4-BE49-F238E27FC236}">
                  <a16:creationId xmlns:a16="http://schemas.microsoft.com/office/drawing/2014/main" id="{76997891-2728-6F15-8CF3-ED2464307EAB}"/>
                </a:ext>
              </a:extLst>
            </p:cNvPr>
            <p:cNvSpPr txBox="1">
              <a:spLocks noChangeArrowheads="1"/>
            </p:cNvSpPr>
            <p:nvPr/>
          </p:nvSpPr>
          <p:spPr bwMode="auto">
            <a:xfrm>
              <a:off x="528"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26" name="Text Box 14">
              <a:extLst>
                <a:ext uri="{FF2B5EF4-FFF2-40B4-BE49-F238E27FC236}">
                  <a16:creationId xmlns:a16="http://schemas.microsoft.com/office/drawing/2014/main" id="{05211D36-4C73-73B8-50CB-963043859ED2}"/>
                </a:ext>
              </a:extLst>
            </p:cNvPr>
            <p:cNvSpPr txBox="1">
              <a:spLocks noChangeArrowheads="1"/>
            </p:cNvSpPr>
            <p:nvPr/>
          </p:nvSpPr>
          <p:spPr bwMode="auto">
            <a:xfrm>
              <a:off x="1728"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58" name="AutoShape 15">
              <a:extLst>
                <a:ext uri="{FF2B5EF4-FFF2-40B4-BE49-F238E27FC236}">
                  <a16:creationId xmlns:a16="http://schemas.microsoft.com/office/drawing/2014/main" id="{828417D1-000D-6281-1577-8902DF38F8C7}"/>
                </a:ext>
              </a:extLst>
            </p:cNvPr>
            <p:cNvCxnSpPr>
              <a:cxnSpLocks noChangeShapeType="1"/>
              <a:stCxn id="294917" idx="0"/>
              <a:endCxn id="294921" idx="4"/>
            </p:cNvCxnSpPr>
            <p:nvPr/>
          </p:nvCxnSpPr>
          <p:spPr bwMode="auto">
            <a:xfrm flipV="1">
              <a:off x="1680" y="1824"/>
              <a:ext cx="9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59" name="AutoShape 16">
              <a:extLst>
                <a:ext uri="{FF2B5EF4-FFF2-40B4-BE49-F238E27FC236}">
                  <a16:creationId xmlns:a16="http://schemas.microsoft.com/office/drawing/2014/main" id="{D09185FE-633C-CB6E-2CAC-3722EABA27DE}"/>
                </a:ext>
              </a:extLst>
            </p:cNvPr>
            <p:cNvCxnSpPr>
              <a:cxnSpLocks noChangeShapeType="1"/>
              <a:stCxn id="294917" idx="2"/>
              <a:endCxn id="294919" idx="6"/>
            </p:cNvCxnSpPr>
            <p:nvPr/>
          </p:nvCxnSpPr>
          <p:spPr bwMode="auto">
            <a:xfrm flipH="1" flipV="1">
              <a:off x="816" y="2016"/>
              <a:ext cx="816" cy="38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0" name="AutoShape 17">
              <a:extLst>
                <a:ext uri="{FF2B5EF4-FFF2-40B4-BE49-F238E27FC236}">
                  <a16:creationId xmlns:a16="http://schemas.microsoft.com/office/drawing/2014/main" id="{3D24BBB7-2793-57E8-CF4E-3B9BA2ADFF7E}"/>
                </a:ext>
              </a:extLst>
            </p:cNvPr>
            <p:cNvCxnSpPr>
              <a:cxnSpLocks noChangeShapeType="1"/>
              <a:stCxn id="294919" idx="0"/>
              <a:endCxn id="294920" idx="4"/>
            </p:cNvCxnSpPr>
            <p:nvPr/>
          </p:nvCxnSpPr>
          <p:spPr bwMode="auto">
            <a:xfrm flipV="1">
              <a:off x="768" y="1440"/>
              <a:ext cx="48"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1" name="AutoShape 18">
              <a:extLst>
                <a:ext uri="{FF2B5EF4-FFF2-40B4-BE49-F238E27FC236}">
                  <a16:creationId xmlns:a16="http://schemas.microsoft.com/office/drawing/2014/main" id="{868F8D78-95CF-A026-BC4B-291A23FBC30B}"/>
                </a:ext>
              </a:extLst>
            </p:cNvPr>
            <p:cNvCxnSpPr>
              <a:cxnSpLocks noChangeShapeType="1"/>
              <a:stCxn id="294920" idx="7"/>
              <a:endCxn id="294922" idx="3"/>
            </p:cNvCxnSpPr>
            <p:nvPr/>
          </p:nvCxnSpPr>
          <p:spPr bwMode="auto">
            <a:xfrm flipV="1">
              <a:off x="850" y="1330"/>
              <a:ext cx="412" cy="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2" name="AutoShape 19">
              <a:extLst>
                <a:ext uri="{FF2B5EF4-FFF2-40B4-BE49-F238E27FC236}">
                  <a16:creationId xmlns:a16="http://schemas.microsoft.com/office/drawing/2014/main" id="{C345FC88-BF91-626E-0E01-22EEE247FC75}"/>
                </a:ext>
              </a:extLst>
            </p:cNvPr>
            <p:cNvCxnSpPr>
              <a:cxnSpLocks noChangeShapeType="1"/>
              <a:stCxn id="294922" idx="5"/>
              <a:endCxn id="294921" idx="1"/>
            </p:cNvCxnSpPr>
            <p:nvPr/>
          </p:nvCxnSpPr>
          <p:spPr bwMode="auto">
            <a:xfrm>
              <a:off x="1330" y="133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3" name="AutoShape 20">
              <a:extLst>
                <a:ext uri="{FF2B5EF4-FFF2-40B4-BE49-F238E27FC236}">
                  <a16:creationId xmlns:a16="http://schemas.microsoft.com/office/drawing/2014/main" id="{F63DF427-AF41-FCD2-BF37-B047ED1F98AC}"/>
                </a:ext>
              </a:extLst>
            </p:cNvPr>
            <p:cNvCxnSpPr>
              <a:cxnSpLocks noChangeShapeType="1"/>
              <a:stCxn id="294920" idx="5"/>
              <a:endCxn id="294917" idx="1"/>
            </p:cNvCxnSpPr>
            <p:nvPr/>
          </p:nvCxnSpPr>
          <p:spPr bwMode="auto">
            <a:xfrm>
              <a:off x="850" y="1426"/>
              <a:ext cx="796" cy="94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A425CE6F-98F6-D65A-305A-F308FACE9920}"/>
              </a:ext>
            </a:extLst>
          </p:cNvPr>
          <p:cNvGrpSpPr>
            <a:grpSpLocks/>
          </p:cNvGrpSpPr>
          <p:nvPr/>
        </p:nvGrpSpPr>
        <p:grpSpPr bwMode="auto">
          <a:xfrm>
            <a:off x="4800600" y="1600200"/>
            <a:ext cx="2667000" cy="2347913"/>
            <a:chOff x="3024" y="1008"/>
            <a:chExt cx="1680" cy="1479"/>
          </a:xfrm>
        </p:grpSpPr>
        <p:sp>
          <p:nvSpPr>
            <p:cNvPr id="294934" name="AutoShape 22">
              <a:extLst>
                <a:ext uri="{FF2B5EF4-FFF2-40B4-BE49-F238E27FC236}">
                  <a16:creationId xmlns:a16="http://schemas.microsoft.com/office/drawing/2014/main" id="{93164526-FB61-DC48-3937-6575685E7509}"/>
                </a:ext>
              </a:extLst>
            </p:cNvPr>
            <p:cNvSpPr>
              <a:spLocks noChangeArrowheads="1"/>
            </p:cNvSpPr>
            <p:nvPr/>
          </p:nvSpPr>
          <p:spPr bwMode="auto">
            <a:xfrm>
              <a:off x="3312" y="22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5" name="Text Box 23">
              <a:extLst>
                <a:ext uri="{FF2B5EF4-FFF2-40B4-BE49-F238E27FC236}">
                  <a16:creationId xmlns:a16="http://schemas.microsoft.com/office/drawing/2014/main" id="{0268EE79-798D-C26F-31DF-3689794F9DF2}"/>
                </a:ext>
              </a:extLst>
            </p:cNvPr>
            <p:cNvSpPr txBox="1">
              <a:spLocks noChangeArrowheads="1"/>
            </p:cNvSpPr>
            <p:nvPr/>
          </p:nvSpPr>
          <p:spPr bwMode="auto">
            <a:xfrm>
              <a:off x="4272" y="216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36" name="AutoShape 24">
              <a:extLst>
                <a:ext uri="{FF2B5EF4-FFF2-40B4-BE49-F238E27FC236}">
                  <a16:creationId xmlns:a16="http://schemas.microsoft.com/office/drawing/2014/main" id="{8F500A19-7BBE-26BA-6FCA-2061C23A9C55}"/>
                </a:ext>
              </a:extLst>
            </p:cNvPr>
            <p:cNvSpPr>
              <a:spLocks noChangeArrowheads="1"/>
            </p:cNvSpPr>
            <p:nvPr/>
          </p:nvSpPr>
          <p:spPr bwMode="auto">
            <a:xfrm>
              <a:off x="3888"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7" name="AutoShape 25">
              <a:extLst>
                <a:ext uri="{FF2B5EF4-FFF2-40B4-BE49-F238E27FC236}">
                  <a16:creationId xmlns:a16="http://schemas.microsoft.com/office/drawing/2014/main" id="{DB10861D-908D-5E57-4F93-1234FDDF83F2}"/>
                </a:ext>
              </a:extLst>
            </p:cNvPr>
            <p:cNvSpPr>
              <a:spLocks noChangeArrowheads="1"/>
            </p:cNvSpPr>
            <p:nvPr/>
          </p:nvSpPr>
          <p:spPr bwMode="auto">
            <a:xfrm>
              <a:off x="3312"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8" name="AutoShape 26">
              <a:extLst>
                <a:ext uri="{FF2B5EF4-FFF2-40B4-BE49-F238E27FC236}">
                  <a16:creationId xmlns:a16="http://schemas.microsoft.com/office/drawing/2014/main" id="{45B5838C-49EB-31E2-831E-7147D2570E19}"/>
                </a:ext>
              </a:extLst>
            </p:cNvPr>
            <p:cNvSpPr>
              <a:spLocks noChangeArrowheads="1"/>
            </p:cNvSpPr>
            <p:nvPr/>
          </p:nvSpPr>
          <p:spPr bwMode="auto">
            <a:xfrm>
              <a:off x="4176"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9" name="AutoShape 27">
              <a:extLst>
                <a:ext uri="{FF2B5EF4-FFF2-40B4-BE49-F238E27FC236}">
                  <a16:creationId xmlns:a16="http://schemas.microsoft.com/office/drawing/2014/main" id="{B0A3F28E-F39D-9BFB-8605-EC5D8E960043}"/>
                </a:ext>
              </a:extLst>
            </p:cNvPr>
            <p:cNvSpPr>
              <a:spLocks noChangeArrowheads="1"/>
            </p:cNvSpPr>
            <p:nvPr/>
          </p:nvSpPr>
          <p:spPr bwMode="auto">
            <a:xfrm>
              <a:off x="41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40" name="Text Box 28">
              <a:extLst>
                <a:ext uri="{FF2B5EF4-FFF2-40B4-BE49-F238E27FC236}">
                  <a16:creationId xmlns:a16="http://schemas.microsoft.com/office/drawing/2014/main" id="{4BAF2ED0-0B1E-ED82-2ADF-B111C05DAC7F}"/>
                </a:ext>
              </a:extLst>
            </p:cNvPr>
            <p:cNvSpPr txBox="1">
              <a:spLocks noChangeArrowheads="1"/>
            </p:cNvSpPr>
            <p:nvPr/>
          </p:nvSpPr>
          <p:spPr bwMode="auto">
            <a:xfrm>
              <a:off x="3072" y="10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41" name="Text Box 29">
              <a:extLst>
                <a:ext uri="{FF2B5EF4-FFF2-40B4-BE49-F238E27FC236}">
                  <a16:creationId xmlns:a16="http://schemas.microsoft.com/office/drawing/2014/main" id="{904D23D0-0C05-37D8-D568-C6832E140DBA}"/>
                </a:ext>
              </a:extLst>
            </p:cNvPr>
            <p:cNvSpPr txBox="1">
              <a:spLocks noChangeArrowheads="1"/>
            </p:cNvSpPr>
            <p:nvPr/>
          </p:nvSpPr>
          <p:spPr bwMode="auto">
            <a:xfrm>
              <a:off x="4032" y="168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42" name="Text Box 30">
              <a:extLst>
                <a:ext uri="{FF2B5EF4-FFF2-40B4-BE49-F238E27FC236}">
                  <a16:creationId xmlns:a16="http://schemas.microsoft.com/office/drawing/2014/main" id="{BD663231-31EC-9BFD-B343-72FE4D256B01}"/>
                </a:ext>
              </a:extLst>
            </p:cNvPr>
            <p:cNvSpPr txBox="1">
              <a:spLocks noChangeArrowheads="1"/>
            </p:cNvSpPr>
            <p:nvPr/>
          </p:nvSpPr>
          <p:spPr bwMode="auto">
            <a:xfrm>
              <a:off x="3024"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43" name="Text Box 31">
              <a:extLst>
                <a:ext uri="{FF2B5EF4-FFF2-40B4-BE49-F238E27FC236}">
                  <a16:creationId xmlns:a16="http://schemas.microsoft.com/office/drawing/2014/main" id="{10F6337B-4629-73A9-4F0A-6DA94E0BBB18}"/>
                </a:ext>
              </a:extLst>
            </p:cNvPr>
            <p:cNvSpPr txBox="1">
              <a:spLocks noChangeArrowheads="1"/>
            </p:cNvSpPr>
            <p:nvPr/>
          </p:nvSpPr>
          <p:spPr bwMode="auto">
            <a:xfrm>
              <a:off x="4320"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42" name="AutoShape 32">
              <a:extLst>
                <a:ext uri="{FF2B5EF4-FFF2-40B4-BE49-F238E27FC236}">
                  <a16:creationId xmlns:a16="http://schemas.microsoft.com/office/drawing/2014/main" id="{0D08C1AB-FEE1-8524-E3DD-4116F5B14250}"/>
                </a:ext>
              </a:extLst>
            </p:cNvPr>
            <p:cNvCxnSpPr>
              <a:cxnSpLocks noChangeShapeType="1"/>
              <a:stCxn id="294934" idx="6"/>
              <a:endCxn id="294938" idx="2"/>
            </p:cNvCxnSpPr>
            <p:nvPr/>
          </p:nvCxnSpPr>
          <p:spPr bwMode="auto">
            <a:xfrm flipV="1">
              <a:off x="3408" y="2208"/>
              <a:ext cx="768" cy="4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3" name="AutoShape 33">
              <a:extLst>
                <a:ext uri="{FF2B5EF4-FFF2-40B4-BE49-F238E27FC236}">
                  <a16:creationId xmlns:a16="http://schemas.microsoft.com/office/drawing/2014/main" id="{FC890611-7AD2-9195-8DD6-42F1BDF719DC}"/>
                </a:ext>
              </a:extLst>
            </p:cNvPr>
            <p:cNvCxnSpPr>
              <a:cxnSpLocks noChangeShapeType="1"/>
              <a:stCxn id="294934" idx="7"/>
              <a:endCxn id="294936" idx="3"/>
            </p:cNvCxnSpPr>
            <p:nvPr/>
          </p:nvCxnSpPr>
          <p:spPr bwMode="auto">
            <a:xfrm flipV="1">
              <a:off x="3394" y="1858"/>
              <a:ext cx="508"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4" name="AutoShape 34">
              <a:extLst>
                <a:ext uri="{FF2B5EF4-FFF2-40B4-BE49-F238E27FC236}">
                  <a16:creationId xmlns:a16="http://schemas.microsoft.com/office/drawing/2014/main" id="{FA04776C-9D9D-E36D-5F20-9658EDFD4EE1}"/>
                </a:ext>
              </a:extLst>
            </p:cNvPr>
            <p:cNvCxnSpPr>
              <a:cxnSpLocks noChangeShapeType="1"/>
              <a:stCxn id="294936" idx="0"/>
              <a:endCxn id="294937" idx="4"/>
            </p:cNvCxnSpPr>
            <p:nvPr/>
          </p:nvCxnSpPr>
          <p:spPr bwMode="auto">
            <a:xfrm flipH="1" flipV="1">
              <a:off x="3360" y="1248"/>
              <a:ext cx="57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5" name="AutoShape 35">
              <a:extLst>
                <a:ext uri="{FF2B5EF4-FFF2-40B4-BE49-F238E27FC236}">
                  <a16:creationId xmlns:a16="http://schemas.microsoft.com/office/drawing/2014/main" id="{330BA92C-07E4-8A9C-3A10-014BF8FFAB62}"/>
                </a:ext>
              </a:extLst>
            </p:cNvPr>
            <p:cNvCxnSpPr>
              <a:cxnSpLocks noChangeShapeType="1"/>
              <a:stCxn id="294937" idx="5"/>
              <a:endCxn id="294939" idx="2"/>
            </p:cNvCxnSpPr>
            <p:nvPr/>
          </p:nvCxnSpPr>
          <p:spPr bwMode="auto">
            <a:xfrm>
              <a:off x="3394" y="1234"/>
              <a:ext cx="734" cy="30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6" name="AutoShape 36">
              <a:extLst>
                <a:ext uri="{FF2B5EF4-FFF2-40B4-BE49-F238E27FC236}">
                  <a16:creationId xmlns:a16="http://schemas.microsoft.com/office/drawing/2014/main" id="{E18E0A6F-C192-F744-EBC9-576A6905DD8A}"/>
                </a:ext>
              </a:extLst>
            </p:cNvPr>
            <p:cNvCxnSpPr>
              <a:cxnSpLocks noChangeShapeType="1"/>
              <a:stCxn id="294939" idx="3"/>
              <a:endCxn id="294936" idx="7"/>
            </p:cNvCxnSpPr>
            <p:nvPr/>
          </p:nvCxnSpPr>
          <p:spPr bwMode="auto">
            <a:xfrm flipH="1">
              <a:off x="3970" y="1570"/>
              <a:ext cx="172" cy="22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7" name="AutoShape 37">
              <a:extLst>
                <a:ext uri="{FF2B5EF4-FFF2-40B4-BE49-F238E27FC236}">
                  <a16:creationId xmlns:a16="http://schemas.microsoft.com/office/drawing/2014/main" id="{4E01CF9A-7837-1744-9074-06367E8204E7}"/>
                </a:ext>
              </a:extLst>
            </p:cNvPr>
            <p:cNvCxnSpPr>
              <a:cxnSpLocks noChangeShapeType="1"/>
              <a:stCxn id="294937" idx="3"/>
              <a:endCxn id="294934" idx="1"/>
            </p:cNvCxnSpPr>
            <p:nvPr/>
          </p:nvCxnSpPr>
          <p:spPr bwMode="auto">
            <a:xfrm>
              <a:off x="3326" y="1234"/>
              <a:ext cx="0" cy="9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4950" name="Rectangle 38">
            <a:extLst>
              <a:ext uri="{FF2B5EF4-FFF2-40B4-BE49-F238E27FC236}">
                <a16:creationId xmlns:a16="http://schemas.microsoft.com/office/drawing/2014/main" id="{276D0FDD-C5BF-3949-93FE-D5AA21C2F0E2}"/>
              </a:ext>
            </a:extLst>
          </p:cNvPr>
          <p:cNvSpPr>
            <a:spLocks noChangeArrowheads="1"/>
          </p:cNvSpPr>
          <p:nvPr/>
        </p:nvSpPr>
        <p:spPr bwMode="auto">
          <a:xfrm>
            <a:off x="228600" y="4114800"/>
            <a:ext cx="8763000" cy="1828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FF3300"/>
                </a:solidFill>
                <a:effectLst>
                  <a:outerShdw blurRad="38100" dist="38100" dir="2700000" algn="tl">
                    <a:srgbClr val="000000"/>
                  </a:outerShdw>
                </a:effectLst>
                <a:sym typeface="Symbol" pitchFamily="18" charset="2"/>
              </a:rPr>
              <a:t>No</a:t>
            </a:r>
            <a:r>
              <a:rPr lang="en-US" dirty="0">
                <a:effectLst>
                  <a:outerShdw blurRad="38100" dist="38100" dir="2700000" algn="tl">
                    <a:srgbClr val="000000"/>
                  </a:outerShdw>
                </a:effectLst>
                <a:sym typeface="Symbol" pitchFamily="18" charset="2"/>
              </a:rPr>
              <a:t>, they are not isomorphic, because they differ in the degrees of their vertices. Vertex d in the right graph is of degree one, but there is no such vertex in the left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 calcmode="lin" valueType="num">
                                      <p:cBhvr additive="base">
                                        <p:cTn id="7" dur="500" fill="hold"/>
                                        <p:tgtEl>
                                          <p:spTgt spid="294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4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4950"/>
                                        </p:tgtEl>
                                        <p:attrNameLst>
                                          <p:attrName>style.visibility</p:attrName>
                                        </p:attrNameLst>
                                      </p:cBhvr>
                                      <p:to>
                                        <p:strVal val="visible"/>
                                      </p:to>
                                    </p:set>
                                    <p:anim calcmode="lin" valueType="num">
                                      <p:cBhvr additive="base">
                                        <p:cTn id="25" dur="500" fill="hold"/>
                                        <p:tgtEl>
                                          <p:spTgt spid="294950"/>
                                        </p:tgtEl>
                                        <p:attrNameLst>
                                          <p:attrName>ppt_x</p:attrName>
                                        </p:attrNameLst>
                                      </p:cBhvr>
                                      <p:tavLst>
                                        <p:tav tm="0">
                                          <p:val>
                                            <p:strVal val="0-#ppt_w/2"/>
                                          </p:val>
                                        </p:tav>
                                        <p:tav tm="100000">
                                          <p:val>
                                            <p:strVal val="#ppt_x"/>
                                          </p:val>
                                        </p:tav>
                                      </p:tavLst>
                                    </p:anim>
                                    <p:anim calcmode="lin" valueType="num">
                                      <p:cBhvr additive="base">
                                        <p:cTn id="26" dur="500" fill="hold"/>
                                        <p:tgtEl>
                                          <p:spTgt spid="294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P spid="29495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829F7EF8-E495-362F-5B04-C833FF0AB3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132DF5CA-545E-48EA-A7B7-36EE0B43CD71}" type="slidenum">
              <a:rPr lang="en-CA" altLang="en-US" sz="1400" smtClean="0">
                <a:solidFill>
                  <a:srgbClr val="00CCFF"/>
                </a:solidFill>
                <a:latin typeface="Times New Roman" panose="02020603050405020304" pitchFamily="18" charset="0"/>
              </a:rPr>
              <a:pPr>
                <a:spcBef>
                  <a:spcPct val="0"/>
                </a:spcBef>
              </a:pPr>
              <a:t>58</a:t>
            </a:fld>
            <a:endParaRPr lang="en-CA" altLang="en-US" sz="1400">
              <a:solidFill>
                <a:srgbClr val="00CCFF"/>
              </a:solidFill>
              <a:latin typeface="Times New Roman" panose="02020603050405020304" pitchFamily="18" charset="0"/>
            </a:endParaRPr>
          </a:p>
        </p:txBody>
      </p:sp>
      <p:sp>
        <p:nvSpPr>
          <p:cNvPr id="291842" name="Rectangle 2">
            <a:extLst>
              <a:ext uri="{FF2B5EF4-FFF2-40B4-BE49-F238E27FC236}">
                <a16:creationId xmlns:a16="http://schemas.microsoft.com/office/drawing/2014/main" id="{3247E3C3-2743-1F8F-E7B8-325AB35C0017}"/>
              </a:ext>
            </a:extLst>
          </p:cNvPr>
          <p:cNvSpPr>
            <a:spLocks noGrp="1" noChangeArrowheads="1"/>
          </p:cNvSpPr>
          <p:nvPr>
            <p:ph type="title"/>
          </p:nvPr>
        </p:nvSpPr>
        <p:spPr>
          <a:xfrm>
            <a:off x="228600" y="0"/>
            <a:ext cx="8610600" cy="609600"/>
          </a:xfrm>
        </p:spPr>
        <p:txBody>
          <a:bodyPr/>
          <a:lstStyle/>
          <a:p>
            <a:pPr eaLnBrk="1" hangingPunct="1">
              <a:defRPr/>
            </a:pPr>
            <a:r>
              <a:rPr lang="en-US" sz="3600" dirty="0"/>
              <a:t>Isomorphism of Graphs</a:t>
            </a:r>
            <a:endParaRPr lang="en-CA" sz="3600" dirty="0"/>
          </a:p>
        </p:txBody>
      </p:sp>
      <p:sp>
        <p:nvSpPr>
          <p:cNvPr id="291843" name="Rectangle 3">
            <a:extLst>
              <a:ext uri="{FF2B5EF4-FFF2-40B4-BE49-F238E27FC236}">
                <a16:creationId xmlns:a16="http://schemas.microsoft.com/office/drawing/2014/main" id="{2CE3D6F5-557A-E35F-793F-33AB5EEE42FE}"/>
              </a:ext>
            </a:extLst>
          </p:cNvPr>
          <p:cNvSpPr>
            <a:spLocks noGrp="1" noChangeArrowheads="1"/>
          </p:cNvSpPr>
          <p:nvPr>
            <p:ph type="body" idx="1"/>
          </p:nvPr>
        </p:nvSpPr>
        <p:spPr>
          <a:xfrm>
            <a:off x="234820" y="1299158"/>
            <a:ext cx="8763000" cy="5029200"/>
          </a:xfrm>
        </p:spPr>
        <p:txBody>
          <a:bodyPr>
            <a:normAutofit fontScale="92500" lnSpcReduction="20000"/>
          </a:bodyPr>
          <a:lstStyle/>
          <a:p>
            <a:pPr>
              <a:spcAft>
                <a:spcPct val="20000"/>
              </a:spcAft>
              <a:defRPr/>
            </a:pPr>
            <a:r>
              <a:rPr lang="en-US" sz="2800" dirty="0">
                <a:sym typeface="Symbol" pitchFamily="18" charset="2"/>
              </a:rPr>
              <a:t>From a visual standpoint,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they can be arranged in such a way that their </a:t>
            </a:r>
            <a:r>
              <a:rPr lang="en-US" sz="2800" b="1" dirty="0">
                <a:solidFill>
                  <a:srgbClr val="7030A0"/>
                </a:solidFill>
                <a:sym typeface="Symbol" pitchFamily="18" charset="2"/>
              </a:rPr>
              <a:t>displays are identical</a:t>
            </a:r>
            <a:r>
              <a:rPr lang="en-US" sz="2800" dirty="0">
                <a:solidFill>
                  <a:srgbClr val="7030A0"/>
                </a:solidFill>
                <a:sym typeface="Symbol" pitchFamily="18" charset="2"/>
              </a:rPr>
              <a:t> </a:t>
            </a:r>
            <a:r>
              <a:rPr lang="en-US" sz="2800" dirty="0">
                <a:sym typeface="Symbol" pitchFamily="18" charset="2"/>
              </a:rPr>
              <a:t>(of course without changing adjacency).</a:t>
            </a:r>
          </a:p>
          <a:p>
            <a:pPr>
              <a:spcAft>
                <a:spcPct val="20000"/>
              </a:spcAft>
              <a:defRPr/>
            </a:pPr>
            <a:r>
              <a:rPr lang="en-US" sz="2800" dirty="0">
                <a:sym typeface="Symbol" pitchFamily="18" charset="2"/>
              </a:rPr>
              <a:t>Unfortunately, for two simple graphs, each with n vertices, there are </a:t>
            </a:r>
            <a:r>
              <a:rPr lang="en-US" sz="2800" b="1" dirty="0">
                <a:solidFill>
                  <a:srgbClr val="7030A0"/>
                </a:solidFill>
                <a:sym typeface="Symbol" pitchFamily="18" charset="2"/>
              </a:rPr>
              <a:t>n! possible isomorphisms</a:t>
            </a:r>
            <a:r>
              <a:rPr lang="en-US" sz="2800" dirty="0">
                <a:solidFill>
                  <a:srgbClr val="7030A0"/>
                </a:solidFill>
                <a:sym typeface="Symbol" pitchFamily="18" charset="2"/>
              </a:rPr>
              <a:t> </a:t>
            </a:r>
            <a:r>
              <a:rPr lang="en-US" sz="2800" dirty="0">
                <a:sym typeface="Symbol" pitchFamily="18" charset="2"/>
              </a:rPr>
              <a:t>that we have to check in order to show that these graphs are isomorphic. </a:t>
            </a:r>
            <a:r>
              <a:rPr lang="en-US" sz="2800" dirty="0"/>
              <a:t>The problem is not known to be solvable in polynomial time nor to be NP-complete.</a:t>
            </a:r>
            <a:endParaRPr lang="en-US" sz="2800" dirty="0">
              <a:sym typeface="Symbol" pitchFamily="18" charset="2"/>
            </a:endParaRPr>
          </a:p>
          <a:p>
            <a:r>
              <a:rPr lang="en-US" sz="2800" dirty="0"/>
              <a:t>However,  there are algorithms with linear average-case time complexity. You can use a public domain program called NAUTY to determine in less than a second whether two graphs with as many as 100 vertices are isomorphic.</a:t>
            </a:r>
          </a:p>
          <a:p>
            <a:r>
              <a:rPr lang="en-US" sz="2800" dirty="0">
                <a:sym typeface="Symbol" pitchFamily="18" charset="2"/>
              </a:rPr>
              <a:t>However, showing that two graphs are </a:t>
            </a:r>
            <a:r>
              <a:rPr lang="en-US" sz="2800" b="1" dirty="0">
                <a:solidFill>
                  <a:srgbClr val="7030A0"/>
                </a:solidFill>
                <a:sym typeface="Symbol" pitchFamily="18" charset="2"/>
              </a:rPr>
              <a:t>not</a:t>
            </a:r>
            <a:r>
              <a:rPr lang="en-US" sz="2800" dirty="0">
                <a:sym typeface="Symbol" pitchFamily="18" charset="2"/>
              </a:rPr>
              <a:t> isomorphic can be easy.</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 calcmode="lin" valueType="num">
                                      <p:cBhvr additive="base">
                                        <p:cTn id="7" dur="500" fill="hold"/>
                                        <p:tgtEl>
                                          <p:spTgt spid="291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1843">
                                            <p:txEl>
                                              <p:pRg st="1" end="1"/>
                                            </p:txEl>
                                          </p:spTgt>
                                        </p:tgtEl>
                                        <p:attrNameLst>
                                          <p:attrName>style.visibility</p:attrName>
                                        </p:attrNameLst>
                                      </p:cBhvr>
                                      <p:to>
                                        <p:strVal val="visible"/>
                                      </p:to>
                                    </p:set>
                                    <p:anim calcmode="lin" valueType="num">
                                      <p:cBhvr additive="base">
                                        <p:cTn id="13" dur="500" fill="hold"/>
                                        <p:tgtEl>
                                          <p:spTgt spid="291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1843">
                                            <p:txEl>
                                              <p:pRg st="2" end="2"/>
                                            </p:txEl>
                                          </p:spTgt>
                                        </p:tgtEl>
                                        <p:attrNameLst>
                                          <p:attrName>style.visibility</p:attrName>
                                        </p:attrNameLst>
                                      </p:cBhvr>
                                      <p:to>
                                        <p:strVal val="visible"/>
                                      </p:to>
                                    </p:set>
                                    <p:anim calcmode="lin" valueType="num">
                                      <p:cBhvr additive="base">
                                        <p:cTn id="19" dur="500" fill="hold"/>
                                        <p:tgtEl>
                                          <p:spTgt spid="291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1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1843">
                                            <p:txEl>
                                              <p:pRg st="3" end="3"/>
                                            </p:txEl>
                                          </p:spTgt>
                                        </p:tgtEl>
                                        <p:attrNameLst>
                                          <p:attrName>style.visibility</p:attrName>
                                        </p:attrNameLst>
                                      </p:cBhvr>
                                      <p:to>
                                        <p:strVal val="visible"/>
                                      </p:to>
                                    </p:set>
                                    <p:anim calcmode="lin" valueType="num">
                                      <p:cBhvr additive="base">
                                        <p:cTn id="25" dur="500" fill="hold"/>
                                        <p:tgtEl>
                                          <p:spTgt spid="291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1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C1393A4A-15AC-F339-0F0E-0B3A7A6E94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4796637A-C053-4C9A-ABF6-7119D37582CD}" type="slidenum">
              <a:rPr lang="en-CA" altLang="en-US" sz="1400" smtClean="0">
                <a:solidFill>
                  <a:srgbClr val="00CCFF"/>
                </a:solidFill>
                <a:latin typeface="Times New Roman" panose="02020603050405020304" pitchFamily="18" charset="0"/>
              </a:rPr>
              <a:pPr>
                <a:spcBef>
                  <a:spcPct val="0"/>
                </a:spcBef>
              </a:pPr>
              <a:t>59</a:t>
            </a:fld>
            <a:endParaRPr lang="en-CA" altLang="en-US" sz="1400">
              <a:solidFill>
                <a:srgbClr val="00CCFF"/>
              </a:solidFill>
              <a:latin typeface="Times New Roman" panose="02020603050405020304" pitchFamily="18" charset="0"/>
            </a:endParaRPr>
          </a:p>
        </p:txBody>
      </p:sp>
      <p:sp>
        <p:nvSpPr>
          <p:cNvPr id="292866" name="Rectangle 2">
            <a:extLst>
              <a:ext uri="{FF2B5EF4-FFF2-40B4-BE49-F238E27FC236}">
                <a16:creationId xmlns:a16="http://schemas.microsoft.com/office/drawing/2014/main" id="{5FD9D7D5-ED77-7361-EC20-1A6B86260B4C}"/>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2867" name="Rectangle 3">
            <a:extLst>
              <a:ext uri="{FF2B5EF4-FFF2-40B4-BE49-F238E27FC236}">
                <a16:creationId xmlns:a16="http://schemas.microsoft.com/office/drawing/2014/main" id="{FDABBEA1-47A7-4B1F-F62E-AE94E9835B14}"/>
              </a:ext>
            </a:extLst>
          </p:cNvPr>
          <p:cNvSpPr>
            <a:spLocks noGrp="1" noChangeArrowheads="1"/>
          </p:cNvSpPr>
          <p:nvPr>
            <p:ph type="body" idx="1"/>
          </p:nvPr>
        </p:nvSpPr>
        <p:spPr>
          <a:xfrm>
            <a:off x="228600" y="914400"/>
            <a:ext cx="8763000" cy="5257800"/>
          </a:xfrm>
        </p:spPr>
        <p:txBody>
          <a:bodyPr/>
          <a:lstStyle/>
          <a:p>
            <a:pPr marL="0" indent="0" eaLnBrk="1" hangingPunct="1">
              <a:spcAft>
                <a:spcPct val="20000"/>
              </a:spcAft>
              <a:buNone/>
              <a:defRPr/>
            </a:pPr>
            <a:r>
              <a:rPr lang="en-US" sz="2800" dirty="0">
                <a:sym typeface="Symbol" pitchFamily="18" charset="2"/>
              </a:rPr>
              <a:t>For this purpose we can check </a:t>
            </a:r>
            <a:r>
              <a:rPr lang="en-US" sz="2800" b="1" dirty="0">
                <a:solidFill>
                  <a:srgbClr val="7030A0"/>
                </a:solidFill>
                <a:sym typeface="Symbol" pitchFamily="18" charset="2"/>
              </a:rPr>
              <a:t>invariants</a:t>
            </a:r>
            <a:r>
              <a:rPr lang="en-US" sz="2800" dirty="0">
                <a:sym typeface="Symbol" pitchFamily="18" charset="2"/>
              </a:rPr>
              <a:t>, that is, properties that two isomorphic simple graphs must both have.</a:t>
            </a:r>
          </a:p>
          <a:p>
            <a:pPr marL="0" indent="0" eaLnBrk="1" hangingPunct="1">
              <a:spcAft>
                <a:spcPct val="20000"/>
              </a:spcAft>
              <a:buNone/>
              <a:defRPr/>
            </a:pPr>
            <a:r>
              <a:rPr lang="en-US" sz="2800" dirty="0">
                <a:sym typeface="Symbol" pitchFamily="18" charset="2"/>
              </a:rPr>
              <a:t>For example, they must have</a:t>
            </a:r>
          </a:p>
          <a:p>
            <a:pPr marL="0" indent="0" eaLnBrk="1" hangingPunct="1">
              <a:spcAft>
                <a:spcPct val="20000"/>
              </a:spcAft>
              <a:buFontTx/>
              <a:buChar char="•"/>
              <a:defRPr/>
            </a:pPr>
            <a:r>
              <a:rPr lang="en-US" sz="2800" dirty="0">
                <a:solidFill>
                  <a:srgbClr val="00FFFF"/>
                </a:solidFill>
                <a:sym typeface="Symbol" pitchFamily="18" charset="2"/>
              </a:rPr>
              <a:t>  </a:t>
            </a:r>
            <a:r>
              <a:rPr lang="en-US" sz="2800" dirty="0">
                <a:solidFill>
                  <a:srgbClr val="7030A0"/>
                </a:solidFill>
                <a:sym typeface="Symbol" pitchFamily="18" charset="2"/>
              </a:rPr>
              <a:t>the same number of vertices,</a:t>
            </a:r>
          </a:p>
          <a:p>
            <a:pPr marL="0" indent="0" eaLnBrk="1" hangingPunct="1">
              <a:spcAft>
                <a:spcPct val="20000"/>
              </a:spcAft>
              <a:buFontTx/>
              <a:buChar char="•"/>
              <a:defRPr/>
            </a:pPr>
            <a:r>
              <a:rPr lang="en-US" sz="2800" dirty="0">
                <a:solidFill>
                  <a:srgbClr val="7030A0"/>
                </a:solidFill>
                <a:sym typeface="Symbol" pitchFamily="18" charset="2"/>
              </a:rPr>
              <a:t>  the same number of edges, and</a:t>
            </a:r>
          </a:p>
          <a:p>
            <a:pPr marL="0" indent="0" eaLnBrk="1" hangingPunct="1">
              <a:spcAft>
                <a:spcPct val="20000"/>
              </a:spcAft>
              <a:buFontTx/>
              <a:buChar char="•"/>
              <a:defRPr/>
            </a:pPr>
            <a:r>
              <a:rPr lang="en-US" sz="2800" dirty="0">
                <a:solidFill>
                  <a:srgbClr val="7030A0"/>
                </a:solidFill>
                <a:sym typeface="Symbol" pitchFamily="18" charset="2"/>
              </a:rPr>
              <a:t>  the same degrees of vertices.</a:t>
            </a:r>
          </a:p>
          <a:p>
            <a:pPr marL="0" indent="0" eaLnBrk="1" hangingPunct="1">
              <a:spcAft>
                <a:spcPct val="20000"/>
              </a:spcAft>
              <a:buNone/>
              <a:defRPr/>
            </a:pPr>
            <a:r>
              <a:rPr lang="en-US" sz="2800" dirty="0">
                <a:sym typeface="Symbol" pitchFamily="18" charset="2"/>
              </a:rPr>
              <a:t>Note that two graphs that </a:t>
            </a:r>
            <a:r>
              <a:rPr lang="en-US" sz="2800" b="1" dirty="0">
                <a:solidFill>
                  <a:srgbClr val="7030A0"/>
                </a:solidFill>
                <a:sym typeface="Symbol" pitchFamily="18" charset="2"/>
              </a:rPr>
              <a:t>differ</a:t>
            </a:r>
            <a:r>
              <a:rPr lang="en-US" sz="2800" dirty="0">
                <a:sym typeface="Symbol" pitchFamily="18" charset="2"/>
              </a:rPr>
              <a:t> in any of these invariants are not isomorphic, but two graphs that </a:t>
            </a:r>
            <a:r>
              <a:rPr lang="en-US" sz="2800" b="1" dirty="0">
                <a:solidFill>
                  <a:srgbClr val="7030A0"/>
                </a:solidFill>
                <a:sym typeface="Symbol" pitchFamily="18" charset="2"/>
              </a:rPr>
              <a:t>match</a:t>
            </a:r>
            <a:r>
              <a:rPr lang="en-US" sz="2800" dirty="0">
                <a:sym typeface="Symbol" pitchFamily="18" charset="2"/>
              </a:rPr>
              <a:t> in all of them are not necessarily isomorphic.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 calcmode="lin" valueType="num">
                                      <p:cBhvr additive="base">
                                        <p:cTn id="7" dur="500" fill="hold"/>
                                        <p:tgtEl>
                                          <p:spTgt spid="292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2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2867">
                                            <p:txEl>
                                              <p:pRg st="1" end="1"/>
                                            </p:txEl>
                                          </p:spTgt>
                                        </p:tgtEl>
                                        <p:attrNameLst>
                                          <p:attrName>style.visibility</p:attrName>
                                        </p:attrNameLst>
                                      </p:cBhvr>
                                      <p:to>
                                        <p:strVal val="visible"/>
                                      </p:to>
                                    </p:set>
                                    <p:anim calcmode="lin" valueType="num">
                                      <p:cBhvr additive="base">
                                        <p:cTn id="13" dur="500" fill="hold"/>
                                        <p:tgtEl>
                                          <p:spTgt spid="292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2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2867">
                                            <p:txEl>
                                              <p:pRg st="2" end="2"/>
                                            </p:txEl>
                                          </p:spTgt>
                                        </p:tgtEl>
                                        <p:attrNameLst>
                                          <p:attrName>style.visibility</p:attrName>
                                        </p:attrNameLst>
                                      </p:cBhvr>
                                      <p:to>
                                        <p:strVal val="visible"/>
                                      </p:to>
                                    </p:set>
                                    <p:anim calcmode="lin" valueType="num">
                                      <p:cBhvr additive="base">
                                        <p:cTn id="19" dur="500" fill="hold"/>
                                        <p:tgtEl>
                                          <p:spTgt spid="292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2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2867">
                                            <p:txEl>
                                              <p:pRg st="3" end="3"/>
                                            </p:txEl>
                                          </p:spTgt>
                                        </p:tgtEl>
                                        <p:attrNameLst>
                                          <p:attrName>style.visibility</p:attrName>
                                        </p:attrNameLst>
                                      </p:cBhvr>
                                      <p:to>
                                        <p:strVal val="visible"/>
                                      </p:to>
                                    </p:set>
                                    <p:anim calcmode="lin" valueType="num">
                                      <p:cBhvr additive="base">
                                        <p:cTn id="25" dur="500" fill="hold"/>
                                        <p:tgtEl>
                                          <p:spTgt spid="292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2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92867">
                                            <p:txEl>
                                              <p:pRg st="4" end="4"/>
                                            </p:txEl>
                                          </p:spTgt>
                                        </p:tgtEl>
                                        <p:attrNameLst>
                                          <p:attrName>style.visibility</p:attrName>
                                        </p:attrNameLst>
                                      </p:cBhvr>
                                      <p:to>
                                        <p:strVal val="visible"/>
                                      </p:to>
                                    </p:set>
                                    <p:anim calcmode="lin" valueType="num">
                                      <p:cBhvr additive="base">
                                        <p:cTn id="31" dur="500" fill="hold"/>
                                        <p:tgtEl>
                                          <p:spTgt spid="292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2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2867">
                                            <p:txEl>
                                              <p:pRg st="5" end="5"/>
                                            </p:txEl>
                                          </p:spTgt>
                                        </p:tgtEl>
                                        <p:attrNameLst>
                                          <p:attrName>style.visibility</p:attrName>
                                        </p:attrNameLst>
                                      </p:cBhvr>
                                      <p:to>
                                        <p:strVal val="visible"/>
                                      </p:to>
                                    </p:set>
                                    <p:anim calcmode="lin" valueType="num">
                                      <p:cBhvr additive="base">
                                        <p:cTn id="37" dur="500" fill="hold"/>
                                        <p:tgtEl>
                                          <p:spTgt spid="292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2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An </a:t>
            </a:r>
            <a:r>
              <a:rPr lang="en-US" i="1" dirty="0"/>
              <a:t>directed graph </a:t>
            </a:r>
            <a:r>
              <a:rPr lang="en-US" dirty="0"/>
              <a:t> (or </a:t>
            </a:r>
            <a:r>
              <a:rPr lang="en-US" i="1" dirty="0"/>
              <a:t>digraph</a:t>
            </a:r>
            <a:r>
              <a:rPr lang="en-US" dirty="0"/>
              <a:t>) </a:t>
            </a:r>
            <a:r>
              <a:rPr lang="en-US" i="1" dirty="0"/>
              <a:t>G = </a:t>
            </a:r>
            <a:r>
              <a:rPr lang="en-US" dirty="0"/>
              <a:t>(</a:t>
            </a:r>
            <a:r>
              <a:rPr lang="en-US" i="1" dirty="0"/>
              <a:t>V, E</a:t>
            </a:r>
            <a:r>
              <a:rPr lang="en-US" dirty="0"/>
              <a:t>)</a:t>
            </a:r>
            <a:r>
              <a:rPr lang="en-US" i="1" dirty="0"/>
              <a:t> </a:t>
            </a:r>
            <a:r>
              <a:rPr lang="en-US" dirty="0"/>
              <a:t>consists of </a:t>
            </a:r>
            <a:r>
              <a:rPr lang="en-US" i="1" dirty="0"/>
              <a:t> </a:t>
            </a:r>
            <a:r>
              <a:rPr lang="en-US" dirty="0"/>
              <a:t>a nonempty set </a:t>
            </a:r>
            <a:r>
              <a:rPr lang="en-US" i="1" dirty="0"/>
              <a:t>V</a:t>
            </a:r>
            <a:r>
              <a:rPr lang="en-US" dirty="0"/>
              <a:t> of </a:t>
            </a:r>
            <a:r>
              <a:rPr lang="en-US" i="1" dirty="0"/>
              <a:t>vertices </a:t>
            </a:r>
            <a:r>
              <a:rPr lang="en-US" dirty="0"/>
              <a:t>(or </a:t>
            </a:r>
            <a:r>
              <a:rPr lang="en-US" i="1" dirty="0"/>
              <a:t>nodes</a:t>
            </a:r>
            <a:r>
              <a:rPr lang="en-US" dirty="0"/>
              <a:t>) and a set </a:t>
            </a:r>
            <a:r>
              <a:rPr lang="en-US" i="1" dirty="0"/>
              <a:t>E</a:t>
            </a:r>
            <a:r>
              <a:rPr lang="en-US" dirty="0"/>
              <a:t> of </a:t>
            </a:r>
            <a:r>
              <a:rPr lang="en-US" i="1" dirty="0"/>
              <a:t>directed edges </a:t>
            </a:r>
            <a:r>
              <a:rPr lang="en-US" dirty="0"/>
              <a:t>(or </a:t>
            </a:r>
            <a:r>
              <a:rPr lang="en-US" i="1" dirty="0"/>
              <a:t>arcs</a:t>
            </a:r>
            <a:r>
              <a:rPr lang="en-US" dirty="0"/>
              <a:t>)</a:t>
            </a:r>
            <a:r>
              <a:rPr lang="en-US" i="1" dirty="0"/>
              <a:t>. </a:t>
            </a:r>
            <a:r>
              <a:rPr lang="en-US" dirty="0"/>
              <a:t>Each edge is associated with an ordered pair of vertices.  The directed edge associated with the ordered pair (</a:t>
            </a:r>
            <a:r>
              <a:rPr lang="en-US" i="1" dirty="0" err="1"/>
              <a:t>u</a:t>
            </a:r>
            <a:r>
              <a:rPr lang="en-US" dirty="0" err="1"/>
              <a:t>,</a:t>
            </a:r>
            <a:r>
              <a:rPr lang="en-US" i="1" dirty="0" err="1"/>
              <a:t>v</a:t>
            </a:r>
            <a:r>
              <a:rPr lang="en-US" dirty="0"/>
              <a:t>) is said to </a:t>
            </a:r>
            <a:r>
              <a:rPr lang="en-US" i="1" dirty="0"/>
              <a:t>start at u</a:t>
            </a:r>
            <a:r>
              <a:rPr lang="en-US" dirty="0"/>
              <a:t> and </a:t>
            </a:r>
            <a:r>
              <a:rPr lang="en-US" i="1" dirty="0"/>
              <a:t>end at</a:t>
            </a:r>
            <a:r>
              <a:rPr lang="en-US" dirty="0"/>
              <a:t> </a:t>
            </a:r>
            <a:r>
              <a:rPr lang="en-US" i="1" dirty="0"/>
              <a:t>v</a:t>
            </a:r>
            <a:r>
              <a:rPr lang="en-US" dirty="0"/>
              <a:t>. </a:t>
            </a:r>
          </a:p>
          <a:p>
            <a:pPr>
              <a:buNone/>
            </a:pPr>
            <a:r>
              <a:rPr lang="en-US" b="1" dirty="0"/>
              <a:t>   Remark</a:t>
            </a:r>
            <a:r>
              <a:rPr lang="en-US" dirty="0"/>
              <a:t>: </a:t>
            </a:r>
          </a:p>
          <a:p>
            <a:pPr lvl="1"/>
            <a:r>
              <a:rPr lang="en-US" dirty="0"/>
              <a:t>Graphs where the end points of an edge are not ordered are said to be </a:t>
            </a:r>
            <a:r>
              <a:rPr lang="en-US" i="1" dirty="0"/>
              <a:t>undirected graphs</a:t>
            </a:r>
            <a:r>
              <a:rPr lang="en-US" dirty="0"/>
              <a:t>.</a:t>
            </a:r>
          </a:p>
          <a:p>
            <a:pPr>
              <a:buNone/>
            </a:pPr>
            <a:endParaRPr lang="en-US" i="1" dirty="0"/>
          </a:p>
          <a:p>
            <a:endParaRPr lang="en-US"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CA515F4-7FC2-F08F-DB91-A4811B73EA7B}"/>
              </a:ext>
            </a:extLst>
          </p:cNvPr>
          <p:cNvSpPr>
            <a:spLocks noGrp="1" noChangeArrowheads="1"/>
          </p:cNvSpPr>
          <p:nvPr>
            <p:ph type="title"/>
          </p:nvPr>
        </p:nvSpPr>
        <p:spPr>
          <a:xfrm>
            <a:off x="457200" y="152400"/>
            <a:ext cx="8229600" cy="838200"/>
          </a:xfrm>
        </p:spPr>
        <p:txBody>
          <a:bodyPr/>
          <a:lstStyle/>
          <a:p>
            <a:pPr eaLnBrk="1" hangingPunct="1">
              <a:defRPr/>
            </a:pPr>
            <a:r>
              <a:rPr lang="en-US">
                <a:latin typeface="Times New Roman" pitchFamily="18" charset="0"/>
              </a:rPr>
              <a:t>Example</a:t>
            </a:r>
          </a:p>
        </p:txBody>
      </p:sp>
      <p:sp>
        <p:nvSpPr>
          <p:cNvPr id="51203" name="Rectangle 3">
            <a:extLst>
              <a:ext uri="{FF2B5EF4-FFF2-40B4-BE49-F238E27FC236}">
                <a16:creationId xmlns:a16="http://schemas.microsoft.com/office/drawing/2014/main" id="{E98BA5DC-B2CD-D726-3C87-0CE785AD8E24}"/>
              </a:ext>
            </a:extLst>
          </p:cNvPr>
          <p:cNvSpPr>
            <a:spLocks noGrp="1" noChangeArrowheads="1"/>
          </p:cNvSpPr>
          <p:nvPr>
            <p:ph type="body" idx="1"/>
          </p:nvPr>
        </p:nvSpPr>
        <p:spPr>
          <a:xfrm>
            <a:off x="228600" y="1371600"/>
            <a:ext cx="8458200" cy="685800"/>
          </a:xfrm>
        </p:spPr>
        <p:txBody>
          <a:bodyPr/>
          <a:lstStyle/>
          <a:p>
            <a:pPr eaLnBrk="1" hangingPunct="1">
              <a:lnSpc>
                <a:spcPct val="90000"/>
              </a:lnSpc>
              <a:defRPr/>
            </a:pPr>
            <a:r>
              <a:rPr lang="en-US">
                <a:latin typeface="Times New Roman" pitchFamily="18" charset="0"/>
              </a:rPr>
              <a:t>Are these two graphs isomorphic?</a:t>
            </a:r>
          </a:p>
        </p:txBody>
      </p:sp>
      <p:sp>
        <p:nvSpPr>
          <p:cNvPr id="54276" name="Rectangle 4">
            <a:extLst>
              <a:ext uri="{FF2B5EF4-FFF2-40B4-BE49-F238E27FC236}">
                <a16:creationId xmlns:a16="http://schemas.microsoft.com/office/drawing/2014/main" id="{5C8C1408-2D03-7A22-FBB6-BAA8552F78FC}"/>
              </a:ext>
            </a:extLst>
          </p:cNvPr>
          <p:cNvSpPr>
            <a:spLocks noChangeArrowheads="1"/>
          </p:cNvSpPr>
          <p:nvPr/>
        </p:nvSpPr>
        <p:spPr bwMode="auto">
          <a:xfrm>
            <a:off x="228600" y="4572000"/>
            <a:ext cx="8686800" cy="2133600"/>
          </a:xfrm>
          <a:prstGeom prst="rect">
            <a:avLst/>
          </a:prstGeom>
          <a:noFill/>
          <a:ln w="12700">
            <a:noFill/>
            <a:miter lim="800000"/>
            <a:headEnd/>
            <a:tailEnd/>
          </a:ln>
        </p:spPr>
        <p:txBody>
          <a:bodyPr lIns="90488" tIns="44450" rIns="90488" bIns="44450"/>
          <a:lstStyle/>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5 vertices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8 edges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have the same number of vertices with the same degrees:  2, 3, 3, 4, 4.</a:t>
            </a:r>
          </a:p>
        </p:txBody>
      </p:sp>
      <p:grpSp>
        <p:nvGrpSpPr>
          <p:cNvPr id="32773" name="Group 33">
            <a:extLst>
              <a:ext uri="{FF2B5EF4-FFF2-40B4-BE49-F238E27FC236}">
                <a16:creationId xmlns:a16="http://schemas.microsoft.com/office/drawing/2014/main" id="{7ED9912E-DD3E-4FBF-3593-4C6714CB7B24}"/>
              </a:ext>
            </a:extLst>
          </p:cNvPr>
          <p:cNvGrpSpPr>
            <a:grpSpLocks/>
          </p:cNvGrpSpPr>
          <p:nvPr/>
        </p:nvGrpSpPr>
        <p:grpSpPr bwMode="auto">
          <a:xfrm>
            <a:off x="457200" y="2133600"/>
            <a:ext cx="8001000" cy="2438400"/>
            <a:chOff x="457200" y="2133600"/>
            <a:chExt cx="8001000" cy="2438400"/>
          </a:xfrm>
        </p:grpSpPr>
        <p:sp>
          <p:nvSpPr>
            <p:cNvPr id="33" name="Rectangle 32">
              <a:extLst>
                <a:ext uri="{FF2B5EF4-FFF2-40B4-BE49-F238E27FC236}">
                  <a16:creationId xmlns:a16="http://schemas.microsoft.com/office/drawing/2014/main" id="{7E59600C-4714-C24D-F2A2-073C6E1AD84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75" name="Group 5">
              <a:extLst>
                <a:ext uri="{FF2B5EF4-FFF2-40B4-BE49-F238E27FC236}">
                  <a16:creationId xmlns:a16="http://schemas.microsoft.com/office/drawing/2014/main" id="{583AF6CA-AC69-DC21-A310-230830031CF6}"/>
                </a:ext>
              </a:extLst>
            </p:cNvPr>
            <p:cNvGrpSpPr>
              <a:grpSpLocks/>
            </p:cNvGrpSpPr>
            <p:nvPr/>
          </p:nvGrpSpPr>
          <p:grpSpPr bwMode="auto">
            <a:xfrm>
              <a:off x="1203325" y="2146300"/>
              <a:ext cx="6840538" cy="1974850"/>
              <a:chOff x="758" y="1352"/>
              <a:chExt cx="4309" cy="1244"/>
            </a:xfrm>
          </p:grpSpPr>
          <p:sp>
            <p:nvSpPr>
              <p:cNvPr id="51206" name="Oval 6">
                <a:extLst>
                  <a:ext uri="{FF2B5EF4-FFF2-40B4-BE49-F238E27FC236}">
                    <a16:creationId xmlns:a16="http://schemas.microsoft.com/office/drawing/2014/main" id="{89906687-6004-0697-33BA-E2BCFE2F0924}"/>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7" name="Rectangle 7">
                <a:extLst>
                  <a:ext uri="{FF2B5EF4-FFF2-40B4-BE49-F238E27FC236}">
                    <a16:creationId xmlns:a16="http://schemas.microsoft.com/office/drawing/2014/main" id="{419C3268-F5A6-49D8-A696-7720AB12B642}"/>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8" name="Line 8">
                <a:extLst>
                  <a:ext uri="{FF2B5EF4-FFF2-40B4-BE49-F238E27FC236}">
                    <a16:creationId xmlns:a16="http://schemas.microsoft.com/office/drawing/2014/main" id="{6D5687F6-F889-2C0E-CBB9-D84915415B09}"/>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9" name="Line 9">
                <a:extLst>
                  <a:ext uri="{FF2B5EF4-FFF2-40B4-BE49-F238E27FC236}">
                    <a16:creationId xmlns:a16="http://schemas.microsoft.com/office/drawing/2014/main" id="{C21D9F22-623C-94FC-8801-08C478DE2CA1}"/>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0" name="Line 10">
                <a:extLst>
                  <a:ext uri="{FF2B5EF4-FFF2-40B4-BE49-F238E27FC236}">
                    <a16:creationId xmlns:a16="http://schemas.microsoft.com/office/drawing/2014/main" id="{83B6A0D9-040C-6CF9-C560-B29B881F0926}"/>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1" name="Line 11">
                <a:extLst>
                  <a:ext uri="{FF2B5EF4-FFF2-40B4-BE49-F238E27FC236}">
                    <a16:creationId xmlns:a16="http://schemas.microsoft.com/office/drawing/2014/main" id="{C5D3B556-DEEC-4D92-6749-8796A480F708}"/>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2" name="Oval 12">
                <a:extLst>
                  <a:ext uri="{FF2B5EF4-FFF2-40B4-BE49-F238E27FC236}">
                    <a16:creationId xmlns:a16="http://schemas.microsoft.com/office/drawing/2014/main" id="{8775437B-7E5A-ADBF-AE13-288CE56678C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3" name="Oval 13">
                <a:extLst>
                  <a:ext uri="{FF2B5EF4-FFF2-40B4-BE49-F238E27FC236}">
                    <a16:creationId xmlns:a16="http://schemas.microsoft.com/office/drawing/2014/main" id="{C71174BC-D3FA-3FDA-9090-DE5F4676E322}"/>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4" name="Oval 14">
                <a:extLst>
                  <a:ext uri="{FF2B5EF4-FFF2-40B4-BE49-F238E27FC236}">
                    <a16:creationId xmlns:a16="http://schemas.microsoft.com/office/drawing/2014/main" id="{A2B8A5A3-AF9B-7BF8-D4AE-B45920EE169D}"/>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5" name="Oval 15">
                <a:extLst>
                  <a:ext uri="{FF2B5EF4-FFF2-40B4-BE49-F238E27FC236}">
                    <a16:creationId xmlns:a16="http://schemas.microsoft.com/office/drawing/2014/main" id="{EA53773E-406E-2E71-23D2-EDBDDF30686C}"/>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6" name="Oval 16">
                <a:extLst>
                  <a:ext uri="{FF2B5EF4-FFF2-40B4-BE49-F238E27FC236}">
                    <a16:creationId xmlns:a16="http://schemas.microsoft.com/office/drawing/2014/main" id="{0121F86F-415C-BA63-D4B8-C92F7C83C248}"/>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7" name="Oval 17">
                <a:extLst>
                  <a:ext uri="{FF2B5EF4-FFF2-40B4-BE49-F238E27FC236}">
                    <a16:creationId xmlns:a16="http://schemas.microsoft.com/office/drawing/2014/main" id="{CA7CB51C-26F4-FB80-3C43-CCE92EEF5882}"/>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8" name="Oval 18">
                <a:extLst>
                  <a:ext uri="{FF2B5EF4-FFF2-40B4-BE49-F238E27FC236}">
                    <a16:creationId xmlns:a16="http://schemas.microsoft.com/office/drawing/2014/main" id="{C2F70299-8B36-CC3D-079F-39EDCAB45726}"/>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9" name="Oval 19">
                <a:extLst>
                  <a:ext uri="{FF2B5EF4-FFF2-40B4-BE49-F238E27FC236}">
                    <a16:creationId xmlns:a16="http://schemas.microsoft.com/office/drawing/2014/main" id="{70261E5A-0F2D-08F0-2007-333B2DADF4E4}"/>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90" name="Group 20">
                <a:extLst>
                  <a:ext uri="{FF2B5EF4-FFF2-40B4-BE49-F238E27FC236}">
                    <a16:creationId xmlns:a16="http://schemas.microsoft.com/office/drawing/2014/main" id="{4F5E6D02-2312-262B-4CB5-CA5883EF8949}"/>
                  </a:ext>
                </a:extLst>
              </p:cNvPr>
              <p:cNvGrpSpPr>
                <a:grpSpLocks/>
              </p:cNvGrpSpPr>
              <p:nvPr/>
            </p:nvGrpSpPr>
            <p:grpSpPr bwMode="auto">
              <a:xfrm>
                <a:off x="3328" y="1597"/>
                <a:ext cx="1392" cy="672"/>
                <a:chOff x="3120" y="1536"/>
                <a:chExt cx="1392" cy="672"/>
              </a:xfrm>
            </p:grpSpPr>
            <p:sp>
              <p:nvSpPr>
                <p:cNvPr id="51225" name="Line 21">
                  <a:extLst>
                    <a:ext uri="{FF2B5EF4-FFF2-40B4-BE49-F238E27FC236}">
                      <a16:creationId xmlns:a16="http://schemas.microsoft.com/office/drawing/2014/main" id="{6C847CA7-CAFD-DD93-0A59-9AE992591BC5}"/>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6" name="Line 22">
                  <a:extLst>
                    <a:ext uri="{FF2B5EF4-FFF2-40B4-BE49-F238E27FC236}">
                      <a16:creationId xmlns:a16="http://schemas.microsoft.com/office/drawing/2014/main" id="{E63D3527-F597-7B27-CF54-7742C9508995}"/>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7" name="Line 23">
                  <a:extLst>
                    <a:ext uri="{FF2B5EF4-FFF2-40B4-BE49-F238E27FC236}">
                      <a16:creationId xmlns:a16="http://schemas.microsoft.com/office/drawing/2014/main" id="{712D1277-2DA4-D05A-C351-54B5A08BFC2A}"/>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8" name="Line 24">
                  <a:extLst>
                    <a:ext uri="{FF2B5EF4-FFF2-40B4-BE49-F238E27FC236}">
                      <a16:creationId xmlns:a16="http://schemas.microsoft.com/office/drawing/2014/main" id="{9E01D596-D188-1E08-0802-D0D6266C87C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9" name="Line 25">
                  <a:extLst>
                    <a:ext uri="{FF2B5EF4-FFF2-40B4-BE49-F238E27FC236}">
                      <a16:creationId xmlns:a16="http://schemas.microsoft.com/office/drawing/2014/main" id="{3F861842-7426-962E-31F2-B73159F7C8F9}"/>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0" name="Line 26">
                  <a:extLst>
                    <a:ext uri="{FF2B5EF4-FFF2-40B4-BE49-F238E27FC236}">
                      <a16:creationId xmlns:a16="http://schemas.microsoft.com/office/drawing/2014/main" id="{36B35E91-D2FF-1981-070A-527ED48C74A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1" name="Line 27">
                  <a:extLst>
                    <a:ext uri="{FF2B5EF4-FFF2-40B4-BE49-F238E27FC236}">
                      <a16:creationId xmlns:a16="http://schemas.microsoft.com/office/drawing/2014/main" id="{2C1AC1A6-F524-926C-D7E0-382200217E8B}"/>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2" name="Line 28">
                  <a:extLst>
                    <a:ext uri="{FF2B5EF4-FFF2-40B4-BE49-F238E27FC236}">
                      <a16:creationId xmlns:a16="http://schemas.microsoft.com/office/drawing/2014/main" id="{A7D7DAF3-254B-5E1E-4AC2-9692EE8A7798}"/>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51221" name="Oval 29">
                <a:extLst>
                  <a:ext uri="{FF2B5EF4-FFF2-40B4-BE49-F238E27FC236}">
                    <a16:creationId xmlns:a16="http://schemas.microsoft.com/office/drawing/2014/main" id="{634C48DB-0D74-666D-A520-2D611D32EDEC}"/>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2" name="Text Box 30">
                <a:extLst>
                  <a:ext uri="{FF2B5EF4-FFF2-40B4-BE49-F238E27FC236}">
                    <a16:creationId xmlns:a16="http://schemas.microsoft.com/office/drawing/2014/main" id="{3E9F6C52-264C-9AF3-413D-0D0BAED28F00}"/>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51223" name="Text Box 31">
                <a:extLst>
                  <a:ext uri="{FF2B5EF4-FFF2-40B4-BE49-F238E27FC236}">
                    <a16:creationId xmlns:a16="http://schemas.microsoft.com/office/drawing/2014/main" id="{C1991B6A-96CB-B8F8-6BE9-ABEF86AF4C24}"/>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1224" name="Text Box 32">
                <a:extLst>
                  <a:ext uri="{FF2B5EF4-FFF2-40B4-BE49-F238E27FC236}">
                    <a16:creationId xmlns:a16="http://schemas.microsoft.com/office/drawing/2014/main" id="{973B98F3-C6B0-14F7-AA15-EB16D25CF5BD}"/>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4276">
                                            <p:txEl>
                                              <p:pRg st="1" end="1"/>
                                            </p:txEl>
                                          </p:spTgt>
                                        </p:tgtEl>
                                        <p:attrNameLst>
                                          <p:attrName>style.visibility</p:attrName>
                                        </p:attrNameLst>
                                      </p:cBhvr>
                                      <p:to>
                                        <p:strVal val="visible"/>
                                      </p:to>
                                    </p:set>
                                    <p:anim calcmode="lin" valueType="num">
                                      <p:cBhvr additive="base">
                                        <p:cTn id="13" dur="500" fill="hold"/>
                                        <p:tgtEl>
                                          <p:spTgt spid="542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4276">
                                            <p:txEl>
                                              <p:pRg st="2" end="2"/>
                                            </p:txEl>
                                          </p:spTgt>
                                        </p:tgtEl>
                                        <p:attrNameLst>
                                          <p:attrName>style.visibility</p:attrName>
                                        </p:attrNameLst>
                                      </p:cBhvr>
                                      <p:to>
                                        <p:strVal val="visible"/>
                                      </p:to>
                                    </p:set>
                                    <p:anim calcmode="lin" valueType="num">
                                      <p:cBhvr additive="base">
                                        <p:cTn id="19" dur="500" fill="hold"/>
                                        <p:tgtEl>
                                          <p:spTgt spid="542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6AD3DE-3393-16BE-EC80-5F2CD291A716}"/>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226" name="Rectangle 2">
            <a:extLst>
              <a:ext uri="{FF2B5EF4-FFF2-40B4-BE49-F238E27FC236}">
                <a16:creationId xmlns:a16="http://schemas.microsoft.com/office/drawing/2014/main" id="{9997B636-091C-4CAC-A740-F8185659B9D7}"/>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71011" name="Text Box 3">
            <a:extLst>
              <a:ext uri="{FF2B5EF4-FFF2-40B4-BE49-F238E27FC236}">
                <a16:creationId xmlns:a16="http://schemas.microsoft.com/office/drawing/2014/main" id="{DCE9B816-6568-FFB2-EB22-F2CE0D0905FE}"/>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71012" name="Text Box 4">
            <a:extLst>
              <a:ext uri="{FF2B5EF4-FFF2-40B4-BE49-F238E27FC236}">
                <a16:creationId xmlns:a16="http://schemas.microsoft.com/office/drawing/2014/main" id="{700DF913-A3EA-FB14-53B5-28CD7EB07981}"/>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171013" name="Line 5">
            <a:extLst>
              <a:ext uri="{FF2B5EF4-FFF2-40B4-BE49-F238E27FC236}">
                <a16:creationId xmlns:a16="http://schemas.microsoft.com/office/drawing/2014/main" id="{F15D192E-D947-25D1-C355-DC2F943EB298}"/>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1014" name="Rectangle 6">
            <a:extLst>
              <a:ext uri="{FF2B5EF4-FFF2-40B4-BE49-F238E27FC236}">
                <a16:creationId xmlns:a16="http://schemas.microsoft.com/office/drawing/2014/main" id="{A5693E16-8866-3FA7-AA33-FE7BB8ED7299}"/>
              </a:ext>
            </a:extLst>
          </p:cNvPr>
          <p:cNvSpPr>
            <a:spLocks noChangeArrowheads="1"/>
          </p:cNvSpPr>
          <p:nvPr/>
        </p:nvSpPr>
        <p:spPr bwMode="auto">
          <a:xfrm>
            <a:off x="0" y="4876800"/>
            <a:ext cx="8991600" cy="1714500"/>
          </a:xfrm>
          <a:prstGeom prst="rect">
            <a:avLst/>
          </a:prstGeom>
          <a:noFill/>
          <a:ln w="12700">
            <a:noFill/>
            <a:miter lim="800000"/>
            <a:headEnd/>
            <a:tailEnd/>
          </a:ln>
        </p:spPr>
        <p:txBody>
          <a:bodyPr lIns="0" tIns="44450" rIns="0" bIns="44450"/>
          <a:lstStyle/>
          <a:p>
            <a:pPr marL="742950" lvl="1" indent="-285750" eaLnBrk="1" hangingPunct="1">
              <a:spcBef>
                <a:spcPct val="20000"/>
              </a:spcBef>
              <a:buFontTx/>
              <a:buChar char="–"/>
              <a:defRPr/>
            </a:pPr>
            <a:r>
              <a:rPr lang="en-US" sz="3200">
                <a:effectLst>
                  <a:outerShdw blurRad="38100" dist="38100" dir="2700000" algn="tl">
                    <a:srgbClr val="000000">
                      <a:alpha val="43137"/>
                    </a:srgbClr>
                  </a:outerShdw>
                </a:effectLst>
                <a:latin typeface="Times New Roman" pitchFamily="18" charset="0"/>
              </a:rPr>
              <a:t>G and H don’t appear to be isomorphic. </a:t>
            </a:r>
          </a:p>
          <a:p>
            <a:pPr marL="742950" lvl="1" indent="-285750" eaLnBrk="1" hangingPunct="1">
              <a:spcBef>
                <a:spcPct val="20000"/>
              </a:spcBef>
              <a:buFontTx/>
              <a:buChar char="–"/>
              <a:defRPr/>
            </a:pPr>
            <a:r>
              <a:rPr lang="en-US" sz="3200">
                <a:effectLst>
                  <a:outerShdw blurRad="38100" dist="38100" dir="2700000" algn="tl">
                    <a:srgbClr val="000000">
                      <a:alpha val="43137"/>
                    </a:srgbClr>
                  </a:outerShdw>
                </a:effectLst>
                <a:latin typeface="Times New Roman" pitchFamily="18" charset="0"/>
              </a:rPr>
              <a:t>However, we haven’t tried mapping vertices from G onto H yet.  </a:t>
            </a:r>
            <a:endParaRPr lang="en-US">
              <a:effectLst>
                <a:outerShdw blurRad="38100" dist="38100" dir="2700000" algn="tl">
                  <a:srgbClr val="000000">
                    <a:alpha val="43137"/>
                  </a:srgbClr>
                </a:outerShdw>
              </a:effectLst>
            </a:endParaRPr>
          </a:p>
        </p:txBody>
      </p:sp>
      <p:sp>
        <p:nvSpPr>
          <p:cNvPr id="171015" name="Text Box 7">
            <a:extLst>
              <a:ext uri="{FF2B5EF4-FFF2-40B4-BE49-F238E27FC236}">
                <a16:creationId xmlns:a16="http://schemas.microsoft.com/office/drawing/2014/main" id="{69B5FD62-8A54-CBED-13FA-C842F3D08A87}"/>
              </a:ext>
            </a:extLst>
          </p:cNvPr>
          <p:cNvSpPr txBox="1">
            <a:spLocks noChangeArrowheads="1"/>
          </p:cNvSpPr>
          <p:nvPr/>
        </p:nvSpPr>
        <p:spPr bwMode="auto">
          <a:xfrm>
            <a:off x="6324600" y="2220913"/>
            <a:ext cx="21399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effectLst>
                <a:outerShdw blurRad="38100" dist="38100" dir="2700000" algn="tl">
                  <a:srgbClr val="000000">
                    <a:alpha val="43137"/>
                  </a:srgbClr>
                </a:outerShdw>
              </a:effectLst>
              <a:latin typeface="Book Antiqua" pitchFamily="18" charset="0"/>
            </a:endParaRPr>
          </a:p>
        </p:txBody>
      </p:sp>
      <p:sp>
        <p:nvSpPr>
          <p:cNvPr id="52232" name="Text Box 8">
            <a:extLst>
              <a:ext uri="{FF2B5EF4-FFF2-40B4-BE49-F238E27FC236}">
                <a16:creationId xmlns:a16="http://schemas.microsoft.com/office/drawing/2014/main" id="{4AE1588E-5042-9C6C-599A-8DA1FCD5F4A9}"/>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 </a:t>
            </a:r>
            <a:r>
              <a:rPr lang="en-US" sz="3200">
                <a:effectLst>
                  <a:outerShdw blurRad="38100" dist="38100" dir="2700000" algn="tl">
                    <a:srgbClr val="000000">
                      <a:alpha val="43137"/>
                    </a:srgbClr>
                  </a:outerShdw>
                </a:effectLst>
                <a:latin typeface="Times New Roman" pitchFamily="18" charset="0"/>
                <a:sym typeface="Symbol" pitchFamily="18" charset="2"/>
              </a:rPr>
              <a:t> G?</a:t>
            </a:r>
            <a:r>
              <a:rPr lang="en-US" sz="3200">
                <a:effectLst>
                  <a:outerShdw blurRad="38100" dist="38100" dir="2700000" algn="tl">
                    <a:srgbClr val="000000">
                      <a:alpha val="43137"/>
                    </a:srgbClr>
                  </a:outerShdw>
                </a:effectLst>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additive="base">
                                        <p:cTn id="7" dur="500" fill="hold"/>
                                        <p:tgtEl>
                                          <p:spTgt spid="171011"/>
                                        </p:tgtEl>
                                        <p:attrNameLst>
                                          <p:attrName>ppt_x</p:attrName>
                                        </p:attrNameLst>
                                      </p:cBhvr>
                                      <p:tavLst>
                                        <p:tav tm="0">
                                          <p:val>
                                            <p:strVal val="0-#ppt_w/2"/>
                                          </p:val>
                                        </p:tav>
                                        <p:tav tm="100000">
                                          <p:val>
                                            <p:strVal val="#ppt_x"/>
                                          </p:val>
                                        </p:tav>
                                      </p:tavLst>
                                    </p:anim>
                                    <p:anim calcmode="lin" valueType="num">
                                      <p:cBhvr additive="base">
                                        <p:cTn id="8" dur="500" fill="hold"/>
                                        <p:tgtEl>
                                          <p:spTgt spid="1710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1012"/>
                                        </p:tgtEl>
                                        <p:attrNameLst>
                                          <p:attrName>style.visibility</p:attrName>
                                        </p:attrNameLst>
                                      </p:cBhvr>
                                      <p:to>
                                        <p:strVal val="visible"/>
                                      </p:to>
                                    </p:set>
                                    <p:anim calcmode="lin" valueType="num">
                                      <p:cBhvr additive="base">
                                        <p:cTn id="13" dur="500" fill="hold"/>
                                        <p:tgtEl>
                                          <p:spTgt spid="171012"/>
                                        </p:tgtEl>
                                        <p:attrNameLst>
                                          <p:attrName>ppt_x</p:attrName>
                                        </p:attrNameLst>
                                      </p:cBhvr>
                                      <p:tavLst>
                                        <p:tav tm="0">
                                          <p:val>
                                            <p:strVal val="0-#ppt_w/2"/>
                                          </p:val>
                                        </p:tav>
                                        <p:tav tm="100000">
                                          <p:val>
                                            <p:strVal val="#ppt_x"/>
                                          </p:val>
                                        </p:tav>
                                      </p:tavLst>
                                    </p:anim>
                                    <p:anim calcmode="lin" valueType="num">
                                      <p:cBhvr additive="base">
                                        <p:cTn id="14"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71013"/>
                                        </p:tgtEl>
                                        <p:attrNameLst>
                                          <p:attrName>style.visibility</p:attrName>
                                        </p:attrNameLst>
                                      </p:cBhvr>
                                      <p:to>
                                        <p:strVal val="visible"/>
                                      </p:to>
                                    </p:set>
                                    <p:animEffect transition="in" filter="wipe(up)">
                                      <p:cBhvr>
                                        <p:cTn id="19" dur="500"/>
                                        <p:tgtEl>
                                          <p:spTgt spid="1710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71015"/>
                                        </p:tgtEl>
                                        <p:attrNameLst>
                                          <p:attrName>style.visibility</p:attrName>
                                        </p:attrNameLst>
                                      </p:cBhvr>
                                      <p:to>
                                        <p:strVal val="visible"/>
                                      </p:to>
                                    </p:set>
                                    <p:anim calcmode="lin" valueType="num">
                                      <p:cBhvr additive="base">
                                        <p:cTn id="24" dur="500" fill="hold"/>
                                        <p:tgtEl>
                                          <p:spTgt spid="171015"/>
                                        </p:tgtEl>
                                        <p:attrNameLst>
                                          <p:attrName>ppt_x</p:attrName>
                                        </p:attrNameLst>
                                      </p:cBhvr>
                                      <p:tavLst>
                                        <p:tav tm="0">
                                          <p:val>
                                            <p:strVal val="0-#ppt_w/2"/>
                                          </p:val>
                                        </p:tav>
                                        <p:tav tm="100000">
                                          <p:val>
                                            <p:strVal val="#ppt_x"/>
                                          </p:val>
                                        </p:tav>
                                      </p:tavLst>
                                    </p:anim>
                                    <p:anim calcmode="lin" valueType="num">
                                      <p:cBhvr additive="base">
                                        <p:cTn id="25" dur="500" fill="hold"/>
                                        <p:tgtEl>
                                          <p:spTgt spid="17101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71014"/>
                                        </p:tgtEl>
                                        <p:attrNameLst>
                                          <p:attrName>style.visibility</p:attrName>
                                        </p:attrNameLst>
                                      </p:cBhvr>
                                      <p:to>
                                        <p:strVal val="visible"/>
                                      </p:to>
                                    </p:set>
                                    <p:anim calcmode="lin" valueType="num">
                                      <p:cBhvr additive="base">
                                        <p:cTn id="30" dur="500" fill="hold"/>
                                        <p:tgtEl>
                                          <p:spTgt spid="171014"/>
                                        </p:tgtEl>
                                        <p:attrNameLst>
                                          <p:attrName>ppt_x</p:attrName>
                                        </p:attrNameLst>
                                      </p:cBhvr>
                                      <p:tavLst>
                                        <p:tav tm="0">
                                          <p:val>
                                            <p:strVal val="0-#ppt_w/2"/>
                                          </p:val>
                                        </p:tav>
                                        <p:tav tm="100000">
                                          <p:val>
                                            <p:strVal val="#ppt_x"/>
                                          </p:val>
                                        </p:tav>
                                      </p:tavLst>
                                    </p:anim>
                                    <p:anim calcmode="lin" valueType="num">
                                      <p:cBhvr additive="base">
                                        <p:cTn id="31" dur="500" fill="hold"/>
                                        <p:tgtEl>
                                          <p:spTgt spid="171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utoUpdateAnimBg="0"/>
      <p:bldP spid="171012" grpId="0" autoUpdateAnimBg="0"/>
      <p:bldP spid="171014" grpId="0" autoUpdateAnimBg="0"/>
      <p:bldP spid="171015"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164AA11-AB3C-767E-43A6-7521A9A2344A}"/>
              </a:ext>
            </a:extLst>
          </p:cNvPr>
          <p:cNvSpPr>
            <a:spLocks noGrp="1" noChangeArrowheads="1"/>
          </p:cNvSpPr>
          <p:nvPr>
            <p:ph type="title"/>
          </p:nvPr>
        </p:nvSpPr>
        <p:spPr>
          <a:xfrm>
            <a:off x="457200" y="152400"/>
            <a:ext cx="8229600" cy="990600"/>
          </a:xfrm>
        </p:spPr>
        <p:txBody>
          <a:bodyPr/>
          <a:lstStyle/>
          <a:p>
            <a:pPr eaLnBrk="1" hangingPunct="1">
              <a:defRPr/>
            </a:pPr>
            <a:r>
              <a:rPr lang="en-US">
                <a:latin typeface="Times New Roman" pitchFamily="18" charset="0"/>
              </a:rPr>
              <a:t>Example (Cont.)</a:t>
            </a:r>
          </a:p>
        </p:txBody>
      </p:sp>
      <p:sp>
        <p:nvSpPr>
          <p:cNvPr id="55299" name="Rectangle 3">
            <a:extLst>
              <a:ext uri="{FF2B5EF4-FFF2-40B4-BE49-F238E27FC236}">
                <a16:creationId xmlns:a16="http://schemas.microsoft.com/office/drawing/2014/main" id="{02E1E661-4537-9528-5E5B-9F0F69024D75}"/>
              </a:ext>
            </a:extLst>
          </p:cNvPr>
          <p:cNvSpPr>
            <a:spLocks noGrp="1" noChangeArrowheads="1"/>
          </p:cNvSpPr>
          <p:nvPr>
            <p:ph type="body" idx="1"/>
          </p:nvPr>
        </p:nvSpPr>
        <p:spPr>
          <a:xfrm>
            <a:off x="304800" y="1524000"/>
            <a:ext cx="8610600" cy="4953000"/>
          </a:xfrm>
        </p:spPr>
        <p:txBody>
          <a:bodyPr/>
          <a:lstStyle/>
          <a:p>
            <a:pPr eaLnBrk="1" hangingPunct="1">
              <a:defRPr/>
            </a:pPr>
            <a:r>
              <a:rPr lang="en-US">
                <a:latin typeface="Times New Roman" pitchFamily="18" charset="0"/>
              </a:rPr>
              <a:t>Start with the vertices of degree 2 since each graph only has one:</a:t>
            </a:r>
          </a:p>
          <a:p>
            <a:pPr lvl="1" eaLnBrk="1" hangingPunct="1">
              <a:buFont typeface="Wingdings" pitchFamily="2" charset="2"/>
              <a:buNone/>
              <a:defRPr/>
            </a:pPr>
            <a:r>
              <a:rPr lang="en-US" sz="3200">
                <a:latin typeface="Times New Roman" pitchFamily="18" charset="0"/>
              </a:rPr>
              <a:t>	deg(</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deg(</a:t>
            </a:r>
            <a:r>
              <a:rPr lang="en-US" sz="3200" i="1">
                <a:latin typeface="Times New Roman" pitchFamily="18" charset="0"/>
              </a:rPr>
              <a:t>v</a:t>
            </a:r>
            <a:r>
              <a:rPr lang="en-US" sz="3200" baseline="-25000">
                <a:latin typeface="Times New Roman" pitchFamily="18" charset="0"/>
              </a:rPr>
              <a:t>2</a:t>
            </a:r>
            <a:r>
              <a:rPr lang="en-US" sz="3200">
                <a:latin typeface="Times New Roman" pitchFamily="18" charset="0"/>
              </a:rPr>
              <a:t>) = 2   therefore    </a:t>
            </a:r>
            <a:r>
              <a:rPr lang="en-US" sz="3200" i="1">
                <a:latin typeface="Times New Roman" pitchFamily="18" charset="0"/>
              </a:rPr>
              <a:t>f</a:t>
            </a:r>
            <a:r>
              <a:rPr lang="en-US" sz="3200">
                <a:latin typeface="Times New Roman" pitchFamily="18" charset="0"/>
              </a:rPr>
              <a:t>(</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a:t>
            </a:r>
            <a:r>
              <a:rPr lang="en-US" sz="3200" i="1">
                <a:latin typeface="Times New Roman" pitchFamily="18" charset="0"/>
              </a:rPr>
              <a:t>v</a:t>
            </a:r>
            <a:r>
              <a:rPr lang="en-US" sz="3200" baseline="-25000">
                <a:latin typeface="Times New Roman" pitchFamily="18" charset="0"/>
              </a:rPr>
              <a:t>2</a:t>
            </a:r>
            <a:endParaRPr lang="en-US" sz="3200">
              <a:latin typeface="Times New Roman" pitchFamily="18" charset="0"/>
            </a:endParaRPr>
          </a:p>
        </p:txBody>
      </p:sp>
      <p:grpSp>
        <p:nvGrpSpPr>
          <p:cNvPr id="2" name="Group 33">
            <a:extLst>
              <a:ext uri="{FF2B5EF4-FFF2-40B4-BE49-F238E27FC236}">
                <a16:creationId xmlns:a16="http://schemas.microsoft.com/office/drawing/2014/main" id="{2A09DDFD-BF40-4A8E-995E-B937FBB96035}"/>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4F440E50-E3CC-E437-CF42-D48E388A6DF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F7E3124F-BE7B-4D34-301C-785073641661}"/>
                </a:ext>
              </a:extLst>
            </p:cNvPr>
            <p:cNvGrpSpPr>
              <a:grpSpLocks/>
            </p:cNvGrpSpPr>
            <p:nvPr/>
          </p:nvGrpSpPr>
          <p:grpSpPr bwMode="auto">
            <a:xfrm>
              <a:off x="1203325" y="2146300"/>
              <a:ext cx="6840538" cy="1974850"/>
              <a:chOff x="758" y="1352"/>
              <a:chExt cx="4309" cy="1244"/>
            </a:xfrm>
          </p:grpSpPr>
          <p:sp>
            <p:nvSpPr>
              <p:cNvPr id="5" name="Oval 6">
                <a:extLst>
                  <a:ext uri="{FF2B5EF4-FFF2-40B4-BE49-F238E27FC236}">
                    <a16:creationId xmlns:a16="http://schemas.microsoft.com/office/drawing/2014/main" id="{A512F178-D92D-3C10-1F87-70E7D8AE3072}"/>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6" name="Rectangle 7">
                <a:extLst>
                  <a:ext uri="{FF2B5EF4-FFF2-40B4-BE49-F238E27FC236}">
                    <a16:creationId xmlns:a16="http://schemas.microsoft.com/office/drawing/2014/main" id="{42835786-18DD-124B-256C-597F36AB00DF}"/>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Line 8">
                <a:extLst>
                  <a:ext uri="{FF2B5EF4-FFF2-40B4-BE49-F238E27FC236}">
                    <a16:creationId xmlns:a16="http://schemas.microsoft.com/office/drawing/2014/main" id="{EF84C808-4B05-4FB8-2A8D-0C476434F3F3}"/>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Line 9">
                <a:extLst>
                  <a:ext uri="{FF2B5EF4-FFF2-40B4-BE49-F238E27FC236}">
                    <a16:creationId xmlns:a16="http://schemas.microsoft.com/office/drawing/2014/main" id="{8CCF82F3-2D7E-4113-3975-C024BB59697E}"/>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Line 10">
                <a:extLst>
                  <a:ext uri="{FF2B5EF4-FFF2-40B4-BE49-F238E27FC236}">
                    <a16:creationId xmlns:a16="http://schemas.microsoft.com/office/drawing/2014/main" id="{001BEB26-F3F6-7DC4-AFD8-F7F405126E09}"/>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Line 11">
                <a:extLst>
                  <a:ext uri="{FF2B5EF4-FFF2-40B4-BE49-F238E27FC236}">
                    <a16:creationId xmlns:a16="http://schemas.microsoft.com/office/drawing/2014/main" id="{399FF966-029B-1FD0-4F42-4B05A0977E8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Oval 12">
                <a:extLst>
                  <a:ext uri="{FF2B5EF4-FFF2-40B4-BE49-F238E27FC236}">
                    <a16:creationId xmlns:a16="http://schemas.microsoft.com/office/drawing/2014/main" id="{A2AB02D3-BA4F-A0D6-A090-00321F8F4F26}"/>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Oval 13">
                <a:extLst>
                  <a:ext uri="{FF2B5EF4-FFF2-40B4-BE49-F238E27FC236}">
                    <a16:creationId xmlns:a16="http://schemas.microsoft.com/office/drawing/2014/main" id="{EE28CE2B-A1E1-E7DA-7010-890EAD3A18D8}"/>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3" name="Oval 14">
                <a:extLst>
                  <a:ext uri="{FF2B5EF4-FFF2-40B4-BE49-F238E27FC236}">
                    <a16:creationId xmlns:a16="http://schemas.microsoft.com/office/drawing/2014/main" id="{281F29C7-4B87-FE09-2F81-470FE2B33841}"/>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Oval 15">
                <a:extLst>
                  <a:ext uri="{FF2B5EF4-FFF2-40B4-BE49-F238E27FC236}">
                    <a16:creationId xmlns:a16="http://schemas.microsoft.com/office/drawing/2014/main" id="{91FB4F09-AB84-B65C-A0EA-F93372F4E080}"/>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5" name="Oval 16">
                <a:extLst>
                  <a:ext uri="{FF2B5EF4-FFF2-40B4-BE49-F238E27FC236}">
                    <a16:creationId xmlns:a16="http://schemas.microsoft.com/office/drawing/2014/main" id="{9944EC53-D558-E5D4-856A-AF4851C05792}"/>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Oval 17">
                <a:extLst>
                  <a:ext uri="{FF2B5EF4-FFF2-40B4-BE49-F238E27FC236}">
                    <a16:creationId xmlns:a16="http://schemas.microsoft.com/office/drawing/2014/main" id="{D841EAA4-6090-51A0-26C4-453A6715727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Oval 18">
                <a:extLst>
                  <a:ext uri="{FF2B5EF4-FFF2-40B4-BE49-F238E27FC236}">
                    <a16:creationId xmlns:a16="http://schemas.microsoft.com/office/drawing/2014/main" id="{9865FBF8-2A3D-8251-2C2B-A4B2D47D7B52}"/>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8" name="Oval 19">
                <a:extLst>
                  <a:ext uri="{FF2B5EF4-FFF2-40B4-BE49-F238E27FC236}">
                    <a16:creationId xmlns:a16="http://schemas.microsoft.com/office/drawing/2014/main" id="{F04039C8-787B-4F70-29A8-2583F9CC753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19" name="Group 20">
                <a:extLst>
                  <a:ext uri="{FF2B5EF4-FFF2-40B4-BE49-F238E27FC236}">
                    <a16:creationId xmlns:a16="http://schemas.microsoft.com/office/drawing/2014/main" id="{4CDED734-BF75-912C-2F68-EF37D1DB161C}"/>
                  </a:ext>
                </a:extLst>
              </p:cNvPr>
              <p:cNvGrpSpPr>
                <a:grpSpLocks/>
              </p:cNvGrpSpPr>
              <p:nvPr/>
            </p:nvGrpSpPr>
            <p:grpSpPr bwMode="auto">
              <a:xfrm>
                <a:off x="3328" y="1597"/>
                <a:ext cx="1392" cy="672"/>
                <a:chOff x="3120" y="1536"/>
                <a:chExt cx="1392" cy="672"/>
              </a:xfrm>
            </p:grpSpPr>
            <p:sp>
              <p:nvSpPr>
                <p:cNvPr id="24" name="Line 21">
                  <a:extLst>
                    <a:ext uri="{FF2B5EF4-FFF2-40B4-BE49-F238E27FC236}">
                      <a16:creationId xmlns:a16="http://schemas.microsoft.com/office/drawing/2014/main" id="{AF5727BD-B5AB-D851-EF8D-8075E84E0A1B}"/>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Line 22">
                  <a:extLst>
                    <a:ext uri="{FF2B5EF4-FFF2-40B4-BE49-F238E27FC236}">
                      <a16:creationId xmlns:a16="http://schemas.microsoft.com/office/drawing/2014/main" id="{1C49C795-F235-8427-E65E-5B284ABE3AF7}"/>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Line 23">
                  <a:extLst>
                    <a:ext uri="{FF2B5EF4-FFF2-40B4-BE49-F238E27FC236}">
                      <a16:creationId xmlns:a16="http://schemas.microsoft.com/office/drawing/2014/main" id="{C44A8232-9125-B56C-7414-B2E864E100EE}"/>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Line 24">
                  <a:extLst>
                    <a:ext uri="{FF2B5EF4-FFF2-40B4-BE49-F238E27FC236}">
                      <a16:creationId xmlns:a16="http://schemas.microsoft.com/office/drawing/2014/main" id="{B3820351-92D1-E4BE-CE0B-81EC9E82A14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 name="Line 25">
                  <a:extLst>
                    <a:ext uri="{FF2B5EF4-FFF2-40B4-BE49-F238E27FC236}">
                      <a16:creationId xmlns:a16="http://schemas.microsoft.com/office/drawing/2014/main" id="{1DFB5E20-1C48-7C53-55BB-C24088D2CF1A}"/>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 name="Line 26">
                  <a:extLst>
                    <a:ext uri="{FF2B5EF4-FFF2-40B4-BE49-F238E27FC236}">
                      <a16:creationId xmlns:a16="http://schemas.microsoft.com/office/drawing/2014/main" id="{A1A9C078-38E5-300A-04F5-A4F0FDC7C68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0" name="Line 27">
                  <a:extLst>
                    <a:ext uri="{FF2B5EF4-FFF2-40B4-BE49-F238E27FC236}">
                      <a16:creationId xmlns:a16="http://schemas.microsoft.com/office/drawing/2014/main" id="{A8478048-9B81-68CF-7132-85EE3DA3A544}"/>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1" name="Line 28">
                  <a:extLst>
                    <a:ext uri="{FF2B5EF4-FFF2-40B4-BE49-F238E27FC236}">
                      <a16:creationId xmlns:a16="http://schemas.microsoft.com/office/drawing/2014/main" id="{7A51C715-EF00-DA4F-6AC2-265B56C74F74}"/>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20" name="Oval 29">
                <a:extLst>
                  <a:ext uri="{FF2B5EF4-FFF2-40B4-BE49-F238E27FC236}">
                    <a16:creationId xmlns:a16="http://schemas.microsoft.com/office/drawing/2014/main" id="{8608BB37-7FDB-2A06-C515-5D9400C77AFA}"/>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Text Box 30">
                <a:extLst>
                  <a:ext uri="{FF2B5EF4-FFF2-40B4-BE49-F238E27FC236}">
                    <a16:creationId xmlns:a16="http://schemas.microsoft.com/office/drawing/2014/main" id="{9F19EE58-144D-C558-65B6-C84BB0C9D7F7}"/>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22" name="Text Box 31">
                <a:extLst>
                  <a:ext uri="{FF2B5EF4-FFF2-40B4-BE49-F238E27FC236}">
                    <a16:creationId xmlns:a16="http://schemas.microsoft.com/office/drawing/2014/main" id="{D21947B9-A0B3-8F49-5F53-14D3E8E72A22}"/>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23" name="Text Box 32">
                <a:extLst>
                  <a:ext uri="{FF2B5EF4-FFF2-40B4-BE49-F238E27FC236}">
                    <a16:creationId xmlns:a16="http://schemas.microsoft.com/office/drawing/2014/main" id="{87330CED-FFA4-76A1-969A-DC10899E1444}"/>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3"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FB2768B-F793-24A8-3404-810F8BE1B2C2}"/>
              </a:ext>
            </a:extLst>
          </p:cNvPr>
          <p:cNvSpPr>
            <a:spLocks noGrp="1" noChangeArrowheads="1"/>
          </p:cNvSpPr>
          <p:nvPr>
            <p:ph type="title"/>
          </p:nvPr>
        </p:nvSpPr>
        <p:spPr>
          <a:xfrm>
            <a:off x="457200" y="152400"/>
            <a:ext cx="8229600" cy="838200"/>
          </a:xfrm>
        </p:spPr>
        <p:txBody>
          <a:bodyPr/>
          <a:lstStyle/>
          <a:p>
            <a:pPr eaLnBrk="1" hangingPunct="1">
              <a:defRPr/>
            </a:pPr>
            <a:r>
              <a:rPr lang="en-US" dirty="0">
                <a:latin typeface="Times New Roman" pitchFamily="18" charset="0"/>
              </a:rPr>
              <a:t>Example (Cont.)</a:t>
            </a:r>
          </a:p>
        </p:txBody>
      </p:sp>
      <p:sp>
        <p:nvSpPr>
          <p:cNvPr id="172035" name="Rectangle 3">
            <a:extLst>
              <a:ext uri="{FF2B5EF4-FFF2-40B4-BE49-F238E27FC236}">
                <a16:creationId xmlns:a16="http://schemas.microsoft.com/office/drawing/2014/main" id="{3FAFA9E2-815C-9DB1-DF8A-DDA0FE2ADED1}"/>
              </a:ext>
            </a:extLst>
          </p:cNvPr>
          <p:cNvSpPr>
            <a:spLocks noGrp="1" noChangeArrowheads="1"/>
          </p:cNvSpPr>
          <p:nvPr>
            <p:ph type="body" idx="1"/>
          </p:nvPr>
        </p:nvSpPr>
        <p:spPr>
          <a:xfrm>
            <a:off x="381000" y="1219200"/>
            <a:ext cx="8610600" cy="4953000"/>
          </a:xfrm>
        </p:spPr>
        <p:txBody>
          <a:bodyPr/>
          <a:lstStyle/>
          <a:p>
            <a:pPr eaLnBrk="1" hangingPunct="1">
              <a:defRPr/>
            </a:pPr>
            <a:r>
              <a:rPr lang="en-US" dirty="0">
                <a:latin typeface="Times New Roman" pitchFamily="18" charset="0"/>
              </a:rPr>
              <a:t>Now consider vertices of degree 3</a:t>
            </a:r>
          </a:p>
          <a:p>
            <a:pPr lvl="1" eaLnBrk="1" hangingPunct="1">
              <a:buFontTx/>
              <a:buNone/>
              <a:defRPr/>
            </a:pPr>
            <a:r>
              <a:rPr lang="en-US" sz="3200" dirty="0">
                <a:latin typeface="Times New Roman" pitchFamily="18" charset="0"/>
              </a:rPr>
              <a:t>	deg(</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 3</a:t>
            </a:r>
          </a:p>
          <a:p>
            <a:pPr lvl="1" eaLnBrk="1" hangingPunct="1">
              <a:buFontTx/>
              <a:buNone/>
              <a:defRPr/>
            </a:pPr>
            <a:r>
              <a:rPr lang="en-US" sz="3200" dirty="0">
                <a:latin typeface="Times New Roman" pitchFamily="18" charset="0"/>
              </a:rPr>
              <a:t>therefore we must have either one of</a:t>
            </a: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    </a:t>
            </a:r>
            <a:endParaRPr lang="en-US" sz="3200" dirty="0">
              <a:latin typeface="Times New Roman" pitchFamily="18" charset="0"/>
            </a:endParaRP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endParaRPr lang="en-US" sz="3200" dirty="0">
              <a:latin typeface="Times New Roman" pitchFamily="18" charset="0"/>
            </a:endParaRPr>
          </a:p>
        </p:txBody>
      </p:sp>
      <p:grpSp>
        <p:nvGrpSpPr>
          <p:cNvPr id="2" name="Group 33">
            <a:extLst>
              <a:ext uri="{FF2B5EF4-FFF2-40B4-BE49-F238E27FC236}">
                <a16:creationId xmlns:a16="http://schemas.microsoft.com/office/drawing/2014/main" id="{937A40A2-C45B-59EC-B7AC-98A7ACDB8C89}"/>
              </a:ext>
            </a:extLst>
          </p:cNvPr>
          <p:cNvGrpSpPr>
            <a:grpSpLocks/>
          </p:cNvGrpSpPr>
          <p:nvPr/>
        </p:nvGrpSpPr>
        <p:grpSpPr bwMode="auto">
          <a:xfrm>
            <a:off x="571500" y="4114800"/>
            <a:ext cx="8001000" cy="2438400"/>
            <a:chOff x="457200" y="2133600"/>
            <a:chExt cx="8001000" cy="2438400"/>
          </a:xfrm>
        </p:grpSpPr>
        <p:sp>
          <p:nvSpPr>
            <p:cNvPr id="3" name="Rectangle 2">
              <a:extLst>
                <a:ext uri="{FF2B5EF4-FFF2-40B4-BE49-F238E27FC236}">
                  <a16:creationId xmlns:a16="http://schemas.microsoft.com/office/drawing/2014/main" id="{39E8C4BA-A2C9-B750-4BCE-41A5C2637D1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D21B004E-9946-A13B-A3E7-A68DD957F7CF}"/>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ED5BF3DF-0F88-E86C-1FE9-C6B0A355545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673BFE08-94E4-0999-4C17-9CDDFEA3E5F5}"/>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9A001875-AFC2-2215-E462-16C649EE329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271D4AA-86DD-A2ED-A9DD-9B415DCBDF28}"/>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64BBC9B0-DD2B-D2EF-F218-3CC9F358BF1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CBAEF495-5E96-5489-BA3A-417E1C27230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651C415C-CEF9-AE60-0C1B-030EBEBC8F0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AC81147E-66B7-50BA-4D1A-A5EE315E597E}"/>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62237443-41BC-1A4D-B87C-25202507AD89}"/>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62BC90F4-DE1C-6D13-49DB-446BB19239B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088FFA1D-4262-7150-9F65-F9BB4D508A13}"/>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2893CA9E-E3CE-351C-50ED-F7BE080B11FB}"/>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DD22F86C-F978-9E65-6F7D-9CA8EE268593}"/>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AD46B442-EB68-E135-CA40-3AC8EE9F2E39}"/>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0CE1A802-915F-0287-FED5-397C694147B0}"/>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5DE2619D-7CE1-3D63-12E8-DECC96160EBE}"/>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8C91A961-BF6B-3410-C42C-50A358B415F3}"/>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E0B1E6FB-DDBF-7694-9DB0-F43532A7855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7B0DACA4-8D28-4A48-4CAA-B322573B286E}"/>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E2BCF0B-6B25-4DBD-1BF6-1D85D5FC6D13}"/>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9FF0E6DA-5C63-87DB-14E1-DE84E2627491}"/>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3FE00B0C-B95C-3719-9DC2-6D156209D376}"/>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4E7DF899-74DF-7E08-690A-811DE6A397D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D046181C-40AF-767A-B417-CF8D2B1810E6}"/>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CE4C4D71-7558-2ACF-2222-D75A6A212B12}"/>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44CABF39-F331-341F-EDB2-174E5DDA6891}"/>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D9704E0E-C657-68A2-588D-A36D163D15B6}"/>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9E5D494-8CB7-284D-0246-FC853071CF12}"/>
              </a:ext>
            </a:extLst>
          </p:cNvPr>
          <p:cNvSpPr>
            <a:spLocks noGrp="1" noChangeArrowheads="1"/>
          </p:cNvSpPr>
          <p:nvPr>
            <p:ph type="title"/>
          </p:nvPr>
        </p:nvSpPr>
        <p:spPr>
          <a:xfrm>
            <a:off x="457200" y="152400"/>
            <a:ext cx="8229600" cy="762000"/>
          </a:xfrm>
        </p:spPr>
        <p:txBody>
          <a:bodyPr>
            <a:normAutofit fontScale="90000"/>
          </a:bodyPr>
          <a:lstStyle/>
          <a:p>
            <a:pPr eaLnBrk="1" hangingPunct="1">
              <a:defRPr/>
            </a:pPr>
            <a:r>
              <a:rPr lang="en-US" dirty="0">
                <a:latin typeface="Times New Roman" pitchFamily="18" charset="0"/>
              </a:rPr>
              <a:t>Example (Cont.)</a:t>
            </a:r>
          </a:p>
        </p:txBody>
      </p:sp>
      <p:sp>
        <p:nvSpPr>
          <p:cNvPr id="56323" name="Rectangle 3">
            <a:extLst>
              <a:ext uri="{FF2B5EF4-FFF2-40B4-BE49-F238E27FC236}">
                <a16:creationId xmlns:a16="http://schemas.microsoft.com/office/drawing/2014/main" id="{80CC3599-6D6B-CB1B-40F8-A83CE0047497}"/>
              </a:ext>
            </a:extLst>
          </p:cNvPr>
          <p:cNvSpPr>
            <a:spLocks noGrp="1" noChangeArrowheads="1"/>
          </p:cNvSpPr>
          <p:nvPr>
            <p:ph type="body" idx="1"/>
          </p:nvPr>
        </p:nvSpPr>
        <p:spPr>
          <a:xfrm>
            <a:off x="228600" y="1143000"/>
            <a:ext cx="8686800" cy="5257800"/>
          </a:xfrm>
        </p:spPr>
        <p:txBody>
          <a:bodyPr lIns="0" rIns="0"/>
          <a:lstStyle/>
          <a:p>
            <a:pPr eaLnBrk="1" hangingPunct="1">
              <a:defRPr/>
            </a:pPr>
            <a:r>
              <a:rPr lang="en-US" dirty="0">
                <a:latin typeface="Times New Roman" pitchFamily="18" charset="0"/>
              </a:rPr>
              <a:t>Now try vertices of degree 4:</a:t>
            </a:r>
          </a:p>
          <a:p>
            <a:pPr lvl="1" eaLnBrk="1" hangingPunct="1">
              <a:buFontTx/>
              <a:buNone/>
              <a:defRPr/>
            </a:pPr>
            <a:r>
              <a:rPr lang="en-US" dirty="0">
                <a:latin typeface="Times New Roman" pitchFamily="18" charset="0"/>
              </a:rPr>
              <a:t>	deg(</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deg(</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 4   </a:t>
            </a:r>
          </a:p>
          <a:p>
            <a:pPr eaLnBrk="1" hangingPunct="1">
              <a:defRPr/>
            </a:pPr>
            <a:r>
              <a:rPr lang="en-US" dirty="0">
                <a:latin typeface="Times New Roman" pitchFamily="18" charset="0"/>
              </a:rPr>
              <a:t>	therefore we must have one of:</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		</a:t>
            </a:r>
            <a:r>
              <a:rPr lang="en-US" sz="2800" dirty="0">
                <a:latin typeface="Times New Roman" pitchFamily="18" charset="0"/>
              </a:rPr>
              <a:t>or</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endParaRPr lang="en-US" sz="2800" dirty="0">
              <a:latin typeface="Times New Roman" pitchFamily="18" charset="0"/>
            </a:endParaRPr>
          </a:p>
          <a:p>
            <a:pPr eaLnBrk="1" hangingPunct="1">
              <a:defRPr/>
            </a:pPr>
            <a:endParaRPr lang="en-US" i="1" dirty="0">
              <a:latin typeface="Times New Roman" pitchFamily="18" charset="0"/>
            </a:endParaRPr>
          </a:p>
        </p:txBody>
      </p:sp>
      <p:grpSp>
        <p:nvGrpSpPr>
          <p:cNvPr id="2" name="Group 33">
            <a:extLst>
              <a:ext uri="{FF2B5EF4-FFF2-40B4-BE49-F238E27FC236}">
                <a16:creationId xmlns:a16="http://schemas.microsoft.com/office/drawing/2014/main" id="{D3CE8357-7634-D269-540E-2C9EA3F32AE4}"/>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842EB07E-38C8-2E64-4321-A01AA4CE0D4D}"/>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90D572A-B7A5-2BD3-B0DF-D617D3087041}"/>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ADA5F7AA-BB36-C4CE-79F1-831118598DBE}"/>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914C0CBB-9E43-5F84-8AAB-38A1B83FC58C}"/>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68E08F65-29E1-794D-0C42-118F6F9BE6A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B349F34-8360-8F39-C103-0567AC60DCFA}"/>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D501D691-D647-2636-75E0-EEA8143C1C9D}"/>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ED0DAE91-6BF6-9064-09D8-9E18436AA1D3}"/>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5F33017E-0336-BF8F-F205-54B68EEB391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95EC9CD1-27A2-81C9-FC17-03DD6FDBD7BF}"/>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92A1ACE9-D37E-68AC-6DB6-D9B829209A46}"/>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855655A7-C627-E763-8B75-3FF58AA10CA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B00E4FBD-E9DA-DEEE-0D20-D3F2B30BB82F}"/>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3A2944E-9429-D3E2-A072-273C1D787C90}"/>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926E2865-018B-1977-54DF-924D2B3B0857}"/>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DA9EDB68-B0F3-BD87-1E6D-942B691005F3}"/>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4FEA9517-78DB-B3D4-01E7-F484CD002A8D}"/>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472A2807-02BC-E7FC-C233-83A1A346FE3F}"/>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D193B51E-5218-B7CC-3583-7CACC6F66558}"/>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FC83A637-D9AD-21CF-771D-07057AFC1500}"/>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32B375FB-EA8A-6507-92EE-81CA5C30651F}"/>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F7F3FCF4-9BC0-516A-351A-8E750FDD377F}"/>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F11EBAA8-3897-8231-F451-726F03A6928D}"/>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16BF26F-EC31-3253-412F-906CD8F611C3}"/>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184FECDF-00E3-2AB1-783E-DCABF16BB17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0E6EF91-E8F7-125E-BE9F-F2658D7DF564}"/>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DE363C4B-23A4-CE40-37AA-C7D54AAD728F}"/>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A6876349-91B5-4084-4B78-0E8EC34123C5}"/>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3B5B91E9-A636-952B-7CA1-C507AD4F9DE9}"/>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3"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4CF78A0-87E1-B82A-B16C-E603A8176685}"/>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9987" name="Rectangle 3">
            <a:extLst>
              <a:ext uri="{FF2B5EF4-FFF2-40B4-BE49-F238E27FC236}">
                <a16:creationId xmlns:a16="http://schemas.microsoft.com/office/drawing/2014/main" id="{D2B3611C-A743-4E3E-7B07-5D7D4CC3B87E}"/>
              </a:ext>
            </a:extLst>
          </p:cNvPr>
          <p:cNvSpPr>
            <a:spLocks noGrp="1" noChangeArrowheads="1"/>
          </p:cNvSpPr>
          <p:nvPr>
            <p:ph type="body" idx="1"/>
          </p:nvPr>
        </p:nvSpPr>
        <p:spPr>
          <a:xfrm>
            <a:off x="228600" y="1295400"/>
            <a:ext cx="8686800" cy="5334000"/>
          </a:xfrm>
        </p:spPr>
        <p:txBody>
          <a:bodyPr lIns="0" rIns="0"/>
          <a:lstStyle/>
          <a:p>
            <a:pPr eaLnBrk="1" hangingPunct="1">
              <a:defRPr/>
            </a:pPr>
            <a:r>
              <a:rPr lang="en-US" sz="2800" dirty="0">
                <a:latin typeface="Times New Roman" pitchFamily="18" charset="0"/>
              </a:rPr>
              <a:t>There are four possibilities (this can get messy!)</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endParaRPr lang="en-US" dirty="0">
              <a:latin typeface="Times New Roman" pitchFamily="18" charset="0"/>
            </a:endParaRP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p:txBody>
      </p:sp>
      <p:grpSp>
        <p:nvGrpSpPr>
          <p:cNvPr id="2" name="Group 33">
            <a:extLst>
              <a:ext uri="{FF2B5EF4-FFF2-40B4-BE49-F238E27FC236}">
                <a16:creationId xmlns:a16="http://schemas.microsoft.com/office/drawing/2014/main" id="{00A811F2-AAD5-0CCE-1BBD-BBA2963C08D0}"/>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A13035B9-8F6F-914F-9B2C-4E29B095355C}"/>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2941A47-D6C3-71F4-2D55-3F2FB2E98AF0}"/>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51992080-8B3B-1890-FEE2-C90E241A510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DE66BD16-C13F-36D3-7AD4-1A469C797159}"/>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F6F3F437-5D16-F0CB-87F5-50E36E8A8348}"/>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7F59D8E-81E1-C498-D574-FFFBA9ACD48F}"/>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ED1B62D2-C84C-E329-347E-3E83E035B28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1E59C935-D5A0-2DD5-9CF5-F5D8147F023A}"/>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CD59138B-3D2C-8E06-BDF1-DA3929606C2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3F5F631D-0FF3-6F05-A93A-121FFCC07136}"/>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B5E3F938-2F5B-F7E8-EFAF-36623FC20C72}"/>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972DB45C-1BEC-5EC9-6661-FB04BF1FD9B7}"/>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79BF1C8F-2529-8062-C663-6EEC30F78C5A}"/>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116FC54-4D6E-FB19-8CA8-33CD65A53A5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3C438992-D1BC-1E66-808B-2A07BEFB9CE9}"/>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B0FEFB99-0CF4-D392-FCAF-81D47517AC0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67060E14-ED41-17F6-7AC7-05983729747A}"/>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91B4F742-4BBD-D59C-B177-D2C0249C854C}"/>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2A52F58A-1628-D267-B436-A479EC76B2CD}"/>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206557E9-75F4-85B5-F9AD-1550974044E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07F35677-9B63-DB25-0A25-5C5F5579179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7F5B859-3852-E274-8C1B-248CC972F295}"/>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A513A65C-577D-5BB7-6F99-DEA71FB37234}"/>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21193E1-2853-5BA7-D86C-D10D281876FE}"/>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E5FE6137-6ABF-6CCD-4C4A-D5E4565B6A6A}"/>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9A0BE24-F838-8161-94A7-1CD2155899F0}"/>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810B30B1-A5B7-C12B-36F0-A276538144F6}"/>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6E7D9820-1A71-C867-38A4-11D4A7C2500E}"/>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609A4FE4-1C4A-8692-1A5A-23CB47E853D7}"/>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additive="base">
                                        <p:cTn id="25" dur="5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additive="base">
                                        <p:cTn id="31" dur="5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FAF111-B14C-CB89-AB04-4CEA6149EA5B}"/>
              </a:ext>
            </a:extLst>
          </p:cNvPr>
          <p:cNvSpPr/>
          <p:nvPr/>
        </p:nvSpPr>
        <p:spPr bwMode="auto">
          <a:xfrm>
            <a:off x="457200" y="12954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46" name="Rectangle 2">
            <a:extLst>
              <a:ext uri="{FF2B5EF4-FFF2-40B4-BE49-F238E27FC236}">
                <a16:creationId xmlns:a16="http://schemas.microsoft.com/office/drawing/2014/main" id="{5CD132F0-E7F7-85E5-45B3-4CB36C78A88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8963" name="Text Box 3">
            <a:extLst>
              <a:ext uri="{FF2B5EF4-FFF2-40B4-BE49-F238E27FC236}">
                <a16:creationId xmlns:a16="http://schemas.microsoft.com/office/drawing/2014/main" id="{EB2330FC-13F3-BA7E-4219-205D2D99D4F6}"/>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68964" name="Text Box 4">
            <a:extLst>
              <a:ext uri="{FF2B5EF4-FFF2-40B4-BE49-F238E27FC236}">
                <a16:creationId xmlns:a16="http://schemas.microsoft.com/office/drawing/2014/main" id="{2A052F7D-1A00-76D5-BBAB-BC554C70EF67}"/>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168965" name="Line 5">
            <a:extLst>
              <a:ext uri="{FF2B5EF4-FFF2-40B4-BE49-F238E27FC236}">
                <a16:creationId xmlns:a16="http://schemas.microsoft.com/office/drawing/2014/main" id="{7A24F652-41CE-5062-2DC0-F1691B79BE09}"/>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8966" name="Rectangle 6">
            <a:extLst>
              <a:ext uri="{FF2B5EF4-FFF2-40B4-BE49-F238E27FC236}">
                <a16:creationId xmlns:a16="http://schemas.microsoft.com/office/drawing/2014/main" id="{36FC1063-713F-7A9A-EC8E-F8ED6508736D}"/>
              </a:ext>
            </a:extLst>
          </p:cNvPr>
          <p:cNvSpPr>
            <a:spLocks noChangeArrowheads="1"/>
          </p:cNvSpPr>
          <p:nvPr/>
        </p:nvSpPr>
        <p:spPr bwMode="auto">
          <a:xfrm>
            <a:off x="152400" y="4800600"/>
            <a:ext cx="8763000" cy="20574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a:effectLst>
                  <a:outerShdw blurRad="38100" dist="38100" dir="2700000" algn="tl">
                    <a:srgbClr val="000000">
                      <a:alpha val="43137"/>
                    </a:srgbClr>
                  </a:outerShdw>
                </a:effectLst>
                <a:latin typeface="Times New Roman" pitchFamily="18" charset="0"/>
              </a:rPr>
              <a:t>We permute the adjacency matrix of </a:t>
            </a:r>
            <a:r>
              <a:rPr lang="en-US" i="1">
                <a:effectLst>
                  <a:outerShdw blurRad="38100" dist="38100" dir="2700000" algn="tl">
                    <a:srgbClr val="000000">
                      <a:alpha val="43137"/>
                    </a:srgbClr>
                  </a:outerShdw>
                </a:effectLst>
                <a:latin typeface="Times New Roman" pitchFamily="18" charset="0"/>
              </a:rPr>
              <a:t>H</a:t>
            </a:r>
            <a:r>
              <a:rPr lang="en-US">
                <a:effectLst>
                  <a:outerShdw blurRad="38100" dist="38100" dir="2700000" algn="tl">
                    <a:srgbClr val="000000">
                      <a:alpha val="43137"/>
                    </a:srgbClr>
                  </a:outerShdw>
                </a:effectLst>
                <a:latin typeface="Times New Roman" pitchFamily="18" charset="0"/>
              </a:rPr>
              <a:t> (per function choices above) to see if we get the adjacency of </a:t>
            </a:r>
            <a:r>
              <a:rPr lang="en-US" i="1">
                <a:effectLst>
                  <a:outerShdw blurRad="38100" dist="38100" dir="2700000" algn="tl">
                    <a:srgbClr val="000000">
                      <a:alpha val="43137"/>
                    </a:srgbClr>
                  </a:outerShdw>
                </a:effectLst>
                <a:latin typeface="Times New Roman" pitchFamily="18" charset="0"/>
              </a:rPr>
              <a:t>G</a:t>
            </a:r>
            <a:r>
              <a:rPr lang="en-US">
                <a:effectLst>
                  <a:outerShdw blurRad="38100" dist="38100" dir="2700000" algn="tl">
                    <a:srgbClr val="000000">
                      <a:alpha val="43137"/>
                    </a:srgbClr>
                  </a:outerShdw>
                </a:effectLst>
                <a:latin typeface="Times New Roman" pitchFamily="18" charset="0"/>
              </a:rPr>
              <a:t>.</a:t>
            </a:r>
            <a:r>
              <a:rPr lang="en-US" sz="3200">
                <a:effectLst>
                  <a:outerShdw blurRad="38100" dist="38100" dir="2700000" algn="tl">
                    <a:srgbClr val="000000">
                      <a:alpha val="43137"/>
                    </a:srgbClr>
                  </a:outerShdw>
                </a:effectLst>
                <a:latin typeface="Times New Roman" pitchFamily="18" charset="0"/>
              </a:rPr>
              <a:t> </a:t>
            </a:r>
            <a:r>
              <a:rPr lang="en-US">
                <a:effectLst>
                  <a:outerShdw blurRad="38100" dist="38100" dir="2700000" algn="tl">
                    <a:srgbClr val="000000">
                      <a:alpha val="43137"/>
                    </a:srgbClr>
                  </a:outerShdw>
                </a:effectLst>
                <a:latin typeface="Times New Roman" pitchFamily="18" charset="0"/>
              </a:rPr>
              <a:t>Let’s try:</a:t>
            </a:r>
          </a:p>
          <a:p>
            <a:pPr marL="342900" indent="-342900" eaLnBrk="1" hangingPunct="1">
              <a:spcBef>
                <a:spcPct val="20000"/>
              </a:spcBef>
              <a:buFont typeface="Wingdings" pitchFamily="2" charset="2"/>
              <a:buNone/>
              <a:defRPr/>
            </a:pPr>
            <a:r>
              <a:rPr lang="en-US" i="1">
                <a:effectLst>
                  <a:outerShdw blurRad="38100" dist="38100" dir="2700000" algn="tl">
                    <a:srgbClr val="000000">
                      <a:alpha val="43137"/>
                    </a:srgbClr>
                  </a:outerShdw>
                </a:effectLst>
                <a:latin typeface="Times New Roman" pitchFamily="18" charset="0"/>
              </a:rPr>
              <a:t>		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1</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1</a:t>
            </a:r>
            <a:r>
              <a:rPr lang="en-US">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2</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3</a:t>
            </a:r>
            <a:r>
              <a:rPr lang="en-US">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3</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2</a:t>
            </a:r>
            <a:r>
              <a:rPr lang="en-US">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4</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5</a:t>
            </a:r>
            <a:r>
              <a:rPr lang="en-US">
                <a:effectLst>
                  <a:outerShdw blurRad="38100" dist="38100" dir="2700000" algn="tl">
                    <a:srgbClr val="000000">
                      <a:alpha val="43137"/>
                    </a:srgbClr>
                  </a:outerShdw>
                </a:effectLst>
                <a:latin typeface="Times New Roman" pitchFamily="18" charset="0"/>
              </a:rPr>
              <a:t>,</a:t>
            </a:r>
            <a:r>
              <a:rPr lang="en-US" baseline="-25000">
                <a:effectLst>
                  <a:outerShdw blurRad="38100" dist="38100" dir="2700000" algn="tl">
                    <a:srgbClr val="000000">
                      <a:alpha val="43137"/>
                    </a:srgbClr>
                  </a:outerShdw>
                </a:effectLst>
                <a:latin typeface="Times New Roman" pitchFamily="18" charset="0"/>
              </a:rPr>
              <a:t> </a:t>
            </a:r>
            <a:r>
              <a:rPr lang="en-US" i="1">
                <a:effectLst>
                  <a:outerShdw blurRad="38100" dist="38100" dir="2700000" algn="tl">
                    <a:srgbClr val="000000">
                      <a:alpha val="43137"/>
                    </a:srgbClr>
                  </a:outerShdw>
                </a:effectLst>
                <a:latin typeface="Times New Roman" pitchFamily="18" charset="0"/>
              </a:rPr>
              <a:t>f</a:t>
            </a:r>
            <a:r>
              <a:rPr lang="en-US">
                <a:effectLst>
                  <a:outerShdw blurRad="38100" dist="38100" dir="2700000" algn="tl">
                    <a:srgbClr val="000000">
                      <a:alpha val="43137"/>
                    </a:srgbClr>
                  </a:outerShdw>
                </a:effectLst>
                <a:latin typeface="Times New Roman" pitchFamily="18" charset="0"/>
              </a:rPr>
              <a:t>(</a:t>
            </a:r>
            <a:r>
              <a:rPr lang="en-US" i="1">
                <a:effectLst>
                  <a:outerShdw blurRad="38100" dist="38100" dir="2700000" algn="tl">
                    <a:srgbClr val="000000">
                      <a:alpha val="43137"/>
                    </a:srgbClr>
                  </a:outerShdw>
                </a:effectLst>
                <a:latin typeface="Times New Roman" pitchFamily="18" charset="0"/>
              </a:rPr>
              <a:t>u</a:t>
            </a:r>
            <a:r>
              <a:rPr lang="en-US" baseline="-25000">
                <a:effectLst>
                  <a:outerShdw blurRad="38100" dist="38100" dir="2700000" algn="tl">
                    <a:srgbClr val="000000">
                      <a:alpha val="43137"/>
                    </a:srgbClr>
                  </a:outerShdw>
                </a:effectLst>
                <a:latin typeface="Times New Roman" pitchFamily="18" charset="0"/>
              </a:rPr>
              <a:t>5</a:t>
            </a:r>
            <a:r>
              <a:rPr lang="en-US">
                <a:effectLst>
                  <a:outerShdw blurRad="38100" dist="38100" dir="2700000" algn="tl">
                    <a:srgbClr val="000000">
                      <a:alpha val="43137"/>
                    </a:srgbClr>
                  </a:outerShdw>
                </a:effectLst>
                <a:latin typeface="Times New Roman" pitchFamily="18" charset="0"/>
              </a:rPr>
              <a:t>) = </a:t>
            </a:r>
            <a:r>
              <a:rPr lang="en-US" i="1">
                <a:effectLst>
                  <a:outerShdw blurRad="38100" dist="38100" dir="2700000" algn="tl">
                    <a:srgbClr val="000000">
                      <a:alpha val="43137"/>
                    </a:srgbClr>
                  </a:outerShdw>
                </a:effectLst>
                <a:latin typeface="Times New Roman" pitchFamily="18" charset="0"/>
              </a:rPr>
              <a:t>v</a:t>
            </a:r>
            <a:r>
              <a:rPr lang="en-US" baseline="-25000">
                <a:effectLst>
                  <a:outerShdw blurRad="38100" dist="38100" dir="2700000" algn="tl">
                    <a:srgbClr val="000000">
                      <a:alpha val="43137"/>
                    </a:srgbClr>
                  </a:outerShdw>
                </a:effectLst>
                <a:latin typeface="Times New Roman" pitchFamily="18" charset="0"/>
              </a:rPr>
              <a:t>4</a:t>
            </a:r>
            <a:endParaRPr lang="en-US">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defRPr/>
            </a:pPr>
            <a:r>
              <a:rPr lang="en-US">
                <a:effectLst>
                  <a:outerShdw blurRad="38100" dist="38100" dir="2700000" algn="tl">
                    <a:srgbClr val="000000">
                      <a:alpha val="43137"/>
                    </a:srgbClr>
                  </a:outerShdw>
                </a:effectLst>
                <a:latin typeface="Times New Roman" pitchFamily="18" charset="0"/>
              </a:rPr>
              <a:t>Does G = H’?  Yes!</a:t>
            </a:r>
          </a:p>
        </p:txBody>
      </p:sp>
      <p:sp>
        <p:nvSpPr>
          <p:cNvPr id="168967" name="Text Box 7">
            <a:extLst>
              <a:ext uri="{FF2B5EF4-FFF2-40B4-BE49-F238E27FC236}">
                <a16:creationId xmlns:a16="http://schemas.microsoft.com/office/drawing/2014/main" id="{C319994D-629C-97ED-1DA5-AEC2CF1A978E}"/>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1   1   0   1   0</a:t>
            </a:r>
          </a:p>
        </p:txBody>
      </p:sp>
      <p:sp>
        <p:nvSpPr>
          <p:cNvPr id="57352" name="Text Box 8">
            <a:extLst>
              <a:ext uri="{FF2B5EF4-FFF2-40B4-BE49-F238E27FC236}">
                <a16:creationId xmlns:a16="http://schemas.microsoft.com/office/drawing/2014/main" id="{15625DDD-80A8-639D-B097-501AB01F7D61}"/>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0-#ppt_w/2"/>
                                          </p:val>
                                        </p:tav>
                                        <p:tav tm="100000">
                                          <p:val>
                                            <p:strVal val="#ppt_x"/>
                                          </p:val>
                                        </p:tav>
                                      </p:tavLst>
                                    </p:anim>
                                    <p:anim calcmode="lin" valueType="num">
                                      <p:cBhvr additive="base">
                                        <p:cTn id="8" dur="500" fill="hold"/>
                                        <p:tgtEl>
                                          <p:spTgt spid="1689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8964"/>
                                        </p:tgtEl>
                                        <p:attrNameLst>
                                          <p:attrName>style.visibility</p:attrName>
                                        </p:attrNameLst>
                                      </p:cBhvr>
                                      <p:to>
                                        <p:strVal val="visible"/>
                                      </p:to>
                                    </p:set>
                                    <p:anim calcmode="lin" valueType="num">
                                      <p:cBhvr additive="base">
                                        <p:cTn id="13" dur="500" fill="hold"/>
                                        <p:tgtEl>
                                          <p:spTgt spid="168964"/>
                                        </p:tgtEl>
                                        <p:attrNameLst>
                                          <p:attrName>ppt_x</p:attrName>
                                        </p:attrNameLst>
                                      </p:cBhvr>
                                      <p:tavLst>
                                        <p:tav tm="0">
                                          <p:val>
                                            <p:strVal val="0-#ppt_w/2"/>
                                          </p:val>
                                        </p:tav>
                                        <p:tav tm="100000">
                                          <p:val>
                                            <p:strVal val="#ppt_x"/>
                                          </p:val>
                                        </p:tav>
                                      </p:tavLst>
                                    </p:anim>
                                    <p:anim calcmode="lin" valueType="num">
                                      <p:cBhvr additive="base">
                                        <p:cTn id="14" dur="500" fill="hold"/>
                                        <p:tgtEl>
                                          <p:spTgt spid="1689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68965"/>
                                        </p:tgtEl>
                                        <p:attrNameLst>
                                          <p:attrName>style.visibility</p:attrName>
                                        </p:attrNameLst>
                                      </p:cBhvr>
                                      <p:to>
                                        <p:strVal val="visible"/>
                                      </p:to>
                                    </p:set>
                                    <p:animEffect transition="in" filter="wipe(up)">
                                      <p:cBhvr>
                                        <p:cTn id="19" dur="500"/>
                                        <p:tgtEl>
                                          <p:spTgt spid="1689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68967"/>
                                        </p:tgtEl>
                                        <p:attrNameLst>
                                          <p:attrName>style.visibility</p:attrName>
                                        </p:attrNameLst>
                                      </p:cBhvr>
                                      <p:to>
                                        <p:strVal val="visible"/>
                                      </p:to>
                                    </p:set>
                                    <p:anim calcmode="lin" valueType="num">
                                      <p:cBhvr additive="base">
                                        <p:cTn id="24" dur="500" fill="hold"/>
                                        <p:tgtEl>
                                          <p:spTgt spid="168967"/>
                                        </p:tgtEl>
                                        <p:attrNameLst>
                                          <p:attrName>ppt_x</p:attrName>
                                        </p:attrNameLst>
                                      </p:cBhvr>
                                      <p:tavLst>
                                        <p:tav tm="0">
                                          <p:val>
                                            <p:strVal val="0-#ppt_w/2"/>
                                          </p:val>
                                        </p:tav>
                                        <p:tav tm="100000">
                                          <p:val>
                                            <p:strVal val="#ppt_x"/>
                                          </p:val>
                                        </p:tav>
                                      </p:tavLst>
                                    </p:anim>
                                    <p:anim calcmode="lin" valueType="num">
                                      <p:cBhvr additive="base">
                                        <p:cTn id="25" dur="500" fill="hold"/>
                                        <p:tgtEl>
                                          <p:spTgt spid="16896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68966"/>
                                        </p:tgtEl>
                                        <p:attrNameLst>
                                          <p:attrName>style.visibility</p:attrName>
                                        </p:attrNameLst>
                                      </p:cBhvr>
                                      <p:to>
                                        <p:strVal val="visible"/>
                                      </p:to>
                                    </p:set>
                                    <p:anim calcmode="lin" valueType="num">
                                      <p:cBhvr additive="base">
                                        <p:cTn id="30" dur="500" fill="hold"/>
                                        <p:tgtEl>
                                          <p:spTgt spid="168966"/>
                                        </p:tgtEl>
                                        <p:attrNameLst>
                                          <p:attrName>ppt_x</p:attrName>
                                        </p:attrNameLst>
                                      </p:cBhvr>
                                      <p:tavLst>
                                        <p:tav tm="0">
                                          <p:val>
                                            <p:strVal val="0-#ppt_w/2"/>
                                          </p:val>
                                        </p:tav>
                                        <p:tav tm="100000">
                                          <p:val>
                                            <p:strVal val="#ppt_x"/>
                                          </p:val>
                                        </p:tav>
                                      </p:tavLst>
                                    </p:anim>
                                    <p:anim calcmode="lin" valueType="num">
                                      <p:cBhvr additive="base">
                                        <p:cTn id="31" dur="500" fill="hold"/>
                                        <p:tgtEl>
                                          <p:spTgt spid="1689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P spid="168964" grpId="0" autoUpdateAnimBg="0"/>
      <p:bldP spid="168966" grpId="0" autoUpdateAnimBg="0"/>
      <p:bldP spid="16896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695807-EE30-DCF1-3D3C-EA2283965DD3}"/>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370" name="Rectangle 2">
            <a:extLst>
              <a:ext uri="{FF2B5EF4-FFF2-40B4-BE49-F238E27FC236}">
                <a16:creationId xmlns:a16="http://schemas.microsoft.com/office/drawing/2014/main" id="{1C975543-63DC-5E89-C0BA-E411624BDDF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57347" name="Text Box 3">
            <a:extLst>
              <a:ext uri="{FF2B5EF4-FFF2-40B4-BE49-F238E27FC236}">
                <a16:creationId xmlns:a16="http://schemas.microsoft.com/office/drawing/2014/main" id="{0C8A2B44-F74B-6C4C-1171-3C0516C95F3C}"/>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57348" name="Text Box 4">
            <a:extLst>
              <a:ext uri="{FF2B5EF4-FFF2-40B4-BE49-F238E27FC236}">
                <a16:creationId xmlns:a16="http://schemas.microsoft.com/office/drawing/2014/main" id="{6C78577B-F0B4-598E-4AA4-FCCD607B51D2}"/>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57349" name="Line 5">
            <a:extLst>
              <a:ext uri="{FF2B5EF4-FFF2-40B4-BE49-F238E27FC236}">
                <a16:creationId xmlns:a16="http://schemas.microsoft.com/office/drawing/2014/main" id="{0D402A62-7E43-E2FF-1581-F89F76173471}"/>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50" name="Rectangle 6">
            <a:extLst>
              <a:ext uri="{FF2B5EF4-FFF2-40B4-BE49-F238E27FC236}">
                <a16:creationId xmlns:a16="http://schemas.microsoft.com/office/drawing/2014/main" id="{0100FBA9-1E72-FEB4-958B-FF296CF25F63}"/>
              </a:ext>
            </a:extLst>
          </p:cNvPr>
          <p:cNvSpPr>
            <a:spLocks noChangeArrowheads="1"/>
          </p:cNvSpPr>
          <p:nvPr/>
        </p:nvSpPr>
        <p:spPr bwMode="auto">
          <a:xfrm>
            <a:off x="228600" y="4876800"/>
            <a:ext cx="8763000" cy="17145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It turns out that</a:t>
            </a:r>
          </a:p>
          <a:p>
            <a:pPr marL="342900" indent="-342900" eaLnBrk="1" hangingPunct="1">
              <a:spcBef>
                <a:spcPct val="20000"/>
              </a:spcBef>
              <a:buFont typeface="Wingdings" pitchFamily="2" charset="2"/>
              <a:buNone/>
              <a:defRPr/>
            </a:pPr>
            <a:r>
              <a:rPr lang="en-US" sz="2400" i="1" dirty="0">
                <a:effectLst>
                  <a:outerShdw blurRad="38100" dist="38100" dir="2700000" algn="tl">
                    <a:srgbClr val="000000">
                      <a:alpha val="43137"/>
                    </a:srgbClr>
                  </a:outerShdw>
                </a:effectLst>
                <a:latin typeface="Times New Roman" pitchFamily="18" charset="0"/>
              </a:rPr>
              <a:t>	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1</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a:t>
            </a:r>
            <a:r>
              <a:rPr lang="en-US" sz="2400" baseline="-250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1</a:t>
            </a:r>
            <a:endParaRPr lang="en-US" sz="2400" dirty="0">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also works.</a:t>
            </a:r>
          </a:p>
        </p:txBody>
      </p:sp>
      <p:sp>
        <p:nvSpPr>
          <p:cNvPr id="57351" name="Text Box 7">
            <a:extLst>
              <a:ext uri="{FF2B5EF4-FFF2-40B4-BE49-F238E27FC236}">
                <a16:creationId xmlns:a16="http://schemas.microsoft.com/office/drawing/2014/main" id="{81596566-12FE-4A46-A8AE-38D8AD37F665}"/>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1   1   0   1   0</a:t>
            </a:r>
          </a:p>
        </p:txBody>
      </p:sp>
      <p:sp>
        <p:nvSpPr>
          <p:cNvPr id="58376" name="Text Box 8">
            <a:extLst>
              <a:ext uri="{FF2B5EF4-FFF2-40B4-BE49-F238E27FC236}">
                <a16:creationId xmlns:a16="http://schemas.microsoft.com/office/drawing/2014/main" id="{BFD8A933-1676-7D83-A109-62CAC5CE6BAE}"/>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0-#ppt_w/2"/>
                                          </p:val>
                                        </p:tav>
                                        <p:tav tm="100000">
                                          <p:val>
                                            <p:strVal val="#ppt_x"/>
                                          </p:val>
                                        </p:tav>
                                      </p:tavLst>
                                    </p:anim>
                                    <p:anim calcmode="lin" valueType="num">
                                      <p:cBhvr additive="base">
                                        <p:cTn id="8" dur="500" fill="hold"/>
                                        <p:tgtEl>
                                          <p:spTgt spid="573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7348"/>
                                        </p:tgtEl>
                                        <p:attrNameLst>
                                          <p:attrName>style.visibility</p:attrName>
                                        </p:attrNameLst>
                                      </p:cBhvr>
                                      <p:to>
                                        <p:strVal val="visible"/>
                                      </p:to>
                                    </p:set>
                                    <p:anim calcmode="lin" valueType="num">
                                      <p:cBhvr additive="base">
                                        <p:cTn id="13" dur="500" fill="hold"/>
                                        <p:tgtEl>
                                          <p:spTgt spid="57348"/>
                                        </p:tgtEl>
                                        <p:attrNameLst>
                                          <p:attrName>ppt_x</p:attrName>
                                        </p:attrNameLst>
                                      </p:cBhvr>
                                      <p:tavLst>
                                        <p:tav tm="0">
                                          <p:val>
                                            <p:strVal val="0-#ppt_w/2"/>
                                          </p:val>
                                        </p:tav>
                                        <p:tav tm="100000">
                                          <p:val>
                                            <p:strVal val="#ppt_x"/>
                                          </p:val>
                                        </p:tav>
                                      </p:tavLst>
                                    </p:anim>
                                    <p:anim calcmode="lin" valueType="num">
                                      <p:cBhvr additive="base">
                                        <p:cTn id="14"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animEffect transition="in" filter="wipe(up)">
                                      <p:cBhvr>
                                        <p:cTn id="19" dur="500"/>
                                        <p:tgtEl>
                                          <p:spTgt spid="573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57351"/>
                                        </p:tgtEl>
                                        <p:attrNameLst>
                                          <p:attrName>style.visibility</p:attrName>
                                        </p:attrNameLst>
                                      </p:cBhvr>
                                      <p:to>
                                        <p:strVal val="visible"/>
                                      </p:to>
                                    </p:set>
                                    <p:anim calcmode="lin" valueType="num">
                                      <p:cBhvr additive="base">
                                        <p:cTn id="24" dur="500" fill="hold"/>
                                        <p:tgtEl>
                                          <p:spTgt spid="57351"/>
                                        </p:tgtEl>
                                        <p:attrNameLst>
                                          <p:attrName>ppt_x</p:attrName>
                                        </p:attrNameLst>
                                      </p:cBhvr>
                                      <p:tavLst>
                                        <p:tav tm="0">
                                          <p:val>
                                            <p:strVal val="0-#ppt_w/2"/>
                                          </p:val>
                                        </p:tav>
                                        <p:tav tm="100000">
                                          <p:val>
                                            <p:strVal val="#ppt_x"/>
                                          </p:val>
                                        </p:tav>
                                      </p:tavLst>
                                    </p:anim>
                                    <p:anim calcmode="lin" valueType="num">
                                      <p:cBhvr additive="base">
                                        <p:cTn id="25"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7350"/>
                                        </p:tgtEl>
                                        <p:attrNameLst>
                                          <p:attrName>style.visibility</p:attrName>
                                        </p:attrNameLst>
                                      </p:cBhvr>
                                      <p:to>
                                        <p:strVal val="visible"/>
                                      </p:to>
                                    </p:set>
                                    <p:anim calcmode="lin" valueType="num">
                                      <p:cBhvr additive="base">
                                        <p:cTn id="30" dur="500" fill="hold"/>
                                        <p:tgtEl>
                                          <p:spTgt spid="57350"/>
                                        </p:tgtEl>
                                        <p:attrNameLst>
                                          <p:attrName>ppt_x</p:attrName>
                                        </p:attrNameLst>
                                      </p:cBhvr>
                                      <p:tavLst>
                                        <p:tav tm="0">
                                          <p:val>
                                            <p:strVal val="0-#ppt_w/2"/>
                                          </p:val>
                                        </p:tav>
                                        <p:tav tm="100000">
                                          <p:val>
                                            <p:strVal val="#ppt_x"/>
                                          </p:val>
                                        </p:tav>
                                      </p:tavLst>
                                    </p:anim>
                                    <p:anim calcmode="lin" valueType="num">
                                      <p:cBhvr additive="base">
                                        <p:cTn id="31" dur="500" fill="hold"/>
                                        <p:tgtEl>
                                          <p:spTgt spid="573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P spid="57350" grpId="0" autoUpdateAnimBg="0"/>
      <p:bldP spid="5735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1BE2B828-506A-E7E8-93DA-0FDF1A782D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27C926C8-40E3-45C7-B3E4-88D5E91D5679}" type="slidenum">
              <a:rPr lang="en-CA" altLang="en-US" sz="1400" smtClean="0">
                <a:solidFill>
                  <a:srgbClr val="00CCFF"/>
                </a:solidFill>
                <a:latin typeface="Times New Roman" panose="02020603050405020304" pitchFamily="18" charset="0"/>
              </a:rPr>
              <a:pPr>
                <a:spcBef>
                  <a:spcPct val="0"/>
                </a:spcBef>
              </a:pPr>
              <a:t>68</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8F124325-D5CE-1196-92EC-4A188CB7D03B}"/>
              </a:ext>
            </a:extLst>
          </p:cNvPr>
          <p:cNvSpPr>
            <a:spLocks noGrp="1" noChangeArrowheads="1"/>
          </p:cNvSpPr>
          <p:nvPr>
            <p:ph type="title"/>
          </p:nvPr>
        </p:nvSpPr>
        <p:spPr>
          <a:xfrm>
            <a:off x="762000" y="0"/>
            <a:ext cx="7772400" cy="990600"/>
          </a:xfrm>
        </p:spPr>
        <p:txBody>
          <a:bodyPr/>
          <a:lstStyle/>
          <a:p>
            <a:pPr eaLnBrk="1" hangingPunct="1">
              <a:defRPr/>
            </a:pPr>
            <a:r>
              <a:rPr lang="en-US" dirty="0"/>
              <a:t>Examples</a:t>
            </a:r>
          </a:p>
        </p:txBody>
      </p:sp>
      <p:sp>
        <p:nvSpPr>
          <p:cNvPr id="40964" name="Rectangle 3">
            <a:extLst>
              <a:ext uri="{FF2B5EF4-FFF2-40B4-BE49-F238E27FC236}">
                <a16:creationId xmlns:a16="http://schemas.microsoft.com/office/drawing/2014/main" id="{CF334B49-8B72-37F1-DE01-6BD9E765F939}"/>
              </a:ext>
            </a:extLst>
          </p:cNvPr>
          <p:cNvSpPr>
            <a:spLocks noGrp="1" noChangeArrowheads="1"/>
          </p:cNvSpPr>
          <p:nvPr>
            <p:ph type="body" sz="half" idx="1"/>
          </p:nvPr>
        </p:nvSpPr>
        <p:spPr>
          <a:xfrm>
            <a:off x="228600" y="9144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0965" name="Picture 6">
            <a:extLst>
              <a:ext uri="{FF2B5EF4-FFF2-40B4-BE49-F238E27FC236}">
                <a16:creationId xmlns:a16="http://schemas.microsoft.com/office/drawing/2014/main" id="{E6896CC4-CAB7-7F5A-0566-9E4FD6346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111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83437E30-D73D-9949-9E54-6CCF88773F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947E360-EE7A-4FC5-BF28-66055B38AC27}" type="slidenum">
              <a:rPr lang="en-CA" altLang="en-US" sz="1400" smtClean="0">
                <a:solidFill>
                  <a:srgbClr val="00CCFF"/>
                </a:solidFill>
                <a:latin typeface="Times New Roman" panose="02020603050405020304" pitchFamily="18" charset="0"/>
              </a:rPr>
              <a:pPr>
                <a:spcBef>
                  <a:spcPct val="0"/>
                </a:spcBef>
              </a:pPr>
              <a:t>69</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267D8FA6-1E66-95EE-ECCC-5F2519EAFB55}"/>
              </a:ext>
            </a:extLst>
          </p:cNvPr>
          <p:cNvSpPr>
            <a:spLocks noGrp="1" noChangeArrowheads="1"/>
          </p:cNvSpPr>
          <p:nvPr>
            <p:ph type="title"/>
          </p:nvPr>
        </p:nvSpPr>
        <p:spPr>
          <a:xfrm>
            <a:off x="762000" y="0"/>
            <a:ext cx="7772400" cy="838200"/>
          </a:xfrm>
        </p:spPr>
        <p:txBody>
          <a:bodyPr/>
          <a:lstStyle/>
          <a:p>
            <a:pPr eaLnBrk="1" hangingPunct="1">
              <a:defRPr/>
            </a:pPr>
            <a:r>
              <a:rPr lang="en-US" dirty="0"/>
              <a:t>Examples</a:t>
            </a:r>
          </a:p>
        </p:txBody>
      </p:sp>
      <p:sp>
        <p:nvSpPr>
          <p:cNvPr id="43012" name="Rectangle 3">
            <a:extLst>
              <a:ext uri="{FF2B5EF4-FFF2-40B4-BE49-F238E27FC236}">
                <a16:creationId xmlns:a16="http://schemas.microsoft.com/office/drawing/2014/main" id="{3F439684-6115-E58A-DD9C-B3861ED697F0}"/>
              </a:ext>
            </a:extLst>
          </p:cNvPr>
          <p:cNvSpPr>
            <a:spLocks noGrp="1" noChangeArrowheads="1"/>
          </p:cNvSpPr>
          <p:nvPr>
            <p:ph type="body" sz="half" idx="1"/>
          </p:nvPr>
        </p:nvSpPr>
        <p:spPr>
          <a:xfrm>
            <a:off x="381000" y="7620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3013" name="Picture 7">
            <a:extLst>
              <a:ext uri="{FF2B5EF4-FFF2-40B4-BE49-F238E27FC236}">
                <a16:creationId xmlns:a16="http://schemas.microsoft.com/office/drawing/2014/main" id="{C5D0CE7B-77E8-5C9F-C433-52562262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429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 (</a:t>
            </a:r>
            <a:r>
              <a:rPr lang="en-US" i="1" dirty="0"/>
              <a:t>continued</a:t>
            </a:r>
            <a:r>
              <a:rPr lang="en-US" dirty="0"/>
              <a:t>)</a:t>
            </a:r>
          </a:p>
        </p:txBody>
      </p:sp>
      <p:sp>
        <p:nvSpPr>
          <p:cNvPr id="3" name="Content Placeholder 2"/>
          <p:cNvSpPr>
            <a:spLocks noGrp="1"/>
          </p:cNvSpPr>
          <p:nvPr>
            <p:ph idx="1"/>
          </p:nvPr>
        </p:nvSpPr>
        <p:spPr>
          <a:xfrm>
            <a:off x="630217" y="1928297"/>
            <a:ext cx="8229600" cy="4389120"/>
          </a:xfrm>
        </p:spPr>
        <p:txBody>
          <a:bodyPr/>
          <a:lstStyle/>
          <a:p>
            <a:r>
              <a:rPr lang="en-US" sz="2000" dirty="0"/>
              <a:t>A </a:t>
            </a:r>
            <a:r>
              <a:rPr lang="en-US" sz="2000" i="1" dirty="0"/>
              <a:t>simple directed graph </a:t>
            </a:r>
            <a:r>
              <a:rPr lang="en-US" sz="2000" dirty="0"/>
              <a:t>has no loops and no multiple edges.</a:t>
            </a:r>
          </a:p>
          <a:p>
            <a:pPr marL="0" indent="0">
              <a:buNone/>
            </a:pPr>
            <a:endParaRPr lang="en-US" dirty="0"/>
          </a:p>
          <a:p>
            <a:pPr marL="0" indent="0">
              <a:buNone/>
            </a:pPr>
            <a:endParaRPr lang="en-US" dirty="0"/>
          </a:p>
          <a:p>
            <a:pPr marL="0" indent="0">
              <a:buNone/>
            </a:pPr>
            <a:endParaRPr lang="en-US" dirty="0"/>
          </a:p>
          <a:p>
            <a:r>
              <a:rPr lang="en-US" sz="2000" dirty="0"/>
              <a:t>A </a:t>
            </a:r>
            <a:r>
              <a:rPr lang="en-US" sz="2000" i="1" dirty="0"/>
              <a:t>directed </a:t>
            </a:r>
            <a:r>
              <a:rPr lang="en-US" sz="2000" i="1" dirty="0" err="1"/>
              <a:t>multigraph</a:t>
            </a:r>
            <a:r>
              <a:rPr lang="en-US" sz="2000" dirty="0"/>
              <a:t> may have multiple directed edges.  When there are </a:t>
            </a:r>
            <a:r>
              <a:rPr lang="en-US" sz="2000" i="1" dirty="0"/>
              <a:t>m</a:t>
            </a:r>
            <a:r>
              <a:rPr lang="en-US" sz="2000" dirty="0"/>
              <a:t> directed edges from the vertex </a:t>
            </a:r>
            <a:r>
              <a:rPr lang="en-US" sz="2000" i="1" dirty="0"/>
              <a:t>u</a:t>
            </a:r>
            <a:r>
              <a:rPr lang="en-US" sz="2000" dirty="0"/>
              <a:t> to the vertex </a:t>
            </a:r>
            <a:r>
              <a:rPr lang="en-US" sz="2000" i="1" dirty="0"/>
              <a:t>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 m</a:t>
            </a:r>
            <a:r>
              <a:rPr lang="en-US" sz="2000" dirty="0"/>
              <a:t>.</a:t>
            </a:r>
          </a:p>
        </p:txBody>
      </p:sp>
      <p:grpSp>
        <p:nvGrpSpPr>
          <p:cNvPr id="4" name="Group 3"/>
          <p:cNvGrpSpPr/>
          <p:nvPr/>
        </p:nvGrpSpPr>
        <p:grpSpPr>
          <a:xfrm>
            <a:off x="5900128" y="2402905"/>
            <a:ext cx="1968392" cy="1295400"/>
            <a:chOff x="2362200" y="2057400"/>
            <a:chExt cx="4038600" cy="2121932"/>
          </a:xfrm>
        </p:grpSpPr>
        <p:sp>
          <p:nvSpPr>
            <p:cNvPr id="5" name="Oval 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a:endCxn id="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2209800"/>
              <a:ext cx="457200" cy="369332"/>
            </a:xfrm>
            <a:prstGeom prst="rect">
              <a:avLst/>
            </a:prstGeom>
            <a:noFill/>
          </p:spPr>
          <p:txBody>
            <a:bodyPr wrap="square" rtlCol="0">
              <a:spAutoFit/>
            </a:bodyPr>
            <a:lstStyle/>
            <a:p>
              <a:r>
                <a:rPr lang="en-US" i="1" dirty="0"/>
                <a:t>a</a:t>
              </a:r>
            </a:p>
          </p:txBody>
        </p:sp>
        <p:sp>
          <p:nvSpPr>
            <p:cNvPr id="12" name="TextBox 11"/>
            <p:cNvSpPr txBox="1"/>
            <p:nvPr/>
          </p:nvSpPr>
          <p:spPr>
            <a:xfrm>
              <a:off x="5943600" y="2057400"/>
              <a:ext cx="457200" cy="369332"/>
            </a:xfrm>
            <a:prstGeom prst="rect">
              <a:avLst/>
            </a:prstGeom>
            <a:noFill/>
          </p:spPr>
          <p:txBody>
            <a:bodyPr wrap="square" rtlCol="0">
              <a:spAutoFit/>
            </a:bodyPr>
            <a:lstStyle/>
            <a:p>
              <a:r>
                <a:rPr lang="en-US" i="1" dirty="0"/>
                <a:t>b</a:t>
              </a:r>
            </a:p>
          </p:txBody>
        </p:sp>
        <p:sp>
          <p:nvSpPr>
            <p:cNvPr id="13" name="TextBox 12"/>
            <p:cNvSpPr txBox="1"/>
            <p:nvPr/>
          </p:nvSpPr>
          <p:spPr>
            <a:xfrm>
              <a:off x="5105400" y="3810000"/>
              <a:ext cx="457200" cy="369332"/>
            </a:xfrm>
            <a:prstGeom prst="rect">
              <a:avLst/>
            </a:prstGeom>
            <a:noFill/>
          </p:spPr>
          <p:txBody>
            <a:bodyPr wrap="square" rtlCol="0">
              <a:spAutoFit/>
            </a:bodyPr>
            <a:lstStyle/>
            <a:p>
              <a:r>
                <a:rPr lang="en-US" i="1" dirty="0"/>
                <a:t>c</a:t>
              </a:r>
            </a:p>
          </p:txBody>
        </p:sp>
      </p:grpSp>
      <p:grpSp>
        <p:nvGrpSpPr>
          <p:cNvPr id="14" name="Group 13"/>
          <p:cNvGrpSpPr/>
          <p:nvPr/>
        </p:nvGrpSpPr>
        <p:grpSpPr>
          <a:xfrm>
            <a:off x="5844790" y="5191817"/>
            <a:ext cx="2240280" cy="1318034"/>
            <a:chOff x="2362200" y="1905000"/>
            <a:chExt cx="4191000" cy="2689634"/>
          </a:xfrm>
        </p:grpSpPr>
        <p:sp>
          <p:nvSpPr>
            <p:cNvPr id="15" name="Oval 1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1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4"/>
              <a:endCxn id="16"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038600"/>
              <a:ext cx="457200" cy="369332"/>
            </a:xfrm>
            <a:prstGeom prst="rect">
              <a:avLst/>
            </a:prstGeom>
            <a:noFill/>
          </p:spPr>
          <p:txBody>
            <a:bodyPr wrap="square" rtlCol="0">
              <a:spAutoFit/>
            </a:bodyPr>
            <a:lstStyle/>
            <a:p>
              <a:r>
                <a:rPr lang="en-US" i="1" dirty="0"/>
                <a:t>c</a:t>
              </a:r>
            </a:p>
          </p:txBody>
        </p:sp>
        <p:sp>
          <p:nvSpPr>
            <p:cNvPr id="26" name="TextBox 25"/>
            <p:cNvSpPr txBox="1"/>
            <p:nvPr/>
          </p:nvSpPr>
          <p:spPr>
            <a:xfrm>
              <a:off x="2362200" y="2362200"/>
              <a:ext cx="457200" cy="369332"/>
            </a:xfrm>
            <a:prstGeom prst="rect">
              <a:avLst/>
            </a:prstGeom>
            <a:noFill/>
          </p:spPr>
          <p:txBody>
            <a:bodyPr wrap="square" rtlCol="0">
              <a:spAutoFit/>
            </a:bodyPr>
            <a:lstStyle/>
            <a:p>
              <a:r>
                <a:rPr lang="en-US" i="1" dirty="0"/>
                <a:t>a</a:t>
              </a:r>
            </a:p>
          </p:txBody>
        </p:sp>
        <p:sp>
          <p:nvSpPr>
            <p:cNvPr id="27" name="TextBox 26"/>
            <p:cNvSpPr txBox="1"/>
            <p:nvPr/>
          </p:nvSpPr>
          <p:spPr>
            <a:xfrm>
              <a:off x="6096000" y="2209800"/>
              <a:ext cx="457200" cy="369332"/>
            </a:xfrm>
            <a:prstGeom prst="rect">
              <a:avLst/>
            </a:prstGeom>
            <a:noFill/>
          </p:spPr>
          <p:txBody>
            <a:bodyPr wrap="square" rtlCol="0">
              <a:spAutoFit/>
            </a:bodyPr>
            <a:lstStyle/>
            <a:p>
              <a:r>
                <a:rPr lang="en-US" i="1" dirty="0"/>
                <a:t>b</a:t>
              </a:r>
            </a:p>
          </p:txBody>
        </p:sp>
        <p:sp>
          <p:nvSpPr>
            <p:cNvPr id="28" name="Freeform 27"/>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921026" y="5453206"/>
            <a:ext cx="4586897" cy="1015663"/>
          </a:xfrm>
          <a:prstGeom prst="rect">
            <a:avLst/>
          </a:prstGeom>
          <a:noFill/>
        </p:spPr>
        <p:txBody>
          <a:bodyPr wrap="square" rtlCol="0">
            <a:spAutoFit/>
          </a:bodyPr>
          <a:lstStyle/>
          <a:p>
            <a:r>
              <a:rPr lang="en-US" sz="2000" dirty="0"/>
              <a:t>In this directed </a:t>
            </a:r>
            <a:r>
              <a:rPr lang="en-US" sz="2000" dirty="0" err="1"/>
              <a:t>multigraph</a:t>
            </a:r>
            <a:r>
              <a:rPr lang="en-US" sz="2000" dirty="0"/>
              <a:t> the multiplicity of (</a:t>
            </a:r>
            <a:r>
              <a:rPr lang="en-US" sz="2000" i="1" dirty="0" err="1"/>
              <a:t>a,b</a:t>
            </a:r>
            <a:r>
              <a:rPr lang="en-US" sz="2000" dirty="0"/>
              <a:t>) is </a:t>
            </a:r>
            <a:r>
              <a:rPr lang="en-US" sz="2000" dirty="0">
                <a:latin typeface="Cambria Math" pitchFamily="18" charset="0"/>
                <a:ea typeface="Cambria Math" pitchFamily="18" charset="0"/>
              </a:rPr>
              <a:t>1 and the multiplicity of (</a:t>
            </a:r>
            <a:r>
              <a:rPr lang="en-US" sz="2000" i="1" dirty="0" err="1">
                <a:latin typeface="Cambria Math" pitchFamily="18" charset="0"/>
                <a:ea typeface="Cambria Math" pitchFamily="18" charset="0"/>
              </a:rPr>
              <a:t>b,c</a:t>
            </a:r>
            <a:r>
              <a:rPr lang="en-US" sz="2000" dirty="0">
                <a:latin typeface="Cambria Math" pitchFamily="18" charset="0"/>
                <a:ea typeface="Cambria Math" pitchFamily="18" charset="0"/>
              </a:rPr>
              <a:t>) is 2.</a:t>
            </a:r>
          </a:p>
        </p:txBody>
      </p:sp>
      <p:sp>
        <p:nvSpPr>
          <p:cNvPr id="31" name="TextBox 30"/>
          <p:cNvSpPr txBox="1"/>
          <p:nvPr/>
        </p:nvSpPr>
        <p:spPr>
          <a:xfrm>
            <a:off x="990600" y="2496982"/>
            <a:ext cx="1371600" cy="400110"/>
          </a:xfrm>
          <a:prstGeom prst="rect">
            <a:avLst/>
          </a:prstGeom>
          <a:noFill/>
        </p:spPr>
        <p:txBody>
          <a:bodyPr wrap="square" rtlCol="0">
            <a:spAutoFit/>
          </a:bodyPr>
          <a:lstStyle/>
          <a:p>
            <a:r>
              <a:rPr lang="en-US" sz="2000" b="1" dirty="0"/>
              <a:t>Example</a:t>
            </a:r>
            <a:r>
              <a:rPr lang="en-US" sz="2000" dirty="0"/>
              <a:t>:</a:t>
            </a:r>
          </a:p>
        </p:txBody>
      </p:sp>
      <p:sp>
        <p:nvSpPr>
          <p:cNvPr id="32" name="TextBox 31"/>
          <p:cNvSpPr txBox="1"/>
          <p:nvPr/>
        </p:nvSpPr>
        <p:spPr>
          <a:xfrm>
            <a:off x="990600" y="2856588"/>
            <a:ext cx="3511826" cy="707886"/>
          </a:xfrm>
          <a:prstGeom prst="rect">
            <a:avLst/>
          </a:prstGeom>
          <a:noFill/>
        </p:spPr>
        <p:txBody>
          <a:bodyPr wrap="square" rtlCol="0">
            <a:spAutoFit/>
          </a:bodyPr>
          <a:lstStyle/>
          <a:p>
            <a:r>
              <a:rPr lang="en-US" sz="2000" dirty="0"/>
              <a:t>This is a directed graph with three vertices and four edges.</a:t>
            </a:r>
          </a:p>
        </p:txBody>
      </p:sp>
      <p:cxnSp>
        <p:nvCxnSpPr>
          <p:cNvPr id="45" name="Straight Arrow Connector 44"/>
          <p:cNvCxnSpPr/>
          <p:nvPr/>
        </p:nvCxnSpPr>
        <p:spPr>
          <a:xfrm flipV="1">
            <a:off x="7125730" y="2682017"/>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1026" y="5084644"/>
            <a:ext cx="1371600" cy="400110"/>
          </a:xfrm>
          <a:prstGeom prst="rect">
            <a:avLst/>
          </a:prstGeom>
          <a:noFill/>
        </p:spPr>
        <p:txBody>
          <a:bodyPr wrap="square" rtlCol="0">
            <a:spAutoFit/>
          </a:bodyPr>
          <a:lstStyle/>
          <a:p>
            <a:r>
              <a:rPr lang="en-US" sz="2000" b="1" dirty="0"/>
              <a:t>Example</a:t>
            </a:r>
            <a:r>
              <a:rPr lang="en-US" sz="2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a:t>
            </a:r>
            <a:br>
              <a:rPr lang="en-US" dirty="0"/>
            </a:br>
            <a:r>
              <a:rPr lang="en-US" dirty="0"/>
              <a:t>Computer Networks</a:t>
            </a:r>
          </a:p>
        </p:txBody>
      </p:sp>
      <p:sp>
        <p:nvSpPr>
          <p:cNvPr id="3" name="Content Placeholder 2"/>
          <p:cNvSpPr>
            <a:spLocks noGrp="1"/>
          </p:cNvSpPr>
          <p:nvPr>
            <p:ph idx="1"/>
          </p:nvPr>
        </p:nvSpPr>
        <p:spPr/>
        <p:txBody>
          <a:bodyPr>
            <a:normAutofit fontScale="77500" lnSpcReduction="20000"/>
          </a:bodyPr>
          <a:lstStyle/>
          <a:p>
            <a:r>
              <a:rPr lang="en-US" dirty="0"/>
              <a:t>When we build a graph model, we use the appropriate type of graph to capture the important features of the application. </a:t>
            </a:r>
          </a:p>
          <a:p>
            <a:r>
              <a:rPr lang="en-US" dirty="0"/>
              <a:t>We illustrate this process using graph models of different types of computer networks. In all these graph models, the vertices represent data centers and the edges represent communication links.</a:t>
            </a:r>
          </a:p>
          <a:p>
            <a:r>
              <a:rPr lang="en-US" dirty="0"/>
              <a:t> 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a:p>
            <a:endParaRPr lang="en-US" dirty="0"/>
          </a:p>
          <a:p>
            <a:pPr marL="0" indent="0">
              <a:buNone/>
            </a:pPr>
            <a:r>
              <a:rPr lang="en-US" dirty="0"/>
              <a:t> </a:t>
            </a:r>
          </a:p>
          <a:p>
            <a:pPr marL="0" indent="0">
              <a:buNone/>
            </a:pPr>
            <a:r>
              <a:rPr lang="en-US" dirty="0"/>
              <a:t>  </a:t>
            </a:r>
          </a:p>
          <a:p>
            <a:endParaRPr lang="en-US" dirty="0"/>
          </a:p>
          <a:p>
            <a:endParaRPr lang="en-US" dirty="0"/>
          </a:p>
          <a:p>
            <a:endParaRPr lang="en-US" dirty="0"/>
          </a:p>
          <a:p>
            <a:endParaRPr lang="en-US" dirty="0"/>
          </a:p>
        </p:txBody>
      </p:sp>
      <p:pic>
        <p:nvPicPr>
          <p:cNvPr id="5" name="Content Placeholder 3" descr="09001.jpg"/>
          <p:cNvPicPr>
            <a:picLocks noChangeAspect="1"/>
          </p:cNvPicPr>
          <p:nvPr/>
        </p:nvPicPr>
        <p:blipFill>
          <a:blip r:embed="rId2" cstate="print"/>
          <a:stretch>
            <a:fillRect/>
          </a:stretch>
        </p:blipFill>
        <p:spPr>
          <a:xfrm>
            <a:off x="3124200" y="5029200"/>
            <a:ext cx="3444240" cy="903732"/>
          </a:xfrm>
          <a:prstGeom prst="rect">
            <a:avLst/>
          </a:prstGeom>
        </p:spPr>
      </p:pic>
    </p:spTree>
    <p:extLst>
      <p:ext uri="{BB962C8B-B14F-4D97-AF65-F5344CB8AC3E}">
        <p14:creationId xmlns:p14="http://schemas.microsoft.com/office/powerpoint/2010/main" val="267642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a:t>
            </a:r>
            <a:br>
              <a:rPr lang="en-US" dirty="0"/>
            </a:br>
            <a:r>
              <a:rPr lang="en-US" dirty="0"/>
              <a:t>Computer Networks (</a:t>
            </a:r>
            <a:r>
              <a:rPr lang="en-US" i="1" dirty="0"/>
              <a:t>continued</a:t>
            </a:r>
            <a:r>
              <a:rPr lang="en-US" dirty="0"/>
              <a:t>)</a:t>
            </a:r>
          </a:p>
        </p:txBody>
      </p:sp>
      <p:pic>
        <p:nvPicPr>
          <p:cNvPr id="5" name="Picture 4" descr="09002.jpg"/>
          <p:cNvPicPr>
            <a:picLocks noChangeAspect="1"/>
          </p:cNvPicPr>
          <p:nvPr/>
        </p:nvPicPr>
        <p:blipFill>
          <a:blip r:embed="rId2" cstate="print"/>
          <a:stretch>
            <a:fillRect/>
          </a:stretch>
        </p:blipFill>
        <p:spPr>
          <a:xfrm>
            <a:off x="5105400" y="1968237"/>
            <a:ext cx="3167634" cy="902970"/>
          </a:xfrm>
          <a:prstGeom prst="rect">
            <a:avLst/>
          </a:prstGeom>
        </p:spPr>
      </p:pic>
      <p:pic>
        <p:nvPicPr>
          <p:cNvPr id="6" name="Picture 5" descr="09003.jpg"/>
          <p:cNvPicPr>
            <a:picLocks noChangeAspect="1"/>
          </p:cNvPicPr>
          <p:nvPr/>
        </p:nvPicPr>
        <p:blipFill>
          <a:blip r:embed="rId3" cstate="print"/>
          <a:stretch>
            <a:fillRect/>
          </a:stretch>
        </p:blipFill>
        <p:spPr>
          <a:xfrm>
            <a:off x="5254486" y="3402913"/>
            <a:ext cx="3167634" cy="1174242"/>
          </a:xfrm>
          <a:prstGeom prst="rect">
            <a:avLst/>
          </a:prstGeom>
        </p:spPr>
      </p:pic>
      <p:sp>
        <p:nvSpPr>
          <p:cNvPr id="7" name="TextBox 6"/>
          <p:cNvSpPr txBox="1"/>
          <p:nvPr/>
        </p:nvSpPr>
        <p:spPr>
          <a:xfrm>
            <a:off x="734020" y="1968237"/>
            <a:ext cx="3799879"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where we care about the number of links between data centers, we use a </a:t>
            </a:r>
            <a:r>
              <a:rPr lang="en-US" dirty="0" err="1"/>
              <a:t>multigraph</a:t>
            </a:r>
            <a:r>
              <a:rPr lang="en-US" dirty="0"/>
              <a:t>. </a:t>
            </a:r>
          </a:p>
        </p:txBody>
      </p:sp>
      <p:sp>
        <p:nvSpPr>
          <p:cNvPr id="8" name="TextBox 7"/>
          <p:cNvSpPr txBox="1"/>
          <p:nvPr/>
        </p:nvSpPr>
        <p:spPr>
          <a:xfrm>
            <a:off x="824209" y="3402913"/>
            <a:ext cx="3619500"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with diagnostic links at data centers, we use a </a:t>
            </a:r>
            <a:r>
              <a:rPr lang="en-US" dirty="0" err="1"/>
              <a:t>pseudograph</a:t>
            </a:r>
            <a:r>
              <a:rPr lang="en-US" dirty="0"/>
              <a:t>, as loops are needed. </a:t>
            </a:r>
          </a:p>
        </p:txBody>
      </p:sp>
      <p:pic>
        <p:nvPicPr>
          <p:cNvPr id="10" name="Content Placeholder 3" descr="09005.jpg"/>
          <p:cNvPicPr>
            <a:picLocks noGrp="1" noChangeAspect="1"/>
          </p:cNvPicPr>
          <p:nvPr>
            <p:ph idx="1"/>
          </p:nvPr>
        </p:nvPicPr>
        <p:blipFill>
          <a:blip r:embed="rId4" cstate="print"/>
          <a:stretch>
            <a:fillRect/>
          </a:stretch>
        </p:blipFill>
        <p:spPr>
          <a:xfrm>
            <a:off x="5267919" y="5209585"/>
            <a:ext cx="3167634" cy="928116"/>
          </a:xfrm>
        </p:spPr>
      </p:pic>
      <p:sp>
        <p:nvSpPr>
          <p:cNvPr id="11" name="TextBox 10"/>
          <p:cNvSpPr txBox="1"/>
          <p:nvPr/>
        </p:nvSpPr>
        <p:spPr>
          <a:xfrm>
            <a:off x="734020" y="4796480"/>
            <a:ext cx="4523779" cy="1754326"/>
          </a:xfrm>
          <a:prstGeom prst="rect">
            <a:avLst/>
          </a:prstGeom>
          <a:noFill/>
        </p:spPr>
        <p:txBody>
          <a:bodyPr wrap="square" rtlCol="0">
            <a:spAutoFit/>
          </a:bodyPr>
          <a:lstStyle/>
          <a:p>
            <a:pPr marL="285750" indent="-285750">
              <a:buFont typeface="Arial" pitchFamily="34" charset="0"/>
              <a:buChar char="•"/>
            </a:pPr>
            <a:r>
              <a:rPr lang="en-US" dirty="0"/>
              <a:t>To model a network with multiple one-way links, we use a directed </a:t>
            </a:r>
            <a:r>
              <a:rPr lang="en-US" dirty="0" err="1"/>
              <a:t>multigraph</a:t>
            </a:r>
            <a:r>
              <a:rPr lang="en-US" dirty="0"/>
              <a:t>.   Note that we could use a directed graph without multiple edges if we only care whether there is at least one link from a data center to another data center.</a:t>
            </a:r>
          </a:p>
        </p:txBody>
      </p:sp>
    </p:spTree>
    <p:extLst>
      <p:ext uri="{BB962C8B-B14F-4D97-AF65-F5344CB8AC3E}">
        <p14:creationId xmlns:p14="http://schemas.microsoft.com/office/powerpoint/2010/main" val="2234427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1\\&#10;1 &amp; 0 &amp; 1 &amp; 0\\&#10;1 &amp; 1 &amp; 0 &amp; 0\\&#10;1 &amp; 0 &amp; 0&amp; 0\\ &#10;&#10;\end{array}&#10;\right]&#10;$$&#10;&#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3 &amp; 0 &amp;2\\&#10;3 &amp; 0 &amp; 1 &amp; 1\\&#10;0 &amp; 1 &amp; 1 &amp; 2\\&#10;2 &amp; 1 &amp; 2&amp; 0\\ &#10;&#10;\end{array}&#10;\right]&#1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ij} = \left\{\begin{array}{ll}&#10;1 &amp; \mbox{when edge } e_j\; \mbox{is incident with }\; v_i,\\&#10;0 &amp; \mbox{otherwise}.\\&#10;\end{array}&#10;\right.&#1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10;1 &amp; 1 &amp; 0 &amp;0 &amp; 0 &amp;0\\&#10;0 &amp; 0 &amp; 1 &amp; 1 &amp; 0 &amp; 1\\&#10;0 &amp; 0 &amp; 0 &amp; 0&amp; 1 &amp; 1\\&#10;1 &amp; 0 &amp; 1 &amp; 0&amp; 0 &amp; 0 \\&#10;0 &amp; 1 &amp; 0&amp; 1&amp; 1&amp; 0\\ &#10;&#10;\end{array}&#10;\right]&#10;$$&#10;&#10;&#10;\end{document}"/>
  <p:tag name="IGUANATEXSIZE" val="1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ll}&#10;1 &amp; 1 &amp; 1 &amp;0 &amp; 0 &amp;0&amp; 0 &amp; 0\\&#10;0 &amp; 1 &amp; 1 &amp; 1 &amp; 0 &amp; 1&amp; 1 &amp; 0\\&#10;0 &amp; 0 &amp; 0 &amp; 1&amp; 1 &amp; 0 &amp; 0 &amp; 0\\&#10;0 &amp; 0 &amp; 0 &amp; 0&amp; 0 &amp; 0 &amp; 1 &amp; 1\\&#10;0 &amp; 0 &amp; 0&amp; 0&amp; 1&amp; 1&amp; 0 &amp;0\\ &#10;&#10;\end{array}&#10;\right]&#10;$$&#10;&#10;&#10;\end{document}"/>
  <p:tag name="IGUANATEXSIZ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18894</TotalTime>
  <Words>6424</Words>
  <Application>Microsoft Office PowerPoint</Application>
  <PresentationFormat>On-screen Show (4:3)</PresentationFormat>
  <Paragraphs>639</Paragraphs>
  <Slides>69</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1" baseType="lpstr">
      <vt:lpstr>Arial</vt:lpstr>
      <vt:lpstr>Book Antiqua</vt:lpstr>
      <vt:lpstr>Bookman Old Style</vt:lpstr>
      <vt:lpstr>Calibri</vt:lpstr>
      <vt:lpstr>Cambria</vt:lpstr>
      <vt:lpstr>Cambria Math</vt:lpstr>
      <vt:lpstr>Constantia</vt:lpstr>
      <vt:lpstr>Times New Roman</vt:lpstr>
      <vt:lpstr>Wingdings</vt:lpstr>
      <vt:lpstr>Wingdings 2</vt:lpstr>
      <vt:lpstr>Flow</vt:lpstr>
      <vt:lpstr>Microsoft Equation 3.0</vt:lpstr>
      <vt:lpstr>Graphs</vt:lpstr>
      <vt:lpstr>Graphs and Graph Models</vt:lpstr>
      <vt:lpstr>Section Summary</vt:lpstr>
      <vt:lpstr>Graphs</vt:lpstr>
      <vt:lpstr>Some Terminology</vt:lpstr>
      <vt:lpstr>Directed Graphs</vt:lpstr>
      <vt:lpstr>Some Terminology (continued)</vt:lpstr>
      <vt:lpstr>Graph Models:  Computer Networks</vt:lpstr>
      <vt:lpstr>Graph Models:  Computer Networks (continued)</vt:lpstr>
      <vt:lpstr>Graph Terminology: Summary</vt:lpstr>
      <vt:lpstr>Other Applications of Graphs</vt:lpstr>
      <vt:lpstr>Graph Models: Social Networks</vt:lpstr>
      <vt:lpstr>Graph Models: Social Networks (continued)</vt:lpstr>
      <vt:lpstr>Examples of  Collaboration Graphs</vt:lpstr>
      <vt:lpstr>Applications to Information Networks </vt:lpstr>
      <vt:lpstr>Transportation Graphs</vt:lpstr>
      <vt:lpstr>Software Design Applications</vt:lpstr>
      <vt:lpstr>Software Design Applications (continued)</vt:lpstr>
      <vt:lpstr>Biological Applications</vt:lpstr>
      <vt:lpstr>Biological Applications (continued)</vt:lpstr>
      <vt:lpstr>Graph Terminology and Special Types of Graphs</vt:lpstr>
      <vt:lpstr>Section Summary</vt:lpstr>
      <vt:lpstr>Basic Terminology</vt:lpstr>
      <vt:lpstr>Degrees and Neighborhoods of Vertices</vt:lpstr>
      <vt:lpstr>Degrees of Vertices</vt:lpstr>
      <vt:lpstr>Handshaking Theorem</vt:lpstr>
      <vt:lpstr>Degree of Vertices (continued)</vt:lpstr>
      <vt:lpstr>Directed Graphs</vt:lpstr>
      <vt:lpstr>Directed Graphs (continued)</vt:lpstr>
      <vt:lpstr>Directed Graphs (continued)</vt:lpstr>
      <vt:lpstr>Special Types of Simple Graphs: Complete Graphs</vt:lpstr>
      <vt:lpstr>Special Types of Simple Graphs:  Cycles and Wheels</vt:lpstr>
      <vt:lpstr>Special Types of Simple Graphs:       n-Cubes</vt:lpstr>
      <vt:lpstr>Bipartite Graphs</vt:lpstr>
      <vt:lpstr>Bipartite Graphs (continued)</vt:lpstr>
      <vt:lpstr>Complete Bipartite Graphs</vt:lpstr>
      <vt:lpstr>Bipartite Graphs and Matchings</vt:lpstr>
      <vt:lpstr>Bipartite Graphs and Matchings</vt:lpstr>
      <vt:lpstr>Bipartite Graphs and Matchings</vt:lpstr>
      <vt:lpstr>Bipartite Graphs and Matchings</vt:lpstr>
      <vt:lpstr>New Graphs from Old </vt:lpstr>
      <vt:lpstr>New Graphs from Old</vt:lpstr>
      <vt:lpstr>Representing Graphs and Graph Isomorphism</vt:lpstr>
      <vt:lpstr>Section Summary</vt:lpstr>
      <vt:lpstr>Representing Graphs</vt:lpstr>
      <vt:lpstr>Representing Graphs</vt:lpstr>
      <vt:lpstr>Adjacency Matrices</vt:lpstr>
      <vt:lpstr>Adjacency Matrices</vt:lpstr>
      <vt:lpstr>Representing Directed Graphs</vt:lpstr>
      <vt:lpstr>Representation of Graphs:  Incidence Matrices</vt:lpstr>
      <vt:lpstr>Incidence Matrices</vt:lpstr>
      <vt:lpstr>PowerPoint Presentation</vt:lpstr>
      <vt:lpstr>PowerPoint Presentation</vt:lpstr>
      <vt:lpstr>Isomorphism of Graphs</vt:lpstr>
      <vt:lpstr>Isomorphism of Graphs</vt:lpstr>
      <vt:lpstr>Isomorphism of Graphs</vt:lpstr>
      <vt:lpstr>Isomorphism of Graphs</vt:lpstr>
      <vt:lpstr>Isomorphism of Graphs</vt:lpstr>
      <vt:lpstr>Isomorphism of Graphs</vt:lpstr>
      <vt:lpstr>Example</vt:lpstr>
      <vt:lpstr>Example (Cont.)</vt:lpstr>
      <vt:lpstr>Example (Cont.)</vt:lpstr>
      <vt:lpstr>Example (Cont.)</vt:lpstr>
      <vt:lpstr>Example (Cont.)</vt:lpstr>
      <vt:lpstr>Example (Cont.)</vt:lpstr>
      <vt:lpstr>Example (Cont.)</vt:lpstr>
      <vt:lpstr>Example (Cont.)</vt:lpstr>
      <vt:lpstr>Examples</vt:lpstr>
      <vt:lpstr>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770</cp:revision>
  <dcterms:created xsi:type="dcterms:W3CDTF">2011-03-27T19:58:04Z</dcterms:created>
  <dcterms:modified xsi:type="dcterms:W3CDTF">2023-09-23T23:39:14Z</dcterms:modified>
</cp:coreProperties>
</file>