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57" r:id="rId2"/>
    <p:sldId id="358" r:id="rId3"/>
    <p:sldId id="452" r:id="rId4"/>
    <p:sldId id="453" r:id="rId5"/>
    <p:sldId id="470" r:id="rId6"/>
    <p:sldId id="457" r:id="rId7"/>
    <p:sldId id="454" r:id="rId8"/>
    <p:sldId id="456" r:id="rId9"/>
    <p:sldId id="468" r:id="rId10"/>
    <p:sldId id="469" r:id="rId11"/>
    <p:sldId id="455" r:id="rId12"/>
    <p:sldId id="471" r:id="rId13"/>
    <p:sldId id="472" r:id="rId14"/>
    <p:sldId id="482" r:id="rId15"/>
    <p:sldId id="458" r:id="rId16"/>
    <p:sldId id="473" r:id="rId17"/>
    <p:sldId id="477" r:id="rId18"/>
    <p:sldId id="474" r:id="rId19"/>
    <p:sldId id="483" r:id="rId20"/>
    <p:sldId id="475" r:id="rId21"/>
    <p:sldId id="476" r:id="rId22"/>
    <p:sldId id="481" r:id="rId23"/>
    <p:sldId id="434" r:id="rId24"/>
    <p:sldId id="480" r:id="rId25"/>
    <p:sldId id="479" r:id="rId26"/>
    <p:sldId id="478" r:id="rId27"/>
    <p:sldId id="4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2" autoAdjust="0"/>
    <p:restoredTop sz="94660"/>
  </p:normalViewPr>
  <p:slideViewPr>
    <p:cSldViewPr>
      <p:cViewPr varScale="1">
        <p:scale>
          <a:sx n="93" d="100"/>
          <a:sy n="93" d="100"/>
        </p:scale>
        <p:origin x="874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E97F-2327-4FE9-8874-2C0F3581839A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B134D-0EB3-42CB-9322-AA3697381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7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904A3-75D2-4BC0-81EE-6628A9A7D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7B73C-BF2D-4FC1-AA56-F689E9791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223539-C274-414E-836E-21403C9CE2AE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m/url?sa=i&amp;source=images&amp;cd=&amp;cad=rja&amp;docid=Z7FGiRgdqvCS1M&amp;tbnid=BwPKD8P9ipKFYM:&amp;ved=0CAgQjRwwAA&amp;url=http://commons.wikimedia.org/wiki/File:Dodecahedron.gif&amp;ei=C809UqeVELHi4AOthIFo&amp;psig=AFQjCNFkK4_sXGRBYFjIjud2BQMa9Z6Tww&amp;ust=137986829931299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Euler and Hamiltonian 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10.5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4267200"/>
            <a:ext cx="4572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</a:rPr>
              <a:t>Based on </a:t>
            </a:r>
            <a:r>
              <a:rPr lang="en-US" b="1" dirty="0">
                <a:latin typeface="Times New Roman" pitchFamily="18" charset="0"/>
              </a:rPr>
              <a:t>Discrete Mathematics and Its Applications</a:t>
            </a:r>
            <a:r>
              <a:rPr lang="en-US" dirty="0">
                <a:latin typeface="Times New Roman" pitchFamily="18" charset="0"/>
              </a:rPr>
              <a:t>, 8</a:t>
            </a:r>
            <a:r>
              <a:rPr lang="en-US" baseline="30000" dirty="0">
                <a:latin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</a:rPr>
              <a:t> ed., by Kenneth H. Rosen, published by </a:t>
            </a:r>
            <a:r>
              <a:rPr lang="en-US">
                <a:latin typeface="Times New Roman" pitchFamily="18" charset="0"/>
              </a:rPr>
              <a:t>McGraw Hill.</a:t>
            </a: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</a:rPr>
              <a:t>Instructor: Longin Jan Latecki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</a:rPr>
              <a:t>latecki@temple.edu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 for Constructing an  Euler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our proof we developed this algorithms for constructing a Euler circuit in a graph with no vertices of odd degree.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3429000"/>
            <a:ext cx="8153400" cy="31241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/>
              <a:t>   procedure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/>
              <a:t>Euler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600" i="1" dirty="0"/>
              <a:t>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connected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multigraph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all vertices of even degree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sz="2600" i="1" dirty="0"/>
              <a:t>circuit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lang="en-US" sz="2600" dirty="0">
                <a:ea typeface="Cambria Math" pitchFamily="18" charset="0"/>
              </a:rPr>
              <a:t>a circuit in </a:t>
            </a:r>
            <a:r>
              <a:rPr lang="en-US" sz="2600" i="1" dirty="0">
                <a:ea typeface="Cambria Math" pitchFamily="18" charset="0"/>
              </a:rPr>
              <a:t>G </a:t>
            </a:r>
            <a:r>
              <a:rPr lang="en-US" sz="2600" dirty="0">
                <a:ea typeface="Cambria Math" pitchFamily="18" charset="0"/>
              </a:rPr>
              <a:t>beginning at an arbitrarily chosen vertex with edges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>
                <a:ea typeface="Cambria Math" pitchFamily="18" charset="0"/>
              </a:rPr>
              <a:t>                   successively  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mbria Math" pitchFamily="18" charset="0"/>
                <a:cs typeface="+mn-cs"/>
              </a:rPr>
              <a:t>added to form a path that returns to this vertex.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lang="en-US" sz="2600" i="1" dirty="0"/>
              <a:t>G</a:t>
            </a:r>
            <a:r>
              <a:rPr lang="en-US" sz="2600" dirty="0"/>
              <a:t> with the edges of this circuit and all isolated vertices removed</a:t>
            </a:r>
            <a:r>
              <a:rPr kumimoji="0" lang="en-US" sz="2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sz="2600" b="1" dirty="0"/>
              <a:t>while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/>
              <a:t>H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edges</a:t>
            </a:r>
            <a:endParaRPr lang="en-US" sz="2600" b="1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i="1" dirty="0"/>
              <a:t>         </a:t>
            </a:r>
            <a:r>
              <a:rPr lang="en-US" sz="2600" i="1" dirty="0" err="1"/>
              <a:t>subciruit</a:t>
            </a:r>
            <a:r>
              <a:rPr lang="en-US" sz="2600" i="1" dirty="0"/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a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circuit in 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beginning at a vertex in 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also is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/>
              <a:t>                             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endpoint of an edge in circuit.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/>
              <a:t>        </a:t>
            </a:r>
            <a:r>
              <a:rPr lang="en-US" sz="2600" i="1" dirty="0"/>
              <a:t>H</a:t>
            </a:r>
            <a:r>
              <a:rPr lang="en-US" sz="2600" dirty="0"/>
              <a:t> := </a:t>
            </a:r>
            <a:r>
              <a:rPr lang="en-US" sz="2600" i="1" dirty="0"/>
              <a:t>H</a:t>
            </a:r>
            <a:r>
              <a:rPr lang="en-US" sz="2600" dirty="0"/>
              <a:t> with edges of </a:t>
            </a:r>
            <a:r>
              <a:rPr lang="en-US" sz="2600" i="1" dirty="0" err="1"/>
              <a:t>subciruit</a:t>
            </a:r>
            <a:r>
              <a:rPr lang="en-US" sz="2600" dirty="0"/>
              <a:t> and all isolated vertices removed</a:t>
            </a:r>
            <a:endParaRPr kumimoji="0" lang="en-US" sz="2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/>
              <a:t>        </a:t>
            </a:r>
            <a:r>
              <a:rPr lang="en-US" sz="2600" i="1" dirty="0"/>
              <a:t>circuit </a:t>
            </a:r>
            <a:r>
              <a:rPr lang="en-US" sz="2600" dirty="0"/>
              <a:t>:= </a:t>
            </a:r>
            <a:r>
              <a:rPr lang="en-US" sz="2600" i="1" dirty="0"/>
              <a:t>circuit</a:t>
            </a:r>
            <a:r>
              <a:rPr lang="en-US" sz="2600" dirty="0"/>
              <a:t> with </a:t>
            </a:r>
            <a:r>
              <a:rPr lang="en-US" sz="2600" dirty="0" err="1"/>
              <a:t>s</a:t>
            </a:r>
            <a:r>
              <a:rPr lang="en-US" sz="2600" i="1" dirty="0" err="1"/>
              <a:t>ubcircuit</a:t>
            </a:r>
            <a:r>
              <a:rPr lang="en-US" sz="2600" dirty="0"/>
              <a:t> inserted at the appropriate vertex. </a:t>
            </a:r>
            <a:endParaRPr kumimoji="0" lang="en-US" sz="2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/>
              <a:t>circuit</a:t>
            </a:r>
            <a:r>
              <a:rPr kumimoji="0" lang="en-US" sz="2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circuit</a:t>
            </a:r>
            <a:r>
              <a:rPr kumimoji="0" lang="en-US" sz="26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an Euler circuit</a:t>
            </a:r>
            <a:r>
              <a:rPr lang="en-US" sz="2600" dirty="0"/>
              <a:t>} 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23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Necessary and Sufficient Conditions for Euler Circuits and Paths (</a:t>
            </a:r>
            <a:r>
              <a:rPr lang="en-US" sz="4000" i="1" dirty="0"/>
              <a:t>continued</a:t>
            </a:r>
            <a:r>
              <a:rPr lang="en-US" sz="4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Theorem</a:t>
            </a:r>
            <a:r>
              <a:rPr lang="en-US" dirty="0"/>
              <a:t>: A connected multigraph with at least two vertices has a Euler circuit if and only if each of its vertices has an even degree and it has a Euler path if and only if it has exactly two vertices of odd degree.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 Four vertices in the multigraph model of the  K</a:t>
            </a:r>
            <a:r>
              <a:rPr lang="az-Cyrl-AZ" dirty="0">
                <a:latin typeface="Cambria Math"/>
                <a:ea typeface="Cambria Math"/>
              </a:rPr>
              <a:t>ӧ</a:t>
            </a:r>
            <a:r>
              <a:rPr lang="en-US" dirty="0" err="1"/>
              <a:t>nigsberg</a:t>
            </a:r>
            <a:r>
              <a:rPr lang="en-US" dirty="0"/>
              <a:t> bridge problem have odd degree.   </a:t>
            </a:r>
          </a:p>
          <a:p>
            <a:pPr marL="0" indent="0">
              <a:buNone/>
            </a:pPr>
            <a:r>
              <a:rPr lang="en-US" dirty="0"/>
              <a:t>Hence, there is no Euler circuit in this multigraph,</a:t>
            </a:r>
          </a:p>
          <a:p>
            <a:pPr marL="0" indent="0">
              <a:buNone/>
            </a:pPr>
            <a:r>
              <a:rPr lang="en-US" dirty="0"/>
              <a:t>and it is impossible to start at a given point, cross each bridge exactly once, and return to the starting point.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953000"/>
            <a:ext cx="1062990" cy="18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61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Euler Circuit in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</a:rPr>
              <a:t>Directed Graphs</a:t>
            </a:r>
          </a:p>
        </p:txBody>
      </p:sp>
      <p:pic>
        <p:nvPicPr>
          <p:cNvPr id="8195" name="Picture 4" descr="09_5_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19200"/>
            <a:ext cx="8305800" cy="4119563"/>
          </a:xfrm>
          <a:noFill/>
        </p:spPr>
      </p:pic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228600" y="54102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  NO		(a, g, c, b, g, e, d, f, a)		NO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8F9FBC-049B-466D-8A10-853DAABE06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Euler Path in</a:t>
            </a:r>
            <a:r>
              <a:rPr lang="en-US"/>
              <a:t> </a:t>
            </a:r>
            <a:r>
              <a:rPr lang="en-US">
                <a:latin typeface="Times New Roman" pitchFamily="18" charset="0"/>
              </a:rPr>
              <a:t>Directed Graphs</a:t>
            </a:r>
          </a:p>
        </p:txBody>
      </p:sp>
      <p:pic>
        <p:nvPicPr>
          <p:cNvPr id="9219" name="Picture 3" descr="09_5_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19200"/>
            <a:ext cx="8305800" cy="4119563"/>
          </a:xfrm>
          <a:noFill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28600" y="5410200"/>
            <a:ext cx="8763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  NO	      (a, g, c, b, g, e, d, f, a)          (c, a, b, c, d, b) </a:t>
            </a:r>
          </a:p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53396C-27DC-430F-8275-02E59CFECFA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066800"/>
          </a:xfrm>
        </p:spPr>
        <p:txBody>
          <a:bodyPr>
            <a:noAutofit/>
          </a:bodyPr>
          <a:lstStyle/>
          <a:p>
            <a:r>
              <a:rPr lang="en-US" sz="3200" dirty="0"/>
              <a:t>Necessary and Sufficient Conditions for</a:t>
            </a:r>
            <a:br>
              <a:rPr lang="en-US" sz="3200" dirty="0"/>
            </a:br>
            <a:r>
              <a:rPr lang="en-US" sz="3200" dirty="0"/>
              <a:t>Euler Circuits and Paths in Directed Graphs </a:t>
            </a:r>
          </a:p>
        </p:txBody>
      </p:sp>
    </p:spTree>
    <p:extLst>
      <p:ext uri="{BB962C8B-B14F-4D97-AF65-F5344CB8AC3E}">
        <p14:creationId xmlns:p14="http://schemas.microsoft.com/office/powerpoint/2010/main" val="4015379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Applications of Euler Paths and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Euler paths and circuits can be used to solve many practical problems such as finding a path or circuit that traverses each</a:t>
            </a:r>
          </a:p>
          <a:p>
            <a:pPr lvl="1"/>
            <a:r>
              <a:rPr lang="en-US" dirty="0"/>
              <a:t> street in a neighborhood, </a:t>
            </a:r>
          </a:p>
          <a:p>
            <a:pPr lvl="1"/>
            <a:r>
              <a:rPr lang="en-US" dirty="0"/>
              <a:t>road in a transportation network,</a:t>
            </a:r>
          </a:p>
          <a:p>
            <a:pPr lvl="1"/>
            <a:r>
              <a:rPr lang="en-US" dirty="0"/>
              <a:t>connection in a utility grid, </a:t>
            </a:r>
          </a:p>
          <a:p>
            <a:pPr lvl="1"/>
            <a:r>
              <a:rPr lang="en-US" dirty="0"/>
              <a:t>link in a communications network.</a:t>
            </a:r>
          </a:p>
          <a:p>
            <a:r>
              <a:rPr lang="en-US" dirty="0"/>
              <a:t>Other applications are found in the </a:t>
            </a:r>
          </a:p>
          <a:p>
            <a:pPr lvl="1"/>
            <a:r>
              <a:rPr lang="en-US" dirty="0"/>
              <a:t>layout of circuits, </a:t>
            </a:r>
          </a:p>
          <a:p>
            <a:pPr lvl="1"/>
            <a:r>
              <a:rPr lang="en-US" dirty="0"/>
              <a:t>network multicasting,</a:t>
            </a:r>
          </a:p>
          <a:p>
            <a:pPr lvl="1"/>
            <a:r>
              <a:rPr lang="en-US" dirty="0"/>
              <a:t>molecular biology, where Euler paths are used in the sequencing of DNA.</a:t>
            </a:r>
          </a:p>
        </p:txBody>
      </p:sp>
    </p:spTree>
    <p:extLst>
      <p:ext uri="{BB962C8B-B14F-4D97-AF65-F5344CB8AC3E}">
        <p14:creationId xmlns:p14="http://schemas.microsoft.com/office/powerpoint/2010/main" val="381097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wgHBgkIBwgKCgkLDRYPDQwMDRsUFRAWIB0iIiAdHx8kKDQsJCYxJx8fLT0tMTU3Ojo6Iys/RD84QzQ5OjcBCgoKDQwNGg8PGjclHyU3Nzc3Nzc3Nzc3Nzc3Nzc3Nzc3Nzc3Nzc3Nzc3Nzc3Nzc3Nzc3Nzc3Nzc3Nzc3Nzc3N//AABEIAGYAZgMBIgACEQEDEQH/xAAcAAEAAQUBAQAAAAAAAAAAAAAABwECAwQGBQj/xABAEAABAwIDBAYHBQUJAAAAAAABAAIDBBEFEiEGMUFREzJhcYGxByJSgpHB0RUjQnKiFCRDYqEzNFNkc5KywvH/xAAZAQACAwEAAAAAAAAAAAAAAAAAAwECBAX/xAAiEQACAgIBBAMBAAAAAAAAAAAAAQIDERIxBCEiQTJRYRP/2gAMAwEAAhEDEQA/AJxREQAREQAVrnta4NJGZ24X1K4/aLbinpC+lwYR1dULtdKTeGI9pHWPYORuQo2rXyYni76nEpHVczIxZ8tjlJdezRubbKNBb46pVlqgsi1ZFz1RPaKFqTFsVov7nitZEPZdJ0re7K/MAO5e5SbeYzALVMFFWN4daF3iRmH6Qlx6qD57DcEmouOpfSHhrh+/UlZS2GrwwSt8MhLv0rqqOrgrqWOppJWywStDmPabhwT4zjLhkYM6IisAREQAREQBhqaiKlp5KiokbHDG0ue9x0aBvKinaHaytxx8lMwvo6A9WFps+ZvN7uXNg7b3C9DbzH/tGqOGUj70lO/75w3SyDh3NP6vy68oWB4s4XCVOfpGG+551iXMaGgNaAANABwWCkIe+plBvmlLR7oDfMH4rA6R85MbHkUzTlfO3Qnm0fNyyPpqeOxp5G0zwLDIQAe8cVhusT8SKHo8s21VaQruh0rG5QP4zASw9/LxW0JMwBa1xB47vNZ8HShJSWUVl9bLHwd1u4b/AJDxXtbN4/Ns/UuuHy4fK688LdSwn+Iwc+Y48Nd/iRm8jy4WdoLdm/z8lmV4TcXlDMKSJrpaiGrp46imkZLDK0OY9huHA8QsqibZjaGTZ6ocyXPJhkrryxtFzCTvkYOXtNG/eNbh0qwTR1ELJoHskikaHMex12uB3EHkupXYrFlCWsGRERMIC5HbvaM4bTjD6KTLXTtuXtOsMftd51A7ieC65QPjVZUU+0mKQYubziqcDONxB1Zf2fULLcLWVJtpdhF83GPYMaGtDWCzQLAclgu6uJbGS2mFw6QGxk7GnlzPwV0bDX8XCk4kaGbu/l7eK38ga0NaAABYAcFz7bseMTDFY5NdwEUBbG0NDW2aALAclexgYAGiwAsqTbmN9p4+vyVyyjEUIvvWoaR0JLqJ4j4mJ2sZ8OHgtwqiMl4yce6NNtW0TMbOwwyn1S1253LKePnqtmaoigZmmeGDhfj3c1SojjlhcyZocwjUELnqMB0TZHZi/wBp5u4DlfuTIrY39PY7HhnpT4nLJpTM6Nv+I8XPgPqpM9EE7pdnauF73P8A2euexuY7gWMfbs1cT4qKbKTPQ661Hi0X+YZJbvYB/wBVr6fCmaLUtSRERFuMwUUelnDOgxakxNjfu6uMwynh0jNW+JaXf7FK653b7Czi2y1ZFGwunhb+0Qgby5mth3i7feUMXbHaDRE+CzF9MYHG74Dl938J+GngVvFc9SVLaepiqM46KT1XG+hB3H4+ZXul73dRpaPacPl/4uPfXpNnP/Sx+szRwDST5fVVKtdGb5hI7PzO74KnSagPGUndfcfFLLouREQSamKPMdBMR1nNLR3nQea8kEMk9RpcALOtbTktzGJOkEULL2dJcuH8ovp42WANDG5W6BOh2R0ujj4tlGva42adeR0PwXf+hyQjE8bjO4w0zgPelB+S4B7Wu6zQeV+Ckb0P4XNGMQxRzndBLlgiDtc2Ukudflc27wVoo+Zot+JJSIi3mUIiIAgTa/Z9uA49UUYZ+6zXlpXco3HVg5ZTpYcMvNXYbUGekAkN5IzkeeZ5+IsVKXpAwA47gbjTszV1ITLT23u09ZnvDTvyngoaoZxDUseD91O0NN+B/Cfl4hZOqr2jlejBZDSf4z2yrSAQQQCDvBWF9XTs680be9wWL7To/wANTG78rrrnJNlUmZ8rmdQ3b7JPkVQEy6Wc1m48yeSwfaUH4eld+WF30WKOv9QllPO71nbmgcTzIVlXJ+i6i/owVxDq9rANI4t3C7j9GqwrE+cirlkqI3w9I4ZM9rWsABcG196y3unauKwzrdPHWtIzUVHNiFbT0NKLz1EgjZfcCd5PYBcnsBU+4XQQYXh9PQ0otDAwMbzPae07yuA9E+C5jPjk401gpge/13fEBvuu5qSlsohiORdssvAREWgWEREAFCnpLwEYTjrJo2gUGJS5xpoyW+Z7fHrDvdwCmtY54IahnR1EUcrPZe0OH9UMrKKlyfPrIomj7uNg/K0K/VTdJs3gUv8AaYLhzu+lZ9FgOx+zh3YLQs/JCG+SVoycEMcVjhIEDXEgDfc8FMc2wmzcw9bDi3/TqZWf8XBbGHbI7P4bkNLhdOXM6skwMzx7zyT/AFRoySHaOkqMTFqCknrGO0vDCZGHvdbL8SvVovRxj9Tlc1sOGxnrMqZRIQOYay/wzBTQBYWG5VU/zT5JTa4NbDqKHDqGCipW5YYIxGwdgHHtWyiJhAREQAREQAREQAREQAREQAREQAREQAREQB//2Q=="/>
          <p:cNvSpPr>
            <a:spLocks noChangeAspect="1" noChangeArrowheads="1"/>
          </p:cNvSpPr>
          <p:nvPr/>
        </p:nvSpPr>
        <p:spPr bwMode="auto">
          <a:xfrm>
            <a:off x="4460875" y="-727075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5" name="Picture 4" descr="http://upload.wikimedia.org/wikipedia/commons/7/73/Dodecahedr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54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822450" y="6172200"/>
            <a:ext cx="5507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Dodecahedron is a polyhedron with twelve flat faces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317858-7BC7-4F84-A0B0-F4450C762C3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28600"/>
            <a:ext cx="7848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Hamilton Paths and Circuits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Hamilton Circuits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867400"/>
            <a:ext cx="8153400" cy="76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Is there a circuit in this graph that passes through each vertex exactly once?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85800" y="26939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en-US" sz="3200" dirty="0"/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838200" y="4648200"/>
            <a:ext cx="5835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dirty="0">
                <a:latin typeface="Times New Roman" pitchFamily="18" charset="0"/>
              </a:rPr>
              <a:t>Dodecahedron puzzle and it equivalent graph</a:t>
            </a: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7178675" cy="297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B4A1D2-7B61-44FE-A2E5-7FA9CD0E3F8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Hamilton Circuits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867400"/>
            <a:ext cx="8153400" cy="76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Yes; this is a circuit that passes through each vertex exactly once.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print"/>
          <a:srcRect l="43056" t="25926" r="31944" b="57407"/>
          <a:stretch>
            <a:fillRect/>
          </a:stretch>
        </p:blipFill>
        <p:spPr bwMode="auto">
          <a:xfrm>
            <a:off x="533400" y="1447800"/>
            <a:ext cx="6477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09_5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1676400"/>
            <a:ext cx="4800600" cy="3251200"/>
          </a:xfrm>
          <a:noFill/>
        </p:spPr>
      </p:pic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9A1CB8-DE5C-4D74-9E01-8237808590A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95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Hamilton Paths and Circuits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18" y="76200"/>
            <a:ext cx="884682" cy="10340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0312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Euler paths and circuits contained every edge only once. Now we look at paths and circuits that contain every vertex exactly once. </a:t>
            </a:r>
          </a:p>
          <a:p>
            <a:r>
              <a:rPr lang="en-US" dirty="0"/>
              <a:t>William Hamilton invented the </a:t>
            </a:r>
            <a:r>
              <a:rPr lang="en-US" i="1" dirty="0" err="1"/>
              <a:t>Icosian</a:t>
            </a:r>
            <a:r>
              <a:rPr lang="en-US" i="1" dirty="0"/>
              <a:t> puzzle </a:t>
            </a:r>
            <a:r>
              <a:rPr lang="en-US" dirty="0"/>
              <a:t>in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1857</a:t>
            </a:r>
            <a:r>
              <a:rPr lang="en-US" dirty="0"/>
              <a:t>. It consisted of a wooden dodecahedron (with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12</a:t>
            </a:r>
            <a:r>
              <a:rPr lang="en-US" dirty="0"/>
              <a:t> regular pentagons as faces),  illustrated in (a), with a peg at each vertex, labeled with the names of different cities. String was used to used to plot a circuit visiting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20</a:t>
            </a:r>
            <a:r>
              <a:rPr lang="en-US" dirty="0"/>
              <a:t> cities exactly once</a:t>
            </a:r>
          </a:p>
          <a:p>
            <a:r>
              <a:rPr lang="en-US" dirty="0"/>
              <a:t>The graph form of the puzzle is given in (b).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indent="0">
              <a:buNone/>
            </a:pPr>
            <a:endParaRPr lang="en-US" dirty="0"/>
          </a:p>
          <a:p>
            <a:pPr marL="731520" indent="-45720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207224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 Rowan Hamilton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1805- 1865</a:t>
            </a:r>
            <a:r>
              <a:rPr lang="en-US" dirty="0"/>
              <a:t>)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3048000"/>
            <a:ext cx="3758093" cy="17526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953000"/>
            <a:ext cx="8229600" cy="1371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 simple path in a graph </a:t>
            </a: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passes through every vertex exactly once is called a </a:t>
            </a: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Hamilton path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a simple circuit in a graph </a:t>
            </a: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passes through every vertex exactly once is called a </a:t>
            </a: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Hamilton circuit. 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12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Euler Paths and Circuits</a:t>
            </a:r>
          </a:p>
          <a:p>
            <a:r>
              <a:rPr lang="en-US" dirty="0"/>
              <a:t>Hamilton Paths and Circuits</a:t>
            </a:r>
          </a:p>
          <a:p>
            <a:r>
              <a:rPr lang="en-US" dirty="0"/>
              <a:t>Applications of Hamilton Circuits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Finding Hamilton Circuits</a:t>
            </a:r>
          </a:p>
        </p:txBody>
      </p:sp>
      <p:pic>
        <p:nvPicPr>
          <p:cNvPr id="20483" name="Picture 4" descr="09_5_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8534400" cy="2944813"/>
          </a:xfrm>
          <a:noFill/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381000" y="49530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Which of these three figures has a Hamilton circuit?  </a:t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>
                <a:latin typeface="Times New Roman" pitchFamily="18" charset="0"/>
              </a:rPr>
              <a:t>Or, if no Hamilton circuit, a Hamilton path?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5AEA47-7394-4593-A567-5265CB75399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Finding Hamilton Circuits</a:t>
            </a:r>
          </a:p>
        </p:txBody>
      </p:sp>
      <p:pic>
        <p:nvPicPr>
          <p:cNvPr id="21507" name="Picture 3" descr="09_5_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8534400" cy="2944813"/>
          </a:xfr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229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  G</a:t>
            </a:r>
            <a:r>
              <a:rPr lang="en-US" sz="2800" baseline="-25000">
                <a:latin typeface="Times New Roman" pitchFamily="18" charset="0"/>
              </a:rPr>
              <a:t>1</a:t>
            </a:r>
            <a:r>
              <a:rPr lang="en-US" sz="2800">
                <a:latin typeface="Times New Roman" pitchFamily="18" charset="0"/>
              </a:rPr>
              <a:t> has a Hamilton circuit: a, b, c, d, e, a</a:t>
            </a:r>
          </a:p>
          <a:p>
            <a:pPr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  G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 does not have a Hamilton circuit, but does have a Hamilton path: a, b, c, d</a:t>
            </a:r>
          </a:p>
          <a:p>
            <a:pPr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  G</a:t>
            </a:r>
            <a:r>
              <a:rPr lang="en-US" sz="2800" baseline="-25000">
                <a:latin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</a:rPr>
              <a:t> has neither.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523A84-DEFA-41A7-B399-5F37535A31F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Times New Roman" pitchFamily="18" charset="0"/>
              </a:rPr>
              <a:t>Euler versus Hamilton Circuit</a:t>
            </a:r>
          </a:p>
        </p:txBody>
      </p:sp>
      <p:graphicFrame>
        <p:nvGraphicFramePr>
          <p:cNvPr id="82986" name="Group 42"/>
          <p:cNvGraphicFramePr>
            <a:graphicFrameLocks noGrp="1"/>
          </p:cNvGraphicFramePr>
          <p:nvPr/>
        </p:nvGraphicFramePr>
        <p:xfrm>
          <a:off x="381000" y="1371600"/>
          <a:ext cx="8458200" cy="5029200"/>
        </p:xfrm>
        <a:graphic>
          <a:graphicData uri="http://schemas.openxmlformats.org/drawingml/2006/table">
            <a:tbl>
              <a:tblPr/>
              <a:tblGrid>
                <a:gridCol w="481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Euler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Hamilton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Repeated visits to a given node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Repeated traversals of a given edge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Omitted nodes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Omitted edges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A4A74C-581E-4590-B168-86BA191C501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Necessary </a:t>
            </a:r>
            <a:r>
              <a:rPr lang="en-US"/>
              <a:t>Conditions for</a:t>
            </a:r>
            <a:br>
              <a:rPr lang="en-US"/>
            </a:br>
            <a:r>
              <a:rPr lang="en-US"/>
              <a:t>Hamilton Circuits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89" y="271271"/>
            <a:ext cx="906018" cy="1176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02" y="5148149"/>
            <a:ext cx="906018" cy="1170432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Unlike for a Euler circuit, no simple necessary and sufficient conditions are known for the existence of a </a:t>
            </a:r>
            <a:r>
              <a:rPr lang="en-US" dirty="0" err="1"/>
              <a:t>Hamiton</a:t>
            </a:r>
            <a:r>
              <a:rPr lang="en-US" dirty="0"/>
              <a:t> circuit.</a:t>
            </a:r>
          </a:p>
          <a:p>
            <a:r>
              <a:rPr lang="en-US" dirty="0"/>
              <a:t>However, there are some useful necessary conditions.  </a:t>
            </a:r>
          </a:p>
          <a:p>
            <a:r>
              <a:rPr lang="en-US" dirty="0"/>
              <a:t>We describe two of these now.</a:t>
            </a:r>
          </a:p>
          <a:p>
            <a:pPr indent="0">
              <a:buNone/>
            </a:pPr>
            <a:r>
              <a:rPr lang="en-US" b="1" dirty="0"/>
              <a:t>Dirac’s Theorem</a:t>
            </a:r>
            <a:r>
              <a:rPr lang="en-US" dirty="0"/>
              <a:t>: If </a:t>
            </a:r>
            <a:r>
              <a:rPr lang="en-US" i="1" dirty="0"/>
              <a:t>G</a:t>
            </a:r>
            <a:r>
              <a:rPr lang="en-US" dirty="0"/>
              <a:t> is a simple graph with </a:t>
            </a:r>
            <a:r>
              <a:rPr lang="en-US" i="1" dirty="0"/>
              <a:t>n ≥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vertices such that the degree of every vertex in </a:t>
            </a:r>
            <a:r>
              <a:rPr lang="en-US" i="1" dirty="0"/>
              <a:t>G</a:t>
            </a:r>
            <a:r>
              <a:rPr lang="en-US" dirty="0"/>
              <a:t> is ≥ </a:t>
            </a:r>
            <a:r>
              <a:rPr lang="en-US" i="1" dirty="0"/>
              <a:t>n</a:t>
            </a:r>
            <a:r>
              <a:rPr lang="en-US" dirty="0"/>
              <a:t>/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then </a:t>
            </a:r>
            <a:r>
              <a:rPr lang="en-US" i="1" dirty="0"/>
              <a:t>G</a:t>
            </a:r>
            <a:r>
              <a:rPr lang="en-US" dirty="0"/>
              <a:t> has a Hamilton circuit. </a:t>
            </a:r>
          </a:p>
          <a:p>
            <a:pPr marL="0"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/>
              <a:t>Ore’s Theorem</a:t>
            </a:r>
            <a:r>
              <a:rPr lang="en-US" dirty="0"/>
              <a:t>: If </a:t>
            </a:r>
            <a:r>
              <a:rPr lang="en-US" i="1" dirty="0"/>
              <a:t>G</a:t>
            </a:r>
            <a:r>
              <a:rPr lang="en-US" dirty="0"/>
              <a:t> is a simple graph with </a:t>
            </a:r>
            <a:r>
              <a:rPr lang="en-US" i="1" dirty="0"/>
              <a:t>n</a:t>
            </a:r>
            <a:r>
              <a:rPr lang="en-US" dirty="0"/>
              <a:t> ≥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 vertices such that </a:t>
            </a:r>
            <a:r>
              <a:rPr lang="en-US" dirty="0" err="1"/>
              <a:t>deg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) + </a:t>
            </a:r>
            <a:r>
              <a:rPr lang="en-US" dirty="0" err="1"/>
              <a:t>deg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) ≥ </a:t>
            </a:r>
            <a:r>
              <a:rPr lang="en-US" i="1" dirty="0"/>
              <a:t>n</a:t>
            </a:r>
            <a:r>
              <a:rPr lang="en-US" dirty="0"/>
              <a:t>  for every pair of nonadjacent vertices, then G has a Hamilton circuit.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/>
              <a:t> 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35598" y="1295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Gabriel Andrew Dirac</a:t>
            </a:r>
          </a:p>
          <a:p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1925-1984</a:t>
            </a:r>
            <a:r>
              <a:rPr lang="en-US" dirty="0"/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0200" y="542345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Øysten</a:t>
            </a:r>
            <a:r>
              <a:rPr lang="en-US" dirty="0"/>
              <a:t> Ore</a:t>
            </a:r>
          </a:p>
          <a:p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1899-1968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7858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838200" y="1828800"/>
            <a:ext cx="7696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/>
              <a:t>The best algorithms known for finding a Hamilton circuit in a graph or determining that no such circuit exists have exponential worst-case time complexity (in the number of vertices of the graph). </a:t>
            </a:r>
          </a:p>
          <a:p>
            <a:pPr algn="l"/>
            <a:r>
              <a:rPr lang="en-US" sz="2400"/>
              <a:t>Finding an algorithm that solves this problem with polynomial worst-case time complexity would be a major accomplishment because it has been shown that </a:t>
            </a:r>
            <a:r>
              <a:rPr lang="en-US" sz="2400" b="1"/>
              <a:t>this problem is NP-complete</a:t>
            </a:r>
            <a:r>
              <a:rPr lang="en-US" sz="2400"/>
              <a:t>. Consequently, the existence of such an algorithm would imply that many other seemingly intractable problems could be solved using algorithms with polynomial worst-case time complexity.</a:t>
            </a:r>
          </a:p>
        </p:txBody>
      </p:sp>
      <p:sp>
        <p:nvSpPr>
          <p:cNvPr id="2765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Time Complexity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CBC9D3-8A9B-45BC-857D-2EDC9319BA4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914400" y="799584"/>
            <a:ext cx="701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Show that neither graph displayed below has a Hamilton circuit.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443663" cy="280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4271963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/>
              <a:t>There is no Hamilton circuit in G because G has a vertex of degree one: 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7538" y="5181600"/>
            <a:ext cx="8153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/>
              <a:t>Now consider </a:t>
            </a:r>
            <a:r>
              <a:rPr lang="en-US" i="1" dirty="0"/>
              <a:t>H. Because the degrees of the vertices a, b, d, and e are all two, every edge </a:t>
            </a:r>
            <a:r>
              <a:rPr lang="en-US" dirty="0"/>
              <a:t>incident with these vertices must be part of any Hamilton circuit. No Hamilton circuit can exist in </a:t>
            </a:r>
            <a:r>
              <a:rPr lang="en-US" i="1" dirty="0"/>
              <a:t>H, </a:t>
            </a:r>
            <a:r>
              <a:rPr lang="en-US" dirty="0"/>
              <a:t>for any Hamilton circuit would have to contain four edges incident with </a:t>
            </a:r>
            <a:r>
              <a:rPr lang="en-US" i="1" dirty="0"/>
              <a:t>c</a:t>
            </a:r>
            <a:r>
              <a:rPr lang="en-US" dirty="0"/>
              <a:t>, which implies that we would need to pass through </a:t>
            </a:r>
            <a:r>
              <a:rPr lang="en-US" i="1" dirty="0"/>
              <a:t>c</a:t>
            </a:r>
            <a:r>
              <a:rPr lang="en-US" dirty="0"/>
              <a:t> twice, which is not allowed in a Hamilton circuit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2458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131007-3CB8-460A-80CE-EA94E2580CC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033463"/>
          </a:xfrm>
        </p:spPr>
        <p:txBody>
          <a:bodyPr lIns="0" rIns="0"/>
          <a:lstStyle/>
          <a:p>
            <a:pPr eaLnBrk="1" hangingPunct="1"/>
            <a:r>
              <a:rPr lang="en-US">
                <a:latin typeface="Times New Roman" pitchFamily="18" charset="0"/>
              </a:rPr>
              <a:t>Properties to look for ...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Times New Roman" pitchFamily="18" charset="0"/>
              </a:rPr>
              <a:t>No vertex of degree 1</a:t>
            </a:r>
          </a:p>
          <a:p>
            <a:pPr eaLnBrk="1" hangingPunct="1">
              <a:lnSpc>
                <a:spcPct val="90000"/>
              </a:lnSpc>
            </a:pPr>
            <a:endParaRPr lang="en-US" sz="32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Times New Roman" pitchFamily="18" charset="0"/>
              </a:rPr>
              <a:t>No cut edges</a:t>
            </a:r>
          </a:p>
          <a:p>
            <a:pPr eaLnBrk="1" hangingPunct="1">
              <a:lnSpc>
                <a:spcPct val="90000"/>
              </a:lnSpc>
            </a:pPr>
            <a:endParaRPr lang="en-US" sz="32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Times New Roman" pitchFamily="18" charset="0"/>
              </a:rPr>
              <a:t>If a node has degree 2, then both edges incident to it must be in any Hamilton circuit.</a:t>
            </a:r>
          </a:p>
          <a:p>
            <a:pPr eaLnBrk="1" hangingPunct="1">
              <a:lnSpc>
                <a:spcPct val="90000"/>
              </a:lnSpc>
            </a:pPr>
            <a:endParaRPr lang="en-US" sz="32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Times New Roman" pitchFamily="18" charset="0"/>
              </a:rPr>
              <a:t>No smaller circuits contained in any Hamilton circuit (the start/endpoint of any smaller circuit would have to be visited twice).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145B14-7892-43FA-8DB5-77EF84567CC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Applications of Hamilton Paths and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Applications that ask for a path or a circuit that visits each intersection of a city, each place pipelines intersect in a utility grid, or each node in a communications network exactly once, can be solved by finding a Hamilton path in the appropriate graph.</a:t>
            </a:r>
          </a:p>
          <a:p>
            <a:r>
              <a:rPr lang="en-US" dirty="0"/>
              <a:t>The famous </a:t>
            </a:r>
            <a:r>
              <a:rPr lang="en-US" i="1" dirty="0"/>
              <a:t>traveling salesperson problem </a:t>
            </a:r>
            <a:r>
              <a:rPr lang="en-US" dirty="0"/>
              <a:t>(</a:t>
            </a:r>
            <a:r>
              <a:rPr lang="en-US" i="1" dirty="0"/>
              <a:t>TSP</a:t>
            </a:r>
            <a:r>
              <a:rPr lang="en-US" dirty="0"/>
              <a:t>) asks for the shortest route a traveling salesperson should take to visit a set of cities. This problem reduces to finding a Hamilton circuit such that the total sum of the weights of its edges is as small as possible.</a:t>
            </a:r>
          </a:p>
          <a:p>
            <a:r>
              <a:rPr lang="en-US" dirty="0"/>
              <a:t>A family of binary codes, known as </a:t>
            </a:r>
            <a:r>
              <a:rPr lang="en-US" i="1" dirty="0"/>
              <a:t>Gray codes</a:t>
            </a:r>
            <a:r>
              <a:rPr lang="en-US" dirty="0"/>
              <a:t>, which minimize the effect of transmission errors, correspond to Hamilton circuits in the </a:t>
            </a:r>
            <a:r>
              <a:rPr lang="en-US" i="1" dirty="0"/>
              <a:t>n</a:t>
            </a:r>
            <a:r>
              <a:rPr lang="en-US" dirty="0"/>
              <a:t>-cube </a:t>
            </a:r>
            <a:r>
              <a:rPr lang="en-US" i="1" dirty="0"/>
              <a:t>Q</a:t>
            </a:r>
            <a:r>
              <a:rPr lang="en-US" i="1" baseline="-25000" dirty="0"/>
              <a:t>n</a:t>
            </a:r>
            <a:r>
              <a:rPr lang="en-US" dirty="0"/>
              <a:t>.  (</a:t>
            </a:r>
            <a:r>
              <a:rPr lang="en-US" i="1" dirty="0"/>
              <a:t>See the text for details</a:t>
            </a:r>
            <a:r>
              <a:rPr lang="en-US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99164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 Paths and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town of K</a:t>
            </a:r>
            <a:r>
              <a:rPr lang="az-Cyrl-AZ" dirty="0">
                <a:latin typeface="Cambria Math"/>
                <a:ea typeface="Cambria Math"/>
              </a:rPr>
              <a:t>ӧ</a:t>
            </a:r>
            <a:r>
              <a:rPr lang="en-US" dirty="0" err="1"/>
              <a:t>nigsberg</a:t>
            </a:r>
            <a:r>
              <a:rPr lang="en-US" dirty="0"/>
              <a:t>, Prussia (now </a:t>
            </a:r>
            <a:r>
              <a:rPr lang="en-US" dirty="0" err="1"/>
              <a:t>Kalinigrad</a:t>
            </a:r>
            <a:r>
              <a:rPr lang="en-US" dirty="0"/>
              <a:t>, Russia) was divided into four sections by the branches of the </a:t>
            </a:r>
            <a:r>
              <a:rPr lang="en-US" dirty="0" err="1"/>
              <a:t>Pregel</a:t>
            </a:r>
            <a:r>
              <a:rPr lang="en-US" dirty="0"/>
              <a:t> river. In the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18</a:t>
            </a:r>
            <a:r>
              <a:rPr lang="en-US" dirty="0"/>
              <a:t>th century seven bridges connected these regions.</a:t>
            </a:r>
          </a:p>
          <a:p>
            <a:r>
              <a:rPr lang="en-US" dirty="0"/>
              <a:t>People wondered whether it was possible to follow a path that crosses each bridge exactly once and returns to the starting point.</a:t>
            </a:r>
          </a:p>
          <a:p>
            <a:r>
              <a:rPr lang="en-US" dirty="0"/>
              <a:t>The Swiss mathematician Leonard Euler proved that no such path exists.   This result is often considered to be the first theorem ever proved in graph theory.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91000"/>
            <a:ext cx="3768090" cy="1686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60" y="200462"/>
            <a:ext cx="883158" cy="1021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260" y="4748784"/>
            <a:ext cx="834390" cy="1433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4139" y="124694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Leonard Euler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1707-1783</a:t>
            </a:r>
            <a:r>
              <a:rPr lang="en-US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997440"/>
            <a:ext cx="348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b="1" dirty="0"/>
              <a:t> Bridges of K</a:t>
            </a:r>
            <a:r>
              <a:rPr lang="az-Cyrl-AZ" b="1" dirty="0">
                <a:latin typeface="Cambria Math"/>
                <a:ea typeface="Cambria Math"/>
              </a:rPr>
              <a:t>ӧ</a:t>
            </a:r>
            <a:r>
              <a:rPr lang="en-US" b="1" dirty="0" err="1"/>
              <a:t>nigsberg</a:t>
            </a:r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13474" y="4927560"/>
            <a:ext cx="1917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Multigraph</a:t>
            </a:r>
            <a:r>
              <a:rPr lang="en-US" b="1" dirty="0"/>
              <a:t> Model of the Bridges of K</a:t>
            </a:r>
            <a:r>
              <a:rPr lang="az-Cyrl-AZ" b="1" dirty="0">
                <a:latin typeface="Cambria Math"/>
                <a:ea typeface="Cambria Math"/>
              </a:rPr>
              <a:t>ӧ</a:t>
            </a:r>
            <a:r>
              <a:rPr lang="en-US" b="1" dirty="0" err="1"/>
              <a:t>nigsberg</a:t>
            </a:r>
            <a:r>
              <a:rPr lang="en-US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8618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Euler Paths and Circuits (</a:t>
            </a:r>
            <a:r>
              <a:rPr lang="en-US" i="1" dirty="0"/>
              <a:t>continued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en-US" b="1" dirty="0"/>
              <a:t>Definition</a:t>
            </a:r>
            <a:r>
              <a:rPr lang="en-US" dirty="0"/>
              <a:t>: A </a:t>
            </a:r>
            <a:r>
              <a:rPr lang="en-US" i="1" dirty="0"/>
              <a:t>Euler circuit </a:t>
            </a:r>
            <a:r>
              <a:rPr lang="en-US" dirty="0"/>
              <a:t>in a graph </a:t>
            </a:r>
            <a:r>
              <a:rPr lang="en-US" i="1" dirty="0"/>
              <a:t>G</a:t>
            </a:r>
            <a:r>
              <a:rPr lang="en-US" dirty="0"/>
              <a:t> is a simple circuit containing every edge of </a:t>
            </a:r>
            <a:r>
              <a:rPr lang="en-US" i="1" dirty="0"/>
              <a:t>G</a:t>
            </a:r>
            <a:r>
              <a:rPr lang="en-US" dirty="0"/>
              <a:t>. A </a:t>
            </a:r>
            <a:r>
              <a:rPr lang="en-US" i="1" dirty="0"/>
              <a:t>Euler path </a:t>
            </a:r>
            <a:r>
              <a:rPr lang="en-US" dirty="0"/>
              <a:t>in </a:t>
            </a:r>
            <a:r>
              <a:rPr lang="en-US" i="1" dirty="0"/>
              <a:t>G</a:t>
            </a:r>
            <a:r>
              <a:rPr lang="en-US" dirty="0"/>
              <a:t> is a simple path containing every edge of </a:t>
            </a:r>
            <a:r>
              <a:rPr lang="en-US" i="1" dirty="0"/>
              <a:t>G</a:t>
            </a:r>
            <a:r>
              <a:rPr lang="en-US" dirty="0"/>
              <a:t>. </a:t>
            </a:r>
          </a:p>
          <a:p>
            <a:pPr indent="0">
              <a:buNone/>
            </a:pPr>
            <a:r>
              <a:rPr lang="en-US" b="1" dirty="0"/>
              <a:t>Example</a:t>
            </a:r>
            <a:r>
              <a:rPr lang="en-US" dirty="0"/>
              <a:t>: Which of the undirected graphs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and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has a Euler circuit? Of those that do not, which has a Euler path?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/>
              <a:t> </a:t>
            </a:r>
          </a:p>
          <a:p>
            <a:pPr indent="0">
              <a:buNone/>
            </a:pPr>
            <a:r>
              <a:rPr lang="en-US" b="1" dirty="0"/>
              <a:t>Solution</a:t>
            </a:r>
            <a:r>
              <a:rPr lang="en-US" dirty="0"/>
              <a:t>: </a:t>
            </a:r>
          </a:p>
          <a:p>
            <a:pPr indent="0">
              <a:buNone/>
            </a:pPr>
            <a:r>
              <a:rPr lang="en-US" dirty="0"/>
              <a:t>Graph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has a Euler circuit (e.g.,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). But, as can easily be verified by inspection, neither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 nor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has a Euler circuit. </a:t>
            </a:r>
          </a:p>
          <a:p>
            <a:pPr indent="0">
              <a:buNone/>
            </a:pP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has a Euler path (e.g.,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d, 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), but there is no Euler path in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which can be verified by inspection.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43200"/>
            <a:ext cx="429623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1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30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Necessary and Sufficient Conditions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2514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Times New Roman" pitchFamily="18" charset="0"/>
              </a:rPr>
              <a:t>A connected multigraph has a Euler circuit </a:t>
            </a:r>
            <a:r>
              <a:rPr lang="en-US" sz="3600" dirty="0" err="1">
                <a:latin typeface="Times New Roman" pitchFamily="18" charset="0"/>
              </a:rPr>
              <a:t>iff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i="1" dirty="0">
                <a:latin typeface="Times New Roman" pitchFamily="18" charset="0"/>
              </a:rPr>
              <a:t>each of its vertices has an even degree</a:t>
            </a:r>
            <a:r>
              <a:rPr lang="en-US" sz="3600" dirty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Times New Roman" pitchFamily="18" charset="0"/>
              </a:rPr>
              <a:t>A connected multigraph has a Euler path but not a Euler circuit </a:t>
            </a:r>
            <a:r>
              <a:rPr lang="en-US" sz="3600" dirty="0" err="1">
                <a:latin typeface="Times New Roman" pitchFamily="18" charset="0"/>
              </a:rPr>
              <a:t>iff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i="1" dirty="0">
                <a:latin typeface="Times New Roman" pitchFamily="18" charset="0"/>
              </a:rPr>
              <a:t>it has exactly two vertices of odd degree</a:t>
            </a:r>
            <a:r>
              <a:rPr lang="en-US" sz="3600" dirty="0">
                <a:latin typeface="Times New Roman" pitchFamily="18" charset="0"/>
              </a:rPr>
              <a:t>.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33B4AA-D30C-4D63-AA12-1A669EE1F4C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27075" y="3695700"/>
            <a:ext cx="6818313" cy="2560638"/>
            <a:chOff x="458" y="2328"/>
            <a:chExt cx="4295" cy="1613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456" y="2328"/>
              <a:ext cx="1297" cy="1613"/>
              <a:chOff x="3880" y="2088"/>
              <a:chExt cx="1590" cy="215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4280" y="2200"/>
                <a:ext cx="824" cy="9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V="1">
                <a:off x="4288" y="3112"/>
                <a:ext cx="832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4240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4240" y="30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5056" y="30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4256" y="3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H="1" flipV="1">
                <a:off x="4304" y="3112"/>
                <a:ext cx="0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 flipV="1">
                <a:off x="4296" y="2192"/>
                <a:ext cx="0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 flipH="1">
                <a:off x="4320" y="3120"/>
                <a:ext cx="800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15"/>
              <p:cNvGrpSpPr>
                <a:grpSpLocks/>
              </p:cNvGrpSpPr>
              <p:nvPr/>
            </p:nvGrpSpPr>
            <p:grpSpPr bwMode="auto">
              <a:xfrm>
                <a:off x="4072" y="2216"/>
                <a:ext cx="208" cy="920"/>
                <a:chOff x="3800" y="2224"/>
                <a:chExt cx="160" cy="1032"/>
              </a:xfrm>
            </p:grpSpPr>
            <p:sp>
              <p:nvSpPr>
                <p:cNvPr id="26" name="Arc 16"/>
                <p:cNvSpPr>
                  <a:spLocks/>
                </p:cNvSpPr>
                <p:nvPr/>
              </p:nvSpPr>
              <p:spPr bwMode="auto">
                <a:xfrm flipH="1">
                  <a:off x="3800" y="2224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Arc 17"/>
                <p:cNvSpPr>
                  <a:spLocks/>
                </p:cNvSpPr>
                <p:nvPr/>
              </p:nvSpPr>
              <p:spPr bwMode="auto">
                <a:xfrm flipH="1" flipV="1">
                  <a:off x="3800" y="2736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4080" y="3144"/>
                <a:ext cx="168" cy="880"/>
                <a:chOff x="3800" y="2224"/>
                <a:chExt cx="160" cy="1032"/>
              </a:xfrm>
            </p:grpSpPr>
            <p:sp>
              <p:nvSpPr>
                <p:cNvPr id="24" name="Arc 19"/>
                <p:cNvSpPr>
                  <a:spLocks/>
                </p:cNvSpPr>
                <p:nvPr/>
              </p:nvSpPr>
              <p:spPr bwMode="auto">
                <a:xfrm flipH="1">
                  <a:off x="3800" y="2224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Arc 20"/>
                <p:cNvSpPr>
                  <a:spLocks/>
                </p:cNvSpPr>
                <p:nvPr/>
              </p:nvSpPr>
              <p:spPr bwMode="auto">
                <a:xfrm flipH="1" flipV="1">
                  <a:off x="3800" y="2736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3880" y="3008"/>
                <a:ext cx="280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A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1" name="Text Box 22"/>
              <p:cNvSpPr txBox="1">
                <a:spLocks noChangeArrowheads="1"/>
              </p:cNvSpPr>
              <p:nvPr/>
            </p:nvSpPr>
            <p:spPr bwMode="auto">
              <a:xfrm>
                <a:off x="4400" y="3911"/>
                <a:ext cx="28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B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4384" y="2088"/>
                <a:ext cx="28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C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3" name="Text Box 24"/>
              <p:cNvSpPr txBox="1">
                <a:spLocks noChangeArrowheads="1"/>
              </p:cNvSpPr>
              <p:nvPr/>
            </p:nvSpPr>
            <p:spPr bwMode="auto">
              <a:xfrm>
                <a:off x="5183" y="2984"/>
                <a:ext cx="287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D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</p:grp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458" y="2792"/>
              <a:ext cx="275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3200" dirty="0">
                  <a:latin typeface="Times New Roman" pitchFamily="18" charset="0"/>
                </a:rPr>
                <a:t>Does this graph have a Euler circuit?</a:t>
              </a:r>
            </a:p>
          </p:txBody>
        </p: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429000" y="5638800"/>
            <a:ext cx="5238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Times New Roman" pitchFamily="18" charset="0"/>
              </a:rPr>
              <a:t>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4400" dirty="0"/>
              <a:t>Euler Paths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/>
              <a:t>Example</a:t>
            </a:r>
            <a:r>
              <a:rPr lang="en-US" dirty="0"/>
              <a:t>: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i="1" dirty="0"/>
          </a:p>
          <a:p>
            <a:pPr indent="0">
              <a:buNone/>
            </a:pPr>
            <a:endParaRPr lang="en-US" i="1" dirty="0"/>
          </a:p>
          <a:p>
            <a:pPr indent="0">
              <a:buNone/>
            </a:pPr>
            <a:endParaRPr lang="en-US" i="1" dirty="0"/>
          </a:p>
          <a:p>
            <a:pPr indent="0">
              <a:buNone/>
            </a:pP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contains exactly two vertices of odd degree (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). Hence it has a Euler path, e.g., 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.</a:t>
            </a:r>
          </a:p>
          <a:p>
            <a:pPr indent="0">
              <a:buNone/>
            </a:pPr>
            <a:r>
              <a:rPr lang="en-US" dirty="0"/>
              <a:t> </a:t>
            </a:r>
          </a:p>
          <a:p>
            <a:pPr indent="0">
              <a:buNone/>
            </a:pP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has exactly two vertices of odd degree (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). Hence it has a Euler path, e.g., 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c, f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has six vertices of odd degree. Hence, it does not have a Euler path.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181409" cy="159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7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15112"/>
          </a:xfrm>
        </p:spPr>
        <p:txBody>
          <a:bodyPr>
            <a:noAutofit/>
          </a:bodyPr>
          <a:lstStyle/>
          <a:p>
            <a:r>
              <a:rPr lang="en-US" sz="3200" dirty="0"/>
              <a:t>Necessary Conditions for Euler Circuits and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assume that </a:t>
            </a:r>
            <a:r>
              <a:rPr lang="en-US" sz="2800" dirty="0">
                <a:latin typeface="Times New Roman" pitchFamily="18" charset="0"/>
              </a:rPr>
              <a:t>a connected multigraph has a Euler circuit. </a:t>
            </a:r>
            <a:endParaRPr lang="en-US" dirty="0"/>
          </a:p>
          <a:p>
            <a:r>
              <a:rPr lang="en-US" dirty="0"/>
              <a:t>A Euler circuit begins with a vertex </a:t>
            </a:r>
            <a:r>
              <a:rPr lang="en-US" i="1" dirty="0"/>
              <a:t>a</a:t>
            </a:r>
            <a:r>
              <a:rPr lang="en-US" dirty="0"/>
              <a:t> and continues with an edge incident with </a:t>
            </a:r>
            <a:r>
              <a:rPr lang="en-US" i="1" dirty="0"/>
              <a:t>a</a:t>
            </a:r>
            <a:r>
              <a:rPr lang="en-US" dirty="0"/>
              <a:t>, say {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}. The edge {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} contributes one to </a:t>
            </a:r>
            <a:r>
              <a:rPr lang="en-US" dirty="0" err="1"/>
              <a:t>deg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). </a:t>
            </a:r>
          </a:p>
          <a:p>
            <a:r>
              <a:rPr lang="en-US" dirty="0"/>
              <a:t>Each time the circuit passes through a vertex it contributes two to the vertex’s degree. </a:t>
            </a:r>
          </a:p>
          <a:p>
            <a:r>
              <a:rPr lang="en-US" dirty="0"/>
              <a:t>Finally, the circuit terminates where it started, contributing one to </a:t>
            </a:r>
            <a:r>
              <a:rPr lang="en-US" dirty="0" err="1"/>
              <a:t>deg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). Therefore </a:t>
            </a:r>
            <a:r>
              <a:rPr lang="en-US" dirty="0" err="1"/>
              <a:t>deg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must be even.</a:t>
            </a:r>
          </a:p>
          <a:p>
            <a:r>
              <a:rPr lang="en-US" dirty="0"/>
              <a:t>We conclude that the degree of every other vertex must also be even.</a:t>
            </a:r>
          </a:p>
          <a:p>
            <a:r>
              <a:rPr lang="en-US" dirty="0"/>
              <a:t>By the same reasoning, we see that the initial vertex and the final vertex of a Euler path have odd degree, while every other vertex has even degree.  So, a graph with a Euler path has exactly two vertices of odd degree.</a:t>
            </a:r>
          </a:p>
          <a:p>
            <a:r>
              <a:rPr lang="en-US" dirty="0"/>
              <a:t>In the next slide we will show that these necessary conditions are also sufficient conditions.</a:t>
            </a:r>
          </a:p>
        </p:txBody>
      </p:sp>
    </p:spTree>
    <p:extLst>
      <p:ext uri="{BB962C8B-B14F-4D97-AF65-F5344CB8AC3E}">
        <p14:creationId xmlns:p14="http://schemas.microsoft.com/office/powerpoint/2010/main" val="24355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15112"/>
          </a:xfrm>
        </p:spPr>
        <p:txBody>
          <a:bodyPr>
            <a:noAutofit/>
          </a:bodyPr>
          <a:lstStyle/>
          <a:p>
            <a:r>
              <a:rPr lang="en-US" sz="3200" dirty="0"/>
              <a:t>Sufficient Conditions for Euler Circuits and Paths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91175"/>
            <a:ext cx="2286000" cy="13710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067628"/>
            <a:ext cx="8229600" cy="4389120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en-US" dirty="0"/>
              <a:t>Suppose that </a:t>
            </a:r>
            <a:r>
              <a:rPr lang="en-US" i="1" dirty="0"/>
              <a:t>G</a:t>
            </a:r>
            <a:r>
              <a:rPr lang="en-US" dirty="0"/>
              <a:t> is a connected </a:t>
            </a:r>
            <a:r>
              <a:rPr lang="en-US" dirty="0" err="1"/>
              <a:t>multigraph</a:t>
            </a:r>
            <a:r>
              <a:rPr lang="en-US" dirty="0"/>
              <a:t> with ≥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vertices, all of even degree.  Let </a:t>
            </a:r>
            <a:r>
              <a:rPr lang="en-US" i="1" dirty="0"/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be a vertex of even degree. Choose an edge {</a:t>
            </a:r>
            <a:r>
              <a:rPr lang="en-US" i="1" dirty="0"/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 incident with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and proceed to build a simple path </a:t>
            </a:r>
            <a:r>
              <a:rPr lang="en-US" dirty="0"/>
              <a:t>{</a:t>
            </a:r>
            <a:r>
              <a:rPr lang="en-US" i="1" dirty="0"/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},</a:t>
            </a:r>
            <a:r>
              <a:rPr lang="en-US" dirty="0"/>
              <a:t> {</a:t>
            </a:r>
            <a:r>
              <a:rPr lang="en-US" i="1" dirty="0"/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}, …, </a:t>
            </a:r>
            <a:r>
              <a:rPr lang="en-US" dirty="0"/>
              <a:t>{</a:t>
            </a:r>
            <a:r>
              <a:rPr lang="en-US" i="1" dirty="0"/>
              <a:t>x</a:t>
            </a:r>
            <a:r>
              <a:rPr lang="en-US" i="1" baseline="-25000" dirty="0">
                <a:ea typeface="Cambria Math" pitchFamily="18" charset="0"/>
              </a:rPr>
              <a:t>n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-1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</a:t>
            </a:r>
            <a:r>
              <a:rPr lang="en-US" i="1" dirty="0" err="1"/>
              <a:t>x</a:t>
            </a:r>
            <a:r>
              <a:rPr lang="en-US" i="1" baseline="-25000" dirty="0" err="1"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 by adding edges one by one  until another edge can not be added. </a:t>
            </a:r>
          </a:p>
          <a:p>
            <a:pPr indent="0"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                                                                           </a:t>
            </a:r>
          </a:p>
          <a:p>
            <a:pPr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The path begins at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with an edge of the form {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}; we show that it must terminate at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with an edge of the form    {</a:t>
            </a:r>
            <a:r>
              <a:rPr lang="en-US" i="1" dirty="0">
                <a:ea typeface="Cambria Math" pitchFamily="18" charset="0"/>
              </a:rPr>
              <a:t>y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}.  Since each vertex has an even degree, there must be an even number of edges incident with this vertex. Hence, every time we enter a vertex other than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we can leave it. Therefore, the path can only end at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r>
              <a:rPr lang="en-US" dirty="0">
                <a:ea typeface="Cambria Math" pitchFamily="18" charset="0"/>
              </a:rPr>
              <a:t>If all of the edges have been used, a Euler circuit has been constructed. Otherwise, consider the </a:t>
            </a:r>
            <a:r>
              <a:rPr lang="en-US" dirty="0" err="1">
                <a:ea typeface="Cambria Math" pitchFamily="18" charset="0"/>
              </a:rPr>
              <a:t>subgraph</a:t>
            </a:r>
            <a:r>
              <a:rPr lang="en-US" dirty="0">
                <a:ea typeface="Cambria Math" pitchFamily="18" charset="0"/>
              </a:rPr>
              <a:t> </a:t>
            </a:r>
            <a:r>
              <a:rPr lang="en-US" i="1" dirty="0">
                <a:ea typeface="Cambria Math" pitchFamily="18" charset="0"/>
              </a:rPr>
              <a:t>H</a:t>
            </a:r>
            <a:r>
              <a:rPr lang="en-US" dirty="0">
                <a:ea typeface="Cambria Math" pitchFamily="18" charset="0"/>
              </a:rPr>
              <a:t> obtained from </a:t>
            </a:r>
            <a:r>
              <a:rPr lang="en-US" i="1" dirty="0">
                <a:ea typeface="Cambria Math" pitchFamily="18" charset="0"/>
              </a:rPr>
              <a:t>G</a:t>
            </a:r>
            <a:r>
              <a:rPr lang="en-US" dirty="0">
                <a:ea typeface="Cambria Math" pitchFamily="18" charset="0"/>
              </a:rPr>
              <a:t> by deleting the edges already used. </a:t>
            </a: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330" y="3161182"/>
            <a:ext cx="40386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1600" dirty="0">
                <a:latin typeface="Cambria Math" pitchFamily="18" charset="0"/>
                <a:ea typeface="Cambria Math" pitchFamily="18" charset="0"/>
              </a:rPr>
              <a:t>We illustrate this idea in the graph  G here. We begin at 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and choose the edges                     {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f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}, {</a:t>
            </a:r>
            <a:r>
              <a:rPr lang="en-US" sz="1600" i="1" dirty="0">
                <a:ea typeface="Cambria Math" pitchFamily="18" charset="0"/>
              </a:rPr>
              <a:t>f,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}, {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b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}, and {</a:t>
            </a:r>
            <a:r>
              <a:rPr lang="en-US" sz="1600" i="1" dirty="0">
                <a:ea typeface="Cambria Math" pitchFamily="18" charset="0"/>
              </a:rPr>
              <a:t>b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 in succession.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5867400"/>
            <a:ext cx="320040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ea typeface="Cambria Math" pitchFamily="18" charset="0"/>
              </a:rPr>
              <a:t>In the example </a:t>
            </a:r>
            <a:r>
              <a:rPr lang="en-US" sz="1600" i="1" dirty="0">
                <a:ea typeface="Cambria Math" pitchFamily="18" charset="0"/>
              </a:rPr>
              <a:t>H</a:t>
            </a:r>
            <a:r>
              <a:rPr lang="en-US" sz="1600" dirty="0">
                <a:ea typeface="Cambria Math" pitchFamily="18" charset="0"/>
              </a:rPr>
              <a:t> consists of the vertices  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600" dirty="0"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d</a:t>
            </a:r>
            <a:r>
              <a:rPr lang="en-US" sz="1600" dirty="0"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e</a:t>
            </a:r>
            <a:r>
              <a:rPr lang="en-US" sz="1600" dirty="0">
                <a:ea typeface="Cambria Math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094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Sufficient Conditions for Euler Circuits and Paths (</a:t>
            </a:r>
            <a:r>
              <a:rPr lang="en-US" sz="3200" i="1" dirty="0"/>
              <a:t>continued</a:t>
            </a:r>
            <a:r>
              <a:rPr lang="en-US" sz="32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83" y="990600"/>
            <a:ext cx="2794217" cy="16758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3891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r>
              <a:rPr lang="en-US" dirty="0">
                <a:ea typeface="Cambria Math" pitchFamily="18" charset="0"/>
              </a:rPr>
              <a:t>Because G is connected, H must have at least one vertex in common with the circuit that has been deleted. </a:t>
            </a:r>
          </a:p>
          <a:p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r>
              <a:rPr lang="en-US" dirty="0">
                <a:ea typeface="Cambria Math" pitchFamily="18" charset="0"/>
              </a:rPr>
              <a:t> Every vertex in H must have even degree because all the vertices in </a:t>
            </a:r>
            <a:r>
              <a:rPr lang="en-US" i="1" dirty="0">
                <a:ea typeface="Cambria Math" pitchFamily="18" charset="0"/>
              </a:rPr>
              <a:t>G</a:t>
            </a:r>
            <a:r>
              <a:rPr lang="en-US" dirty="0">
                <a:ea typeface="Cambria Math" pitchFamily="18" charset="0"/>
              </a:rPr>
              <a:t> have even degree and for each vertex, pairs of edges incident with this vertex have been deleted. Beginning with the shared vertex construct a path  ending in the same vertex (as was done before). Then splice this new circuit into the original circuit.</a:t>
            </a:r>
          </a:p>
          <a:p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r>
              <a:rPr lang="en-US" dirty="0">
                <a:ea typeface="Cambria Math" pitchFamily="18" charset="0"/>
              </a:rPr>
              <a:t>Continue this process until all edges have been used. This produces a Euler circuit. Since every edge is included and no edge is included more than once.</a:t>
            </a:r>
          </a:p>
          <a:p>
            <a:r>
              <a:rPr lang="en-US" dirty="0"/>
              <a:t>Similar reasoning can be used to show that a graph with exactly two vertices of odd degree must have a Euler path connecting these two vertices of odd degree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429000"/>
            <a:ext cx="3498575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ea typeface="Cambria Math" pitchFamily="18" charset="0"/>
              </a:rPr>
              <a:t>In the example, the vertex is 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050" i="1" dirty="0">
                <a:ea typeface="Cambria Math" pitchFamily="18" charset="0"/>
              </a:rPr>
              <a:t>.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893677"/>
            <a:ext cx="609600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ea typeface="Cambria Math" pitchFamily="18" charset="0"/>
              </a:rPr>
              <a:t>In the example, we end up with the circuit    </a:t>
            </a:r>
            <a:r>
              <a:rPr lang="en-US" sz="1600" i="1" dirty="0">
                <a:ea typeface="Cambria Math" pitchFamily="18" charset="0"/>
              </a:rPr>
              <a:t>a, f, c, d, e, c, b, a</a:t>
            </a:r>
            <a:r>
              <a:rPr lang="en-US" sz="1600" dirty="0">
                <a:ea typeface="Cambria Math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91940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18006</TotalTime>
  <Words>2388</Words>
  <Application>Microsoft Office PowerPoint</Application>
  <PresentationFormat>On-screen Show (4:3)</PresentationFormat>
  <Paragraphs>217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Bookman Old Style</vt:lpstr>
      <vt:lpstr>Calibri</vt:lpstr>
      <vt:lpstr>Cambria Math</vt:lpstr>
      <vt:lpstr>Constantia</vt:lpstr>
      <vt:lpstr>Times New Roman</vt:lpstr>
      <vt:lpstr>Wingdings 2</vt:lpstr>
      <vt:lpstr>Flow</vt:lpstr>
      <vt:lpstr>Euler and Hamiltonian Graphs</vt:lpstr>
      <vt:lpstr>Section Summary</vt:lpstr>
      <vt:lpstr>Euler Paths and Circuits</vt:lpstr>
      <vt:lpstr>Euler Paths and Circuits (continued)</vt:lpstr>
      <vt:lpstr>Necessary and Sufficient Conditions</vt:lpstr>
      <vt:lpstr>Euler Paths </vt:lpstr>
      <vt:lpstr>Necessary Conditions for Euler Circuits and Paths</vt:lpstr>
      <vt:lpstr>Sufficient Conditions for Euler Circuits and Paths</vt:lpstr>
      <vt:lpstr>Sufficient Conditions for Euler Circuits and Paths (continued)</vt:lpstr>
      <vt:lpstr>Algorithm for Constructing an  Euler Circuits</vt:lpstr>
      <vt:lpstr>Necessary and Sufficient Conditions for Euler Circuits and Paths (continued)</vt:lpstr>
      <vt:lpstr>Euler Circuit in Directed Graphs</vt:lpstr>
      <vt:lpstr>Euler Path in Directed Graphs</vt:lpstr>
      <vt:lpstr>Necessary and Sufficient Conditions for Euler Circuits and Paths in Directed Graphs </vt:lpstr>
      <vt:lpstr>Applications of Euler Paths and Circuits</vt:lpstr>
      <vt:lpstr>PowerPoint Presentation</vt:lpstr>
      <vt:lpstr>Hamilton Circuits</vt:lpstr>
      <vt:lpstr>Hamilton Circuits</vt:lpstr>
      <vt:lpstr>Hamilton Paths and Circuits</vt:lpstr>
      <vt:lpstr>Finding Hamilton Circuits</vt:lpstr>
      <vt:lpstr>Finding Hamilton Circuits</vt:lpstr>
      <vt:lpstr>Euler versus Hamilton Circuit</vt:lpstr>
      <vt:lpstr>Necessary Conditions for Hamilton Circuits</vt:lpstr>
      <vt:lpstr>Time Complexity</vt:lpstr>
      <vt:lpstr>PowerPoint Presentation</vt:lpstr>
      <vt:lpstr>Properties to look for ...</vt:lpstr>
      <vt:lpstr>Applications of Hamilton Paths and Circuits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and recursion</dc:title>
  <dc:creator>Richard Scherl</dc:creator>
  <cp:lastModifiedBy>Longin Jan Latecki</cp:lastModifiedBy>
  <cp:revision>774</cp:revision>
  <dcterms:created xsi:type="dcterms:W3CDTF">2011-03-27T19:58:04Z</dcterms:created>
  <dcterms:modified xsi:type="dcterms:W3CDTF">2022-03-04T23:23:35Z</dcterms:modified>
</cp:coreProperties>
</file>