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345" r:id="rId5"/>
    <p:sldId id="346" r:id="rId6"/>
    <p:sldId id="260" r:id="rId7"/>
    <p:sldId id="266" r:id="rId8"/>
    <p:sldId id="267" r:id="rId9"/>
    <p:sldId id="269" r:id="rId10"/>
    <p:sldId id="271" r:id="rId11"/>
    <p:sldId id="274" r:id="rId12"/>
    <p:sldId id="350" r:id="rId13"/>
    <p:sldId id="275" r:id="rId14"/>
    <p:sldId id="276" r:id="rId15"/>
    <p:sldId id="351" r:id="rId16"/>
    <p:sldId id="353" r:id="rId17"/>
    <p:sldId id="277" r:id="rId18"/>
    <p:sldId id="279" r:id="rId19"/>
    <p:sldId id="354" r:id="rId20"/>
    <p:sldId id="281" r:id="rId21"/>
    <p:sldId id="282" r:id="rId22"/>
    <p:sldId id="283" r:id="rId23"/>
    <p:sldId id="285" r:id="rId24"/>
    <p:sldId id="287" r:id="rId25"/>
    <p:sldId id="307" r:id="rId26"/>
    <p:sldId id="288" r:id="rId27"/>
    <p:sldId id="289" r:id="rId28"/>
    <p:sldId id="290" r:id="rId29"/>
    <p:sldId id="292" r:id="rId30"/>
    <p:sldId id="294" r:id="rId31"/>
    <p:sldId id="295" r:id="rId32"/>
    <p:sldId id="296" r:id="rId33"/>
    <p:sldId id="355" r:id="rId34"/>
    <p:sldId id="299" r:id="rId35"/>
    <p:sldId id="300" r:id="rId36"/>
    <p:sldId id="301" r:id="rId37"/>
    <p:sldId id="356" r:id="rId38"/>
    <p:sldId id="302" r:id="rId39"/>
    <p:sldId id="303" r:id="rId40"/>
    <p:sldId id="304" r:id="rId41"/>
    <p:sldId id="305" r:id="rId42"/>
    <p:sldId id="306" r:id="rId43"/>
    <p:sldId id="357" r:id="rId44"/>
    <p:sldId id="308" r:id="rId45"/>
    <p:sldId id="309" r:id="rId46"/>
    <p:sldId id="317" r:id="rId47"/>
    <p:sldId id="311" r:id="rId48"/>
    <p:sldId id="313" r:id="rId49"/>
    <p:sldId id="314" r:id="rId50"/>
    <p:sldId id="315" r:id="rId51"/>
    <p:sldId id="316" r:id="rId52"/>
    <p:sldId id="318" r:id="rId53"/>
    <p:sldId id="358" r:id="rId54"/>
    <p:sldId id="319" r:id="rId55"/>
    <p:sldId id="321" r:id="rId56"/>
  </p:sldIdLst>
  <p:sldSz cx="12192000" cy="6858000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BB898-8A07-4767-BB05-B0A247932A52}" v="45" dt="2020-10-20T21:37:58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55" y="26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10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93.png"/><Relationship Id="rId10" Type="http://schemas.openxmlformats.org/officeDocument/2006/relationships/image" Target="../media/image99.png"/><Relationship Id="rId4" Type="http://schemas.openxmlformats.org/officeDocument/2006/relationships/image" Target="../media/image106.png"/><Relationship Id="rId9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8AE9A-F0F5-44ED-9914-1EDA50FD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9" y="0"/>
            <a:ext cx="7266937" cy="236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13651-9373-400F-ACE7-CDCA4EA5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53" y="2076026"/>
            <a:ext cx="6599899" cy="45403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A21CD-03E4-4750-AD02-1BB2A738C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972" y="4989310"/>
            <a:ext cx="2240219" cy="16884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02E8BE-4B2C-481C-8EA1-FC48BB70D390}"/>
              </a:ext>
            </a:extLst>
          </p:cNvPr>
          <p:cNvCxnSpPr/>
          <p:nvPr/>
        </p:nvCxnSpPr>
        <p:spPr>
          <a:xfrm>
            <a:off x="6218433" y="5958773"/>
            <a:ext cx="241935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39609D-8DE6-4664-AF6B-A54B07E5CAC8}"/>
              </a:ext>
            </a:extLst>
          </p:cNvPr>
          <p:cNvSpPr txBox="1"/>
          <p:nvPr/>
        </p:nvSpPr>
        <p:spPr>
          <a:xfrm rot="361954">
            <a:off x="6755378" y="5626320"/>
            <a:ext cx="113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1D6F2-59EC-424E-AF12-EE348831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3514248"/>
            <a:ext cx="2076450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20721-9909-43F2-8DB0-4BEA06AF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88" y="4440316"/>
            <a:ext cx="3276600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005C3-1505-4EEA-AE38-5EAD897D4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8" y="5385434"/>
            <a:ext cx="364807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5B0EC6-AD41-43A3-A805-F4939E10E02E}"/>
              </a:ext>
            </a:extLst>
          </p:cNvPr>
          <p:cNvSpPr txBox="1"/>
          <p:nvPr/>
        </p:nvSpPr>
        <p:spPr>
          <a:xfrm>
            <a:off x="4698542" y="622411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……….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9E3B23-13B6-42A5-AE31-880DF4B03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688" y="2747486"/>
            <a:ext cx="1952625" cy="657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3AA17-99B4-485D-A736-00F9E0A32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615" y="1429074"/>
            <a:ext cx="5482004" cy="112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0C1AC-68F7-4EF0-9596-1E645280D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14" y="1341596"/>
            <a:ext cx="893917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EB90A-6118-48DE-A7CC-A99CCBEA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1" y="5056187"/>
            <a:ext cx="4905375" cy="1152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174F0A-EA7A-4008-9962-A2F41F2184F7}"/>
              </a:ext>
            </a:extLst>
          </p:cNvPr>
          <p:cNvSpPr txBox="1"/>
          <p:nvPr/>
        </p:nvSpPr>
        <p:spPr>
          <a:xfrm>
            <a:off x="3486150" y="4686855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342" y="236251"/>
            <a:ext cx="2555513" cy="3651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4373B-D570-4175-82ED-CEE01C8B9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0" y="236251"/>
            <a:ext cx="5791200" cy="2959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6C78A6-EBDD-4AC4-8171-61F19BCD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97" y="3307796"/>
            <a:ext cx="6745943" cy="2088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C97370-CFBD-49F8-9C27-7A71D5647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83" y="5623490"/>
            <a:ext cx="7426550" cy="10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50" y="181019"/>
            <a:ext cx="5820350" cy="5554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DC6F5-B281-4EDA-8A0C-31491D9B8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50" y="3803305"/>
            <a:ext cx="4962865" cy="20168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BCA2A88-1F36-4ADF-8972-9D4728375128}"/>
              </a:ext>
            </a:extLst>
          </p:cNvPr>
          <p:cNvGrpSpPr/>
          <p:nvPr/>
        </p:nvGrpSpPr>
        <p:grpSpPr>
          <a:xfrm>
            <a:off x="5400675" y="4906380"/>
            <a:ext cx="6791325" cy="676275"/>
            <a:chOff x="2357437" y="4167187"/>
            <a:chExt cx="6791325" cy="6762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7F04F0-47AE-44B0-95C8-53B05DFC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7437" y="4167187"/>
              <a:ext cx="6791325" cy="5048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6D1239-EA43-4F7B-93CF-8410C7ACA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437" y="4576762"/>
              <a:ext cx="6638925" cy="2667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6CB417-A67B-40CA-8599-A2F0E576C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47" y="1133761"/>
            <a:ext cx="5559610" cy="23826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FF5E26-07F3-4D8C-8F2F-23A9C68E8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299" y="1446795"/>
            <a:ext cx="66960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5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35544-CF6C-4CC4-85F3-7EDB049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81" y="1427708"/>
            <a:ext cx="8191082" cy="44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Final Thoughts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24374-7C7B-4207-ACFA-D2DD1605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37" y="595313"/>
            <a:ext cx="6619875" cy="1095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7B3AA-B55A-4E25-82CB-EB1C4C819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256" y="1742119"/>
            <a:ext cx="8049487" cy="46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2.3 Visualizing Matrix Arithmetic in 2D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Graphing a Vector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6CD16-8143-48BF-9F1A-5D6CA725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487" y="3190877"/>
            <a:ext cx="2867025" cy="2419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BE348-A87D-4E86-A9C3-011F22DC9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61" y="1743074"/>
            <a:ext cx="9620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5C6D9-42F8-4643-9503-F83FC11A6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7" y="2661920"/>
            <a:ext cx="2600325" cy="828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5D574E-4057-4654-8D35-D3A3D8BB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1" y="1350168"/>
            <a:ext cx="4562475" cy="1209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D5CB79-A87A-4D81-B39A-BFC004238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586" y="3766820"/>
            <a:ext cx="4314825" cy="232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852258" y="2697954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1791049" y="281975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2.1 Matrix Addition and Scalar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135CF1-29B0-4D67-B23B-F25D1A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BBF50-EBBD-4B9A-9AF4-1871FBF3F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465" y="1238250"/>
            <a:ext cx="7791069" cy="2724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29156-F028-46DD-8B24-DD4C6F8E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6" y="4328795"/>
            <a:ext cx="5610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4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34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DB90EB-03C6-49ED-B699-46107C12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389BF4-7BCE-4B94-96D4-6BBEE0F9F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686" y="975518"/>
            <a:ext cx="4695825" cy="10668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1B31A-6328-4A26-915A-F3DC208E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4" y="2262187"/>
            <a:ext cx="2933700" cy="790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B22C5-45A8-4020-9BFF-AF7913092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36" y="3492500"/>
            <a:ext cx="4143375" cy="30003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4A6C53-FE0F-4744-9DDF-1FE981231433}"/>
              </a:ext>
            </a:extLst>
          </p:cNvPr>
          <p:cNvCxnSpPr>
            <a:cxnSpLocks/>
          </p:cNvCxnSpPr>
          <p:nvPr/>
        </p:nvCxnSpPr>
        <p:spPr>
          <a:xfrm>
            <a:off x="3187817" y="215265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6C95DF-7B63-478B-A503-DD3591F7B49E}"/>
              </a:ext>
            </a:extLst>
          </p:cNvPr>
          <p:cNvSpPr txBox="1"/>
          <p:nvPr/>
        </p:nvSpPr>
        <p:spPr>
          <a:xfrm>
            <a:off x="1987488" y="247280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9DC15B-FFAC-4AC4-8B02-5B52B696E54C}"/>
              </a:ext>
            </a:extLst>
          </p:cNvPr>
          <p:cNvSpPr txBox="1"/>
          <p:nvPr/>
        </p:nvSpPr>
        <p:spPr>
          <a:xfrm>
            <a:off x="4148136" y="12229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1431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87D2-4D3E-483E-ABCD-F72AE529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5" y="236251"/>
            <a:ext cx="2518691" cy="5001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B791A-4C75-491F-8B93-F3E63425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93" y="1246902"/>
            <a:ext cx="4210050" cy="1809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85C31-3802-4601-99D3-B5AD7C21A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07" y="657225"/>
            <a:ext cx="6629400" cy="27717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8354FE-4F5F-4709-918B-A4A84D756453}"/>
              </a:ext>
            </a:extLst>
          </p:cNvPr>
          <p:cNvCxnSpPr>
            <a:cxnSpLocks/>
          </p:cNvCxnSpPr>
          <p:nvPr/>
        </p:nvCxnSpPr>
        <p:spPr>
          <a:xfrm>
            <a:off x="441193" y="3754389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FDC0D7-3D8F-4A5D-91A8-E11ABDCA764E}"/>
              </a:ext>
            </a:extLst>
          </p:cNvPr>
          <p:cNvSpPr txBox="1"/>
          <p:nvPr/>
        </p:nvSpPr>
        <p:spPr>
          <a:xfrm>
            <a:off x="646420" y="301270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42C074-646C-484A-8450-68DA0F7DA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73100" y="4229773"/>
            <a:ext cx="8780581" cy="2619819"/>
          </a:xfrm>
        </p:spPr>
      </p:pic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552943-2042-45F5-B0F2-7DA3FE2D4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65" y="176054"/>
            <a:ext cx="6800850" cy="28956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BD3B9-7D3C-4903-B108-9396B085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782" y="1013817"/>
            <a:ext cx="1419509" cy="1220074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60B15667-2423-4467-9342-953BF260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27" y="3592554"/>
            <a:ext cx="8032269" cy="24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01D81-B29F-450F-ABA3-896B059E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524000"/>
            <a:ext cx="561975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737E7-7F2E-4480-A7C8-C206D8A89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3082925"/>
            <a:ext cx="5057775" cy="3276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68FC39-29E0-4F9C-BB43-A68C24B779EF}"/>
              </a:ext>
            </a:extLst>
          </p:cNvPr>
          <p:cNvCxnSpPr>
            <a:cxnSpLocks/>
          </p:cNvCxnSpPr>
          <p:nvPr/>
        </p:nvCxnSpPr>
        <p:spPr>
          <a:xfrm>
            <a:off x="3060758" y="3004183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F959AA-2400-4EB5-A6A2-5F4490247FFF}"/>
              </a:ext>
            </a:extLst>
          </p:cNvPr>
          <p:cNvSpPr txBox="1"/>
          <p:nvPr/>
        </p:nvSpPr>
        <p:spPr>
          <a:xfrm>
            <a:off x="2059497" y="342900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D9E63-7552-416B-9CC7-DDD0499FD7E0}"/>
              </a:ext>
            </a:extLst>
          </p:cNvPr>
          <p:cNvSpPr txBox="1"/>
          <p:nvPr/>
        </p:nvSpPr>
        <p:spPr>
          <a:xfrm>
            <a:off x="2919153" y="152400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8515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2.4 Vector Solutions to Linear Systems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720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44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27596A-C21C-43A7-8D28-02000DC4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7DF33-C70A-4137-86DF-1AECF261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53" y="1300959"/>
            <a:ext cx="6686550" cy="105727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C7546-814A-46BD-AA68-6C60F2E5613D}"/>
              </a:ext>
            </a:extLst>
          </p:cNvPr>
          <p:cNvCxnSpPr>
            <a:cxnSpLocks/>
          </p:cNvCxnSpPr>
          <p:nvPr/>
        </p:nvCxnSpPr>
        <p:spPr>
          <a:xfrm>
            <a:off x="3060756" y="255905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F3A86-89DE-4F5E-BB93-96D3CD942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7" y="2624139"/>
            <a:ext cx="2743200" cy="72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78C7F1-2A10-478D-B72F-F003B80D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011" y="3232149"/>
            <a:ext cx="6657975" cy="1657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F2BFCC-4780-4B4B-B6B7-961667D1A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922" y="4899024"/>
            <a:ext cx="1181100" cy="657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2F77CB-AA5C-41C7-AF77-F3ABE823B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447" y="5583233"/>
            <a:ext cx="1295400" cy="666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4E8475-771E-48E6-8848-2264404F6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797" y="6246807"/>
            <a:ext cx="1028700" cy="5810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319336-5297-4C64-933A-77893F31C2C4}"/>
              </a:ext>
            </a:extLst>
          </p:cNvPr>
          <p:cNvSpPr txBox="1"/>
          <p:nvPr/>
        </p:nvSpPr>
        <p:spPr>
          <a:xfrm>
            <a:off x="2594923" y="286520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2614C4-6325-41D9-AF9E-5275DD590233}"/>
              </a:ext>
            </a:extLst>
          </p:cNvPr>
          <p:cNvSpPr txBox="1"/>
          <p:nvPr/>
        </p:nvSpPr>
        <p:spPr>
          <a:xfrm>
            <a:off x="4556469" y="93282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9373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44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76C4F-F787-43B3-8815-51D58C0F8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53" y="1251108"/>
            <a:ext cx="6658671" cy="17111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CF5442-B832-4505-80EF-5780F70D7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2962275"/>
            <a:ext cx="6772275" cy="1247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EA2DEA-8B48-425E-A4D5-F4312E6D8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075" y="4181475"/>
            <a:ext cx="3371850" cy="2657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714385-9926-47A4-84DB-8632A792E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675" y="5295900"/>
            <a:ext cx="2905125" cy="228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3C32CE-E64B-4AC6-ACE6-81AE61B02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387" y="5581650"/>
            <a:ext cx="21717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46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4208EED-7250-4260-8EE2-57C61B83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FD995-DAC9-45C1-8906-C15D4F274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471613"/>
            <a:ext cx="337185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1B8A1A-25E1-4F63-B306-D935847E8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87" y="1643063"/>
            <a:ext cx="5095875" cy="314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6E54D1-A163-43AD-AE6A-8A3039FC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099" y="2005013"/>
            <a:ext cx="2228850" cy="257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45F6F3-11DA-4D82-A95C-44CE928AB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56" y="2703513"/>
            <a:ext cx="274320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B3704-ECE5-4709-B1DF-75987A712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468" y="3427413"/>
            <a:ext cx="1095375" cy="523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0B177E-9AEC-42E3-83E2-9683A94ED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516" y="4016216"/>
            <a:ext cx="828675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9A9F3F-E0F1-4B11-87D5-7A60BCE76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78" y="4848225"/>
            <a:ext cx="1809750" cy="26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CECD5D-16FE-48C6-B491-AB2013653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516" y="5233987"/>
            <a:ext cx="1209675" cy="619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1BD108-C715-4E8E-AD91-A2B36FDE03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2498" y="2714625"/>
            <a:ext cx="1781175" cy="1657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CC2CCC-E744-489C-80A0-041CA05B8E6E}"/>
              </a:ext>
            </a:extLst>
          </p:cNvPr>
          <p:cNvCxnSpPr>
            <a:cxnSpLocks/>
          </p:cNvCxnSpPr>
          <p:nvPr/>
        </p:nvCxnSpPr>
        <p:spPr>
          <a:xfrm flipV="1">
            <a:off x="552450" y="2559051"/>
            <a:ext cx="8578789" cy="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32E18B-8CA6-40DA-B514-673AA911E7B4}"/>
              </a:ext>
            </a:extLst>
          </p:cNvPr>
          <p:cNvCxnSpPr>
            <a:cxnSpLocks/>
          </p:cNvCxnSpPr>
          <p:nvPr/>
        </p:nvCxnSpPr>
        <p:spPr>
          <a:xfrm flipV="1">
            <a:off x="3114670" y="3119279"/>
            <a:ext cx="0" cy="240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8F685B5-C190-4367-AD2E-47A77BCBA0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6172" y="4419600"/>
            <a:ext cx="2409825" cy="714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72588A-EDB6-431D-BE44-3AB837698C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572" y="5181599"/>
            <a:ext cx="1123950" cy="4095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9163BC-E76C-4D73-99EC-D46A0F94DE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9937" y="5591174"/>
            <a:ext cx="6791325" cy="12287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82EDDA-12CE-4A3F-BC63-B7E6314BCB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4165" y="2606831"/>
            <a:ext cx="4565618" cy="29367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275DC9D-86BF-41B0-806A-D638FEFFE068}"/>
              </a:ext>
            </a:extLst>
          </p:cNvPr>
          <p:cNvSpPr txBox="1"/>
          <p:nvPr/>
        </p:nvSpPr>
        <p:spPr>
          <a:xfrm>
            <a:off x="41440" y="268774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DC5104-DA06-4570-A196-B0131AC2769A}"/>
              </a:ext>
            </a:extLst>
          </p:cNvPr>
          <p:cNvSpPr txBox="1"/>
          <p:nvPr/>
        </p:nvSpPr>
        <p:spPr>
          <a:xfrm>
            <a:off x="3309937" y="27249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835DF7-4C11-4187-90A4-2D30632CFB9B}"/>
              </a:ext>
            </a:extLst>
          </p:cNvPr>
          <p:cNvSpPr txBox="1"/>
          <p:nvPr/>
        </p:nvSpPr>
        <p:spPr>
          <a:xfrm>
            <a:off x="1141468" y="251265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C2813C-BFCD-4F34-AE7F-124FF30AD44F}"/>
              </a:ext>
            </a:extLst>
          </p:cNvPr>
          <p:cNvSpPr txBox="1"/>
          <p:nvPr/>
        </p:nvSpPr>
        <p:spPr>
          <a:xfrm>
            <a:off x="1703115" y="17284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9728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FEF18-86A7-4289-838F-A03014F6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6" y="-14648"/>
            <a:ext cx="8723987" cy="308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3241A3-A266-41F3-985C-5D1D25D8C2EA}"/>
              </a:ext>
            </a:extLst>
          </p:cNvPr>
          <p:cNvSpPr txBox="1"/>
          <p:nvPr/>
        </p:nvSpPr>
        <p:spPr>
          <a:xfrm>
            <a:off x="8699556" y="623847"/>
            <a:ext cx="3492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term homogeneous comes from two Greek words; homo meaning “same” and genus meaning “type.”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70274-6CE2-4724-BC95-2C37A2958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750" y="3128761"/>
            <a:ext cx="9343458" cy="36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00" y="138059"/>
            <a:ext cx="10515600" cy="77634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22AD13-8B48-47CE-8837-4496C5018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893" y="914400"/>
            <a:ext cx="9491095" cy="2170906"/>
          </a:xfr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362CF687-C5B4-4681-B310-E52CFB199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37" y="2921635"/>
            <a:ext cx="8400346" cy="36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Determining How Many Solutions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F388B-3A2F-4E64-88ED-118FC0C9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690688"/>
            <a:ext cx="2524125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50BD1-1A9C-4047-BAAF-4AC445CD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3" y="3243261"/>
            <a:ext cx="1228725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3ED2C-CAD8-48BD-96E2-A996400A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4" y="3243262"/>
            <a:ext cx="1714500" cy="752475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23A45FC-31DD-4609-B5AC-A601A0359AAD}"/>
              </a:ext>
            </a:extLst>
          </p:cNvPr>
          <p:cNvCxnSpPr/>
          <p:nvPr/>
        </p:nvCxnSpPr>
        <p:spPr>
          <a:xfrm rot="5400000">
            <a:off x="21433" y="2321718"/>
            <a:ext cx="1281111" cy="56197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0F846C4-442A-4A37-84C4-8CF328EE08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39406" y="2391111"/>
            <a:ext cx="1252158" cy="394236"/>
          </a:xfrm>
          <a:prstGeom prst="curvedConnector3">
            <a:avLst>
              <a:gd name="adj1" fmla="val 319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4A3AC4-6E5E-48CC-8C3F-05012494984E}"/>
              </a:ext>
            </a:extLst>
          </p:cNvPr>
          <p:cNvSpPr txBox="1"/>
          <p:nvPr/>
        </p:nvSpPr>
        <p:spPr>
          <a:xfrm>
            <a:off x="1268157" y="299283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Solutions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02BD74-E4A3-422E-95D3-C6E174F5510E}"/>
              </a:ext>
            </a:extLst>
          </p:cNvPr>
          <p:cNvSpPr txBox="1"/>
          <p:nvPr/>
        </p:nvSpPr>
        <p:spPr>
          <a:xfrm>
            <a:off x="842921" y="1382577"/>
            <a:ext cx="223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example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850174-2230-4F2B-A2DF-B0E303CA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87" y="4380427"/>
            <a:ext cx="2724150" cy="7239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F83EFB-0F57-41E8-8ABC-BDCAB0DC841A}"/>
              </a:ext>
            </a:extLst>
          </p:cNvPr>
          <p:cNvSpPr txBox="1"/>
          <p:nvPr/>
        </p:nvSpPr>
        <p:spPr>
          <a:xfrm>
            <a:off x="521918" y="4015667"/>
            <a:ext cx="22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notation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6F6541-933D-4EF5-905F-CAB0DF906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867" y="5273824"/>
            <a:ext cx="1143000" cy="390525"/>
          </a:xfrm>
          <a:prstGeom prst="rect">
            <a:avLst/>
          </a:prstGeom>
        </p:spPr>
      </p:pic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4E0032A5-BD1B-4FDF-9997-19304CFADC94}"/>
              </a:ext>
            </a:extLst>
          </p:cNvPr>
          <p:cNvCxnSpPr>
            <a:stCxn id="9" idx="3"/>
          </p:cNvCxnSpPr>
          <p:nvPr/>
        </p:nvCxnSpPr>
        <p:spPr>
          <a:xfrm flipH="1">
            <a:off x="3162603" y="3619500"/>
            <a:ext cx="333071" cy="1484827"/>
          </a:xfrm>
          <a:prstGeom prst="curvedConnector4">
            <a:avLst>
              <a:gd name="adj1" fmla="val -68634"/>
              <a:gd name="adj2" fmla="val 626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62332462-AA2C-477E-9846-DC4D0D4C8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233" y="1805867"/>
            <a:ext cx="1600200" cy="22098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4F0F6B-3DF0-47BF-BE66-6D7B19D6CA06}"/>
              </a:ext>
            </a:extLst>
          </p:cNvPr>
          <p:cNvCxnSpPr>
            <a:cxnSpLocks/>
          </p:cNvCxnSpPr>
          <p:nvPr/>
        </p:nvCxnSpPr>
        <p:spPr>
          <a:xfrm flipH="1">
            <a:off x="4194495" y="1751909"/>
            <a:ext cx="67112" cy="391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D0384-EFC8-497E-A7BF-538B6B2904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5030" y="3022061"/>
            <a:ext cx="2552700" cy="2190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8B8FC48-A60D-4656-A278-5CA76232B4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2543" y="2738624"/>
            <a:ext cx="2781300" cy="2667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FBB938-1E37-4667-BB18-9B2E98AB6B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2426" y="2500499"/>
            <a:ext cx="1152525" cy="2381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4F93BF3-6403-4656-8C7D-236BF5A2A6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60428" y="4357345"/>
            <a:ext cx="67913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23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9C760-8515-48E7-8CC2-EFD365433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6" y="365125"/>
            <a:ext cx="7477724" cy="2746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C8134-3E3B-492D-A6D2-954C6E2A0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475" y="3111182"/>
            <a:ext cx="7033925" cy="36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3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47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60A71-762E-4F3F-A07B-653D7251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17" y="2817709"/>
            <a:ext cx="4133850" cy="2209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039993" y="2687259"/>
            <a:ext cx="9580382" cy="7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FFDF59-C6DB-43D3-9D8D-BC3A3FB0572C}"/>
              </a:ext>
            </a:extLst>
          </p:cNvPr>
          <p:cNvCxnSpPr>
            <a:cxnSpLocks/>
          </p:cNvCxnSpPr>
          <p:nvPr/>
        </p:nvCxnSpPr>
        <p:spPr>
          <a:xfrm>
            <a:off x="8068941" y="3512595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830686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9446A1-E267-426C-8441-1A10A553E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56" y="3135754"/>
            <a:ext cx="676275" cy="4000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A75A44-3892-4A47-B3FC-C4B5FF12D9EA}"/>
              </a:ext>
            </a:extLst>
          </p:cNvPr>
          <p:cNvSpPr txBox="1"/>
          <p:nvPr/>
        </p:nvSpPr>
        <p:spPr>
          <a:xfrm>
            <a:off x="5391106" y="4565987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C9CF4B-D84C-43F3-9C56-42D798CF0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437" y="5295964"/>
            <a:ext cx="2343150" cy="1209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4B704A-B1D2-4CC8-801E-FCA50638E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272" y="3011168"/>
            <a:ext cx="2324100" cy="33242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472E41-8CCE-41F6-8B77-43F36CDA2967}"/>
              </a:ext>
            </a:extLst>
          </p:cNvPr>
          <p:cNvSpPr txBox="1"/>
          <p:nvPr/>
        </p:nvSpPr>
        <p:spPr>
          <a:xfrm>
            <a:off x="41945" y="253117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2832F6-3970-44E2-BCD4-EFE6A35EC2F3}"/>
              </a:ext>
            </a:extLst>
          </p:cNvPr>
          <p:cNvSpPr txBox="1"/>
          <p:nvPr/>
        </p:nvSpPr>
        <p:spPr>
          <a:xfrm>
            <a:off x="3174864" y="141139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276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47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149292" y="2667000"/>
            <a:ext cx="9471083" cy="2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792148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2A0C6-5B09-44D0-850F-8A714247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58" y="2784319"/>
            <a:ext cx="4286250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32061E-748F-40D5-BF72-40340850F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01" y="5049472"/>
            <a:ext cx="2609850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F2887A-9208-457E-AFC1-1905C7256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328" y="2874645"/>
            <a:ext cx="2809875" cy="3924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16B4E6-8E1E-49A4-A58F-ACC3D8594C93}"/>
              </a:ext>
            </a:extLst>
          </p:cNvPr>
          <p:cNvSpPr txBox="1"/>
          <p:nvPr/>
        </p:nvSpPr>
        <p:spPr>
          <a:xfrm>
            <a:off x="5231407" y="4461550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5F9F7F-E694-4DBE-A2B7-49E140107826}"/>
              </a:ext>
            </a:extLst>
          </p:cNvPr>
          <p:cNvCxnSpPr>
            <a:cxnSpLocks/>
          </p:cNvCxnSpPr>
          <p:nvPr/>
        </p:nvCxnSpPr>
        <p:spPr>
          <a:xfrm>
            <a:off x="8010218" y="3557813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F0A386D-7D29-4DF3-B26C-A6BB5B248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3181350"/>
            <a:ext cx="609600" cy="2476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BBB693-2467-4F7F-B5B4-416C2729E2CE}"/>
              </a:ext>
            </a:extLst>
          </p:cNvPr>
          <p:cNvSpPr txBox="1"/>
          <p:nvPr/>
        </p:nvSpPr>
        <p:spPr>
          <a:xfrm>
            <a:off x="141051" y="250468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A9E96-CE6D-440C-A3F0-BEA675B699A6}"/>
              </a:ext>
            </a:extLst>
          </p:cNvPr>
          <p:cNvSpPr txBox="1"/>
          <p:nvPr/>
        </p:nvSpPr>
        <p:spPr>
          <a:xfrm>
            <a:off x="3016349" y="15199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9518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47 : Afterthought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DEA69A-E8D2-4592-817B-90BF55763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017" y="1959624"/>
            <a:ext cx="8775547" cy="25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47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A66D4-3325-4236-BDDA-FF6C0D34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062037"/>
            <a:ext cx="4514850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7FC2E-5B0A-49C9-AE09-8CE36A32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4" y="3484454"/>
            <a:ext cx="2743200" cy="2305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B2DA6-DAF4-4C65-AA34-DCC59C9999E5}"/>
              </a:ext>
            </a:extLst>
          </p:cNvPr>
          <p:cNvSpPr txBox="1"/>
          <p:nvPr/>
        </p:nvSpPr>
        <p:spPr>
          <a:xfrm>
            <a:off x="395028" y="2575528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7A78F-EA30-4CFE-B787-A24FA2902893}"/>
              </a:ext>
            </a:extLst>
          </p:cNvPr>
          <p:cNvCxnSpPr>
            <a:cxnSpLocks/>
          </p:cNvCxnSpPr>
          <p:nvPr/>
        </p:nvCxnSpPr>
        <p:spPr>
          <a:xfrm>
            <a:off x="638175" y="2163220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AFE1AC-97D6-4A6F-B977-09589537EB09}"/>
              </a:ext>
            </a:extLst>
          </p:cNvPr>
          <p:cNvCxnSpPr>
            <a:cxnSpLocks/>
          </p:cNvCxnSpPr>
          <p:nvPr/>
        </p:nvCxnSpPr>
        <p:spPr>
          <a:xfrm flipH="1">
            <a:off x="3866630" y="2944860"/>
            <a:ext cx="52387" cy="294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4B43F87-E291-429B-B37F-1B73C645D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27" y="2629944"/>
            <a:ext cx="7544177" cy="38038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653196-97BA-4326-A6A3-A7BB2F3A1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10" y="2993522"/>
            <a:ext cx="609600" cy="2476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139CFF-53F3-4F96-8CE9-B4D8D1330D9F}"/>
              </a:ext>
            </a:extLst>
          </p:cNvPr>
          <p:cNvSpPr txBox="1"/>
          <p:nvPr/>
        </p:nvSpPr>
        <p:spPr>
          <a:xfrm>
            <a:off x="638175" y="22061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FA819A-5AA2-4DF5-A561-536FF7689CB4}"/>
              </a:ext>
            </a:extLst>
          </p:cNvPr>
          <p:cNvSpPr txBox="1"/>
          <p:nvPr/>
        </p:nvSpPr>
        <p:spPr>
          <a:xfrm>
            <a:off x="3919017" y="131993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1382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5D893-B47C-4639-A218-1530018F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919163"/>
            <a:ext cx="4486275" cy="933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FBCB4-44AB-41A9-999A-0F9D10021FB9}"/>
              </a:ext>
            </a:extLst>
          </p:cNvPr>
          <p:cNvCxnSpPr>
            <a:cxnSpLocks/>
          </p:cNvCxnSpPr>
          <p:nvPr/>
        </p:nvCxnSpPr>
        <p:spPr>
          <a:xfrm>
            <a:off x="638175" y="2096545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5A1DC7-5AA5-4835-AAC4-721F82FC5F65}"/>
              </a:ext>
            </a:extLst>
          </p:cNvPr>
          <p:cNvSpPr txBox="1"/>
          <p:nvPr/>
        </p:nvSpPr>
        <p:spPr>
          <a:xfrm>
            <a:off x="1978671" y="2335937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70EC5B-8753-433A-AC77-E25C7829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02" y="3257812"/>
            <a:ext cx="2628900" cy="676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8E1ADE-48D6-4455-BA33-3CBFCB5E0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53" y="4084796"/>
            <a:ext cx="7085411" cy="99215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839893-0D9F-4DFC-A3D4-942E0FCC24B0}"/>
              </a:ext>
            </a:extLst>
          </p:cNvPr>
          <p:cNvCxnSpPr>
            <a:cxnSpLocks/>
          </p:cNvCxnSpPr>
          <p:nvPr/>
        </p:nvCxnSpPr>
        <p:spPr>
          <a:xfrm>
            <a:off x="7258803" y="2897276"/>
            <a:ext cx="0" cy="3079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B84FD0C-7C51-4C25-A9A9-8EB681F468FD}"/>
              </a:ext>
            </a:extLst>
          </p:cNvPr>
          <p:cNvSpPr txBox="1"/>
          <p:nvPr/>
        </p:nvSpPr>
        <p:spPr>
          <a:xfrm>
            <a:off x="7181153" y="2168697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24A9DF6-2C2F-42FA-8B53-595451AB6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031" y="2497226"/>
            <a:ext cx="676275" cy="4000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320D5C-74CC-40BE-966B-1BE06CAC8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260" y="3510644"/>
            <a:ext cx="962025" cy="542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F123B0-9ADB-4789-91F3-CAA219801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248" y="2805207"/>
            <a:ext cx="2686050" cy="685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0F7FC9-112E-4B83-9B9E-228A8AFBB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433" y="4096160"/>
            <a:ext cx="1190625" cy="20002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019C0A-6E5D-4845-8850-154B4C942E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6322" y="6210557"/>
            <a:ext cx="6722261" cy="4490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7AAB91-2FD8-45CF-A057-D5FB9E2EB3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4352" y="2694144"/>
            <a:ext cx="609600" cy="2476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4CF1FE1-CA21-4158-B7CB-C1A592CEA0E9}"/>
              </a:ext>
            </a:extLst>
          </p:cNvPr>
          <p:cNvSpPr txBox="1"/>
          <p:nvPr/>
        </p:nvSpPr>
        <p:spPr>
          <a:xfrm>
            <a:off x="386879" y="215362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4292E2-0A07-40ED-8DB2-27F00C252BDA}"/>
              </a:ext>
            </a:extLst>
          </p:cNvPr>
          <p:cNvSpPr txBox="1"/>
          <p:nvPr/>
        </p:nvSpPr>
        <p:spPr>
          <a:xfrm>
            <a:off x="3142184" y="126627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6161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2.5 Solving Matrix Equations AX = B</a:t>
            </a:r>
          </a:p>
        </p:txBody>
      </p:sp>
    </p:spTree>
    <p:extLst>
      <p:ext uri="{BB962C8B-B14F-4D97-AF65-F5344CB8AC3E}">
        <p14:creationId xmlns:p14="http://schemas.microsoft.com/office/powerpoint/2010/main" val="2336325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61" y="271529"/>
            <a:ext cx="10515600" cy="75247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Overview of (new) Problem Solving Method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BC093-1CA4-4DDC-B3D9-88A44E3E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478" y="1243092"/>
            <a:ext cx="2543175" cy="752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D4EE8-C7C5-4A7A-9249-AF8AA36A2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52" y="2047954"/>
            <a:ext cx="2924175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AD3EE-F660-4054-8A8C-266B12E18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314" y="2631440"/>
            <a:ext cx="1057275" cy="79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04AC6-10F7-4BD5-823C-A65DF6D7A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265" y="4896564"/>
            <a:ext cx="6419850" cy="25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2961C8-5B4A-4538-8214-0F4D51290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962" y="3343037"/>
            <a:ext cx="6696075" cy="1590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DC4BBC-0525-45E6-89ED-4B32005E6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76" y="5219700"/>
            <a:ext cx="667702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527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51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7ED20-D41C-4B16-BF24-261F8D66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96" y="1474041"/>
            <a:ext cx="3800475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2145C-4DFA-4661-BAFE-0FC768E5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27" y="2680971"/>
            <a:ext cx="4619625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AD23C-AAB6-4E0C-8EDA-FB0ECB54D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865" y="3548062"/>
            <a:ext cx="1514475" cy="733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44768F-8AE5-4DB6-943A-E9AEA6C72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54" y="4966655"/>
            <a:ext cx="6230984" cy="22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51" y="268500"/>
            <a:ext cx="10515600" cy="537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E316DD-D7F7-41D4-BE71-CC651F95A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39" y="733007"/>
            <a:ext cx="7442070" cy="3453038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85E5666-9018-4CC3-8238-8297A0E5E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94" y="4101377"/>
            <a:ext cx="6992700" cy="25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Why Does This Work?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78B79-DEA6-43B9-B901-907816A9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690688"/>
            <a:ext cx="69342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48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Why Does This Work?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41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DD747-9801-4DDC-A292-C75ADA1F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6208"/>
            <a:ext cx="6819900" cy="3143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6DD9A-C201-4DD6-BE3D-566B83AE6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03" y="1690688"/>
            <a:ext cx="5705475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61D71-636C-4E6C-88B9-673FE42B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203" y="2247900"/>
            <a:ext cx="3781425" cy="118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647EE-A837-4099-B63E-49E3FF4F4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225" y="3695700"/>
            <a:ext cx="1028700" cy="1485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E8A223-78F1-4D27-9E5B-E9373A0A0F43}"/>
              </a:ext>
            </a:extLst>
          </p:cNvPr>
          <p:cNvCxnSpPr>
            <a:cxnSpLocks/>
          </p:cNvCxnSpPr>
          <p:nvPr/>
        </p:nvCxnSpPr>
        <p:spPr>
          <a:xfrm>
            <a:off x="7748587" y="1690688"/>
            <a:ext cx="0" cy="4128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762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A30B1-C55B-4DBE-A441-877B5ED9F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09" y="1690688"/>
            <a:ext cx="8654741" cy="38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8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2.6 The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3347961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Inverse 101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24D64E-0420-46E7-B00A-2A6160104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242" y="1442173"/>
            <a:ext cx="7573866" cy="4884983"/>
          </a:xfrm>
        </p:spPr>
      </p:pic>
    </p:spTree>
    <p:extLst>
      <p:ext uri="{BB962C8B-B14F-4D97-AF65-F5344CB8AC3E}">
        <p14:creationId xmlns:p14="http://schemas.microsoft.com/office/powerpoint/2010/main" val="3955647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3" y="147804"/>
            <a:ext cx="2794313" cy="77020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AF648-C6E7-4AFD-A245-9C92660D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27" y="803912"/>
            <a:ext cx="4390173" cy="9224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BF4C0-7F54-474D-89A3-EA611543DCF4}"/>
              </a:ext>
            </a:extLst>
          </p:cNvPr>
          <p:cNvCxnSpPr>
            <a:cxnSpLocks/>
          </p:cNvCxnSpPr>
          <p:nvPr/>
        </p:nvCxnSpPr>
        <p:spPr>
          <a:xfrm flipV="1">
            <a:off x="638175" y="2049729"/>
            <a:ext cx="6198346" cy="4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213645-9976-473B-A80F-B54E512C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348" y="2299611"/>
            <a:ext cx="4058976" cy="665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A8B04C-8873-40E6-B5EE-14EA3FA37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1" y="3177624"/>
            <a:ext cx="3905546" cy="99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3DBC4E-C10F-4077-8F3A-B205335F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125" y="4389012"/>
            <a:ext cx="4701061" cy="1852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AD38CB-5BF3-4131-B591-670D5F3D96FF}"/>
              </a:ext>
            </a:extLst>
          </p:cNvPr>
          <p:cNvSpPr txBox="1"/>
          <p:nvPr/>
        </p:nvSpPr>
        <p:spPr>
          <a:xfrm>
            <a:off x="838200" y="211494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FDBED-0CE8-43D2-81CE-6BE86D807BAB}"/>
              </a:ext>
            </a:extLst>
          </p:cNvPr>
          <p:cNvSpPr txBox="1"/>
          <p:nvPr/>
        </p:nvSpPr>
        <p:spPr>
          <a:xfrm>
            <a:off x="737378" y="1388454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E115C-8086-4081-A345-9F420356C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322" y="4253094"/>
            <a:ext cx="2413405" cy="1605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3B5042-CE72-469B-BA58-1BE653C63004}"/>
              </a:ext>
            </a:extLst>
          </p:cNvPr>
          <p:cNvSpPr txBox="1"/>
          <p:nvPr/>
        </p:nvSpPr>
        <p:spPr>
          <a:xfrm>
            <a:off x="7845499" y="3802305"/>
            <a:ext cx="14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also have: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166B5-DF33-4EB9-8DB6-A9E0DC23A98B}"/>
              </a:ext>
            </a:extLst>
          </p:cNvPr>
          <p:cNvSpPr txBox="1"/>
          <p:nvPr/>
        </p:nvSpPr>
        <p:spPr>
          <a:xfrm>
            <a:off x="8023990" y="5939990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means that AX = I = XA</a:t>
            </a:r>
          </a:p>
        </p:txBody>
      </p:sp>
    </p:spTree>
    <p:extLst>
      <p:ext uri="{BB962C8B-B14F-4D97-AF65-F5344CB8AC3E}">
        <p14:creationId xmlns:p14="http://schemas.microsoft.com/office/powerpoint/2010/main" val="2108414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97467-740A-4625-9711-3BA11AC8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328" y="1578198"/>
            <a:ext cx="3097399" cy="86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E98CBC-3BEB-416D-85CA-03F413723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102" y="2706688"/>
            <a:ext cx="3705497" cy="704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53936-9502-4475-AD4C-80FB82B65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811" y="3643312"/>
            <a:ext cx="7576842" cy="16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9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47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20B0A-B62E-4839-836D-246E2857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11" y="1374668"/>
            <a:ext cx="7757770" cy="39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84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81A886-006D-4B70-B6B2-1EA2DAAC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38" y="4379594"/>
            <a:ext cx="6862986" cy="243463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48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912E1F-8B96-408B-A32B-85BB4A028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037" y="0"/>
            <a:ext cx="7039002" cy="2366388"/>
          </a:xfr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B06A726E-2E60-4D66-B336-D60C6A6DE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9" y="2260452"/>
            <a:ext cx="7292177" cy="22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1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49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F7E90-4503-4443-A64D-6D188A23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83" y="1374668"/>
            <a:ext cx="7921324" cy="39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1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8FDC6-7E32-40D8-A97E-742BFACB6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491" y="1319436"/>
            <a:ext cx="7801559" cy="4805933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What if A</a:t>
            </a:r>
            <a:r>
              <a:rPr lang="en-US" b="1" baseline="30000" dirty="0">
                <a:solidFill>
                  <a:srgbClr val="0070C0"/>
                </a:solidFill>
              </a:rPr>
              <a:t>-1</a:t>
            </a:r>
            <a:r>
              <a:rPr lang="en-US" b="1" dirty="0">
                <a:solidFill>
                  <a:srgbClr val="0070C0"/>
                </a:solidFill>
              </a:rPr>
              <a:t> exists?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50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6DCFB-E1C9-4710-A626-008DDA62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178" y="1958976"/>
            <a:ext cx="5708147" cy="1621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E5490-77D4-4047-A835-9AD8B27E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08" y="1599166"/>
            <a:ext cx="3184574" cy="343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55F4B-2431-4E90-BF91-0F22BA558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957" y="1622557"/>
            <a:ext cx="5131663" cy="3936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0431A8-340D-4C93-BA45-ADCB1D96B624}"/>
              </a:ext>
            </a:extLst>
          </p:cNvPr>
          <p:cNvSpPr txBox="1"/>
          <p:nvPr/>
        </p:nvSpPr>
        <p:spPr>
          <a:xfrm>
            <a:off x="1277488" y="3551046"/>
            <a:ext cx="374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Can more than one solution exist?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4AB98-7520-4FAF-9330-3E32D197C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464" y="4024312"/>
            <a:ext cx="7460174" cy="26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(we just proved)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9CF62-500F-4C36-881D-2DC66372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19" y="1884033"/>
            <a:ext cx="7907343" cy="27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2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52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BC63C-1AF7-4FA2-96DA-D93446B8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60" y="290513"/>
            <a:ext cx="3800475" cy="1400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09EE3-06C2-4963-9E41-E04B2521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47" y="1690688"/>
            <a:ext cx="3390900" cy="1276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9BBABE-29D1-44A5-B52B-EA9901CF1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734" y="3016251"/>
            <a:ext cx="4962525" cy="36004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FB1A4-B2C9-49DB-8A85-0F554FF65205}"/>
              </a:ext>
            </a:extLst>
          </p:cNvPr>
          <p:cNvCxnSpPr>
            <a:cxnSpLocks/>
          </p:cNvCxnSpPr>
          <p:nvPr/>
        </p:nvCxnSpPr>
        <p:spPr>
          <a:xfrm>
            <a:off x="638175" y="1672288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68C32E-0A67-4940-8E80-0053B9ABF104}"/>
              </a:ext>
            </a:extLst>
          </p:cNvPr>
          <p:cNvSpPr txBox="1"/>
          <p:nvPr/>
        </p:nvSpPr>
        <p:spPr>
          <a:xfrm>
            <a:off x="2453320" y="177486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2EF8D-C74B-4294-80E6-ACFC7E61E7D9}"/>
              </a:ext>
            </a:extLst>
          </p:cNvPr>
          <p:cNvSpPr txBox="1"/>
          <p:nvPr/>
        </p:nvSpPr>
        <p:spPr>
          <a:xfrm>
            <a:off x="3530844" y="527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5614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2.7 Properties of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2037470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80307E-986B-4D80-88B5-19FB860A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70" y="3931920"/>
            <a:ext cx="7096125" cy="28670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54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8AD42-74E2-42B5-88E8-DB67DAD3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79" y="0"/>
            <a:ext cx="6368862" cy="42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38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55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6161C-FCD8-4F26-84C6-3A5E4FEF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1" y="59055"/>
            <a:ext cx="8071005" cy="64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FFF201-8873-43B0-A252-14775B1CB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97" y="453733"/>
            <a:ext cx="5599878" cy="182800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31783-1A07-4480-BA1F-399A9BDE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162" y="2607880"/>
            <a:ext cx="1409481" cy="1642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13102-7E55-4B41-890E-5B5065226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623" y="4576260"/>
            <a:ext cx="2096604" cy="9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2.2 Matrix </a:t>
            </a:r>
            <a:r>
              <a:rPr lang="en-US" dirty="0" err="1"/>
              <a:t>Multiplation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2FB848CA-203B-4A22-8554-59C97E4B9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38" y="3290520"/>
            <a:ext cx="8513652" cy="3435536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8" y="286911"/>
            <a:ext cx="10515600" cy="5738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7F48C-71C6-4803-9FE1-80F977F27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26" y="814159"/>
            <a:ext cx="8991378" cy="26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44888-8AFD-466A-A33C-DBA70991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7" y="3216504"/>
            <a:ext cx="6931465" cy="3582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090" y="284553"/>
            <a:ext cx="2671575" cy="4265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FA211A-4C8A-4243-8A65-DD1F2594B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30" y="59055"/>
            <a:ext cx="6911885" cy="275165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57BD25-FDF5-4F01-8A84-C08BCF992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068" y="2427548"/>
            <a:ext cx="5432764" cy="9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20331</TotalTime>
  <Words>432</Words>
  <Application>Microsoft Office PowerPoint</Application>
  <PresentationFormat>Widescreen</PresentationFormat>
  <Paragraphs>153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Calibri</vt:lpstr>
      <vt:lpstr>Arial</vt:lpstr>
      <vt:lpstr>Calibri Light</vt:lpstr>
      <vt:lpstr>Office Theme</vt:lpstr>
      <vt:lpstr>Chapter 2</vt:lpstr>
      <vt:lpstr>2.1 Matrix Addition and Scalar Multiplication</vt:lpstr>
      <vt:lpstr>Definitions</vt:lpstr>
      <vt:lpstr>Definitions</vt:lpstr>
      <vt:lpstr>Theorem</vt:lpstr>
      <vt:lpstr>PowerPoint Presentation</vt:lpstr>
      <vt:lpstr>2.2 Matrix Multiplation</vt:lpstr>
      <vt:lpstr>Definitions</vt:lpstr>
      <vt:lpstr>Example 24</vt:lpstr>
      <vt:lpstr>PowerPoint Presentation</vt:lpstr>
      <vt:lpstr>Example 25</vt:lpstr>
      <vt:lpstr>Definition</vt:lpstr>
      <vt:lpstr>Example 29</vt:lpstr>
      <vt:lpstr>Example 29 : Solution (cont)</vt:lpstr>
      <vt:lpstr>Theorem</vt:lpstr>
      <vt:lpstr>Final Thoughts</vt:lpstr>
      <vt:lpstr>2.3 Visualizing Matrix Arithmetic in 2D</vt:lpstr>
      <vt:lpstr>Graphing a Vector</vt:lpstr>
      <vt:lpstr>Example 32</vt:lpstr>
      <vt:lpstr>Key Idea</vt:lpstr>
      <vt:lpstr>Example 34</vt:lpstr>
      <vt:lpstr>Example 36</vt:lpstr>
      <vt:lpstr>PowerPoint Presentation</vt:lpstr>
      <vt:lpstr>Example 40</vt:lpstr>
      <vt:lpstr>2.4 Vector Solutions to Linear Systems</vt:lpstr>
      <vt:lpstr>Example 44</vt:lpstr>
      <vt:lpstr>Example 44 (cont)</vt:lpstr>
      <vt:lpstr>Example 46</vt:lpstr>
      <vt:lpstr>PowerPoint Presentation</vt:lpstr>
      <vt:lpstr>Determining How Many Solutions</vt:lpstr>
      <vt:lpstr>Key Idea</vt:lpstr>
      <vt:lpstr>Example 47</vt:lpstr>
      <vt:lpstr>Example 47 (cont)</vt:lpstr>
      <vt:lpstr>Example 47 : Afterthought</vt:lpstr>
      <vt:lpstr>Example 49</vt:lpstr>
      <vt:lpstr>Example 50</vt:lpstr>
      <vt:lpstr>2.5 Solving Matrix Equations AX = B</vt:lpstr>
      <vt:lpstr>Overview of (new) Problem Solving Method</vt:lpstr>
      <vt:lpstr>Example 51</vt:lpstr>
      <vt:lpstr>Why Does This Work?</vt:lpstr>
      <vt:lpstr>Why Does This Work? (cont)</vt:lpstr>
      <vt:lpstr>Key Idea</vt:lpstr>
      <vt:lpstr>2.6 The Matrix Inverse</vt:lpstr>
      <vt:lpstr>Inverse 101</vt:lpstr>
      <vt:lpstr>Example 53</vt:lpstr>
      <vt:lpstr>Example 54</vt:lpstr>
      <vt:lpstr>Key Idea</vt:lpstr>
      <vt:lpstr>PowerPoint Presentation</vt:lpstr>
      <vt:lpstr>Theorem</vt:lpstr>
      <vt:lpstr>What if A-1 exists?</vt:lpstr>
      <vt:lpstr>Theorem (we just proved)</vt:lpstr>
      <vt:lpstr>Example 57</vt:lpstr>
      <vt:lpstr>2.7 Properties of Matrix Inverse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34</cp:revision>
  <dcterms:created xsi:type="dcterms:W3CDTF">2020-10-08T21:07:11Z</dcterms:created>
  <dcterms:modified xsi:type="dcterms:W3CDTF">2021-10-26T21:50:32Z</dcterms:modified>
</cp:coreProperties>
</file>