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3"/>
  </p:notesMasterIdLst>
  <p:sldIdLst>
    <p:sldId id="256" r:id="rId2"/>
    <p:sldId id="292" r:id="rId3"/>
    <p:sldId id="258" r:id="rId4"/>
    <p:sldId id="301" r:id="rId5"/>
    <p:sldId id="302" r:id="rId6"/>
    <p:sldId id="257" r:id="rId7"/>
    <p:sldId id="303" r:id="rId8"/>
    <p:sldId id="260" r:id="rId9"/>
    <p:sldId id="304" r:id="rId10"/>
    <p:sldId id="371" r:id="rId11"/>
    <p:sldId id="307" r:id="rId12"/>
    <p:sldId id="357" r:id="rId13"/>
    <p:sldId id="264" r:id="rId14"/>
    <p:sldId id="316" r:id="rId15"/>
    <p:sldId id="372" r:id="rId16"/>
    <p:sldId id="317" r:id="rId17"/>
    <p:sldId id="308" r:id="rId18"/>
    <p:sldId id="309" r:id="rId19"/>
    <p:sldId id="313" r:id="rId20"/>
    <p:sldId id="312" r:id="rId21"/>
    <p:sldId id="314" r:id="rId22"/>
    <p:sldId id="315" r:id="rId23"/>
    <p:sldId id="374" r:id="rId24"/>
    <p:sldId id="297" r:id="rId25"/>
    <p:sldId id="373" r:id="rId26"/>
    <p:sldId id="259" r:id="rId27"/>
    <p:sldId id="318" r:id="rId28"/>
    <p:sldId id="261" r:id="rId29"/>
    <p:sldId id="319" r:id="rId30"/>
    <p:sldId id="320" r:id="rId31"/>
    <p:sldId id="358" r:id="rId32"/>
    <p:sldId id="266" r:id="rId33"/>
    <p:sldId id="321" r:id="rId34"/>
    <p:sldId id="269" r:id="rId35"/>
    <p:sldId id="322" r:id="rId36"/>
    <p:sldId id="273" r:id="rId37"/>
    <p:sldId id="323" r:id="rId38"/>
    <p:sldId id="274" r:id="rId39"/>
    <p:sldId id="275" r:id="rId40"/>
    <p:sldId id="326" r:id="rId41"/>
    <p:sldId id="277" r:id="rId42"/>
    <p:sldId id="334" r:id="rId43"/>
    <p:sldId id="337" r:id="rId44"/>
    <p:sldId id="338" r:id="rId45"/>
    <p:sldId id="342" r:id="rId46"/>
    <p:sldId id="343" r:id="rId47"/>
    <p:sldId id="282" r:id="rId48"/>
    <p:sldId id="344" r:id="rId49"/>
    <p:sldId id="283" r:id="rId50"/>
    <p:sldId id="345" r:id="rId51"/>
    <p:sldId id="284" r:id="rId52"/>
    <p:sldId id="286" r:id="rId53"/>
    <p:sldId id="346" r:id="rId54"/>
    <p:sldId id="359" r:id="rId55"/>
    <p:sldId id="347" r:id="rId56"/>
    <p:sldId id="348" r:id="rId57"/>
    <p:sldId id="349" r:id="rId58"/>
    <p:sldId id="350" r:id="rId59"/>
    <p:sldId id="352" r:id="rId60"/>
    <p:sldId id="353" r:id="rId61"/>
    <p:sldId id="355" r:id="rId62"/>
    <p:sldId id="370" r:id="rId63"/>
    <p:sldId id="367" r:id="rId64"/>
    <p:sldId id="368" r:id="rId65"/>
    <p:sldId id="369" r:id="rId66"/>
    <p:sldId id="360" r:id="rId67"/>
    <p:sldId id="361" r:id="rId68"/>
    <p:sldId id="363" r:id="rId69"/>
    <p:sldId id="362" r:id="rId70"/>
    <p:sldId id="364" r:id="rId71"/>
    <p:sldId id="366" r:id="rId72"/>
  </p:sldIdLst>
  <p:sldSz cx="9144000" cy="6858000" type="screen4x3"/>
  <p:notesSz cx="6858000" cy="9144000"/>
  <p:embeddedFontLst>
    <p:embeddedFont>
      <p:font typeface="Calibri" pitchFamily="34" charset="0"/>
      <p:regular r:id="rId74"/>
      <p:bold r:id="rId75"/>
      <p:italic r:id="rId76"/>
      <p:boldItalic r:id="rId77"/>
    </p:embeddedFont>
    <p:embeddedFont>
      <p:font typeface="Constantia" pitchFamily="18" charset="0"/>
      <p:regular r:id="rId78"/>
      <p:bold r:id="rId79"/>
      <p:italic r:id="rId80"/>
      <p:boldItalic r:id="rId81"/>
    </p:embeddedFont>
    <p:embeddedFont>
      <p:font typeface="Wingdings 2" pitchFamily="18" charset="2"/>
      <p:regular r:id="rId82"/>
    </p:embeddedFont>
    <p:embeddedFont>
      <p:font typeface="Cambria Math" pitchFamily="18" charset="0"/>
      <p:regular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90" autoAdjust="0"/>
  </p:normalViewPr>
  <p:slideViewPr>
    <p:cSldViewPr>
      <p:cViewPr varScale="1">
        <p:scale>
          <a:sx n="56" d="100"/>
          <a:sy n="5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1/29/2017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1/29/2017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a:t>
            </a:r>
            <a:r>
              <a:rPr lang="en-US" dirty="0" smtClean="0"/>
              <a:t>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r>
              <a:rPr lang="en-US" sz="2900" dirty="0" smtClean="0">
                <a:ea typeface="Cambria Math" pitchFamily="18" charset="0"/>
                <a:sym typeface="Wingdings" pitchFamily="2" charset="2"/>
              </a:rPr>
              <a:t>:</a:t>
            </a:r>
          </a:p>
          <a:p>
            <a:endParaRPr lang="en-US" sz="2900" dirty="0" smtClean="0">
              <a:ea typeface="Cambria Math" pitchFamily="18" charset="0"/>
              <a:sym typeface="Wingdings" pitchFamily="2" charset="2"/>
            </a:endParaRP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Proving Inequalities</a:t>
            </a:r>
            <a:endParaRPr lang="en-US" dirty="0"/>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smtClean="0"/>
              <a:t>Proving Divisibility Results</a:t>
            </a:r>
            <a:endParaRPr lang="en-US" dirty="0"/>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a:t>
            </a:r>
            <a:r>
              <a:rPr lang="en-US" dirty="0" smtClean="0"/>
              <a:t>So,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pPr>
              <a:buNone/>
            </a:pPr>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
        <p:nvSpPr>
          <p:cNvPr id="7" name="Oval 6"/>
          <p:cNvSpPr/>
          <p:nvPr/>
        </p:nvSpPr>
        <p:spPr>
          <a:xfrm>
            <a:off x="1295400" y="4038600"/>
            <a:ext cx="1524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343400"/>
            <a:ext cx="9144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41148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3962400"/>
            <a:ext cx="303288" cy="369332"/>
          </a:xfrm>
          <a:prstGeom prst="rect">
            <a:avLst/>
          </a:prstGeom>
          <a:noFill/>
        </p:spPr>
        <p:txBody>
          <a:bodyPr wrap="none" rtlCol="0">
            <a:spAutoFit/>
          </a:bodyPr>
          <a:lstStyle/>
          <a:p>
            <a:r>
              <a:rPr lang="en-US" i="1" dirty="0" smtClean="0"/>
              <a:t>a</a:t>
            </a:r>
            <a:endParaRPr lang="en-US" i="1" dirty="0"/>
          </a:p>
        </p:txBody>
      </p:sp>
      <p:sp>
        <p:nvSpPr>
          <p:cNvPr id="11" name="TextBox 10"/>
          <p:cNvSpPr txBox="1"/>
          <p:nvPr/>
        </p:nvSpPr>
        <p:spPr>
          <a:xfrm>
            <a:off x="1371600" y="4267200"/>
            <a:ext cx="325730" cy="369332"/>
          </a:xfrm>
          <a:prstGeom prst="rect">
            <a:avLst/>
          </a:prstGeom>
          <a:noFill/>
        </p:spPr>
        <p:txBody>
          <a:bodyPr wrap="none" rtlCol="0">
            <a:spAutoFit/>
          </a:bodyPr>
          <a:lstStyle/>
          <a:p>
            <a:r>
              <a:rPr lang="en-US" dirty="0" smtClean="0"/>
              <a:t>T</a:t>
            </a:r>
            <a:endParaRPr lang="en-US" dirty="0"/>
          </a:p>
        </p:txBody>
      </p:sp>
      <p:sp>
        <p:nvSpPr>
          <p:cNvPr id="12" name="TextBox 11"/>
          <p:cNvSpPr txBox="1"/>
          <p:nvPr/>
        </p:nvSpPr>
        <p:spPr>
          <a:xfrm>
            <a:off x="1828800" y="4495800"/>
            <a:ext cx="301686" cy="369332"/>
          </a:xfrm>
          <a:prstGeom prst="rect">
            <a:avLst/>
          </a:prstGeom>
          <a:noFill/>
        </p:spPr>
        <p:txBody>
          <a:bodyPr wrap="none" rtlCol="0">
            <a:spAutoFit/>
          </a:bodyPr>
          <a:lstStyle/>
          <a:p>
            <a:r>
              <a:rPr lang="en-US" dirty="0" smtClean="0"/>
              <a: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smtClean="0"/>
              <a:t>Program Correctness (?)</a:t>
            </a:r>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04800" y="990600"/>
            <a:ext cx="847725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smtClean="0"/>
              <a:t>Show that  n + 5 &lt; n</a:t>
            </a:r>
            <a:r>
              <a:rPr lang="en-US" sz="2400" baseline="30000" dirty="0" smtClean="0"/>
              <a:t>2</a:t>
            </a:r>
            <a:r>
              <a:rPr lang="en-US" sz="2400" dirty="0" smtClean="0"/>
              <a:t> for n &gt; ?</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smtClean="0"/>
              <a:t>Well-Ordering Property</a:t>
            </a:r>
            <a:endParaRPr lang="en-US" dirty="0"/>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371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53340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alg</a:t>
            </a:r>
            <a:r>
              <a:rPr lang="en-US" dirty="0" smtClean="0">
                <a:latin typeface="Times New Roman" pitchFamily="18" charset="0"/>
                <a:cs typeface="Times New Roman" pitchFamily="18" charset="0"/>
              </a:rPr>
              <a:t> requires f</a:t>
            </a:r>
            <a:r>
              <a:rPr lang="en-US" baseline="-25000" dirty="0" smtClean="0">
                <a:latin typeface="Times New Roman" pitchFamily="18" charset="0"/>
                <a:cs typeface="Times New Roman" pitchFamily="18" charset="0"/>
              </a:rPr>
              <a:t>n+1</a:t>
            </a:r>
            <a:r>
              <a:rPr lang="en-US" dirty="0" smtClean="0">
                <a:latin typeface="Times New Roman" pitchFamily="18" charset="0"/>
                <a:cs typeface="Times New Roman" pitchFamily="18" charset="0"/>
              </a:rPr>
              <a:t> – 1 additions to find 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This 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Merge Sort</a:t>
            </a:r>
            <a:endParaRPr lang="en-US" dirty="0"/>
          </a:p>
        </p:txBody>
      </p:sp>
      <p:sp>
        <p:nvSpPr>
          <p:cNvPr id="3" name="Content Placeholder 2"/>
          <p:cNvSpPr>
            <a:spLocks noGrp="1"/>
          </p:cNvSpPr>
          <p:nvPr>
            <p:ph idx="1"/>
          </p:nvPr>
        </p:nvSpPr>
        <p:spPr>
          <a:xfrm>
            <a:off x="228600" y="1371600"/>
            <a:ext cx="8229600" cy="4389120"/>
          </a:xfrm>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p:oleObj spid="_x0000_s1039" name="Equation" r:id="rId9" imgW="914400" imgH="431800" progId="Equation.3">
              <p:embed/>
            </p:oleObj>
          </a:graphicData>
        </a:graphic>
      </p:graphicFrame>
      <mc:AlternateContent xmlns:mc="http://schemas.openxmlformats.org/markup-compatibility/2006">
        <mc:Choice xmlns="" xmlns:a14="http://schemas.microsoft.com/office/drawing/2010/main"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23894</TotalTime>
  <Words>7208</Words>
  <Application>Microsoft Office PowerPoint</Application>
  <PresentationFormat>On-screen Show (4:3)</PresentationFormat>
  <Paragraphs>581</Paragraphs>
  <Slides>71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Arial</vt:lpstr>
      <vt:lpstr>Calibri</vt:lpstr>
      <vt:lpstr>Constantia</vt:lpstr>
      <vt:lpstr>Wingdings 2</vt:lpstr>
      <vt:lpstr>Cambria Math</vt:lpstr>
      <vt:lpstr>Wingdings</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Validity of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 Induction</vt:lpstr>
      <vt:lpstr>Slide 23</vt:lpstr>
      <vt:lpstr>                      Guidelines:      Mathematical Induction Proofs</vt:lpstr>
      <vt:lpstr>Slide 25</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Slide 64</vt:lpstr>
      <vt:lpstr>Slide 65</vt:lpstr>
      <vt:lpstr>Merge Sort</vt:lpstr>
      <vt:lpstr>Merge Sort</vt:lpstr>
      <vt:lpstr>Recursive Merge Sort</vt:lpstr>
      <vt:lpstr>Recursive Merge Sort</vt:lpstr>
      <vt:lpstr>Slide 70</vt:lpstr>
      <vt:lpstr>Complexity of Merge Sort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999</cp:revision>
  <dcterms:created xsi:type="dcterms:W3CDTF">2011-03-27T19:21:35Z</dcterms:created>
  <dcterms:modified xsi:type="dcterms:W3CDTF">2017-01-29T22:00:42Z</dcterms:modified>
</cp:coreProperties>
</file>