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4"/>
  </p:notesMasterIdLst>
  <p:sldIdLst>
    <p:sldId id="256" r:id="rId2"/>
    <p:sldId id="292" r:id="rId3"/>
    <p:sldId id="258" r:id="rId4"/>
    <p:sldId id="301" r:id="rId5"/>
    <p:sldId id="302" r:id="rId6"/>
    <p:sldId id="257" r:id="rId7"/>
    <p:sldId id="303" r:id="rId8"/>
    <p:sldId id="260" r:id="rId9"/>
    <p:sldId id="304" r:id="rId10"/>
    <p:sldId id="307" r:id="rId11"/>
    <p:sldId id="357" r:id="rId12"/>
    <p:sldId id="264" r:id="rId13"/>
    <p:sldId id="316" r:id="rId14"/>
    <p:sldId id="317" r:id="rId15"/>
    <p:sldId id="308" r:id="rId16"/>
    <p:sldId id="309" r:id="rId17"/>
    <p:sldId id="313" r:id="rId18"/>
    <p:sldId id="312" r:id="rId19"/>
    <p:sldId id="314" r:id="rId20"/>
    <p:sldId id="315" r:id="rId21"/>
    <p:sldId id="297" r:id="rId22"/>
    <p:sldId id="259" r:id="rId23"/>
    <p:sldId id="318" r:id="rId24"/>
    <p:sldId id="261" r:id="rId25"/>
    <p:sldId id="319" r:id="rId26"/>
    <p:sldId id="324" r:id="rId27"/>
    <p:sldId id="358" r:id="rId28"/>
    <p:sldId id="266" r:id="rId29"/>
    <p:sldId id="321" r:id="rId30"/>
    <p:sldId id="320" r:id="rId31"/>
    <p:sldId id="269" r:id="rId32"/>
    <p:sldId id="322" r:id="rId33"/>
    <p:sldId id="273" r:id="rId34"/>
    <p:sldId id="323" r:id="rId35"/>
    <p:sldId id="274" r:id="rId36"/>
    <p:sldId id="275" r:id="rId37"/>
    <p:sldId id="326" r:id="rId38"/>
    <p:sldId id="277" r:id="rId39"/>
    <p:sldId id="334" r:id="rId40"/>
    <p:sldId id="337" r:id="rId41"/>
    <p:sldId id="336" r:id="rId42"/>
    <p:sldId id="339" r:id="rId43"/>
    <p:sldId id="340" r:id="rId44"/>
    <p:sldId id="281" r:id="rId45"/>
    <p:sldId id="338" r:id="rId46"/>
    <p:sldId id="342" r:id="rId47"/>
    <p:sldId id="343" r:id="rId48"/>
    <p:sldId id="282" r:id="rId49"/>
    <p:sldId id="344" r:id="rId50"/>
    <p:sldId id="283" r:id="rId51"/>
    <p:sldId id="345" r:id="rId52"/>
    <p:sldId id="284" r:id="rId53"/>
    <p:sldId id="286" r:id="rId54"/>
    <p:sldId id="346" r:id="rId55"/>
    <p:sldId id="359" r:id="rId56"/>
    <p:sldId id="347" r:id="rId57"/>
    <p:sldId id="348" r:id="rId58"/>
    <p:sldId id="349" r:id="rId59"/>
    <p:sldId id="350" r:id="rId60"/>
    <p:sldId id="352" r:id="rId61"/>
    <p:sldId id="353" r:id="rId62"/>
    <p:sldId id="355" r:id="rId63"/>
    <p:sldId id="370" r:id="rId64"/>
    <p:sldId id="367" r:id="rId65"/>
    <p:sldId id="368" r:id="rId66"/>
    <p:sldId id="369" r:id="rId67"/>
    <p:sldId id="360" r:id="rId68"/>
    <p:sldId id="361" r:id="rId69"/>
    <p:sldId id="363" r:id="rId70"/>
    <p:sldId id="362" r:id="rId71"/>
    <p:sldId id="364" r:id="rId72"/>
    <p:sldId id="366" r:id="rId73"/>
  </p:sldIdLst>
  <p:sldSz cx="9144000" cy="6858000" type="screen4x3"/>
  <p:notesSz cx="6858000" cy="9144000"/>
  <p:embeddedFontLst>
    <p:embeddedFont>
      <p:font typeface="Calibri" pitchFamily="34" charset="0"/>
      <p:regular r:id="rId75"/>
      <p:bold r:id="rId76"/>
      <p:italic r:id="rId77"/>
      <p:boldItalic r:id="rId78"/>
    </p:embeddedFont>
    <p:embeddedFont>
      <p:font typeface="Constantia" pitchFamily="18" charset="0"/>
      <p:regular r:id="rId79"/>
      <p:bold r:id="rId80"/>
      <p:italic r:id="rId81"/>
      <p:boldItalic r:id="rId82"/>
    </p:embeddedFont>
    <p:embeddedFont>
      <p:font typeface="Wingdings 2" pitchFamily="18" charset="2"/>
      <p:regular r:id="rId83"/>
    </p:embeddedFont>
    <p:embeddedFont>
      <p:font typeface="Cambria Math" pitchFamily="18" charset="0"/>
      <p:regular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690" autoAdjust="0"/>
  </p:normalViewPr>
  <p:slideViewPr>
    <p:cSldViewPr>
      <p:cViewPr varScale="1">
        <p:scale>
          <a:sx n="56" d="100"/>
          <a:sy n="56" d="100"/>
        </p:scale>
        <p:origin x="-8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84"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font" Target="fonts/font5.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xmlns=""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38</a:t>
            </a:fld>
            <a:endParaRPr lang="en-US"/>
          </a:p>
        </p:txBody>
      </p:sp>
    </p:spTree>
    <p:extLst>
      <p:ext uri="{BB962C8B-B14F-4D97-AF65-F5344CB8AC3E}">
        <p14:creationId xmlns:p14="http://schemas.microsoft.com/office/powerpoint/2010/main" xmlns="" val="104010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41</a:t>
            </a:fld>
            <a:endParaRPr lang="en-US"/>
          </a:p>
        </p:txBody>
      </p:sp>
    </p:spTree>
    <p:extLst>
      <p:ext uri="{BB962C8B-B14F-4D97-AF65-F5344CB8AC3E}">
        <p14:creationId xmlns:p14="http://schemas.microsoft.com/office/powerpoint/2010/main" xmlns="" val="328365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9/14/2015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9/14/2015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9/14/2015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9/14/2015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9/14/2015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tags" Target="../tags/tag3.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dirty="0" smtClean="0"/>
              <a:t>Modified by Longin Jan Latecki, latecki@temple.edu</a:t>
            </a:r>
            <a:endParaRPr lang="en-US" dirty="0"/>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inference</a:t>
            </a:r>
          </a:p>
          <a:p>
            <a:pPr>
              <a:buNone/>
            </a:pPr>
            <a:r>
              <a:rPr lang="en-US" dirty="0" smtClean="0"/>
              <a:t>     </a:t>
            </a:r>
          </a:p>
          <a:p>
            <a:pPr>
              <a:buNone/>
            </a:pPr>
            <a:r>
              <a:rPr lang="en-US" dirty="0" smtClean="0"/>
              <a:t>    </a:t>
            </a:r>
            <a:r>
              <a:rPr lang="en-US" sz="2900" dirty="0" smtClean="0"/>
              <a:t>where the domain is the set of positive integers</a:t>
            </a:r>
            <a:r>
              <a:rPr lang="en-US" dirty="0" smtClean="0"/>
              <a:t>.</a:t>
            </a:r>
          </a:p>
          <a:p>
            <a:r>
              <a:rPr lang="en-US" sz="2900" dirty="0" smtClean="0"/>
              <a:t>In a proof by mathematical induction, we don’t assume that </a:t>
            </a:r>
            <a:r>
              <a:rPr lang="en-US" sz="2900" i="1" dirty="0" smtClean="0"/>
              <a:t>P</a:t>
            </a:r>
            <a:r>
              <a:rPr lang="en-US" sz="2900" dirty="0" smtClean="0"/>
              <a:t>(</a:t>
            </a:r>
            <a:r>
              <a:rPr lang="en-US" sz="2900" i="1" dirty="0" smtClean="0"/>
              <a:t>k</a:t>
            </a:r>
            <a:r>
              <a:rPr lang="en-US" sz="2900" dirty="0" smtClean="0"/>
              <a:t>) is true for all positive integers! We show that if we assume that </a:t>
            </a:r>
            <a:r>
              <a:rPr lang="en-US" sz="2900" i="1" dirty="0" smtClean="0"/>
              <a:t>P</a:t>
            </a:r>
            <a:r>
              <a:rPr lang="en-US" sz="2900" dirty="0" smtClean="0"/>
              <a:t>(</a:t>
            </a:r>
            <a:r>
              <a:rPr lang="en-US" sz="2900" i="1" dirty="0" smtClean="0"/>
              <a:t>k</a:t>
            </a:r>
            <a:r>
              <a:rPr lang="en-US" sz="2900" dirty="0" smtClean="0"/>
              <a:t>) is true, then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must also  be true. </a:t>
            </a:r>
          </a:p>
          <a:p>
            <a:r>
              <a:rPr lang="en-US" sz="2900" dirty="0" smtClean="0">
                <a:ea typeface="Cambria Math" pitchFamily="18" charset="0"/>
                <a:sym typeface="Wingdings" pitchFamily="2" charset="2"/>
              </a:rPr>
              <a:t>Proofs by mathematical induction do not always start at the integer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a:xfrm>
            <a:off x="457200" y="2743200"/>
            <a:ext cx="8229600" cy="3855720"/>
          </a:xfrm>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a:t>
            </a:r>
            <a:r>
              <a:rPr lang="en-US" dirty="0" smtClean="0"/>
              <a:t>(</a:t>
            </a:r>
            <a:r>
              <a:rPr lang="en-US" dirty="0" smtClean="0">
                <a:latin typeface="Cambria Math" pitchFamily="18" charset="0"/>
                <a:ea typeface="Cambria Math" pitchFamily="18" charset="0"/>
              </a:rPr>
              <a:t>1</a:t>
            </a:r>
            <a:r>
              <a:rPr lang="en-US" i="1" dirty="0" smtClean="0"/>
              <a:t>+</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dirty="0" smtClean="0"/>
              <a:t>)</a:t>
            </a:r>
            <a:r>
              <a:rPr lang="en-US" i="1" dirty="0" smtClean="0"/>
              <a:t>=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dirty="0" smtClean="0"/>
              <a:t>BASIS STEP: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Divisibility Results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So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in Section </a:t>
            </a:r>
            <a:r>
              <a:rPr lang="en-US" dirty="0" smtClean="0">
                <a:latin typeface="Cambria Math" pitchFamily="18" charset="0"/>
                <a:ea typeface="Cambria Math" pitchFamily="18" charset="0"/>
              </a:rPr>
              <a:t>4.1</a:t>
            </a:r>
            <a:r>
              <a:rPr lang="en-US" dirty="0" smtClean="0"/>
              <a:t> , (</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endParaRPr lang="en-US" i="1" dirty="0"/>
          </a:p>
        </p:txBody>
      </p:sp>
      <p:sp>
        <p:nvSpPr>
          <p:cNvPr id="4" name="Isosceles Triangle 3"/>
          <p:cNvSpPr/>
          <p:nvPr/>
        </p:nvSpPr>
        <p:spPr>
          <a:xfrm rot="5400000" flipV="1">
            <a:off x="8610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methods to 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dirty="0" smtClean="0"/>
              <a:t>Inductive Step: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Hence |</a:t>
            </a:r>
            <a:r>
              <a:rPr lang="en-US" i="1" dirty="0" smtClean="0"/>
              <a:t>S</a:t>
            </a:r>
            <a:r>
              <a:rPr lang="en-US" dirty="0" smtClean="0"/>
              <a:t>| =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L-shaped 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1447800" y="1981200"/>
            <a:ext cx="6629400" cy="923330"/>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dirty="0" smtClean="0">
                <a:ea typeface="Cambria Math"/>
              </a:rPr>
              <a:t>BASIS STEP: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dirty="0" smtClean="0">
                <a:ea typeface="Cambria Math"/>
              </a:rPr>
              <a:t>INDUCTIVE STEP: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Mathematical Induction</a:t>
            </a:r>
          </a:p>
          <a:p>
            <a:r>
              <a:rPr lang="en-US" dirty="0" smtClean="0"/>
              <a:t>Strong Induction</a:t>
            </a:r>
          </a:p>
          <a:p>
            <a:r>
              <a:rPr lang="en-US" dirty="0" smtClean="0"/>
              <a:t>Well-Ordering</a:t>
            </a:r>
          </a:p>
          <a:p>
            <a:r>
              <a:rPr lang="en-US" dirty="0" smtClean="0"/>
              <a:t>Recursive Definitions</a:t>
            </a:r>
          </a:p>
          <a:p>
            <a:r>
              <a:rPr lang="en-US" dirty="0" smtClean="0"/>
              <a:t>Structural Induction</a:t>
            </a:r>
          </a:p>
          <a:p>
            <a:r>
              <a:rPr lang="en-US" dirty="0" smtClean="0"/>
              <a:t>Recursive Algorithms</a:t>
            </a:r>
          </a:p>
          <a:p>
            <a:r>
              <a:rPr lang="en-US" smtClean="0"/>
              <a:t>Program </a:t>
            </a:r>
            <a:r>
              <a:rPr lang="en-US" smtClean="0"/>
              <a:t>Correctness (?)</a:t>
            </a:r>
            <a:endParaRPr lang="en-US" dirty="0" smtClean="0"/>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smtClean="0"/>
              <a:t>An Incorrect “Proof” by Math. Induction</a:t>
            </a:r>
            <a:endParaRPr lang="en-US" sz="3600" dirty="0"/>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p:txBody>
      </p:sp>
      <p:sp>
        <p:nvSpPr>
          <p:cNvPr id="7" name="Rectangle 6"/>
          <p:cNvSpPr/>
          <p:nvPr/>
        </p:nvSpPr>
        <p:spPr>
          <a:xfrm>
            <a:off x="457200" y="4191000"/>
            <a:ext cx="7391400" cy="646331"/>
          </a:xfrm>
          <a:prstGeom prst="rect">
            <a:avLst/>
          </a:prstGeom>
        </p:spPr>
        <p:txBody>
          <a:bodyPr wrap="square">
            <a:spAutoFit/>
          </a:bodyPr>
          <a:lstStyle/>
          <a:p>
            <a:pPr lvl="1"/>
            <a:r>
              <a:rPr lang="en-US" b="1" dirty="0" smtClean="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4000" dirty="0" smtClean="0"/>
              <a:t>Guidelines:</a:t>
            </a:r>
            <a:br>
              <a:rPr lang="en-US" sz="4000" dirty="0" smtClean="0"/>
            </a:br>
            <a:r>
              <a:rPr lang="en-US" sz="4000" dirty="0" smtClean="0"/>
              <a:t>     Mathematical Induction Proofs</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Strong Induction</a:t>
            </a:r>
          </a:p>
          <a:p>
            <a:r>
              <a:rPr lang="en-US" dirty="0" smtClean="0"/>
              <a:t>Example Proofs using Strong Induction</a:t>
            </a:r>
          </a:p>
          <a:p>
            <a:r>
              <a:rPr lang="en-US" dirty="0" smtClean="0"/>
              <a:t>Using Strong Induction in Computational Geometry (</a:t>
            </a:r>
            <a:r>
              <a:rPr lang="en-US" i="1" dirty="0" smtClean="0"/>
              <a:t>we do not cover it</a:t>
            </a:r>
            <a:r>
              <a:rPr lang="en-US" dirty="0" smtClean="0"/>
              <a:t>)</a:t>
            </a:r>
          </a:p>
          <a:p>
            <a:r>
              <a:rPr lang="en-US" dirty="0" smtClean="0"/>
              <a:t>Well-Ordering Property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i="1" dirty="0" smtClean="0"/>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INDUCTIVE STEP: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Suppose we can reach the first and second rungs of an infinite ladder, and we know that if we can reach a rung, then we can reach two rungs higher. Prove that we can reach every rung.</a:t>
            </a:r>
          </a:p>
          <a:p>
            <a:pPr>
              <a:buNone/>
            </a:pPr>
            <a:r>
              <a:rPr lang="en-US" dirty="0" smtClean="0"/>
              <a:t>   (Try this with mathematical induction.)</a:t>
            </a:r>
          </a:p>
          <a:p>
            <a:pPr>
              <a:buNone/>
            </a:pPr>
            <a:r>
              <a:rPr lang="en-US" b="1" dirty="0" smtClean="0"/>
              <a:t>    Solution</a:t>
            </a:r>
            <a:r>
              <a:rPr lang="en-US" dirty="0" smtClean="0"/>
              <a:t>: Prove the result using strong induction.</a:t>
            </a:r>
          </a:p>
          <a:p>
            <a:pPr lvl="1"/>
            <a:r>
              <a:rPr lang="en-US" dirty="0" smtClean="0"/>
              <a:t>BASIS STEP: We can reach the first step.</a:t>
            </a:r>
          </a:p>
          <a:p>
            <a:pPr lvl="1"/>
            <a:r>
              <a:rPr lang="en-US" dirty="0" smtClean="0"/>
              <a:t>INDUCTIVE STEP:  The inductive hypothesis is that we can reach the first </a:t>
            </a:r>
            <a:r>
              <a:rPr lang="en-US" i="1" dirty="0" smtClean="0"/>
              <a:t>k</a:t>
            </a:r>
            <a:r>
              <a:rPr lang="en-US" dirty="0" smtClean="0"/>
              <a:t> rungs, for any </a:t>
            </a:r>
            <a:r>
              <a:rPr lang="en-US" i="1" dirty="0" smtClean="0"/>
              <a:t>k</a:t>
            </a:r>
            <a:r>
              <a:rPr lang="en-US" dirty="0" smtClean="0"/>
              <a:t> </a:t>
            </a:r>
            <a:r>
              <a:rPr lang="en-US" dirty="0" smtClean="0">
                <a:latin typeface="Cambria Math"/>
                <a:ea typeface="Cambria Math"/>
              </a:rPr>
              <a:t>≥ 2. We can reach the             (</a:t>
            </a:r>
            <a:r>
              <a:rPr lang="en-US" i="1" dirty="0" smtClean="0">
                <a:ea typeface="Cambria Math"/>
              </a:rPr>
              <a:t>k</a:t>
            </a:r>
            <a:r>
              <a:rPr lang="en-US" dirty="0" smtClean="0">
                <a:latin typeface="Cambria Math"/>
                <a:ea typeface="Cambria Math"/>
              </a:rPr>
              <a:t> + 1)</a:t>
            </a:r>
            <a:r>
              <a:rPr lang="en-US" dirty="0" err="1" smtClean="0">
                <a:latin typeface="Cambria Math"/>
                <a:ea typeface="Cambria Math"/>
              </a:rPr>
              <a:t>st</a:t>
            </a:r>
            <a:r>
              <a:rPr lang="en-US" dirty="0" smtClean="0">
                <a:latin typeface="Cambria Math"/>
                <a:ea typeface="Cambria Math"/>
              </a:rPr>
              <a:t> rung since we can reach the (</a:t>
            </a:r>
            <a:r>
              <a:rPr lang="en-US" i="1" dirty="0" smtClean="0">
                <a:ea typeface="Cambria Math"/>
              </a:rPr>
              <a:t>k</a:t>
            </a:r>
            <a:r>
              <a:rPr lang="en-US" dirty="0" smtClean="0">
                <a:latin typeface="Cambria Math"/>
                <a:ea typeface="Cambria Math"/>
              </a:rPr>
              <a:t> − 1)</a:t>
            </a:r>
            <a:r>
              <a:rPr lang="en-US" dirty="0" err="1" smtClean="0">
                <a:latin typeface="Cambria Math"/>
                <a:ea typeface="Cambria Math"/>
              </a:rPr>
              <a:t>st</a:t>
            </a:r>
            <a:r>
              <a:rPr lang="en-US" dirty="0" smtClean="0">
                <a:latin typeface="Cambria Math"/>
                <a:ea typeface="Cambria Math"/>
              </a:rPr>
              <a:t> rung by the inductive hypothesis.</a:t>
            </a:r>
          </a:p>
          <a:p>
            <a:pPr lvl="1"/>
            <a:r>
              <a:rPr lang="en-US" dirty="0" smtClean="0">
                <a:latin typeface="Cambria Math"/>
                <a:ea typeface="Cambria Math"/>
              </a:rPr>
              <a:t>Hence, we can reach all rungs of the ladder. </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r>
              <a:rPr lang="en-US" dirty="0" smtClean="0"/>
              <a:t>We can always use strong induction instead of  mathematical induction. But there is no reason to use it if it is simpler to use mathematical induction. (</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mathematical induction, strong induction, and the well-ordering property are all equivalent.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a:p>
            <a:r>
              <a:rPr lang="en-US" dirty="0" smtClean="0"/>
              <a:t>Sometimes it is clear how to proceed using one of the three methods, but not the other two.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dirty="0" smtClean="0"/>
              <a:t>INDUCTIVE STEP: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the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dirty="0" smtClean="0"/>
              <a:t>INDUCTIVE STEP: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1792"/>
          </a:xfrm>
        </p:spPr>
        <p:txBody>
          <a:bodyPr>
            <a:noAutofit/>
          </a:bodyPr>
          <a:lstStyle/>
          <a:p>
            <a:r>
              <a:rPr lang="en-US" sz="4000" dirty="0" smtClean="0"/>
              <a:t>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Theorem</a:t>
            </a:r>
            <a:r>
              <a:rPr lang="en-US" dirty="0" smtClean="0"/>
              <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Proof:</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dirty="0" smtClean="0"/>
              <a:t>INDUCTIVE STEP: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By the inductive hypothesis a and b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Well-ordering property</a:t>
            </a:r>
            <a:r>
              <a:rPr lang="en-US" dirty="0" smtClean="0"/>
              <a:t>: Every 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r>
              <a:rPr lang="en-US" dirty="0" smtClean="0"/>
              <a:t>Generalized Induction</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dirty="0" smtClean="0"/>
              <a:t>BASIS STEP: Specify the value of the function at zero.</a:t>
            </a:r>
          </a:p>
          <a:p>
            <a:pPr lvl="1"/>
            <a:r>
              <a:rPr lang="en-US" dirty="0" smtClean="0"/>
              <a:t>RECURSIVE STEP: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 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smtClean="0"/>
              <a:t>Recursively Defined Functions</a:t>
            </a:r>
            <a:endParaRPr lang="en-US" dirty="0"/>
          </a:p>
        </p:txBody>
      </p:sp>
      <p:sp>
        <p:nvSpPr>
          <p:cNvPr id="3" name="Content Placeholder 2"/>
          <p:cNvSpPr>
            <a:spLocks noGrp="1"/>
          </p:cNvSpPr>
          <p:nvPr>
            <p:ph idx="1"/>
          </p:nvPr>
        </p:nvSpPr>
        <p:spPr>
          <a:xfrm>
            <a:off x="590550" y="1219200"/>
            <a:ext cx="8229600" cy="3779520"/>
          </a:xfrm>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a:t>
            </a:r>
            <a:endParaRPr lang="en-US" dirty="0" smtClean="0">
              <a:latin typeface="Cambria Math"/>
              <a:ea typeface="Cambria Math"/>
            </a:endParaRPr>
          </a:p>
          <a:p>
            <a:pPr lvl="2"/>
            <a:endParaRPr lang="en-US" dirty="0" smtClean="0"/>
          </a:p>
          <a:p>
            <a:endParaRPr lang="en-US" dirty="0"/>
          </a:p>
        </p:txBody>
      </p:sp>
      <p:sp>
        <p:nvSpPr>
          <p:cNvPr id="4" name="Rectangle 3"/>
          <p:cNvSpPr/>
          <p:nvPr/>
        </p:nvSpPr>
        <p:spPr>
          <a:xfrm>
            <a:off x="838200" y="4800600"/>
            <a:ext cx="4572000" cy="923330"/>
          </a:xfrm>
          <a:prstGeom prst="rect">
            <a:avLst/>
          </a:prstGeom>
        </p:spPr>
        <p:txBody>
          <a:bodyPr>
            <a:spAutoFit/>
          </a:bodyPr>
          <a:lstStyle/>
          <a:p>
            <a:pPr>
              <a:buNone/>
            </a:pPr>
            <a:r>
              <a:rPr lang="en-US" b="1" dirty="0"/>
              <a:t>Solution</a:t>
            </a:r>
            <a:r>
              <a:rPr lang="en-US" dirty="0"/>
              <a:t>:</a:t>
            </a:r>
          </a:p>
          <a:p>
            <a:pPr marL="971550" lvl="1" indent="-514350">
              <a:buNone/>
            </a:pP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smtClean="0"/>
              <a:t>In Chapter 8, the Fibonacci numbers are used to model population growth of rabbits. This was an application described by Fibonacci himself.</a:t>
            </a:r>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Recursive definitions </a:t>
            </a:r>
            <a:r>
              <a:rPr lang="en-US" dirty="0" smtClean="0"/>
              <a:t>of sets have two parts:</a:t>
            </a:r>
          </a:p>
          <a:p>
            <a:pPr lvl="1"/>
            <a:r>
              <a:rPr lang="en-US" dirty="0" smtClean="0"/>
              <a:t>The </a:t>
            </a:r>
            <a:r>
              <a:rPr lang="en-US" i="1" dirty="0" smtClean="0"/>
              <a:t>basis step </a:t>
            </a:r>
            <a:r>
              <a:rPr lang="en-US" dirty="0" smtClean="0"/>
              <a:t>specifies an initial collection of elements.</a:t>
            </a:r>
          </a:p>
          <a:p>
            <a:pPr lvl="1"/>
            <a:r>
              <a:rPr lang="en-US" dirty="0" smtClean="0"/>
              <a:t>The </a:t>
            </a:r>
            <a:r>
              <a:rPr lang="en-US" i="1" dirty="0" smtClean="0"/>
              <a:t>recursive step </a:t>
            </a:r>
            <a:r>
              <a:rPr lang="en-US" dirty="0" smtClean="0"/>
              <a:t>gives the rules for forming new elements in the set from those already known to be in the set.</a:t>
            </a:r>
          </a:p>
          <a:p>
            <a:r>
              <a:rPr lang="en-US" dirty="0" smtClean="0"/>
              <a:t>Sometimes the recursive definition has an </a:t>
            </a:r>
            <a:r>
              <a:rPr lang="en-US" i="1" dirty="0" smtClean="0"/>
              <a:t>exclusion rule</a:t>
            </a:r>
            <a:r>
              <a:rPr lang="en-US" dirty="0" smtClean="0"/>
              <a:t>, which specifies that the set contains nothing other than those elements specified in the basis step and generated by applications of the rules in the recursive step. </a:t>
            </a:r>
          </a:p>
          <a:p>
            <a:r>
              <a:rPr lang="en-US" dirty="0" smtClean="0"/>
              <a:t>We will always assume that the exclusion rule holds, even if it is not explicitly mentioned. </a:t>
            </a:r>
          </a:p>
          <a:p>
            <a:r>
              <a:rPr lang="en-US" dirty="0" smtClean="0"/>
              <a:t>We will later develop a form of induction, called </a:t>
            </a:r>
            <a:r>
              <a:rPr lang="en-US" i="1" dirty="0" smtClean="0"/>
              <a:t>structural induction</a:t>
            </a:r>
            <a:r>
              <a:rPr lang="en-US" dirty="0" smtClean="0"/>
              <a:t>, to prove results about recursively defined sets.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Mathematical Induction</a:t>
            </a:r>
          </a:p>
          <a:p>
            <a:r>
              <a:rPr lang="en-US" dirty="0" smtClean="0"/>
              <a:t>Examples of Proof by Mathematical Induction</a:t>
            </a:r>
          </a:p>
          <a:p>
            <a:r>
              <a:rPr lang="en-US" dirty="0" smtClean="0"/>
              <a:t>Mistaken Proofs by Mathematical Induction</a:t>
            </a:r>
          </a:p>
          <a:p>
            <a:r>
              <a:rPr lang="en-US" dirty="0" smtClean="0"/>
              <a:t>Guidelines for Proofs by Mathematical Induction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dirty="0" smtClean="0"/>
              <a:t>RECURSIVE STEP: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0 </a:t>
            </a:r>
            <a:r>
              <a:rPr lang="en-US" dirty="0" smtClean="0">
                <a:latin typeface="Cambria Math"/>
                <a:ea typeface="Cambria Math"/>
              </a:rPr>
              <a:t>∊</a:t>
            </a:r>
            <a:r>
              <a:rPr lang="en-US" dirty="0" smtClean="0"/>
              <a:t> </a:t>
            </a:r>
            <a:r>
              <a:rPr lang="en-US" b="1" dirty="0" smtClean="0"/>
              <a:t>N.</a:t>
            </a:r>
          </a:p>
          <a:p>
            <a:pPr marL="971550" lvl="1" indent="-514350">
              <a:buNone/>
            </a:pPr>
            <a:r>
              <a:rPr lang="en-US" dirty="0" smtClean="0"/>
              <a:t>RECURSIVE STEP: 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a:t>
            </a:r>
            <a:r>
              <a:rPr lang="en-US" b="1" dirty="0" smtClean="0"/>
              <a:t>  </a:t>
            </a:r>
            <a:r>
              <a:rPr lang="en-US" dirty="0" smtClean="0"/>
              <a:t>The set  </a:t>
            </a:r>
            <a:r>
              <a:rPr lang="el-GR" dirty="0" smtClean="0"/>
              <a:t>Σ</a:t>
            </a:r>
            <a:r>
              <a:rPr lang="en-US" dirty="0" smtClean="0"/>
              <a:t>* of </a:t>
            </a:r>
            <a:r>
              <a:rPr lang="en-US" i="1" dirty="0" smtClean="0"/>
              <a:t>strings</a:t>
            </a:r>
            <a:r>
              <a:rPr lang="en-US" dirty="0" smtClean="0"/>
              <a:t> over the alphabet </a:t>
            </a:r>
            <a:r>
              <a:rPr lang="el-GR" dirty="0" smtClean="0"/>
              <a:t>Σ</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t>
            </a:r>
            <a:r>
              <a:rPr lang="el-GR" dirty="0" smtClean="0"/>
              <a:t>λ</a:t>
            </a:r>
            <a:r>
              <a:rPr lang="en-US" dirty="0" smtClean="0"/>
              <a:t> is the empty string)</a:t>
            </a:r>
            <a:endParaRPr lang="en-US" i="1" dirty="0" smtClean="0"/>
          </a:p>
          <a:p>
            <a:pPr marL="971550" lvl="1" indent="-514350">
              <a:buNone/>
            </a:pPr>
            <a:r>
              <a:rPr lang="en-US" dirty="0" smtClean="0"/>
              <a:t>RECURSIVE STEP: If </a:t>
            </a:r>
            <a:r>
              <a:rPr lang="en-US" i="1" dirty="0" smtClean="0"/>
              <a:t>w</a:t>
            </a:r>
            <a:r>
              <a:rPr lang="en-US" dirty="0" smtClean="0"/>
              <a:t> is in </a:t>
            </a:r>
            <a:r>
              <a:rPr lang="el-GR" dirty="0" smtClean="0"/>
              <a:t>Σ</a:t>
            </a:r>
            <a:r>
              <a:rPr lang="en-US" dirty="0" smtClean="0"/>
              <a:t>*</a:t>
            </a:r>
            <a:r>
              <a:rPr lang="en-US" i="1" dirty="0" smtClean="0"/>
              <a:t> </a:t>
            </a:r>
            <a:r>
              <a:rPr lang="en-US" dirty="0" smtClean="0"/>
              <a:t>and</a:t>
            </a:r>
            <a:r>
              <a:rPr lang="en-US" i="1" dirty="0" smtClean="0"/>
              <a:t> x </a:t>
            </a:r>
            <a:r>
              <a:rPr lang="en-US" dirty="0" smtClean="0"/>
              <a:t>is in </a:t>
            </a:r>
            <a:r>
              <a:rPr lang="el-GR" dirty="0" smtClean="0"/>
              <a:t>Σ</a:t>
            </a:r>
            <a:r>
              <a:rPr lang="en-US" i="1" dirty="0" smtClean="0"/>
              <a:t>,                   </a:t>
            </a:r>
            <a:r>
              <a:rPr lang="en-US" dirty="0" smtClean="0"/>
              <a:t>then</a:t>
            </a:r>
            <a:r>
              <a:rPr lang="en-US" i="1" dirty="0" smtClean="0"/>
              <a:t> </a:t>
            </a:r>
            <a:r>
              <a:rPr lang="en-US" i="1" dirty="0" err="1" smtClean="0"/>
              <a:t>wx</a:t>
            </a:r>
            <a:r>
              <a:rPr lang="en-US" i="1" dirty="0" smtClean="0"/>
              <a:t> </a:t>
            </a:r>
            <a:r>
              <a:rPr lang="en-US" dirty="0" smtClean="0">
                <a:sym typeface="Symbol"/>
              </a:rPr>
              <a:t></a:t>
            </a:r>
            <a:r>
              <a:rPr lang="en-US" dirty="0" smtClean="0"/>
              <a:t> </a:t>
            </a:r>
            <a:r>
              <a:rPr lang="el-GR" dirty="0" smtClean="0"/>
              <a:t>Σ</a:t>
            </a:r>
            <a:r>
              <a:rPr lang="en-US" dirty="0" smtClean="0"/>
              <a:t>*</a:t>
            </a:r>
            <a:r>
              <a:rPr lang="en-US" i="1" dirty="0" smtClean="0"/>
              <a:t>.</a:t>
            </a:r>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 the strings in </a:t>
            </a:r>
            <a:r>
              <a:rPr lang="en-US" dirty="0" smtClean="0">
                <a:sym typeface="Symbol"/>
              </a:rPr>
              <a:t>in </a:t>
            </a:r>
            <a:r>
              <a:rPr lang="el-GR" dirty="0" smtClean="0"/>
              <a:t>Σ</a:t>
            </a:r>
            <a:r>
              <a:rPr lang="en-US" dirty="0" smtClean="0"/>
              <a:t>*</a:t>
            </a:r>
            <a:r>
              <a:rPr lang="en-US" i="1" dirty="0" smtClean="0"/>
              <a:t> </a:t>
            </a:r>
            <a:r>
              <a:rPr lang="en-US" dirty="0" smtClean="0"/>
              <a:t>are the set of all bit strings, </a:t>
            </a:r>
            <a:r>
              <a:rPr lang="el-GR" dirty="0" smtClean="0"/>
              <a:t>λ</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1, 00</a:t>
            </a:r>
            <a:r>
              <a:rPr lang="en-US" dirty="0" smtClean="0"/>
              <a:t>,</a:t>
            </a:r>
            <a:r>
              <a:rPr lang="en-US" dirty="0" smtClean="0">
                <a:latin typeface="Cambria Math" pitchFamily="18" charset="0"/>
                <a:ea typeface="Cambria Math" pitchFamily="18" charset="0"/>
              </a:rPr>
              <a:t>01,10, 11, etc.</a:t>
            </a:r>
            <a:endParaRPr lang="en-US" dirty="0" smtClean="0"/>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i="1" dirty="0" err="1" smtClean="0">
                <a:ea typeface="Cambria Math" pitchFamily="18" charset="0"/>
              </a:rPr>
              <a:t>a</a:t>
            </a:r>
            <a:r>
              <a:rPr lang="en-US" dirty="0" err="1" smtClean="0"/>
              <a:t>,</a:t>
            </a:r>
            <a:r>
              <a:rPr lang="en-US" i="1" dirty="0" err="1" smtClean="0">
                <a:ea typeface="Cambria Math" pitchFamily="18" charset="0"/>
              </a:rPr>
              <a:t>b</a:t>
            </a:r>
            <a:r>
              <a:rPr lang="en-US" dirty="0" smtClean="0"/>
              <a:t>}, show that </a:t>
            </a:r>
            <a:r>
              <a:rPr lang="en-US" i="1" dirty="0" err="1" smtClean="0"/>
              <a:t>aab</a:t>
            </a:r>
            <a:r>
              <a:rPr lang="en-US" dirty="0" smtClean="0"/>
              <a:t> is in </a:t>
            </a:r>
            <a:r>
              <a:rPr lang="el-GR" dirty="0" smtClean="0"/>
              <a:t>Σ</a:t>
            </a:r>
            <a:r>
              <a:rPr lang="en-US" dirty="0" smtClean="0"/>
              <a:t>*</a:t>
            </a:r>
            <a:r>
              <a:rPr lang="en-US" dirty="0" smtClean="0">
                <a:latin typeface="Cambria Math" pitchFamily="18" charset="0"/>
                <a:ea typeface="Cambria Math" pitchFamily="18" charset="0"/>
              </a:rPr>
              <a:t>.</a:t>
            </a:r>
          </a:p>
          <a:p>
            <a:pPr lvl="1"/>
            <a:r>
              <a:rPr lang="en-US" dirty="0" smtClean="0">
                <a:latin typeface="Cambria Math" pitchFamily="18" charset="0"/>
                <a:ea typeface="Cambria Math" pitchFamily="18" charset="0"/>
              </a:rPr>
              <a:t>Since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smtClean="0"/>
              <a:t>a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smtClean="0">
                <a:ea typeface="Cambria Math" pitchFamily="18" charset="0"/>
              </a:rPr>
              <a:t>a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err="1" smtClean="0">
                <a:ea typeface="Cambria Math" pitchFamily="18" charset="0"/>
              </a:rPr>
              <a:t>aa</a:t>
            </a:r>
            <a:r>
              <a:rPr lang="en-US" i="1" dirty="0" smtClean="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b</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aab</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endParaRPr lang="en-US" dirty="0" smtClean="0"/>
          </a:p>
          <a:p>
            <a:pPr lvl="1"/>
            <a:endParaRPr lang="en-US" dirty="0" smtClean="0"/>
          </a:p>
          <a:p>
            <a:pPr marL="571500" indent="-514350">
              <a:buNone/>
            </a:pPr>
            <a:endParaRPr lang="en-US" i="1" dirty="0" smtClean="0">
              <a:sym typeface="Symbol"/>
            </a:endParaRPr>
          </a:p>
          <a:p>
            <a:pPr marL="571500" indent="-514350">
              <a:buNone/>
            </a:pPr>
            <a:endParaRPr lang="en-US" i="1" dirty="0" smtClean="0"/>
          </a:p>
          <a:p>
            <a:pPr marL="571500" indent="-514350"/>
            <a:endParaRPr lang="en-US" dirty="0" smtClean="0">
              <a:sym typeface="Symbo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Concatenation</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Two strings can be combined via the operation of </a:t>
            </a:r>
            <a:r>
              <a:rPr lang="en-US" i="1" dirty="0" smtClean="0"/>
              <a:t>concatenation</a:t>
            </a:r>
            <a:r>
              <a:rPr lang="en-US" dirty="0" smtClean="0"/>
              <a:t>. Let </a:t>
            </a:r>
            <a:r>
              <a:rPr lang="el-GR" dirty="0" smtClean="0"/>
              <a:t>Σ</a:t>
            </a:r>
            <a:r>
              <a:rPr lang="en-US" dirty="0" smtClean="0"/>
              <a:t> be a set of symbols and </a:t>
            </a:r>
            <a:r>
              <a:rPr lang="el-GR" dirty="0" smtClean="0"/>
              <a:t>Σ</a:t>
            </a:r>
            <a:r>
              <a:rPr lang="en-US" dirty="0" smtClean="0"/>
              <a:t>* be the set of strings formed from the symbols in </a:t>
            </a:r>
            <a:r>
              <a:rPr lang="el-GR" dirty="0" smtClean="0"/>
              <a:t>Σ</a:t>
            </a:r>
            <a:r>
              <a:rPr lang="en-US" dirty="0" smtClean="0"/>
              <a:t>. We can define the concatenation of two strings, denoted by </a:t>
            </a:r>
            <a:r>
              <a:rPr lang="en-US" dirty="0" smtClean="0">
                <a:latin typeface="Cambria Math"/>
                <a:ea typeface="Cambria Math"/>
              </a:rPr>
              <a:t>∙, </a:t>
            </a:r>
            <a:r>
              <a:rPr lang="en-US" dirty="0" smtClean="0">
                <a:ea typeface="Cambria Math"/>
              </a:rPr>
              <a:t>recursively as follows.</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If </a:t>
            </a:r>
            <a:r>
              <a:rPr lang="en-US" i="1" dirty="0" smtClean="0"/>
              <a:t>w </a:t>
            </a:r>
            <a:r>
              <a:rPr lang="en-US" dirty="0" smtClean="0">
                <a:sym typeface="Symbol"/>
              </a:rPr>
              <a:t></a:t>
            </a:r>
            <a:r>
              <a:rPr lang="en-US" dirty="0" smtClean="0"/>
              <a:t> </a:t>
            </a:r>
            <a:r>
              <a:rPr lang="el-GR" dirty="0" smtClean="0"/>
              <a:t>Σ</a:t>
            </a:r>
            <a:r>
              <a:rPr lang="en-US" dirty="0" smtClean="0"/>
              <a:t>*</a:t>
            </a:r>
            <a:r>
              <a:rPr lang="en-US" i="1" dirty="0" smtClean="0"/>
              <a:t>, </a:t>
            </a:r>
            <a:r>
              <a:rPr lang="en-US" dirty="0" smtClean="0"/>
              <a:t>then</a:t>
            </a:r>
            <a:r>
              <a:rPr lang="en-US" i="1" dirty="0" smtClean="0"/>
              <a:t> w</a:t>
            </a:r>
            <a:r>
              <a:rPr lang="en-US" dirty="0" smtClean="0">
                <a:latin typeface="Cambria Math"/>
                <a:ea typeface="Cambria Math"/>
              </a:rPr>
              <a:t> ∙</a:t>
            </a:r>
            <a:r>
              <a:rPr lang="el-GR" dirty="0" smtClean="0"/>
              <a:t> λ</a:t>
            </a:r>
            <a:r>
              <a:rPr lang="en-US" dirty="0" smtClean="0"/>
              <a:t>= </a:t>
            </a:r>
            <a:r>
              <a:rPr lang="en-US" i="1" dirty="0" smtClean="0"/>
              <a:t>w</a:t>
            </a:r>
            <a:r>
              <a:rPr lang="en-US" b="1" dirty="0" smtClean="0"/>
              <a:t>.</a:t>
            </a:r>
          </a:p>
          <a:p>
            <a:pPr marL="971550" lvl="1" indent="-514350">
              <a:buNone/>
            </a:pPr>
            <a:r>
              <a:rPr lang="en-US" dirty="0" smtClean="0"/>
              <a:t>RECURSIVE STEP: </a:t>
            </a:r>
            <a:r>
              <a:rPr lang="en-US" dirty="0" smtClean="0">
                <a:latin typeface="Cambria Math" pitchFamily="18" charset="0"/>
                <a:ea typeface="Cambria Math" pitchFamily="18" charset="0"/>
              </a:rPr>
              <a:t>If </a:t>
            </a:r>
            <a:r>
              <a:rPr lang="en-US" i="1" dirty="0" smtClean="0"/>
              <a:t>w</a:t>
            </a:r>
            <a:r>
              <a:rPr lang="en-US" baseline="-25000" dirty="0" smtClean="0">
                <a:latin typeface="Cambria Math" pitchFamily="18" charset="0"/>
                <a:ea typeface="Cambria Math" pitchFamily="18" charset="0"/>
              </a:rPr>
              <a:t>1</a:t>
            </a:r>
            <a:r>
              <a:rPr lang="en-US" i="1" dirty="0" smtClean="0"/>
              <a:t> </a:t>
            </a:r>
            <a:r>
              <a:rPr lang="en-US" dirty="0" smtClean="0">
                <a:sym typeface="Symbol"/>
              </a:rPr>
              <a:t></a:t>
            </a:r>
            <a:r>
              <a:rPr lang="en-US" dirty="0" smtClean="0"/>
              <a:t> </a:t>
            </a:r>
            <a:r>
              <a:rPr lang="el-GR" dirty="0" smtClean="0"/>
              <a:t>Σ</a:t>
            </a:r>
            <a:r>
              <a:rPr lang="en-US" dirty="0" smtClean="0"/>
              <a:t>* and</a:t>
            </a:r>
            <a:r>
              <a:rPr lang="en-US" i="1" dirty="0" smtClean="0"/>
              <a:t> w</a:t>
            </a:r>
            <a:r>
              <a:rPr lang="en-US" baseline="-25000" dirty="0" smtClean="0">
                <a:latin typeface="Cambria Math" pitchFamily="18" charset="0"/>
                <a:ea typeface="Cambria Math" pitchFamily="18" charset="0"/>
              </a:rPr>
              <a:t>2</a:t>
            </a:r>
            <a:r>
              <a:rPr lang="en-US" i="1" dirty="0" smtClean="0"/>
              <a:t> </a:t>
            </a:r>
            <a:r>
              <a:rPr lang="en-US" dirty="0" smtClean="0">
                <a:sym typeface="Symbol"/>
              </a:rPr>
              <a:t></a:t>
            </a:r>
            <a:r>
              <a:rPr lang="en-US" dirty="0" smtClean="0"/>
              <a:t> </a:t>
            </a:r>
            <a:r>
              <a:rPr lang="el-GR" dirty="0" smtClean="0"/>
              <a:t>Σ</a:t>
            </a:r>
            <a:r>
              <a:rPr lang="en-US" dirty="0" smtClean="0"/>
              <a:t>* and x</a:t>
            </a:r>
            <a:r>
              <a:rPr lang="en-US" dirty="0" smtClean="0">
                <a:sym typeface="Symbol"/>
              </a:rPr>
              <a:t> </a:t>
            </a:r>
            <a:r>
              <a:rPr lang="en-US" dirty="0" smtClean="0"/>
              <a:t> </a:t>
            </a:r>
            <a:r>
              <a:rPr lang="el-GR" dirty="0" smtClean="0"/>
              <a:t>Σ</a:t>
            </a:r>
            <a:r>
              <a:rPr lang="en-US" i="1" dirty="0" smtClean="0"/>
              <a:t>, </a:t>
            </a:r>
            <a:r>
              <a:rPr lang="en-US" dirty="0" smtClean="0"/>
              <a:t>then</a:t>
            </a:r>
            <a:r>
              <a:rPr lang="en-US" i="1" dirty="0" smtClean="0"/>
              <a:t> w</a:t>
            </a:r>
            <a:r>
              <a:rPr lang="en-US" baseline="-25000" dirty="0">
                <a:latin typeface="Cambria Math" pitchFamily="18" charset="0"/>
                <a:ea typeface="Cambria Math" pitchFamily="18" charset="0"/>
              </a:rPr>
              <a:t>1</a:t>
            </a:r>
            <a:r>
              <a:rPr lang="en-US" dirty="0" smtClean="0">
                <a:latin typeface="Cambria Math"/>
                <a:ea typeface="Cambria Math"/>
              </a:rPr>
              <a:t> ∙</a:t>
            </a:r>
            <a:r>
              <a:rPr lang="el-GR" dirty="0" smtClean="0"/>
              <a:t> </a:t>
            </a:r>
            <a:r>
              <a:rPr lang="en-US" dirty="0" smtClean="0"/>
              <a:t>(</a:t>
            </a:r>
            <a:r>
              <a:rPr lang="en-US" i="1" dirty="0" smtClean="0"/>
              <a:t>w</a:t>
            </a:r>
            <a:r>
              <a:rPr lang="en-US" baseline="-25000" dirty="0" smtClean="0">
                <a:latin typeface="Cambria Math" pitchFamily="18" charset="0"/>
                <a:ea typeface="Cambria Math" pitchFamily="18" charset="0"/>
              </a:rPr>
              <a:t>2 </a:t>
            </a:r>
            <a:r>
              <a:rPr lang="en-US" i="1" dirty="0" smtClean="0"/>
              <a:t>x</a:t>
            </a:r>
            <a:r>
              <a:rPr lang="en-US" dirty="0" smtClean="0"/>
              <a:t>)=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a:t>
            </a:r>
            <a:r>
              <a:rPr lang="en-US" i="1" dirty="0" smtClean="0"/>
              <a:t>x</a:t>
            </a:r>
            <a:r>
              <a:rPr lang="en-US" b="1" dirty="0" smtClean="0"/>
              <a:t>.</a:t>
            </a:r>
            <a:endParaRPr lang="en-US" dirty="0" smtClean="0"/>
          </a:p>
          <a:p>
            <a:r>
              <a:rPr lang="en-US" dirty="0" smtClean="0"/>
              <a:t>Often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  is written as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a:t>
            </a:r>
            <a:r>
              <a:rPr lang="en-US" dirty="0" smtClean="0"/>
              <a:t>.</a:t>
            </a:r>
          </a:p>
          <a:p>
            <a:r>
              <a:rPr lang="en-US" dirty="0" smtClean="0"/>
              <a:t>If </a:t>
            </a:r>
            <a:r>
              <a:rPr lang="en-US" i="1" dirty="0" smtClean="0"/>
              <a:t>w</a:t>
            </a:r>
            <a:r>
              <a:rPr lang="en-US" baseline="-25000" dirty="0" smtClean="0">
                <a:latin typeface="Cambria Math" pitchFamily="18" charset="0"/>
                <a:ea typeface="Cambria Math" pitchFamily="18" charset="0"/>
              </a:rPr>
              <a:t>1  </a:t>
            </a:r>
            <a:r>
              <a:rPr lang="en-US" dirty="0" smtClean="0"/>
              <a:t>= </a:t>
            </a:r>
            <a:r>
              <a:rPr lang="en-US" i="1" dirty="0" err="1" smtClean="0"/>
              <a:t>abra</a:t>
            </a:r>
            <a:r>
              <a:rPr lang="en-US" dirty="0" smtClean="0"/>
              <a:t>  and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err="1" smtClean="0"/>
              <a:t>cadabra</a:t>
            </a:r>
            <a:r>
              <a:rPr lang="en-US" dirty="0" smtClean="0"/>
              <a:t>, the concatenation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smtClean="0"/>
              <a:t>abracadabra.</a:t>
            </a:r>
            <a:endParaRPr lang="en-US"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a String</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a:t>
            </a:r>
            <a:r>
              <a:rPr lang="en-US" i="1" dirty="0" smtClean="0"/>
              <a:t>l</a:t>
            </a:r>
            <a:r>
              <a:rPr lang="en-US" dirty="0" smtClean="0"/>
              <a:t>(</a:t>
            </a:r>
            <a:r>
              <a:rPr lang="en-US" i="1" dirty="0" smtClean="0"/>
              <a:t>w</a:t>
            </a:r>
            <a:r>
              <a:rPr lang="en-US" dirty="0" smtClean="0"/>
              <a:t>), the length of the string </a:t>
            </a:r>
            <a:r>
              <a:rPr lang="en-US" i="1" dirty="0" smtClean="0"/>
              <a:t>w</a:t>
            </a:r>
            <a:r>
              <a:rPr lang="en-US" dirty="0" smtClean="0"/>
              <a:t>.</a:t>
            </a:r>
          </a:p>
          <a:p>
            <a:pPr>
              <a:buNone/>
            </a:pPr>
            <a:r>
              <a:rPr lang="en-US" b="1" dirty="0" smtClean="0"/>
              <a:t>   Solution</a:t>
            </a:r>
            <a:r>
              <a:rPr lang="en-US" dirty="0" smtClean="0"/>
              <a:t>: The length of a string can be recursively defined by:</a:t>
            </a:r>
          </a:p>
          <a:p>
            <a:pPr lvl="1">
              <a:buNone/>
            </a:pPr>
            <a:r>
              <a:rPr lang="en-US" i="1" dirty="0" smtClean="0"/>
              <a:t>l</a:t>
            </a:r>
            <a:r>
              <a:rPr lang="en-US" dirty="0" smtClean="0"/>
              <a:t>(</a:t>
            </a:r>
            <a:r>
              <a:rPr lang="en-US" i="1" dirty="0">
                <a:latin typeface="Cambria Math"/>
                <a:ea typeface="Cambria Math"/>
              </a:rPr>
              <a:t>λ</a:t>
            </a:r>
            <a:r>
              <a:rPr lang="en-US" dirty="0" smtClean="0"/>
              <a:t>) = </a:t>
            </a:r>
            <a:r>
              <a:rPr lang="en-US" dirty="0" smtClean="0">
                <a:latin typeface="Cambria Math" pitchFamily="18" charset="0"/>
                <a:ea typeface="Cambria Math" pitchFamily="18" charset="0"/>
              </a:rPr>
              <a:t>0</a:t>
            </a:r>
            <a:r>
              <a:rPr lang="en-US" dirty="0" smtClean="0"/>
              <a:t>;</a:t>
            </a:r>
          </a:p>
          <a:p>
            <a:pPr lvl="1">
              <a:buNone/>
            </a:pPr>
            <a:r>
              <a:rPr lang="en-US" i="1" dirty="0" smtClean="0"/>
              <a:t>l</a:t>
            </a:r>
            <a:r>
              <a:rPr lang="en-US" dirty="0" smtClean="0"/>
              <a:t>(</a:t>
            </a:r>
            <a:r>
              <a:rPr lang="en-US" i="1" dirty="0" err="1" smtClean="0"/>
              <a:t>wx</a:t>
            </a:r>
            <a:r>
              <a:rPr lang="en-US" dirty="0" smtClean="0"/>
              <a:t>) = </a:t>
            </a:r>
            <a:r>
              <a:rPr lang="en-US" i="1" dirty="0" smtClean="0"/>
              <a:t>l</a:t>
            </a:r>
            <a:r>
              <a:rPr lang="en-US" dirty="0" smtClean="0"/>
              <a:t>(</a:t>
            </a:r>
            <a:r>
              <a:rPr lang="en-US" i="1" dirty="0" smtClean="0"/>
              <a:t>w</a:t>
            </a:r>
            <a:r>
              <a:rPr lang="en-US" dirty="0" smtClean="0"/>
              <a:t>) + </a:t>
            </a:r>
            <a:r>
              <a:rPr lang="en-US" dirty="0" smtClean="0">
                <a:latin typeface="Cambria Math" pitchFamily="18" charset="0"/>
                <a:ea typeface="Cambria Math" pitchFamily="18" charset="0"/>
              </a:rPr>
              <a:t>1 </a:t>
            </a:r>
            <a:r>
              <a:rPr lang="en-US" dirty="0" smtClean="0">
                <a:ea typeface="Cambria Math" pitchFamily="18" charset="0"/>
              </a:rPr>
              <a:t>if </a:t>
            </a:r>
            <a:r>
              <a:rPr lang="en-US" i="1" dirty="0" smtClean="0"/>
              <a:t>w </a:t>
            </a:r>
            <a:r>
              <a:rPr lang="en-US" dirty="0" smtClean="0">
                <a:latin typeface="Cambria Math"/>
                <a:ea typeface="Cambria Math"/>
              </a:rPr>
              <a:t>∊</a:t>
            </a:r>
            <a:r>
              <a:rPr lang="en-US" dirty="0" smtClean="0"/>
              <a:t> </a:t>
            </a:r>
            <a:r>
              <a:rPr lang="el-GR" dirty="0" smtClean="0"/>
              <a:t>Σ</a:t>
            </a:r>
            <a:r>
              <a:rPr lang="en-US" dirty="0" smtClean="0"/>
              <a:t>* and </a:t>
            </a:r>
            <a:r>
              <a:rPr lang="en-US" i="1" dirty="0" smtClean="0"/>
              <a:t>x</a:t>
            </a:r>
            <a:r>
              <a:rPr lang="en-US" dirty="0" smtClean="0">
                <a:sym typeface="Symbol"/>
              </a:rPr>
              <a:t> </a:t>
            </a:r>
            <a:r>
              <a:rPr lang="en-US" dirty="0" smtClean="0">
                <a:latin typeface="Cambria Math"/>
                <a:ea typeface="Cambria Math"/>
              </a:rPr>
              <a:t>∊</a:t>
            </a:r>
            <a:r>
              <a:rPr lang="en-US" dirty="0" smtClean="0"/>
              <a:t> </a:t>
            </a:r>
            <a:r>
              <a:rPr lang="el-GR" dirty="0" smtClean="0"/>
              <a:t>Σ</a:t>
            </a:r>
            <a:r>
              <a:rPr lang="en-US" i="1" dirty="0" smtClean="0"/>
              <a: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07" y="228600"/>
            <a:ext cx="8229600" cy="762000"/>
          </a:xfrm>
        </p:spPr>
        <p:txBody>
          <a:bodyPr>
            <a:normAutofit fontScale="90000"/>
          </a:bodyPr>
          <a:lstStyle/>
          <a:p>
            <a:r>
              <a:rPr lang="en-US" dirty="0" smtClean="0"/>
              <a:t>Balanced Parentheses</a:t>
            </a:r>
            <a:endParaRPr lang="en-US" dirty="0"/>
          </a:p>
        </p:txBody>
      </p:sp>
      <p:sp>
        <p:nvSpPr>
          <p:cNvPr id="3" name="Content Placeholder 2"/>
          <p:cNvSpPr>
            <a:spLocks noGrp="1"/>
          </p:cNvSpPr>
          <p:nvPr>
            <p:ph idx="1"/>
          </p:nvPr>
        </p:nvSpPr>
        <p:spPr>
          <a:xfrm>
            <a:off x="381000" y="1219200"/>
            <a:ext cx="8229600" cy="4389120"/>
          </a:xfrm>
        </p:spPr>
        <p:txBody>
          <a:bodyPr/>
          <a:lstStyle/>
          <a:p>
            <a:pPr>
              <a:buNone/>
            </a:pPr>
            <a:r>
              <a:rPr lang="en-US" b="1" dirty="0" smtClean="0"/>
              <a:t>   Example</a:t>
            </a:r>
            <a:r>
              <a:rPr lang="en-US" dirty="0" smtClean="0"/>
              <a:t>: Give a recursive definition of the set  of balanced parentheses </a:t>
            </a:r>
            <a:r>
              <a:rPr lang="en-US" i="1" dirty="0" smtClean="0"/>
              <a:t>P</a:t>
            </a:r>
            <a:r>
              <a:rPr lang="en-US" dirty="0" smtClean="0"/>
              <a:t>.</a:t>
            </a:r>
          </a:p>
          <a:p>
            <a:pPr>
              <a:buNone/>
            </a:pPr>
            <a:r>
              <a:rPr lang="en-US" dirty="0" smtClean="0"/>
              <a:t>   </a:t>
            </a:r>
            <a:r>
              <a:rPr lang="en-US" b="1" dirty="0" smtClean="0"/>
              <a:t>Solution</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 </a:t>
            </a:r>
            <a:r>
              <a:rPr lang="en-US" dirty="0" smtClean="0">
                <a:latin typeface="Cambria Math"/>
                <a:ea typeface="Cambria Math"/>
              </a:rPr>
              <a:t>∊</a:t>
            </a:r>
            <a:r>
              <a:rPr lang="en-US" dirty="0" smtClean="0"/>
              <a:t> </a:t>
            </a:r>
            <a:r>
              <a:rPr lang="en-US" i="1" dirty="0" smtClean="0"/>
              <a:t>P</a:t>
            </a:r>
          </a:p>
          <a:p>
            <a:pPr lvl="1">
              <a:buNone/>
            </a:pPr>
            <a:r>
              <a:rPr lang="en-US" dirty="0" smtClean="0"/>
              <a:t>RECURSIVE STEP: If </a:t>
            </a:r>
            <a:r>
              <a:rPr lang="en-US" i="1" dirty="0" smtClean="0"/>
              <a:t>w</a:t>
            </a:r>
            <a:r>
              <a:rPr lang="en-US" dirty="0" smtClean="0"/>
              <a:t> </a:t>
            </a:r>
            <a:r>
              <a:rPr lang="en-US" dirty="0" smtClean="0">
                <a:latin typeface="Cambria Math"/>
                <a:ea typeface="Cambria Math"/>
              </a:rPr>
              <a:t>∊</a:t>
            </a:r>
            <a:r>
              <a:rPr lang="en-US" dirty="0" smtClean="0"/>
              <a:t> </a:t>
            </a:r>
            <a:r>
              <a:rPr lang="en-US" i="1" dirty="0" smtClean="0"/>
              <a:t>P</a:t>
            </a:r>
            <a:r>
              <a:rPr lang="en-US" dirty="0" smtClean="0"/>
              <a:t>, then</a:t>
            </a:r>
            <a:r>
              <a:rPr lang="en-US" b="1" dirty="0" smtClean="0"/>
              <a:t>  </a:t>
            </a:r>
            <a:r>
              <a:rPr lang="en-US" dirty="0" smtClean="0"/>
              <a:t>()</a:t>
            </a:r>
            <a:r>
              <a:rPr lang="en-US" i="1" dirty="0" smtClean="0"/>
              <a:t> w </a:t>
            </a:r>
            <a:r>
              <a:rPr lang="en-US" dirty="0" smtClean="0">
                <a:latin typeface="Cambria Math"/>
                <a:ea typeface="Cambria Math"/>
              </a:rPr>
              <a:t>∊</a:t>
            </a:r>
            <a:r>
              <a:rPr lang="en-US" dirty="0" smtClean="0"/>
              <a:t> </a:t>
            </a:r>
            <a:r>
              <a:rPr lang="en-US" i="1" dirty="0" smtClean="0"/>
              <a:t>P,  </a:t>
            </a:r>
            <a:r>
              <a:rPr lang="en-US" dirty="0" smtClean="0"/>
              <a:t>(</a:t>
            </a:r>
            <a:r>
              <a:rPr lang="en-US" i="1" dirty="0" smtClean="0"/>
              <a:t>w</a:t>
            </a:r>
            <a:r>
              <a:rPr lang="en-US" dirty="0" smtClean="0"/>
              <a:t>)</a:t>
            </a:r>
            <a:r>
              <a:rPr lang="en-US" i="1" dirty="0" smtClean="0"/>
              <a:t> </a:t>
            </a:r>
            <a:r>
              <a:rPr lang="en-US" dirty="0" smtClean="0">
                <a:latin typeface="Cambria Math"/>
                <a:ea typeface="Cambria Math"/>
              </a:rPr>
              <a:t>∊</a:t>
            </a:r>
            <a:r>
              <a:rPr lang="en-US" dirty="0" smtClean="0"/>
              <a:t> </a:t>
            </a:r>
            <a:r>
              <a:rPr lang="en-US" i="1" dirty="0" smtClean="0"/>
              <a:t>P </a:t>
            </a:r>
            <a:r>
              <a:rPr lang="en-US" dirty="0" smtClean="0"/>
              <a:t>and       </a:t>
            </a:r>
            <a:r>
              <a:rPr lang="en-US" i="1" dirty="0" smtClean="0"/>
              <a:t> w </a:t>
            </a:r>
            <a:r>
              <a:rPr lang="en-US" dirty="0" smtClean="0"/>
              <a:t>()</a:t>
            </a:r>
            <a:r>
              <a:rPr lang="en-US" i="1" dirty="0" smtClean="0"/>
              <a:t> </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endParaRPr lang="en-US" b="1" dirty="0" smtClean="0"/>
          </a:p>
          <a:p>
            <a:r>
              <a:rPr lang="en-US" dirty="0" smtClean="0"/>
              <a:t>Show that (() ()) is in </a:t>
            </a:r>
            <a:r>
              <a:rPr lang="en-US" i="1" dirty="0" smtClean="0"/>
              <a:t>P</a:t>
            </a:r>
            <a:r>
              <a:rPr lang="en-US" dirty="0" smtClean="0"/>
              <a:t>.</a:t>
            </a:r>
          </a:p>
          <a:p>
            <a:r>
              <a:rPr lang="en-US" dirty="0" smtClean="0"/>
              <a:t>Why is ))(() not in </a:t>
            </a:r>
            <a:r>
              <a:rPr lang="en-US" i="1" dirty="0" smtClean="0"/>
              <a:t>P</a:t>
            </a:r>
            <a:r>
              <a:rPr lang="en-US" dirty="0" smtClean="0"/>
              <a: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formulas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dirty="0" smtClean="0"/>
              <a:t>RECURSIVE STEP: If </a:t>
            </a:r>
            <a:r>
              <a:rPr lang="en-US" i="1" dirty="0" smtClean="0"/>
              <a:t>E</a:t>
            </a:r>
            <a:r>
              <a:rPr lang="en-US" dirty="0" smtClean="0"/>
              <a:t> and </a:t>
            </a:r>
            <a:r>
              <a:rPr lang="en-US" i="1" dirty="0" smtClean="0"/>
              <a:t>F</a:t>
            </a:r>
            <a:r>
              <a:rPr lang="en-US" dirty="0" smtClean="0"/>
              <a:t> are well formed formulas,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formulas.</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 single vertex </a:t>
            </a:r>
            <a:r>
              <a:rPr lang="en-US" i="1" dirty="0" smtClean="0"/>
              <a:t>r</a:t>
            </a:r>
            <a:r>
              <a:rPr lang="en-US" dirty="0" smtClean="0"/>
              <a:t> is a rooted tree.</a:t>
            </a:r>
            <a:endParaRPr lang="en-US" i="1" dirty="0" smtClean="0"/>
          </a:p>
          <a:p>
            <a:pPr lvl="1">
              <a:buNone/>
            </a:pPr>
            <a:r>
              <a:rPr lang="en-US" dirty="0" smtClean="0"/>
              <a:t>RECURSIVE STEP: 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i="1" dirty="0" smtClean="0"/>
              <a:t>full binary trees </a:t>
            </a:r>
            <a:r>
              <a:rPr lang="en-US" dirty="0" smtClean="0"/>
              <a:t>can be defined recursively by these steps.</a:t>
            </a:r>
          </a:p>
          <a:p>
            <a:pPr lvl="1">
              <a:buNone/>
            </a:pPr>
            <a:r>
              <a:rPr lang="en-US" dirty="0" smtClean="0"/>
              <a:t>BASIS STEP: There is a full binary tree consisting of only a single vertex </a:t>
            </a:r>
            <a:r>
              <a:rPr lang="en-US" i="1" dirty="0" smtClean="0"/>
              <a:t>r</a:t>
            </a:r>
            <a:r>
              <a:rPr lang="en-US" dirty="0" smtClean="0"/>
              <a:t>.</a:t>
            </a:r>
          </a:p>
          <a:p>
            <a:pPr lvl="1">
              <a:buNone/>
            </a:pPr>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subtree </a:t>
            </a:r>
            <a:r>
              <a:rPr lang="en-US" i="1" dirty="0" smtClean="0"/>
              <a:t>T</a:t>
            </a:r>
            <a:r>
              <a:rPr lang="en-US" baseline="-25000" dirty="0" smtClean="0">
                <a:latin typeface="Cambria Math" pitchFamily="18" charset="0"/>
                <a:ea typeface="Cambria Math" pitchFamily="18" charset="0"/>
              </a:rPr>
              <a:t>1</a:t>
            </a:r>
            <a:r>
              <a:rPr lang="en-US" dirty="0" smtClean="0"/>
              <a:t> and the right subtree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i="1" dirty="0" smtClean="0"/>
              <a:t>structural induction</a:t>
            </a:r>
            <a:r>
              <a:rPr lang="en-US" dirty="0" smtClean="0"/>
              <a:t>. </a:t>
            </a:r>
          </a:p>
          <a:p>
            <a:pPr lvl="1">
              <a:buNone/>
            </a:pPr>
            <a:r>
              <a:rPr lang="en-US" dirty="0" smtClean="0"/>
              <a:t>BASIS STEP: Show that the result holds for all elements specified in the basis step of the recursive definition.</a:t>
            </a:r>
          </a:p>
          <a:p>
            <a:pPr lvl="1">
              <a:buNone/>
            </a:pPr>
            <a:r>
              <a:rPr lang="en-US" dirty="0" smtClean="0"/>
              <a:t>RECURSIVE STEP: 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INDUCTIVE STEP: 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rPr>
              <a:t>⊂ </a:t>
            </a:r>
            <a:r>
              <a:rPr lang="en-US" dirty="0" smtClean="0"/>
              <a:t>A:</a:t>
            </a:r>
          </a:p>
          <a:p>
            <a:pPr lvl="2">
              <a:buNone/>
            </a:pPr>
            <a:r>
              <a:rPr lang="en-US" dirty="0" smtClean="0"/>
              <a:t>     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INDUCTIVE STEP: Following the recursive def. of S, we need to show </a:t>
            </a:r>
            <a:r>
              <a:rPr lang="en-US" i="1" dirty="0" smtClean="0"/>
              <a:t>x + y is in A </a:t>
            </a:r>
            <a:r>
              <a:rPr lang="en-US" dirty="0" smtClean="0"/>
              <a:t>assuming that </a:t>
            </a:r>
            <a:r>
              <a:rPr lang="en-US" i="1" dirty="0" smtClean="0"/>
              <a:t>x </a:t>
            </a:r>
            <a:r>
              <a:rPr lang="en-US" dirty="0" smtClean="0"/>
              <a:t>and</a:t>
            </a:r>
            <a:r>
              <a:rPr lang="en-US" i="1" dirty="0" smtClean="0"/>
              <a:t> y </a:t>
            </a:r>
            <a:r>
              <a:rPr lang="en-US" dirty="0" smtClean="0"/>
              <a:t>are in </a:t>
            </a:r>
            <a:r>
              <a:rPr lang="en-US" i="1" dirty="0" smtClean="0"/>
              <a:t>S </a:t>
            </a:r>
            <a:r>
              <a:rPr lang="en-US" dirty="0" smtClean="0"/>
              <a:t>and also in</a:t>
            </a:r>
            <a:r>
              <a:rPr lang="en-US" i="1" dirty="0" smtClean="0"/>
              <a:t> A. </a:t>
            </a:r>
            <a:r>
              <a:rPr lang="en-US" dirty="0" smtClean="0"/>
              <a:t>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Hence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dirty="0" smtClean="0"/>
              <a:t>BASIS STEP: 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t>BASIS STEP</a:t>
            </a:r>
            <a:r>
              <a:rPr lang="en-US" dirty="0" smtClean="0"/>
              <a:t>: 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dirty="0" smtClean="0"/>
              <a:t>BASIS  STEP: 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dirty="0" smtClean="0"/>
              <a:t>RECURSIVE STEP:  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lang="en-US" sz="2000" i="1" baseline="30000" dirty="0" smtClean="0"/>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Generalized induction </a:t>
            </a:r>
            <a:r>
              <a:rPr lang="en-US" dirty="0" smtClean="0"/>
              <a:t>is used to prove results about sets other than the integers that have the well-ordering property. (</a:t>
            </a:r>
            <a:r>
              <a:rPr lang="en-US" i="1" dirty="0" smtClean="0"/>
              <a:t>explored in more detail in Chapter </a:t>
            </a:r>
            <a:r>
              <a:rPr lang="en-US" dirty="0" smtClean="0">
                <a:latin typeface="Cambria Math" pitchFamily="18" charset="0"/>
                <a:ea typeface="Cambria Math" pitchFamily="18" charset="0"/>
              </a:rPr>
              <a:t>9</a:t>
            </a:r>
            <a:r>
              <a:rPr lang="en-US" dirty="0" smtClean="0"/>
              <a:t>)</a:t>
            </a:r>
          </a:p>
          <a:p>
            <a:r>
              <a:rPr lang="en-US" dirty="0" smtClean="0"/>
              <a:t>For example, consider an ordering on </a:t>
            </a:r>
            <a:r>
              <a:rPr lang="en-US" b="1" dirty="0" smtClean="0"/>
              <a:t>N</a:t>
            </a:r>
            <a:r>
              <a:rPr lang="en-US" dirty="0" smtClean="0">
                <a:latin typeface="Cambria Math"/>
                <a:ea typeface="Cambria Math"/>
              </a:rPr>
              <a:t>⨉</a:t>
            </a:r>
            <a:r>
              <a:rPr lang="en-US" dirty="0" smtClean="0"/>
              <a:t> </a:t>
            </a:r>
            <a:r>
              <a:rPr lang="en-US" b="1" dirty="0" smtClean="0"/>
              <a:t>N</a:t>
            </a:r>
            <a:r>
              <a:rPr lang="en-US" dirty="0" smtClean="0"/>
              <a:t>, ordered pairs of nonnegative integers. Specify that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y</a:t>
            </a:r>
            <a:r>
              <a:rPr lang="en-US" baseline="-25000" dirty="0" smtClean="0">
                <a:latin typeface="Cambria Math" pitchFamily="18" charset="0"/>
                <a:ea typeface="Cambria Math" pitchFamily="18" charset="0"/>
              </a:rPr>
              <a:t>1</a:t>
            </a:r>
            <a:r>
              <a:rPr lang="en-US" dirty="0" smtClean="0"/>
              <a:t>) is less than or equal to (</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y</a:t>
            </a:r>
            <a:r>
              <a:rPr lang="en-US" baseline="-25000" dirty="0" smtClean="0">
                <a:latin typeface="Cambria Math" pitchFamily="18" charset="0"/>
                <a:ea typeface="Cambria Math" pitchFamily="18" charset="0"/>
              </a:rPr>
              <a:t>2</a:t>
            </a:r>
            <a:r>
              <a:rPr lang="en-US" dirty="0" smtClean="0"/>
              <a:t>) if either </a:t>
            </a:r>
            <a:r>
              <a:rPr lang="en-US" i="1" dirty="0" smtClean="0"/>
              <a:t>x</a:t>
            </a:r>
            <a:r>
              <a:rPr lang="en-US" baseline="-25000" dirty="0" smtClean="0">
                <a:latin typeface="Cambria Math" pitchFamily="18" charset="0"/>
                <a:ea typeface="Cambria Math" pitchFamily="18" charset="0"/>
              </a:rPr>
              <a:t>1</a:t>
            </a:r>
            <a:r>
              <a:rPr lang="en-US" dirty="0" smtClean="0"/>
              <a:t> &lt; </a:t>
            </a:r>
            <a:r>
              <a:rPr lang="en-US" i="1" dirty="0" smtClean="0"/>
              <a:t>x</a:t>
            </a:r>
            <a:r>
              <a:rPr lang="en-US" baseline="-25000" dirty="0" smtClean="0">
                <a:latin typeface="Cambria Math" pitchFamily="18" charset="0"/>
                <a:ea typeface="Cambria Math" pitchFamily="18" charset="0"/>
              </a:rPr>
              <a:t>2</a:t>
            </a:r>
            <a:r>
              <a:rPr lang="en-US" dirty="0" smtClean="0"/>
              <a:t>, or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 x</a:t>
            </a:r>
            <a:r>
              <a:rPr lang="en-US" baseline="-25000" dirty="0" smtClean="0">
                <a:latin typeface="Cambria Math" pitchFamily="18" charset="0"/>
                <a:ea typeface="Cambria Math" pitchFamily="18" charset="0"/>
              </a:rPr>
              <a:t>2</a:t>
            </a:r>
            <a:r>
              <a:rPr lang="en-US" dirty="0" smtClean="0"/>
              <a:t>  and </a:t>
            </a:r>
            <a:r>
              <a:rPr lang="en-US" i="1" dirty="0" smtClean="0"/>
              <a:t>y</a:t>
            </a:r>
            <a:r>
              <a:rPr lang="en-US" baseline="-25000" dirty="0" smtClean="0">
                <a:latin typeface="Cambria Math" pitchFamily="18" charset="0"/>
                <a:ea typeface="Cambria Math" pitchFamily="18" charset="0"/>
              </a:rPr>
              <a:t>1 </a:t>
            </a:r>
            <a:r>
              <a:rPr lang="en-US" dirty="0" smtClean="0"/>
              <a:t>&lt;</a:t>
            </a:r>
            <a:r>
              <a:rPr lang="en-US" i="1" dirty="0" smtClean="0"/>
              <a:t>y</a:t>
            </a:r>
            <a:r>
              <a:rPr lang="en-US" baseline="-25000" dirty="0" smtClean="0">
                <a:latin typeface="Cambria Math" pitchFamily="18" charset="0"/>
                <a:ea typeface="Cambria Math" pitchFamily="18" charset="0"/>
              </a:rPr>
              <a:t>2</a:t>
            </a:r>
            <a:r>
              <a:rPr lang="en-US" dirty="0" smtClean="0"/>
              <a:t> . This is called the </a:t>
            </a:r>
            <a:r>
              <a:rPr lang="en-US" i="1" dirty="0" smtClean="0"/>
              <a:t>lexicographic ordering</a:t>
            </a:r>
            <a:r>
              <a:rPr lang="en-US" dirty="0" smtClean="0"/>
              <a:t>.</a:t>
            </a:r>
          </a:p>
          <a:p>
            <a:r>
              <a:rPr lang="en-US" dirty="0" smtClean="0"/>
              <a:t>Strings are also commonly ordered by a</a:t>
            </a:r>
            <a:r>
              <a:rPr lang="en-US" i="1" dirty="0" smtClean="0"/>
              <a:t> lexicographic ordering</a:t>
            </a:r>
            <a:r>
              <a:rPr lang="en-US" dirty="0" smtClean="0"/>
              <a:t>.</a:t>
            </a:r>
          </a:p>
          <a:p>
            <a:r>
              <a:rPr lang="en-US" dirty="0" smtClean="0"/>
              <a:t>The next example uses generalized induction to prove a result about ordered pairs from </a:t>
            </a:r>
            <a:r>
              <a:rPr lang="en-US" b="1" dirty="0" smtClean="0"/>
              <a:t>N</a:t>
            </a:r>
            <a:r>
              <a:rPr lang="en-US" dirty="0" smtClean="0">
                <a:latin typeface="Cambria Math"/>
                <a:ea typeface="Cambria Math"/>
              </a:rPr>
              <a:t>⨉</a:t>
            </a:r>
            <a:r>
              <a:rPr lang="en-US" dirty="0" smtClean="0"/>
              <a:t> </a:t>
            </a:r>
            <a:r>
              <a:rPr lang="en-US" b="1" dirty="0" smtClean="0"/>
              <a:t>N</a:t>
            </a:r>
            <a:r>
              <a:rPr lang="en-US" dirty="0" smtClean="0"/>
              <a:t>.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a:xfrm>
            <a:off x="76200" y="1935480"/>
            <a:ext cx="8610600" cy="4389120"/>
          </a:xfrm>
        </p:spPr>
        <p:txBody>
          <a:bodyPr>
            <a:normAutofit fontScale="85000" lnSpcReduction="20000"/>
          </a:bodyPr>
          <a:lstStyle/>
          <a:p>
            <a:pPr>
              <a:buNone/>
            </a:pPr>
            <a:r>
              <a:rPr lang="en-US" b="1" dirty="0" smtClean="0"/>
              <a:t>    Example</a:t>
            </a:r>
            <a:r>
              <a:rPr lang="en-US" dirty="0" smtClean="0"/>
              <a:t>: Suppose that </a:t>
            </a:r>
            <a:r>
              <a:rPr lang="en-US" i="1" dirty="0" err="1" smtClean="0"/>
              <a:t>a</a:t>
            </a:r>
            <a:r>
              <a:rPr lang="en-US" i="1" baseline="-25000" dirty="0" err="1" smtClean="0"/>
              <a:t>m,n</a:t>
            </a:r>
            <a:r>
              <a:rPr lang="en-US" baseline="-25000" dirty="0" smtClean="0"/>
              <a:t>  </a:t>
            </a:r>
            <a:r>
              <a:rPr lang="en-US" dirty="0" smtClean="0"/>
              <a:t> is defined for  (</a:t>
            </a:r>
            <a:r>
              <a:rPr lang="en-US" i="1" dirty="0" err="1" smtClean="0"/>
              <a:t>m</a:t>
            </a:r>
            <a:r>
              <a:rPr lang="en-US" dirty="0" err="1" smtClean="0"/>
              <a:t>,</a:t>
            </a:r>
            <a:r>
              <a:rPr lang="en-US" i="1" dirty="0" err="1" smtClean="0"/>
              <a:t>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by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a:t>
            </a:r>
            <a:r>
              <a:rPr lang="en-US" dirty="0" smtClean="0">
                <a:ea typeface="Cambria Math" pitchFamily="18" charset="0"/>
              </a:rPr>
              <a:t>and</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Show that</a:t>
            </a:r>
            <a:r>
              <a:rPr lang="en-US" i="1" dirty="0" smtClean="0"/>
              <a:t> </a:t>
            </a:r>
            <a:r>
              <a:rPr lang="en-US" i="1" dirty="0" err="1" smtClean="0"/>
              <a:t>a</a:t>
            </a:r>
            <a:r>
              <a:rPr lang="en-US" i="1" baseline="-25000" dirty="0" err="1" smtClean="0"/>
              <a:t>m,n</a:t>
            </a:r>
            <a:r>
              <a:rPr lang="en-US" baseline="-25000" dirty="0" smtClean="0"/>
              <a:t> </a:t>
            </a:r>
            <a:r>
              <a:rPr lang="en-US" dirty="0" smtClean="0">
                <a:latin typeface="Cambria Math" pitchFamily="18" charset="0"/>
                <a:ea typeface="Cambria Math" pitchFamily="18" charset="0"/>
              </a:rPr>
              <a:t>=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r>
              <a:rPr lang="en-US" dirty="0" smtClean="0"/>
              <a:t>is defined for all    (</a:t>
            </a:r>
            <a:r>
              <a:rPr lang="en-US" dirty="0" err="1" smtClean="0"/>
              <a:t>m,n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ea typeface="Cambria Math" pitchFamily="18" charset="0"/>
              </a:rPr>
              <a:t>.</a:t>
            </a:r>
            <a:endParaRPr lang="en-US" dirty="0" smtClean="0"/>
          </a:p>
          <a:p>
            <a:pPr>
              <a:buNone/>
            </a:pPr>
            <a:r>
              <a:rPr lang="en-US" b="1" dirty="0" smtClean="0"/>
              <a:t>    Solution</a:t>
            </a:r>
            <a:r>
              <a:rPr lang="en-US" dirty="0" smtClean="0"/>
              <a:t>: Use generalized induction.</a:t>
            </a:r>
          </a:p>
          <a:p>
            <a:pPr lvl="1">
              <a:buNone/>
            </a:pPr>
            <a:r>
              <a:rPr lang="en-US" dirty="0" smtClean="0"/>
              <a:t>BASIS STEP: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 0 + (0</a:t>
            </a:r>
            <a:r>
              <a:rPr lang="en-US" dirty="0" smtClean="0">
                <a:latin typeface="Cambria Math"/>
                <a:ea typeface="Cambria Math"/>
              </a:rPr>
              <a:t>∙1)/2</a:t>
            </a:r>
            <a:endParaRPr lang="en-US" dirty="0" smtClean="0"/>
          </a:p>
          <a:p>
            <a:pPr lvl="1">
              <a:buNone/>
            </a:pPr>
            <a:r>
              <a:rPr lang="en-US" dirty="0" smtClean="0"/>
              <a:t>INDUCTIVE STEP: Assume that </a:t>
            </a:r>
            <a:r>
              <a:rPr lang="en-US" i="1" dirty="0" err="1" smtClean="0"/>
              <a:t>a</a:t>
            </a:r>
            <a:r>
              <a:rPr lang="en-US" i="1" baseline="-25000" dirty="0" err="1" smtClean="0"/>
              <a:t>m</a:t>
            </a:r>
            <a:r>
              <a:rPr lang="en-US" i="1" baseline="-25000" dirty="0" err="1" smtClean="0">
                <a:latin typeface="Cambria Math"/>
                <a:ea typeface="Cambria Math"/>
              </a:rPr>
              <a:t>̍</a:t>
            </a:r>
            <a:r>
              <a:rPr lang="en-US" i="1" baseline="-25000" dirty="0" err="1" smtClean="0"/>
              <a:t>,n</a:t>
            </a:r>
            <a:r>
              <a:rPr lang="en-US" i="1"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ea typeface="Cambria Math" pitchFamily="18" charset="0"/>
              </a:rPr>
              <a:t>m</a:t>
            </a:r>
            <a:r>
              <a:rPr lang="en-US" i="1"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 + 1)/2 whenever(</a:t>
            </a:r>
            <a:r>
              <a:rPr lang="en-US" i="1" dirty="0" err="1" smtClean="0">
                <a:ea typeface="Cambria Math" pitchFamily="18" charset="0"/>
              </a:rPr>
              <a:t>m</a:t>
            </a:r>
            <a:r>
              <a:rPr lang="en-US" i="1" dirty="0" err="1" smtClean="0">
                <a:latin typeface="Cambria Math"/>
                <a:ea typeface="Cambria Math"/>
              </a:rPr>
              <a:t>̍</a:t>
            </a:r>
            <a:r>
              <a:rPr lang="en-US" dirty="0" err="1" smtClean="0"/>
              <a:t>,</a:t>
            </a:r>
            <a:r>
              <a:rPr lang="en-US" i="1" dirty="0" err="1" smtClean="0">
                <a:ea typeface="Cambria Math" pitchFamily="18" charset="0"/>
              </a:rPr>
              <a:t>n</a:t>
            </a:r>
            <a:r>
              <a:rPr lang="en-US" i="1" dirty="0" smtClean="0">
                <a:latin typeface="Cambria Math"/>
                <a:ea typeface="Cambria Math"/>
              </a:rPr>
              <a:t>̍</a:t>
            </a:r>
            <a:r>
              <a:rPr lang="en-US" dirty="0" smtClean="0"/>
              <a:t>)</a:t>
            </a:r>
            <a:r>
              <a:rPr lang="en-US" dirty="0" smtClean="0">
                <a:latin typeface="Cambria Math"/>
                <a:ea typeface="Cambria Math"/>
              </a:rPr>
              <a:t>  </a:t>
            </a:r>
            <a:r>
              <a:rPr lang="en-US" dirty="0" smtClean="0">
                <a:ea typeface="Cambria Math"/>
              </a:rPr>
              <a:t>is less than</a:t>
            </a:r>
            <a:r>
              <a:rPr lang="en-US" dirty="0" smtClean="0"/>
              <a:t> (</a:t>
            </a:r>
            <a:r>
              <a:rPr lang="en-US" dirty="0" err="1" smtClean="0"/>
              <a:t>m,n</a:t>
            </a:r>
            <a:r>
              <a:rPr lang="en-US" dirty="0" smtClean="0"/>
              <a:t>) in the lexicographic ordering of </a:t>
            </a:r>
            <a:r>
              <a:rPr lang="en-US" dirty="0" smtClean="0">
                <a:ea typeface="Cambria Math"/>
              </a:rPr>
              <a:t> </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endParaRPr lang="en-US" dirty="0" smtClean="0"/>
          </a:p>
          <a:p>
            <a:pPr lvl="2"/>
            <a:r>
              <a:rPr lang="en-US" dirty="0" smtClean="0"/>
              <a:t>If </a:t>
            </a:r>
            <a:r>
              <a:rPr lang="en-US" i="1" dirty="0" smtClean="0"/>
              <a:t>n</a:t>
            </a:r>
            <a:r>
              <a:rPr lang="en-US" dirty="0" smtClean="0"/>
              <a:t> = </a:t>
            </a:r>
            <a:r>
              <a:rPr lang="en-US" dirty="0" smtClean="0">
                <a:latin typeface="Cambria Math" pitchFamily="18" charset="0"/>
                <a:ea typeface="Cambria Math" pitchFamily="18" charset="0"/>
              </a:rPr>
              <a:t>0</a:t>
            </a:r>
            <a:r>
              <a:rPr lang="en-US" dirty="0" smtClean="0"/>
              <a:t>, by the inductive hypothesis we can conclude </a:t>
            </a:r>
          </a:p>
          <a:p>
            <a:pPr lvl="2">
              <a:buNone/>
            </a:pPr>
            <a:r>
              <a:rPr lang="en-US" i="1" dirty="0" smtClean="0"/>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a:t>
            </a:r>
            <a:r>
              <a:rPr lang="en-US" i="1" dirty="0" smtClean="0">
                <a:latin typeface="Cambria Math"/>
                <a:ea typeface="Cambria Math"/>
              </a:rPr>
              <a:t>− </a:t>
            </a:r>
            <a:r>
              <a:rPr lang="en-US" dirty="0" smtClean="0">
                <a:latin typeface="Cambria Math" pitchFamily="18" charset="0"/>
                <a:ea typeface="Cambria Math" pitchFamily="18" charset="0"/>
              </a:rPr>
              <a:t>1+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+ 1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p>
          <a:p>
            <a:pPr lvl="2"/>
            <a:r>
              <a:rPr lang="en-US" dirty="0" smtClean="0">
                <a:latin typeface="Cambria Math" pitchFamily="18" charset="0"/>
                <a:ea typeface="Cambria Math" pitchFamily="18" charset="0"/>
              </a:rPr>
              <a:t>If </a:t>
            </a:r>
            <a:r>
              <a:rPr lang="en-US" i="1" dirty="0" smtClean="0">
                <a:ea typeface="Cambria Math" pitchFamily="18" charset="0"/>
              </a:rPr>
              <a:t>n</a:t>
            </a:r>
            <a:r>
              <a:rPr lang="en-US" dirty="0" smtClean="0">
                <a:latin typeface="Cambria Math" pitchFamily="18" charset="0"/>
                <a:ea typeface="Cambria Math" pitchFamily="18" charset="0"/>
              </a:rPr>
              <a:t> &gt; 0, by the inductive hypothesis we can conclude </a:t>
            </a:r>
          </a:p>
          <a:p>
            <a:pPr lvl="2">
              <a:buNone/>
            </a:pPr>
            <a:r>
              <a:rPr lang="en-US" dirty="0" smtClean="0">
                <a:latin typeface="Cambria Math" pitchFamily="18" charset="0"/>
                <a:ea typeface="Cambria Math" pitchFamily="18" charset="0"/>
              </a:rPr>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latin typeface="Cambria Math" pitchFamily="18" charset="0"/>
                <a:ea typeface="Cambria Math" pitchFamily="18" charset="0"/>
              </a:rPr>
              <a:t>+  n =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i="1" dirty="0" smtClean="0">
                <a:latin typeface="Cambria Math"/>
                <a:ea typeface="Cambria Math"/>
              </a:rPr>
              <a:t> −</a:t>
            </a:r>
            <a:r>
              <a:rPr lang="en-US" dirty="0" smtClean="0">
                <a:latin typeface="Cambria Math" pitchFamily="18" charset="0"/>
                <a:ea typeface="Cambria Math" pitchFamily="18" charset="0"/>
              </a:rPr>
              <a:t>  1)</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n</a:t>
            </a:r>
            <a:r>
              <a:rPr lang="en-US" dirty="0" smtClean="0">
                <a:latin typeface="Cambria Math" pitchFamily="18" charset="0"/>
                <a:ea typeface="Cambria Math" pitchFamily="18" charset="0"/>
              </a:rPr>
              <a:t>  =</a:t>
            </a:r>
            <a:r>
              <a:rPr lang="en-US" i="1" dirty="0" smtClean="0">
                <a:ea typeface="Cambria Math" pitchFamily="18" charset="0"/>
              </a:rPr>
              <a:t> m + (n</a:t>
            </a:r>
            <a:r>
              <a:rPr lang="en-US" i="1" baseline="30000" dirty="0" smtClean="0">
                <a:ea typeface="Cambria Math" pitchFamily="18" charset="0"/>
              </a:rPr>
              <a:t>2</a:t>
            </a:r>
            <a:r>
              <a:rPr lang="en-US" i="1" dirty="0" smtClean="0">
                <a:ea typeface="Cambria Math" pitchFamily="18" charset="0"/>
              </a:rPr>
              <a:t> – n + </a:t>
            </a:r>
            <a:r>
              <a:rPr lang="en-US" dirty="0" smtClean="0">
                <a:latin typeface="Cambria Math" pitchFamily="18" charset="0"/>
                <a:ea typeface="Cambria Math" pitchFamily="18" charset="0"/>
              </a:rPr>
              <a:t>2</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
            </a:r>
            <a:br>
              <a:rPr lang="en-US" i="1" dirty="0" smtClean="0">
                <a:ea typeface="Cambria Math" pitchFamily="18" charset="0"/>
              </a:rPr>
            </a:br>
            <a:r>
              <a:rPr lang="en-US" i="1" dirty="0" smtClean="0">
                <a:ea typeface="Cambria Math" pitchFamily="18" charset="0"/>
              </a:rPr>
              <a:t>					=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endParaRPr lang="en-US" dirty="0" smtClean="0"/>
          </a:p>
          <a:p>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0" y="2438400"/>
            <a:ext cx="4956810" cy="609600"/>
          </a:xfrm>
          <a:prstGeom prst="rect">
            <a:avLst/>
          </a:prstGeom>
        </p:spPr>
      </p:pic>
      <p:sp>
        <p:nvSpPr>
          <p:cNvPr id="6" name="Isosceles Triangle 5"/>
          <p:cNvSpPr/>
          <p:nvPr/>
        </p:nvSpPr>
        <p:spPr>
          <a:xfrm rot="5400000" flipH="1" flipV="1">
            <a:off x="8648700" y="5981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Algorithms</a:t>
            </a:r>
            <a:endParaRPr lang="en-US" dirty="0"/>
          </a:p>
        </p:txBody>
      </p:sp>
      <p:sp>
        <p:nvSpPr>
          <p:cNvPr id="3" name="Subtitle 2"/>
          <p:cNvSpPr>
            <a:spLocks noGrp="1"/>
          </p:cNvSpPr>
          <p:nvPr>
            <p:ph type="subTitle" idx="1"/>
          </p:nvPr>
        </p:nvSpPr>
        <p:spPr/>
        <p:txBody>
          <a:bodyPr/>
          <a:lstStyle/>
          <a:p>
            <a:r>
              <a:rPr lang="en-US" dirty="0" smtClean="0"/>
              <a:t>Section 5.4</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 Algorithms</a:t>
            </a:r>
          </a:p>
          <a:p>
            <a:r>
              <a:rPr lang="en-US" dirty="0" smtClean="0"/>
              <a:t>Proving Recursive Algorithms Correct</a:t>
            </a:r>
          </a:p>
          <a:p>
            <a:r>
              <a:rPr lang="en-US" dirty="0" smtClean="0"/>
              <a:t>Recursion and Iteration</a:t>
            </a:r>
          </a:p>
          <a:p>
            <a:r>
              <a:rPr lang="en-US" dirty="0" smtClean="0"/>
              <a:t>Merge Sort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An algorithm is called </a:t>
            </a:r>
            <a:r>
              <a:rPr lang="en-US" i="1" dirty="0" smtClean="0"/>
              <a:t>recursive</a:t>
            </a:r>
            <a:r>
              <a:rPr lang="en-US" dirty="0" smtClean="0"/>
              <a:t> if it solves a problem by reducing it to an instance of the same problem with smaller input.</a:t>
            </a:r>
          </a:p>
          <a:p>
            <a:r>
              <a:rPr lang="en-US" dirty="0" smtClean="0"/>
              <a:t>For the algorithm to terminate, the instance of the problem must eventually be reduced to some initial case for which the solution is known.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smtClean="0"/>
              <a:t>Recursive Factorial Algorithm</a:t>
            </a:r>
            <a:endParaRPr lang="en-US" dirty="0"/>
          </a:p>
        </p:txBody>
      </p:sp>
      <p:sp>
        <p:nvSpPr>
          <p:cNvPr id="3" name="Content Placeholder 2"/>
          <p:cNvSpPr>
            <a:spLocks noGrp="1"/>
          </p:cNvSpPr>
          <p:nvPr>
            <p:ph idx="1"/>
          </p:nvPr>
        </p:nvSpPr>
        <p:spPr>
          <a:xfrm>
            <a:off x="381000" y="1066800"/>
            <a:ext cx="8229600" cy="1981200"/>
          </a:xfrm>
        </p:spPr>
        <p:txBody>
          <a:bodyPr/>
          <a:lstStyle/>
          <a:p>
            <a:pPr>
              <a:buNone/>
            </a:pPr>
            <a:r>
              <a:rPr lang="en-US" b="1" dirty="0" smtClean="0"/>
              <a:t>   Example</a:t>
            </a:r>
            <a:r>
              <a:rPr lang="en-US" dirty="0" smtClean="0"/>
              <a:t>: Give a recursive algorithm for computing </a:t>
            </a:r>
            <a:r>
              <a:rPr lang="en-US" i="1" dirty="0" smtClean="0"/>
              <a:t>n</a:t>
            </a:r>
            <a:r>
              <a:rPr lang="en-US" dirty="0" smtClean="0"/>
              <a:t>!, where </a:t>
            </a:r>
            <a:r>
              <a:rPr lang="en-US" i="1" dirty="0" smtClean="0"/>
              <a:t>n</a:t>
            </a:r>
            <a:r>
              <a:rPr lang="en-US" dirty="0" smtClean="0"/>
              <a:t> is a nonnegative integer. </a:t>
            </a:r>
          </a:p>
          <a:p>
            <a:r>
              <a:rPr lang="en-US" b="1" dirty="0" smtClean="0"/>
              <a:t>Solution</a:t>
            </a:r>
            <a:r>
              <a:rPr lang="en-US" dirty="0" smtClean="0"/>
              <a:t>: Use the recursive definition of the factorial function: </a:t>
            </a:r>
            <a:r>
              <a:rPr lang="en-US" i="1" dirty="0" smtClean="0"/>
              <a:t>n! = n · (n − 1)! </a:t>
            </a:r>
            <a:r>
              <a:rPr lang="en-US" dirty="0" smtClean="0"/>
              <a:t>.</a:t>
            </a:r>
            <a:endParaRPr lang="en-US" dirty="0"/>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factorial</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n</a:t>
            </a:r>
            <a:r>
              <a:rPr lang="en-US" sz="7200" dirty="0" smtClean="0"/>
              <a:t>:</a:t>
            </a:r>
            <a:r>
              <a:rPr lang="en-US" sz="7200" i="1" dirty="0" smtClean="0"/>
              <a:t> </a:t>
            </a:r>
            <a:r>
              <a:rPr lang="en-US" sz="7200" dirty="0" smtClean="0"/>
              <a:t>nonnegative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smtClean="0"/>
              <a:t>else </a:t>
            </a:r>
            <a:r>
              <a:rPr lang="en-US" sz="7200" dirty="0" smtClean="0"/>
              <a:t> </a:t>
            </a:r>
            <a:r>
              <a:rPr lang="en-US" sz="7200" b="1" dirty="0" smtClean="0">
                <a:latin typeface="Cambria Math" pitchFamily="18" charset="0"/>
                <a:ea typeface="Cambria Math" pitchFamily="18" charset="0"/>
              </a:rPr>
              <a:t>return  </a:t>
            </a:r>
            <a:r>
              <a:rPr lang="en-US" sz="7200" i="1" dirty="0" smtClean="0"/>
              <a:t>n</a:t>
            </a:r>
            <a:r>
              <a:rPr lang="en-US" sz="7200" i="1" dirty="0" smtClean="0">
                <a:latin typeface="Cambria Math"/>
                <a:ea typeface="Cambria Math"/>
              </a:rPr>
              <a:t>*f</a:t>
            </a:r>
            <a:r>
              <a:rPr lang="en-US" sz="7200" i="1" dirty="0" smtClean="0"/>
              <a:t>actorial </a:t>
            </a:r>
            <a:r>
              <a:rPr lang="en-US" sz="7200" dirty="0" smtClean="0">
                <a:ea typeface="Cambria Math"/>
              </a:rPr>
              <a:t>(</a:t>
            </a:r>
            <a:r>
              <a:rPr lang="en-US" sz="7200" i="1" dirty="0" smtClean="0">
                <a:ea typeface="Cambria Math"/>
              </a:rPr>
              <a:t>n</a:t>
            </a:r>
            <a:r>
              <a:rPr lang="en-US" sz="7200" i="1" dirty="0" smtClean="0">
                <a:latin typeface="Cambria Math"/>
                <a:ea typeface="Cambria Math"/>
              </a:rPr>
              <a:t> − </a:t>
            </a:r>
            <a:r>
              <a:rPr lang="en-US" sz="7200" dirty="0" smtClean="0">
                <a:latin typeface="Cambria Math" pitchFamily="18" charset="0"/>
                <a:ea typeface="Cambria Math" pitchFamily="18" charset="0"/>
              </a:rPr>
              <a:t>1</a:t>
            </a:r>
            <a:r>
              <a:rPr lang="en-US" sz="7200" dirty="0" smtClean="0">
                <a:ea typeface="Cambria Math" pitchFamily="18" charset="0"/>
              </a:rPr>
              <a:t>)</a:t>
            </a:r>
            <a:endParaRPr lang="en-US" sz="7200" i="1" dirty="0" smtClean="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noProof="0" dirty="0" smtClean="0">
                <a:ea typeface="Cambria Math" pitchFamily="18" charset="0"/>
              </a:rPr>
              <a:t>n</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14400" y="5029200"/>
            <a:ext cx="6112571" cy="369332"/>
          </a:xfrm>
          <a:prstGeom prst="rect">
            <a:avLst/>
          </a:prstGeom>
        </p:spPr>
        <p:txBody>
          <a:bodyPr wrap="none">
            <a:spAutoFit/>
          </a:bodyPr>
          <a:lstStyle/>
          <a:p>
            <a:r>
              <a:rPr lang="en-US" dirty="0" smtClean="0">
                <a:latin typeface="Times New Roman" pitchFamily="18" charset="0"/>
                <a:cs typeface="Times New Roman" pitchFamily="18" charset="0"/>
              </a:rPr>
              <a:t>E.g.: 4! = 4*3!=4*3*2!=4*3*2*1!=4*3*2*1*0!=4*3*2*1*1=24</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these steps:</a:t>
            </a:r>
            <a:endParaRPr lang="en-US" dirty="0"/>
          </a:p>
          <a:p>
            <a:pPr lvl="1"/>
            <a:r>
              <a:rPr lang="en-US" i="1" dirty="0" smtClean="0"/>
              <a:t>Basis Step</a:t>
            </a:r>
            <a:r>
              <a:rPr lang="en-US" dirty="0" smtClean="0"/>
              <a:t>: 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t>BASIS STEP: By (</a:t>
            </a:r>
            <a:r>
              <a:rPr lang="en-US" dirty="0" smtClean="0">
                <a:latin typeface="Cambria Math" pitchFamily="18" charset="0"/>
                <a:ea typeface="Cambria Math" pitchFamily="18" charset="0"/>
              </a:rPr>
              <a:t>1</a:t>
            </a:r>
            <a:r>
              <a:rPr lang="en-US" dirty="0" smtClean="0"/>
              <a:t>), we can reach rung </a:t>
            </a:r>
            <a:r>
              <a:rPr lang="en-US" dirty="0" smtClean="0">
                <a:latin typeface="Cambria Math" pitchFamily="18" charset="0"/>
                <a:ea typeface="Cambria Math" pitchFamily="18" charset="0"/>
              </a:rPr>
              <a:t>1</a:t>
            </a:r>
            <a:r>
              <a:rPr lang="en-US" dirty="0" smtClean="0"/>
              <a:t>.</a:t>
            </a:r>
          </a:p>
          <a:p>
            <a:pPr lvl="1"/>
            <a:r>
              <a:rPr lang="en-US" dirty="0" smtClean="0"/>
              <a:t>INDUCTIVE STEP: Assume the inductive hypothesis that we can reach rung </a:t>
            </a:r>
            <a:r>
              <a:rPr lang="en-US" i="1" dirty="0" smtClean="0"/>
              <a:t>k</a:t>
            </a:r>
            <a:r>
              <a:rPr lang="en-US" dirty="0" smtClean="0"/>
              <a:t>. Then by (</a:t>
            </a:r>
            <a:r>
              <a:rPr lang="en-US" dirty="0" smtClean="0">
                <a:latin typeface="Cambria Math" pitchFamily="18" charset="0"/>
                <a:ea typeface="Cambria Math" pitchFamily="18" charset="0"/>
              </a:rPr>
              <a:t>2</a:t>
            </a:r>
            <a:r>
              <a:rPr lang="en-US" dirty="0" smtClean="0"/>
              <a:t>),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smtClean="0"/>
              <a:t>Recursive Exponentiation Algorithm</a:t>
            </a:r>
            <a:endParaRPr lang="en-US" sz="4000" dirty="0"/>
          </a:p>
        </p:txBody>
      </p:sp>
      <p:sp>
        <p:nvSpPr>
          <p:cNvPr id="3" name="Content Placeholder 2"/>
          <p:cNvSpPr>
            <a:spLocks noGrp="1"/>
          </p:cNvSpPr>
          <p:nvPr>
            <p:ph idx="1"/>
          </p:nvPr>
        </p:nvSpPr>
        <p:spPr>
          <a:xfrm>
            <a:off x="609600" y="914400"/>
            <a:ext cx="8229600" cy="4389120"/>
          </a:xfrm>
        </p:spPr>
        <p:txBody>
          <a:bodyPr/>
          <a:lstStyle/>
          <a:p>
            <a:pPr>
              <a:buNone/>
            </a:pPr>
            <a:r>
              <a:rPr lang="en-US" b="1" dirty="0" smtClean="0"/>
              <a:t>   Example</a:t>
            </a:r>
            <a:r>
              <a:rPr lang="en-US" dirty="0" smtClean="0"/>
              <a:t>: Give a recursive algorithm for computing </a:t>
            </a:r>
            <a:r>
              <a:rPr lang="en-US" i="1" dirty="0" smtClean="0"/>
              <a:t>a</a:t>
            </a:r>
            <a:r>
              <a:rPr lang="en-US" i="1" baseline="30000" dirty="0" smtClean="0"/>
              <a:t>n</a:t>
            </a:r>
            <a:r>
              <a:rPr lang="en-US" dirty="0" smtClean="0"/>
              <a:t>, where </a:t>
            </a:r>
            <a:r>
              <a:rPr lang="en-US" i="1" dirty="0" smtClean="0"/>
              <a:t>a</a:t>
            </a:r>
            <a:r>
              <a:rPr lang="en-US" dirty="0" smtClean="0"/>
              <a:t> is a nonzero real number and  </a:t>
            </a:r>
            <a:r>
              <a:rPr lang="en-US" i="1" dirty="0" smtClean="0"/>
              <a:t>n</a:t>
            </a:r>
            <a:r>
              <a:rPr lang="en-US" dirty="0" smtClean="0"/>
              <a:t> is a nonnegative integer.</a:t>
            </a:r>
          </a:p>
          <a:p>
            <a:pPr>
              <a:buNone/>
            </a:pPr>
            <a:r>
              <a:rPr lang="en-US" dirty="0" smtClean="0"/>
              <a:t>   </a:t>
            </a:r>
            <a:r>
              <a:rPr lang="en-US" b="1" dirty="0" smtClean="0"/>
              <a:t>Solution</a:t>
            </a:r>
            <a:r>
              <a:rPr lang="en-US" dirty="0" smtClean="0"/>
              <a:t>: Use the recursive definition of </a:t>
            </a:r>
            <a:r>
              <a:rPr lang="en-US" sz="2800" i="1" dirty="0" smtClean="0"/>
              <a:t>a</a:t>
            </a:r>
            <a:r>
              <a:rPr lang="en-US" sz="2800" i="1" baseline="30000" dirty="0" smtClean="0"/>
              <a:t>n</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smtClean="0"/>
              <a:t>procedure</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
            </a:r>
            <a:r>
              <a:rPr lang="en-US" sz="8000" i="1" dirty="0" smtClean="0"/>
              <a:t>power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r>
              <a:rPr lang="en-US" sz="8000" i="1" noProof="0" dirty="0" smtClean="0"/>
              <a:t>a</a:t>
            </a:r>
            <a:r>
              <a:rPr lang="en-US" sz="8000" dirty="0" smtClean="0"/>
              <a:t>:</a:t>
            </a:r>
            <a:r>
              <a:rPr lang="en-US" sz="8000" i="1" dirty="0" smtClean="0"/>
              <a:t> </a:t>
            </a:r>
            <a:r>
              <a:rPr lang="en-US" sz="8000" dirty="0" smtClean="0"/>
              <a:t>nonzero</a:t>
            </a:r>
            <a:r>
              <a:rPr lang="en-US" sz="8000" i="1" dirty="0" smtClean="0"/>
              <a:t> </a:t>
            </a:r>
            <a:r>
              <a:rPr lang="en-US" sz="8000" dirty="0" smtClean="0"/>
              <a:t>real number</a:t>
            </a:r>
            <a:r>
              <a:rPr lang="en-US" sz="8000" i="1" dirty="0" smtClean="0"/>
              <a:t>, n</a:t>
            </a:r>
            <a:r>
              <a:rPr lang="en-US" sz="8000" dirty="0" smtClean="0"/>
              <a:t>:</a:t>
            </a:r>
            <a:r>
              <a:rPr lang="en-US" sz="8000" i="1" dirty="0" smtClean="0"/>
              <a:t> </a:t>
            </a:r>
            <a:r>
              <a:rPr lang="en-US" sz="8000" dirty="0" smtClean="0"/>
              <a:t>nonnegative integer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smtClean="0"/>
              <a:t>if </a:t>
            </a:r>
            <a:r>
              <a:rPr lang="en-US" sz="8000" dirty="0" smtClean="0"/>
              <a:t> </a:t>
            </a:r>
            <a:r>
              <a:rPr lang="en-US" sz="8000" i="1" dirty="0" smtClean="0"/>
              <a:t>n</a:t>
            </a:r>
            <a:r>
              <a:rPr kumimoji="0" lang="en-US" sz="8000" i="0" u="none" strike="noStrike" kern="1200" cap="none" spc="0" normalizeH="0" baseline="0" noProof="0" dirty="0" smtClean="0">
                <a:ln>
                  <a:noFill/>
                </a:ln>
                <a:solidFill>
                  <a:schemeClr val="tx1"/>
                </a:solidFill>
                <a:effectLst/>
                <a:uLnTx/>
                <a:uFillTx/>
                <a:latin typeface="+mn-lt"/>
                <a:ea typeface="+mn-ea"/>
                <a:cs typeface="+mn-cs"/>
              </a:rPr>
              <a:t> = </a:t>
            </a:r>
            <a:r>
              <a:rPr lang="en-US" sz="8000" dirty="0" smtClean="0">
                <a:latin typeface="Cambria Math" pitchFamily="18" charset="0"/>
                <a:ea typeface="Cambria Math" pitchFamily="18" charset="0"/>
              </a:rPr>
              <a:t>0</a:t>
            </a:r>
            <a:r>
              <a:rPr kumimoji="0" lang="en-US" sz="80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smtClean="0"/>
              <a:t>else </a:t>
            </a:r>
            <a:r>
              <a:rPr lang="en-US" sz="8000" dirty="0" smtClean="0"/>
              <a:t> </a:t>
            </a:r>
            <a:r>
              <a:rPr lang="en-US" sz="8000" b="1" dirty="0" smtClean="0">
                <a:latin typeface="Cambria Math" pitchFamily="18" charset="0"/>
                <a:ea typeface="Cambria Math" pitchFamily="18" charset="0"/>
              </a:rPr>
              <a:t>return  </a:t>
            </a:r>
            <a:r>
              <a:rPr lang="en-US" sz="8000" i="1" dirty="0" smtClean="0"/>
              <a:t>a</a:t>
            </a:r>
            <a:r>
              <a:rPr lang="en-US" sz="8000" i="1" dirty="0" smtClean="0">
                <a:latin typeface="Cambria Math"/>
                <a:ea typeface="Cambria Math"/>
              </a:rPr>
              <a:t>*</a:t>
            </a:r>
            <a:r>
              <a:rPr lang="en-US" sz="8000" i="1" dirty="0" smtClean="0"/>
              <a:t>power</a:t>
            </a:r>
            <a:r>
              <a:rPr lang="en-US" sz="8000" dirty="0" smtClean="0">
                <a:ea typeface="Cambria Math"/>
              </a:rPr>
              <a:t>(</a:t>
            </a:r>
            <a:r>
              <a:rPr lang="en-US" sz="8000" i="1" dirty="0" smtClean="0">
                <a:ea typeface="Cambria Math"/>
              </a:rPr>
              <a:t>a, n</a:t>
            </a:r>
            <a:r>
              <a:rPr lang="en-US" sz="8000" i="1" dirty="0" smtClean="0">
                <a:latin typeface="Cambria Math"/>
                <a:ea typeface="Cambria Math"/>
              </a:rPr>
              <a:t> − </a:t>
            </a:r>
            <a:r>
              <a:rPr lang="en-US" sz="8000" dirty="0" smtClean="0">
                <a:latin typeface="Cambria Math" pitchFamily="18" charset="0"/>
                <a:ea typeface="Cambria Math" pitchFamily="18" charset="0"/>
              </a:rPr>
              <a:t>1</a:t>
            </a:r>
            <a:r>
              <a:rPr lang="en-US" sz="8000" dirty="0" smtClean="0">
                <a:ea typeface="Cambria Math" pitchFamily="18" charset="0"/>
              </a:rPr>
              <a:t>)</a:t>
            </a:r>
            <a:endParaRPr lang="en-US" sz="8000" i="1" dirty="0" smtClean="0">
              <a:ea typeface="Cambria Math" pitchFamily="18" charset="0"/>
            </a:endParaRPr>
          </a:p>
          <a:p>
            <a:pPr marL="274320" lvl="0" indent="-274320">
              <a:spcBef>
                <a:spcPct val="20000"/>
              </a:spcBef>
              <a:buClr>
                <a:schemeClr val="accent3"/>
              </a:buClr>
              <a:buSzPct val="95000"/>
              <a:defRPr/>
            </a:pPr>
            <a:r>
              <a:rPr lang="en-US" sz="8000" noProof="0" dirty="0" smtClean="0">
                <a:ea typeface="Cambria Math" pitchFamily="18" charset="0"/>
              </a:rPr>
              <a:t>{output is </a:t>
            </a:r>
            <a:r>
              <a:rPr lang="en-US" sz="8000" i="1" dirty="0" smtClean="0"/>
              <a:t>a</a:t>
            </a:r>
            <a:r>
              <a:rPr lang="en-US" sz="8000" i="1" baseline="30000" dirty="0" smtClean="0"/>
              <a:t>n</a:t>
            </a:r>
            <a:r>
              <a:rPr lang="en-US" sz="8000" dirty="0" smtClean="0"/>
              <a:t>}</a:t>
            </a:r>
            <a:endParaRPr lang="en-US" sz="8000" noProof="0" dirty="0" smtClean="0">
              <a:ea typeface="Cambria Math" pitchFamily="18" charset="0"/>
            </a:endParaRPr>
          </a:p>
          <a:p>
            <a:pPr marL="274320" lvl="0" indent="-274320">
              <a:spcBef>
                <a:spcPct val="20000"/>
              </a:spcBef>
              <a:buClr>
                <a:schemeClr val="accent3"/>
              </a:buClr>
              <a:buSzPct val="95000"/>
              <a:defRPr/>
            </a:pPr>
            <a:endParaRPr lang="en-US" sz="7200" noProof="0" dirty="0" smtClean="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1312"/>
          </a:xfrm>
        </p:spPr>
        <p:txBody>
          <a:bodyPr>
            <a:normAutofit fontScale="90000"/>
          </a:bodyPr>
          <a:lstStyle/>
          <a:p>
            <a:r>
              <a:rPr lang="en-US" dirty="0" smtClean="0"/>
              <a:t>Recursive GCD Algorithm</a:t>
            </a:r>
            <a:endParaRPr lang="en-US" dirty="0"/>
          </a:p>
        </p:txBody>
      </p:sp>
      <p:sp>
        <p:nvSpPr>
          <p:cNvPr id="3" name="Content Placeholder 2"/>
          <p:cNvSpPr>
            <a:spLocks noGrp="1"/>
          </p:cNvSpPr>
          <p:nvPr>
            <p:ph idx="1"/>
          </p:nvPr>
        </p:nvSpPr>
        <p:spPr>
          <a:xfrm>
            <a:off x="381000" y="990600"/>
            <a:ext cx="8229600" cy="2971800"/>
          </a:xfrm>
        </p:spPr>
        <p:txBody>
          <a:bodyPr/>
          <a:lstStyle/>
          <a:p>
            <a:pPr>
              <a:buNone/>
            </a:pPr>
            <a:r>
              <a:rPr lang="en-US" b="1" dirty="0" smtClean="0"/>
              <a:t>   Example</a:t>
            </a:r>
            <a:r>
              <a:rPr lang="en-US" dirty="0" smtClean="0"/>
              <a:t>: Give a recursive algorithm for computing the greatest common divisor of two nonnegative integers</a:t>
            </a:r>
            <a:r>
              <a:rPr lang="en-US" i="1" dirty="0" smtClean="0"/>
              <a:t>  a </a:t>
            </a:r>
            <a:r>
              <a:rPr lang="en-US" dirty="0" smtClean="0"/>
              <a:t>and</a:t>
            </a:r>
            <a:r>
              <a:rPr lang="en-US" i="1" dirty="0" smtClean="0"/>
              <a:t> b </a:t>
            </a:r>
            <a:r>
              <a:rPr lang="en-US" dirty="0" smtClean="0"/>
              <a:t>with </a:t>
            </a:r>
            <a:r>
              <a:rPr lang="en-US" i="1" dirty="0" smtClean="0"/>
              <a:t>a &lt; b.</a:t>
            </a:r>
            <a:r>
              <a:rPr lang="en-US" dirty="0" smtClean="0"/>
              <a:t> </a:t>
            </a:r>
          </a:p>
          <a:p>
            <a:pPr>
              <a:buNone/>
            </a:pPr>
            <a:r>
              <a:rPr lang="en-US" b="1" dirty="0" smtClean="0"/>
              <a:t>   Solution</a:t>
            </a:r>
            <a:r>
              <a:rPr lang="en-US" dirty="0" smtClean="0"/>
              <a:t>: Use the reduction</a:t>
            </a:r>
          </a:p>
          <a:p>
            <a:pPr>
              <a:buNone/>
            </a:pPr>
            <a:r>
              <a:rPr lang="en-US" dirty="0" smtClean="0"/>
              <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err="1" smtClean="0"/>
              <a:t>gcd</a:t>
            </a:r>
            <a:r>
              <a:rPr lang="en-US" dirty="0" smtClean="0"/>
              <a:t>(</a:t>
            </a:r>
            <a:r>
              <a:rPr lang="en-US" i="1" dirty="0" smtClean="0"/>
              <a:t>b</a:t>
            </a:r>
            <a:r>
              <a:rPr lang="en-US" dirty="0" smtClean="0"/>
              <a:t> </a:t>
            </a:r>
            <a:r>
              <a:rPr lang="en-US" b="1" dirty="0" smtClean="0"/>
              <a:t>mod</a:t>
            </a:r>
            <a:r>
              <a:rPr lang="en-US" dirty="0" smtClean="0"/>
              <a:t> </a:t>
            </a:r>
            <a:r>
              <a:rPr lang="en-US" i="1" dirty="0" smtClean="0"/>
              <a:t>a</a:t>
            </a:r>
            <a:r>
              <a:rPr lang="en-US" dirty="0" smtClean="0"/>
              <a:t>, </a:t>
            </a:r>
            <a:r>
              <a:rPr lang="en-US" i="1" dirty="0" smtClean="0"/>
              <a:t>a</a:t>
            </a:r>
            <a:r>
              <a:rPr lang="en-US" dirty="0" smtClean="0"/>
              <a:t>) </a:t>
            </a:r>
          </a:p>
          <a:p>
            <a:pPr>
              <a:buNone/>
            </a:pPr>
            <a:r>
              <a:rPr lang="en-US" dirty="0" smtClean="0"/>
              <a:t>   and the condition </a:t>
            </a:r>
            <a:r>
              <a:rPr lang="en-US" dirty="0" err="1" smtClean="0"/>
              <a:t>gcd</a:t>
            </a:r>
            <a:r>
              <a:rPr lang="en-US" dirty="0" smtClean="0"/>
              <a:t>(</a:t>
            </a:r>
            <a:r>
              <a:rPr lang="en-US" dirty="0" smtClean="0">
                <a:latin typeface="Cambria Math" pitchFamily="18" charset="0"/>
                <a:ea typeface="Cambria Math" pitchFamily="18" charset="0"/>
              </a:rPr>
              <a:t>0</a:t>
            </a:r>
            <a:r>
              <a:rPr lang="en-US" dirty="0" smtClean="0"/>
              <a:t>,</a:t>
            </a:r>
            <a:r>
              <a:rPr lang="en-US" i="1" dirty="0" smtClean="0"/>
              <a:t>b</a:t>
            </a:r>
            <a:r>
              <a:rPr lang="en-US" dirty="0" smtClean="0"/>
              <a:t>) = </a:t>
            </a:r>
            <a:r>
              <a:rPr lang="en-US" i="1" dirty="0" smtClean="0"/>
              <a:t>b</a:t>
            </a:r>
            <a:r>
              <a:rPr lang="en-US" dirty="0" smtClean="0"/>
              <a:t> when </a:t>
            </a:r>
            <a:r>
              <a:rPr lang="en-US" i="1" dirty="0" smtClean="0"/>
              <a:t>b</a:t>
            </a:r>
            <a:r>
              <a:rPr lang="en-US" dirty="0" smtClean="0"/>
              <a:t> &gt; </a:t>
            </a:r>
            <a:r>
              <a:rPr lang="en-US" dirty="0" smtClean="0">
                <a:latin typeface="Cambria Math" pitchFamily="18" charset="0"/>
                <a:ea typeface="Cambria Math" pitchFamily="18" charset="0"/>
              </a:rPr>
              <a:t>0</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143000" y="3810000"/>
            <a:ext cx="6781800" cy="16764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smtClean="0"/>
              <a:t>procedure</a:t>
            </a:r>
            <a:r>
              <a:rPr kumimoji="0" lang="en-US" sz="7400" b="1" i="0" u="none" strike="noStrike" kern="1200" cap="none" spc="0" normalizeH="0" baseline="0" noProof="0" dirty="0" smtClean="0">
                <a:ln>
                  <a:noFill/>
                </a:ln>
                <a:solidFill>
                  <a:schemeClr val="tx1"/>
                </a:solidFill>
                <a:effectLst/>
                <a:uLnTx/>
                <a:uFillTx/>
                <a:latin typeface="+mn-lt"/>
                <a:ea typeface="+mn-ea"/>
                <a:cs typeface="+mn-cs"/>
              </a:rPr>
              <a:t> </a:t>
            </a:r>
            <a:r>
              <a:rPr lang="en-US" sz="7400" i="1" dirty="0" err="1" smtClean="0"/>
              <a:t>gcd</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r>
              <a:rPr lang="en-US" sz="7400" i="1" noProof="0" dirty="0" err="1" smtClean="0"/>
              <a:t>a,b</a:t>
            </a:r>
            <a:r>
              <a:rPr lang="en-US" sz="7400" dirty="0" smtClean="0"/>
              <a:t>:</a:t>
            </a:r>
            <a:r>
              <a:rPr lang="en-US" sz="7400" i="1" dirty="0" smtClean="0"/>
              <a:t> </a:t>
            </a:r>
            <a:r>
              <a:rPr lang="en-US" sz="7400" dirty="0" smtClean="0"/>
              <a:t>nonnegative integers </a:t>
            </a:r>
          </a:p>
          <a:p>
            <a:pPr marL="274320" lvl="0" indent="-274320">
              <a:spcBef>
                <a:spcPct val="20000"/>
              </a:spcBef>
              <a:buClr>
                <a:schemeClr val="accent3"/>
              </a:buClr>
              <a:buSzPct val="95000"/>
              <a:defRPr/>
            </a:pPr>
            <a:r>
              <a:rPr lang="en-US" sz="7400" dirty="0" smtClean="0"/>
              <a:t>                                   with </a:t>
            </a:r>
            <a:r>
              <a:rPr lang="en-US" sz="7400" i="1" dirty="0" smtClean="0"/>
              <a:t>a &lt; b</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smtClean="0"/>
              <a:t>if </a:t>
            </a:r>
            <a:r>
              <a:rPr lang="en-US" sz="7400" dirty="0" smtClean="0"/>
              <a:t> </a:t>
            </a:r>
            <a:r>
              <a:rPr lang="en-US" sz="7400" i="1" dirty="0" smtClean="0"/>
              <a:t>a</a:t>
            </a:r>
            <a:r>
              <a:rPr kumimoji="0" lang="en-US" sz="7400" i="0" u="none" strike="noStrike" kern="1200" cap="none" spc="0" normalizeH="0" baseline="0" noProof="0" dirty="0" smtClean="0">
                <a:ln>
                  <a:noFill/>
                </a:ln>
                <a:solidFill>
                  <a:schemeClr val="tx1"/>
                </a:solidFill>
                <a:effectLst/>
                <a:uLnTx/>
                <a:uFillTx/>
                <a:latin typeface="+mn-lt"/>
                <a:ea typeface="+mn-ea"/>
                <a:cs typeface="+mn-cs"/>
              </a:rPr>
              <a:t> = </a:t>
            </a:r>
            <a:r>
              <a:rPr lang="en-US" sz="7400" dirty="0" smtClean="0">
                <a:latin typeface="Cambria Math" pitchFamily="18" charset="0"/>
                <a:ea typeface="Cambria Math" pitchFamily="18" charset="0"/>
              </a:rPr>
              <a:t>0</a:t>
            </a:r>
            <a:r>
              <a:rPr kumimoji="0" lang="en-US" sz="7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lang="en-US" sz="7400" i="1" dirty="0" smtClean="0">
                <a:latin typeface="Cambria Math" pitchFamily="18" charset="0"/>
                <a:ea typeface="Cambria Math" pitchFamily="18" charset="0"/>
              </a:rPr>
              <a:t>b</a:t>
            </a:r>
            <a:endParaRPr kumimoji="0" lang="en-US" sz="7400" i="1"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smtClean="0"/>
              <a:t>else </a:t>
            </a:r>
            <a:r>
              <a:rPr lang="en-US" sz="7400" dirty="0" smtClean="0"/>
              <a:t> </a:t>
            </a:r>
            <a:r>
              <a:rPr lang="en-US" sz="7400" b="1" dirty="0" smtClean="0">
                <a:latin typeface="Cambria Math" pitchFamily="18" charset="0"/>
                <a:ea typeface="Cambria Math" pitchFamily="18" charset="0"/>
              </a:rPr>
              <a:t>return </a:t>
            </a:r>
            <a:r>
              <a:rPr lang="en-US" sz="7400" i="1" dirty="0" smtClean="0"/>
              <a:t> </a:t>
            </a:r>
            <a:r>
              <a:rPr lang="en-US" sz="7400" i="1" dirty="0" err="1" smtClean="0"/>
              <a:t>gcd</a:t>
            </a:r>
            <a:r>
              <a:rPr lang="en-US" sz="7400" dirty="0" smtClean="0">
                <a:ea typeface="Cambria Math"/>
              </a:rPr>
              <a:t>(</a:t>
            </a:r>
            <a:r>
              <a:rPr lang="en-US" sz="7400" i="1" dirty="0" smtClean="0">
                <a:ea typeface="Cambria Math"/>
              </a:rPr>
              <a:t>b</a:t>
            </a:r>
            <a:r>
              <a:rPr lang="en-US" sz="7400" i="1" dirty="0" smtClean="0">
                <a:latin typeface="Cambria Math"/>
                <a:ea typeface="Cambria Math"/>
              </a:rPr>
              <a:t> </a:t>
            </a:r>
            <a:r>
              <a:rPr lang="en-US" sz="7400" b="1" dirty="0" smtClean="0">
                <a:ea typeface="Cambria Math"/>
              </a:rPr>
              <a:t>mod</a:t>
            </a:r>
            <a:r>
              <a:rPr lang="en-US" sz="7400" i="1" dirty="0" smtClean="0">
                <a:ea typeface="Cambria Math"/>
              </a:rPr>
              <a:t>  a, a</a:t>
            </a:r>
            <a:r>
              <a:rPr lang="en-US" sz="7400" dirty="0" smtClean="0">
                <a:ea typeface="Cambria Math" pitchFamily="18" charset="0"/>
              </a:rPr>
              <a:t>)</a:t>
            </a:r>
            <a:endParaRPr lang="en-US" sz="7400" i="1" dirty="0" smtClean="0">
              <a:ea typeface="Cambria Math" pitchFamily="18" charset="0"/>
            </a:endParaRPr>
          </a:p>
          <a:p>
            <a:pPr marL="274320" lvl="0" indent="-274320">
              <a:spcBef>
                <a:spcPct val="20000"/>
              </a:spcBef>
              <a:buClr>
                <a:schemeClr val="accent3"/>
              </a:buClr>
              <a:buSzPct val="95000"/>
              <a:defRPr/>
            </a:pPr>
            <a:r>
              <a:rPr lang="en-US" sz="7400" noProof="0" dirty="0" smtClean="0">
                <a:ea typeface="Cambria Math" pitchFamily="18" charset="0"/>
              </a:rPr>
              <a:t>{output is </a:t>
            </a:r>
            <a:r>
              <a:rPr lang="en-US" sz="7400" i="1" dirty="0" err="1" smtClean="0">
                <a:ea typeface="Cambria Math" pitchFamily="18" charset="0"/>
              </a:rPr>
              <a:t>gcd</a:t>
            </a:r>
            <a:r>
              <a:rPr lang="en-US" sz="7400" dirty="0" smtClean="0">
                <a:ea typeface="Cambria Math" pitchFamily="18" charset="0"/>
              </a:rPr>
              <a:t>(</a:t>
            </a:r>
            <a:r>
              <a:rPr lang="en-US" sz="7400" i="1" dirty="0" smtClean="0">
                <a:ea typeface="Cambria Math" pitchFamily="18" charset="0"/>
              </a:rPr>
              <a:t>a, b</a:t>
            </a:r>
            <a:r>
              <a:rPr lang="en-US" sz="7400" dirty="0" smtClean="0">
                <a:ea typeface="Cambria Math" pitchFamily="18" charset="0"/>
              </a:rPr>
              <a:t>)</a:t>
            </a:r>
            <a:r>
              <a:rPr lang="en-US" sz="7400" noProof="0" dirty="0" smtClean="0">
                <a:ea typeface="Cambria Math" pitchFamily="18" charset="0"/>
              </a:rPr>
              <a:t>}</a:t>
            </a:r>
            <a:endParaRPr kumimoji="0" lang="en-US" sz="74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90600" y="5791200"/>
            <a:ext cx="1650837" cy="369332"/>
          </a:xfrm>
          <a:prstGeom prst="rect">
            <a:avLst/>
          </a:prstGeom>
        </p:spPr>
        <p:txBody>
          <a:bodyPr wrap="none">
            <a:spAutoFit/>
          </a:bodyPr>
          <a:lstStyle/>
          <a:p>
            <a:r>
              <a:rPr lang="en-US" dirty="0" smtClean="0"/>
              <a:t>E.g.: </a:t>
            </a:r>
            <a:r>
              <a:rPr lang="en-US" dirty="0" err="1" smtClean="0"/>
              <a:t>gcd</a:t>
            </a:r>
            <a:r>
              <a:rPr lang="en-US" dirty="0" smtClean="0"/>
              <a:t>(5, 8)=</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smtClean="0"/>
              <a:t>Recursive Binary Search Algorithm</a:t>
            </a:r>
            <a:endParaRPr lang="en-US" sz="4000" dirty="0"/>
          </a:p>
        </p:txBody>
      </p:sp>
      <p:sp>
        <p:nvSpPr>
          <p:cNvPr id="3" name="Content Placeholder 2"/>
          <p:cNvSpPr>
            <a:spLocks noGrp="1"/>
          </p:cNvSpPr>
          <p:nvPr>
            <p:ph idx="1"/>
          </p:nvPr>
        </p:nvSpPr>
        <p:spPr>
          <a:xfrm>
            <a:off x="533400" y="1143000"/>
            <a:ext cx="8229600" cy="1905000"/>
          </a:xfrm>
        </p:spPr>
        <p:txBody>
          <a:bodyPr/>
          <a:lstStyle/>
          <a:p>
            <a:pPr>
              <a:buNone/>
            </a:pPr>
            <a:r>
              <a:rPr lang="en-US" b="1" dirty="0" smtClean="0"/>
              <a:t>   Example</a:t>
            </a:r>
            <a:r>
              <a:rPr lang="en-US" dirty="0" smtClean="0"/>
              <a:t>: Construct a recursive version of a binary search algorithm. </a:t>
            </a:r>
          </a:p>
          <a:p>
            <a:pPr>
              <a:buNone/>
            </a:pPr>
            <a:r>
              <a:rPr lang="en-US" sz="2800" b="1" dirty="0" smtClean="0"/>
              <a:t>   Solution</a:t>
            </a:r>
            <a:r>
              <a:rPr lang="en-US" sz="2800" dirty="0" smtClean="0"/>
              <a:t>: </a:t>
            </a:r>
            <a:r>
              <a:rPr lang="en-US" sz="2000" dirty="0" smtClean="0"/>
              <a:t>Assume we have </a:t>
            </a:r>
            <a:r>
              <a:rPr lang="en-US" sz="2000" i="1" dirty="0" smtClean="0"/>
              <a:t>a</a:t>
            </a:r>
            <a:r>
              <a:rPr lang="en-US" sz="2000" baseline="-25000" dirty="0" smtClean="0"/>
              <a:t>1</a:t>
            </a:r>
            <a:r>
              <a:rPr lang="en-US" sz="2000" dirty="0" smtClean="0"/>
              <a:t>,</a:t>
            </a:r>
            <a:r>
              <a:rPr lang="en-US" sz="2000" i="1" dirty="0" smtClean="0"/>
              <a:t>a</a:t>
            </a:r>
            <a:r>
              <a:rPr lang="en-US" sz="2000" baseline="-25000" dirty="0" smtClean="0"/>
              <a:t>2</a:t>
            </a:r>
            <a:r>
              <a:rPr lang="en-US" sz="2000" dirty="0" smtClean="0"/>
              <a:t>,…, </a:t>
            </a:r>
            <a:r>
              <a:rPr lang="en-US" sz="2000" i="1" dirty="0" smtClean="0"/>
              <a:t>a</a:t>
            </a:r>
            <a:r>
              <a:rPr lang="en-US" sz="2000" i="1" baseline="-25000" dirty="0" smtClean="0"/>
              <a:t>n</a:t>
            </a:r>
            <a:r>
              <a:rPr lang="en-US" sz="2000" dirty="0" smtClean="0"/>
              <a:t>, an increasing sequence of integers. Initially </a:t>
            </a:r>
            <a:r>
              <a:rPr lang="en-US" sz="2000" i="1" dirty="0" err="1" smtClean="0"/>
              <a:t>i</a:t>
            </a:r>
            <a:r>
              <a:rPr lang="en-US" sz="2000" dirty="0" smtClean="0"/>
              <a:t> is </a:t>
            </a:r>
            <a:r>
              <a:rPr lang="en-US" sz="2000" dirty="0" smtClean="0">
                <a:latin typeface="Cambria Math" pitchFamily="18" charset="0"/>
                <a:ea typeface="Cambria Math" pitchFamily="18" charset="0"/>
              </a:rPr>
              <a:t>1</a:t>
            </a:r>
            <a:r>
              <a:rPr lang="en-US" sz="2000" dirty="0" smtClean="0"/>
              <a:t> and </a:t>
            </a:r>
            <a:r>
              <a:rPr lang="en-US" sz="2000" i="1" dirty="0" smtClean="0"/>
              <a:t>j</a:t>
            </a:r>
            <a:r>
              <a:rPr lang="en-US" sz="2000" dirty="0" smtClean="0"/>
              <a:t> is </a:t>
            </a:r>
            <a:r>
              <a:rPr lang="en-US" sz="2000" i="1" dirty="0" smtClean="0"/>
              <a:t>n</a:t>
            </a:r>
            <a:r>
              <a:rPr lang="en-US" sz="2000" dirty="0" smtClean="0"/>
              <a:t>. We are searching for </a:t>
            </a:r>
            <a:r>
              <a:rPr lang="en-US" sz="2000" i="1" dirty="0" smtClean="0"/>
              <a:t>x</a:t>
            </a:r>
            <a:r>
              <a:rPr lang="en-US" sz="2000" dirty="0" smtClean="0"/>
              <a:t>.</a:t>
            </a:r>
          </a:p>
          <a:p>
            <a:endParaRPr lang="en-US" dirty="0" smtClean="0"/>
          </a:p>
          <a:p>
            <a:endParaRPr lang="en-US" dirty="0" smtClean="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binary search</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err="1" smtClean="0"/>
              <a:t>i</a:t>
            </a:r>
            <a:r>
              <a:rPr lang="en-US" sz="7200" i="1" noProof="0" dirty="0" smtClean="0"/>
              <a:t>, j, x : </a:t>
            </a:r>
            <a:r>
              <a:rPr lang="en-US" sz="7200" dirty="0" smtClean="0"/>
              <a:t>integers,  </a:t>
            </a:r>
            <a:r>
              <a:rPr lang="en-US" sz="7200" dirty="0" smtClean="0">
                <a:latin typeface="Cambria Math" pitchFamily="18" charset="0"/>
                <a:ea typeface="Cambria Math" pitchFamily="18" charset="0"/>
              </a:rPr>
              <a:t>1</a:t>
            </a:r>
            <a:r>
              <a:rPr lang="en-US" sz="7200" dirty="0" smtClean="0">
                <a:latin typeface="Cambria Math"/>
                <a:ea typeface="Cambria Math"/>
              </a:rPr>
              <a:t>≤</a:t>
            </a:r>
            <a:r>
              <a:rPr lang="en-US" sz="7200" i="1" dirty="0" smtClean="0">
                <a:ea typeface="Cambria Math"/>
              </a:rPr>
              <a:t> </a:t>
            </a:r>
            <a:r>
              <a:rPr lang="en-US" sz="7200" i="1" dirty="0" err="1" smtClean="0">
                <a:ea typeface="Cambria Math"/>
              </a:rPr>
              <a:t>i</a:t>
            </a:r>
            <a:r>
              <a:rPr lang="en-US" sz="7200" i="1" dirty="0" smtClean="0">
                <a:ea typeface="Cambria Math"/>
              </a:rPr>
              <a:t> </a:t>
            </a:r>
            <a:r>
              <a:rPr lang="en-US" sz="7200" dirty="0" smtClean="0">
                <a:latin typeface="Cambria Math"/>
                <a:ea typeface="Cambria Math"/>
              </a:rPr>
              <a:t>≤ </a:t>
            </a:r>
            <a:r>
              <a:rPr lang="en-US" sz="7200" i="1" dirty="0" smtClean="0">
                <a:ea typeface="Cambria Math"/>
              </a:rPr>
              <a:t>j </a:t>
            </a:r>
            <a:r>
              <a:rPr lang="en-US" sz="7200" dirty="0" smtClean="0">
                <a:latin typeface="Cambria Math"/>
                <a:ea typeface="Cambria Math"/>
              </a:rPr>
              <a:t>≤</a:t>
            </a:r>
            <a:r>
              <a:rPr lang="en-US" sz="7200" i="1" dirty="0" smtClean="0">
                <a:ea typeface="Cambria Math"/>
              </a:rPr>
              <a:t>n</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a:rPr>
              <a:t>m</a:t>
            </a:r>
            <a:r>
              <a:rPr kumimoji="0" lang="en-US" sz="7200" i="0" u="none" strike="noStrike" kern="1200" cap="none" spc="0" normalizeH="0" baseline="0" noProof="0" dirty="0" smtClean="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smtClean="0">
                <a:ln>
                  <a:noFill/>
                </a:ln>
                <a:solidFill>
                  <a:schemeClr val="tx1"/>
                </a:solidFill>
                <a:effectLst/>
                <a:uLnTx/>
                <a:uFillTx/>
                <a:latin typeface="Cambria Math"/>
                <a:ea typeface="Cambria Math"/>
              </a:rPr>
              <a:t>⌊(</a:t>
            </a:r>
            <a:r>
              <a:rPr kumimoji="0" lang="en-US" sz="7200" i="1" u="none" strike="noStrike" kern="1200" cap="none" spc="0" normalizeH="0" baseline="0" noProof="0" dirty="0" err="1" smtClean="0">
                <a:ln>
                  <a:noFill/>
                </a:ln>
                <a:solidFill>
                  <a:schemeClr val="tx1"/>
                </a:solidFill>
                <a:effectLst/>
                <a:uLnTx/>
                <a:uFillTx/>
                <a:ea typeface="Cambria Math"/>
              </a:rPr>
              <a:t>i</a:t>
            </a:r>
            <a:r>
              <a:rPr kumimoji="0" lang="en-US" sz="7200" i="0" u="none" strike="noStrike" kern="1200" cap="none" spc="0" normalizeH="0" baseline="0" noProof="0" dirty="0" smtClean="0">
                <a:ln>
                  <a:noFill/>
                </a:ln>
                <a:solidFill>
                  <a:schemeClr val="tx1"/>
                </a:solidFill>
                <a:effectLst/>
                <a:uLnTx/>
                <a:uFillTx/>
                <a:latin typeface="Cambria Math"/>
                <a:ea typeface="Cambria Math"/>
              </a:rPr>
              <a:t> + </a:t>
            </a:r>
            <a:r>
              <a:rPr kumimoji="0" lang="en-US" sz="7200" i="1" u="none" strike="noStrike" kern="1200" cap="none" spc="0" normalizeH="0" baseline="0" noProof="0" dirty="0" smtClean="0">
                <a:ln>
                  <a:noFill/>
                </a:ln>
                <a:solidFill>
                  <a:schemeClr val="tx1"/>
                </a:solidFill>
                <a:effectLst/>
                <a:uLnTx/>
                <a:uFillTx/>
                <a:ea typeface="Cambria Math"/>
              </a:rPr>
              <a:t>j</a:t>
            </a:r>
            <a:r>
              <a:rPr kumimoji="0" lang="en-US" sz="7200" i="0" u="none" strike="noStrike" kern="1200" cap="none" spc="0" normalizeH="0" baseline="0" noProof="0" dirty="0" smtClean="0">
                <a:ln>
                  <a:noFill/>
                </a:ln>
                <a:solidFill>
                  <a:schemeClr val="tx1"/>
                </a:solidFill>
                <a:effectLst/>
                <a:uLnTx/>
                <a:uFillTx/>
                <a:latin typeface="Cambria Math"/>
                <a:ea typeface="Cambria Math"/>
              </a:rPr>
              <a:t>)/2⌋</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x</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noProof="0" dirty="0" smtClean="0">
                <a:ea typeface="Cambria Math" pitchFamily="18" charset="0"/>
              </a:rPr>
              <a:t>a</a:t>
            </a:r>
            <a:r>
              <a:rPr lang="en-US" sz="7200" i="1" baseline="-25000" noProof="0" dirty="0" smtClean="0">
                <a:ea typeface="Cambria Math" pitchFamily="18" charset="0"/>
              </a:rPr>
              <a:t>m</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i="1" dirty="0" smtClean="0">
                <a:ea typeface="Cambria Math"/>
              </a:rPr>
              <a:t>m</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&lt;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err="1" smtClean="0"/>
              <a:t>i</a:t>
            </a:r>
            <a:r>
              <a:rPr lang="en-US" sz="7200" dirty="0" smtClean="0"/>
              <a:t> &lt; </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i,m</a:t>
            </a:r>
            <a:r>
              <a:rPr lang="en-US" sz="7200" i="1" dirty="0" smtClean="0">
                <a:latin typeface="Cambria Math"/>
                <a:ea typeface="Cambria Math"/>
              </a:rPr>
              <a:t>−</a:t>
            </a:r>
            <a:r>
              <a:rPr lang="en-US" sz="7200" dirty="0" smtClean="0">
                <a:latin typeface="Cambria Math"/>
                <a:ea typeface="Cambria Math"/>
              </a:rPr>
              <a:t>1</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&gt;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smtClean="0"/>
              <a:t>j</a:t>
            </a:r>
            <a:r>
              <a:rPr lang="en-US" sz="7200" dirty="0" smtClean="0"/>
              <a:t> &gt;</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m</a:t>
            </a:r>
            <a:r>
              <a:rPr lang="en-US" sz="7200" dirty="0" smtClean="0">
                <a:latin typeface="Cambria Math"/>
                <a:ea typeface="Cambria Math"/>
              </a:rPr>
              <a:t>+1,j</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b="1" dirty="0" smtClean="0">
                <a:latin typeface="Cambria Math" pitchFamily="18" charset="0"/>
                <a:ea typeface="Cambria Math" pitchFamily="18" charset="0"/>
              </a:rPr>
              <a:t>return </a:t>
            </a:r>
            <a:r>
              <a:rPr lang="en-US" sz="7200" dirty="0" smtClean="0">
                <a:latin typeface="Cambria Math" pitchFamily="18" charset="0"/>
                <a:ea typeface="Cambria Math" pitchFamily="18" charset="0"/>
              </a:rPr>
              <a:t>0</a:t>
            </a:r>
            <a:endParaRPr lang="en-US" sz="7200" i="1" dirty="0" smtClean="0">
              <a:ea typeface="Cambria Math"/>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noProof="0" dirty="0" smtClean="0"/>
              <a:t>location of </a:t>
            </a:r>
            <a:r>
              <a:rPr lang="en-US" sz="7200" i="1" noProof="0" dirty="0" smtClean="0"/>
              <a:t>x </a:t>
            </a:r>
            <a:r>
              <a:rPr lang="en-US" sz="7200" noProof="0" dirty="0" smtClean="0"/>
              <a:t>in</a:t>
            </a:r>
            <a:r>
              <a:rPr lang="en-US" sz="7200" i="1" noProof="0" dirty="0" smtClean="0"/>
              <a:t>    a</a:t>
            </a:r>
            <a:r>
              <a:rPr lang="en-US" sz="7200" baseline="-25000" noProof="0" dirty="0" smtClean="0">
                <a:latin typeface="Cambria Math" pitchFamily="18" charset="0"/>
                <a:ea typeface="Cambria Math" pitchFamily="18" charset="0"/>
              </a:rPr>
              <a:t>1</a:t>
            </a:r>
            <a:r>
              <a:rPr lang="en-US" sz="7200" noProof="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ea typeface="Cambria Math" pitchFamily="18" charset="0"/>
              </a:rPr>
              <a:t>if it appears, otherwise </a:t>
            </a:r>
            <a:r>
              <a:rPr lang="en-US" sz="7200" dirty="0" smtClean="0">
                <a:latin typeface="Cambria Math" pitchFamily="18" charset="0"/>
                <a:ea typeface="Cambria Math" pitchFamily="18" charset="0"/>
              </a:rPr>
              <a:t>0</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Recursive Algorithms Correct</a:t>
            </a:r>
            <a:endParaRPr lang="en-US" sz="4000"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Both </a:t>
            </a:r>
            <a:r>
              <a:rPr lang="en-US" b="1" dirty="0" smtClean="0"/>
              <a:t> </a:t>
            </a:r>
            <a:r>
              <a:rPr lang="en-US" dirty="0" smtClean="0"/>
              <a:t>mathematical</a:t>
            </a:r>
            <a:r>
              <a:rPr lang="en-US" b="1" dirty="0" smtClean="0"/>
              <a:t> </a:t>
            </a:r>
            <a:r>
              <a:rPr lang="en-US" dirty="0" smtClean="0"/>
              <a:t>and str0ng induction are useful techniques to show that recursive algorithms always produce the correct output.</a:t>
            </a:r>
          </a:p>
          <a:p>
            <a:pPr>
              <a:buNone/>
            </a:pPr>
            <a:endParaRPr lang="en-US" dirty="0" smtClean="0"/>
          </a:p>
          <a:p>
            <a:pPr>
              <a:buNone/>
            </a:pPr>
            <a:r>
              <a:rPr lang="en-US" b="1" dirty="0" smtClean="0"/>
              <a:t> Example</a:t>
            </a:r>
            <a:r>
              <a:rPr lang="en-US" dirty="0" smtClean="0"/>
              <a:t>: Prove that the algorithm for computing the powers of real numbers is correct.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Solution</a:t>
            </a:r>
            <a:r>
              <a:rPr lang="en-US" dirty="0" smtClean="0"/>
              <a:t>: Use mathematical induction on the exponent </a:t>
            </a:r>
            <a:r>
              <a:rPr lang="en-US" i="1" dirty="0" smtClean="0"/>
              <a:t>n</a:t>
            </a:r>
            <a:r>
              <a:rPr lang="en-US" dirty="0" smtClean="0"/>
              <a:t>.</a:t>
            </a:r>
          </a:p>
          <a:p>
            <a:pPr lvl="1">
              <a:buNone/>
            </a:pPr>
            <a:r>
              <a:rPr lang="en-US" dirty="0" smtClean="0"/>
              <a:t>   BASIS STEP: </a:t>
            </a:r>
            <a:r>
              <a:rPr lang="en-US" i="1" dirty="0" smtClean="0"/>
              <a:t>a</a:t>
            </a:r>
            <a:r>
              <a:rPr lang="en-US" baseline="30000" dirty="0" smtClean="0">
                <a:latin typeface="Cambria Math" pitchFamily="18" charset="0"/>
                <a:ea typeface="Cambria Math" pitchFamily="18" charset="0"/>
              </a:rPr>
              <a:t>0</a:t>
            </a:r>
            <a:r>
              <a:rPr lang="en-US" dirty="0" smtClean="0"/>
              <a:t> =</a:t>
            </a:r>
            <a:r>
              <a:rPr lang="en-US" dirty="0" smtClean="0">
                <a:latin typeface="Cambria Math" pitchFamily="18" charset="0"/>
                <a:ea typeface="Cambria Math" pitchFamily="18" charset="0"/>
              </a:rPr>
              <a:t>1</a:t>
            </a:r>
            <a:r>
              <a:rPr lang="en-US" dirty="0" smtClean="0"/>
              <a:t> for every nonzero real number </a:t>
            </a:r>
            <a:r>
              <a:rPr lang="en-US" i="1" dirty="0" smtClean="0"/>
              <a:t>a</a:t>
            </a:r>
            <a:r>
              <a:rPr lang="en-US" dirty="0" smtClean="0"/>
              <a:t>, and </a:t>
            </a:r>
            <a:r>
              <a:rPr lang="en-US" i="1" dirty="0" smtClean="0"/>
              <a:t>power</a:t>
            </a:r>
            <a:r>
              <a:rPr lang="en-US" dirty="0" smtClean="0"/>
              <a:t>(</a:t>
            </a:r>
            <a:r>
              <a:rPr lang="en-US" i="1" dirty="0" smtClean="0"/>
              <a:t>a</a:t>
            </a:r>
            <a:r>
              <a:rPr lang="en-US" dirty="0" smtClean="0"/>
              <a:t>,</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buNone/>
            </a:pPr>
            <a:r>
              <a:rPr lang="en-US" dirty="0" smtClean="0"/>
              <a:t>    INDUCTIVE STEP: The inductive hypothesis is that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dirty="0" smtClean="0"/>
              <a:t>) = </a:t>
            </a:r>
            <a:r>
              <a:rPr lang="en-US" i="1" dirty="0" err="1" smtClean="0"/>
              <a:t>a</a:t>
            </a:r>
            <a:r>
              <a:rPr lang="en-US" i="1" baseline="30000" dirty="0" err="1" smtClean="0"/>
              <a:t>k</a:t>
            </a:r>
            <a:r>
              <a:rPr lang="en-US" dirty="0" smtClean="0"/>
              <a:t>, for all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br>
              <a:rPr lang="en-US" dirty="0" smtClean="0"/>
            </a:br>
            <a:r>
              <a:rPr lang="en-US" dirty="0" smtClean="0"/>
              <a:t>Assuming the inductive hypothesis, the algorithm correctly computes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since</a:t>
            </a:r>
          </a:p>
          <a:p>
            <a:pPr>
              <a:buNone/>
            </a:pPr>
            <a:r>
              <a:rPr lang="en-US" dirty="0" smtClean="0"/>
              <a:t>                    </a:t>
            </a:r>
            <a:r>
              <a:rPr lang="en-US" i="1" dirty="0" smtClean="0"/>
              <a:t>power</a:t>
            </a:r>
            <a:r>
              <a:rPr lang="en-US" dirty="0" smtClean="0"/>
              <a:t>(</a:t>
            </a:r>
            <a:r>
              <a:rPr lang="en-US" i="1" dirty="0" smtClean="0"/>
              <a:t>a</a:t>
            </a:r>
            <a:r>
              <a:rPr lang="en-US" dirty="0" smtClean="0"/>
              <a:t>, </a:t>
            </a:r>
            <a:r>
              <a:rPr lang="en-US" i="1" dirty="0" smtClean="0">
                <a:ea typeface="Cambria Math" pitchFamily="18" charset="0"/>
              </a:rPr>
              <a:t>k + </a:t>
            </a:r>
            <a:r>
              <a:rPr lang="en-US" dirty="0" smtClean="0">
                <a:latin typeface="Cambria Math" pitchFamily="18" charset="0"/>
                <a:ea typeface="Cambria Math" pitchFamily="18" charset="0"/>
              </a:rPr>
              <a:t>1</a:t>
            </a:r>
            <a:r>
              <a:rPr lang="en-US" dirty="0" smtClean="0"/>
              <a:t>) =</a:t>
            </a:r>
            <a:r>
              <a:rPr lang="en-US" sz="2800" i="1" dirty="0" smtClean="0"/>
              <a:t> </a:t>
            </a:r>
            <a:r>
              <a:rPr lang="en-US" i="1" dirty="0" smtClean="0"/>
              <a:t>a</a:t>
            </a:r>
            <a:r>
              <a:rPr lang="en-US" i="1" dirty="0" smtClean="0">
                <a:latin typeface="Cambria Math"/>
                <a:ea typeface="Cambria Math"/>
              </a:rPr>
              <a:t>∙ </a:t>
            </a:r>
            <a:r>
              <a:rPr lang="en-US" i="1" dirty="0" smtClean="0"/>
              <a:t>power </a:t>
            </a:r>
            <a:r>
              <a:rPr lang="en-US" dirty="0" smtClean="0">
                <a:ea typeface="Cambria Math"/>
              </a:rPr>
              <a:t>(</a:t>
            </a:r>
            <a:r>
              <a:rPr lang="en-US" i="1" dirty="0" smtClean="0">
                <a:ea typeface="Cambria Math"/>
              </a:rPr>
              <a:t>a, k</a:t>
            </a:r>
            <a:r>
              <a:rPr lang="en-US" dirty="0" smtClean="0">
                <a:ea typeface="Cambria Math" pitchFamily="18" charset="0"/>
              </a:rPr>
              <a:t>) =</a:t>
            </a:r>
            <a:r>
              <a:rPr lang="en-US" i="1" dirty="0" smtClean="0"/>
              <a:t> a</a:t>
            </a:r>
            <a:r>
              <a:rPr lang="en-US" i="1" dirty="0" smtClean="0">
                <a:latin typeface="Cambria Math"/>
                <a:ea typeface="Cambria Math"/>
              </a:rPr>
              <a:t>∙ </a:t>
            </a:r>
            <a:r>
              <a:rPr lang="en-US" i="1" dirty="0" err="1" smtClean="0"/>
              <a:t>a</a:t>
            </a:r>
            <a:r>
              <a:rPr lang="en-US" i="1" baseline="30000" dirty="0" err="1" smtClean="0"/>
              <a:t>k</a:t>
            </a:r>
            <a:r>
              <a:rPr lang="en-US" dirty="0" smtClean="0"/>
              <a:t> =</a:t>
            </a:r>
            <a:r>
              <a:rPr lang="en-US" sz="2800" i="1" dirty="0" smtClean="0"/>
              <a:t>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a:buNone/>
            </a:pPr>
            <a:r>
              <a:rPr lang="en-US" dirty="0" smtClean="0"/>
              <a:t>     </a:t>
            </a:r>
            <a:endParaRPr lang="en-US" dirty="0"/>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smtClean="0"/>
              <a:t>procedure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lang="en-US" sz="1400" i="1" dirty="0" smtClean="0"/>
              <a:t>power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r>
              <a:rPr lang="en-US" sz="1400" i="1" noProof="0" dirty="0" smtClean="0"/>
              <a:t>a</a:t>
            </a:r>
            <a:r>
              <a:rPr lang="en-US" sz="1400" dirty="0" smtClean="0"/>
              <a:t>:</a:t>
            </a:r>
            <a:r>
              <a:rPr lang="en-US" sz="1400" i="1" dirty="0" smtClean="0"/>
              <a:t> </a:t>
            </a:r>
            <a:r>
              <a:rPr lang="en-US" sz="1400" dirty="0" smtClean="0"/>
              <a:t>nonzero</a:t>
            </a:r>
            <a:r>
              <a:rPr lang="en-US" sz="1400" i="1" dirty="0" smtClean="0"/>
              <a:t> </a:t>
            </a:r>
            <a:r>
              <a:rPr lang="en-US" sz="1400" dirty="0" smtClean="0"/>
              <a:t>real number</a:t>
            </a:r>
            <a:r>
              <a:rPr lang="en-US" sz="1400" i="1" dirty="0" smtClean="0"/>
              <a:t>, n</a:t>
            </a:r>
            <a:r>
              <a:rPr lang="en-US" sz="1400" dirty="0" smtClean="0"/>
              <a:t>:</a:t>
            </a:r>
            <a:r>
              <a:rPr lang="en-US" sz="1400" i="1" dirty="0" smtClean="0"/>
              <a:t> </a:t>
            </a:r>
            <a:r>
              <a:rPr lang="en-US" sz="1400" dirty="0" smtClean="0"/>
              <a:t>nonnegative integer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smtClean="0"/>
              <a:t>if </a:t>
            </a:r>
            <a:r>
              <a:rPr lang="en-US" sz="1400" dirty="0" smtClean="0"/>
              <a:t> </a:t>
            </a:r>
            <a:r>
              <a:rPr lang="en-US" sz="1400" i="1" dirty="0" smtClean="0"/>
              <a:t>n</a:t>
            </a:r>
            <a:r>
              <a:rPr kumimoji="0" lang="en-US" sz="1400" i="0" u="none" strike="noStrike" kern="1200" cap="none" spc="0" normalizeH="0" baseline="0" noProof="0" dirty="0" smtClean="0">
                <a:ln>
                  <a:noFill/>
                </a:ln>
                <a:solidFill>
                  <a:schemeClr val="tx1"/>
                </a:solidFill>
                <a:effectLst/>
                <a:uLnTx/>
                <a:uFillTx/>
                <a:latin typeface="+mn-lt"/>
                <a:ea typeface="+mn-ea"/>
                <a:cs typeface="+mn-cs"/>
              </a:rPr>
              <a:t> = </a:t>
            </a:r>
            <a:r>
              <a:rPr lang="en-US" sz="1400" dirty="0" smtClean="0">
                <a:latin typeface="Cambria Math" pitchFamily="18" charset="0"/>
                <a:ea typeface="Cambria Math" pitchFamily="18" charset="0"/>
              </a:rPr>
              <a:t>0</a:t>
            </a:r>
            <a:r>
              <a:rPr kumimoji="0" lang="en-US" sz="1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smtClean="0"/>
              <a:t>else </a:t>
            </a:r>
            <a:r>
              <a:rPr lang="en-US" sz="1400" dirty="0" smtClean="0"/>
              <a:t> </a:t>
            </a:r>
            <a:r>
              <a:rPr lang="en-US" sz="1400" b="1" dirty="0" smtClean="0">
                <a:latin typeface="Cambria Math" pitchFamily="18" charset="0"/>
                <a:ea typeface="Cambria Math" pitchFamily="18" charset="0"/>
              </a:rPr>
              <a:t>return </a:t>
            </a:r>
            <a:r>
              <a:rPr lang="en-US" sz="1400" i="1" dirty="0" smtClean="0"/>
              <a:t>a</a:t>
            </a:r>
            <a:r>
              <a:rPr lang="en-US" sz="1400" i="1" dirty="0" smtClean="0">
                <a:latin typeface="Cambria Math"/>
                <a:ea typeface="Cambria Math"/>
              </a:rPr>
              <a:t>∙ </a:t>
            </a:r>
            <a:r>
              <a:rPr lang="en-US" sz="1400" i="1" dirty="0" smtClean="0"/>
              <a:t>power</a:t>
            </a:r>
            <a:r>
              <a:rPr lang="en-US" sz="1400" dirty="0" smtClean="0">
                <a:ea typeface="Cambria Math"/>
              </a:rPr>
              <a:t>(</a:t>
            </a:r>
            <a:r>
              <a:rPr lang="en-US" sz="1400" i="1" dirty="0" smtClean="0">
                <a:ea typeface="Cambria Math"/>
              </a:rPr>
              <a:t>a, n</a:t>
            </a:r>
            <a:r>
              <a:rPr lang="en-US" sz="1400" i="1" dirty="0" smtClean="0">
                <a:latin typeface="Cambria Math"/>
                <a:ea typeface="Cambria Math"/>
              </a:rPr>
              <a:t> − </a:t>
            </a:r>
            <a:r>
              <a:rPr lang="en-US" sz="1400" dirty="0" smtClean="0">
                <a:latin typeface="Cambria Math" pitchFamily="18" charset="0"/>
                <a:ea typeface="Cambria Math" pitchFamily="18" charset="0"/>
              </a:rPr>
              <a:t>1</a:t>
            </a:r>
            <a:r>
              <a:rPr lang="en-US" sz="1400" dirty="0" smtClean="0">
                <a:ea typeface="Cambria Math" pitchFamily="18" charset="0"/>
              </a:rPr>
              <a:t>)</a:t>
            </a:r>
            <a:endParaRPr lang="en-US" sz="1400" i="1" dirty="0" smtClean="0">
              <a:ea typeface="Cambria Math" pitchFamily="18" charset="0"/>
            </a:endParaRPr>
          </a:p>
          <a:p>
            <a:pPr marL="274320" lvl="0" indent="-274320">
              <a:spcBef>
                <a:spcPct val="20000"/>
              </a:spcBef>
              <a:buClr>
                <a:schemeClr val="accent3"/>
              </a:buClr>
              <a:buSzPct val="95000"/>
              <a:defRPr/>
            </a:pPr>
            <a:r>
              <a:rPr lang="en-US" sz="1400" noProof="0" dirty="0" smtClean="0">
                <a:ea typeface="Cambria Math" pitchFamily="18" charset="0"/>
              </a:rPr>
              <a:t>{output is </a:t>
            </a:r>
            <a:r>
              <a:rPr lang="en-US" sz="1400" i="1" dirty="0" smtClean="0"/>
              <a:t>a</a:t>
            </a:r>
            <a:r>
              <a:rPr lang="en-US" sz="1400" i="1" baseline="30000" dirty="0" smtClean="0"/>
              <a:t>n</a:t>
            </a:r>
            <a:r>
              <a:rPr lang="en-US" sz="1400" dirty="0" smtClean="0"/>
              <a:t>}</a:t>
            </a:r>
            <a:endParaRPr lang="en-US" sz="1400" noProof="0" dirty="0" smtClean="0">
              <a:ea typeface="Cambria Math" pitchFamily="18" charset="0"/>
            </a:endParaRPr>
          </a:p>
          <a:p>
            <a:pPr marL="274320" lvl="0" indent="-274320">
              <a:spcBef>
                <a:spcPct val="20000"/>
              </a:spcBef>
              <a:buClr>
                <a:schemeClr val="accent3"/>
              </a:buClr>
              <a:buSzPct val="95000"/>
              <a:defRPr/>
            </a:pPr>
            <a:endParaRPr lang="en-US" sz="4800" noProof="0" dirty="0" smtClean="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smtClean="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Recursion and Iteration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b="1" dirty="0" smtClean="0"/>
              <a:t>recursive definition </a:t>
            </a:r>
            <a:r>
              <a:rPr lang="en-US" dirty="0" smtClean="0"/>
              <a:t>expresses the value of a function at a positive integer in terms of the values of the function at smaller integers.</a:t>
            </a:r>
          </a:p>
          <a:p>
            <a:r>
              <a:rPr lang="en-US" dirty="0" smtClean="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smtClean="0"/>
              <a:t>iterative.</a:t>
            </a:r>
          </a:p>
          <a:p>
            <a:r>
              <a:rPr lang="en-US" dirty="0" smtClean="0"/>
              <a:t>Often an iterative approach for the evaluation of a recursively defined sequence requires much less computation than a procedure using recursion. This is illustrated by the iterative and recursive procedures for finding the </a:t>
            </a:r>
            <a:r>
              <a:rPr lang="en-US" i="1" dirty="0" smtClean="0"/>
              <a:t>nth Fibonacci </a:t>
            </a:r>
            <a:r>
              <a:rPr lang="en-US" dirty="0" smtClean="0"/>
              <a:t>number.</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57200" y="5715000"/>
            <a:ext cx="7296150" cy="266700"/>
          </a:xfrm>
          <a:prstGeom prst="rect">
            <a:avLst/>
          </a:prstGeom>
          <a:noFill/>
          <a:ln w="9525">
            <a:noFill/>
            <a:miter lim="800000"/>
            <a:headEnd/>
            <a:tailEnd/>
          </a:ln>
        </p:spPr>
      </p:pic>
      <p:sp>
        <p:nvSpPr>
          <p:cNvPr id="8" name="TextBox 7"/>
          <p:cNvSpPr txBox="1"/>
          <p:nvPr/>
        </p:nvSpPr>
        <p:spPr>
          <a:xfrm>
            <a:off x="762000" y="6248400"/>
            <a:ext cx="3142207" cy="369332"/>
          </a:xfrm>
          <a:prstGeom prst="rect">
            <a:avLst/>
          </a:prstGeom>
          <a:noFill/>
        </p:spPr>
        <p:txBody>
          <a:bodyPr wrap="none" rtlCol="0">
            <a:spAutoFit/>
          </a:bodyPr>
          <a:lstStyle/>
          <a:p>
            <a:r>
              <a:rPr lang="en-US" dirty="0" smtClean="0">
                <a:latin typeface="Times New Roman" pitchFamily="18" charset="0"/>
                <a:cs typeface="Times New Roman" pitchFamily="18" charset="0"/>
              </a:rPr>
              <a:t>This is of order O(1.6</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&lt; O(2</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096125" cy="34099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6200" y="3962400"/>
            <a:ext cx="8639175"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r>
              <a:rPr lang="en-US" i="1" dirty="0" smtClean="0"/>
              <a:t>Merge Sort </a:t>
            </a:r>
            <a:r>
              <a:rPr lang="en-US" dirty="0" smtClean="0"/>
              <a:t>works by iteratively splitting a list into two </a:t>
            </a:r>
            <a:r>
              <a:rPr lang="en-US" dirty="0" err="1" smtClean="0"/>
              <a:t>sublists</a:t>
            </a:r>
            <a:r>
              <a:rPr lang="en-US" dirty="0" smtClean="0"/>
              <a:t> of equal length until each </a:t>
            </a:r>
            <a:r>
              <a:rPr lang="en-US" dirty="0" err="1" smtClean="0"/>
              <a:t>sublist</a:t>
            </a:r>
            <a:r>
              <a:rPr lang="en-US" dirty="0" smtClean="0"/>
              <a:t> has one element.</a:t>
            </a:r>
          </a:p>
          <a:p>
            <a:r>
              <a:rPr lang="en-US" dirty="0" smtClean="0"/>
              <a:t>Each </a:t>
            </a:r>
            <a:r>
              <a:rPr lang="en-US" dirty="0" err="1" smtClean="0"/>
              <a:t>sublist</a:t>
            </a:r>
            <a:r>
              <a:rPr lang="en-US" dirty="0" smtClean="0"/>
              <a:t> is represented by a balanced binary tree.</a:t>
            </a:r>
          </a:p>
          <a:p>
            <a:r>
              <a:rPr lang="en-US" dirty="0" smtClean="0"/>
              <a:t>At each step a pair of </a:t>
            </a:r>
            <a:r>
              <a:rPr lang="en-US" dirty="0" err="1" smtClean="0"/>
              <a:t>sublists</a:t>
            </a:r>
            <a:r>
              <a:rPr lang="en-US" dirty="0" smtClean="0"/>
              <a:t> is successively merged into a list with the elements in increasing order. The process ends when all the </a:t>
            </a:r>
            <a:r>
              <a:rPr lang="en-US" dirty="0" err="1" smtClean="0"/>
              <a:t>sublists</a:t>
            </a:r>
            <a:r>
              <a:rPr lang="en-US" dirty="0" smtClean="0"/>
              <a:t> have been merged.</a:t>
            </a:r>
          </a:p>
          <a:p>
            <a:r>
              <a:rPr lang="en-US" dirty="0" smtClean="0"/>
              <a:t>The succession of merged lists is represented by a binary tree.</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merge sort to put the list</a:t>
            </a:r>
          </a:p>
          <a:p>
            <a:pPr>
              <a:buNone/>
            </a:pPr>
            <a:r>
              <a:rPr lang="en-US" dirty="0" smtClean="0"/>
              <a:t>           </a:t>
            </a:r>
            <a:r>
              <a:rPr lang="en-US" dirty="0" smtClean="0">
                <a:latin typeface="Cambria Math" pitchFamily="18" charset="0"/>
                <a:ea typeface="Cambria Math" pitchFamily="18" charset="0"/>
              </a:rPr>
              <a:t>8,2,4,6,9,7,10, 1, 5, 3</a:t>
            </a:r>
          </a:p>
          <a:p>
            <a:pPr>
              <a:buNone/>
            </a:pPr>
            <a:r>
              <a:rPr lang="en-US" dirty="0" smtClean="0"/>
              <a:t>       into increasing order.</a:t>
            </a:r>
          </a:p>
          <a:p>
            <a:pPr>
              <a:buNone/>
            </a:pPr>
            <a:r>
              <a:rPr lang="en-US" b="1" dirty="0" smtClean="0"/>
              <a:t>    Solution</a:t>
            </a:r>
            <a:r>
              <a:rPr lang="en-US" dirty="0" smtClean="0"/>
              <a:t>:</a:t>
            </a:r>
            <a:endParaRPr lang="en-US" dirty="0"/>
          </a:p>
        </p:txBody>
      </p:sp>
      <p:pic>
        <p:nvPicPr>
          <p:cNvPr id="4" name="Picture 3" descr="0421.jpg"/>
          <p:cNvPicPr>
            <a:picLocks noChangeAspect="1"/>
          </p:cNvPicPr>
          <p:nvPr/>
        </p:nvPicPr>
        <p:blipFill>
          <a:blip r:embed="rId2" cstate="print"/>
          <a:stretch>
            <a:fillRect/>
          </a:stretch>
        </p:blipFill>
        <p:spPr>
          <a:xfrm>
            <a:off x="4724400" y="2743200"/>
            <a:ext cx="3305556" cy="3546348"/>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Merge Sort</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merge sort algorithm. </a:t>
            </a:r>
          </a:p>
          <a:p>
            <a:pPr>
              <a:buNone/>
            </a:pPr>
            <a:r>
              <a:rPr lang="en-US" sz="2800" b="1" dirty="0" smtClean="0"/>
              <a:t>   Solution</a:t>
            </a:r>
            <a:r>
              <a:rPr lang="en-US" sz="2800" dirty="0" smtClean="0"/>
              <a:t>: Begin with the list of </a:t>
            </a:r>
            <a:r>
              <a:rPr lang="en-US" sz="2800" i="1" dirty="0" smtClean="0"/>
              <a:t>n</a:t>
            </a:r>
            <a:r>
              <a:rPr lang="en-US" sz="2800" dirty="0" smtClean="0"/>
              <a:t> elements </a:t>
            </a:r>
            <a:r>
              <a:rPr lang="en-US" sz="2800" i="1" dirty="0" smtClean="0"/>
              <a:t>L</a:t>
            </a:r>
            <a:r>
              <a:rPr lang="en-US" sz="2800" dirty="0" smtClean="0"/>
              <a:t>.</a:t>
            </a:r>
            <a:endParaRPr lang="en-US" sz="2000" dirty="0" smtClean="0"/>
          </a:p>
          <a:p>
            <a:endParaRPr lang="en-US" dirty="0" smtClean="0"/>
          </a:p>
          <a:p>
            <a:endParaRPr lang="en-US" dirty="0" smtClean="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a:t>
            </a:r>
            <a:r>
              <a:rPr lang="en-US" sz="7200" i="1" noProof="0" dirty="0" err="1" smtClean="0"/>
              <a:t>mergesort</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L =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if  </a:t>
            </a:r>
            <a:r>
              <a:rPr lang="en-US" sz="7200" i="1" dirty="0" smtClean="0"/>
              <a:t>n</a:t>
            </a:r>
            <a:r>
              <a:rPr lang="en-US" sz="7200" b="1" dirty="0" smtClean="0"/>
              <a:t> </a:t>
            </a:r>
            <a:r>
              <a:rPr lang="en-US" sz="7200" dirty="0" smtClean="0"/>
              <a:t> &gt; </a:t>
            </a:r>
            <a:r>
              <a:rPr lang="en-US" sz="7200" dirty="0" smtClean="0">
                <a:latin typeface="Cambria Math" pitchFamily="18" charset="0"/>
                <a:ea typeface="Cambria Math" pitchFamily="18" charset="0"/>
              </a:rPr>
              <a:t>1</a:t>
            </a:r>
            <a:r>
              <a:rPr lang="en-US" sz="7200" dirty="0" smtClean="0"/>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smtClean="0">
                <a:ea typeface="Cambria Math"/>
              </a:rPr>
              <a:t>         m</a:t>
            </a:r>
            <a:r>
              <a:rPr lang="en-US" sz="7200" dirty="0" smtClean="0">
                <a:latin typeface="Cambria Math"/>
                <a:ea typeface="Cambria Math"/>
              </a:rPr>
              <a:t> := ⌊</a:t>
            </a:r>
            <a:r>
              <a:rPr lang="en-US" sz="7200" i="1" dirty="0" smtClean="0">
                <a:latin typeface="Cambria Math"/>
                <a:ea typeface="Cambria Math"/>
              </a:rPr>
              <a:t>n</a:t>
            </a:r>
            <a:r>
              <a:rPr lang="en-US" sz="7200" dirty="0" smtClean="0">
                <a:latin typeface="Cambria Math"/>
                <a:ea typeface="Cambria Math"/>
              </a:rPr>
              <a:t>/2⌋</a:t>
            </a:r>
            <a:endParaRPr lang="en-US" sz="7200" dirty="0" smtClean="0"/>
          </a:p>
          <a:p>
            <a:pPr marL="274320" lvl="0" indent="-274320">
              <a:spcBef>
                <a:spcPct val="20000"/>
              </a:spcBef>
              <a:buClr>
                <a:schemeClr val="accent3"/>
              </a:buClr>
              <a:buSzPct val="95000"/>
              <a:defRPr/>
            </a:pPr>
            <a:r>
              <a:rPr kumimoji="0" lang="en-US" sz="7200" i="1" u="none" strike="noStrike" kern="1200" cap="none" spc="0" normalizeH="0" noProof="0" dirty="0" smtClean="0">
                <a:ln>
                  <a:noFill/>
                </a:ln>
                <a:solidFill>
                  <a:schemeClr val="tx1"/>
                </a:solidFill>
                <a:effectLst/>
                <a:uLnTx/>
                <a:uFillTx/>
                <a:ea typeface="Cambria Math" pitchFamily="18" charset="0"/>
              </a:rPr>
              <a:t>         L</a:t>
            </a:r>
            <a:r>
              <a:rPr kumimoji="0" lang="en-US" sz="720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smtClean="0">
                <a:ln>
                  <a:noFill/>
                </a:ln>
                <a:solidFill>
                  <a:schemeClr val="tx1"/>
                </a:solidFill>
                <a:effectLst/>
                <a:uLnTx/>
                <a:uFillTx/>
                <a:ea typeface="Cambria Math" pitchFamily="18" charset="0"/>
              </a:rPr>
              <a:t> </a:t>
            </a:r>
            <a:r>
              <a:rPr kumimoji="0" lang="en-US" sz="7200" u="none" strike="noStrike" kern="1200" cap="none" spc="0" normalizeH="0" noProof="0" dirty="0" smtClean="0">
                <a:ln>
                  <a:noFill/>
                </a:ln>
                <a:solidFill>
                  <a:schemeClr val="tx1"/>
                </a:solidFill>
                <a:effectLst/>
                <a:uLnTx/>
                <a:uFillTx/>
                <a:ea typeface="Cambria Math" pitchFamily="18" charset="0"/>
              </a:rPr>
              <a:t>:</a:t>
            </a:r>
            <a:r>
              <a:rPr kumimoji="0" lang="en-US" sz="7200" i="1" u="none" strike="noStrike" kern="1200" cap="none" spc="0" normalizeH="0" noProof="0" dirty="0" smtClean="0">
                <a:ln>
                  <a:noFill/>
                </a:ln>
                <a:solidFill>
                  <a:schemeClr val="tx1"/>
                </a:solidFill>
                <a:effectLst/>
                <a:uLnTx/>
                <a:uFillTx/>
                <a:ea typeface="Cambria Math" pitchFamily="18" charset="0"/>
              </a:rPr>
              <a:t>=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m</a:t>
            </a:r>
            <a:r>
              <a:rPr lang="en-US" sz="7200" i="1" dirty="0" smtClean="0">
                <a:ea typeface="Cambria Math" pitchFamily="18" charset="0"/>
              </a:rPr>
              <a:t> </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 </a:t>
            </a:r>
            <a:r>
              <a:rPr lang="en-US" sz="7200" dirty="0" smtClean="0">
                <a:latin typeface="Cambria Math" pitchFamily="18" charset="0"/>
                <a:ea typeface="Cambria Math" pitchFamily="18" charset="0"/>
              </a:rPr>
              <a:t> </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merge</a:t>
            </a:r>
            <a:r>
              <a:rPr lang="en-US" sz="7200" dirty="0" smtClean="0">
                <a:ea typeface="Cambria Math" pitchFamily="18" charset="0"/>
              </a:rPr>
              <a:t>(</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pitchFamily="18" charset="0"/>
              </a:rPr>
              <a:t>)</a:t>
            </a:r>
            <a:r>
              <a:rPr lang="en-US" sz="7200" i="1" dirty="0" smtClean="0">
                <a:ea typeface="Cambria Math" pitchFamily="18" charset="0"/>
              </a:rPr>
              <a:t>, </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endParaRPr kumimoji="0" lang="en-US" sz="7200" u="none" strike="noStrike" kern="1200" cap="none" spc="0" normalizeH="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now sorted into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Subroutine </a:t>
            </a:r>
            <a:r>
              <a:rPr lang="en-US" i="1" dirty="0" smtClean="0"/>
              <a:t>merge</a:t>
            </a:r>
            <a:r>
              <a:rPr lang="en-US" dirty="0" smtClean="0"/>
              <a:t>, which merges two sorted lists.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   Complexity of Merge</a:t>
            </a:r>
            <a:r>
              <a:rPr lang="en-US" dirty="0" smtClean="0"/>
              <a:t>: Two sorted lists with </a:t>
            </a:r>
            <a:r>
              <a:rPr lang="en-US" i="1" dirty="0" smtClean="0"/>
              <a:t>m</a:t>
            </a:r>
            <a:r>
              <a:rPr lang="en-US" dirty="0" smtClean="0"/>
              <a:t> elements and </a:t>
            </a:r>
            <a:r>
              <a:rPr lang="en-US" i="1" dirty="0" smtClean="0"/>
              <a:t>n</a:t>
            </a:r>
            <a:r>
              <a:rPr lang="en-US" dirty="0" smtClean="0"/>
              <a:t> elements can be merged into a sorted list using no more than </a:t>
            </a:r>
            <a:r>
              <a:rPr lang="en-US" i="1" dirty="0" smtClean="0"/>
              <a:t>m</a:t>
            </a:r>
            <a:r>
              <a:rPr lang="en-US" dirty="0" smtClean="0"/>
              <a:t> +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comparisons.</a:t>
            </a:r>
            <a:endParaRPr lang="en-US" dirty="0"/>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a:bodyPr>
          <a:lstStyle/>
          <a:p>
            <a:r>
              <a:rPr lang="en-US" i="1" dirty="0" smtClean="0"/>
              <a:t>O</a:t>
            </a:r>
            <a:r>
              <a:rPr lang="en-US" dirty="0" smtClean="0"/>
              <a:t>(</a:t>
            </a:r>
            <a:r>
              <a:rPr lang="en-US" i="1" dirty="0" smtClean="0"/>
              <a:t>n</a:t>
            </a:r>
            <a:r>
              <a:rPr lang="en-US" dirty="0" smtClean="0"/>
              <a:t> log </a:t>
            </a:r>
            <a:r>
              <a:rPr lang="en-US" i="1" dirty="0" smtClean="0"/>
              <a:t>n</a:t>
            </a:r>
            <a:r>
              <a:rPr lang="en-US" dirty="0" smtClean="0"/>
              <a:t>)</a:t>
            </a:r>
          </a:p>
          <a:p>
            <a:r>
              <a:rPr lang="en-US" dirty="0" smtClean="0"/>
              <a:t>In Chapter </a:t>
            </a:r>
            <a:r>
              <a:rPr lang="en-US" dirty="0" smtClean="0">
                <a:latin typeface="Cambria Math" pitchFamily="18" charset="0"/>
                <a:ea typeface="Cambria Math" pitchFamily="18" charset="0"/>
              </a:rPr>
              <a:t>11</a:t>
            </a:r>
            <a:r>
              <a:rPr lang="en-US" dirty="0" smtClean="0"/>
              <a:t>, it is shown that the fastest comparison-based sorting algorithms have </a:t>
            </a:r>
            <a:r>
              <a:rPr lang="en-US" i="1" dirty="0" smtClean="0"/>
              <a:t>O</a:t>
            </a:r>
            <a:r>
              <a:rPr lang="en-US" dirty="0" smtClean="0"/>
              <a:t>(</a:t>
            </a:r>
            <a:r>
              <a:rPr lang="en-US" i="1" dirty="0" smtClean="0"/>
              <a:t>n</a:t>
            </a:r>
            <a:r>
              <a:rPr lang="en-US" dirty="0" smtClean="0"/>
              <a:t> log </a:t>
            </a:r>
            <a:r>
              <a:rPr lang="en-US" i="1" dirty="0" smtClean="0"/>
              <a:t>n</a:t>
            </a:r>
            <a:r>
              <a:rPr lang="en-US" dirty="0" smtClean="0"/>
              <a:t>) time complexity. So, merge sort achieves the best possible big-</a:t>
            </a:r>
            <a:r>
              <a:rPr lang="en-US" i="1" dirty="0" smtClean="0"/>
              <a:t>O</a:t>
            </a:r>
            <a:r>
              <a:rPr lang="en-US" dirty="0" smtClean="0"/>
              <a:t> estimate of time complexity.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smtClean="0"/>
              <a:t>Proving a Summation Formula</a:t>
            </a:r>
            <a:endParaRPr lang="en-US" dirty="0"/>
          </a:p>
        </p:txBody>
      </p:sp>
      <p:sp>
        <p:nvSpPr>
          <p:cNvPr id="3" name="Content Placeholder 2"/>
          <p:cNvSpPr>
            <a:spLocks noGrp="1"/>
          </p:cNvSpPr>
          <p:nvPr>
            <p:ph idx="1"/>
          </p:nvPr>
        </p:nvSpPr>
        <p:spPr>
          <a:xfrm>
            <a:off x="457200" y="1524000"/>
            <a:ext cx="8229600" cy="4389120"/>
          </a:xfrm>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dirty="0" smtClean="0"/>
              <a:t>INDUCTIVE STEP: </a:t>
            </a:r>
            <a:r>
              <a:rPr lang="en-US" dirty="0" smtClean="0">
                <a:ea typeface="Cambria Math" pitchFamily="18" charset="0"/>
                <a:sym typeface="Wingdings" pitchFamily="2" charset="2"/>
              </a:rPr>
              <a:t>Assume the inductive hypothesis holds </a:t>
            </a:r>
            <a:r>
              <a:rPr lang="en-US" i="1" dirty="0" smtClean="0"/>
              <a:t>P</a:t>
            </a:r>
            <a:r>
              <a:rPr lang="en-US" dirty="0" smtClean="0"/>
              <a:t>(</a:t>
            </a:r>
            <a:r>
              <a:rPr lang="en-US" i="1" dirty="0" smtClean="0"/>
              <a:t>k</a:t>
            </a:r>
            <a:r>
              <a:rPr lang="en-US" dirty="0" smtClean="0"/>
              <a:t>) </a:t>
            </a:r>
            <a:r>
              <a:rPr lang="en-US" dirty="0" smtClean="0">
                <a:ea typeface="Cambria Math" pitchFamily="18" charset="0"/>
                <a:sym typeface="Wingdings" pitchFamily="2" charset="2"/>
              </a:rPr>
              <a:t>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endParaRPr lang="en-US" dirty="0" smtClean="0"/>
          </a:p>
          <a:p>
            <a:pPr>
              <a:buNone/>
            </a:pPr>
            <a:r>
              <a:rPr lang="en-US" dirty="0" smtClean="0"/>
              <a:t>                     The inductive hypothesis is</a:t>
            </a:r>
          </a:p>
          <a:p>
            <a:pPr>
              <a:buNone/>
            </a:pPr>
            <a:r>
              <a:rPr lang="en-US" dirty="0" smtClean="0"/>
              <a:t>        Under this assumption,   </a:t>
            </a:r>
            <a:endParaRPr lang="en-US" dirty="0"/>
          </a:p>
        </p:txBody>
      </p:sp>
      <p:pic>
        <p:nvPicPr>
          <p:cNvPr id="11" name="Picture 10" descr="addin_tmp.png"/>
          <p:cNvPicPr>
            <a:picLocks noChangeAspect="1"/>
          </p:cNvPicPr>
          <p:nvPr>
            <p:custDataLst>
              <p:tags r:id="rId2"/>
            </p:custDataLst>
          </p:nvPr>
        </p:nvPicPr>
        <p:blipFill>
          <a:blip r:embed="rId6"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4"/>
            </p:custDataLst>
          </p:nvPr>
        </p:nvPicPr>
        <p:blipFill>
          <a:blip r:embed="rId8"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p:oleObj spid="_x0000_s1039" name="Equation" r:id="rId9" imgW="914400" imgH="431800" progId="Equation.3">
              <p:embed/>
            </p:oleObj>
          </a:graphicData>
        </a:graphic>
      </p:graphicFrame>
      <mc:AlternateContent xmlns:mc="http://schemas.openxmlformats.org/markup-compatibility/2006">
        <mc:Choice xmlns:a14="http://schemas.microsoft.com/office/drawing/2010/main" xmlns=""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num>
                            <m:den>
                              <m:r>
                                <a:rPr lang="en-US" b="0" i="1" smtClean="0">
                                  <a:latin typeface="Cambria Math" panose="02040503050406030204" pitchFamily="18" charset="0"/>
                                </a:rPr>
                                <m:t>2</m:t>
                              </m:r>
                            </m:den>
                          </m:f>
                        </m:e>
                      </m:nary>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0"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dirty="0" smtClean="0">
                <a:ea typeface="Cambria Math" pitchFamily="18" charset="0"/>
              </a:rPr>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dirty="0" smtClean="0">
                <a:latin typeface="Cambria Math" pitchFamily="18" charset="0"/>
                <a:ea typeface="Cambria Math" pitchFamily="18" charset="0"/>
              </a:rPr>
              <a:t>INDUCTIVE STEP: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_{m,n} = \left\{ \begin{array}{ll}&#10;        a_{m-1,n} + 1 &amp; \mbox{if}\; n = 0 \; \mbox{and}\; m &gt; 0\\&#10;        a_{m,n-1} + n &amp; \mbox{if}\; n &gt; 0&#10;\end{array}\right. .$$&#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20268</TotalTime>
  <Words>7586</Words>
  <Application>Microsoft Office PowerPoint</Application>
  <PresentationFormat>On-screen Show (4:3)</PresentationFormat>
  <Paragraphs>599</Paragraphs>
  <Slides>72</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2" baseType="lpstr">
      <vt:lpstr>Arial</vt:lpstr>
      <vt:lpstr>Calibri</vt:lpstr>
      <vt:lpstr>Constantia</vt:lpstr>
      <vt:lpstr>Wingdings 2</vt:lpstr>
      <vt:lpstr>Cambria Math</vt:lpstr>
      <vt:lpstr>Wingdings</vt:lpstr>
      <vt:lpstr>Symbol</vt:lpstr>
      <vt:lpstr>Times New Roman</vt:lpstr>
      <vt:lpstr>Flow</vt:lpstr>
      <vt:lpstr>Equation</vt:lpstr>
      <vt:lpstr>Induction and recursion</vt:lpstr>
      <vt:lpstr>Chapter Summary</vt:lpstr>
      <vt:lpstr>Mathematical Induction</vt:lpstr>
      <vt:lpstr>Section Summary</vt:lpstr>
      <vt:lpstr>Climbing an  Infinite Ladder</vt:lpstr>
      <vt:lpstr>Principle of Mathematical Induction</vt:lpstr>
      <vt:lpstr>Remembering How Mathematical Induction Works</vt:lpstr>
      <vt:lpstr>Proving a Summation Formula</vt:lpstr>
      <vt:lpstr>Conjecturing and Proving Correct a Summation Formula</vt:lpstr>
      <vt:lpstr>Important Points About Using Mathematical  Induction</vt:lpstr>
      <vt:lpstr>Validity of Mathematical Induction</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 Induction</vt:lpstr>
      <vt:lpstr>                      Guidelines:      Mathematical Induction Proofs</vt:lpstr>
      <vt:lpstr>Strong Induction and Well-Ordering</vt:lpstr>
      <vt:lpstr>Section Summary</vt:lpstr>
      <vt:lpstr>Strong Induction</vt:lpstr>
      <vt:lpstr>Strong Induction and   the Infinite Ladder</vt:lpstr>
      <vt:lpstr>Proof using Strong Induction</vt:lpstr>
      <vt:lpstr>Which Form of Induction Should Be Used?</vt:lpstr>
      <vt:lpstr>Proof using Strong Induction</vt:lpstr>
      <vt:lpstr>Proof of the Same Example using Mathematical Induction</vt:lpstr>
      <vt:lpstr>Fundamental Theorem of Arithmetic</vt:lpstr>
      <vt:lpstr>Well-Ordering Property</vt:lpstr>
      <vt:lpstr>Well-Ordering Property</vt:lpstr>
      <vt:lpstr>Recursive Definitions and Structural Induction</vt:lpstr>
      <vt:lpstr>Section Summary</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Strings</vt:lpstr>
      <vt:lpstr>String Concatenation</vt:lpstr>
      <vt:lpstr>Length of a String</vt:lpstr>
      <vt:lpstr>Balanced Parentheses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Binary Search Algorithm</vt:lpstr>
      <vt:lpstr>Proving Recursive Algorithms Correct</vt:lpstr>
      <vt:lpstr>Recursion and Iteration</vt:lpstr>
      <vt:lpstr>Slide 65</vt:lpstr>
      <vt:lpstr>Slide 66</vt:lpstr>
      <vt:lpstr>Merge Sort</vt:lpstr>
      <vt:lpstr>Merge Sort</vt:lpstr>
      <vt:lpstr>Recursive Merge Sort</vt:lpstr>
      <vt:lpstr>Recursive Merge Sort</vt:lpstr>
      <vt:lpstr>Slide 71</vt:lpstr>
      <vt:lpstr>Complexity of Merge Sort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latecki</cp:lastModifiedBy>
  <cp:revision>965</cp:revision>
  <dcterms:created xsi:type="dcterms:W3CDTF">2011-03-27T19:21:35Z</dcterms:created>
  <dcterms:modified xsi:type="dcterms:W3CDTF">2015-09-14T23:07:04Z</dcterms:modified>
</cp:coreProperties>
</file>