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3"/>
  </p:notesMasterIdLst>
  <p:handoutMasterIdLst>
    <p:handoutMasterId r:id="rId84"/>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84" r:id="rId55"/>
    <p:sldId id="383" r:id="rId56"/>
    <p:sldId id="337"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89" r:id="rId70"/>
    <p:sldId id="391" r:id="rId71"/>
    <p:sldId id="392" r:id="rId72"/>
    <p:sldId id="393" r:id="rId73"/>
    <p:sldId id="394" r:id="rId74"/>
    <p:sldId id="395" r:id="rId75"/>
    <p:sldId id="396" r:id="rId76"/>
    <p:sldId id="397" r:id="rId77"/>
    <p:sldId id="398" r:id="rId78"/>
    <p:sldId id="390" r:id="rId79"/>
    <p:sldId id="409" r:id="rId80"/>
    <p:sldId id="399" r:id="rId81"/>
    <p:sldId id="410" r:id="rId82"/>
  </p:sldIdLst>
  <p:sldSz cx="9144000" cy="6858000" type="screen4x3"/>
  <p:notesSz cx="6858000" cy="9144000"/>
  <p:embeddedFontLst>
    <p:embeddedFont>
      <p:font typeface="Calibri" pitchFamily="34" charset="0"/>
      <p:regular r:id="rId85"/>
      <p:bold r:id="rId86"/>
      <p:italic r:id="rId87"/>
      <p:boldItalic r:id="rId88"/>
    </p:embeddedFont>
    <p:embeddedFont>
      <p:font typeface="Constantia" pitchFamily="18" charset="0"/>
      <p:regular r:id="rId89"/>
      <p:bold r:id="rId90"/>
      <p:italic r:id="rId91"/>
      <p:boldItalic r:id="rId92"/>
    </p:embeddedFont>
    <p:embeddedFont>
      <p:font typeface="Wingdings 2" pitchFamily="18" charset="2"/>
      <p:regular r:id="rId93"/>
    </p:embeddedFont>
    <p:embeddedFont>
      <p:font typeface="Cambria Math" pitchFamily="18" charset="0"/>
      <p:regular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68" d="100"/>
          <a:sy n="68" d="100"/>
        </p:scale>
        <p:origin x="-6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8/31/2013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8/31/2013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t>8/31/2013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t>8/31/2013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t>8/31/2013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t>8/31/2013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t>8/31/2013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4.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4.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a:xfrm>
            <a:off x="304800" y="198120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914400" y="2514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We have a group of proposed talks with start and end times. Construct a greedy algorithm to schedule as many as possible in a lecture hall, under the following assumptions:</a:t>
            </a:r>
          </a:p>
          <a:p>
            <a:pPr lvl="1"/>
            <a:r>
              <a:rPr lang="en-US" dirty="0" smtClean="0"/>
              <a:t>When a talk starts, it continues till the end.</a:t>
            </a:r>
          </a:p>
          <a:p>
            <a:pPr lvl="1"/>
            <a:r>
              <a:rPr lang="en-US" dirty="0" smtClean="0"/>
              <a:t>No two talks can occur at the same time.</a:t>
            </a:r>
          </a:p>
          <a:p>
            <a:pPr lvl="1"/>
            <a:r>
              <a:rPr lang="en-US" dirty="0" smtClean="0"/>
              <a:t>A talk can begin at the same time that another ends.</a:t>
            </a:r>
          </a:p>
          <a:p>
            <a:pPr lvl="1"/>
            <a:r>
              <a:rPr lang="en-US" dirty="0" smtClean="0"/>
              <a:t>Once we have selected some of the talks, we cannot add a talk which is incompatible with those already selected because it overlaps at least one of these previously selected talks.</a:t>
            </a:r>
          </a:p>
          <a:p>
            <a:pPr lvl="1"/>
            <a:r>
              <a:rPr lang="en-US" dirty="0" smtClean="0"/>
              <a:t>How should we make the “best choice” at  each step of the algorithm? That is, which talk do we pick ?</a:t>
            </a:r>
          </a:p>
          <a:p>
            <a:pPr lvl="2"/>
            <a:r>
              <a:rPr lang="en-US" dirty="0" smtClean="0"/>
              <a:t>The talk that starts earliest among those compatible with already chosen talks?</a:t>
            </a:r>
          </a:p>
          <a:p>
            <a:pPr lvl="2"/>
            <a:r>
              <a:rPr lang="en-US" dirty="0" smtClean="0"/>
              <a:t>The talk that is shortest among those already compatible?</a:t>
            </a:r>
          </a:p>
          <a:p>
            <a:pPr lvl="2"/>
            <a:r>
              <a:rPr lang="en-US" dirty="0" smtClean="0"/>
              <a:t>The talk that ends earliest among those compatible with already chosen talks?</a:t>
            </a:r>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lstStyle/>
          <a:p>
            <a:r>
              <a:rPr lang="en-US" dirty="0" smtClean="0"/>
              <a:t>Picking the shortest talk doesn’t work.</a:t>
            </a:r>
          </a:p>
          <a:p>
            <a:endParaRPr lang="en-US" dirty="0" smtClean="0"/>
          </a:p>
          <a:p>
            <a:endParaRPr lang="en-US" dirty="0" smtClean="0"/>
          </a:p>
          <a:p>
            <a:endParaRPr lang="en-US" dirty="0" smtClean="0"/>
          </a:p>
          <a:p>
            <a:endParaRPr lang="en-US" dirty="0" smtClean="0"/>
          </a:p>
          <a:p>
            <a:endParaRPr lang="en-US" dirty="0" smtClean="0"/>
          </a:p>
          <a:p>
            <a:r>
              <a:rPr lang="en-US" dirty="0" smtClean="0"/>
              <a:t>Can you find a counterexample here?</a:t>
            </a:r>
          </a:p>
          <a:p>
            <a:r>
              <a:rPr lang="en-US" dirty="0" smtClean="0"/>
              <a:t>But picking the one that ends soonest does work. The algorithm is specified on the next page. </a:t>
            </a:r>
            <a:endParaRPr lang="en-US" dirty="0"/>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9:00 </a:t>
            </a:r>
            <a:r>
              <a:rPr lang="en-US" sz="1100" dirty="0" smtClean="0"/>
              <a:t>AM</a:t>
            </a:r>
            <a:endParaRPr lang="en-US" sz="1100" dirty="0"/>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10:00 </a:t>
            </a:r>
            <a:r>
              <a:rPr lang="en-US" sz="1100" dirty="0" smtClean="0"/>
              <a:t>AM</a:t>
            </a:r>
            <a:endParaRPr lang="en-US" sz="1100" dirty="0"/>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smtClean="0"/>
                <a:t> Talk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8:00 </a:t>
              </a:r>
              <a:r>
                <a:rPr lang="en-US" sz="1100" dirty="0" smtClean="0"/>
                <a:t>AM</a:t>
              </a:r>
              <a:endParaRPr lang="en-US" sz="1100" dirty="0"/>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:9:45 </a:t>
              </a:r>
              <a:r>
                <a:rPr lang="en-US" sz="1100" dirty="0" smtClean="0"/>
                <a:t> AM</a:t>
              </a:r>
              <a:endParaRPr lang="en-US" sz="1100" dirty="0"/>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3</a:t>
              </a:r>
              <a:endParaRPr lang="en-US" dirty="0">
                <a:latin typeface="Cambria Math" pitchFamily="18" charset="0"/>
                <a:ea typeface="Cambria Math" pitchFamily="18" charset="0"/>
              </a:endParaRP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11:00 </a:t>
              </a:r>
              <a:r>
                <a:rPr lang="en-US" sz="1100" dirty="0" smtClean="0"/>
                <a:t>AM</a:t>
              </a:r>
              <a:endParaRPr lang="en-US" sz="1100" dirty="0"/>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9:45 </a:t>
              </a:r>
              <a:r>
                <a:rPr lang="en-US" sz="1100" dirty="0" smtClean="0"/>
                <a:t>AM</a:t>
              </a:r>
              <a:endParaRPr lang="en-US" sz="1100" dirty="0"/>
            </a:p>
          </p:txBody>
        </p:sp>
      </p:grpSp>
      <p:sp>
        <p:nvSpPr>
          <p:cNvPr id="22" name="Slide Number Placeholder 21"/>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 algorithm</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At each step, choose the talks with the earliest ending time among the talks compatible with those selected.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Will be proven correct by induction in Chapter 5.</a:t>
            </a:r>
          </a:p>
          <a:p>
            <a:pPr>
              <a:buNone/>
            </a:pPr>
            <a:endParaRPr lang="en-US" dirty="0" smtClean="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schedule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s</a:t>
            </a:r>
            <a:r>
              <a:rPr lang="en-US" sz="7200" baseline="-25000" dirty="0" smtClean="0"/>
              <a:t>1</a:t>
            </a:r>
            <a:r>
              <a:rPr lang="en-US" sz="7200" dirty="0" smtClean="0"/>
              <a:t> </a:t>
            </a:r>
            <a:r>
              <a:rPr lang="en-US" sz="7200" dirty="0" smtClean="0">
                <a:latin typeface="Cambria Math"/>
                <a:ea typeface="Cambria Math"/>
              </a:rPr>
              <a:t>≤ </a:t>
            </a:r>
            <a:r>
              <a:rPr lang="en-US" sz="7200" i="1" dirty="0" smtClean="0"/>
              <a:t>s</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err="1" smtClean="0"/>
              <a:t>s</a:t>
            </a:r>
            <a:r>
              <a:rPr lang="en-US" sz="7200" i="1" baseline="-25000" dirty="0" err="1" smtClean="0"/>
              <a:t>n</a:t>
            </a:r>
            <a:r>
              <a:rPr lang="en-US" sz="7200" i="1" baseline="-25000" dirty="0" smtClean="0"/>
              <a:t> </a:t>
            </a:r>
            <a:r>
              <a:rPr lang="en-US" sz="7200" dirty="0" smtClean="0"/>
              <a:t>:</a:t>
            </a:r>
            <a:r>
              <a:rPr lang="en-US" sz="7200" i="1" dirty="0" smtClean="0"/>
              <a:t> </a:t>
            </a:r>
            <a:r>
              <a:rPr lang="en-US" sz="7200" dirty="0" smtClean="0"/>
              <a:t>start times</a:t>
            </a:r>
            <a:r>
              <a:rPr lang="en-US" sz="7200" i="1" dirty="0" smtClean="0"/>
              <a:t>, 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r>
              <a:rPr lang="en-US" sz="7200" dirty="0" smtClean="0"/>
              <a:t>:</a:t>
            </a:r>
            <a:r>
              <a:rPr lang="en-US" sz="7200" i="1" dirty="0" smtClean="0"/>
              <a:t> </a:t>
            </a:r>
            <a:r>
              <a:rPr lang="en-US" sz="7200" dirty="0" smtClean="0"/>
              <a:t>end times</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smtClean="0"/>
              <a:t>sort talks by finish time and reorder so that </a:t>
            </a:r>
            <a:r>
              <a:rPr lang="en-US" sz="7200" i="1" dirty="0" smtClean="0"/>
              <a:t>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p>
          <a:p>
            <a:pPr marL="274320" lvl="0" indent="-274320">
              <a:spcBef>
                <a:spcPct val="20000"/>
              </a:spcBef>
              <a:buClr>
                <a:schemeClr val="accent3"/>
              </a:buClr>
              <a:buSzPct val="95000"/>
              <a:defRPr/>
            </a:pPr>
            <a:r>
              <a:rPr lang="en-US" sz="7200" i="1" noProof="0" dirty="0" smtClean="0"/>
              <a:t>S</a:t>
            </a:r>
            <a:r>
              <a:rPr lang="en-US" sz="7200" noProof="0" dirty="0" smtClean="0"/>
              <a:t> :=  </a:t>
            </a:r>
            <a:r>
              <a:rPr lang="en-US" sz="7200" noProof="0" dirty="0" smtClean="0">
                <a:latin typeface="Cambria Math"/>
                <a:ea typeface="Cambria Math"/>
              </a:rPr>
              <a:t>∅</a:t>
            </a:r>
            <a:endParaRPr kumimoji="0" lang="en-US" sz="720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for </a:t>
            </a:r>
            <a:r>
              <a:rPr lang="en-US" sz="7200" dirty="0" smtClean="0"/>
              <a:t> </a:t>
            </a:r>
            <a:r>
              <a:rPr lang="en-US" sz="7200" i="1" dirty="0" smtClean="0"/>
              <a:t>j</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lang="en-US" sz="7200" i="1" dirty="0" smtClean="0">
                <a:latin typeface="Cambria Math" pitchFamily="18" charset="0"/>
                <a:ea typeface="Cambria Math" pitchFamily="18" charset="0"/>
              </a:rPr>
              <a:t>n</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smtClean="0">
                <a:ln>
                  <a:noFill/>
                </a:ln>
                <a:solidFill>
                  <a:schemeClr val="tx1"/>
                </a:solidFill>
                <a:effectLst/>
                <a:uLnTx/>
                <a:uFillTx/>
                <a:latin typeface="+mn-lt"/>
                <a:ea typeface="+mn-ea"/>
                <a:cs typeface="+mn-cs"/>
              </a:rPr>
              <a:t>    </a:t>
            </a:r>
            <a:r>
              <a:rPr lang="en-US" sz="7200" b="1" dirty="0" smtClean="0"/>
              <a:t>if </a:t>
            </a:r>
            <a:r>
              <a:rPr lang="en-US" sz="7200" dirty="0" smtClean="0"/>
              <a:t>talk </a:t>
            </a:r>
            <a:r>
              <a:rPr lang="en-US" sz="7200" i="1" dirty="0" smtClean="0"/>
              <a:t>j</a:t>
            </a:r>
            <a:r>
              <a:rPr lang="en-US" sz="7200" dirty="0" smtClean="0"/>
              <a:t> is compatible with </a:t>
            </a:r>
            <a:r>
              <a:rPr lang="en-US" sz="7200" i="1" dirty="0" smtClean="0"/>
              <a:t>S</a:t>
            </a:r>
            <a:r>
              <a:rPr lang="en-US" sz="7200" dirty="0" smtClean="0"/>
              <a:t> then </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S</a:t>
            </a:r>
            <a:r>
              <a:rPr kumimoji="0" lang="en-US" sz="7200" i="0" u="none" strike="noStrike" kern="1200" cap="none" spc="0" normalizeH="0" noProof="0" dirty="0" smtClean="0">
                <a:ln>
                  <a:noFill/>
                </a:ln>
                <a:solidFill>
                  <a:schemeClr val="tx1"/>
                </a:solidFill>
                <a:effectLst/>
                <a:uLnTx/>
                <a:uFillTx/>
                <a:latin typeface="+mn-lt"/>
                <a:ea typeface="+mn-ea"/>
                <a:cs typeface="+mn-cs"/>
              </a:rPr>
              <a:t> := S </a:t>
            </a:r>
            <a:r>
              <a:rPr kumimoji="0" lang="en-US" sz="7200" i="0" u="none" strike="noStrike" kern="1200" cap="none" spc="0" normalizeH="0" noProof="0" dirty="0" smtClean="0">
                <a:ln>
                  <a:noFill/>
                </a:ln>
                <a:solidFill>
                  <a:schemeClr val="tx1"/>
                </a:solidFill>
                <a:effectLst/>
                <a:uLnTx/>
                <a:uFillTx/>
                <a:latin typeface="Cambria Math"/>
                <a:ea typeface="Cambria Math"/>
              </a:rPr>
              <a:t>∅∪</a:t>
            </a:r>
            <a:r>
              <a:rPr kumimoji="0" lang="en-US" sz="7200" i="0" u="none" strike="noStrike" kern="1200" cap="none" spc="0" normalizeH="0" noProof="0" dirty="0" smtClean="0">
                <a:ln>
                  <a:noFill/>
                </a:ln>
                <a:solidFill>
                  <a:schemeClr val="tx1"/>
                </a:solidFill>
                <a:effectLst/>
                <a:uLnTx/>
                <a:uFillTx/>
                <a:latin typeface="+mn-lt"/>
                <a:ea typeface="+mn-ea"/>
                <a:cs typeface="+mn-cs"/>
              </a:rPr>
              <a:t>{talk </a:t>
            </a:r>
            <a:r>
              <a:rPr kumimoji="0" lang="en-US" sz="7200" i="1" u="none" strike="noStrike" kern="1200" cap="none" spc="0" normalizeH="0" noProof="0" dirty="0" smtClean="0">
                <a:ln>
                  <a:noFill/>
                </a:ln>
                <a:solidFill>
                  <a:schemeClr val="tx1"/>
                </a:solidFill>
                <a:effectLst/>
                <a:uLnTx/>
                <a:uFillTx/>
                <a:latin typeface="+mn-lt"/>
                <a:ea typeface="+mn-ea"/>
                <a:cs typeface="+mn-cs"/>
              </a:rPr>
              <a:t>j</a:t>
            </a:r>
            <a:r>
              <a:rPr kumimoji="0" lang="en-US" sz="7200" i="0" u="none" strike="noStrike" kern="1200" cap="none" spc="0" normalizeH="0" noProof="0" dirty="0" smtClean="0">
                <a:ln>
                  <a:noFill/>
                </a:ln>
                <a:solidFill>
                  <a:schemeClr val="tx1"/>
                </a:solidFill>
                <a:effectLst/>
                <a:uLnTx/>
                <a:uFillTx/>
                <a:latin typeface="+mn-lt"/>
                <a:ea typeface="+mn-ea"/>
                <a:cs typeface="+mn-cs"/>
              </a:rPr>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r</a:t>
            </a:r>
            <a:r>
              <a:rPr lang="en-US" sz="7200" b="1" noProof="0" dirty="0" err="1" smtClean="0">
                <a:latin typeface="Cambria Math" pitchFamily="18" charset="0"/>
                <a:ea typeface="Cambria Math" pitchFamily="18" charset="0"/>
              </a:rPr>
              <a:t>eturn</a:t>
            </a:r>
            <a:r>
              <a:rPr lang="en-US" sz="7200" noProof="0" dirty="0" smtClean="0">
                <a:latin typeface="Cambria Math" pitchFamily="18" charset="0"/>
                <a:ea typeface="Cambria Math" pitchFamily="18" charset="0"/>
              </a:rPr>
              <a:t> S [ S is the set of talks scheduled]</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2209800" y="5181600"/>
            <a:ext cx="4179570" cy="881634"/>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r>
              <a:rPr lang="en-US" dirty="0" smtClean="0"/>
              <a:t>Therefore, there can 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Important Points about 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when </a:t>
            </a:r>
            <a:r>
              <a:rPr lang="en-US" i="1" dirty="0" smtClean="0"/>
              <a:t>x</a:t>
            </a:r>
            <a:r>
              <a:rPr lang="en-US" dirty="0" smtClean="0"/>
              <a:t> &gt; </a:t>
            </a:r>
            <a:r>
              <a:rPr lang="en-US" dirty="0" smtClean="0">
                <a:latin typeface="Cambria Math" pitchFamily="18" charset="0"/>
                <a:ea typeface="Cambria Math" pitchFamily="18" charset="0"/>
              </a:rPr>
              <a:t>1</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2452116" y="2795238"/>
            <a:ext cx="4239768" cy="2669286"/>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i="1" dirty="0" smtClean="0"/>
              <a:t>x</a:t>
            </a:r>
            <a:r>
              <a:rPr lang="en-US" dirty="0" smtClean="0"/>
              <a:t> &gt; </a:t>
            </a:r>
            <a:r>
              <a:rPr lang="en-US" dirty="0" smtClean="0">
                <a:latin typeface="Cambria Math" pitchFamily="18" charset="0"/>
                <a:ea typeface="Cambria Math" pitchFamily="18" charset="0"/>
              </a:rPr>
              <a:t>7</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text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3</a:t>
            </a:r>
            <a:r>
              <a:rPr lang="en-US" sz="1200" i="1" baseline="30000" dirty="0" smtClean="0">
                <a:latin typeface="Cambria Math" pitchFamily="18" charset="0"/>
                <a:ea typeface="Cambria Math" pitchFamily="18" charset="0"/>
              </a:rPr>
              <a:t>n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− 2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3352800" y="2514600"/>
            <a:ext cx="5181600" cy="16764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862322"/>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i="1" dirty="0" smtClean="0"/>
              <a:t> </a:t>
            </a:r>
            <a:r>
              <a:rPr lang="en-US" sz="2000" dirty="0" smtClean="0"/>
              <a:t>To end the loop, one comparison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is made.</a:t>
            </a:r>
          </a:p>
          <a:p>
            <a:pPr lvl="1">
              <a:buFont typeface="Arial" pitchFamily="34" charset="0"/>
              <a:buChar char="•"/>
            </a:pPr>
            <a:r>
              <a:rPr lang="en-US" sz="2000" dirty="0" smtClean="0"/>
              <a:t> After the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 and </a:t>
            </a:r>
            <a:r>
              <a:rPr lang="en-US" sz="2000" dirty="0" smtClean="0"/>
              <a:t>then an additional comparison is used to exit the loop.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2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1981200" y="2743200"/>
            <a:ext cx="6248400" cy="19050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4648201" y="4648201"/>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Ors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2</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 (exercise in Section </a:t>
            </a:r>
            <a:r>
              <a:rPr lang="en-US" sz="2800" dirty="0" smtClean="0">
                <a:latin typeface="Cambria Math" pitchFamily="18" charset="0"/>
                <a:ea typeface="Cambria Math" pitchFamily="18" charset="0"/>
              </a:rPr>
              <a:t>2.6</a:t>
            </a:r>
            <a:r>
              <a:rPr lang="en-US" sz="2800" dirty="0" smtClean="0"/>
              <a:t>).</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a:t>
            </a:r>
            <a:r>
              <a:rPr lang="en-US" dirty="0" err="1" smtClean="0"/>
              <a:t>a</a:t>
            </a:r>
            <a:r>
              <a:rPr lang="en-US" dirty="0" smtClean="0"/>
              <a:t>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We will see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err="1" smtClean="0"/>
              <a:t>y</a:t>
            </a:r>
            <a:r>
              <a:rPr lang="en-US" i="1" baseline="-25000" dirty="0" err="1"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We will develop an algorithm with </a:t>
            </a:r>
            <a:r>
              <a:rPr lang="en-US" i="1" dirty="0" smtClean="0"/>
              <a:t>O</a:t>
            </a:r>
            <a:r>
              <a:rPr lang="en-US" dirty="0" smtClean="0"/>
              <a:t>(log </a:t>
            </a:r>
            <a:r>
              <a:rPr lang="en-US" i="1" dirty="0" smtClean="0"/>
              <a:t>n</a:t>
            </a:r>
            <a:r>
              <a:rPr lang="en-US" dirty="0" smtClean="0"/>
              <a:t>) worst-case complexity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 not be solved in polynomial time?</a:t>
            </a:r>
          </a:p>
          <a:p>
            <a:pPr lvl="1"/>
            <a:r>
              <a:rPr lang="en-US" dirty="0" smtClean="0"/>
              <a:t>Note that just because no one has found a polynomial time algorithm is different from showing that the problem can 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10903</TotalTime>
  <Words>8457</Words>
  <Application>Microsoft Office PowerPoint</Application>
  <PresentationFormat>On-screen Show (4:3)</PresentationFormat>
  <Paragraphs>819</Paragraphs>
  <Slides>81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Constantia</vt:lpstr>
      <vt:lpstr>Wingdings 2</vt:lpstr>
      <vt:lpstr>Cambria Math</vt:lpstr>
      <vt:lpstr>Symbol</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Binary Search</vt:lpstr>
      <vt:lpstr>Sorting</vt:lpstr>
      <vt:lpstr>Bubble Sort</vt:lpstr>
      <vt:lpstr>Bubble Sort</vt:lpstr>
      <vt:lpstr>Insertion Sort</vt:lpstr>
      <vt:lpstr>Insertion Sort</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 Theta Notation</vt:lpstr>
      <vt:lpstr>Big-Theta Notation</vt:lpstr>
      <vt:lpstr>Big-Theta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653</cp:revision>
  <dcterms:created xsi:type="dcterms:W3CDTF">2011-03-27T19:14:44Z</dcterms:created>
  <dcterms:modified xsi:type="dcterms:W3CDTF">2013-09-01T19:54:24Z</dcterms:modified>
</cp:coreProperties>
</file>