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98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342900" indent="-342900">
              <a:buSzPct val="70000"/>
              <a:buFont typeface="Wingdings" pitchFamily="2" charset="2"/>
              <a:buChar char="q"/>
              <a:defRPr/>
            </a:lvl1pPr>
            <a:lvl2pPr marL="742950" indent="-28575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C8ADB38-7D0F-481B-AA80-3CF2D9D35FC7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B2F4AEE-DD6B-4418-8729-89400BD716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4/17/2014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A426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Ch. 19 Unbiased Estimators</a:t>
            </a:r>
            <a:br>
              <a:rPr lang="en-US" sz="5400" b="1" dirty="0" smtClean="0">
                <a:solidFill>
                  <a:srgbClr val="A426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rgbClr val="A426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Ch. 20 Efficiency and Mean Squared Error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162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CIS 2033: Computational Probability and Statistics</a:t>
            </a:r>
          </a:p>
          <a:p>
            <a:pPr algn="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Prof. Longin Jan Latecki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algn="l"/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Prepared in part by: Nouf Albarakati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4" descr="College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46" y="576386"/>
            <a:ext cx="4643303" cy="947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99795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250" y="3505200"/>
            <a:ext cx="827100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371600" y="2819400"/>
            <a:ext cx="455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E[X</a:t>
            </a:r>
            <a:r>
              <a:rPr lang="en-US" baseline="-25000" dirty="0" smtClean="0"/>
              <a:t>i</a:t>
            </a:r>
            <a:r>
              <a:rPr lang="en-US" dirty="0" smtClean="0"/>
              <a:t>]=0, </a:t>
            </a:r>
            <a:r>
              <a:rPr lang="en-US" dirty="0" err="1" smtClean="0"/>
              <a:t>Var</a:t>
            </a:r>
            <a:r>
              <a:rPr lang="en-US" dirty="0" smtClean="0"/>
              <a:t>[X</a:t>
            </a:r>
            <a:r>
              <a:rPr lang="en-US" baseline="-25000" dirty="0" smtClean="0"/>
              <a:t>i</a:t>
            </a:r>
            <a:r>
              <a:rPr lang="en-US" dirty="0" smtClean="0"/>
              <a:t>] = E[X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] – (E[X</a:t>
            </a:r>
            <a:r>
              <a:rPr lang="en-US" baseline="-25000" dirty="0" smtClean="0"/>
              <a:t>i</a:t>
            </a:r>
            <a:r>
              <a:rPr lang="en-US" dirty="0" smtClean="0"/>
              <a:t>])</a:t>
            </a:r>
            <a:r>
              <a:rPr lang="en-US" baseline="30000" dirty="0" smtClean="0"/>
              <a:t>2</a:t>
            </a:r>
            <a:r>
              <a:rPr lang="en-US" dirty="0" smtClean="0"/>
              <a:t> = E[X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].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Unbiased estimators for expectation and variance</a:t>
            </a:r>
            <a:endParaRPr lang="en-US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873" y="1600200"/>
            <a:ext cx="776200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819400"/>
            <a:ext cx="13049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3675" y="4295775"/>
            <a:ext cx="13049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457200"/>
            <a:ext cx="484966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show first that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an unbiased estimator for </a:t>
            </a:r>
            <a:r>
              <a:rPr lang="el-GR" dirty="0" smtClean="0"/>
              <a:t>μ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assume that for every </a:t>
            </a:r>
            <a:r>
              <a:rPr lang="en-US" i="1" dirty="0" err="1" smtClean="0"/>
              <a:t>i</a:t>
            </a:r>
            <a:r>
              <a:rPr lang="en-US" dirty="0" smtClean="0"/>
              <a:t>, E(X</a:t>
            </a:r>
            <a:r>
              <a:rPr lang="en-US" baseline="-25000" dirty="0" smtClean="0"/>
              <a:t>i</a:t>
            </a:r>
            <a:r>
              <a:rPr lang="en-US" dirty="0" smtClean="0"/>
              <a:t>)=</a:t>
            </a:r>
            <a:r>
              <a:rPr lang="el-GR" dirty="0" smtClean="0"/>
              <a:t> μ</a:t>
            </a:r>
            <a:r>
              <a:rPr lang="en-US" dirty="0" smtClean="0"/>
              <a:t> .</a:t>
            </a:r>
          </a:p>
          <a:p>
            <a:r>
              <a:rPr lang="en-US" dirty="0" smtClean="0"/>
              <a:t>Using the linearity of the expectation we find that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14400"/>
            <a:ext cx="316624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124200"/>
            <a:ext cx="6078198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2860884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457200"/>
            <a:ext cx="31480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show now that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an unbiased estimator for </a:t>
            </a:r>
            <a:r>
              <a:rPr lang="el-GR" dirty="0" smtClean="0"/>
              <a:t>σ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260" y="2286000"/>
            <a:ext cx="746911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04799"/>
            <a:ext cx="7086600" cy="465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257800"/>
            <a:ext cx="78463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71600"/>
            <a:ext cx="874906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"/>
            <a:ext cx="77343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Recall that our goal was to estimate the probability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0</a:t>
            </a:r>
            <a:r>
              <a:rPr lang="en-US" sz="2000" i="1" dirty="0" smtClean="0"/>
              <a:t> = e</a:t>
            </a:r>
            <a:r>
              <a:rPr lang="en-US" sz="2000" i="1" baseline="30000" dirty="0" smtClean="0"/>
              <a:t>−μ</a:t>
            </a:r>
            <a:r>
              <a:rPr lang="en-US" sz="2000" i="1" dirty="0" smtClean="0"/>
              <a:t> of zero arrivals (of packages) in a minute. We did have two promising </a:t>
            </a:r>
            <a:r>
              <a:rPr lang="en-US" sz="2000" dirty="0" smtClean="0"/>
              <a:t>candidates as estimators: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609600" y="2133600"/>
            <a:ext cx="8153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 Figure 20.2 we depict histograms of one thousand simulations of the values of </a:t>
            </a:r>
            <a:r>
              <a:rPr lang="en-US" sz="2000" i="1" dirty="0" smtClean="0"/>
              <a:t>S and T computed for random samples of size n = 25 from a </a:t>
            </a:r>
            <a:r>
              <a:rPr lang="en-US" sz="2000" i="1" dirty="0" err="1" smtClean="0"/>
              <a:t>Pois</a:t>
            </a:r>
            <a:r>
              <a:rPr lang="en-US" sz="2000" i="1" dirty="0" smtClean="0"/>
              <a:t>(μ)</a:t>
            </a:r>
          </a:p>
          <a:p>
            <a:r>
              <a:rPr lang="en-US" sz="2000" dirty="0" smtClean="0"/>
              <a:t>distribution, where </a:t>
            </a:r>
            <a:r>
              <a:rPr lang="en-US" sz="2000" i="1" dirty="0" smtClean="0"/>
              <a:t>μ = 2. Considering the way the values of the (biased!)</a:t>
            </a:r>
          </a:p>
          <a:p>
            <a:r>
              <a:rPr lang="en-US" sz="2000" dirty="0" smtClean="0"/>
              <a:t>estimator </a:t>
            </a:r>
            <a:r>
              <a:rPr lang="en-US" sz="2000" i="1" dirty="0" smtClean="0"/>
              <a:t>T are more concentrated around the true value e</a:t>
            </a:r>
            <a:r>
              <a:rPr lang="en-US" sz="2000" i="1" baseline="30000" dirty="0" smtClean="0"/>
              <a:t>−μ</a:t>
            </a:r>
            <a:r>
              <a:rPr lang="en-US" sz="2000" i="1" dirty="0" smtClean="0"/>
              <a:t> = e</a:t>
            </a:r>
            <a:r>
              <a:rPr lang="en-US" sz="2000" i="1" baseline="30000" dirty="0" smtClean="0"/>
              <a:t>−2</a:t>
            </a:r>
            <a:r>
              <a:rPr lang="en-US" sz="2000" i="1" dirty="0" smtClean="0"/>
              <a:t> = 0.1353,</a:t>
            </a:r>
          </a:p>
          <a:p>
            <a:r>
              <a:rPr lang="en-US" sz="2000" dirty="0" smtClean="0"/>
              <a:t>we would be inclined to prefer </a:t>
            </a:r>
            <a:r>
              <a:rPr lang="en-US" sz="2000" i="1" dirty="0" smtClean="0"/>
              <a:t>T over S.</a:t>
            </a:r>
            <a:endParaRPr lang="en-US" sz="20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219200"/>
            <a:ext cx="5857068" cy="668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789379"/>
            <a:ext cx="6105525" cy="306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36" name="Object 10"/>
          <p:cNvGraphicFramePr>
            <a:graphicFrameLocks noChangeAspect="1"/>
          </p:cNvGraphicFramePr>
          <p:nvPr/>
        </p:nvGraphicFramePr>
        <p:xfrm>
          <a:off x="7010400" y="4038600"/>
          <a:ext cx="1855787" cy="682625"/>
        </p:xfrm>
        <a:graphic>
          <a:graphicData uri="http://schemas.openxmlformats.org/presentationml/2006/ole">
            <p:oleObj spid="_x0000_s18436" name="Equation" r:id="rId5" imgW="1143000" imgH="419040" progId="Equation.3">
              <p:embed/>
            </p:oleObj>
          </a:graphicData>
        </a:graphic>
      </p:graphicFrame>
      <p:cxnSp>
        <p:nvCxnSpPr>
          <p:cNvPr id="9" name="Elbow Connector 8"/>
          <p:cNvCxnSpPr/>
          <p:nvPr/>
        </p:nvCxnSpPr>
        <p:spPr>
          <a:xfrm rot="5400000">
            <a:off x="7620000" y="3200400"/>
            <a:ext cx="1524000" cy="457200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This choice is strongly supported by the fact that </a:t>
            </a:r>
            <a:r>
              <a:rPr lang="en-US" sz="2400" i="1" dirty="0" smtClean="0"/>
              <a:t>T </a:t>
            </a:r>
            <a:r>
              <a:rPr lang="en-US" sz="2400" dirty="0" smtClean="0"/>
              <a:t>is more efficient than</a:t>
            </a:r>
            <a:r>
              <a:rPr lang="en-US" sz="2400" i="1" dirty="0" smtClean="0"/>
              <a:t> S: MSE(T ) </a:t>
            </a:r>
            <a:r>
              <a:rPr lang="en-US" sz="2400" dirty="0" smtClean="0"/>
              <a:t>is always smaller than MSE(</a:t>
            </a:r>
            <a:r>
              <a:rPr lang="en-US" sz="2400" i="1" dirty="0" smtClean="0"/>
              <a:t>S</a:t>
            </a:r>
            <a:r>
              <a:rPr lang="en-US" sz="2400" dirty="0" smtClean="0"/>
              <a:t>), as illustrated in Figure 20.3.</a:t>
            </a:r>
            <a:endParaRPr lang="en-US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0250" y="1911176"/>
            <a:ext cx="5778750" cy="403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13560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86200"/>
            <a:ext cx="859110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59574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048000"/>
            <a:ext cx="8821178" cy="91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estimate is a value that only depends on the dataset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, i.e., </a:t>
            </a:r>
          </a:p>
          <a:p>
            <a:pPr>
              <a:buNone/>
            </a:pPr>
            <a:r>
              <a:rPr lang="en-US" dirty="0" smtClean="0"/>
              <a:t>	t is some function of the dataset only:</a:t>
            </a:r>
          </a:p>
          <a:p>
            <a:pPr>
              <a:buNone/>
            </a:pPr>
            <a:r>
              <a:rPr lang="en-US" dirty="0" smtClean="0"/>
              <a:t>	t = h(x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That means:</a:t>
            </a:r>
          </a:p>
          <a:p>
            <a:pPr>
              <a:buNone/>
            </a:pPr>
            <a:r>
              <a:rPr lang="en-US" dirty="0" smtClean="0"/>
              <a:t>	value t, computed from our dataset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, gives some indication of the “true” value of the parameter of interest θ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example of arrivals of packages at a network server</a:t>
            </a:r>
          </a:p>
          <a:p>
            <a:r>
              <a:rPr lang="en-US" dirty="0" smtClean="0"/>
              <a:t>a dataset x</a:t>
            </a:r>
            <a:r>
              <a:rPr lang="en-US" sz="2000" baseline="-30000" dirty="0" smtClean="0"/>
              <a:t>1</a:t>
            </a:r>
            <a:r>
              <a:rPr lang="en-US" dirty="0" smtClean="0"/>
              <a:t>, x</a:t>
            </a:r>
            <a:r>
              <a:rPr lang="en-US" sz="2000" baseline="-30000" dirty="0" smtClean="0"/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sz="2000" baseline="-30000" dirty="0" err="1" smtClean="0"/>
              <a:t>n</a:t>
            </a:r>
            <a:r>
              <a:rPr lang="en-US" dirty="0" smtClean="0"/>
              <a:t>, where x</a:t>
            </a:r>
            <a:r>
              <a:rPr lang="en-US" sz="2000" baseline="-30000" dirty="0" smtClean="0"/>
              <a:t>i</a:t>
            </a:r>
            <a:r>
              <a:rPr lang="en-US" dirty="0" smtClean="0"/>
              <a:t> represents the number of arrivals in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minute</a:t>
            </a:r>
          </a:p>
          <a:p>
            <a:r>
              <a:rPr lang="en-US" dirty="0" smtClean="0"/>
              <a:t>The intensity of the arrivals is modeled by the parameter µ</a:t>
            </a:r>
          </a:p>
          <a:p>
            <a:r>
              <a:rPr lang="en-US" dirty="0" smtClean="0"/>
              <a:t>The percentage of minutes during which no packages arrive (idle) is modeled by the probability of zero arrivals: e</a:t>
            </a:r>
            <a:r>
              <a:rPr lang="en-US" baseline="50000" dirty="0" smtClean="0"/>
              <a:t>−µ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percentage of idle minutes is modeled by the probability of zero arrivals</a:t>
            </a:r>
          </a:p>
          <a:p>
            <a:r>
              <a:rPr lang="en-US" dirty="0" smtClean="0"/>
              <a:t>Since the parameter µ is the expectation of the model distribution, </a:t>
            </a:r>
          </a:p>
          <a:p>
            <a:r>
              <a:rPr lang="en-US" dirty="0" smtClean="0"/>
              <a:t>the law of large numbers suggests the sample mean      as a natural estimate for µ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If µ is estimated by     , e</a:t>
            </a:r>
            <a:r>
              <a:rPr lang="en-US" baseline="50000" dirty="0" smtClean="0"/>
              <a:t>−µ</a:t>
            </a:r>
            <a:r>
              <a:rPr lang="en-US" dirty="0" smtClean="0"/>
              <a:t> also is estimated by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3810000"/>
          <a:ext cx="238125" cy="422275"/>
        </p:xfrm>
        <a:graphic>
          <a:graphicData uri="http://schemas.openxmlformats.org/presentationml/2006/ole">
            <p:oleObj spid="_x0000_s1026" name="Equation" r:id="rId3" imgW="12672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19200" y="4419600"/>
          <a:ext cx="3048000" cy="762000"/>
        </p:xfrm>
        <a:graphic>
          <a:graphicData uri="http://schemas.openxmlformats.org/presentationml/2006/ole">
            <p:oleObj spid="_x0000_s1027" name="Equation" r:id="rId4" imgW="1549080" imgH="393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10000" y="5410200"/>
          <a:ext cx="438150" cy="474662"/>
        </p:xfrm>
        <a:graphic>
          <a:graphicData uri="http://schemas.openxmlformats.org/presentationml/2006/ole">
            <p:oleObj spid="_x0000_s1030" name="Equation" r:id="rId5" imgW="19044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001000" y="5334000"/>
          <a:ext cx="605367" cy="495300"/>
        </p:xfrm>
        <a:graphic>
          <a:graphicData uri="http://schemas.openxmlformats.org/presentationml/2006/ole">
            <p:oleObj spid="_x0000_s1031" name="Equation" r:id="rId6" imgW="2793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dataset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is modeled as a realization of a random sample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,...,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, the estimate </a:t>
            </a:r>
            <a:r>
              <a:rPr lang="en-US" b="1" dirty="0" smtClean="0"/>
              <a:t>t</a:t>
            </a:r>
            <a:r>
              <a:rPr lang="en-US" dirty="0" smtClean="0"/>
              <a:t> is a realization of a random variable </a:t>
            </a:r>
            <a:r>
              <a:rPr lang="en-US" b="1" dirty="0" smtClean="0"/>
              <a:t>T</a:t>
            </a:r>
          </a:p>
          <a:p>
            <a:endParaRPr lang="en-US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0"/>
            <a:ext cx="832184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Behavior of </a:t>
            </a:r>
            <a:r>
              <a:rPr lang="en-US" b="1" dirty="0"/>
              <a:t>a</a:t>
            </a:r>
            <a:r>
              <a:rPr lang="en-US" b="1" dirty="0" smtClean="0"/>
              <a:t>n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Network server example: The dataset is modeled as a realization of a random sample </a:t>
            </a:r>
            <a:r>
              <a:rPr lang="en-US" i="1" dirty="0" smtClean="0"/>
              <a:t>of size n = 30 from a </a:t>
            </a:r>
            <a:r>
              <a:rPr lang="en-US" i="1" dirty="0" err="1" smtClean="0"/>
              <a:t>Pois</a:t>
            </a:r>
            <a:r>
              <a:rPr lang="en-US" i="1" dirty="0" smtClean="0"/>
              <a:t>(μ) distribution</a:t>
            </a:r>
          </a:p>
          <a:p>
            <a:r>
              <a:rPr lang="en-US" i="1" dirty="0" smtClean="0"/>
              <a:t> </a:t>
            </a:r>
            <a:r>
              <a:rPr lang="en-US" b="1" dirty="0" smtClean="0"/>
              <a:t>Estimating the probability 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0</a:t>
            </a:r>
            <a:r>
              <a:rPr lang="en-US" b="1" i="1" dirty="0" smtClean="0"/>
              <a:t> of zero arrivals</a:t>
            </a:r>
            <a:r>
              <a:rPr lang="en-US" i="1" dirty="0" smtClean="0"/>
              <a:t>?</a:t>
            </a:r>
          </a:p>
          <a:p>
            <a:r>
              <a:rPr lang="en-US" dirty="0" smtClean="0"/>
              <a:t>Two estimators </a:t>
            </a:r>
            <a:r>
              <a:rPr lang="en-US" b="1" dirty="0" smtClean="0"/>
              <a:t>S</a:t>
            </a:r>
            <a:r>
              <a:rPr lang="en-US" dirty="0" smtClean="0"/>
              <a:t> and </a:t>
            </a:r>
            <a:r>
              <a:rPr lang="en-US" b="1" dirty="0" smtClean="0"/>
              <a:t>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pretend</a:t>
            </a:r>
            <a:r>
              <a:rPr lang="en-US" dirty="0" smtClean="0"/>
              <a:t> we know </a:t>
            </a:r>
            <a:r>
              <a:rPr lang="en-US" i="1" dirty="0" smtClean="0"/>
              <a:t>μ , </a:t>
            </a:r>
            <a:r>
              <a:rPr lang="en-US" b="1" dirty="0" smtClean="0"/>
              <a:t>simulate</a:t>
            </a:r>
            <a:r>
              <a:rPr lang="en-US" dirty="0" smtClean="0"/>
              <a:t> the estimation process in the case of </a:t>
            </a:r>
            <a:r>
              <a:rPr lang="en-US" i="1" dirty="0" smtClean="0"/>
              <a:t>n = 30 observations</a:t>
            </a:r>
          </a:p>
          <a:p>
            <a:r>
              <a:rPr lang="en-US" b="1" dirty="0" smtClean="0"/>
              <a:t>choose </a:t>
            </a:r>
            <a:r>
              <a:rPr lang="en-US" b="1" i="1" dirty="0" smtClean="0"/>
              <a:t>μ = </a:t>
            </a:r>
            <a:r>
              <a:rPr lang="en-US" b="1" i="1" dirty="0" err="1" smtClean="0"/>
              <a:t>ln</a:t>
            </a:r>
            <a:r>
              <a:rPr lang="en-US" b="1" i="1" dirty="0" smtClean="0"/>
              <a:t> 10</a:t>
            </a:r>
            <a:r>
              <a:rPr lang="en-US" i="1" dirty="0" smtClean="0"/>
              <a:t>, so that p</a:t>
            </a:r>
            <a:r>
              <a:rPr lang="en-US" i="1" baseline="-25000" dirty="0" smtClean="0"/>
              <a:t>0</a:t>
            </a:r>
            <a:r>
              <a:rPr lang="en-US" i="1" dirty="0" smtClean="0"/>
              <a:t> = e</a:t>
            </a:r>
            <a:r>
              <a:rPr lang="en-US" i="1" baseline="30000" dirty="0" smtClean="0"/>
              <a:t>−μ</a:t>
            </a:r>
            <a:r>
              <a:rPr lang="en-US" i="1" dirty="0" smtClean="0"/>
              <a:t> = 0.1. </a:t>
            </a:r>
          </a:p>
          <a:p>
            <a:r>
              <a:rPr lang="en-US" i="1" dirty="0" smtClean="0"/>
              <a:t>draw 30 values from </a:t>
            </a:r>
            <a:r>
              <a:rPr lang="en-US" dirty="0" smtClean="0"/>
              <a:t>a Poisson distribution with parameter </a:t>
            </a:r>
            <a:r>
              <a:rPr lang="en-US" i="1" dirty="0" smtClean="0"/>
              <a:t>μ = </a:t>
            </a:r>
            <a:r>
              <a:rPr lang="en-US" i="1" dirty="0" err="1" smtClean="0"/>
              <a:t>ln</a:t>
            </a:r>
            <a:r>
              <a:rPr lang="en-US" i="1" dirty="0" smtClean="0"/>
              <a:t> 10 and compute the value of </a:t>
            </a:r>
            <a:r>
              <a:rPr lang="en-US" dirty="0" smtClean="0"/>
              <a:t>estimators </a:t>
            </a:r>
            <a:r>
              <a:rPr lang="en-US" i="1" dirty="0" smtClean="0"/>
              <a:t>S and T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429000"/>
            <a:ext cx="657422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2" name="Object 10"/>
          <p:cNvGraphicFramePr>
            <a:graphicFrameLocks noChangeAspect="1"/>
          </p:cNvGraphicFramePr>
          <p:nvPr/>
        </p:nvGraphicFramePr>
        <p:xfrm>
          <a:off x="2895600" y="5867400"/>
          <a:ext cx="2879725" cy="780942"/>
        </p:xfrm>
        <a:graphic>
          <a:graphicData uri="http://schemas.openxmlformats.org/presentationml/2006/ole">
            <p:oleObj spid="_x0000_s20482" name="Equation" r:id="rId4" imgW="15490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Behavior of an Estimator</a:t>
            </a:r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40020"/>
            <a:ext cx="8229600" cy="424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Sampling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T = h(X</a:t>
            </a:r>
            <a:r>
              <a:rPr lang="en-US" i="1" baseline="-30000" dirty="0" smtClean="0"/>
              <a:t>1</a:t>
            </a:r>
            <a:r>
              <a:rPr lang="en-US" i="1" dirty="0" smtClean="0"/>
              <a:t>,X</a:t>
            </a:r>
            <a:r>
              <a:rPr lang="en-US" i="1" baseline="-30000" dirty="0" smtClean="0"/>
              <a:t>2</a:t>
            </a:r>
            <a:r>
              <a:rPr lang="en-US" i="1" dirty="0" smtClean="0"/>
              <a:t>, . . . , </a:t>
            </a:r>
            <a:r>
              <a:rPr lang="en-US" i="1" dirty="0" err="1" smtClean="0"/>
              <a:t>X</a:t>
            </a:r>
            <a:r>
              <a:rPr lang="en-US" i="1" baseline="-30000" dirty="0" err="1" smtClean="0"/>
              <a:t>n</a:t>
            </a:r>
            <a:r>
              <a:rPr lang="en-US" i="1" dirty="0" smtClean="0"/>
              <a:t>) be an </a:t>
            </a:r>
            <a:r>
              <a:rPr lang="en-US" dirty="0" smtClean="0"/>
              <a:t>estimator based on a random sample </a:t>
            </a:r>
            <a:r>
              <a:rPr lang="en-US" i="1" dirty="0" smtClean="0"/>
              <a:t>X</a:t>
            </a:r>
            <a:r>
              <a:rPr lang="en-US" i="1" baseline="-30000" dirty="0" smtClean="0"/>
              <a:t>1</a:t>
            </a:r>
            <a:r>
              <a:rPr lang="en-US" i="1" dirty="0" smtClean="0"/>
              <a:t>,X</a:t>
            </a:r>
            <a:r>
              <a:rPr lang="en-US" i="1" baseline="-30000" dirty="0" smtClean="0"/>
              <a:t>2</a:t>
            </a:r>
            <a:r>
              <a:rPr lang="en-US" i="1" dirty="0" smtClean="0"/>
              <a:t>, . . . , </a:t>
            </a:r>
            <a:r>
              <a:rPr lang="en-US" i="1" dirty="0" err="1" smtClean="0"/>
              <a:t>X</a:t>
            </a:r>
            <a:r>
              <a:rPr lang="en-US" i="1" baseline="-30000" dirty="0" err="1" smtClean="0"/>
              <a:t>n</a:t>
            </a:r>
            <a:r>
              <a:rPr lang="en-US" i="1" dirty="0" smtClean="0"/>
              <a:t>. The probability </a:t>
            </a:r>
            <a:r>
              <a:rPr lang="en-US" dirty="0" smtClean="0"/>
              <a:t>distribution of </a:t>
            </a:r>
            <a:r>
              <a:rPr lang="en-US" i="1" dirty="0" smtClean="0"/>
              <a:t>T is called the </a:t>
            </a:r>
            <a:r>
              <a:rPr lang="en-US" b="1" i="1" dirty="0" smtClean="0"/>
              <a:t>sampling distribution of T</a:t>
            </a:r>
            <a:r>
              <a:rPr lang="en-US" i="1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sampling distribution of </a:t>
            </a:r>
            <a:r>
              <a:rPr lang="en-US" i="1" dirty="0" smtClean="0"/>
              <a:t>S can be found as follows</a:t>
            </a:r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where </a:t>
            </a:r>
            <a:r>
              <a:rPr lang="en-US" b="1" i="1" dirty="0" smtClean="0"/>
              <a:t>Y is the number of X</a:t>
            </a:r>
            <a:r>
              <a:rPr lang="en-US" b="1" i="1" baseline="-25000" dirty="0" smtClean="0"/>
              <a:t>i</a:t>
            </a:r>
            <a:r>
              <a:rPr lang="en-US" b="1" i="1" dirty="0" smtClean="0"/>
              <a:t> equal to zero</a:t>
            </a:r>
            <a:r>
              <a:rPr lang="en-US" i="1" dirty="0" smtClean="0"/>
              <a:t>. If for </a:t>
            </a:r>
            <a:r>
              <a:rPr lang="en-US" b="1" i="1" dirty="0" smtClean="0"/>
              <a:t>each </a:t>
            </a:r>
            <a:r>
              <a:rPr lang="en-US" b="1" i="1" dirty="0" err="1" smtClean="0"/>
              <a:t>i</a:t>
            </a:r>
            <a:r>
              <a:rPr lang="en-US" i="1" dirty="0" smtClean="0"/>
              <a:t> we label </a:t>
            </a:r>
            <a:r>
              <a:rPr lang="en-US" b="1" i="1" dirty="0" smtClean="0"/>
              <a:t>X</a:t>
            </a:r>
            <a:r>
              <a:rPr lang="en-US" sz="3200" b="1" i="1" baseline="-30000" dirty="0" smtClean="0"/>
              <a:t>i</a:t>
            </a:r>
            <a:r>
              <a:rPr lang="en-US" b="1" i="1" dirty="0" smtClean="0"/>
              <a:t> = 0 as </a:t>
            </a:r>
            <a:r>
              <a:rPr lang="en-US" b="1" dirty="0" smtClean="0"/>
              <a:t>a success</a:t>
            </a:r>
            <a:r>
              <a:rPr lang="en-US" dirty="0" smtClean="0"/>
              <a:t>, then </a:t>
            </a:r>
            <a:r>
              <a:rPr lang="en-US" i="1" dirty="0" smtClean="0"/>
              <a:t>Y is equal to the number of successes in n independent trials </a:t>
            </a:r>
            <a:r>
              <a:rPr lang="en-US" dirty="0" smtClean="0"/>
              <a:t>with </a:t>
            </a:r>
            <a:r>
              <a:rPr lang="en-US" i="1" dirty="0" smtClean="0"/>
              <a:t>p</a:t>
            </a:r>
            <a:r>
              <a:rPr lang="en-US" sz="3200" i="1" baseline="-30000" dirty="0" smtClean="0"/>
              <a:t>0</a:t>
            </a:r>
            <a:r>
              <a:rPr lang="en-US" i="1" dirty="0" smtClean="0"/>
              <a:t> as the probability of success. It follows that Y </a:t>
            </a:r>
            <a:r>
              <a:rPr lang="en-US" dirty="0" smtClean="0"/>
              <a:t>has a </a:t>
            </a:r>
            <a:r>
              <a:rPr lang="en-US" b="1" i="1" dirty="0" smtClean="0"/>
              <a:t>Bin(n, p</a:t>
            </a:r>
            <a:r>
              <a:rPr lang="en-US" sz="3200" i="1" baseline="-30000" dirty="0" smtClean="0"/>
              <a:t>0</a:t>
            </a:r>
            <a:r>
              <a:rPr lang="en-US" b="1" i="1" dirty="0" smtClean="0"/>
              <a:t>) </a:t>
            </a:r>
            <a:r>
              <a:rPr lang="en-US" i="1" dirty="0" smtClean="0"/>
              <a:t>distribution. Hence the sampling distribution of S is that of </a:t>
            </a:r>
            <a:r>
              <a:rPr lang="en-US" dirty="0" smtClean="0"/>
              <a:t>a </a:t>
            </a:r>
            <a:r>
              <a:rPr lang="en-US" i="1" dirty="0" smtClean="0"/>
              <a:t>Bin(n, p</a:t>
            </a:r>
            <a:r>
              <a:rPr lang="en-US" sz="3200" i="1" baseline="-30000" dirty="0" smtClean="0"/>
              <a:t>0</a:t>
            </a:r>
            <a:r>
              <a:rPr lang="en-US" i="1" dirty="0" smtClean="0"/>
              <a:t>) distributed random variable divided by n</a:t>
            </a:r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505200"/>
            <a:ext cx="1066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Unbiasedness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estimator T</a:t>
            </a:r>
            <a:r>
              <a:rPr lang="en-US" dirty="0" smtClean="0"/>
              <a:t> is called an </a:t>
            </a:r>
            <a:r>
              <a:rPr lang="en-US" b="1" dirty="0" smtClean="0"/>
              <a:t>unbiased estimator </a:t>
            </a:r>
            <a:r>
              <a:rPr lang="en-US" dirty="0" smtClean="0"/>
              <a:t>for the parameter </a:t>
            </a:r>
            <a:r>
              <a:rPr lang="el-GR" b="1" dirty="0" smtClean="0"/>
              <a:t>θ</a:t>
            </a:r>
            <a:r>
              <a:rPr lang="el-GR" dirty="0" smtClean="0"/>
              <a:t>, </a:t>
            </a:r>
            <a:r>
              <a:rPr lang="en-US" dirty="0" smtClean="0"/>
              <a:t>if </a:t>
            </a:r>
          </a:p>
          <a:p>
            <a:pPr>
              <a:buNone/>
            </a:pPr>
            <a:r>
              <a:rPr lang="en-US" dirty="0" smtClean="0"/>
              <a:t>					</a:t>
            </a:r>
            <a:r>
              <a:rPr lang="en-US" b="1" dirty="0" smtClean="0"/>
              <a:t>E[T] = </a:t>
            </a:r>
            <a:r>
              <a:rPr lang="el-GR" b="1" dirty="0" smtClean="0"/>
              <a:t>θ</a:t>
            </a:r>
          </a:p>
          <a:p>
            <a:pPr>
              <a:buNone/>
            </a:pPr>
            <a:r>
              <a:rPr lang="en-US" dirty="0" smtClean="0"/>
              <a:t>	irrespective of the value of θ</a:t>
            </a:r>
          </a:p>
          <a:p>
            <a:r>
              <a:rPr lang="en-US" dirty="0" smtClean="0"/>
              <a:t>The difference </a:t>
            </a:r>
            <a:r>
              <a:rPr lang="en-US" b="1" dirty="0" smtClean="0"/>
              <a:t>E[T ] − θ </a:t>
            </a:r>
            <a:r>
              <a:rPr lang="en-US" dirty="0" smtClean="0"/>
              <a:t>is called </a:t>
            </a:r>
            <a:r>
              <a:rPr lang="en-US" b="1" dirty="0" smtClean="0"/>
              <a:t>the bias of T </a:t>
            </a:r>
            <a:r>
              <a:rPr lang="en-US" dirty="0" smtClean="0"/>
              <a:t>; if this </a:t>
            </a:r>
            <a:r>
              <a:rPr lang="en-US" b="1" dirty="0" smtClean="0"/>
              <a:t>difference is nonzero</a:t>
            </a:r>
            <a:r>
              <a:rPr lang="en-US" dirty="0" smtClean="0"/>
              <a:t>, then </a:t>
            </a:r>
            <a:r>
              <a:rPr lang="en-US" b="1" dirty="0" smtClean="0"/>
              <a:t>T</a:t>
            </a:r>
            <a:r>
              <a:rPr lang="en-US" dirty="0" smtClean="0"/>
              <a:t> is called </a:t>
            </a:r>
            <a:r>
              <a:rPr lang="en-US" b="1" dirty="0" smtClean="0"/>
              <a:t>biased</a:t>
            </a:r>
          </a:p>
          <a:p>
            <a:endParaRPr lang="en-US" b="1" dirty="0" smtClean="0"/>
          </a:p>
          <a:p>
            <a:pPr lvl="1"/>
            <a:r>
              <a:rPr lang="en-US" u="sng" dirty="0" smtClean="0"/>
              <a:t>For S and T estimators example</a:t>
            </a:r>
            <a:r>
              <a:rPr lang="en-US" dirty="0" smtClean="0"/>
              <a:t>, the estimator</a:t>
            </a:r>
            <a:r>
              <a:rPr lang="en-US" b="1" dirty="0" smtClean="0"/>
              <a:t> T </a:t>
            </a:r>
            <a:r>
              <a:rPr lang="en-US" dirty="0" smtClean="0"/>
              <a:t>has positive bias, though the bias decreases to zero as the sample size becomes larger , while estimator </a:t>
            </a:r>
            <a:r>
              <a:rPr lang="en-US" b="1" dirty="0" smtClean="0"/>
              <a:t>S</a:t>
            </a:r>
            <a:r>
              <a:rPr lang="en-US" dirty="0" smtClean="0"/>
              <a:t> is unbiased estimator.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653</Words>
  <Application>Microsoft Office PowerPoint</Application>
  <PresentationFormat>On-screen Show (4:3)</PresentationFormat>
  <Paragraphs>73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Ch. 19 Unbiased Estimators Ch. 20 Efficiency and Mean Squared Error</vt:lpstr>
      <vt:lpstr>An Estimate</vt:lpstr>
      <vt:lpstr>An Example</vt:lpstr>
      <vt:lpstr>An Example (cont.)</vt:lpstr>
      <vt:lpstr>An Estimator</vt:lpstr>
      <vt:lpstr>The Behavior of an Estimator</vt:lpstr>
      <vt:lpstr>The Behavior of an Estimator</vt:lpstr>
      <vt:lpstr>Sampling Distribution</vt:lpstr>
      <vt:lpstr>Unbiasedness</vt:lpstr>
      <vt:lpstr>Slide 10</vt:lpstr>
      <vt:lpstr>Unbiased estimators for expectation and variance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Unbiased estimators</dc:title>
  <dc:creator>Nouf Albarakati</dc:creator>
  <cp:lastModifiedBy>latecki</cp:lastModifiedBy>
  <cp:revision>36</cp:revision>
  <dcterms:created xsi:type="dcterms:W3CDTF">2013-04-18T10:24:18Z</dcterms:created>
  <dcterms:modified xsi:type="dcterms:W3CDTF">2014-04-17T23:36:16Z</dcterms:modified>
</cp:coreProperties>
</file>