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 autoAdjust="0"/>
    <p:restoredTop sz="82158" autoAdjust="0"/>
  </p:normalViewPr>
  <p:slideViewPr>
    <p:cSldViewPr>
      <p:cViewPr varScale="1">
        <p:scale>
          <a:sx n="74" d="100"/>
          <a:sy n="74" d="100"/>
        </p:scale>
        <p:origin x="-86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55F0F-2C12-46C3-85AD-865E9B16E97F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375B0-DBFC-4626-B06D-92C660B9F8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Relevant Subgraph Extraction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838200"/>
          </a:xfrm>
        </p:spPr>
        <p:txBody>
          <a:bodyPr/>
          <a:lstStyle/>
          <a:p>
            <a:r>
              <a:rPr lang="en-US" dirty="0" smtClean="0"/>
              <a:t>Longin Jan Latecki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048000"/>
            <a:ext cx="7772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/>
              <a:t>Based on :</a:t>
            </a:r>
          </a:p>
          <a:p>
            <a:endParaRPr lang="en-US" dirty="0" smtClean="0"/>
          </a:p>
          <a:p>
            <a:r>
              <a:rPr lang="en-US" dirty="0" smtClean="0"/>
              <a:t>P. </a:t>
            </a:r>
            <a:r>
              <a:rPr lang="en-US" dirty="0" err="1" smtClean="0"/>
              <a:t>Dupont</a:t>
            </a:r>
            <a:r>
              <a:rPr lang="en-US" dirty="0" smtClean="0"/>
              <a:t>, J. </a:t>
            </a:r>
            <a:r>
              <a:rPr lang="en-US" dirty="0" err="1" smtClean="0"/>
              <a:t>Callut</a:t>
            </a:r>
            <a:r>
              <a:rPr lang="en-US" dirty="0" smtClean="0"/>
              <a:t>, G. Dooms, J.-N. </a:t>
            </a:r>
            <a:r>
              <a:rPr lang="en-US" dirty="0" err="1" smtClean="0"/>
              <a:t>Monette</a:t>
            </a:r>
            <a:r>
              <a:rPr lang="en-US" dirty="0" smtClean="0"/>
              <a:t> and Y. Deville.</a:t>
            </a:r>
          </a:p>
          <a:p>
            <a:r>
              <a:rPr lang="en-US" dirty="0" smtClean="0"/>
              <a:t>Relevant subgraph extraction from random walks in a graph. </a:t>
            </a:r>
          </a:p>
          <a:p>
            <a:r>
              <a:rPr lang="en-US" dirty="0" smtClean="0"/>
              <a:t>RR 2006-07, Catholic University of Louvain , November 2006.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3716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This part is based on</a:t>
            </a:r>
          </a:p>
          <a:p>
            <a:r>
              <a:rPr lang="en-US" dirty="0" smtClean="0"/>
              <a:t>P. </a:t>
            </a:r>
            <a:r>
              <a:rPr lang="en-US" dirty="0" err="1" smtClean="0"/>
              <a:t>Dupont</a:t>
            </a:r>
            <a:r>
              <a:rPr lang="en-US" dirty="0" smtClean="0"/>
              <a:t>, J. </a:t>
            </a:r>
            <a:r>
              <a:rPr lang="en-US" dirty="0" err="1" smtClean="0"/>
              <a:t>Callut</a:t>
            </a:r>
            <a:r>
              <a:rPr lang="en-US" dirty="0" smtClean="0"/>
              <a:t>, G. Dooms, J.-N. </a:t>
            </a:r>
            <a:r>
              <a:rPr lang="en-US" dirty="0" err="1" smtClean="0"/>
              <a:t>Monette</a:t>
            </a:r>
            <a:r>
              <a:rPr lang="en-US" dirty="0" smtClean="0"/>
              <a:t> and Y. Deville.</a:t>
            </a:r>
          </a:p>
          <a:p>
            <a:r>
              <a:rPr lang="en-US" dirty="0" smtClean="0"/>
              <a:t>Relevant subgraph extraction from random walks in a graph. </a:t>
            </a:r>
          </a:p>
          <a:p>
            <a:r>
              <a:rPr lang="en-US" dirty="0" smtClean="0"/>
              <a:t>RR 2006-07, Catholic University of Louvain , November 2006.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Relevant Subgraph Extraction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81000" y="2971800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Let G = (V, E, A) denote a graph formed by a set V of vertices and a set E of edges, </a:t>
            </a:r>
          </a:p>
          <a:p>
            <a:r>
              <a:rPr lang="en-US" dirty="0" smtClean="0"/>
              <a:t>with                           n = |V | is the number of nodes.</a:t>
            </a:r>
          </a:p>
          <a:p>
            <a:r>
              <a:rPr lang="en-US" dirty="0" smtClean="0"/>
              <a:t>A is a weighted n x n adjacency matrix of G. Weights are assumed to be zero if and</a:t>
            </a:r>
          </a:p>
          <a:p>
            <a:r>
              <a:rPr lang="en-US" dirty="0" smtClean="0"/>
              <a:t>only if their corresponding edge does not belong to the graph. Otherwise,</a:t>
            </a:r>
          </a:p>
          <a:p>
            <a:r>
              <a:rPr lang="en-US" dirty="0" smtClean="0"/>
              <a:t>the weight between any pair of connected nodes is assumed strictly positive.</a:t>
            </a:r>
          </a:p>
          <a:p>
            <a:r>
              <a:rPr lang="en-US" dirty="0" smtClean="0"/>
              <a:t>An undirected graph is represented by a symmetric matrix A.</a:t>
            </a:r>
          </a:p>
          <a:p>
            <a:endParaRPr lang="en-US" dirty="0" smtClean="0"/>
          </a:p>
          <a:p>
            <a:r>
              <a:rPr lang="en-US" dirty="0" smtClean="0"/>
              <a:t>We have a special set of nodes of interest </a:t>
            </a:r>
          </a:p>
          <a:p>
            <a:endParaRPr lang="en-US" dirty="0" smtClean="0"/>
          </a:p>
          <a:p>
            <a:r>
              <a:rPr lang="en-US" dirty="0" smtClean="0"/>
              <a:t>We define </a:t>
            </a:r>
            <a:r>
              <a:rPr lang="en-US" b="1" dirty="0" smtClean="0"/>
              <a:t>a node relevance </a:t>
            </a:r>
            <a:r>
              <a:rPr lang="en-US" dirty="0" smtClean="0"/>
              <a:t>function </a:t>
            </a:r>
          </a:p>
          <a:p>
            <a:r>
              <a:rPr lang="en-US" dirty="0" smtClean="0"/>
              <a:t>and will use it to find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relevant subgraph </a:t>
            </a:r>
            <a:r>
              <a:rPr lang="en-US" dirty="0" smtClean="0"/>
              <a:t>containing K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276600"/>
            <a:ext cx="1323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876800"/>
            <a:ext cx="242119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5638800"/>
            <a:ext cx="2070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Random Walk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533400" y="1582341"/>
            <a:ext cx="81534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random walk in a graph can be modeled by a Markov chain describing the sequence of nodes visited during the walk. A state of the Markov chain is associated with each node of the graph. Hence the terms nodes and states are used interchangeably.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random variable X(t) represents the current state of the Markov chain at time 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probability of transiting to state j at time t+1, given that the current state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time t, is given by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from any state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(stationary) probability to jump to state j is proportional to the weight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edge from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j. The transition matrix P = [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] of the Markov chain is related to the degree and adjacency matrix as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 = D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 is a row-stochastic matrix. P  is generally asymmetric.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Node relevance  </a:t>
            </a:r>
            <a:r>
              <a:rPr lang="en-US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is the expected number of times a walk starting in a node in K goes through node </a:t>
            </a:r>
            <a:r>
              <a:rPr lang="en-US" sz="20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before getting absorbed by another node in K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Our goal is to compute the node relevance.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200400"/>
            <a:ext cx="368617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4572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We first consider random walks starting from a given node of interest x in K</a:t>
            </a:r>
          </a:p>
          <a:p>
            <a:r>
              <a:rPr lang="en-US" dirty="0" smtClean="0"/>
              <a:t>and ending in any other node of interest y in K with y ≠ x.</a:t>
            </a:r>
          </a:p>
          <a:p>
            <a:r>
              <a:rPr lang="en-US" dirty="0" smtClean="0"/>
              <a:t>We define a modified transition matrix for which all nodes of interest but x have been transformed into absorbing states: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38481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828800"/>
            <a:ext cx="16764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3200400"/>
            <a:ext cx="8305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 = |K|,  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denotes the (n x k + 1) (n x k + 1) transition matrix between transient states, I is the identity matrix of order k - 1 and 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(n x k+1) x (k - 1) matrix. </a:t>
            </a:r>
          </a:p>
          <a:p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denotes the probability of a walk being in a transient state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be absorbed in state r in one step.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an absorbing Markov chain,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node passage time n(x,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defined as the number of times a random walk starting in x goes through state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before getting absorbed.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{X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x} denote the random event of visiting state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step of a random walk starting in x. The expectation of n(x,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is the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expected number of times such events occur, in other words their respective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probabilities, for any time index l: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74320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infinite sum of the successive powers of the matrix 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known as the Neumann series and the last equality follows from the theory of stochastic matrices.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matrix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called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fundamental matrix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an absorbing Markov chain. </a:t>
            </a:r>
          </a:p>
          <a:p>
            <a:r>
              <a:rPr lang="en-US" b="1" baseline="30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xi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expected number of times a walk starting in the node of interest x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goes through state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before getting absorbed in any node of K – {x},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is,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reaching a distinct node of interest.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expected length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any walk starting in x and ending in another node of interest K – {x}, is also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node passage times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summed over all transient states: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	where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V – (K – {x})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748171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429000"/>
            <a:ext cx="194854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5748020"/>
            <a:ext cx="1981200" cy="81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0"/>
            <a:ext cx="493350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890" y="761999"/>
            <a:ext cx="8067310" cy="2748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533400" y="5181600"/>
            <a:ext cx="769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Recall that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node relevance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is the expected number of times a walk starting in a node in K goes through node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before getting absorbed by another node in 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Once we have node relevance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we can easily select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K-relevant subgraph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the largest connected subgraph S,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i.e., S is a connected subgraph with the largest sum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easy to get 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add nodes starting with the largest value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stop once the subgraph becomes disconnected.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K-relevant subgraph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5000" y="1905000"/>
          <a:ext cx="1295400" cy="853068"/>
        </p:xfrm>
        <a:graphic>
          <a:graphicData uri="http://schemas.openxmlformats.org/presentationml/2006/ole">
            <p:oleObj spid="_x0000_s14338" name="Equation" r:id="rId3" imgW="520560" imgH="342720" progId="Equation.3">
              <p:embed/>
            </p:oleObj>
          </a:graphicData>
        </a:graphic>
      </p:graphicFrame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5943600" y="3429000"/>
            <a:ext cx="2514600" cy="2906712"/>
            <a:chOff x="1905000" y="1055688"/>
            <a:chExt cx="2514600" cy="2906712"/>
          </a:xfrm>
        </p:grpSpPr>
        <p:sp>
          <p:nvSpPr>
            <p:cNvPr id="6" name="Oval 5"/>
            <p:cNvSpPr/>
            <p:nvPr/>
          </p:nvSpPr>
          <p:spPr>
            <a:xfrm>
              <a:off x="2133600" y="16764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16764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133600" y="21336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667000" y="21336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124200" y="19050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438400" y="25146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810000" y="13716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057400" y="32766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971800" y="37338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191000" y="2209800"/>
              <a:ext cx="228600" cy="228600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cs typeface="Arial" charset="0"/>
              </a:endParaRPr>
            </a:p>
          </p:txBody>
        </p:sp>
        <p:cxnSp>
          <p:nvCxnSpPr>
            <p:cNvPr id="16" name="Straight Connector 15"/>
            <p:cNvCxnSpPr>
              <a:stCxn id="6" idx="6"/>
              <a:endCxn id="7" idx="2"/>
            </p:cNvCxnSpPr>
            <p:nvPr/>
          </p:nvCxnSpPr>
          <p:spPr>
            <a:xfrm>
              <a:off x="2362200" y="1790700"/>
              <a:ext cx="3810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7" idx="5"/>
              <a:endCxn id="10" idx="1"/>
            </p:cNvCxnSpPr>
            <p:nvPr/>
          </p:nvCxnSpPr>
          <p:spPr>
            <a:xfrm rot="16200000" flipH="1">
              <a:off x="3014663" y="1795463"/>
              <a:ext cx="66675" cy="21907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8" idx="0"/>
            </p:cNvCxnSpPr>
            <p:nvPr/>
          </p:nvCxnSpPr>
          <p:spPr>
            <a:xfrm rot="5400000">
              <a:off x="2133600" y="2019300"/>
              <a:ext cx="2286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1" idx="7"/>
              <a:endCxn id="9" idx="3"/>
            </p:cNvCxnSpPr>
            <p:nvPr/>
          </p:nvCxnSpPr>
          <p:spPr>
            <a:xfrm rot="5400000" flipH="1" flipV="1">
              <a:off x="2557463" y="2405063"/>
              <a:ext cx="219075" cy="6667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5"/>
              <a:endCxn id="11" idx="1"/>
            </p:cNvCxnSpPr>
            <p:nvPr/>
          </p:nvCxnSpPr>
          <p:spPr>
            <a:xfrm rot="16200000" flipH="1">
              <a:off x="2290763" y="2366963"/>
              <a:ext cx="219075" cy="14287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0"/>
              <a:endCxn id="7" idx="4"/>
            </p:cNvCxnSpPr>
            <p:nvPr/>
          </p:nvCxnSpPr>
          <p:spPr>
            <a:xfrm rot="5400000" flipH="1" flipV="1">
              <a:off x="2705100" y="1981200"/>
              <a:ext cx="228600" cy="762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1"/>
              <a:endCxn id="6" idx="5"/>
            </p:cNvCxnSpPr>
            <p:nvPr/>
          </p:nvCxnSpPr>
          <p:spPr>
            <a:xfrm rot="16200000" flipV="1">
              <a:off x="2366963" y="1833563"/>
              <a:ext cx="295275" cy="37147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1" idx="6"/>
              <a:endCxn id="10" idx="4"/>
            </p:cNvCxnSpPr>
            <p:nvPr/>
          </p:nvCxnSpPr>
          <p:spPr>
            <a:xfrm flipV="1">
              <a:off x="2667000" y="2133600"/>
              <a:ext cx="571500" cy="4953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8" idx="7"/>
              <a:endCxn id="7" idx="3"/>
            </p:cNvCxnSpPr>
            <p:nvPr/>
          </p:nvCxnSpPr>
          <p:spPr>
            <a:xfrm rot="5400000" flipH="1" flipV="1">
              <a:off x="2405063" y="1795463"/>
              <a:ext cx="295275" cy="44767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7" idx="6"/>
              <a:endCxn id="12" idx="3"/>
            </p:cNvCxnSpPr>
            <p:nvPr/>
          </p:nvCxnSpPr>
          <p:spPr>
            <a:xfrm flipV="1">
              <a:off x="2971800" y="1566863"/>
              <a:ext cx="871538" cy="2238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505200" y="2895600"/>
              <a:ext cx="457200" cy="30480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0" idx="6"/>
              <a:endCxn id="15" idx="1"/>
            </p:cNvCxnSpPr>
            <p:nvPr/>
          </p:nvCxnSpPr>
          <p:spPr>
            <a:xfrm>
              <a:off x="3352800" y="2019300"/>
              <a:ext cx="871538" cy="22383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13" idx="0"/>
              <a:endCxn id="8" idx="4"/>
            </p:cNvCxnSpPr>
            <p:nvPr/>
          </p:nvCxnSpPr>
          <p:spPr>
            <a:xfrm rot="5400000" flipH="1" flipV="1">
              <a:off x="1752600" y="2781300"/>
              <a:ext cx="914400" cy="762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1" idx="5"/>
              <a:endCxn id="14" idx="0"/>
            </p:cNvCxnSpPr>
            <p:nvPr/>
          </p:nvCxnSpPr>
          <p:spPr>
            <a:xfrm rot="16200000" flipH="1">
              <a:off x="2347913" y="2995613"/>
              <a:ext cx="1023937" cy="45243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1905000" y="1447800"/>
              <a:ext cx="1676400" cy="1447800"/>
            </a:xfrm>
            <a:prstGeom prst="ellipse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rgbClr val="000000"/>
                </a:solidFill>
                <a:cs typeface="Arial" charset="0"/>
              </a:endParaRPr>
            </a:p>
          </p:txBody>
        </p:sp>
        <p:cxnSp>
          <p:nvCxnSpPr>
            <p:cNvPr id="32" name="Straight Connector 31"/>
            <p:cNvCxnSpPr>
              <a:stCxn id="30" idx="0"/>
            </p:cNvCxnSpPr>
            <p:nvPr/>
          </p:nvCxnSpPr>
          <p:spPr>
            <a:xfrm rot="16200000" flipV="1">
              <a:off x="2532857" y="1237456"/>
              <a:ext cx="392112" cy="28575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8813</TotalTime>
  <Words>862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Relevant Subgraph Extraction</vt:lpstr>
      <vt:lpstr>Relevant Subgraph Extraction </vt:lpstr>
      <vt:lpstr>Random Walk</vt:lpstr>
      <vt:lpstr>Slide 4</vt:lpstr>
      <vt:lpstr>Slide 5</vt:lpstr>
      <vt:lpstr>Slide 6</vt:lpstr>
      <vt:lpstr>K-relevant subgraph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latecki</dc:creator>
  <cp:lastModifiedBy>latecki</cp:lastModifiedBy>
  <cp:revision>139</cp:revision>
  <dcterms:created xsi:type="dcterms:W3CDTF">2006-08-16T00:00:00Z</dcterms:created>
  <dcterms:modified xsi:type="dcterms:W3CDTF">2012-10-21T22:27:45Z</dcterms:modified>
</cp:coreProperties>
</file>