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73" r:id="rId4"/>
    <p:sldId id="263" r:id="rId5"/>
    <p:sldId id="275" r:id="rId6"/>
    <p:sldId id="276" r:id="rId7"/>
    <p:sldId id="277" r:id="rId8"/>
    <p:sldId id="278" r:id="rId9"/>
    <p:sldId id="280" r:id="rId10"/>
    <p:sldId id="279" r:id="rId11"/>
    <p:sldId id="257" r:id="rId12"/>
    <p:sldId id="258" r:id="rId13"/>
    <p:sldId id="261" r:id="rId14"/>
    <p:sldId id="284" r:id="rId15"/>
    <p:sldId id="260" r:id="rId16"/>
    <p:sldId id="281" r:id="rId17"/>
    <p:sldId id="262" r:id="rId18"/>
    <p:sldId id="282" r:id="rId19"/>
    <p:sldId id="264" r:id="rId20"/>
    <p:sldId id="283" r:id="rId21"/>
    <p:sldId id="265" r:id="rId22"/>
    <p:sldId id="2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 autoAdjust="0"/>
    <p:restoredTop sz="82158" autoAdjust="0"/>
  </p:normalViewPr>
  <p:slideViewPr>
    <p:cSldViewPr>
      <p:cViewPr varScale="1">
        <p:scale>
          <a:sx n="74" d="100"/>
          <a:sy n="74" d="100"/>
        </p:scale>
        <p:origin x="-86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55F0F-2C12-46C3-85AD-865E9B16E97F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375B0-DBFC-4626-B06D-92C660B9F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52B4E9-44FF-411B-BB49-4E945575E4FF}" type="slidenum">
              <a:rPr lang="zh-CN" altLang="en-US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FD5F64-51B3-44C7-8255-C60E8A391521}" type="slidenum">
              <a:rPr lang="zh-CN" altLang="en-US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AD471-44D7-4A76-BED0-101C8B1E148C}" type="slidenum">
              <a:rPr lang="zh-CN" altLang="en-US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A25544-6E7A-4DD6-ABA8-BD6931D6936B}" type="slidenum">
              <a:rPr lang="zh-CN" altLang="en-US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CAAE51-A1C5-48A7-9922-C484B618DAB7}" type="slidenum">
              <a:rPr lang="zh-CN" altLang="en-US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T\Web\Courses\AI-Fall12\Lectures\MarkovProcess2005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hyperlink" Target="//upload.wikimedia.org/wikipedia/commons/5/5b/6n-graf.sv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Random Walks </a:t>
            </a:r>
            <a:br>
              <a:rPr lang="en-US" dirty="0" smtClean="0"/>
            </a:br>
            <a:r>
              <a:rPr lang="en-US" dirty="0" smtClean="0"/>
              <a:t>and Semi-Supervised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838200"/>
          </a:xfrm>
        </p:spPr>
        <p:txBody>
          <a:bodyPr/>
          <a:lstStyle/>
          <a:p>
            <a:r>
              <a:rPr lang="en-US" dirty="0" smtClean="0"/>
              <a:t>Longin Jan Latecki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7772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Based on :</a:t>
            </a:r>
          </a:p>
          <a:p>
            <a:pPr>
              <a:buNone/>
            </a:pPr>
            <a:r>
              <a:rPr lang="en-US" dirty="0" err="1" smtClean="0"/>
              <a:t>Xiaojin</a:t>
            </a:r>
            <a:r>
              <a:rPr lang="en-US" dirty="0" smtClean="0"/>
              <a:t> Zhu. Semi-Supervised Learning with Graphs. PhD thesis. CMU-LTI-05-192, May 2005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Page, Lawrence and </a:t>
            </a:r>
            <a:r>
              <a:rPr lang="en-US" dirty="0" err="1" smtClean="0"/>
              <a:t>Brin</a:t>
            </a:r>
            <a:r>
              <a:rPr lang="en-US" dirty="0" smtClean="0"/>
              <a:t>, Sergey and </a:t>
            </a:r>
            <a:r>
              <a:rPr lang="en-US" dirty="0" err="1" smtClean="0"/>
              <a:t>Motwani</a:t>
            </a:r>
            <a:r>
              <a:rPr lang="en-US" dirty="0" smtClean="0"/>
              <a:t>, Rajeev and </a:t>
            </a:r>
            <a:r>
              <a:rPr lang="en-US" dirty="0" err="1" smtClean="0"/>
              <a:t>Winograd</a:t>
            </a:r>
            <a:r>
              <a:rPr lang="en-US" dirty="0" smtClean="0"/>
              <a:t>, </a:t>
            </a:r>
            <a:r>
              <a:rPr lang="en-US" dirty="0" err="1" smtClean="0"/>
              <a:t>Terr.y</a:t>
            </a:r>
            <a:r>
              <a:rPr lang="en-US" dirty="0" smtClean="0"/>
              <a:t> </a:t>
            </a:r>
            <a:r>
              <a:rPr lang="en-US" b="1" dirty="0" smtClean="0"/>
              <a:t>The </a:t>
            </a:r>
            <a:r>
              <a:rPr lang="en-US" b="1" dirty="0" err="1" smtClean="0"/>
              <a:t>PageRank</a:t>
            </a:r>
            <a:r>
              <a:rPr lang="en-US" b="1" dirty="0" smtClean="0"/>
              <a:t> Citation Ranking: Bringing Order to the Web. </a:t>
            </a:r>
            <a:r>
              <a:rPr lang="en-US" dirty="0" smtClean="0"/>
              <a:t>Technical Report. Stanford </a:t>
            </a:r>
            <a:r>
              <a:rPr lang="en-US" dirty="0" err="1" smtClean="0"/>
              <a:t>InfoLab</a:t>
            </a:r>
            <a:r>
              <a:rPr lang="en-US" dirty="0" smtClean="0"/>
              <a:t>, 1999.</a:t>
            </a:r>
          </a:p>
          <a:p>
            <a:endParaRPr lang="en-US" dirty="0" smtClean="0"/>
          </a:p>
          <a:p>
            <a:r>
              <a:rPr lang="en-US" dirty="0" err="1" smtClean="0"/>
              <a:t>Ya</a:t>
            </a:r>
            <a:r>
              <a:rPr lang="en-US" dirty="0" smtClean="0"/>
              <a:t> Xu. SEMI-SUPERVISED LEARNING ON GRAPHS– A STATISTICAL APPROACH.</a:t>
            </a:r>
          </a:p>
          <a:p>
            <a:r>
              <a:rPr lang="en-US" dirty="0" smtClean="0"/>
              <a:t>PhD Thesis, STANFORD UNIVERSITY, May 2010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4CB95B-116D-4ED5-A211-C75012D63193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784225"/>
          </a:xfrm>
        </p:spPr>
        <p:txBody>
          <a:bodyPr/>
          <a:lstStyle/>
          <a:p>
            <a:pPr eaLnBrk="1" hangingPunct="1"/>
            <a:r>
              <a:rPr lang="en-US" altLang="zh-CN" sz="3200" dirty="0" smtClean="0"/>
              <a:t>Key idea of random walk label propagation</a:t>
            </a:r>
            <a:endParaRPr lang="en-US" altLang="zh-CN" sz="3200" b="1" dirty="0" smtClean="0"/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19600"/>
            <a:ext cx="55245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/>
          <p:cNvPicPr>
            <a:picLocks noChangeAspect="1" noChangeArrowheads="1"/>
          </p:cNvPicPr>
          <p:nvPr/>
        </p:nvPicPr>
        <p:blipFill>
          <a:blip r:embed="rId4" cstate="print"/>
          <a:srcRect b="16667"/>
          <a:stretch>
            <a:fillRect/>
          </a:stretch>
        </p:blipFill>
        <p:spPr bwMode="auto">
          <a:xfrm>
            <a:off x="2667000" y="2590800"/>
            <a:ext cx="335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Box 55"/>
          <p:cNvSpPr txBox="1">
            <a:spLocks noChangeArrowheads="1"/>
          </p:cNvSpPr>
          <p:nvPr/>
        </p:nvSpPr>
        <p:spPr bwMode="auto">
          <a:xfrm>
            <a:off x="1676400" y="1143000"/>
            <a:ext cx="5943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zh-CN" altLang="en-US" sz="2000">
                <a:latin typeface="Calibri" pitchFamily="34" charset="0"/>
              </a:rPr>
              <a:t> </a:t>
            </a:r>
            <a:r>
              <a:rPr lang="en-US" altLang="zh-CN" sz="2000">
                <a:latin typeface="Calibri" pitchFamily="34" charset="0"/>
              </a:rPr>
              <a:t>Pair-wise similarity lacks accuracy in some cases</a:t>
            </a:r>
          </a:p>
          <a:p>
            <a:pPr>
              <a:buFont typeface="Arial" charset="0"/>
              <a:buChar char="•"/>
            </a:pPr>
            <a:endParaRPr lang="en-US" altLang="zh-CN" sz="2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altLang="zh-CN" sz="2000">
                <a:latin typeface="Calibri" pitchFamily="34" charset="0"/>
              </a:rPr>
              <a:t>The similarity propagated among objects is helpful for revealing the intrinsic relation.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810000"/>
            <a:ext cx="809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two horses are very different so that the dog looks more similar to the left horse.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5791200"/>
            <a:ext cx="6248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However, their similarity is reviled in the context of other horses.</a:t>
            </a:r>
          </a:p>
          <a:p>
            <a:r>
              <a:rPr lang="en-US" dirty="0" smtClean="0"/>
              <a:t>Random walk allows us to find paths that link them.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Problem Setup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{(x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. .. (x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)} be the labeled data, y in {1 . . .C}, and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l+1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.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l+u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 the unlabeled data, usually l  &lt;&lt; u.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we have total of n = l + u data points.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often use L and U to denote the sets of labeled and unlabeled data.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assume the number of classes C is known, and all classes are present in the labeled data. We study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transductive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finding the labels for 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inductive problem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finding labels for points outside of L and U will not be discussed.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Intuitively we want data points that are similar to have the same label.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create a graph where the nodes are all the data points, both labeled and unlabeled. The edge between nodes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j represents their similarity.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assume the graph is fully connected with the following weights: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bandwidth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hyperparameter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847" y="4800600"/>
            <a:ext cx="301920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Label Propagation Algorithm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447800"/>
            <a:ext cx="27241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47910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209800"/>
            <a:ext cx="56292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33400" y="2667000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assume that we only have two label classes C = {0, 1}.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 × 1 label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ones.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 is n × 1 vector of label probabilities,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e.g., entry f(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is the probability of 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want that  f(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1 if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belongs to 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initialization of f  for unlabeled points is not important.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label propagation algorithm:                                     or equivalently: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4953000"/>
            <a:ext cx="43434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200400"/>
            <a:ext cx="14478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1295400"/>
            <a:ext cx="24003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38800" y="5029200"/>
            <a:ext cx="26574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Random Walk Interpretation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458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Imagine a random walk on the graph.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Starting from an unlabeled node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we move to a node j with probability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after one step.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walk stops when we hit a labeled node. 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is the probability that the random walk, starting from node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hits a labeled node with label 1.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the labeled node is viewed as an absorbing state.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interpretation requires that the random walk is irreducible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aperiodic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200400"/>
            <a:ext cx="56292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Random Walk Hitting Probability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371600"/>
            <a:ext cx="5683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According to slide 30 in </a:t>
            </a:r>
            <a:r>
              <a:rPr lang="en-US" b="1" dirty="0" smtClean="0">
                <a:hlinkClick r:id="rId3"/>
              </a:rPr>
              <a:t>Markov </a:t>
            </a:r>
            <a:r>
              <a:rPr lang="en-US" b="1" dirty="0" smtClean="0">
                <a:hlinkClick r:id="rId3"/>
              </a:rPr>
              <a:t>Process</a:t>
            </a:r>
            <a:r>
              <a:rPr lang="en-US" b="1" dirty="0" smtClean="0"/>
              <a:t> </a:t>
            </a:r>
            <a:r>
              <a:rPr lang="en-US" dirty="0" smtClean="0"/>
              <a:t>we</a:t>
            </a:r>
            <a:r>
              <a:rPr lang="en-US" b="1" dirty="0" smtClean="0"/>
              <a:t> </a:t>
            </a:r>
            <a:r>
              <a:rPr lang="en-US" dirty="0" smtClean="0"/>
              <a:t>need to solve: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28800" y="1828800"/>
          <a:ext cx="4514850" cy="1003300"/>
        </p:xfrm>
        <a:graphic>
          <a:graphicData uri="http://schemas.openxmlformats.org/presentationml/2006/ole">
            <p:oleObj spid="_x0000_s92163" name="Equation" r:id="rId4" imgW="2171520" imgH="482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124200"/>
            <a:ext cx="7974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we know that </a:t>
            </a:r>
            <a:r>
              <a:rPr lang="en-US" i="1" dirty="0" err="1" smtClean="0"/>
              <a:t>f</a:t>
            </a:r>
            <a:r>
              <a:rPr lang="en-US" baseline="-25000" dirty="0" err="1" smtClean="0"/>
              <a:t>L</a:t>
            </a:r>
            <a:r>
              <a:rPr lang="en-US" dirty="0" smtClean="0"/>
              <a:t> is composed of ones for label points, we only need to find </a:t>
            </a:r>
            <a:r>
              <a:rPr lang="en-US" i="1" dirty="0" err="1" smtClean="0"/>
              <a:t>f</a:t>
            </a:r>
            <a:r>
              <a:rPr lang="en-US" baseline="-25000" dirty="0" err="1" smtClean="0"/>
              <a:t>U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2819400" y="3657600"/>
          <a:ext cx="3209827" cy="1681162"/>
        </p:xfrm>
        <a:graphic>
          <a:graphicData uri="http://schemas.openxmlformats.org/presentationml/2006/ole">
            <p:oleObj spid="_x0000_s92164" name="Equation" r:id="rId5" imgW="1333440" imgH="698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66800" y="5715000"/>
            <a:ext cx="6323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fact that the matrix inverse exists follows from the next slides.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955497" y="5373384"/>
            <a:ext cx="20549" cy="318499"/>
          </a:xfrm>
          <a:custGeom>
            <a:avLst/>
            <a:gdLst>
              <a:gd name="connsiteX0" fmla="*/ 0 w 20549"/>
              <a:gd name="connsiteY0" fmla="*/ 318499 h 318499"/>
              <a:gd name="connsiteX1" fmla="*/ 20549 w 20549"/>
              <a:gd name="connsiteY1" fmla="*/ 0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49" h="318499">
                <a:moveTo>
                  <a:pt x="0" y="318499"/>
                </a:moveTo>
                <a:lnTo>
                  <a:pt x="2054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23182" y="4993240"/>
            <a:ext cx="3734188" cy="482886"/>
          </a:xfrm>
          <a:custGeom>
            <a:avLst/>
            <a:gdLst>
              <a:gd name="connsiteX0" fmla="*/ 35083 w 3734188"/>
              <a:gd name="connsiteY0" fmla="*/ 0 h 482886"/>
              <a:gd name="connsiteX1" fmla="*/ 96728 w 3734188"/>
              <a:gd name="connsiteY1" fmla="*/ 339048 h 482886"/>
              <a:gd name="connsiteX2" fmla="*/ 178921 w 3734188"/>
              <a:gd name="connsiteY2" fmla="*/ 369870 h 482886"/>
              <a:gd name="connsiteX3" fmla="*/ 230292 w 3734188"/>
              <a:gd name="connsiteY3" fmla="*/ 380144 h 482886"/>
              <a:gd name="connsiteX4" fmla="*/ 384405 w 3734188"/>
              <a:gd name="connsiteY4" fmla="*/ 349322 h 482886"/>
              <a:gd name="connsiteX5" fmla="*/ 466598 w 3734188"/>
              <a:gd name="connsiteY5" fmla="*/ 359596 h 482886"/>
              <a:gd name="connsiteX6" fmla="*/ 661807 w 3734188"/>
              <a:gd name="connsiteY6" fmla="*/ 318499 h 482886"/>
              <a:gd name="connsiteX7" fmla="*/ 754274 w 3734188"/>
              <a:gd name="connsiteY7" fmla="*/ 308225 h 482886"/>
              <a:gd name="connsiteX8" fmla="*/ 805645 w 3734188"/>
              <a:gd name="connsiteY8" fmla="*/ 297951 h 482886"/>
              <a:gd name="connsiteX9" fmla="*/ 1000854 w 3734188"/>
              <a:gd name="connsiteY9" fmla="*/ 328773 h 482886"/>
              <a:gd name="connsiteX10" fmla="*/ 1463191 w 3734188"/>
              <a:gd name="connsiteY10" fmla="*/ 308225 h 482886"/>
              <a:gd name="connsiteX11" fmla="*/ 1607029 w 3734188"/>
              <a:gd name="connsiteY11" fmla="*/ 339048 h 482886"/>
              <a:gd name="connsiteX12" fmla="*/ 1678948 w 3734188"/>
              <a:gd name="connsiteY12" fmla="*/ 318499 h 482886"/>
              <a:gd name="connsiteX13" fmla="*/ 1771416 w 3734188"/>
              <a:gd name="connsiteY13" fmla="*/ 328773 h 482886"/>
              <a:gd name="connsiteX14" fmla="*/ 1976899 w 3734188"/>
              <a:gd name="connsiteY14" fmla="*/ 390418 h 482886"/>
              <a:gd name="connsiteX15" fmla="*/ 2244027 w 3734188"/>
              <a:gd name="connsiteY15" fmla="*/ 400693 h 482886"/>
              <a:gd name="connsiteX16" fmla="*/ 2747461 w 3734188"/>
              <a:gd name="connsiteY16" fmla="*/ 452063 h 482886"/>
              <a:gd name="connsiteX17" fmla="*/ 2839928 w 3734188"/>
              <a:gd name="connsiteY17" fmla="*/ 472612 h 482886"/>
              <a:gd name="connsiteX18" fmla="*/ 2901573 w 3734188"/>
              <a:gd name="connsiteY18" fmla="*/ 482886 h 482886"/>
              <a:gd name="connsiteX19" fmla="*/ 2994040 w 3734188"/>
              <a:gd name="connsiteY19" fmla="*/ 472612 h 482886"/>
              <a:gd name="connsiteX20" fmla="*/ 3127605 w 3734188"/>
              <a:gd name="connsiteY20" fmla="*/ 452063 h 482886"/>
              <a:gd name="connsiteX21" fmla="*/ 3374184 w 3734188"/>
              <a:gd name="connsiteY21" fmla="*/ 441789 h 482886"/>
              <a:gd name="connsiteX22" fmla="*/ 3497474 w 3734188"/>
              <a:gd name="connsiteY22" fmla="*/ 431515 h 482886"/>
              <a:gd name="connsiteX23" fmla="*/ 3610490 w 3734188"/>
              <a:gd name="connsiteY23" fmla="*/ 359596 h 482886"/>
              <a:gd name="connsiteX24" fmla="*/ 3641312 w 3734188"/>
              <a:gd name="connsiteY24" fmla="*/ 297951 h 482886"/>
              <a:gd name="connsiteX25" fmla="*/ 3682409 w 3734188"/>
              <a:gd name="connsiteY25" fmla="*/ 226032 h 482886"/>
              <a:gd name="connsiteX26" fmla="*/ 3733780 w 3734188"/>
              <a:gd name="connsiteY26" fmla="*/ 41097 h 482886"/>
              <a:gd name="connsiteX27" fmla="*/ 3723506 w 3734188"/>
              <a:gd name="connsiteY27" fmla="*/ 10275 h 482886"/>
              <a:gd name="connsiteX28" fmla="*/ 3672135 w 3734188"/>
              <a:gd name="connsiteY28" fmla="*/ 30823 h 482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34188" h="482886">
                <a:moveTo>
                  <a:pt x="35083" y="0"/>
                </a:moveTo>
                <a:cubicBezTo>
                  <a:pt x="37793" y="37936"/>
                  <a:pt x="0" y="274563"/>
                  <a:pt x="96728" y="339048"/>
                </a:cubicBezTo>
                <a:cubicBezTo>
                  <a:pt x="121074" y="355279"/>
                  <a:pt x="150954" y="361265"/>
                  <a:pt x="178921" y="369870"/>
                </a:cubicBezTo>
                <a:cubicBezTo>
                  <a:pt x="195612" y="375005"/>
                  <a:pt x="213168" y="376719"/>
                  <a:pt x="230292" y="380144"/>
                </a:cubicBezTo>
                <a:cubicBezTo>
                  <a:pt x="281663" y="369870"/>
                  <a:pt x="332214" y="353860"/>
                  <a:pt x="384405" y="349322"/>
                </a:cubicBezTo>
                <a:cubicBezTo>
                  <a:pt x="411912" y="346930"/>
                  <a:pt x="439025" y="361047"/>
                  <a:pt x="466598" y="359596"/>
                </a:cubicBezTo>
                <a:cubicBezTo>
                  <a:pt x="556600" y="354859"/>
                  <a:pt x="579936" y="332947"/>
                  <a:pt x="661807" y="318499"/>
                </a:cubicBezTo>
                <a:cubicBezTo>
                  <a:pt x="692347" y="313109"/>
                  <a:pt x="723574" y="312611"/>
                  <a:pt x="754274" y="308225"/>
                </a:cubicBezTo>
                <a:cubicBezTo>
                  <a:pt x="771561" y="305755"/>
                  <a:pt x="788521" y="301376"/>
                  <a:pt x="805645" y="297951"/>
                </a:cubicBezTo>
                <a:cubicBezTo>
                  <a:pt x="870715" y="308225"/>
                  <a:pt x="934994" y="330205"/>
                  <a:pt x="1000854" y="328773"/>
                </a:cubicBezTo>
                <a:cubicBezTo>
                  <a:pt x="1661943" y="314402"/>
                  <a:pt x="971474" y="253591"/>
                  <a:pt x="1463191" y="308225"/>
                </a:cubicBezTo>
                <a:cubicBezTo>
                  <a:pt x="1518621" y="330396"/>
                  <a:pt x="1537825" y="343373"/>
                  <a:pt x="1607029" y="339048"/>
                </a:cubicBezTo>
                <a:cubicBezTo>
                  <a:pt x="1631913" y="337493"/>
                  <a:pt x="1654975" y="325349"/>
                  <a:pt x="1678948" y="318499"/>
                </a:cubicBezTo>
                <a:cubicBezTo>
                  <a:pt x="1709771" y="321924"/>
                  <a:pt x="1741269" y="321496"/>
                  <a:pt x="1771416" y="328773"/>
                </a:cubicBezTo>
                <a:cubicBezTo>
                  <a:pt x="1840930" y="345552"/>
                  <a:pt x="1905442" y="387669"/>
                  <a:pt x="1976899" y="390418"/>
                </a:cubicBezTo>
                <a:lnTo>
                  <a:pt x="2244027" y="400693"/>
                </a:lnTo>
                <a:cubicBezTo>
                  <a:pt x="2548346" y="481844"/>
                  <a:pt x="2262503" y="418228"/>
                  <a:pt x="2747461" y="452063"/>
                </a:cubicBezTo>
                <a:cubicBezTo>
                  <a:pt x="2778959" y="454261"/>
                  <a:pt x="2808967" y="466420"/>
                  <a:pt x="2839928" y="472612"/>
                </a:cubicBezTo>
                <a:cubicBezTo>
                  <a:pt x="2860355" y="476698"/>
                  <a:pt x="2881025" y="479461"/>
                  <a:pt x="2901573" y="482886"/>
                </a:cubicBezTo>
                <a:cubicBezTo>
                  <a:pt x="2932395" y="479461"/>
                  <a:pt x="2963312" y="476802"/>
                  <a:pt x="2994040" y="472612"/>
                </a:cubicBezTo>
                <a:cubicBezTo>
                  <a:pt x="3038672" y="466526"/>
                  <a:pt x="3082707" y="455703"/>
                  <a:pt x="3127605" y="452063"/>
                </a:cubicBezTo>
                <a:cubicBezTo>
                  <a:pt x="3209600" y="445415"/>
                  <a:pt x="3292046" y="446352"/>
                  <a:pt x="3374184" y="441789"/>
                </a:cubicBezTo>
                <a:cubicBezTo>
                  <a:pt x="3415360" y="439501"/>
                  <a:pt x="3456377" y="434940"/>
                  <a:pt x="3497474" y="431515"/>
                </a:cubicBezTo>
                <a:cubicBezTo>
                  <a:pt x="3514996" y="421002"/>
                  <a:pt x="3600280" y="370941"/>
                  <a:pt x="3610490" y="359596"/>
                </a:cubicBezTo>
                <a:cubicBezTo>
                  <a:pt x="3625858" y="342520"/>
                  <a:pt x="3630420" y="318179"/>
                  <a:pt x="3641312" y="297951"/>
                </a:cubicBezTo>
                <a:cubicBezTo>
                  <a:pt x="3654402" y="273640"/>
                  <a:pt x="3668710" y="250005"/>
                  <a:pt x="3682409" y="226032"/>
                </a:cubicBezTo>
                <a:cubicBezTo>
                  <a:pt x="3727385" y="68617"/>
                  <a:pt x="3711412" y="130570"/>
                  <a:pt x="3733780" y="41097"/>
                </a:cubicBezTo>
                <a:cubicBezTo>
                  <a:pt x="3730355" y="30823"/>
                  <a:pt x="3734188" y="12055"/>
                  <a:pt x="3723506" y="10275"/>
                </a:cubicBezTo>
                <a:cubicBezTo>
                  <a:pt x="3705314" y="7243"/>
                  <a:pt x="3672135" y="30823"/>
                  <a:pt x="3672135" y="30823"/>
                </a:cubicBezTo>
              </a:path>
            </a:pathLst>
          </a:cu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69151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28600"/>
            <a:ext cx="26574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304800"/>
            <a:ext cx="4945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Label Propagation algorithm we want to solve: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13360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Since P is row normalized, and P</a:t>
            </a:r>
            <a:r>
              <a:rPr lang="en-US" baseline="-25000" dirty="0" smtClean="0"/>
              <a:t>UU</a:t>
            </a:r>
            <a:r>
              <a:rPr lang="en-US" dirty="0" smtClean="0"/>
              <a:t> is a sub-matrix of P, </a:t>
            </a:r>
            <a:br>
              <a:rPr lang="en-US" dirty="0" smtClean="0"/>
            </a:br>
            <a:r>
              <a:rPr lang="en-US" dirty="0" smtClean="0"/>
              <a:t>it follows: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895600"/>
            <a:ext cx="55340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2971800"/>
            <a:ext cx="14573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19800" y="2971800"/>
            <a:ext cx="28461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                              0</a:t>
            </a:r>
          </a:p>
          <a:p>
            <a:endParaRPr lang="en-US" dirty="0" smtClean="0"/>
          </a:p>
          <a:p>
            <a:r>
              <a:rPr lang="en-US" dirty="0" smtClean="0"/>
              <a:t>and we obtain a closed form</a:t>
            </a:r>
          </a:p>
          <a:p>
            <a:r>
              <a:rPr lang="en-US" dirty="0" smtClean="0"/>
              <a:t>solution: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4343400"/>
            <a:ext cx="3038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19200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identity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holds if and only if the maximum of the absolute values of the</a:t>
            </a:r>
          </a:p>
          <a:p>
            <a:r>
              <a:rPr lang="en-US" sz="2400" dirty="0" smtClean="0"/>
              <a:t>eigenvalues of A is smaller than 1. </a:t>
            </a:r>
          </a:p>
          <a:p>
            <a:r>
              <a:rPr lang="en-US" sz="2400" dirty="0" smtClean="0"/>
              <a:t>Since we assume that A has nonnegative entries, this maximum is</a:t>
            </a:r>
          </a:p>
          <a:p>
            <a:r>
              <a:rPr lang="en-US" sz="2400" dirty="0" smtClean="0"/>
              <a:t>smaller than or equal to the maximum of the row-wise sums of matrix A.</a:t>
            </a:r>
          </a:p>
          <a:p>
            <a:r>
              <a:rPr lang="en-US" sz="2400" dirty="0" smtClean="0"/>
              <a:t>Therefore, it is sufficient to show that the sum of each row of A is smaller than 1.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52800" y="1219200"/>
          <a:ext cx="2063750" cy="825500"/>
        </p:xfrm>
        <a:graphic>
          <a:graphicData uri="http://schemas.openxmlformats.org/presentationml/2006/ole">
            <p:oleObj spid="_x0000_s58370" name="Equation" r:id="rId3" imgW="10792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Energy Minimization Interpretation</a:t>
            </a:r>
            <a:endParaRPr 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351182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295400"/>
            <a:ext cx="1628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1219200"/>
            <a:ext cx="7034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solution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minimizes the following energy function over all functions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602849"/>
            <a:ext cx="5109411" cy="71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38200" y="2514600"/>
            <a:ext cx="4783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 the constraint that f(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1 if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belongs to L.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energy can be equivalently written as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4495800"/>
            <a:ext cx="7697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                                   is graph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Laplacian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D is a diagonal matrix with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4495800"/>
            <a:ext cx="1550670" cy="480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953000"/>
            <a:ext cx="3686175" cy="38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19400" y="5791200"/>
            <a:ext cx="3770489" cy="73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457200" y="5410200"/>
            <a:ext cx="711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solution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also minimizes the following for large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where 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185" y="609600"/>
            <a:ext cx="8415815" cy="561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More on Graph </a:t>
            </a:r>
            <a:r>
              <a:rPr lang="en-US" sz="3600" dirty="0" err="1" smtClean="0"/>
              <a:t>Laplacian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457200" y="14478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is an undirected graph G=(V, E, W), where V is a set of n vertices, E is set of edges, and W is a symmetric n x n weight or (affinity) matrix with all nonnegative entries such that  w(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0 if and only if there is no edge between nodes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j.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consider two different definitions of graph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Laplacian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124200"/>
            <a:ext cx="552064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419600"/>
            <a:ext cx="258365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1925" y="1524000"/>
            <a:ext cx="517207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Random walk propagates information on a graph</a:t>
            </a:r>
            <a:br>
              <a:rPr lang="en-US" sz="2800" dirty="0" smtClean="0"/>
            </a:br>
            <a:r>
              <a:rPr lang="en-US" sz="2800" dirty="0" smtClean="0"/>
              <a:t>based on similarity of graph nodes</a:t>
            </a:r>
            <a:endParaRPr lang="en-US" sz="2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3462338" cy="2861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733800" y="1371600"/>
            <a:ext cx="205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 of web pages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6248400"/>
            <a:ext cx="2916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Graphs of hand written digits</a:t>
            </a:r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343400"/>
            <a:ext cx="288205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File:6n-graf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743200"/>
            <a:ext cx="3171825" cy="2095501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of a Graph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Laplacian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295400"/>
            <a:ext cx="484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Computer the </a:t>
            </a:r>
            <a:r>
              <a:rPr lang="en-US" dirty="0" err="1" smtClean="0"/>
              <a:t>Laplacian</a:t>
            </a:r>
            <a:r>
              <a:rPr lang="en-US" dirty="0" smtClean="0"/>
              <a:t> for the following graph: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402751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33400" y="381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Graph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Laplacian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has following properties: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62" y="838200"/>
            <a:ext cx="820125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3400" y="381000"/>
            <a:ext cx="7086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Proof: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(b) follows directly from (a). (c) is a trivial result of (a) and the following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5867400"/>
            <a:ext cx="30003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Structure of real graphs</a:t>
            </a:r>
            <a:endParaRPr lang="en-US" sz="32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124200"/>
            <a:ext cx="679537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85800" y="12192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One of the most essential characteristics is </a:t>
            </a:r>
            <a:r>
              <a:rPr lang="en-US" dirty="0" err="1" smtClean="0"/>
              <a:t>sparsity</a:t>
            </a:r>
            <a:r>
              <a:rPr lang="en-US" dirty="0" smtClean="0"/>
              <a:t>. The total number of edges in real graphs, particularly in large real graphs, usually grows linearly with the number of nodes n (instead of n</a:t>
            </a:r>
            <a:r>
              <a:rPr lang="en-US" baseline="30000" dirty="0" smtClean="0"/>
              <a:t>2</a:t>
            </a:r>
            <a:r>
              <a:rPr lang="en-US" dirty="0" smtClean="0"/>
              <a:t> as in a fully connected graph). </a:t>
            </a:r>
          </a:p>
          <a:p>
            <a:r>
              <a:rPr lang="en-US" dirty="0" smtClean="0"/>
              <a:t>As we can see in the table in all four real graphs the average degrees are less than ten, even though there are thousands of nodes. The </a:t>
            </a:r>
            <a:r>
              <a:rPr lang="en-US" dirty="0" err="1" smtClean="0"/>
              <a:t>sparsity</a:t>
            </a:r>
            <a:r>
              <a:rPr lang="en-US" dirty="0" smtClean="0"/>
              <a:t> property makes it possible to scale many prediction algorithms to very large graphs.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8768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Another key property is the degree distribution, which gives the probability that a randomly picked node has a certain degree. </a:t>
            </a:r>
          </a:p>
          <a:p>
            <a:r>
              <a:rPr lang="en-US" dirty="0" smtClean="0"/>
              <a:t>It follow a power-law distribution, which means there is usually </a:t>
            </a:r>
          </a:p>
          <a:p>
            <a:r>
              <a:rPr lang="en-US" dirty="0" smtClean="0"/>
              <a:t>only a very small fraction of nodes that have very large degrees.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Semi-Supervised Learning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Large amounts of unlabeled training data</a:t>
            </a:r>
          </a:p>
          <a:p>
            <a:r>
              <a:rPr lang="en-US" dirty="0" smtClean="0"/>
              <a:t>Some limited amounts of labeled data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09800"/>
            <a:ext cx="31527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362200"/>
            <a:ext cx="31242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4343400" y="3124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4225"/>
          </a:xfrm>
        </p:spPr>
        <p:txBody>
          <a:bodyPr/>
          <a:lstStyle/>
          <a:p>
            <a:pPr eaLnBrk="1" hangingPunct="1"/>
            <a:r>
              <a:rPr lang="en-US" altLang="zh-CN" sz="3200" b="1" dirty="0" smtClean="0"/>
              <a:t>Graph </a:t>
            </a:r>
            <a:r>
              <a:rPr lang="en-US" altLang="zh-CN" sz="3200" b="1" smtClean="0"/>
              <a:t>Construction Example</a:t>
            </a:r>
          </a:p>
        </p:txBody>
      </p:sp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990600" y="914400"/>
            <a:ext cx="8010525" cy="5580063"/>
            <a:chOff x="990600" y="571499"/>
            <a:chExt cx="8010244" cy="5580529"/>
          </a:xfrm>
        </p:grpSpPr>
        <p:sp>
          <p:nvSpPr>
            <p:cNvPr id="38" name="Oval 37"/>
            <p:cNvSpPr/>
            <p:nvPr/>
          </p:nvSpPr>
          <p:spPr>
            <a:xfrm>
              <a:off x="1795435" y="1505027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2481211" y="1276408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1947829" y="2190884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624171" y="165744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2481211" y="2952948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2938395" y="207657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6672064" y="4096043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6443472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7662629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5605301" y="501052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7891221" y="447707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7129248" y="5124829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cxnSp>
          <p:nvCxnSpPr>
            <p:cNvPr id="65" name="Straight Connector 64"/>
            <p:cNvCxnSpPr>
              <a:stCxn id="41" idx="6"/>
              <a:endCxn id="53" idx="2"/>
            </p:cNvCxnSpPr>
            <p:nvPr/>
          </p:nvCxnSpPr>
          <p:spPr>
            <a:xfrm>
              <a:off x="2709803" y="1390717"/>
              <a:ext cx="914368" cy="381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1" idx="2"/>
              <a:endCxn id="38" idx="6"/>
            </p:cNvCxnSpPr>
            <p:nvPr/>
          </p:nvCxnSpPr>
          <p:spPr>
            <a:xfrm rot="10800000" flipV="1">
              <a:off x="2024027" y="1390717"/>
              <a:ext cx="457184" cy="2286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38" idx="4"/>
              <a:endCxn id="52" idx="0"/>
            </p:cNvCxnSpPr>
            <p:nvPr/>
          </p:nvCxnSpPr>
          <p:spPr>
            <a:xfrm rot="16200000" flipH="1">
              <a:off x="1757309" y="1886068"/>
              <a:ext cx="457238" cy="15239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53" idx="3"/>
              <a:endCxn id="55" idx="7"/>
            </p:cNvCxnSpPr>
            <p:nvPr/>
          </p:nvCxnSpPr>
          <p:spPr>
            <a:xfrm rot="5400000">
              <a:off x="3266980" y="1719389"/>
              <a:ext cx="257196" cy="52385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55" idx="1"/>
              <a:endCxn id="41" idx="4"/>
            </p:cNvCxnSpPr>
            <p:nvPr/>
          </p:nvCxnSpPr>
          <p:spPr>
            <a:xfrm rot="16200000" flipV="1">
              <a:off x="2481175" y="1619359"/>
              <a:ext cx="604889" cy="3762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1" idx="4"/>
              <a:endCxn id="52" idx="7"/>
            </p:cNvCxnSpPr>
            <p:nvPr/>
          </p:nvCxnSpPr>
          <p:spPr>
            <a:xfrm rot="5400000">
              <a:off x="2009697" y="1638415"/>
              <a:ext cx="719198" cy="45242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55" idx="4"/>
              <a:endCxn id="54" idx="7"/>
            </p:cNvCxnSpPr>
            <p:nvPr/>
          </p:nvCxnSpPr>
          <p:spPr>
            <a:xfrm rot="5400000">
              <a:off x="2524031" y="2457629"/>
              <a:ext cx="681095" cy="3762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52" idx="5"/>
              <a:endCxn id="54" idx="1"/>
            </p:cNvCxnSpPr>
            <p:nvPr/>
          </p:nvCxnSpPr>
          <p:spPr>
            <a:xfrm rot="16200000" flipH="1">
              <a:off x="2028753" y="2500495"/>
              <a:ext cx="600125" cy="37146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55" idx="2"/>
              <a:endCxn id="52" idx="6"/>
            </p:cNvCxnSpPr>
            <p:nvPr/>
          </p:nvCxnSpPr>
          <p:spPr>
            <a:xfrm rot="10800000" flipV="1">
              <a:off x="2176421" y="2190884"/>
              <a:ext cx="761973" cy="1143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9" idx="2"/>
              <a:endCxn id="57" idx="6"/>
            </p:cNvCxnSpPr>
            <p:nvPr/>
          </p:nvCxnSpPr>
          <p:spPr>
            <a:xfrm rot="10800000">
              <a:off x="6672064" y="3448289"/>
              <a:ext cx="99056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59" idx="4"/>
              <a:endCxn id="56" idx="6"/>
            </p:cNvCxnSpPr>
            <p:nvPr/>
          </p:nvCxnSpPr>
          <p:spPr>
            <a:xfrm rot="5400000">
              <a:off x="7014913" y="3448341"/>
              <a:ext cx="647754" cy="8762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57" idx="3"/>
              <a:endCxn id="60" idx="7"/>
            </p:cNvCxnSpPr>
            <p:nvPr/>
          </p:nvCxnSpPr>
          <p:spPr>
            <a:xfrm rot="5400000">
              <a:off x="5381381" y="3948434"/>
              <a:ext cx="1514601" cy="6762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62" idx="0"/>
              <a:endCxn id="59" idx="4"/>
            </p:cNvCxnSpPr>
            <p:nvPr/>
          </p:nvCxnSpPr>
          <p:spPr>
            <a:xfrm rot="16200000" flipV="1">
              <a:off x="7433983" y="3905541"/>
              <a:ext cx="914476" cy="22859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62" idx="2"/>
              <a:endCxn id="56" idx="5"/>
            </p:cNvCxnSpPr>
            <p:nvPr/>
          </p:nvCxnSpPr>
          <p:spPr>
            <a:xfrm rot="10800000">
              <a:off x="6867319" y="4291323"/>
              <a:ext cx="1023902" cy="30006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63" idx="2"/>
              <a:endCxn id="60" idx="6"/>
            </p:cNvCxnSpPr>
            <p:nvPr/>
          </p:nvCxnSpPr>
          <p:spPr>
            <a:xfrm rot="10800000">
              <a:off x="5833893" y="5124829"/>
              <a:ext cx="1295355" cy="1143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63" idx="0"/>
              <a:endCxn id="62" idx="3"/>
            </p:cNvCxnSpPr>
            <p:nvPr/>
          </p:nvCxnSpPr>
          <p:spPr>
            <a:xfrm rot="5400000" flipH="1" flipV="1">
              <a:off x="7357813" y="4558085"/>
              <a:ext cx="452475" cy="6810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6" idx="0"/>
              <a:endCxn id="57" idx="5"/>
            </p:cNvCxnSpPr>
            <p:nvPr/>
          </p:nvCxnSpPr>
          <p:spPr>
            <a:xfrm rot="16200000" flipV="1">
              <a:off x="6429151" y="3738835"/>
              <a:ext cx="566784" cy="14763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63" idx="0"/>
              <a:endCxn id="56" idx="4"/>
            </p:cNvCxnSpPr>
            <p:nvPr/>
          </p:nvCxnSpPr>
          <p:spPr>
            <a:xfrm rot="16200000" flipV="1">
              <a:off x="6614868" y="4496154"/>
              <a:ext cx="800167" cy="4571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57" idx="2"/>
            </p:cNvCxnSpPr>
            <p:nvPr/>
          </p:nvCxnSpPr>
          <p:spPr>
            <a:xfrm rot="10800000">
              <a:off x="3852763" y="1852719"/>
              <a:ext cx="2590709" cy="1595570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60" idx="1"/>
              <a:endCxn id="54" idx="5"/>
            </p:cNvCxnSpPr>
            <p:nvPr/>
          </p:nvCxnSpPr>
          <p:spPr>
            <a:xfrm rot="16200000" flipV="1">
              <a:off x="3209735" y="2614958"/>
              <a:ext cx="1895633" cy="2962171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10800000">
              <a:off x="3166987" y="2305194"/>
              <a:ext cx="2852637" cy="1825777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56" idx="3"/>
              <a:endCxn id="60" idx="6"/>
            </p:cNvCxnSpPr>
            <p:nvPr/>
          </p:nvCxnSpPr>
          <p:spPr>
            <a:xfrm rot="5400000">
              <a:off x="5852893" y="4272323"/>
              <a:ext cx="833507" cy="8715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24615" name="Picture 2" descr="C:\yxw\Previous Staff\yxw\mpeg7_Yang\837.png"/>
            <p:cNvPicPr>
              <a:picLocks noChangeAspect="1" noChangeArrowheads="1"/>
            </p:cNvPicPr>
            <p:nvPr/>
          </p:nvPicPr>
          <p:blipFill>
            <a:blip r:embed="rId3" cstate="print"/>
            <a:srcRect l="20930" t="12000" r="19344" b="13953"/>
            <a:stretch>
              <a:fillRect/>
            </a:stretch>
          </p:blipFill>
          <p:spPr bwMode="auto">
            <a:xfrm>
              <a:off x="990600" y="1201668"/>
              <a:ext cx="652322" cy="606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6" name="Picture 3" descr="C:\yxw\Previous Staff\yxw\mpeg7_Yang\839.png"/>
            <p:cNvPicPr>
              <a:picLocks noChangeAspect="1" noChangeArrowheads="1"/>
            </p:cNvPicPr>
            <p:nvPr/>
          </p:nvPicPr>
          <p:blipFill>
            <a:blip r:embed="rId4" cstate="print"/>
            <a:srcRect t="20280" r="4970" b="30421"/>
            <a:stretch>
              <a:fillRect/>
            </a:stretch>
          </p:blipFill>
          <p:spPr bwMode="auto">
            <a:xfrm>
              <a:off x="1252678" y="2535961"/>
              <a:ext cx="923644" cy="35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7" name="Picture 4" descr="C:\yxw\Previous Staff\yxw\mpeg7_Yang\828.png"/>
            <p:cNvPicPr>
              <a:picLocks noChangeAspect="1" noChangeArrowheads="1"/>
            </p:cNvPicPr>
            <p:nvPr/>
          </p:nvPicPr>
          <p:blipFill>
            <a:blip r:embed="rId5" cstate="print"/>
            <a:srcRect l="21451" t="6023" r="19554" b="11661"/>
            <a:stretch>
              <a:fillRect/>
            </a:stretch>
          </p:blipFill>
          <p:spPr bwMode="auto">
            <a:xfrm>
              <a:off x="2379081" y="571499"/>
              <a:ext cx="673541" cy="704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8" name="Picture 5" descr="C:\yxw\Previous Staff\yxw\mpeg7_Yang\517.png"/>
            <p:cNvPicPr>
              <a:picLocks noChangeAspect="1" noChangeArrowheads="1"/>
            </p:cNvPicPr>
            <p:nvPr/>
          </p:nvPicPr>
          <p:blipFill>
            <a:blip r:embed="rId6" cstate="print"/>
            <a:srcRect l="19513" t="12122" r="33333" b="8081"/>
            <a:stretch>
              <a:fillRect/>
            </a:stretch>
          </p:blipFill>
          <p:spPr bwMode="auto">
            <a:xfrm>
              <a:off x="6379439" y="2419350"/>
              <a:ext cx="652322" cy="827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9" name="Picture 6" descr="C:\yxw\Previous Staff\yxw\mpeg7_Yang\518.png"/>
            <p:cNvPicPr>
              <a:picLocks noChangeAspect="1" noChangeArrowheads="1"/>
            </p:cNvPicPr>
            <p:nvPr/>
          </p:nvPicPr>
          <p:blipFill>
            <a:blip r:embed="rId7" cstate="print"/>
            <a:srcRect l="9627" r="14127" b="13377"/>
            <a:stretch>
              <a:fillRect/>
            </a:stretch>
          </p:blipFill>
          <p:spPr bwMode="auto">
            <a:xfrm>
              <a:off x="8119922" y="4330046"/>
              <a:ext cx="880922" cy="750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0" name="Picture 7" descr="C:\yxw\Previous Staff\yxw\mpeg7_Yang\520.png"/>
            <p:cNvPicPr>
              <a:picLocks noChangeAspect="1" noChangeArrowheads="1"/>
            </p:cNvPicPr>
            <p:nvPr/>
          </p:nvPicPr>
          <p:blipFill>
            <a:blip r:embed="rId8" cstate="print"/>
            <a:srcRect l="17252" t="4167" r="16376" b="6944"/>
            <a:stretch>
              <a:fillRect/>
            </a:stretch>
          </p:blipFill>
          <p:spPr bwMode="auto">
            <a:xfrm>
              <a:off x="5583960" y="5353050"/>
              <a:ext cx="795479" cy="798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0" name="TextBox 133"/>
          <p:cNvSpPr txBox="1">
            <a:spLocks noChangeArrowheads="1"/>
          </p:cNvSpPr>
          <p:nvPr/>
        </p:nvSpPr>
        <p:spPr bwMode="auto">
          <a:xfrm>
            <a:off x="5033963" y="628650"/>
            <a:ext cx="37338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zh-CN" altLang="en-US" sz="2000" dirty="0">
                <a:latin typeface="Calibri" pitchFamily="34" charset="0"/>
              </a:rPr>
              <a:t> </a:t>
            </a:r>
            <a:r>
              <a:rPr lang="en-US" altLang="zh-CN" sz="2000" dirty="0" err="1" smtClean="0">
                <a:latin typeface="Calibri" pitchFamily="34" charset="0"/>
              </a:rPr>
              <a:t>Vertecies</a:t>
            </a:r>
            <a:r>
              <a:rPr lang="en-US" altLang="zh-CN" sz="2000" dirty="0" smtClean="0">
                <a:latin typeface="Calibri" pitchFamily="34" charset="0"/>
              </a:rPr>
              <a:t> </a:t>
            </a:r>
            <a:r>
              <a:rPr lang="en-US" altLang="zh-CN" sz="2000" dirty="0">
                <a:latin typeface="Calibri" pitchFamily="34" charset="0"/>
              </a:rPr>
              <a:t>are objects</a:t>
            </a:r>
          </a:p>
          <a:p>
            <a:pPr>
              <a:buFont typeface="Arial" charset="0"/>
              <a:buChar char="•"/>
            </a:pPr>
            <a:endParaRPr lang="en-US" altLang="zh-CN" sz="20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altLang="zh-CN" sz="2000" dirty="0">
                <a:latin typeface="Calibri" pitchFamily="34" charset="0"/>
              </a:rPr>
              <a:t>The edge weights are determined by shape similarity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1143000" y="592138"/>
            <a:ext cx="8010525" cy="5580062"/>
            <a:chOff x="990600" y="571499"/>
            <a:chExt cx="8010244" cy="5580529"/>
          </a:xfrm>
        </p:grpSpPr>
        <p:sp>
          <p:nvSpPr>
            <p:cNvPr id="89" name="Oval 88"/>
            <p:cNvSpPr/>
            <p:nvPr/>
          </p:nvSpPr>
          <p:spPr>
            <a:xfrm>
              <a:off x="1795435" y="1505027"/>
              <a:ext cx="365112" cy="36515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2481211" y="1276408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1947829" y="219088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624171" y="165744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2481211" y="2952948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938395" y="207657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6672064" y="4096044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6443472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7662629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5605301" y="501052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7891221" y="4477076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7129248" y="512483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cxnSp>
          <p:nvCxnSpPr>
            <p:cNvPr id="101" name="Straight Connector 100"/>
            <p:cNvCxnSpPr>
              <a:stCxn id="90" idx="6"/>
              <a:endCxn id="92" idx="2"/>
            </p:cNvCxnSpPr>
            <p:nvPr/>
          </p:nvCxnSpPr>
          <p:spPr>
            <a:xfrm>
              <a:off x="2709803" y="1390718"/>
              <a:ext cx="914368" cy="381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0" idx="2"/>
              <a:endCxn id="89" idx="7"/>
            </p:cNvCxnSpPr>
            <p:nvPr/>
          </p:nvCxnSpPr>
          <p:spPr>
            <a:xfrm rot="10800000" flipV="1">
              <a:off x="2108161" y="1390718"/>
              <a:ext cx="373050" cy="16828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9" idx="4"/>
              <a:endCxn id="91" idx="0"/>
            </p:cNvCxnSpPr>
            <p:nvPr/>
          </p:nvCxnSpPr>
          <p:spPr>
            <a:xfrm rot="16200000" flipH="1">
              <a:off x="1859706" y="1988467"/>
              <a:ext cx="320702" cy="84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2" idx="3"/>
              <a:endCxn id="94" idx="7"/>
            </p:cNvCxnSpPr>
            <p:nvPr/>
          </p:nvCxnSpPr>
          <p:spPr>
            <a:xfrm rot="5400000">
              <a:off x="3266980" y="1719388"/>
              <a:ext cx="257197" cy="52385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4" idx="1"/>
              <a:endCxn id="90" idx="4"/>
            </p:cNvCxnSpPr>
            <p:nvPr/>
          </p:nvCxnSpPr>
          <p:spPr>
            <a:xfrm rot="16200000" flipV="1">
              <a:off x="2481175" y="1619359"/>
              <a:ext cx="604888" cy="3762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0" idx="4"/>
              <a:endCxn id="91" idx="7"/>
            </p:cNvCxnSpPr>
            <p:nvPr/>
          </p:nvCxnSpPr>
          <p:spPr>
            <a:xfrm rot="5400000">
              <a:off x="2009697" y="1638415"/>
              <a:ext cx="719197" cy="45242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4" idx="4"/>
              <a:endCxn id="93" idx="7"/>
            </p:cNvCxnSpPr>
            <p:nvPr/>
          </p:nvCxnSpPr>
          <p:spPr>
            <a:xfrm rot="5400000">
              <a:off x="2524031" y="2457629"/>
              <a:ext cx="681094" cy="3762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1" idx="5"/>
              <a:endCxn id="93" idx="1"/>
            </p:cNvCxnSpPr>
            <p:nvPr/>
          </p:nvCxnSpPr>
          <p:spPr>
            <a:xfrm rot="16200000" flipH="1">
              <a:off x="2028753" y="2500494"/>
              <a:ext cx="600125" cy="37146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4" idx="2"/>
              <a:endCxn id="91" idx="6"/>
            </p:cNvCxnSpPr>
            <p:nvPr/>
          </p:nvCxnSpPr>
          <p:spPr>
            <a:xfrm rot="10800000" flipV="1">
              <a:off x="2176421" y="2190885"/>
              <a:ext cx="761973" cy="1143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7" idx="2"/>
              <a:endCxn id="96" idx="6"/>
            </p:cNvCxnSpPr>
            <p:nvPr/>
          </p:nvCxnSpPr>
          <p:spPr>
            <a:xfrm rot="10800000">
              <a:off x="6672064" y="3448290"/>
              <a:ext cx="99056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7" idx="4"/>
              <a:endCxn id="95" idx="6"/>
            </p:cNvCxnSpPr>
            <p:nvPr/>
          </p:nvCxnSpPr>
          <p:spPr>
            <a:xfrm rot="5400000">
              <a:off x="7014913" y="3448342"/>
              <a:ext cx="647754" cy="8762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6" idx="3"/>
              <a:endCxn id="98" idx="7"/>
            </p:cNvCxnSpPr>
            <p:nvPr/>
          </p:nvCxnSpPr>
          <p:spPr>
            <a:xfrm rot="5400000">
              <a:off x="5381381" y="3948434"/>
              <a:ext cx="1514602" cy="6762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9" idx="0"/>
              <a:endCxn id="97" idx="4"/>
            </p:cNvCxnSpPr>
            <p:nvPr/>
          </p:nvCxnSpPr>
          <p:spPr>
            <a:xfrm rot="16200000" flipV="1">
              <a:off x="7433983" y="3905542"/>
              <a:ext cx="914477" cy="22859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9" idx="2"/>
              <a:endCxn id="95" idx="5"/>
            </p:cNvCxnSpPr>
            <p:nvPr/>
          </p:nvCxnSpPr>
          <p:spPr>
            <a:xfrm rot="10800000">
              <a:off x="6867319" y="4291322"/>
              <a:ext cx="1023902" cy="30006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00" idx="2"/>
              <a:endCxn id="98" idx="6"/>
            </p:cNvCxnSpPr>
            <p:nvPr/>
          </p:nvCxnSpPr>
          <p:spPr>
            <a:xfrm rot="10800000">
              <a:off x="5833893" y="5124830"/>
              <a:ext cx="1295355" cy="1143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00" idx="0"/>
              <a:endCxn id="99" idx="3"/>
            </p:cNvCxnSpPr>
            <p:nvPr/>
          </p:nvCxnSpPr>
          <p:spPr>
            <a:xfrm rot="5400000" flipH="1" flipV="1">
              <a:off x="7357813" y="4558085"/>
              <a:ext cx="452476" cy="6810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5" idx="0"/>
              <a:endCxn id="96" idx="5"/>
            </p:cNvCxnSpPr>
            <p:nvPr/>
          </p:nvCxnSpPr>
          <p:spPr>
            <a:xfrm rot="16200000" flipV="1">
              <a:off x="6429151" y="3738835"/>
              <a:ext cx="566785" cy="14763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00" idx="0"/>
              <a:endCxn id="95" idx="4"/>
            </p:cNvCxnSpPr>
            <p:nvPr/>
          </p:nvCxnSpPr>
          <p:spPr>
            <a:xfrm rot="16200000" flipV="1">
              <a:off x="6614868" y="4496155"/>
              <a:ext cx="800167" cy="4571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96" idx="2"/>
            </p:cNvCxnSpPr>
            <p:nvPr/>
          </p:nvCxnSpPr>
          <p:spPr>
            <a:xfrm rot="10800000">
              <a:off x="3852763" y="1852718"/>
              <a:ext cx="2590709" cy="1595572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98" idx="1"/>
              <a:endCxn id="93" idx="5"/>
            </p:cNvCxnSpPr>
            <p:nvPr/>
          </p:nvCxnSpPr>
          <p:spPr>
            <a:xfrm rot="16200000" flipV="1">
              <a:off x="3209735" y="2614958"/>
              <a:ext cx="1895634" cy="2962171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0800000">
              <a:off x="3166987" y="2305194"/>
              <a:ext cx="2852637" cy="1825778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95" idx="3"/>
              <a:endCxn id="98" idx="6"/>
            </p:cNvCxnSpPr>
            <p:nvPr/>
          </p:nvCxnSpPr>
          <p:spPr>
            <a:xfrm rot="5400000">
              <a:off x="5852893" y="4272322"/>
              <a:ext cx="833508" cy="8715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25637" name="Picture 2" descr="C:\yxw\Previous Staff\yxw\mpeg7_Yang\837.png"/>
            <p:cNvPicPr>
              <a:picLocks noChangeAspect="1" noChangeArrowheads="1"/>
            </p:cNvPicPr>
            <p:nvPr/>
          </p:nvPicPr>
          <p:blipFill>
            <a:blip r:embed="rId3" cstate="print"/>
            <a:srcRect l="20930" t="12000" r="19344" b="13953"/>
            <a:stretch>
              <a:fillRect/>
            </a:stretch>
          </p:blipFill>
          <p:spPr bwMode="auto">
            <a:xfrm>
              <a:off x="990600" y="1201668"/>
              <a:ext cx="652322" cy="606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8" name="Picture 3" descr="C:\yxw\Previous Staff\yxw\mpeg7_Yang\839.png"/>
            <p:cNvPicPr>
              <a:picLocks noChangeAspect="1" noChangeArrowheads="1"/>
            </p:cNvPicPr>
            <p:nvPr/>
          </p:nvPicPr>
          <p:blipFill>
            <a:blip r:embed="rId4" cstate="print"/>
            <a:srcRect t="20280" r="4970" b="30421"/>
            <a:stretch>
              <a:fillRect/>
            </a:stretch>
          </p:blipFill>
          <p:spPr bwMode="auto">
            <a:xfrm>
              <a:off x="1252678" y="2535961"/>
              <a:ext cx="923644" cy="35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9" name="Picture 4" descr="C:\yxw\Previous Staff\yxw\mpeg7_Yang\828.png"/>
            <p:cNvPicPr>
              <a:picLocks noChangeAspect="1" noChangeArrowheads="1"/>
            </p:cNvPicPr>
            <p:nvPr/>
          </p:nvPicPr>
          <p:blipFill>
            <a:blip r:embed="rId5" cstate="print"/>
            <a:srcRect l="21451" t="6023" r="19554" b="11661"/>
            <a:stretch>
              <a:fillRect/>
            </a:stretch>
          </p:blipFill>
          <p:spPr bwMode="auto">
            <a:xfrm>
              <a:off x="2379081" y="571499"/>
              <a:ext cx="673541" cy="704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0" name="Picture 5" descr="C:\yxw\Previous Staff\yxw\mpeg7_Yang\517.png"/>
            <p:cNvPicPr>
              <a:picLocks noChangeAspect="1" noChangeArrowheads="1"/>
            </p:cNvPicPr>
            <p:nvPr/>
          </p:nvPicPr>
          <p:blipFill>
            <a:blip r:embed="rId6" cstate="print"/>
            <a:srcRect l="19513" t="12122" r="33333" b="8081"/>
            <a:stretch>
              <a:fillRect/>
            </a:stretch>
          </p:blipFill>
          <p:spPr bwMode="auto">
            <a:xfrm>
              <a:off x="6379439" y="2419350"/>
              <a:ext cx="652322" cy="827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1" name="Picture 6" descr="C:\yxw\Previous Staff\yxw\mpeg7_Yang\518.png"/>
            <p:cNvPicPr>
              <a:picLocks noChangeAspect="1" noChangeArrowheads="1"/>
            </p:cNvPicPr>
            <p:nvPr/>
          </p:nvPicPr>
          <p:blipFill>
            <a:blip r:embed="rId7" cstate="print"/>
            <a:srcRect l="9627" r="14127" b="13377"/>
            <a:stretch>
              <a:fillRect/>
            </a:stretch>
          </p:blipFill>
          <p:spPr bwMode="auto">
            <a:xfrm>
              <a:off x="8119922" y="4330046"/>
              <a:ext cx="880922" cy="750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2" name="Picture 7" descr="C:\yxw\Previous Staff\yxw\mpeg7_Yang\520.png"/>
            <p:cNvPicPr>
              <a:picLocks noChangeAspect="1" noChangeArrowheads="1"/>
            </p:cNvPicPr>
            <p:nvPr/>
          </p:nvPicPr>
          <p:blipFill>
            <a:blip r:embed="rId8" cstate="print"/>
            <a:srcRect l="17252" t="4167" r="16376" b="6944"/>
            <a:stretch>
              <a:fillRect/>
            </a:stretch>
          </p:blipFill>
          <p:spPr bwMode="auto">
            <a:xfrm>
              <a:off x="5583960" y="5353050"/>
              <a:ext cx="795479" cy="798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1133475" y="609600"/>
            <a:ext cx="8010525" cy="5580063"/>
            <a:chOff x="990600" y="571499"/>
            <a:chExt cx="8010244" cy="5580529"/>
          </a:xfrm>
        </p:grpSpPr>
        <p:sp>
          <p:nvSpPr>
            <p:cNvPr id="89" name="Oval 88"/>
            <p:cNvSpPr/>
            <p:nvPr/>
          </p:nvSpPr>
          <p:spPr>
            <a:xfrm>
              <a:off x="1795435" y="1505027"/>
              <a:ext cx="365112" cy="36515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2481211" y="1276408"/>
              <a:ext cx="274627" cy="27466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1947829" y="2190884"/>
              <a:ext cx="274627" cy="27466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624171" y="165744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2481211" y="2952948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938395" y="207657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6672064" y="4096043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6443472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7662629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5605301" y="501052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7891221" y="447707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7129248" y="5124829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cxnSp>
          <p:nvCxnSpPr>
            <p:cNvPr id="101" name="Straight Connector 100"/>
            <p:cNvCxnSpPr>
              <a:stCxn id="90" idx="6"/>
              <a:endCxn id="92" idx="2"/>
            </p:cNvCxnSpPr>
            <p:nvPr/>
          </p:nvCxnSpPr>
          <p:spPr>
            <a:xfrm>
              <a:off x="2755838" y="1412944"/>
              <a:ext cx="868333" cy="3588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0" idx="2"/>
              <a:endCxn id="89" idx="7"/>
            </p:cNvCxnSpPr>
            <p:nvPr/>
          </p:nvCxnSpPr>
          <p:spPr>
            <a:xfrm rot="10800000" flipV="1">
              <a:off x="2108161" y="1412944"/>
              <a:ext cx="373050" cy="146062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9" idx="4"/>
              <a:endCxn id="91" idx="0"/>
            </p:cNvCxnSpPr>
            <p:nvPr/>
          </p:nvCxnSpPr>
          <p:spPr>
            <a:xfrm rot="16200000" flipH="1">
              <a:off x="1870819" y="1977354"/>
              <a:ext cx="320702" cy="10635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2" idx="3"/>
              <a:endCxn id="94" idx="7"/>
            </p:cNvCxnSpPr>
            <p:nvPr/>
          </p:nvCxnSpPr>
          <p:spPr>
            <a:xfrm rot="5400000">
              <a:off x="3266980" y="1719389"/>
              <a:ext cx="257196" cy="52385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4" idx="1"/>
              <a:endCxn id="90" idx="4"/>
            </p:cNvCxnSpPr>
            <p:nvPr/>
          </p:nvCxnSpPr>
          <p:spPr>
            <a:xfrm rot="16200000" flipV="1">
              <a:off x="2515307" y="1653492"/>
              <a:ext cx="558847" cy="354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0" idx="4"/>
              <a:endCxn id="91" idx="7"/>
            </p:cNvCxnSpPr>
            <p:nvPr/>
          </p:nvCxnSpPr>
          <p:spPr>
            <a:xfrm rot="5400000">
              <a:off x="2059704" y="1672548"/>
              <a:ext cx="679507" cy="4365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4" idx="4"/>
              <a:endCxn id="93" idx="7"/>
            </p:cNvCxnSpPr>
            <p:nvPr/>
          </p:nvCxnSpPr>
          <p:spPr>
            <a:xfrm rot="5400000">
              <a:off x="2524031" y="2457629"/>
              <a:ext cx="681095" cy="3762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1" idx="5"/>
              <a:endCxn id="93" idx="1"/>
            </p:cNvCxnSpPr>
            <p:nvPr/>
          </p:nvCxnSpPr>
          <p:spPr>
            <a:xfrm rot="16200000" flipH="1">
              <a:off x="2066854" y="2538596"/>
              <a:ext cx="562022" cy="33336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4" idx="2"/>
              <a:endCxn id="91" idx="6"/>
            </p:cNvCxnSpPr>
            <p:nvPr/>
          </p:nvCxnSpPr>
          <p:spPr>
            <a:xfrm rot="10800000" flipV="1">
              <a:off x="2222457" y="2190884"/>
              <a:ext cx="715938" cy="1365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7" idx="2"/>
              <a:endCxn id="96" idx="6"/>
            </p:cNvCxnSpPr>
            <p:nvPr/>
          </p:nvCxnSpPr>
          <p:spPr>
            <a:xfrm rot="10800000">
              <a:off x="6672064" y="3448289"/>
              <a:ext cx="99056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7" idx="4"/>
              <a:endCxn id="95" idx="6"/>
            </p:cNvCxnSpPr>
            <p:nvPr/>
          </p:nvCxnSpPr>
          <p:spPr>
            <a:xfrm rot="5400000">
              <a:off x="7014913" y="3448341"/>
              <a:ext cx="647754" cy="8762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6" idx="3"/>
              <a:endCxn id="98" idx="7"/>
            </p:cNvCxnSpPr>
            <p:nvPr/>
          </p:nvCxnSpPr>
          <p:spPr>
            <a:xfrm rot="5400000">
              <a:off x="5381381" y="3948434"/>
              <a:ext cx="1514601" cy="6762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9" idx="0"/>
              <a:endCxn id="97" idx="4"/>
            </p:cNvCxnSpPr>
            <p:nvPr/>
          </p:nvCxnSpPr>
          <p:spPr>
            <a:xfrm rot="16200000" flipV="1">
              <a:off x="7433983" y="3905541"/>
              <a:ext cx="914476" cy="22859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9" idx="2"/>
              <a:endCxn id="95" idx="5"/>
            </p:cNvCxnSpPr>
            <p:nvPr/>
          </p:nvCxnSpPr>
          <p:spPr>
            <a:xfrm rot="10800000">
              <a:off x="6867319" y="4291323"/>
              <a:ext cx="1023902" cy="30006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00" idx="2"/>
              <a:endCxn id="98" idx="6"/>
            </p:cNvCxnSpPr>
            <p:nvPr/>
          </p:nvCxnSpPr>
          <p:spPr>
            <a:xfrm rot="10800000">
              <a:off x="5833893" y="5124829"/>
              <a:ext cx="1295355" cy="1143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00" idx="0"/>
              <a:endCxn id="99" idx="3"/>
            </p:cNvCxnSpPr>
            <p:nvPr/>
          </p:nvCxnSpPr>
          <p:spPr>
            <a:xfrm rot="5400000" flipH="1" flipV="1">
              <a:off x="7357813" y="4558085"/>
              <a:ext cx="452475" cy="6810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5" idx="0"/>
              <a:endCxn id="96" idx="5"/>
            </p:cNvCxnSpPr>
            <p:nvPr/>
          </p:nvCxnSpPr>
          <p:spPr>
            <a:xfrm rot="16200000" flipV="1">
              <a:off x="6429151" y="3738835"/>
              <a:ext cx="566784" cy="14763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00" idx="0"/>
              <a:endCxn id="95" idx="4"/>
            </p:cNvCxnSpPr>
            <p:nvPr/>
          </p:nvCxnSpPr>
          <p:spPr>
            <a:xfrm rot="16200000" flipV="1">
              <a:off x="6614868" y="4496154"/>
              <a:ext cx="800167" cy="4571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96" idx="2"/>
            </p:cNvCxnSpPr>
            <p:nvPr/>
          </p:nvCxnSpPr>
          <p:spPr>
            <a:xfrm rot="10800000">
              <a:off x="3852763" y="1852719"/>
              <a:ext cx="2590709" cy="1595570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98" idx="1"/>
              <a:endCxn id="93" idx="5"/>
            </p:cNvCxnSpPr>
            <p:nvPr/>
          </p:nvCxnSpPr>
          <p:spPr>
            <a:xfrm rot="16200000" flipV="1">
              <a:off x="3209735" y="2614958"/>
              <a:ext cx="1895633" cy="2962171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0800000">
              <a:off x="3166987" y="2305194"/>
              <a:ext cx="2852637" cy="1825777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95" idx="3"/>
              <a:endCxn id="98" idx="6"/>
            </p:cNvCxnSpPr>
            <p:nvPr/>
          </p:nvCxnSpPr>
          <p:spPr>
            <a:xfrm rot="5400000">
              <a:off x="5852893" y="4272323"/>
              <a:ext cx="833507" cy="8715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26661" name="Picture 2" descr="C:\yxw\Previous Staff\yxw\mpeg7_Yang\837.png"/>
            <p:cNvPicPr>
              <a:picLocks noChangeAspect="1" noChangeArrowheads="1"/>
            </p:cNvPicPr>
            <p:nvPr/>
          </p:nvPicPr>
          <p:blipFill>
            <a:blip r:embed="rId3" cstate="print"/>
            <a:srcRect l="20930" t="12000" r="19344" b="13953"/>
            <a:stretch>
              <a:fillRect/>
            </a:stretch>
          </p:blipFill>
          <p:spPr bwMode="auto">
            <a:xfrm>
              <a:off x="990600" y="1201668"/>
              <a:ext cx="652322" cy="606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2" name="Picture 3" descr="C:\yxw\Previous Staff\yxw\mpeg7_Yang\839.png"/>
            <p:cNvPicPr>
              <a:picLocks noChangeAspect="1" noChangeArrowheads="1"/>
            </p:cNvPicPr>
            <p:nvPr/>
          </p:nvPicPr>
          <p:blipFill>
            <a:blip r:embed="rId4" cstate="print"/>
            <a:srcRect t="20280" r="4970" b="30421"/>
            <a:stretch>
              <a:fillRect/>
            </a:stretch>
          </p:blipFill>
          <p:spPr bwMode="auto">
            <a:xfrm>
              <a:off x="1252678" y="2535961"/>
              <a:ext cx="923644" cy="35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3" name="Picture 4" descr="C:\yxw\Previous Staff\yxw\mpeg7_Yang\828.png"/>
            <p:cNvPicPr>
              <a:picLocks noChangeAspect="1" noChangeArrowheads="1"/>
            </p:cNvPicPr>
            <p:nvPr/>
          </p:nvPicPr>
          <p:blipFill>
            <a:blip r:embed="rId5" cstate="print"/>
            <a:srcRect l="21451" t="6023" r="19554" b="11661"/>
            <a:stretch>
              <a:fillRect/>
            </a:stretch>
          </p:blipFill>
          <p:spPr bwMode="auto">
            <a:xfrm>
              <a:off x="2379081" y="571499"/>
              <a:ext cx="673541" cy="704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4" name="Picture 5" descr="C:\yxw\Previous Staff\yxw\mpeg7_Yang\517.png"/>
            <p:cNvPicPr>
              <a:picLocks noChangeAspect="1" noChangeArrowheads="1"/>
            </p:cNvPicPr>
            <p:nvPr/>
          </p:nvPicPr>
          <p:blipFill>
            <a:blip r:embed="rId6" cstate="print"/>
            <a:srcRect l="19513" t="12122" r="33333" b="8081"/>
            <a:stretch>
              <a:fillRect/>
            </a:stretch>
          </p:blipFill>
          <p:spPr bwMode="auto">
            <a:xfrm>
              <a:off x="6379439" y="2419350"/>
              <a:ext cx="652322" cy="827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5" name="Picture 6" descr="C:\yxw\Previous Staff\yxw\mpeg7_Yang\518.png"/>
            <p:cNvPicPr>
              <a:picLocks noChangeAspect="1" noChangeArrowheads="1"/>
            </p:cNvPicPr>
            <p:nvPr/>
          </p:nvPicPr>
          <p:blipFill>
            <a:blip r:embed="rId7" cstate="print"/>
            <a:srcRect l="9627" r="14127" b="13377"/>
            <a:stretch>
              <a:fillRect/>
            </a:stretch>
          </p:blipFill>
          <p:spPr bwMode="auto">
            <a:xfrm>
              <a:off x="8119922" y="4330046"/>
              <a:ext cx="880922" cy="750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6" name="Picture 7" descr="C:\yxw\Previous Staff\yxw\mpeg7_Yang\520.png"/>
            <p:cNvPicPr>
              <a:picLocks noChangeAspect="1" noChangeArrowheads="1"/>
            </p:cNvPicPr>
            <p:nvPr/>
          </p:nvPicPr>
          <p:blipFill>
            <a:blip r:embed="rId8" cstate="print"/>
            <a:srcRect l="17252" t="4167" r="16376" b="6944"/>
            <a:stretch>
              <a:fillRect/>
            </a:stretch>
          </p:blipFill>
          <p:spPr bwMode="auto">
            <a:xfrm>
              <a:off x="5583960" y="5353050"/>
              <a:ext cx="795479" cy="798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1143000" y="592138"/>
            <a:ext cx="8010525" cy="5580062"/>
            <a:chOff x="990600" y="571499"/>
            <a:chExt cx="8010244" cy="5580529"/>
          </a:xfrm>
        </p:grpSpPr>
        <p:sp>
          <p:nvSpPr>
            <p:cNvPr id="89" name="Oval 88"/>
            <p:cNvSpPr/>
            <p:nvPr/>
          </p:nvSpPr>
          <p:spPr>
            <a:xfrm>
              <a:off x="1795435" y="1505027"/>
              <a:ext cx="365112" cy="36515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2481211" y="1276408"/>
              <a:ext cx="274627" cy="27466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1947829" y="2190885"/>
              <a:ext cx="274627" cy="27466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624171" y="165744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2481211" y="2952948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938395" y="2076575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6672064" y="4096044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6443472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7662629" y="333398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5605301" y="501052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7891221" y="4477076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7129248" y="5124830"/>
              <a:ext cx="228592" cy="2286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cxnSp>
          <p:nvCxnSpPr>
            <p:cNvPr id="101" name="Straight Connector 100"/>
            <p:cNvCxnSpPr>
              <a:stCxn id="90" idx="6"/>
              <a:endCxn id="92" idx="2"/>
            </p:cNvCxnSpPr>
            <p:nvPr/>
          </p:nvCxnSpPr>
          <p:spPr>
            <a:xfrm>
              <a:off x="2755838" y="1412944"/>
              <a:ext cx="868333" cy="358805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0" idx="2"/>
              <a:endCxn id="89" idx="7"/>
            </p:cNvCxnSpPr>
            <p:nvPr/>
          </p:nvCxnSpPr>
          <p:spPr>
            <a:xfrm rot="10800000" flipV="1">
              <a:off x="2108161" y="1412944"/>
              <a:ext cx="373050" cy="146062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9" idx="4"/>
              <a:endCxn id="91" idx="0"/>
            </p:cNvCxnSpPr>
            <p:nvPr/>
          </p:nvCxnSpPr>
          <p:spPr>
            <a:xfrm rot="16200000" flipH="1">
              <a:off x="1870819" y="1977354"/>
              <a:ext cx="320702" cy="10635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2" idx="3"/>
              <a:endCxn id="94" idx="7"/>
            </p:cNvCxnSpPr>
            <p:nvPr/>
          </p:nvCxnSpPr>
          <p:spPr>
            <a:xfrm rot="5400000">
              <a:off x="3266980" y="1719388"/>
              <a:ext cx="257197" cy="52385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4" idx="1"/>
              <a:endCxn id="90" idx="4"/>
            </p:cNvCxnSpPr>
            <p:nvPr/>
          </p:nvCxnSpPr>
          <p:spPr>
            <a:xfrm rot="16200000" flipV="1">
              <a:off x="2515307" y="1653492"/>
              <a:ext cx="558847" cy="354000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0" idx="4"/>
              <a:endCxn id="91" idx="7"/>
            </p:cNvCxnSpPr>
            <p:nvPr/>
          </p:nvCxnSpPr>
          <p:spPr>
            <a:xfrm rot="5400000">
              <a:off x="2059704" y="1672547"/>
              <a:ext cx="679507" cy="436548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4" idx="4"/>
              <a:endCxn id="93" idx="7"/>
            </p:cNvCxnSpPr>
            <p:nvPr/>
          </p:nvCxnSpPr>
          <p:spPr>
            <a:xfrm rot="5400000">
              <a:off x="2524031" y="2457629"/>
              <a:ext cx="681094" cy="3762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1" idx="5"/>
              <a:endCxn id="93" idx="1"/>
            </p:cNvCxnSpPr>
            <p:nvPr/>
          </p:nvCxnSpPr>
          <p:spPr>
            <a:xfrm rot="16200000" flipH="1">
              <a:off x="2066854" y="2538595"/>
              <a:ext cx="562022" cy="333363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4" idx="2"/>
              <a:endCxn id="91" idx="6"/>
            </p:cNvCxnSpPr>
            <p:nvPr/>
          </p:nvCxnSpPr>
          <p:spPr>
            <a:xfrm rot="10800000" flipV="1">
              <a:off x="2222457" y="2190885"/>
              <a:ext cx="715938" cy="136536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7" idx="2"/>
              <a:endCxn id="96" idx="6"/>
            </p:cNvCxnSpPr>
            <p:nvPr/>
          </p:nvCxnSpPr>
          <p:spPr>
            <a:xfrm rot="10800000">
              <a:off x="6672064" y="3448290"/>
              <a:ext cx="99056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7" idx="4"/>
              <a:endCxn id="95" idx="6"/>
            </p:cNvCxnSpPr>
            <p:nvPr/>
          </p:nvCxnSpPr>
          <p:spPr>
            <a:xfrm rot="5400000">
              <a:off x="7014913" y="3448342"/>
              <a:ext cx="647754" cy="8762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6" idx="3"/>
              <a:endCxn id="98" idx="7"/>
            </p:cNvCxnSpPr>
            <p:nvPr/>
          </p:nvCxnSpPr>
          <p:spPr>
            <a:xfrm rot="5400000">
              <a:off x="5381381" y="3948434"/>
              <a:ext cx="1514602" cy="6762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9" idx="0"/>
              <a:endCxn id="97" idx="4"/>
            </p:cNvCxnSpPr>
            <p:nvPr/>
          </p:nvCxnSpPr>
          <p:spPr>
            <a:xfrm rot="16200000" flipV="1">
              <a:off x="7433983" y="3905542"/>
              <a:ext cx="914477" cy="22859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9" idx="2"/>
              <a:endCxn id="95" idx="5"/>
            </p:cNvCxnSpPr>
            <p:nvPr/>
          </p:nvCxnSpPr>
          <p:spPr>
            <a:xfrm rot="10800000">
              <a:off x="6867319" y="4291322"/>
              <a:ext cx="1023902" cy="30006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00" idx="2"/>
              <a:endCxn id="98" idx="6"/>
            </p:cNvCxnSpPr>
            <p:nvPr/>
          </p:nvCxnSpPr>
          <p:spPr>
            <a:xfrm rot="10800000">
              <a:off x="5833893" y="5124830"/>
              <a:ext cx="1295355" cy="1143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00" idx="0"/>
              <a:endCxn id="99" idx="3"/>
            </p:cNvCxnSpPr>
            <p:nvPr/>
          </p:nvCxnSpPr>
          <p:spPr>
            <a:xfrm rot="5400000" flipH="1" flipV="1">
              <a:off x="7357813" y="4558085"/>
              <a:ext cx="452476" cy="6810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5" idx="0"/>
              <a:endCxn id="96" idx="5"/>
            </p:cNvCxnSpPr>
            <p:nvPr/>
          </p:nvCxnSpPr>
          <p:spPr>
            <a:xfrm rot="16200000" flipV="1">
              <a:off x="6429151" y="3738835"/>
              <a:ext cx="566785" cy="14763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00" idx="0"/>
              <a:endCxn id="95" idx="4"/>
            </p:cNvCxnSpPr>
            <p:nvPr/>
          </p:nvCxnSpPr>
          <p:spPr>
            <a:xfrm rot="16200000" flipV="1">
              <a:off x="6614868" y="4496155"/>
              <a:ext cx="800167" cy="4571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96" idx="2"/>
            </p:cNvCxnSpPr>
            <p:nvPr/>
          </p:nvCxnSpPr>
          <p:spPr>
            <a:xfrm rot="10800000">
              <a:off x="3852763" y="1852718"/>
              <a:ext cx="2590709" cy="1595572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98" idx="1"/>
              <a:endCxn id="93" idx="5"/>
            </p:cNvCxnSpPr>
            <p:nvPr/>
          </p:nvCxnSpPr>
          <p:spPr>
            <a:xfrm rot="16200000" flipV="1">
              <a:off x="3209735" y="2614958"/>
              <a:ext cx="1895634" cy="2962171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0800000">
              <a:off x="3166987" y="2305194"/>
              <a:ext cx="2852637" cy="1825778"/>
            </a:xfrm>
            <a:prstGeom prst="line">
              <a:avLst/>
            </a:prstGeom>
            <a:ln w="76200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95" idx="3"/>
              <a:endCxn id="98" idx="6"/>
            </p:cNvCxnSpPr>
            <p:nvPr/>
          </p:nvCxnSpPr>
          <p:spPr>
            <a:xfrm rot="5400000">
              <a:off x="5852893" y="4272322"/>
              <a:ext cx="833508" cy="8715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27685" name="Picture 2" descr="C:\yxw\Previous Staff\yxw\mpeg7_Yang\837.png"/>
            <p:cNvPicPr>
              <a:picLocks noChangeAspect="1" noChangeArrowheads="1"/>
            </p:cNvPicPr>
            <p:nvPr/>
          </p:nvPicPr>
          <p:blipFill>
            <a:blip r:embed="rId3" cstate="print"/>
            <a:srcRect l="20930" t="12000" r="19344" b="13953"/>
            <a:stretch>
              <a:fillRect/>
            </a:stretch>
          </p:blipFill>
          <p:spPr bwMode="auto">
            <a:xfrm>
              <a:off x="990600" y="1201668"/>
              <a:ext cx="652322" cy="606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86" name="Picture 3" descr="C:\yxw\Previous Staff\yxw\mpeg7_Yang\839.png"/>
            <p:cNvPicPr>
              <a:picLocks noChangeAspect="1" noChangeArrowheads="1"/>
            </p:cNvPicPr>
            <p:nvPr/>
          </p:nvPicPr>
          <p:blipFill>
            <a:blip r:embed="rId4" cstate="print"/>
            <a:srcRect t="20280" r="4970" b="30421"/>
            <a:stretch>
              <a:fillRect/>
            </a:stretch>
          </p:blipFill>
          <p:spPr bwMode="auto">
            <a:xfrm>
              <a:off x="1252678" y="2535961"/>
              <a:ext cx="923644" cy="35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87" name="Picture 4" descr="C:\yxw\Previous Staff\yxw\mpeg7_Yang\828.png"/>
            <p:cNvPicPr>
              <a:picLocks noChangeAspect="1" noChangeArrowheads="1"/>
            </p:cNvPicPr>
            <p:nvPr/>
          </p:nvPicPr>
          <p:blipFill>
            <a:blip r:embed="rId5" cstate="print"/>
            <a:srcRect l="21451" t="6023" r="19554" b="11661"/>
            <a:stretch>
              <a:fillRect/>
            </a:stretch>
          </p:blipFill>
          <p:spPr bwMode="auto">
            <a:xfrm>
              <a:off x="2379081" y="571499"/>
              <a:ext cx="673541" cy="704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88" name="Picture 5" descr="C:\yxw\Previous Staff\yxw\mpeg7_Yang\517.png"/>
            <p:cNvPicPr>
              <a:picLocks noChangeAspect="1" noChangeArrowheads="1"/>
            </p:cNvPicPr>
            <p:nvPr/>
          </p:nvPicPr>
          <p:blipFill>
            <a:blip r:embed="rId6" cstate="print"/>
            <a:srcRect l="19513" t="12122" r="33333" b="8081"/>
            <a:stretch>
              <a:fillRect/>
            </a:stretch>
          </p:blipFill>
          <p:spPr bwMode="auto">
            <a:xfrm>
              <a:off x="6379439" y="2419350"/>
              <a:ext cx="652322" cy="827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89" name="Picture 6" descr="C:\yxw\Previous Staff\yxw\mpeg7_Yang\518.png"/>
            <p:cNvPicPr>
              <a:picLocks noChangeAspect="1" noChangeArrowheads="1"/>
            </p:cNvPicPr>
            <p:nvPr/>
          </p:nvPicPr>
          <p:blipFill>
            <a:blip r:embed="rId7" cstate="print"/>
            <a:srcRect l="9627" r="14127" b="13377"/>
            <a:stretch>
              <a:fillRect/>
            </a:stretch>
          </p:blipFill>
          <p:spPr bwMode="auto">
            <a:xfrm>
              <a:off x="8119922" y="4330046"/>
              <a:ext cx="880922" cy="750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90" name="Picture 7" descr="C:\yxw\Previous Staff\yxw\mpeg7_Yang\520.png"/>
            <p:cNvPicPr>
              <a:picLocks noChangeAspect="1" noChangeArrowheads="1"/>
            </p:cNvPicPr>
            <p:nvPr/>
          </p:nvPicPr>
          <p:blipFill>
            <a:blip r:embed="rId8" cstate="print"/>
            <a:srcRect l="17252" t="4167" r="16376" b="6944"/>
            <a:stretch>
              <a:fillRect/>
            </a:stretch>
          </p:blipFill>
          <p:spPr bwMode="auto">
            <a:xfrm>
              <a:off x="5583960" y="5353050"/>
              <a:ext cx="795479" cy="798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 walk propagates similarities on the data manifold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7000"/>
            <a:ext cx="869314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8832</TotalTime>
  <Words>1041</Words>
  <Application>Microsoft Office PowerPoint</Application>
  <PresentationFormat>On-screen Show (4:3)</PresentationFormat>
  <Paragraphs>117</Paragraphs>
  <Slides>22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Equation</vt:lpstr>
      <vt:lpstr>Microsoft Equation 3.0</vt:lpstr>
      <vt:lpstr>Random Walks  and Semi-Supervised Learning</vt:lpstr>
      <vt:lpstr>Random walk propagates information on a graph based on similarity of graph nodes</vt:lpstr>
      <vt:lpstr>Structure of real graphs</vt:lpstr>
      <vt:lpstr>Semi-Supervised Learning</vt:lpstr>
      <vt:lpstr>Graph Construction Example</vt:lpstr>
      <vt:lpstr>Slide 6</vt:lpstr>
      <vt:lpstr>Slide 7</vt:lpstr>
      <vt:lpstr>Slide 8</vt:lpstr>
      <vt:lpstr>Random walk propagates similarities on the data manifold</vt:lpstr>
      <vt:lpstr>Key idea of random walk label propagation</vt:lpstr>
      <vt:lpstr>Problem Setup</vt:lpstr>
      <vt:lpstr>Slide 12</vt:lpstr>
      <vt:lpstr>Random Walk Interpretation</vt:lpstr>
      <vt:lpstr>Random Walk Hitting Probability</vt:lpstr>
      <vt:lpstr>Slide 15</vt:lpstr>
      <vt:lpstr>Slide 16</vt:lpstr>
      <vt:lpstr>Energy Minimization Interpretation</vt:lpstr>
      <vt:lpstr>Slide 18</vt:lpstr>
      <vt:lpstr>More on Graph Laplacian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latecki</dc:creator>
  <cp:lastModifiedBy>latecki</cp:lastModifiedBy>
  <cp:revision>143</cp:revision>
  <dcterms:created xsi:type="dcterms:W3CDTF">2006-08-16T00:00:00Z</dcterms:created>
  <dcterms:modified xsi:type="dcterms:W3CDTF">2012-11-06T17:54:20Z</dcterms:modified>
</cp:coreProperties>
</file>