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54"/>
  </p:notesMasterIdLst>
  <p:sldIdLst>
    <p:sldId id="256" r:id="rId2"/>
    <p:sldId id="25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8" r:id="rId23"/>
    <p:sldId id="397" r:id="rId24"/>
    <p:sldId id="418" r:id="rId25"/>
    <p:sldId id="419" r:id="rId26"/>
    <p:sldId id="420" r:id="rId27"/>
    <p:sldId id="399" r:id="rId28"/>
    <p:sldId id="400" r:id="rId29"/>
    <p:sldId id="401" r:id="rId30"/>
    <p:sldId id="402" r:id="rId31"/>
    <p:sldId id="403" r:id="rId32"/>
    <p:sldId id="406" r:id="rId33"/>
    <p:sldId id="377" r:id="rId34"/>
    <p:sldId id="407" r:id="rId35"/>
    <p:sldId id="408" r:id="rId36"/>
    <p:sldId id="409" r:id="rId37"/>
    <p:sldId id="425" r:id="rId38"/>
    <p:sldId id="426" r:id="rId39"/>
    <p:sldId id="427" r:id="rId40"/>
    <p:sldId id="428" r:id="rId41"/>
    <p:sldId id="429" r:id="rId42"/>
    <p:sldId id="430" r:id="rId43"/>
    <p:sldId id="410" r:id="rId44"/>
    <p:sldId id="411" r:id="rId45"/>
    <p:sldId id="412" r:id="rId46"/>
    <p:sldId id="414" r:id="rId47"/>
    <p:sldId id="413" r:id="rId48"/>
    <p:sldId id="415" r:id="rId49"/>
    <p:sldId id="416" r:id="rId50"/>
    <p:sldId id="417" r:id="rId51"/>
    <p:sldId id="281" r:id="rId52"/>
    <p:sldId id="43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441" autoAdjust="0"/>
  </p:normalViewPr>
  <p:slideViewPr>
    <p:cSldViewPr>
      <p:cViewPr varScale="1">
        <p:scale>
          <a:sx n="83" d="100"/>
          <a:sy n="83" d="100"/>
        </p:scale>
        <p:origin x="-1194" y="-90"/>
      </p:cViewPr>
      <p:guideLst>
        <p:guide orient="horz" pos="2160"/>
        <p:guide pos="2880"/>
      </p:guideLst>
    </p:cSldViewPr>
  </p:slideViewPr>
  <p:outlineViewPr>
    <p:cViewPr>
      <p:scale>
        <a:sx n="33" d="100"/>
        <a:sy n="33" d="100"/>
      </p:scale>
      <p:origin x="0" y="46920"/>
    </p:cViewPr>
  </p:outlineViewPr>
  <p:notesTextViewPr>
    <p:cViewPr>
      <p:scale>
        <a:sx n="1" d="1"/>
        <a:sy n="1" d="1"/>
      </p:scale>
      <p:origin x="0" y="0"/>
    </p:cViewPr>
  </p:notesTextViewPr>
  <p:sorterViewPr>
    <p:cViewPr>
      <p:scale>
        <a:sx n="66" d="100"/>
        <a:sy n="66" d="100"/>
      </p:scale>
      <p:origin x="0" y="21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54F90-0193-4FD0-B1EF-8CF4A9BB14A1}" type="datetimeFigureOut">
              <a:rPr lang="en-US" smtClean="0"/>
              <a:pPr/>
              <a:t>7/27/2012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09E11-2FDD-4E4A-8A6F-AEE0F728372F}" type="slidenum">
              <a:rPr lang="en-US" smtClean="0"/>
              <a:pPr/>
              <a:t>‹#›</a:t>
            </a:fld>
            <a:endParaRPr lang="en-US"/>
          </a:p>
        </p:txBody>
      </p:sp>
    </p:spTree>
    <p:extLst>
      <p:ext uri="{BB962C8B-B14F-4D97-AF65-F5344CB8AC3E}">
        <p14:creationId xmlns:p14="http://schemas.microsoft.com/office/powerpoint/2010/main" xmlns="" val="96022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51</a:t>
            </a:fld>
            <a:endParaRPr lang="en-US"/>
          </a:p>
        </p:txBody>
      </p:sp>
    </p:spTree>
    <p:extLst>
      <p:ext uri="{BB962C8B-B14F-4D97-AF65-F5344CB8AC3E}">
        <p14:creationId xmlns:p14="http://schemas.microsoft.com/office/powerpoint/2010/main" xmlns="" val="72678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9E11-2FDD-4E4A-8A6F-AEE0F728372F}" type="slidenum">
              <a:rPr lang="en-US" smtClean="0"/>
              <a:pPr/>
              <a:t>52</a:t>
            </a:fld>
            <a:endParaRPr lang="en-US"/>
          </a:p>
        </p:txBody>
      </p:sp>
    </p:spTree>
    <p:extLst>
      <p:ext uri="{BB962C8B-B14F-4D97-AF65-F5344CB8AC3E}">
        <p14:creationId xmlns:p14="http://schemas.microsoft.com/office/powerpoint/2010/main" xmlns="" val="726784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600B20F-67A9-48A2-80BA-79523D80BA17}" type="datetime1">
              <a:rPr lang="en-US" smtClean="0"/>
              <a:pPr/>
              <a:t>7/27/2012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1DB1205-1AA5-4776-9BEC-4E5ECA50DD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310B21-3D60-46E1-A5B3-843FC938345E}" type="datetime1">
              <a:rPr lang="en-US" smtClean="0"/>
              <a:pPr/>
              <a:t>7/27/2012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DB1205-1AA5-4776-9BEC-4E5ECA50DD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9D730C-B8D7-40A8-95CE-C04C85D17E85}" type="datetime1">
              <a:rPr lang="en-US" smtClean="0"/>
              <a:pPr/>
              <a:t>7/27/2012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DB1205-1AA5-4776-9BEC-4E5ECA50DD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593E0E-BEC0-4CF1-AF63-D3DC129E35B1}" type="datetime1">
              <a:rPr lang="en-US" smtClean="0"/>
              <a:pPr/>
              <a:t>7/27/2012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DB1205-1AA5-4776-9BEC-4E5ECA50DD3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FA30DC-2BF1-44F5-A13E-72D9170A44D7}" type="datetime1">
              <a:rPr lang="en-US" smtClean="0"/>
              <a:pPr/>
              <a:t>7/27/2012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1DB1205-1AA5-4776-9BEC-4E5ECA50DD3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4A1C78-F837-4E9F-A92C-4D0323921A16}" type="datetime1">
              <a:rPr lang="en-US" smtClean="0"/>
              <a:pPr/>
              <a:t>7/27/2012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1DB1205-1AA5-4776-9BEC-4E5ECA50DD3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567455-6E74-4740-A578-AFA756D81FD9}" type="datetime1">
              <a:rPr lang="en-US" smtClean="0"/>
              <a:pPr/>
              <a:t>7/27/2012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1DB1205-1AA5-4776-9BEC-4E5ECA50DD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A3FED96-5F95-4273-996E-2FEFAC0112F5}" type="datetime1">
              <a:rPr lang="en-US" smtClean="0"/>
              <a:pPr/>
              <a:t>7/27/2012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1DB1205-1AA5-4776-9BEC-4E5ECA50DD3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53DC68F-ED28-4625-83EF-22788430C01E}" type="datetime1">
              <a:rPr lang="en-US" smtClean="0"/>
              <a:pPr/>
              <a:t>7/27/2012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1DB1205-1AA5-4776-9BEC-4E5ECA50DD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FEFA998-58BB-45BB-99AD-D4EB3243EC7A}" type="datetime1">
              <a:rPr lang="en-US" smtClean="0"/>
              <a:pPr/>
              <a:t>7/27/2012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1DB1205-1AA5-4776-9BEC-4E5ECA50DD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4BE6B7-1D49-4BC8-9ED3-C24A6DA23429}" type="datetime1">
              <a:rPr lang="en-US" smtClean="0"/>
              <a:pPr/>
              <a:t>7/27/2012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1DB1205-1AA5-4776-9BEC-4E5ECA50DD3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5574A2-8FBA-4A15-B4FA-F2AE5BDC8C6E}" type="datetime1">
              <a:rPr lang="en-US" smtClean="0"/>
              <a:pPr/>
              <a:t>7/27/2012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B1205-1AA5-4776-9BEC-4E5ECA50DD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ais.informatik.uni-freiburg.de/teaching/ss12/k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400" dirty="0"/>
              <a:t>Features and Constraints</a:t>
            </a:r>
            <a:r>
              <a:rPr lang="en-US" sz="4400" dirty="0" smtClean="0"/>
              <a:t/>
            </a:r>
            <a:br>
              <a:rPr lang="en-US" sz="4400" dirty="0" smtClean="0"/>
            </a:br>
            <a:r>
              <a:rPr lang="en-US" sz="1200" dirty="0">
                <a:solidFill>
                  <a:schemeClr val="tx1"/>
                </a:solidFill>
              </a:rPr>
              <a:t>Chapter </a:t>
            </a:r>
            <a:r>
              <a:rPr lang="en-US" sz="1200" dirty="0" smtClean="0">
                <a:solidFill>
                  <a:schemeClr val="tx1"/>
                </a:solidFill>
              </a:rPr>
              <a:t>4,</a:t>
            </a:r>
            <a:r>
              <a:rPr lang="en-US" sz="1200" i="1" dirty="0" smtClean="0">
                <a:solidFill>
                  <a:schemeClr val="tx1"/>
                </a:solidFill>
              </a:rPr>
              <a:t> </a:t>
            </a:r>
            <a:r>
              <a:rPr lang="en-US" sz="1200" i="1" dirty="0">
                <a:solidFill>
                  <a:schemeClr val="tx1"/>
                </a:solidFill>
              </a:rPr>
              <a:t>Artificial Intelligence. Foundations of Computational Agents. </a:t>
            </a:r>
            <a:r>
              <a:rPr lang="en-US" sz="1200" dirty="0">
                <a:solidFill>
                  <a:schemeClr val="tx1"/>
                </a:solidFill>
              </a:rPr>
              <a:t>Poole &amp; </a:t>
            </a:r>
            <a:r>
              <a:rPr lang="en-US" sz="1200" dirty="0" smtClean="0">
                <a:solidFill>
                  <a:schemeClr val="tx1"/>
                </a:solidFill>
              </a:rPr>
              <a:t>Mackworth</a:t>
            </a:r>
            <a:endParaRPr lang="en-US" sz="1200" dirty="0">
              <a:solidFill>
                <a:schemeClr val="tx1"/>
              </a:solidFill>
            </a:endParaRPr>
          </a:p>
        </p:txBody>
      </p:sp>
      <p:sp>
        <p:nvSpPr>
          <p:cNvPr id="3" name="Subtitle 2"/>
          <p:cNvSpPr>
            <a:spLocks noGrp="1"/>
          </p:cNvSpPr>
          <p:nvPr>
            <p:ph type="subTitle" idx="1"/>
          </p:nvPr>
        </p:nvSpPr>
        <p:spPr>
          <a:xfrm>
            <a:off x="228600" y="6400800"/>
            <a:ext cx="8763000" cy="838200"/>
          </a:xfrm>
        </p:spPr>
        <p:txBody>
          <a:bodyPr>
            <a:noAutofit/>
          </a:bodyPr>
          <a:lstStyle/>
          <a:p>
            <a:pPr algn="l"/>
            <a:r>
              <a:rPr lang="en-US" sz="1800" dirty="0" smtClean="0">
                <a:solidFill>
                  <a:schemeClr val="bg1"/>
                </a:solidFill>
              </a:rPr>
              <a:t>Made by: Maor Levy, </a:t>
            </a:r>
            <a:r>
              <a:rPr lang="en-US" sz="1800" smtClean="0">
                <a:solidFill>
                  <a:schemeClr val="bg1"/>
                </a:solidFill>
              </a:rPr>
              <a:t>Temple University 2012</a:t>
            </a:r>
            <a:endParaRPr lang="en-US" sz="1800" dirty="0">
              <a:solidFill>
                <a:schemeClr val="bg1"/>
              </a:solidFill>
            </a:endParaRPr>
          </a:p>
        </p:txBody>
      </p:sp>
      <p:sp>
        <p:nvSpPr>
          <p:cNvPr id="4" name="Slide Number Placeholder 3"/>
          <p:cNvSpPr>
            <a:spLocks noGrp="1"/>
          </p:cNvSpPr>
          <p:nvPr>
            <p:ph type="sldNum" sz="quarter" idx="12"/>
          </p:nvPr>
        </p:nvSpPr>
        <p:spPr/>
        <p:txBody>
          <a:bodyPr/>
          <a:lstStyle/>
          <a:p>
            <a:fld id="{B1DB1205-1AA5-4776-9BEC-4E5ECA50DD3C}" type="slidenum">
              <a:rPr lang="en-US" smtClean="0"/>
              <a:pPr/>
              <a:t>1</a:t>
            </a:fld>
            <a:endParaRPr lang="en-US"/>
          </a:p>
        </p:txBody>
      </p:sp>
    </p:spTree>
    <p:extLst>
      <p:ext uri="{BB962C8B-B14F-4D97-AF65-F5344CB8AC3E}">
        <p14:creationId xmlns:p14="http://schemas.microsoft.com/office/powerpoint/2010/main" xmlns="" val="3777677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In many domains, not all possible assignments of values to variables are permissible. </a:t>
            </a:r>
            <a:endParaRPr lang="en-US" sz="2800" dirty="0" smtClean="0"/>
          </a:p>
          <a:p>
            <a:pPr lvl="1">
              <a:buFont typeface="Wingdings" pitchFamily="2" charset="2"/>
              <a:buChar char="§"/>
            </a:pPr>
            <a:r>
              <a:rPr lang="en-US" sz="2000" dirty="0" smtClean="0"/>
              <a:t>A </a:t>
            </a:r>
            <a:r>
              <a:rPr lang="en-US" sz="2000" dirty="0">
                <a:solidFill>
                  <a:srgbClr val="FF0000"/>
                </a:solidFill>
              </a:rPr>
              <a:t>hard constraint</a:t>
            </a:r>
            <a:r>
              <a:rPr lang="en-US" sz="2000" dirty="0"/>
              <a:t>, or simply constraint, specifies legal combinations of assignments of values to the variables</a:t>
            </a:r>
            <a:r>
              <a:rPr lang="en-US" sz="2000" dirty="0" smtClean="0"/>
              <a:t>.</a:t>
            </a:r>
          </a:p>
          <a:p>
            <a:r>
              <a:rPr lang="en-US" sz="2800" dirty="0"/>
              <a:t>A </a:t>
            </a:r>
            <a:r>
              <a:rPr lang="en-US" sz="2800" dirty="0">
                <a:solidFill>
                  <a:srgbClr val="FF0000"/>
                </a:solidFill>
              </a:rPr>
              <a:t>scope</a:t>
            </a:r>
            <a:r>
              <a:rPr lang="en-US" sz="2800" dirty="0"/>
              <a:t> or </a:t>
            </a:r>
            <a:r>
              <a:rPr lang="en-US" sz="2800" dirty="0">
                <a:solidFill>
                  <a:srgbClr val="FF0000"/>
                </a:solidFill>
              </a:rPr>
              <a:t>scheme</a:t>
            </a:r>
            <a:r>
              <a:rPr lang="en-US" sz="2800" dirty="0"/>
              <a:t> is a set of variables. </a:t>
            </a:r>
            <a:endParaRPr lang="en-US" sz="2800" dirty="0" smtClean="0"/>
          </a:p>
          <a:p>
            <a:r>
              <a:rPr lang="en-US" sz="2800" dirty="0" smtClean="0"/>
              <a:t>A </a:t>
            </a:r>
            <a:r>
              <a:rPr lang="en-US" sz="2800" dirty="0">
                <a:solidFill>
                  <a:srgbClr val="FF0000"/>
                </a:solidFill>
              </a:rPr>
              <a:t>tuple</a:t>
            </a:r>
            <a:r>
              <a:rPr lang="en-US" sz="2800" dirty="0"/>
              <a:t> on scope S is an assignment of a value to each variable in S. </a:t>
            </a:r>
            <a:endParaRPr lang="en-US" sz="2800" dirty="0" smtClean="0"/>
          </a:p>
          <a:p>
            <a:r>
              <a:rPr lang="en-US" sz="2800" dirty="0" smtClean="0"/>
              <a:t>A </a:t>
            </a:r>
            <a:r>
              <a:rPr lang="en-US" sz="2800" dirty="0">
                <a:solidFill>
                  <a:srgbClr val="FF0000"/>
                </a:solidFill>
              </a:rPr>
              <a:t>constraint</a:t>
            </a:r>
            <a:r>
              <a:rPr lang="en-US" sz="2800" dirty="0"/>
              <a:t> c on a scope S is a set of tuples on S. </a:t>
            </a:r>
            <a:endParaRPr lang="en-US" sz="2800" dirty="0" smtClean="0"/>
          </a:p>
          <a:p>
            <a:r>
              <a:rPr lang="en-US" sz="2800" dirty="0" smtClean="0"/>
              <a:t>A </a:t>
            </a:r>
            <a:r>
              <a:rPr lang="en-US" sz="2800" dirty="0"/>
              <a:t>constraint is said to </a:t>
            </a:r>
            <a:r>
              <a:rPr lang="en-US" sz="2800" dirty="0">
                <a:solidFill>
                  <a:srgbClr val="FF0000"/>
                </a:solidFill>
              </a:rPr>
              <a:t>involve</a:t>
            </a:r>
            <a:r>
              <a:rPr lang="en-US" sz="2800" dirty="0"/>
              <a:t> each of the variables in its scope</a:t>
            </a:r>
            <a:r>
              <a:rPr lang="en-US" sz="2800" dirty="0" smtClean="0"/>
              <a:t>.</a:t>
            </a:r>
          </a:p>
          <a:p>
            <a:pPr lvl="1">
              <a:buFont typeface="Wingdings" pitchFamily="2" charset="2"/>
              <a:buChar char="§"/>
            </a:pPr>
            <a:r>
              <a:rPr lang="en-US" sz="2400" dirty="0"/>
              <a:t>If S' is a set of variables such that </a:t>
            </a:r>
            <a:r>
              <a:rPr lang="en-US" sz="2400" dirty="0" err="1"/>
              <a:t>S⊆S</a:t>
            </a:r>
            <a:r>
              <a:rPr lang="en-US" sz="2400" dirty="0"/>
              <a:t>', and t is a tuple on S', constraint c is said to </a:t>
            </a:r>
            <a:r>
              <a:rPr lang="en-US" sz="2400" b="1" dirty="0">
                <a:solidFill>
                  <a:srgbClr val="FF0000"/>
                </a:solidFill>
              </a:rPr>
              <a:t>satisfy</a:t>
            </a:r>
            <a:r>
              <a:rPr lang="en-US" sz="2400" dirty="0"/>
              <a:t> t if t, restricted to S, is in c</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10</a:t>
            </a:fld>
            <a:endParaRPr lang="en-US"/>
          </a:p>
        </p:txBody>
      </p:sp>
    </p:spTree>
    <p:extLst>
      <p:ext uri="{BB962C8B-B14F-4D97-AF65-F5344CB8AC3E}">
        <p14:creationId xmlns:p14="http://schemas.microsoft.com/office/powerpoint/2010/main" xmlns="" val="2238772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28600" y="228600"/>
                <a:ext cx="8686800" cy="6324600"/>
              </a:xfrm>
            </p:spPr>
            <p:txBody>
              <a:bodyPr>
                <a:noAutofit/>
              </a:bodyPr>
              <a:lstStyle/>
              <a:p>
                <a:r>
                  <a:rPr lang="en-US" sz="2800" dirty="0" smtClean="0"/>
                  <a:t>A </a:t>
                </a:r>
                <a:r>
                  <a:rPr lang="en-US" sz="2800" dirty="0"/>
                  <a:t>constraint can be </a:t>
                </a:r>
                <a:r>
                  <a:rPr lang="en-US" sz="2800" dirty="0" smtClean="0"/>
                  <a:t>speciﬁed:</a:t>
                </a:r>
              </a:p>
              <a:p>
                <a:pPr lvl="1">
                  <a:buFont typeface="Wingdings" pitchFamily="2" charset="2"/>
                  <a:buChar char="§"/>
                </a:pPr>
                <a:r>
                  <a:rPr lang="en-US" sz="2400" dirty="0" err="1" smtClean="0">
                    <a:solidFill>
                      <a:srgbClr val="FF0000"/>
                    </a:solidFill>
                  </a:rPr>
                  <a:t>Intensionally</a:t>
                </a:r>
                <a:r>
                  <a:rPr lang="en-US" sz="2400" dirty="0" smtClean="0">
                    <a:solidFill>
                      <a:srgbClr val="FF0000"/>
                    </a:solidFill>
                  </a:rPr>
                  <a:t> </a:t>
                </a:r>
                <a:r>
                  <a:rPr lang="en-US" sz="2400" dirty="0" smtClean="0"/>
                  <a:t>can </a:t>
                </a:r>
                <a:r>
                  <a:rPr lang="en-US" sz="2400" dirty="0"/>
                  <a:t>be represented as an algorithm for computing the Boolean function</a:t>
                </a:r>
                <a:r>
                  <a:rPr lang="en-US" sz="2400" dirty="0" smtClean="0"/>
                  <a:t>, </a:t>
                </a:r>
                <a:r>
                  <a:rPr lang="en-US" sz="2400" dirty="0"/>
                  <a:t>e.g. </a:t>
                </a:r>
                <a14:m>
                  <m:oMath xmlns:m="http://schemas.openxmlformats.org/officeDocument/2006/math">
                    <m:sSub>
                      <m:sSubPr>
                        <m:ctrlPr>
                          <a:rPr lang="en-US" sz="2400" i="1" smtClean="0">
                            <a:latin typeface="Cambria Math"/>
                          </a:rPr>
                        </m:ctrlPr>
                      </m:sSubPr>
                      <m:e>
                        <m:r>
                          <a:rPr lang="en-US" sz="2400" b="0" i="1" smtClean="0">
                            <a:latin typeface="Cambria Math"/>
                          </a:rPr>
                          <m:t>𝑥</m:t>
                        </m:r>
                      </m:e>
                      <m:sub>
                        <m:r>
                          <a:rPr lang="en-US" sz="2400" b="0" i="1" smtClean="0">
                            <a:latin typeface="Cambria Math"/>
                          </a:rPr>
                          <m:t>1</m:t>
                        </m:r>
                      </m:sub>
                    </m:sSub>
                    <m:r>
                      <a:rPr lang="en-US" sz="2400" i="1" smtClean="0">
                        <a:latin typeface="Cambria Math"/>
                        <a:ea typeface="Cambria Math"/>
                      </a:rPr>
                      <m:t>≠</m:t>
                    </m:r>
                    <m:sSub>
                      <m:sSubPr>
                        <m:ctrlPr>
                          <a:rPr lang="en-US" sz="2400" i="1" smtClean="0">
                            <a:latin typeface="Cambria Math"/>
                            <a:ea typeface="Cambria Math"/>
                          </a:rPr>
                        </m:ctrlPr>
                      </m:sSubPr>
                      <m:e>
                        <m:r>
                          <a:rPr lang="en-US" sz="2400" b="0" i="1" smtClean="0">
                            <a:latin typeface="Cambria Math"/>
                            <a:ea typeface="Cambria Math"/>
                          </a:rPr>
                          <m:t>𝑥</m:t>
                        </m:r>
                      </m:e>
                      <m:sub>
                        <m:r>
                          <a:rPr lang="en-US" sz="2400" b="0" i="1" smtClean="0">
                            <a:latin typeface="Cambria Math"/>
                            <a:ea typeface="Cambria Math"/>
                          </a:rPr>
                          <m:t>2</m:t>
                        </m:r>
                      </m:sub>
                    </m:sSub>
                  </m:oMath>
                </a14:m>
                <a:endParaRPr lang="en-US" sz="2400" dirty="0" smtClean="0"/>
              </a:p>
              <a:p>
                <a:pPr lvl="1">
                  <a:buFont typeface="Wingdings" pitchFamily="2" charset="2"/>
                  <a:buChar char="§"/>
                </a:pPr>
                <a:r>
                  <a:rPr lang="en-US" sz="2400" dirty="0" smtClean="0">
                    <a:solidFill>
                      <a:srgbClr val="FF0000"/>
                    </a:solidFill>
                  </a:rPr>
                  <a:t>Extensionally</a:t>
                </a:r>
                <a:r>
                  <a:rPr lang="en-US" sz="2400" dirty="0" smtClean="0"/>
                  <a:t> </a:t>
                </a:r>
                <a:r>
                  <a:rPr lang="en-US" sz="2000" dirty="0"/>
                  <a:t>as a set of allowed tuples of values, e.g</a:t>
                </a:r>
                <a:r>
                  <a:rPr lang="en-US" sz="2000" dirty="0" smtClean="0"/>
                  <a:t>.{(</a:t>
                </a:r>
                <a:r>
                  <a:rPr lang="en-US" sz="2000" dirty="0"/>
                  <a:t>1,2),(2,1)}. Extensional representations specify the constraint as an explicit list of satisfying assignments (or falsifying assignments).</a:t>
                </a:r>
              </a:p>
              <a:p>
                <a:r>
                  <a:rPr lang="en-US" sz="2800" dirty="0"/>
                  <a:t>A </a:t>
                </a:r>
                <a:r>
                  <a:rPr lang="en-US" sz="2800" dirty="0">
                    <a:solidFill>
                      <a:srgbClr val="FF0000"/>
                    </a:solidFill>
                  </a:rPr>
                  <a:t>unary constraint </a:t>
                </a:r>
                <a:r>
                  <a:rPr lang="en-US" sz="2800" dirty="0"/>
                  <a:t>is a constraint on a single variable (e.g., X≠4). </a:t>
                </a:r>
                <a:endParaRPr lang="en-US" sz="2800" dirty="0" smtClean="0"/>
              </a:p>
              <a:p>
                <a:r>
                  <a:rPr lang="en-US" sz="2800" dirty="0" smtClean="0"/>
                  <a:t>A </a:t>
                </a:r>
                <a:r>
                  <a:rPr lang="en-US" sz="2800" dirty="0">
                    <a:solidFill>
                      <a:srgbClr val="FF0000"/>
                    </a:solidFill>
                  </a:rPr>
                  <a:t>binary constraint </a:t>
                </a:r>
                <a:r>
                  <a:rPr lang="en-US" sz="2800" dirty="0"/>
                  <a:t>is a constraint over a pair of variables (e.g., </a:t>
                </a:r>
                <a:r>
                  <a:rPr lang="en-US" sz="2800" dirty="0" err="1"/>
                  <a:t>X≠Y</a:t>
                </a:r>
                <a:r>
                  <a:rPr lang="en-US" sz="2800" dirty="0"/>
                  <a:t>). </a:t>
                </a:r>
                <a:endParaRPr lang="en-US" sz="2800" dirty="0" smtClean="0"/>
              </a:p>
              <a:p>
                <a:pPr lvl="1">
                  <a:buFont typeface="Wingdings" pitchFamily="2" charset="2"/>
                  <a:buChar char="§"/>
                </a:pPr>
                <a:r>
                  <a:rPr lang="en-US" sz="2400" dirty="0" smtClean="0"/>
                  <a:t>In </a:t>
                </a:r>
                <a:r>
                  <a:rPr lang="en-US" sz="2400" dirty="0"/>
                  <a:t>general, a </a:t>
                </a:r>
                <a:r>
                  <a:rPr lang="en-US" sz="2400" dirty="0">
                    <a:solidFill>
                      <a:srgbClr val="FF0000"/>
                    </a:solidFill>
                  </a:rPr>
                  <a:t>k-</a:t>
                </a:r>
                <a:r>
                  <a:rPr lang="en-US" sz="2400" dirty="0" err="1">
                    <a:solidFill>
                      <a:srgbClr val="FF0000"/>
                    </a:solidFill>
                  </a:rPr>
                  <a:t>ary</a:t>
                </a:r>
                <a:r>
                  <a:rPr lang="en-US" sz="2400" dirty="0"/>
                  <a:t> constraint has a scope of size k.</a:t>
                </a:r>
              </a:p>
              <a:p>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228600"/>
                <a:ext cx="8686800" cy="6324600"/>
              </a:xfrm>
              <a:blipFill rotWithShape="1">
                <a:blip r:embed="rId2" cstate="print"/>
                <a:stretch>
                  <a:fillRect t="-964" r="-5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1DB1205-1AA5-4776-9BEC-4E5ECA50DD3C}" type="slidenum">
              <a:rPr lang="en-US" smtClean="0"/>
              <a:pPr/>
              <a:t>11</a:t>
            </a:fld>
            <a:endParaRPr lang="en-US"/>
          </a:p>
        </p:txBody>
      </p:sp>
    </p:spTree>
    <p:extLst>
      <p:ext uri="{BB962C8B-B14F-4D97-AF65-F5344CB8AC3E}">
        <p14:creationId xmlns:p14="http://schemas.microsoft.com/office/powerpoint/2010/main" xmlns="" val="2764567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A possible world w </a:t>
            </a:r>
            <a:r>
              <a:rPr lang="en-US" sz="2800" dirty="0">
                <a:solidFill>
                  <a:srgbClr val="FF0000"/>
                </a:solidFill>
              </a:rPr>
              <a:t>satisfies</a:t>
            </a:r>
            <a:r>
              <a:rPr lang="en-US" sz="2800" dirty="0"/>
              <a:t> a set of constraints if, for every constraint, the values assigned in w to the variables in the scope of the constraint satisfy the constraint</a:t>
            </a:r>
            <a:r>
              <a:rPr lang="en-US" sz="2800" dirty="0" smtClean="0"/>
              <a:t>.</a:t>
            </a:r>
          </a:p>
          <a:p>
            <a:r>
              <a:rPr lang="en-US" sz="2800" dirty="0"/>
              <a:t>In this case, we say that the possible world is a model of the constraints. </a:t>
            </a:r>
            <a:endParaRPr lang="en-US" sz="2800" dirty="0" smtClean="0"/>
          </a:p>
          <a:p>
            <a:pPr lvl="1">
              <a:buFont typeface="Wingdings" pitchFamily="2" charset="2"/>
              <a:buChar char="§"/>
            </a:pPr>
            <a:r>
              <a:rPr lang="en-US" sz="2400" dirty="0" smtClean="0"/>
              <a:t>A </a:t>
            </a:r>
            <a:r>
              <a:rPr lang="en-US" sz="2400" dirty="0">
                <a:solidFill>
                  <a:srgbClr val="FF0000"/>
                </a:solidFill>
              </a:rPr>
              <a:t>model</a:t>
            </a:r>
            <a:r>
              <a:rPr lang="en-US" sz="2400" dirty="0"/>
              <a:t> is a possible world that satisfies all of the constraints.</a:t>
            </a:r>
          </a:p>
        </p:txBody>
      </p:sp>
      <p:sp>
        <p:nvSpPr>
          <p:cNvPr id="4" name="Slide Number Placeholder 3"/>
          <p:cNvSpPr>
            <a:spLocks noGrp="1"/>
          </p:cNvSpPr>
          <p:nvPr>
            <p:ph type="sldNum" sz="quarter" idx="12"/>
          </p:nvPr>
        </p:nvSpPr>
        <p:spPr/>
        <p:txBody>
          <a:bodyPr/>
          <a:lstStyle/>
          <a:p>
            <a:fld id="{B1DB1205-1AA5-4776-9BEC-4E5ECA50DD3C}" type="slidenum">
              <a:rPr lang="en-US" smtClean="0"/>
              <a:pPr/>
              <a:t>12</a:t>
            </a:fld>
            <a:endParaRPr lang="en-US"/>
          </a:p>
        </p:txBody>
      </p:sp>
    </p:spTree>
    <p:extLst>
      <p:ext uri="{BB962C8B-B14F-4D97-AF65-F5344CB8AC3E}">
        <p14:creationId xmlns:p14="http://schemas.microsoft.com/office/powerpoint/2010/main" xmlns="" val="2752858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A </a:t>
            </a:r>
            <a:r>
              <a:rPr lang="en-US" sz="2800" dirty="0">
                <a:solidFill>
                  <a:srgbClr val="FF0000"/>
                </a:solidFill>
              </a:rPr>
              <a:t>constraint satisfaction problem </a:t>
            </a:r>
            <a:r>
              <a:rPr lang="en-US" sz="2800" dirty="0"/>
              <a:t>(</a:t>
            </a:r>
            <a:r>
              <a:rPr lang="en-US" sz="2800" dirty="0" err="1"/>
              <a:t>CSP</a:t>
            </a:r>
            <a:r>
              <a:rPr lang="en-US" sz="2800" dirty="0"/>
              <a:t>) consists of</a:t>
            </a:r>
          </a:p>
          <a:p>
            <a:pPr lvl="1">
              <a:buFont typeface="Wingdings" pitchFamily="2" charset="2"/>
              <a:buChar char="§"/>
            </a:pPr>
            <a:r>
              <a:rPr lang="en-US" sz="2400" dirty="0" smtClean="0"/>
              <a:t>A </a:t>
            </a:r>
            <a:r>
              <a:rPr lang="en-US" sz="2400" dirty="0"/>
              <a:t>set of </a:t>
            </a:r>
            <a:r>
              <a:rPr lang="en-US" sz="2400" dirty="0" smtClean="0"/>
              <a:t>variables.</a:t>
            </a:r>
            <a:endParaRPr lang="en-US" sz="2400" dirty="0"/>
          </a:p>
          <a:p>
            <a:pPr lvl="1">
              <a:buFont typeface="Wingdings" pitchFamily="2" charset="2"/>
              <a:buChar char="§"/>
            </a:pPr>
            <a:r>
              <a:rPr lang="en-US" sz="2400" dirty="0" smtClean="0"/>
              <a:t>A </a:t>
            </a:r>
            <a:r>
              <a:rPr lang="en-US" sz="2400" dirty="0"/>
              <a:t>domain for each </a:t>
            </a:r>
            <a:r>
              <a:rPr lang="en-US" sz="2400" dirty="0" smtClean="0"/>
              <a:t>variable</a:t>
            </a:r>
            <a:r>
              <a:rPr lang="en-US" sz="2400" dirty="0"/>
              <a:t>.</a:t>
            </a:r>
          </a:p>
          <a:p>
            <a:pPr lvl="1">
              <a:buFont typeface="Wingdings" pitchFamily="2" charset="2"/>
              <a:buChar char="§"/>
            </a:pPr>
            <a:r>
              <a:rPr lang="en-US" sz="2400" dirty="0" smtClean="0"/>
              <a:t>A </a:t>
            </a:r>
            <a:r>
              <a:rPr lang="en-US" sz="2400" dirty="0"/>
              <a:t>set of constraints</a:t>
            </a:r>
            <a:r>
              <a:rPr lang="en-US" sz="2400" dirty="0" smtClean="0"/>
              <a:t>.</a:t>
            </a:r>
          </a:p>
          <a:p>
            <a:pPr lvl="1"/>
            <a:endParaRPr lang="en-US" sz="2400" dirty="0" smtClean="0"/>
          </a:p>
          <a:p>
            <a:r>
              <a:rPr lang="en-US" sz="2800" dirty="0"/>
              <a:t>A </a:t>
            </a:r>
            <a:r>
              <a:rPr lang="en-US" sz="2800" dirty="0">
                <a:solidFill>
                  <a:srgbClr val="FF0000"/>
                </a:solidFill>
              </a:rPr>
              <a:t>finite </a:t>
            </a:r>
            <a:r>
              <a:rPr lang="en-US" sz="2800" dirty="0" err="1">
                <a:solidFill>
                  <a:srgbClr val="FF0000"/>
                </a:solidFill>
              </a:rPr>
              <a:t>CSP</a:t>
            </a:r>
            <a:r>
              <a:rPr lang="en-US" sz="2800" dirty="0">
                <a:solidFill>
                  <a:srgbClr val="FF0000"/>
                </a:solidFill>
              </a:rPr>
              <a:t> </a:t>
            </a:r>
            <a:r>
              <a:rPr lang="en-US" sz="2800" dirty="0"/>
              <a:t>has a finite set of variables and a finite domain for each variable</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13</a:t>
            </a:fld>
            <a:endParaRPr lang="en-US"/>
          </a:p>
        </p:txBody>
      </p:sp>
    </p:spTree>
    <p:extLst>
      <p:ext uri="{BB962C8B-B14F-4D97-AF65-F5344CB8AC3E}">
        <p14:creationId xmlns:p14="http://schemas.microsoft.com/office/powerpoint/2010/main" xmlns="" val="1095192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Given a </a:t>
            </a:r>
            <a:r>
              <a:rPr lang="en-US" sz="2800" dirty="0" err="1"/>
              <a:t>CSP</a:t>
            </a:r>
            <a:r>
              <a:rPr lang="en-US" sz="2800" dirty="0"/>
              <a:t>, there are a number of tasks that can be performed</a:t>
            </a:r>
            <a:r>
              <a:rPr lang="en-US" sz="2800" dirty="0" smtClean="0"/>
              <a:t>:</a:t>
            </a:r>
          </a:p>
          <a:p>
            <a:endParaRPr lang="en-US" sz="2800" dirty="0"/>
          </a:p>
          <a:p>
            <a:pPr lvl="1">
              <a:buFont typeface="Wingdings" pitchFamily="2" charset="2"/>
              <a:buChar char="§"/>
            </a:pPr>
            <a:r>
              <a:rPr lang="en-US" sz="2400" dirty="0"/>
              <a:t>Determine whether or not there is a model.</a:t>
            </a:r>
          </a:p>
          <a:p>
            <a:pPr lvl="1">
              <a:buFont typeface="Wingdings" pitchFamily="2" charset="2"/>
              <a:buChar char="§"/>
            </a:pPr>
            <a:r>
              <a:rPr lang="en-US" sz="2400" dirty="0"/>
              <a:t>Find a model.</a:t>
            </a:r>
          </a:p>
          <a:p>
            <a:pPr lvl="1">
              <a:buFont typeface="Wingdings" pitchFamily="2" charset="2"/>
              <a:buChar char="§"/>
            </a:pPr>
            <a:r>
              <a:rPr lang="en-US" sz="2400" dirty="0"/>
              <a:t>Find all of the models or enumerate the models.</a:t>
            </a:r>
          </a:p>
          <a:p>
            <a:pPr lvl="1">
              <a:buFont typeface="Wingdings" pitchFamily="2" charset="2"/>
              <a:buChar char="§"/>
            </a:pPr>
            <a:r>
              <a:rPr lang="en-US" sz="2400" dirty="0"/>
              <a:t>Count the number of models.</a:t>
            </a:r>
          </a:p>
          <a:p>
            <a:pPr lvl="1">
              <a:buFont typeface="Wingdings" pitchFamily="2" charset="2"/>
              <a:buChar char="§"/>
            </a:pPr>
            <a:r>
              <a:rPr lang="en-US" sz="2400" dirty="0"/>
              <a:t>Find the best model, given a measure of how good models </a:t>
            </a:r>
            <a:r>
              <a:rPr lang="en-US" sz="2400" dirty="0" smtClean="0"/>
              <a:t>are.</a:t>
            </a:r>
          </a:p>
          <a:p>
            <a:pPr lvl="1">
              <a:buFont typeface="Wingdings" pitchFamily="2" charset="2"/>
              <a:buChar char="§"/>
            </a:pPr>
            <a:r>
              <a:rPr lang="en-US" sz="2400" dirty="0" smtClean="0"/>
              <a:t>Determine whether some statement holds in all models.</a:t>
            </a:r>
            <a:endParaRPr lang="en-US" sz="24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14</a:t>
            </a:fld>
            <a:endParaRPr lang="en-US"/>
          </a:p>
        </p:txBody>
      </p:sp>
    </p:spTree>
    <p:extLst>
      <p:ext uri="{BB962C8B-B14F-4D97-AF65-F5344CB8AC3E}">
        <p14:creationId xmlns:p14="http://schemas.microsoft.com/office/powerpoint/2010/main" xmlns="" val="1886583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Any finite </a:t>
            </a:r>
            <a:r>
              <a:rPr lang="en-US" sz="2800" dirty="0" err="1"/>
              <a:t>CSP</a:t>
            </a:r>
            <a:r>
              <a:rPr lang="en-US" sz="2800" dirty="0"/>
              <a:t> can be solved by an exhaustive </a:t>
            </a:r>
            <a:r>
              <a:rPr lang="en-US" sz="2800" dirty="0">
                <a:solidFill>
                  <a:srgbClr val="FF0000"/>
                </a:solidFill>
              </a:rPr>
              <a:t>generate-and-test algorithm</a:t>
            </a:r>
            <a:r>
              <a:rPr lang="en-US" sz="2800" dirty="0"/>
              <a:t>. </a:t>
            </a:r>
            <a:endParaRPr lang="en-US" sz="2800" dirty="0" smtClean="0"/>
          </a:p>
          <a:p>
            <a:r>
              <a:rPr lang="en-US" sz="2800" dirty="0" smtClean="0"/>
              <a:t>The </a:t>
            </a:r>
            <a:r>
              <a:rPr lang="en-US" sz="2800" dirty="0">
                <a:solidFill>
                  <a:srgbClr val="FF0000"/>
                </a:solidFill>
              </a:rPr>
              <a:t>assignment space</a:t>
            </a:r>
            <a:r>
              <a:rPr lang="en-US" sz="2800" dirty="0"/>
              <a:t>, D, is the set of assignments of values to all of the </a:t>
            </a:r>
            <a:r>
              <a:rPr lang="en-US" sz="2800" dirty="0" smtClean="0"/>
              <a:t>variables.</a:t>
            </a:r>
          </a:p>
          <a:p>
            <a:pPr lvl="1">
              <a:buFont typeface="Wingdings" pitchFamily="2" charset="2"/>
              <a:buChar char="§"/>
            </a:pPr>
            <a:r>
              <a:rPr lang="en-US" sz="2400" dirty="0" smtClean="0"/>
              <a:t>It </a:t>
            </a:r>
            <a:r>
              <a:rPr lang="en-US" sz="2400" dirty="0"/>
              <a:t>corresponds to the set of all possible worlds. </a:t>
            </a:r>
            <a:endParaRPr lang="en-US" sz="2400" dirty="0" smtClean="0"/>
          </a:p>
          <a:p>
            <a:pPr lvl="1">
              <a:buFont typeface="Wingdings" pitchFamily="2" charset="2"/>
              <a:buChar char="§"/>
            </a:pPr>
            <a:r>
              <a:rPr lang="en-US" sz="2400" dirty="0" smtClean="0"/>
              <a:t>Each </a:t>
            </a:r>
            <a:r>
              <a:rPr lang="en-US" sz="2400" dirty="0"/>
              <a:t>element of D is a total assignment of a value to each variable</a:t>
            </a:r>
            <a:r>
              <a:rPr lang="en-US" sz="2400" dirty="0" smtClean="0"/>
              <a:t>.</a:t>
            </a:r>
          </a:p>
          <a:p>
            <a:pPr lvl="1"/>
            <a:endParaRPr lang="en-US" sz="2400" dirty="0"/>
          </a:p>
          <a:p>
            <a:r>
              <a:rPr lang="en-US" sz="2800" dirty="0" smtClean="0"/>
              <a:t>The </a:t>
            </a:r>
            <a:r>
              <a:rPr lang="en-US" sz="2800" dirty="0"/>
              <a:t>generate-and-test algorithm is as </a:t>
            </a:r>
            <a:r>
              <a:rPr lang="en-US" sz="2800" dirty="0" smtClean="0"/>
              <a:t>follows:</a:t>
            </a:r>
          </a:p>
          <a:p>
            <a:pPr lvl="1">
              <a:buFont typeface="Wingdings" pitchFamily="2" charset="2"/>
              <a:buChar char="§"/>
            </a:pPr>
            <a:r>
              <a:rPr lang="en-US" sz="2400" dirty="0" smtClean="0"/>
              <a:t>Check </a:t>
            </a:r>
            <a:r>
              <a:rPr lang="en-US" sz="2400" dirty="0"/>
              <a:t>each total assignment in </a:t>
            </a:r>
            <a:r>
              <a:rPr lang="en-US" sz="2400" dirty="0" smtClean="0"/>
              <a:t>turn.</a:t>
            </a:r>
          </a:p>
          <a:p>
            <a:pPr lvl="1">
              <a:buFont typeface="Wingdings" pitchFamily="2" charset="2"/>
              <a:buChar char="§"/>
            </a:pPr>
            <a:r>
              <a:rPr lang="en-US" sz="2400" dirty="0" smtClean="0"/>
              <a:t>If </a:t>
            </a:r>
            <a:r>
              <a:rPr lang="en-US" sz="2400" dirty="0"/>
              <a:t>an assignment is found that satisfies all of the </a:t>
            </a:r>
            <a:r>
              <a:rPr lang="en-US" sz="2400" dirty="0" smtClean="0"/>
              <a:t>constraints</a:t>
            </a:r>
            <a:r>
              <a:rPr lang="en-US" sz="2400" dirty="0"/>
              <a:t>.</a:t>
            </a:r>
            <a:endParaRPr lang="en-US" sz="2400" dirty="0" smtClean="0"/>
          </a:p>
          <a:p>
            <a:pPr lvl="1">
              <a:buFont typeface="Wingdings" pitchFamily="2" charset="2"/>
              <a:buChar char="§"/>
            </a:pPr>
            <a:r>
              <a:rPr lang="en-US" sz="2400" dirty="0" smtClean="0"/>
              <a:t>Return </a:t>
            </a:r>
            <a:r>
              <a:rPr lang="en-US" sz="2400" dirty="0"/>
              <a:t>that assignment.</a:t>
            </a:r>
          </a:p>
        </p:txBody>
      </p:sp>
      <p:sp>
        <p:nvSpPr>
          <p:cNvPr id="4" name="Slide Number Placeholder 3"/>
          <p:cNvSpPr>
            <a:spLocks noGrp="1"/>
          </p:cNvSpPr>
          <p:nvPr>
            <p:ph type="sldNum" sz="quarter" idx="12"/>
          </p:nvPr>
        </p:nvSpPr>
        <p:spPr/>
        <p:txBody>
          <a:bodyPr/>
          <a:lstStyle/>
          <a:p>
            <a:fld id="{B1DB1205-1AA5-4776-9BEC-4E5ECA50DD3C}" type="slidenum">
              <a:rPr lang="en-US" smtClean="0"/>
              <a:pPr/>
              <a:t>15</a:t>
            </a:fld>
            <a:endParaRPr lang="en-US"/>
          </a:p>
        </p:txBody>
      </p:sp>
    </p:spTree>
    <p:extLst>
      <p:ext uri="{BB962C8B-B14F-4D97-AF65-F5344CB8AC3E}">
        <p14:creationId xmlns:p14="http://schemas.microsoft.com/office/powerpoint/2010/main" xmlns="" val="868961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400" dirty="0"/>
              <a:t>An </a:t>
            </a:r>
            <a:r>
              <a:rPr lang="en-US" sz="2400" dirty="0">
                <a:solidFill>
                  <a:srgbClr val="FF0000"/>
                </a:solidFill>
              </a:rPr>
              <a:t>alternative</a:t>
            </a:r>
            <a:r>
              <a:rPr lang="en-US" sz="2400" dirty="0"/>
              <a:t> to generate-and-test </a:t>
            </a:r>
            <a:r>
              <a:rPr lang="en-US" sz="2400" dirty="0" smtClean="0"/>
              <a:t>is </a:t>
            </a:r>
            <a:r>
              <a:rPr lang="en-US" sz="2400" dirty="0"/>
              <a:t>to construct a search space from which the </a:t>
            </a:r>
            <a:r>
              <a:rPr lang="en-US" sz="2400" dirty="0" smtClean="0"/>
              <a:t>previous leaned search </a:t>
            </a:r>
            <a:r>
              <a:rPr lang="en-US" sz="2400" dirty="0"/>
              <a:t>strategies </a:t>
            </a:r>
            <a:r>
              <a:rPr lang="en-US" sz="2400" dirty="0" smtClean="0"/>
              <a:t>can </a:t>
            </a:r>
            <a:r>
              <a:rPr lang="en-US" sz="2400" dirty="0"/>
              <a:t>be used. </a:t>
            </a:r>
            <a:endParaRPr lang="en-US" sz="2400" dirty="0" smtClean="0"/>
          </a:p>
          <a:p>
            <a:r>
              <a:rPr lang="en-US" sz="2400" dirty="0" smtClean="0"/>
              <a:t>The </a:t>
            </a:r>
            <a:r>
              <a:rPr lang="en-US" sz="2400" dirty="0"/>
              <a:t>search problem can be defined as follows:</a:t>
            </a:r>
          </a:p>
          <a:p>
            <a:pPr lvl="1"/>
            <a:r>
              <a:rPr lang="en-US" sz="1800" dirty="0"/>
              <a:t>The nodes are assignments of values to some subset of the variables.</a:t>
            </a:r>
          </a:p>
          <a:p>
            <a:pPr lvl="1"/>
            <a:r>
              <a:rPr lang="en-US" sz="1800" dirty="0"/>
              <a:t>The neighbors of a node N are obtained by selecting a variable V that is not assigned in node N and by having a neighbor for each assignment of a value to V that does not violate any constraint.</a:t>
            </a:r>
          </a:p>
          <a:p>
            <a:pPr lvl="2"/>
            <a:r>
              <a:rPr lang="en-US" sz="1600" dirty="0"/>
              <a:t>Suppose that node N represents the assignment X1=v1,...,</a:t>
            </a:r>
            <a:r>
              <a:rPr lang="en-US" sz="1600" dirty="0" err="1"/>
              <a:t>Xk</a:t>
            </a:r>
            <a:r>
              <a:rPr lang="en-US" sz="1600" dirty="0"/>
              <a:t>=</a:t>
            </a:r>
            <a:r>
              <a:rPr lang="en-US" sz="1600" dirty="0" err="1"/>
              <a:t>vk</a:t>
            </a:r>
            <a:r>
              <a:rPr lang="en-US" sz="1600" dirty="0"/>
              <a:t>. </a:t>
            </a:r>
            <a:endParaRPr lang="en-US" sz="1600" dirty="0" smtClean="0"/>
          </a:p>
          <a:p>
            <a:pPr lvl="2"/>
            <a:r>
              <a:rPr lang="en-US" sz="1600" dirty="0" smtClean="0"/>
              <a:t>To </a:t>
            </a:r>
            <a:r>
              <a:rPr lang="en-US" sz="1600" dirty="0"/>
              <a:t>find the neighbors of N, select a variable Y that is not in the set {X1,...,</a:t>
            </a:r>
            <a:r>
              <a:rPr lang="en-US" sz="1600" dirty="0" err="1"/>
              <a:t>Xk</a:t>
            </a:r>
            <a:r>
              <a:rPr lang="en-US" sz="1600" dirty="0"/>
              <a:t>}. </a:t>
            </a:r>
            <a:endParaRPr lang="en-US" sz="1600" dirty="0" smtClean="0"/>
          </a:p>
          <a:p>
            <a:pPr lvl="2"/>
            <a:r>
              <a:rPr lang="en-US" sz="1600" dirty="0" smtClean="0"/>
              <a:t>For </a:t>
            </a:r>
            <a:r>
              <a:rPr lang="en-US" sz="1600" dirty="0"/>
              <a:t>each value </a:t>
            </a:r>
            <a:r>
              <a:rPr lang="en-US" sz="1600" dirty="0" err="1"/>
              <a:t>yi∈dom</a:t>
            </a:r>
            <a:r>
              <a:rPr lang="en-US" sz="1600" dirty="0"/>
              <a:t>(Y), such that X1=v1,...,</a:t>
            </a:r>
            <a:r>
              <a:rPr lang="en-US" sz="1600" dirty="0" err="1"/>
              <a:t>Xk</a:t>
            </a:r>
            <a:r>
              <a:rPr lang="en-US" sz="1600" dirty="0"/>
              <a:t>=</a:t>
            </a:r>
            <a:r>
              <a:rPr lang="en-US" sz="1600" dirty="0" err="1"/>
              <a:t>vk,Y</a:t>
            </a:r>
            <a:r>
              <a:rPr lang="en-US" sz="1600" dirty="0"/>
              <a:t>=yi is consistent with the constraints, X1=v1,...,</a:t>
            </a:r>
            <a:r>
              <a:rPr lang="en-US" sz="1600" dirty="0" err="1"/>
              <a:t>Xk</a:t>
            </a:r>
            <a:r>
              <a:rPr lang="en-US" sz="1600" dirty="0"/>
              <a:t>=</a:t>
            </a:r>
            <a:r>
              <a:rPr lang="en-US" sz="1600" dirty="0" err="1"/>
              <a:t>vk,Y</a:t>
            </a:r>
            <a:r>
              <a:rPr lang="en-US" sz="1600" dirty="0"/>
              <a:t>=yi is a neighbor of N.</a:t>
            </a:r>
          </a:p>
          <a:p>
            <a:pPr lvl="1"/>
            <a:r>
              <a:rPr lang="en-US" sz="1800" dirty="0"/>
              <a:t>The start node is the empty assignment that does not assign a value to any variables.</a:t>
            </a:r>
          </a:p>
          <a:p>
            <a:pPr lvl="1"/>
            <a:r>
              <a:rPr lang="en-US" sz="1800" dirty="0"/>
              <a:t>A goal node is a node that assigns a value to every variable. Note that this only exists if the assignment is consistent with the constraints.</a:t>
            </a:r>
            <a:endParaRPr lang="en-US" sz="16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16</a:t>
            </a:fld>
            <a:endParaRPr lang="en-US"/>
          </a:p>
        </p:txBody>
      </p:sp>
    </p:spTree>
    <p:extLst>
      <p:ext uri="{BB962C8B-B14F-4D97-AF65-F5344CB8AC3E}">
        <p14:creationId xmlns:p14="http://schemas.microsoft.com/office/powerpoint/2010/main" xmlns="" val="4153451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smtClean="0">
                <a:solidFill>
                  <a:srgbClr val="FF0000"/>
                </a:solidFill>
              </a:rPr>
              <a:t>Example:</a:t>
            </a:r>
            <a:r>
              <a:rPr lang="en-US" sz="2800" dirty="0" smtClean="0"/>
              <a:t> </a:t>
            </a:r>
            <a:r>
              <a:rPr lang="en-US" sz="2800" dirty="0"/>
              <a:t>Suppose you have a </a:t>
            </a:r>
            <a:r>
              <a:rPr lang="en-US" sz="2800" dirty="0" err="1"/>
              <a:t>CSP</a:t>
            </a:r>
            <a:r>
              <a:rPr lang="en-US" sz="2800" dirty="0"/>
              <a:t> with the variables A, B, and C, each with domain {1,2,3,4}. </a:t>
            </a:r>
            <a:endParaRPr lang="en-US" sz="2800" dirty="0" smtClean="0"/>
          </a:p>
          <a:p>
            <a:pPr lvl="1">
              <a:buFont typeface="Wingdings" pitchFamily="2" charset="2"/>
              <a:buChar char="§"/>
            </a:pPr>
            <a:r>
              <a:rPr lang="en-US" sz="2400" dirty="0" smtClean="0"/>
              <a:t>Suppose </a:t>
            </a:r>
            <a:r>
              <a:rPr lang="en-US" sz="2400" dirty="0"/>
              <a:t>the constraints are A&lt;B and B&lt;C. </a:t>
            </a:r>
            <a:endParaRPr lang="en-US" sz="2400" dirty="0" smtClean="0"/>
          </a:p>
          <a:p>
            <a:r>
              <a:rPr lang="en-US" sz="2800" dirty="0" smtClean="0"/>
              <a:t>A </a:t>
            </a:r>
            <a:r>
              <a:rPr lang="en-US" sz="2800" dirty="0"/>
              <a:t>possible search tree </a:t>
            </a:r>
            <a:r>
              <a:rPr lang="en-US" sz="2800" dirty="0" smtClean="0"/>
              <a:t>is:</a:t>
            </a:r>
            <a:endParaRPr lang="en-US" sz="18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17</a:t>
            </a:fld>
            <a:endParaRPr lang="en-US"/>
          </a:p>
        </p:txBody>
      </p:sp>
      <p:pic>
        <p:nvPicPr>
          <p:cNvPr id="1027" name="Picture 3" descr="C:\Users\SOSCOMP\Desktop\CSP-tree.pn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2133600" y="2286000"/>
            <a:ext cx="6633028" cy="4095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8503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Searching with a depth-first search, typically called </a:t>
            </a:r>
            <a:r>
              <a:rPr lang="en-US" sz="2800" dirty="0">
                <a:solidFill>
                  <a:srgbClr val="FF0000"/>
                </a:solidFill>
              </a:rPr>
              <a:t>backtracking</a:t>
            </a:r>
            <a:r>
              <a:rPr lang="en-US" sz="2800" dirty="0"/>
              <a:t>, can be much </a:t>
            </a:r>
            <a:r>
              <a:rPr lang="en-US" sz="2800" dirty="0">
                <a:solidFill>
                  <a:srgbClr val="FF0000"/>
                </a:solidFill>
              </a:rPr>
              <a:t>more efficient </a:t>
            </a:r>
            <a:r>
              <a:rPr lang="en-US" sz="2800" dirty="0"/>
              <a:t>than generate and test. </a:t>
            </a:r>
            <a:endParaRPr lang="en-US" sz="2800" dirty="0" smtClean="0"/>
          </a:p>
          <a:p>
            <a:r>
              <a:rPr lang="en-US" sz="2800" dirty="0" smtClean="0"/>
              <a:t>Generate </a:t>
            </a:r>
            <a:r>
              <a:rPr lang="en-US" sz="2800" dirty="0"/>
              <a:t>and test is equivalent to not checking constraints until reaching the leaves</a:t>
            </a:r>
            <a:r>
              <a:rPr lang="en-US" sz="2800" dirty="0" smtClean="0"/>
              <a:t>.</a:t>
            </a:r>
          </a:p>
          <a:p>
            <a:r>
              <a:rPr lang="en-US" sz="2800" dirty="0" smtClean="0"/>
              <a:t>Checking </a:t>
            </a:r>
            <a:r>
              <a:rPr lang="en-US" sz="2800" dirty="0"/>
              <a:t>constraints higher in the tree can prune large </a:t>
            </a:r>
            <a:r>
              <a:rPr lang="en-US" sz="2800" dirty="0" smtClean="0"/>
              <a:t>sub-trees </a:t>
            </a:r>
            <a:r>
              <a:rPr lang="en-US" sz="2800" dirty="0"/>
              <a:t>that do not have to be searched</a:t>
            </a:r>
            <a:r>
              <a:rPr lang="en-US" sz="2800" dirty="0" smtClean="0"/>
              <a:t>.</a:t>
            </a:r>
          </a:p>
          <a:p>
            <a:pPr lvl="1"/>
            <a:r>
              <a:rPr lang="en-US" sz="2400" dirty="0"/>
              <a:t>Although depth-first search over the search space of assignments is usually a substantial improvement over generate and test, it still has various inefficiencies that can be overcome.</a:t>
            </a:r>
          </a:p>
          <a:p>
            <a:endParaRPr lang="en-US" sz="28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18</a:t>
            </a:fld>
            <a:endParaRPr lang="en-US"/>
          </a:p>
        </p:txBody>
      </p:sp>
    </p:spTree>
    <p:extLst>
      <p:ext uri="{BB962C8B-B14F-4D97-AF65-F5344CB8AC3E}">
        <p14:creationId xmlns:p14="http://schemas.microsoft.com/office/powerpoint/2010/main" xmlns="" val="2120535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The </a:t>
            </a:r>
            <a:r>
              <a:rPr lang="en-US" sz="2800" dirty="0">
                <a:solidFill>
                  <a:srgbClr val="FF0000"/>
                </a:solidFill>
              </a:rPr>
              <a:t>consistency algorithms </a:t>
            </a:r>
            <a:r>
              <a:rPr lang="en-US" sz="2800" dirty="0"/>
              <a:t>are best thought of as operating over the network of constraints formed by the </a:t>
            </a:r>
            <a:r>
              <a:rPr lang="en-US" sz="2800" dirty="0" err="1"/>
              <a:t>CSP</a:t>
            </a:r>
            <a:r>
              <a:rPr lang="en-US" sz="2800" dirty="0"/>
              <a:t>:</a:t>
            </a:r>
          </a:p>
          <a:p>
            <a:pPr lvl="1"/>
            <a:r>
              <a:rPr lang="en-US" sz="2400" dirty="0" smtClean="0"/>
              <a:t>There </a:t>
            </a:r>
            <a:r>
              <a:rPr lang="en-US" sz="2400" dirty="0"/>
              <a:t>is a node for each variable. These nodes are drawn as ovals.</a:t>
            </a:r>
          </a:p>
          <a:p>
            <a:pPr lvl="1"/>
            <a:r>
              <a:rPr lang="en-US" sz="2400" dirty="0"/>
              <a:t>There is a node for each constraint. These nodes are drawn as rectangles.</a:t>
            </a:r>
          </a:p>
          <a:p>
            <a:pPr lvl="1"/>
            <a:r>
              <a:rPr lang="en-US" sz="2400" dirty="0"/>
              <a:t>Associated with each variable, X, is a set DX of possible values. This set of values is initially the domain of the variable.</a:t>
            </a:r>
          </a:p>
          <a:p>
            <a:pPr lvl="1"/>
            <a:r>
              <a:rPr lang="en-US" sz="2400" dirty="0"/>
              <a:t>For every constraint c, and for every variable X in the scope of c, there is an arc ⟨</a:t>
            </a:r>
            <a:r>
              <a:rPr lang="en-US" sz="2400" dirty="0" err="1"/>
              <a:t>X,c</a:t>
            </a:r>
            <a:r>
              <a:rPr lang="en-US" sz="2400" dirty="0" smtClean="0"/>
              <a:t>⟩.</a:t>
            </a:r>
          </a:p>
          <a:p>
            <a:r>
              <a:rPr lang="en-US" sz="2800" dirty="0"/>
              <a:t>Such a network is called a </a:t>
            </a:r>
            <a:r>
              <a:rPr lang="en-US" sz="2800" dirty="0">
                <a:solidFill>
                  <a:srgbClr val="FF0000"/>
                </a:solidFill>
              </a:rPr>
              <a:t>constraint network</a:t>
            </a:r>
            <a:r>
              <a:rPr lang="en-US" sz="2800" dirty="0"/>
              <a:t>.</a:t>
            </a:r>
          </a:p>
        </p:txBody>
      </p:sp>
      <p:sp>
        <p:nvSpPr>
          <p:cNvPr id="4" name="Slide Number Placeholder 3"/>
          <p:cNvSpPr>
            <a:spLocks noGrp="1"/>
          </p:cNvSpPr>
          <p:nvPr>
            <p:ph type="sldNum" sz="quarter" idx="12"/>
          </p:nvPr>
        </p:nvSpPr>
        <p:spPr/>
        <p:txBody>
          <a:bodyPr/>
          <a:lstStyle/>
          <a:p>
            <a:fld id="{B1DB1205-1AA5-4776-9BEC-4E5ECA50DD3C}" type="slidenum">
              <a:rPr lang="en-US" smtClean="0"/>
              <a:pPr/>
              <a:t>19</a:t>
            </a:fld>
            <a:endParaRPr lang="en-US"/>
          </a:p>
        </p:txBody>
      </p:sp>
    </p:spTree>
    <p:extLst>
      <p:ext uri="{BB962C8B-B14F-4D97-AF65-F5344CB8AC3E}">
        <p14:creationId xmlns:p14="http://schemas.microsoft.com/office/powerpoint/2010/main" xmlns="" val="532989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solidFill>
                  <a:srgbClr val="FF0000"/>
                </a:solidFill>
              </a:rPr>
              <a:t>Hard constraints </a:t>
            </a:r>
            <a:r>
              <a:rPr lang="en-US" sz="2800" dirty="0"/>
              <a:t>are those which we definitely want to be true. These might relate to the </a:t>
            </a:r>
            <a:r>
              <a:rPr lang="en-US" sz="2800" dirty="0" smtClean="0"/>
              <a:t>successful </a:t>
            </a:r>
            <a:r>
              <a:rPr lang="en-US" sz="2800" dirty="0"/>
              <a:t>assembly of a </a:t>
            </a:r>
            <a:r>
              <a:rPr lang="en-US" sz="2800" dirty="0" smtClean="0"/>
              <a:t>mechanism. </a:t>
            </a:r>
          </a:p>
          <a:p>
            <a:endParaRPr lang="en-US" sz="2800" dirty="0" smtClean="0"/>
          </a:p>
          <a:p>
            <a:r>
              <a:rPr lang="en-US" sz="2800" dirty="0" smtClean="0">
                <a:solidFill>
                  <a:srgbClr val="FF0000"/>
                </a:solidFill>
              </a:rPr>
              <a:t>Soft </a:t>
            </a:r>
            <a:r>
              <a:rPr lang="en-US" sz="2800" dirty="0">
                <a:solidFill>
                  <a:srgbClr val="FF0000"/>
                </a:solidFill>
              </a:rPr>
              <a:t>constraint </a:t>
            </a:r>
            <a:r>
              <a:rPr lang="en-US" sz="2800" dirty="0"/>
              <a:t>are those we would like to be true - but not at the expense of the </a:t>
            </a:r>
            <a:r>
              <a:rPr lang="en-US" sz="2800" dirty="0" smtClean="0"/>
              <a:t>others.</a:t>
            </a:r>
          </a:p>
          <a:p>
            <a:endParaRPr lang="en-US" sz="2800" dirty="0" smtClean="0"/>
          </a:p>
          <a:p>
            <a:r>
              <a:rPr lang="en-US" sz="2800" dirty="0" smtClean="0"/>
              <a:t>These </a:t>
            </a:r>
            <a:r>
              <a:rPr lang="en-US" sz="2800" dirty="0"/>
              <a:t>might say that a mechanism must follow a given path. There is not point in trying to match every point exactly if this can only be done by breaking the assembly of the links.</a:t>
            </a:r>
          </a:p>
          <a:p>
            <a:endParaRPr lang="en-US" sz="28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2</a:t>
            </a:fld>
            <a:endParaRPr lang="en-US"/>
          </a:p>
        </p:txBody>
      </p:sp>
    </p:spTree>
    <p:extLst>
      <p:ext uri="{BB962C8B-B14F-4D97-AF65-F5344CB8AC3E}">
        <p14:creationId xmlns:p14="http://schemas.microsoft.com/office/powerpoint/2010/main" xmlns="" val="413923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4050268"/>
          </a:xfrm>
        </p:spPr>
        <p:txBody>
          <a:bodyPr>
            <a:noAutofit/>
          </a:bodyPr>
          <a:lstStyle/>
          <a:p>
            <a:r>
              <a:rPr lang="en-US" sz="2800" dirty="0" smtClean="0"/>
              <a:t>Consider the last example:</a:t>
            </a:r>
          </a:p>
          <a:p>
            <a:pPr lvl="1"/>
            <a:r>
              <a:rPr lang="en-US" sz="2400" dirty="0" smtClean="0"/>
              <a:t>There </a:t>
            </a:r>
            <a:r>
              <a:rPr lang="en-US" sz="2400" dirty="0"/>
              <a:t>are three variables A, B, and C, each with domain {1,2,3,4}. </a:t>
            </a:r>
            <a:endParaRPr lang="en-US" sz="2400" dirty="0" smtClean="0"/>
          </a:p>
          <a:p>
            <a:pPr lvl="1"/>
            <a:r>
              <a:rPr lang="en-US" sz="2400" dirty="0" smtClean="0"/>
              <a:t>The </a:t>
            </a:r>
            <a:r>
              <a:rPr lang="en-US" sz="2400" dirty="0"/>
              <a:t>constraints are A&lt;B and B&lt;C. </a:t>
            </a:r>
            <a:endParaRPr lang="en-US" sz="2400" dirty="0" smtClean="0"/>
          </a:p>
          <a:p>
            <a:r>
              <a:rPr lang="en-US" sz="2800" dirty="0" smtClean="0"/>
              <a:t>In </a:t>
            </a:r>
            <a:r>
              <a:rPr lang="en-US" sz="2800" dirty="0"/>
              <a:t>the constraint </a:t>
            </a:r>
            <a:r>
              <a:rPr lang="en-US" sz="2800" dirty="0" smtClean="0"/>
              <a:t>network, </a:t>
            </a:r>
            <a:r>
              <a:rPr lang="en-US" sz="2800" dirty="0"/>
              <a:t>there are four </a:t>
            </a:r>
            <a:r>
              <a:rPr lang="en-US" sz="2800" dirty="0" smtClean="0"/>
              <a:t>arcs:</a:t>
            </a:r>
          </a:p>
          <a:p>
            <a:pPr lvl="1"/>
            <a:r>
              <a:rPr lang="en-US" sz="2400" dirty="0" smtClean="0"/>
              <a:t>⟨</a:t>
            </a:r>
            <a:r>
              <a:rPr lang="en-US" sz="2400" dirty="0" err="1"/>
              <a:t>A,A</a:t>
            </a:r>
            <a:r>
              <a:rPr lang="en-US" sz="2400" dirty="0"/>
              <a:t>&lt;B⟩</a:t>
            </a:r>
          </a:p>
          <a:p>
            <a:pPr lvl="1"/>
            <a:r>
              <a:rPr lang="en-US" sz="2400" dirty="0"/>
              <a:t>⟨</a:t>
            </a:r>
            <a:r>
              <a:rPr lang="en-US" sz="2400" dirty="0" err="1"/>
              <a:t>B,A</a:t>
            </a:r>
            <a:r>
              <a:rPr lang="en-US" sz="2400" dirty="0"/>
              <a:t>&lt;B⟩</a:t>
            </a:r>
          </a:p>
          <a:p>
            <a:pPr lvl="1"/>
            <a:r>
              <a:rPr lang="en-US" sz="2400" dirty="0"/>
              <a:t>⟨</a:t>
            </a:r>
            <a:r>
              <a:rPr lang="en-US" sz="2400" dirty="0" err="1"/>
              <a:t>B,B</a:t>
            </a:r>
            <a:r>
              <a:rPr lang="en-US" sz="2400" dirty="0"/>
              <a:t>&lt;C⟩</a:t>
            </a:r>
          </a:p>
          <a:p>
            <a:pPr lvl="1"/>
            <a:r>
              <a:rPr lang="en-US" sz="2400" dirty="0"/>
              <a:t>⟨</a:t>
            </a:r>
            <a:r>
              <a:rPr lang="en-US" sz="2400" dirty="0" err="1"/>
              <a:t>C,B</a:t>
            </a:r>
            <a:r>
              <a:rPr lang="en-US" sz="2400" dirty="0"/>
              <a:t>&lt;C</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20</a:t>
            </a:fld>
            <a:endParaRPr lang="en-US"/>
          </a:p>
        </p:txBody>
      </p:sp>
      <p:sp>
        <p:nvSpPr>
          <p:cNvPr id="2" name="Rectangle 1"/>
          <p:cNvSpPr/>
          <p:nvPr/>
        </p:nvSpPr>
        <p:spPr>
          <a:xfrm>
            <a:off x="3886200" y="4278868"/>
            <a:ext cx="3643946" cy="369332"/>
          </a:xfrm>
          <a:prstGeom prst="rect">
            <a:avLst/>
          </a:prstGeom>
        </p:spPr>
        <p:txBody>
          <a:bodyPr wrap="none">
            <a:spAutoFit/>
          </a:bodyPr>
          <a:lstStyle/>
          <a:p>
            <a:r>
              <a:rPr lang="en-US" dirty="0">
                <a:solidFill>
                  <a:srgbClr val="FF0000"/>
                </a:solidFill>
              </a:rPr>
              <a:t>Constraint network for the </a:t>
            </a:r>
            <a:r>
              <a:rPr lang="en-US" dirty="0" err="1">
                <a:solidFill>
                  <a:srgbClr val="FF0000"/>
                </a:solidFill>
              </a:rPr>
              <a:t>CSP</a:t>
            </a:r>
            <a:endParaRPr lang="en-US" dirty="0">
              <a:solidFill>
                <a:srgbClr val="FF0000"/>
              </a:solidFill>
            </a:endParaRPr>
          </a:p>
        </p:txBody>
      </p:sp>
      <p:pic>
        <p:nvPicPr>
          <p:cNvPr id="4098" name="Picture 2" descr="figures/ch04/abccsp.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4724400"/>
            <a:ext cx="5486391" cy="609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7749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Autofit/>
          </a:bodyPr>
          <a:lstStyle/>
          <a:p>
            <a:r>
              <a:rPr lang="en-US" sz="2800" dirty="0"/>
              <a:t>The simplest case is when the constraint has just </a:t>
            </a:r>
            <a:r>
              <a:rPr lang="en-US" sz="2800" dirty="0">
                <a:solidFill>
                  <a:srgbClr val="FF0000"/>
                </a:solidFill>
              </a:rPr>
              <a:t>one variable </a:t>
            </a:r>
            <a:r>
              <a:rPr lang="en-US" sz="2800" dirty="0"/>
              <a:t>in its scope. </a:t>
            </a:r>
            <a:endParaRPr lang="en-US" sz="2800" dirty="0" smtClean="0"/>
          </a:p>
          <a:p>
            <a:pPr lvl="1"/>
            <a:r>
              <a:rPr lang="en-US" sz="2400" dirty="0" smtClean="0"/>
              <a:t>The </a:t>
            </a:r>
            <a:r>
              <a:rPr lang="en-US" sz="2400" dirty="0"/>
              <a:t>arc is </a:t>
            </a:r>
            <a:r>
              <a:rPr lang="en-US" sz="2400" dirty="0">
                <a:solidFill>
                  <a:srgbClr val="FF0000"/>
                </a:solidFill>
              </a:rPr>
              <a:t>domain consistent </a:t>
            </a:r>
            <a:r>
              <a:rPr lang="en-US" sz="2400" dirty="0"/>
              <a:t>if every value of the variable satisfies the constraint</a:t>
            </a:r>
            <a:r>
              <a:rPr lang="en-US" sz="2400" dirty="0" smtClean="0"/>
              <a:t>.</a:t>
            </a:r>
          </a:p>
          <a:p>
            <a:pPr lvl="2"/>
            <a:r>
              <a:rPr lang="en-US" sz="2000" dirty="0"/>
              <a:t>The constraint B≠3 has scope {B}. With this constraint, and with DB={1,2,3,4}, the arc ⟨B, B≠3⟩ is not domain consistent because B=3 violates the constraint. If the value 3 were removed from the domain of B, then it would be domain consistent</a:t>
            </a:r>
            <a:r>
              <a:rPr lang="en-US" sz="2000" dirty="0" smtClean="0"/>
              <a:t>.</a:t>
            </a:r>
          </a:p>
        </p:txBody>
      </p:sp>
      <p:sp>
        <p:nvSpPr>
          <p:cNvPr id="4" name="Slide Number Placeholder 3"/>
          <p:cNvSpPr>
            <a:spLocks noGrp="1"/>
          </p:cNvSpPr>
          <p:nvPr>
            <p:ph type="sldNum" sz="quarter" idx="12"/>
          </p:nvPr>
        </p:nvSpPr>
        <p:spPr/>
        <p:txBody>
          <a:bodyPr/>
          <a:lstStyle/>
          <a:p>
            <a:fld id="{B1DB1205-1AA5-4776-9BEC-4E5ECA50DD3C}" type="slidenum">
              <a:rPr lang="en-US" smtClean="0"/>
              <a:pPr/>
              <a:t>21</a:t>
            </a:fld>
            <a:endParaRPr lang="en-US"/>
          </a:p>
        </p:txBody>
      </p:sp>
    </p:spTree>
    <p:extLst>
      <p:ext uri="{BB962C8B-B14F-4D97-AF65-F5344CB8AC3E}">
        <p14:creationId xmlns:p14="http://schemas.microsoft.com/office/powerpoint/2010/main" xmlns="" val="1253716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Autofit/>
          </a:bodyPr>
          <a:lstStyle/>
          <a:p>
            <a:r>
              <a:rPr lang="en-US" sz="2400" dirty="0" smtClean="0"/>
              <a:t>The </a:t>
            </a:r>
            <a:r>
              <a:rPr lang="en-US" sz="2400" dirty="0">
                <a:solidFill>
                  <a:srgbClr val="FF0000"/>
                </a:solidFill>
              </a:rPr>
              <a:t>generalized arc consistency </a:t>
            </a:r>
            <a:r>
              <a:rPr lang="en-US" sz="2400" dirty="0" smtClean="0">
                <a:solidFill>
                  <a:srgbClr val="FF0000"/>
                </a:solidFill>
              </a:rPr>
              <a:t>algorithm </a:t>
            </a:r>
            <a:r>
              <a:rPr lang="en-US" sz="2400" dirty="0"/>
              <a:t>makes the entire network arc consistent by considering a set of potentially inconsistent arcs, the to-do arcs, in the set </a:t>
            </a:r>
            <a:r>
              <a:rPr lang="en-US" sz="2400" dirty="0" err="1"/>
              <a:t>TDA</a:t>
            </a:r>
            <a:r>
              <a:rPr lang="en-US" sz="2400" dirty="0"/>
              <a:t>. </a:t>
            </a:r>
            <a:endParaRPr lang="en-US" sz="2400" dirty="0" smtClean="0"/>
          </a:p>
          <a:p>
            <a:pPr lvl="1">
              <a:buFont typeface="Wingdings" pitchFamily="2" charset="2"/>
              <a:buChar char="§"/>
            </a:pPr>
            <a:r>
              <a:rPr lang="en-US" sz="2400" dirty="0" err="1" smtClean="0"/>
              <a:t>TDA</a:t>
            </a:r>
            <a:r>
              <a:rPr lang="en-US" sz="2400" dirty="0" smtClean="0"/>
              <a:t> </a:t>
            </a:r>
            <a:r>
              <a:rPr lang="en-US" sz="2400" dirty="0"/>
              <a:t>initially consists of all the arcs in the graph. </a:t>
            </a:r>
            <a:endParaRPr lang="en-US" sz="2400" dirty="0" smtClean="0"/>
          </a:p>
          <a:p>
            <a:pPr lvl="1">
              <a:buFont typeface="Wingdings" pitchFamily="2" charset="2"/>
              <a:buChar char="§"/>
            </a:pPr>
            <a:r>
              <a:rPr lang="en-US" sz="2400" dirty="0" smtClean="0"/>
              <a:t>While </a:t>
            </a:r>
            <a:r>
              <a:rPr lang="en-US" sz="2400" dirty="0"/>
              <a:t>the set is not empty, an arc ⟨</a:t>
            </a:r>
            <a:r>
              <a:rPr lang="en-US" sz="2400" dirty="0" err="1"/>
              <a:t>X,c</a:t>
            </a:r>
            <a:r>
              <a:rPr lang="en-US" sz="2400" dirty="0"/>
              <a:t>⟩ is removed from the set and considered. </a:t>
            </a:r>
            <a:endParaRPr lang="en-US" sz="2400" dirty="0" smtClean="0"/>
          </a:p>
          <a:p>
            <a:pPr lvl="1">
              <a:buFont typeface="Wingdings" pitchFamily="2" charset="2"/>
              <a:buChar char="§"/>
            </a:pPr>
            <a:r>
              <a:rPr lang="en-US" sz="2400" dirty="0" smtClean="0"/>
              <a:t>If </a:t>
            </a:r>
            <a:r>
              <a:rPr lang="en-US" sz="2400" dirty="0"/>
              <a:t>the arc is not consistent, it is made consistent by pruning the domain of variable X. </a:t>
            </a:r>
            <a:endParaRPr lang="en-US" sz="2400" dirty="0" smtClean="0"/>
          </a:p>
          <a:p>
            <a:pPr lvl="1">
              <a:buFont typeface="Wingdings" pitchFamily="2" charset="2"/>
              <a:buChar char="§"/>
            </a:pPr>
            <a:r>
              <a:rPr lang="en-US" sz="2400" dirty="0" smtClean="0"/>
              <a:t>All </a:t>
            </a:r>
            <a:r>
              <a:rPr lang="en-US" sz="2400" dirty="0"/>
              <a:t>of the previously consistent arcs that could, as a result of pruning X, have become inconsistent are placed back into the set </a:t>
            </a:r>
            <a:r>
              <a:rPr lang="en-US" sz="2400" dirty="0" err="1"/>
              <a:t>TDA</a:t>
            </a:r>
            <a:r>
              <a:rPr lang="en-US" sz="2400" dirty="0"/>
              <a:t>. </a:t>
            </a:r>
            <a:endParaRPr lang="en-US" sz="2400" dirty="0" smtClean="0"/>
          </a:p>
          <a:p>
            <a:pPr lvl="1">
              <a:buFont typeface="Wingdings" pitchFamily="2" charset="2"/>
              <a:buChar char="§"/>
            </a:pPr>
            <a:r>
              <a:rPr lang="en-US" sz="2400" dirty="0" smtClean="0"/>
              <a:t>These </a:t>
            </a:r>
            <a:r>
              <a:rPr lang="en-US" sz="2400" dirty="0"/>
              <a:t>are the arcs ⟨</a:t>
            </a:r>
            <a:r>
              <a:rPr lang="en-US" sz="2400" dirty="0" err="1"/>
              <a:t>Z,c</a:t>
            </a:r>
            <a:r>
              <a:rPr lang="en-US" sz="2400" dirty="0"/>
              <a:t>'⟩, where c' is a constraint different from c that involves X, and Z is a variable involved in c' other than X.</a:t>
            </a:r>
          </a:p>
          <a:p>
            <a:endParaRPr lang="en-US" sz="28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22</a:t>
            </a:fld>
            <a:endParaRPr lang="en-US"/>
          </a:p>
        </p:txBody>
      </p:sp>
    </p:spTree>
    <p:extLst>
      <p:ext uri="{BB962C8B-B14F-4D97-AF65-F5344CB8AC3E}">
        <p14:creationId xmlns:p14="http://schemas.microsoft.com/office/powerpoint/2010/main" xmlns="" val="2894881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23</a:t>
            </a:fld>
            <a:endParaRPr lang="en-US"/>
          </a:p>
        </p:txBody>
      </p:sp>
      <p:pic>
        <p:nvPicPr>
          <p:cNvPr id="5122"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8391" t="15842" r="25919" b="9123"/>
          <a:stretch/>
        </p:blipFill>
        <p:spPr bwMode="auto">
          <a:xfrm>
            <a:off x="304800" y="76200"/>
            <a:ext cx="7909410" cy="5827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749526" y="6096000"/>
            <a:ext cx="4464684" cy="369332"/>
          </a:xfrm>
          <a:prstGeom prst="rect">
            <a:avLst/>
          </a:prstGeom>
        </p:spPr>
        <p:txBody>
          <a:bodyPr wrap="none">
            <a:spAutoFit/>
          </a:bodyPr>
          <a:lstStyle/>
          <a:p>
            <a:r>
              <a:rPr lang="en-US" dirty="0">
                <a:solidFill>
                  <a:srgbClr val="FF0000"/>
                </a:solidFill>
              </a:rPr>
              <a:t>Generalized arc consistency algorithm</a:t>
            </a:r>
          </a:p>
        </p:txBody>
      </p:sp>
    </p:spTree>
    <p:extLst>
      <p:ext uri="{BB962C8B-B14F-4D97-AF65-F5344CB8AC3E}">
        <p14:creationId xmlns:p14="http://schemas.microsoft.com/office/powerpoint/2010/main" xmlns="" val="2558229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Autofit/>
          </a:bodyPr>
          <a:lstStyle/>
          <a:p>
            <a:r>
              <a:rPr lang="en-US" sz="2400" dirty="0"/>
              <a:t>Consider applying </a:t>
            </a:r>
            <a:r>
              <a:rPr lang="en-US" sz="2400" dirty="0" err="1"/>
              <a:t>GAC</a:t>
            </a:r>
            <a:r>
              <a:rPr lang="en-US" sz="2400" dirty="0"/>
              <a:t> to the </a:t>
            </a:r>
            <a:r>
              <a:rPr lang="en-US" sz="2400" dirty="0" smtClean="0"/>
              <a:t>following scheduling problem.</a:t>
            </a:r>
          </a:p>
          <a:p>
            <a:pPr lvl="1">
              <a:buFont typeface="Wingdings" pitchFamily="2" charset="2"/>
              <a:buChar char="§"/>
            </a:pPr>
            <a:r>
              <a:rPr lang="en-US" sz="2000" dirty="0" smtClean="0"/>
              <a:t>Suppose </a:t>
            </a:r>
            <a:r>
              <a:rPr lang="en-US" sz="2000" dirty="0"/>
              <a:t>the delivery robot must carry out a number of delivery activities, a, b, c, d, and e. </a:t>
            </a:r>
            <a:endParaRPr lang="en-US" sz="2000" dirty="0" smtClean="0"/>
          </a:p>
          <a:p>
            <a:pPr lvl="1">
              <a:buFont typeface="Wingdings" pitchFamily="2" charset="2"/>
              <a:buChar char="§"/>
            </a:pPr>
            <a:r>
              <a:rPr lang="en-US" sz="2000" dirty="0" smtClean="0"/>
              <a:t>Suppose </a:t>
            </a:r>
            <a:r>
              <a:rPr lang="en-US" sz="2000" dirty="0"/>
              <a:t>that each activity happens at any of times 1, 2, 3, or 4. Let A be the variable representing the time that activity a will occur, and similarly for the other activities. The variable domains, which represent possible times for each of the deliveries, are</a:t>
            </a:r>
          </a:p>
          <a:p>
            <a:pPr lvl="2">
              <a:buFont typeface="Wingdings" pitchFamily="2" charset="2"/>
              <a:buChar char="§"/>
            </a:pPr>
            <a:r>
              <a:rPr lang="en-US" sz="1800" dirty="0" err="1" smtClean="0"/>
              <a:t>dom</a:t>
            </a:r>
            <a:r>
              <a:rPr lang="en-US" sz="1800" dirty="0" smtClean="0"/>
              <a:t>(A</a:t>
            </a:r>
            <a:r>
              <a:rPr lang="en-US" sz="1800" dirty="0"/>
              <a:t>)={1,2,3,4</a:t>
            </a:r>
            <a:r>
              <a:rPr lang="en-US" sz="1800" dirty="0" smtClean="0"/>
              <a:t>}, </a:t>
            </a:r>
            <a:r>
              <a:rPr lang="en-US" sz="1800" dirty="0" err="1" smtClean="0"/>
              <a:t>dom</a:t>
            </a:r>
            <a:r>
              <a:rPr lang="en-US" sz="1800" dirty="0" smtClean="0"/>
              <a:t>(B</a:t>
            </a:r>
            <a:r>
              <a:rPr lang="en-US" sz="1800" dirty="0"/>
              <a:t>)={1,2,3,4</a:t>
            </a:r>
            <a:r>
              <a:rPr lang="en-US" sz="1800" dirty="0" smtClean="0"/>
              <a:t>}, </a:t>
            </a:r>
            <a:r>
              <a:rPr lang="en-US" sz="1800" dirty="0" err="1" smtClean="0"/>
              <a:t>dom</a:t>
            </a:r>
            <a:r>
              <a:rPr lang="en-US" sz="1800" dirty="0" smtClean="0"/>
              <a:t>(C</a:t>
            </a:r>
            <a:r>
              <a:rPr lang="en-US" sz="1800" dirty="0"/>
              <a:t>)={1,2,3,4},</a:t>
            </a:r>
          </a:p>
          <a:p>
            <a:pPr lvl="2">
              <a:buFont typeface="Wingdings" pitchFamily="2" charset="2"/>
              <a:buChar char="§"/>
            </a:pPr>
            <a:r>
              <a:rPr lang="en-US" sz="1800" dirty="0" err="1"/>
              <a:t>dom</a:t>
            </a:r>
            <a:r>
              <a:rPr lang="en-US" sz="1800" dirty="0"/>
              <a:t>(D)={1,2,3,4</a:t>
            </a:r>
            <a:r>
              <a:rPr lang="en-US" sz="1800" dirty="0" smtClean="0"/>
              <a:t>}, </a:t>
            </a:r>
            <a:r>
              <a:rPr lang="en-US" sz="1800" dirty="0" err="1" smtClean="0"/>
              <a:t>dom</a:t>
            </a:r>
            <a:r>
              <a:rPr lang="en-US" sz="1800" dirty="0" smtClean="0"/>
              <a:t>(E</a:t>
            </a:r>
            <a:r>
              <a:rPr lang="en-US" sz="1800" dirty="0"/>
              <a:t>)={1,2,3,4}.</a:t>
            </a:r>
          </a:p>
          <a:p>
            <a:pPr lvl="1">
              <a:buFont typeface="Wingdings" pitchFamily="2" charset="2"/>
              <a:buChar char="§"/>
            </a:pPr>
            <a:r>
              <a:rPr lang="en-US" sz="2000" dirty="0"/>
              <a:t>Suppose the following constraints must be satisfied:</a:t>
            </a:r>
          </a:p>
          <a:p>
            <a:pPr lvl="2">
              <a:buFont typeface="Wingdings" pitchFamily="2" charset="2"/>
              <a:buChar char="§"/>
            </a:pPr>
            <a:r>
              <a:rPr lang="en-US" sz="1800" dirty="0"/>
              <a:t>{(B≠3), (C≠2), (</a:t>
            </a:r>
            <a:r>
              <a:rPr lang="en-US" sz="1800" dirty="0" err="1"/>
              <a:t>A≠B</a:t>
            </a:r>
            <a:r>
              <a:rPr lang="en-US" sz="1800" dirty="0"/>
              <a:t>), ( </a:t>
            </a:r>
            <a:r>
              <a:rPr lang="en-US" sz="1800" dirty="0" err="1"/>
              <a:t>B≠C</a:t>
            </a:r>
            <a:r>
              <a:rPr lang="en-US" sz="1800" dirty="0"/>
              <a:t>), (C&lt;D), (A=D),</a:t>
            </a:r>
          </a:p>
          <a:p>
            <a:pPr lvl="2">
              <a:buFont typeface="Wingdings" pitchFamily="2" charset="2"/>
              <a:buChar char="§"/>
            </a:pPr>
            <a:r>
              <a:rPr lang="en-US" sz="1800" dirty="0"/>
              <a:t>(E&lt;A), (E&lt;B), (E&lt;C), (E&lt;D), ( </a:t>
            </a:r>
            <a:r>
              <a:rPr lang="en-US" sz="1800" dirty="0" err="1"/>
              <a:t>B≠D</a:t>
            </a:r>
            <a:r>
              <a:rPr lang="en-US" sz="1800" dirty="0"/>
              <a:t>)}</a:t>
            </a:r>
          </a:p>
          <a:p>
            <a:pPr lvl="1">
              <a:buFont typeface="Wingdings" pitchFamily="2" charset="2"/>
              <a:buChar char="§"/>
            </a:pPr>
            <a:r>
              <a:rPr lang="en-US" sz="2000" dirty="0"/>
              <a:t>The aim is to find a model, an assignment of a value to each variable, such that all the constraints are satisfied.</a:t>
            </a:r>
            <a:endParaRPr lang="en-US" sz="16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24</a:t>
            </a:fld>
            <a:endParaRPr lang="en-US"/>
          </a:p>
        </p:txBody>
      </p:sp>
    </p:spTree>
    <p:extLst>
      <p:ext uri="{BB962C8B-B14F-4D97-AF65-F5344CB8AC3E}">
        <p14:creationId xmlns:p14="http://schemas.microsoft.com/office/powerpoint/2010/main" xmlns="" val="795684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686800" cy="6400800"/>
          </a:xfrm>
        </p:spPr>
        <p:txBody>
          <a:bodyPr>
            <a:noAutofit/>
          </a:bodyPr>
          <a:lstStyle/>
          <a:p>
            <a:r>
              <a:rPr lang="en-US" sz="2400" dirty="0"/>
              <a:t>The network shown </a:t>
            </a:r>
            <a:r>
              <a:rPr lang="en-US" sz="2400" dirty="0" smtClean="0"/>
              <a:t>here </a:t>
            </a:r>
            <a:r>
              <a:rPr lang="en-US" sz="2400" dirty="0"/>
              <a:t>has already been made domain consistent </a:t>
            </a:r>
            <a:endParaRPr lang="en-US" sz="2400" dirty="0" smtClean="0"/>
          </a:p>
          <a:p>
            <a:pPr lvl="1"/>
            <a:r>
              <a:rPr lang="en-US" sz="2000" dirty="0" smtClean="0"/>
              <a:t>The </a:t>
            </a:r>
            <a:r>
              <a:rPr lang="en-US" sz="2000" dirty="0"/>
              <a:t>value 3 has been removed from the domain of B and 2 has been removed from the domain of </a:t>
            </a:r>
            <a:r>
              <a:rPr lang="en-US" sz="2000" dirty="0" smtClean="0"/>
              <a:t>C.</a:t>
            </a:r>
          </a:p>
        </p:txBody>
      </p:sp>
      <p:sp>
        <p:nvSpPr>
          <p:cNvPr id="4" name="Slide Number Placeholder 3"/>
          <p:cNvSpPr>
            <a:spLocks noGrp="1"/>
          </p:cNvSpPr>
          <p:nvPr>
            <p:ph type="sldNum" sz="quarter" idx="12"/>
          </p:nvPr>
        </p:nvSpPr>
        <p:spPr/>
        <p:txBody>
          <a:bodyPr/>
          <a:lstStyle/>
          <a:p>
            <a:fld id="{B1DB1205-1AA5-4776-9BEC-4E5ECA50DD3C}" type="slidenum">
              <a:rPr lang="en-US" smtClean="0"/>
              <a:pPr/>
              <a:t>25</a:t>
            </a:fld>
            <a:endParaRPr lang="en-US"/>
          </a:p>
        </p:txBody>
      </p:sp>
      <p:pic>
        <p:nvPicPr>
          <p:cNvPr id="1026" name="Picture 2" descr="figures/ch04/ConstraintNetwork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1752600"/>
            <a:ext cx="5990492" cy="46956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9450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686800" cy="6400800"/>
          </a:xfrm>
        </p:spPr>
        <p:txBody>
          <a:bodyPr>
            <a:noAutofit/>
          </a:bodyPr>
          <a:lstStyle/>
          <a:p>
            <a:r>
              <a:rPr lang="en-US" sz="2000" dirty="0" smtClean="0"/>
              <a:t>Suppose </a:t>
            </a:r>
            <a:r>
              <a:rPr lang="en-US" sz="2000" dirty="0"/>
              <a:t>arc ⟨</a:t>
            </a:r>
            <a:r>
              <a:rPr lang="en-US" sz="2000" dirty="0" err="1"/>
              <a:t>D,C</a:t>
            </a:r>
            <a:r>
              <a:rPr lang="en-US" sz="2000" dirty="0"/>
              <a:t>&lt;D⟩ is considered first. </a:t>
            </a:r>
            <a:endParaRPr lang="en-US" sz="2000" dirty="0" smtClean="0"/>
          </a:p>
          <a:p>
            <a:pPr lvl="1">
              <a:buFont typeface="Wingdings" pitchFamily="2" charset="2"/>
              <a:buChar char="§"/>
            </a:pPr>
            <a:r>
              <a:rPr lang="en-US" sz="1800" dirty="0" smtClean="0"/>
              <a:t>The </a:t>
            </a:r>
            <a:r>
              <a:rPr lang="en-US" sz="1800" dirty="0"/>
              <a:t>arc is not arc consistent because D=1 is not consistent with any value in DC, so 1 is deleted from </a:t>
            </a:r>
            <a:r>
              <a:rPr lang="en-US" sz="1800" dirty="0" err="1" smtClean="0"/>
              <a:t>dom</a:t>
            </a:r>
            <a:r>
              <a:rPr lang="en-US" sz="1800" dirty="0" smtClean="0"/>
              <a:t> D</a:t>
            </a:r>
            <a:r>
              <a:rPr lang="en-US" sz="1800" dirty="0"/>
              <a:t>. </a:t>
            </a:r>
            <a:endParaRPr lang="en-US" sz="1800" dirty="0" smtClean="0"/>
          </a:p>
          <a:p>
            <a:pPr lvl="1">
              <a:buFont typeface="Wingdings" pitchFamily="2" charset="2"/>
              <a:buChar char="§"/>
            </a:pPr>
            <a:r>
              <a:rPr lang="en-US" sz="1800" dirty="0" smtClean="0"/>
              <a:t>Dom D </a:t>
            </a:r>
            <a:r>
              <a:rPr lang="en-US" sz="1800" dirty="0"/>
              <a:t>becomes {2,3,4} and arcs ⟨A,A=D⟩,⟨B,B≠D⟩, and ⟨E,E&lt;D⟩ could be added to TDA but they are on it already</a:t>
            </a:r>
            <a:r>
              <a:rPr lang="en-US" sz="1800" dirty="0" smtClean="0"/>
              <a:t>.</a:t>
            </a:r>
          </a:p>
          <a:p>
            <a:pPr lvl="1">
              <a:buFont typeface="Wingdings" pitchFamily="2" charset="2"/>
              <a:buChar char="§"/>
            </a:pPr>
            <a:r>
              <a:rPr lang="en-US" sz="1800" dirty="0"/>
              <a:t>Suppose arc ⟨C,E&lt;C⟩ is considered next; then </a:t>
            </a:r>
            <a:r>
              <a:rPr lang="en-US" sz="1800" dirty="0" err="1" smtClean="0"/>
              <a:t>dom</a:t>
            </a:r>
            <a:r>
              <a:rPr lang="en-US" sz="1800" dirty="0" smtClean="0"/>
              <a:t> C </a:t>
            </a:r>
            <a:r>
              <a:rPr lang="en-US" sz="1800" dirty="0"/>
              <a:t>is reduced to {3,4} and arc ⟨D,C&lt;D⟩ goes back into the TDA set to be reconsidered</a:t>
            </a:r>
            <a:r>
              <a:rPr lang="en-US" sz="1800" dirty="0" smtClean="0"/>
              <a:t>.</a:t>
            </a:r>
          </a:p>
          <a:p>
            <a:pPr lvl="1">
              <a:buFont typeface="Wingdings" pitchFamily="2" charset="2"/>
              <a:buChar char="§"/>
            </a:pPr>
            <a:r>
              <a:rPr lang="en-US" sz="1800" dirty="0"/>
              <a:t>Suppose arc ⟨D,C&lt;D⟩ is next; then </a:t>
            </a:r>
            <a:r>
              <a:rPr lang="en-US" sz="1800" dirty="0" err="1" smtClean="0"/>
              <a:t>dom</a:t>
            </a:r>
            <a:r>
              <a:rPr lang="en-US" sz="1800" dirty="0" smtClean="0"/>
              <a:t> D </a:t>
            </a:r>
            <a:r>
              <a:rPr lang="en-US" sz="1800" dirty="0"/>
              <a:t>is further reduced to the singleton {4}. </a:t>
            </a:r>
            <a:endParaRPr lang="en-US" sz="1800" dirty="0" smtClean="0"/>
          </a:p>
          <a:p>
            <a:pPr lvl="1">
              <a:buFont typeface="Wingdings" pitchFamily="2" charset="2"/>
              <a:buChar char="§"/>
            </a:pPr>
            <a:r>
              <a:rPr lang="en-US" sz="1800" dirty="0" smtClean="0"/>
              <a:t>Processing </a:t>
            </a:r>
            <a:r>
              <a:rPr lang="en-US" sz="1800" dirty="0"/>
              <a:t>arc ⟨C,C&lt;D⟩ prunes </a:t>
            </a:r>
            <a:r>
              <a:rPr lang="en-US" sz="1800" dirty="0" err="1" smtClean="0"/>
              <a:t>dom</a:t>
            </a:r>
            <a:r>
              <a:rPr lang="en-US" sz="1800" dirty="0" smtClean="0"/>
              <a:t> C </a:t>
            </a:r>
            <a:r>
              <a:rPr lang="en-US" sz="1800" dirty="0"/>
              <a:t>to {3}. </a:t>
            </a:r>
            <a:endParaRPr lang="en-US" sz="1800" dirty="0" smtClean="0"/>
          </a:p>
          <a:p>
            <a:pPr lvl="1">
              <a:buFont typeface="Wingdings" pitchFamily="2" charset="2"/>
              <a:buChar char="§"/>
            </a:pPr>
            <a:r>
              <a:rPr lang="en-US" sz="1800" dirty="0" smtClean="0"/>
              <a:t>Making </a:t>
            </a:r>
            <a:r>
              <a:rPr lang="en-US" sz="1800" dirty="0"/>
              <a:t>arc ⟨A,A=D⟩ consistent reduces </a:t>
            </a:r>
            <a:r>
              <a:rPr lang="en-US" sz="1800" dirty="0" err="1" smtClean="0"/>
              <a:t>dom</a:t>
            </a:r>
            <a:r>
              <a:rPr lang="en-US" sz="1800" dirty="0" smtClean="0"/>
              <a:t> A </a:t>
            </a:r>
            <a:r>
              <a:rPr lang="en-US" sz="1800" dirty="0"/>
              <a:t>to {4}. </a:t>
            </a:r>
            <a:endParaRPr lang="en-US" sz="1800" dirty="0" smtClean="0"/>
          </a:p>
          <a:p>
            <a:pPr lvl="1">
              <a:buFont typeface="Wingdings" pitchFamily="2" charset="2"/>
              <a:buChar char="§"/>
            </a:pPr>
            <a:r>
              <a:rPr lang="en-US" sz="1800" dirty="0" smtClean="0"/>
              <a:t>Processing </a:t>
            </a:r>
            <a:r>
              <a:rPr lang="en-US" sz="1800" dirty="0"/>
              <a:t>⟨B,B≠D⟩ reduces </a:t>
            </a:r>
            <a:r>
              <a:rPr lang="en-US" sz="1800" dirty="0" err="1" smtClean="0"/>
              <a:t>dom</a:t>
            </a:r>
            <a:r>
              <a:rPr lang="en-US" sz="1800" dirty="0" smtClean="0"/>
              <a:t> B </a:t>
            </a:r>
            <a:r>
              <a:rPr lang="en-US" sz="1800" dirty="0"/>
              <a:t>to {1,2}. </a:t>
            </a:r>
            <a:endParaRPr lang="en-US" sz="1800" dirty="0" smtClean="0"/>
          </a:p>
          <a:p>
            <a:pPr lvl="1">
              <a:buFont typeface="Wingdings" pitchFamily="2" charset="2"/>
              <a:buChar char="§"/>
            </a:pPr>
            <a:r>
              <a:rPr lang="en-US" sz="1800" dirty="0" smtClean="0"/>
              <a:t>Then </a:t>
            </a:r>
            <a:r>
              <a:rPr lang="en-US" sz="1800" dirty="0"/>
              <a:t>arc ⟨B,E&lt;B⟩ reduces </a:t>
            </a:r>
            <a:r>
              <a:rPr lang="en-US" sz="1800" dirty="0" err="1" smtClean="0"/>
              <a:t>dom</a:t>
            </a:r>
            <a:r>
              <a:rPr lang="en-US" sz="1800" dirty="0" smtClean="0"/>
              <a:t> </a:t>
            </a:r>
            <a:r>
              <a:rPr lang="en-US" sz="1800" dirty="0" smtClean="0"/>
              <a:t>B </a:t>
            </a:r>
            <a:r>
              <a:rPr lang="en-US" sz="1800" dirty="0"/>
              <a:t>to {2}. </a:t>
            </a:r>
            <a:endParaRPr lang="en-US" sz="1800" dirty="0" smtClean="0"/>
          </a:p>
          <a:p>
            <a:pPr lvl="1">
              <a:buFont typeface="Wingdings" pitchFamily="2" charset="2"/>
              <a:buChar char="§"/>
            </a:pPr>
            <a:r>
              <a:rPr lang="en-US" sz="1800" dirty="0" smtClean="0"/>
              <a:t>Finally</a:t>
            </a:r>
            <a:r>
              <a:rPr lang="en-US" sz="1800" dirty="0"/>
              <a:t>, arc ⟨E,E&lt;B⟩ reduces </a:t>
            </a:r>
            <a:r>
              <a:rPr lang="en-US" sz="1800" dirty="0" err="1" smtClean="0"/>
              <a:t>dom</a:t>
            </a:r>
            <a:r>
              <a:rPr lang="en-US" sz="1800" dirty="0" smtClean="0"/>
              <a:t> E </a:t>
            </a:r>
            <a:r>
              <a:rPr lang="en-US" sz="1800" dirty="0"/>
              <a:t>to {1}. </a:t>
            </a:r>
            <a:endParaRPr lang="en-US" sz="1800" dirty="0" smtClean="0"/>
          </a:p>
          <a:p>
            <a:r>
              <a:rPr lang="en-US" sz="2200" dirty="0" smtClean="0"/>
              <a:t>All </a:t>
            </a:r>
            <a:r>
              <a:rPr lang="en-US" sz="2200" dirty="0"/>
              <a:t>arcs remaining in the queue are consistent, and so the algorithm terminates with the </a:t>
            </a:r>
            <a:r>
              <a:rPr lang="en-US" sz="2200" dirty="0" err="1"/>
              <a:t>TDA</a:t>
            </a:r>
            <a:r>
              <a:rPr lang="en-US" sz="2200" dirty="0"/>
              <a:t> set empty. The set of reduced variable domains is returned. In this case, the domains all have size 1 and there is a unique solution: A=4, B=2, C=3, D=4, E=1.</a:t>
            </a:r>
          </a:p>
          <a:p>
            <a:pPr lvl="1"/>
            <a:endParaRPr lang="en-US" sz="11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26</a:t>
            </a:fld>
            <a:endParaRPr lang="en-US"/>
          </a:p>
        </p:txBody>
      </p:sp>
    </p:spTree>
    <p:extLst>
      <p:ext uri="{BB962C8B-B14F-4D97-AF65-F5344CB8AC3E}">
        <p14:creationId xmlns:p14="http://schemas.microsoft.com/office/powerpoint/2010/main" xmlns="" val="2976274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Autofit/>
          </a:bodyPr>
          <a:lstStyle/>
          <a:p>
            <a:r>
              <a:rPr lang="en-US" sz="2400" dirty="0"/>
              <a:t>Regardless of the order in which the arcs are considered, the algorithm will terminate with the same result, namely, an arc-consistent network and the same set of reduced domains. </a:t>
            </a:r>
            <a:endParaRPr lang="en-US" sz="2400" dirty="0" smtClean="0"/>
          </a:p>
          <a:p>
            <a:r>
              <a:rPr lang="en-US" sz="2400" dirty="0" smtClean="0"/>
              <a:t>Three </a:t>
            </a:r>
            <a:r>
              <a:rPr lang="en-US" sz="2400" dirty="0"/>
              <a:t>cases are possible, depending on the state of the network upon termination:</a:t>
            </a:r>
          </a:p>
          <a:p>
            <a:pPr lvl="1">
              <a:buFont typeface="Wingdings" pitchFamily="2" charset="2"/>
              <a:buChar char="§"/>
            </a:pPr>
            <a:r>
              <a:rPr lang="en-US" sz="2000" dirty="0">
                <a:solidFill>
                  <a:srgbClr val="FF0000"/>
                </a:solidFill>
              </a:rPr>
              <a:t>In the first case</a:t>
            </a:r>
            <a:r>
              <a:rPr lang="en-US" sz="2000" dirty="0"/>
              <a:t>, one domain is empty, indicating there is no solution to the </a:t>
            </a:r>
            <a:r>
              <a:rPr lang="en-US" sz="2000" dirty="0" err="1"/>
              <a:t>CSP</a:t>
            </a:r>
            <a:r>
              <a:rPr lang="en-US" sz="2000" dirty="0"/>
              <a:t>. Note that, as soon as any one domain becomes empty, all the domains of connected nodes will become empty before the algorithm terminates.</a:t>
            </a:r>
          </a:p>
          <a:p>
            <a:pPr lvl="1">
              <a:buFont typeface="Wingdings" pitchFamily="2" charset="2"/>
              <a:buChar char="§"/>
            </a:pPr>
            <a:r>
              <a:rPr lang="en-US" sz="2000" dirty="0">
                <a:solidFill>
                  <a:srgbClr val="FF0000"/>
                </a:solidFill>
              </a:rPr>
              <a:t>In the second case</a:t>
            </a:r>
            <a:r>
              <a:rPr lang="en-US" sz="2000" dirty="0"/>
              <a:t>, each domain has a singleton value, indicating that there is a unique solution to the </a:t>
            </a:r>
            <a:r>
              <a:rPr lang="en-US" sz="2000" dirty="0" err="1" smtClean="0"/>
              <a:t>CSP</a:t>
            </a:r>
            <a:r>
              <a:rPr lang="en-US" sz="2000" dirty="0" smtClean="0"/>
              <a:t>.</a:t>
            </a:r>
          </a:p>
          <a:p>
            <a:pPr lvl="1">
              <a:buFont typeface="Wingdings" pitchFamily="2" charset="2"/>
              <a:buChar char="§"/>
            </a:pPr>
            <a:r>
              <a:rPr lang="en-US" sz="2000" dirty="0" smtClean="0">
                <a:solidFill>
                  <a:srgbClr val="FF0000"/>
                </a:solidFill>
              </a:rPr>
              <a:t>In </a:t>
            </a:r>
            <a:r>
              <a:rPr lang="en-US" sz="2000" dirty="0">
                <a:solidFill>
                  <a:srgbClr val="FF0000"/>
                </a:solidFill>
              </a:rPr>
              <a:t>the third case</a:t>
            </a:r>
            <a:r>
              <a:rPr lang="en-US" sz="2000" dirty="0"/>
              <a:t>, every domain is non-empty and at least one has multiple values left in it. In this case, we do not know whether there is a solution or what the solutions look like. We require some other methods to solve the problem; some such methods are explored in the following sections.</a:t>
            </a:r>
          </a:p>
        </p:txBody>
      </p:sp>
      <p:sp>
        <p:nvSpPr>
          <p:cNvPr id="4" name="Slide Number Placeholder 3"/>
          <p:cNvSpPr>
            <a:spLocks noGrp="1"/>
          </p:cNvSpPr>
          <p:nvPr>
            <p:ph type="sldNum" sz="quarter" idx="12"/>
          </p:nvPr>
        </p:nvSpPr>
        <p:spPr/>
        <p:txBody>
          <a:bodyPr/>
          <a:lstStyle/>
          <a:p>
            <a:fld id="{B1DB1205-1AA5-4776-9BEC-4E5ECA50DD3C}" type="slidenum">
              <a:rPr lang="en-US" smtClean="0"/>
              <a:pPr/>
              <a:t>27</a:t>
            </a:fld>
            <a:endParaRPr lang="en-US"/>
          </a:p>
        </p:txBody>
      </p:sp>
    </p:spTree>
    <p:extLst>
      <p:ext uri="{BB962C8B-B14F-4D97-AF65-F5344CB8AC3E}">
        <p14:creationId xmlns:p14="http://schemas.microsoft.com/office/powerpoint/2010/main" xmlns="" val="4247826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Autofit/>
          </a:bodyPr>
          <a:lstStyle/>
          <a:p>
            <a:r>
              <a:rPr lang="en-US" sz="2400" dirty="0" smtClean="0"/>
              <a:t>The idea behind </a:t>
            </a:r>
            <a:r>
              <a:rPr lang="en-US" sz="2400" dirty="0" smtClean="0">
                <a:solidFill>
                  <a:srgbClr val="FF0000"/>
                </a:solidFill>
              </a:rPr>
              <a:t>Domain </a:t>
            </a:r>
            <a:r>
              <a:rPr lang="en-US" sz="2400" dirty="0">
                <a:solidFill>
                  <a:srgbClr val="FF0000"/>
                </a:solidFill>
              </a:rPr>
              <a:t>splitting </a:t>
            </a:r>
            <a:r>
              <a:rPr lang="en-US" sz="2400" dirty="0"/>
              <a:t>or </a:t>
            </a:r>
            <a:r>
              <a:rPr lang="en-US" sz="2400" dirty="0" smtClean="0">
                <a:solidFill>
                  <a:srgbClr val="FF0000"/>
                </a:solidFill>
              </a:rPr>
              <a:t>Case analysis </a:t>
            </a:r>
            <a:r>
              <a:rPr lang="en-US" sz="2400" dirty="0"/>
              <a:t>is to split a problem into a number of disjoint cases and solve each case separately. </a:t>
            </a:r>
            <a:endParaRPr lang="en-US" sz="2400" dirty="0" smtClean="0"/>
          </a:p>
          <a:p>
            <a:pPr lvl="1">
              <a:buFont typeface="Wingdings" pitchFamily="2" charset="2"/>
              <a:buChar char="§"/>
            </a:pPr>
            <a:r>
              <a:rPr lang="en-US" sz="2000" dirty="0" smtClean="0"/>
              <a:t>The </a:t>
            </a:r>
            <a:r>
              <a:rPr lang="en-US" sz="2000" dirty="0"/>
              <a:t>set of all solutions to the initial problem is the union of the solutions to each case</a:t>
            </a:r>
            <a:r>
              <a:rPr lang="en-US" sz="2000" dirty="0" smtClean="0"/>
              <a:t>.</a:t>
            </a:r>
          </a:p>
          <a:p>
            <a:pPr lvl="1">
              <a:buFont typeface="Wingdings" pitchFamily="2" charset="2"/>
              <a:buChar char="§"/>
            </a:pPr>
            <a:r>
              <a:rPr lang="en-US" sz="2000" dirty="0"/>
              <a:t>This method </a:t>
            </a:r>
            <a:r>
              <a:rPr lang="en-US" sz="2000" dirty="0" smtClean="0"/>
              <a:t>simplifying </a:t>
            </a:r>
            <a:r>
              <a:rPr lang="en-US" sz="2000" dirty="0"/>
              <a:t>the </a:t>
            </a:r>
            <a:r>
              <a:rPr lang="en-US" sz="2000" dirty="0" smtClean="0"/>
              <a:t>network.</a:t>
            </a:r>
          </a:p>
          <a:p>
            <a:pPr lvl="1"/>
            <a:endParaRPr lang="en-US" sz="2000" dirty="0"/>
          </a:p>
          <a:p>
            <a:r>
              <a:rPr lang="en-US" sz="2400" dirty="0"/>
              <a:t>One effective way to solve a </a:t>
            </a:r>
            <a:r>
              <a:rPr lang="en-US" sz="2400" dirty="0" err="1"/>
              <a:t>CSP</a:t>
            </a:r>
            <a:r>
              <a:rPr lang="en-US" sz="2400" dirty="0"/>
              <a:t> is to use arc consistency to simplify the network before each step of domain splitting. </a:t>
            </a:r>
            <a:endParaRPr lang="en-US" sz="2400" dirty="0" smtClean="0"/>
          </a:p>
          <a:p>
            <a:r>
              <a:rPr lang="en-US" sz="2400" dirty="0" smtClean="0"/>
              <a:t>To </a:t>
            </a:r>
            <a:r>
              <a:rPr lang="en-US" sz="2400" dirty="0"/>
              <a:t>solve a problem,</a:t>
            </a:r>
          </a:p>
          <a:p>
            <a:pPr lvl="1">
              <a:buFont typeface="Wingdings" pitchFamily="2" charset="2"/>
              <a:buChar char="§"/>
            </a:pPr>
            <a:r>
              <a:rPr lang="en-US" sz="2000" dirty="0" smtClean="0"/>
              <a:t>Simplify </a:t>
            </a:r>
            <a:r>
              <a:rPr lang="en-US" sz="2000" dirty="0"/>
              <a:t>the problem using arc consistency; and,</a:t>
            </a:r>
          </a:p>
          <a:p>
            <a:pPr lvl="1">
              <a:buFont typeface="Wingdings" pitchFamily="2" charset="2"/>
              <a:buChar char="§"/>
            </a:pPr>
            <a:r>
              <a:rPr lang="en-US" sz="2000" dirty="0" smtClean="0"/>
              <a:t>If </a:t>
            </a:r>
            <a:r>
              <a:rPr lang="en-US" sz="2000" dirty="0"/>
              <a:t>the problem is not solved, select a variable whose domain has more than one element, split it, and recursively solve each case.</a:t>
            </a:r>
          </a:p>
        </p:txBody>
      </p:sp>
      <p:sp>
        <p:nvSpPr>
          <p:cNvPr id="4" name="Slide Number Placeholder 3"/>
          <p:cNvSpPr>
            <a:spLocks noGrp="1"/>
          </p:cNvSpPr>
          <p:nvPr>
            <p:ph type="sldNum" sz="quarter" idx="12"/>
          </p:nvPr>
        </p:nvSpPr>
        <p:spPr/>
        <p:txBody>
          <a:bodyPr/>
          <a:lstStyle/>
          <a:p>
            <a:fld id="{B1DB1205-1AA5-4776-9BEC-4E5ECA50DD3C}" type="slidenum">
              <a:rPr lang="en-US" smtClean="0"/>
              <a:pPr/>
              <a:t>28</a:t>
            </a:fld>
            <a:endParaRPr lang="en-US"/>
          </a:p>
        </p:txBody>
      </p:sp>
    </p:spTree>
    <p:extLst>
      <p:ext uri="{BB962C8B-B14F-4D97-AF65-F5344CB8AC3E}">
        <p14:creationId xmlns:p14="http://schemas.microsoft.com/office/powerpoint/2010/main" xmlns="" val="698090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Autofit/>
          </a:bodyPr>
          <a:lstStyle/>
          <a:p>
            <a:r>
              <a:rPr lang="en-US" sz="2400" dirty="0"/>
              <a:t>A fundamental idea in AI is to exploit structure in a domain. </a:t>
            </a:r>
            <a:r>
              <a:rPr lang="en-US" sz="2400" dirty="0" smtClean="0"/>
              <a:t>One </a:t>
            </a:r>
            <a:r>
              <a:rPr lang="en-US" sz="2400" dirty="0"/>
              <a:t>form of structure for </a:t>
            </a:r>
            <a:r>
              <a:rPr lang="en-US" sz="2400" dirty="0" err="1"/>
              <a:t>CSPs</a:t>
            </a:r>
            <a:r>
              <a:rPr lang="en-US" sz="2400" dirty="0"/>
              <a:t> arises from the exploitation of aspects of restricted classes of variables and constraints. </a:t>
            </a:r>
            <a:endParaRPr lang="en-US" sz="2400" dirty="0" smtClean="0"/>
          </a:p>
          <a:p>
            <a:r>
              <a:rPr lang="en-US" sz="2400" dirty="0" smtClean="0"/>
              <a:t>This class </a:t>
            </a:r>
            <a:r>
              <a:rPr lang="en-US" sz="2400" dirty="0"/>
              <a:t>is the class of </a:t>
            </a:r>
            <a:r>
              <a:rPr lang="en-US" sz="2400" dirty="0">
                <a:solidFill>
                  <a:srgbClr val="FF0000"/>
                </a:solidFill>
              </a:rPr>
              <a:t>propositional </a:t>
            </a:r>
            <a:r>
              <a:rPr lang="en-US" sz="2400" dirty="0" err="1">
                <a:solidFill>
                  <a:srgbClr val="FF0000"/>
                </a:solidFill>
              </a:rPr>
              <a:t>satisfiability</a:t>
            </a:r>
            <a:r>
              <a:rPr lang="en-US" sz="2400" dirty="0">
                <a:solidFill>
                  <a:srgbClr val="FF0000"/>
                </a:solidFill>
              </a:rPr>
              <a:t> </a:t>
            </a:r>
            <a:r>
              <a:rPr lang="en-US" sz="2400" dirty="0"/>
              <a:t>problems. </a:t>
            </a:r>
            <a:endParaRPr lang="en-US" sz="2400" dirty="0" smtClean="0"/>
          </a:p>
          <a:p>
            <a:pPr lvl="1">
              <a:buFont typeface="Wingdings" pitchFamily="2" charset="2"/>
              <a:buChar char="§"/>
            </a:pPr>
            <a:r>
              <a:rPr lang="en-US" sz="2000" dirty="0" smtClean="0"/>
              <a:t>These </a:t>
            </a:r>
            <a:r>
              <a:rPr lang="en-US" sz="1600" dirty="0"/>
              <a:t>problems are characterized </a:t>
            </a:r>
            <a:r>
              <a:rPr lang="en-US" sz="1600" dirty="0" smtClean="0"/>
              <a:t>by:</a:t>
            </a:r>
          </a:p>
          <a:p>
            <a:pPr lvl="2"/>
            <a:r>
              <a:rPr lang="en-US" sz="1600" dirty="0">
                <a:solidFill>
                  <a:srgbClr val="FF0000"/>
                </a:solidFill>
              </a:rPr>
              <a:t>Boolean </a:t>
            </a:r>
            <a:r>
              <a:rPr lang="en-US" sz="1600" dirty="0" smtClean="0">
                <a:solidFill>
                  <a:srgbClr val="FF0000"/>
                </a:solidFill>
              </a:rPr>
              <a:t>variables</a:t>
            </a:r>
            <a:r>
              <a:rPr lang="en-US" sz="1600" dirty="0" smtClean="0"/>
              <a:t> </a:t>
            </a:r>
            <a:r>
              <a:rPr lang="en-US" sz="1600" dirty="0"/>
              <a:t>is a variable with domain {</a:t>
            </a:r>
            <a:r>
              <a:rPr lang="en-US" sz="1600" dirty="0" err="1"/>
              <a:t>true,false</a:t>
            </a:r>
            <a:r>
              <a:rPr lang="en-US" sz="1600" dirty="0"/>
              <a:t>}. Given a Boolean variable Happy, the proposition happy means Happy=true, and ¬happy means Happy=false.</a:t>
            </a:r>
          </a:p>
          <a:p>
            <a:pPr lvl="2"/>
            <a:r>
              <a:rPr lang="en-US" sz="1600" dirty="0" smtClean="0">
                <a:solidFill>
                  <a:srgbClr val="FF0000"/>
                </a:solidFill>
              </a:rPr>
              <a:t>Clausal constraints</a:t>
            </a:r>
            <a:r>
              <a:rPr lang="en-US" sz="1600" dirty="0" smtClean="0"/>
              <a:t> </a:t>
            </a:r>
            <a:r>
              <a:rPr lang="en-US" sz="1600" dirty="0"/>
              <a:t>is an expression of the form l1∨ l2 ∨ ...∨ </a:t>
            </a:r>
            <a:r>
              <a:rPr lang="en-US" sz="1600" dirty="0" err="1"/>
              <a:t>lk</a:t>
            </a:r>
            <a:r>
              <a:rPr lang="en-US" sz="1600" dirty="0"/>
              <a:t>, where each li is a literal. A literal is an assignment of a value to a Boolean variable. A clause is satisfied, or true, in a possible world if and only if at least one of the literals that makes up the clause is true in that </a:t>
            </a:r>
            <a:r>
              <a:rPr lang="en-US" sz="1600" dirty="0" smtClean="0"/>
              <a:t>possible </a:t>
            </a:r>
            <a:r>
              <a:rPr lang="en-US" sz="1600" dirty="0"/>
              <a:t>world</a:t>
            </a:r>
            <a:r>
              <a:rPr lang="en-US" sz="1600" dirty="0" smtClean="0"/>
              <a:t>.</a:t>
            </a:r>
          </a:p>
          <a:p>
            <a:pPr lvl="2"/>
            <a:endParaRPr lang="en-US" sz="1400" dirty="0" smtClean="0"/>
          </a:p>
          <a:p>
            <a:pPr lvl="1">
              <a:buFont typeface="Wingdings" pitchFamily="2" charset="2"/>
              <a:buChar char="§"/>
            </a:pPr>
            <a:r>
              <a:rPr lang="en-US" sz="1800" dirty="0">
                <a:solidFill>
                  <a:srgbClr val="FF0000"/>
                </a:solidFill>
              </a:rPr>
              <a:t>For example</a:t>
            </a:r>
            <a:r>
              <a:rPr lang="en-US" sz="1800" dirty="0"/>
              <a:t>, the clause happy ∨ sad ∨ ¬living is a constraint among the variables Happy, Sad, and Living, which is true if Happy has value true, Sad has value true, or Living has value false.</a:t>
            </a:r>
          </a:p>
          <a:p>
            <a:pPr lvl="1"/>
            <a:endParaRPr lang="en-US" sz="16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29</a:t>
            </a:fld>
            <a:endParaRPr lang="en-US"/>
          </a:p>
        </p:txBody>
      </p:sp>
    </p:spTree>
    <p:extLst>
      <p:ext uri="{BB962C8B-B14F-4D97-AF65-F5344CB8AC3E}">
        <p14:creationId xmlns:p14="http://schemas.microsoft.com/office/powerpoint/2010/main" xmlns="" val="64941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For any practical problem, an agent </a:t>
            </a:r>
            <a:r>
              <a:rPr lang="en-US" sz="2800" dirty="0">
                <a:solidFill>
                  <a:srgbClr val="FF0000"/>
                </a:solidFill>
              </a:rPr>
              <a:t>cannot</a:t>
            </a:r>
            <a:r>
              <a:rPr lang="en-US" sz="2800" dirty="0"/>
              <a:t> reason in terms of </a:t>
            </a:r>
            <a:r>
              <a:rPr lang="en-US" sz="2800" dirty="0" smtClean="0"/>
              <a:t>states. There </a:t>
            </a:r>
            <a:r>
              <a:rPr lang="en-US" sz="2800" dirty="0"/>
              <a:t>are simply too many of them. </a:t>
            </a:r>
            <a:endParaRPr lang="en-US" sz="2800" dirty="0" smtClean="0"/>
          </a:p>
          <a:p>
            <a:r>
              <a:rPr lang="en-US" sz="2800" dirty="0" smtClean="0"/>
              <a:t>Moreover</a:t>
            </a:r>
            <a:r>
              <a:rPr lang="en-US" sz="2800" dirty="0"/>
              <a:t>, most problems do not come with an explicit list of states; the states are typically described implicitly in terms of </a:t>
            </a:r>
            <a:r>
              <a:rPr lang="en-US" sz="2800" dirty="0">
                <a:solidFill>
                  <a:srgbClr val="FF0000"/>
                </a:solidFill>
              </a:rPr>
              <a:t>features</a:t>
            </a:r>
            <a:r>
              <a:rPr lang="en-US" sz="2800" dirty="0"/>
              <a:t>.</a:t>
            </a:r>
          </a:p>
        </p:txBody>
      </p:sp>
      <p:sp>
        <p:nvSpPr>
          <p:cNvPr id="4" name="Slide Number Placeholder 3"/>
          <p:cNvSpPr>
            <a:spLocks noGrp="1"/>
          </p:cNvSpPr>
          <p:nvPr>
            <p:ph type="sldNum" sz="quarter" idx="12"/>
          </p:nvPr>
        </p:nvSpPr>
        <p:spPr/>
        <p:txBody>
          <a:bodyPr/>
          <a:lstStyle/>
          <a:p>
            <a:fld id="{B1DB1205-1AA5-4776-9BEC-4E5ECA50DD3C}" type="slidenum">
              <a:rPr lang="en-US" smtClean="0"/>
              <a:pPr/>
              <a:t>3</a:t>
            </a:fld>
            <a:endParaRPr lang="en-US"/>
          </a:p>
        </p:txBody>
      </p:sp>
    </p:spTree>
    <p:extLst>
      <p:ext uri="{BB962C8B-B14F-4D97-AF65-F5344CB8AC3E}">
        <p14:creationId xmlns:p14="http://schemas.microsoft.com/office/powerpoint/2010/main" xmlns="" val="2939025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Autofit/>
          </a:bodyPr>
          <a:lstStyle/>
          <a:p>
            <a:r>
              <a:rPr lang="en-US" sz="2400" dirty="0">
                <a:solidFill>
                  <a:srgbClr val="FF0000"/>
                </a:solidFill>
              </a:rPr>
              <a:t>Arc consistency </a:t>
            </a:r>
            <a:r>
              <a:rPr lang="en-US" sz="2400" dirty="0"/>
              <a:t>can be used to prune the set of values and the set of constraints. Assigning a value to a Boolean variable can simplify the set of constraints:</a:t>
            </a:r>
          </a:p>
          <a:p>
            <a:pPr lvl="1">
              <a:buFont typeface="Wingdings" pitchFamily="2" charset="2"/>
              <a:buChar char="§"/>
            </a:pPr>
            <a:r>
              <a:rPr lang="en-US" sz="2000" dirty="0"/>
              <a:t>If X is assigned true, all of the clauses with X=true become redundant; they are automatically satisfied. These clauses can be removed. Similarly, assigning the X the value of false can remove the clauses containing X=false.</a:t>
            </a:r>
          </a:p>
          <a:p>
            <a:pPr lvl="1">
              <a:buFont typeface="Wingdings" pitchFamily="2" charset="2"/>
              <a:buChar char="§"/>
            </a:pPr>
            <a:r>
              <a:rPr lang="en-US" sz="2000" dirty="0"/>
              <a:t>If X is assigned the value of true, any clause with X=false can be simplified by removing X=false from the clause. Similarly, if X is assigned the value of false, then X=true can be removed from any clause it appears in. This step is called </a:t>
            </a:r>
            <a:r>
              <a:rPr lang="en-US" sz="2000" dirty="0">
                <a:solidFill>
                  <a:srgbClr val="FF0000"/>
                </a:solidFill>
              </a:rPr>
              <a:t>unit resolution</a:t>
            </a:r>
            <a:r>
              <a:rPr lang="en-US" sz="2000" dirty="0" smtClean="0"/>
              <a:t>.</a:t>
            </a:r>
          </a:p>
          <a:p>
            <a:pPr lvl="1">
              <a:buFont typeface="Wingdings" pitchFamily="2" charset="2"/>
              <a:buChar char="§"/>
            </a:pPr>
            <a:endParaRPr lang="en-US" sz="2000" dirty="0" smtClean="0"/>
          </a:p>
          <a:p>
            <a:pPr>
              <a:buFont typeface="Wingdings" pitchFamily="2" charset="2"/>
              <a:buChar char="§"/>
            </a:pPr>
            <a:r>
              <a:rPr lang="en-US" sz="2400" dirty="0">
                <a:solidFill>
                  <a:srgbClr val="FF0000"/>
                </a:solidFill>
              </a:rPr>
              <a:t>Pure symbol </a:t>
            </a:r>
            <a:r>
              <a:rPr lang="en-US" sz="2400" dirty="0"/>
              <a:t>is a variable that only has one value in all of the clauses.</a:t>
            </a:r>
          </a:p>
        </p:txBody>
      </p:sp>
      <p:sp>
        <p:nvSpPr>
          <p:cNvPr id="4" name="Slide Number Placeholder 3"/>
          <p:cNvSpPr>
            <a:spLocks noGrp="1"/>
          </p:cNvSpPr>
          <p:nvPr>
            <p:ph type="sldNum" sz="quarter" idx="12"/>
          </p:nvPr>
        </p:nvSpPr>
        <p:spPr/>
        <p:txBody>
          <a:bodyPr/>
          <a:lstStyle/>
          <a:p>
            <a:fld id="{B1DB1205-1AA5-4776-9BEC-4E5ECA50DD3C}" type="slidenum">
              <a:rPr lang="en-US" smtClean="0"/>
              <a:pPr/>
              <a:t>30</a:t>
            </a:fld>
            <a:endParaRPr lang="en-US"/>
          </a:p>
        </p:txBody>
      </p:sp>
    </p:spTree>
    <p:extLst>
      <p:ext uri="{BB962C8B-B14F-4D97-AF65-F5344CB8AC3E}">
        <p14:creationId xmlns:p14="http://schemas.microsoft.com/office/powerpoint/2010/main" xmlns="" val="3389455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Autofit/>
          </a:bodyPr>
          <a:lstStyle/>
          <a:p>
            <a:r>
              <a:rPr lang="en-US" sz="2400" dirty="0"/>
              <a:t>Arc consistency simplifies the network by removing values of variables. </a:t>
            </a:r>
            <a:endParaRPr lang="en-US" sz="2400" dirty="0" smtClean="0"/>
          </a:p>
          <a:p>
            <a:r>
              <a:rPr lang="en-US" sz="2400" dirty="0" smtClean="0"/>
              <a:t>A </a:t>
            </a:r>
            <a:r>
              <a:rPr lang="en-US" sz="2400" dirty="0"/>
              <a:t>complementary method is </a:t>
            </a:r>
            <a:r>
              <a:rPr lang="en-US" sz="2400" dirty="0">
                <a:solidFill>
                  <a:srgbClr val="FF0000"/>
                </a:solidFill>
              </a:rPr>
              <a:t>variable elimination </a:t>
            </a:r>
            <a:r>
              <a:rPr lang="en-US" sz="2400" dirty="0"/>
              <a:t>(</a:t>
            </a:r>
            <a:r>
              <a:rPr lang="en-US" sz="2400" dirty="0" err="1"/>
              <a:t>VE</a:t>
            </a:r>
            <a:r>
              <a:rPr lang="en-US" sz="2400" dirty="0"/>
              <a:t>), which simplifies the network by removing </a:t>
            </a:r>
            <a:r>
              <a:rPr lang="en-US" sz="2400" dirty="0" smtClean="0"/>
              <a:t>variables.</a:t>
            </a:r>
          </a:p>
          <a:p>
            <a:pPr lvl="1">
              <a:buFont typeface="Wingdings" pitchFamily="2" charset="2"/>
              <a:buChar char="§"/>
            </a:pPr>
            <a:r>
              <a:rPr lang="en-US" sz="2000" dirty="0"/>
              <a:t>Variable elimination is the dynamic programming variant of domain splitting. The variables are eliminated one at a time.</a:t>
            </a:r>
            <a:endParaRPr lang="en-US" sz="2000" dirty="0" smtClean="0"/>
          </a:p>
          <a:p>
            <a:r>
              <a:rPr lang="en-US" sz="2400" dirty="0" smtClean="0"/>
              <a:t>We will not cover this here.</a:t>
            </a:r>
            <a:endParaRPr lang="en-US" sz="24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31</a:t>
            </a:fld>
            <a:endParaRPr lang="en-US"/>
          </a:p>
        </p:txBody>
      </p:sp>
    </p:spTree>
    <p:extLst>
      <p:ext uri="{BB962C8B-B14F-4D97-AF65-F5344CB8AC3E}">
        <p14:creationId xmlns:p14="http://schemas.microsoft.com/office/powerpoint/2010/main" xmlns="" val="1758697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800" dirty="0">
                <a:solidFill>
                  <a:srgbClr val="FF0000"/>
                </a:solidFill>
              </a:rPr>
              <a:t>Local search </a:t>
            </a:r>
            <a:r>
              <a:rPr lang="en-US" sz="2800" dirty="0"/>
              <a:t>methods start with a complete assignment of a value to each variable and try to iteratively improve this assignment by improving steps, by taking random steps, or by restarting with another complete assignment. </a:t>
            </a:r>
            <a:endParaRPr lang="en-US" sz="2800" dirty="0" smtClean="0"/>
          </a:p>
          <a:p>
            <a:r>
              <a:rPr lang="en-US" sz="2800" dirty="0" smtClean="0"/>
              <a:t>A </a:t>
            </a:r>
            <a:r>
              <a:rPr lang="en-US" sz="2800" dirty="0"/>
              <a:t>wide variety of local search techniques has been proposed. Understanding when these techniques work for different problems forms the focus of a number of research communities, including those from both operations research and AI.</a:t>
            </a:r>
          </a:p>
        </p:txBody>
      </p:sp>
      <p:sp>
        <p:nvSpPr>
          <p:cNvPr id="4" name="Slide Number Placeholder 3"/>
          <p:cNvSpPr>
            <a:spLocks noGrp="1"/>
          </p:cNvSpPr>
          <p:nvPr>
            <p:ph type="sldNum" sz="quarter" idx="12"/>
          </p:nvPr>
        </p:nvSpPr>
        <p:spPr/>
        <p:txBody>
          <a:bodyPr/>
          <a:lstStyle/>
          <a:p>
            <a:fld id="{B1DB1205-1AA5-4776-9BEC-4E5ECA50DD3C}" type="slidenum">
              <a:rPr lang="en-US" smtClean="0"/>
              <a:pPr/>
              <a:t>32</a:t>
            </a:fld>
            <a:endParaRPr lang="en-US"/>
          </a:p>
        </p:txBody>
      </p:sp>
    </p:spTree>
    <p:extLst>
      <p:ext uri="{BB962C8B-B14F-4D97-AF65-F5344CB8AC3E}">
        <p14:creationId xmlns:p14="http://schemas.microsoft.com/office/powerpoint/2010/main" xmlns="" val="1571084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DB1205-1AA5-4776-9BEC-4E5ECA50DD3C}" type="slidenum">
              <a:rPr lang="en-US" smtClean="0"/>
              <a:pPr/>
              <a:t>33</a:t>
            </a:fld>
            <a:endParaRPr lang="en-US"/>
          </a:p>
        </p:txBody>
      </p:sp>
      <p:pic>
        <p:nvPicPr>
          <p:cNvPr id="7170"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6492" t="23084" r="27396" b="11481"/>
          <a:stretch/>
        </p:blipFill>
        <p:spPr bwMode="auto">
          <a:xfrm>
            <a:off x="159328" y="59105"/>
            <a:ext cx="8872847" cy="5820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276600" y="6000690"/>
            <a:ext cx="5562600" cy="400110"/>
          </a:xfrm>
          <a:prstGeom prst="rect">
            <a:avLst/>
          </a:prstGeom>
        </p:spPr>
        <p:txBody>
          <a:bodyPr wrap="square">
            <a:spAutoFit/>
          </a:bodyPr>
          <a:lstStyle/>
          <a:p>
            <a:r>
              <a:rPr lang="en-US" sz="2000" dirty="0">
                <a:solidFill>
                  <a:srgbClr val="FF0000"/>
                </a:solidFill>
              </a:rPr>
              <a:t>Local search for finding a solution to a </a:t>
            </a:r>
            <a:r>
              <a:rPr lang="en-US" sz="2000" dirty="0" err="1">
                <a:solidFill>
                  <a:srgbClr val="FF0000"/>
                </a:solidFill>
              </a:rPr>
              <a:t>CSP</a:t>
            </a:r>
            <a:endParaRPr lang="en-US" sz="2000" dirty="0">
              <a:solidFill>
                <a:srgbClr val="FF0000"/>
              </a:solidFill>
            </a:endParaRPr>
          </a:p>
        </p:txBody>
      </p:sp>
    </p:spTree>
    <p:extLst>
      <p:ext uri="{BB962C8B-B14F-4D97-AF65-F5344CB8AC3E}">
        <p14:creationId xmlns:p14="http://schemas.microsoft.com/office/powerpoint/2010/main" xmlns="" val="359372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800" dirty="0"/>
              <a:t>The generic local search algorithm for </a:t>
            </a:r>
            <a:r>
              <a:rPr lang="en-US" sz="2800" dirty="0" err="1"/>
              <a:t>CSPs</a:t>
            </a:r>
            <a:r>
              <a:rPr lang="en-US" sz="2800" dirty="0"/>
              <a:t> </a:t>
            </a:r>
            <a:r>
              <a:rPr lang="en-US" sz="2800" dirty="0" smtClean="0"/>
              <a:t>in the previous slide </a:t>
            </a:r>
            <a:r>
              <a:rPr lang="en-US" sz="2800" dirty="0"/>
              <a:t>specifies an assignment of a value to each variable. </a:t>
            </a:r>
            <a:endParaRPr lang="en-US" sz="2800" dirty="0" smtClean="0"/>
          </a:p>
          <a:p>
            <a:r>
              <a:rPr lang="en-US" sz="2800" dirty="0" smtClean="0"/>
              <a:t>The </a:t>
            </a:r>
            <a:r>
              <a:rPr lang="en-US" sz="2800" dirty="0"/>
              <a:t>first for each loop assigns a random value to each variable. The first time it is executed is called a </a:t>
            </a:r>
            <a:r>
              <a:rPr lang="en-US" sz="2800" dirty="0">
                <a:solidFill>
                  <a:srgbClr val="FF0000"/>
                </a:solidFill>
              </a:rPr>
              <a:t>random initialization</a:t>
            </a:r>
            <a:r>
              <a:rPr lang="en-US" sz="2800" dirty="0"/>
              <a:t>. </a:t>
            </a:r>
            <a:endParaRPr lang="en-US" sz="2800" dirty="0" smtClean="0"/>
          </a:p>
          <a:p>
            <a:r>
              <a:rPr lang="en-US" sz="2800" dirty="0" smtClean="0"/>
              <a:t>Each </a:t>
            </a:r>
            <a:r>
              <a:rPr lang="en-US" sz="2800" dirty="0"/>
              <a:t>iteration of the outer loop is called a </a:t>
            </a:r>
            <a:r>
              <a:rPr lang="en-US" sz="2800" dirty="0">
                <a:solidFill>
                  <a:srgbClr val="FF0000"/>
                </a:solidFill>
              </a:rPr>
              <a:t>try</a:t>
            </a:r>
            <a:r>
              <a:rPr lang="en-US" sz="2800" dirty="0"/>
              <a:t>. </a:t>
            </a:r>
            <a:endParaRPr lang="en-US" sz="2800" dirty="0" smtClean="0"/>
          </a:p>
          <a:p>
            <a:r>
              <a:rPr lang="en-US" sz="2800" dirty="0" smtClean="0"/>
              <a:t>A </a:t>
            </a:r>
            <a:r>
              <a:rPr lang="en-US" sz="2800" dirty="0"/>
              <a:t>common way to implement a new try is to do a </a:t>
            </a:r>
            <a:r>
              <a:rPr lang="en-US" sz="2800" dirty="0">
                <a:solidFill>
                  <a:srgbClr val="FF0000"/>
                </a:solidFill>
              </a:rPr>
              <a:t>random restart</a:t>
            </a:r>
            <a:r>
              <a:rPr lang="en-US" sz="2800" dirty="0"/>
              <a:t>. </a:t>
            </a:r>
            <a:endParaRPr lang="en-US" sz="2800" dirty="0" smtClean="0"/>
          </a:p>
          <a:p>
            <a:r>
              <a:rPr lang="en-US" sz="2800" dirty="0" smtClean="0"/>
              <a:t>An </a:t>
            </a:r>
            <a:r>
              <a:rPr lang="en-US" sz="2800" dirty="0"/>
              <a:t>alternative to random initialization is to use a construction heuristic that guesses a solution, which is then iteratively improved. </a:t>
            </a:r>
          </a:p>
        </p:txBody>
      </p:sp>
      <p:sp>
        <p:nvSpPr>
          <p:cNvPr id="4" name="Slide Number Placeholder 3"/>
          <p:cNvSpPr>
            <a:spLocks noGrp="1"/>
          </p:cNvSpPr>
          <p:nvPr>
            <p:ph type="sldNum" sz="quarter" idx="12"/>
          </p:nvPr>
        </p:nvSpPr>
        <p:spPr/>
        <p:txBody>
          <a:bodyPr/>
          <a:lstStyle/>
          <a:p>
            <a:fld id="{B1DB1205-1AA5-4776-9BEC-4E5ECA50DD3C}" type="slidenum">
              <a:rPr lang="en-US" smtClean="0"/>
              <a:pPr/>
              <a:t>34</a:t>
            </a:fld>
            <a:endParaRPr lang="en-US"/>
          </a:p>
        </p:txBody>
      </p:sp>
    </p:spTree>
    <p:extLst>
      <p:ext uri="{BB962C8B-B14F-4D97-AF65-F5344CB8AC3E}">
        <p14:creationId xmlns:p14="http://schemas.microsoft.com/office/powerpoint/2010/main" xmlns="" val="2791531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800" dirty="0"/>
              <a:t>The while loop does a </a:t>
            </a:r>
            <a:r>
              <a:rPr lang="en-US" sz="2800" dirty="0">
                <a:solidFill>
                  <a:srgbClr val="FF0000"/>
                </a:solidFill>
              </a:rPr>
              <a:t>local search</a:t>
            </a:r>
            <a:r>
              <a:rPr lang="en-US" sz="2800" dirty="0"/>
              <a:t>, or a </a:t>
            </a:r>
            <a:r>
              <a:rPr lang="en-US" sz="2800" dirty="0">
                <a:solidFill>
                  <a:srgbClr val="FF0000"/>
                </a:solidFill>
              </a:rPr>
              <a:t>walk</a:t>
            </a:r>
            <a:r>
              <a:rPr lang="en-US" sz="2800" dirty="0"/>
              <a:t>, through the assignment space. </a:t>
            </a:r>
            <a:endParaRPr lang="en-US" sz="2800" dirty="0" smtClean="0"/>
          </a:p>
          <a:p>
            <a:r>
              <a:rPr lang="en-US" sz="2800" dirty="0" smtClean="0"/>
              <a:t>It </a:t>
            </a:r>
            <a:r>
              <a:rPr lang="en-US" sz="2800" dirty="0"/>
              <a:t>maintains a current assignment S, considers a set of </a:t>
            </a:r>
            <a:r>
              <a:rPr lang="en-US" sz="2800" dirty="0">
                <a:solidFill>
                  <a:srgbClr val="FF0000"/>
                </a:solidFill>
              </a:rPr>
              <a:t>neighbors</a:t>
            </a:r>
            <a:r>
              <a:rPr lang="en-US" sz="2800" dirty="0"/>
              <a:t> of the current assignment, and selects one to be the next current assignment. </a:t>
            </a:r>
            <a:endParaRPr lang="en-US" sz="2800" dirty="0" smtClean="0"/>
          </a:p>
          <a:p>
            <a:r>
              <a:rPr lang="en-US" sz="2800" dirty="0" smtClean="0"/>
              <a:t>In the example, </a:t>
            </a:r>
            <a:r>
              <a:rPr lang="en-US" sz="2800" dirty="0"/>
              <a:t>the neighbors of a total assignment are those assignments that differ in the assignment of a single variable. Alternate sets of neighbors can also be used and will result in different search algorithms. </a:t>
            </a:r>
          </a:p>
        </p:txBody>
      </p:sp>
      <p:sp>
        <p:nvSpPr>
          <p:cNvPr id="4" name="Slide Number Placeholder 3"/>
          <p:cNvSpPr>
            <a:spLocks noGrp="1"/>
          </p:cNvSpPr>
          <p:nvPr>
            <p:ph type="sldNum" sz="quarter" idx="12"/>
          </p:nvPr>
        </p:nvSpPr>
        <p:spPr/>
        <p:txBody>
          <a:bodyPr/>
          <a:lstStyle/>
          <a:p>
            <a:fld id="{B1DB1205-1AA5-4776-9BEC-4E5ECA50DD3C}" type="slidenum">
              <a:rPr lang="en-US" smtClean="0"/>
              <a:pPr/>
              <a:t>35</a:t>
            </a:fld>
            <a:endParaRPr lang="en-US"/>
          </a:p>
        </p:txBody>
      </p:sp>
    </p:spTree>
    <p:extLst>
      <p:ext uri="{BB962C8B-B14F-4D97-AF65-F5344CB8AC3E}">
        <p14:creationId xmlns:p14="http://schemas.microsoft.com/office/powerpoint/2010/main" xmlns="" val="1069507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800" dirty="0"/>
              <a:t>This algorithm is not guaranteed to halt. In particular, it goes on forever if there is no solution, and it is possible to get trapped in some region of the search space. </a:t>
            </a:r>
            <a:endParaRPr lang="en-US" sz="2800" dirty="0" smtClean="0"/>
          </a:p>
          <a:p>
            <a:endParaRPr lang="en-US" sz="2800" dirty="0" smtClean="0"/>
          </a:p>
          <a:p>
            <a:r>
              <a:rPr lang="en-US" sz="2800" dirty="0" smtClean="0"/>
              <a:t>An </a:t>
            </a:r>
            <a:r>
              <a:rPr lang="en-US" sz="2800" dirty="0"/>
              <a:t>algorithm is </a:t>
            </a:r>
            <a:r>
              <a:rPr lang="en-US" sz="2800" dirty="0">
                <a:solidFill>
                  <a:srgbClr val="FF0000"/>
                </a:solidFill>
              </a:rPr>
              <a:t>complete</a:t>
            </a:r>
            <a:r>
              <a:rPr lang="en-US" sz="2800" dirty="0"/>
              <a:t> if it finds an answer whenever there is one. </a:t>
            </a:r>
            <a:endParaRPr lang="en-US" sz="2800" dirty="0" smtClean="0"/>
          </a:p>
          <a:p>
            <a:pPr lvl="1">
              <a:buFont typeface="Wingdings" pitchFamily="2" charset="2"/>
              <a:buChar char="§"/>
            </a:pPr>
            <a:r>
              <a:rPr lang="en-US" sz="2400" dirty="0" smtClean="0">
                <a:solidFill>
                  <a:srgbClr val="FF0000"/>
                </a:solidFill>
              </a:rPr>
              <a:t>This </a:t>
            </a:r>
            <a:r>
              <a:rPr lang="en-US" sz="2400" dirty="0">
                <a:solidFill>
                  <a:srgbClr val="FF0000"/>
                </a:solidFill>
              </a:rPr>
              <a:t>algorithm is incomplete. </a:t>
            </a:r>
            <a:endParaRPr lang="en-US" sz="2400" dirty="0" smtClean="0">
              <a:solidFill>
                <a:srgbClr val="FF0000"/>
              </a:solidFill>
            </a:endParaRPr>
          </a:p>
          <a:p>
            <a:pPr lvl="1">
              <a:buFont typeface="Wingdings" pitchFamily="2" charset="2"/>
              <a:buChar char="§"/>
            </a:pPr>
            <a:endParaRPr lang="en-US" sz="2400" dirty="0" smtClean="0">
              <a:solidFill>
                <a:srgbClr val="FF0000"/>
              </a:solidFill>
            </a:endParaRPr>
          </a:p>
        </p:txBody>
      </p:sp>
      <p:sp>
        <p:nvSpPr>
          <p:cNvPr id="4" name="Slide Number Placeholder 3"/>
          <p:cNvSpPr>
            <a:spLocks noGrp="1"/>
          </p:cNvSpPr>
          <p:nvPr>
            <p:ph type="sldNum" sz="quarter" idx="12"/>
          </p:nvPr>
        </p:nvSpPr>
        <p:spPr/>
        <p:txBody>
          <a:bodyPr/>
          <a:lstStyle/>
          <a:p>
            <a:fld id="{B1DB1205-1AA5-4776-9BEC-4E5ECA50DD3C}" type="slidenum">
              <a:rPr lang="en-US" smtClean="0"/>
              <a:pPr/>
              <a:t>36</a:t>
            </a:fld>
            <a:endParaRPr lang="en-US"/>
          </a:p>
        </p:txBody>
      </p:sp>
    </p:spTree>
    <p:extLst>
      <p:ext uri="{BB962C8B-B14F-4D97-AF65-F5344CB8AC3E}">
        <p14:creationId xmlns:p14="http://schemas.microsoft.com/office/powerpoint/2010/main" xmlns="" val="2953317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400" dirty="0"/>
              <a:t>In many problems, it is unimportant how the goal is reached - only </a:t>
            </a:r>
            <a:r>
              <a:rPr lang="en-US" sz="2400" dirty="0" smtClean="0"/>
              <a:t>the goal </a:t>
            </a:r>
            <a:r>
              <a:rPr lang="en-US" sz="2400" dirty="0"/>
              <a:t>itself matters (8-queens problem, VLSI Layout, </a:t>
            </a:r>
            <a:r>
              <a:rPr lang="en-US" sz="2400" dirty="0" err="1"/>
              <a:t>TSP</a:t>
            </a:r>
            <a:r>
              <a:rPr lang="en-US" sz="2400" dirty="0"/>
              <a:t>).</a:t>
            </a:r>
          </a:p>
          <a:p>
            <a:r>
              <a:rPr lang="en-US" sz="2400" dirty="0"/>
              <a:t>If in addition a quality measure for states is given, a </a:t>
            </a:r>
            <a:r>
              <a:rPr lang="en-US" sz="2400" dirty="0">
                <a:solidFill>
                  <a:srgbClr val="FF0000"/>
                </a:solidFill>
              </a:rPr>
              <a:t>local search </a:t>
            </a:r>
            <a:r>
              <a:rPr lang="en-US" sz="2400" dirty="0" smtClean="0"/>
              <a:t>can be used to and solutions.</a:t>
            </a:r>
          </a:p>
          <a:p>
            <a:r>
              <a:rPr lang="en-US" sz="2400" dirty="0" smtClean="0"/>
              <a:t>operates </a:t>
            </a:r>
            <a:r>
              <a:rPr lang="en-US" sz="2400" dirty="0"/>
              <a:t>using a single current node (rather </a:t>
            </a:r>
            <a:r>
              <a:rPr lang="en-US" sz="2400" dirty="0" smtClean="0"/>
              <a:t>than multiple </a:t>
            </a:r>
            <a:r>
              <a:rPr lang="en-US" sz="2400" dirty="0"/>
              <a:t>paths)</a:t>
            </a:r>
          </a:p>
          <a:p>
            <a:r>
              <a:rPr lang="en-US" sz="2400" dirty="0"/>
              <a:t>use very little memory</a:t>
            </a:r>
          </a:p>
          <a:p>
            <a:r>
              <a:rPr lang="en-US" sz="2400" dirty="0"/>
              <a:t>Idea: Begin with a randomly-chosen </a:t>
            </a:r>
            <a:r>
              <a:rPr lang="en-US" sz="2400" dirty="0" smtClean="0"/>
              <a:t>configuration </a:t>
            </a:r>
            <a:r>
              <a:rPr lang="en-US" sz="2400" dirty="0"/>
              <a:t>and improve on </a:t>
            </a:r>
            <a:r>
              <a:rPr lang="en-US" sz="2400" dirty="0" smtClean="0"/>
              <a:t>it stepwise → </a:t>
            </a:r>
            <a:r>
              <a:rPr lang="en-US" sz="2400" dirty="0">
                <a:solidFill>
                  <a:srgbClr val="FF0000"/>
                </a:solidFill>
              </a:rPr>
              <a:t>Hill Climbing</a:t>
            </a:r>
            <a:r>
              <a:rPr lang="en-US" sz="2400" dirty="0"/>
              <a:t>.</a:t>
            </a:r>
          </a:p>
          <a:p>
            <a:r>
              <a:rPr lang="en-US" sz="2400" dirty="0"/>
              <a:t>note: can be used for </a:t>
            </a:r>
            <a:r>
              <a:rPr lang="en-US" sz="2400" dirty="0" err="1"/>
              <a:t>maximisation</a:t>
            </a:r>
            <a:r>
              <a:rPr lang="en-US" sz="2400" dirty="0"/>
              <a:t> or </a:t>
            </a:r>
            <a:r>
              <a:rPr lang="en-US" sz="2400" dirty="0" err="1"/>
              <a:t>minimisation</a:t>
            </a:r>
            <a:r>
              <a:rPr lang="en-US" sz="2400" dirty="0"/>
              <a:t> respectively (see </a:t>
            </a:r>
            <a:r>
              <a:rPr lang="en-US" sz="2400" dirty="0" smtClean="0"/>
              <a:t>8 queens </a:t>
            </a:r>
            <a:r>
              <a:rPr lang="en-US" sz="2400" dirty="0"/>
              <a:t>example)</a:t>
            </a:r>
            <a:endParaRPr lang="en-US" sz="2000" dirty="0" smtClean="0">
              <a:solidFill>
                <a:srgbClr val="FF0000"/>
              </a:solidFill>
            </a:endParaRPr>
          </a:p>
        </p:txBody>
      </p:sp>
      <p:sp>
        <p:nvSpPr>
          <p:cNvPr id="4" name="Slide Number Placeholder 3"/>
          <p:cNvSpPr>
            <a:spLocks noGrp="1"/>
          </p:cNvSpPr>
          <p:nvPr>
            <p:ph type="sldNum" sz="quarter" idx="12"/>
          </p:nvPr>
        </p:nvSpPr>
        <p:spPr/>
        <p:txBody>
          <a:bodyPr/>
          <a:lstStyle/>
          <a:p>
            <a:fld id="{B1DB1205-1AA5-4776-9BEC-4E5ECA50DD3C}" type="slidenum">
              <a:rPr lang="en-US" smtClean="0"/>
              <a:pPr/>
              <a:t>37</a:t>
            </a:fld>
            <a:endParaRPr lang="en-US"/>
          </a:p>
        </p:txBody>
      </p:sp>
      <p:pic>
        <p:nvPicPr>
          <p:cNvPr id="6146"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8177" t="47407" r="38594" b="21482"/>
          <a:stretch/>
        </p:blipFill>
        <p:spPr bwMode="auto">
          <a:xfrm>
            <a:off x="5867400" y="4419600"/>
            <a:ext cx="3378655" cy="2545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691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400" dirty="0"/>
              <a:t>Example 8-Queens </a:t>
            </a:r>
            <a:r>
              <a:rPr lang="en-US" sz="2400" dirty="0" smtClean="0"/>
              <a:t>Problem</a:t>
            </a:r>
          </a:p>
          <a:p>
            <a:r>
              <a:rPr lang="en-US" sz="2400" dirty="0" smtClean="0"/>
              <a:t>The </a:t>
            </a:r>
            <a:r>
              <a:rPr lang="en-US" sz="2400" b="1" dirty="0" smtClean="0"/>
              <a:t>eight queens puzzle</a:t>
            </a:r>
            <a:r>
              <a:rPr lang="en-US" sz="2400" dirty="0" smtClean="0"/>
              <a:t> is the problem of placing eight chess queens on an 8×8 chessboard so that no two queens attack each other. Thus, a solution requires that no two queens share the same row, column, or diagonal</a:t>
            </a:r>
            <a:endParaRPr lang="en-US" sz="2400" dirty="0"/>
          </a:p>
          <a:p>
            <a:r>
              <a:rPr lang="en-US" sz="2400" dirty="0" smtClean="0"/>
              <a:t>state </a:t>
            </a:r>
            <a:r>
              <a:rPr lang="en-US" sz="2400" dirty="0"/>
              <a:t>with heuristic </a:t>
            </a:r>
            <a:r>
              <a:rPr lang="en-US" sz="2400" dirty="0" smtClean="0"/>
              <a:t/>
            </a:r>
            <a:br>
              <a:rPr lang="en-US" sz="2400" dirty="0" smtClean="0"/>
            </a:br>
            <a:r>
              <a:rPr lang="en-US" sz="2400" dirty="0" smtClean="0"/>
              <a:t>estimate </a:t>
            </a:r>
            <a:r>
              <a:rPr lang="en-US" sz="2400" dirty="0"/>
              <a:t>h = </a:t>
            </a:r>
            <a:r>
              <a:rPr lang="en-US" sz="2400" dirty="0" smtClean="0"/>
              <a:t>17 </a:t>
            </a:r>
            <a:br>
              <a:rPr lang="en-US" sz="2400" dirty="0" smtClean="0"/>
            </a:br>
            <a:r>
              <a:rPr lang="en-US" sz="2400" dirty="0" smtClean="0"/>
              <a:t>(counts </a:t>
            </a:r>
            <a:r>
              <a:rPr lang="en-US" sz="2400" dirty="0"/>
              <a:t>the number </a:t>
            </a:r>
            <a:r>
              <a:rPr lang="en-US" sz="2400" dirty="0" smtClean="0"/>
              <a:t/>
            </a:r>
            <a:br>
              <a:rPr lang="en-US" sz="2400" dirty="0" smtClean="0"/>
            </a:br>
            <a:r>
              <a:rPr lang="en-US" sz="2400" dirty="0" smtClean="0"/>
              <a:t>of </a:t>
            </a:r>
            <a:r>
              <a:rPr lang="en-US" sz="2400" dirty="0" smtClean="0"/>
              <a:t>pairs </a:t>
            </a:r>
            <a:r>
              <a:rPr lang="en-US" sz="2400" dirty="0"/>
              <a:t>threatening </a:t>
            </a:r>
            <a:r>
              <a:rPr lang="en-US" sz="2400" dirty="0" smtClean="0"/>
              <a:t/>
            </a:r>
            <a:br>
              <a:rPr lang="en-US" sz="2400" dirty="0" smtClean="0"/>
            </a:br>
            <a:r>
              <a:rPr lang="en-US" sz="2400" dirty="0" smtClean="0"/>
              <a:t>each </a:t>
            </a:r>
            <a:r>
              <a:rPr lang="en-US" sz="2400" dirty="0"/>
              <a:t>other directly </a:t>
            </a:r>
            <a:r>
              <a:rPr lang="en-US" sz="2400" dirty="0" smtClean="0"/>
              <a:t/>
            </a:r>
            <a:br>
              <a:rPr lang="en-US" sz="2400" dirty="0" smtClean="0"/>
            </a:br>
            <a:r>
              <a:rPr lang="en-US" sz="2400" dirty="0" smtClean="0"/>
              <a:t>or </a:t>
            </a:r>
            <a:r>
              <a:rPr lang="en-US" sz="2400" dirty="0"/>
              <a:t>indirectly).</a:t>
            </a:r>
            <a:endParaRPr lang="en-US" sz="2000" dirty="0" smtClean="0">
              <a:solidFill>
                <a:srgbClr val="FF0000"/>
              </a:solidFill>
            </a:endParaRPr>
          </a:p>
        </p:txBody>
      </p:sp>
      <p:sp>
        <p:nvSpPr>
          <p:cNvPr id="4" name="Slide Number Placeholder 3"/>
          <p:cNvSpPr>
            <a:spLocks noGrp="1"/>
          </p:cNvSpPr>
          <p:nvPr>
            <p:ph type="sldNum" sz="quarter" idx="12"/>
          </p:nvPr>
        </p:nvSpPr>
        <p:spPr/>
        <p:txBody>
          <a:bodyPr/>
          <a:lstStyle/>
          <a:p>
            <a:fld id="{B1DB1205-1AA5-4776-9BEC-4E5ECA50DD3C}" type="slidenum">
              <a:rPr lang="en-US" smtClean="0"/>
              <a:pPr/>
              <a:t>38</a:t>
            </a:fld>
            <a:endParaRPr lang="en-US"/>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970" t="32239" r="36642" b="18938"/>
          <a:stretch/>
        </p:blipFill>
        <p:spPr bwMode="auto">
          <a:xfrm>
            <a:off x="4648200" y="2286000"/>
            <a:ext cx="3951633"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5098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400" dirty="0" smtClean="0"/>
              <a:t>Hill Climbing</a:t>
            </a:r>
            <a:endParaRPr lang="en-US" sz="2000" dirty="0" smtClean="0">
              <a:solidFill>
                <a:srgbClr val="FF0000"/>
              </a:solidFill>
            </a:endParaRPr>
          </a:p>
        </p:txBody>
      </p:sp>
      <p:sp>
        <p:nvSpPr>
          <p:cNvPr id="4" name="Slide Number Placeholder 3"/>
          <p:cNvSpPr>
            <a:spLocks noGrp="1"/>
          </p:cNvSpPr>
          <p:nvPr>
            <p:ph type="sldNum" sz="quarter" idx="12"/>
          </p:nvPr>
        </p:nvSpPr>
        <p:spPr/>
        <p:txBody>
          <a:bodyPr/>
          <a:lstStyle/>
          <a:p>
            <a:fld id="{B1DB1205-1AA5-4776-9BEC-4E5ECA50DD3C}" type="slidenum">
              <a:rPr lang="en-US" smtClean="0"/>
              <a:pPr/>
              <a:t>39</a:t>
            </a:fld>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177350"/>
            <a:ext cx="8839200" cy="278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884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The definitions of states and features are </a:t>
            </a:r>
            <a:r>
              <a:rPr lang="en-US" sz="2800" dirty="0" smtClean="0"/>
              <a:t>intertwined. </a:t>
            </a:r>
          </a:p>
          <a:p>
            <a:endParaRPr lang="en-US" sz="2800" dirty="0">
              <a:solidFill>
                <a:srgbClr val="FF0000"/>
              </a:solidFill>
            </a:endParaRPr>
          </a:p>
          <a:p>
            <a:r>
              <a:rPr lang="en-US" sz="2800" dirty="0" smtClean="0">
                <a:solidFill>
                  <a:srgbClr val="FF0000"/>
                </a:solidFill>
              </a:rPr>
              <a:t>States</a:t>
            </a:r>
            <a:r>
              <a:rPr lang="en-US" sz="2800" dirty="0" smtClean="0"/>
              <a:t> </a:t>
            </a:r>
            <a:r>
              <a:rPr lang="en-US" sz="2800" dirty="0"/>
              <a:t>can be defined in terms of features: features can be primitive and a state corresponds to an assignment of a value to each feature</a:t>
            </a:r>
            <a:r>
              <a:rPr lang="en-US" sz="2800" dirty="0" smtClean="0"/>
              <a:t>.</a:t>
            </a:r>
          </a:p>
          <a:p>
            <a:endParaRPr lang="en-US" sz="2800" dirty="0"/>
          </a:p>
          <a:p>
            <a:r>
              <a:rPr lang="en-US" sz="2800" dirty="0">
                <a:solidFill>
                  <a:srgbClr val="FF0000"/>
                </a:solidFill>
              </a:rPr>
              <a:t>Features</a:t>
            </a:r>
            <a:r>
              <a:rPr lang="en-US" sz="2800" dirty="0"/>
              <a:t> can be defined in terms of states: the states can be primitive and a feature is a function of the states. Given a state, the function returns the value of the feature on that state.</a:t>
            </a:r>
          </a:p>
        </p:txBody>
      </p:sp>
      <p:sp>
        <p:nvSpPr>
          <p:cNvPr id="4" name="Slide Number Placeholder 3"/>
          <p:cNvSpPr>
            <a:spLocks noGrp="1"/>
          </p:cNvSpPr>
          <p:nvPr>
            <p:ph type="sldNum" sz="quarter" idx="12"/>
          </p:nvPr>
        </p:nvSpPr>
        <p:spPr/>
        <p:txBody>
          <a:bodyPr/>
          <a:lstStyle/>
          <a:p>
            <a:fld id="{B1DB1205-1AA5-4776-9BEC-4E5ECA50DD3C}" type="slidenum">
              <a:rPr lang="en-US" smtClean="0"/>
              <a:pPr/>
              <a:t>4</a:t>
            </a:fld>
            <a:endParaRPr lang="en-US"/>
          </a:p>
        </p:txBody>
      </p:sp>
    </p:spTree>
    <p:extLst>
      <p:ext uri="{BB962C8B-B14F-4D97-AF65-F5344CB8AC3E}">
        <p14:creationId xmlns:p14="http://schemas.microsoft.com/office/powerpoint/2010/main" xmlns="" val="3532107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400" dirty="0"/>
              <a:t>Possible realization of hill-climbing algorithm:</a:t>
            </a:r>
          </a:p>
          <a:p>
            <a:pPr lvl="1">
              <a:buFont typeface="Wingdings" pitchFamily="2" charset="2"/>
              <a:buChar char="§"/>
            </a:pPr>
            <a:r>
              <a:rPr lang="en-US" sz="2000" dirty="0"/>
              <a:t>Select a column and move the queen to a square with fewest </a:t>
            </a:r>
            <a:r>
              <a:rPr lang="en-US" sz="2000" dirty="0" smtClean="0"/>
              <a:t>conflicts</a:t>
            </a:r>
            <a:r>
              <a:rPr lang="en-US" sz="2000" dirty="0"/>
              <a:t>.</a:t>
            </a:r>
            <a:endParaRPr lang="en-US" sz="1600" dirty="0" smtClean="0">
              <a:solidFill>
                <a:srgbClr val="FF0000"/>
              </a:solidFill>
            </a:endParaRPr>
          </a:p>
        </p:txBody>
      </p:sp>
      <p:sp>
        <p:nvSpPr>
          <p:cNvPr id="4" name="Slide Number Placeholder 3"/>
          <p:cNvSpPr>
            <a:spLocks noGrp="1"/>
          </p:cNvSpPr>
          <p:nvPr>
            <p:ph type="sldNum" sz="quarter" idx="12"/>
          </p:nvPr>
        </p:nvSpPr>
        <p:spPr/>
        <p:txBody>
          <a:bodyPr/>
          <a:lstStyle/>
          <a:p>
            <a:fld id="{B1DB1205-1AA5-4776-9BEC-4E5ECA50DD3C}" type="slidenum">
              <a:rPr lang="en-US" smtClean="0"/>
              <a:pPr/>
              <a:t>40</a:t>
            </a:fld>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828800"/>
            <a:ext cx="8893746" cy="272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325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800" dirty="0" smtClean="0"/>
              <a:t>Difficulties</a:t>
            </a:r>
            <a:r>
              <a:rPr lang="en-US" sz="2800" dirty="0"/>
              <a:t>:</a:t>
            </a:r>
          </a:p>
          <a:p>
            <a:pPr lvl="1">
              <a:buFont typeface="Wingdings" pitchFamily="2" charset="2"/>
              <a:buChar char="§"/>
            </a:pPr>
            <a:r>
              <a:rPr lang="en-US" sz="2400" dirty="0">
                <a:solidFill>
                  <a:srgbClr val="FF0000"/>
                </a:solidFill>
              </a:rPr>
              <a:t>Local maxima</a:t>
            </a:r>
            <a:r>
              <a:rPr lang="en-US" sz="2400" dirty="0"/>
              <a:t>: The </a:t>
            </a:r>
            <a:r>
              <a:rPr lang="en-US" sz="2400" dirty="0" smtClean="0"/>
              <a:t>algorithm finds </a:t>
            </a:r>
            <a:r>
              <a:rPr lang="en-US" sz="2400" dirty="0"/>
              <a:t>a sub-optimal solution.</a:t>
            </a:r>
          </a:p>
          <a:p>
            <a:pPr lvl="1">
              <a:buFont typeface="Wingdings" pitchFamily="2" charset="2"/>
              <a:buChar char="§"/>
            </a:pPr>
            <a:r>
              <a:rPr lang="en-US" sz="2400" dirty="0">
                <a:solidFill>
                  <a:srgbClr val="FF0000"/>
                </a:solidFill>
              </a:rPr>
              <a:t>Plateaus</a:t>
            </a:r>
            <a:r>
              <a:rPr lang="en-US" sz="2400" dirty="0"/>
              <a:t>: Here, the algorithm can only explore at random.</a:t>
            </a:r>
          </a:p>
          <a:p>
            <a:pPr lvl="1">
              <a:buFont typeface="Wingdings" pitchFamily="2" charset="2"/>
              <a:buChar char="§"/>
            </a:pPr>
            <a:r>
              <a:rPr lang="en-US" sz="2400" dirty="0">
                <a:solidFill>
                  <a:srgbClr val="FF0000"/>
                </a:solidFill>
              </a:rPr>
              <a:t>Ridges</a:t>
            </a:r>
            <a:r>
              <a:rPr lang="en-US" sz="2400" dirty="0"/>
              <a:t>: Similar to plateaus.</a:t>
            </a:r>
          </a:p>
          <a:p>
            <a:r>
              <a:rPr lang="en-US" sz="2800" dirty="0"/>
              <a:t>Approaches to solving these:</a:t>
            </a:r>
          </a:p>
          <a:p>
            <a:pPr lvl="1">
              <a:buFont typeface="Wingdings" pitchFamily="2" charset="2"/>
              <a:buChar char="§"/>
            </a:pPr>
            <a:r>
              <a:rPr lang="en-US" sz="2400" dirty="0">
                <a:solidFill>
                  <a:srgbClr val="FF0000"/>
                </a:solidFill>
              </a:rPr>
              <a:t>Re-start</a:t>
            </a:r>
            <a:r>
              <a:rPr lang="en-US" sz="2400" dirty="0"/>
              <a:t> when no progress is being made.</a:t>
            </a:r>
          </a:p>
          <a:p>
            <a:pPr lvl="1">
              <a:buFont typeface="Wingdings" pitchFamily="2" charset="2"/>
              <a:buChar char="§"/>
            </a:pPr>
            <a:r>
              <a:rPr lang="en-US" sz="2400" dirty="0" smtClean="0"/>
              <a:t>“Inject </a:t>
            </a:r>
            <a:r>
              <a:rPr lang="en-US" sz="2400" dirty="0"/>
              <a:t>noise" →</a:t>
            </a:r>
            <a:r>
              <a:rPr lang="en-US" sz="2400" dirty="0" smtClean="0"/>
              <a:t> </a:t>
            </a:r>
            <a:r>
              <a:rPr lang="en-US" sz="2400" dirty="0">
                <a:solidFill>
                  <a:srgbClr val="FF0000"/>
                </a:solidFill>
              </a:rPr>
              <a:t>random </a:t>
            </a:r>
            <a:r>
              <a:rPr lang="en-US" sz="2400" dirty="0" smtClean="0">
                <a:solidFill>
                  <a:srgbClr val="FF0000"/>
                </a:solidFill>
              </a:rPr>
              <a:t>walk</a:t>
            </a:r>
          </a:p>
          <a:p>
            <a:pPr lvl="1">
              <a:buFont typeface="Wingdings" pitchFamily="2" charset="2"/>
              <a:buChar char="§"/>
            </a:pPr>
            <a:endParaRPr lang="en-US" sz="3600" dirty="0" smtClean="0"/>
          </a:p>
          <a:p>
            <a:r>
              <a:rPr lang="en-US" sz="2800" dirty="0"/>
              <a:t>Which strategies (with which parameters) are successful (within </a:t>
            </a:r>
            <a:r>
              <a:rPr lang="en-US" sz="2800" dirty="0" smtClean="0"/>
              <a:t>a problem </a:t>
            </a:r>
            <a:r>
              <a:rPr lang="en-US" sz="2800" dirty="0"/>
              <a:t>class) can usually only empirically be determined.</a:t>
            </a:r>
            <a:endParaRPr lang="en-US" sz="2800" dirty="0" smtClean="0"/>
          </a:p>
        </p:txBody>
      </p:sp>
      <p:sp>
        <p:nvSpPr>
          <p:cNvPr id="4" name="Slide Number Placeholder 3"/>
          <p:cNvSpPr>
            <a:spLocks noGrp="1"/>
          </p:cNvSpPr>
          <p:nvPr>
            <p:ph type="sldNum" sz="quarter" idx="12"/>
          </p:nvPr>
        </p:nvSpPr>
        <p:spPr/>
        <p:txBody>
          <a:bodyPr/>
          <a:lstStyle/>
          <a:p>
            <a:fld id="{B1DB1205-1AA5-4776-9BEC-4E5ECA50DD3C}" type="slidenum">
              <a:rPr lang="en-US" smtClean="0"/>
              <a:pPr/>
              <a:t>41</a:t>
            </a:fld>
            <a:endParaRPr lang="en-US"/>
          </a:p>
        </p:txBody>
      </p:sp>
    </p:spTree>
    <p:extLst>
      <p:ext uri="{BB962C8B-B14F-4D97-AF65-F5344CB8AC3E}">
        <p14:creationId xmlns:p14="http://schemas.microsoft.com/office/powerpoint/2010/main" xmlns="" val="457223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400" dirty="0"/>
              <a:t>Local minimum (h = 1) in 8-Queens: Every successor has a higher cost!</a:t>
            </a:r>
          </a:p>
        </p:txBody>
      </p:sp>
      <p:sp>
        <p:nvSpPr>
          <p:cNvPr id="4" name="Slide Number Placeholder 3"/>
          <p:cNvSpPr>
            <a:spLocks noGrp="1"/>
          </p:cNvSpPr>
          <p:nvPr>
            <p:ph type="sldNum" sz="quarter" idx="12"/>
          </p:nvPr>
        </p:nvSpPr>
        <p:spPr/>
        <p:txBody>
          <a:bodyPr/>
          <a:lstStyle/>
          <a:p>
            <a:fld id="{B1DB1205-1AA5-4776-9BEC-4E5ECA50DD3C}" type="slidenum">
              <a:rPr lang="en-US" smtClean="0"/>
              <a:pPr/>
              <a:t>42</a:t>
            </a:fld>
            <a:endParaRPr lang="en-US"/>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1143000"/>
            <a:ext cx="4713813" cy="4705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7526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800" dirty="0"/>
              <a:t>One instance of this algorithm is </a:t>
            </a:r>
            <a:r>
              <a:rPr lang="en-US" sz="2800" dirty="0">
                <a:solidFill>
                  <a:srgbClr val="FF0000"/>
                </a:solidFill>
              </a:rPr>
              <a:t>random sampling</a:t>
            </a:r>
            <a:r>
              <a:rPr lang="en-US" sz="2800" dirty="0"/>
              <a:t>. </a:t>
            </a:r>
            <a:endParaRPr lang="en-US" sz="2800" dirty="0" smtClean="0"/>
          </a:p>
          <a:p>
            <a:pPr lvl="1">
              <a:buFont typeface="Wingdings" pitchFamily="2" charset="2"/>
              <a:buChar char="§"/>
            </a:pPr>
            <a:r>
              <a:rPr lang="en-US" sz="2200" dirty="0" smtClean="0"/>
              <a:t>Random </a:t>
            </a:r>
            <a:r>
              <a:rPr lang="en-US" sz="2200" dirty="0"/>
              <a:t>sampling keeps picking random assignments until it finds one that satisfies the constraints, and otherwise it does not halt. </a:t>
            </a:r>
            <a:endParaRPr lang="en-US" sz="2200" dirty="0" smtClean="0"/>
          </a:p>
          <a:p>
            <a:pPr lvl="1">
              <a:buFont typeface="Wingdings" pitchFamily="2" charset="2"/>
              <a:buChar char="§"/>
            </a:pPr>
            <a:r>
              <a:rPr lang="en-US" sz="2200" dirty="0" smtClean="0"/>
              <a:t>Random </a:t>
            </a:r>
            <a:r>
              <a:rPr lang="en-US" sz="2200" dirty="0"/>
              <a:t>sampling is complete in the sense that, given enough time, it guarantees that a solution will be found if one exists, but there is no upper bound on the time it may take</a:t>
            </a:r>
            <a:r>
              <a:rPr lang="en-US" sz="2200" dirty="0" smtClean="0"/>
              <a:t>.</a:t>
            </a:r>
          </a:p>
          <a:p>
            <a:r>
              <a:rPr lang="en-US" sz="2800" dirty="0" smtClean="0"/>
              <a:t>Another </a:t>
            </a:r>
            <a:r>
              <a:rPr lang="en-US" sz="2800" dirty="0"/>
              <a:t>instance is a </a:t>
            </a:r>
            <a:r>
              <a:rPr lang="en-US" sz="2800" dirty="0">
                <a:solidFill>
                  <a:srgbClr val="FF0000"/>
                </a:solidFill>
              </a:rPr>
              <a:t>random walk</a:t>
            </a:r>
            <a:r>
              <a:rPr lang="en-US" sz="2800" dirty="0"/>
              <a:t>. </a:t>
            </a:r>
            <a:endParaRPr lang="en-US" sz="2800" dirty="0" smtClean="0"/>
          </a:p>
          <a:p>
            <a:pPr lvl="1">
              <a:buFont typeface="Wingdings" pitchFamily="2" charset="2"/>
              <a:buChar char="§"/>
            </a:pPr>
            <a:r>
              <a:rPr lang="en-US" sz="2200" dirty="0" smtClean="0"/>
              <a:t>In </a:t>
            </a:r>
            <a:r>
              <a:rPr lang="en-US" sz="2200" dirty="0"/>
              <a:t>this algorithm the while loop is only exited when it has found a satisfying assignment (i.e., the stopping criterion is always false and there are no random restarts). </a:t>
            </a:r>
            <a:endParaRPr lang="en-US" sz="2200" dirty="0" smtClean="0"/>
          </a:p>
          <a:p>
            <a:pPr lvl="1">
              <a:buFont typeface="Wingdings" pitchFamily="2" charset="2"/>
              <a:buChar char="§"/>
            </a:pPr>
            <a:r>
              <a:rPr lang="en-US" sz="2200" dirty="0" smtClean="0"/>
              <a:t>In </a:t>
            </a:r>
            <a:r>
              <a:rPr lang="en-US" sz="2200" dirty="0"/>
              <a:t>the while loop it selects a variable and a value at random. </a:t>
            </a:r>
            <a:endParaRPr lang="en-US" sz="2200" dirty="0" smtClean="0"/>
          </a:p>
          <a:p>
            <a:pPr lvl="1">
              <a:buFont typeface="Wingdings" pitchFamily="2" charset="2"/>
              <a:buChar char="§"/>
            </a:pPr>
            <a:r>
              <a:rPr lang="en-US" sz="2200" dirty="0"/>
              <a:t>Random walk is also </a:t>
            </a:r>
            <a:r>
              <a:rPr lang="en-US" sz="2200" dirty="0" smtClean="0"/>
              <a:t>complete.</a:t>
            </a:r>
            <a:endParaRPr lang="en-US" sz="22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43</a:t>
            </a:fld>
            <a:endParaRPr lang="en-US"/>
          </a:p>
        </p:txBody>
      </p:sp>
    </p:spTree>
    <p:extLst>
      <p:ext uri="{BB962C8B-B14F-4D97-AF65-F5344CB8AC3E}">
        <p14:creationId xmlns:p14="http://schemas.microsoft.com/office/powerpoint/2010/main" xmlns="" val="2249116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600" dirty="0"/>
              <a:t>In </a:t>
            </a:r>
            <a:r>
              <a:rPr lang="en-US" sz="2600" dirty="0">
                <a:solidFill>
                  <a:srgbClr val="FF0000"/>
                </a:solidFill>
              </a:rPr>
              <a:t>iterative best improvement</a:t>
            </a:r>
            <a:r>
              <a:rPr lang="en-US" sz="2600" dirty="0"/>
              <a:t>, the neighbor of the current selected node is one that optimizes some </a:t>
            </a:r>
            <a:r>
              <a:rPr lang="en-US" sz="2600" dirty="0">
                <a:solidFill>
                  <a:srgbClr val="FF0000"/>
                </a:solidFill>
              </a:rPr>
              <a:t>evaluation function</a:t>
            </a:r>
            <a:r>
              <a:rPr lang="en-US" sz="2600" dirty="0"/>
              <a:t>. </a:t>
            </a:r>
            <a:endParaRPr lang="en-US" sz="2600" dirty="0" smtClean="0"/>
          </a:p>
          <a:p>
            <a:pPr lvl="1">
              <a:buFont typeface="Wingdings" pitchFamily="2" charset="2"/>
              <a:buChar char="§"/>
            </a:pPr>
            <a:r>
              <a:rPr lang="en-US" sz="2100" dirty="0"/>
              <a:t>Iterative best improvement requires a way to evaluate each total assignment. </a:t>
            </a:r>
            <a:endParaRPr lang="en-US" sz="2100" dirty="0" smtClean="0"/>
          </a:p>
          <a:p>
            <a:pPr lvl="1">
              <a:buFont typeface="Wingdings" pitchFamily="2" charset="2"/>
              <a:buChar char="§"/>
            </a:pPr>
            <a:r>
              <a:rPr lang="en-US" sz="2100" dirty="0" smtClean="0"/>
              <a:t>For </a:t>
            </a:r>
            <a:r>
              <a:rPr lang="en-US" sz="2100" dirty="0"/>
              <a:t>constraint satisfaction problems, a common evaluation function is the number of constraints that are violated by the total assignment that is to be minimized. </a:t>
            </a:r>
            <a:endParaRPr lang="en-US" sz="2100" dirty="0" smtClean="0"/>
          </a:p>
          <a:p>
            <a:pPr lvl="2">
              <a:buFont typeface="Wingdings" pitchFamily="2" charset="2"/>
              <a:buChar char="§"/>
            </a:pPr>
            <a:r>
              <a:rPr lang="en-US" sz="2000" dirty="0" smtClean="0"/>
              <a:t>A </a:t>
            </a:r>
            <a:r>
              <a:rPr lang="en-US" sz="2000" dirty="0"/>
              <a:t>violated constraint is called a </a:t>
            </a:r>
            <a:r>
              <a:rPr lang="en-US" sz="2000" dirty="0">
                <a:solidFill>
                  <a:srgbClr val="FF0000"/>
                </a:solidFill>
              </a:rPr>
              <a:t>conflict</a:t>
            </a:r>
            <a:r>
              <a:rPr lang="en-US" sz="2000" dirty="0"/>
              <a:t>.</a:t>
            </a:r>
            <a:endParaRPr lang="en-US" sz="2000" dirty="0" smtClean="0"/>
          </a:p>
          <a:p>
            <a:r>
              <a:rPr lang="en-US" sz="2600" dirty="0" smtClean="0"/>
              <a:t>In </a:t>
            </a:r>
            <a:r>
              <a:rPr lang="en-US" sz="2600" dirty="0">
                <a:solidFill>
                  <a:srgbClr val="FF0000"/>
                </a:solidFill>
              </a:rPr>
              <a:t>greedy descent</a:t>
            </a:r>
            <a:r>
              <a:rPr lang="en-US" sz="2600" dirty="0"/>
              <a:t>, a neighbor is chosen to minimize an evaluation function. </a:t>
            </a:r>
            <a:endParaRPr lang="en-US" sz="2600" dirty="0" smtClean="0"/>
          </a:p>
          <a:p>
            <a:pPr lvl="1">
              <a:buFont typeface="Wingdings" pitchFamily="2" charset="2"/>
              <a:buChar char="§"/>
            </a:pPr>
            <a:r>
              <a:rPr lang="en-US" sz="2400" dirty="0" smtClean="0"/>
              <a:t>This </a:t>
            </a:r>
            <a:r>
              <a:rPr lang="en-US" sz="2400" dirty="0"/>
              <a:t>is also called </a:t>
            </a:r>
            <a:r>
              <a:rPr lang="en-US" sz="2400" dirty="0">
                <a:solidFill>
                  <a:srgbClr val="FF0000"/>
                </a:solidFill>
              </a:rPr>
              <a:t>hill climbing </a:t>
            </a:r>
            <a:r>
              <a:rPr lang="en-US" sz="2400" dirty="0"/>
              <a:t>or </a:t>
            </a:r>
            <a:r>
              <a:rPr lang="en-US" sz="2400" dirty="0">
                <a:solidFill>
                  <a:srgbClr val="FF0000"/>
                </a:solidFill>
              </a:rPr>
              <a:t>greedy ascent </a:t>
            </a:r>
            <a:r>
              <a:rPr lang="en-US" sz="2400" dirty="0"/>
              <a:t>when the aim is to maximize. We only consider minimization; if you want to maximize a quantity, you can minimize its negation.</a:t>
            </a:r>
          </a:p>
        </p:txBody>
      </p:sp>
      <p:sp>
        <p:nvSpPr>
          <p:cNvPr id="4" name="Slide Number Placeholder 3"/>
          <p:cNvSpPr>
            <a:spLocks noGrp="1"/>
          </p:cNvSpPr>
          <p:nvPr>
            <p:ph type="sldNum" sz="quarter" idx="12"/>
          </p:nvPr>
        </p:nvSpPr>
        <p:spPr/>
        <p:txBody>
          <a:bodyPr/>
          <a:lstStyle/>
          <a:p>
            <a:fld id="{B1DB1205-1AA5-4776-9BEC-4E5ECA50DD3C}" type="slidenum">
              <a:rPr lang="en-US" smtClean="0"/>
              <a:pPr/>
              <a:t>44</a:t>
            </a:fld>
            <a:endParaRPr lang="en-US"/>
          </a:p>
        </p:txBody>
      </p:sp>
    </p:spTree>
    <p:extLst>
      <p:ext uri="{BB962C8B-B14F-4D97-AF65-F5344CB8AC3E}">
        <p14:creationId xmlns:p14="http://schemas.microsoft.com/office/powerpoint/2010/main" xmlns="" val="1172052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800" dirty="0"/>
              <a:t>A </a:t>
            </a:r>
            <a:r>
              <a:rPr lang="en-US" sz="2800" dirty="0">
                <a:solidFill>
                  <a:srgbClr val="FF0000"/>
                </a:solidFill>
              </a:rPr>
              <a:t>local optimum </a:t>
            </a:r>
            <a:r>
              <a:rPr lang="en-US" sz="2800" dirty="0"/>
              <a:t>is an assignment such that no neighbor improves the evaluation function. </a:t>
            </a:r>
            <a:endParaRPr lang="en-US" sz="2800" dirty="0" smtClean="0"/>
          </a:p>
          <a:p>
            <a:pPr lvl="1">
              <a:buFont typeface="Wingdings" pitchFamily="2" charset="2"/>
              <a:buChar char="§"/>
            </a:pPr>
            <a:r>
              <a:rPr lang="en-US" sz="2400" dirty="0" smtClean="0"/>
              <a:t>This </a:t>
            </a:r>
            <a:r>
              <a:rPr lang="en-US" sz="2400" dirty="0"/>
              <a:t>is also called a local minimum in greedy descent, or a local maximum in greedy ascent</a:t>
            </a:r>
            <a:r>
              <a:rPr lang="en-US" sz="2400" dirty="0" smtClean="0"/>
              <a:t>.</a:t>
            </a:r>
          </a:p>
          <a:p>
            <a:pPr lvl="1">
              <a:buFont typeface="Wingdings" pitchFamily="2" charset="2"/>
              <a:buChar char="§"/>
            </a:pPr>
            <a:endParaRPr lang="en-US" sz="2400" dirty="0"/>
          </a:p>
          <a:p>
            <a:r>
              <a:rPr lang="en-US" sz="2800" dirty="0" smtClean="0"/>
              <a:t>Local </a:t>
            </a:r>
            <a:r>
              <a:rPr lang="en-US" sz="2800" dirty="0"/>
              <a:t>search typically considers the best neighboring assignment even if it is equal to or even worse than the current assignment. </a:t>
            </a:r>
            <a:endParaRPr lang="en-US" sz="2800" dirty="0" smtClean="0"/>
          </a:p>
          <a:p>
            <a:r>
              <a:rPr lang="en-US" sz="2800" dirty="0" smtClean="0"/>
              <a:t>It </a:t>
            </a:r>
            <a:r>
              <a:rPr lang="en-US" sz="2800" dirty="0"/>
              <a:t>is often better to make a </a:t>
            </a:r>
            <a:r>
              <a:rPr lang="en-US" sz="2800" dirty="0">
                <a:solidFill>
                  <a:srgbClr val="FF0000"/>
                </a:solidFill>
              </a:rPr>
              <a:t>quick</a:t>
            </a:r>
            <a:r>
              <a:rPr lang="en-US" sz="2800" dirty="0"/>
              <a:t> choice than to spend a lot of </a:t>
            </a:r>
            <a:r>
              <a:rPr lang="en-US" sz="2800" dirty="0">
                <a:solidFill>
                  <a:srgbClr val="FF0000"/>
                </a:solidFill>
              </a:rPr>
              <a:t>time</a:t>
            </a:r>
            <a:r>
              <a:rPr lang="en-US" sz="2800" dirty="0"/>
              <a:t> making the best choice. </a:t>
            </a:r>
          </a:p>
        </p:txBody>
      </p:sp>
      <p:sp>
        <p:nvSpPr>
          <p:cNvPr id="4" name="Slide Number Placeholder 3"/>
          <p:cNvSpPr>
            <a:spLocks noGrp="1"/>
          </p:cNvSpPr>
          <p:nvPr>
            <p:ph type="sldNum" sz="quarter" idx="12"/>
          </p:nvPr>
        </p:nvSpPr>
        <p:spPr/>
        <p:txBody>
          <a:bodyPr/>
          <a:lstStyle/>
          <a:p>
            <a:fld id="{B1DB1205-1AA5-4776-9BEC-4E5ECA50DD3C}" type="slidenum">
              <a:rPr lang="en-US" smtClean="0"/>
              <a:pPr/>
              <a:t>45</a:t>
            </a:fld>
            <a:endParaRPr lang="en-US"/>
          </a:p>
        </p:txBody>
      </p:sp>
    </p:spTree>
    <p:extLst>
      <p:ext uri="{BB962C8B-B14F-4D97-AF65-F5344CB8AC3E}">
        <p14:creationId xmlns:p14="http://schemas.microsoft.com/office/powerpoint/2010/main" xmlns="" val="23787698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400" dirty="0">
                <a:solidFill>
                  <a:srgbClr val="FF0000"/>
                </a:solidFill>
              </a:rPr>
              <a:t>There are many possible variants of which neighbor to choose:</a:t>
            </a:r>
          </a:p>
          <a:p>
            <a:pPr lvl="1">
              <a:buFont typeface="Wingdings" pitchFamily="2" charset="2"/>
              <a:buChar char="§"/>
            </a:pPr>
            <a:r>
              <a:rPr lang="en-US" sz="2000" dirty="0"/>
              <a:t>Select the value and variable together. Out of all of the different assignments to any of the variables, select one of them that minimizes the evaluation function. If more than one has the minimum value; pick one of them at random.</a:t>
            </a:r>
          </a:p>
          <a:p>
            <a:pPr lvl="1">
              <a:buFont typeface="Wingdings" pitchFamily="2" charset="2"/>
              <a:buChar char="§"/>
            </a:pPr>
            <a:r>
              <a:rPr lang="en-US" sz="2000" dirty="0"/>
              <a:t>Select a variable, then select its value. To select a variable, there are a number of possibilities:</a:t>
            </a:r>
          </a:p>
          <a:p>
            <a:pPr lvl="2">
              <a:buFont typeface="Wingdings" pitchFamily="2" charset="2"/>
              <a:buChar char="§"/>
            </a:pPr>
            <a:r>
              <a:rPr lang="en-US" sz="1800" dirty="0"/>
              <a:t>Maintain how many violated constraints each variable is involved in, and pick one of the variables involved in the most violated constraints.</a:t>
            </a:r>
          </a:p>
          <a:p>
            <a:pPr lvl="2">
              <a:buFont typeface="Wingdings" pitchFamily="2" charset="2"/>
              <a:buChar char="§"/>
            </a:pPr>
            <a:r>
              <a:rPr lang="en-US" sz="1800" dirty="0"/>
              <a:t>Select randomly a variable involved in any violated constraint.</a:t>
            </a:r>
          </a:p>
          <a:p>
            <a:pPr lvl="2">
              <a:buFont typeface="Wingdings" pitchFamily="2" charset="2"/>
              <a:buChar char="§"/>
            </a:pPr>
            <a:r>
              <a:rPr lang="en-US" sz="1800" dirty="0"/>
              <a:t>Select a variable at random.</a:t>
            </a:r>
          </a:p>
          <a:p>
            <a:pPr lvl="1">
              <a:buFont typeface="Wingdings" pitchFamily="2" charset="2"/>
              <a:buChar char="§"/>
            </a:pPr>
            <a:r>
              <a:rPr lang="en-US" sz="2000" dirty="0"/>
              <a:t>Once the variable has been selected, it can either select one of the values that has the best evaluation or just select a value at random.</a:t>
            </a:r>
          </a:p>
          <a:p>
            <a:pPr lvl="1">
              <a:buFont typeface="Wingdings" pitchFamily="2" charset="2"/>
              <a:buChar char="§"/>
            </a:pPr>
            <a:r>
              <a:rPr lang="en-US" sz="2000" dirty="0"/>
              <a:t>Select a variable and/or value at random and accept the change if it improves the evaluation.</a:t>
            </a:r>
          </a:p>
        </p:txBody>
      </p:sp>
      <p:sp>
        <p:nvSpPr>
          <p:cNvPr id="4" name="Slide Number Placeholder 3"/>
          <p:cNvSpPr>
            <a:spLocks noGrp="1"/>
          </p:cNvSpPr>
          <p:nvPr>
            <p:ph type="sldNum" sz="quarter" idx="12"/>
          </p:nvPr>
        </p:nvSpPr>
        <p:spPr/>
        <p:txBody>
          <a:bodyPr/>
          <a:lstStyle/>
          <a:p>
            <a:fld id="{B1DB1205-1AA5-4776-9BEC-4E5ECA50DD3C}" type="slidenum">
              <a:rPr lang="en-US" smtClean="0"/>
              <a:pPr/>
              <a:t>46</a:t>
            </a:fld>
            <a:endParaRPr lang="en-US"/>
          </a:p>
        </p:txBody>
      </p:sp>
    </p:spTree>
    <p:extLst>
      <p:ext uri="{BB962C8B-B14F-4D97-AF65-F5344CB8AC3E}">
        <p14:creationId xmlns:p14="http://schemas.microsoft.com/office/powerpoint/2010/main" xmlns="" val="3269858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00800"/>
          </a:xfrm>
        </p:spPr>
        <p:txBody>
          <a:bodyPr>
            <a:noAutofit/>
          </a:bodyPr>
          <a:lstStyle/>
          <a:p>
            <a:r>
              <a:rPr lang="en-US" sz="2400" dirty="0"/>
              <a:t>Iterative best improvement randomly picks one of the best neighbors of the current </a:t>
            </a:r>
            <a:r>
              <a:rPr lang="en-US" sz="2400" dirty="0" smtClean="0"/>
              <a:t>assignment.</a:t>
            </a:r>
          </a:p>
          <a:p>
            <a:r>
              <a:rPr lang="en-US" sz="2400" dirty="0" smtClean="0"/>
              <a:t>Randomness </a:t>
            </a:r>
            <a:r>
              <a:rPr lang="en-US" sz="2400" dirty="0"/>
              <a:t>can also be used to escape local minima that are not global minima in two main ways:</a:t>
            </a:r>
          </a:p>
          <a:p>
            <a:pPr lvl="1">
              <a:buFont typeface="Wingdings" pitchFamily="2" charset="2"/>
              <a:buChar char="§"/>
            </a:pPr>
            <a:r>
              <a:rPr lang="en-US" sz="2400" dirty="0"/>
              <a:t>random restart, in which values for all variables are chosen at random. This lets the search start from a completely different part of the search space.</a:t>
            </a:r>
          </a:p>
          <a:p>
            <a:pPr lvl="1">
              <a:buFont typeface="Wingdings" pitchFamily="2" charset="2"/>
              <a:buChar char="§"/>
            </a:pPr>
            <a:r>
              <a:rPr lang="en-US" sz="2400" dirty="0"/>
              <a:t>random walk, in which some random steps are taken interleaved with the optimizing steps. With greedy descent, this process allows for upward steps that may enable random walk to escape a local minimum that is not a global minimum</a:t>
            </a:r>
            <a:r>
              <a:rPr lang="en-US" sz="2400" dirty="0" smtClean="0"/>
              <a:t>.</a:t>
            </a:r>
          </a:p>
          <a:p>
            <a:r>
              <a:rPr lang="en-US" sz="2400" dirty="0"/>
              <a:t>A mix of greedy descent with random moves is an instance of a class of algorithms known as </a:t>
            </a:r>
            <a:r>
              <a:rPr lang="en-US" sz="2400" dirty="0">
                <a:solidFill>
                  <a:srgbClr val="FF0000"/>
                </a:solidFill>
              </a:rPr>
              <a:t>stochastic local search</a:t>
            </a:r>
            <a:r>
              <a:rPr lang="en-US" sz="2400" dirty="0"/>
              <a:t>.</a:t>
            </a:r>
          </a:p>
          <a:p>
            <a:endParaRPr lang="en-US" sz="24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47</a:t>
            </a:fld>
            <a:endParaRPr lang="en-US"/>
          </a:p>
        </p:txBody>
      </p:sp>
    </p:spTree>
    <p:extLst>
      <p:ext uri="{BB962C8B-B14F-4D97-AF65-F5344CB8AC3E}">
        <p14:creationId xmlns:p14="http://schemas.microsoft.com/office/powerpoint/2010/main" xmlns="" val="499324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686800" cy="6400800"/>
          </a:xfrm>
        </p:spPr>
        <p:txBody>
          <a:bodyPr>
            <a:noAutofit/>
          </a:bodyPr>
          <a:lstStyle/>
          <a:p>
            <a:r>
              <a:rPr lang="en-US" sz="2400" dirty="0"/>
              <a:t>The </a:t>
            </a:r>
            <a:r>
              <a:rPr lang="en-US" sz="2400" dirty="0">
                <a:solidFill>
                  <a:srgbClr val="FF0000"/>
                </a:solidFill>
              </a:rPr>
              <a:t>Most Improving </a:t>
            </a:r>
            <a:r>
              <a:rPr lang="en-US" sz="2400" dirty="0" smtClean="0">
                <a:solidFill>
                  <a:srgbClr val="FF0000"/>
                </a:solidFill>
              </a:rPr>
              <a:t>Step </a:t>
            </a:r>
            <a:r>
              <a:rPr lang="en-US" sz="2400" dirty="0" smtClean="0"/>
              <a:t>method </a:t>
            </a:r>
            <a:r>
              <a:rPr lang="en-US" sz="2400" dirty="0"/>
              <a:t>is to always select the variable-value pair that makes the best improvement. </a:t>
            </a:r>
            <a:endParaRPr lang="en-US" sz="2400" dirty="0" smtClean="0"/>
          </a:p>
          <a:p>
            <a:pPr lvl="1">
              <a:buFont typeface="Wingdings" pitchFamily="2" charset="2"/>
              <a:buChar char="§"/>
            </a:pPr>
            <a:r>
              <a:rPr lang="en-US" sz="2000" dirty="0" smtClean="0"/>
              <a:t>The </a:t>
            </a:r>
            <a:r>
              <a:rPr lang="en-US" sz="2000" dirty="0"/>
              <a:t>naive way of doing this is to linearly scan the variables; for each value of each variable, determine how many fewer constraints would be violated with this assignment compared to the current assignment to all variables, then select one of the variable-value pairs that results in the best improvement, even if that improvement is negative</a:t>
            </a:r>
            <a:r>
              <a:rPr lang="en-US" sz="2000" dirty="0" smtClean="0"/>
              <a:t>.</a:t>
            </a:r>
          </a:p>
          <a:p>
            <a:pPr lvl="1">
              <a:buFont typeface="Wingdings" pitchFamily="2" charset="2"/>
              <a:buChar char="§"/>
            </a:pPr>
            <a:endParaRPr lang="en-US" sz="2000" dirty="0" smtClean="0"/>
          </a:p>
          <a:p>
            <a:r>
              <a:rPr lang="en-US" sz="2400" dirty="0"/>
              <a:t>A more sophisticated alternative is to have a priority queue of variable-value pairs</a:t>
            </a:r>
            <a:r>
              <a:rPr lang="en-US" sz="2400" dirty="0" smtClean="0"/>
              <a:t>.</a:t>
            </a:r>
            <a:endParaRPr lang="en-US" sz="2400" dirty="0"/>
          </a:p>
          <a:p>
            <a:pPr lvl="1">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48</a:t>
            </a:fld>
            <a:endParaRPr lang="en-US"/>
          </a:p>
        </p:txBody>
      </p:sp>
    </p:spTree>
    <p:extLst>
      <p:ext uri="{BB962C8B-B14F-4D97-AF65-F5344CB8AC3E}">
        <p14:creationId xmlns:p14="http://schemas.microsoft.com/office/powerpoint/2010/main" xmlns="" val="4084412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686800" cy="6400800"/>
          </a:xfrm>
        </p:spPr>
        <p:txBody>
          <a:bodyPr>
            <a:noAutofit/>
          </a:bodyPr>
          <a:lstStyle/>
          <a:p>
            <a:r>
              <a:rPr lang="en-US" sz="2400" dirty="0"/>
              <a:t>An alternative is </a:t>
            </a:r>
            <a:r>
              <a:rPr lang="en-US" sz="2400" dirty="0" smtClean="0"/>
              <a:t>the </a:t>
            </a:r>
            <a:r>
              <a:rPr lang="en-US" sz="2400" dirty="0" smtClean="0">
                <a:solidFill>
                  <a:srgbClr val="FF0000"/>
                </a:solidFill>
              </a:rPr>
              <a:t>Two-Stage </a:t>
            </a:r>
            <a:r>
              <a:rPr lang="en-US" sz="2400" dirty="0">
                <a:solidFill>
                  <a:srgbClr val="FF0000"/>
                </a:solidFill>
              </a:rPr>
              <a:t>Choice </a:t>
            </a:r>
            <a:r>
              <a:rPr lang="en-US" sz="2400" dirty="0" smtClean="0"/>
              <a:t>method, to </a:t>
            </a:r>
            <a:r>
              <a:rPr lang="en-US" sz="2400" dirty="0"/>
              <a:t>split the choice of a variable-value pair into first choosing a variable to change and then choosing a value</a:t>
            </a:r>
            <a:r>
              <a:rPr lang="en-US" sz="2400" dirty="0" smtClean="0"/>
              <a:t>.</a:t>
            </a:r>
          </a:p>
          <a:p>
            <a:pPr lvl="1">
              <a:buFont typeface="Wingdings" pitchFamily="2" charset="2"/>
              <a:buChar char="§"/>
            </a:pPr>
            <a:r>
              <a:rPr lang="en-US" sz="2000" dirty="0"/>
              <a:t>This algorithm maintains a priority queue of variables, where the weight of a variable is the number of conflicts in which it participates. </a:t>
            </a:r>
            <a:endParaRPr lang="en-US" sz="2000" dirty="0" smtClean="0"/>
          </a:p>
          <a:p>
            <a:pPr lvl="1">
              <a:buFont typeface="Wingdings" pitchFamily="2" charset="2"/>
              <a:buChar char="§"/>
            </a:pPr>
            <a:r>
              <a:rPr lang="en-US" sz="2000" dirty="0" smtClean="0"/>
              <a:t>At </a:t>
            </a:r>
            <a:r>
              <a:rPr lang="en-US" sz="2000" dirty="0"/>
              <a:t>each time, the algorithm selects a variable with maximum weight. </a:t>
            </a:r>
            <a:endParaRPr lang="en-US" sz="2000" dirty="0" smtClean="0"/>
          </a:p>
          <a:p>
            <a:pPr lvl="1">
              <a:buFont typeface="Wingdings" pitchFamily="2" charset="2"/>
              <a:buChar char="§"/>
            </a:pPr>
            <a:r>
              <a:rPr lang="en-US" sz="2000" dirty="0" smtClean="0"/>
              <a:t>Once </a:t>
            </a:r>
            <a:r>
              <a:rPr lang="en-US" sz="2000" dirty="0"/>
              <a:t>a variable has been chosen, it can be assigned a value that minimizes the number of conflicts. </a:t>
            </a:r>
            <a:endParaRPr lang="en-US" sz="2000" dirty="0" smtClean="0"/>
          </a:p>
          <a:p>
            <a:pPr lvl="1">
              <a:buFont typeface="Wingdings" pitchFamily="2" charset="2"/>
              <a:buChar char="§"/>
            </a:pPr>
            <a:r>
              <a:rPr lang="en-US" sz="2000" dirty="0" smtClean="0"/>
              <a:t>For </a:t>
            </a:r>
            <a:r>
              <a:rPr lang="en-US" sz="2000" dirty="0"/>
              <a:t>each conflict that has its value changed as a result of this new assignment, the other variables participating in the conflict must have their weight changed</a:t>
            </a:r>
            <a:r>
              <a:rPr lang="en-US" sz="2000" dirty="0" smtClean="0"/>
              <a:t>.</a:t>
            </a:r>
          </a:p>
          <a:p>
            <a:endParaRPr lang="en-US" sz="24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49</a:t>
            </a:fld>
            <a:endParaRPr lang="en-US"/>
          </a:p>
        </p:txBody>
      </p:sp>
    </p:spTree>
    <p:extLst>
      <p:ext uri="{BB962C8B-B14F-4D97-AF65-F5344CB8AC3E}">
        <p14:creationId xmlns:p14="http://schemas.microsoft.com/office/powerpoint/2010/main" xmlns="" val="2487076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228600" y="228600"/>
                <a:ext cx="8686800" cy="6324600"/>
              </a:xfrm>
            </p:spPr>
            <p:txBody>
              <a:bodyPr>
                <a:noAutofit/>
              </a:bodyPr>
              <a:lstStyle/>
              <a:p>
                <a:r>
                  <a:rPr lang="en-US" sz="2800" dirty="0" smtClean="0"/>
                  <a:t>Domain is </a:t>
                </a:r>
                <a:r>
                  <a:rPr lang="en-US" sz="2800" dirty="0"/>
                  <a:t>the set of values that it can take on. The domain of the feature is the range of the function on the states. </a:t>
                </a:r>
                <a:endParaRPr lang="en-US" sz="2800" dirty="0" smtClean="0"/>
              </a:p>
              <a:p>
                <a:pPr lvl="1">
                  <a:buFont typeface="Wingdings" pitchFamily="2" charset="2"/>
                  <a:buChar char="§"/>
                </a:pPr>
                <a:r>
                  <a:rPr lang="en-US" sz="2400" dirty="0" smtClean="0">
                    <a:solidFill>
                      <a:srgbClr val="FF0000"/>
                    </a:solidFill>
                  </a:rPr>
                  <a:t>Each </a:t>
                </a:r>
                <a:r>
                  <a:rPr lang="en-US" sz="2400" dirty="0">
                    <a:solidFill>
                      <a:srgbClr val="FF0000"/>
                    </a:solidFill>
                  </a:rPr>
                  <a:t>feature has a </a:t>
                </a:r>
                <a:r>
                  <a:rPr lang="en-US" sz="2400" dirty="0" smtClean="0">
                    <a:solidFill>
                      <a:srgbClr val="FF0000"/>
                    </a:solidFill>
                  </a:rPr>
                  <a:t>domain.</a:t>
                </a:r>
              </a:p>
              <a:p>
                <a:r>
                  <a:rPr lang="en-US" sz="2800" dirty="0"/>
                  <a:t>For a </a:t>
                </a:r>
                <a:r>
                  <a:rPr lang="en-US" sz="2800" dirty="0">
                    <a:solidFill>
                      <a:srgbClr val="FF0000"/>
                    </a:solidFill>
                  </a:rPr>
                  <a:t>binary feature </a:t>
                </a:r>
                <a:r>
                  <a:rPr lang="en-US" sz="2800" dirty="0"/>
                  <a:t>the domain has two values. Many states can be described by a few features</a:t>
                </a:r>
                <a:r>
                  <a:rPr lang="en-US" sz="2800" dirty="0" smtClean="0"/>
                  <a:t>:</a:t>
                </a:r>
              </a:p>
              <a:p>
                <a:pPr lvl="1">
                  <a:buFont typeface="Wingdings" pitchFamily="2" charset="2"/>
                  <a:buChar char="§"/>
                </a:pPr>
                <a:r>
                  <a:rPr lang="en-US" sz="2000" dirty="0"/>
                  <a:t>10 binary features can describe </a:t>
                </a:r>
                <a14:m>
                  <m:oMath xmlns:m="http://schemas.openxmlformats.org/officeDocument/2006/math">
                    <m:sSup>
                      <m:sSupPr>
                        <m:ctrlPr>
                          <a:rPr lang="en-US" sz="2000" b="0" i="1" smtClean="0">
                            <a:latin typeface="Cambria Math"/>
                          </a:rPr>
                        </m:ctrlPr>
                      </m:sSupPr>
                      <m:e>
                        <m:r>
                          <a:rPr lang="en-US" sz="2000" b="0" i="1" smtClean="0">
                            <a:latin typeface="Cambria Math"/>
                          </a:rPr>
                          <m:t>2</m:t>
                        </m:r>
                      </m:e>
                      <m:sup>
                        <m:r>
                          <a:rPr lang="en-US" sz="2000" b="0" i="1" smtClean="0">
                            <a:latin typeface="Cambria Math"/>
                          </a:rPr>
                          <m:t>10</m:t>
                        </m:r>
                      </m:sup>
                    </m:sSup>
                  </m:oMath>
                </a14:m>
                <a:r>
                  <a:rPr lang="en-US" sz="2000" dirty="0" smtClean="0"/>
                  <a:t>=1,024 </a:t>
                </a:r>
                <a:r>
                  <a:rPr lang="en-US" sz="2000" dirty="0"/>
                  <a:t>states.</a:t>
                </a:r>
              </a:p>
              <a:p>
                <a:pPr lvl="1">
                  <a:buFont typeface="Wingdings" pitchFamily="2" charset="2"/>
                  <a:buChar char="§"/>
                </a:pPr>
                <a:r>
                  <a:rPr lang="en-US" sz="2000" dirty="0"/>
                  <a:t>20 binary features can describe </a:t>
                </a:r>
                <a14:m>
                  <m:oMath xmlns:m="http://schemas.openxmlformats.org/officeDocument/2006/math">
                    <m:sSup>
                      <m:sSupPr>
                        <m:ctrlPr>
                          <a:rPr lang="en-US" sz="2000" i="1">
                            <a:latin typeface="Cambria Math"/>
                          </a:rPr>
                        </m:ctrlPr>
                      </m:sSupPr>
                      <m:e>
                        <m:r>
                          <a:rPr lang="en-US" sz="2000" i="1">
                            <a:latin typeface="Cambria Math"/>
                          </a:rPr>
                          <m:t>2</m:t>
                        </m:r>
                      </m:e>
                      <m:sup>
                        <m:r>
                          <a:rPr lang="en-US" sz="2000" b="0" i="1" smtClean="0">
                            <a:latin typeface="Cambria Math"/>
                          </a:rPr>
                          <m:t>2</m:t>
                        </m:r>
                        <m:r>
                          <a:rPr lang="en-US" sz="2000" i="1">
                            <a:latin typeface="Cambria Math"/>
                          </a:rPr>
                          <m:t>0</m:t>
                        </m:r>
                      </m:sup>
                    </m:sSup>
                  </m:oMath>
                </a14:m>
                <a:r>
                  <a:rPr lang="en-US" sz="2000" dirty="0"/>
                  <a:t>=1,048,576 states.</a:t>
                </a:r>
              </a:p>
              <a:p>
                <a:pPr lvl="1">
                  <a:buFont typeface="Wingdings" pitchFamily="2" charset="2"/>
                  <a:buChar char="§"/>
                </a:pPr>
                <a:r>
                  <a:rPr lang="en-US" sz="2000" dirty="0"/>
                  <a:t>30 </a:t>
                </a:r>
                <a:r>
                  <a:rPr lang="en-US" sz="2000" dirty="0" smtClean="0"/>
                  <a:t>binary </a:t>
                </a:r>
                <a:r>
                  <a:rPr lang="en-US" sz="2000" dirty="0"/>
                  <a:t>features can describe </a:t>
                </a:r>
                <a14:m>
                  <m:oMath xmlns:m="http://schemas.openxmlformats.org/officeDocument/2006/math">
                    <m:sSup>
                      <m:sSupPr>
                        <m:ctrlPr>
                          <a:rPr lang="en-US" sz="2000" i="1">
                            <a:latin typeface="Cambria Math"/>
                          </a:rPr>
                        </m:ctrlPr>
                      </m:sSupPr>
                      <m:e>
                        <m:r>
                          <a:rPr lang="en-US" sz="2000" i="1">
                            <a:latin typeface="Cambria Math"/>
                          </a:rPr>
                          <m:t>2</m:t>
                        </m:r>
                      </m:e>
                      <m:sup>
                        <m:r>
                          <a:rPr lang="en-US" sz="2000" b="0" i="1" smtClean="0">
                            <a:latin typeface="Cambria Math"/>
                          </a:rPr>
                          <m:t>3</m:t>
                        </m:r>
                        <m:r>
                          <a:rPr lang="en-US" sz="2000" i="1">
                            <a:latin typeface="Cambria Math"/>
                          </a:rPr>
                          <m:t>0</m:t>
                        </m:r>
                      </m:sup>
                    </m:sSup>
                  </m:oMath>
                </a14:m>
                <a:r>
                  <a:rPr lang="en-US" sz="2000" dirty="0"/>
                  <a:t>=1,073,741,824 states.</a:t>
                </a:r>
              </a:p>
              <a:p>
                <a:pPr lvl="1">
                  <a:buFont typeface="Wingdings" pitchFamily="2" charset="2"/>
                  <a:buChar char="§"/>
                </a:pPr>
                <a:r>
                  <a:rPr lang="en-US" sz="2000" dirty="0"/>
                  <a:t>100 binary features can describe </a:t>
                </a:r>
                <a14:m>
                  <m:oMath xmlns:m="http://schemas.openxmlformats.org/officeDocument/2006/math">
                    <m:sSup>
                      <m:sSupPr>
                        <m:ctrlPr>
                          <a:rPr lang="en-US" sz="2000" i="1">
                            <a:latin typeface="Cambria Math"/>
                          </a:rPr>
                        </m:ctrlPr>
                      </m:sSupPr>
                      <m:e>
                        <m:r>
                          <a:rPr lang="en-US" sz="2000" i="1">
                            <a:latin typeface="Cambria Math"/>
                          </a:rPr>
                          <m:t>2</m:t>
                        </m:r>
                      </m:e>
                      <m:sup>
                        <m:r>
                          <a:rPr lang="en-US" sz="2000" i="1">
                            <a:latin typeface="Cambria Math"/>
                          </a:rPr>
                          <m:t>1</m:t>
                        </m:r>
                        <m:r>
                          <a:rPr lang="en-US" sz="2000" b="0" i="1" smtClean="0">
                            <a:latin typeface="Cambria Math"/>
                          </a:rPr>
                          <m:t>0</m:t>
                        </m:r>
                        <m:r>
                          <a:rPr lang="en-US" sz="2000" i="1">
                            <a:latin typeface="Cambria Math"/>
                          </a:rPr>
                          <m:t>0</m:t>
                        </m:r>
                      </m:sup>
                    </m:sSup>
                  </m:oMath>
                </a14:m>
                <a:r>
                  <a:rPr lang="en-US" sz="2000" dirty="0"/>
                  <a:t>=</a:t>
                </a:r>
                <a:r>
                  <a:rPr lang="en-US" sz="2000" dirty="0" smtClean="0"/>
                  <a:t> 				    1,267,650,600,228,229,401,496,703,205,376 </a:t>
                </a:r>
                <a:r>
                  <a:rPr lang="en-US" sz="2000" dirty="0"/>
                  <a:t>states.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228600"/>
                <a:ext cx="8686800" cy="6324600"/>
              </a:xfrm>
              <a:blipFill rotWithShape="1">
                <a:blip r:embed="rId2" cstate="print"/>
                <a:stretch>
                  <a:fillRect t="-964" r="-17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1DB1205-1AA5-4776-9BEC-4E5ECA50DD3C}" type="slidenum">
              <a:rPr lang="en-US" smtClean="0"/>
              <a:pPr/>
              <a:t>5</a:t>
            </a:fld>
            <a:endParaRPr lang="en-US"/>
          </a:p>
        </p:txBody>
      </p:sp>
    </p:spTree>
    <p:extLst>
      <p:ext uri="{BB962C8B-B14F-4D97-AF65-F5344CB8AC3E}">
        <p14:creationId xmlns:p14="http://schemas.microsoft.com/office/powerpoint/2010/main" xmlns="" val="18868900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686800" cy="6400800"/>
          </a:xfrm>
        </p:spPr>
        <p:txBody>
          <a:bodyPr>
            <a:noAutofit/>
          </a:bodyPr>
          <a:lstStyle/>
          <a:p>
            <a:r>
              <a:rPr lang="en-US" sz="2400" dirty="0" smtClean="0"/>
              <a:t>A simpler alternative </a:t>
            </a:r>
            <a:r>
              <a:rPr lang="en-US" sz="2400" dirty="0"/>
              <a:t>is the </a:t>
            </a:r>
            <a:r>
              <a:rPr lang="en-US" sz="2400" dirty="0">
                <a:solidFill>
                  <a:srgbClr val="FF0000"/>
                </a:solidFill>
              </a:rPr>
              <a:t>Any </a:t>
            </a:r>
            <a:r>
              <a:rPr lang="en-US" sz="2400" dirty="0" smtClean="0">
                <a:solidFill>
                  <a:srgbClr val="FF0000"/>
                </a:solidFill>
              </a:rPr>
              <a:t>Conflict </a:t>
            </a:r>
            <a:r>
              <a:rPr lang="en-US" sz="2400" dirty="0" smtClean="0"/>
              <a:t>method, </a:t>
            </a:r>
            <a:r>
              <a:rPr lang="en-US" sz="2400" dirty="0"/>
              <a:t>instead of choosing the best step, is to select any variable participating in a conflict and change its value. </a:t>
            </a:r>
            <a:endParaRPr lang="en-US" sz="2400" dirty="0" smtClean="0"/>
          </a:p>
          <a:p>
            <a:pPr lvl="1">
              <a:buFont typeface="Wingdings" pitchFamily="2" charset="2"/>
              <a:buChar char="§"/>
            </a:pPr>
            <a:r>
              <a:rPr lang="en-US" sz="2000" dirty="0" smtClean="0"/>
              <a:t>At </a:t>
            </a:r>
            <a:r>
              <a:rPr lang="en-US" sz="2000" dirty="0"/>
              <a:t>each step, one of the variables involved in a violated constraint is selected at random. The algorithm assigns to that variable one of the values that minimizes the number of violated constraints</a:t>
            </a:r>
            <a:r>
              <a:rPr lang="en-US" sz="2000" dirty="0" smtClean="0"/>
              <a:t>.</a:t>
            </a:r>
          </a:p>
          <a:p>
            <a:pPr lvl="1">
              <a:buFont typeface="Wingdings" pitchFamily="2" charset="2"/>
              <a:buChar char="§"/>
            </a:pPr>
            <a:r>
              <a:rPr lang="en-US" sz="2000" dirty="0"/>
              <a:t>To implement </a:t>
            </a:r>
            <a:r>
              <a:rPr lang="en-US" sz="2000" dirty="0" smtClean="0"/>
              <a:t>this method, </a:t>
            </a:r>
            <a:r>
              <a:rPr lang="en-US" sz="2000" dirty="0"/>
              <a:t>we require a data structure to represent the set C of variables involved in a conflict. This data structure should be designed for quick selection of a random member of C</a:t>
            </a:r>
            <a:r>
              <a:rPr lang="en-US" sz="2000" dirty="0" smtClean="0"/>
              <a:t>.</a:t>
            </a:r>
          </a:p>
          <a:p>
            <a:r>
              <a:rPr lang="en-US" sz="2400" dirty="0"/>
              <a:t>Each of the preceding algorithms can be combined with random steps, random restarts, and a </a:t>
            </a:r>
            <a:r>
              <a:rPr lang="en-US" sz="2400" dirty="0" err="1"/>
              <a:t>tabu</a:t>
            </a:r>
            <a:r>
              <a:rPr lang="en-US" sz="2400" dirty="0"/>
              <a:t> mechanism.</a:t>
            </a:r>
          </a:p>
          <a:p>
            <a:pPr marL="109728" indent="0">
              <a:buNone/>
            </a:pPr>
            <a:endParaRPr lang="en-US" sz="24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50</a:t>
            </a:fld>
            <a:endParaRPr lang="en-US"/>
          </a:p>
        </p:txBody>
      </p:sp>
    </p:spTree>
    <p:extLst>
      <p:ext uri="{BB962C8B-B14F-4D97-AF65-F5344CB8AC3E}">
        <p14:creationId xmlns:p14="http://schemas.microsoft.com/office/powerpoint/2010/main" xmlns="" val="470933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248400"/>
          </a:xfrm>
        </p:spPr>
        <p:txBody>
          <a:bodyPr>
            <a:noAutofit/>
          </a:bodyPr>
          <a:lstStyle/>
          <a:p>
            <a:r>
              <a:rPr lang="en-US" sz="2800" dirty="0" smtClean="0"/>
              <a:t>Overview:</a:t>
            </a:r>
          </a:p>
          <a:p>
            <a:pPr lvl="1">
              <a:buFont typeface="Wingdings" pitchFamily="2" charset="2"/>
              <a:buChar char="§"/>
            </a:pPr>
            <a:r>
              <a:rPr lang="en-US" sz="1600" dirty="0"/>
              <a:t>Instead of reasoning explicitly in terms of states, it is almost always much more efficient for an agent solving realistic problems to reason in terms of a set of features that characterize a state</a:t>
            </a:r>
            <a:r>
              <a:rPr lang="en-US" sz="1600" dirty="0" smtClean="0"/>
              <a:t>.</a:t>
            </a:r>
          </a:p>
          <a:p>
            <a:pPr lvl="1">
              <a:buFont typeface="Wingdings" pitchFamily="2" charset="2"/>
              <a:buChar char="§"/>
            </a:pPr>
            <a:endParaRPr lang="en-US" sz="1600" dirty="0"/>
          </a:p>
          <a:p>
            <a:pPr lvl="1">
              <a:buFont typeface="Wingdings" pitchFamily="2" charset="2"/>
              <a:buChar char="§"/>
            </a:pPr>
            <a:r>
              <a:rPr lang="en-US" sz="1600" dirty="0"/>
              <a:t>Many problems can be represented as a set of variables, corresponding to the set of features, domains of possible values for the variables, and a set of hard and/or soft constraints. A solution is an assignment of a value to each variable that satisfies a set of hard constraints or optimizes some function</a:t>
            </a:r>
            <a:r>
              <a:rPr lang="en-US" sz="1600" dirty="0" smtClean="0"/>
              <a:t>.</a:t>
            </a:r>
          </a:p>
          <a:p>
            <a:pPr lvl="1">
              <a:buFont typeface="Wingdings" pitchFamily="2" charset="2"/>
              <a:buChar char="§"/>
            </a:pPr>
            <a:endParaRPr lang="en-US" sz="1600" dirty="0"/>
          </a:p>
          <a:p>
            <a:pPr lvl="1">
              <a:buFont typeface="Wingdings" pitchFamily="2" charset="2"/>
              <a:buChar char="§"/>
            </a:pPr>
            <a:r>
              <a:rPr lang="en-US" sz="1600" dirty="0"/>
              <a:t>Arc consistency and search can often be combined to find assignments that satisfy some constraints or to show that there is no assignment</a:t>
            </a:r>
            <a:r>
              <a:rPr lang="en-US" sz="1600" dirty="0" smtClean="0"/>
              <a:t>.</a:t>
            </a:r>
          </a:p>
          <a:p>
            <a:pPr lvl="1">
              <a:buFont typeface="Wingdings" pitchFamily="2" charset="2"/>
              <a:buChar char="§"/>
            </a:pPr>
            <a:endParaRPr lang="en-US" sz="1600" dirty="0"/>
          </a:p>
          <a:p>
            <a:pPr lvl="1">
              <a:buFont typeface="Wingdings" pitchFamily="2" charset="2"/>
              <a:buChar char="§"/>
            </a:pPr>
            <a:r>
              <a:rPr lang="en-US" sz="1600" dirty="0"/>
              <a:t>Stochastic local search can be used to find satisfying assignments, but not to show there are no satisfying assignments. The efficiency depends on the trade-off between the time taken for each improvement and how much the value is improved at each step. Some method must be used to allow the search to escape local minima that are not solutions</a:t>
            </a:r>
            <a:r>
              <a:rPr lang="en-US" sz="1600" dirty="0" smtClean="0"/>
              <a:t>.</a:t>
            </a:r>
          </a:p>
          <a:p>
            <a:pPr lvl="1">
              <a:buFont typeface="Wingdings" pitchFamily="2" charset="2"/>
              <a:buChar char="§"/>
            </a:pPr>
            <a:endParaRPr lang="en-US" sz="1600" dirty="0"/>
          </a:p>
          <a:p>
            <a:pPr lvl="1">
              <a:buFont typeface="Wingdings" pitchFamily="2" charset="2"/>
              <a:buChar char="§"/>
            </a:pPr>
            <a:r>
              <a:rPr lang="en-US" sz="1600" dirty="0"/>
              <a:t>Optimization can use systematic methods when the constraint graph is sparse. Local search can also be used, but the added problem exists of not knowing when the search is at a global optimum.</a:t>
            </a:r>
          </a:p>
        </p:txBody>
      </p:sp>
      <p:sp>
        <p:nvSpPr>
          <p:cNvPr id="4" name="Slide Number Placeholder 3"/>
          <p:cNvSpPr>
            <a:spLocks noGrp="1"/>
          </p:cNvSpPr>
          <p:nvPr>
            <p:ph type="sldNum" sz="quarter" idx="12"/>
          </p:nvPr>
        </p:nvSpPr>
        <p:spPr/>
        <p:txBody>
          <a:bodyPr/>
          <a:lstStyle/>
          <a:p>
            <a:fld id="{B1DB1205-1AA5-4776-9BEC-4E5ECA50DD3C}" type="slidenum">
              <a:rPr lang="en-US" smtClean="0"/>
              <a:pPr/>
              <a:t>51</a:t>
            </a:fld>
            <a:endParaRPr lang="en-US"/>
          </a:p>
        </p:txBody>
      </p:sp>
    </p:spTree>
    <p:extLst>
      <p:ext uri="{BB962C8B-B14F-4D97-AF65-F5344CB8AC3E}">
        <p14:creationId xmlns:p14="http://schemas.microsoft.com/office/powerpoint/2010/main" xmlns="" val="2132325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763000" cy="6248400"/>
          </a:xfrm>
        </p:spPr>
        <p:txBody>
          <a:bodyPr>
            <a:noAutofit/>
          </a:bodyPr>
          <a:lstStyle/>
          <a:p>
            <a:r>
              <a:rPr lang="en-US" sz="2000" dirty="0"/>
              <a:t>References:</a:t>
            </a:r>
          </a:p>
          <a:p>
            <a:pPr lvl="1"/>
            <a:r>
              <a:rPr lang="en-US" sz="1800" dirty="0" smtClean="0"/>
              <a:t>Local </a:t>
            </a:r>
            <a:r>
              <a:rPr lang="en-US" sz="1800" dirty="0"/>
              <a:t>Search example: Prof. Dr. Wolfram </a:t>
            </a:r>
            <a:r>
              <a:rPr lang="en-US" sz="1800" dirty="0" err="1"/>
              <a:t>Burgard</a:t>
            </a:r>
            <a:r>
              <a:rPr lang="en-US" sz="1800" dirty="0"/>
              <a:t> , Professor Dr. Bernhard </a:t>
            </a:r>
            <a:r>
              <a:rPr lang="en-US" sz="1800" dirty="0" err="1"/>
              <a:t>Nebel</a:t>
            </a:r>
            <a:r>
              <a:rPr lang="en-US" sz="1800" dirty="0"/>
              <a:t> , Prof. Dr. Martin </a:t>
            </a:r>
            <a:r>
              <a:rPr lang="en-US" sz="1800" dirty="0" err="1" smtClean="0"/>
              <a:t>Riedmiller</a:t>
            </a:r>
            <a:r>
              <a:rPr lang="en-US" sz="1800" dirty="0"/>
              <a:t>, </a:t>
            </a:r>
            <a:r>
              <a:rPr lang="en-US" sz="1800" dirty="0" smtClean="0"/>
              <a:t>Univ</a:t>
            </a:r>
            <a:r>
              <a:rPr lang="en-US" sz="1800" dirty="0"/>
              <a:t>. </a:t>
            </a:r>
            <a:r>
              <a:rPr lang="en-US" sz="1800" dirty="0" smtClean="0"/>
              <a:t>Freiburg </a:t>
            </a:r>
            <a:br>
              <a:rPr lang="en-US" sz="1800" dirty="0" smtClean="0"/>
            </a:br>
            <a:r>
              <a:rPr lang="en-US" sz="1200" dirty="0">
                <a:hlinkClick r:id="rId3"/>
              </a:rPr>
              <a:t>http://ais.informatik.uni-freiburg.de/teaching/ss12/ki/</a:t>
            </a:r>
            <a:endParaRPr lang="en-US" sz="12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52</a:t>
            </a:fld>
            <a:endParaRPr lang="en-US"/>
          </a:p>
        </p:txBody>
      </p:sp>
    </p:spTree>
    <p:extLst>
      <p:ext uri="{BB962C8B-B14F-4D97-AF65-F5344CB8AC3E}">
        <p14:creationId xmlns:p14="http://schemas.microsoft.com/office/powerpoint/2010/main" xmlns="" val="3656272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A </a:t>
            </a:r>
            <a:r>
              <a:rPr lang="en-US" sz="2800" dirty="0">
                <a:solidFill>
                  <a:srgbClr val="FF0000"/>
                </a:solidFill>
              </a:rPr>
              <a:t>possible world </a:t>
            </a:r>
            <a:r>
              <a:rPr lang="en-US" sz="2800" dirty="0"/>
              <a:t>is a possible way the world (the real world or some imaginary world) could be. </a:t>
            </a:r>
            <a:endParaRPr lang="en-US" sz="2800" dirty="0" smtClean="0"/>
          </a:p>
          <a:p>
            <a:pPr lvl="1"/>
            <a:r>
              <a:rPr lang="en-US" sz="2400" dirty="0" smtClean="0">
                <a:solidFill>
                  <a:srgbClr val="FF0000"/>
                </a:solidFill>
              </a:rPr>
              <a:t>For </a:t>
            </a:r>
            <a:r>
              <a:rPr lang="en-US" sz="2400" dirty="0">
                <a:solidFill>
                  <a:srgbClr val="FF0000"/>
                </a:solidFill>
              </a:rPr>
              <a:t>example</a:t>
            </a:r>
            <a:r>
              <a:rPr lang="en-US" sz="2400" dirty="0"/>
              <a:t>, when representing a crossword puzzle, the possible worlds correspond to the ways the crossword could be filled out. </a:t>
            </a:r>
            <a:endParaRPr lang="en-US" sz="2400" dirty="0" smtClean="0"/>
          </a:p>
          <a:p>
            <a:pPr lvl="1"/>
            <a:r>
              <a:rPr lang="en-US" sz="2400" dirty="0" smtClean="0"/>
              <a:t>In </a:t>
            </a:r>
            <a:r>
              <a:rPr lang="en-US" sz="2400" dirty="0"/>
              <a:t>the electrical environment, a possible world specifies the position of every switch and the status of every component</a:t>
            </a:r>
            <a:r>
              <a:rPr lang="en-US" sz="2400" dirty="0" smtClean="0"/>
              <a:t>.</a:t>
            </a:r>
          </a:p>
        </p:txBody>
      </p:sp>
      <p:sp>
        <p:nvSpPr>
          <p:cNvPr id="4" name="Slide Number Placeholder 3"/>
          <p:cNvSpPr>
            <a:spLocks noGrp="1"/>
          </p:cNvSpPr>
          <p:nvPr>
            <p:ph type="sldNum" sz="quarter" idx="12"/>
          </p:nvPr>
        </p:nvSpPr>
        <p:spPr/>
        <p:txBody>
          <a:bodyPr/>
          <a:lstStyle/>
          <a:p>
            <a:fld id="{B1DB1205-1AA5-4776-9BEC-4E5ECA50DD3C}" type="slidenum">
              <a:rPr lang="en-US" smtClean="0"/>
              <a:pPr/>
              <a:t>6</a:t>
            </a:fld>
            <a:endParaRPr lang="en-US"/>
          </a:p>
        </p:txBody>
      </p:sp>
    </p:spTree>
    <p:extLst>
      <p:ext uri="{BB962C8B-B14F-4D97-AF65-F5344CB8AC3E}">
        <p14:creationId xmlns:p14="http://schemas.microsoft.com/office/powerpoint/2010/main" xmlns="" val="213836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Possible worlds are described by algebraic </a:t>
            </a:r>
            <a:r>
              <a:rPr lang="en-US" sz="2800" dirty="0">
                <a:solidFill>
                  <a:srgbClr val="FF0000"/>
                </a:solidFill>
              </a:rPr>
              <a:t>variables</a:t>
            </a:r>
            <a:r>
              <a:rPr lang="en-US" sz="2800" dirty="0" smtClean="0"/>
              <a:t>.</a:t>
            </a:r>
          </a:p>
          <a:p>
            <a:endParaRPr lang="en-US" sz="2800" dirty="0" smtClean="0"/>
          </a:p>
          <a:p>
            <a:r>
              <a:rPr lang="en-US" sz="2800" dirty="0" smtClean="0"/>
              <a:t>A variable (also called </a:t>
            </a:r>
            <a:r>
              <a:rPr lang="en-US" sz="2800" dirty="0" smtClean="0">
                <a:solidFill>
                  <a:srgbClr val="FF0000"/>
                </a:solidFill>
              </a:rPr>
              <a:t>algebraic variable</a:t>
            </a:r>
            <a:r>
              <a:rPr lang="en-US" sz="2800" dirty="0" smtClean="0"/>
              <a:t>) is </a:t>
            </a:r>
            <a:r>
              <a:rPr lang="en-US" sz="2800" dirty="0"/>
              <a:t>a symbol used to denote features of possible worlds. Algebraic variables will be written starting with an upper-case letter. </a:t>
            </a:r>
            <a:endParaRPr lang="en-US" sz="2800" dirty="0" smtClean="0"/>
          </a:p>
          <a:p>
            <a:pPr lvl="1">
              <a:buFont typeface="Wingdings" pitchFamily="2" charset="2"/>
              <a:buChar char="§"/>
            </a:pPr>
            <a:r>
              <a:rPr lang="en-US" sz="2400" dirty="0" smtClean="0"/>
              <a:t>Each </a:t>
            </a:r>
            <a:r>
              <a:rPr lang="en-US" sz="2400" dirty="0"/>
              <a:t>algebraic variable V has an associated domain, </a:t>
            </a:r>
            <a:r>
              <a:rPr lang="en-US" sz="2400" dirty="0" err="1"/>
              <a:t>dom</a:t>
            </a:r>
            <a:r>
              <a:rPr lang="en-US" sz="2400" dirty="0"/>
              <a:t>(V), which is the set of values the variable can take on</a:t>
            </a:r>
            <a:r>
              <a:rPr lang="en-US" sz="2400" dirty="0" smtClean="0"/>
              <a:t>.</a:t>
            </a:r>
          </a:p>
          <a:p>
            <a:pPr lvl="1"/>
            <a:endParaRPr lang="en-US" sz="2400" dirty="0"/>
          </a:p>
          <a:p>
            <a:r>
              <a:rPr lang="en-US" sz="2800" dirty="0"/>
              <a:t>Algebraic variables are </a:t>
            </a:r>
            <a:r>
              <a:rPr lang="en-US" sz="2800" dirty="0" smtClean="0"/>
              <a:t>symbols.</a:t>
            </a:r>
          </a:p>
        </p:txBody>
      </p:sp>
      <p:sp>
        <p:nvSpPr>
          <p:cNvPr id="4" name="Slide Number Placeholder 3"/>
          <p:cNvSpPr>
            <a:spLocks noGrp="1"/>
          </p:cNvSpPr>
          <p:nvPr>
            <p:ph type="sldNum" sz="quarter" idx="12"/>
          </p:nvPr>
        </p:nvSpPr>
        <p:spPr/>
        <p:txBody>
          <a:bodyPr/>
          <a:lstStyle/>
          <a:p>
            <a:fld id="{B1DB1205-1AA5-4776-9BEC-4E5ECA50DD3C}" type="slidenum">
              <a:rPr lang="en-US" smtClean="0"/>
              <a:pPr/>
              <a:t>7</a:t>
            </a:fld>
            <a:endParaRPr lang="en-US"/>
          </a:p>
        </p:txBody>
      </p:sp>
    </p:spTree>
    <p:extLst>
      <p:ext uri="{BB962C8B-B14F-4D97-AF65-F5344CB8AC3E}">
        <p14:creationId xmlns:p14="http://schemas.microsoft.com/office/powerpoint/2010/main" xmlns="" val="315808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smtClean="0"/>
              <a:t>A </a:t>
            </a:r>
            <a:r>
              <a:rPr lang="en-US" sz="2800" dirty="0">
                <a:solidFill>
                  <a:srgbClr val="FF0000"/>
                </a:solidFill>
              </a:rPr>
              <a:t>symbol</a:t>
            </a:r>
            <a:r>
              <a:rPr lang="en-US" sz="2800" dirty="0"/>
              <a:t> is just a sequence of bits that can be distinguished from other symbols</a:t>
            </a:r>
            <a:r>
              <a:rPr lang="en-US" sz="2800" dirty="0" smtClean="0"/>
              <a:t>.</a:t>
            </a:r>
          </a:p>
          <a:p>
            <a:r>
              <a:rPr lang="en-US" sz="2800" dirty="0"/>
              <a:t>To a </a:t>
            </a:r>
            <a:r>
              <a:rPr lang="en-US" sz="2800" dirty="0">
                <a:solidFill>
                  <a:srgbClr val="FF0000"/>
                </a:solidFill>
              </a:rPr>
              <a:t>user</a:t>
            </a:r>
            <a:r>
              <a:rPr lang="en-US" sz="2800" dirty="0"/>
              <a:t> of a computer, symbols have meanings. </a:t>
            </a:r>
            <a:endParaRPr lang="en-US" sz="2800" dirty="0" smtClean="0"/>
          </a:p>
          <a:p>
            <a:pPr lvl="1">
              <a:buFont typeface="Wingdings" pitchFamily="2" charset="2"/>
              <a:buChar char="§"/>
            </a:pPr>
            <a:r>
              <a:rPr lang="en-US" sz="2000" dirty="0" smtClean="0">
                <a:solidFill>
                  <a:srgbClr val="FF0000"/>
                </a:solidFill>
              </a:rPr>
              <a:t>For </a:t>
            </a:r>
            <a:r>
              <a:rPr lang="en-US" sz="2000" dirty="0">
                <a:solidFill>
                  <a:srgbClr val="FF0000"/>
                </a:solidFill>
              </a:rPr>
              <a:t>example</a:t>
            </a:r>
            <a:r>
              <a:rPr lang="en-US" sz="2000" dirty="0"/>
              <a:t>, the variable </a:t>
            </a:r>
            <a:r>
              <a:rPr lang="en-US" sz="2000" b="1" dirty="0" err="1"/>
              <a:t>HarrysHeight</a:t>
            </a:r>
            <a:r>
              <a:rPr lang="en-US" sz="2000" dirty="0"/>
              <a:t>, to the computer, is just a sequence of bits. It has no relationship to </a:t>
            </a:r>
            <a:r>
              <a:rPr lang="en-US" sz="2000" b="1" dirty="0" err="1"/>
              <a:t>HarrysWeight</a:t>
            </a:r>
            <a:r>
              <a:rPr lang="en-US" sz="2000" dirty="0"/>
              <a:t> or </a:t>
            </a:r>
            <a:r>
              <a:rPr lang="en-US" sz="2000" b="1" dirty="0" err="1"/>
              <a:t>SuesHeight</a:t>
            </a:r>
            <a:r>
              <a:rPr lang="en-US" sz="2000" dirty="0"/>
              <a:t>. To a person, this variable may mean the height, in particular units, of a particular person at a particular time</a:t>
            </a:r>
            <a:r>
              <a:rPr lang="en-US" sz="2000" dirty="0" smtClean="0"/>
              <a:t>.</a:t>
            </a:r>
            <a:endParaRPr lang="en-US" sz="2800" dirty="0" smtClean="0">
              <a:solidFill>
                <a:srgbClr val="FF0000"/>
              </a:solidFill>
            </a:endParaRPr>
          </a:p>
          <a:p>
            <a:r>
              <a:rPr lang="en-US" sz="2800" dirty="0" smtClean="0">
                <a:solidFill>
                  <a:srgbClr val="FF0000"/>
                </a:solidFill>
              </a:rPr>
              <a:t>Clarity </a:t>
            </a:r>
            <a:r>
              <a:rPr lang="en-US" sz="2800" dirty="0">
                <a:solidFill>
                  <a:srgbClr val="FF0000"/>
                </a:solidFill>
              </a:rPr>
              <a:t>principle</a:t>
            </a:r>
            <a:r>
              <a:rPr lang="en-US" sz="2800" dirty="0"/>
              <a:t>: an </a:t>
            </a:r>
            <a:r>
              <a:rPr lang="en-US" sz="2800" dirty="0">
                <a:solidFill>
                  <a:srgbClr val="FF0000"/>
                </a:solidFill>
              </a:rPr>
              <a:t>omniscient agent </a:t>
            </a:r>
            <a:r>
              <a:rPr lang="en-US" sz="2800" dirty="0" smtClean="0"/>
              <a:t>is </a:t>
            </a:r>
            <a:r>
              <a:rPr lang="en-US" sz="2800" dirty="0"/>
              <a:t>a fictitious agent who knows the truth and the meanings associated with all of the </a:t>
            </a:r>
            <a:r>
              <a:rPr lang="en-US" sz="2800" dirty="0" smtClean="0"/>
              <a:t>symbols.</a:t>
            </a:r>
          </a:p>
          <a:p>
            <a:pPr lvl="1">
              <a:buFont typeface="Wingdings" pitchFamily="2" charset="2"/>
              <a:buChar char="§"/>
            </a:pPr>
            <a:r>
              <a:rPr lang="en-US" sz="2000" dirty="0" smtClean="0"/>
              <a:t>should </a:t>
            </a:r>
            <a:r>
              <a:rPr lang="en-US" sz="2000" dirty="0"/>
              <a:t>be able to determine the value of each variable</a:t>
            </a:r>
            <a:r>
              <a:rPr lang="en-US" sz="2000" dirty="0" smtClean="0"/>
              <a:t>.</a:t>
            </a:r>
            <a:endParaRPr lang="en-US" sz="2800" dirty="0" smtClean="0"/>
          </a:p>
          <a:p>
            <a:r>
              <a:rPr lang="en-US" sz="2800" dirty="0"/>
              <a:t>The bottom line is that symbols can have meanings because we give them meanings</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B1DB1205-1AA5-4776-9BEC-4E5ECA50DD3C}" type="slidenum">
              <a:rPr lang="en-US" smtClean="0"/>
              <a:pPr/>
              <a:t>8</a:t>
            </a:fld>
            <a:endParaRPr lang="en-US"/>
          </a:p>
        </p:txBody>
      </p:sp>
    </p:spTree>
    <p:extLst>
      <p:ext uri="{BB962C8B-B14F-4D97-AF65-F5344CB8AC3E}">
        <p14:creationId xmlns:p14="http://schemas.microsoft.com/office/powerpoint/2010/main" xmlns="" val="2865543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800" dirty="0"/>
              <a:t>A </a:t>
            </a:r>
            <a:r>
              <a:rPr lang="en-US" sz="2800" dirty="0">
                <a:solidFill>
                  <a:srgbClr val="FF0000"/>
                </a:solidFill>
              </a:rPr>
              <a:t>discrete variable </a:t>
            </a:r>
            <a:r>
              <a:rPr lang="en-US" sz="2800" dirty="0"/>
              <a:t>is one whose domain is finite or </a:t>
            </a:r>
            <a:r>
              <a:rPr lang="en-US" sz="2800" dirty="0" err="1"/>
              <a:t>countably</a:t>
            </a:r>
            <a:r>
              <a:rPr lang="en-US" sz="2800" dirty="0"/>
              <a:t> infinite</a:t>
            </a:r>
            <a:r>
              <a:rPr lang="en-US" sz="2800" dirty="0" smtClean="0"/>
              <a:t>.</a:t>
            </a:r>
          </a:p>
          <a:p>
            <a:pPr lvl="1">
              <a:buFont typeface="Wingdings" pitchFamily="2" charset="2"/>
              <a:buChar char="§"/>
            </a:pPr>
            <a:r>
              <a:rPr lang="en-US" sz="2400" dirty="0">
                <a:solidFill>
                  <a:srgbClr val="FF0000"/>
                </a:solidFill>
              </a:rPr>
              <a:t>Boolean </a:t>
            </a:r>
            <a:r>
              <a:rPr lang="en-US" sz="2400" dirty="0" smtClean="0">
                <a:solidFill>
                  <a:srgbClr val="FF0000"/>
                </a:solidFill>
              </a:rPr>
              <a:t>variable </a:t>
            </a:r>
            <a:r>
              <a:rPr lang="en-US" sz="2400" dirty="0"/>
              <a:t>is a variable with domain {true, false</a:t>
            </a:r>
            <a:r>
              <a:rPr lang="en-US" sz="2400" dirty="0" smtClean="0"/>
              <a:t>}.</a:t>
            </a:r>
          </a:p>
          <a:p>
            <a:pPr lvl="1">
              <a:buFont typeface="Wingdings" pitchFamily="2" charset="2"/>
              <a:buChar char="§"/>
            </a:pPr>
            <a:r>
              <a:rPr lang="en-US" sz="2400" dirty="0" smtClean="0">
                <a:solidFill>
                  <a:srgbClr val="FF0000"/>
                </a:solidFill>
              </a:rPr>
              <a:t>Continuous </a:t>
            </a:r>
            <a:r>
              <a:rPr lang="en-US" sz="2400" dirty="0">
                <a:solidFill>
                  <a:srgbClr val="FF0000"/>
                </a:solidFill>
              </a:rPr>
              <a:t>variable </a:t>
            </a:r>
            <a:r>
              <a:rPr lang="en-US" sz="2400" dirty="0"/>
              <a:t>is a variable whose domain corresponds to a subset of the real </a:t>
            </a:r>
            <a:r>
              <a:rPr lang="en-US" sz="2400" dirty="0" smtClean="0"/>
              <a:t>line.</a:t>
            </a:r>
            <a:endParaRPr lang="en-US" sz="2400" dirty="0"/>
          </a:p>
          <a:p>
            <a:endParaRPr lang="en-US" sz="2400" dirty="0" smtClean="0"/>
          </a:p>
          <a:p>
            <a:r>
              <a:rPr lang="en-US" sz="2400" dirty="0" smtClean="0"/>
              <a:t>Possible </a:t>
            </a:r>
            <a:r>
              <a:rPr lang="en-US" sz="2400" dirty="0"/>
              <a:t>worlds can be defined in terms of variables or variables can be defined in terms of possible worlds:</a:t>
            </a:r>
          </a:p>
          <a:p>
            <a:pPr lvl="1">
              <a:buFont typeface="Wingdings" pitchFamily="2" charset="2"/>
              <a:buChar char="§"/>
            </a:pPr>
            <a:r>
              <a:rPr lang="en-US" sz="2000" dirty="0"/>
              <a:t>Variables can be primitive and a possible world corresponds to a total assignment of a value to each variable.</a:t>
            </a:r>
          </a:p>
          <a:p>
            <a:pPr lvl="1">
              <a:buFont typeface="Wingdings" pitchFamily="2" charset="2"/>
              <a:buChar char="§"/>
            </a:pPr>
            <a:r>
              <a:rPr lang="en-US" sz="2000" dirty="0"/>
              <a:t>Worlds can be primitive and a variable is a function from possible worlds into the domain of the variable; given a possible world, the function returns the value of that variable in that possible world.</a:t>
            </a:r>
          </a:p>
        </p:txBody>
      </p:sp>
      <p:sp>
        <p:nvSpPr>
          <p:cNvPr id="4" name="Slide Number Placeholder 3"/>
          <p:cNvSpPr>
            <a:spLocks noGrp="1"/>
          </p:cNvSpPr>
          <p:nvPr>
            <p:ph type="sldNum" sz="quarter" idx="12"/>
          </p:nvPr>
        </p:nvSpPr>
        <p:spPr/>
        <p:txBody>
          <a:bodyPr/>
          <a:lstStyle/>
          <a:p>
            <a:fld id="{B1DB1205-1AA5-4776-9BEC-4E5ECA50DD3C}" type="slidenum">
              <a:rPr lang="en-US" smtClean="0"/>
              <a:pPr/>
              <a:t>9</a:t>
            </a:fld>
            <a:endParaRPr lang="en-US"/>
          </a:p>
        </p:txBody>
      </p:sp>
    </p:spTree>
    <p:extLst>
      <p:ext uri="{BB962C8B-B14F-4D97-AF65-F5344CB8AC3E}">
        <p14:creationId xmlns:p14="http://schemas.microsoft.com/office/powerpoint/2010/main" xmlns="" val="16592914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7864</TotalTime>
  <Words>4632</Words>
  <Application>Microsoft Office PowerPoint</Application>
  <PresentationFormat>On-screen Show (4:3)</PresentationFormat>
  <Paragraphs>310</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Concourse</vt:lpstr>
      <vt:lpstr>Features and Constraints Chapter 4, Artificial Intelligence. Foundations of Computational Agents. Poole &amp; Mackworth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SOSCOMP</dc:creator>
  <cp:lastModifiedBy>latecki</cp:lastModifiedBy>
  <cp:revision>125</cp:revision>
  <dcterms:created xsi:type="dcterms:W3CDTF">2012-07-14T16:41:36Z</dcterms:created>
  <dcterms:modified xsi:type="dcterms:W3CDTF">2012-07-27T18:34:02Z</dcterms:modified>
</cp:coreProperties>
</file>