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4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98C30-E53E-4BC3-B14F-9BA340D42256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DB3F4-797D-4609-8772-BC44AFD6E0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wmf"/><Relationship Id="rId5" Type="http://schemas.openxmlformats.org/officeDocument/2006/relationships/image" Target="../media/image20.png"/><Relationship Id="rId4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Image Retrieval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Longin Jan Latecki</a:t>
            </a:r>
            <a:endParaRPr lang="en-US" dirty="0"/>
          </a:p>
        </p:txBody>
      </p:sp>
      <p:pic>
        <p:nvPicPr>
          <p:cNvPr id="4" name="Picture 2" descr="C:\yxw\Otherstaff\Talk\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98475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228600" y="228600"/>
            <a:ext cx="8686800" cy="119455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85720" tIns="42860" rIns="85720" bIns="42860">
            <a:spAutoFit/>
          </a:bodyPr>
          <a:lstStyle/>
          <a:p>
            <a:pPr algn="ctr" defTabSz="4702175"/>
            <a:r>
              <a:rPr lang="en-US" altLang="zh-CN" sz="3600" dirty="0">
                <a:solidFill>
                  <a:schemeClr val="bg1"/>
                </a:solidFill>
                <a:ea typeface="SimSun" pitchFamily="2" charset="-122"/>
              </a:rPr>
              <a:t>Motivation: The limitation of </a:t>
            </a:r>
            <a:endParaRPr lang="en-US" altLang="zh-CN" sz="3600" dirty="0" smtClean="0">
              <a:solidFill>
                <a:schemeClr val="bg1"/>
              </a:solidFill>
              <a:ea typeface="SimSun" pitchFamily="2" charset="-122"/>
            </a:endParaRPr>
          </a:p>
          <a:p>
            <a:pPr algn="ctr" defTabSz="4702175"/>
            <a:r>
              <a:rPr lang="en-US" altLang="zh-CN" sz="3600" dirty="0" smtClean="0">
                <a:solidFill>
                  <a:schemeClr val="bg1"/>
                </a:solidFill>
                <a:ea typeface="SimSun" pitchFamily="2" charset="-122"/>
              </a:rPr>
              <a:t>existing </a:t>
            </a:r>
            <a:r>
              <a:rPr lang="en-US" altLang="zh-CN" sz="3600" dirty="0">
                <a:solidFill>
                  <a:schemeClr val="bg1"/>
                </a:solidFill>
                <a:ea typeface="SimSun" pitchFamily="2" charset="-122"/>
              </a:rPr>
              <a:t>shape similarity measures</a:t>
            </a:r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304800" y="3657600"/>
            <a:ext cx="7926388" cy="1194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5720" tIns="42860" rIns="85720" bIns="42860">
            <a:spAutoFit/>
          </a:bodyPr>
          <a:lstStyle/>
          <a:p>
            <a:pPr defTabSz="4702175"/>
            <a:r>
              <a:rPr lang="en-US" altLang="zh-CN" sz="2400" dirty="0">
                <a:ea typeface="SimSun" pitchFamily="2" charset="-122"/>
              </a:rPr>
              <a:t>Traditional shape similarity </a:t>
            </a:r>
            <a:r>
              <a:rPr lang="en-US" altLang="zh-CN" sz="2400" dirty="0" smtClean="0">
                <a:ea typeface="SimSun" pitchFamily="2" charset="-122"/>
              </a:rPr>
              <a:t>measures cannot capture </a:t>
            </a:r>
            <a:r>
              <a:rPr lang="en-US" altLang="zh-CN" sz="2400" dirty="0">
                <a:ea typeface="SimSun" pitchFamily="2" charset="-122"/>
              </a:rPr>
              <a:t>the intrinsic property of the shape. </a:t>
            </a:r>
            <a:r>
              <a:rPr lang="en-US" altLang="zh-CN" sz="2400" dirty="0" smtClean="0">
                <a:ea typeface="SimSun" pitchFamily="2" charset="-122"/>
              </a:rPr>
              <a:t>We will use a </a:t>
            </a:r>
            <a:r>
              <a:rPr lang="en-US" altLang="zh-CN" sz="2400" dirty="0">
                <a:ea typeface="SimSun" pitchFamily="2" charset="-122"/>
              </a:rPr>
              <a:t>graph-based </a:t>
            </a:r>
            <a:r>
              <a:rPr lang="en-US" altLang="zh-CN" sz="2400" dirty="0" err="1">
                <a:ea typeface="SimSun" pitchFamily="2" charset="-122"/>
              </a:rPr>
              <a:t>transductive</a:t>
            </a:r>
            <a:r>
              <a:rPr lang="en-US" altLang="zh-CN" sz="2400" dirty="0">
                <a:ea typeface="SimSun" pitchFamily="2" charset="-122"/>
              </a:rPr>
              <a:t> learning algorithm </a:t>
            </a:r>
            <a:r>
              <a:rPr lang="en-US" altLang="zh-CN" sz="2400" dirty="0" smtClean="0">
                <a:ea typeface="SimSun" pitchFamily="2" charset="-122"/>
              </a:rPr>
              <a:t>to </a:t>
            </a:r>
            <a:r>
              <a:rPr lang="en-US" altLang="zh-CN" sz="2400" dirty="0">
                <a:ea typeface="SimSun" pitchFamily="2" charset="-122"/>
              </a:rPr>
              <a:t>tackle this problem.</a:t>
            </a:r>
          </a:p>
        </p:txBody>
      </p:sp>
      <p:pic>
        <p:nvPicPr>
          <p:cNvPr id="6" name="Picture 2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524000"/>
            <a:ext cx="2368550" cy="923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514600"/>
            <a:ext cx="5588000" cy="1073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4800600"/>
            <a:ext cx="6400800" cy="189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 Box 306"/>
          <p:cNvSpPr txBox="1">
            <a:spLocks noChangeArrowheads="1"/>
          </p:cNvSpPr>
          <p:nvPr/>
        </p:nvSpPr>
        <p:spPr bwMode="auto">
          <a:xfrm>
            <a:off x="304800" y="4953000"/>
            <a:ext cx="2176015" cy="161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9336" tIns="69668" rIns="139336" bIns="69668">
            <a:spAutoFit/>
          </a:bodyPr>
          <a:lstStyle/>
          <a:p>
            <a:pPr defTabSz="4702175"/>
            <a:r>
              <a:rPr lang="en-US" altLang="zh-CN" sz="2400" dirty="0">
                <a:ea typeface="SimSun" pitchFamily="2" charset="-122"/>
              </a:rPr>
              <a:t>IDSC result for </a:t>
            </a:r>
            <a:endParaRPr lang="en-US" altLang="zh-CN" sz="2400" dirty="0" smtClean="0">
              <a:ea typeface="SimSun" pitchFamily="2" charset="-122"/>
            </a:endParaRPr>
          </a:p>
          <a:p>
            <a:pPr defTabSz="4702175"/>
            <a:r>
              <a:rPr lang="en-US" altLang="zh-CN" sz="2400" dirty="0" smtClean="0">
                <a:ea typeface="SimSun" pitchFamily="2" charset="-122"/>
              </a:rPr>
              <a:t>the </a:t>
            </a:r>
            <a:r>
              <a:rPr lang="en-US" altLang="zh-CN" sz="2400" dirty="0">
                <a:ea typeface="SimSun" pitchFamily="2" charset="-122"/>
              </a:rPr>
              <a:t>query fly:</a:t>
            </a:r>
          </a:p>
          <a:p>
            <a:pPr defTabSz="4702175"/>
            <a:r>
              <a:rPr lang="en-US" altLang="zh-CN" sz="2400" dirty="0" smtClean="0">
                <a:ea typeface="SimSun" pitchFamily="2" charset="-122"/>
              </a:rPr>
              <a:t>Result after</a:t>
            </a:r>
          </a:p>
          <a:p>
            <a:pPr defTabSz="4702175"/>
            <a:r>
              <a:rPr lang="en-US" altLang="zh-CN" sz="2400" dirty="0" smtClean="0">
                <a:ea typeface="SimSun" pitchFamily="2" charset="-122"/>
              </a:rPr>
              <a:t>learning:</a:t>
            </a:r>
            <a:endParaRPr lang="en-US" altLang="zh-CN" sz="2400" dirty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2133600" y="304800"/>
            <a:ext cx="5034132" cy="45588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85720" tIns="42860" rIns="85720" bIns="42860">
            <a:spAutoFit/>
          </a:bodyPr>
          <a:lstStyle/>
          <a:p>
            <a:pPr algn="ctr" defTabSz="4702175"/>
            <a:r>
              <a:rPr lang="en-US" altLang="zh-CN" sz="2400" dirty="0" smtClean="0">
                <a:solidFill>
                  <a:schemeClr val="bg1"/>
                </a:solidFill>
                <a:ea typeface="SimSun" pitchFamily="2" charset="-122"/>
              </a:rPr>
              <a:t>Image Retrieval as Label Propagation</a:t>
            </a:r>
            <a:endParaRPr lang="en-US" altLang="zh-CN" sz="2400" dirty="0">
              <a:solidFill>
                <a:schemeClr val="bg1"/>
              </a:solidFill>
              <a:ea typeface="SimSun" pitchFamily="2" charset="-122"/>
            </a:endParaRP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152400" y="914400"/>
            <a:ext cx="8839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5720" tIns="42860" rIns="85720" bIns="42860"/>
          <a:lstStyle/>
          <a:p>
            <a:pPr defTabSz="4702175">
              <a:spcBef>
                <a:spcPct val="20000"/>
              </a:spcBef>
              <a:buFontTx/>
              <a:buChar char="•"/>
            </a:pPr>
            <a:r>
              <a:rPr lang="en-US" altLang="zh-CN" sz="2400" dirty="0" smtClean="0">
                <a:ea typeface="SimSun" pitchFamily="2" charset="-122"/>
              </a:rPr>
              <a:t> Basic Assumptions </a:t>
            </a:r>
            <a:r>
              <a:rPr lang="en-US" altLang="zh-CN" sz="2400" dirty="0">
                <a:ea typeface="SimSun" pitchFamily="2" charset="-122"/>
              </a:rPr>
              <a:t>and prior knowledge:</a:t>
            </a:r>
          </a:p>
          <a:p>
            <a:pPr defTabSz="4702175">
              <a:spcBef>
                <a:spcPct val="20000"/>
              </a:spcBef>
            </a:pPr>
            <a:r>
              <a:rPr lang="en-US" altLang="zh-CN" sz="2400" dirty="0">
                <a:ea typeface="SimSun" pitchFamily="2" charset="-122"/>
              </a:rPr>
              <a:t>      -                           is a set of objects and      is a query object.</a:t>
            </a:r>
          </a:p>
          <a:p>
            <a:pPr defTabSz="4702175">
              <a:spcBef>
                <a:spcPct val="20000"/>
              </a:spcBef>
            </a:pPr>
            <a:r>
              <a:rPr lang="en-US" altLang="zh-CN" sz="2400" dirty="0">
                <a:ea typeface="SimSun" pitchFamily="2" charset="-122"/>
              </a:rPr>
              <a:t>      -                          </a:t>
            </a:r>
            <a:r>
              <a:rPr lang="en-US" altLang="zh-CN" sz="2400" dirty="0" smtClean="0">
                <a:ea typeface="SimSun" pitchFamily="2" charset="-122"/>
              </a:rPr>
              <a:t>      is </a:t>
            </a:r>
            <a:r>
              <a:rPr lang="en-US" altLang="zh-CN" sz="2400" dirty="0">
                <a:ea typeface="SimSun" pitchFamily="2" charset="-122"/>
              </a:rPr>
              <a:t>a similarity function.</a:t>
            </a:r>
          </a:p>
          <a:p>
            <a:pPr defTabSz="4702175">
              <a:spcBef>
                <a:spcPct val="20000"/>
              </a:spcBef>
            </a:pPr>
            <a:r>
              <a:rPr lang="en-US" altLang="zh-CN" sz="2400" dirty="0" smtClean="0">
                <a:ea typeface="SimSun" pitchFamily="2" charset="-122"/>
              </a:rPr>
              <a:t> </a:t>
            </a:r>
            <a:r>
              <a:rPr lang="en-US" altLang="zh-CN" sz="2400" dirty="0">
                <a:ea typeface="SimSun" pitchFamily="2" charset="-122"/>
              </a:rPr>
              <a:t>Let                   </a:t>
            </a:r>
            <a:r>
              <a:rPr lang="en-US" altLang="zh-CN" sz="2400" dirty="0" smtClean="0">
                <a:ea typeface="SimSun" pitchFamily="2" charset="-122"/>
              </a:rPr>
              <a:t>                                 be                 </a:t>
            </a:r>
            <a:r>
              <a:rPr lang="en-US" altLang="zh-CN" sz="2400" dirty="0" err="1" smtClean="0">
                <a:ea typeface="SimSun" pitchFamily="2" charset="-122"/>
              </a:rPr>
              <a:t>be</a:t>
            </a:r>
            <a:r>
              <a:rPr lang="en-US" altLang="zh-CN" sz="2400" dirty="0" smtClean="0">
                <a:ea typeface="SimSun" pitchFamily="2" charset="-122"/>
              </a:rPr>
              <a:t> </a:t>
            </a:r>
            <a:r>
              <a:rPr lang="en-US" altLang="zh-CN" sz="2400" dirty="0">
                <a:ea typeface="SimSun" pitchFamily="2" charset="-122"/>
              </a:rPr>
              <a:t>a similarity matrix, which is also called affinity matrix.  We define a sequence of labeling functions  </a:t>
            </a:r>
            <a:r>
              <a:rPr lang="en-US" altLang="zh-CN" sz="2400" dirty="0" smtClean="0">
                <a:ea typeface="SimSun" pitchFamily="2" charset="-122"/>
              </a:rPr>
              <a:t>                       </a:t>
            </a:r>
            <a:r>
              <a:rPr lang="en-US" altLang="zh-CN" sz="2400" dirty="0">
                <a:ea typeface="SimSun" pitchFamily="2" charset="-122"/>
              </a:rPr>
              <a:t>with                    </a:t>
            </a:r>
            <a:r>
              <a:rPr lang="en-US" altLang="zh-CN" sz="2400" dirty="0" smtClean="0">
                <a:ea typeface="SimSun" pitchFamily="2" charset="-122"/>
              </a:rPr>
              <a:t> and                     for                    </a:t>
            </a:r>
            <a:r>
              <a:rPr lang="en-US" altLang="zh-CN" sz="2400" dirty="0">
                <a:ea typeface="SimSun" pitchFamily="2" charset="-122"/>
              </a:rPr>
              <a:t>. </a:t>
            </a:r>
            <a:r>
              <a:rPr lang="en-US" altLang="zh-CN" sz="2400" dirty="0" smtClean="0">
                <a:ea typeface="SimSun" pitchFamily="2" charset="-122"/>
              </a:rPr>
              <a:t>Following label propagation iterate: </a:t>
            </a:r>
            <a:endParaRPr lang="en-US" altLang="zh-CN" sz="2400" dirty="0">
              <a:ea typeface="SimSun" pitchFamily="2" charset="-122"/>
            </a:endParaRPr>
          </a:p>
          <a:p>
            <a:pPr defTabSz="4702175">
              <a:spcBef>
                <a:spcPct val="20000"/>
              </a:spcBef>
            </a:pPr>
            <a:endParaRPr lang="en-US" altLang="zh-CN" sz="2400" dirty="0" smtClean="0">
              <a:ea typeface="SimSun" pitchFamily="2" charset="-122"/>
            </a:endParaRPr>
          </a:p>
          <a:p>
            <a:pPr defTabSz="4702175">
              <a:spcBef>
                <a:spcPct val="20000"/>
              </a:spcBef>
            </a:pPr>
            <a:endParaRPr lang="en-US" altLang="zh-CN" sz="2400" dirty="0" smtClean="0">
              <a:ea typeface="SimSun" pitchFamily="2" charset="-122"/>
            </a:endParaRPr>
          </a:p>
          <a:p>
            <a:pPr defTabSz="4702175">
              <a:spcBef>
                <a:spcPct val="20000"/>
              </a:spcBef>
            </a:pPr>
            <a:r>
              <a:rPr lang="en-US" altLang="zh-CN" sz="2400" dirty="0" smtClean="0">
                <a:ea typeface="SimSun" pitchFamily="2" charset="-122"/>
              </a:rPr>
              <a:t>We </a:t>
            </a:r>
            <a:r>
              <a:rPr lang="en-US" altLang="zh-CN" sz="2400" dirty="0">
                <a:ea typeface="SimSun" pitchFamily="2" charset="-122"/>
              </a:rPr>
              <a:t>have only one class that contains only one labeled element being the </a:t>
            </a:r>
            <a:r>
              <a:rPr lang="en-US" altLang="zh-CN" sz="2400" dirty="0" smtClean="0">
                <a:ea typeface="SimSun" pitchFamily="2" charset="-122"/>
              </a:rPr>
              <a:t>query. Hence we stop iterating at some t=T.</a:t>
            </a:r>
            <a:endParaRPr lang="en-US" altLang="zh-CN" sz="2400" dirty="0">
              <a:ea typeface="SimSun" pitchFamily="2" charset="-122"/>
            </a:endParaRPr>
          </a:p>
          <a:p>
            <a:pPr defTabSz="4702175">
              <a:spcBef>
                <a:spcPct val="20000"/>
              </a:spcBef>
            </a:pPr>
            <a:r>
              <a:rPr lang="en-US" altLang="zh-CN" sz="2400" dirty="0">
                <a:ea typeface="SimSun" pitchFamily="2" charset="-122"/>
              </a:rPr>
              <a:t>Thus, we interpret       as a set of normalized similarity values to the </a:t>
            </a:r>
            <a:r>
              <a:rPr lang="en-US" altLang="zh-CN" sz="2400" dirty="0" smtClean="0">
                <a:ea typeface="SimSun" pitchFamily="2" charset="-122"/>
              </a:rPr>
              <a:t>query:</a:t>
            </a:r>
            <a:endParaRPr lang="en-US" altLang="zh-CN" sz="2400" dirty="0">
              <a:ea typeface="SimSun" pitchFamily="2" charset="-122"/>
            </a:endParaRPr>
          </a:p>
        </p:txBody>
      </p:sp>
      <p:pic>
        <p:nvPicPr>
          <p:cNvPr id="7" name="Picture 2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828800"/>
            <a:ext cx="2419350" cy="36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286000"/>
            <a:ext cx="4953000" cy="38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4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048000"/>
            <a:ext cx="1676400" cy="352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4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048000"/>
            <a:ext cx="1295400" cy="36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5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3048000"/>
            <a:ext cx="1447800" cy="35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5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90800" y="5486400"/>
            <a:ext cx="2311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5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19400" y="3657600"/>
            <a:ext cx="3352800" cy="107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5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05600" y="3810000"/>
            <a:ext cx="2057400" cy="51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5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43200" y="6096000"/>
            <a:ext cx="2890838" cy="44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2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638800" y="3048000"/>
            <a:ext cx="1190625" cy="324716"/>
          </a:xfrm>
          <a:prstGeom prst="rect">
            <a:avLst/>
          </a:prstGeom>
          <a:noFill/>
        </p:spPr>
      </p:pic>
      <p:pic>
        <p:nvPicPr>
          <p:cNvPr id="20" name="Picture 24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4800" y="1386049"/>
            <a:ext cx="2263775" cy="429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5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57800" y="1447800"/>
            <a:ext cx="381000" cy="36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0"/>
          <p:cNvSpPr>
            <a:spLocks noChangeArrowheads="1"/>
          </p:cNvSpPr>
          <p:nvPr/>
        </p:nvSpPr>
        <p:spPr bwMode="auto">
          <a:xfrm>
            <a:off x="1371600" y="228600"/>
            <a:ext cx="6094413" cy="579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85720" tIns="42860" rIns="85720" bIns="42860">
            <a:spAutoFit/>
          </a:bodyPr>
          <a:lstStyle/>
          <a:p>
            <a:pPr algn="ctr" defTabSz="4702175"/>
            <a:r>
              <a:rPr lang="en-US" altLang="zh-CN" sz="3200" dirty="0">
                <a:solidFill>
                  <a:schemeClr val="bg1"/>
                </a:solidFill>
                <a:ea typeface="SimSun" pitchFamily="2" charset="-122"/>
              </a:rPr>
              <a:t>Affinity Matrix</a:t>
            </a:r>
          </a:p>
        </p:txBody>
      </p:sp>
      <p:pic>
        <p:nvPicPr>
          <p:cNvPr id="4" name="Picture 2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05000"/>
            <a:ext cx="990600" cy="28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362200"/>
            <a:ext cx="1776600" cy="737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8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733800"/>
            <a:ext cx="3505200" cy="52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9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343400"/>
            <a:ext cx="2285999" cy="27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9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4724400"/>
            <a:ext cx="457200" cy="223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762000" y="1524000"/>
            <a:ext cx="7467600" cy="347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702175">
              <a:spcBef>
                <a:spcPct val="20000"/>
              </a:spcBef>
              <a:buFontTx/>
              <a:buChar char="•"/>
            </a:pPr>
            <a:r>
              <a:rPr lang="en-US" altLang="zh-CN" dirty="0" smtClean="0">
                <a:ea typeface="SimSun" pitchFamily="2" charset="-122"/>
              </a:rPr>
              <a:t>The affinity matrix </a:t>
            </a:r>
            <a:r>
              <a:rPr lang="en-US" altLang="zh-CN" i="1" dirty="0" smtClean="0">
                <a:ea typeface="SimSun" pitchFamily="2" charset="-122"/>
              </a:rPr>
              <a:t>W</a:t>
            </a:r>
            <a:r>
              <a:rPr lang="en-US" altLang="zh-CN" dirty="0" smtClean="0">
                <a:ea typeface="SimSun" pitchFamily="2" charset="-122"/>
              </a:rPr>
              <a:t> is crucial for the proposed approach. </a:t>
            </a:r>
            <a:r>
              <a:rPr lang="en-US" altLang="zh-CN" dirty="0" smtClean="0">
                <a:ea typeface="SimSun" pitchFamily="2" charset="-122"/>
              </a:rPr>
              <a:t/>
            </a:r>
            <a:br>
              <a:rPr lang="en-US" altLang="zh-CN" dirty="0" smtClean="0">
                <a:ea typeface="SimSun" pitchFamily="2" charset="-122"/>
              </a:rPr>
            </a:br>
            <a:r>
              <a:rPr lang="en-US" altLang="zh-CN" dirty="0" smtClean="0">
                <a:ea typeface="SimSun" pitchFamily="2" charset="-122"/>
              </a:rPr>
              <a:t>Let                     </a:t>
            </a:r>
            <a:r>
              <a:rPr lang="en-US" altLang="zh-CN" dirty="0" smtClean="0">
                <a:ea typeface="SimSun" pitchFamily="2" charset="-122"/>
              </a:rPr>
              <a:t>be a distance matrix computed by some shape distance function. It is transformed to an affinity matrix </a:t>
            </a:r>
            <a:r>
              <a:rPr lang="en-US" altLang="zh-CN" i="1" dirty="0" smtClean="0">
                <a:ea typeface="SimSun" pitchFamily="2" charset="-122"/>
              </a:rPr>
              <a:t>W</a:t>
            </a:r>
            <a:r>
              <a:rPr lang="en-US" altLang="zh-CN" dirty="0" smtClean="0">
                <a:ea typeface="SimSun" pitchFamily="2" charset="-122"/>
              </a:rPr>
              <a:t> by using a Gaussian kernel: </a:t>
            </a:r>
          </a:p>
          <a:p>
            <a:pPr defTabSz="4702175">
              <a:spcBef>
                <a:spcPct val="20000"/>
              </a:spcBef>
            </a:pPr>
            <a:endParaRPr lang="en-US" altLang="zh-CN" dirty="0" smtClean="0">
              <a:ea typeface="SimSun" pitchFamily="2" charset="-122"/>
            </a:endParaRPr>
          </a:p>
          <a:p>
            <a:pPr defTabSz="4702175">
              <a:spcBef>
                <a:spcPct val="20000"/>
              </a:spcBef>
              <a:buFontTx/>
              <a:buChar char="•"/>
            </a:pPr>
            <a:endParaRPr lang="en-US" altLang="zh-CN" dirty="0" smtClean="0">
              <a:ea typeface="SimSun" pitchFamily="2" charset="-122"/>
            </a:endParaRPr>
          </a:p>
          <a:p>
            <a:pPr defTabSz="4702175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dirty="0" smtClean="0">
                <a:ea typeface="SimSun" pitchFamily="2" charset="-122"/>
              </a:rPr>
              <a:t> In our experiment, we use an adaptive kernel size based on the mean distance to K-nearest neighborhoods:</a:t>
            </a:r>
          </a:p>
          <a:p>
            <a:pPr defTabSz="4702175">
              <a:spcBef>
                <a:spcPct val="20000"/>
              </a:spcBef>
            </a:pPr>
            <a:endParaRPr lang="en-US" altLang="zh-CN" dirty="0" smtClean="0">
              <a:ea typeface="SimSun" pitchFamily="2" charset="-122"/>
            </a:endParaRPr>
          </a:p>
          <a:p>
            <a:pPr defTabSz="4702175">
              <a:spcBef>
                <a:spcPct val="20000"/>
              </a:spcBef>
            </a:pPr>
            <a:endParaRPr lang="en-US" altLang="zh-CN" dirty="0" smtClean="0">
              <a:ea typeface="SimSun" pitchFamily="2" charset="-122"/>
            </a:endParaRPr>
          </a:p>
          <a:p>
            <a:pPr defTabSz="4702175">
              <a:spcBef>
                <a:spcPct val="20000"/>
              </a:spcBef>
            </a:pPr>
            <a:r>
              <a:rPr lang="en-US" altLang="zh-CN" dirty="0" smtClean="0">
                <a:ea typeface="SimSun" pitchFamily="2" charset="-122"/>
              </a:rPr>
              <a:t>w</a:t>
            </a:r>
            <a:r>
              <a:rPr lang="en-US" altLang="zh-CN" dirty="0" smtClean="0">
                <a:ea typeface="SimSun" pitchFamily="2" charset="-122"/>
              </a:rPr>
              <a:t>here                                              </a:t>
            </a:r>
            <a:r>
              <a:rPr lang="en-US" altLang="zh-CN" dirty="0" smtClean="0">
                <a:ea typeface="SimSun" pitchFamily="2" charset="-122"/>
              </a:rPr>
              <a:t>represents the mean distance of the </a:t>
            </a:r>
            <a:r>
              <a:rPr lang="en-US" altLang="zh-CN" dirty="0" smtClean="0">
                <a:ea typeface="SimSun" pitchFamily="2" charset="-122"/>
              </a:rPr>
              <a:t/>
            </a:r>
            <a:br>
              <a:rPr lang="en-US" altLang="zh-CN" dirty="0" smtClean="0">
                <a:ea typeface="SimSun" pitchFamily="2" charset="-122"/>
              </a:rPr>
            </a:br>
            <a:r>
              <a:rPr lang="en-US" altLang="zh-CN" dirty="0" smtClean="0">
                <a:ea typeface="SimSun" pitchFamily="2" charset="-122"/>
              </a:rPr>
              <a:t>K-nearest </a:t>
            </a:r>
            <a:r>
              <a:rPr lang="en-US" altLang="zh-CN" dirty="0" smtClean="0">
                <a:ea typeface="SimSun" pitchFamily="2" charset="-122"/>
              </a:rPr>
              <a:t>neighbor distance of sample           and </a:t>
            </a:r>
            <a:r>
              <a:rPr lang="en-US" altLang="zh-CN" i="1" dirty="0" smtClean="0">
                <a:ea typeface="SimSun" pitchFamily="2" charset="-122"/>
              </a:rPr>
              <a:t>C</a:t>
            </a:r>
            <a:r>
              <a:rPr lang="en-US" altLang="zh-CN" dirty="0" smtClean="0">
                <a:ea typeface="SimSun" pitchFamily="2" charset="-122"/>
              </a:rPr>
              <a:t> is an extra parameter. </a:t>
            </a:r>
            <a:endParaRPr lang="en-US" altLang="zh-CN" dirty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0"/>
          <p:cNvSpPr>
            <a:spLocks noChangeArrowheads="1"/>
          </p:cNvSpPr>
          <p:nvPr/>
        </p:nvSpPr>
        <p:spPr bwMode="auto">
          <a:xfrm>
            <a:off x="1371600" y="228600"/>
            <a:ext cx="6094413" cy="579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85720" tIns="42860" rIns="85720" bIns="42860">
            <a:spAutoFit/>
          </a:bodyPr>
          <a:lstStyle/>
          <a:p>
            <a:pPr algn="ctr" defTabSz="4702175"/>
            <a:r>
              <a:rPr lang="en-US" altLang="zh-CN" sz="3200" dirty="0" smtClean="0">
                <a:solidFill>
                  <a:schemeClr val="bg1"/>
                </a:solidFill>
                <a:ea typeface="SimSun" pitchFamily="2" charset="-122"/>
              </a:rPr>
              <a:t>Retrieval Examples</a:t>
            </a:r>
            <a:endParaRPr lang="en-US" altLang="zh-CN" sz="3200" dirty="0">
              <a:solidFill>
                <a:schemeClr val="bg1"/>
              </a:solidFill>
              <a:ea typeface="SimSun" pitchFamily="2" charset="-122"/>
            </a:endParaRPr>
          </a:p>
        </p:txBody>
      </p:sp>
      <p:pic>
        <p:nvPicPr>
          <p:cNvPr id="3" name="Picture 3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14400"/>
            <a:ext cx="5900721" cy="5801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167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Image Retrieval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Matching</dc:title>
  <dc:creator>latecki</dc:creator>
  <cp:lastModifiedBy>latecki</cp:lastModifiedBy>
  <cp:revision>58</cp:revision>
  <dcterms:created xsi:type="dcterms:W3CDTF">2006-08-16T00:00:00Z</dcterms:created>
  <dcterms:modified xsi:type="dcterms:W3CDTF">2012-08-27T21:04:49Z</dcterms:modified>
</cp:coreProperties>
</file>