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63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64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8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8C30-E53E-4BC3-B14F-9BA340D42256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DB3F4-797D-4609-8772-BC44AFD6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178E32-F1FF-4D41-BB66-DDAC6386F632}" type="slidenum">
              <a:rPr lang="zh-CN" altLang="en-US" smtClean="0">
                <a:cs typeface="Arial" pitchFamily="34" charset="0"/>
              </a:rPr>
              <a:pPr/>
              <a:t>11</a:t>
            </a:fld>
            <a:endParaRPr lang="en-US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2DAFE-AEC1-4165-B133-F098D5A29CB2}" type="slidenum">
              <a:rPr lang="zh-CN" altLang="en-US" smtClean="0">
                <a:cs typeface="Arial" pitchFamily="34" charset="0"/>
              </a:rPr>
              <a:pPr/>
              <a:t>12</a:t>
            </a:fld>
            <a:endParaRPr lang="en-US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Feature Matching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Longin Jan Latecki</a:t>
            </a:r>
            <a:endParaRPr lang="en-US" dirty="0"/>
          </a:p>
        </p:txBody>
      </p:sp>
      <p:pic>
        <p:nvPicPr>
          <p:cNvPr id="4" name="Picture 2" descr="C:\yxw\Otherstaff\Talk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98475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Maximum Density </a:t>
            </a:r>
            <a:r>
              <a:rPr lang="en-US" sz="3200" dirty="0" err="1" smtClean="0"/>
              <a:t>Subgraphs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analogous concept is of subgraph density, it differs from the weight of the subgraph only by a normalization by the size.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density</a:t>
            </a:r>
            <a:r>
              <a:rPr lang="en-US" sz="2400" dirty="0" smtClean="0"/>
              <a:t> a subgraph S is given by: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However, now x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=       if x in S and x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=0 otherwise. </a:t>
            </a:r>
          </a:p>
          <a:p>
            <a:r>
              <a:rPr lang="en-US" sz="2400" dirty="0" smtClean="0"/>
              <a:t>The problem of finding a densest </a:t>
            </a:r>
            <a:r>
              <a:rPr lang="en-US" sz="2400" b="1" dirty="0" smtClean="0"/>
              <a:t>subgraph</a:t>
            </a:r>
            <a:r>
              <a:rPr lang="en-US" sz="2400" dirty="0" smtClean="0"/>
              <a:t> can be relaxed to max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where </a:t>
            </a:r>
            <a:r>
              <a:rPr lang="el-GR" sz="2400" dirty="0" smtClean="0"/>
              <a:t>Δ</a:t>
            </a:r>
            <a:r>
              <a:rPr lang="en-US" sz="2400" dirty="0" smtClean="0"/>
              <a:t> is an n dim simplex: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38600" y="2362200"/>
          <a:ext cx="4083050" cy="925513"/>
        </p:xfrm>
        <a:graphic>
          <a:graphicData uri="http://schemas.openxmlformats.org/presentationml/2006/ole">
            <p:oleObj spid="_x0000_s51202" name="Equation" r:id="rId3" imgW="1904760" imgH="43164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724025" y="4279900"/>
          <a:ext cx="2640013" cy="735013"/>
        </p:xfrm>
        <a:graphic>
          <a:graphicData uri="http://schemas.openxmlformats.org/presentationml/2006/ole">
            <p:oleObj spid="_x0000_s51203" name="Equation" r:id="rId4" imgW="1231560" imgH="342720" progId="Equation.3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429000" y="5486400"/>
          <a:ext cx="3344863" cy="925512"/>
        </p:xfrm>
        <a:graphic>
          <a:graphicData uri="http://schemas.openxmlformats.org/presentationml/2006/ole">
            <p:oleObj spid="_x0000_s51204" name="Equation" r:id="rId5" imgW="1562040" imgH="431640" progId="Equation.3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048000" y="3200400"/>
          <a:ext cx="385712" cy="606425"/>
        </p:xfrm>
        <a:graphic>
          <a:graphicData uri="http://schemas.openxmlformats.org/presentationml/2006/ole">
            <p:oleObj spid="_x0000_s51205" name="Equation" r:id="rId6" imgW="266400" imgH="419040" progId="Equation.3">
              <p:embed/>
            </p:oleObj>
          </a:graphicData>
        </a:graphic>
      </p:graphicFrame>
      <p:pic>
        <p:nvPicPr>
          <p:cNvPr id="51206" name="Picture 6" descr="C:\Users\latecki\Pictures\150px-2D-simplex_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419600"/>
            <a:ext cx="142875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8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Target Function</a:t>
            </a:r>
          </a:p>
        </p:txBody>
      </p:sp>
      <p:sp>
        <p:nvSpPr>
          <p:cNvPr id="8198" name="TextBox 83"/>
          <p:cNvSpPr txBox="1">
            <a:spLocks noChangeArrowheads="1"/>
          </p:cNvSpPr>
          <p:nvPr/>
        </p:nvSpPr>
        <p:spPr bwMode="auto">
          <a:xfrm>
            <a:off x="762000" y="868363"/>
            <a:ext cx="792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We are interested in finding subgraphs H of G that are local maxima of the average affinity score     defined as:</a:t>
            </a:r>
            <a:endParaRPr lang="zh-CN" altLang="en-US" sz="2400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34000" y="1295400"/>
          <a:ext cx="296863" cy="381000"/>
        </p:xfrm>
        <a:graphic>
          <a:graphicData uri="http://schemas.openxmlformats.org/presentationml/2006/ole">
            <p:oleObj spid="_x0000_s2050" name="Equation" r:id="rId4" imgW="177480" imgH="22860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905000" y="1752600"/>
          <a:ext cx="5210175" cy="1143000"/>
        </p:xfrm>
        <a:graphic>
          <a:graphicData uri="http://schemas.openxmlformats.org/presentationml/2006/ole">
            <p:oleObj spid="_x0000_s2051" name="Equation" r:id="rId5" imgW="1968480" imgH="43164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86138" y="3803650"/>
            <a:ext cx="2514600" cy="2908300"/>
            <a:chOff x="1905000" y="1055132"/>
            <a:chExt cx="2514600" cy="2907268"/>
          </a:xfrm>
        </p:grpSpPr>
        <p:sp>
          <p:nvSpPr>
            <p:cNvPr id="10" name="Oval 9"/>
            <p:cNvSpPr/>
            <p:nvPr/>
          </p:nvSpPr>
          <p:spPr>
            <a:xfrm>
              <a:off x="2133600" y="1675625"/>
              <a:ext cx="228600" cy="23010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43200" y="1675625"/>
              <a:ext cx="228600" cy="23010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33600" y="2134249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67000" y="2134249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24200" y="1905730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38400" y="2515114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10000" y="1370933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76843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71800" y="3733881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191000" y="2210422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20" name="Straight Connector 19"/>
            <p:cNvCxnSpPr>
              <a:stCxn id="10" idx="6"/>
              <a:endCxn id="11" idx="2"/>
            </p:cNvCxnSpPr>
            <p:nvPr/>
          </p:nvCxnSpPr>
          <p:spPr>
            <a:xfrm>
              <a:off x="2362200" y="1791471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5"/>
              <a:endCxn id="14" idx="1"/>
            </p:cNvCxnSpPr>
            <p:nvPr/>
          </p:nvCxnSpPr>
          <p:spPr>
            <a:xfrm rot="16200000" flipH="1">
              <a:off x="3013880" y="1795399"/>
              <a:ext cx="68239" cy="2190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4"/>
              <a:endCxn id="12" idx="0"/>
            </p:cNvCxnSpPr>
            <p:nvPr/>
          </p:nvCxnSpPr>
          <p:spPr>
            <a:xfrm rot="5400000">
              <a:off x="2133641" y="2019990"/>
              <a:ext cx="22851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7"/>
              <a:endCxn id="13" idx="3"/>
            </p:cNvCxnSpPr>
            <p:nvPr/>
          </p:nvCxnSpPr>
          <p:spPr>
            <a:xfrm rot="5400000" flipH="1" flipV="1">
              <a:off x="2557501" y="2405604"/>
              <a:ext cx="218997" cy="666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5"/>
              <a:endCxn id="15" idx="1"/>
            </p:cNvCxnSpPr>
            <p:nvPr/>
          </p:nvCxnSpPr>
          <p:spPr>
            <a:xfrm rot="16200000" flipH="1">
              <a:off x="2290801" y="2367504"/>
              <a:ext cx="218997" cy="1428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0"/>
              <a:endCxn id="11" idx="4"/>
            </p:cNvCxnSpPr>
            <p:nvPr/>
          </p:nvCxnSpPr>
          <p:spPr>
            <a:xfrm rot="5400000" flipH="1" flipV="1">
              <a:off x="2705141" y="1981890"/>
              <a:ext cx="228519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1"/>
              <a:endCxn id="10" idx="5"/>
            </p:cNvCxnSpPr>
            <p:nvPr/>
          </p:nvCxnSpPr>
          <p:spPr>
            <a:xfrm rot="16200000" flipV="1">
              <a:off x="2366221" y="1833459"/>
              <a:ext cx="296758" cy="3714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6"/>
              <a:endCxn id="14" idx="4"/>
            </p:cNvCxnSpPr>
            <p:nvPr/>
          </p:nvCxnSpPr>
          <p:spPr>
            <a:xfrm flipV="1">
              <a:off x="2667000" y="2134249"/>
              <a:ext cx="571500" cy="4951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7"/>
              <a:endCxn id="11" idx="3"/>
            </p:cNvCxnSpPr>
            <p:nvPr/>
          </p:nvCxnSpPr>
          <p:spPr>
            <a:xfrm rot="5400000" flipH="1" flipV="1">
              <a:off x="2404321" y="1795359"/>
              <a:ext cx="296758" cy="4476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6"/>
              <a:endCxn id="16" idx="3"/>
            </p:cNvCxnSpPr>
            <p:nvPr/>
          </p:nvCxnSpPr>
          <p:spPr>
            <a:xfrm flipV="1">
              <a:off x="2971800" y="1566126"/>
              <a:ext cx="871537" cy="2253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05200" y="2895979"/>
              <a:ext cx="457200" cy="30469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6"/>
              <a:endCxn id="19" idx="1"/>
            </p:cNvCxnSpPr>
            <p:nvPr/>
          </p:nvCxnSpPr>
          <p:spPr>
            <a:xfrm>
              <a:off x="3352800" y="2019990"/>
              <a:ext cx="871537" cy="2237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7" idx="0"/>
              <a:endCxn id="12" idx="4"/>
            </p:cNvCxnSpPr>
            <p:nvPr/>
          </p:nvCxnSpPr>
          <p:spPr>
            <a:xfrm rot="5400000" flipH="1" flipV="1">
              <a:off x="1752762" y="2781706"/>
              <a:ext cx="914076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5"/>
              <a:endCxn id="18" idx="0"/>
            </p:cNvCxnSpPr>
            <p:nvPr/>
          </p:nvCxnSpPr>
          <p:spPr>
            <a:xfrm rot="16200000" flipH="1">
              <a:off x="2348094" y="2995876"/>
              <a:ext cx="1023574" cy="4524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905000" y="1447106"/>
              <a:ext cx="1676400" cy="1448873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rot="16200000" flipV="1">
              <a:off x="2532926" y="1236831"/>
              <a:ext cx="391974" cy="285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2105025" y="3335338"/>
          <a:ext cx="4695825" cy="398462"/>
        </p:xfrm>
        <a:graphic>
          <a:graphicData uri="http://schemas.openxmlformats.org/presentationml/2006/ole">
            <p:oleObj spid="_x0000_s2052" name="Equation" r:id="rId6" imgW="2984400" imgH="253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8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Solution with replicator equation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221" name="TextBox 85"/>
          <p:cNvSpPr txBox="1">
            <a:spLocks noChangeArrowheads="1"/>
          </p:cNvSpPr>
          <p:nvPr/>
        </p:nvSpPr>
        <p:spPr bwMode="auto">
          <a:xfrm>
            <a:off x="762000" y="10668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[</a:t>
            </a:r>
            <a:r>
              <a:rPr lang="en-US" altLang="zh-CN" sz="2400" dirty="0" err="1">
                <a:latin typeface="Calibri" pitchFamily="34" charset="0"/>
              </a:rPr>
              <a:t>Pavan</a:t>
            </a:r>
            <a:r>
              <a:rPr lang="en-US" altLang="zh-CN" sz="2400" dirty="0">
                <a:latin typeface="Calibri" pitchFamily="34" charset="0"/>
              </a:rPr>
              <a:t> and </a:t>
            </a:r>
            <a:r>
              <a:rPr lang="en-US" altLang="zh-CN" sz="2400" dirty="0" err="1">
                <a:latin typeface="Calibri" pitchFamily="34" charset="0"/>
              </a:rPr>
              <a:t>Pelillo</a:t>
            </a:r>
            <a:r>
              <a:rPr lang="en-US" altLang="zh-CN" sz="2400" dirty="0">
                <a:latin typeface="Calibri" pitchFamily="34" charset="0"/>
              </a:rPr>
              <a:t> IEEE PAMI 2007] has established a connection between </a:t>
            </a:r>
            <a:r>
              <a:rPr lang="en-US" altLang="zh-CN" sz="2400" b="1" dirty="0">
                <a:latin typeface="Calibri" pitchFamily="34" charset="0"/>
              </a:rPr>
              <a:t>dominant sets </a:t>
            </a:r>
            <a:r>
              <a:rPr lang="en-US" altLang="zh-CN" sz="2400" dirty="0">
                <a:latin typeface="Calibri" pitchFamily="34" charset="0"/>
              </a:rPr>
              <a:t>in a weighted graph and </a:t>
            </a:r>
            <a:r>
              <a:rPr lang="en-US" altLang="zh-CN" sz="2400" b="1" dirty="0">
                <a:latin typeface="Calibri" pitchFamily="34" charset="0"/>
              </a:rPr>
              <a:t>local </a:t>
            </a:r>
            <a:r>
              <a:rPr lang="en-US" altLang="zh-CN" sz="2400" b="1" dirty="0" err="1">
                <a:latin typeface="Calibri" pitchFamily="34" charset="0"/>
              </a:rPr>
              <a:t>maximizers</a:t>
            </a:r>
            <a:r>
              <a:rPr lang="en-US" altLang="zh-CN" sz="2400" b="1" dirty="0">
                <a:latin typeface="Calibri" pitchFamily="34" charset="0"/>
              </a:rPr>
              <a:t> of the quadratic function</a:t>
            </a:r>
            <a:r>
              <a:rPr lang="en-US" altLang="zh-CN" sz="2400" dirty="0">
                <a:latin typeface="Calibri" pitchFamily="34" charset="0"/>
              </a:rPr>
              <a:t>: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838200" y="2362200"/>
          <a:ext cx="6489700" cy="533400"/>
        </p:xfrm>
        <a:graphic>
          <a:graphicData uri="http://schemas.openxmlformats.org/presentationml/2006/ole">
            <p:oleObj spid="_x0000_s3074" name="Equation" r:id="rId4" imgW="2781000" imgH="228600" progId="">
              <p:embed/>
            </p:oleObj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7086600" y="2895600"/>
          <a:ext cx="1752600" cy="833437"/>
        </p:xfrm>
        <a:graphic>
          <a:graphicData uri="http://schemas.openxmlformats.org/presentationml/2006/ole">
            <p:oleObj spid="_x0000_s3075" name="公式" r:id="rId5" imgW="749160" imgH="355320" progId="Equation.3">
              <p:embed/>
            </p:oleObj>
          </a:graphicData>
        </a:graphic>
      </p:graphicFrame>
      <p:sp>
        <p:nvSpPr>
          <p:cNvPr id="7" name="TextBox 91"/>
          <p:cNvSpPr txBox="1">
            <a:spLocks noChangeArrowheads="1"/>
          </p:cNvSpPr>
          <p:nvPr/>
        </p:nvSpPr>
        <p:spPr bwMode="auto">
          <a:xfrm>
            <a:off x="228600" y="38100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To solve this problem, they </a:t>
            </a:r>
            <a:r>
              <a:rPr lang="en-US" altLang="zh-CN" sz="2400" dirty="0" smtClean="0">
                <a:latin typeface="Calibri" pitchFamily="34" charset="0"/>
              </a:rPr>
              <a:t>propose to use </a:t>
            </a:r>
            <a:r>
              <a:rPr lang="en-US" altLang="zh-CN" sz="2400" dirty="0">
                <a:latin typeface="Calibri" pitchFamily="34" charset="0"/>
              </a:rPr>
              <a:t>a </a:t>
            </a:r>
            <a:r>
              <a:rPr lang="en-US" altLang="zh-CN" sz="2400" b="1" dirty="0">
                <a:latin typeface="Calibri" pitchFamily="34" charset="0"/>
              </a:rPr>
              <a:t>replicator equation</a:t>
            </a:r>
            <a:r>
              <a:rPr lang="en-US" altLang="zh-CN" sz="2400" dirty="0">
                <a:latin typeface="Calibri" pitchFamily="34" charset="0"/>
              </a:rPr>
              <a:t>. </a:t>
            </a:r>
            <a:endParaRPr lang="en-US" altLang="zh-CN" sz="2400" dirty="0" smtClean="0">
              <a:latin typeface="Calibri" pitchFamily="34" charset="0"/>
            </a:endParaRPr>
          </a:p>
          <a:p>
            <a:r>
              <a:rPr lang="en-US" altLang="zh-CN" sz="2400" dirty="0" smtClean="0">
                <a:latin typeface="Calibri" pitchFamily="34" charset="0"/>
              </a:rPr>
              <a:t>Once </a:t>
            </a:r>
            <a:r>
              <a:rPr lang="en-US" altLang="zh-CN" sz="2400" dirty="0">
                <a:latin typeface="Calibri" pitchFamily="34" charset="0"/>
              </a:rPr>
              <a:t>an initialization        is given, the discrete replicator equation can be used to obtain a local solution     :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95600" y="4267200"/>
          <a:ext cx="533400" cy="371475"/>
        </p:xfrm>
        <a:graphic>
          <a:graphicData uri="http://schemas.openxmlformats.org/presentationml/2006/ole">
            <p:oleObj spid="_x0000_s3076" name="Equation" r:id="rId6" imgW="291960" imgH="203040" progId="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876800" y="4495800"/>
          <a:ext cx="400050" cy="457200"/>
        </p:xfrm>
        <a:graphic>
          <a:graphicData uri="http://schemas.openxmlformats.org/presentationml/2006/ole">
            <p:oleObj spid="_x0000_s3077" name="Equation" r:id="rId7" imgW="177480" imgH="203040" progId="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209800" y="5353776"/>
          <a:ext cx="4419600" cy="1147037"/>
        </p:xfrm>
        <a:graphic>
          <a:graphicData uri="http://schemas.openxmlformats.org/presentationml/2006/ole">
            <p:oleObj spid="_x0000_s3078" name="Equation" r:id="rId8" imgW="1663560" imgH="4316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Solution is a dense or maximum weight subgraph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886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the target function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not convex, we initialize it with every node of the association graph, i.e., with every possible assignment u=(*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,∆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for u in V.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solution is a set of nodes that yields the largest value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our example,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solution is a set of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six nodes:</a:t>
            </a:r>
          </a:p>
        </p:txBody>
      </p:sp>
      <p:pic>
        <p:nvPicPr>
          <p:cNvPr id="11266" name="Picture 2" descr="C:\T\Inference\MATLAB\RandWalkMWS\cor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513" y="2884487"/>
            <a:ext cx="5297487" cy="397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Applications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838955"/>
            <a:ext cx="5181600" cy="591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066800"/>
            <a:ext cx="262296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Common pattern</a:t>
            </a:r>
            <a:br>
              <a:rPr lang="en-US" sz="2400" dirty="0" smtClean="0"/>
            </a:br>
            <a:r>
              <a:rPr lang="en-US" sz="2400" dirty="0" smtClean="0"/>
              <a:t>discovery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Possible matches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Common patterns </a:t>
            </a:r>
          </a:p>
          <a:p>
            <a:r>
              <a:rPr lang="en-US" sz="2400" dirty="0" smtClean="0"/>
              <a:t>identified </a:t>
            </a:r>
            <a:br>
              <a:rPr lang="en-US" sz="2400" dirty="0" smtClean="0"/>
            </a:br>
            <a:r>
              <a:rPr lang="en-US" sz="2400" dirty="0" smtClean="0"/>
              <a:t>as dense </a:t>
            </a:r>
            <a:r>
              <a:rPr lang="en-US" sz="2400" dirty="0" err="1" smtClean="0"/>
              <a:t>subgraphs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Feature point </a:t>
            </a:r>
            <a:br>
              <a:rPr lang="en-US" sz="2800" dirty="0" smtClean="0"/>
            </a:br>
            <a:r>
              <a:rPr lang="en-US" sz="2800" dirty="0" smtClean="0"/>
              <a:t>matching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Near </a:t>
            </a:r>
            <a:br>
              <a:rPr lang="en-US" sz="2800" dirty="0" smtClean="0"/>
            </a:br>
            <a:r>
              <a:rPr lang="en-US" sz="2800" dirty="0" smtClean="0"/>
              <a:t>duplicate</a:t>
            </a:r>
            <a:br>
              <a:rPr lang="en-US" sz="2800" dirty="0" smtClean="0"/>
            </a:br>
            <a:r>
              <a:rPr lang="en-US" sz="2800" dirty="0" smtClean="0"/>
              <a:t>retrieval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082" y="3733801"/>
            <a:ext cx="616191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56232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Matching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Observe that some features may be missing due to instability of feature detector, view change, or occlusion.</a:t>
            </a:r>
            <a:endParaRPr lang="en-US" sz="2400" dirty="0"/>
          </a:p>
        </p:txBody>
      </p:sp>
      <p:pic>
        <p:nvPicPr>
          <p:cNvPr id="1026" name="Picture 2" descr="C:\T\Inference\MATLAB\Demo_GraphMatch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3048000"/>
            <a:ext cx="9083675" cy="3115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Matching as dense subgraph in association graph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14" y="1371600"/>
            <a:ext cx="87017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019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from Hairong Liu, Shuicheng Yan. Common Visual Pattern Discovery via Spatially Coherent Correspondences. CVPR 2010.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Association graph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are two sets: points P={p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} and labels L={l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…l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}.</a:t>
            </a:r>
          </a:p>
          <a:p>
            <a:r>
              <a:rPr lang="en-US" sz="2400" dirty="0" smtClean="0"/>
              <a:t>The nodes of the association graph are pairs (point, label), i.e., </a:t>
            </a:r>
            <a:br>
              <a:rPr lang="en-US" sz="2400" dirty="0" smtClean="0"/>
            </a:br>
            <a:r>
              <a:rPr lang="en-US" sz="2400" dirty="0" smtClean="0"/>
              <a:t>V =P x L</a:t>
            </a:r>
          </a:p>
          <a:p>
            <a:r>
              <a:rPr lang="en-US" sz="2400" dirty="0" smtClean="0"/>
              <a:t>The affinity between u=(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u</a:t>
            </a:r>
            <a:r>
              <a:rPr lang="en-US" sz="2400" dirty="0" smtClean="0"/>
              <a:t>, l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) and v=(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) is given by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A(u, v) = similarity of pair 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u</a:t>
            </a:r>
            <a:r>
              <a:rPr lang="en-US" sz="2400" dirty="0" smtClean="0"/>
              <a:t>) to pair (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v</a:t>
            </a:r>
            <a:r>
              <a:rPr lang="en-US" sz="2400" dirty="0" err="1" smtClean="0"/>
              <a:t>,l</a:t>
            </a:r>
            <a:r>
              <a:rPr lang="en-US" sz="2400" baseline="-25000" dirty="0" err="1" smtClean="0"/>
              <a:t>u</a:t>
            </a:r>
            <a:r>
              <a:rPr lang="en-US" sz="2400" dirty="0" smtClean="0"/>
              <a:t>) if u ≠ v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A(u, v) = similarity of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u</a:t>
            </a:r>
            <a:r>
              <a:rPr lang="en-US" sz="2400" dirty="0" smtClean="0"/>
              <a:t> to l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if u = v</a:t>
            </a:r>
          </a:p>
          <a:p>
            <a:pPr>
              <a:buNone/>
            </a:pPr>
            <a:r>
              <a:rPr lang="en-US" sz="2400" dirty="0" smtClean="0"/>
              <a:t>	A(</a:t>
            </a:r>
            <a:r>
              <a:rPr lang="en-US" sz="2400" dirty="0" err="1" smtClean="0"/>
              <a:t>u,u</a:t>
            </a:r>
            <a:r>
              <a:rPr lang="en-US" sz="2400" dirty="0" smtClean="0"/>
              <a:t>) can be set to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6391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are 7 points (stars) and 6 labels (triangles). </a:t>
            </a:r>
          </a:p>
          <a:p>
            <a:r>
              <a:rPr lang="en-US" sz="2400" dirty="0" smtClean="0"/>
              <a:t>Goal is to find their correspondence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3" descr="C:\T\Inference\MATLAB\RandWalkMWS\point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637" y="2514600"/>
            <a:ext cx="4368363" cy="3276600"/>
          </a:xfrm>
          <a:prstGeom prst="rect">
            <a:avLst/>
          </a:prstGeom>
          <a:noFill/>
        </p:spPr>
      </p:pic>
      <p:pic>
        <p:nvPicPr>
          <p:cNvPr id="11" name="Picture 4" descr="C:\T\Inference\MATLAB\RandWalkMWS\point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368363" cy="3276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19363" y="2967335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91000" y="3886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58674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50292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12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058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step: build the association matrix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an 42 x 42 matrix A of pairs (*,∆), i.e., each node of the association graph is a possible correspondence.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entry of matrix A,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u=(*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,∆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v=(*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,∆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based on the compatibility of matching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→ ∆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*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→∆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defined as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				if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u ≠ v</a:t>
            </a:r>
            <a:br>
              <a:rPr lang="en-US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	if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u=v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4419600"/>
          <a:ext cx="6217920" cy="1016950"/>
        </p:xfrm>
        <a:graphic>
          <a:graphicData uri="http://schemas.openxmlformats.org/presentationml/2006/ole">
            <p:oleObj spid="_x0000_s9218" name="Equation" r:id="rId3" imgW="2717640" imgH="44424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14400" y="5486400"/>
          <a:ext cx="1570038" cy="465138"/>
        </p:xfrm>
        <a:graphic>
          <a:graphicData uri="http://schemas.openxmlformats.org/presentationml/2006/ole">
            <p:oleObj spid="_x0000_s9219" name="Equation" r:id="rId4" imgW="68580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step: build the association matrix</a:t>
            </a:r>
            <a:endParaRPr lang="en-US" sz="3200" dirty="0"/>
          </a:p>
        </p:txBody>
      </p:sp>
      <p:pic>
        <p:nvPicPr>
          <p:cNvPr id="10244" name="Picture 4" descr="C:\T\Inference\MATLAB\RandWalkMWS\matr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42075" cy="550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Maximum weight </a:t>
            </a:r>
            <a:r>
              <a:rPr lang="en-US" sz="3200" dirty="0" err="1" smtClean="0"/>
              <a:t>subgraphs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is a graph (V, A), where V is a set of n vertices and A is an affinity matrix A representing edge weights. Each entry of A is nonnegative. A(</a:t>
            </a:r>
            <a:r>
              <a:rPr lang="en-US" sz="2400" dirty="0" err="1" smtClean="0"/>
              <a:t>u,v</a:t>
            </a:r>
            <a:r>
              <a:rPr lang="en-US" sz="2400" dirty="0" smtClean="0"/>
              <a:t>)=0 </a:t>
            </a:r>
            <a:r>
              <a:rPr lang="en-US" sz="2400" dirty="0" err="1" smtClean="0"/>
              <a:t>iff</a:t>
            </a:r>
            <a:r>
              <a:rPr lang="en-US" sz="2400" dirty="0" smtClean="0"/>
              <a:t> there is no edge between u and v. Graph G is undirected, i.e., matrix A is symmetric.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weight </a:t>
            </a:r>
            <a:r>
              <a:rPr lang="en-US" sz="2400" dirty="0" smtClean="0"/>
              <a:t>of a subgraph S is defined as the sum of all edge weights of edges connecting the nodes in S:</a:t>
            </a:r>
          </a:p>
          <a:p>
            <a:endParaRPr lang="en-US" sz="2400" dirty="0" smtClean="0"/>
          </a:p>
          <a:p>
            <a:r>
              <a:rPr lang="en-US" sz="2400" dirty="0" smtClean="0"/>
              <a:t>This definition only makes sense if we constrain the class of </a:t>
            </a:r>
            <a:r>
              <a:rPr lang="en-US" sz="2400" dirty="0" err="1" smtClean="0"/>
              <a:t>subgraphs</a:t>
            </a:r>
            <a:r>
              <a:rPr lang="en-US" sz="2400" dirty="0" smtClean="0"/>
              <a:t> to contain K nodes.</a:t>
            </a:r>
          </a:p>
          <a:p>
            <a:pPr>
              <a:buNone/>
            </a:pPr>
            <a:r>
              <a:rPr lang="en-US" sz="2400" dirty="0" smtClean="0"/>
              <a:t>							      S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48400" y="3200400"/>
          <a:ext cx="2451100" cy="763588"/>
        </p:xfrm>
        <a:graphic>
          <a:graphicData uri="http://schemas.openxmlformats.org/presentationml/2006/ole">
            <p:oleObj spid="_x0000_s49154" name="Equation" r:id="rId3" imgW="1143000" imgH="355320" progId="Equation.3">
              <p:embed/>
            </p:oleObj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6705600" y="4953000"/>
            <a:ext cx="1752600" cy="1449387"/>
            <a:chOff x="1905000" y="1370933"/>
            <a:chExt cx="2514600" cy="2591467"/>
          </a:xfrm>
        </p:grpSpPr>
        <p:sp>
          <p:nvSpPr>
            <p:cNvPr id="6" name="Oval 5"/>
            <p:cNvSpPr/>
            <p:nvPr/>
          </p:nvSpPr>
          <p:spPr>
            <a:xfrm>
              <a:off x="2133600" y="1675625"/>
              <a:ext cx="228600" cy="23010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743200" y="1675625"/>
              <a:ext cx="228600" cy="23010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33600" y="2134249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67000" y="2134249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24200" y="1905730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15114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810000" y="1370933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276843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71800" y="3733881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2210422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6" name="Straight Connector 15"/>
            <p:cNvCxnSpPr>
              <a:stCxn id="6" idx="6"/>
              <a:endCxn id="7" idx="2"/>
            </p:cNvCxnSpPr>
            <p:nvPr/>
          </p:nvCxnSpPr>
          <p:spPr>
            <a:xfrm>
              <a:off x="2362200" y="1791471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10" idx="1"/>
            </p:cNvCxnSpPr>
            <p:nvPr/>
          </p:nvCxnSpPr>
          <p:spPr>
            <a:xfrm rot="16200000" flipH="1">
              <a:off x="3013880" y="1795399"/>
              <a:ext cx="68239" cy="2190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8" idx="0"/>
            </p:cNvCxnSpPr>
            <p:nvPr/>
          </p:nvCxnSpPr>
          <p:spPr>
            <a:xfrm rot="5400000">
              <a:off x="2133641" y="2019990"/>
              <a:ext cx="22851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7"/>
              <a:endCxn id="9" idx="3"/>
            </p:cNvCxnSpPr>
            <p:nvPr/>
          </p:nvCxnSpPr>
          <p:spPr>
            <a:xfrm rot="5400000" flipH="1" flipV="1">
              <a:off x="2557501" y="2405604"/>
              <a:ext cx="218997" cy="666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5"/>
              <a:endCxn id="11" idx="1"/>
            </p:cNvCxnSpPr>
            <p:nvPr/>
          </p:nvCxnSpPr>
          <p:spPr>
            <a:xfrm rot="16200000" flipH="1">
              <a:off x="2290801" y="2367504"/>
              <a:ext cx="218997" cy="1428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7" idx="4"/>
            </p:cNvCxnSpPr>
            <p:nvPr/>
          </p:nvCxnSpPr>
          <p:spPr>
            <a:xfrm rot="5400000" flipH="1" flipV="1">
              <a:off x="2705141" y="1981890"/>
              <a:ext cx="228519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1"/>
              <a:endCxn id="6" idx="5"/>
            </p:cNvCxnSpPr>
            <p:nvPr/>
          </p:nvCxnSpPr>
          <p:spPr>
            <a:xfrm rot="16200000" flipV="1">
              <a:off x="2366221" y="1833459"/>
              <a:ext cx="296758" cy="3714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6"/>
              <a:endCxn id="10" idx="4"/>
            </p:cNvCxnSpPr>
            <p:nvPr/>
          </p:nvCxnSpPr>
          <p:spPr>
            <a:xfrm flipV="1">
              <a:off x="2667000" y="2134249"/>
              <a:ext cx="571500" cy="4951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7"/>
              <a:endCxn id="7" idx="3"/>
            </p:cNvCxnSpPr>
            <p:nvPr/>
          </p:nvCxnSpPr>
          <p:spPr>
            <a:xfrm rot="5400000" flipH="1" flipV="1">
              <a:off x="2404321" y="1795359"/>
              <a:ext cx="296758" cy="4476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" idx="6"/>
              <a:endCxn id="12" idx="3"/>
            </p:cNvCxnSpPr>
            <p:nvPr/>
          </p:nvCxnSpPr>
          <p:spPr>
            <a:xfrm flipV="1">
              <a:off x="2971800" y="1566126"/>
              <a:ext cx="871537" cy="2253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05200" y="2895979"/>
              <a:ext cx="457200" cy="30469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6"/>
              <a:endCxn id="15" idx="1"/>
            </p:cNvCxnSpPr>
            <p:nvPr/>
          </p:nvCxnSpPr>
          <p:spPr>
            <a:xfrm>
              <a:off x="3352800" y="2019990"/>
              <a:ext cx="871537" cy="2237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0"/>
              <a:endCxn id="8" idx="4"/>
            </p:cNvCxnSpPr>
            <p:nvPr/>
          </p:nvCxnSpPr>
          <p:spPr>
            <a:xfrm rot="5400000" flipH="1" flipV="1">
              <a:off x="1752762" y="2781706"/>
              <a:ext cx="914076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5"/>
              <a:endCxn id="14" idx="0"/>
            </p:cNvCxnSpPr>
            <p:nvPr/>
          </p:nvCxnSpPr>
          <p:spPr>
            <a:xfrm rot="16200000" flipH="1">
              <a:off x="2348094" y="2995876"/>
              <a:ext cx="1023574" cy="4524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905000" y="1447106"/>
              <a:ext cx="1676400" cy="1448873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Maximum Weight </a:t>
            </a:r>
            <a:r>
              <a:rPr lang="en-US" sz="3200" dirty="0" err="1" smtClean="0"/>
              <a:t>Subgraphs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x=(x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in {0, 1}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be an indicator vector over nodes of graph G, i.e., node u belongs to S </a:t>
            </a:r>
            <a:r>
              <a:rPr lang="en-US" sz="2400" dirty="0" err="1" smtClean="0"/>
              <a:t>iff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=1.</a:t>
            </a:r>
          </a:p>
          <a:p>
            <a:r>
              <a:rPr lang="en-US" sz="2400" dirty="0" smtClean="0"/>
              <a:t>Then the weight of a subgraph S with K nodes can be expressed as: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6629400" y="4114800"/>
            <a:ext cx="2514600" cy="2592387"/>
            <a:chOff x="1905000" y="1370933"/>
            <a:chExt cx="2514600" cy="2591467"/>
          </a:xfrm>
        </p:grpSpPr>
        <p:sp>
          <p:nvSpPr>
            <p:cNvPr id="6" name="Oval 5"/>
            <p:cNvSpPr/>
            <p:nvPr/>
          </p:nvSpPr>
          <p:spPr>
            <a:xfrm>
              <a:off x="2133600" y="1675625"/>
              <a:ext cx="228600" cy="23010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743200" y="1675625"/>
              <a:ext cx="228600" cy="23010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33600" y="2134249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67000" y="2134249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24200" y="1905730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15114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810000" y="1370933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276843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71800" y="3733881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2210422"/>
              <a:ext cx="228600" cy="2285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6" name="Straight Connector 15"/>
            <p:cNvCxnSpPr>
              <a:stCxn id="6" idx="6"/>
              <a:endCxn id="7" idx="2"/>
            </p:cNvCxnSpPr>
            <p:nvPr/>
          </p:nvCxnSpPr>
          <p:spPr>
            <a:xfrm>
              <a:off x="2362200" y="1791471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10" idx="1"/>
            </p:cNvCxnSpPr>
            <p:nvPr/>
          </p:nvCxnSpPr>
          <p:spPr>
            <a:xfrm rot="16200000" flipH="1">
              <a:off x="3013880" y="1795399"/>
              <a:ext cx="68239" cy="2190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8" idx="0"/>
            </p:cNvCxnSpPr>
            <p:nvPr/>
          </p:nvCxnSpPr>
          <p:spPr>
            <a:xfrm rot="5400000">
              <a:off x="2133641" y="2019990"/>
              <a:ext cx="22851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7"/>
              <a:endCxn id="9" idx="3"/>
            </p:cNvCxnSpPr>
            <p:nvPr/>
          </p:nvCxnSpPr>
          <p:spPr>
            <a:xfrm rot="5400000" flipH="1" flipV="1">
              <a:off x="2557501" y="2405604"/>
              <a:ext cx="218997" cy="666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5"/>
              <a:endCxn id="11" idx="1"/>
            </p:cNvCxnSpPr>
            <p:nvPr/>
          </p:nvCxnSpPr>
          <p:spPr>
            <a:xfrm rot="16200000" flipH="1">
              <a:off x="2290801" y="2367504"/>
              <a:ext cx="218997" cy="1428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7" idx="4"/>
            </p:cNvCxnSpPr>
            <p:nvPr/>
          </p:nvCxnSpPr>
          <p:spPr>
            <a:xfrm rot="5400000" flipH="1" flipV="1">
              <a:off x="2705141" y="1981890"/>
              <a:ext cx="228519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1"/>
              <a:endCxn id="6" idx="5"/>
            </p:cNvCxnSpPr>
            <p:nvPr/>
          </p:nvCxnSpPr>
          <p:spPr>
            <a:xfrm rot="16200000" flipV="1">
              <a:off x="2366221" y="1833459"/>
              <a:ext cx="296758" cy="3714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6"/>
              <a:endCxn id="10" idx="4"/>
            </p:cNvCxnSpPr>
            <p:nvPr/>
          </p:nvCxnSpPr>
          <p:spPr>
            <a:xfrm flipV="1">
              <a:off x="2667000" y="2134249"/>
              <a:ext cx="571500" cy="4951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7"/>
              <a:endCxn id="7" idx="3"/>
            </p:cNvCxnSpPr>
            <p:nvPr/>
          </p:nvCxnSpPr>
          <p:spPr>
            <a:xfrm rot="5400000" flipH="1" flipV="1">
              <a:off x="2404321" y="1795359"/>
              <a:ext cx="296758" cy="4476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" idx="6"/>
              <a:endCxn id="12" idx="3"/>
            </p:cNvCxnSpPr>
            <p:nvPr/>
          </p:nvCxnSpPr>
          <p:spPr>
            <a:xfrm flipV="1">
              <a:off x="2971800" y="1566126"/>
              <a:ext cx="871537" cy="2253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05200" y="2895979"/>
              <a:ext cx="457200" cy="30469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6"/>
              <a:endCxn id="15" idx="1"/>
            </p:cNvCxnSpPr>
            <p:nvPr/>
          </p:nvCxnSpPr>
          <p:spPr>
            <a:xfrm>
              <a:off x="3352800" y="2019990"/>
              <a:ext cx="871537" cy="2237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0"/>
              <a:endCxn id="8" idx="4"/>
            </p:cNvCxnSpPr>
            <p:nvPr/>
          </p:nvCxnSpPr>
          <p:spPr>
            <a:xfrm rot="5400000" flipH="1" flipV="1">
              <a:off x="1752762" y="2781706"/>
              <a:ext cx="914076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5"/>
              <a:endCxn id="14" idx="0"/>
            </p:cNvCxnSpPr>
            <p:nvPr/>
          </p:nvCxnSpPr>
          <p:spPr>
            <a:xfrm rot="16200000" flipH="1">
              <a:off x="2348094" y="2995876"/>
              <a:ext cx="1023574" cy="4524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905000" y="1447106"/>
              <a:ext cx="1676400" cy="1448873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441450" y="2438400"/>
          <a:ext cx="3425825" cy="1236663"/>
        </p:xfrm>
        <a:graphic>
          <a:graphicData uri="http://schemas.openxmlformats.org/presentationml/2006/ole">
            <p:oleObj spid="_x0000_s50182" name="Equation" r:id="rId3" imgW="1828800" imgH="66024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552</Words>
  <Application>Microsoft Office PowerPoint</Application>
  <PresentationFormat>On-screen Show (4:3)</PresentationFormat>
  <Paragraphs>82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公式</vt:lpstr>
      <vt:lpstr>Feature Matching</vt:lpstr>
      <vt:lpstr>Matching example</vt:lpstr>
      <vt:lpstr>Matching as dense subgraph in association graph</vt:lpstr>
      <vt:lpstr>Association graph</vt:lpstr>
      <vt:lpstr>Example</vt:lpstr>
      <vt:lpstr>First step: build the association matrix</vt:lpstr>
      <vt:lpstr>First step: build the association matrix</vt:lpstr>
      <vt:lpstr>Maximum weight subgraphs</vt:lpstr>
      <vt:lpstr> Maximum Weight Subgraphs</vt:lpstr>
      <vt:lpstr>Maximum Density Subgraphs</vt:lpstr>
      <vt:lpstr>Slide 11</vt:lpstr>
      <vt:lpstr>Slide 12</vt:lpstr>
      <vt:lpstr>Solution is a dense or maximum weight subgraph</vt:lpstr>
      <vt:lpstr>Applications</vt:lpstr>
      <vt:lpstr>Applications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Matching</dc:title>
  <dc:creator>latecki</dc:creator>
  <cp:lastModifiedBy>latecki</cp:lastModifiedBy>
  <cp:revision>72</cp:revision>
  <dcterms:created xsi:type="dcterms:W3CDTF">2006-08-16T00:00:00Z</dcterms:created>
  <dcterms:modified xsi:type="dcterms:W3CDTF">2012-11-14T00:08:29Z</dcterms:modified>
</cp:coreProperties>
</file>