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handoutMasterIdLst>
    <p:handoutMasterId r:id="rId33"/>
  </p:handoutMasterIdLst>
  <p:sldIdLst>
    <p:sldId id="257" r:id="rId2"/>
    <p:sldId id="258" r:id="rId3"/>
    <p:sldId id="259" r:id="rId4"/>
    <p:sldId id="337" r:id="rId5"/>
    <p:sldId id="505" r:id="rId6"/>
    <p:sldId id="506" r:id="rId7"/>
    <p:sldId id="507" r:id="rId8"/>
    <p:sldId id="275" r:id="rId9"/>
    <p:sldId id="462" r:id="rId10"/>
    <p:sldId id="269" r:id="rId11"/>
    <p:sldId id="485" r:id="rId12"/>
    <p:sldId id="487" r:id="rId13"/>
    <p:sldId id="503" r:id="rId14"/>
    <p:sldId id="277" r:id="rId15"/>
    <p:sldId id="504" r:id="rId16"/>
    <p:sldId id="268" r:id="rId17"/>
    <p:sldId id="493" r:id="rId18"/>
    <p:sldId id="494" r:id="rId19"/>
    <p:sldId id="497" r:id="rId20"/>
    <p:sldId id="512" r:id="rId21"/>
    <p:sldId id="513" r:id="rId22"/>
    <p:sldId id="511" r:id="rId23"/>
    <p:sldId id="514" r:id="rId24"/>
    <p:sldId id="515" r:id="rId25"/>
    <p:sldId id="516" r:id="rId26"/>
    <p:sldId id="517" r:id="rId27"/>
    <p:sldId id="518" r:id="rId28"/>
    <p:sldId id="520" r:id="rId29"/>
    <p:sldId id="501" r:id="rId30"/>
    <p:sldId id="27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89911" autoAdjust="0"/>
  </p:normalViewPr>
  <p:slideViewPr>
    <p:cSldViewPr snapToGrid="0">
      <p:cViewPr varScale="1">
        <p:scale>
          <a:sx n="160" d="100"/>
          <a:sy n="160" d="100"/>
        </p:scale>
        <p:origin x="264" y="138"/>
      </p:cViewPr>
      <p:guideLst>
        <p:guide orient="horz" pos="2160"/>
        <p:guide pos="3840"/>
        <p:guide pos="7296"/>
        <p:guide orient="horz" pos="41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53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Zhengkun V.S. Tianming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Sheet1!$C$176</c:f>
              <c:strCache>
                <c:ptCount val="1"/>
                <c:pt idx="0">
                  <c:v>Zhengkun_Press One Finger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val>
            <c:numRef>
              <c:f>Sheet1!$C$177:$C$184</c:f>
              <c:numCache>
                <c:formatCode>General</c:formatCode>
                <c:ptCount val="8"/>
                <c:pt idx="0">
                  <c:v>1.78</c:v>
                </c:pt>
                <c:pt idx="1">
                  <c:v>1.75</c:v>
                </c:pt>
                <c:pt idx="2">
                  <c:v>1.67</c:v>
                </c:pt>
                <c:pt idx="3">
                  <c:v>2.13</c:v>
                </c:pt>
                <c:pt idx="4">
                  <c:v>2.16</c:v>
                </c:pt>
                <c:pt idx="5">
                  <c:v>2.41</c:v>
                </c:pt>
                <c:pt idx="6">
                  <c:v>2.44</c:v>
                </c:pt>
                <c:pt idx="7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35-4034-8EC6-1097D87FBDAA}"/>
            </c:ext>
          </c:extLst>
        </c:ser>
        <c:ser>
          <c:idx val="1"/>
          <c:order val="1"/>
          <c:tx>
            <c:strRef>
              <c:f>Sheet1!$D$176</c:f>
              <c:strCache>
                <c:ptCount val="1"/>
                <c:pt idx="0">
                  <c:v>Tianming_Press One Finger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val>
            <c:numRef>
              <c:f>Sheet1!$D$177:$D$184</c:f>
              <c:numCache>
                <c:formatCode>General</c:formatCode>
                <c:ptCount val="8"/>
                <c:pt idx="0">
                  <c:v>1.77</c:v>
                </c:pt>
                <c:pt idx="1">
                  <c:v>2.0099999999999998</c:v>
                </c:pt>
                <c:pt idx="2">
                  <c:v>1.98</c:v>
                </c:pt>
                <c:pt idx="3">
                  <c:v>2.0299999999999998</c:v>
                </c:pt>
                <c:pt idx="4">
                  <c:v>2.14</c:v>
                </c:pt>
                <c:pt idx="5">
                  <c:v>2.15</c:v>
                </c:pt>
                <c:pt idx="6">
                  <c:v>2.0299999999999998</c:v>
                </c:pt>
                <c:pt idx="7">
                  <c:v>1.96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35-4034-8EC6-1097D87FBDAA}"/>
            </c:ext>
          </c:extLst>
        </c:ser>
        <c:ser>
          <c:idx val="2"/>
          <c:order val="2"/>
          <c:tx>
            <c:strRef>
              <c:f>Sheet1!$E$176</c:f>
              <c:strCache>
                <c:ptCount val="1"/>
                <c:pt idx="0">
                  <c:v>Zhengkun V.S. Tianming (Press One Finger)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val>
            <c:numRef>
              <c:f>Sheet1!$E$177:$E$184</c:f>
              <c:numCache>
                <c:formatCode>General</c:formatCode>
                <c:ptCount val="8"/>
                <c:pt idx="0">
                  <c:v>5.53</c:v>
                </c:pt>
                <c:pt idx="1">
                  <c:v>4.5199999999999996</c:v>
                </c:pt>
                <c:pt idx="2">
                  <c:v>5.39</c:v>
                </c:pt>
                <c:pt idx="3">
                  <c:v>5.53</c:v>
                </c:pt>
                <c:pt idx="4">
                  <c:v>4.7699999999999996</c:v>
                </c:pt>
                <c:pt idx="5">
                  <c:v>5.3</c:v>
                </c:pt>
                <c:pt idx="6">
                  <c:v>5.34</c:v>
                </c:pt>
                <c:pt idx="7">
                  <c:v>6.74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35-4034-8EC6-1097D87FBDAA}"/>
            </c:ext>
          </c:extLst>
        </c:ser>
        <c:ser>
          <c:idx val="3"/>
          <c:order val="3"/>
          <c:tx>
            <c:strRef>
              <c:f>Sheet1!$F$176</c:f>
              <c:strCache>
                <c:ptCount val="1"/>
                <c:pt idx="0">
                  <c:v>Zhengkun_Press Two Sides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val>
            <c:numRef>
              <c:f>Sheet1!$F$177:$F$184</c:f>
              <c:numCache>
                <c:formatCode>General</c:formatCode>
                <c:ptCount val="8"/>
                <c:pt idx="0">
                  <c:v>2.57</c:v>
                </c:pt>
                <c:pt idx="1">
                  <c:v>2.71</c:v>
                </c:pt>
                <c:pt idx="2">
                  <c:v>2.88</c:v>
                </c:pt>
                <c:pt idx="3">
                  <c:v>2.71</c:v>
                </c:pt>
                <c:pt idx="4">
                  <c:v>2.34</c:v>
                </c:pt>
                <c:pt idx="5">
                  <c:v>3.15</c:v>
                </c:pt>
                <c:pt idx="6">
                  <c:v>2.4300000000000002</c:v>
                </c:pt>
                <c:pt idx="7">
                  <c:v>2.96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35-4034-8EC6-1097D87FBDAA}"/>
            </c:ext>
          </c:extLst>
        </c:ser>
        <c:ser>
          <c:idx val="4"/>
          <c:order val="4"/>
          <c:tx>
            <c:strRef>
              <c:f>Sheet1!$G$176</c:f>
              <c:strCache>
                <c:ptCount val="1"/>
                <c:pt idx="0">
                  <c:v>Tianming_Press Two Sides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val>
            <c:numRef>
              <c:f>Sheet1!$G$177:$G$184</c:f>
              <c:numCache>
                <c:formatCode>General</c:formatCode>
                <c:ptCount val="8"/>
                <c:pt idx="0">
                  <c:v>2.78</c:v>
                </c:pt>
                <c:pt idx="1">
                  <c:v>2.35</c:v>
                </c:pt>
                <c:pt idx="2">
                  <c:v>2.6</c:v>
                </c:pt>
                <c:pt idx="3">
                  <c:v>2.2200000000000002</c:v>
                </c:pt>
                <c:pt idx="4">
                  <c:v>2.61</c:v>
                </c:pt>
                <c:pt idx="5">
                  <c:v>2.5099999999999998</c:v>
                </c:pt>
                <c:pt idx="6">
                  <c:v>2.44</c:v>
                </c:pt>
                <c:pt idx="7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35-4034-8EC6-1097D87FBDAA}"/>
            </c:ext>
          </c:extLst>
        </c:ser>
        <c:ser>
          <c:idx val="5"/>
          <c:order val="5"/>
          <c:tx>
            <c:strRef>
              <c:f>Sheet1!$H$176</c:f>
              <c:strCache>
                <c:ptCount val="1"/>
                <c:pt idx="0">
                  <c:v>Zhengkun V.S. Tianming (Press Two Sides)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val>
            <c:numRef>
              <c:f>Sheet1!$H$177:$H$184</c:f>
              <c:numCache>
                <c:formatCode>General</c:formatCode>
                <c:ptCount val="8"/>
                <c:pt idx="0">
                  <c:v>6.99</c:v>
                </c:pt>
                <c:pt idx="1">
                  <c:v>7.46</c:v>
                </c:pt>
                <c:pt idx="2">
                  <c:v>6.43</c:v>
                </c:pt>
                <c:pt idx="3">
                  <c:v>8.44</c:v>
                </c:pt>
                <c:pt idx="4">
                  <c:v>8.69</c:v>
                </c:pt>
                <c:pt idx="5">
                  <c:v>8.7899999999999991</c:v>
                </c:pt>
                <c:pt idx="6">
                  <c:v>8.89</c:v>
                </c:pt>
                <c:pt idx="7">
                  <c:v>8.48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D35-4034-8EC6-1097D87FB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8938287"/>
        <c:axId val="408941199"/>
        <c:axId val="0"/>
      </c:bar3DChart>
      <c:catAx>
        <c:axId val="408938287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941199"/>
        <c:crosses val="autoZero"/>
        <c:auto val="1"/>
        <c:lblAlgn val="ctr"/>
        <c:lblOffset val="100"/>
        <c:noMultiLvlLbl val="0"/>
      </c:catAx>
      <c:valAx>
        <c:axId val="408941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938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accent1"/>
                </a:solidFill>
              </a:rPr>
              <a:t>Positions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CENTER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Sheet1!$B$1:$F$1</c:f>
              <c:strCache>
                <c:ptCount val="5"/>
                <c:pt idx="0">
                  <c:v>CENTER</c:v>
                </c:pt>
                <c:pt idx="1">
                  <c:v>UP</c:v>
                </c:pt>
                <c:pt idx="2">
                  <c:v>DOWN</c:v>
                </c:pt>
                <c:pt idx="3">
                  <c:v>LEFT</c:v>
                </c:pt>
                <c:pt idx="4">
                  <c:v>RIGHT</c:v>
                </c:pt>
              </c:strCache>
            </c:strRef>
          </c:xVal>
          <c:yVal>
            <c:numRef>
              <c:f>Sheet1!$B$2:$F$2</c:f>
              <c:numCache>
                <c:formatCode>General</c:formatCode>
                <c:ptCount val="5"/>
                <c:pt idx="0">
                  <c:v>0</c:v>
                </c:pt>
                <c:pt idx="1">
                  <c:v>27056.263871192899</c:v>
                </c:pt>
                <c:pt idx="2">
                  <c:v>23289.378344535799</c:v>
                </c:pt>
                <c:pt idx="3">
                  <c:v>22497.668041229201</c:v>
                </c:pt>
                <c:pt idx="4">
                  <c:v>27057.7368760108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044-4563-86A6-F1155785978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UP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Sheet1!$B$1:$F$1</c:f>
              <c:strCache>
                <c:ptCount val="5"/>
                <c:pt idx="0">
                  <c:v>CENTER</c:v>
                </c:pt>
                <c:pt idx="1">
                  <c:v>UP</c:v>
                </c:pt>
                <c:pt idx="2">
                  <c:v>DOWN</c:v>
                </c:pt>
                <c:pt idx="3">
                  <c:v>LEFT</c:v>
                </c:pt>
                <c:pt idx="4">
                  <c:v>RIGHT</c:v>
                </c:pt>
              </c:strCache>
            </c:strRef>
          </c:xVal>
          <c:yVal>
            <c:numRef>
              <c:f>Sheet1!$B$3:$F$3</c:f>
              <c:numCache>
                <c:formatCode>General</c:formatCode>
                <c:ptCount val="5"/>
                <c:pt idx="0">
                  <c:v>27056.263871192899</c:v>
                </c:pt>
                <c:pt idx="1">
                  <c:v>0</c:v>
                </c:pt>
                <c:pt idx="2">
                  <c:v>24660.783367156899</c:v>
                </c:pt>
                <c:pt idx="3">
                  <c:v>25434.172142743999</c:v>
                </c:pt>
                <c:pt idx="4">
                  <c:v>27507.649403095202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044-4563-86A6-F1155785978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DOWN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strRef>
              <c:f>Sheet1!$B$1:$F$1</c:f>
              <c:strCache>
                <c:ptCount val="5"/>
                <c:pt idx="0">
                  <c:v>CENTER</c:v>
                </c:pt>
                <c:pt idx="1">
                  <c:v>UP</c:v>
                </c:pt>
                <c:pt idx="2">
                  <c:v>DOWN</c:v>
                </c:pt>
                <c:pt idx="3">
                  <c:v>LEFT</c:v>
                </c:pt>
                <c:pt idx="4">
                  <c:v>RIGHT</c:v>
                </c:pt>
              </c:strCache>
            </c:strRef>
          </c:xVal>
          <c:yVal>
            <c:numRef>
              <c:f>Sheet1!$B$4:$F$4</c:f>
              <c:numCache>
                <c:formatCode>General</c:formatCode>
                <c:ptCount val="5"/>
                <c:pt idx="0">
                  <c:v>23289.378344535799</c:v>
                </c:pt>
                <c:pt idx="1">
                  <c:v>24660.783367156899</c:v>
                </c:pt>
                <c:pt idx="2">
                  <c:v>0</c:v>
                </c:pt>
                <c:pt idx="3">
                  <c:v>22772.870980739499</c:v>
                </c:pt>
                <c:pt idx="4">
                  <c:v>24602.969321489301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044-4563-86A6-F1155785978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LEFT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strRef>
              <c:f>Sheet1!$B$1:$F$1</c:f>
              <c:strCache>
                <c:ptCount val="5"/>
                <c:pt idx="0">
                  <c:v>CENTER</c:v>
                </c:pt>
                <c:pt idx="1">
                  <c:v>UP</c:v>
                </c:pt>
                <c:pt idx="2">
                  <c:v>DOWN</c:v>
                </c:pt>
                <c:pt idx="3">
                  <c:v>LEFT</c:v>
                </c:pt>
                <c:pt idx="4">
                  <c:v>RIGHT</c:v>
                </c:pt>
              </c:strCache>
            </c:strRef>
          </c:xVal>
          <c:yVal>
            <c:numRef>
              <c:f>Sheet1!$B$5:$F$5</c:f>
              <c:numCache>
                <c:formatCode>General</c:formatCode>
                <c:ptCount val="5"/>
                <c:pt idx="0">
                  <c:v>22497.668041229201</c:v>
                </c:pt>
                <c:pt idx="1">
                  <c:v>25434.172142743999</c:v>
                </c:pt>
                <c:pt idx="2">
                  <c:v>22772.870980739499</c:v>
                </c:pt>
                <c:pt idx="3">
                  <c:v>0</c:v>
                </c:pt>
                <c:pt idx="4">
                  <c:v>26297.505503892899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044-4563-86A6-F11557859783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RIGHT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strRef>
              <c:f>Sheet1!$B$1:$F$1</c:f>
              <c:strCache>
                <c:ptCount val="5"/>
                <c:pt idx="0">
                  <c:v>CENTER</c:v>
                </c:pt>
                <c:pt idx="1">
                  <c:v>UP</c:v>
                </c:pt>
                <c:pt idx="2">
                  <c:v>DOWN</c:v>
                </c:pt>
                <c:pt idx="3">
                  <c:v>LEFT</c:v>
                </c:pt>
                <c:pt idx="4">
                  <c:v>RIGHT</c:v>
                </c:pt>
              </c:strCache>
            </c:strRef>
          </c:xVal>
          <c:yVal>
            <c:numRef>
              <c:f>Sheet1!$B$6:$F$6</c:f>
              <c:numCache>
                <c:formatCode>General</c:formatCode>
                <c:ptCount val="5"/>
                <c:pt idx="0">
                  <c:v>27057.7368760108</c:v>
                </c:pt>
                <c:pt idx="1">
                  <c:v>27507.649403095202</c:v>
                </c:pt>
                <c:pt idx="2">
                  <c:v>24602.969321489301</c:v>
                </c:pt>
                <c:pt idx="3">
                  <c:v>26297.505503892899</c:v>
                </c:pt>
                <c:pt idx="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044-4563-86A6-F115578597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873455"/>
        <c:axId val="188868047"/>
      </c:scatterChart>
      <c:valAx>
        <c:axId val="1888734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68047"/>
        <c:crosses val="autoZero"/>
        <c:crossBetween val="midCat"/>
      </c:valAx>
      <c:valAx>
        <c:axId val="188868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7345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66DC48-49A6-435D-B8CD-CBA686F57C52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933CCCB2-D0E8-4AC9-B357-000FF5ED79BA}">
      <dgm:prSet/>
      <dgm:spPr/>
      <dgm:t>
        <a:bodyPr/>
        <a:lstStyle/>
        <a:p>
          <a:r>
            <a:rPr lang="en-US" dirty="0"/>
            <a:t>Impact of playing chirp signal can also be clearly observed in vibration domain using motion sensors</a:t>
          </a:r>
        </a:p>
      </dgm:t>
    </dgm:pt>
    <dgm:pt modelId="{8F323DCB-D35A-4CEC-B106-F0351E91C1F8}" type="parTrans" cxnId="{6BFF6B64-E9DE-41D0-A58F-D8EB959044E4}">
      <dgm:prSet/>
      <dgm:spPr/>
      <dgm:t>
        <a:bodyPr/>
        <a:lstStyle/>
        <a:p>
          <a:endParaRPr lang="en-US"/>
        </a:p>
      </dgm:t>
    </dgm:pt>
    <dgm:pt modelId="{BFE4676F-2B4D-4341-9A85-903C341082D6}" type="sibTrans" cxnId="{6BFF6B64-E9DE-41D0-A58F-D8EB959044E4}">
      <dgm:prSet/>
      <dgm:spPr/>
      <dgm:t>
        <a:bodyPr/>
        <a:lstStyle/>
        <a:p>
          <a:endParaRPr lang="en-US"/>
        </a:p>
      </dgm:t>
    </dgm:pt>
    <dgm:pt modelId="{9C767390-2195-4F73-920D-5FF310433AE2}">
      <dgm:prSet/>
      <dgm:spPr/>
      <dgm:t>
        <a:bodyPr/>
        <a:lstStyle/>
        <a:p>
          <a:r>
            <a:rPr lang="en-US"/>
            <a:t>This can help in distinguishing the signal from noise in the acoustic domain since low-frequency sounds and daily noise may overlap</a:t>
          </a:r>
        </a:p>
      </dgm:t>
    </dgm:pt>
    <dgm:pt modelId="{CB8D098A-7CC4-4581-BCD5-3B31232EA45C}" type="parTrans" cxnId="{D72E9680-6BDD-4B4C-A401-AA269351EC9D}">
      <dgm:prSet/>
      <dgm:spPr/>
      <dgm:t>
        <a:bodyPr/>
        <a:lstStyle/>
        <a:p>
          <a:endParaRPr lang="en-US"/>
        </a:p>
      </dgm:t>
    </dgm:pt>
    <dgm:pt modelId="{585CA5CF-BF18-4441-B6A5-4FD22C66E0F0}" type="sibTrans" cxnId="{D72E9680-6BDD-4B4C-A401-AA269351EC9D}">
      <dgm:prSet/>
      <dgm:spPr/>
      <dgm:t>
        <a:bodyPr/>
        <a:lstStyle/>
        <a:p>
          <a:endParaRPr lang="en-US"/>
        </a:p>
      </dgm:t>
    </dgm:pt>
    <dgm:pt modelId="{83D01877-6532-4F8F-A7D2-6EA755FEC378}">
      <dgm:prSet/>
      <dgm:spPr/>
      <dgm:t>
        <a:bodyPr/>
        <a:lstStyle/>
        <a:p>
          <a:r>
            <a:rPr lang="en-US"/>
            <a:t>The accelerometer contributes more significant information compared to the gyroscope</a:t>
          </a:r>
        </a:p>
      </dgm:t>
    </dgm:pt>
    <dgm:pt modelId="{0116EB72-50EF-4A26-8A17-587FF7CCE59A}" type="parTrans" cxnId="{E16B36A7-790E-4E67-8E1B-9BFC0415E851}">
      <dgm:prSet/>
      <dgm:spPr/>
      <dgm:t>
        <a:bodyPr/>
        <a:lstStyle/>
        <a:p>
          <a:endParaRPr lang="en-US"/>
        </a:p>
      </dgm:t>
    </dgm:pt>
    <dgm:pt modelId="{773856F1-499D-483B-969B-79783BB81CDB}" type="sibTrans" cxnId="{E16B36A7-790E-4E67-8E1B-9BFC0415E851}">
      <dgm:prSet/>
      <dgm:spPr/>
      <dgm:t>
        <a:bodyPr/>
        <a:lstStyle/>
        <a:p>
          <a:endParaRPr lang="en-US"/>
        </a:p>
      </dgm:t>
    </dgm:pt>
    <dgm:pt modelId="{DA3C660D-19B4-4ECB-BC38-680877B0BEA1}">
      <dgm:prSet/>
      <dgm:spPr/>
      <dgm:t>
        <a:bodyPr/>
        <a:lstStyle/>
        <a:p>
          <a:r>
            <a:rPr lang="en-US" dirty="0"/>
            <a:t>Sensitivity of the vibration domain to different users on smartwatches to be determined</a:t>
          </a:r>
        </a:p>
      </dgm:t>
    </dgm:pt>
    <dgm:pt modelId="{68F0C14C-8126-445A-91E6-EBB14E13765C}" type="parTrans" cxnId="{B7DB2E37-7226-4A45-A145-02C8736C185F}">
      <dgm:prSet/>
      <dgm:spPr/>
      <dgm:t>
        <a:bodyPr/>
        <a:lstStyle/>
        <a:p>
          <a:endParaRPr lang="en-US"/>
        </a:p>
      </dgm:t>
    </dgm:pt>
    <dgm:pt modelId="{EEBD9BFB-399A-4262-99E7-3E34AFF24A2A}" type="sibTrans" cxnId="{B7DB2E37-7226-4A45-A145-02C8736C185F}">
      <dgm:prSet/>
      <dgm:spPr/>
      <dgm:t>
        <a:bodyPr/>
        <a:lstStyle/>
        <a:p>
          <a:endParaRPr lang="en-US"/>
        </a:p>
      </dgm:t>
    </dgm:pt>
    <dgm:pt modelId="{10EEC9F3-6D6C-45BE-AF04-58B64E2C017B}">
      <dgm:prSet/>
      <dgm:spPr/>
      <dgm:t>
        <a:bodyPr/>
        <a:lstStyle/>
        <a:p>
          <a:r>
            <a:rPr lang="en-US"/>
            <a:t>We can investigate if accelerometer and gyroscope data can be clearly associated with specific people</a:t>
          </a:r>
        </a:p>
      </dgm:t>
    </dgm:pt>
    <dgm:pt modelId="{4982278D-5188-482B-9223-0E6524B1AD34}" type="parTrans" cxnId="{2DF9A50F-07A4-4921-AE28-787889150D33}">
      <dgm:prSet/>
      <dgm:spPr/>
      <dgm:t>
        <a:bodyPr/>
        <a:lstStyle/>
        <a:p>
          <a:endParaRPr lang="en-US"/>
        </a:p>
      </dgm:t>
    </dgm:pt>
    <dgm:pt modelId="{F6FA47B2-B203-45D3-BDA9-829CE29E88A8}" type="sibTrans" cxnId="{2DF9A50F-07A4-4921-AE28-787889150D33}">
      <dgm:prSet/>
      <dgm:spPr/>
      <dgm:t>
        <a:bodyPr/>
        <a:lstStyle/>
        <a:p>
          <a:endParaRPr lang="en-US"/>
        </a:p>
      </dgm:t>
    </dgm:pt>
    <dgm:pt modelId="{DBAC1725-5069-4FBB-8A79-C8C915D7EDEE}" type="pres">
      <dgm:prSet presAssocID="{F066DC48-49A6-435D-B8CD-CBA686F57C52}" presName="linear" presStyleCnt="0">
        <dgm:presLayoutVars>
          <dgm:animLvl val="lvl"/>
          <dgm:resizeHandles val="exact"/>
        </dgm:presLayoutVars>
      </dgm:prSet>
      <dgm:spPr/>
    </dgm:pt>
    <dgm:pt modelId="{2584458B-08CF-47E5-9F22-195832CB11E1}" type="pres">
      <dgm:prSet presAssocID="{933CCCB2-D0E8-4AC9-B357-000FF5ED79B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A8BD37B-A185-4690-9C1B-D71D175CA882}" type="pres">
      <dgm:prSet presAssocID="{933CCCB2-D0E8-4AC9-B357-000FF5ED79BA}" presName="childText" presStyleLbl="revTx" presStyleIdx="0" presStyleCnt="2">
        <dgm:presLayoutVars>
          <dgm:bulletEnabled val="1"/>
        </dgm:presLayoutVars>
      </dgm:prSet>
      <dgm:spPr/>
    </dgm:pt>
    <dgm:pt modelId="{152BB48B-76D2-4187-BBA9-1BAB1775B812}" type="pres">
      <dgm:prSet presAssocID="{DA3C660D-19B4-4ECB-BC38-680877B0BEA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33A8766-4D5B-45B6-9FE2-606509C3287A}" type="pres">
      <dgm:prSet presAssocID="{DA3C660D-19B4-4ECB-BC38-680877B0BEA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DF9A50F-07A4-4921-AE28-787889150D33}" srcId="{DA3C660D-19B4-4ECB-BC38-680877B0BEA1}" destId="{10EEC9F3-6D6C-45BE-AF04-58B64E2C017B}" srcOrd="0" destOrd="0" parTransId="{4982278D-5188-482B-9223-0E6524B1AD34}" sibTransId="{F6FA47B2-B203-45D3-BDA9-829CE29E88A8}"/>
    <dgm:cxn modelId="{676CE624-A6FE-4D33-8348-BE0FCF655A95}" type="presOf" srcId="{9C767390-2195-4F73-920D-5FF310433AE2}" destId="{4A8BD37B-A185-4690-9C1B-D71D175CA882}" srcOrd="0" destOrd="0" presId="urn:microsoft.com/office/officeart/2005/8/layout/vList2"/>
    <dgm:cxn modelId="{B7DB2E37-7226-4A45-A145-02C8736C185F}" srcId="{F066DC48-49A6-435D-B8CD-CBA686F57C52}" destId="{DA3C660D-19B4-4ECB-BC38-680877B0BEA1}" srcOrd="1" destOrd="0" parTransId="{68F0C14C-8126-445A-91E6-EBB14E13765C}" sibTransId="{EEBD9BFB-399A-4262-99E7-3E34AFF24A2A}"/>
    <dgm:cxn modelId="{6BFF6B64-E9DE-41D0-A58F-D8EB959044E4}" srcId="{F066DC48-49A6-435D-B8CD-CBA686F57C52}" destId="{933CCCB2-D0E8-4AC9-B357-000FF5ED79BA}" srcOrd="0" destOrd="0" parTransId="{8F323DCB-D35A-4CEC-B106-F0351E91C1F8}" sibTransId="{BFE4676F-2B4D-4341-9A85-903C341082D6}"/>
    <dgm:cxn modelId="{D9E06356-7D92-49FE-B10E-0DEE43799D57}" type="presOf" srcId="{10EEC9F3-6D6C-45BE-AF04-58B64E2C017B}" destId="{133A8766-4D5B-45B6-9FE2-606509C3287A}" srcOrd="0" destOrd="0" presId="urn:microsoft.com/office/officeart/2005/8/layout/vList2"/>
    <dgm:cxn modelId="{D72E9680-6BDD-4B4C-A401-AA269351EC9D}" srcId="{933CCCB2-D0E8-4AC9-B357-000FF5ED79BA}" destId="{9C767390-2195-4F73-920D-5FF310433AE2}" srcOrd="0" destOrd="0" parTransId="{CB8D098A-7CC4-4581-BCD5-3B31232EA45C}" sibTransId="{585CA5CF-BF18-4441-B6A5-4FD22C66E0F0}"/>
    <dgm:cxn modelId="{4A790D91-511A-4966-BF49-6B375B7C17C3}" type="presOf" srcId="{83D01877-6532-4F8F-A7D2-6EA755FEC378}" destId="{4A8BD37B-A185-4690-9C1B-D71D175CA882}" srcOrd="0" destOrd="1" presId="urn:microsoft.com/office/officeart/2005/8/layout/vList2"/>
    <dgm:cxn modelId="{1DA02B98-135A-48F5-9621-C90BEF26E7F4}" type="presOf" srcId="{DA3C660D-19B4-4ECB-BC38-680877B0BEA1}" destId="{152BB48B-76D2-4187-BBA9-1BAB1775B812}" srcOrd="0" destOrd="0" presId="urn:microsoft.com/office/officeart/2005/8/layout/vList2"/>
    <dgm:cxn modelId="{788B559A-FCE4-408D-B875-5EC3482E2604}" type="presOf" srcId="{933CCCB2-D0E8-4AC9-B357-000FF5ED79BA}" destId="{2584458B-08CF-47E5-9F22-195832CB11E1}" srcOrd="0" destOrd="0" presId="urn:microsoft.com/office/officeart/2005/8/layout/vList2"/>
    <dgm:cxn modelId="{E16B36A7-790E-4E67-8E1B-9BFC0415E851}" srcId="{933CCCB2-D0E8-4AC9-B357-000FF5ED79BA}" destId="{83D01877-6532-4F8F-A7D2-6EA755FEC378}" srcOrd="1" destOrd="0" parTransId="{0116EB72-50EF-4A26-8A17-587FF7CCE59A}" sibTransId="{773856F1-499D-483B-969B-79783BB81CDB}"/>
    <dgm:cxn modelId="{6A9E1ACC-43FB-4E7C-B0B2-8C415C41D09F}" type="presOf" srcId="{F066DC48-49A6-435D-B8CD-CBA686F57C52}" destId="{DBAC1725-5069-4FBB-8A79-C8C915D7EDEE}" srcOrd="0" destOrd="0" presId="urn:microsoft.com/office/officeart/2005/8/layout/vList2"/>
    <dgm:cxn modelId="{1BEDAC18-6043-4862-BB10-7982EEEF533F}" type="presParOf" srcId="{DBAC1725-5069-4FBB-8A79-C8C915D7EDEE}" destId="{2584458B-08CF-47E5-9F22-195832CB11E1}" srcOrd="0" destOrd="0" presId="urn:microsoft.com/office/officeart/2005/8/layout/vList2"/>
    <dgm:cxn modelId="{C1A4F4A6-7426-4A9E-BADA-240B72ADADE8}" type="presParOf" srcId="{DBAC1725-5069-4FBB-8A79-C8C915D7EDEE}" destId="{4A8BD37B-A185-4690-9C1B-D71D175CA882}" srcOrd="1" destOrd="0" presId="urn:microsoft.com/office/officeart/2005/8/layout/vList2"/>
    <dgm:cxn modelId="{F4AAE6AC-E32A-4B7B-98A8-AACF21D39BBC}" type="presParOf" srcId="{DBAC1725-5069-4FBB-8A79-C8C915D7EDEE}" destId="{152BB48B-76D2-4187-BBA9-1BAB1775B812}" srcOrd="2" destOrd="0" presId="urn:microsoft.com/office/officeart/2005/8/layout/vList2"/>
    <dgm:cxn modelId="{D754638D-4074-4205-A24D-57E76054A4A1}" type="presParOf" srcId="{DBAC1725-5069-4FBB-8A79-C8C915D7EDEE}" destId="{133A8766-4D5B-45B6-9FE2-606509C3287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4458B-08CF-47E5-9F22-195832CB11E1}">
      <dsp:nvSpPr>
        <dsp:cNvPr id="0" name=""/>
        <dsp:cNvSpPr/>
      </dsp:nvSpPr>
      <dsp:spPr>
        <a:xfrm>
          <a:off x="0" y="159524"/>
          <a:ext cx="5388864" cy="126477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Impact of playing chirp signal can also be clearly observed in vibration domain using motion sensors</a:t>
          </a:r>
        </a:p>
      </dsp:txBody>
      <dsp:txXfrm>
        <a:off x="61741" y="221265"/>
        <a:ext cx="5265382" cy="1141288"/>
      </dsp:txXfrm>
    </dsp:sp>
    <dsp:sp modelId="{4A8BD37B-A185-4690-9C1B-D71D175CA882}">
      <dsp:nvSpPr>
        <dsp:cNvPr id="0" name=""/>
        <dsp:cNvSpPr/>
      </dsp:nvSpPr>
      <dsp:spPr>
        <a:xfrm>
          <a:off x="0" y="1424294"/>
          <a:ext cx="5388864" cy="1380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096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This can help in distinguishing the signal from noise in the acoustic domain since low-frequency sounds and daily noise may overlap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The accelerometer contributes more significant information compared to the gyroscope</a:t>
          </a:r>
        </a:p>
      </dsp:txBody>
      <dsp:txXfrm>
        <a:off x="0" y="1424294"/>
        <a:ext cx="5388864" cy="1380690"/>
      </dsp:txXfrm>
    </dsp:sp>
    <dsp:sp modelId="{152BB48B-76D2-4187-BBA9-1BAB1775B812}">
      <dsp:nvSpPr>
        <dsp:cNvPr id="0" name=""/>
        <dsp:cNvSpPr/>
      </dsp:nvSpPr>
      <dsp:spPr>
        <a:xfrm>
          <a:off x="0" y="2804985"/>
          <a:ext cx="5388864" cy="126477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Sensitivity of the vibration domain to different users on smartwatches to be determined</a:t>
          </a:r>
        </a:p>
      </dsp:txBody>
      <dsp:txXfrm>
        <a:off x="61741" y="2866726"/>
        <a:ext cx="5265382" cy="1141288"/>
      </dsp:txXfrm>
    </dsp:sp>
    <dsp:sp modelId="{133A8766-4D5B-45B6-9FE2-606509C3287A}">
      <dsp:nvSpPr>
        <dsp:cNvPr id="0" name=""/>
        <dsp:cNvSpPr/>
      </dsp:nvSpPr>
      <dsp:spPr>
        <a:xfrm>
          <a:off x="0" y="4069755"/>
          <a:ext cx="5388864" cy="571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096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We can investigate if accelerometer and gyroscope data can be clearly associated with specific people</a:t>
          </a:r>
        </a:p>
      </dsp:txBody>
      <dsp:txXfrm>
        <a:off x="0" y="4069755"/>
        <a:ext cx="5388864" cy="571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96EA6-6F25-4F19-87BA-7ADCC16DAEFF}" type="datetimeFigureOut">
              <a:rPr lang="en-US" smtClean="0"/>
              <a:t>5/3/2022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E50CC-F33A-4EF4-9F12-93EC4A21A0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3:00:55.1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255 80 24575,'-61'-1'0,"-68"3"0,126-2 0,0 0 0,0 1 0,0 0 0,0 0 0,0 0 0,1 0 0,-1 0 0,0 1 0,1-1 0,-1 1 0,1-1 0,-1 1 0,1 0 0,0 0 0,0 0 0,0 0 0,0 1 0,0-1 0,0 1 0,0-1 0,1 1 0,0-1 0,-1 1 0,1 0 0,0 0 0,0-1 0,0 1 0,1 0 0,-1 0 0,0 6 0,0 10 0,-1 1 0,2-1 0,4 37 0,-1-18 0,-3-33 0,0 1 0,1-1 0,-1 1 0,1-1 0,0 0 0,1 1 0,-1-1 0,1 0 0,0 0 0,0 0 0,1 0 0,-1 0 0,1 0 0,4 4 0,-4-5 0,1-1 0,0 0 0,0 0 0,0-1 0,0 1 0,0-1 0,0 0 0,1 0 0,-1 0 0,1-1 0,0 0 0,-1 1 0,1-2 0,0 1 0,0 0 0,7-1 0,0 1 0,0-1 0,1 0 0,-1-1 0,0-1 0,1 1 0,-1-2 0,0 0 0,0 0 0,21-10 0,-28 10 0,1 0 0,-1-1 0,0 1 0,0-1 0,0 0 0,-1 0 0,1-1 0,-1 1 0,0-1 0,0 0 0,-1 0 0,1-1 0,-1 1 0,0-1 0,-1 1 0,1-1 0,-1 0 0,0 0 0,-1 0 0,0 0 0,2-9 0,-1-2 0,-1 0 0,0 0 0,-1 0 0,-1 0 0,0 0 0,-1 1 0,-1-1 0,-7-21 0,8 33 0,0-1 0,0 1 0,0-1 0,-1 1 0,0 0 0,0 0 0,-1 0 0,0 0 0,1 0 0,-1 1 0,-1 0 0,1 0 0,-1 0 0,1 0 0,-1 1 0,0 0 0,-1 0 0,1 0 0,0 0 0,-1 1 0,1 0 0,-1 0 0,0 1 0,0-1 0,0 1 0,-11 0 0,13 1-76,-1 0 1,1 0-1,-1 1 0,1 0 0,-1 0 0,1 0 0,-1 0 0,1 1 1,0-1-1,0 1 0,0 0 0,0 0 0,0 1 0,0-1 1,0 1-1,1 0 0,-4 4 0,-8 9-6750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0T10:42:11.0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74 2431,'-3'0,"0"0,0-1,0 1,0-1,1 1,-1-1,0 0,0 0,0 0,1 0,-1-1,1 1,-1-1,1 0,-1 0,1 1,0-1,0-1,0 1,0 0,0 0,1-1,-1 1,1-1,-1 0,1 1,0-1,0 0,0 0,0 1,1-1,-1-4,-2-12,1 1,1-1,1 1,3-22,-2 10,-2-84,4-70,-1 171,2-1,-1 1,2 0,0 1,0-1,2 1,9-17,13-26,-20 39,1-1,1 1,0 1,1 0,1 0,0 1,1 1,1 0,16-10,52-52,-50 35,-1-2,47-82,-9 11,30-28,52-60,-134 178,2 1,0 1,2 1,0 0,41-26,5 0,110-54,-75 34,-85 56,0-1,-1-1,0 0,26-25,-25 21,0 1,1 1,21-13,154-102,-172 113,12-6,1 2,60-24,-47 22,-8 5,-29 14,0-2,0 0,-1 0,0-1,0 0,10-8,-15 10,0 1,1 0,-1 0,1 0,0 1,-1 0,1 0,0 1,1-1,-1 1,0 0,7 0,85 4,-49-1,22-1,-62-1,-38 0,-36-1,7 0,1 2,-92 13,90-4,29-6,1 2,-50 15,-36 16,81-29,-1 3,2 1,0 1,-59 33,67-31,-1-2,0-1,-1-1,-31 8,31-11,1 1,0 2,0 0,-37 24,40-17,1 1,1 2,1 0,1 1,-31 46,-29 34,-10-8,-38 44,108-115,2 2,0 0,2 1,-17 36,14-20,-55 140,-18 32,23-59,55-123,-14 35,-21 82,35-107,-22 52,-2 3,22-41,2 0,2 0,-5 94,15-128,1-2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0:42:25.74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69 27 24575,'-3'0'0,"1"1"0,-1 0 0,1 0 0,-1 0 0,1 1 0,0-1 0,-1 1 0,1-1 0,0 1 0,0 0 0,0-1 0,0 1 0,0 0 0,1 0 0,-1 1 0,1-1 0,-1 0 0,1 0 0,-2 5 0,-20 50 0,22-46 0,0-1 0,0 1 0,1 0 0,0-1 0,1 1 0,0 0 0,1 0 0,2 10 0,-3-17 0,1-1 0,-1 1 0,0-1 0,1 1 0,-1-1 0,1 0 0,0 0 0,0 0 0,1 0 0,-1 0 0,1 0 0,2 2 0,-3-4 0,0 0 0,-1 0 0,1 0 0,0 0 0,0 0 0,1 0 0,-1-1 0,0 1 0,0-1 0,0 1 0,0-1 0,0 0 0,1 0 0,-1 0 0,0 0 0,0 0 0,0 0 0,0-1 0,0 1 0,1-1 0,3-1 0,-3 0 0,0 0 0,0 0 0,0 0 0,0 0 0,0 0 0,0-1 0,-1 1 0,1-1 0,-1 0 0,0 0 0,1 0 0,-1 0 0,0 0 0,2-6 0,23-59 0,-14 31 0,-10 30 0,0 0 0,0 0 0,-1 0 0,0 0 0,-1-1 0,1 1 0,-2-1 0,1-9 0,-1 15 0,0 0 0,0 0 0,0 0 0,-1 0 0,1-1 0,-1 1 0,1 0 0,-1 0 0,0 0 0,0 0 0,0 0 0,0 1 0,0-1 0,-1 0 0,1 0 0,0 1 0,-1-1 0,1 0 0,-1 1 0,0 0 0,1-1 0,-1 1 0,0 0 0,0 0 0,0 0 0,0 0 0,0 0 0,0 0 0,0 1 0,0-1 0,0 1 0,-3-1 0,-47-2-1365,27 3-5461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0:42:32.26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2203 24575,'3'-4'0,"0"0"0,0 0 0,0 0 0,1 1 0,-1-1 0,1 1 0,0 0 0,6-5 0,5-5 0,11-11 0,-13 12 0,0-1 0,-1 0 0,0 0 0,-1-1 0,0-1 0,15-29 0,-16 27 0,-1 1 0,2 0 0,0 1 0,20-20 0,-8 7 0,-6 6 0,-2 0 0,0-1 0,20-43 0,-29 54 0,1 1 0,0-1 0,1 1 0,0 1 0,1 0 0,0 0 0,12-10 0,80-55 0,-16 12 0,50-34 0,-109 79 0,63-54 0,-67 52 0,1 1 0,1 1 0,29-16 0,-33 20 0,1 0 0,-2-1 0,0-1 0,-1-1 0,21-23 0,-21 19 0,2 1 0,1 1 0,39-28 0,-2 6 0,74-67 0,-71 56 0,-61 52 0,212-186 0,-196 172 0,0 1 0,24-13 0,-26 17 0,0-1 0,0 0 0,-1 0 0,17-18 0,-19 17 0,0 0 0,1 0 0,1 2 0,20-13 0,-20 14 0,-1 1 0,-1-2 0,0 0 0,0 0 0,0-1 0,11-15 0,-8 9 0,1 0 0,0 1 0,24-19 0,-23 21 0,0 0 0,-2-1 0,0-1 0,13-17 0,-23 25 0,0 0 0,-1 0 0,-1 0 0,1-1 0,-1 1 0,0-1 0,-1 1 0,0-1 0,1-14 0,-2 12 0,1 1 0,0-1 0,1 0 0,0 1 0,1 0 0,4-12 0,1 6-1365,-2 2-5461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0:55:19.96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27 2110 24575,'-21'-67'0,"19"52"0,0 0 0,1-1 0,1 1 0,0 0 0,1 0 0,1 0 0,0 0 0,1 0 0,1 0 0,0 1 0,10-23 0,-5 17 0,-2-1 0,0 1 0,-1-1 0,4-25 0,-5 20 0,1 0 0,11-27 0,1 18 0,-14 30 0,-1-1 0,0-1 0,0 1 0,0 0 0,-1-1 0,1 0 0,0-9 0,1-8 0,0 1 0,1 0 0,1 0 0,2 0 0,0 1 0,1 0 0,1 0 0,23-35 0,0 2 0,-26 41 0,0 2 0,1-1 0,0 1 0,1 0 0,0 0 0,13-12 0,105-90 0,-119 105 0,-1 0 0,0 0 0,0-1 0,-1 0 0,6-13 0,-6 11 0,0 1 0,1 0 0,0 0 0,11-12 0,21-18 0,3 3 0,0 1 0,3 2 0,54-33 0,-64 50 0,-27 14 0,-1 0 0,1 0 0,-1 0 0,0-1 0,0 1 0,0-2 0,-1 1 0,0-1 0,8-9 0,1-2 0,0 0 0,1 1 0,21-15 0,16-17 0,-41 38 0,0 0 0,1 1 0,0 0 0,16-8 0,-14 9 0,0 0 0,-1-2 0,18-15 0,32-29 0,107-70 0,-135 100 0,-20 16 0,1 0 0,0 1 0,0 0 0,0 2 0,1 0 0,19-2 0,-4-1 0,-7 2 0,198-54 0,-201 55-15,1 0 0,0 2 0,0 1 0,0 1 0,42 4 0,-6-1-1260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1:41:13.3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24575,'8'1'0,"-1"0"0,0 0 0,1 0 0,-1 1 0,0 1 0,0-1 0,0 1 0,-1 0 0,12 7 0,59 44 0,-42-28 0,-12 0-1365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1:41:16.9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24575,'3'0'0,"4"0"0,3 0 0,3 0 0,2 0 0,2 3 0,0 1 0,-3 2 0,0 1 0,-3 1 0,-1 0 0,-2 1 0,1-1 0,2-1 0,-2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1:41:19.8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1 24575,'-6'0'0,"1"0"0,-1 0 0,1 0 0,-1 1 0,1 0 0,0 0 0,-1 0 0,1 1 0,-6 2 0,10-4 0,0 1 0,0 0 0,1-1 0,-1 1 0,0-1 0,0 1 0,1 0 0,-1 0 0,1-1 0,-1 1 0,1 0 0,-1 0 0,1 0 0,-1 0 0,1 0 0,-1-1 0,1 1 0,0 0 0,0 0 0,0 0 0,-1 1 0,1 1 0,1 0 0,-1-1 0,1 1 0,-1-1 0,1 1 0,0-1 0,0 0 0,0 1 0,0-1 0,0 0 0,3 4 0,20 29-8,-15-22-331,0 0 0,-1 1-1,9 18 1,-12-19-6487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1:41:21.5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 24575,'3'0'0,"4"0"0,3 0 0,0-3 0,2-1 0,1 1 0,1 0 0,1 1 0,1 1 0,-2 0-8191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1:41:31.3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137 0 24575,'0'2'0,"0"1"0,0-1 0,-1 0 0,1 0 0,0 0 0,-1 0 0,0 0 0,0 0 0,1 0 0,-1 0 0,0 0 0,0 0 0,-1-1 0,1 1 0,0 0 0,-1-1 0,1 1 0,-1-1 0,1 1 0,-4 1 0,-43 21 0,41-22 0,1 0 0,-1 1 0,1 0 0,0 0 0,0 1 0,-9 6 0,14-9 0,0 1 0,-1-1 0,1 1 0,0 0 0,0-1 0,0 1 0,0 0 0,0 0 0,1-1 0,-1 1 0,0 0 0,1 0 0,0 0 0,-1 0 0,1 0 0,0 0 0,0 0 0,0 0 0,0 0 0,0 0 0,1 0 0,-1 0 0,0 0 0,1 0 0,0 0 0,-1-1 0,2 4 0,0-3 0,0 1 0,-1-1 0,1 0 0,0 1 0,0-1 0,0 0 0,1 0 0,-1 0 0,0-1 0,1 1 0,-1 0 0,1-1 0,0 0 0,-1 1 0,1-1 0,4 1 0,51 13 0,-52-14 0,20 4-102,67 19-1161,-83-20-5563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1:41:35.1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67 24575,'32'0'0,"22"1"0,1-3 0,59-9 0,-85 7 0,1 2 0,52 3 0,-57 1 0,0-2 0,0-1 0,0 0 0,35-8 0,-26 1 0,0 2 0,0 1 0,1 2 0,37 2 0,94-17 0,-133 18-1365,-19 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3:01:02.5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386 1 24575,'-12'1'0,"1"1"0,0 0 0,0 0 0,0 1 0,1 1 0,-1 0 0,1 0 0,-18 11 0,14-8 0,0 2 0,1 0 0,0 0 0,1 2 0,-18 17 0,24-20 0,0 0 0,1 0 0,0 1 0,0 0 0,1 0 0,0 0 0,0 0 0,1 1 0,-2 12 0,-1 11 0,-2 47 0,5-47 0,0-17 0,0-1 0,-1 0 0,0 1 0,-8 15 0,6-16 0,1 0 0,0 1 0,1-1 0,-3 22 0,-19 122 0,15-110 0,-6 88 0,14 436 0,6-287 0,-3-274 0,-1 28 0,7 50 0,-3-75 0,0 0 0,0-1 0,1 1 0,1-1 0,1 0 0,12 23 0,-9-22 0,2-1 0,0 0 0,0 0 0,1-1 0,1 0 0,1-1 0,-1-1 0,2 0 0,18 11 0,8 6 0,-30-20 0,0 0 0,1 0 0,0-2 0,0 1 0,1-2 0,18 7 0,-26-11 0,1 0 0,-1 0 0,1 0 0,0 0 0,0-1 0,-1 0 0,1 0 0,0-1 0,-1 0 0,1 0 0,0 0 0,-1 0 0,1-1 0,-1 0 0,0 0 0,0-1 0,0 1 0,7-5 0,-8 4 0,0 0 0,-1 0 0,1 0 0,-1-1 0,0 1 0,0-1 0,0 0 0,0 0 0,0 0 0,-1 0 0,0 0 0,0-1 0,0 1 0,0-1 0,-1 1 0,2-6 0,-1-6 0,0 0 0,-1-1 0,-1-23 0,2-32 0,10-27 0,-2-154 0,-8 222 0,0-1 0,8-30 0,-4 30 0,2-56 0,-8 45 0,2-1 0,12-60 0,4-36 0,-8 47 0,-1-14 0,-6-190 0,-6 141 0,6 79 0,-1 44 0,-1 0 0,-2-1 0,-8-57 0,7 84-49,0-1 1,0 1-1,-1 0 0,0 0 0,0 0 1,0 1-1,-1-1 0,0 1 0,-1 0 1,1 0-1,-1 0 0,0 1 0,0-1 1,-1 1-1,0 0 0,0 1 0,0 0 1,0 0-1,-1 0 0,1 0 0,-1 1 1,0 0-1,0 1 0,0 0 0,0 0 0,-1 0 1,-13-1-1,-3 0-6777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20:00:26.34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3728 214 24575,'0'-1'0,"-2"-1"0,2 1 0,-1 0 0,1 0 0,-1 0 0,-1 0 0,2 0 0,-1 0 0,0 0 0,1 1 0,-2-1 0,1 0 0,-1 0 0,1 0 0,0 1 0,-1-1 0,1 1 0,0-1 0,-1 1 0,1-2 0,-3 1 0,-43-11 0,28 7 0,-88-29 0,-1 5 0,-3 3 0,-139-18 0,191 35 0,-1 3 0,-114 0 0,-49-5 0,10 1 0,-43 9 0,-380 4 0,548 0 0,-103 16 0,168-15 0,1 1 0,-2 2 0,2-1 0,1 1 0,-1 1 0,1 1 0,1 0 0,1 0 0,-27 17 0,-11 15 0,-80 66 0,4-1 0,-72 68 0,183-155 0,0 0 0,-35 44 0,28-31 0,3 0 0,0 1 0,3 2 0,1 0 0,-29 69 0,25-31 0,-21 114 0,25-25 0,8 233 0,14-363 0,1-21 0,1 1 0,-1-1 0,2 0 0,1 0 0,0-1 0,0 2 0,2-2 0,0 1 0,0-1 0,1-1 0,1 1 0,0-1 0,0 0 0,2 1 0,0-2 0,1 0 0,17 12 0,20 9 0,1-2 0,2-1 0,56 21 0,-35-15 0,35 18 0,-55-24 0,0-1 0,3-2 0,1-1 0,0-3 0,85 19 0,982 144 0,-533-90 0,-226-68 0,-269-20 0,1001-24 0,-1040 18 0,0-2 0,0-2 0,0-3 0,66-15 0,-101 18 0,1 0 0,-2 0 0,-1-3 0,0 1 0,1 0 0,-1-3 0,-1 2 0,-2-3 0,2 1 0,-3 0 0,0-2 0,0 1 0,19-24 0,-17 14 0,-2 1 0,-2-2 0,1 0 0,-3 0 0,14-47 0,16-128 0,-18 70 0,10-80 0,-6 31 0,-21 140 0,-2 1 0,-2 0 0,-2-2 0,-1 2 0,-13-52 0,9 69 0,-1-1 0,1 1 0,-3 1 0,-1-1 0,-1 0 0,-1 1 0,0 1 0,-3-1 0,0 1 0,-1 1 0,-27-25 0,-200-144 0,138 114 0,-47-34 0,120 76 0,1 0 0,1-1 0,3-2 0,-30-46 0,4 5 0,45 65 0,0-1 0,0 1 0,-1 1 0,0-1 0,-2 1 0,2 1 0,-1 0 0,-2-1 0,1 2 0,-1-1 0,0 2 0,0-1 0,0 0 0,-1 1 0,-20-4 0,-7 1 0,-1 0 0,0 2 0,-61-1 0,44 3 0,-5-8-1365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20:01:01.6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2782 388 24575,'-35'-32'0,"-1"2"0,-1 2 0,-2 2 0,0 1 0,-2 2 0,-52-22 0,28 19 0,-2 3 0,0 2 0,-102-15 0,-6 6 0,-2 8 0,-202 1 0,331 22 0,0 1 0,0 3 0,-48 10 0,73-9 0,1 0 0,0 2 0,0 0 0,0 2 0,1 0 0,1 1 0,-1 1 0,-23 19 0,-58 48 0,-75 61 0,144-110 0,1 1 0,1 2 0,-27 38 0,24-25 0,1 1 0,3 1 0,2 2 0,-28 70 0,1 14 0,25-65 0,-24 85 0,40-101 0,-75 303 0,71-264 0,-13 184 0,31 266 0,1-242 0,3-227 0,4 0 0,2 0 0,3-1 0,4-1 0,2 0 0,38 86 0,-49-136 0,2-1 0,0 0 0,1 0 0,1-1 0,1 0 0,1-1 0,0-1 0,2 0 0,-1-1 0,22 16 0,-2-6 0,2-2 0,0-1 0,1-2 0,56 22 0,415 162 0,-485-198 0,0 0 0,0-1 0,1-1 0,43 2 0,103-7 0,-84-2 0,-2-1 0,0-4 0,135-28 0,-189 29 0,0-2 0,-1-1 0,0-1 0,0-2 0,-1-1 0,-1-1 0,28-18 0,34-22 0,-61 38 0,-2 0 0,0-2 0,-1 0 0,24-23 0,57-60 0,-20 20 0,85-100 0,-149 153 0,-2 0 0,0-2 0,-2 0 0,-1-1 0,-2-1 0,-1 0 0,-1-2 0,9-38 0,-4-4 0,-3-1 0,-4 0 0,5-156 0,-18-5 0,-11-419 0,7 518 0,3 48 0,-18-116 0,3 136 0,-2-15 0,0-97 0,1-17 0,-1 9 0,18 181-170,0 0-1,-1 0 0,0 0 1,-1 1-1,0-1 0,0 1 1,-8-14-1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20:01:12.1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3648 136 24575,'0'-2'0,"0"1"0,-1 0 0,1 0 0,-1-1 0,0 1 0,1 0 0,-1 0 0,0 0 0,0 0 0,0 0 0,1 0 0,-1 0 0,0 0 0,0 0 0,-1 0 0,1 0 0,0 0 0,0 1 0,0-1 0,-1 1 0,-1-2 0,-35-12 0,30 12 0,-51-16 0,-1 3 0,-121-15 0,-130 10 0,283 18 0,-232-9 0,-292 24 0,313 30 0,32-4 0,-260 42 0,455-79 0,-52 13 0,0 2 0,2 3 0,0 2 0,1 3 0,2 3 0,-104 66 0,-9 10 0,99-63 0,1 4 0,-94 77 0,157-113 0,0 1 0,1 0 0,0 1 0,0-1 0,1 2 0,0-1 0,1 1 0,1 0 0,-6 16 0,-4 20 0,-10 53 0,17-66 0,-14 76 0,5 0 0,-4 145 0,20 227 0,5-220 0,-4-222 0,-1 22 0,10 71 0,-7-114 0,2 1 0,0-1 0,2 0 0,0-1 0,1 1 0,1-1 0,16 28 0,-2-13 0,1-1 0,2 0 0,1-2 0,1-1 0,2-1 0,56 43 0,-39-39 0,1-3 0,1-1 0,2-3 0,64 24 0,-16-14 0,145 32 0,103 2 0,-314-65 0,152 27 0,1-8 0,234 0 0,-175-15 0,-29 0 0,518 31 0,-554-26 0,215-11 0,-199-6 0,-126 3 0,77-11 0,-116 7 0,-1-2 0,1-1 0,-2-1 0,1-2 0,34-16 0,224-97 0,-29 12 0,-237 102 0,-2-1 0,1 0 0,-1-2 0,-1 0 0,0-1 0,0-1 0,-2-1 0,0 0 0,0-1 0,-2-1 0,0 0 0,-1-1 0,0-1 0,-2 0 0,0 0 0,-1-1 0,7-22 0,4-22 0,-2-2 0,-3 0 0,7-69 0,-3-206 0,-21 292 0,-3 1 0,-1 0 0,-13-50 0,-47-140 0,14 54 0,33 112 0,-3 1 0,-3 0 0,-4 2 0,-2 1 0,-3 2 0,-3 1 0,-2 1 0,-56-68 0,55 88 0,-3 1 0,0 2 0,-3 1 0,-1 3 0,-77-47 0,-270-129 0,327 180 0,17 7 0,-2 3 0,0 1 0,-2 2 0,0 3 0,-1 3 0,-59-9 0,106 21 0,1 1 0,-1-1 0,0 0 0,1-1 0,-9-3 0,9 2 0,-1 2 0,1-1 0,-1 1 0,1 0 0,-1 0 0,-7 0 0,-21 0-1365,19 3-5461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20:01:23.97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2777 406 24575,'0'-18'0,"0"-1"0,-1 1 0,-1 0 0,-1 0 0,-5-17 0,6 27 0,-1 0 0,-1 0 0,0 1 0,0-1 0,0 1 0,-1 0 0,0 1 0,0-1 0,-1 1 0,0 0 0,0 0 0,0 1 0,-8-6 0,-5-1 0,0 0 0,-1 2 0,0 0 0,-1 1 0,-34-9 0,-112-21 0,-99-4 0,121 27 0,-229 6 0,318 10 0,28 1 0,-1 2 0,0 1 0,1 2 0,0 0 0,0 2 0,0 1 0,-37 18 0,35-17 0,0 0 0,-1-2 0,-37 5 0,44-10 0,1 1 0,0 1 0,0 1 0,0 1 0,1 1 0,0 2 0,-26 13 0,19-6 0,-52 22 0,51-26 0,-49 29 0,-212 139 0,276-170 0,1 1 0,0 0 0,1 1 0,0 1 0,-16 21 0,-50 84 0,58-85 0,-76 131 0,86-142 0,1 1 0,1 0 0,1 1 0,1 0 0,-5 36 0,-18 318 0,26-294 0,3-19 0,3 1 0,3 0 0,3-1 0,29 120 0,-18-109 0,3-1 0,47 108 0,-45-133 0,2-1 0,2-1 0,50 64 0,-3-13 0,-15-18 0,2-4 0,108 105 0,83 42 0,-199-182 0,1-1 0,112 62 0,-137-92 0,-1-1 0,2-2 0,-1-1 0,1-2 0,44 5 0,-15-3 0,-12 1 0,460 55 0,-410-59 0,158-14 0,-193-1 0,0-2 0,-1-3 0,-1-3 0,82-36 0,-121 43 0,0-1 0,0-1 0,-2-1 0,1-1 0,27-26 0,84-98 0,-104 108 0,106-116 0,-110 121 0,-1-2 0,-1 0 0,-2-1 0,-1-2 0,-1 0 0,24-59 0,13-35 0,37-94 0,-78 177 0,-1 0 0,-2 0 0,7-60 0,-12 9 0,-7-114 0,-2 67 0,-11-205 0,7 209 0,7 96 0,-2-1 0,-1 0 0,-12-47 0,14 80 0,-10-39 0,-1 0 0,-2 1 0,-3 1 0,-30-61 0,24 66 0,-3 2 0,0 1 0,-3 1 0,0 1 0,-3 2 0,0 1 0,-3 2 0,0 1 0,-2 1 0,-65-36 0,2-3 0,8 4 0,85 59 0,-10-7 0,0 1 0,0 1 0,-1 1 0,0 0 0,0 1 0,-1 1 0,-31-6 0,-60-4-1365,95 16-5461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20:01:33.377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2874 379 24575,'0'-11'0,"-1"1"0,-1 0 0,1 0 0,-3 0 0,2 0 0,-1 1 0,-1-1 0,0 1 0,-1 0 0,1 0 0,-2 0 0,1 1 0,-2-1 0,1 1 0,0 0 0,-2 1 0,1 1 0,-1-1 0,0 0 0,-16-10 0,-9-2 0,-1 0 0,1 3 0,-2 1 0,-46-14 0,38 14 0,-1 3 0,-1 1 0,1 2 0,0 3 0,-47-2 0,-67 4 0,-184-9 0,231 6 0,0 5 0,1 4 0,0 5 0,-191 38 0,219-27 0,1 4 0,1 4 0,3 3 0,-1 3 0,2 4 0,-132 85 0,193-110 0,2 1 0,-1 0 0,1 2 0,0-1 0,2 0 0,0 2 0,-15 26 0,2 0 0,-28 76 0,39-84 0,3 0 0,1 1 0,1 0 0,3 1 0,0-2 0,2 2 0,2 37 0,-2 9 0,-15 89 0,-2 60 0,4 92 0,12 195 0,25-338 0,-2-35 0,-7-48 0,43 174 0,-42-228 0,3-2 0,39 76 0,-6-16 0,0-6 0,2-2 0,125 163 0,-78-119 0,-33-42 0,96 106 0,-135-172 0,1-1 0,3-1 0,-1-2 0,2 0 0,1-3 0,0 1 0,55 22 0,389 119 0,-299-109 0,-64-19 0,2-6 0,2-4 0,-1-6 0,198 8 0,-287-27 0,1-1 0,-1-2 0,1-1 0,44-11 0,-59 10 0,2 1 0,-2-2 0,1 0 0,-1 0 0,1-1 0,-2-1 0,1 0 0,-1-1 0,-1 0 0,15-16 0,65-71 0,219-254 0,-285 313 0,-3 0 0,1 0 0,25-69 0,-24 56 0,42-74 0,-37 78 0,47-96 0,-65 117 0,-2-1 0,-1 0 0,-2 0 0,0 0 0,-1-1 0,1-26 0,4-122 0,18-484 0,-26 403 0,-9-295 0,-3 424 0,-48-223 0,48 308 0,-29-77 0,31 102 0,-1 0 0,0 0 0,-1 2 0,0-1 0,-1 1 0,-25-26 0,5 8 0,-43-62 0,-2-4 0,34 51 0,-90-76 0,-98-79 0,150 144 82,62 48-444,1-2 1,-1 0-1,-28-30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0:16:38.4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1103 51 24575,'-97'2'0,"-105"-5"0,178 0 0,0-1 0,-30-10 0,32 7 0,0 1 0,-41-4 0,-38 5 0,-139 10 0,233-4 0,1 0 0,-1 0 0,1 1 0,0 0 0,0 0 0,0 0 0,0 1 0,0 0 0,0 0 0,1 1 0,-1-1 0,1 1 0,0 0 0,0 1 0,0-1 0,-4 7 0,-6 8 0,2 0 0,0 1 0,-12 24 0,2-2 0,13-23 0,1 0 0,0 1 0,2 0 0,0 0 0,1 1 0,1-1 0,2 1 0,0 0 0,0 1 0,2-1 0,1 0 0,4 38 0,-2-52 0,-1-1 0,2 1 0,-1-1 0,0 1 0,1-1 0,0 0 0,1 0 0,0 0 0,-1-1 0,2 1 0,-1-1 0,1 0 0,0 0 0,0 0 0,0-1 0,0 1 0,1-2 0,0 1 0,6 3 0,16 8 0,1-1 0,52 18 0,-68-27 0,28 8 0,1-2 0,1-1 0,0-2 0,55 3 0,-16-8 0,111-9 0,-157 2 0,1-2 0,-2-1 0,67-23 0,98-51 0,-194 78 0,-1 1 0,1-1 0,-1 1 0,1-1 0,-1-1 0,0 1 0,0-1 0,-1 0 0,1 0 0,-1 0 0,0 0 0,0-1 0,0 0 0,-1 1 0,6-11 0,-6 6 0,0 0 0,0 0 0,-1 0 0,0 0 0,0-1 0,-1 1 0,0-1 0,-2-15 0,0-3 0,-1 0 0,-1 0 0,-2 1 0,-1-1 0,-18-49 0,19 67 0,-1 2 0,-1-1 0,1 0 0,-1 1 0,-1 1 0,0-1 0,0 1 0,0 0 0,-14-7 0,-2-5 0,6 7 15,0 1-1,-1 0 0,0 1 0,-40-13 1,-9-6-1452,51 21-5389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0:16:41.2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24575,'2445'0'0,"-2400"2"-682,60 10-1,-76-8-6143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0:17:58.4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0 24575,'2'82'0,"-4"89"0,-21-57 0,16-75 0,1-7 0,1 0 0,0 48 0,6 103-1365,-1-163-5461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0:18:05.6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434 118 24575,'-89'-1'0,"-98"3"0,179-1 0,1 1 0,-1 0 0,0 0 0,1 0 0,-1 1 0,1 0 0,0 1 0,0-1 0,0 1 0,1 1 0,-1-1 0,1 1 0,0 0 0,0 1 0,1 0 0,-1-1 0,1 2 0,1-1 0,-1 1 0,1-1 0,0 1 0,1 0 0,-1 0 0,1 1 0,1-1 0,-1 1 0,2 0 0,-3 12 0,4-16 0,1 0 0,-1-1 0,1 1 0,0-1 0,0 1 0,0-1 0,1 1 0,-1-1 0,1 0 0,0 1 0,0-1 0,0 0 0,0 0 0,0-1 0,1 1 0,-1 0 0,1-1 0,0 1 0,0-1 0,0 0 0,0 0 0,0 0 0,0-1 0,1 1 0,-1-1 0,0 1 0,1-1 0,5 1 0,7 2 0,0 0 0,0-1 0,0-1 0,0 0 0,17-1 0,25-2 0,-13 0 0,0 1 0,83 13 0,-90-8 0,0-2 0,1-1 0,-1-1 0,0-3 0,0-1 0,0-2 0,0-1 0,69-22 0,-104 27 0,0 0 0,0 0 0,-1-1 0,1 1 0,0-1 0,-1 1 0,1-1 0,-1 0 0,0 0 0,0 0 0,0 0 0,0 0 0,0-1 0,0 1 0,0-1 0,-1 1 0,1-1 0,-1 1 0,0-1 0,0 0 0,0 0 0,0 0 0,0 0 0,0 0 0,0-4 0,0-9 0,0 0 0,-1 1 0,-3-30 0,0 11 0,3 29 0,0 0 0,0 1 0,-1-1 0,1 0 0,-1 1 0,0-1 0,-1 1 0,1-1 0,-1 1 0,0 0 0,0-1 0,0 1 0,-1 0 0,1 0 0,-1 1 0,0-1 0,-4-4 0,1 4 0,0 0 0,0 0 0,0 0 0,-1 1 0,1 0 0,-1 0 0,0 1 0,0 0 0,0 0 0,-11-1 0,-67-15 0,50 9 0,0 2 0,-73-5 0,38 11 0,-170 4 0,236-2 0,1 0 0,0 0 0,0 0 0,0 0 0,0 0 0,0 1 0,0-1 0,0 1 0,0 0 0,1 0 0,-1 0 0,1 0 0,-1 0 0,1 1 0,0-1 0,0 1 0,0-1 0,0 1 0,0 0 0,1 0 0,-1 0 0,1 0 0,0 0 0,0 0 0,0 0 0,0 1 0,1-1 0,-1 4 0,-3 12 0,2 1 0,1-1 0,0 29 0,1-40 0,0-5-136,0 1-1,1 0 1,-1-1-1,1 1 1,-1 0-1,1-1 1,0 1-1,0-1 0,3 6 1,7 6-6690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0:18:08.3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 24575,'127'-2'0,"136"5"0,-184 8 0,-48-6 0,51 2 0,-32-4 0,-1 2 0,92 23 0,21 3 0,76 14 0,-146-31 0,0 5 0,129 45 0,-191-52 0,0 1 0,42 27 0,20 9 0,-56-32 0,0-1 0,1-2 0,1-1 0,0-3 0,55 9 0,-37-8 0,0 1 0,96 37 0,-64-19 0,-68-23 0,-1 2 0,0 0 0,25 16 0,29 15 0,2 6-1365,-59-39-5461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0:18:35.5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0 24575,'0'551'0,"-2"-522"0,-10 56 0,1-16 0,-8 45-1365,17-95-5461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0:18:37.7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96 24575,'-9'10'0,"0"1"0,1 0 0,0 0 0,0 1 0,2 0 0,-1 0 0,2 0 0,-9 27 0,1 6 0,-9 57 0,18-73 0,1 0 0,1 0 0,2 1 0,3 34 0,-3-61 0,1-1 0,-1 0 0,1 0 0,-1 0 0,1 0 0,0 0 0,-1 0 0,1 0 0,0 0 0,1 0 0,-1 0 0,0 0 0,0-1 0,1 1 0,-1 0 0,1-1 0,0 1 0,-1-1 0,1 0 0,0 0 0,2 2 0,1-1 0,1 0 0,-1 0 0,0 0 0,0-1 0,1 0 0,-1 0 0,1 0 0,7-1 0,12 0 0,-1-2 0,0-1 0,24-6 0,-41 7 0,10-1 0,-5 1 0,-1 0 0,1 0 0,-1-1 0,1 0 0,-1-1 0,-1-1 0,1 1 0,0-2 0,-1 0 0,0 0 0,10-9 0,-12 9 0,0-1 0,-1 0 0,-1 0 0,1-1 0,-1 0 0,0 0 0,-1-1 0,0 1 0,0-1 0,-1-1 0,0 1 0,-1 0 0,0-1 0,0 0 0,-1 1 0,2-15 0,0-25 0,-1 0 0,-8-85 0,4 127 0,1 0 0,-1-1 0,-1 1 0,0 0 0,0 0 0,0 0 0,-1 0 0,0 1 0,0-1 0,0 1 0,-1-1 0,-8-10 0,8 13 0,0 1 0,-1-1 0,1 1 0,-1-1 0,1 1 0,-1 1 0,0-1 0,0 1 0,0-1 0,0 2 0,0-1 0,-1 0 0,1 1 0,-1 0 0,1 0 0,-1 1 0,-7 0 0,-101 3 0,102-1 0,0 0 0,0 0 0,0 1 0,0 0 0,1 1 0,-1 1 0,-13 7 0,21-10 8,0 1 0,1 0 0,-1-1 0,1 2 0,0-1 0,0 0 0,0 1 0,1-1 0,-1 1 0,1 0 0,0 0 0,0 0 0,0 0 0,-2 5 0,1 1-305,1 0 0,0 0 0,0 0 0,-1 21 0,3-12-6529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C172E-A8B5-46F6-B05C-DFA3E2E0F207}" type="datetimeFigureOut">
              <a:rPr lang="en-US" smtClean="0"/>
              <a:t>5/3/2022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74CE4-FBD8-4481-AEFB-CA53E599A7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7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descriptions should be brief.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871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5bc8aa537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25bc8aa537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25121147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25121147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F413C-5699-4654-A5AF-370B29B377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4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2217ef8264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2217ef8264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Rectangle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Rectangle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Rectangle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Rectangle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7" name="Rectangle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Rectangle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389009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7265116" y="4205288"/>
            <a:ext cx="1727200" cy="457200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9043832" y="4206240"/>
            <a:ext cx="1280160" cy="457200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4E708F12-96AD-4ED4-8132-A78F5E42C1F5}" type="datetime1">
              <a:rPr lang="en-US" smtClean="0"/>
              <a:pPr/>
              <a:t>5/3/2022</a:t>
            </a:fld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1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A170-8299-44AD-AEEF-FC686C3D7804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1143000"/>
            <a:ext cx="2540000" cy="5448300"/>
          </a:xfrm>
        </p:spPr>
        <p:txBody>
          <a:bodyPr vert="eaVert"/>
          <a:lstStyle>
            <a:lvl1pPr>
              <a:defRPr/>
            </a:lvl1pPr>
          </a:lstStyle>
          <a:p>
            <a:r>
              <a:rPr kumimoji="0" lang="en-US" dirty="0"/>
              <a:t>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143000"/>
            <a:ext cx="8331200" cy="5448300"/>
          </a:xfrm>
        </p:spPr>
        <p:txBody>
          <a:bodyPr vert="eaVert"/>
          <a:lstStyle>
            <a:lvl5pPr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763A-68EC-4ECD-9620-D9FE9CDDD622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0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255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BEDD-6160-49BB-B372-861DE7DE9BA5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6832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819F-B7FD-4B29-8F66-9E318144BC2A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159C-B6E0-4F10-9F4A-2FA57003B139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4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dirty="0"/>
              <a:t>Add a footer</a:t>
            </a: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70CBBB-D1D1-4386-A5E9-07F3477B78F3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9FA4CAD8-0EA7-4615-B69B-B2F199EF3A93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4BD7-6953-492C-921B-E68B2D7F14C8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dirty="0"/>
              <a:t>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050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580573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7D9B-D4D3-4E23-88DF-2E354FA43196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6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67C5-D04E-4576-B61C-12ABA14BBD6C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1" name="Rectangle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2" name="Rectangle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C20F09E4-6EA4-4BF3-9FC8-FF40373B88E6}" type="datetime1">
              <a:rPr lang="en-US" smtClean="0"/>
              <a:pPr/>
              <a:t>5/3/2022</a:t>
            </a:fld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17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>
            <a:lumMod val="75000"/>
          </a:schemeClr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>
            <a:lumMod val="75000"/>
          </a:schemeClr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customXml" Target="../ink/ink20.xml"/><Relationship Id="rId7" Type="http://schemas.openxmlformats.org/officeDocument/2006/relationships/customXml" Target="../ink/ink22.xml"/><Relationship Id="rId12" Type="http://schemas.openxmlformats.org/officeDocument/2006/relationships/image" Target="../media/image18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customXml" Target="../ink/ink24.xml"/><Relationship Id="rId5" Type="http://schemas.openxmlformats.org/officeDocument/2006/relationships/customXml" Target="../ink/ink21.xml"/><Relationship Id="rId10" Type="http://schemas.openxmlformats.org/officeDocument/2006/relationships/image" Target="../media/image170.png"/><Relationship Id="rId4" Type="http://schemas.openxmlformats.org/officeDocument/2006/relationships/image" Target="../media/image140.png"/><Relationship Id="rId9" Type="http://schemas.openxmlformats.org/officeDocument/2006/relationships/customXml" Target="../ink/ink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://www.yezhengkun.com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s2208309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i.org/10.1007/978-3-319-69923-3_59" TargetMode="External"/><Relationship Id="rId4" Type="http://schemas.openxmlformats.org/officeDocument/2006/relationships/hyperlink" Target="https://doi.org/10.1186/s42400-018-0009-4" TargetMode="Externa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104.png"/><Relationship Id="rId26" Type="http://schemas.openxmlformats.org/officeDocument/2006/relationships/image" Target="../media/image108.png"/><Relationship Id="rId39" Type="http://schemas.openxmlformats.org/officeDocument/2006/relationships/image" Target="../media/image115.png"/><Relationship Id="rId21" Type="http://schemas.openxmlformats.org/officeDocument/2006/relationships/customXml" Target="../ink/ink9.xml"/><Relationship Id="rId34" Type="http://schemas.openxmlformats.org/officeDocument/2006/relationships/customXml" Target="../ink/ink15.xml"/><Relationship Id="rId42" Type="http://schemas.openxmlformats.org/officeDocument/2006/relationships/customXml" Target="../ink/ink19.xml"/><Relationship Id="rId7" Type="http://schemas.openxmlformats.org/officeDocument/2006/relationships/image" Target="../media/image4.jpeg"/><Relationship Id="rId2" Type="http://schemas.openxmlformats.org/officeDocument/2006/relationships/image" Target="../media/image3.jpeg"/><Relationship Id="rId16" Type="http://schemas.openxmlformats.org/officeDocument/2006/relationships/image" Target="../media/image103.png"/><Relationship Id="rId20" Type="http://schemas.openxmlformats.org/officeDocument/2006/relationships/image" Target="../media/image105.png"/><Relationship Id="rId29" Type="http://schemas.openxmlformats.org/officeDocument/2006/relationships/customXml" Target="../ink/ink13.xml"/><Relationship Id="rId41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customXml" Target="../ink/ink4.xml"/><Relationship Id="rId24" Type="http://schemas.openxmlformats.org/officeDocument/2006/relationships/image" Target="../media/image107.png"/><Relationship Id="rId32" Type="http://schemas.openxmlformats.org/officeDocument/2006/relationships/customXml" Target="../ink/ink14.xml"/><Relationship Id="rId37" Type="http://schemas.openxmlformats.org/officeDocument/2006/relationships/image" Target="../media/image114.png"/><Relationship Id="rId40" Type="http://schemas.openxmlformats.org/officeDocument/2006/relationships/customXml" Target="../ink/ink18.xml"/><Relationship Id="rId5" Type="http://schemas.openxmlformats.org/officeDocument/2006/relationships/customXml" Target="../ink/ink2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109.png"/><Relationship Id="rId36" Type="http://schemas.openxmlformats.org/officeDocument/2006/relationships/customXml" Target="../ink/ink16.xml"/><Relationship Id="rId10" Type="http://schemas.openxmlformats.org/officeDocument/2006/relationships/image" Target="../media/image100.png"/><Relationship Id="rId19" Type="http://schemas.openxmlformats.org/officeDocument/2006/relationships/customXml" Target="../ink/ink8.xml"/><Relationship Id="rId31" Type="http://schemas.openxmlformats.org/officeDocument/2006/relationships/image" Target="../media/image6.png"/><Relationship Id="rId4" Type="http://schemas.openxmlformats.org/officeDocument/2006/relationships/image" Target="../media/image96.png"/><Relationship Id="rId9" Type="http://schemas.openxmlformats.org/officeDocument/2006/relationships/customXml" Target="../ink/ink3.xml"/><Relationship Id="rId14" Type="http://schemas.openxmlformats.org/officeDocument/2006/relationships/image" Target="../media/image102.png"/><Relationship Id="rId22" Type="http://schemas.openxmlformats.org/officeDocument/2006/relationships/image" Target="../media/image106.png"/><Relationship Id="rId27" Type="http://schemas.openxmlformats.org/officeDocument/2006/relationships/customXml" Target="../ink/ink12.xml"/><Relationship Id="rId30" Type="http://schemas.openxmlformats.org/officeDocument/2006/relationships/image" Target="../media/image110.png"/><Relationship Id="rId35" Type="http://schemas.openxmlformats.org/officeDocument/2006/relationships/image" Target="../media/image113.png"/><Relationship Id="rId43" Type="http://schemas.openxmlformats.org/officeDocument/2006/relationships/image" Target="../media/image117.png"/><Relationship Id="rId8" Type="http://schemas.openxmlformats.org/officeDocument/2006/relationships/image" Target="../media/image5.png"/><Relationship Id="rId3" Type="http://schemas.openxmlformats.org/officeDocument/2006/relationships/customXml" Target="../ink/ink1.xml"/><Relationship Id="rId12" Type="http://schemas.openxmlformats.org/officeDocument/2006/relationships/image" Target="../media/image101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image" Target="../media/image112.png"/><Relationship Id="rId38" Type="http://schemas.openxmlformats.org/officeDocument/2006/relationships/customXml" Target="../ink/ink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ML/DL method-based User Identification using touches on Smartwatches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Zhengkun Ye</a:t>
            </a:r>
          </a:p>
        </p:txBody>
      </p:sp>
    </p:spTree>
    <p:extLst>
      <p:ext uri="{BB962C8B-B14F-4D97-AF65-F5344CB8AC3E}">
        <p14:creationId xmlns:p14="http://schemas.microsoft.com/office/powerpoint/2010/main" val="706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6113"/>
            <a:ext cx="10972800" cy="1066800"/>
          </a:xfrm>
        </p:spPr>
        <p:txBody>
          <a:bodyPr vert="horz" anchor="ctr">
            <a:normAutofit/>
          </a:bodyPr>
          <a:lstStyle/>
          <a:p>
            <a:r>
              <a:rPr kumimoji="0" lang="en-US" kern="1200" dirty="0">
                <a:latin typeface="+mj-lt"/>
                <a:ea typeface="+mj-ea"/>
                <a:cs typeface="+mj-cs"/>
              </a:rPr>
              <a:t>Summary in Short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B11BFD-E4D3-44C1-A027-F8DB8701071B}"/>
              </a:ext>
            </a:extLst>
          </p:cNvPr>
          <p:cNvSpPr txBox="1">
            <a:spLocks/>
          </p:cNvSpPr>
          <p:nvPr/>
        </p:nvSpPr>
        <p:spPr>
          <a:xfrm>
            <a:off x="609600" y="1962913"/>
            <a:ext cx="5384800" cy="43418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>
                  <a:lumMod val="75000"/>
                </a:schemeClr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MFCCs difference by using press two sides gesture was bigger than by using press with one finger gesture.</a:t>
            </a:r>
          </a:p>
          <a:p>
            <a:endParaRPr lang="en-US" sz="2000" dirty="0"/>
          </a:p>
          <a:p>
            <a:r>
              <a:rPr lang="en-US" sz="2000" dirty="0"/>
              <a:t>MFCCs between different users with press with one finger gesture still has clear difference, we can also utilize press with one finger gesture when use MFCC feature.</a:t>
            </a:r>
          </a:p>
          <a:p>
            <a:endParaRPr lang="en-US" sz="2000" dirty="0"/>
          </a:p>
          <a:p>
            <a:r>
              <a:rPr lang="en-US" sz="2000" dirty="0"/>
              <a:t>Background noise reduction function of smartwatches for human talking/reading worked well starting from (around) 0.5m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F413E2D-CB07-44C7-B721-8B6B9CBD73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0361972"/>
              </p:ext>
            </p:extLst>
          </p:nvPr>
        </p:nvGraphicFramePr>
        <p:xfrm>
          <a:off x="5994400" y="1676400"/>
          <a:ext cx="5895544" cy="446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95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7F52-8928-4B88-B2BA-01020895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71" y="203199"/>
            <a:ext cx="8741584" cy="1320800"/>
          </a:xfrm>
        </p:spPr>
        <p:txBody>
          <a:bodyPr>
            <a:normAutofit/>
          </a:bodyPr>
          <a:lstStyle/>
          <a:p>
            <a:r>
              <a:rPr lang="en-US" sz="3100" dirty="0"/>
              <a:t>Noise Reduction Effect </a:t>
            </a:r>
            <a:r>
              <a:rPr lang="en-US" sz="3100" dirty="0" err="1"/>
              <a:t>Ranges_Play</a:t>
            </a:r>
            <a:r>
              <a:rPr lang="en-US" sz="3100" dirty="0"/>
              <a:t> Recordings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60DE5-7F57-4164-965F-0B711EA1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920" y="1208838"/>
            <a:ext cx="8963578" cy="393111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Record the chirp signal, meanwhile play Noise Audio</a:t>
            </a:r>
          </a:p>
          <a:p>
            <a:r>
              <a:rPr lang="en-US" dirty="0"/>
              <a:t>Decibel Meter App to detect the dB</a:t>
            </a:r>
          </a:p>
          <a:p>
            <a:endParaRPr lang="en-US" dirty="0"/>
          </a:p>
          <a:p>
            <a:r>
              <a:rPr lang="en-US" dirty="0"/>
              <a:t>Range detection tests on four Android Watch Models: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Skagen Gen 6</a:t>
            </a:r>
            <a:r>
              <a:rPr lang="en-US" dirty="0"/>
              <a:t>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Tic Pro 3</a:t>
            </a:r>
            <a:r>
              <a:rPr lang="en-US" dirty="0"/>
              <a:t>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Samsung S4</a:t>
            </a:r>
            <a:r>
              <a:rPr lang="en-US" dirty="0"/>
              <a:t>, and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Fossil Gen 5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/>
              <a:t>Experiments in quiet Lab room:</a:t>
            </a:r>
          </a:p>
          <a:p>
            <a:pPr lvl="1"/>
            <a:r>
              <a:rPr lang="en-US" dirty="0"/>
              <a:t>1. Use </a:t>
            </a:r>
            <a:r>
              <a:rPr lang="en-US" u="sng" dirty="0"/>
              <a:t>Bluetooth Speaker</a:t>
            </a:r>
            <a:r>
              <a:rPr lang="en-US" dirty="0"/>
              <a:t> to play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human talking voice recording </a:t>
            </a:r>
            <a:r>
              <a:rPr lang="en-US" dirty="0">
                <a:solidFill>
                  <a:schemeClr val="tx1"/>
                </a:solidFill>
              </a:rPr>
              <a:t>around 75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dirty="0"/>
              <a:t>2. Use </a:t>
            </a:r>
            <a:r>
              <a:rPr lang="en-US" u="sng" dirty="0"/>
              <a:t>laptop</a:t>
            </a:r>
            <a:r>
              <a:rPr lang="en-US" dirty="0"/>
              <a:t> to play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YouTube Video (people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chatting) </a:t>
            </a:r>
            <a:r>
              <a:rPr lang="en-US" dirty="0">
                <a:solidFill>
                  <a:schemeClr val="tx1"/>
                </a:solidFill>
              </a:rPr>
              <a:t>around 75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endParaRPr lang="en-US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Results (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when play back recordings, can completely hear no background voice</a:t>
            </a:r>
            <a:r>
              <a:rPr lang="en-US" dirty="0">
                <a:solidFill>
                  <a:schemeClr val="tx1"/>
                </a:solidFill>
              </a:rPr>
              <a:t>):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 descr="A group of watches&#10;&#10;Description automatically generated with low confidence">
            <a:extLst>
              <a:ext uri="{FF2B5EF4-FFF2-40B4-BE49-F238E27FC236}">
                <a16:creationId xmlns:a16="http://schemas.microsoft.com/office/drawing/2014/main" id="{7EA184C2-03BE-4044-BEAF-D4863F665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858248" y="476252"/>
            <a:ext cx="3810002" cy="2857502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1EB35E18-3835-434E-8FD5-D47C86FDE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3208" y="3810003"/>
            <a:ext cx="1408792" cy="3047995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64D8C54A-F6C7-4F22-BDA4-096396D28F21}"/>
              </a:ext>
            </a:extLst>
          </p:cNvPr>
          <p:cNvGraphicFramePr>
            <a:graphicFrameLocks noGrp="1"/>
          </p:cNvGraphicFramePr>
          <p:nvPr/>
        </p:nvGraphicFramePr>
        <p:xfrm>
          <a:off x="1159434" y="5139954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51217925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2174388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2124392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1370880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438764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Skagen Gen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Tic Pro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Samsung S4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Fossil Gen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693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Exp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792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88268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4F859AC-5662-47DB-B8ED-E509CA5C50D3}"/>
              </a:ext>
            </a:extLst>
          </p:cNvPr>
          <p:cNvSpPr txBox="1"/>
          <p:nvPr/>
        </p:nvSpPr>
        <p:spPr>
          <a:xfrm>
            <a:off x="1159434" y="6327850"/>
            <a:ext cx="6530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Note: Distance values were in a manner lacking refinement and precision, measured by foot</a:t>
            </a:r>
          </a:p>
        </p:txBody>
      </p:sp>
    </p:spTree>
    <p:extLst>
      <p:ext uri="{BB962C8B-B14F-4D97-AF65-F5344CB8AC3E}">
        <p14:creationId xmlns:p14="http://schemas.microsoft.com/office/powerpoint/2010/main" val="187015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7F52-8928-4B88-B2BA-01020895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28" y="359385"/>
            <a:ext cx="8741584" cy="1010920"/>
          </a:xfrm>
        </p:spPr>
        <p:txBody>
          <a:bodyPr>
            <a:normAutofit/>
          </a:bodyPr>
          <a:lstStyle/>
          <a:p>
            <a:r>
              <a:rPr lang="en-US" sz="3000" dirty="0"/>
              <a:t>Noise Reduction Effect </a:t>
            </a:r>
            <a:r>
              <a:rPr lang="en-US" sz="3000" dirty="0" err="1"/>
              <a:t>Ranges_Real</a:t>
            </a:r>
            <a:r>
              <a:rPr lang="en-US" sz="3000" dirty="0"/>
              <a:t> Human 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60DE5-7F57-4164-965F-0B711EA1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102" y="1332685"/>
            <a:ext cx="8560748" cy="40537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Watch Models: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Skagen Gen 6</a:t>
            </a:r>
            <a:r>
              <a:rPr lang="en-US" dirty="0"/>
              <a:t>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Tic Pro 3</a:t>
            </a:r>
            <a:r>
              <a:rPr lang="en-US" dirty="0"/>
              <a:t>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Samsung S4</a:t>
            </a:r>
            <a:r>
              <a:rPr lang="en-US" dirty="0"/>
              <a:t>, and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Fossil Gen 5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/>
              <a:t>Participants: Zhengkun Ye, </a:t>
            </a:r>
            <a:r>
              <a:rPr lang="en-US" dirty="0" err="1"/>
              <a:t>Ke</a:t>
            </a:r>
            <a:r>
              <a:rPr lang="en-US" dirty="0"/>
              <a:t> Xu</a:t>
            </a:r>
          </a:p>
          <a:p>
            <a:endParaRPr lang="en-US" dirty="0"/>
          </a:p>
          <a:p>
            <a:r>
              <a:rPr lang="en-US" dirty="0"/>
              <a:t>Experiment: </a:t>
            </a:r>
            <a:r>
              <a:rPr lang="en-US" dirty="0" err="1"/>
              <a:t>Ke</a:t>
            </a:r>
            <a:r>
              <a:rPr lang="en-US" dirty="0"/>
              <a:t> Xu was reading email (sitting in front of laptop), led her try to keep voice around 75 dB, I worn smartwatches and sat next to her (roughly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0 m</a:t>
            </a:r>
            <a:r>
              <a:rPr lang="en-US" dirty="0"/>
              <a:t>), behind her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0.5m</a:t>
            </a:r>
            <a:r>
              <a:rPr lang="en-US" dirty="0"/>
              <a:t>, behind her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1m</a:t>
            </a:r>
            <a:r>
              <a:rPr lang="en-US" dirty="0"/>
              <a:t>, behind her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1.5m</a:t>
            </a:r>
            <a:r>
              <a:rPr lang="en-US" dirty="0"/>
              <a:t>, behind her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2m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Results: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3472E75-4F2B-4287-B35A-F66610651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212" y="0"/>
            <a:ext cx="3169788" cy="6858000"/>
          </a:xfrm>
          <a:prstGeom prst="rect">
            <a:avLst/>
          </a:prstGeom>
        </p:spPr>
      </p:pic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6C17539E-7A00-4DB3-981D-273F2D48F791}"/>
              </a:ext>
            </a:extLst>
          </p:cNvPr>
          <p:cNvGraphicFramePr>
            <a:graphicFrameLocks noGrp="1"/>
          </p:cNvGraphicFramePr>
          <p:nvPr/>
        </p:nvGraphicFramePr>
        <p:xfrm>
          <a:off x="852377" y="4923035"/>
          <a:ext cx="8128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31585678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53058893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49196483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44936322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7580032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Skagen Gen 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Tic Pro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Samsung S4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Fossil Gen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67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0.5m ~ 1m (0.7/0.8m)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0.5m ~ 1m (0.7/0.8m)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36164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C8C1E93-3DB4-477F-A920-44E9AA9D6607}"/>
              </a:ext>
            </a:extLst>
          </p:cNvPr>
          <p:cNvSpPr txBox="1"/>
          <p:nvPr/>
        </p:nvSpPr>
        <p:spPr>
          <a:xfrm>
            <a:off x="814087" y="6021192"/>
            <a:ext cx="7000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Note: Distance values were in a manner lacking refinement and precision, measured by 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iPhone LiDAR Camera</a:t>
            </a:r>
          </a:p>
        </p:txBody>
      </p:sp>
    </p:spTree>
    <p:extLst>
      <p:ext uri="{BB962C8B-B14F-4D97-AF65-F5344CB8AC3E}">
        <p14:creationId xmlns:p14="http://schemas.microsoft.com/office/powerpoint/2010/main" val="247399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B6CD9-0A54-485D-8817-4877FF90D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68255"/>
            <a:ext cx="10972800" cy="1066800"/>
          </a:xfrm>
        </p:spPr>
        <p:txBody>
          <a:bodyPr/>
          <a:lstStyle/>
          <a:p>
            <a:r>
              <a:rPr lang="en-US" dirty="0"/>
              <a:t>Data Collection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A55B0-CEB4-41F3-B43A-A31ECD50B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35054"/>
            <a:ext cx="11520488" cy="48872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General User Identification</a:t>
            </a:r>
          </a:p>
          <a:p>
            <a:pPr lvl="1"/>
            <a:r>
              <a:rPr lang="en-US" dirty="0" err="1"/>
              <a:t>TicWatch</a:t>
            </a:r>
            <a:r>
              <a:rPr lang="en-US" dirty="0"/>
              <a:t> Pro 3* </a:t>
            </a:r>
            <a:r>
              <a:rPr lang="en-US" dirty="0">
                <a:solidFill>
                  <a:srgbClr val="FF0000"/>
                </a:solidFill>
              </a:rPr>
              <a:t>(8 users)</a:t>
            </a:r>
          </a:p>
          <a:p>
            <a:pPr marL="41148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Impact Factors</a:t>
            </a:r>
          </a:p>
          <a:p>
            <a:pPr lvl="1"/>
            <a:r>
              <a:rPr lang="en-US" dirty="0"/>
              <a:t>Noisy Environments (using Tic Pro 3 Watch)</a:t>
            </a:r>
          </a:p>
          <a:p>
            <a:pPr lvl="2"/>
            <a:r>
              <a:rPr lang="en-US" dirty="0"/>
              <a:t>75db Noise Level, Human Speech Background </a:t>
            </a:r>
            <a:r>
              <a:rPr lang="en-US" dirty="0">
                <a:solidFill>
                  <a:srgbClr val="FF0000"/>
                </a:solidFill>
              </a:rPr>
              <a:t>(1 user)</a:t>
            </a:r>
          </a:p>
          <a:p>
            <a:pPr lvl="3"/>
            <a:r>
              <a:rPr lang="en-US" dirty="0"/>
              <a:t>7 users’ data collected with other hardware</a:t>
            </a:r>
          </a:p>
          <a:p>
            <a:pPr lvl="1"/>
            <a:r>
              <a:rPr lang="en-US" dirty="0"/>
              <a:t>Different Gestures (using Tic Pro 3 Watch)</a:t>
            </a:r>
          </a:p>
          <a:p>
            <a:pPr lvl="2"/>
            <a:r>
              <a:rPr lang="en-US" dirty="0"/>
              <a:t>Press on Surface </a:t>
            </a:r>
            <a:r>
              <a:rPr lang="en-US" dirty="0">
                <a:solidFill>
                  <a:srgbClr val="FF0000"/>
                </a:solidFill>
              </a:rPr>
              <a:t>(1 user)</a:t>
            </a:r>
          </a:p>
          <a:p>
            <a:pPr lvl="2"/>
            <a:r>
              <a:rPr lang="en-US" dirty="0"/>
              <a:t>Press on Side </a:t>
            </a:r>
            <a:r>
              <a:rPr lang="en-US" dirty="0">
                <a:solidFill>
                  <a:srgbClr val="FF0000"/>
                </a:solidFill>
              </a:rPr>
              <a:t>(4 users)</a:t>
            </a:r>
          </a:p>
          <a:p>
            <a:pPr lvl="3"/>
            <a:r>
              <a:rPr lang="en-US" dirty="0"/>
              <a:t>13 users’ data collected with other hardware</a:t>
            </a:r>
          </a:p>
          <a:p>
            <a:pPr lvl="1"/>
            <a:r>
              <a:rPr lang="en-US" dirty="0"/>
              <a:t>Sensing During Motion (using Tic Pro 3 Watch)</a:t>
            </a:r>
          </a:p>
          <a:p>
            <a:pPr lvl="2"/>
            <a:r>
              <a:rPr lang="en-US" dirty="0"/>
              <a:t>While moving arm</a:t>
            </a:r>
          </a:p>
          <a:p>
            <a:pPr lvl="2"/>
            <a:r>
              <a:rPr lang="en-US" dirty="0"/>
              <a:t>While walking</a:t>
            </a:r>
          </a:p>
          <a:p>
            <a:pPr lvl="2"/>
            <a:r>
              <a:rPr lang="en-US" dirty="0"/>
              <a:t>Sitting still/Standing still</a:t>
            </a:r>
          </a:p>
          <a:p>
            <a:pPr lvl="1"/>
            <a:r>
              <a:rPr lang="en-US" dirty="0"/>
              <a:t>Different Hardware</a:t>
            </a:r>
          </a:p>
          <a:p>
            <a:pPr lvl="2"/>
            <a:r>
              <a:rPr lang="en-US" dirty="0"/>
              <a:t>Fossil 5/6 Watch </a:t>
            </a:r>
            <a:r>
              <a:rPr lang="en-US" dirty="0">
                <a:solidFill>
                  <a:srgbClr val="FF0000"/>
                </a:solidFill>
              </a:rPr>
              <a:t>(13 users)</a:t>
            </a:r>
          </a:p>
          <a:p>
            <a:pPr lvl="2"/>
            <a:r>
              <a:rPr lang="en-US" dirty="0"/>
              <a:t>Samsung 4 Watch </a:t>
            </a:r>
            <a:r>
              <a:rPr lang="en-US" dirty="0">
                <a:solidFill>
                  <a:srgbClr val="FF0000"/>
                </a:solidFill>
              </a:rPr>
              <a:t>(7 users)</a:t>
            </a:r>
          </a:p>
          <a:p>
            <a:pPr lvl="2"/>
            <a:r>
              <a:rPr lang="en-US" dirty="0"/>
              <a:t>Skagen Falster Gen 3 Watch </a:t>
            </a:r>
            <a:r>
              <a:rPr lang="en-US" dirty="0">
                <a:solidFill>
                  <a:srgbClr val="FF0000"/>
                </a:solidFill>
              </a:rPr>
              <a:t>(2 users)</a:t>
            </a:r>
          </a:p>
          <a:p>
            <a:pPr lvl="2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6" name="Picture 8" descr="A person holding a watch&#10;&#10;Description automatically generated with medium confidence">
            <a:extLst>
              <a:ext uri="{FF2B5EF4-FFF2-40B4-BE49-F238E27FC236}">
                <a16:creationId xmlns:a16="http://schemas.microsoft.com/office/drawing/2014/main" id="{11A3D4AF-4414-43BB-AD13-C4B60FABC1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t="1" r="46414" b="50143"/>
          <a:stretch/>
        </p:blipFill>
        <p:spPr>
          <a:xfrm>
            <a:off x="8839200" y="2990597"/>
            <a:ext cx="975101" cy="1469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66F80D-603C-4A98-9F85-5726FD58D2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4" r="11564"/>
          <a:stretch/>
        </p:blipFill>
        <p:spPr>
          <a:xfrm>
            <a:off x="7696200" y="2990596"/>
            <a:ext cx="975101" cy="14691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EF0E706-760B-4F8A-BA50-735AA5D836C2}"/>
              </a:ext>
            </a:extLst>
          </p:cNvPr>
          <p:cNvGrpSpPr/>
          <p:nvPr/>
        </p:nvGrpSpPr>
        <p:grpSpPr>
          <a:xfrm>
            <a:off x="8133697" y="4459792"/>
            <a:ext cx="1482284" cy="1943466"/>
            <a:chOff x="-1466286" y="2453922"/>
            <a:chExt cx="2735526" cy="3879709"/>
          </a:xfrm>
        </p:grpSpPr>
        <p:pic>
          <p:nvPicPr>
            <p:cNvPr id="1030" name="Picture 6" descr="Amazon.com: Skagen Connected Falster 3 Gen 5 Stainless Steel and Silicone  Touchscreen Smartwatch, Color: Pink (Model: SKT5205) : Electronics">
              <a:extLst>
                <a:ext uri="{FF2B5EF4-FFF2-40B4-BE49-F238E27FC236}">
                  <a16:creationId xmlns:a16="http://schemas.microsoft.com/office/drawing/2014/main" id="{0229B2B2-7578-4993-A95B-8F81B81F6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96161" y="2453922"/>
              <a:ext cx="2132043" cy="3879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2F6761C-AE02-461D-9E30-0EA3C7E0E1EA}"/>
                </a:ext>
              </a:extLst>
            </p:cNvPr>
            <p:cNvGrpSpPr/>
            <p:nvPr/>
          </p:nvGrpSpPr>
          <p:grpSpPr>
            <a:xfrm>
              <a:off x="-1466286" y="4063919"/>
              <a:ext cx="740250" cy="631561"/>
              <a:chOff x="3169501" y="4883593"/>
              <a:chExt cx="594849" cy="56556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9875933-5887-4FE0-A137-5F627395E06B}"/>
                  </a:ext>
                </a:extLst>
              </p:cNvPr>
              <p:cNvSpPr/>
              <p:nvPr/>
            </p:nvSpPr>
            <p:spPr>
              <a:xfrm>
                <a:off x="3169501" y="4883593"/>
                <a:ext cx="594849" cy="56556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10" descr="Image result for sound icon">
                <a:extLst>
                  <a:ext uri="{FF2B5EF4-FFF2-40B4-BE49-F238E27FC236}">
                    <a16:creationId xmlns:a16="http://schemas.microsoft.com/office/drawing/2014/main" id="{10E964E9-697F-4565-BC2E-71D2771FFA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3785" y="4973235"/>
                <a:ext cx="386280" cy="386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3C90364-9B2B-4547-B3DA-623CFAB1D731}"/>
                </a:ext>
              </a:extLst>
            </p:cNvPr>
            <p:cNvGrpSpPr/>
            <p:nvPr/>
          </p:nvGrpSpPr>
          <p:grpSpPr>
            <a:xfrm>
              <a:off x="518115" y="3787454"/>
              <a:ext cx="751125" cy="631561"/>
              <a:chOff x="-1268603" y="2636963"/>
              <a:chExt cx="751125" cy="631561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60F03A7-9240-4968-B838-7FFA9A07AFC7}"/>
                  </a:ext>
                </a:extLst>
              </p:cNvPr>
              <p:cNvSpPr/>
              <p:nvPr/>
            </p:nvSpPr>
            <p:spPr>
              <a:xfrm>
                <a:off x="-1268603" y="2636963"/>
                <a:ext cx="751125" cy="63156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2" descr="Image result for microphone icon">
                <a:extLst>
                  <a:ext uri="{FF2B5EF4-FFF2-40B4-BE49-F238E27FC236}">
                    <a16:creationId xmlns:a16="http://schemas.microsoft.com/office/drawing/2014/main" id="{B51DF972-CF1A-4BDF-B510-0112EC0003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28555" y="2744464"/>
                <a:ext cx="471028" cy="416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C7DBC5-A233-4AB1-B823-457DAA1F7C57}"/>
              </a:ext>
            </a:extLst>
          </p:cNvPr>
          <p:cNvGrpSpPr/>
          <p:nvPr/>
        </p:nvGrpSpPr>
        <p:grpSpPr>
          <a:xfrm>
            <a:off x="6541798" y="4459792"/>
            <a:ext cx="1480021" cy="1943466"/>
            <a:chOff x="3202988" y="2724646"/>
            <a:chExt cx="2878514" cy="3969825"/>
          </a:xfrm>
        </p:grpSpPr>
        <p:pic>
          <p:nvPicPr>
            <p:cNvPr id="9" name="Picture 2" descr="Amazon.com: Fossil Men&amp;#39;s Gen 6 44mm Stainless Steel and Silicone  Touchscreen Smart Watch with Heart Rate, Color: Black (Model: FTW4061V) :  Clothing, Shoes &amp;amp; Jewelry">
              <a:extLst>
                <a:ext uri="{FF2B5EF4-FFF2-40B4-BE49-F238E27FC236}">
                  <a16:creationId xmlns:a16="http://schemas.microsoft.com/office/drawing/2014/main" id="{019FA52C-AEAF-468C-94A1-52614FFE13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0879" y="2724646"/>
              <a:ext cx="2470623" cy="396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1AB4186-3E52-4DD7-A0AA-C3F81BD72E6C}"/>
                </a:ext>
              </a:extLst>
            </p:cNvPr>
            <p:cNvGrpSpPr/>
            <p:nvPr/>
          </p:nvGrpSpPr>
          <p:grpSpPr>
            <a:xfrm>
              <a:off x="3202988" y="4393777"/>
              <a:ext cx="740250" cy="631561"/>
              <a:chOff x="3169501" y="4883593"/>
              <a:chExt cx="594849" cy="56556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6B11E97-A802-4474-861F-9D96B5D9C8AF}"/>
                  </a:ext>
                </a:extLst>
              </p:cNvPr>
              <p:cNvSpPr/>
              <p:nvPr/>
            </p:nvSpPr>
            <p:spPr>
              <a:xfrm>
                <a:off x="3169501" y="4883593"/>
                <a:ext cx="594849" cy="56556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0" descr="Image result for sound icon">
                <a:extLst>
                  <a:ext uri="{FF2B5EF4-FFF2-40B4-BE49-F238E27FC236}">
                    <a16:creationId xmlns:a16="http://schemas.microsoft.com/office/drawing/2014/main" id="{88969AD3-304D-44B5-94E6-FCC109BFD0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3785" y="4973235"/>
                <a:ext cx="386280" cy="386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A6565FE-87B2-4E48-82CF-2E189729C2DD}"/>
                </a:ext>
              </a:extLst>
            </p:cNvPr>
            <p:cNvGrpSpPr/>
            <p:nvPr/>
          </p:nvGrpSpPr>
          <p:grpSpPr>
            <a:xfrm>
              <a:off x="4440963" y="3276600"/>
              <a:ext cx="751125" cy="631561"/>
              <a:chOff x="-1268603" y="2636963"/>
              <a:chExt cx="751125" cy="631561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CDECC7B-D983-4BD1-ADA7-106489C11D6D}"/>
                  </a:ext>
                </a:extLst>
              </p:cNvPr>
              <p:cNvSpPr/>
              <p:nvPr/>
            </p:nvSpPr>
            <p:spPr>
              <a:xfrm>
                <a:off x="-1268603" y="2636963"/>
                <a:ext cx="751125" cy="63156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12" descr="Image result for microphone icon">
                <a:extLst>
                  <a:ext uri="{FF2B5EF4-FFF2-40B4-BE49-F238E27FC236}">
                    <a16:creationId xmlns:a16="http://schemas.microsoft.com/office/drawing/2014/main" id="{DA3095AA-A35E-41C0-900E-D46FC976C5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28555" y="2744464"/>
                <a:ext cx="471028" cy="416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9F6750-1D2F-49BA-B54B-86E494B0F5D8}"/>
              </a:ext>
            </a:extLst>
          </p:cNvPr>
          <p:cNvGrpSpPr/>
          <p:nvPr/>
        </p:nvGrpSpPr>
        <p:grpSpPr>
          <a:xfrm>
            <a:off x="8130488" y="1099482"/>
            <a:ext cx="1347616" cy="1750475"/>
            <a:chOff x="6204267" y="2636963"/>
            <a:chExt cx="3061125" cy="4057508"/>
          </a:xfrm>
        </p:grpSpPr>
        <p:pic>
          <p:nvPicPr>
            <p:cNvPr id="1032" name="Picture 8" descr="Amazon.com: TicWatch Pro 3 GPS Smart Watch Men's Wear OS Watch Qualcomm  Snapdragon Wear 4100 Platform Health Fitness Monitor 3-45 Days Battery Life  GPS NFC Heart Rate Sleep Tracking IP68 Waterproof : Electronics">
              <a:extLst>
                <a:ext uri="{FF2B5EF4-FFF2-40B4-BE49-F238E27FC236}">
                  <a16:creationId xmlns:a16="http://schemas.microsoft.com/office/drawing/2014/main" id="{FA320EBB-CE4D-48B5-A2F8-A6C9632A43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2373" y="2636963"/>
              <a:ext cx="2488980" cy="4057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5881D32-DE3F-444A-A6D6-81471F68A272}"/>
                </a:ext>
              </a:extLst>
            </p:cNvPr>
            <p:cNvGrpSpPr/>
            <p:nvPr/>
          </p:nvGrpSpPr>
          <p:grpSpPr>
            <a:xfrm>
              <a:off x="6204267" y="4374112"/>
              <a:ext cx="740250" cy="631561"/>
              <a:chOff x="3169501" y="4883593"/>
              <a:chExt cx="594849" cy="56556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CB0707D-FEB9-41E5-A5F6-17AC47F7FDEF}"/>
                  </a:ext>
                </a:extLst>
              </p:cNvPr>
              <p:cNvSpPr/>
              <p:nvPr/>
            </p:nvSpPr>
            <p:spPr>
              <a:xfrm>
                <a:off x="3169501" y="4883593"/>
                <a:ext cx="594849" cy="56556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10" descr="Image result for sound icon">
                <a:extLst>
                  <a:ext uri="{FF2B5EF4-FFF2-40B4-BE49-F238E27FC236}">
                    <a16:creationId xmlns:a16="http://schemas.microsoft.com/office/drawing/2014/main" id="{AC4C5A31-3390-4595-99A6-49CE51F1FB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3785" y="4973235"/>
                <a:ext cx="386280" cy="386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E628A5-3275-4F3F-8144-07FF735D8AFB}"/>
                </a:ext>
              </a:extLst>
            </p:cNvPr>
            <p:cNvGrpSpPr/>
            <p:nvPr/>
          </p:nvGrpSpPr>
          <p:grpSpPr>
            <a:xfrm>
              <a:off x="8514267" y="4383976"/>
              <a:ext cx="751125" cy="631561"/>
              <a:chOff x="-1268603" y="2636963"/>
              <a:chExt cx="751125" cy="631561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460AF26-0C80-4356-BA88-2D34A103FB21}"/>
                  </a:ext>
                </a:extLst>
              </p:cNvPr>
              <p:cNvSpPr/>
              <p:nvPr/>
            </p:nvSpPr>
            <p:spPr>
              <a:xfrm>
                <a:off x="-1268603" y="2636963"/>
                <a:ext cx="751125" cy="63156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12" descr="Image result for microphone icon">
                <a:extLst>
                  <a:ext uri="{FF2B5EF4-FFF2-40B4-BE49-F238E27FC236}">
                    <a16:creationId xmlns:a16="http://schemas.microsoft.com/office/drawing/2014/main" id="{AF46659C-F038-4490-9BDD-E27250BA19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28555" y="2744464"/>
                <a:ext cx="471028" cy="416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30F8B6-3A84-4F37-8FEB-BD34A689F866}"/>
              </a:ext>
            </a:extLst>
          </p:cNvPr>
          <p:cNvGrpSpPr/>
          <p:nvPr/>
        </p:nvGrpSpPr>
        <p:grpSpPr>
          <a:xfrm>
            <a:off x="9727632" y="4480957"/>
            <a:ext cx="1270299" cy="1901147"/>
            <a:chOff x="9091126" y="2724646"/>
            <a:chExt cx="2678270" cy="3858716"/>
          </a:xfrm>
        </p:grpSpPr>
        <p:pic>
          <p:nvPicPr>
            <p:cNvPr id="1026" name="Picture 2" descr="Samsung Galaxy Watch4 Aluminum Smartwatch 44mm BT Black SM-R870NZKAXAA -  Best Buy">
              <a:extLst>
                <a:ext uri="{FF2B5EF4-FFF2-40B4-BE49-F238E27FC236}">
                  <a16:creationId xmlns:a16="http://schemas.microsoft.com/office/drawing/2014/main" id="{8FDA61C9-F1B6-451F-9668-CAE3A8A477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6980" y="2724646"/>
              <a:ext cx="2422416" cy="3858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3846D25-082E-41BB-91AC-F1EE15DB782E}"/>
                </a:ext>
              </a:extLst>
            </p:cNvPr>
            <p:cNvGrpSpPr/>
            <p:nvPr/>
          </p:nvGrpSpPr>
          <p:grpSpPr>
            <a:xfrm>
              <a:off x="9091126" y="4354461"/>
              <a:ext cx="740250" cy="631561"/>
              <a:chOff x="3169501" y="4883593"/>
              <a:chExt cx="594849" cy="56556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96C8D76-4300-489A-AF5D-92EB459875A6}"/>
                  </a:ext>
                </a:extLst>
              </p:cNvPr>
              <p:cNvSpPr/>
              <p:nvPr/>
            </p:nvSpPr>
            <p:spPr>
              <a:xfrm>
                <a:off x="3169501" y="4883593"/>
                <a:ext cx="594849" cy="56556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10" descr="Image result for sound icon">
                <a:extLst>
                  <a:ext uri="{FF2B5EF4-FFF2-40B4-BE49-F238E27FC236}">
                    <a16:creationId xmlns:a16="http://schemas.microsoft.com/office/drawing/2014/main" id="{4293FFB5-09BF-453B-932C-B6D29569F8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3785" y="4973235"/>
                <a:ext cx="386280" cy="386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5788207-9429-47E8-84AE-B2EBA1097662}"/>
                </a:ext>
              </a:extLst>
            </p:cNvPr>
            <p:cNvGrpSpPr/>
            <p:nvPr/>
          </p:nvGrpSpPr>
          <p:grpSpPr>
            <a:xfrm>
              <a:off x="10207038" y="3113219"/>
              <a:ext cx="751125" cy="631561"/>
              <a:chOff x="-1268603" y="2636963"/>
              <a:chExt cx="751125" cy="631561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4F3086A-C08B-4454-8A3F-5BE9FD602EBA}"/>
                  </a:ext>
                </a:extLst>
              </p:cNvPr>
              <p:cNvSpPr/>
              <p:nvPr/>
            </p:nvSpPr>
            <p:spPr>
              <a:xfrm>
                <a:off x="-1268603" y="2636963"/>
                <a:ext cx="751125" cy="63156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" name="Picture 12" descr="Image result for microphone icon">
                <a:extLst>
                  <a:ext uri="{FF2B5EF4-FFF2-40B4-BE49-F238E27FC236}">
                    <a16:creationId xmlns:a16="http://schemas.microsoft.com/office/drawing/2014/main" id="{E2001AEA-9CBA-4BF0-8CFF-1F26C03784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28555" y="2744464"/>
                <a:ext cx="471028" cy="416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67822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>
            <a:spLocks noGrp="1"/>
          </p:cNvSpPr>
          <p:nvPr>
            <p:ph type="title"/>
          </p:nvPr>
        </p:nvSpPr>
        <p:spPr>
          <a:xfrm>
            <a:off x="480067" y="4644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rmAutofit fontScale="90000"/>
          </a:bodyPr>
          <a:lstStyle/>
          <a:p>
            <a:r>
              <a:rPr lang="en"/>
              <a:t>User Identification</a:t>
            </a:r>
            <a:endParaRPr/>
          </a:p>
        </p:txBody>
      </p:sp>
      <p:sp>
        <p:nvSpPr>
          <p:cNvPr id="224" name="Google Shape;224;p34"/>
          <p:cNvSpPr txBox="1">
            <a:spLocks noGrp="1"/>
          </p:cNvSpPr>
          <p:nvPr>
            <p:ph type="body" idx="1"/>
          </p:nvPr>
        </p:nvSpPr>
        <p:spPr>
          <a:xfrm>
            <a:off x="415600" y="1190100"/>
            <a:ext cx="11519412" cy="5318276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rmAutofit lnSpcReduction="10000"/>
          </a:bodyPr>
          <a:lstStyle/>
          <a:p>
            <a:pPr indent="-474121">
              <a:lnSpc>
                <a:spcPct val="90000"/>
              </a:lnSpc>
              <a:spcBef>
                <a:spcPts val="1333"/>
              </a:spcBef>
              <a:buClr>
                <a:schemeClr val="dk1"/>
              </a:buClr>
              <a:buSzPts val="2000"/>
              <a:buChar char="❖"/>
            </a:pPr>
            <a:r>
              <a:rPr lang="en" sz="2667" dirty="0">
                <a:solidFill>
                  <a:schemeClr val="dk1"/>
                </a:solidFill>
              </a:rPr>
              <a:t>After we train the CNN model for each type of data, we can use them to extract features.</a:t>
            </a:r>
          </a:p>
          <a:p>
            <a:pPr indent="-474121">
              <a:lnSpc>
                <a:spcPct val="90000"/>
              </a:lnSpc>
              <a:spcBef>
                <a:spcPts val="1333"/>
              </a:spcBef>
              <a:buClr>
                <a:schemeClr val="dk1"/>
              </a:buClr>
              <a:buSzPts val="2000"/>
              <a:buChar char="❖"/>
            </a:pPr>
            <a:endParaRPr sz="2667" dirty="0">
              <a:solidFill>
                <a:schemeClr val="dk1"/>
              </a:solidFill>
            </a:endParaRPr>
          </a:p>
          <a:p>
            <a:pPr indent="-474121">
              <a:lnSpc>
                <a:spcPct val="90000"/>
              </a:lnSpc>
              <a:buClr>
                <a:schemeClr val="dk1"/>
              </a:buClr>
              <a:buSzPts val="2000"/>
              <a:buChar char="❖"/>
            </a:pPr>
            <a:r>
              <a:rPr lang="en" sz="2667" dirty="0">
                <a:solidFill>
                  <a:schemeClr val="dk1"/>
                </a:solidFill>
              </a:rPr>
              <a:t>Build the user profile</a:t>
            </a:r>
            <a:endParaRPr sz="2667" dirty="0">
              <a:solidFill>
                <a:schemeClr val="dk1"/>
              </a:solidFill>
            </a:endParaRPr>
          </a:p>
          <a:p>
            <a:pPr lvl="1" indent="-474121">
              <a:lnSpc>
                <a:spcPct val="90000"/>
              </a:lnSpc>
              <a:buClr>
                <a:schemeClr val="dk1"/>
              </a:buClr>
              <a:buSzPts val="2000"/>
              <a:buChar char="➢"/>
            </a:pPr>
            <a:r>
              <a:rPr lang="en" sz="2133" dirty="0">
                <a:solidFill>
                  <a:schemeClr val="dk1"/>
                </a:solidFill>
              </a:rPr>
              <a:t>We use the CNN model to get the feature (An array of vectors)</a:t>
            </a:r>
            <a:endParaRPr sz="2133" dirty="0">
              <a:solidFill>
                <a:schemeClr val="dk1"/>
              </a:solidFill>
            </a:endParaRPr>
          </a:p>
          <a:p>
            <a:pPr lvl="1" indent="-474121">
              <a:lnSpc>
                <a:spcPct val="90000"/>
              </a:lnSpc>
              <a:buClr>
                <a:schemeClr val="dk1"/>
              </a:buClr>
              <a:buSzPts val="2000"/>
              <a:buChar char="➢"/>
            </a:pPr>
            <a:r>
              <a:rPr lang="en" sz="2133" dirty="0">
                <a:solidFill>
                  <a:schemeClr val="dk1"/>
                </a:solidFill>
              </a:rPr>
              <a:t>The features will be used for building the user’s profile</a:t>
            </a:r>
          </a:p>
          <a:p>
            <a:pPr marL="745049" lvl="1" indent="0">
              <a:lnSpc>
                <a:spcPct val="90000"/>
              </a:lnSpc>
              <a:buClr>
                <a:schemeClr val="dk1"/>
              </a:buClr>
              <a:buSzPts val="2000"/>
              <a:buNone/>
            </a:pPr>
            <a:endParaRPr sz="2667" dirty="0">
              <a:solidFill>
                <a:schemeClr val="dk1"/>
              </a:solidFill>
            </a:endParaRPr>
          </a:p>
          <a:p>
            <a:pPr indent="-474121">
              <a:lnSpc>
                <a:spcPct val="90000"/>
              </a:lnSpc>
              <a:buClr>
                <a:schemeClr val="dk1"/>
              </a:buClr>
              <a:buSzPts val="2000"/>
              <a:buChar char="❖"/>
            </a:pPr>
            <a:r>
              <a:rPr lang="en" sz="2667" dirty="0">
                <a:solidFill>
                  <a:schemeClr val="dk1"/>
                </a:solidFill>
              </a:rPr>
              <a:t>Identification </a:t>
            </a:r>
            <a:endParaRPr sz="2667" dirty="0">
              <a:solidFill>
                <a:schemeClr val="dk1"/>
              </a:solidFill>
            </a:endParaRPr>
          </a:p>
          <a:p>
            <a:pPr lvl="1" indent="-474121">
              <a:lnSpc>
                <a:spcPct val="90000"/>
              </a:lnSpc>
              <a:buClr>
                <a:schemeClr val="dk1"/>
              </a:buClr>
              <a:buSzPts val="2000"/>
              <a:buChar char="➢"/>
            </a:pPr>
            <a:r>
              <a:rPr lang="en" sz="2133" dirty="0">
                <a:solidFill>
                  <a:schemeClr val="dk1"/>
                </a:solidFill>
              </a:rPr>
              <a:t>When the participant press the smartwatch, the data will be collected and get the features through the CNN model</a:t>
            </a:r>
            <a:endParaRPr sz="2133" dirty="0">
              <a:solidFill>
                <a:schemeClr val="dk1"/>
              </a:solidFill>
            </a:endParaRPr>
          </a:p>
          <a:p>
            <a:pPr lvl="1" indent="-474121">
              <a:lnSpc>
                <a:spcPct val="90000"/>
              </a:lnSpc>
              <a:buClr>
                <a:schemeClr val="dk1"/>
              </a:buClr>
              <a:buSzPts val="2000"/>
              <a:buChar char="➢"/>
            </a:pPr>
            <a:r>
              <a:rPr lang="en" sz="2133" dirty="0">
                <a:solidFill>
                  <a:schemeClr val="dk1"/>
                </a:solidFill>
              </a:rPr>
              <a:t>We compute the </a:t>
            </a:r>
            <a:r>
              <a:rPr lang="en" sz="2133" b="1" dirty="0">
                <a:solidFill>
                  <a:schemeClr val="dk1"/>
                </a:solidFill>
              </a:rPr>
              <a:t>Manhattan distance </a:t>
            </a:r>
            <a:r>
              <a:rPr lang="en" sz="2133" dirty="0">
                <a:solidFill>
                  <a:schemeClr val="dk1"/>
                </a:solidFill>
              </a:rPr>
              <a:t>between the feature extracted from the input and profiles</a:t>
            </a:r>
            <a:endParaRPr sz="2133" dirty="0">
              <a:solidFill>
                <a:schemeClr val="dk1"/>
              </a:solidFill>
            </a:endParaRPr>
          </a:p>
          <a:p>
            <a:pPr lvl="1" indent="-474121">
              <a:lnSpc>
                <a:spcPct val="90000"/>
              </a:lnSpc>
              <a:buClr>
                <a:schemeClr val="dk1"/>
              </a:buClr>
              <a:buSzPts val="2000"/>
              <a:buChar char="➢"/>
            </a:pPr>
            <a:r>
              <a:rPr lang="en" sz="2133" dirty="0">
                <a:solidFill>
                  <a:schemeClr val="dk1"/>
                </a:solidFill>
              </a:rPr>
              <a:t>We can get the deviation of each data of each feature and get the average deviation of each feature</a:t>
            </a:r>
            <a:endParaRPr sz="2133" dirty="0">
              <a:solidFill>
                <a:schemeClr val="dk1"/>
              </a:solidFill>
            </a:endParaRPr>
          </a:p>
          <a:p>
            <a:pPr lvl="1" indent="-474121">
              <a:lnSpc>
                <a:spcPct val="90000"/>
              </a:lnSpc>
              <a:buClr>
                <a:schemeClr val="dk1"/>
              </a:buClr>
              <a:buSzPts val="2000"/>
              <a:buChar char="➢"/>
            </a:pPr>
            <a:r>
              <a:rPr lang="en" sz="2133" dirty="0">
                <a:solidFill>
                  <a:schemeClr val="dk1"/>
                </a:solidFill>
              </a:rPr>
              <a:t>If the average deviation is less than the threshold value (set by user), we accept the user.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A4116-E25D-4CA8-90E3-746D97BD2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16788"/>
            <a:ext cx="10972800" cy="1066800"/>
          </a:xfrm>
        </p:spPr>
        <p:txBody>
          <a:bodyPr/>
          <a:lstStyle/>
          <a:p>
            <a:r>
              <a:rPr lang="en-US" dirty="0"/>
              <a:t>System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B9C5D-766C-4070-A5DC-397F48B71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24640"/>
            <a:ext cx="10972800" cy="490187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Signal Transmission</a:t>
            </a:r>
          </a:p>
          <a:p>
            <a:pPr lvl="1"/>
            <a:r>
              <a:rPr lang="en-US" dirty="0"/>
              <a:t>Acoustic capture via microphone</a:t>
            </a:r>
          </a:p>
          <a:p>
            <a:pPr lvl="1"/>
            <a:r>
              <a:rPr lang="en-US" dirty="0"/>
              <a:t>Vibration capture via motion sensors</a:t>
            </a:r>
          </a:p>
          <a:p>
            <a:pPr lvl="1"/>
            <a:endParaRPr lang="en-US" dirty="0"/>
          </a:p>
          <a:p>
            <a:r>
              <a:rPr lang="en-US" dirty="0"/>
              <a:t>Signal Pre-processing</a:t>
            </a:r>
          </a:p>
          <a:p>
            <a:pPr lvl="1"/>
            <a:r>
              <a:rPr lang="en-US" dirty="0"/>
              <a:t>Noise cancellation algorithm</a:t>
            </a:r>
          </a:p>
          <a:p>
            <a:pPr lvl="1"/>
            <a:r>
              <a:rPr lang="en-US" dirty="0"/>
              <a:t>Bandpass Filtration</a:t>
            </a:r>
          </a:p>
          <a:p>
            <a:pPr lvl="1"/>
            <a:r>
              <a:rPr lang="en-US" dirty="0"/>
              <a:t>Cross-correlation</a:t>
            </a:r>
          </a:p>
          <a:p>
            <a:pPr lvl="1"/>
            <a:endParaRPr lang="en-US" dirty="0"/>
          </a:p>
          <a:p>
            <a:r>
              <a:rPr lang="en-US" dirty="0"/>
              <a:t>Feature Extraction</a:t>
            </a:r>
          </a:p>
          <a:p>
            <a:pPr lvl="1"/>
            <a:r>
              <a:rPr lang="en-US" dirty="0"/>
              <a:t>Frequency Domain</a:t>
            </a:r>
          </a:p>
          <a:p>
            <a:pPr lvl="2"/>
            <a:r>
              <a:rPr lang="en-US" dirty="0"/>
              <a:t>Spectrogram</a:t>
            </a:r>
          </a:p>
          <a:p>
            <a:pPr lvl="3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Power Spectral Density</a:t>
            </a:r>
          </a:p>
          <a:p>
            <a:pPr lvl="2"/>
            <a:r>
              <a:rPr lang="en-US" dirty="0"/>
              <a:t>MFCCs</a:t>
            </a:r>
          </a:p>
          <a:p>
            <a:pPr lvl="1"/>
            <a:r>
              <a:rPr lang="en-US" dirty="0"/>
              <a:t>Vibration Domain</a:t>
            </a:r>
          </a:p>
          <a:p>
            <a:pPr lvl="1"/>
            <a:endParaRPr lang="en-US" dirty="0"/>
          </a:p>
          <a:p>
            <a:r>
              <a:rPr lang="en-US" dirty="0"/>
              <a:t>ML/DL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9EEAB-DEAE-44D9-9B07-360421B7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264" y="888831"/>
            <a:ext cx="6581736" cy="2405188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FC9FE4D2-6B4A-46A8-BB2E-17317CC81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05" y="3321577"/>
            <a:ext cx="5814695" cy="12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A144B0E-8A46-4C3A-8B02-CA7CBC08F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045" y="4553477"/>
            <a:ext cx="3821097" cy="170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1F870D7-307B-48B4-B51E-19F3993B7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77" y="4565052"/>
            <a:ext cx="3795258" cy="16932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BE64B2-A88F-4A8A-BBA8-77FB21243A4E}"/>
              </a:ext>
            </a:extLst>
          </p:cNvPr>
          <p:cNvSpPr txBox="1"/>
          <p:nvPr/>
        </p:nvSpPr>
        <p:spPr>
          <a:xfrm>
            <a:off x="4685080" y="6241212"/>
            <a:ext cx="238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Feature 1: Spectrogram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E5E74-1BD8-4BB7-BCB6-E1ECDB1D89B0}"/>
              </a:ext>
            </a:extLst>
          </p:cNvPr>
          <p:cNvSpPr txBox="1"/>
          <p:nvPr/>
        </p:nvSpPr>
        <p:spPr>
          <a:xfrm>
            <a:off x="9052116" y="6236756"/>
            <a:ext cx="182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Feature 2: MFCCs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D6A4ADC-2C43-4D39-AE8B-CBA01FE3C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345"/>
            <a:ext cx="866553" cy="61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3BD4A5A-38AA-4294-A537-655A0BD9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4" y="5033264"/>
            <a:ext cx="1108752" cy="61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9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42668"/>
            <a:ext cx="10972800" cy="1066800"/>
          </a:xfrm>
        </p:spPr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BF9F9E-D12D-4FC3-BB6A-CBF054096432}"/>
              </a:ext>
            </a:extLst>
          </p:cNvPr>
          <p:cNvSpPr txBox="1">
            <a:spLocks/>
          </p:cNvSpPr>
          <p:nvPr/>
        </p:nvSpPr>
        <p:spPr>
          <a:xfrm>
            <a:off x="609599" y="1709467"/>
            <a:ext cx="11225843" cy="4855235"/>
          </a:xfrm>
          <a:prstGeom prst="rect">
            <a:avLst/>
          </a:prstGeom>
        </p:spPr>
        <p:txBody>
          <a:bodyPr vert="horz" numCol="2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>
                  <a:lumMod val="75000"/>
                </a:schemeClr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Hardware Study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Fossil Watch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Samsung Watch</a:t>
            </a: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Ticwatch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Falster Watch</a:t>
            </a:r>
          </a:p>
          <a:p>
            <a:r>
              <a:rPr lang="en-US" b="1" dirty="0"/>
              <a:t>Sensing Method Study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Acoustic Signals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Audible Chirp Signal (50hz-8khz)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Low-Frequency Chirp Signal (50hz-500hz)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Accelerometers + Gyroscope</a:t>
            </a:r>
            <a:endParaRPr lang="en-US" dirty="0"/>
          </a:p>
          <a:p>
            <a:r>
              <a:rPr lang="en-US" b="1" dirty="0"/>
              <a:t>Impact Factor Study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Robustness to White Noise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Robustness to Human Speech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Impact of Wrist Strap Tightness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Impact of Hand Posture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Consistency Over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EDE46-C4A7-4371-985C-71391B8FCC12}"/>
              </a:ext>
            </a:extLst>
          </p:cNvPr>
          <p:cNvSpPr txBox="1"/>
          <p:nvPr/>
        </p:nvSpPr>
        <p:spPr>
          <a:xfrm>
            <a:off x="7713453" y="4719935"/>
            <a:ext cx="2590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*Studied in Detail</a:t>
            </a:r>
          </a:p>
          <a:p>
            <a:r>
              <a:rPr lang="en-US" dirty="0">
                <a:solidFill>
                  <a:srgbClr val="0070C0"/>
                </a:solidFill>
              </a:rPr>
              <a:t>*Partially Studied</a:t>
            </a:r>
          </a:p>
          <a:p>
            <a:r>
              <a:rPr lang="en-US" dirty="0">
                <a:solidFill>
                  <a:srgbClr val="FF0000"/>
                </a:solidFill>
              </a:rPr>
              <a:t>*Not Studied in Detail yet</a:t>
            </a:r>
          </a:p>
        </p:txBody>
      </p:sp>
    </p:spTree>
    <p:extLst>
      <p:ext uri="{BB962C8B-B14F-4D97-AF65-F5344CB8AC3E}">
        <p14:creationId xmlns:p14="http://schemas.microsoft.com/office/powerpoint/2010/main" val="15315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014C1-224A-4DCA-BC19-F6C729AFC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94" y="457200"/>
            <a:ext cx="10972800" cy="1066800"/>
          </a:xfrm>
        </p:spPr>
        <p:txBody>
          <a:bodyPr/>
          <a:lstStyle/>
          <a:p>
            <a:r>
              <a:rPr lang="en-US" dirty="0"/>
              <a:t>Comparing Vibration-Acoustic Domains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1F78902-DD1F-44CC-86F6-61535A29E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9011" y="3698204"/>
            <a:ext cx="4048916" cy="315979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09A6B8-A58B-4337-B506-262D56EB8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8204"/>
            <a:ext cx="3986721" cy="3159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2A6757-F9B5-4FF2-A2F7-091DAA283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721" y="3698204"/>
            <a:ext cx="4005567" cy="315979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41B706-C183-4037-AF9C-C55941792EDC}"/>
              </a:ext>
            </a:extLst>
          </p:cNvPr>
          <p:cNvCxnSpPr>
            <a:cxnSpLocks/>
          </p:cNvCxnSpPr>
          <p:nvPr/>
        </p:nvCxnSpPr>
        <p:spPr>
          <a:xfrm>
            <a:off x="1447800" y="3698203"/>
            <a:ext cx="0" cy="315979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7F1452-95F7-49A7-B968-F8C5FD72D13C}"/>
              </a:ext>
            </a:extLst>
          </p:cNvPr>
          <p:cNvCxnSpPr>
            <a:cxnSpLocks/>
          </p:cNvCxnSpPr>
          <p:nvPr/>
        </p:nvCxnSpPr>
        <p:spPr>
          <a:xfrm>
            <a:off x="3048000" y="3698203"/>
            <a:ext cx="0" cy="315979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774E41-EFD2-4549-AC17-F5754121DBEA}"/>
              </a:ext>
            </a:extLst>
          </p:cNvPr>
          <p:cNvCxnSpPr>
            <a:cxnSpLocks/>
          </p:cNvCxnSpPr>
          <p:nvPr/>
        </p:nvCxnSpPr>
        <p:spPr>
          <a:xfrm>
            <a:off x="5486400" y="3698204"/>
            <a:ext cx="0" cy="315979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418E19-0BB5-4746-A547-3718185E7F06}"/>
              </a:ext>
            </a:extLst>
          </p:cNvPr>
          <p:cNvCxnSpPr>
            <a:cxnSpLocks/>
          </p:cNvCxnSpPr>
          <p:nvPr/>
        </p:nvCxnSpPr>
        <p:spPr>
          <a:xfrm>
            <a:off x="7086600" y="3698204"/>
            <a:ext cx="0" cy="315979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1B0607-B09D-409F-B57D-8601B857E0D0}"/>
              </a:ext>
            </a:extLst>
          </p:cNvPr>
          <p:cNvCxnSpPr>
            <a:cxnSpLocks/>
          </p:cNvCxnSpPr>
          <p:nvPr/>
        </p:nvCxnSpPr>
        <p:spPr>
          <a:xfrm>
            <a:off x="9448800" y="3698204"/>
            <a:ext cx="0" cy="315979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D7C2AFE-9633-45D2-A52D-BBE397EA69EF}"/>
              </a:ext>
            </a:extLst>
          </p:cNvPr>
          <p:cNvCxnSpPr>
            <a:cxnSpLocks/>
          </p:cNvCxnSpPr>
          <p:nvPr/>
        </p:nvCxnSpPr>
        <p:spPr>
          <a:xfrm>
            <a:off x="11049000" y="3698204"/>
            <a:ext cx="0" cy="315979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A3A52A8-EE1B-4C98-97CB-3B43F2C22CC4}"/>
              </a:ext>
            </a:extLst>
          </p:cNvPr>
          <p:cNvSpPr txBox="1">
            <a:spLocks/>
          </p:cNvSpPr>
          <p:nvPr/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Transmit Chirp Signals</a:t>
            </a:r>
          </a:p>
          <a:p>
            <a:pPr lvl="1"/>
            <a:r>
              <a:rPr lang="en-US" dirty="0"/>
              <a:t>Measure acoustic domain (microphone audio time series)</a:t>
            </a:r>
          </a:p>
          <a:p>
            <a:pPr lvl="1"/>
            <a:r>
              <a:rPr lang="en-US" dirty="0"/>
              <a:t>Measure vibration domain (accelerometer and gyroscope time series)</a:t>
            </a:r>
          </a:p>
          <a:p>
            <a:pPr lvl="2"/>
            <a:r>
              <a:rPr lang="en-US" dirty="0"/>
              <a:t>Both accelerometer and gyroscope provide 3-axis inertial data</a:t>
            </a:r>
          </a:p>
          <a:p>
            <a:pPr lvl="1"/>
            <a:r>
              <a:rPr lang="en-US" dirty="0"/>
              <a:t>Results obtained on Falster Gen 6 Smartwatch during “press side” action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F8506B-76E6-4B89-B10F-465EB01F6B79}"/>
              </a:ext>
            </a:extLst>
          </p:cNvPr>
          <p:cNvSpPr txBox="1"/>
          <p:nvPr/>
        </p:nvSpPr>
        <p:spPr>
          <a:xfrm>
            <a:off x="1404323" y="5093435"/>
            <a:ext cx="1736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Accelerometer 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0CED98-40B5-4CE6-9AF7-02009A7CFAC8}"/>
              </a:ext>
            </a:extLst>
          </p:cNvPr>
          <p:cNvSpPr txBox="1"/>
          <p:nvPr/>
        </p:nvSpPr>
        <p:spPr>
          <a:xfrm>
            <a:off x="5434521" y="5093435"/>
            <a:ext cx="1728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Accelerometer 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06DA8E-93FC-4303-98EE-404D1AED3611}"/>
              </a:ext>
            </a:extLst>
          </p:cNvPr>
          <p:cNvSpPr txBox="1"/>
          <p:nvPr/>
        </p:nvSpPr>
        <p:spPr>
          <a:xfrm>
            <a:off x="9379108" y="5093435"/>
            <a:ext cx="1724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Accelerometer Z</a:t>
            </a:r>
          </a:p>
        </p:txBody>
      </p:sp>
      <p:pic>
        <p:nvPicPr>
          <p:cNvPr id="23" name="Picture 8" descr="A person holding a watch&#10;&#10;Description automatically generated with medium confidence">
            <a:extLst>
              <a:ext uri="{FF2B5EF4-FFF2-40B4-BE49-F238E27FC236}">
                <a16:creationId xmlns:a16="http://schemas.microsoft.com/office/drawing/2014/main" id="{4366338A-F5DB-424A-A781-CFD50B2A15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t="1" r="46414" b="50143"/>
          <a:stretch/>
        </p:blipFill>
        <p:spPr>
          <a:xfrm>
            <a:off x="9498221" y="1294138"/>
            <a:ext cx="1485900" cy="223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7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17B08C-77C2-45B4-86CA-02073CBC9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8204"/>
            <a:ext cx="4066007" cy="3200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014C1-224A-4DCA-BC19-F6C729AFC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066800"/>
          </a:xfrm>
        </p:spPr>
        <p:txBody>
          <a:bodyPr/>
          <a:lstStyle/>
          <a:p>
            <a:r>
              <a:rPr lang="en-US" dirty="0"/>
              <a:t>Comparing Vibration-Acoustic Domains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A3A52A8-EE1B-4C98-97CB-3B43F2C22CC4}"/>
              </a:ext>
            </a:extLst>
          </p:cNvPr>
          <p:cNvSpPr txBox="1">
            <a:spLocks/>
          </p:cNvSpPr>
          <p:nvPr/>
        </p:nvSpPr>
        <p:spPr>
          <a:xfrm>
            <a:off x="592931" y="15240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Transmit Chirp Signals</a:t>
            </a:r>
          </a:p>
          <a:p>
            <a:pPr lvl="1"/>
            <a:r>
              <a:rPr lang="en-US" dirty="0"/>
              <a:t>Measure acoustic domain (microphone audio time series)</a:t>
            </a:r>
          </a:p>
          <a:p>
            <a:pPr lvl="1"/>
            <a:r>
              <a:rPr lang="en-US" dirty="0"/>
              <a:t>Measure vibration domain (accelerometer and gyroscope time series)</a:t>
            </a:r>
          </a:p>
          <a:p>
            <a:pPr lvl="2"/>
            <a:r>
              <a:rPr lang="en-US" dirty="0"/>
              <a:t>Both accelerometer and gyroscope provide 3-axis inertial data</a:t>
            </a:r>
          </a:p>
          <a:p>
            <a:pPr lvl="1"/>
            <a:r>
              <a:rPr lang="en-US" dirty="0"/>
              <a:t>Results obtained on Falster Gen 6 Smartwatch during “press side” action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F037A9-C5AF-4881-A620-4790F03E4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892" y="3698204"/>
            <a:ext cx="4074294" cy="31597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9BA686-456A-46B5-9C9A-E2ABDC430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4232" y="3698203"/>
            <a:ext cx="4078826" cy="314964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D87F1B-E5ED-43EB-B897-D9AB226DECA3}"/>
              </a:ext>
            </a:extLst>
          </p:cNvPr>
          <p:cNvCxnSpPr>
            <a:cxnSpLocks/>
          </p:cNvCxnSpPr>
          <p:nvPr/>
        </p:nvCxnSpPr>
        <p:spPr>
          <a:xfrm>
            <a:off x="1447800" y="3698203"/>
            <a:ext cx="0" cy="315979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229230-763B-4945-A068-630A2998B3CF}"/>
              </a:ext>
            </a:extLst>
          </p:cNvPr>
          <p:cNvCxnSpPr>
            <a:cxnSpLocks/>
          </p:cNvCxnSpPr>
          <p:nvPr/>
        </p:nvCxnSpPr>
        <p:spPr>
          <a:xfrm>
            <a:off x="3048000" y="3698203"/>
            <a:ext cx="0" cy="315979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9F87B3D-B930-4D09-B13D-8339C9329D98}"/>
              </a:ext>
            </a:extLst>
          </p:cNvPr>
          <p:cNvSpPr txBox="1"/>
          <p:nvPr/>
        </p:nvSpPr>
        <p:spPr>
          <a:xfrm>
            <a:off x="1592023" y="5134214"/>
            <a:ext cx="13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Gyroscope X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7BFB2EF-4EA2-4E8A-9CD4-0270779BA82B}"/>
              </a:ext>
            </a:extLst>
          </p:cNvPr>
          <p:cNvCxnSpPr>
            <a:cxnSpLocks/>
          </p:cNvCxnSpPr>
          <p:nvPr/>
        </p:nvCxnSpPr>
        <p:spPr>
          <a:xfrm>
            <a:off x="5562600" y="3698204"/>
            <a:ext cx="0" cy="315979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808EE4F-5DEB-4082-8191-C5CB37559FDD}"/>
              </a:ext>
            </a:extLst>
          </p:cNvPr>
          <p:cNvCxnSpPr>
            <a:cxnSpLocks/>
          </p:cNvCxnSpPr>
          <p:nvPr/>
        </p:nvCxnSpPr>
        <p:spPr>
          <a:xfrm>
            <a:off x="7162800" y="3698204"/>
            <a:ext cx="0" cy="315979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6D681EF-33A8-4544-BB55-316D5EB5DB15}"/>
              </a:ext>
            </a:extLst>
          </p:cNvPr>
          <p:cNvSpPr txBox="1"/>
          <p:nvPr/>
        </p:nvSpPr>
        <p:spPr>
          <a:xfrm>
            <a:off x="5706823" y="5134215"/>
            <a:ext cx="1339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Gyroscope Y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A1B9453-09DF-47A7-B191-0EAF6549B067}"/>
              </a:ext>
            </a:extLst>
          </p:cNvPr>
          <p:cNvCxnSpPr>
            <a:cxnSpLocks/>
          </p:cNvCxnSpPr>
          <p:nvPr/>
        </p:nvCxnSpPr>
        <p:spPr>
          <a:xfrm>
            <a:off x="9621054" y="3677902"/>
            <a:ext cx="0" cy="315979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95B3A6E-2AA0-446F-826D-F2AF58AFA4B1}"/>
              </a:ext>
            </a:extLst>
          </p:cNvPr>
          <p:cNvCxnSpPr>
            <a:cxnSpLocks/>
          </p:cNvCxnSpPr>
          <p:nvPr/>
        </p:nvCxnSpPr>
        <p:spPr>
          <a:xfrm>
            <a:off x="11221254" y="3677902"/>
            <a:ext cx="0" cy="315979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639702A-2969-49B3-9C26-8B1C25913018}"/>
              </a:ext>
            </a:extLst>
          </p:cNvPr>
          <p:cNvSpPr txBox="1"/>
          <p:nvPr/>
        </p:nvSpPr>
        <p:spPr>
          <a:xfrm>
            <a:off x="9765277" y="5113913"/>
            <a:ext cx="133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Gyroscope Z</a:t>
            </a:r>
          </a:p>
        </p:txBody>
      </p:sp>
      <p:pic>
        <p:nvPicPr>
          <p:cNvPr id="39" name="Picture 8" descr="A person holding a watch&#10;&#10;Description automatically generated with medium confidence">
            <a:extLst>
              <a:ext uri="{FF2B5EF4-FFF2-40B4-BE49-F238E27FC236}">
                <a16:creationId xmlns:a16="http://schemas.microsoft.com/office/drawing/2014/main" id="{627912C4-BEC4-4424-9BC0-162E4CEE00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t="1" r="46414" b="50143"/>
          <a:stretch/>
        </p:blipFill>
        <p:spPr>
          <a:xfrm>
            <a:off x="9700352" y="1222505"/>
            <a:ext cx="1464445" cy="220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4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79DC0CB7-2C36-413D-81D1-2039A95DF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295400"/>
            <a:ext cx="7127834" cy="5562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014C1-224A-4DCA-BC19-F6C729AFC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9374"/>
            <a:ext cx="10972800" cy="1066800"/>
          </a:xfrm>
        </p:spPr>
        <p:txBody>
          <a:bodyPr/>
          <a:lstStyle/>
          <a:p>
            <a:r>
              <a:rPr lang="en-US" dirty="0"/>
              <a:t>Comparing Vibration-Acoustic Domains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41B706-C183-4037-AF9C-C55941792EDC}"/>
              </a:ext>
            </a:extLst>
          </p:cNvPr>
          <p:cNvCxnSpPr>
            <a:cxnSpLocks/>
          </p:cNvCxnSpPr>
          <p:nvPr/>
        </p:nvCxnSpPr>
        <p:spPr>
          <a:xfrm>
            <a:off x="2819400" y="1449028"/>
            <a:ext cx="0" cy="5257801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7F1452-95F7-49A7-B968-F8C5FD72D13C}"/>
              </a:ext>
            </a:extLst>
          </p:cNvPr>
          <p:cNvCxnSpPr>
            <a:cxnSpLocks/>
          </p:cNvCxnSpPr>
          <p:nvPr/>
        </p:nvCxnSpPr>
        <p:spPr>
          <a:xfrm>
            <a:off x="5562600" y="1417638"/>
            <a:ext cx="0" cy="5257801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A3A52A8-EE1B-4C98-97CB-3B43F2C22CC4}"/>
              </a:ext>
            </a:extLst>
          </p:cNvPr>
          <p:cNvSpPr txBox="1">
            <a:spLocks/>
          </p:cNvSpPr>
          <p:nvPr/>
        </p:nvSpPr>
        <p:spPr>
          <a:xfrm>
            <a:off x="7432633" y="1912059"/>
            <a:ext cx="4530767" cy="4239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Accelerometer Z-axis</a:t>
            </a:r>
          </a:p>
          <a:p>
            <a:endParaRPr lang="en-US" dirty="0"/>
          </a:p>
          <a:p>
            <a:pPr lvl="1"/>
            <a:r>
              <a:rPr lang="en-US" dirty="0"/>
              <a:t>Most chirps in the acoustic domain cause a corresponding change in the vibration domain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Accelerometer values appear to drop once user presses on watch, then drops further when chirp signal is playing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DBF981-F5CD-4DA1-AE32-2DE77C007619}"/>
              </a:ext>
            </a:extLst>
          </p:cNvPr>
          <p:cNvSpPr txBox="1"/>
          <p:nvPr/>
        </p:nvSpPr>
        <p:spPr>
          <a:xfrm rot="16200000">
            <a:off x="-235408" y="2393183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Audio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DCFB6B-6107-466B-BC36-0B757B03C442}"/>
              </a:ext>
            </a:extLst>
          </p:cNvPr>
          <p:cNvSpPr txBox="1"/>
          <p:nvPr/>
        </p:nvSpPr>
        <p:spPr>
          <a:xfrm rot="16200000">
            <a:off x="-744007" y="5347659"/>
            <a:ext cx="1728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Accelerometer Z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1A6611-50D9-4ACD-BACB-0C179AF839F2}"/>
              </a:ext>
            </a:extLst>
          </p:cNvPr>
          <p:cNvCxnSpPr>
            <a:cxnSpLocks/>
          </p:cNvCxnSpPr>
          <p:nvPr/>
        </p:nvCxnSpPr>
        <p:spPr>
          <a:xfrm>
            <a:off x="3124200" y="1447799"/>
            <a:ext cx="0" cy="5257801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398109-1E64-43BC-A927-F09ED4A6A685}"/>
              </a:ext>
            </a:extLst>
          </p:cNvPr>
          <p:cNvCxnSpPr>
            <a:cxnSpLocks/>
          </p:cNvCxnSpPr>
          <p:nvPr/>
        </p:nvCxnSpPr>
        <p:spPr>
          <a:xfrm>
            <a:off x="3505200" y="1447799"/>
            <a:ext cx="0" cy="5257801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3D5EB0-C5E8-4489-9DCE-E74B5CD75F34}"/>
              </a:ext>
            </a:extLst>
          </p:cNvPr>
          <p:cNvCxnSpPr>
            <a:cxnSpLocks/>
          </p:cNvCxnSpPr>
          <p:nvPr/>
        </p:nvCxnSpPr>
        <p:spPr>
          <a:xfrm>
            <a:off x="3886200" y="1404217"/>
            <a:ext cx="0" cy="5257801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A833ADF-1BB2-4CA9-AADB-6A6730360BDC}"/>
              </a:ext>
            </a:extLst>
          </p:cNvPr>
          <p:cNvCxnSpPr>
            <a:cxnSpLocks/>
          </p:cNvCxnSpPr>
          <p:nvPr/>
        </p:nvCxnSpPr>
        <p:spPr>
          <a:xfrm>
            <a:off x="4191000" y="1402988"/>
            <a:ext cx="0" cy="5257801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F9A322D-C3DE-4404-9C8F-95979ABD3859}"/>
              </a:ext>
            </a:extLst>
          </p:cNvPr>
          <p:cNvCxnSpPr>
            <a:cxnSpLocks/>
          </p:cNvCxnSpPr>
          <p:nvPr/>
        </p:nvCxnSpPr>
        <p:spPr>
          <a:xfrm>
            <a:off x="4495800" y="1402988"/>
            <a:ext cx="0" cy="5257801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B44D596-53E6-4E9B-A335-6E301ACAE1B1}"/>
              </a:ext>
            </a:extLst>
          </p:cNvPr>
          <p:cNvCxnSpPr>
            <a:cxnSpLocks/>
          </p:cNvCxnSpPr>
          <p:nvPr/>
        </p:nvCxnSpPr>
        <p:spPr>
          <a:xfrm>
            <a:off x="4876800" y="1447800"/>
            <a:ext cx="0" cy="5257801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8011200-E74A-420D-AD30-CD82CAE3BFC4}"/>
              </a:ext>
            </a:extLst>
          </p:cNvPr>
          <p:cNvCxnSpPr>
            <a:cxnSpLocks/>
          </p:cNvCxnSpPr>
          <p:nvPr/>
        </p:nvCxnSpPr>
        <p:spPr>
          <a:xfrm>
            <a:off x="5257800" y="1447800"/>
            <a:ext cx="0" cy="5257801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9A4C1D-4F3F-4168-80C4-7E9DCC602475}"/>
              </a:ext>
            </a:extLst>
          </p:cNvPr>
          <p:cNvCxnSpPr>
            <a:cxnSpLocks/>
          </p:cNvCxnSpPr>
          <p:nvPr/>
        </p:nvCxnSpPr>
        <p:spPr>
          <a:xfrm flipH="1">
            <a:off x="317308" y="5408972"/>
            <a:ext cx="7039126" cy="1893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15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3047"/>
            <a:ext cx="10972800" cy="10668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89847"/>
            <a:ext cx="10972800" cy="4325112"/>
          </a:xfrm>
        </p:spPr>
        <p:txBody>
          <a:bodyPr/>
          <a:lstStyle/>
          <a:p>
            <a:r>
              <a:rPr lang="en-US" dirty="0"/>
              <a:t>The initial idea was coming from a paper named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EchoLock</a:t>
            </a:r>
            <a:r>
              <a:rPr lang="en-US" dirty="0"/>
              <a:t> which published in ASIA CCS 2020.</a:t>
            </a: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EchoLock</a:t>
            </a:r>
            <a:r>
              <a:rPr lang="en-US" dirty="0"/>
              <a:t>: a novel technique leveraging acoustic sensing of structure-borne sound to measure biometric characteristics and can identify users with over 94%accuracy, without requiring any active user input.</a:t>
            </a:r>
          </a:p>
          <a:p>
            <a:endParaRPr lang="en-US" dirty="0"/>
          </a:p>
          <a:p>
            <a:r>
              <a:rPr lang="en-US" dirty="0"/>
              <a:t>This project idea is to utilize acoustic signal and vibration data collected by Android Smartwatches to build a cross-domain system capable of identifying different users.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5F5C4-372F-420B-AE9A-4E03F41E3EEA}"/>
              </a:ext>
            </a:extLst>
          </p:cNvPr>
          <p:cNvSpPr txBox="1"/>
          <p:nvPr/>
        </p:nvSpPr>
        <p:spPr>
          <a:xfrm>
            <a:off x="1045883" y="6074724"/>
            <a:ext cx="9486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Reference: Yilin Yang, Yan Wang, Yingying Chen, and Chen Wang. 2020. </a:t>
            </a:r>
            <a:r>
              <a:rPr lang="en-US" sz="1000" dirty="0" err="1">
                <a:solidFill>
                  <a:schemeClr val="accent3">
                    <a:lumMod val="75000"/>
                  </a:schemeClr>
                </a:solidFill>
              </a:rPr>
              <a:t>EchoLock</a:t>
            </a:r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: Towards Low-effort Mobile User Identification Leveraging Structure-borne </a:t>
            </a:r>
            <a:r>
              <a:rPr lang="en-US" sz="1000" dirty="0" err="1">
                <a:solidFill>
                  <a:schemeClr val="accent3">
                    <a:lumMod val="75000"/>
                  </a:schemeClr>
                </a:solidFill>
              </a:rPr>
              <a:t>Echos</a:t>
            </a:r>
            <a:r>
              <a:rPr lang="en-US" sz="1000" dirty="0"/>
              <a:t>. In Proceedings of the 15th ACM Asia Conference on Computer and Communications Security (ASIA CCS '20). Association for Computing Machinery, New York, NY, USA, 772–783. </a:t>
            </a:r>
            <a:r>
              <a:rPr lang="en-US" sz="1000" dirty="0" err="1"/>
              <a:t>DOI:https</a:t>
            </a:r>
            <a:r>
              <a:rPr lang="en-US" sz="1000" dirty="0"/>
              <a:t>://doi.org/10.1145/3320269.3384741</a:t>
            </a:r>
          </a:p>
        </p:txBody>
      </p:sp>
    </p:spTree>
    <p:extLst>
      <p:ext uri="{BB962C8B-B14F-4D97-AF65-F5344CB8AC3E}">
        <p14:creationId xmlns:p14="http://schemas.microsoft.com/office/powerpoint/2010/main" val="18518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E356D-34A1-42B8-BD9D-68EBDBD7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26" y="604130"/>
            <a:ext cx="8491816" cy="699247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Vibration_</a:t>
            </a:r>
            <a:r>
              <a:rPr lang="en-US" i="0" strike="noStrike" dirty="0" err="1">
                <a:solidFill>
                  <a:srgbClr val="1A0DAB"/>
                </a:solidFill>
                <a:effectLst/>
              </a:rPr>
              <a:t>Accelerometer</a:t>
            </a:r>
            <a:br>
              <a:rPr lang="en-US" b="0" i="0" u="none" strike="noStrike" dirty="0">
                <a:solidFill>
                  <a:srgbClr val="1A0DAB"/>
                </a:solidFill>
                <a:effectLst/>
              </a:rPr>
            </a:br>
            <a:endParaRPr lang="en-US" dirty="0"/>
          </a:p>
        </p:txBody>
      </p:sp>
      <p:pic>
        <p:nvPicPr>
          <p:cNvPr id="20" name="Content Placeholder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F8EBA5EF-ADC7-45BF-B142-D21E5F3B7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52535" y="2262004"/>
            <a:ext cx="2020660" cy="1515495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8401F9B-8B95-4D3D-8101-E21DB5F8F984}"/>
              </a:ext>
            </a:extLst>
          </p:cNvPr>
          <p:cNvSpPr txBox="1"/>
          <p:nvPr/>
        </p:nvSpPr>
        <p:spPr>
          <a:xfrm>
            <a:off x="798026" y="4118401"/>
            <a:ext cx="161364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 Samsung 4 smartwatch is place on desk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1F257F-AF2F-43BD-83D8-A833E831D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379" y="1421260"/>
            <a:ext cx="3064833" cy="16959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D6F3F9-0030-4C20-A4D1-A31F48593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244" y="3851499"/>
            <a:ext cx="3089851" cy="15096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58531E-12BE-4F4E-BBAA-0D09705BF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850" y="1434963"/>
            <a:ext cx="3089851" cy="16822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5534AB-A493-43C4-B3C3-3D0419AF3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766" y="3826822"/>
            <a:ext cx="3089851" cy="15343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BEDC30-47DF-45BE-8B1A-D73417B2A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7339" y="1432185"/>
            <a:ext cx="3398283" cy="17322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D1CA6CF-8780-4844-95BF-67FB4F65C9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288" y="3824208"/>
            <a:ext cx="3398283" cy="15578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AC9C33F-AF3D-4BE9-9947-8278F2A4837E}"/>
              </a:ext>
            </a:extLst>
          </p:cNvPr>
          <p:cNvSpPr txBox="1"/>
          <p:nvPr/>
        </p:nvSpPr>
        <p:spPr>
          <a:xfrm>
            <a:off x="3818576" y="55555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273DCC-A7A2-4C57-8383-54B81EED5F8F}"/>
              </a:ext>
            </a:extLst>
          </p:cNvPr>
          <p:cNvSpPr txBox="1"/>
          <p:nvPr/>
        </p:nvSpPr>
        <p:spPr>
          <a:xfrm>
            <a:off x="10320775" y="55108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A24D9A-314C-4E3D-B1CA-5A25458C2954}"/>
              </a:ext>
            </a:extLst>
          </p:cNvPr>
          <p:cNvSpPr txBox="1"/>
          <p:nvPr/>
        </p:nvSpPr>
        <p:spPr>
          <a:xfrm>
            <a:off x="6998635" y="5512465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6BA3AC-36B1-40FF-B789-A46312C9209C}"/>
              </a:ext>
            </a:extLst>
          </p:cNvPr>
          <p:cNvSpPr txBox="1"/>
          <p:nvPr/>
        </p:nvSpPr>
        <p:spPr>
          <a:xfrm>
            <a:off x="6191618" y="3215194"/>
            <a:ext cx="1848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Audio Recording</a:t>
            </a:r>
          </a:p>
        </p:txBody>
      </p:sp>
    </p:spTree>
    <p:extLst>
      <p:ext uri="{BB962C8B-B14F-4D97-AF65-F5344CB8AC3E}">
        <p14:creationId xmlns:p14="http://schemas.microsoft.com/office/powerpoint/2010/main" val="120675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E356D-34A1-42B8-BD9D-68EBDBD7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74" y="667855"/>
            <a:ext cx="8491816" cy="699247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Vibration_</a:t>
            </a:r>
            <a:r>
              <a:rPr lang="en-US" i="0" strike="noStrike" dirty="0" err="1">
                <a:solidFill>
                  <a:srgbClr val="1A0DAB"/>
                </a:solidFill>
                <a:effectLst/>
              </a:rPr>
              <a:t>Accelerometer</a:t>
            </a:r>
            <a:br>
              <a:rPr lang="en-US" b="0" i="0" u="none" strike="noStrike" dirty="0">
                <a:solidFill>
                  <a:srgbClr val="1A0DAB"/>
                </a:solidFill>
                <a:effectLst/>
              </a:rPr>
            </a:br>
            <a:endParaRPr lang="en-US" dirty="0"/>
          </a:p>
        </p:txBody>
      </p:sp>
      <p:pic>
        <p:nvPicPr>
          <p:cNvPr id="21" name="Picture 20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63186D03-0AB6-4992-B822-91F413894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2536" y="2161582"/>
            <a:ext cx="2018428" cy="15138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5A80CF1-8BF3-4ADC-B261-92E4EB68349C}"/>
              </a:ext>
            </a:extLst>
          </p:cNvPr>
          <p:cNvSpPr txBox="1"/>
          <p:nvPr/>
        </p:nvSpPr>
        <p:spPr>
          <a:xfrm>
            <a:off x="612261" y="4196765"/>
            <a:ext cx="16136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 Samsung 4 smartwatch is placed on the same desk with 50 – 500 HZ 10 repeated Chirp Signal playing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009862-DA36-469D-87AF-D23DBA719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318" y="1510073"/>
            <a:ext cx="3046992" cy="1200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981833-41FA-4060-A520-CBB026B28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288" y="1501631"/>
            <a:ext cx="3089851" cy="1217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78038-6ED4-431E-A1F4-3DF30B4B5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117" y="1517883"/>
            <a:ext cx="3089851" cy="12172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4AB8DF0-657B-490E-B08F-1DC913D1343E}"/>
              </a:ext>
            </a:extLst>
          </p:cNvPr>
          <p:cNvSpPr txBox="1"/>
          <p:nvPr/>
        </p:nvSpPr>
        <p:spPr>
          <a:xfrm>
            <a:off x="5766735" y="2770804"/>
            <a:ext cx="1848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Audio Recording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D6F205-9F82-4C1F-B142-53A2C96A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6" y="3481545"/>
            <a:ext cx="3089851" cy="10633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E8BBD5-932B-4418-B7A4-C70F7EF33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288" y="3481545"/>
            <a:ext cx="3177049" cy="10787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5DCF59-CC7C-4870-AD60-D1780DFD9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3337" y="3464031"/>
            <a:ext cx="3217500" cy="110425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C0F721E-7868-45AE-B1FA-E36F8AF4D38C}"/>
              </a:ext>
            </a:extLst>
          </p:cNvPr>
          <p:cNvSpPr txBox="1"/>
          <p:nvPr/>
        </p:nvSpPr>
        <p:spPr>
          <a:xfrm>
            <a:off x="3713405" y="479692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07B1AD-BE49-4179-8870-DF803DBBBD64}"/>
              </a:ext>
            </a:extLst>
          </p:cNvPr>
          <p:cNvSpPr txBox="1"/>
          <p:nvPr/>
        </p:nvSpPr>
        <p:spPr>
          <a:xfrm>
            <a:off x="6913856" y="4796929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8E4E43-29F8-4F70-96BE-4D04AAF35E03}"/>
              </a:ext>
            </a:extLst>
          </p:cNvPr>
          <p:cNvSpPr txBox="1"/>
          <p:nvPr/>
        </p:nvSpPr>
        <p:spPr>
          <a:xfrm>
            <a:off x="10184042" y="4749456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77519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E2A1B51-F463-1AFC-97AE-AA58611A9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411468"/>
            <a:ext cx="10029825" cy="1320800"/>
          </a:xfrm>
        </p:spPr>
        <p:txBody>
          <a:bodyPr/>
          <a:lstStyle/>
          <a:p>
            <a:r>
              <a:rPr lang="en-US" dirty="0"/>
              <a:t>Touch on different positions of the surface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E9F39E-5AB9-D332-DEF9-D3E7BD0E4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570677"/>
            <a:ext cx="5483654" cy="467772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944F8BE-F942-9BE3-746F-99650243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1615" y="1732268"/>
            <a:ext cx="4714245" cy="3956050"/>
          </a:xfrm>
        </p:spPr>
        <p:txBody>
          <a:bodyPr>
            <a:normAutofit/>
          </a:bodyPr>
          <a:lstStyle/>
          <a:p>
            <a:r>
              <a:rPr lang="en-US" dirty="0"/>
              <a:t>Touch with One Finger</a:t>
            </a:r>
          </a:p>
          <a:p>
            <a:r>
              <a:rPr lang="en-US" dirty="0"/>
              <a:t>5 Touch Positions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UP</a:t>
            </a:r>
          </a:p>
          <a:p>
            <a:pPr lvl="1"/>
            <a:r>
              <a:rPr lang="en-US" dirty="0">
                <a:solidFill>
                  <a:srgbClr val="E9E90D"/>
                </a:solidFill>
              </a:rPr>
              <a:t>LEFT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RIGHT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DOWN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CENTER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5946E6B-8602-AC87-A8A5-74D248EE1D7B}"/>
                  </a:ext>
                </a:extLst>
              </p14:cNvPr>
              <p14:cNvContentPartPr/>
              <p14:nvPr/>
            </p14:nvContentPartPr>
            <p14:xfrm>
              <a:off x="3158999" y="1947271"/>
              <a:ext cx="1832656" cy="944206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5946E6B-8602-AC87-A8A5-74D248EE1D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0996" y="1929272"/>
                <a:ext cx="1868301" cy="979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2E97568-4010-A5C0-6EBD-7CB8057308F2}"/>
                  </a:ext>
                </a:extLst>
              </p14:cNvPr>
              <p14:cNvContentPartPr/>
              <p14:nvPr/>
            </p14:nvContentPartPr>
            <p14:xfrm>
              <a:off x="5234650" y="3193138"/>
              <a:ext cx="1068120" cy="1432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2E97568-4010-A5C0-6EBD-7CB8057308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6650" y="3175138"/>
                <a:ext cx="1103760" cy="146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F2D64B3-5657-3737-A27B-AABCC84FE050}"/>
                  </a:ext>
                </a:extLst>
              </p14:cNvPr>
              <p14:cNvContentPartPr/>
              <p14:nvPr/>
            </p14:nvContentPartPr>
            <p14:xfrm>
              <a:off x="3097027" y="4625938"/>
              <a:ext cx="1956600" cy="1235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F2D64B3-5657-3737-A27B-AABCC84FE0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79027" y="4607938"/>
                <a:ext cx="1992240" cy="12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F1548C4-A6B7-4CFB-5164-313A9CDD5244}"/>
                  </a:ext>
                </a:extLst>
              </p14:cNvPr>
              <p14:cNvContentPartPr/>
              <p14:nvPr/>
            </p14:nvContentPartPr>
            <p14:xfrm>
              <a:off x="3481345" y="3106480"/>
              <a:ext cx="1306440" cy="1287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F1548C4-A6B7-4CFB-5164-313A9CDD524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63345" y="3088480"/>
                <a:ext cx="1342080" cy="13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1487EE6-CBFB-7089-7010-62BF7919AB01}"/>
                  </a:ext>
                </a:extLst>
              </p14:cNvPr>
              <p14:cNvContentPartPr/>
              <p14:nvPr/>
            </p14:nvContentPartPr>
            <p14:xfrm>
              <a:off x="1851289" y="3066545"/>
              <a:ext cx="1334064" cy="1685985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1487EE6-CBFB-7089-7010-62BF7919AB0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33290" y="3048544"/>
                <a:ext cx="1369701" cy="17216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058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9807-3F7C-4E44-B08C-98F75F8F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 err="1"/>
              <a:t>Position_</a:t>
            </a:r>
            <a:r>
              <a:rPr lang="en-US" dirty="0" err="1">
                <a:solidFill>
                  <a:srgbClr val="7030A0"/>
                </a:solidFill>
              </a:rPr>
              <a:t>CENTER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F4526E-74B4-4A0F-A4FA-808A9D498CDD}"/>
              </a:ext>
            </a:extLst>
          </p:cNvPr>
          <p:cNvSpPr txBox="1"/>
          <p:nvPr/>
        </p:nvSpPr>
        <p:spPr>
          <a:xfrm>
            <a:off x="2428503" y="50906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A59C67-C323-4A52-B17E-1936AE12807E}"/>
              </a:ext>
            </a:extLst>
          </p:cNvPr>
          <p:cNvSpPr txBox="1"/>
          <p:nvPr/>
        </p:nvSpPr>
        <p:spPr>
          <a:xfrm>
            <a:off x="6124276" y="5166261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8AAD32-E95B-4288-B231-FC992CEAC33A}"/>
              </a:ext>
            </a:extLst>
          </p:cNvPr>
          <p:cNvSpPr txBox="1"/>
          <p:nvPr/>
        </p:nvSpPr>
        <p:spPr>
          <a:xfrm>
            <a:off x="10303676" y="50906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0A06423-D75E-7E1D-190D-2945C99E8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77" y="1911982"/>
            <a:ext cx="4045381" cy="3034036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94ED9BF5-2267-0765-BF6D-9A9AB2195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873" y="1998209"/>
            <a:ext cx="3924830" cy="2943623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BDEFEB4-6802-3A74-03B8-3BF074E2C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534" y="1998209"/>
            <a:ext cx="3924830" cy="29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6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9807-3F7C-4E44-B08C-98F75F8F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 err="1"/>
              <a:t>Position_</a:t>
            </a:r>
            <a:r>
              <a:rPr lang="en-US" dirty="0" err="1">
                <a:solidFill>
                  <a:srgbClr val="FF0000"/>
                </a:solidFill>
              </a:rPr>
              <a:t>UP</a:t>
            </a:r>
            <a:r>
              <a:rPr lang="en-US" dirty="0">
                <a:solidFill>
                  <a:srgbClr val="FF0000"/>
                </a:solidFill>
              </a:rPr>
              <a:t> (Top Area)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F1E812B-A6AA-4C76-84E6-2A20FF9F6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04" y="1992724"/>
            <a:ext cx="4033084" cy="3024813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E46BD50D-CD29-4BEA-A08A-DED074077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316" y="2018133"/>
            <a:ext cx="4033084" cy="3024813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2F6D2F84-F1B3-4843-BBB7-5A06E6DC8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916" y="2018133"/>
            <a:ext cx="4033084" cy="30248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F4526E-74B4-4A0F-A4FA-808A9D498CDD}"/>
              </a:ext>
            </a:extLst>
          </p:cNvPr>
          <p:cNvSpPr txBox="1"/>
          <p:nvPr/>
        </p:nvSpPr>
        <p:spPr>
          <a:xfrm>
            <a:off x="2428503" y="50906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A59C67-C323-4A52-B17E-1936AE12807E}"/>
              </a:ext>
            </a:extLst>
          </p:cNvPr>
          <p:cNvSpPr txBox="1"/>
          <p:nvPr/>
        </p:nvSpPr>
        <p:spPr>
          <a:xfrm>
            <a:off x="6124276" y="5166261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8AAD32-E95B-4288-B231-FC992CEAC33A}"/>
              </a:ext>
            </a:extLst>
          </p:cNvPr>
          <p:cNvSpPr txBox="1"/>
          <p:nvPr/>
        </p:nvSpPr>
        <p:spPr>
          <a:xfrm>
            <a:off x="10303676" y="50906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7C18B7-7D9B-1F3B-50C8-30F5D03A1805}"/>
              </a:ext>
            </a:extLst>
          </p:cNvPr>
          <p:cNvSpPr txBox="1"/>
          <p:nvPr/>
        </p:nvSpPr>
        <p:spPr>
          <a:xfrm>
            <a:off x="1333502" y="6063734"/>
            <a:ext cx="692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UP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v.s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CENTER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MFCC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difference_distance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= 27056.263871192932</a:t>
            </a:r>
          </a:p>
        </p:txBody>
      </p:sp>
    </p:spTree>
    <p:extLst>
      <p:ext uri="{BB962C8B-B14F-4D97-AF65-F5344CB8AC3E}">
        <p14:creationId xmlns:p14="http://schemas.microsoft.com/office/powerpoint/2010/main" val="186873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9807-3F7C-4E44-B08C-98F75F8F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 err="1"/>
              <a:t>Position_</a:t>
            </a:r>
            <a:r>
              <a:rPr lang="en-US" dirty="0" err="1">
                <a:solidFill>
                  <a:schemeClr val="accent2"/>
                </a:solidFill>
              </a:rPr>
              <a:t>D</a:t>
            </a:r>
            <a:r>
              <a:rPr lang="en-US" altLang="zh-CN" dirty="0" err="1">
                <a:solidFill>
                  <a:schemeClr val="accent2"/>
                </a:solidFill>
              </a:rPr>
              <a:t>OWN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F4526E-74B4-4A0F-A4FA-808A9D498CDD}"/>
              </a:ext>
            </a:extLst>
          </p:cNvPr>
          <p:cNvSpPr txBox="1"/>
          <p:nvPr/>
        </p:nvSpPr>
        <p:spPr>
          <a:xfrm>
            <a:off x="2428503" y="50906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A59C67-C323-4A52-B17E-1936AE12807E}"/>
              </a:ext>
            </a:extLst>
          </p:cNvPr>
          <p:cNvSpPr txBox="1"/>
          <p:nvPr/>
        </p:nvSpPr>
        <p:spPr>
          <a:xfrm>
            <a:off x="6124276" y="5166261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8AAD32-E95B-4288-B231-FC992CEAC33A}"/>
              </a:ext>
            </a:extLst>
          </p:cNvPr>
          <p:cNvSpPr txBox="1"/>
          <p:nvPr/>
        </p:nvSpPr>
        <p:spPr>
          <a:xfrm>
            <a:off x="10303676" y="50906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9E7D431-AD8B-45FB-A1D4-C05E67699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16" y="2012306"/>
            <a:ext cx="3777574" cy="2833181"/>
          </a:xfrm>
          <a:prstGeom prst="rect">
            <a:avLst/>
          </a:prstGeom>
        </p:spPr>
      </p:pic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E70E226B-08A6-DE33-EB65-5842881FE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019" y="1986110"/>
            <a:ext cx="3847706" cy="288578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536AB6B6-EEFE-A250-7713-B6F3433E0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306" y="2036161"/>
            <a:ext cx="3713961" cy="27854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A3C349-4799-B52C-8DE9-5C79606C77C3}"/>
              </a:ext>
            </a:extLst>
          </p:cNvPr>
          <p:cNvSpPr txBox="1"/>
          <p:nvPr/>
        </p:nvSpPr>
        <p:spPr>
          <a:xfrm>
            <a:off x="1333502" y="6063734"/>
            <a:ext cx="728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DOWN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v.s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CENTER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MFCC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difference_distance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= 23289.378344535828</a:t>
            </a:r>
          </a:p>
        </p:txBody>
      </p:sp>
    </p:spTree>
    <p:extLst>
      <p:ext uri="{BB962C8B-B14F-4D97-AF65-F5344CB8AC3E}">
        <p14:creationId xmlns:p14="http://schemas.microsoft.com/office/powerpoint/2010/main" val="15037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9807-3F7C-4E44-B08C-98F75F8F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 err="1"/>
              <a:t>Position_</a:t>
            </a:r>
            <a:r>
              <a:rPr lang="en-US" altLang="zh-CN" dirty="0" err="1">
                <a:solidFill>
                  <a:srgbClr val="FFFF00"/>
                </a:solidFill>
              </a:rPr>
              <a:t>LEFT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F4526E-74B4-4A0F-A4FA-808A9D498CDD}"/>
              </a:ext>
            </a:extLst>
          </p:cNvPr>
          <p:cNvSpPr txBox="1"/>
          <p:nvPr/>
        </p:nvSpPr>
        <p:spPr>
          <a:xfrm>
            <a:off x="2428503" y="50906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A59C67-C323-4A52-B17E-1936AE12807E}"/>
              </a:ext>
            </a:extLst>
          </p:cNvPr>
          <p:cNvSpPr txBox="1"/>
          <p:nvPr/>
        </p:nvSpPr>
        <p:spPr>
          <a:xfrm>
            <a:off x="6124276" y="5166261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8AAD32-E95B-4288-B231-FC992CEAC33A}"/>
              </a:ext>
            </a:extLst>
          </p:cNvPr>
          <p:cNvSpPr txBox="1"/>
          <p:nvPr/>
        </p:nvSpPr>
        <p:spPr>
          <a:xfrm>
            <a:off x="10303676" y="50906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012E0D0-8896-2FBD-5FD3-570A235D0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44" y="1947591"/>
            <a:ext cx="3950424" cy="2962818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FBC0189-A1B4-DFEB-4D98-7FAF8870B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719" y="1964781"/>
            <a:ext cx="3950425" cy="2962819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4B69C03-E4EF-F2B3-081C-1E7A87F19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290" y="1936875"/>
            <a:ext cx="3987633" cy="29907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C077E-8681-7AB8-70C9-EF7FCC0D90AF}"/>
              </a:ext>
            </a:extLst>
          </p:cNvPr>
          <p:cNvSpPr txBox="1"/>
          <p:nvPr/>
        </p:nvSpPr>
        <p:spPr>
          <a:xfrm>
            <a:off x="1333502" y="6063734"/>
            <a:ext cx="714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LEFT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v.s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CENTER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MFCC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difference_distance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= 22497.668041229248</a:t>
            </a:r>
          </a:p>
        </p:txBody>
      </p:sp>
    </p:spTree>
    <p:extLst>
      <p:ext uri="{BB962C8B-B14F-4D97-AF65-F5344CB8AC3E}">
        <p14:creationId xmlns:p14="http://schemas.microsoft.com/office/powerpoint/2010/main" val="196622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9807-3F7C-4E44-B08C-98F75F8F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 err="1"/>
              <a:t>Position_</a:t>
            </a:r>
            <a:r>
              <a:rPr lang="en-US" dirty="0" err="1">
                <a:solidFill>
                  <a:srgbClr val="FFC000"/>
                </a:solidFill>
              </a:rPr>
              <a:t>RIGHT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F4526E-74B4-4A0F-A4FA-808A9D498CDD}"/>
              </a:ext>
            </a:extLst>
          </p:cNvPr>
          <p:cNvSpPr txBox="1"/>
          <p:nvPr/>
        </p:nvSpPr>
        <p:spPr>
          <a:xfrm>
            <a:off x="2428503" y="50906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A59C67-C323-4A52-B17E-1936AE12807E}"/>
              </a:ext>
            </a:extLst>
          </p:cNvPr>
          <p:cNvSpPr txBox="1"/>
          <p:nvPr/>
        </p:nvSpPr>
        <p:spPr>
          <a:xfrm>
            <a:off x="6124276" y="5090606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8AAD32-E95B-4288-B231-FC992CEAC33A}"/>
              </a:ext>
            </a:extLst>
          </p:cNvPr>
          <p:cNvSpPr txBox="1"/>
          <p:nvPr/>
        </p:nvSpPr>
        <p:spPr>
          <a:xfrm>
            <a:off x="10303676" y="50906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E9AAC9D-6EB9-D95C-73B1-2889CD81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60" y="1955349"/>
            <a:ext cx="3809061" cy="2856796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66E6AD17-E406-6F4F-A131-34468BDD1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699" y="1955349"/>
            <a:ext cx="3863907" cy="2897931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3C6D228-45CE-BB4D-1802-590F42AA3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320" y="1955349"/>
            <a:ext cx="3929732" cy="29472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B4AE10-6C9C-14F4-6769-E8FE43178C5A}"/>
              </a:ext>
            </a:extLst>
          </p:cNvPr>
          <p:cNvSpPr txBox="1"/>
          <p:nvPr/>
        </p:nvSpPr>
        <p:spPr>
          <a:xfrm>
            <a:off x="1333502" y="6063734"/>
            <a:ext cx="728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RIGHT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v.s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CENTER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MFCC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difference_distance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= 27057.736876010895</a:t>
            </a:r>
          </a:p>
        </p:txBody>
      </p:sp>
    </p:spTree>
    <p:extLst>
      <p:ext uri="{BB962C8B-B14F-4D97-AF65-F5344CB8AC3E}">
        <p14:creationId xmlns:p14="http://schemas.microsoft.com/office/powerpoint/2010/main" val="123435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BAC6DE1-FA89-971C-18F1-C8DAFC496E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5156925"/>
              </p:ext>
            </p:extLst>
          </p:nvPr>
        </p:nvGraphicFramePr>
        <p:xfrm>
          <a:off x="1894541" y="729129"/>
          <a:ext cx="8366684" cy="213513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85464">
                  <a:extLst>
                    <a:ext uri="{9D8B030D-6E8A-4147-A177-3AD203B41FA5}">
                      <a16:colId xmlns:a16="http://schemas.microsoft.com/office/drawing/2014/main" val="1686993085"/>
                    </a:ext>
                  </a:extLst>
                </a:gridCol>
                <a:gridCol w="1456244">
                  <a:extLst>
                    <a:ext uri="{9D8B030D-6E8A-4147-A177-3AD203B41FA5}">
                      <a16:colId xmlns:a16="http://schemas.microsoft.com/office/drawing/2014/main" val="885639182"/>
                    </a:ext>
                  </a:extLst>
                </a:gridCol>
                <a:gridCol w="1456244">
                  <a:extLst>
                    <a:ext uri="{9D8B030D-6E8A-4147-A177-3AD203B41FA5}">
                      <a16:colId xmlns:a16="http://schemas.microsoft.com/office/drawing/2014/main" val="2857725247"/>
                    </a:ext>
                  </a:extLst>
                </a:gridCol>
                <a:gridCol w="1456244">
                  <a:extLst>
                    <a:ext uri="{9D8B030D-6E8A-4147-A177-3AD203B41FA5}">
                      <a16:colId xmlns:a16="http://schemas.microsoft.com/office/drawing/2014/main" val="1072896336"/>
                    </a:ext>
                  </a:extLst>
                </a:gridCol>
                <a:gridCol w="1456244">
                  <a:extLst>
                    <a:ext uri="{9D8B030D-6E8A-4147-A177-3AD203B41FA5}">
                      <a16:colId xmlns:a16="http://schemas.microsoft.com/office/drawing/2014/main" val="694417194"/>
                    </a:ext>
                  </a:extLst>
                </a:gridCol>
                <a:gridCol w="1456244">
                  <a:extLst>
                    <a:ext uri="{9D8B030D-6E8A-4147-A177-3AD203B41FA5}">
                      <a16:colId xmlns:a16="http://schemas.microsoft.com/office/drawing/2014/main" val="484184938"/>
                    </a:ext>
                  </a:extLst>
                </a:gridCol>
              </a:tblGrid>
              <a:tr h="320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MFCCs</a:t>
                      </a:r>
                      <a:endParaRPr lang="en-US" sz="2600" b="0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CENTER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UP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DOWN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LEFT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RIGHT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extLst>
                  <a:ext uri="{0D108BD9-81ED-4DB2-BD59-A6C34878D82A}">
                    <a16:rowId xmlns:a16="http://schemas.microsoft.com/office/drawing/2014/main" val="1223882693"/>
                  </a:ext>
                </a:extLst>
              </a:tr>
              <a:tr h="3443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CENTER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27056.26387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23289.37834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22497.66804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27057.73688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extLst>
                  <a:ext uri="{0D108BD9-81ED-4DB2-BD59-A6C34878D82A}">
                    <a16:rowId xmlns:a16="http://schemas.microsoft.com/office/drawing/2014/main" val="3777561220"/>
                  </a:ext>
                </a:extLst>
              </a:tr>
              <a:tr h="3443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UP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27056.26387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24660.78337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25434.17214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27507.6494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extLst>
                  <a:ext uri="{0D108BD9-81ED-4DB2-BD59-A6C34878D82A}">
                    <a16:rowId xmlns:a16="http://schemas.microsoft.com/office/drawing/2014/main" val="64912672"/>
                  </a:ext>
                </a:extLst>
              </a:tr>
              <a:tr h="3443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DOWN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23289.37834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24660.78337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22772.87098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24602.96932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extLst>
                  <a:ext uri="{0D108BD9-81ED-4DB2-BD59-A6C34878D82A}">
                    <a16:rowId xmlns:a16="http://schemas.microsoft.com/office/drawing/2014/main" val="960058213"/>
                  </a:ext>
                </a:extLst>
              </a:tr>
              <a:tr h="3443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LEFT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22497.66804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25434.17214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22772.87098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26297.5055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extLst>
                  <a:ext uri="{0D108BD9-81ED-4DB2-BD59-A6C34878D82A}">
                    <a16:rowId xmlns:a16="http://schemas.microsoft.com/office/drawing/2014/main" val="2447854211"/>
                  </a:ext>
                </a:extLst>
              </a:tr>
              <a:tr h="3443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RIGHT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27057.73688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27507.6494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24602.96932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26297.5055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46" marR="16946" marT="16946" marB="0" anchor="b"/>
                </a:tc>
                <a:extLst>
                  <a:ext uri="{0D108BD9-81ED-4DB2-BD59-A6C34878D82A}">
                    <a16:rowId xmlns:a16="http://schemas.microsoft.com/office/drawing/2014/main" val="3619804537"/>
                  </a:ext>
                </a:extLst>
              </a:tr>
            </a:tbl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C7A5998-96CF-DA84-929C-030D3CD6AC6C}"/>
              </a:ext>
            </a:extLst>
          </p:cNvPr>
          <p:cNvGraphicFramePr>
            <a:graphicFrameLocks/>
          </p:cNvGraphicFramePr>
          <p:nvPr/>
        </p:nvGraphicFramePr>
        <p:xfrm>
          <a:off x="1820531" y="2888974"/>
          <a:ext cx="8479920" cy="3969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89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E6A8A-C206-4979-9FB6-643E6F253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65176"/>
            <a:ext cx="11176000" cy="1069848"/>
          </a:xfrm>
        </p:spPr>
        <p:txBody>
          <a:bodyPr vert="horz" anchor="ctr">
            <a:normAutofit/>
          </a:bodyPr>
          <a:lstStyle/>
          <a:p>
            <a:r>
              <a:rPr kumimoji="0" lang="en-US" b="0" i="0" kern="1200" cap="none" baseline="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Project Report (05/03/2022)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E9AB3E2-76A3-87D7-82BE-13AA7636C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45836" y="1335024"/>
            <a:ext cx="5388864" cy="457200"/>
          </a:xfrm>
        </p:spPr>
        <p:txBody>
          <a:bodyPr/>
          <a:lstStyle/>
          <a:p>
            <a:r>
              <a:rPr lang="en-US" dirty="0"/>
              <a:t>Vibration Part Discussion: Limitation &amp; Outlook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119CB-2279-4222-8087-E640942915B2}"/>
              </a:ext>
            </a:extLst>
          </p:cNvPr>
          <p:cNvSpPr txBox="1"/>
          <p:nvPr/>
        </p:nvSpPr>
        <p:spPr>
          <a:xfrm>
            <a:off x="469156" y="1335024"/>
            <a:ext cx="5825980" cy="5257800"/>
          </a:xfrm>
          <a:prstGeom prst="rect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vert="horz" rtlCol="0" anchor="ctr">
            <a:noAutofit/>
          </a:bodyPr>
          <a:lstStyle/>
          <a:p>
            <a:pPr marL="45720">
              <a:lnSpc>
                <a:spcPct val="90000"/>
              </a:lnSpc>
              <a:spcBef>
                <a:spcPts val="300"/>
              </a:spcBef>
              <a:buClr>
                <a:schemeClr val="accent3">
                  <a:lumMod val="75000"/>
                </a:schemeClr>
              </a:buClr>
            </a:pPr>
            <a:r>
              <a:rPr kumimoji="0" lang="en-US" sz="2300" b="1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 think the vibration data captured by motion sensors of the Android Smartwatch may help identify the users in different scenarios such as walking/jogging and enhance the accuracy. </a:t>
            </a:r>
          </a:p>
          <a:p>
            <a:pPr marL="45720">
              <a:lnSpc>
                <a:spcPct val="90000"/>
              </a:lnSpc>
              <a:spcBef>
                <a:spcPts val="300"/>
              </a:spcBef>
              <a:buClr>
                <a:schemeClr val="accent3">
                  <a:lumMod val="75000"/>
                </a:schemeClr>
              </a:buClr>
            </a:pPr>
            <a:endParaRPr kumimoji="0" lang="en-US" sz="2300" b="1" kern="1200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">
              <a:lnSpc>
                <a:spcPct val="90000"/>
              </a:lnSpc>
              <a:spcBef>
                <a:spcPts val="300"/>
              </a:spcBef>
              <a:buClr>
                <a:schemeClr val="accent3">
                  <a:lumMod val="75000"/>
                </a:schemeClr>
              </a:buClr>
            </a:pPr>
            <a:r>
              <a:rPr kumimoji="0" lang="en-US" sz="2300" b="1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Whereas, due to the time limit and the data cleaning hardness, I am not planning to dig out and include this part in the final project report. Instead, I will leave it for future work.</a:t>
            </a:r>
          </a:p>
          <a:p>
            <a:pPr marL="45720">
              <a:lnSpc>
                <a:spcPct val="90000"/>
              </a:lnSpc>
              <a:spcBef>
                <a:spcPts val="300"/>
              </a:spcBef>
              <a:buClr>
                <a:schemeClr val="accent3">
                  <a:lumMod val="75000"/>
                </a:schemeClr>
              </a:buClr>
            </a:pPr>
            <a:endParaRPr lang="en-US" sz="23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1200150" lvl="2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</a:rPr>
              <a:t>Data Gathering (13 Users: 9 Male + 4 Female) </a:t>
            </a:r>
            <a:r>
              <a:rPr lang="ar-AE" sz="1400" dirty="0">
                <a:solidFill>
                  <a:srgbClr val="C00000"/>
                </a:solidFill>
              </a:rPr>
              <a:t>√</a:t>
            </a:r>
            <a:endParaRPr lang="en-US" sz="1400" b="0" i="0" u="none" strike="noStrike" baseline="0" dirty="0">
              <a:solidFill>
                <a:srgbClr val="C00000"/>
              </a:solidFill>
            </a:endParaRPr>
          </a:p>
          <a:p>
            <a:pPr marL="1200150" lvl="2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</a:rPr>
              <a:t>Data Cleaning (Chirp signal division : 104 WAVE files) </a:t>
            </a:r>
            <a:r>
              <a:rPr lang="ar-AE" sz="1400" dirty="0">
                <a:solidFill>
                  <a:srgbClr val="C00000"/>
                </a:solidFill>
              </a:rPr>
              <a:t>√</a:t>
            </a:r>
            <a:endParaRPr lang="en-US" sz="1400" b="0" i="0" u="none" strike="noStrike" baseline="0" dirty="0">
              <a:solidFill>
                <a:srgbClr val="C00000"/>
              </a:solidFill>
            </a:endParaRPr>
          </a:p>
          <a:p>
            <a:pPr marL="1200150" lvl="2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</a:rPr>
              <a:t>Feature Engineering(MFCCs + Spectrogram) </a:t>
            </a:r>
            <a:r>
              <a:rPr lang="ar-AE" sz="1400" dirty="0">
                <a:solidFill>
                  <a:srgbClr val="C00000"/>
                </a:solidFill>
              </a:rPr>
              <a:t>√</a:t>
            </a:r>
            <a:endParaRPr lang="en-US" sz="1400" b="0" i="0" u="none" strike="noStrike" baseline="0" dirty="0">
              <a:solidFill>
                <a:schemeClr val="accent6">
                  <a:lumMod val="50000"/>
                </a:schemeClr>
              </a:solidFill>
            </a:endParaRPr>
          </a:p>
          <a:p>
            <a:pPr marL="1200150" lvl="2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</a:rPr>
              <a:t>Model Selection + Training (Improve the Accuracy) </a:t>
            </a:r>
            <a:r>
              <a:rPr lang="ar-AE" sz="1400" dirty="0">
                <a:solidFill>
                  <a:srgbClr val="C00000"/>
                </a:solidFill>
              </a:rPr>
              <a:t>٭</a:t>
            </a:r>
            <a:endParaRPr lang="en-US" sz="1400" b="0" i="0" u="none" strike="noStrike" baseline="0" dirty="0">
              <a:solidFill>
                <a:srgbClr val="C00000"/>
              </a:solidFill>
            </a:endParaRPr>
          </a:p>
          <a:p>
            <a:pPr marL="1200150" lvl="2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</a:rPr>
              <a:t>Evaluation </a:t>
            </a:r>
            <a:r>
              <a:rPr lang="ar-AE" sz="1400" dirty="0">
                <a:solidFill>
                  <a:srgbClr val="C00000"/>
                </a:solidFill>
              </a:rPr>
              <a:t>٭</a:t>
            </a:r>
            <a:endParaRPr lang="en-US" sz="1400" b="0" i="0" u="none" strike="noStrike" baseline="0" dirty="0">
              <a:solidFill>
                <a:schemeClr val="accent6">
                  <a:lumMod val="50000"/>
                </a:schemeClr>
              </a:solidFill>
            </a:endParaRPr>
          </a:p>
          <a:p>
            <a:pPr marL="1200150" lvl="2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</a:rPr>
              <a:t>Final Report Writing </a:t>
            </a:r>
            <a:r>
              <a:rPr lang="el-GR" sz="1400" b="0" i="0" u="none" strike="noStrike" baseline="0" dirty="0">
                <a:solidFill>
                  <a:srgbClr val="C00000"/>
                </a:solidFill>
              </a:rPr>
              <a:t>Δ</a:t>
            </a:r>
            <a:endParaRPr lang="en-US" sz="1400" dirty="0">
              <a:solidFill>
                <a:srgbClr val="C00000"/>
              </a:solidFill>
            </a:endParaRPr>
          </a:p>
          <a:p>
            <a:pPr marL="45720">
              <a:lnSpc>
                <a:spcPct val="90000"/>
              </a:lnSpc>
              <a:spcBef>
                <a:spcPts val="300"/>
              </a:spcBef>
              <a:buClr>
                <a:schemeClr val="accent3">
                  <a:lumMod val="75000"/>
                </a:schemeClr>
              </a:buClr>
            </a:pPr>
            <a:r>
              <a:rPr kumimoji="0" lang="en-US" sz="2300" b="1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46EA797-B184-1EA1-6DF7-44BC96AAD4BF}"/>
              </a:ext>
            </a:extLst>
          </p:cNvPr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469620637"/>
              </p:ext>
            </p:extLst>
          </p:nvPr>
        </p:nvGraphicFramePr>
        <p:xfrm>
          <a:off x="6689176" y="1792224"/>
          <a:ext cx="5388864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EC8F7146-A09D-47B5-82B8-11976FA6D280}"/>
              </a:ext>
            </a:extLst>
          </p:cNvPr>
          <p:cNvSpPr txBox="1"/>
          <p:nvPr/>
        </p:nvSpPr>
        <p:spPr>
          <a:xfrm>
            <a:off x="508000" y="6396336"/>
            <a:ext cx="5886824" cy="45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" dirty="0">
                <a:effectLst/>
                <a:latin typeface="Palatino Linotype" panose="0204050205050503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The complete. </a:t>
            </a:r>
            <a:r>
              <a:rPr lang="en-US" sz="550" dirty="0" err="1">
                <a:effectLst/>
                <a:latin typeface="Palatino Linotype" panose="0204050205050503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ipynb</a:t>
            </a:r>
            <a:r>
              <a:rPr lang="en-US" sz="550" dirty="0">
                <a:effectLst/>
                <a:latin typeface="Palatino Linotype" panose="0204050205050503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notebook is available on my personal website: </a:t>
            </a:r>
            <a:r>
              <a:rPr lang="en-US" sz="550" u="sng" dirty="0">
                <a:solidFill>
                  <a:srgbClr val="0563C1"/>
                </a:solidFill>
                <a:effectLst/>
                <a:latin typeface="Palatino Linotype" panose="02040502050505030304" pitchFamily="18" charset="0"/>
                <a:ea typeface="DengXian" panose="02010600030101010101" pitchFamily="2" charset="-122"/>
                <a:cs typeface="Times New Roman" panose="02020603050405020304" pitchFamily="18" charset="0"/>
                <a:hlinkClick r:id="rId7"/>
              </a:rPr>
              <a:t>www.yezhengkun.com</a:t>
            </a:r>
            <a:r>
              <a:rPr lang="en-US" sz="550" dirty="0">
                <a:effectLst/>
                <a:latin typeface="Palatino Linotype" panose="0204050205050503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there is a repository on the right top corner named as “SPEECH RECOGNIZER.”</a:t>
            </a:r>
            <a:endParaRPr lang="en-US" sz="55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2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9024"/>
            <a:ext cx="10972800" cy="1066800"/>
          </a:xfrm>
        </p:spPr>
        <p:txBody>
          <a:bodyPr/>
          <a:lstStyle/>
          <a:p>
            <a:r>
              <a:rPr lang="en-US" dirty="0"/>
              <a:t>Android App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95824"/>
            <a:ext cx="6442635" cy="4533152"/>
          </a:xfrm>
        </p:spPr>
        <p:txBody>
          <a:bodyPr/>
          <a:lstStyle/>
          <a:p>
            <a:r>
              <a:rPr lang="en-US" dirty="0"/>
              <a:t>First step was to build up an App tailored to my project that can capture the audio signal and vibration at the same time.</a:t>
            </a:r>
          </a:p>
          <a:p>
            <a:pPr lvl="1"/>
            <a:r>
              <a:rPr lang="en-US" dirty="0"/>
              <a:t>The output format of audios was .WAV with 44.1K HZ sample rate.</a:t>
            </a:r>
          </a:p>
          <a:p>
            <a:pPr lvl="1"/>
            <a:r>
              <a:rPr lang="en-US" dirty="0"/>
              <a:t>The output format of vibration datasets were .CSV files</a:t>
            </a:r>
          </a:p>
          <a:p>
            <a:pPr lvl="2"/>
            <a:r>
              <a:rPr lang="en-US" dirty="0"/>
              <a:t>The vibration datasets were collected from Accelerometer + Gyroscope sensors 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CC8B9B-CC1E-4BE2-8445-9AB7CE807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898" y="693270"/>
            <a:ext cx="4736824" cy="60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F59FB9-1DB6-487C-AA70-26D53945E16F}"/>
              </a:ext>
            </a:extLst>
          </p:cNvPr>
          <p:cNvSpPr txBox="1"/>
          <p:nvPr/>
        </p:nvSpPr>
        <p:spPr>
          <a:xfrm>
            <a:off x="939077" y="6228976"/>
            <a:ext cx="5502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App Available at: https://github.com/yzhengk/Accelerometer_Gyroscope</a:t>
            </a:r>
          </a:p>
        </p:txBody>
      </p:sp>
    </p:spTree>
    <p:extLst>
      <p:ext uri="{BB962C8B-B14F-4D97-AF65-F5344CB8AC3E}">
        <p14:creationId xmlns:p14="http://schemas.microsoft.com/office/powerpoint/2010/main" val="99786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Autofit/>
          </a:bodyPr>
          <a:lstStyle/>
          <a:p>
            <a:r>
              <a:rPr lang="en" dirty="0"/>
              <a:t>REFERENCES</a:t>
            </a:r>
            <a:endParaRPr dirty="0"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1"/>
          </p:nvPr>
        </p:nvSpPr>
        <p:spPr>
          <a:xfrm>
            <a:off x="415600" y="1356967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" sz="900" dirty="0">
                <a:solidFill>
                  <a:srgbClr val="222222"/>
                </a:solidFill>
                <a:highlight>
                  <a:srgbClr val="FFFFFF"/>
                </a:highlight>
              </a:rPr>
              <a:t>[1] Mekruksavanich, Sakorn, and Anuchit Jitpattanakul. 2022. "Deep Residual Network for Smartwatch-Based User Identification through Complex Hand Movements" </a:t>
            </a:r>
            <a:r>
              <a:rPr lang="en" sz="900" i="1" dirty="0">
                <a:solidFill>
                  <a:srgbClr val="222222"/>
                </a:solidFill>
                <a:highlight>
                  <a:srgbClr val="FFFFFF"/>
                </a:highlight>
              </a:rPr>
              <a:t>Sensors</a:t>
            </a:r>
            <a:r>
              <a:rPr lang="en" sz="900" dirty="0">
                <a:solidFill>
                  <a:srgbClr val="222222"/>
                </a:solidFill>
                <a:highlight>
                  <a:srgbClr val="FFFFFF"/>
                </a:highlight>
              </a:rPr>
              <a:t> 22, no. 8: 3094. </a:t>
            </a:r>
            <a:r>
              <a:rPr lang="en" sz="900" u="sng" dirty="0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https://doi.org/10.3390/s22083094</a:t>
            </a:r>
            <a:endParaRPr sz="9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900" dirty="0">
                <a:solidFill>
                  <a:srgbClr val="222222"/>
                </a:solidFill>
                <a:highlight>
                  <a:srgbClr val="FFFFFF"/>
                </a:highlight>
              </a:rPr>
              <a:t>[2] F. Ciuffo and G. M. Weiss, "Smartwatch-based transcription biometrics," 2017 IEEE 8th Annual Ubiquitous Computing, Electronics and Mobile Communication Conference (UEMCON), 2017, pp. 145-149, doi: 10.1109/UEMCON.2017.8249014.</a:t>
            </a:r>
            <a:endParaRPr sz="9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</a:rPr>
              <a:t>[3] A. H. Johnston and G. M. Weiss, "Smartwatch-based biometric gait recognition," </a:t>
            </a:r>
            <a:r>
              <a:rPr lang="en" sz="900" i="1" dirty="0">
                <a:solidFill>
                  <a:srgbClr val="333333"/>
                </a:solidFill>
                <a:highlight>
                  <a:srgbClr val="FFFFFF"/>
                </a:highlight>
              </a:rPr>
              <a:t>2015 IEEE 7th International Conference on Biometrics Theory, Applications and Systems (BTAS)</a:t>
            </a: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</a:rPr>
              <a:t>, 2015, pp. 1-6, doi: 10.1109/BTAS.2015.7358794.</a:t>
            </a:r>
            <a:endParaRPr sz="9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</a:rPr>
              <a:t>[4] X. Yu, Z. Zhou, M. Xu, X. You and X. Li,  "ThumbUp: Identification and Authentication by Smartwatch using Simple Hand Gestures," in 2020 IEEE International Conference on Pervasive Computing and Communications (PerCom), Austin, TX, USA, 2020 pp. 1-10. doi: 10.1109/PerCom45495.2020.9127367</a:t>
            </a:r>
            <a:endParaRPr sz="9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</a:rPr>
              <a:t>[5] Chang, B., Li, Y., Wang, Q. et al. Making a good thing better: enhancing password/PIN-based user authentication with smartwatch. Cybersecur 1, 7 (2018). </a:t>
            </a:r>
            <a:r>
              <a:rPr lang="en" sz="900" u="sng" dirty="0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https://doi.org/10.1186/s42400-018-0009-4</a:t>
            </a:r>
            <a:endParaRPr sz="9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</a:rPr>
              <a:t>[6] Lee, Sunwoo &amp; Choi, Wonsuk &amp; Lee, Dong Hoon. (2021). Usable User Authentication on a Smartwatch using Vibration. 304-319. 10.1145/3460120.3484553. </a:t>
            </a:r>
            <a:endParaRPr sz="9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</a:rPr>
              <a:t>[7] Wang, Z., Shen, C., Chen, Y. (2017). Handwaving Authentication: Unlocking Your Smartwatch Through Handwaving Biometrics. In: , et al. Biometric Recognition. CCBR 2017. Lecture Notes in Computer Science(), vol 10568. Springer, Cham. </a:t>
            </a:r>
            <a:r>
              <a:rPr lang="en" sz="900" u="sng" dirty="0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https://doi.org/10.1007/978-3-319-69923-3_59</a:t>
            </a:r>
            <a:endParaRPr sz="9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</a:rPr>
              <a:t>[8] I. Griswold-Steiner, R. Matovu and A. Serwadda, "Handwriting watcher: A mechanism for smartwatch-driven handwriting authentication," 2017 IEEE International Joint Conference on Biometrics (IJCB), 2017, pp. 216-224, doi: 10.1109/BTAS.2017.8272701.</a:t>
            </a:r>
            <a:endParaRPr sz="9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</a:rPr>
              <a:t>[9] A. Buriro, R. Van Acker, B. Crispo and A. Mahboob, "AirSign: A Gesture-Based Smartwatch User Authentication," 2018 International Carnahan Conference on Security Technology (ICCST), 2018, pp. 1-5, doi: 10.1109/CCST.2018.8585571.</a:t>
            </a:r>
            <a:endParaRPr sz="9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</a:rPr>
              <a:t>[10] Gierad Laput, Robert Xiao, Xiang’Anthony’ Chen, Scott E Hudson, and Chris Harrison. 2014. Skin buttons: cheap, small, low-powered and clickable fixed icon laser projectors. In Proceedings of the 27th annual ACM symposium on User interface software and technology. 389–394.</a:t>
            </a:r>
            <a:endParaRPr sz="9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</a:rPr>
              <a:t>[11] Martin Weigel, Tong Lu, Gilles Bailly, Antti Oulasvirta, Carmel Majidi, and Jürgen Steimle. 2015. Iskin: flexible, stretchable and visually customizable on-body touch sensors for mobile computing. In Proceedings of the 33rd Annual ACM Conference on Human Factors in Computing Systems. 2991–3000.</a:t>
            </a:r>
            <a:endParaRPr sz="9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</a:rPr>
              <a:t>[12] Srinath Sridhar, Anders Markussen, Antti Oulasvirta, Christian Theobalt, and Sebastian Boring. 2017. Watchsense: On-and above-skin input sensing through a wearable depth sensor. In Proceedings of the 2017 CHI Conference on Human Factors in Computing Systems. 3891–3902.</a:t>
            </a:r>
            <a:endParaRPr sz="9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</a:rPr>
              <a:t>[13] Wenqiang Chen, Maoning Guan, Yandao Huang, Lu Wang, Rukhsana Ruby, Wen Hu, and Kaishun Wu. 2018. Vitype: A cost efficient on-body typing system through vibration. In 2018 15th Annual IEEE International Conference on Sensing, Communication, and Networking (SECON). IEEE, 1–9.</a:t>
            </a:r>
            <a:endParaRPr sz="9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</a:rPr>
              <a:t>[14] Maotian Zhang, Qian Dai, Panlong Yang, Jie Xiong, Chang Tian, and Chaocan Xiang. 2018. idial: Enabling a virtual dial plate on the hand back for arounddevice interaction. Proceedings of the ACM on Interactive, Mobile, Wearable and Ubiquitous Technologies 2, 1 (2018), 1–20.</a:t>
            </a:r>
            <a:endParaRPr sz="9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</a:rPr>
              <a:t>[15] Cheng Zhang, AbdelKareem Bedri, Gabriel Reyes, Bailey Bercik, Omer T Inan, Thad E Starner, and Gregory D Abowd. 2016. TapSkin: Recognizing on-skin input for smartwatches. In Proceedings of the 2016 ACM International Conf. on Interactive Surfaces and Spaces. 13–22.</a:t>
            </a:r>
            <a:endParaRPr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70E91-0DEE-419D-A4EC-FB2AEEB7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32" y="667429"/>
            <a:ext cx="9016886" cy="79005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Structure-borne &amp; Air-borne sound Separation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CDF270-EAA3-416A-ACDE-56002E2994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60" y="1403505"/>
            <a:ext cx="3952017" cy="458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4BF04B-4E6C-4949-AA6D-B62AB1AE7981}"/>
              </a:ext>
            </a:extLst>
          </p:cNvPr>
          <p:cNvSpPr txBox="1"/>
          <p:nvPr/>
        </p:nvSpPr>
        <p:spPr>
          <a:xfrm>
            <a:off x="2203113" y="2385688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8E5FD9D-25CF-4080-9515-D3BBE5F0BD75}"/>
                  </a:ext>
                </a:extLst>
              </p14:cNvPr>
              <p14:cNvContentPartPr/>
              <p14:nvPr/>
            </p14:nvContentPartPr>
            <p14:xfrm>
              <a:off x="2376116" y="2763395"/>
              <a:ext cx="123120" cy="149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8E5FD9D-25CF-4080-9515-D3BBE5F0BD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7116" y="2754755"/>
                <a:ext cx="14076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276F15B-629C-41D7-8D08-E58972F74E2C}"/>
                  </a:ext>
                </a:extLst>
              </p14:cNvPr>
              <p14:cNvContentPartPr/>
              <p14:nvPr/>
            </p14:nvContentPartPr>
            <p14:xfrm>
              <a:off x="1522556" y="3351995"/>
              <a:ext cx="219600" cy="808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276F15B-629C-41D7-8D08-E58972F74E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13916" y="3342995"/>
                <a:ext cx="237240" cy="8262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20F2B48-1677-4FAD-94A4-8A0057DFA835}"/>
              </a:ext>
            </a:extLst>
          </p:cNvPr>
          <p:cNvSpPr txBox="1"/>
          <p:nvPr/>
        </p:nvSpPr>
        <p:spPr>
          <a:xfrm>
            <a:off x="517153" y="351100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Speaker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DF0F8AC-F1C8-4442-96C0-07141E625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977" y="1403506"/>
            <a:ext cx="3951871" cy="458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280544-750C-40C7-8CF7-044D61724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4847" y="1398695"/>
            <a:ext cx="3703831" cy="17090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03363C-318E-4228-A366-1C9DAA36010F}"/>
              </a:ext>
            </a:extLst>
          </p:cNvPr>
          <p:cNvSpPr txBox="1"/>
          <p:nvPr/>
        </p:nvSpPr>
        <p:spPr>
          <a:xfrm>
            <a:off x="5335818" y="1532238"/>
            <a:ext cx="228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Tightness Level 1-10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DF13F7-0F8C-4B7F-9D94-70D9BA4CE3A6}"/>
              </a:ext>
            </a:extLst>
          </p:cNvPr>
          <p:cNvGrpSpPr/>
          <p:nvPr/>
        </p:nvGrpSpPr>
        <p:grpSpPr>
          <a:xfrm>
            <a:off x="6193245" y="3861645"/>
            <a:ext cx="1391400" cy="267120"/>
            <a:chOff x="6193245" y="3861645"/>
            <a:chExt cx="1391400" cy="26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068B8C8-8231-4458-87EA-11B17E7FDECD}"/>
                    </a:ext>
                  </a:extLst>
                </p14:cNvPr>
                <p14:cNvContentPartPr/>
                <p14:nvPr/>
              </p14:nvContentPartPr>
              <p14:xfrm>
                <a:off x="6193245" y="3861645"/>
                <a:ext cx="464400" cy="267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068B8C8-8231-4458-87EA-11B17E7FDEC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84245" y="3853005"/>
                  <a:ext cx="48204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2030A3E-1A7A-4762-973B-B8ABAE86FB5E}"/>
                    </a:ext>
                  </a:extLst>
                </p14:cNvPr>
                <p14:cNvContentPartPr/>
                <p14:nvPr/>
              </p14:nvContentPartPr>
              <p14:xfrm>
                <a:off x="6639645" y="3994845"/>
                <a:ext cx="945000" cy="6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2030A3E-1A7A-4762-973B-B8ABAE86FB5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630645" y="3986205"/>
                  <a:ext cx="962640" cy="2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D74ADD0-CA9D-4365-9C4D-E53ED9F5E7C0}"/>
                  </a:ext>
                </a:extLst>
              </p14:cNvPr>
              <p14:cNvContentPartPr/>
              <p14:nvPr/>
            </p14:nvContentPartPr>
            <p14:xfrm>
              <a:off x="7866525" y="3921045"/>
              <a:ext cx="17640" cy="2714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D74ADD0-CA9D-4365-9C4D-E53ED9F5E7C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857885" y="3912045"/>
                <a:ext cx="35280" cy="289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676D0257-740C-4869-AFB1-3AB5D514C186}"/>
              </a:ext>
            </a:extLst>
          </p:cNvPr>
          <p:cNvGrpSpPr/>
          <p:nvPr/>
        </p:nvGrpSpPr>
        <p:grpSpPr>
          <a:xfrm>
            <a:off x="6285765" y="1967325"/>
            <a:ext cx="1252440" cy="304560"/>
            <a:chOff x="6285765" y="1967325"/>
            <a:chExt cx="1252440" cy="30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7656DAF-75EA-4E2F-8A9C-35904A60119C}"/>
                    </a:ext>
                  </a:extLst>
                </p14:cNvPr>
                <p14:cNvContentPartPr/>
                <p14:nvPr/>
              </p14:nvContentPartPr>
              <p14:xfrm>
                <a:off x="6285765" y="1967325"/>
                <a:ext cx="331920" cy="142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7656DAF-75EA-4E2F-8A9C-35904A60119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276765" y="1958685"/>
                  <a:ext cx="3495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05F5DD4-37F3-4B0F-B0EE-BB64441B0811}"/>
                    </a:ext>
                  </a:extLst>
                </p14:cNvPr>
                <p14:cNvContentPartPr/>
                <p14:nvPr/>
              </p14:nvContentPartPr>
              <p14:xfrm>
                <a:off x="6548925" y="2025645"/>
                <a:ext cx="989280" cy="246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05F5DD4-37F3-4B0F-B0EE-BB64441B081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540285" y="2016645"/>
                  <a:ext cx="1006920" cy="26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63E1C39-2516-4A1F-BE34-445B52EBF5AE}"/>
              </a:ext>
            </a:extLst>
          </p:cNvPr>
          <p:cNvGrpSpPr/>
          <p:nvPr/>
        </p:nvGrpSpPr>
        <p:grpSpPr>
          <a:xfrm>
            <a:off x="7685805" y="2141565"/>
            <a:ext cx="298080" cy="312480"/>
            <a:chOff x="7685805" y="2141565"/>
            <a:chExt cx="298080" cy="31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718B76D-AA8A-4173-B24F-2B3A2220AF6A}"/>
                    </a:ext>
                  </a:extLst>
                </p14:cNvPr>
                <p14:cNvContentPartPr/>
                <p14:nvPr/>
              </p14:nvContentPartPr>
              <p14:xfrm>
                <a:off x="7685805" y="2141565"/>
                <a:ext cx="16920" cy="312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718B76D-AA8A-4173-B24F-2B3A2220AF6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676805" y="2132565"/>
                  <a:ext cx="3456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04AC511-4155-4D04-B61D-87C7EBCDFAE7}"/>
                    </a:ext>
                  </a:extLst>
                </p14:cNvPr>
                <p14:cNvContentPartPr/>
                <p14:nvPr/>
              </p14:nvContentPartPr>
              <p14:xfrm>
                <a:off x="7816125" y="2206005"/>
                <a:ext cx="167760" cy="218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04AC511-4155-4D04-B61D-87C7EBCDFAE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07485" y="2197365"/>
                  <a:ext cx="185400" cy="236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7775A9C-3A1B-4E2F-AA10-95BC3198FA18}"/>
              </a:ext>
            </a:extLst>
          </p:cNvPr>
          <p:cNvSpPr txBox="1"/>
          <p:nvPr/>
        </p:nvSpPr>
        <p:spPr>
          <a:xfrm>
            <a:off x="8847438" y="448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17B49930-F6A2-4051-B118-2285B7797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65" cy="36933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Roboto" panose="02000000000000000000" pitchFamily="2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B9AA68-5F2F-4138-8E1B-20C0A7C8DD6C}"/>
              </a:ext>
            </a:extLst>
          </p:cNvPr>
          <p:cNvSpPr txBox="1"/>
          <p:nvPr/>
        </p:nvSpPr>
        <p:spPr>
          <a:xfrm>
            <a:off x="3696582" y="2109092"/>
            <a:ext cx="1719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Diameter =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44 mm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0E1474-C4A3-4271-A1AF-BA0E1AC8D55C}"/>
              </a:ext>
            </a:extLst>
          </p:cNvPr>
          <p:cNvSpPr txBox="1"/>
          <p:nvPr/>
        </p:nvSpPr>
        <p:spPr>
          <a:xfrm>
            <a:off x="3696582" y="2392978"/>
            <a:ext cx="1719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Circumference =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138.23 mm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8FDA5D-13F8-4C2E-8424-167B3DDD3F3A}"/>
              </a:ext>
            </a:extLst>
          </p:cNvPr>
          <p:cNvSpPr txBox="1"/>
          <p:nvPr/>
        </p:nvSpPr>
        <p:spPr>
          <a:xfrm>
            <a:off x="3697193" y="2912435"/>
            <a:ext cx="1719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Structure-borne Distance between Mic and Speaker = </a:t>
            </a:r>
            <a:r>
              <a:rPr lang="en-US" sz="1400" dirty="0">
                <a:solidFill>
                  <a:schemeClr val="accent4"/>
                </a:solidFill>
              </a:rPr>
              <a:t>34.56 mm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74AC9A7-B150-49AD-8D8C-1B1E6783EFB8}"/>
                  </a:ext>
                </a:extLst>
              </p14:cNvPr>
              <p14:cNvContentPartPr/>
              <p14:nvPr/>
            </p14:nvContentPartPr>
            <p14:xfrm>
              <a:off x="1546725" y="2823405"/>
              <a:ext cx="846720" cy="8751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74AC9A7-B150-49AD-8D8C-1B1E6783EFB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492725" y="2715405"/>
                <a:ext cx="954360" cy="10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BEB0429-A098-498A-A385-6208F81DDD46}"/>
                  </a:ext>
                </a:extLst>
              </p14:cNvPr>
              <p14:cNvContentPartPr/>
              <p14:nvPr/>
            </p14:nvContentPartPr>
            <p14:xfrm>
              <a:off x="1597845" y="3647805"/>
              <a:ext cx="66600" cy="1015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BEB0429-A098-498A-A385-6208F81DDD4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589205" y="3638805"/>
                <a:ext cx="8424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40A6468-69F0-49BF-BA18-671AE274C0FD}"/>
                  </a:ext>
                </a:extLst>
              </p14:cNvPr>
              <p14:cNvContentPartPr/>
              <p14:nvPr/>
            </p14:nvContentPartPr>
            <p14:xfrm>
              <a:off x="1630965" y="2897205"/>
              <a:ext cx="812520" cy="793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40A6468-69F0-49BF-BA18-671AE274C0F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621965" y="2888205"/>
                <a:ext cx="830160" cy="811080"/>
              </a:xfrm>
              <a:prstGeom prst="rect">
                <a:avLst/>
              </a:prstGeom>
            </p:spPr>
          </p:pic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8201E3C7-AEB8-4168-860C-EB65827AE1D0}"/>
              </a:ext>
            </a:extLst>
          </p:cNvPr>
          <p:cNvSpPr txBox="1"/>
          <p:nvPr/>
        </p:nvSpPr>
        <p:spPr>
          <a:xfrm>
            <a:off x="3701124" y="3853766"/>
            <a:ext cx="1719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Air-borne Distance between Mic and Speaker = </a:t>
            </a:r>
            <a:r>
              <a:rPr lang="en-US" sz="1400" dirty="0">
                <a:solidFill>
                  <a:srgbClr val="00B0F0"/>
                </a:solidFill>
              </a:rPr>
              <a:t>31.11 mm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7431D2-4CD0-4831-974D-431457B2B87F}"/>
              </a:ext>
            </a:extLst>
          </p:cNvPr>
          <p:cNvSpPr txBox="1"/>
          <p:nvPr/>
        </p:nvSpPr>
        <p:spPr>
          <a:xfrm>
            <a:off x="545116" y="5529395"/>
            <a:ext cx="59346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Speed of Sound (Steel) = 5940 m/s, Arrival Time = 0.3456/5940 = 5.82e-5 s </a:t>
            </a:r>
          </a:p>
          <a:p>
            <a:r>
              <a:rPr lang="en-US" sz="1200" dirty="0">
                <a:solidFill>
                  <a:srgbClr val="00B0F0"/>
                </a:solidFill>
              </a:rPr>
              <a:t>Speed of Sound (Air) = 343.2 m/s, Arrival Time = 0.3111/343.2 = 9.0646853e-4 s</a:t>
            </a:r>
          </a:p>
          <a:p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3BA0B11-C65F-4045-8EBB-7C70EC12C0E1}"/>
                  </a:ext>
                </a:extLst>
              </p14:cNvPr>
              <p14:cNvContentPartPr/>
              <p14:nvPr/>
            </p14:nvContentPartPr>
            <p14:xfrm>
              <a:off x="1547085" y="2848245"/>
              <a:ext cx="776160" cy="7599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3BA0B11-C65F-4045-8EBB-7C70EC12C0E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511445" y="2812245"/>
                <a:ext cx="847800" cy="831600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19B55E7C-1079-4712-857B-93050C8E40DA}"/>
              </a:ext>
            </a:extLst>
          </p:cNvPr>
          <p:cNvSpPr txBox="1"/>
          <p:nvPr/>
        </p:nvSpPr>
        <p:spPr>
          <a:xfrm>
            <a:off x="846644" y="6077148"/>
            <a:ext cx="5934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Arrival Time Difference = 8.4826853e-4 s (0.000848s)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E10FFC8-BA52-4AFD-B8CD-25F86D03238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00942" y="3107765"/>
            <a:ext cx="3703831" cy="288008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60EFCD5-02C7-4D44-8508-30785E67E3EF}"/>
              </a:ext>
            </a:extLst>
          </p:cNvPr>
          <p:cNvSpPr txBox="1"/>
          <p:nvPr/>
        </p:nvSpPr>
        <p:spPr>
          <a:xfrm>
            <a:off x="9519568" y="3343805"/>
            <a:ext cx="18293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Air-borne propagation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D501596-506F-4182-B22B-083822E6790B}"/>
                  </a:ext>
                </a:extLst>
              </p14:cNvPr>
              <p14:cNvContentPartPr/>
              <p14:nvPr/>
            </p14:nvContentPartPr>
            <p14:xfrm>
              <a:off x="9454638" y="3382621"/>
              <a:ext cx="78480" cy="48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D501596-506F-4182-B22B-083822E6790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445638" y="3373621"/>
                <a:ext cx="96120" cy="6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DFC000E6-87D4-45DB-967C-F37D6BD600AA}"/>
              </a:ext>
            </a:extLst>
          </p:cNvPr>
          <p:cNvGrpSpPr/>
          <p:nvPr/>
        </p:nvGrpSpPr>
        <p:grpSpPr>
          <a:xfrm>
            <a:off x="9434838" y="3346261"/>
            <a:ext cx="163800" cy="102600"/>
            <a:chOff x="9434838" y="3346261"/>
            <a:chExt cx="163800" cy="10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F379049-0E94-40F2-96B4-8B65206529F4}"/>
                    </a:ext>
                  </a:extLst>
                </p14:cNvPr>
                <p14:cNvContentPartPr/>
                <p14:nvPr/>
              </p14:nvContentPartPr>
              <p14:xfrm>
                <a:off x="9538158" y="3424381"/>
                <a:ext cx="60480" cy="24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F379049-0E94-40F2-96B4-8B65206529F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529158" y="3415381"/>
                  <a:ext cx="781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4E52286-C436-4869-9349-8920DCE0B65A}"/>
                    </a:ext>
                  </a:extLst>
                </p14:cNvPr>
                <p14:cNvContentPartPr/>
                <p14:nvPr/>
              </p14:nvContentPartPr>
              <p14:xfrm>
                <a:off x="9434838" y="3364261"/>
                <a:ext cx="30240" cy="655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4E52286-C436-4869-9349-8920DCE0B65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425838" y="3355621"/>
                  <a:ext cx="478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3C2A9A1-F01E-413C-A05D-E8DDB264E941}"/>
                    </a:ext>
                  </a:extLst>
                </p14:cNvPr>
                <p14:cNvContentPartPr/>
                <p14:nvPr/>
              </p14:nvContentPartPr>
              <p14:xfrm>
                <a:off x="9448518" y="3346261"/>
                <a:ext cx="41040" cy="6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3C2A9A1-F01E-413C-A05D-E8DDB264E94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439518" y="3337621"/>
                  <a:ext cx="58680" cy="2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C67F43EB-2EBF-49D7-8D7D-B5F847E12EA2}"/>
                  </a:ext>
                </a:extLst>
              </p14:cNvPr>
              <p14:cNvContentPartPr/>
              <p14:nvPr/>
            </p14:nvContentPartPr>
            <p14:xfrm>
              <a:off x="9178158" y="3884461"/>
              <a:ext cx="87120" cy="82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C67F43EB-2EBF-49D7-8D7D-B5F847E12EA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169518" y="3875461"/>
                <a:ext cx="10476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6565E76-24E7-4763-A1E3-9CA2198D8048}"/>
                  </a:ext>
                </a:extLst>
              </p14:cNvPr>
              <p14:cNvContentPartPr/>
              <p14:nvPr/>
            </p14:nvContentPartPr>
            <p14:xfrm>
              <a:off x="9197598" y="3902101"/>
              <a:ext cx="352440" cy="248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6565E76-24E7-4763-A1E3-9CA2198D804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188598" y="3893101"/>
                <a:ext cx="370080" cy="42480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B69D3840-487A-48BB-9720-276EDB775920}"/>
              </a:ext>
            </a:extLst>
          </p:cNvPr>
          <p:cNvSpPr txBox="1"/>
          <p:nvPr/>
        </p:nvSpPr>
        <p:spPr>
          <a:xfrm>
            <a:off x="9533118" y="3778990"/>
            <a:ext cx="18293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Structure-borne propagation</a:t>
            </a:r>
          </a:p>
        </p:txBody>
      </p:sp>
    </p:spTree>
    <p:extLst>
      <p:ext uri="{BB962C8B-B14F-4D97-AF65-F5344CB8AC3E}">
        <p14:creationId xmlns:p14="http://schemas.microsoft.com/office/powerpoint/2010/main" val="186375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E9EF2-D98C-4895-8336-169EFFC84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5788"/>
            <a:ext cx="10972800" cy="1066800"/>
          </a:xfrm>
        </p:spPr>
        <p:txBody>
          <a:bodyPr/>
          <a:lstStyle/>
          <a:p>
            <a:r>
              <a:rPr lang="en-US" dirty="0"/>
              <a:t>Self Designed Chirp Signal &amp; Gestures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3BB271-0AF8-49BE-A70F-96235F133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52589"/>
            <a:ext cx="8725648" cy="3780023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10-chirp sequence:</a:t>
            </a:r>
          </a:p>
          <a:p>
            <a:pPr lvl="1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Sampling frequency 16kHz (highest possible on smartwatch)</a:t>
            </a:r>
          </a:p>
          <a:p>
            <a:pPr lvl="1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Individual chirp signal sweeping from 50Hz-8kHz (based on Nyquist Theorem)</a:t>
            </a:r>
          </a:p>
          <a:p>
            <a:pPr lvl="1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Chirp signal duration 125ms</a:t>
            </a:r>
          </a:p>
          <a:p>
            <a:pPr lvl="2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Signal will contain airborne and structure-borne sound</a:t>
            </a:r>
          </a:p>
          <a:p>
            <a:pPr lvl="1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10 chirps played during single transmission</a:t>
            </a:r>
          </a:p>
          <a:p>
            <a:pPr marL="411480" lvl="1" indent="0">
              <a:buNone/>
            </a:pP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Gestures: Press on Surface (One Finger)/ Press two sides (Cover the Speaker)</a:t>
            </a:r>
          </a:p>
          <a:p>
            <a:pPr marL="109728" indent="0">
              <a:buNone/>
            </a:pP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Structure-borne and Airborne sound separation</a:t>
            </a:r>
          </a:p>
          <a:p>
            <a:pPr lvl="1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Separation dependent on time difference of arrival</a:t>
            </a:r>
          </a:p>
          <a:p>
            <a:pPr lvl="2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Acoustic signal propagation faster in solid material than air</a:t>
            </a:r>
          </a:p>
          <a:p>
            <a:pPr lvl="1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Based on previous calculations, less than 1ms of structure-borne sound can be measured before mixed with airborne sound due to short distance</a:t>
            </a:r>
          </a:p>
          <a:p>
            <a:pPr lvl="1"/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zh-CN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current analysis will not distinguish between structure-borne and airborne sound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C32ABA-F76E-4717-B30C-68EEC9CCC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378" y="677700"/>
            <a:ext cx="2965622" cy="1614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D878DC-215E-42B4-8EFE-F3E7ADEE5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226" y="5332828"/>
            <a:ext cx="2687641" cy="1476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258DDB-A8B5-4ABB-ADD0-91F09CD34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938" y="5332828"/>
            <a:ext cx="2698964" cy="1476062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3C6FA336-38CC-4A3D-96EE-1AEBE25E8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973" y="5201157"/>
            <a:ext cx="4686498" cy="165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85AE8825-1088-43A1-9F54-F8E3A69E2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687" y="2384545"/>
            <a:ext cx="2514930" cy="189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7AD972-6AF5-4BC6-B48A-664D6D00E5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6973" y="2384545"/>
            <a:ext cx="1312310" cy="174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9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25B5E1-0586-4082-9528-379C006F6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10" y="1371600"/>
            <a:ext cx="3621186" cy="231895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492845-46AF-481C-8DAD-E9A19A67A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610" y="3999468"/>
            <a:ext cx="3476368" cy="2324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EC5EA3-FC36-4586-846F-11E358840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750" y="1220172"/>
            <a:ext cx="3089973" cy="2470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5B6463-F263-421F-B1BB-6EE540D7E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237" y="1301076"/>
            <a:ext cx="2756262" cy="2308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3945DB-0FD0-4DCF-B27C-8AABC154B11B}"/>
              </a:ext>
            </a:extLst>
          </p:cNvPr>
          <p:cNvSpPr txBox="1"/>
          <p:nvPr/>
        </p:nvSpPr>
        <p:spPr>
          <a:xfrm>
            <a:off x="10473374" y="1708616"/>
            <a:ext cx="15467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Both 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K-NN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 classifier and Neural Network can achieve </a:t>
            </a:r>
            <a:r>
              <a:rPr lang="en-US" sz="1500" dirty="0">
                <a:solidFill>
                  <a:schemeClr val="accent5"/>
                </a:solidFill>
              </a:rPr>
              <a:t>77.8% 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accuracy by far</a:t>
            </a:r>
            <a:endParaRPr lang="en-US" sz="15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AD9EAC-495E-4C64-B4A4-3F75517AC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751" y="3854000"/>
            <a:ext cx="3197066" cy="2555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567C8C-1E9D-4B01-BC8F-69666736C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5078" y="3990594"/>
            <a:ext cx="2771103" cy="23210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2D98CE-4411-49C9-9DE0-D9DBA438050C}"/>
              </a:ext>
            </a:extLst>
          </p:cNvPr>
          <p:cNvSpPr txBox="1"/>
          <p:nvPr/>
        </p:nvSpPr>
        <p:spPr>
          <a:xfrm>
            <a:off x="10473374" y="4410720"/>
            <a:ext cx="1546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K-NN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 classifier can achieve </a:t>
            </a:r>
            <a:r>
              <a:rPr lang="en-US" sz="1500" dirty="0">
                <a:solidFill>
                  <a:schemeClr val="accent5"/>
                </a:solidFill>
              </a:rPr>
              <a:t>77.8% 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accuracy by now</a:t>
            </a:r>
            <a:endParaRPr lang="en-US" sz="15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9E30507-AAB2-420F-AF44-BCCF7F413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84" y="223076"/>
            <a:ext cx="10972800" cy="1066800"/>
          </a:xfrm>
        </p:spPr>
        <p:txBody>
          <a:bodyPr vert="horz" anchor="ctr">
            <a:normAutofit/>
          </a:bodyPr>
          <a:lstStyle/>
          <a:p>
            <a:r>
              <a:rPr kumimoji="0" lang="en-US" kern="1200" dirty="0">
                <a:latin typeface="+mj-lt"/>
                <a:ea typeface="+mj-ea"/>
                <a:cs typeface="+mj-cs"/>
              </a:rPr>
              <a:t>Feature 1: Spectrogram</a:t>
            </a:r>
          </a:p>
        </p:txBody>
      </p:sp>
    </p:spTree>
    <p:extLst>
      <p:ext uri="{BB962C8B-B14F-4D97-AF65-F5344CB8AC3E}">
        <p14:creationId xmlns:p14="http://schemas.microsoft.com/office/powerpoint/2010/main" val="14016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548A6-33F4-440F-BDBE-D321008E7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20203"/>
            <a:ext cx="11463338" cy="4325112"/>
          </a:xfrm>
        </p:spPr>
        <p:txBody>
          <a:bodyPr/>
          <a:lstStyle/>
          <a:p>
            <a:r>
              <a:rPr lang="en-US" dirty="0"/>
              <a:t>In sound processing, the </a:t>
            </a:r>
            <a:r>
              <a:rPr lang="en-US" dirty="0" err="1"/>
              <a:t>mel</a:t>
            </a:r>
            <a:r>
              <a:rPr lang="en-US" dirty="0"/>
              <a:t>-frequency </a:t>
            </a:r>
            <a:r>
              <a:rPr lang="en-US" dirty="0" err="1"/>
              <a:t>cepstrum</a:t>
            </a:r>
            <a:r>
              <a:rPr lang="en-US" dirty="0"/>
              <a:t> is a representation of the short-term power spectrum of a sound</a:t>
            </a:r>
          </a:p>
          <a:p>
            <a:r>
              <a:rPr lang="en-US" dirty="0"/>
              <a:t>Mel-frequency cepstral coefficients are coefficients that collectively make up an MFC.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3B7A0B-8774-40B4-BC1B-83F95524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4482"/>
            <a:ext cx="10972800" cy="1066800"/>
          </a:xfrm>
        </p:spPr>
        <p:txBody>
          <a:bodyPr vert="horz" anchor="ctr">
            <a:normAutofit/>
          </a:bodyPr>
          <a:lstStyle/>
          <a:p>
            <a:r>
              <a:rPr kumimoji="0" lang="en-US" kern="1200" dirty="0">
                <a:latin typeface="+mj-lt"/>
                <a:ea typeface="+mj-ea"/>
                <a:cs typeface="+mj-cs"/>
              </a:rPr>
              <a:t>Feature 2: MFCC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522ADC-DDA5-49B1-85BE-5E1F674E0F75}"/>
              </a:ext>
            </a:extLst>
          </p:cNvPr>
          <p:cNvSpPr txBox="1">
            <a:spLocks/>
          </p:cNvSpPr>
          <p:nvPr/>
        </p:nvSpPr>
        <p:spPr>
          <a:xfrm>
            <a:off x="609600" y="3212219"/>
            <a:ext cx="10644188" cy="295036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>
                  <a:lumMod val="75000"/>
                </a:schemeClr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the city block distance (also referred to as Manhattan distance) to measure the distance between MFCC features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Reference: Jian Liu, Yan Wang, </a:t>
            </a:r>
            <a:r>
              <a:rPr lang="en-US" sz="1200" dirty="0" err="1">
                <a:solidFill>
                  <a:schemeClr val="tx1"/>
                </a:solidFill>
              </a:rPr>
              <a:t>Gorkem</a:t>
            </a:r>
            <a:r>
              <a:rPr lang="en-US" sz="1200" dirty="0">
                <a:solidFill>
                  <a:schemeClr val="tx1"/>
                </a:solidFill>
              </a:rPr>
              <a:t> Kar, Yingying Chen, </a:t>
            </a:r>
            <a:r>
              <a:rPr lang="en-US" sz="1200" dirty="0" err="1">
                <a:solidFill>
                  <a:schemeClr val="tx1"/>
                </a:solidFill>
              </a:rPr>
              <a:t>Jie</a:t>
            </a:r>
            <a:r>
              <a:rPr lang="en-US" sz="1200" dirty="0">
                <a:solidFill>
                  <a:schemeClr val="tx1"/>
                </a:solidFill>
              </a:rPr>
              <a:t> Yang, and Marco </a:t>
            </a:r>
            <a:r>
              <a:rPr lang="en-US" sz="1200" dirty="0" err="1">
                <a:solidFill>
                  <a:schemeClr val="tx1"/>
                </a:solidFill>
              </a:rPr>
              <a:t>Gruteser</a:t>
            </a:r>
            <a:r>
              <a:rPr lang="en-US" sz="1200" dirty="0">
                <a:solidFill>
                  <a:schemeClr val="tx1"/>
                </a:solidFill>
              </a:rPr>
              <a:t>. 2015.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Snooping Keystrokes with mm-level Audio Ranging on a Single Phone. </a:t>
            </a:r>
            <a:r>
              <a:rPr lang="en-US" sz="1200" dirty="0">
                <a:solidFill>
                  <a:schemeClr val="tx1"/>
                </a:solidFill>
              </a:rPr>
              <a:t>In Proceedings of the 21st Annual International Conference on Mobile Computing and Networking (</a:t>
            </a:r>
            <a:r>
              <a:rPr lang="en-US" sz="1200" dirty="0" err="1">
                <a:solidFill>
                  <a:schemeClr val="tx1"/>
                </a:solidFill>
              </a:rPr>
              <a:t>MobiCom</a:t>
            </a:r>
            <a:r>
              <a:rPr lang="en-US" sz="1200" dirty="0">
                <a:solidFill>
                  <a:schemeClr val="tx1"/>
                </a:solidFill>
              </a:rPr>
              <a:t> '15). Association for Computing Machinery, New York, NY, USA, 142–154. </a:t>
            </a:r>
            <a:r>
              <a:rPr lang="en-US" sz="1200" dirty="0" err="1">
                <a:solidFill>
                  <a:schemeClr val="tx1"/>
                </a:solidFill>
              </a:rPr>
              <a:t>DOI:https</a:t>
            </a:r>
            <a:r>
              <a:rPr lang="en-US" sz="1200" dirty="0">
                <a:solidFill>
                  <a:schemeClr val="tx1"/>
                </a:solidFill>
              </a:rPr>
              <a:t>://doi.org/10.1145/2789168.2790122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The City block distance between two points, a and b, with k dimensions is calculated as:</a:t>
            </a:r>
          </a:p>
          <a:p>
            <a:pPr lvl="1"/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90DE9F-1C2E-4AD1-8057-E43EB744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557" y="5115418"/>
            <a:ext cx="4293680" cy="1663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09924E-73B1-4F21-80F3-6B3BBA1C7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727" y="5252314"/>
            <a:ext cx="4771332" cy="1288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4A9E87-A1DC-45A4-936F-0C8515746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407" y="4578064"/>
            <a:ext cx="846803" cy="59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6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283" y="660988"/>
            <a:ext cx="5068829" cy="2689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733" y="3350400"/>
            <a:ext cx="6351931" cy="347356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/>
          <p:nvPr/>
        </p:nvSpPr>
        <p:spPr>
          <a:xfrm>
            <a:off x="6681099" y="660988"/>
            <a:ext cx="5177600" cy="212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9457">
              <a:lnSpc>
                <a:spcPct val="115000"/>
              </a:lnSpc>
              <a:spcBef>
                <a:spcPts val="1333"/>
              </a:spcBef>
              <a:buClr>
                <a:srgbClr val="404040"/>
              </a:buClr>
              <a:buSzPts val="1000"/>
              <a:buChar char="●"/>
            </a:pPr>
            <a:r>
              <a:rPr lang="en" sz="1333" dirty="0">
                <a:solidFill>
                  <a:srgbClr val="404040"/>
                </a:solidFill>
              </a:rPr>
              <a:t>For MFCCs, Pressing Two Sides (one finger covering the speaker of the smartwatch) would cause more significant difference than pressing with one finger on the surface of the smartwatch.</a:t>
            </a:r>
            <a:endParaRPr sz="1333" dirty="0">
              <a:solidFill>
                <a:srgbClr val="404040"/>
              </a:solidFill>
            </a:endParaRPr>
          </a:p>
          <a:p>
            <a:pPr marL="609585" indent="-389457">
              <a:lnSpc>
                <a:spcPct val="115000"/>
              </a:lnSpc>
              <a:buClr>
                <a:srgbClr val="404040"/>
              </a:buClr>
              <a:buSzPts val="1000"/>
              <a:buChar char="●"/>
            </a:pPr>
            <a:r>
              <a:rPr lang="en" sz="1333" dirty="0">
                <a:solidFill>
                  <a:srgbClr val="404040"/>
                </a:solidFill>
              </a:rPr>
              <a:t>For gesture “Press One Finger,” we may still see clear difference between different users.</a:t>
            </a:r>
            <a:endParaRPr sz="1333" dirty="0">
              <a:solidFill>
                <a:srgbClr val="404040"/>
              </a:solidFill>
            </a:endParaRPr>
          </a:p>
          <a:p>
            <a:pPr marL="609585" indent="-389457">
              <a:lnSpc>
                <a:spcPct val="115000"/>
              </a:lnSpc>
              <a:buClr>
                <a:srgbClr val="404040"/>
              </a:buClr>
              <a:buSzPts val="1000"/>
              <a:buChar char="●"/>
            </a:pPr>
            <a:r>
              <a:rPr lang="en" sz="1333" dirty="0">
                <a:solidFill>
                  <a:srgbClr val="404040"/>
                </a:solidFill>
              </a:rPr>
              <a:t>For MFCC feature, the two gestures can be utilized.</a:t>
            </a:r>
            <a:endParaRPr sz="1333" dirty="0">
              <a:solidFill>
                <a:srgbClr val="404040"/>
              </a:solidFill>
            </a:endParaRPr>
          </a:p>
          <a:p>
            <a:endParaRPr sz="400" dirty="0"/>
          </a:p>
        </p:txBody>
      </p:sp>
      <p:pic>
        <p:nvPicPr>
          <p:cNvPr id="210" name="Google Shape;21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0467" y="2884538"/>
            <a:ext cx="4718865" cy="210366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2"/>
          <p:cNvSpPr txBox="1"/>
          <p:nvPr/>
        </p:nvSpPr>
        <p:spPr>
          <a:xfrm>
            <a:off x="7211900" y="4988205"/>
            <a:ext cx="4646800" cy="1661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R="135463">
              <a:lnSpc>
                <a:spcPct val="115000"/>
              </a:lnSpc>
            </a:pPr>
            <a:r>
              <a:rPr lang="en" sz="1333" b="1" dirty="0">
                <a:solidFill>
                  <a:schemeClr val="dk1"/>
                </a:solidFill>
              </a:rPr>
              <a:t>Shape of MFCC</a:t>
            </a:r>
            <a:r>
              <a:rPr lang="en" sz="1333" dirty="0">
                <a:solidFill>
                  <a:schemeClr val="dk1"/>
                </a:solidFill>
              </a:rPr>
              <a:t> : (X, Y), </a:t>
            </a:r>
            <a:r>
              <a:rPr lang="en" sz="1333" dirty="0">
                <a:solidFill>
                  <a:schemeClr val="dk1"/>
                </a:solidFill>
                <a:highlight>
                  <a:srgbClr val="FFFFFF"/>
                </a:highlight>
              </a:rPr>
              <a:t>at each time window, the MFCC feature yields a feature vector that characterizes the sound within the window. Note that the MFCC feature is much lower-dimensional than the spectrogram feature, which could help an acoustic model to avoid overfitting to the training dataset.</a:t>
            </a:r>
            <a:endParaRPr sz="1333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E1208-8F66-4E13-B3F7-667060F9A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69" y="1058449"/>
            <a:ext cx="11143965" cy="3880773"/>
          </a:xfrm>
        </p:spPr>
        <p:txBody>
          <a:bodyPr>
            <a:normAutofit/>
          </a:bodyPr>
          <a:lstStyle/>
          <a:p>
            <a:r>
              <a:rPr lang="en-US" dirty="0"/>
              <a:t>Equipment: Samsung S4</a:t>
            </a:r>
          </a:p>
          <a:p>
            <a:r>
              <a:rPr lang="en-US" dirty="0"/>
              <a:t>Gesture: Pressing Two Sides (Covering Speaker)</a:t>
            </a:r>
          </a:p>
          <a:p>
            <a:r>
              <a:rPr lang="en-US" dirty="0"/>
              <a:t>Signal: 8 Chirp Signals</a:t>
            </a:r>
          </a:p>
          <a:p>
            <a:r>
              <a:rPr lang="en-US" dirty="0"/>
              <a:t>Tests: Zhengkun V.S. </a:t>
            </a:r>
            <a:r>
              <a:rPr lang="en-US" dirty="0" err="1"/>
              <a:t>Tianming</a:t>
            </a:r>
            <a:r>
              <a:rPr lang="en-US" dirty="0"/>
              <a:t> (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Note: I conducted the new three attempts on three different dates (Wed, Thu, Fri), for </a:t>
            </a:r>
            <a:r>
              <a:rPr lang="en-US" sz="1200" dirty="0" err="1">
                <a:solidFill>
                  <a:schemeClr val="accent2">
                    <a:lumMod val="75000"/>
                  </a:schemeClr>
                </a:solidFill>
              </a:rPr>
              <a:t>Tianming’s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 three attempts, each time he took off the smartwatch and then wear it on wrist again, we both used right thumb </a:t>
            </a:r>
            <a:r>
              <a:rPr lang="en-US" altLang="zh-CN" sz="1200" dirty="0">
                <a:solidFill>
                  <a:schemeClr val="accent2">
                    <a:lumMod val="75000"/>
                  </a:schemeClr>
                </a:solidFill>
              </a:rPr>
              <a:t>to cover the speaker (left side), right index finger attached to the right side.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r>
              <a:rPr lang="en-US" sz="2300" dirty="0"/>
              <a:t>I calculate the Manhattan Distance between MFCC values of each two chirp signals, and then normalize the distance by dividing 1000 to make the number (ratio) small to read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5E4CE-CE70-4311-8BA9-1A497D7D2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571" y="640005"/>
            <a:ext cx="1935892" cy="1790789"/>
          </a:xfrm>
          <a:prstGeom prst="rect">
            <a:avLst/>
          </a:prstGeom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51A71013-C766-4BB4-AC02-8B0C0BE9CE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233494"/>
              </p:ext>
            </p:extLst>
          </p:nvPr>
        </p:nvGraphicFramePr>
        <p:xfrm>
          <a:off x="1598298" y="4041799"/>
          <a:ext cx="3999699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411">
                  <a:extLst>
                    <a:ext uri="{9D8B030D-6E8A-4147-A177-3AD203B41FA5}">
                      <a16:colId xmlns:a16="http://schemas.microsoft.com/office/drawing/2014/main" val="3827759068"/>
                    </a:ext>
                  </a:extLst>
                </a:gridCol>
                <a:gridCol w="444411">
                  <a:extLst>
                    <a:ext uri="{9D8B030D-6E8A-4147-A177-3AD203B41FA5}">
                      <a16:colId xmlns:a16="http://schemas.microsoft.com/office/drawing/2014/main" val="3059372697"/>
                    </a:ext>
                  </a:extLst>
                </a:gridCol>
                <a:gridCol w="444411">
                  <a:extLst>
                    <a:ext uri="{9D8B030D-6E8A-4147-A177-3AD203B41FA5}">
                      <a16:colId xmlns:a16="http://schemas.microsoft.com/office/drawing/2014/main" val="1793814710"/>
                    </a:ext>
                  </a:extLst>
                </a:gridCol>
                <a:gridCol w="444411">
                  <a:extLst>
                    <a:ext uri="{9D8B030D-6E8A-4147-A177-3AD203B41FA5}">
                      <a16:colId xmlns:a16="http://schemas.microsoft.com/office/drawing/2014/main" val="3782780244"/>
                    </a:ext>
                  </a:extLst>
                </a:gridCol>
                <a:gridCol w="444411">
                  <a:extLst>
                    <a:ext uri="{9D8B030D-6E8A-4147-A177-3AD203B41FA5}">
                      <a16:colId xmlns:a16="http://schemas.microsoft.com/office/drawing/2014/main" val="1749995916"/>
                    </a:ext>
                  </a:extLst>
                </a:gridCol>
                <a:gridCol w="444411">
                  <a:extLst>
                    <a:ext uri="{9D8B030D-6E8A-4147-A177-3AD203B41FA5}">
                      <a16:colId xmlns:a16="http://schemas.microsoft.com/office/drawing/2014/main" val="2072822697"/>
                    </a:ext>
                  </a:extLst>
                </a:gridCol>
                <a:gridCol w="444411">
                  <a:extLst>
                    <a:ext uri="{9D8B030D-6E8A-4147-A177-3AD203B41FA5}">
                      <a16:colId xmlns:a16="http://schemas.microsoft.com/office/drawing/2014/main" val="2094512278"/>
                    </a:ext>
                  </a:extLst>
                </a:gridCol>
                <a:gridCol w="444411">
                  <a:extLst>
                    <a:ext uri="{9D8B030D-6E8A-4147-A177-3AD203B41FA5}">
                      <a16:colId xmlns:a16="http://schemas.microsoft.com/office/drawing/2014/main" val="1215606682"/>
                    </a:ext>
                  </a:extLst>
                </a:gridCol>
                <a:gridCol w="444411">
                  <a:extLst>
                    <a:ext uri="{9D8B030D-6E8A-4147-A177-3AD203B41FA5}">
                      <a16:colId xmlns:a16="http://schemas.microsoft.com/office/drawing/2014/main" val="958962669"/>
                    </a:ext>
                  </a:extLst>
                </a:gridCol>
              </a:tblGrid>
              <a:tr h="220057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/>
                        <a:t>Chirp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/>
                        <a:t>Chirp 2</a:t>
                      </a:r>
                    </a:p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/>
                        <a:t>Chirp 3 </a:t>
                      </a:r>
                    </a:p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/>
                        <a:t>Chirp 4</a:t>
                      </a:r>
                    </a:p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/>
                        <a:t>Chirp 5 </a:t>
                      </a:r>
                    </a:p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/>
                        <a:t>Chirp 6 </a:t>
                      </a:r>
                    </a:p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/>
                        <a:t>Chirp 7 </a:t>
                      </a:r>
                    </a:p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/>
                        <a:t>Chirp 8 </a:t>
                      </a:r>
                    </a:p>
                    <a:p>
                      <a:endParaRPr lang="en-US" sz="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335070"/>
                  </a:ext>
                </a:extLst>
              </a:tr>
              <a:tr h="257299">
                <a:tc>
                  <a:txBody>
                    <a:bodyPr/>
                    <a:lstStyle/>
                    <a:p>
                      <a:r>
                        <a:rPr lang="en-US" sz="500" dirty="0"/>
                        <a:t>Chirp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1768.6527376174927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2811.9013242721558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2544.0964498519897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3410.229274749756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2436.264347076416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3080.1724433898926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3433.507131576538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574130"/>
                  </a:ext>
                </a:extLst>
              </a:tr>
              <a:tr h="25729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/>
                        <a:t>Chirp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1768.6527376174927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1893.2888045310974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1949.5326595306396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2519.2024183273315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2584.593309402466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2690.633083343506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3033.0756397247314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407631"/>
                  </a:ext>
                </a:extLst>
              </a:tr>
              <a:tr h="25729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/>
                        <a:t>Chirp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2811.9013242721558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1893.2888045310974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2020.7420177459717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1452.5691547393799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3177.5010480880737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2811.115412712097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4040.4758262634277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370097"/>
                  </a:ext>
                </a:extLst>
              </a:tr>
              <a:tr h="25729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/>
                        <a:t>Chirp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2544.0964498519897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1949.5326595306396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2020.7420177459717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2031.48379611969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2157.1053037643433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1422.7099075317383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3418.908416748047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199407"/>
                  </a:ext>
                </a:extLst>
              </a:tr>
              <a:tr h="25729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/>
                        <a:t>Chirp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3410.229274749756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2519.2024183273315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1452.5691547393799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2031.48379611969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2878.777009010315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2112.4440994262695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3835.551975250244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23356"/>
                  </a:ext>
                </a:extLst>
              </a:tr>
              <a:tr h="25729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/>
                        <a:t>Chirp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2436.264347076416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2584.593309402466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3177.5010480880737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2157.1053037643433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2878.777009010315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1974.8968839645386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2379.5843572616577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728153"/>
                  </a:ext>
                </a:extLst>
              </a:tr>
              <a:tr h="25729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/>
                        <a:t>Chirp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3080.1724433898926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2690.633083343506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2811.115412712097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1422.7099075317383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2112.4440994262695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1974.8968839645386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2985.6616315841675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502929"/>
                  </a:ext>
                </a:extLst>
              </a:tr>
              <a:tr h="25729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/>
                        <a:t>Chirp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3433.507131576538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3033.0756397247314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4040.4758262634277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3418.908416748047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3835.551975250244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2379.5843572616577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2985.6616315841675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853955"/>
                  </a:ext>
                </a:extLst>
              </a:tr>
            </a:tbl>
          </a:graphicData>
        </a:graphic>
      </p:graphicFrame>
      <p:graphicFrame>
        <p:nvGraphicFramePr>
          <p:cNvPr id="6" name="Table 17">
            <a:extLst>
              <a:ext uri="{FF2B5EF4-FFF2-40B4-BE49-F238E27FC236}">
                <a16:creationId xmlns:a16="http://schemas.microsoft.com/office/drawing/2014/main" id="{4D890F3C-1B03-4FE3-9013-6A76183D5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345879"/>
              </p:ext>
            </p:extLst>
          </p:nvPr>
        </p:nvGraphicFramePr>
        <p:xfrm>
          <a:off x="6944497" y="4563010"/>
          <a:ext cx="5004486" cy="572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054">
                  <a:extLst>
                    <a:ext uri="{9D8B030D-6E8A-4147-A177-3AD203B41FA5}">
                      <a16:colId xmlns:a16="http://schemas.microsoft.com/office/drawing/2014/main" val="829480625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1590232502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3843266279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982082011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2579201317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3741825473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1820556758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4065927821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994517645"/>
                    </a:ext>
                  </a:extLst>
                </a:gridCol>
              </a:tblGrid>
              <a:tr h="572021">
                <a:tc>
                  <a:txBody>
                    <a:bodyPr/>
                    <a:lstStyle/>
                    <a:p>
                      <a:r>
                        <a:rPr lang="en-US" sz="1000" dirty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2783.546244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2348.425522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2601.084798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2220.654079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2605.751104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2512.674608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2439.661923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3303.823568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350342"/>
                  </a:ext>
                </a:extLst>
              </a:tr>
            </a:tbl>
          </a:graphicData>
        </a:graphic>
      </p:graphicFrame>
      <p:graphicFrame>
        <p:nvGraphicFramePr>
          <p:cNvPr id="7" name="Table 17">
            <a:extLst>
              <a:ext uri="{FF2B5EF4-FFF2-40B4-BE49-F238E27FC236}">
                <a16:creationId xmlns:a16="http://schemas.microsoft.com/office/drawing/2014/main" id="{7F5CE43D-F104-44BA-954F-4CF5D4296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899307"/>
              </p:ext>
            </p:extLst>
          </p:nvPr>
        </p:nvGraphicFramePr>
        <p:xfrm>
          <a:off x="6944497" y="5135031"/>
          <a:ext cx="5004486" cy="445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054">
                  <a:extLst>
                    <a:ext uri="{9D8B030D-6E8A-4147-A177-3AD203B41FA5}">
                      <a16:colId xmlns:a16="http://schemas.microsoft.com/office/drawing/2014/main" val="829480625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1590232502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3843266279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982082011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2579201317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3741825473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1820556758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4065927821"/>
                    </a:ext>
                  </a:extLst>
                </a:gridCol>
                <a:gridCol w="556054">
                  <a:extLst>
                    <a:ext uri="{9D8B030D-6E8A-4147-A177-3AD203B41FA5}">
                      <a16:colId xmlns:a16="http://schemas.microsoft.com/office/drawing/2014/main" val="994517645"/>
                    </a:ext>
                  </a:extLst>
                </a:gridCol>
              </a:tblGrid>
              <a:tr h="445270">
                <a:tc>
                  <a:txBody>
                    <a:bodyPr/>
                    <a:lstStyle/>
                    <a:p>
                      <a:r>
                        <a:rPr lang="en-US" sz="1000" dirty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2.60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2.22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2.61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2.51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2.44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3.30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35034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5DF68AC-E214-432E-8A72-6F911BD28AF2}"/>
              </a:ext>
            </a:extLst>
          </p:cNvPr>
          <p:cNvSpPr txBox="1"/>
          <p:nvPr/>
        </p:nvSpPr>
        <p:spPr>
          <a:xfrm>
            <a:off x="7222524" y="5751600"/>
            <a:ext cx="472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number is smaller, MFCCs are more similar</a:t>
            </a:r>
          </a:p>
        </p:txBody>
      </p:sp>
      <p:pic>
        <p:nvPicPr>
          <p:cNvPr id="10" name="d69a49a66c9ff80ab263839ff832340c">
            <a:hlinkClick r:id="" action="ppaction://media"/>
            <a:extLst>
              <a:ext uri="{FF2B5EF4-FFF2-40B4-BE49-F238E27FC236}">
                <a16:creationId xmlns:a16="http://schemas.microsoft.com/office/drawing/2014/main" id="{1269CB52-8F70-4675-A094-57AE0A66F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10228484" y="91984"/>
            <a:ext cx="1414248" cy="25102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40BDC0B-3CC1-4331-AA75-240AAE5AC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30" y="164306"/>
            <a:ext cx="10972800" cy="1066800"/>
          </a:xfrm>
        </p:spPr>
        <p:txBody>
          <a:bodyPr/>
          <a:lstStyle/>
          <a:p>
            <a:r>
              <a:rPr lang="en-US" dirty="0"/>
              <a:t>Assessment and Evaluation</a:t>
            </a:r>
          </a:p>
        </p:txBody>
      </p:sp>
    </p:spTree>
    <p:extLst>
      <p:ext uri="{BB962C8B-B14F-4D97-AF65-F5344CB8AC3E}">
        <p14:creationId xmlns:p14="http://schemas.microsoft.com/office/powerpoint/2010/main" val="183789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ining presentat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ining presentation.potx" id="{7B9FCAFE-DDE5-4198-9987-54DFCAD80598}" vid="{6015A8B0-C387-4E39-945C-0F39E3EB10B6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 presentation</Template>
  <TotalTime>547</TotalTime>
  <Words>3096</Words>
  <Application>Microsoft Office PowerPoint</Application>
  <PresentationFormat>Widescreen</PresentationFormat>
  <Paragraphs>442</Paragraphs>
  <Slides>30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Georgia</vt:lpstr>
      <vt:lpstr>Palatino Linotype</vt:lpstr>
      <vt:lpstr>Roboto</vt:lpstr>
      <vt:lpstr>Trebuchet MS</vt:lpstr>
      <vt:lpstr>Wingdings</vt:lpstr>
      <vt:lpstr>Wingdings 2</vt:lpstr>
      <vt:lpstr>Training presentation</vt:lpstr>
      <vt:lpstr>ML/DL method-based User Identification using touches on Smartwatches</vt:lpstr>
      <vt:lpstr>Introduction</vt:lpstr>
      <vt:lpstr>Android App Development</vt:lpstr>
      <vt:lpstr>Structure-borne &amp; Air-borne sound Separation </vt:lpstr>
      <vt:lpstr>Self Designed Chirp Signal &amp; Gestures</vt:lpstr>
      <vt:lpstr>Feature 1: Spectrogram</vt:lpstr>
      <vt:lpstr>Feature 2: MFCC</vt:lpstr>
      <vt:lpstr>PowerPoint Presentation</vt:lpstr>
      <vt:lpstr>Assessment and Evaluation</vt:lpstr>
      <vt:lpstr>Summary in Short</vt:lpstr>
      <vt:lpstr>Noise Reduction Effect Ranges_Play Recordings</vt:lpstr>
      <vt:lpstr>Noise Reduction Effect Ranges_Real Human Voice</vt:lpstr>
      <vt:lpstr>Data Collection Progress</vt:lpstr>
      <vt:lpstr>User Identification</vt:lpstr>
      <vt:lpstr>System Overview</vt:lpstr>
      <vt:lpstr>Wrap-up</vt:lpstr>
      <vt:lpstr>Comparing Vibration-Acoustic Domains</vt:lpstr>
      <vt:lpstr>Comparing Vibration-Acoustic Domains</vt:lpstr>
      <vt:lpstr>Comparing Vibration-Acoustic Domains</vt:lpstr>
      <vt:lpstr>Vibration_Accelerometer </vt:lpstr>
      <vt:lpstr>Vibration_Accelerometer </vt:lpstr>
      <vt:lpstr>Touch on different positions of the surface</vt:lpstr>
      <vt:lpstr>Position_CENTER</vt:lpstr>
      <vt:lpstr>Position_UP (Top Area)</vt:lpstr>
      <vt:lpstr>Position_DOWN</vt:lpstr>
      <vt:lpstr>Position_LEFT</vt:lpstr>
      <vt:lpstr>Position_RIGHT</vt:lpstr>
      <vt:lpstr>PowerPoint Presentation</vt:lpstr>
      <vt:lpstr>Project Report (05/03/2022)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ML/DL method-based User Identification using touches on Smartwatches</dc:title>
  <dc:creator>Zhengkun Ye</dc:creator>
  <cp:lastModifiedBy>Zhengkun Ye</cp:lastModifiedBy>
  <cp:revision>33</cp:revision>
  <dcterms:created xsi:type="dcterms:W3CDTF">2022-04-19T15:32:38Z</dcterms:created>
  <dcterms:modified xsi:type="dcterms:W3CDTF">2022-05-04T02:40:50Z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