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Caveat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C1B202-4C21-4EE7-89AE-00981256BA2C}">
  <a:tblStyle styleId="{8DC1B202-4C21-4EE7-89AE-00981256BA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4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a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aveat-bold.fntdata"/><Relationship Id="rId12" Type="http://schemas.openxmlformats.org/officeDocument/2006/relationships/slide" Target="slides/slide6.xml"/><Relationship Id="rId34" Type="http://schemas.openxmlformats.org/officeDocument/2006/relationships/font" Target="fonts/Cave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.fntdata"/><Relationship Id="rId14" Type="http://schemas.openxmlformats.org/officeDocument/2006/relationships/slide" Target="slides/slide8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1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4f4b27809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4f4b2780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4f4b2780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4f4b2780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4f4b2780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4f4b2780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4f4b2780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4f4b2780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4f4b2780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4f4b2780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4f4b2780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24f4b2780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4f4b2780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4f4b2780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4f4b2780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4f4b2780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4f4b2780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4f4b2780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4f4b2780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4f4b2780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f4b2780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4f4b2780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4f4b2780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4f4b2780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4f4b2780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4f4b2780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4f4b2780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4f4b2780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4f4b2780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4f4b2780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4f4b2780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4f4b2780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4f4b2780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4f4b2780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4f4b2780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4f4b2780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4f4b2780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4f4b2780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4f4b2780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4f4b2780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4f4b27809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4f4b27809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4f4b2780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4f4b2780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4f4b27809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4f4b27809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4f4b27809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4f4b2780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4f4b27809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4f4b27809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4f4b2780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4f4b2780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www.wsj.com/articles/people-with-autism-are-hot-hires-for-ai-jobs-11564651804" TargetMode="External"/><Relationship Id="rId5" Type="http://schemas.openxmlformats.org/officeDocument/2006/relationships/hyperlink" Target="https://www.wsj.com/articles/people-with-autism-are-hot-hires-for-ai-jobs-1156465180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Neurodiversity and Employment on Reddit With NLP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West and Maddie Upthegrove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5726" cy="28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2612925" y="2084525"/>
            <a:ext cx="6408900" cy="2827500"/>
          </a:xfrm>
          <a:prstGeom prst="rect">
            <a:avLst/>
          </a:prstGeom>
          <a:solidFill>
            <a:srgbClr val="333333"/>
          </a:solidFill>
        </p:spPr>
        <p:txBody>
          <a:bodyPr anchorCtr="0" anchor="ctr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23">
                <a:latin typeface="Georgia"/>
                <a:ea typeface="Georgia"/>
                <a:cs typeface="Georgia"/>
                <a:sym typeface="Georgia"/>
              </a:rPr>
              <a:t>“Many of these employees contribute their special skills in </a:t>
            </a:r>
            <a:r>
              <a:rPr b="1" lang="en" sz="4223">
                <a:latin typeface="Georgia"/>
                <a:ea typeface="Georgia"/>
                <a:cs typeface="Georgia"/>
                <a:sym typeface="Georgia"/>
              </a:rPr>
              <a:t>pattern recognition, memory, or mathematics</a:t>
            </a:r>
            <a:r>
              <a:rPr lang="en" sz="4223">
                <a:latin typeface="Georgia"/>
                <a:ea typeface="Georgia"/>
                <a:cs typeface="Georgia"/>
                <a:sym typeface="Georgia"/>
              </a:rPr>
              <a:t> on teams working to solve highly complex problems…</a:t>
            </a:r>
            <a:r>
              <a:rPr lang="en" sz="4223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/>
              </a:rPr>
              <a:t> </a:t>
            </a:r>
            <a:r>
              <a:rPr lang="en" sz="4223" u="sng">
                <a:latin typeface="Georgia"/>
                <a:ea typeface="Georgia"/>
                <a:cs typeface="Georgia"/>
                <a:sym typeface="Georgia"/>
                <a:hlinkClick r:id="rId5"/>
              </a:rPr>
              <a:t>in machine learning testing</a:t>
            </a:r>
            <a:r>
              <a:rPr lang="en" sz="4223">
                <a:latin typeface="Georgia"/>
                <a:ea typeface="Georgia"/>
                <a:cs typeface="Georgia"/>
                <a:sym typeface="Georgia"/>
              </a:rPr>
              <a:t>, many companies have found that Neurodiverse employees will </a:t>
            </a:r>
            <a:r>
              <a:rPr b="1" lang="en" sz="4223">
                <a:latin typeface="Georgia"/>
                <a:ea typeface="Georgia"/>
                <a:cs typeface="Georgia"/>
                <a:sym typeface="Georgia"/>
              </a:rPr>
              <a:t>outperform anyone else</a:t>
            </a:r>
            <a:r>
              <a:rPr lang="en" sz="4223">
                <a:latin typeface="Georgia"/>
                <a:ea typeface="Georgia"/>
                <a:cs typeface="Georgia"/>
                <a:sym typeface="Georgia"/>
              </a:rPr>
              <a:t>. At the same time, modeling and data science where recognizing patterns and understanding quantitative concepts is essential, can allow neurodiverse talent to shine. ”</a:t>
            </a:r>
            <a:endParaRPr sz="4223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Reddit</a:t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1297500" y="1567550"/>
            <a:ext cx="3481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Network of web-based online forums (communities)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Alleviates difficulties of social interactions and communication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Subreddits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r/autism</a:t>
            </a:r>
            <a:endParaRPr sz="1600"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350" y="1208575"/>
            <a:ext cx="3481401" cy="34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Language Processing (NLP) and Topic Discovery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NLP</a:t>
            </a:r>
            <a:endParaRPr sz="20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broad class of AI problems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Deals with processing text from non-formal human languages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Generally involves tokenizing / vectorizing text</a:t>
            </a:r>
            <a:endParaRPr sz="1600"/>
          </a:p>
        </p:txBody>
      </p:sp>
      <p:sp>
        <p:nvSpPr>
          <p:cNvPr id="206" name="Google Shape;206;p2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Topic Discovery</a:t>
            </a:r>
            <a:endParaRPr b="1" sz="2000" u="sng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 problem of NLP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Seeks to discover underlying semantic topics in a text corpus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Classify documents from within the corpus or outside the corpus into topical subsets</a:t>
            </a:r>
            <a:endParaRPr sz="1600"/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51" y="3972375"/>
            <a:ext cx="1798500" cy="109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Similar Work</a:t>
            </a:r>
            <a:endParaRPr/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Previous work has compared document and topic clustering techniques on reddit and twitter [1]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Previous work has evaluated the distribution of a specific topic cluster (e-ciggarettes) across different reddit communities [2]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Present program differs in that </a:t>
            </a:r>
            <a:r>
              <a:rPr lang="en"/>
              <a:t>investigators</a:t>
            </a:r>
            <a:r>
              <a:rPr lang="en"/>
              <a:t> are looking for a specific topic within a specific community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1297500" y="4303200"/>
            <a:ext cx="703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[1] Curiskis, Stephan A., et al. "An evaluation of document clustering and topic modelling in two online social networks: Twitter and Reddit." </a:t>
            </a:r>
            <a:r>
              <a:rPr i="1" lang="en" sz="800">
                <a:solidFill>
                  <a:schemeClr val="lt1"/>
                </a:solidFill>
              </a:rPr>
              <a:t>Information Processing &amp; Management</a:t>
            </a:r>
            <a:r>
              <a:rPr lang="en" sz="800">
                <a:solidFill>
                  <a:schemeClr val="lt1"/>
                </a:solidFill>
              </a:rPr>
              <a:t> 57.2 (2020): 102034.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[2] Barker, Joshua O., and Jacob A. Rohde. "Topic clustering of e-cigarette submissions among Reddit communities: A network perspective." </a:t>
            </a:r>
            <a:r>
              <a:rPr i="1" lang="en" sz="800">
                <a:solidFill>
                  <a:schemeClr val="lt1"/>
                </a:solidFill>
              </a:rPr>
              <a:t>Health Education &amp; Behavior</a:t>
            </a:r>
            <a:r>
              <a:rPr lang="en" sz="800">
                <a:solidFill>
                  <a:schemeClr val="lt1"/>
                </a:solidFill>
              </a:rPr>
              <a:t> 46.2_suppl (2019): 59S-68S.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1297500" y="1567550"/>
            <a:ext cx="5163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Reddit Mental Health Dataset</a:t>
            </a:r>
            <a:endParaRPr sz="16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Collected Reddit posts from 15 mental health specific subreddits, 2 broad mental health subreddits and 11 control subreddits between 2018 and 2020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Original authors focused on the impact of the Covid-19 pandemic on mental health discussions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 particular interest to this project is r/autism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8869 posts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7177 unique users</a:t>
            </a: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200" y="269299"/>
            <a:ext cx="2302450" cy="23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1297500" y="1567550"/>
            <a:ext cx="3274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8869 posts from r/autism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Removed punctuation, whitespace and markdown remnants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Removed stop words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Tokenized the documents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7550"/>
            <a:ext cx="4260300" cy="21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Latent Dirichlet Allocation (LDA)</a:t>
            </a:r>
            <a:endParaRPr/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341475" y="1567550"/>
            <a:ext cx="4022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Unsupervised generative </a:t>
            </a:r>
            <a:r>
              <a:rPr lang="en" sz="1600"/>
              <a:t>statistical</a:t>
            </a:r>
            <a:r>
              <a:rPr lang="en" sz="1600"/>
              <a:t> topic model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a set of documents, posits that: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Each document is  a mixture of underlying (latent) semantic topics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presence of a word in a document is attributable to one of the latent topics</a:t>
            </a:r>
            <a:endParaRPr sz="1600"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7550"/>
            <a:ext cx="4475625" cy="221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50" y="0"/>
            <a:ext cx="80589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Methods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75" y="27164"/>
            <a:ext cx="7908249" cy="508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Labeling Topics</a:t>
            </a:r>
            <a:endParaRPr/>
          </a:p>
        </p:txBody>
      </p:sp>
      <p:graphicFrame>
        <p:nvGraphicFramePr>
          <p:cNvPr id="261" name="Google Shape;261;p33"/>
          <p:cNvGraphicFramePr/>
          <p:nvPr/>
        </p:nvGraphicFramePr>
        <p:xfrm>
          <a:off x="243150" y="1307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{8DC1B202-4C21-4EE7-89AE-00981256BA2C}</a:tableStyleId>
              </a:tblPr>
              <a:tblGrid>
                <a:gridCol w="586600"/>
                <a:gridCol w="630950"/>
                <a:gridCol w="6141925"/>
                <a:gridCol w="1406725"/>
              </a:tblGrid>
              <a:tr h="2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Topic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Label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Relevance to Work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210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Broad m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edical acceptance/conformity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Dark toned medical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Desired/not current nonmedical conformity to main social culture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89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Autistic people addressing common cultural problems with a positive tone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Medium/ High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554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Autistic people addressing common cultural problems with a dark tone/negative emotions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371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Pointed advice/recruitment for specific resources (such as parents, doctors, therapy)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2451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high intelligent autistics with masking difficulties in complex and close interpersonal relationships (romantic, familiar, work)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1914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Diagnosis, disclosure, lacking experience with autism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2075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Trauma, therapies, fetishes, harm, drugs, danger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1076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Medical issues/sensitivities inhibiting masking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B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2" name="Google Shape;262;p33"/>
          <p:cNvSpPr/>
          <p:nvPr/>
        </p:nvSpPr>
        <p:spPr>
          <a:xfrm>
            <a:off x="1504850" y="1723525"/>
            <a:ext cx="5892300" cy="336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7681550" y="1723525"/>
            <a:ext cx="1115700" cy="336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Relevant Topics</a:t>
            </a:r>
            <a:endParaRPr/>
          </a:p>
        </p:txBody>
      </p:sp>
      <p:graphicFrame>
        <p:nvGraphicFramePr>
          <p:cNvPr id="269" name="Google Shape;269;p34"/>
          <p:cNvGraphicFramePr/>
          <p:nvPr/>
        </p:nvGraphicFramePr>
        <p:xfrm>
          <a:off x="61550" y="142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{8DC1B202-4C21-4EE7-89AE-00981256BA2C}</a:tableStyleId>
              </a:tblPr>
              <a:tblGrid>
                <a:gridCol w="792375"/>
                <a:gridCol w="2117600"/>
                <a:gridCol w="2833675"/>
                <a:gridCol w="3142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Topic 7</a:t>
                      </a:r>
                      <a:b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b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n= 2461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(('a', 'lot', 'of'), 359)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(('on', 'the', 'spectrum'), 341)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'feel', 'like'), 261)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'want', 'to'), 233)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'have', 'a'), 211)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(('know',  'what', 'to' , 'do'),  86)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'feel', 'like', 'i'), 62)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'want', 'to'), 52)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'was', 'diagnosed',  'with') , 51)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'just', 'want', 'to'), 50)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'what', 'to', 'do'), 40)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(('donâ€™t’, 'know', 'what', 'to', 'do'), 38)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'how', 'to'), 31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'what', 'to'), 28)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'donâ€™t', 'know', 'what', 'to'), 25)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Topic 4</a:t>
                      </a:r>
                      <a:b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Medium/High</a:t>
                      </a:r>
                      <a:b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n=89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'know'), 14)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'feel',  'like'), 13)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(('a',  'lot', 'of'), 10)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(('when', 'i',  'was'), 10)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(('know', 'how',  'to'),  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'if'), 6)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(('on',  'the',  'autism', 'spectrum'), 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(('know', 'what', 'to', 'do'), 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'how'), 4)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'how', 'to'), 4)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'would', 'like',  'to'), 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'how', 'to'), 4)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'am', '"not', 'autistic', 'enough"'), 3)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Irr</a:t>
            </a:r>
            <a:r>
              <a:rPr lang="en"/>
              <a:t>elevant Topics</a:t>
            </a:r>
            <a:endParaRPr/>
          </a:p>
        </p:txBody>
      </p:sp>
      <p:graphicFrame>
        <p:nvGraphicFramePr>
          <p:cNvPr id="275" name="Google Shape;275;p35"/>
          <p:cNvGraphicFramePr/>
          <p:nvPr/>
        </p:nvGraphicFramePr>
        <p:xfrm>
          <a:off x="54050" y="137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{8DC1B202-4C21-4EE7-89AE-00981256BA2C}</a:tableStyleId>
              </a:tblPr>
              <a:tblGrid>
                <a:gridCol w="771750"/>
                <a:gridCol w="2323575"/>
                <a:gridCol w="2648325"/>
                <a:gridCol w="3142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grams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Topic 9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= 2075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('a',  'lot',  'of'), 295)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(('on',  'the',  'spectrum'),  263)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'want',  'to'), 210)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'have',  'a'), 187)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'feel',  'like'), 184)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(('know', ‘what',  'to', 'do'), 65)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'just',  'want', 'to'), 62)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'feel', 'like', 'i'), 58)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(('on', 'the', 'autism', 'spectrum'), 49)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'want', 'to'), 45)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(('does',  'anyone', 'have', 'any'), 45)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'how', 'to'), 30)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'what', 'to', 'do'), 29)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'what', 'to'), 26)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'was', 'wondering', 'if', 'anyone'), 19)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(('donâ€™t',  'know', 'what',  'to', 'do'), 18)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'have',  'a',  'lot',  'of'), 18)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'donâ€™t', 'know', 'how', 'to'), 18)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Topic 3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n=210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('i', "don't", 'know'), 14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 'wanted', 'to'), 12)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(('to',  'be’, 'a'), 10)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(('that', 'i',  'have'), 9)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'have', 'a'), 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(('wanted', 'to', 'be'), 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(('on', 'the',  'spectrum'), 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'wanted', 'to', 'be'), 8)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(('because', 'i', 'wanted', 'to'), 6)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(('wanted', 'to', 'be', 'a'), 6)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'how', 'to'), 6)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'how'), 5)				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'wanted', 'to', 'be', 'a'), 6)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'how', 'to'), 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(('listen', 'to', 'one',  'song', 'for'),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(('consume', 'certain', 'pieces', 'of', 'art'),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(('i', "don't", 'know', 'why', 'i'),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'why', 'i', "can't"),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(("don't", 'know', 'how', 'to', 'stop'),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(('know', 'how', 'to', 'stop', 'this'), 4)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1064100" y="1242625"/>
            <a:ext cx="3316800" cy="3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Human labeling had high agreement with LDA topics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Topics labeled as most relevant had significant overlap with less relevant topics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Limitations: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 with N=8869, some topics very small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Range: [67,2451]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LDA may be more appropriate for making sense of a dataset rather than looking for a specific topic</a:t>
            </a:r>
            <a:endParaRPr/>
          </a:p>
        </p:txBody>
      </p:sp>
      <p:pic>
        <p:nvPicPr>
          <p:cNvPr id="287" name="Google Shape;287;p37"/>
          <p:cNvPicPr preferRelativeResize="0"/>
          <p:nvPr/>
        </p:nvPicPr>
        <p:blipFill rotWithShape="1">
          <a:blip r:embed="rId3">
            <a:alphaModFix/>
          </a:blip>
          <a:srcRect b="22708" l="0" r="47829" t="9604"/>
          <a:stretch/>
        </p:blipFill>
        <p:spPr>
          <a:xfrm>
            <a:off x="4572000" y="1392550"/>
            <a:ext cx="4199226" cy="34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>
            <a:off x="7299725" y="2792625"/>
            <a:ext cx="1130400" cy="11004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7763925" y="3169625"/>
            <a:ext cx="920700" cy="9141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7127525" y="2500625"/>
            <a:ext cx="808800" cy="8085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7876225" y="3564275"/>
            <a:ext cx="651300" cy="6582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6345975" y="2171200"/>
            <a:ext cx="651300" cy="621300"/>
          </a:xfrm>
          <a:prstGeom prst="ellipse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7801350" y="4334925"/>
            <a:ext cx="494100" cy="486600"/>
          </a:xfrm>
          <a:prstGeom prst="ellipse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5997000" y="2973325"/>
            <a:ext cx="456600" cy="4257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5997000" y="3169625"/>
            <a:ext cx="404400" cy="394500"/>
          </a:xfrm>
          <a:prstGeom prst="ellipse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4761675" y="4334925"/>
            <a:ext cx="357300" cy="3294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7115225" y="4022000"/>
            <a:ext cx="357300" cy="329400"/>
          </a:xfrm>
          <a:prstGeom prst="ellipse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5118975" y="4532775"/>
            <a:ext cx="33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Low</a:t>
            </a:r>
            <a:r>
              <a:rPr lang="en"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FF99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Medium</a:t>
            </a:r>
            <a:r>
              <a:rPr lang="en"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FFFF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Medium/High</a:t>
            </a:r>
            <a:r>
              <a:rPr lang="en"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00FF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High</a:t>
            </a:r>
            <a:endParaRPr>
              <a:solidFill>
                <a:srgbClr val="00FF00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1297500" y="1567550"/>
            <a:ext cx="3149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This project:</a:t>
            </a:r>
            <a:endParaRPr sz="15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Continue analysis of identified topics looking for work specific postings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Determine conclusions and implications for both employees and employers</a:t>
            </a:r>
            <a:endParaRPr sz="13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Future Projects</a:t>
            </a:r>
            <a:endParaRPr sz="15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Collect more data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Implement in an online fashion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Test other topic discovery techniques</a:t>
            </a:r>
            <a:endParaRPr sz="13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7550"/>
            <a:ext cx="4076475" cy="26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Psychiatric Association. (2013). Diagnostic and statistical manual of mental disorders (5th ed.). https://doi.org/10.1176/appi.books.9780890425596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Center for Disease Control and Prevention. (2018). Community Report on Autism.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Low, D. M., Rumker, L., Talker, T., Torous, J., Cecchi, G., &amp; Ghosh, S. S. Natural Language Processing Reveals Vulnerable Mental Health Support Groups and Heightened Health Anxiety on Reddit during COVID-19: An Observational Study. Journal of medical Internet research. doi: 10.2196/22635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 Justice  Institute.  (2013)  Overview  of  Offender  Reentry.  Retrieved from https://nij.ojp.gov/topics/articles/overview-offender-reentry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Roux, Anne M., Shattuck, Paul T., Rast, Jessica E., Rava, Julianna A., and Anderson, Kristy, A. National Autism Indicators Report: Transition into Young Adulthood. Philadelphia, PA: Life Course Outcomes Research Program, A.J. Drexel Autism Institute, Drexel University, 2015.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Solomon, C. (2020). Autism and employment: Implications for employers and adults with ASD. Journal of Autism and Developmental Disorders, 50, 4209-4217.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U.S. Department of Labor. (2019). Employment situation summary. November 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00" y="217125"/>
            <a:ext cx="8371976" cy="47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63" y="184763"/>
            <a:ext cx="8487074" cy="47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Autism and Employment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965800" y="1545100"/>
            <a:ext cx="4297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unemployment rate in 2019: </a:t>
            </a:r>
            <a:r>
              <a:rPr b="1" lang="en" u="sng"/>
              <a:t>3.5%</a:t>
            </a:r>
            <a:r>
              <a:rPr lang="en"/>
              <a:t> unemployed </a:t>
            </a:r>
            <a:r>
              <a:rPr lang="en" sz="800"/>
              <a:t>(U. S. Department of Labor, 2019)</a:t>
            </a:r>
            <a:br>
              <a:rPr lang="en" sz="800"/>
            </a:br>
            <a:endParaRPr sz="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Autistic young adults in their early 20s: </a:t>
            </a:r>
            <a:r>
              <a:rPr b="1" lang="en" u="sng"/>
              <a:t>58% </a:t>
            </a:r>
            <a:r>
              <a:rPr lang="en"/>
              <a:t>employed </a:t>
            </a:r>
            <a:r>
              <a:rPr lang="en" sz="800"/>
              <a:t>(Roux et al, 2015)</a:t>
            </a:r>
            <a:br>
              <a:rPr lang="en" sz="800"/>
            </a:br>
            <a:endParaRPr sz="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 18,000 individuals with ASD in state-funded vocational rehabilitation programs in 2014: </a:t>
            </a:r>
            <a:r>
              <a:rPr b="1" lang="en" u="sng"/>
              <a:t>60%</a:t>
            </a:r>
            <a:r>
              <a:rPr lang="en"/>
              <a:t> employed </a:t>
            </a:r>
            <a:r>
              <a:rPr lang="en" sz="800"/>
              <a:t>(CDC, 2018)</a:t>
            </a:r>
            <a:br>
              <a:rPr lang="en" sz="800"/>
            </a:br>
            <a:endParaRPr sz="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Ex-convicts in the US: </a:t>
            </a:r>
            <a:r>
              <a:rPr b="1" lang="en" u="sng"/>
              <a:t>75%</a:t>
            </a:r>
            <a:r>
              <a:rPr lang="en"/>
              <a:t> employed</a:t>
            </a:r>
            <a:r>
              <a:rPr lang="en" sz="800"/>
              <a:t> (National Justice Institute, 2013)</a:t>
            </a:r>
            <a:endParaRPr sz="8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500" y="1486700"/>
            <a:ext cx="3489075" cy="27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1297500" y="3563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Autism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1267550" y="13033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DSM-5 diagnostic </a:t>
            </a:r>
            <a:r>
              <a:rPr lang="en"/>
              <a:t>criteria: </a:t>
            </a:r>
            <a:r>
              <a:rPr lang="en" sz="800"/>
              <a:t>(American Psychiatric Association, 2013)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Difficulty with communication and interaction with other people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Restricted interests and repetitive behaviors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Symptoms that affect their ability to function in school, work, and other areas of life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025" y="2762650"/>
            <a:ext cx="6887950" cy="23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 rot="741571">
            <a:off x="5672422" y="444216"/>
            <a:ext cx="3083463" cy="13392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“If you’ve met one person with autism, you’ve met one person with autism”</a:t>
            </a:r>
            <a:endParaRPr b="1" sz="25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Autistic Employees </a:t>
            </a:r>
            <a:r>
              <a:rPr lang="en" sz="1000"/>
              <a:t>(Solomon, 2020)</a:t>
            </a:r>
            <a:endParaRPr sz="1000"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•Reliability and dependability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•Concentration and patience for repetitive work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•Accuracy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•Trustworthiness, honesty, and integrity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•Challenges adapting to change in routine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•Social difficulties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•Interview is a social test: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•Focused attention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•Listening without interrupting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•Grooming, hygiene, dressing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•Handshakes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•Understanding and reciprocating facial expressions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•Eye contact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•Self-advocacy and confidence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297500" y="1151000"/>
            <a:ext cx="34032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u="sng"/>
              <a:t>Traditional Strengths: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4933225" y="1078850"/>
            <a:ext cx="34032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u="sng"/>
              <a:t>Traditional Barriers: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812725" y="3249325"/>
            <a:ext cx="5371500" cy="15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“People with autism often excel at </a:t>
            </a:r>
            <a:r>
              <a:rPr b="1" lang="en" sz="1500">
                <a:latin typeface="Arial"/>
                <a:ea typeface="Arial"/>
                <a:cs typeface="Arial"/>
                <a:sym typeface="Arial"/>
              </a:rPr>
              <a:t>business intelligence, quality-assurance test automation and complex software development projects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. They have unique cognitive strengths: </a:t>
            </a:r>
            <a:r>
              <a:rPr b="1" lang="en" sz="1500">
                <a:latin typeface="Arial"/>
                <a:ea typeface="Arial"/>
                <a:cs typeface="Arial"/>
                <a:sym typeface="Arial"/>
              </a:rPr>
              <a:t>attention to detail, a systematic way of working, logical analysis, pattern recognition, error detection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500">
                <a:latin typeface="Arial"/>
                <a:ea typeface="Arial"/>
                <a:cs typeface="Arial"/>
                <a:sym typeface="Arial"/>
              </a:rPr>
              <a:t>and sustainable concentration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for routine activities.”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125"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417" y="152400"/>
            <a:ext cx="6114181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