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57" r:id="rId3"/>
    <p:sldId id="259" r:id="rId4"/>
    <p:sldId id="258" r:id="rId5"/>
    <p:sldId id="261" r:id="rId6"/>
    <p:sldId id="263" r:id="rId7"/>
    <p:sldId id="281" r:id="rId8"/>
    <p:sldId id="264" r:id="rId9"/>
    <p:sldId id="278" r:id="rId10"/>
    <p:sldId id="279" r:id="rId11"/>
    <p:sldId id="280" r:id="rId12"/>
    <p:sldId id="282" r:id="rId13"/>
    <p:sldId id="269" r:id="rId14"/>
    <p:sldId id="271" r:id="rId15"/>
    <p:sldId id="272" r:id="rId16"/>
    <p:sldId id="283" r:id="rId17"/>
    <p:sldId id="273" r:id="rId18"/>
    <p:sldId id="274" r:id="rId19"/>
    <p:sldId id="275" r:id="rId20"/>
    <p:sldId id="276" r:id="rId21"/>
    <p:sldId id="287" r:id="rId22"/>
    <p:sldId id="286" r:id="rId23"/>
    <p:sldId id="284"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9EFF29"/>
    <a:srgbClr val="C80064"/>
    <a:srgbClr val="C33A1F"/>
    <a:srgbClr val="0000CC"/>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FFE2F-601C-464A-9CA7-792342BABD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50D9F6-49E7-404B-AC8E-161E32A15FFE}">
      <dgm:prSet/>
      <dgm:spPr/>
      <dgm:t>
        <a:bodyPr/>
        <a:lstStyle/>
        <a:p>
          <a:r>
            <a:rPr lang="en-US" b="1" dirty="0"/>
            <a:t>Imbalance</a:t>
          </a:r>
          <a:r>
            <a:rPr lang="en-US" dirty="0"/>
            <a:t>: Imbalance is when one class has many more images than another class. This results in the model being biased towards one class. For example, if there are 2000 images for the happy expression and 500 images for the fear expression, then the model will be biased towards the happy expression. </a:t>
          </a:r>
          <a:r>
            <a:rPr lang="en-US" b="1" dirty="0"/>
            <a:t>Data augmentation </a:t>
          </a:r>
          <a:r>
            <a:rPr lang="en-US" dirty="0"/>
            <a:t>is done to avoid this problem. </a:t>
          </a:r>
          <a:r>
            <a:rPr lang="en-US" b="1" dirty="0"/>
            <a:t>Data augmentation</a:t>
          </a:r>
          <a:r>
            <a:rPr lang="en-US" dirty="0"/>
            <a:t> increases the amount of data using techniques like cropping, padding, and horizontal flipping.</a:t>
          </a:r>
        </a:p>
      </dgm:t>
    </dgm:pt>
    <dgm:pt modelId="{31E86792-D5C7-48A3-86EA-25396633656C}" type="parTrans" cxnId="{1144FE65-FADA-46CD-8136-414ED35A34DF}">
      <dgm:prSet/>
      <dgm:spPr/>
      <dgm:t>
        <a:bodyPr/>
        <a:lstStyle/>
        <a:p>
          <a:endParaRPr lang="en-US"/>
        </a:p>
      </dgm:t>
    </dgm:pt>
    <dgm:pt modelId="{9FE82AEB-2069-4FF0-84A4-11506A2952B9}" type="sibTrans" cxnId="{1144FE65-FADA-46CD-8136-414ED35A34DF}">
      <dgm:prSet/>
      <dgm:spPr/>
      <dgm:t>
        <a:bodyPr/>
        <a:lstStyle/>
        <a:p>
          <a:endParaRPr lang="en-US"/>
        </a:p>
      </dgm:t>
    </dgm:pt>
    <dgm:pt modelId="{3ECB2D96-B39E-42A8-8958-552FB67F3E36}">
      <dgm:prSet/>
      <dgm:spPr/>
      <dgm:t>
        <a:bodyPr/>
        <a:lstStyle/>
        <a:p>
          <a:r>
            <a:rPr lang="en-US" b="1" dirty="0"/>
            <a:t>Intra-class variation</a:t>
          </a:r>
          <a:r>
            <a:rPr lang="en-US" dirty="0"/>
            <a:t>: Some images in the dataset are not human faces as there are drawings and animated faces. Model performance will be better if all images in the dataset are human faces so other images should be removed.</a:t>
          </a:r>
        </a:p>
      </dgm:t>
    </dgm:pt>
    <dgm:pt modelId="{37892260-FF84-4164-B149-8CA20D3FDE46}" type="parTrans" cxnId="{25B92205-B3FB-4D9A-91AE-304675610A52}">
      <dgm:prSet/>
      <dgm:spPr/>
      <dgm:t>
        <a:bodyPr/>
        <a:lstStyle/>
        <a:p>
          <a:endParaRPr lang="en-US"/>
        </a:p>
      </dgm:t>
    </dgm:pt>
    <dgm:pt modelId="{B59209C4-300C-4859-BF77-9E0B16A3EAF6}" type="sibTrans" cxnId="{25B92205-B3FB-4D9A-91AE-304675610A52}">
      <dgm:prSet/>
      <dgm:spPr/>
      <dgm:t>
        <a:bodyPr/>
        <a:lstStyle/>
        <a:p>
          <a:endParaRPr lang="en-US"/>
        </a:p>
      </dgm:t>
    </dgm:pt>
    <dgm:pt modelId="{7780574C-A15D-47B0-9E42-C7B715FD7431}">
      <dgm:prSet/>
      <dgm:spPr/>
      <dgm:t>
        <a:bodyPr/>
        <a:lstStyle/>
        <a:p>
          <a:r>
            <a:rPr lang="en-US" b="1"/>
            <a:t>Occlusion</a:t>
          </a:r>
          <a:r>
            <a:rPr lang="en-US"/>
            <a:t>: Occlusion is when part of the image is covered. This can occur when a hand covers a part of the face such as the right eye or nose. A person wearing sunglasses or a mask also creates occlusion. Eyes and noses have primary features which are important to extract and recognize emotions. Thus, occluded images should be removed from the dataset as the model cannot recognize emotions from these images</a:t>
          </a:r>
        </a:p>
      </dgm:t>
    </dgm:pt>
    <dgm:pt modelId="{C10221D7-5A9F-4990-A776-4722258D3ED0}" type="parTrans" cxnId="{F4753F29-88C3-4FA9-A5A0-C24E8E986412}">
      <dgm:prSet/>
      <dgm:spPr/>
      <dgm:t>
        <a:bodyPr/>
        <a:lstStyle/>
        <a:p>
          <a:endParaRPr lang="en-US"/>
        </a:p>
      </dgm:t>
    </dgm:pt>
    <dgm:pt modelId="{549D08B1-5194-4735-A8B5-E2763B494FB5}" type="sibTrans" cxnId="{F4753F29-88C3-4FA9-A5A0-C24E8E986412}">
      <dgm:prSet/>
      <dgm:spPr/>
      <dgm:t>
        <a:bodyPr/>
        <a:lstStyle/>
        <a:p>
          <a:endParaRPr lang="en-US"/>
        </a:p>
      </dgm:t>
    </dgm:pt>
    <dgm:pt modelId="{85D1F147-A61C-40A8-BE7E-F24529E982D9}" type="pres">
      <dgm:prSet presAssocID="{95CFFE2F-601C-464A-9CA7-792342BABDE6}" presName="linear" presStyleCnt="0">
        <dgm:presLayoutVars>
          <dgm:animLvl val="lvl"/>
          <dgm:resizeHandles val="exact"/>
        </dgm:presLayoutVars>
      </dgm:prSet>
      <dgm:spPr/>
    </dgm:pt>
    <dgm:pt modelId="{FB887E9B-B4FD-40D0-9A32-CFA6E1A7FB96}" type="pres">
      <dgm:prSet presAssocID="{F950D9F6-49E7-404B-AC8E-161E32A15FFE}" presName="parentText" presStyleLbl="node1" presStyleIdx="0" presStyleCnt="3">
        <dgm:presLayoutVars>
          <dgm:chMax val="0"/>
          <dgm:bulletEnabled val="1"/>
        </dgm:presLayoutVars>
      </dgm:prSet>
      <dgm:spPr/>
    </dgm:pt>
    <dgm:pt modelId="{C91F30AA-C174-423B-8A29-9EE39C07D4F2}" type="pres">
      <dgm:prSet presAssocID="{9FE82AEB-2069-4FF0-84A4-11506A2952B9}" presName="spacer" presStyleCnt="0"/>
      <dgm:spPr/>
    </dgm:pt>
    <dgm:pt modelId="{2AB4913C-471E-4052-833D-2015C1D1EBF3}" type="pres">
      <dgm:prSet presAssocID="{3ECB2D96-B39E-42A8-8958-552FB67F3E36}" presName="parentText" presStyleLbl="node1" presStyleIdx="1" presStyleCnt="3">
        <dgm:presLayoutVars>
          <dgm:chMax val="0"/>
          <dgm:bulletEnabled val="1"/>
        </dgm:presLayoutVars>
      </dgm:prSet>
      <dgm:spPr/>
    </dgm:pt>
    <dgm:pt modelId="{6AE1F0A8-229D-423C-A6FD-1A3DF442DC9F}" type="pres">
      <dgm:prSet presAssocID="{B59209C4-300C-4859-BF77-9E0B16A3EAF6}" presName="spacer" presStyleCnt="0"/>
      <dgm:spPr/>
    </dgm:pt>
    <dgm:pt modelId="{97C2859F-88EB-4C80-92A3-35A7261C6B67}" type="pres">
      <dgm:prSet presAssocID="{7780574C-A15D-47B0-9E42-C7B715FD7431}" presName="parentText" presStyleLbl="node1" presStyleIdx="2" presStyleCnt="3">
        <dgm:presLayoutVars>
          <dgm:chMax val="0"/>
          <dgm:bulletEnabled val="1"/>
        </dgm:presLayoutVars>
      </dgm:prSet>
      <dgm:spPr/>
    </dgm:pt>
  </dgm:ptLst>
  <dgm:cxnLst>
    <dgm:cxn modelId="{25B92205-B3FB-4D9A-91AE-304675610A52}" srcId="{95CFFE2F-601C-464A-9CA7-792342BABDE6}" destId="{3ECB2D96-B39E-42A8-8958-552FB67F3E36}" srcOrd="1" destOrd="0" parTransId="{37892260-FF84-4164-B149-8CA20D3FDE46}" sibTransId="{B59209C4-300C-4859-BF77-9E0B16A3EAF6}"/>
    <dgm:cxn modelId="{72A7CA06-AD28-4C6F-BFD3-E890728668B4}" type="presOf" srcId="{F950D9F6-49E7-404B-AC8E-161E32A15FFE}" destId="{FB887E9B-B4FD-40D0-9A32-CFA6E1A7FB96}" srcOrd="0" destOrd="0" presId="urn:microsoft.com/office/officeart/2005/8/layout/vList2"/>
    <dgm:cxn modelId="{F4753F29-88C3-4FA9-A5A0-C24E8E986412}" srcId="{95CFFE2F-601C-464A-9CA7-792342BABDE6}" destId="{7780574C-A15D-47B0-9E42-C7B715FD7431}" srcOrd="2" destOrd="0" parTransId="{C10221D7-5A9F-4990-A776-4722258D3ED0}" sibTransId="{549D08B1-5194-4735-A8B5-E2763B494FB5}"/>
    <dgm:cxn modelId="{1144FE65-FADA-46CD-8136-414ED35A34DF}" srcId="{95CFFE2F-601C-464A-9CA7-792342BABDE6}" destId="{F950D9F6-49E7-404B-AC8E-161E32A15FFE}" srcOrd="0" destOrd="0" parTransId="{31E86792-D5C7-48A3-86EA-25396633656C}" sibTransId="{9FE82AEB-2069-4FF0-84A4-11506A2952B9}"/>
    <dgm:cxn modelId="{CBCFF847-F1E5-43EF-866E-96CEF5299D73}" type="presOf" srcId="{3ECB2D96-B39E-42A8-8958-552FB67F3E36}" destId="{2AB4913C-471E-4052-833D-2015C1D1EBF3}" srcOrd="0" destOrd="0" presId="urn:microsoft.com/office/officeart/2005/8/layout/vList2"/>
    <dgm:cxn modelId="{E070AE51-3C5A-4005-B1F4-153EDB12BF8F}" type="presOf" srcId="{7780574C-A15D-47B0-9E42-C7B715FD7431}" destId="{97C2859F-88EB-4C80-92A3-35A7261C6B67}" srcOrd="0" destOrd="0" presId="urn:microsoft.com/office/officeart/2005/8/layout/vList2"/>
    <dgm:cxn modelId="{E5EA24F1-2BA8-47F9-B94F-FFA5D8500A47}" type="presOf" srcId="{95CFFE2F-601C-464A-9CA7-792342BABDE6}" destId="{85D1F147-A61C-40A8-BE7E-F24529E982D9}" srcOrd="0" destOrd="0" presId="urn:microsoft.com/office/officeart/2005/8/layout/vList2"/>
    <dgm:cxn modelId="{A7B3E205-5D35-4BA7-8A35-0F743C34E2A5}" type="presParOf" srcId="{85D1F147-A61C-40A8-BE7E-F24529E982D9}" destId="{FB887E9B-B4FD-40D0-9A32-CFA6E1A7FB96}" srcOrd="0" destOrd="0" presId="urn:microsoft.com/office/officeart/2005/8/layout/vList2"/>
    <dgm:cxn modelId="{929F8572-5034-4E2B-AE13-BD7DC290A7C8}" type="presParOf" srcId="{85D1F147-A61C-40A8-BE7E-F24529E982D9}" destId="{C91F30AA-C174-423B-8A29-9EE39C07D4F2}" srcOrd="1" destOrd="0" presId="urn:microsoft.com/office/officeart/2005/8/layout/vList2"/>
    <dgm:cxn modelId="{66658D01-6F64-4ECF-8EF2-2D9282C244CF}" type="presParOf" srcId="{85D1F147-A61C-40A8-BE7E-F24529E982D9}" destId="{2AB4913C-471E-4052-833D-2015C1D1EBF3}" srcOrd="2" destOrd="0" presId="urn:microsoft.com/office/officeart/2005/8/layout/vList2"/>
    <dgm:cxn modelId="{09FDFFBE-0916-44B4-BA8B-7C1572EB5E51}" type="presParOf" srcId="{85D1F147-A61C-40A8-BE7E-F24529E982D9}" destId="{6AE1F0A8-229D-423C-A6FD-1A3DF442DC9F}" srcOrd="3" destOrd="0" presId="urn:microsoft.com/office/officeart/2005/8/layout/vList2"/>
    <dgm:cxn modelId="{77514440-B076-4E6C-B094-C6E37A2A0BB9}" type="presParOf" srcId="{85D1F147-A61C-40A8-BE7E-F24529E982D9}" destId="{97C2859F-88EB-4C80-92A3-35A7261C6B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90046-2A8A-410A-B33E-FE2475DEE3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16B168-8258-4F16-9A4F-D955EE999DDF}" type="pres">
      <dgm:prSet presAssocID="{A2A90046-2A8A-410A-B33E-FE2475DEE3A0}" presName="linear" presStyleCnt="0">
        <dgm:presLayoutVars>
          <dgm:animLvl val="lvl"/>
          <dgm:resizeHandles val="exact"/>
        </dgm:presLayoutVars>
      </dgm:prSet>
      <dgm:spPr/>
    </dgm:pt>
  </dgm:ptLst>
  <dgm:cxnLst>
    <dgm:cxn modelId="{441127AC-8B14-4C86-91BE-D4BA61F719AF}" type="presOf" srcId="{A2A90046-2A8A-410A-B33E-FE2475DEE3A0}" destId="{A716B168-8258-4F16-9A4F-D955EE999D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FFE2F-601C-464A-9CA7-792342BABD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80574C-A15D-47B0-9E42-C7B715FD7431}">
      <dgm:prSet/>
      <dgm:spPr/>
      <dgm:t>
        <a:bodyPr/>
        <a:lstStyle/>
        <a:p>
          <a:r>
            <a:rPr lang="en-US" b="0" i="0" dirty="0"/>
            <a:t>Read Frames and apply Preprocessing using OpenCV</a:t>
          </a:r>
          <a:endParaRPr lang="en-US" dirty="0"/>
        </a:p>
      </dgm:t>
    </dgm:pt>
    <dgm:pt modelId="{549D08B1-5194-4735-A8B5-E2763B494FB5}" type="sibTrans" cxnId="{F4753F29-88C3-4FA9-A5A0-C24E8E986412}">
      <dgm:prSet/>
      <dgm:spPr/>
      <dgm:t>
        <a:bodyPr/>
        <a:lstStyle/>
        <a:p>
          <a:endParaRPr lang="en-US"/>
        </a:p>
      </dgm:t>
    </dgm:pt>
    <dgm:pt modelId="{C10221D7-5A9F-4990-A776-4722258D3ED0}" type="parTrans" cxnId="{F4753F29-88C3-4FA9-A5A0-C24E8E986412}">
      <dgm:prSet/>
      <dgm:spPr/>
      <dgm:t>
        <a:bodyPr/>
        <a:lstStyle/>
        <a:p>
          <a:endParaRPr lang="en-US"/>
        </a:p>
      </dgm:t>
    </dgm:pt>
    <dgm:pt modelId="{3ECB2D96-B39E-42A8-8958-552FB67F3E36}">
      <dgm:prSet/>
      <dgm:spPr/>
      <dgm:t>
        <a:bodyPr/>
        <a:lstStyle/>
        <a:p>
          <a:r>
            <a:rPr lang="en-US" b="0" i="0" dirty="0"/>
            <a:t>Loading Har-Cascade for Face Detection</a:t>
          </a:r>
          <a:endParaRPr lang="en-US" dirty="0"/>
        </a:p>
      </dgm:t>
    </dgm:pt>
    <dgm:pt modelId="{B59209C4-300C-4859-BF77-9E0B16A3EAF6}" type="sibTrans" cxnId="{25B92205-B3FB-4D9A-91AE-304675610A52}">
      <dgm:prSet/>
      <dgm:spPr/>
      <dgm:t>
        <a:bodyPr/>
        <a:lstStyle/>
        <a:p>
          <a:endParaRPr lang="en-US"/>
        </a:p>
      </dgm:t>
    </dgm:pt>
    <dgm:pt modelId="{37892260-FF84-4164-B149-8CA20D3FDE46}" type="parTrans" cxnId="{25B92205-B3FB-4D9A-91AE-304675610A52}">
      <dgm:prSet/>
      <dgm:spPr/>
      <dgm:t>
        <a:bodyPr/>
        <a:lstStyle/>
        <a:p>
          <a:endParaRPr lang="en-US"/>
        </a:p>
      </dgm:t>
    </dgm:pt>
    <dgm:pt modelId="{F950D9F6-49E7-404B-AC8E-161E32A15FFE}">
      <dgm:prSet/>
      <dgm:spPr/>
      <dgm:t>
        <a:bodyPr/>
        <a:lstStyle/>
        <a:p>
          <a:r>
            <a:rPr lang="en-US" b="0" i="0" dirty="0"/>
            <a:t>Loading the saved model</a:t>
          </a:r>
          <a:endParaRPr lang="en-US" dirty="0"/>
        </a:p>
      </dgm:t>
    </dgm:pt>
    <dgm:pt modelId="{9FE82AEB-2069-4FF0-84A4-11506A2952B9}" type="sibTrans" cxnId="{1144FE65-FADA-46CD-8136-414ED35A34DF}">
      <dgm:prSet/>
      <dgm:spPr/>
      <dgm:t>
        <a:bodyPr/>
        <a:lstStyle/>
        <a:p>
          <a:endParaRPr lang="en-US"/>
        </a:p>
      </dgm:t>
    </dgm:pt>
    <dgm:pt modelId="{31E86792-D5C7-48A3-86EA-25396633656C}" type="parTrans" cxnId="{1144FE65-FADA-46CD-8136-414ED35A34DF}">
      <dgm:prSet/>
      <dgm:spPr/>
      <dgm:t>
        <a:bodyPr/>
        <a:lstStyle/>
        <a:p>
          <a:endParaRPr lang="en-US"/>
        </a:p>
      </dgm:t>
    </dgm:pt>
    <dgm:pt modelId="{630F1654-C29B-46CC-AB73-5F17D3A60BD9}">
      <dgm:prSet/>
      <dgm:spPr/>
      <dgm:t>
        <a:bodyPr/>
        <a:lstStyle/>
        <a:p>
          <a:r>
            <a:rPr lang="en-US" b="0" i="0" dirty="0"/>
            <a:t>Now The Fun Part !!! Run It</a:t>
          </a:r>
          <a:endParaRPr lang="en-US" dirty="0"/>
        </a:p>
      </dgm:t>
    </dgm:pt>
    <dgm:pt modelId="{7273129C-D058-4694-8F00-06BE245CC139}" type="parTrans" cxnId="{5FAB3EC1-2862-4A50-9C0E-0307216F9B42}">
      <dgm:prSet/>
      <dgm:spPr/>
      <dgm:t>
        <a:bodyPr/>
        <a:lstStyle/>
        <a:p>
          <a:endParaRPr lang="en-US"/>
        </a:p>
      </dgm:t>
    </dgm:pt>
    <dgm:pt modelId="{3465C860-7437-4B14-9BDE-0389086C856C}" type="sibTrans" cxnId="{5FAB3EC1-2862-4A50-9C0E-0307216F9B42}">
      <dgm:prSet/>
      <dgm:spPr/>
      <dgm:t>
        <a:bodyPr/>
        <a:lstStyle/>
        <a:p>
          <a:endParaRPr lang="en-US"/>
        </a:p>
      </dgm:t>
    </dgm:pt>
    <dgm:pt modelId="{85D1F147-A61C-40A8-BE7E-F24529E982D9}" type="pres">
      <dgm:prSet presAssocID="{95CFFE2F-601C-464A-9CA7-792342BABDE6}" presName="linear" presStyleCnt="0">
        <dgm:presLayoutVars>
          <dgm:animLvl val="lvl"/>
          <dgm:resizeHandles val="exact"/>
        </dgm:presLayoutVars>
      </dgm:prSet>
      <dgm:spPr/>
    </dgm:pt>
    <dgm:pt modelId="{FB887E9B-B4FD-40D0-9A32-CFA6E1A7FB96}" type="pres">
      <dgm:prSet presAssocID="{F950D9F6-49E7-404B-AC8E-161E32A15FFE}" presName="parentText" presStyleLbl="node1" presStyleIdx="0" presStyleCnt="4">
        <dgm:presLayoutVars>
          <dgm:chMax val="0"/>
          <dgm:bulletEnabled val="1"/>
        </dgm:presLayoutVars>
      </dgm:prSet>
      <dgm:spPr/>
    </dgm:pt>
    <dgm:pt modelId="{C91F30AA-C174-423B-8A29-9EE39C07D4F2}" type="pres">
      <dgm:prSet presAssocID="{9FE82AEB-2069-4FF0-84A4-11506A2952B9}" presName="spacer" presStyleCnt="0"/>
      <dgm:spPr/>
    </dgm:pt>
    <dgm:pt modelId="{2AB4913C-471E-4052-833D-2015C1D1EBF3}" type="pres">
      <dgm:prSet presAssocID="{3ECB2D96-B39E-42A8-8958-552FB67F3E36}" presName="parentText" presStyleLbl="node1" presStyleIdx="1" presStyleCnt="4">
        <dgm:presLayoutVars>
          <dgm:chMax val="0"/>
          <dgm:bulletEnabled val="1"/>
        </dgm:presLayoutVars>
      </dgm:prSet>
      <dgm:spPr/>
    </dgm:pt>
    <dgm:pt modelId="{6AE1F0A8-229D-423C-A6FD-1A3DF442DC9F}" type="pres">
      <dgm:prSet presAssocID="{B59209C4-300C-4859-BF77-9E0B16A3EAF6}" presName="spacer" presStyleCnt="0"/>
      <dgm:spPr/>
    </dgm:pt>
    <dgm:pt modelId="{97C2859F-88EB-4C80-92A3-35A7261C6B67}" type="pres">
      <dgm:prSet presAssocID="{7780574C-A15D-47B0-9E42-C7B715FD7431}" presName="parentText" presStyleLbl="node1" presStyleIdx="2" presStyleCnt="4">
        <dgm:presLayoutVars>
          <dgm:chMax val="0"/>
          <dgm:bulletEnabled val="1"/>
        </dgm:presLayoutVars>
      </dgm:prSet>
      <dgm:spPr/>
    </dgm:pt>
    <dgm:pt modelId="{1E5CADA0-E1A1-4BC3-8AEB-C5A185056AFB}" type="pres">
      <dgm:prSet presAssocID="{549D08B1-5194-4735-A8B5-E2763B494FB5}" presName="spacer" presStyleCnt="0"/>
      <dgm:spPr/>
    </dgm:pt>
    <dgm:pt modelId="{1FA73FD9-0F9B-4BF4-A15D-75E71DFB84B8}" type="pres">
      <dgm:prSet presAssocID="{630F1654-C29B-46CC-AB73-5F17D3A60BD9}" presName="parentText" presStyleLbl="node1" presStyleIdx="3" presStyleCnt="4">
        <dgm:presLayoutVars>
          <dgm:chMax val="0"/>
          <dgm:bulletEnabled val="1"/>
        </dgm:presLayoutVars>
      </dgm:prSet>
      <dgm:spPr/>
    </dgm:pt>
  </dgm:ptLst>
  <dgm:cxnLst>
    <dgm:cxn modelId="{25B92205-B3FB-4D9A-91AE-304675610A52}" srcId="{95CFFE2F-601C-464A-9CA7-792342BABDE6}" destId="{3ECB2D96-B39E-42A8-8958-552FB67F3E36}" srcOrd="1" destOrd="0" parTransId="{37892260-FF84-4164-B149-8CA20D3FDE46}" sibTransId="{B59209C4-300C-4859-BF77-9E0B16A3EAF6}"/>
    <dgm:cxn modelId="{72A7CA06-AD28-4C6F-BFD3-E890728668B4}" type="presOf" srcId="{F950D9F6-49E7-404B-AC8E-161E32A15FFE}" destId="{FB887E9B-B4FD-40D0-9A32-CFA6E1A7FB96}" srcOrd="0" destOrd="0" presId="urn:microsoft.com/office/officeart/2005/8/layout/vList2"/>
    <dgm:cxn modelId="{F4753F29-88C3-4FA9-A5A0-C24E8E986412}" srcId="{95CFFE2F-601C-464A-9CA7-792342BABDE6}" destId="{7780574C-A15D-47B0-9E42-C7B715FD7431}" srcOrd="2" destOrd="0" parTransId="{C10221D7-5A9F-4990-A776-4722258D3ED0}" sibTransId="{549D08B1-5194-4735-A8B5-E2763B494FB5}"/>
    <dgm:cxn modelId="{1144FE65-FADA-46CD-8136-414ED35A34DF}" srcId="{95CFFE2F-601C-464A-9CA7-792342BABDE6}" destId="{F950D9F6-49E7-404B-AC8E-161E32A15FFE}" srcOrd="0" destOrd="0" parTransId="{31E86792-D5C7-48A3-86EA-25396633656C}" sibTransId="{9FE82AEB-2069-4FF0-84A4-11506A2952B9}"/>
    <dgm:cxn modelId="{CBCFF847-F1E5-43EF-866E-96CEF5299D73}" type="presOf" srcId="{3ECB2D96-B39E-42A8-8958-552FB67F3E36}" destId="{2AB4913C-471E-4052-833D-2015C1D1EBF3}" srcOrd="0" destOrd="0" presId="urn:microsoft.com/office/officeart/2005/8/layout/vList2"/>
    <dgm:cxn modelId="{E070AE51-3C5A-4005-B1F4-153EDB12BF8F}" type="presOf" srcId="{7780574C-A15D-47B0-9E42-C7B715FD7431}" destId="{97C2859F-88EB-4C80-92A3-35A7261C6B67}" srcOrd="0" destOrd="0" presId="urn:microsoft.com/office/officeart/2005/8/layout/vList2"/>
    <dgm:cxn modelId="{5FAB3EC1-2862-4A50-9C0E-0307216F9B42}" srcId="{95CFFE2F-601C-464A-9CA7-792342BABDE6}" destId="{630F1654-C29B-46CC-AB73-5F17D3A60BD9}" srcOrd="3" destOrd="0" parTransId="{7273129C-D058-4694-8F00-06BE245CC139}" sibTransId="{3465C860-7437-4B14-9BDE-0389086C856C}"/>
    <dgm:cxn modelId="{E5EA24F1-2BA8-47F9-B94F-FFA5D8500A47}" type="presOf" srcId="{95CFFE2F-601C-464A-9CA7-792342BABDE6}" destId="{85D1F147-A61C-40A8-BE7E-F24529E982D9}" srcOrd="0" destOrd="0" presId="urn:microsoft.com/office/officeart/2005/8/layout/vList2"/>
    <dgm:cxn modelId="{427146F2-04EC-4800-B1B9-2BA5F5D90D42}" type="presOf" srcId="{630F1654-C29B-46CC-AB73-5F17D3A60BD9}" destId="{1FA73FD9-0F9B-4BF4-A15D-75E71DFB84B8}" srcOrd="0" destOrd="0" presId="urn:microsoft.com/office/officeart/2005/8/layout/vList2"/>
    <dgm:cxn modelId="{A7B3E205-5D35-4BA7-8A35-0F743C34E2A5}" type="presParOf" srcId="{85D1F147-A61C-40A8-BE7E-F24529E982D9}" destId="{FB887E9B-B4FD-40D0-9A32-CFA6E1A7FB96}" srcOrd="0" destOrd="0" presId="urn:microsoft.com/office/officeart/2005/8/layout/vList2"/>
    <dgm:cxn modelId="{929F8572-5034-4E2B-AE13-BD7DC290A7C8}" type="presParOf" srcId="{85D1F147-A61C-40A8-BE7E-F24529E982D9}" destId="{C91F30AA-C174-423B-8A29-9EE39C07D4F2}" srcOrd="1" destOrd="0" presId="urn:microsoft.com/office/officeart/2005/8/layout/vList2"/>
    <dgm:cxn modelId="{66658D01-6F64-4ECF-8EF2-2D9282C244CF}" type="presParOf" srcId="{85D1F147-A61C-40A8-BE7E-F24529E982D9}" destId="{2AB4913C-471E-4052-833D-2015C1D1EBF3}" srcOrd="2" destOrd="0" presId="urn:microsoft.com/office/officeart/2005/8/layout/vList2"/>
    <dgm:cxn modelId="{09FDFFBE-0916-44B4-BA8B-7C1572EB5E51}" type="presParOf" srcId="{85D1F147-A61C-40A8-BE7E-F24529E982D9}" destId="{6AE1F0A8-229D-423C-A6FD-1A3DF442DC9F}" srcOrd="3" destOrd="0" presId="urn:microsoft.com/office/officeart/2005/8/layout/vList2"/>
    <dgm:cxn modelId="{77514440-B076-4E6C-B094-C6E37A2A0BB9}" type="presParOf" srcId="{85D1F147-A61C-40A8-BE7E-F24529E982D9}" destId="{97C2859F-88EB-4C80-92A3-35A7261C6B67}" srcOrd="4" destOrd="0" presId="urn:microsoft.com/office/officeart/2005/8/layout/vList2"/>
    <dgm:cxn modelId="{04522DD3-7BE8-4006-8E50-C86862107284}" type="presParOf" srcId="{85D1F147-A61C-40A8-BE7E-F24529E982D9}" destId="{1E5CADA0-E1A1-4BC3-8AEB-C5A185056AFB}" srcOrd="5" destOrd="0" presId="urn:microsoft.com/office/officeart/2005/8/layout/vList2"/>
    <dgm:cxn modelId="{3C724A54-D445-4D0E-95C7-A7A3F7FF8BE7}" type="presParOf" srcId="{85D1F147-A61C-40A8-BE7E-F24529E982D9}" destId="{1FA73FD9-0F9B-4BF4-A15D-75E71DFB84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87E9B-B4FD-40D0-9A32-CFA6E1A7FB96}">
      <dsp:nvSpPr>
        <dsp:cNvPr id="0" name=""/>
        <dsp:cNvSpPr/>
      </dsp:nvSpPr>
      <dsp:spPr>
        <a:xfrm>
          <a:off x="0" y="374123"/>
          <a:ext cx="8620814" cy="927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Imbalance</a:t>
          </a:r>
          <a:r>
            <a:rPr lang="en-US" sz="1300" kern="1200" dirty="0"/>
            <a:t>: Imbalance is when one class has many more images than another class. This results in the model being biased towards one class. For example, if there are 2000 images for the happy expression and 500 images for the fear expression, then the model will be biased towards the happy expression. </a:t>
          </a:r>
          <a:r>
            <a:rPr lang="en-US" sz="1300" b="1" kern="1200" dirty="0"/>
            <a:t>Data augmentation </a:t>
          </a:r>
          <a:r>
            <a:rPr lang="en-US" sz="1300" kern="1200" dirty="0"/>
            <a:t>is done to avoid this problem. </a:t>
          </a:r>
          <a:r>
            <a:rPr lang="en-US" sz="1300" b="1" kern="1200" dirty="0"/>
            <a:t>Data augmentation</a:t>
          </a:r>
          <a:r>
            <a:rPr lang="en-US" sz="1300" kern="1200" dirty="0"/>
            <a:t> increases the amount of data using techniques like cropping, padding, and horizontal flipping.</a:t>
          </a:r>
        </a:p>
      </dsp:txBody>
      <dsp:txXfrm>
        <a:off x="45292" y="419415"/>
        <a:ext cx="8530230" cy="837226"/>
      </dsp:txXfrm>
    </dsp:sp>
    <dsp:sp modelId="{2AB4913C-471E-4052-833D-2015C1D1EBF3}">
      <dsp:nvSpPr>
        <dsp:cNvPr id="0" name=""/>
        <dsp:cNvSpPr/>
      </dsp:nvSpPr>
      <dsp:spPr>
        <a:xfrm>
          <a:off x="0" y="1339373"/>
          <a:ext cx="8620814" cy="927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Intra-class variation</a:t>
          </a:r>
          <a:r>
            <a:rPr lang="en-US" sz="1300" kern="1200" dirty="0"/>
            <a:t>: Some images in the dataset are not human faces as there are drawings and animated faces. Model performance will be better if all images in the dataset are human faces so other images should be removed.</a:t>
          </a:r>
        </a:p>
      </dsp:txBody>
      <dsp:txXfrm>
        <a:off x="45292" y="1384665"/>
        <a:ext cx="8530230" cy="837226"/>
      </dsp:txXfrm>
    </dsp:sp>
    <dsp:sp modelId="{97C2859F-88EB-4C80-92A3-35A7261C6B67}">
      <dsp:nvSpPr>
        <dsp:cNvPr id="0" name=""/>
        <dsp:cNvSpPr/>
      </dsp:nvSpPr>
      <dsp:spPr>
        <a:xfrm>
          <a:off x="0" y="2304623"/>
          <a:ext cx="8620814" cy="927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Occlusion</a:t>
          </a:r>
          <a:r>
            <a:rPr lang="en-US" sz="1300" kern="1200"/>
            <a:t>: Occlusion is when part of the image is covered. This can occur when a hand covers a part of the face such as the right eye or nose. A person wearing sunglasses or a mask also creates occlusion. Eyes and noses have primary features which are important to extract and recognize emotions. Thus, occluded images should be removed from the dataset as the model cannot recognize emotions from these images</a:t>
          </a:r>
        </a:p>
      </dsp:txBody>
      <dsp:txXfrm>
        <a:off x="45292" y="2349915"/>
        <a:ext cx="8530230" cy="83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87E9B-B4FD-40D0-9A32-CFA6E1A7FB96}">
      <dsp:nvSpPr>
        <dsp:cNvPr id="0" name=""/>
        <dsp:cNvSpPr/>
      </dsp:nvSpPr>
      <dsp:spPr>
        <a:xfrm>
          <a:off x="0" y="234578"/>
          <a:ext cx="8620814"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Loading the saved model</a:t>
          </a:r>
          <a:endParaRPr lang="en-US" sz="3000" kern="1200" dirty="0"/>
        </a:p>
      </dsp:txBody>
      <dsp:txXfrm>
        <a:off x="35125" y="269703"/>
        <a:ext cx="8550564" cy="649299"/>
      </dsp:txXfrm>
    </dsp:sp>
    <dsp:sp modelId="{2AB4913C-471E-4052-833D-2015C1D1EBF3}">
      <dsp:nvSpPr>
        <dsp:cNvPr id="0" name=""/>
        <dsp:cNvSpPr/>
      </dsp:nvSpPr>
      <dsp:spPr>
        <a:xfrm>
          <a:off x="0" y="1040528"/>
          <a:ext cx="8620814"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Loading Har-Cascade for Face Detection</a:t>
          </a:r>
          <a:endParaRPr lang="en-US" sz="3000" kern="1200" dirty="0"/>
        </a:p>
      </dsp:txBody>
      <dsp:txXfrm>
        <a:off x="35125" y="1075653"/>
        <a:ext cx="8550564" cy="649299"/>
      </dsp:txXfrm>
    </dsp:sp>
    <dsp:sp modelId="{97C2859F-88EB-4C80-92A3-35A7261C6B67}">
      <dsp:nvSpPr>
        <dsp:cNvPr id="0" name=""/>
        <dsp:cNvSpPr/>
      </dsp:nvSpPr>
      <dsp:spPr>
        <a:xfrm>
          <a:off x="0" y="1846478"/>
          <a:ext cx="8620814"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Read Frames and apply Preprocessing using OpenCV</a:t>
          </a:r>
          <a:endParaRPr lang="en-US" sz="3000" kern="1200" dirty="0"/>
        </a:p>
      </dsp:txBody>
      <dsp:txXfrm>
        <a:off x="35125" y="1881603"/>
        <a:ext cx="8550564" cy="649299"/>
      </dsp:txXfrm>
    </dsp:sp>
    <dsp:sp modelId="{1FA73FD9-0F9B-4BF4-A15D-75E71DFB84B8}">
      <dsp:nvSpPr>
        <dsp:cNvPr id="0" name=""/>
        <dsp:cNvSpPr/>
      </dsp:nvSpPr>
      <dsp:spPr>
        <a:xfrm>
          <a:off x="0" y="2652428"/>
          <a:ext cx="8620814"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Now The Fun Part !!! Run It</a:t>
          </a:r>
          <a:endParaRPr lang="en-US" sz="3000" kern="1200" dirty="0"/>
        </a:p>
      </dsp:txBody>
      <dsp:txXfrm>
        <a:off x="35125" y="2687553"/>
        <a:ext cx="8550564"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224337"/>
            <a:ext cx="8259098" cy="763526"/>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2" y="271648"/>
            <a:ext cx="8093365" cy="763525"/>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kaggle.com/c/challenges-in-representation-learning-facial-expression-recognition-challenge/dat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272" y="1849081"/>
            <a:ext cx="8192728" cy="1445337"/>
          </a:xfrm>
        </p:spPr>
        <p:txBody>
          <a:bodyPr>
            <a:normAutofit/>
          </a:bodyPr>
          <a:lstStyle/>
          <a:p>
            <a:r>
              <a:rPr lang="en-US" dirty="0"/>
              <a:t>Facial Emotion Detector</a:t>
            </a:r>
          </a:p>
        </p:txBody>
      </p:sp>
      <p:sp>
        <p:nvSpPr>
          <p:cNvPr id="3" name="Subtitle 2"/>
          <p:cNvSpPr>
            <a:spLocks noGrp="1"/>
          </p:cNvSpPr>
          <p:nvPr>
            <p:ph type="subTitle" idx="1"/>
          </p:nvPr>
        </p:nvSpPr>
        <p:spPr>
          <a:xfrm>
            <a:off x="464575" y="3753458"/>
            <a:ext cx="8192728" cy="730043"/>
          </a:xfrm>
        </p:spPr>
        <p:txBody>
          <a:bodyPr/>
          <a:lstStyle/>
          <a:p>
            <a:r>
              <a:rPr lang="en-US" dirty="0"/>
              <a:t>smriti.roy@temple.edu</a:t>
            </a:r>
          </a:p>
          <a:p>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5A32-9475-4FA0-B284-D7FA80B5D0FB}"/>
              </a:ext>
            </a:extLst>
          </p:cNvPr>
          <p:cNvSpPr>
            <a:spLocks noGrp="1"/>
          </p:cNvSpPr>
          <p:nvPr>
            <p:ph type="title"/>
          </p:nvPr>
        </p:nvSpPr>
        <p:spPr/>
        <p:txBody>
          <a:bodyPr/>
          <a:lstStyle/>
          <a:p>
            <a:r>
              <a:rPr lang="en-US" dirty="0"/>
              <a:t>CNN Model Architecture</a:t>
            </a:r>
          </a:p>
        </p:txBody>
      </p:sp>
      <p:sp>
        <p:nvSpPr>
          <p:cNvPr id="3" name="Content Placeholder 2">
            <a:extLst>
              <a:ext uri="{FF2B5EF4-FFF2-40B4-BE49-F238E27FC236}">
                <a16:creationId xmlns:a16="http://schemas.microsoft.com/office/drawing/2014/main" id="{D468DF67-F5CA-4942-9DDE-270ED9A1C49F}"/>
              </a:ext>
            </a:extLst>
          </p:cNvPr>
          <p:cNvSpPr>
            <a:spLocks noGrp="1"/>
          </p:cNvSpPr>
          <p:nvPr>
            <p:ph idx="1"/>
          </p:nvPr>
        </p:nvSpPr>
        <p:spPr>
          <a:xfrm>
            <a:off x="1992351" y="1131886"/>
            <a:ext cx="6958361" cy="3878729"/>
          </a:xfrm>
        </p:spPr>
        <p:txBody>
          <a:bodyPr>
            <a:normAutofit/>
          </a:bodyPr>
          <a:lstStyle/>
          <a:p>
            <a:pPr marL="0" indent="0" algn="l">
              <a:buNone/>
            </a:pPr>
            <a:r>
              <a:rPr lang="en-US" sz="1000" b="0" i="0" dirty="0">
                <a:effectLst/>
                <a:latin typeface="+mj-lt"/>
              </a:rPr>
              <a:t>We have defined our CNN with the following global architecture:</a:t>
            </a:r>
          </a:p>
          <a:p>
            <a:r>
              <a:rPr lang="en-US" sz="1000" b="0" i="0" dirty="0">
                <a:effectLst/>
                <a:latin typeface="+mj-lt"/>
              </a:rPr>
              <a:t>4 convolutional layers</a:t>
            </a:r>
          </a:p>
          <a:p>
            <a:r>
              <a:rPr lang="en-US" sz="1000" b="0" i="0" dirty="0">
                <a:effectLst/>
                <a:latin typeface="+mj-lt"/>
              </a:rPr>
              <a:t>2 fully connected layers</a:t>
            </a:r>
          </a:p>
          <a:p>
            <a:pPr marL="0" indent="0" algn="l">
              <a:buNone/>
            </a:pPr>
            <a:r>
              <a:rPr lang="en-US" sz="1000" b="0" i="0" dirty="0">
                <a:effectLst/>
                <a:latin typeface="+mj-lt"/>
              </a:rPr>
              <a:t>The convolutional layers will extract relevant features from the images and the fully connected layers will focus on using these features to classify well our images</a:t>
            </a:r>
          </a:p>
          <a:p>
            <a:pPr marL="0" indent="0" algn="l">
              <a:buNone/>
            </a:pPr>
            <a:r>
              <a:rPr lang="en-US" sz="1050" b="0" i="0" dirty="0">
                <a:effectLst/>
                <a:latin typeface="+mj-lt"/>
              </a:rPr>
              <a:t>A convolution operator: extracts features from the input image using sliding matrices to preserve the spatial relations between the pixels. The following image summarizes how it works</a:t>
            </a:r>
          </a:p>
          <a:p>
            <a:pPr marL="0" indent="0" algn="l">
              <a:buNone/>
            </a:pPr>
            <a:endParaRPr lang="en-US" sz="1050" dirty="0">
              <a:latin typeface="-apple-system"/>
            </a:endParaRPr>
          </a:p>
          <a:p>
            <a:pPr marL="0" indent="0" algn="l">
              <a:buNone/>
            </a:pPr>
            <a:endParaRPr lang="en-US" sz="1050" b="0" i="0" dirty="0">
              <a:effectLst/>
              <a:latin typeface="-apple-system"/>
            </a:endParaRPr>
          </a:p>
          <a:p>
            <a:pPr marL="0" indent="0" algn="l">
              <a:buNone/>
            </a:pPr>
            <a:endParaRPr lang="en-US" sz="1050" dirty="0">
              <a:latin typeface="-apple-system"/>
            </a:endParaRPr>
          </a:p>
          <a:p>
            <a:pPr marL="0" indent="0" algn="l">
              <a:buNone/>
            </a:pPr>
            <a:endParaRPr lang="en-US" sz="1050" b="0" i="0" dirty="0">
              <a:effectLst/>
              <a:latin typeface="-apple-system"/>
            </a:endParaRPr>
          </a:p>
          <a:p>
            <a:pPr marL="0" indent="0" algn="l">
              <a:buNone/>
            </a:pPr>
            <a:endParaRPr lang="en-US" sz="1050" dirty="0">
              <a:latin typeface="-apple-system"/>
            </a:endParaRPr>
          </a:p>
          <a:p>
            <a:pPr marL="0" indent="0" algn="l">
              <a:buNone/>
            </a:pPr>
            <a:endParaRPr lang="en-US" sz="1050" b="0" i="0" dirty="0">
              <a:effectLst/>
              <a:latin typeface="+mj-lt"/>
            </a:endParaRPr>
          </a:p>
          <a:p>
            <a:pPr marL="0" indent="0" algn="l">
              <a:buNone/>
            </a:pPr>
            <a:endParaRPr lang="en-US" sz="1050" dirty="0">
              <a:latin typeface="+mj-lt"/>
            </a:endParaRPr>
          </a:p>
          <a:p>
            <a:pPr marL="0" indent="0" algn="l">
              <a:buNone/>
            </a:pPr>
            <a:endParaRPr lang="en-US" sz="1050" b="0" i="0" dirty="0">
              <a:effectLst/>
              <a:latin typeface="+mj-lt"/>
            </a:endParaRPr>
          </a:p>
          <a:p>
            <a:pPr algn="l">
              <a:buFont typeface="Arial" panose="020B0604020202020204" pitchFamily="34" charset="0"/>
              <a:buChar char="•"/>
            </a:pPr>
            <a:r>
              <a:rPr lang="en-US" sz="1050" b="0" i="0" dirty="0">
                <a:effectLst/>
                <a:latin typeface="+mj-lt"/>
              </a:rPr>
              <a:t>We applied the </a:t>
            </a:r>
            <a:r>
              <a:rPr lang="en-US" sz="1050" b="1" i="0" dirty="0" err="1">
                <a:effectLst/>
                <a:latin typeface="+mj-lt"/>
              </a:rPr>
              <a:t>ReLU</a:t>
            </a:r>
            <a:r>
              <a:rPr lang="en-US" sz="1050" b="0" i="0" dirty="0">
                <a:effectLst/>
                <a:latin typeface="+mj-lt"/>
              </a:rPr>
              <a:t> function to introduce non-linearity in our CNN. Other functions like tanh or sigmoid could also be used, but </a:t>
            </a:r>
            <a:r>
              <a:rPr lang="en-US" sz="1050" b="1" i="0" dirty="0" err="1">
                <a:effectLst/>
                <a:latin typeface="+mj-lt"/>
              </a:rPr>
              <a:t>ReLU</a:t>
            </a:r>
            <a:r>
              <a:rPr lang="en-US" sz="1050" b="0" i="0" dirty="0">
                <a:effectLst/>
                <a:latin typeface="+mj-lt"/>
              </a:rPr>
              <a:t> has been found to perform better in most situations.</a:t>
            </a:r>
          </a:p>
          <a:p>
            <a:pPr algn="l">
              <a:buFont typeface="Arial" panose="020B0604020202020204" pitchFamily="34" charset="0"/>
              <a:buChar char="•"/>
            </a:pPr>
            <a:r>
              <a:rPr lang="en-US" sz="1050" b="1" i="0" dirty="0">
                <a:effectLst/>
                <a:latin typeface="+mj-lt"/>
              </a:rPr>
              <a:t>Pooling</a:t>
            </a:r>
            <a:r>
              <a:rPr lang="en-US" sz="1050" b="0" i="0" dirty="0">
                <a:effectLst/>
                <a:latin typeface="+mj-lt"/>
              </a:rPr>
              <a:t> is used to reduce the dimensionality of each features while retaining the most important information. Like for the convolutional step, we applied a sliding function on our data. Different functions can be applied: max, sum, mean... The max function usually performs better.</a:t>
            </a:r>
          </a:p>
          <a:p>
            <a:pPr marL="0" indent="0" algn="l">
              <a:buNone/>
            </a:pPr>
            <a:endParaRPr lang="en-US" sz="1300" b="0" i="0" dirty="0">
              <a:effectLst/>
              <a:latin typeface="+mj-lt"/>
            </a:endParaRPr>
          </a:p>
          <a:p>
            <a:endParaRPr lang="en-US" dirty="0"/>
          </a:p>
        </p:txBody>
      </p:sp>
      <p:pic>
        <p:nvPicPr>
          <p:cNvPr id="4" name="Picture 3">
            <a:extLst>
              <a:ext uri="{FF2B5EF4-FFF2-40B4-BE49-F238E27FC236}">
                <a16:creationId xmlns:a16="http://schemas.microsoft.com/office/drawing/2014/main" id="{F1309F95-0E8F-4F17-8AB1-D6AB3D2B1571}"/>
              </a:ext>
            </a:extLst>
          </p:cNvPr>
          <p:cNvPicPr>
            <a:picLocks noChangeAspect="1"/>
          </p:cNvPicPr>
          <p:nvPr/>
        </p:nvPicPr>
        <p:blipFill>
          <a:blip r:embed="rId2"/>
          <a:stretch>
            <a:fillRect/>
          </a:stretch>
        </p:blipFill>
        <p:spPr>
          <a:xfrm>
            <a:off x="2059259" y="2382574"/>
            <a:ext cx="6358704" cy="1492566"/>
          </a:xfrm>
          <a:prstGeom prst="rect">
            <a:avLst/>
          </a:prstGeom>
        </p:spPr>
      </p:pic>
    </p:spTree>
    <p:extLst>
      <p:ext uri="{BB962C8B-B14F-4D97-AF65-F5344CB8AC3E}">
        <p14:creationId xmlns:p14="http://schemas.microsoft.com/office/powerpoint/2010/main" val="422890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70B2-68A1-40C7-B60B-FBE7297F7563}"/>
              </a:ext>
            </a:extLst>
          </p:cNvPr>
          <p:cNvSpPr>
            <a:spLocks noGrp="1"/>
          </p:cNvSpPr>
          <p:nvPr>
            <p:ph type="title"/>
          </p:nvPr>
        </p:nvSpPr>
        <p:spPr/>
        <p:txBody>
          <a:bodyPr/>
          <a:lstStyle/>
          <a:p>
            <a:r>
              <a:rPr lang="en-US" dirty="0"/>
              <a:t>Continue…</a:t>
            </a:r>
          </a:p>
        </p:txBody>
      </p:sp>
      <p:pic>
        <p:nvPicPr>
          <p:cNvPr id="5" name="Content Placeholder 4">
            <a:extLst>
              <a:ext uri="{FF2B5EF4-FFF2-40B4-BE49-F238E27FC236}">
                <a16:creationId xmlns:a16="http://schemas.microsoft.com/office/drawing/2014/main" id="{6C40B0DB-42BB-4207-BB02-BA97B2177CB3}"/>
              </a:ext>
            </a:extLst>
          </p:cNvPr>
          <p:cNvPicPr>
            <a:picLocks noGrp="1" noChangeAspect="1"/>
          </p:cNvPicPr>
          <p:nvPr>
            <p:ph idx="1"/>
          </p:nvPr>
        </p:nvPicPr>
        <p:blipFill>
          <a:blip r:embed="rId2"/>
          <a:stretch>
            <a:fillRect/>
          </a:stretch>
        </p:blipFill>
        <p:spPr>
          <a:xfrm>
            <a:off x="2392106" y="1241501"/>
            <a:ext cx="3773070" cy="1655235"/>
          </a:xfrm>
        </p:spPr>
      </p:pic>
      <p:sp>
        <p:nvSpPr>
          <p:cNvPr id="7" name="TextBox 6">
            <a:extLst>
              <a:ext uri="{FF2B5EF4-FFF2-40B4-BE49-F238E27FC236}">
                <a16:creationId xmlns:a16="http://schemas.microsoft.com/office/drawing/2014/main" id="{C1255F6C-8F00-4651-ACD9-F7DF5DCCCE3C}"/>
              </a:ext>
            </a:extLst>
          </p:cNvPr>
          <p:cNvSpPr txBox="1"/>
          <p:nvPr/>
        </p:nvSpPr>
        <p:spPr>
          <a:xfrm>
            <a:off x="1955180" y="2982637"/>
            <a:ext cx="7188820" cy="2400657"/>
          </a:xfrm>
          <a:prstGeom prst="rect">
            <a:avLst/>
          </a:prstGeom>
          <a:noFill/>
        </p:spPr>
        <p:txBody>
          <a:bodyPr wrap="square">
            <a:spAutoFit/>
          </a:bodyPr>
          <a:lstStyle/>
          <a:p>
            <a:pPr algn="l"/>
            <a:r>
              <a:rPr lang="en-US" sz="1100" b="1" dirty="0">
                <a:latin typeface="+mj-lt"/>
              </a:rPr>
              <a:t>S</a:t>
            </a:r>
            <a:r>
              <a:rPr lang="en-US" sz="1100" b="1" i="0" dirty="0">
                <a:effectLst/>
                <a:latin typeface="+mj-lt"/>
              </a:rPr>
              <a:t>ome common techniques applied for each layer:</a:t>
            </a:r>
          </a:p>
          <a:p>
            <a:pPr algn="l"/>
            <a:endParaRPr lang="en-US" sz="1100" b="0" i="0" dirty="0">
              <a:effectLst/>
              <a:latin typeface="+mj-lt"/>
            </a:endParaRPr>
          </a:p>
          <a:p>
            <a:pPr algn="l">
              <a:buFont typeface="Arial" panose="020B0604020202020204" pitchFamily="34" charset="0"/>
              <a:buChar char="•"/>
            </a:pPr>
            <a:r>
              <a:rPr lang="en-US" sz="1100" b="0" i="0" dirty="0">
                <a:effectLst/>
                <a:latin typeface="+mj-lt"/>
              </a:rPr>
              <a:t>   </a:t>
            </a:r>
            <a:r>
              <a:rPr lang="en-US" sz="1100" b="1" i="0" dirty="0">
                <a:effectLst/>
                <a:latin typeface="+mj-lt"/>
              </a:rPr>
              <a:t>Batch normalization</a:t>
            </a:r>
            <a:r>
              <a:rPr lang="en-US" sz="1100" b="0" i="0" dirty="0">
                <a:effectLst/>
                <a:latin typeface="+mj-lt"/>
              </a:rPr>
              <a:t>: improves the performance and stability of NNs by providing inputs with zero mean and unit variance.</a:t>
            </a:r>
          </a:p>
          <a:p>
            <a:pPr algn="l">
              <a:buFont typeface="Arial" panose="020B0604020202020204" pitchFamily="34" charset="0"/>
              <a:buChar char="•"/>
            </a:pPr>
            <a:r>
              <a:rPr lang="en-US" sz="1100" b="0" i="0" dirty="0">
                <a:effectLst/>
                <a:latin typeface="+mj-lt"/>
              </a:rPr>
              <a:t>   </a:t>
            </a:r>
            <a:r>
              <a:rPr lang="en-US" sz="1100" b="1" i="0" dirty="0">
                <a:effectLst/>
                <a:latin typeface="+mj-lt"/>
              </a:rPr>
              <a:t>Dropout</a:t>
            </a:r>
            <a:r>
              <a:rPr lang="en-US" sz="1100" b="0" i="0" dirty="0">
                <a:effectLst/>
                <a:latin typeface="+mj-lt"/>
              </a:rPr>
              <a:t>: reduces overfitting by randomly not updating the weights of some nodes. This helps prevent the NN from relying    on one node in the layer too much.</a:t>
            </a:r>
          </a:p>
          <a:p>
            <a:pPr algn="l">
              <a:buFont typeface="Arial" panose="020B0604020202020204" pitchFamily="34" charset="0"/>
              <a:buChar char="•"/>
            </a:pPr>
            <a:endParaRPr lang="en-US" sz="1100" b="0" i="0" dirty="0">
              <a:effectLst/>
              <a:latin typeface="+mj-lt"/>
            </a:endParaRPr>
          </a:p>
          <a:p>
            <a:pPr algn="l"/>
            <a:r>
              <a:rPr lang="en-US" sz="1100" b="1" i="0" dirty="0" err="1">
                <a:effectLst/>
                <a:latin typeface="+mj-lt"/>
              </a:rPr>
              <a:t>Softmax</a:t>
            </a:r>
            <a:r>
              <a:rPr lang="en-US" sz="1100" b="0" i="0" dirty="0">
                <a:effectLst/>
                <a:latin typeface="+mj-lt"/>
              </a:rPr>
              <a:t> is chosen  as our last activation function as it is commonly used for multi-label classification.</a:t>
            </a:r>
          </a:p>
          <a:p>
            <a:pPr algn="l"/>
            <a:r>
              <a:rPr lang="en-US" sz="1100" b="0" i="0" dirty="0">
                <a:effectLst/>
                <a:latin typeface="+mj-lt"/>
              </a:rPr>
              <a:t>Now that our </a:t>
            </a:r>
            <a:r>
              <a:rPr lang="en-US" sz="1100" b="1" i="0" dirty="0">
                <a:effectLst/>
                <a:latin typeface="+mj-lt"/>
              </a:rPr>
              <a:t>CNN</a:t>
            </a:r>
            <a:r>
              <a:rPr lang="en-US" sz="1100" b="0" i="0" dirty="0">
                <a:effectLst/>
                <a:latin typeface="+mj-lt"/>
              </a:rPr>
              <a:t> is defined, we can compile it with a few more parameters. We chose the </a:t>
            </a:r>
            <a:r>
              <a:rPr lang="en-US" sz="1100" b="1" i="0" dirty="0">
                <a:effectLst/>
                <a:latin typeface="+mj-lt"/>
              </a:rPr>
              <a:t>Adam optimizer </a:t>
            </a:r>
            <a:r>
              <a:rPr lang="en-US" sz="1100" b="0" i="0" dirty="0">
                <a:effectLst/>
                <a:latin typeface="+mj-lt"/>
              </a:rPr>
              <a:t>as it is one of the most computationally effective. We chose the </a:t>
            </a:r>
            <a:r>
              <a:rPr lang="en-US" sz="1100" b="1" i="0" dirty="0">
                <a:effectLst/>
                <a:latin typeface="+mj-lt"/>
              </a:rPr>
              <a:t>categorical cross-entropy </a:t>
            </a:r>
            <a:r>
              <a:rPr lang="en-US" sz="1100" b="0" i="0" dirty="0">
                <a:effectLst/>
                <a:latin typeface="+mj-lt"/>
              </a:rPr>
              <a:t>as our loss function as it is quite relevant for classification tasks. </a:t>
            </a:r>
            <a:r>
              <a:rPr lang="en-US" sz="1100" b="1" i="0" dirty="0">
                <a:effectLst/>
                <a:latin typeface="+mj-lt"/>
              </a:rPr>
              <a:t>Our metric will be the accuracy</a:t>
            </a:r>
            <a:r>
              <a:rPr lang="en-US" sz="1100" b="0" i="0" dirty="0">
                <a:effectLst/>
                <a:latin typeface="+mj-lt"/>
              </a:rPr>
              <a:t>, which is also quite informative for classification tasks on balanced datasets</a:t>
            </a:r>
          </a:p>
          <a:p>
            <a:pPr algn="l"/>
            <a:endParaRPr lang="en-US" b="0" i="0" dirty="0">
              <a:effectLst/>
              <a:latin typeface="-apple-system"/>
            </a:endParaRPr>
          </a:p>
        </p:txBody>
      </p:sp>
    </p:spTree>
    <p:extLst>
      <p:ext uri="{BB962C8B-B14F-4D97-AF65-F5344CB8AC3E}">
        <p14:creationId xmlns:p14="http://schemas.microsoft.com/office/powerpoint/2010/main" val="315046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94658-85B8-4CA1-9A1B-8317EF249F62}"/>
              </a:ext>
            </a:extLst>
          </p:cNvPr>
          <p:cNvSpPr>
            <a:spLocks noGrp="1"/>
          </p:cNvSpPr>
          <p:nvPr>
            <p:ph type="body" idx="1"/>
          </p:nvPr>
        </p:nvSpPr>
        <p:spPr>
          <a:xfrm>
            <a:off x="2261975" y="2571750"/>
            <a:ext cx="4889674" cy="479822"/>
          </a:xfrm>
        </p:spPr>
        <p:txBody>
          <a:bodyPr>
            <a:normAutofit/>
          </a:bodyPr>
          <a:lstStyle/>
          <a:p>
            <a:r>
              <a:rPr lang="en-US" dirty="0"/>
              <a:t>Training and Testing the Model</a:t>
            </a:r>
          </a:p>
        </p:txBody>
      </p:sp>
    </p:spTree>
    <p:extLst>
      <p:ext uri="{BB962C8B-B14F-4D97-AF65-F5344CB8AC3E}">
        <p14:creationId xmlns:p14="http://schemas.microsoft.com/office/powerpoint/2010/main" val="246177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340" y="224337"/>
            <a:ext cx="6121660" cy="763526"/>
          </a:xfrm>
        </p:spPr>
        <p:txBody>
          <a:bodyPr>
            <a:normAutofit/>
          </a:bodyPr>
          <a:lstStyle/>
          <a:p>
            <a:r>
              <a:rPr lang="en-US" sz="3400" dirty="0"/>
              <a:t>Training and Evaluating Model</a:t>
            </a:r>
          </a:p>
        </p:txBody>
      </p:sp>
      <p:graphicFrame>
        <p:nvGraphicFramePr>
          <p:cNvPr id="7" name="Content Placeholder 2">
            <a:extLst>
              <a:ext uri="{FF2B5EF4-FFF2-40B4-BE49-F238E27FC236}">
                <a16:creationId xmlns:a16="http://schemas.microsoft.com/office/drawing/2014/main" id="{61E0A8BC-4308-E063-8DD2-0B53159D47A3}"/>
              </a:ext>
            </a:extLst>
          </p:cNvPr>
          <p:cNvGraphicFramePr>
            <a:graphicFrameLocks noGrp="1"/>
          </p:cNvGraphicFramePr>
          <p:nvPr>
            <p:ph idx="1"/>
            <p:extLst>
              <p:ext uri="{D42A27DB-BD31-4B8C-83A1-F6EECF244321}">
                <p14:modId xmlns:p14="http://schemas.microsoft.com/office/powerpoint/2010/main" val="2301251710"/>
              </p:ext>
            </p:extLst>
          </p:nvPr>
        </p:nvGraphicFramePr>
        <p:xfrm>
          <a:off x="463712" y="1312606"/>
          <a:ext cx="8680287" cy="360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7F60480C-D898-4BF2-9EE0-DA9963AD7B27}"/>
              </a:ext>
            </a:extLst>
          </p:cNvPr>
          <p:cNvPicPr>
            <a:picLocks noChangeAspect="1"/>
          </p:cNvPicPr>
          <p:nvPr/>
        </p:nvPicPr>
        <p:blipFill>
          <a:blip r:embed="rId7"/>
          <a:stretch>
            <a:fillRect/>
          </a:stretch>
        </p:blipFill>
        <p:spPr>
          <a:xfrm>
            <a:off x="1" y="1271239"/>
            <a:ext cx="5707380" cy="2212911"/>
          </a:xfrm>
          <a:prstGeom prst="rect">
            <a:avLst/>
          </a:prstGeom>
        </p:spPr>
      </p:pic>
      <p:pic>
        <p:nvPicPr>
          <p:cNvPr id="11" name="Picture 10">
            <a:extLst>
              <a:ext uri="{FF2B5EF4-FFF2-40B4-BE49-F238E27FC236}">
                <a16:creationId xmlns:a16="http://schemas.microsoft.com/office/drawing/2014/main" id="{F430D612-D9F4-4202-A7C8-1179E415E53B}"/>
              </a:ext>
            </a:extLst>
          </p:cNvPr>
          <p:cNvPicPr>
            <a:picLocks noChangeAspect="1"/>
          </p:cNvPicPr>
          <p:nvPr/>
        </p:nvPicPr>
        <p:blipFill>
          <a:blip r:embed="rId8"/>
          <a:stretch>
            <a:fillRect/>
          </a:stretch>
        </p:blipFill>
        <p:spPr>
          <a:xfrm>
            <a:off x="0" y="3484150"/>
            <a:ext cx="9144000" cy="1659350"/>
          </a:xfrm>
          <a:prstGeom prst="rect">
            <a:avLst/>
          </a:prstGeom>
        </p:spPr>
      </p:pic>
      <p:sp>
        <p:nvSpPr>
          <p:cNvPr id="14" name="Content Placeholder 4">
            <a:extLst>
              <a:ext uri="{FF2B5EF4-FFF2-40B4-BE49-F238E27FC236}">
                <a16:creationId xmlns:a16="http://schemas.microsoft.com/office/drawing/2014/main" id="{74587C05-D1E1-42D6-84FE-CF2A6BB812E9}"/>
              </a:ext>
            </a:extLst>
          </p:cNvPr>
          <p:cNvSpPr txBox="1">
            <a:spLocks/>
          </p:cNvSpPr>
          <p:nvPr/>
        </p:nvSpPr>
        <p:spPr>
          <a:xfrm>
            <a:off x="5766853" y="2008197"/>
            <a:ext cx="3317674" cy="13817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tabLst>
                <a:tab pos="457200" algn="l"/>
              </a:tabLst>
            </a:pPr>
            <a:r>
              <a:rPr lang="en-US" sz="1050" b="0" i="0" dirty="0">
                <a:effectLst/>
                <a:latin typeface="-apple-system"/>
              </a:rPr>
              <a:t>Our model managed to obtain a validation accuracy of approximately 67% in 50 Epochs, which is quite good given the fact that our target class has 7 possible values!</a:t>
            </a:r>
            <a:endParaRPr lang="en-US" sz="1400" dirty="0">
              <a:solidFill>
                <a:srgbClr val="222222"/>
              </a:solidFill>
              <a:latin typeface="+mj-lt"/>
            </a:endParaRPr>
          </a:p>
        </p:txBody>
      </p:sp>
    </p:spTree>
    <p:extLst>
      <p:ext uri="{BB962C8B-B14F-4D97-AF65-F5344CB8AC3E}">
        <p14:creationId xmlns:p14="http://schemas.microsoft.com/office/powerpoint/2010/main" val="274628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spcBef>
                <a:spcPts val="1800"/>
              </a:spcBef>
              <a:spcAft>
                <a:spcPts val="600"/>
              </a:spcAft>
            </a:pPr>
            <a:r>
              <a:rPr lang="en-US" sz="1800" dirty="0"/>
              <a:t>Analyzing the results</a:t>
            </a:r>
            <a:endParaRPr lang="en-US" sz="1800" b="1" dirty="0">
              <a:solidFill>
                <a:srgbClr val="3D4251"/>
              </a:solidFill>
              <a:effectLst/>
              <a:latin typeface="Arial" panose="020B0604020202020204" pitchFamily="34" charset="0"/>
            </a:endParaRPr>
          </a:p>
        </p:txBody>
      </p:sp>
      <p:pic>
        <p:nvPicPr>
          <p:cNvPr id="8" name="Picture 7">
            <a:extLst>
              <a:ext uri="{FF2B5EF4-FFF2-40B4-BE49-F238E27FC236}">
                <a16:creationId xmlns:a16="http://schemas.microsoft.com/office/drawing/2014/main" id="{6EA646F5-9679-4BC5-8F50-2F8F4D56444E}"/>
              </a:ext>
            </a:extLst>
          </p:cNvPr>
          <p:cNvPicPr>
            <a:picLocks noChangeAspect="1"/>
          </p:cNvPicPr>
          <p:nvPr/>
        </p:nvPicPr>
        <p:blipFill rotWithShape="1">
          <a:blip r:embed="rId2"/>
          <a:srcRect l="5738"/>
          <a:stretch/>
        </p:blipFill>
        <p:spPr>
          <a:xfrm>
            <a:off x="1938622" y="962817"/>
            <a:ext cx="4800571" cy="2652094"/>
          </a:xfrm>
          <a:prstGeom prst="rect">
            <a:avLst/>
          </a:prstGeom>
        </p:spPr>
      </p:pic>
      <p:sp>
        <p:nvSpPr>
          <p:cNvPr id="9" name="TextBox 8">
            <a:extLst>
              <a:ext uri="{FF2B5EF4-FFF2-40B4-BE49-F238E27FC236}">
                <a16:creationId xmlns:a16="http://schemas.microsoft.com/office/drawing/2014/main" id="{DB7354A2-E371-4B2D-917B-41C1AC345A0F}"/>
              </a:ext>
            </a:extLst>
          </p:cNvPr>
          <p:cNvSpPr txBox="1"/>
          <p:nvPr/>
        </p:nvSpPr>
        <p:spPr>
          <a:xfrm>
            <a:off x="7002966" y="1131887"/>
            <a:ext cx="1620644" cy="4131900"/>
          </a:xfrm>
          <a:prstGeom prst="rect">
            <a:avLst/>
          </a:prstGeom>
          <a:noFill/>
        </p:spPr>
        <p:txBody>
          <a:bodyPr wrap="square">
            <a:spAutoFit/>
          </a:bodyPr>
          <a:lstStyle/>
          <a:p>
            <a:pPr marL="171450" indent="-171450" algn="l">
              <a:buFont typeface="Arial" panose="020B0604020202020204" pitchFamily="34" charset="0"/>
              <a:buChar char="•"/>
            </a:pPr>
            <a:r>
              <a:rPr lang="en-US" sz="1050" b="0" i="0" dirty="0">
                <a:solidFill>
                  <a:schemeClr val="tx2">
                    <a:lumMod val="50000"/>
                  </a:schemeClr>
                </a:solidFill>
                <a:effectLst/>
                <a:latin typeface="+mj-lt"/>
              </a:rPr>
              <a:t>The validation accuracy starts to stabilize at the end of the 50 epochs between 60% and 65% accuracy.</a:t>
            </a:r>
          </a:p>
          <a:p>
            <a:pPr algn="l"/>
            <a:endParaRPr lang="en-US" sz="1050" b="0" i="0" dirty="0">
              <a:solidFill>
                <a:schemeClr val="tx2">
                  <a:lumMod val="50000"/>
                </a:schemeClr>
              </a:solidFill>
              <a:effectLst/>
              <a:latin typeface="+mj-lt"/>
            </a:endParaRPr>
          </a:p>
          <a:p>
            <a:pPr marL="171450" indent="-171450" algn="l">
              <a:buFont typeface="Arial" panose="020B0604020202020204" pitchFamily="34" charset="0"/>
              <a:buChar char="•"/>
            </a:pPr>
            <a:r>
              <a:rPr lang="en-US" sz="1050" b="0" i="0" dirty="0">
                <a:solidFill>
                  <a:schemeClr val="tx2">
                    <a:lumMod val="50000"/>
                  </a:schemeClr>
                </a:solidFill>
                <a:effectLst/>
                <a:latin typeface="+mj-lt"/>
              </a:rPr>
              <a:t>The training loss is slightly higher than the validation loss for the first epochs which can be surprising. Indeed we are more used to see higher validation losses than training losses in machine learning. Here this is simply due to the presence of dropout, which is only applied during the training phase and not during the validation phase.</a:t>
            </a:r>
          </a:p>
          <a:p>
            <a:pPr algn="l"/>
            <a:endParaRPr lang="en-US" sz="1050" b="0" i="0" dirty="0">
              <a:effectLst/>
              <a:latin typeface="-apple-system"/>
            </a:endParaRPr>
          </a:p>
          <a:p>
            <a:pPr algn="l"/>
            <a:endParaRPr lang="en-US" sz="1050" b="0" i="0" dirty="0">
              <a:effectLst/>
              <a:latin typeface="-apple-system"/>
            </a:endParaRPr>
          </a:p>
        </p:txBody>
      </p:sp>
      <p:sp>
        <p:nvSpPr>
          <p:cNvPr id="10" name="TextBox 9">
            <a:extLst>
              <a:ext uri="{FF2B5EF4-FFF2-40B4-BE49-F238E27FC236}">
                <a16:creationId xmlns:a16="http://schemas.microsoft.com/office/drawing/2014/main" id="{36554946-9F76-44D2-BE7D-5C0CAD523791}"/>
              </a:ext>
            </a:extLst>
          </p:cNvPr>
          <p:cNvSpPr txBox="1"/>
          <p:nvPr/>
        </p:nvSpPr>
        <p:spPr>
          <a:xfrm>
            <a:off x="1938622" y="3681818"/>
            <a:ext cx="4623799" cy="1661993"/>
          </a:xfrm>
          <a:prstGeom prst="rect">
            <a:avLst/>
          </a:prstGeom>
          <a:noFill/>
        </p:spPr>
        <p:txBody>
          <a:bodyPr wrap="square">
            <a:spAutoFit/>
          </a:bodyPr>
          <a:lstStyle/>
          <a:p>
            <a:pPr algn="l"/>
            <a:r>
              <a:rPr lang="en-US" sz="1000" b="0" i="0" dirty="0">
                <a:solidFill>
                  <a:schemeClr val="tx2">
                    <a:lumMod val="50000"/>
                  </a:schemeClr>
                </a:solidFill>
                <a:effectLst/>
                <a:latin typeface="+mj-lt"/>
              </a:rPr>
              <a:t>We can see that the training loss is becoming much smaller than the validation loss after the 20th iteration. This means that our model starts to overfit our training dataset after too much epochs. That is why the validation loss does not decrease a lot after. One solution consists in early-stopping the training of the model.</a:t>
            </a:r>
          </a:p>
          <a:p>
            <a:pPr algn="l"/>
            <a:r>
              <a:rPr lang="en-US" sz="1000" b="0" i="0" dirty="0">
                <a:solidFill>
                  <a:schemeClr val="tx2">
                    <a:lumMod val="50000"/>
                  </a:schemeClr>
                </a:solidFill>
                <a:effectLst/>
                <a:latin typeface="+mj-lt"/>
              </a:rPr>
              <a:t>We could also use some different dropout values and performing data augmentation. Those methods were tested on this dataset, but they did not significantly increase the validation accuracy although they reduced the overfitting effect. Using them slightly increased the training duration of the model.</a:t>
            </a:r>
          </a:p>
          <a:p>
            <a:pPr algn="l"/>
            <a:endParaRPr lang="en-US" sz="1100" b="0" i="0" dirty="0">
              <a:effectLst/>
              <a:latin typeface="-apple-system"/>
            </a:endParaRPr>
          </a:p>
          <a:p>
            <a:pPr algn="l"/>
            <a:endParaRPr lang="en-US" sz="1100" b="0" i="0" dirty="0">
              <a:effectLst/>
              <a:latin typeface="-apple-system"/>
            </a:endParaRPr>
          </a:p>
        </p:txBody>
      </p:sp>
    </p:spTree>
    <p:extLst>
      <p:ext uri="{BB962C8B-B14F-4D97-AF65-F5344CB8AC3E}">
        <p14:creationId xmlns:p14="http://schemas.microsoft.com/office/powerpoint/2010/main" val="200686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spcBef>
                <a:spcPts val="1800"/>
              </a:spcBef>
              <a:spcAft>
                <a:spcPts val="600"/>
              </a:spcAft>
            </a:pPr>
            <a:r>
              <a:rPr lang="en-US" sz="1800" dirty="0"/>
              <a:t>Analyzing the results</a:t>
            </a:r>
            <a:endParaRPr lang="en-US" sz="1800" b="1" dirty="0">
              <a:solidFill>
                <a:srgbClr val="3D425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FDE84A4-A0AA-4E37-BCDB-95E84B8A92B4}"/>
              </a:ext>
            </a:extLst>
          </p:cNvPr>
          <p:cNvPicPr>
            <a:picLocks noChangeAspect="1"/>
          </p:cNvPicPr>
          <p:nvPr/>
        </p:nvPicPr>
        <p:blipFill>
          <a:blip r:embed="rId2"/>
          <a:stretch>
            <a:fillRect/>
          </a:stretch>
        </p:blipFill>
        <p:spPr>
          <a:xfrm>
            <a:off x="1873405" y="1097785"/>
            <a:ext cx="4690946" cy="3337577"/>
          </a:xfrm>
          <a:prstGeom prst="rect">
            <a:avLst/>
          </a:prstGeom>
        </p:spPr>
      </p:pic>
      <p:sp>
        <p:nvSpPr>
          <p:cNvPr id="5" name="Content Placeholder 4">
            <a:extLst>
              <a:ext uri="{FF2B5EF4-FFF2-40B4-BE49-F238E27FC236}">
                <a16:creationId xmlns:a16="http://schemas.microsoft.com/office/drawing/2014/main" id="{3D58090B-C57F-4DA3-90E1-62EFA8E903BE}"/>
              </a:ext>
            </a:extLst>
          </p:cNvPr>
          <p:cNvSpPr>
            <a:spLocks noGrp="1"/>
          </p:cNvSpPr>
          <p:nvPr>
            <p:ph idx="1"/>
          </p:nvPr>
        </p:nvSpPr>
        <p:spPr>
          <a:xfrm>
            <a:off x="6489195" y="1097785"/>
            <a:ext cx="2186693" cy="3511386"/>
          </a:xfrm>
        </p:spPr>
        <p:txBody>
          <a:bodyPr>
            <a:normAutofit/>
          </a:bodyPr>
          <a:lstStyle/>
          <a:p>
            <a:pPr marL="342900" marR="0" lvl="0" indent="-342900">
              <a:spcBef>
                <a:spcPts val="0"/>
              </a:spcBef>
              <a:spcAft>
                <a:spcPts val="1200"/>
              </a:spcAft>
              <a:buFont typeface="Symbol" panose="05050102010706020507" pitchFamily="18" charset="2"/>
              <a:buChar char=""/>
              <a:tabLst>
                <a:tab pos="457200" algn="l"/>
              </a:tabLst>
            </a:pPr>
            <a:r>
              <a:rPr lang="en-US" sz="1050" b="0" i="0" dirty="0">
                <a:solidFill>
                  <a:srgbClr val="292929"/>
                </a:solidFill>
                <a:effectLst/>
                <a:latin typeface="charter"/>
              </a:rPr>
              <a:t>We got an accuracy of nearly 67% on the dataset by running only 50 epochs. we can run for more epochs and can change some other parameters to score a higher accuracy</a:t>
            </a:r>
          </a:p>
          <a:p>
            <a:pPr algn="l"/>
            <a:r>
              <a:rPr lang="en-US" sz="1050" dirty="0">
                <a:solidFill>
                  <a:srgbClr val="292929"/>
                </a:solidFill>
                <a:latin typeface="charter"/>
              </a:rPr>
              <a:t>Our model is very good for predicting happy and surprised faces. However, it predicts quite poorly feared faces because it confuses them with sad faces.</a:t>
            </a:r>
          </a:p>
          <a:p>
            <a:pPr marL="0" indent="0" algn="l">
              <a:buNone/>
            </a:pPr>
            <a:r>
              <a:rPr lang="en-US" sz="1050" dirty="0">
                <a:solidFill>
                  <a:srgbClr val="292929"/>
                </a:solidFill>
                <a:latin typeface="charter"/>
              </a:rPr>
              <a:t>With more research and more resources this model could certainly be improved</a:t>
            </a:r>
          </a:p>
          <a:p>
            <a:pPr marL="342900" marR="0" lvl="0" indent="-342900">
              <a:spcBef>
                <a:spcPts val="0"/>
              </a:spcBef>
              <a:spcAft>
                <a:spcPts val="1200"/>
              </a:spcAft>
              <a:buFont typeface="Symbol" panose="05050102010706020507" pitchFamily="18" charset="2"/>
              <a:buChar char=""/>
              <a:tabLst>
                <a:tab pos="457200" algn="l"/>
              </a:tabLst>
            </a:pPr>
            <a:endParaRPr lang="en-US" sz="1400" dirty="0">
              <a:solidFill>
                <a:srgbClr val="222222"/>
              </a:solidFill>
              <a:latin typeface="+mj-lt"/>
            </a:endParaRPr>
          </a:p>
        </p:txBody>
      </p:sp>
    </p:spTree>
    <p:extLst>
      <p:ext uri="{BB962C8B-B14F-4D97-AF65-F5344CB8AC3E}">
        <p14:creationId xmlns:p14="http://schemas.microsoft.com/office/powerpoint/2010/main" val="186495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94658-85B8-4CA1-9A1B-8317EF249F62}"/>
              </a:ext>
            </a:extLst>
          </p:cNvPr>
          <p:cNvSpPr>
            <a:spLocks noGrp="1"/>
          </p:cNvSpPr>
          <p:nvPr>
            <p:ph type="body" idx="1"/>
          </p:nvPr>
        </p:nvSpPr>
        <p:spPr>
          <a:xfrm>
            <a:off x="2551905" y="2259516"/>
            <a:ext cx="4190865" cy="439079"/>
          </a:xfrm>
        </p:spPr>
        <p:txBody>
          <a:bodyPr>
            <a:normAutofit fontScale="62500" lnSpcReduction="20000"/>
          </a:bodyPr>
          <a:lstStyle/>
          <a:p>
            <a:r>
              <a:rPr lang="en-US" dirty="0"/>
              <a:t>Loading the Saved model and Using Webcam Feed</a:t>
            </a:r>
          </a:p>
        </p:txBody>
      </p:sp>
    </p:spTree>
    <p:extLst>
      <p:ext uri="{BB962C8B-B14F-4D97-AF65-F5344CB8AC3E}">
        <p14:creationId xmlns:p14="http://schemas.microsoft.com/office/powerpoint/2010/main" val="232723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139" y="696777"/>
            <a:ext cx="6019801" cy="530043"/>
          </a:xfrm>
        </p:spPr>
        <p:txBody>
          <a:bodyPr>
            <a:normAutofit fontScale="90000"/>
          </a:bodyPr>
          <a:lstStyle/>
          <a:p>
            <a:pPr algn="l"/>
            <a:r>
              <a:rPr lang="en-US" dirty="0"/>
              <a:t>Testing the Model </a:t>
            </a:r>
            <a:br>
              <a:rPr lang="en-US" dirty="0"/>
            </a:br>
            <a:r>
              <a:rPr lang="en-US" dirty="0"/>
              <a:t>using Webcam Feed</a:t>
            </a:r>
            <a:br>
              <a:rPr lang="en-US" b="0" i="0" dirty="0">
                <a:solidFill>
                  <a:srgbClr val="222222"/>
                </a:solidFill>
                <a:effectLst/>
                <a:latin typeface="Lato" panose="020F0502020204030203" pitchFamily="34" charset="0"/>
              </a:rPr>
            </a:br>
            <a:endParaRPr lang="en-US" dirty="0"/>
          </a:p>
        </p:txBody>
      </p:sp>
      <p:graphicFrame>
        <p:nvGraphicFramePr>
          <p:cNvPr id="11" name="Content Placeholder 2">
            <a:extLst>
              <a:ext uri="{FF2B5EF4-FFF2-40B4-BE49-F238E27FC236}">
                <a16:creationId xmlns:a16="http://schemas.microsoft.com/office/drawing/2014/main" id="{A921EB20-A5FB-B02F-124D-A186B007CF56}"/>
              </a:ext>
            </a:extLst>
          </p:cNvPr>
          <p:cNvGraphicFramePr>
            <a:graphicFrameLocks noGrp="1"/>
          </p:cNvGraphicFramePr>
          <p:nvPr>
            <p:ph idx="1"/>
            <p:extLst>
              <p:ext uri="{D42A27DB-BD31-4B8C-83A1-F6EECF244321}">
                <p14:modId xmlns:p14="http://schemas.microsoft.com/office/powerpoint/2010/main" val="3553011445"/>
              </p:ext>
            </p:extLst>
          </p:nvPr>
        </p:nvGraphicFramePr>
        <p:xfrm>
          <a:off x="157426" y="1283970"/>
          <a:ext cx="8620814" cy="360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6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spcBef>
                <a:spcPts val="1800"/>
              </a:spcBef>
              <a:spcAft>
                <a:spcPts val="600"/>
              </a:spcAft>
            </a:pPr>
            <a:r>
              <a:rPr lang="en-US" sz="3200" dirty="0"/>
              <a:t>Running</a:t>
            </a:r>
            <a:r>
              <a:rPr lang="en-US" sz="1800" b="1" dirty="0">
                <a:solidFill>
                  <a:srgbClr val="3D4251"/>
                </a:solidFill>
                <a:effectLst/>
                <a:latin typeface="Arial" panose="020B0604020202020204" pitchFamily="34" charset="0"/>
              </a:rPr>
              <a:t> </a:t>
            </a:r>
            <a:r>
              <a:rPr lang="en-US" sz="3200" dirty="0"/>
              <a:t>the Webcam Feed</a:t>
            </a:r>
          </a:p>
        </p:txBody>
      </p:sp>
      <p:pic>
        <p:nvPicPr>
          <p:cNvPr id="5" name="Picture 4" descr="A screenshot of a computer screen&#10;&#10;Description automatically generated with medium confidence">
            <a:extLst>
              <a:ext uri="{FF2B5EF4-FFF2-40B4-BE49-F238E27FC236}">
                <a16:creationId xmlns:a16="http://schemas.microsoft.com/office/drawing/2014/main" id="{0702CF88-59B7-421C-B0BC-238D394961B4}"/>
              </a:ext>
            </a:extLst>
          </p:cNvPr>
          <p:cNvPicPr>
            <a:picLocks noChangeAspect="1"/>
          </p:cNvPicPr>
          <p:nvPr/>
        </p:nvPicPr>
        <p:blipFill rotWithShape="1">
          <a:blip r:embed="rId2"/>
          <a:srcRect l="12692" t="14816" r="16538" b="21367"/>
          <a:stretch/>
        </p:blipFill>
        <p:spPr bwMode="auto">
          <a:xfrm>
            <a:off x="1988820" y="1256014"/>
            <a:ext cx="3375660" cy="1712291"/>
          </a:xfrm>
          <a:prstGeom prst="rect">
            <a:avLst/>
          </a:prstGeom>
          <a:ln>
            <a:noFill/>
          </a:ln>
          <a:extLst>
            <a:ext uri="{53640926-AAD7-44D8-BBD7-CCE9431645EC}">
              <a14:shadowObscured xmlns:a14="http://schemas.microsoft.com/office/drawing/2010/main"/>
            </a:ext>
          </a:extLst>
        </p:spPr>
      </p:pic>
      <p:pic>
        <p:nvPicPr>
          <p:cNvPr id="6" name="Picture 5" descr="A screen shot of a cell phone&#10;&#10;Description automatically generated with low confidence">
            <a:extLst>
              <a:ext uri="{FF2B5EF4-FFF2-40B4-BE49-F238E27FC236}">
                <a16:creationId xmlns:a16="http://schemas.microsoft.com/office/drawing/2014/main" id="{5FF751BD-8BF7-4E6E-8B0F-04A199E51F8F}"/>
              </a:ext>
            </a:extLst>
          </p:cNvPr>
          <p:cNvPicPr>
            <a:picLocks noChangeAspect="1"/>
          </p:cNvPicPr>
          <p:nvPr/>
        </p:nvPicPr>
        <p:blipFill rotWithShape="1">
          <a:blip r:embed="rId3"/>
          <a:srcRect l="20128" t="15955" r="16282" b="20456"/>
          <a:stretch/>
        </p:blipFill>
        <p:spPr bwMode="auto">
          <a:xfrm>
            <a:off x="1955801" y="2968305"/>
            <a:ext cx="3562773" cy="2004060"/>
          </a:xfrm>
          <a:prstGeom prst="rect">
            <a:avLst/>
          </a:prstGeom>
          <a:ln>
            <a:noFill/>
          </a:ln>
          <a:extLst>
            <a:ext uri="{53640926-AAD7-44D8-BBD7-CCE9431645EC}">
              <a14:shadowObscured xmlns:a14="http://schemas.microsoft.com/office/drawing/2010/main"/>
            </a:ext>
          </a:extLst>
        </p:spPr>
      </p:pic>
      <p:pic>
        <p:nvPicPr>
          <p:cNvPr id="8" name="Picture 7" descr="A screenshot of a computer screen&#10;&#10;Description automatically generated with low confidence">
            <a:extLst>
              <a:ext uri="{FF2B5EF4-FFF2-40B4-BE49-F238E27FC236}">
                <a16:creationId xmlns:a16="http://schemas.microsoft.com/office/drawing/2014/main" id="{70C17F02-44DD-46EC-ACCB-DA0828D54DA9}"/>
              </a:ext>
            </a:extLst>
          </p:cNvPr>
          <p:cNvPicPr>
            <a:picLocks noChangeAspect="1"/>
          </p:cNvPicPr>
          <p:nvPr/>
        </p:nvPicPr>
        <p:blipFill rotWithShape="1">
          <a:blip r:embed="rId4"/>
          <a:srcRect l="41410" t="15270" r="16923" b="24787"/>
          <a:stretch/>
        </p:blipFill>
        <p:spPr bwMode="auto">
          <a:xfrm>
            <a:off x="5406813" y="1256014"/>
            <a:ext cx="2362200" cy="1911565"/>
          </a:xfrm>
          <a:prstGeom prst="rect">
            <a:avLst/>
          </a:prstGeom>
          <a:ln>
            <a:noFill/>
          </a:ln>
          <a:extLst>
            <a:ext uri="{53640926-AAD7-44D8-BBD7-CCE9431645EC}">
              <a14:shadowObscured xmlns:a14="http://schemas.microsoft.com/office/drawing/2010/main"/>
            </a:ext>
          </a:extLst>
        </p:spPr>
      </p:pic>
      <p:pic>
        <p:nvPicPr>
          <p:cNvPr id="10" name="Picture 9" descr="A screenshot of a computer&#10;&#10;Description automatically generated with medium confidence">
            <a:extLst>
              <a:ext uri="{FF2B5EF4-FFF2-40B4-BE49-F238E27FC236}">
                <a16:creationId xmlns:a16="http://schemas.microsoft.com/office/drawing/2014/main" id="{999E48CB-D503-42DD-ADA0-A0BEB2E52CBE}"/>
              </a:ext>
            </a:extLst>
          </p:cNvPr>
          <p:cNvPicPr>
            <a:picLocks noChangeAspect="1"/>
          </p:cNvPicPr>
          <p:nvPr/>
        </p:nvPicPr>
        <p:blipFill rotWithShape="1">
          <a:blip r:embed="rId5"/>
          <a:srcRect l="40740" t="17094" r="16859" b="19772"/>
          <a:stretch/>
        </p:blipFill>
        <p:spPr bwMode="auto">
          <a:xfrm>
            <a:off x="5533997" y="3025828"/>
            <a:ext cx="2502930" cy="2088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357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spcBef>
                <a:spcPts val="1800"/>
              </a:spcBef>
              <a:spcAft>
                <a:spcPts val="600"/>
              </a:spcAft>
            </a:pPr>
            <a:r>
              <a:rPr lang="en-US" sz="3200" dirty="0"/>
              <a:t>Continue…</a:t>
            </a:r>
          </a:p>
        </p:txBody>
      </p:sp>
      <p:pic>
        <p:nvPicPr>
          <p:cNvPr id="7" name="Picture 6" descr="A screenshot of a person's face on a computer screen&#10;&#10;Description automatically generated with low confidence">
            <a:extLst>
              <a:ext uri="{FF2B5EF4-FFF2-40B4-BE49-F238E27FC236}">
                <a16:creationId xmlns:a16="http://schemas.microsoft.com/office/drawing/2014/main" id="{496E3D95-DD72-4A36-A49F-E5BC808C5511}"/>
              </a:ext>
            </a:extLst>
          </p:cNvPr>
          <p:cNvPicPr>
            <a:picLocks noChangeAspect="1"/>
          </p:cNvPicPr>
          <p:nvPr/>
        </p:nvPicPr>
        <p:blipFill rotWithShape="1">
          <a:blip r:embed="rId2"/>
          <a:srcRect l="41893" t="17550" r="16602" b="25698"/>
          <a:stretch/>
        </p:blipFill>
        <p:spPr bwMode="auto">
          <a:xfrm>
            <a:off x="1964060" y="1115888"/>
            <a:ext cx="2773680" cy="215827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10;&#10;Description automatically generated">
            <a:extLst>
              <a:ext uri="{FF2B5EF4-FFF2-40B4-BE49-F238E27FC236}">
                <a16:creationId xmlns:a16="http://schemas.microsoft.com/office/drawing/2014/main" id="{E336C66A-4354-4FC4-B313-83D8B8EA2A35}"/>
              </a:ext>
            </a:extLst>
          </p:cNvPr>
          <p:cNvPicPr>
            <a:picLocks noChangeAspect="1"/>
          </p:cNvPicPr>
          <p:nvPr/>
        </p:nvPicPr>
        <p:blipFill rotWithShape="1">
          <a:blip r:embed="rId3"/>
          <a:srcRect l="40769" t="15955" r="28352" b="23191"/>
          <a:stretch/>
        </p:blipFill>
        <p:spPr bwMode="auto">
          <a:xfrm>
            <a:off x="4401888" y="3191559"/>
            <a:ext cx="1760786" cy="1951941"/>
          </a:xfrm>
          <a:prstGeom prst="rect">
            <a:avLst/>
          </a:prstGeom>
          <a:ln>
            <a:noFill/>
          </a:ln>
          <a:extLst>
            <a:ext uri="{53640926-AAD7-44D8-BBD7-CCE9431645EC}">
              <a14:shadowObscured xmlns:a14="http://schemas.microsoft.com/office/drawing/2010/main"/>
            </a:ext>
          </a:extLst>
        </p:spPr>
      </p:pic>
      <p:pic>
        <p:nvPicPr>
          <p:cNvPr id="12" name="Picture 11" descr="A screenshot of a computer&#10;&#10;Description automatically generated with medium confidence">
            <a:extLst>
              <a:ext uri="{FF2B5EF4-FFF2-40B4-BE49-F238E27FC236}">
                <a16:creationId xmlns:a16="http://schemas.microsoft.com/office/drawing/2014/main" id="{58ECAD46-489C-490E-BD8E-BE3422FB75E9}"/>
              </a:ext>
            </a:extLst>
          </p:cNvPr>
          <p:cNvPicPr>
            <a:picLocks noChangeAspect="1"/>
          </p:cNvPicPr>
          <p:nvPr/>
        </p:nvPicPr>
        <p:blipFill rotWithShape="1">
          <a:blip r:embed="rId4"/>
          <a:srcRect l="45677" t="15499" r="20128" b="24331"/>
          <a:stretch/>
        </p:blipFill>
        <p:spPr bwMode="auto">
          <a:xfrm>
            <a:off x="6222251" y="1055686"/>
            <a:ext cx="2453637" cy="242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58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463713" y="1312606"/>
            <a:ext cx="4881437" cy="3742614"/>
          </a:xfrm>
        </p:spPr>
        <p:txBody>
          <a:bodyPr>
            <a:normAutofit/>
          </a:bodyPr>
          <a:lstStyle/>
          <a:p>
            <a:r>
              <a:rPr lang="en-US" sz="1600" dirty="0"/>
              <a:t>Emotion is one of the very few words in the English language that do not have a concrete definition and it is understandable. It is abstract. Yet, almost every decision we have ever made in our lives is driven by emotion. Marketing research has proven that predicting sentiments correctly can be a huge source of growth for businesses and that’s what we will be working on today — Reading Emotions. </a:t>
            </a:r>
          </a:p>
          <a:p>
            <a:r>
              <a:rPr lang="en-US" sz="1700" dirty="0"/>
              <a:t>The facial expressions for Happiness, Sadness, </a:t>
            </a:r>
            <a:r>
              <a:rPr lang="en-US" sz="1700" dirty="0" err="1"/>
              <a:t>anger,Surprise,fear,and</a:t>
            </a:r>
            <a:r>
              <a:rPr lang="en-US" sz="1700" dirty="0"/>
              <a:t> disgust are the same across cultures.</a:t>
            </a:r>
          </a:p>
          <a:p>
            <a:endParaRPr lang="en-US" dirty="0"/>
          </a:p>
        </p:txBody>
      </p:sp>
      <p:pic>
        <p:nvPicPr>
          <p:cNvPr id="8" name="Picture 7" descr="A collage of a person&#10;&#10;Description automatically generated with medium confidence">
            <a:extLst>
              <a:ext uri="{FF2B5EF4-FFF2-40B4-BE49-F238E27FC236}">
                <a16:creationId xmlns:a16="http://schemas.microsoft.com/office/drawing/2014/main" id="{BA15682C-849E-4E1B-93D0-2F4B7CCB3BD8}"/>
              </a:ext>
            </a:extLst>
          </p:cNvPr>
          <p:cNvPicPr>
            <a:picLocks noChangeAspect="1"/>
          </p:cNvPicPr>
          <p:nvPr/>
        </p:nvPicPr>
        <p:blipFill>
          <a:blip r:embed="rId2"/>
          <a:stretch>
            <a:fillRect/>
          </a:stretch>
        </p:blipFill>
        <p:spPr>
          <a:xfrm>
            <a:off x="5501005" y="1312606"/>
            <a:ext cx="3405300" cy="3214834"/>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139" y="696777"/>
            <a:ext cx="6019801" cy="530043"/>
          </a:xfrm>
        </p:spPr>
        <p:txBody>
          <a:bodyPr>
            <a:normAutofit fontScale="90000"/>
          </a:bodyPr>
          <a:lstStyle/>
          <a:p>
            <a:pPr algn="l"/>
            <a:r>
              <a:rPr lang="en-US" dirty="0"/>
              <a:t>Conclusion</a:t>
            </a:r>
            <a:br>
              <a:rPr lang="en-US" dirty="0"/>
            </a:br>
            <a:br>
              <a:rPr lang="en-US" b="0" i="0" dirty="0">
                <a:solidFill>
                  <a:srgbClr val="222222"/>
                </a:solidFill>
                <a:effectLst/>
                <a:latin typeface="Lato" panose="020F0502020204030203" pitchFamily="34" charset="0"/>
              </a:rPr>
            </a:br>
            <a:endParaRPr lang="en-US" dirty="0"/>
          </a:p>
        </p:txBody>
      </p:sp>
      <p:sp>
        <p:nvSpPr>
          <p:cNvPr id="6" name="Content Placeholder 5">
            <a:extLst>
              <a:ext uri="{FF2B5EF4-FFF2-40B4-BE49-F238E27FC236}">
                <a16:creationId xmlns:a16="http://schemas.microsoft.com/office/drawing/2014/main" id="{41306C63-9213-4F21-A132-53DA0F25F61E}"/>
              </a:ext>
            </a:extLst>
          </p:cNvPr>
          <p:cNvSpPr>
            <a:spLocks noGrp="1"/>
          </p:cNvSpPr>
          <p:nvPr>
            <p:ph idx="1"/>
          </p:nvPr>
        </p:nvSpPr>
        <p:spPr/>
        <p:txBody>
          <a:bodyPr>
            <a:normAutofit fontScale="92500" lnSpcReduction="20000"/>
          </a:bodyPr>
          <a:lstStyle/>
          <a:p>
            <a:pPr marL="0" lvl="0" indent="0">
              <a:buNone/>
            </a:pPr>
            <a:r>
              <a:rPr lang="en-US" dirty="0"/>
              <a:t>In this project an Emotion/Facial Recognition model has been trained and saved. It can recognize/detect the facial expressions of an individual on a real time basis that whether the individual is  Neutral, Angry, Disgust, Fear, Happy, Sad, Surprised</a:t>
            </a:r>
            <a:endParaRPr lang="en-US" b="0" i="0" dirty="0"/>
          </a:p>
          <a:p>
            <a:pPr marL="0" lvl="0" indent="0">
              <a:buNone/>
            </a:pPr>
            <a:r>
              <a:rPr lang="en-US" b="0" i="0" dirty="0"/>
              <a:t>We can improve accuracy further by :</a:t>
            </a:r>
          </a:p>
          <a:p>
            <a:pPr lvl="1">
              <a:buFont typeface="Wingdings" panose="05000000000000000000" pitchFamily="2" charset="2"/>
              <a:buChar char="v"/>
            </a:pPr>
            <a:r>
              <a:rPr lang="en-US" b="0" i="0" dirty="0"/>
              <a:t>Using pre-trained models like VGG-16 or Resnet etc.</a:t>
            </a:r>
          </a:p>
          <a:p>
            <a:pPr lvl="1">
              <a:buFont typeface="Wingdings" panose="05000000000000000000" pitchFamily="2" charset="2"/>
              <a:buChar char="v"/>
            </a:pPr>
            <a:r>
              <a:rPr lang="en-US" b="0" i="0" dirty="0"/>
              <a:t>Using Stacked Model.</a:t>
            </a:r>
          </a:p>
          <a:p>
            <a:pPr lvl="1">
              <a:buFont typeface="Wingdings" panose="05000000000000000000" pitchFamily="2" charset="2"/>
              <a:buChar char="v"/>
            </a:pPr>
            <a:r>
              <a:rPr lang="en-US" b="0" i="0" dirty="0"/>
              <a:t>Performing some fine-tuning.</a:t>
            </a:r>
            <a:endParaRPr lang="en-US" dirty="0"/>
          </a:p>
          <a:p>
            <a:endParaRPr lang="en-US" dirty="0"/>
          </a:p>
        </p:txBody>
      </p:sp>
    </p:spTree>
    <p:extLst>
      <p:ext uri="{BB962C8B-B14F-4D97-AF65-F5344CB8AC3E}">
        <p14:creationId xmlns:p14="http://schemas.microsoft.com/office/powerpoint/2010/main" val="373664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152D-4C91-4889-AD4D-BFFF9E41B4B0}"/>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F548A73D-A10C-47F6-8E70-3FB2DA667436}"/>
              </a:ext>
            </a:extLst>
          </p:cNvPr>
          <p:cNvSpPr>
            <a:spLocks noGrp="1"/>
          </p:cNvSpPr>
          <p:nvPr>
            <p:ph idx="1"/>
          </p:nvPr>
        </p:nvSpPr>
        <p:spPr>
          <a:xfrm>
            <a:off x="463713" y="1312605"/>
            <a:ext cx="8546471" cy="3606557"/>
          </a:xfrm>
        </p:spPr>
        <p:txBody>
          <a:bodyPr>
            <a:normAutofit fontScale="85000" lnSpcReduction="20000"/>
          </a:bodyPr>
          <a:lstStyle/>
          <a:p>
            <a:pPr marL="0" indent="0">
              <a:buNone/>
            </a:pPr>
            <a:r>
              <a:rPr lang="en-US" dirty="0"/>
              <a:t>Facial emotion recognition is an emerging field so considering other Neural Networks such as Recurrent Neural Networks (RNNs) may improve the accuracy. The feature extraction is similar to pattern recognition which is used in intelligence, military and forensics for identification purposes. Thus, techniques such as the </a:t>
            </a:r>
            <a:r>
              <a:rPr lang="en-US" dirty="0" err="1"/>
              <a:t>Capsnet</a:t>
            </a:r>
            <a:r>
              <a:rPr lang="en-US" dirty="0"/>
              <a:t> algorithm for pattern recognition can be considered. Deep Learning based approaches require a large labeled dataset, significant memory and long training and testing times which makes them difficult to implement on mobile and other platforms with limited resources. Thus, simple solutions should be developed with lower data and memory requirements.</a:t>
            </a:r>
          </a:p>
        </p:txBody>
      </p:sp>
    </p:spTree>
    <p:extLst>
      <p:ext uri="{BB962C8B-B14F-4D97-AF65-F5344CB8AC3E}">
        <p14:creationId xmlns:p14="http://schemas.microsoft.com/office/powerpoint/2010/main" val="211786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DB23-1563-4ECA-8C70-DBF1A5C8C8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6C9F54E-7D3B-4D0D-833C-84BC1B769F10}"/>
              </a:ext>
            </a:extLst>
          </p:cNvPr>
          <p:cNvSpPr>
            <a:spLocks noGrp="1"/>
          </p:cNvSpPr>
          <p:nvPr>
            <p:ph idx="1"/>
          </p:nvPr>
        </p:nvSpPr>
        <p:spPr/>
        <p:txBody>
          <a:bodyPr>
            <a:normAutofit fontScale="40000" lnSpcReduction="20000"/>
          </a:bodyPr>
          <a:lstStyle/>
          <a:p>
            <a:r>
              <a:rPr lang="en-US" dirty="0"/>
              <a:t>K. </a:t>
            </a:r>
            <a:r>
              <a:rPr lang="en-US" dirty="0" err="1"/>
              <a:t>Kaulard</a:t>
            </a:r>
            <a:r>
              <a:rPr lang="en-US" dirty="0"/>
              <a:t>, D.W. Cunningham, H.H. </a:t>
            </a:r>
            <a:r>
              <a:rPr lang="en-US" dirty="0" err="1"/>
              <a:t>Bulthoff</a:t>
            </a:r>
            <a:r>
              <a:rPr lang="en-US" dirty="0"/>
              <a:t>, C. </a:t>
            </a:r>
            <a:r>
              <a:rPr lang="en-US" dirty="0" err="1"/>
              <a:t>Wallraven</a:t>
            </a:r>
            <a:r>
              <a:rPr lang="en-US" dirty="0"/>
              <a:t>, The MPI facial expression database: A validated database of emotional and conversational facial expressions, </a:t>
            </a:r>
            <a:r>
              <a:rPr lang="en-US" dirty="0" err="1"/>
              <a:t>PLoS</a:t>
            </a:r>
            <a:r>
              <a:rPr lang="en-US" dirty="0"/>
              <a:t> One, vol. 7, no. 3, art. e32321, (2012).</a:t>
            </a:r>
          </a:p>
          <a:p>
            <a:r>
              <a:rPr lang="en-US" dirty="0"/>
              <a:t>G.E. Hinton et al., Deep neural networks for acoustic modeling in speech recognition: The shared views of four research groups, IEEE Signal Processing Magazine, vol. 29, no. 6, pp. 82-97, (2012). </a:t>
            </a:r>
          </a:p>
          <a:p>
            <a:r>
              <a:rPr lang="en-US" dirty="0"/>
              <a:t>A. Pentland, Social signal processing, IEEE Signal Processing Magazine, vol. 24, no. 4, pp. 108- 111, (2007).</a:t>
            </a:r>
          </a:p>
          <a:p>
            <a:r>
              <a:rPr lang="en-US" dirty="0"/>
              <a:t>M. </a:t>
            </a:r>
            <a:r>
              <a:rPr lang="en-US" dirty="0" err="1"/>
              <a:t>Xie</a:t>
            </a:r>
            <a:r>
              <a:rPr lang="en-US" dirty="0"/>
              <a:t>, Development of artificial intelligence and effects on financial system, Journal of Physics: Conference Series 1187, art. 032084, (2019).</a:t>
            </a:r>
          </a:p>
          <a:p>
            <a:r>
              <a:rPr lang="en-US" dirty="0"/>
              <a:t>A. Nandi, F. </a:t>
            </a:r>
            <a:r>
              <a:rPr lang="en-US" dirty="0" err="1"/>
              <a:t>Xhafa</a:t>
            </a:r>
            <a:r>
              <a:rPr lang="en-US" dirty="0"/>
              <a:t>, L. </a:t>
            </a:r>
            <a:r>
              <a:rPr lang="en-US" dirty="0" err="1"/>
              <a:t>Subirats</a:t>
            </a:r>
            <a:r>
              <a:rPr lang="en-US" dirty="0"/>
              <a:t>, S. Fort, Real time emotion classification using electroencephalogram data stream in e-learning contexts, Sensors, vol. 21, no. 5, art. 1589, (2021).</a:t>
            </a:r>
          </a:p>
          <a:p>
            <a:r>
              <a:rPr lang="en-US" dirty="0"/>
              <a:t>A. </a:t>
            </a:r>
            <a:r>
              <a:rPr lang="en-US" dirty="0" err="1"/>
              <a:t>Raheel</a:t>
            </a:r>
            <a:r>
              <a:rPr lang="en-US" dirty="0"/>
              <a:t>, M. Majid, S.M. Anwar, M. </a:t>
            </a:r>
            <a:r>
              <a:rPr lang="en-US" dirty="0" err="1"/>
              <a:t>Alnowami</a:t>
            </a:r>
            <a:r>
              <a:rPr lang="en-US" dirty="0"/>
              <a:t>, Physiological sensors based emotion recognition while experiencing tactile enhanced multimedia, Sensors, vol. 20, no. 14, art. 04037, (2020).</a:t>
            </a:r>
          </a:p>
          <a:p>
            <a:r>
              <a:rPr lang="en-US" dirty="0"/>
              <a:t>D. </a:t>
            </a:r>
            <a:r>
              <a:rPr lang="en-US" dirty="0" err="1"/>
              <a:t>Keltiner</a:t>
            </a:r>
            <a:r>
              <a:rPr lang="en-US" dirty="0"/>
              <a:t>, P. </a:t>
            </a:r>
            <a:r>
              <a:rPr lang="en-US" dirty="0" err="1"/>
              <a:t>Ekrman</a:t>
            </a:r>
            <a:r>
              <a:rPr lang="en-US" dirty="0"/>
              <a:t> M. Lewis, J.H. Jones, Handbook of Emotions (2nd ed.), Guilford Publications (New York), pp. 236-249, (2000).</a:t>
            </a:r>
          </a:p>
          <a:p>
            <a:r>
              <a:rPr lang="en-US" dirty="0"/>
              <a:t>B.C. Ko, A Brief review of facial emotion recognition based on visual information, Sensors, vol. 18, no. 2, art. 401, (2018).</a:t>
            </a:r>
          </a:p>
          <a:p>
            <a:r>
              <a:rPr lang="en-US" dirty="0" err="1"/>
              <a:t>M.Sambhare</a:t>
            </a:r>
            <a:r>
              <a:rPr lang="en-US" dirty="0"/>
              <a:t>, FER-2013 database, version 1, available online: https://www.kaggle.com/msambare/fer2013/metadata (2013).</a:t>
            </a:r>
          </a:p>
          <a:p>
            <a:r>
              <a:rPr lang="en-US" dirty="0"/>
              <a:t>B. Zafar, R. Ashraf, N. Ali, M. Iqbal, M. Sajid, S. Dar, N. </a:t>
            </a:r>
            <a:r>
              <a:rPr lang="en-US" dirty="0" err="1"/>
              <a:t>Ratyal</a:t>
            </a:r>
            <a:r>
              <a:rPr lang="en-US" dirty="0"/>
              <a:t>, A novel discriminating and relative global spatial image representation with applications in CBIR, Applied Sciences, vol. 8, no. 11, art. 2242, (2018).</a:t>
            </a:r>
          </a:p>
        </p:txBody>
      </p:sp>
    </p:spTree>
    <p:extLst>
      <p:ext uri="{BB962C8B-B14F-4D97-AF65-F5344CB8AC3E}">
        <p14:creationId xmlns:p14="http://schemas.microsoft.com/office/powerpoint/2010/main" val="4005007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94658-85B8-4CA1-9A1B-8317EF249F62}"/>
              </a:ext>
            </a:extLst>
          </p:cNvPr>
          <p:cNvSpPr>
            <a:spLocks noGrp="1"/>
          </p:cNvSpPr>
          <p:nvPr>
            <p:ph type="body" idx="1"/>
          </p:nvPr>
        </p:nvSpPr>
        <p:spPr>
          <a:xfrm>
            <a:off x="2551905" y="2259516"/>
            <a:ext cx="4190865" cy="439079"/>
          </a:xfrm>
        </p:spPr>
        <p:txBody>
          <a:bodyPr>
            <a:normAutofit lnSpcReduction="10000"/>
          </a:bodyPr>
          <a:lstStyle/>
          <a:p>
            <a:r>
              <a:rPr lang="en-US" dirty="0"/>
              <a:t>Thank You</a:t>
            </a:r>
          </a:p>
        </p:txBody>
      </p:sp>
    </p:spTree>
    <p:extLst>
      <p:ext uri="{BB962C8B-B14F-4D97-AF65-F5344CB8AC3E}">
        <p14:creationId xmlns:p14="http://schemas.microsoft.com/office/powerpoint/2010/main" val="82388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spcBef>
                <a:spcPts val="1800"/>
              </a:spcBef>
              <a:spcAft>
                <a:spcPts val="600"/>
              </a:spcAft>
            </a:pPr>
            <a:r>
              <a:rPr lang="en-US" sz="1800" b="1" i="0" dirty="0">
                <a:solidFill>
                  <a:srgbClr val="3D4251"/>
                </a:solidFill>
                <a:effectLst/>
                <a:latin typeface="Arial" panose="020B0604020202020204" pitchFamily="34" charset="0"/>
              </a:rPr>
              <a:t>Applications of Facial Expression Recognition</a:t>
            </a:r>
            <a:endParaRPr lang="en-US" b="0" i="0" dirty="0">
              <a:solidFill>
                <a:srgbClr val="3D4251"/>
              </a:solidFill>
              <a:effectLst/>
              <a:latin typeface="Work sans" panose="020B0604020202020204" pitchFamily="2" charset="0"/>
            </a:endParaRPr>
          </a:p>
        </p:txBody>
      </p:sp>
      <p:sp>
        <p:nvSpPr>
          <p:cNvPr id="5" name="Content Placeholder 4"/>
          <p:cNvSpPr>
            <a:spLocks noGrp="1"/>
          </p:cNvSpPr>
          <p:nvPr>
            <p:ph idx="1"/>
          </p:nvPr>
        </p:nvSpPr>
        <p:spPr/>
        <p:txBody>
          <a:bodyPr>
            <a:normAutofit fontScale="85000" lnSpcReduction="20000"/>
          </a:bodyPr>
          <a:lstStyle/>
          <a:p>
            <a:pPr algn="l">
              <a:spcBef>
                <a:spcPts val="0"/>
              </a:spcBef>
              <a:spcAft>
                <a:spcPts val="0"/>
              </a:spcAft>
              <a:buFont typeface="Arial" panose="020B0604020202020204" pitchFamily="34" charset="0"/>
              <a:buChar char="•"/>
            </a:pPr>
            <a:r>
              <a:rPr lang="en-US" sz="1900" dirty="0">
                <a:solidFill>
                  <a:schemeClr val="tx1">
                    <a:lumMod val="75000"/>
                    <a:lumOff val="25000"/>
                  </a:schemeClr>
                </a:solidFill>
              </a:rPr>
              <a:t>Facial Expression Recognition Technology can be used for medical research in autism therapy.</a:t>
            </a:r>
          </a:p>
          <a:p>
            <a:pPr marL="0" indent="0" algn="l">
              <a:spcBef>
                <a:spcPts val="0"/>
              </a:spcBef>
              <a:spcAft>
                <a:spcPts val="0"/>
              </a:spcAft>
              <a:buNone/>
            </a:pPr>
            <a:endParaRPr lang="en-US" sz="1800" b="0" i="0" dirty="0">
              <a:solidFill>
                <a:srgbClr val="4D5356"/>
              </a:solidFill>
              <a:effectLst/>
            </a:endParaRPr>
          </a:p>
          <a:p>
            <a:pPr algn="l">
              <a:spcBef>
                <a:spcPts val="0"/>
              </a:spcBef>
              <a:spcAft>
                <a:spcPts val="0"/>
              </a:spcAft>
              <a:buFont typeface="Arial" panose="020B0604020202020204" pitchFamily="34" charset="0"/>
              <a:buChar char="•"/>
            </a:pPr>
            <a:r>
              <a:rPr lang="en-US" sz="1800" b="0" i="0" dirty="0">
                <a:solidFill>
                  <a:srgbClr val="4D5356"/>
                </a:solidFill>
                <a:effectLst/>
              </a:rPr>
              <a:t>FER technology can be leveraged to ensure safe driving on roads. So, if a driver is feeling drowsy and is about to faint, the ride-hailing service can deploy a system to raise the alarm after reading their facial expressions. </a:t>
            </a:r>
          </a:p>
          <a:p>
            <a:pPr marL="0" indent="0" algn="l">
              <a:spcBef>
                <a:spcPts val="0"/>
              </a:spcBef>
              <a:spcAft>
                <a:spcPts val="0"/>
              </a:spcAft>
              <a:buNone/>
            </a:pPr>
            <a:endParaRPr lang="en-US" sz="1800" b="0" i="0" dirty="0">
              <a:solidFill>
                <a:srgbClr val="4D5356"/>
              </a:solidFill>
              <a:effectLst/>
            </a:endParaRPr>
          </a:p>
          <a:p>
            <a:pPr algn="l">
              <a:spcBef>
                <a:spcPts val="0"/>
              </a:spcBef>
              <a:spcAft>
                <a:spcPts val="0"/>
              </a:spcAft>
              <a:buFont typeface="Arial" panose="020B0604020202020204" pitchFamily="34" charset="0"/>
              <a:buChar char="•"/>
            </a:pPr>
            <a:r>
              <a:rPr lang="en-US" sz="1800" b="0" i="0" dirty="0">
                <a:solidFill>
                  <a:srgbClr val="4D5356"/>
                </a:solidFill>
                <a:effectLst/>
              </a:rPr>
              <a:t>The facial emotion recognition project solution codes are widely used to automate clicking selfies. An individual must look at the camera with beautiful smiles, and the device will click the image without any external push.</a:t>
            </a:r>
          </a:p>
          <a:p>
            <a:pPr marL="0" indent="0" algn="l">
              <a:spcBef>
                <a:spcPts val="0"/>
              </a:spcBef>
              <a:spcAft>
                <a:spcPts val="0"/>
              </a:spcAft>
              <a:buNone/>
            </a:pPr>
            <a:endParaRPr lang="en-US" sz="1800" b="0" i="0" dirty="0">
              <a:solidFill>
                <a:srgbClr val="4D5356"/>
              </a:solidFill>
              <a:effectLst/>
            </a:endParaRPr>
          </a:p>
          <a:p>
            <a:pPr algn="l">
              <a:spcBef>
                <a:spcPts val="0"/>
              </a:spcBef>
              <a:spcAft>
                <a:spcPts val="0"/>
              </a:spcAft>
              <a:buFont typeface="Arial" panose="020B0604020202020204" pitchFamily="34" charset="0"/>
              <a:buChar char="•"/>
            </a:pPr>
            <a:r>
              <a:rPr lang="en-US" sz="1800" b="0" i="0" dirty="0">
                <a:solidFill>
                  <a:srgbClr val="4D5356"/>
                </a:solidFill>
                <a:effectLst/>
              </a:rPr>
              <a:t>Another everyday use case is for businesses. They can use this technology to analyze the feedback emotions of their customers for their service. They can leverage that information to plan their next course of action in upscaling their business growth. For example, serving a sad customer can be prioritized. </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Problem Statement</a:t>
            </a:r>
          </a:p>
        </p:txBody>
      </p:sp>
      <p:sp>
        <p:nvSpPr>
          <p:cNvPr id="9" name="Content Placeholder 4">
            <a:extLst>
              <a:ext uri="{FF2B5EF4-FFF2-40B4-BE49-F238E27FC236}">
                <a16:creationId xmlns:a16="http://schemas.microsoft.com/office/drawing/2014/main" id="{E86154AE-347D-4E73-B823-C7494187CB6D}"/>
              </a:ext>
            </a:extLst>
          </p:cNvPr>
          <p:cNvSpPr txBox="1">
            <a:spLocks/>
          </p:cNvSpPr>
          <p:nvPr/>
        </p:nvSpPr>
        <p:spPr>
          <a:xfrm>
            <a:off x="394009" y="2713463"/>
            <a:ext cx="3828587" cy="961723"/>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1800" dirty="0">
                <a:solidFill>
                  <a:schemeClr val="bg1">
                    <a:lumMod val="95000"/>
                  </a:schemeClr>
                </a:solidFill>
              </a:rPr>
              <a:t>The goal is to design and implement software system that detects facial emotion for frontal faces.</a:t>
            </a:r>
          </a:p>
          <a:p>
            <a:pPr algn="l">
              <a:spcBef>
                <a:spcPts val="0"/>
              </a:spcBef>
            </a:pPr>
            <a:endParaRPr lang="en-US" sz="1800" dirty="0">
              <a:solidFill>
                <a:schemeClr val="bg1">
                  <a:lumMod val="95000"/>
                </a:schemeClr>
              </a:solidFill>
            </a:endParaRPr>
          </a:p>
          <a:p>
            <a:pPr marL="342900" indent="-342900" algn="l">
              <a:spcBef>
                <a:spcPts val="0"/>
              </a:spcBef>
              <a:buFont typeface="Arial" panose="020B0604020202020204" pitchFamily="34" charset="0"/>
              <a:buChar char="•"/>
            </a:pPr>
            <a:r>
              <a:rPr lang="en-US" sz="1800" dirty="0">
                <a:solidFill>
                  <a:schemeClr val="bg1">
                    <a:lumMod val="95000"/>
                  </a:schemeClr>
                </a:solidFill>
              </a:rPr>
              <a:t>The system should work on embedded platform.</a:t>
            </a:r>
            <a:endParaRPr lang="en-US" sz="1800" b="0" dirty="0">
              <a:solidFill>
                <a:schemeClr val="bg1">
                  <a:lumMod val="95000"/>
                </a:schemeClr>
              </a:solidFill>
              <a:latin typeface="+mj-lt"/>
            </a:endParaRPr>
          </a:p>
        </p:txBody>
      </p:sp>
      <p:pic>
        <p:nvPicPr>
          <p:cNvPr id="11" name="Picture 10" descr="A group of human faces&#10;&#10;Description automatically generated with low confidence">
            <a:extLst>
              <a:ext uri="{FF2B5EF4-FFF2-40B4-BE49-F238E27FC236}">
                <a16:creationId xmlns:a16="http://schemas.microsoft.com/office/drawing/2014/main" id="{F9E6E6F1-CAA3-49C9-8144-677E21B02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705" y="1327823"/>
            <a:ext cx="4267403" cy="3370234"/>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1800"/>
              </a:spcBef>
              <a:spcAft>
                <a:spcPts val="600"/>
              </a:spcAft>
            </a:pPr>
            <a:r>
              <a:rPr lang="en-US" sz="1800" b="1" i="0">
                <a:solidFill>
                  <a:srgbClr val="3D4251"/>
                </a:solidFill>
                <a:effectLst/>
                <a:latin typeface="Arial" panose="020B0604020202020204" pitchFamily="34" charset="0"/>
              </a:rPr>
              <a:t>Face Expression Recognition Dataset</a:t>
            </a:r>
            <a:br>
              <a:rPr lang="en-US" b="0" i="0">
                <a:solidFill>
                  <a:srgbClr val="3D4251"/>
                </a:solidFill>
                <a:effectLst/>
                <a:latin typeface="Work sans" pitchFamily="2" charset="0"/>
              </a:rPr>
            </a:br>
            <a:endParaRPr lang="en-US" b="0" i="0" dirty="0">
              <a:solidFill>
                <a:srgbClr val="3D4251"/>
              </a:solidFill>
              <a:effectLst/>
              <a:latin typeface="Work sans" pitchFamily="2" charset="0"/>
            </a:endParaRPr>
          </a:p>
        </p:txBody>
      </p:sp>
      <p:sp>
        <p:nvSpPr>
          <p:cNvPr id="5" name="Content Placeholder 4"/>
          <p:cNvSpPr>
            <a:spLocks noGrp="1"/>
          </p:cNvSpPr>
          <p:nvPr>
            <p:ph idx="1"/>
          </p:nvPr>
        </p:nvSpPr>
        <p:spPr/>
        <p:txBody>
          <a:bodyPr>
            <a:normAutofit/>
          </a:bodyPr>
          <a:lstStyle/>
          <a:p>
            <a:pPr marL="342900" marR="0" lvl="0" indent="-342900">
              <a:spcBef>
                <a:spcPts val="0"/>
              </a:spcBef>
              <a:spcAft>
                <a:spcPts val="1200"/>
              </a:spcAft>
              <a:buFont typeface="Symbol" panose="05050102010706020507" pitchFamily="18" charset="2"/>
              <a:buChar char=""/>
              <a:tabLst>
                <a:tab pos="457200" algn="l"/>
              </a:tabLst>
            </a:pPr>
            <a:r>
              <a:rPr lang="en-US" sz="1600" dirty="0">
                <a:solidFill>
                  <a:srgbClr val="24292F"/>
                </a:solidFill>
                <a:effectLst/>
                <a:ea typeface="Times New Roman" panose="02020603050405020304" pitchFamily="18" charset="0"/>
              </a:rPr>
              <a:t>The data set used for training is the </a:t>
            </a:r>
            <a:r>
              <a:rPr lang="en-US" sz="1600" b="1" dirty="0">
                <a:solidFill>
                  <a:srgbClr val="24292F"/>
                </a:solidFill>
                <a:effectLst/>
                <a:ea typeface="Times New Roman" panose="02020603050405020304" pitchFamily="18" charset="0"/>
              </a:rPr>
              <a:t>Kaggle FER2013</a:t>
            </a:r>
            <a:r>
              <a:rPr lang="en-US" sz="1600" dirty="0">
                <a:solidFill>
                  <a:srgbClr val="24292F"/>
                </a:solidFill>
                <a:effectLst/>
                <a:ea typeface="Times New Roman" panose="02020603050405020304" pitchFamily="18" charset="0"/>
              </a:rPr>
              <a:t> emotion recognition data set : </a:t>
            </a:r>
            <a:r>
              <a:rPr lang="en-US" sz="1600" u="sng" dirty="0">
                <a:solidFill>
                  <a:srgbClr val="000000"/>
                </a:solidFill>
                <a:effectLst/>
                <a:ea typeface="Times New Roman" panose="02020603050405020304" pitchFamily="18" charset="0"/>
                <a:hlinkClick r:id="rId2"/>
              </a:rPr>
              <a:t>https://www.kaggle.com/c/challenges-in-representation-learning-facial-expression-recognition-challenge/data</a:t>
            </a:r>
            <a:endParaRPr lang="en-US" sz="1600" dirty="0">
              <a:effectLst/>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tabLst>
                <a:tab pos="457200" algn="l"/>
              </a:tabLst>
            </a:pPr>
            <a:r>
              <a:rPr lang="en-US" sz="1600" dirty="0">
                <a:solidFill>
                  <a:srgbClr val="24292F"/>
                </a:solidFill>
                <a:effectLst/>
                <a:ea typeface="Times New Roman" panose="02020603050405020304" pitchFamily="18" charset="0"/>
              </a:rPr>
              <a:t>The data consists of 48x48 pixel grayscale images of faces. The faces have been automatically registered so that the face is centered and occupies about the same amount of space in each image. The task is to categorize each face based on the emotion shown in the facial expression in to one of seven categories (0=Angry, 1=Disgust, 2=Fear, 3=Happy, 4=Sad, 5=Surprise, 6=Neutral).</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283368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Dataset Challenges</a:t>
            </a:r>
          </a:p>
        </p:txBody>
      </p:sp>
      <p:graphicFrame>
        <p:nvGraphicFramePr>
          <p:cNvPr id="11" name="Content Placeholder 2">
            <a:extLst>
              <a:ext uri="{FF2B5EF4-FFF2-40B4-BE49-F238E27FC236}">
                <a16:creationId xmlns:a16="http://schemas.microsoft.com/office/drawing/2014/main" id="{A921EB20-A5FB-B02F-124D-A186B007CF56}"/>
              </a:ext>
            </a:extLst>
          </p:cNvPr>
          <p:cNvGraphicFramePr>
            <a:graphicFrameLocks noGrp="1"/>
          </p:cNvGraphicFramePr>
          <p:nvPr>
            <p:ph idx="1"/>
            <p:extLst>
              <p:ext uri="{D42A27DB-BD31-4B8C-83A1-F6EECF244321}">
                <p14:modId xmlns:p14="http://schemas.microsoft.com/office/powerpoint/2010/main" val="3427383006"/>
              </p:ext>
            </p:extLst>
          </p:nvPr>
        </p:nvGraphicFramePr>
        <p:xfrm>
          <a:off x="463713" y="1312606"/>
          <a:ext cx="8620814" cy="360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75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94658-85B8-4CA1-9A1B-8317EF249F62}"/>
              </a:ext>
            </a:extLst>
          </p:cNvPr>
          <p:cNvSpPr>
            <a:spLocks noGrp="1"/>
          </p:cNvSpPr>
          <p:nvPr>
            <p:ph type="body" idx="1"/>
          </p:nvPr>
        </p:nvSpPr>
        <p:spPr>
          <a:xfrm>
            <a:off x="2551906" y="2259516"/>
            <a:ext cx="4040188" cy="479822"/>
          </a:xfrm>
        </p:spPr>
        <p:txBody>
          <a:bodyPr/>
          <a:lstStyle/>
          <a:p>
            <a:r>
              <a:rPr lang="en-US" dirty="0"/>
              <a:t>Methodology</a:t>
            </a:r>
          </a:p>
        </p:txBody>
      </p:sp>
    </p:spTree>
    <p:extLst>
      <p:ext uri="{BB962C8B-B14F-4D97-AF65-F5344CB8AC3E}">
        <p14:creationId xmlns:p14="http://schemas.microsoft.com/office/powerpoint/2010/main" val="180337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5707" y="406537"/>
            <a:ext cx="7248293" cy="725349"/>
          </a:xfrm>
        </p:spPr>
        <p:txBody>
          <a:bodyPr>
            <a:normAutofit fontScale="90000"/>
          </a:bodyPr>
          <a:lstStyle/>
          <a:p>
            <a:pPr algn="l"/>
            <a:r>
              <a:rPr lang="en-US" dirty="0"/>
              <a:t>Setup our Convolutional Neural Network (CNN)</a:t>
            </a:r>
          </a:p>
        </p:txBody>
      </p:sp>
      <p:sp>
        <p:nvSpPr>
          <p:cNvPr id="5" name="Content Placeholder 4"/>
          <p:cNvSpPr>
            <a:spLocks noGrp="1"/>
          </p:cNvSpPr>
          <p:nvPr>
            <p:ph idx="1"/>
          </p:nvPr>
        </p:nvSpPr>
        <p:spPr>
          <a:xfrm>
            <a:off x="2188516" y="1316827"/>
            <a:ext cx="6304935" cy="3420136"/>
          </a:xfrm>
        </p:spPr>
        <p:txBody>
          <a:bodyPr>
            <a:normAutofit/>
          </a:bodyPr>
          <a:lstStyle/>
          <a:p>
            <a:pPr marL="0" indent="0" algn="l">
              <a:buNone/>
            </a:pPr>
            <a:r>
              <a:rPr lang="en-US" sz="1200" dirty="0">
                <a:solidFill>
                  <a:srgbClr val="24292F"/>
                </a:solidFill>
                <a:latin typeface="+mj-lt"/>
              </a:rPr>
              <a:t>Convolutional Neural Network is used in order to tackle this face recognition problem. Indeed , this type of Neural Network (NN) is good for extracting the features of images and is widely used for image analysis subjects like image classification.</a:t>
            </a:r>
          </a:p>
          <a:p>
            <a:pPr marL="0" indent="0" algn="l">
              <a:buNone/>
            </a:pPr>
            <a:r>
              <a:rPr lang="en-US" sz="1200" b="1" dirty="0">
                <a:solidFill>
                  <a:srgbClr val="24292F"/>
                </a:solidFill>
                <a:latin typeface="+mj-lt"/>
              </a:rPr>
              <a:t>Quick reminder of what a NN is:</a:t>
            </a:r>
          </a:p>
          <a:p>
            <a:pPr algn="l"/>
            <a:r>
              <a:rPr lang="en-US" sz="1200" dirty="0">
                <a:solidFill>
                  <a:srgbClr val="24292F"/>
                </a:solidFill>
                <a:latin typeface="+mj-lt"/>
              </a:rPr>
              <a:t>A Neural Network is a learning framework that consists in multiple layers of artificial neurons (nodes). Each node gets weighted input data, passes it into an activation function and outputs the result of the function:</a:t>
            </a:r>
          </a:p>
          <a:p>
            <a:pPr marL="342900" marR="0" lvl="0" indent="-342900">
              <a:spcBef>
                <a:spcPts val="0"/>
              </a:spcBef>
              <a:spcAft>
                <a:spcPts val="1200"/>
              </a:spcAft>
              <a:buFont typeface="Symbol" panose="05050102010706020507" pitchFamily="18" charset="2"/>
              <a:buChar char=""/>
              <a:tabLst>
                <a:tab pos="457200" algn="l"/>
              </a:tabLst>
            </a:pPr>
            <a:endParaRPr lang="en-US" sz="1400" dirty="0">
              <a:effectLst/>
              <a:latin typeface="+mj-lt"/>
              <a:ea typeface="Times New Roman" panose="02020603050405020304" pitchFamily="18" charset="0"/>
            </a:endParaRPr>
          </a:p>
        </p:txBody>
      </p:sp>
      <p:pic>
        <p:nvPicPr>
          <p:cNvPr id="9" name="Picture 8">
            <a:extLst>
              <a:ext uri="{FF2B5EF4-FFF2-40B4-BE49-F238E27FC236}">
                <a16:creationId xmlns:a16="http://schemas.microsoft.com/office/drawing/2014/main" id="{23C96B69-9E83-4B5C-A3CC-971E11A752F9}"/>
              </a:ext>
            </a:extLst>
          </p:cNvPr>
          <p:cNvPicPr>
            <a:picLocks noChangeAspect="1"/>
          </p:cNvPicPr>
          <p:nvPr/>
        </p:nvPicPr>
        <p:blipFill>
          <a:blip r:embed="rId2"/>
          <a:stretch>
            <a:fillRect/>
          </a:stretch>
        </p:blipFill>
        <p:spPr>
          <a:xfrm>
            <a:off x="3171483" y="2811493"/>
            <a:ext cx="4146614" cy="2168998"/>
          </a:xfrm>
          <a:prstGeom prst="rect">
            <a:avLst/>
          </a:prstGeom>
        </p:spPr>
      </p:pic>
    </p:spTree>
    <p:extLst>
      <p:ext uri="{BB962C8B-B14F-4D97-AF65-F5344CB8AC3E}">
        <p14:creationId xmlns:p14="http://schemas.microsoft.com/office/powerpoint/2010/main" val="37792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8AF3-6A90-4598-AAD9-D47DB458CEC3}"/>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A4348000-C9AC-4E4E-B9B3-433C4143DBFA}"/>
              </a:ext>
            </a:extLst>
          </p:cNvPr>
          <p:cNvSpPr>
            <a:spLocks noGrp="1"/>
          </p:cNvSpPr>
          <p:nvPr>
            <p:ph idx="1"/>
          </p:nvPr>
        </p:nvSpPr>
        <p:spPr/>
        <p:txBody>
          <a:bodyPr>
            <a:normAutofit/>
          </a:bodyPr>
          <a:lstStyle/>
          <a:p>
            <a:pPr algn="l">
              <a:buFont typeface="Arial" panose="020B0604020202020204" pitchFamily="34" charset="0"/>
              <a:buChar char="•"/>
            </a:pPr>
            <a:r>
              <a:rPr lang="en-US" sz="1200" b="0" i="0" dirty="0">
                <a:solidFill>
                  <a:schemeClr val="tx1"/>
                </a:solidFill>
                <a:effectLst/>
                <a:latin typeface="+mj-lt"/>
              </a:rPr>
              <a:t>An input layer that will get the data. The size of the input layer depends on the size of the input data.</a:t>
            </a:r>
          </a:p>
          <a:p>
            <a:pPr algn="l">
              <a:buFont typeface="Arial" panose="020B0604020202020204" pitchFamily="34" charset="0"/>
              <a:buChar char="•"/>
            </a:pPr>
            <a:r>
              <a:rPr lang="en-US" sz="1200" b="0" i="0" dirty="0">
                <a:solidFill>
                  <a:schemeClr val="tx1"/>
                </a:solidFill>
                <a:effectLst/>
                <a:latin typeface="+mj-lt"/>
              </a:rPr>
              <a:t>Some hidden layers that will allow the NN to learn complex interactions within the data. A Neural Network with a lot of hidden layers is called a Deep Neural Network.</a:t>
            </a:r>
          </a:p>
          <a:p>
            <a:pPr algn="l">
              <a:buFont typeface="Arial" panose="020B0604020202020204" pitchFamily="34" charset="0"/>
              <a:buChar char="•"/>
            </a:pPr>
            <a:r>
              <a:rPr lang="en-US" sz="1200" b="0" i="0" dirty="0">
                <a:solidFill>
                  <a:schemeClr val="tx1"/>
                </a:solidFill>
                <a:effectLst/>
                <a:latin typeface="+mj-lt"/>
              </a:rPr>
              <a:t>An output layer that will give the final result, for instance a class prediction. The size of this layer depends on the type of output we want to produce (e.g., how many classes do we want to predict?)</a:t>
            </a:r>
          </a:p>
          <a:p>
            <a:pPr algn="l"/>
            <a:r>
              <a:rPr lang="en-US" sz="1200" b="0" i="0" dirty="0">
                <a:solidFill>
                  <a:schemeClr val="tx1"/>
                </a:solidFill>
                <a:effectLst/>
                <a:latin typeface="+mj-lt"/>
              </a:rPr>
              <a:t>Classic NNs are usually composed of several fully connected layers. This means that every neuron of one layer is connected to every neurons of the next layer.</a:t>
            </a:r>
          </a:p>
          <a:p>
            <a:pPr algn="l"/>
            <a:r>
              <a:rPr lang="en-US" sz="1200" b="0" i="0" dirty="0">
                <a:solidFill>
                  <a:schemeClr val="tx1"/>
                </a:solidFill>
                <a:effectLst/>
                <a:latin typeface="+mj-lt"/>
              </a:rPr>
              <a:t>Convolutional Neural Networks also have Convolutional layers that apply sliding functions to group of pixels that are next to each other. Therefore, those structures have a better understanding of patterns that we can observe in images. </a:t>
            </a:r>
          </a:p>
          <a:p>
            <a:endParaRPr lang="en-US" dirty="0"/>
          </a:p>
        </p:txBody>
      </p:sp>
    </p:spTree>
    <p:extLst>
      <p:ext uri="{BB962C8B-B14F-4D97-AF65-F5344CB8AC3E}">
        <p14:creationId xmlns:p14="http://schemas.microsoft.com/office/powerpoint/2010/main" val="162609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2148</Words>
  <Application>Microsoft Office PowerPoint</Application>
  <PresentationFormat>On-screen Show (16:9)</PresentationFormat>
  <Paragraphs>100</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-apple-system</vt:lpstr>
      <vt:lpstr>Arial</vt:lpstr>
      <vt:lpstr>Calibri</vt:lpstr>
      <vt:lpstr>charter</vt:lpstr>
      <vt:lpstr>Lato</vt:lpstr>
      <vt:lpstr>Symbol</vt:lpstr>
      <vt:lpstr>Wingdings</vt:lpstr>
      <vt:lpstr>Work sans</vt:lpstr>
      <vt:lpstr>Office Theme</vt:lpstr>
      <vt:lpstr>Facial Emotion Detector</vt:lpstr>
      <vt:lpstr>Introduction</vt:lpstr>
      <vt:lpstr>Applications of Facial Expression Recognition</vt:lpstr>
      <vt:lpstr>Problem Statement</vt:lpstr>
      <vt:lpstr>Face Expression Recognition Dataset </vt:lpstr>
      <vt:lpstr>Dataset Challenges</vt:lpstr>
      <vt:lpstr>PowerPoint Presentation</vt:lpstr>
      <vt:lpstr>Setup our Convolutional Neural Network (CNN)</vt:lpstr>
      <vt:lpstr>Continue..</vt:lpstr>
      <vt:lpstr>CNN Model Architecture</vt:lpstr>
      <vt:lpstr>Continue…</vt:lpstr>
      <vt:lpstr>PowerPoint Presentation</vt:lpstr>
      <vt:lpstr>Training and Evaluating Model</vt:lpstr>
      <vt:lpstr>Analyzing the results</vt:lpstr>
      <vt:lpstr>Analyzing the results</vt:lpstr>
      <vt:lpstr>PowerPoint Presentation</vt:lpstr>
      <vt:lpstr>Testing the Model  using Webcam Feed </vt:lpstr>
      <vt:lpstr>Running the Webcam Feed</vt:lpstr>
      <vt:lpstr>Continue…</vt:lpstr>
      <vt:lpstr>Conclusion  </vt:lpstr>
      <vt:lpstr>Future work</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2022-04-19T18:59:06Z</dcterms:modified>
</cp:coreProperties>
</file>