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72" r:id="rId3"/>
    <p:sldId id="257" r:id="rId4"/>
    <p:sldId id="263" r:id="rId5"/>
    <p:sldId id="260" r:id="rId6"/>
    <p:sldId id="266" r:id="rId7"/>
    <p:sldId id="267" r:id="rId8"/>
    <p:sldId id="259" r:id="rId9"/>
    <p:sldId id="264" r:id="rId10"/>
    <p:sldId id="268" r:id="rId11"/>
    <p:sldId id="265" r:id="rId12"/>
    <p:sldId id="269" r:id="rId13"/>
    <p:sldId id="261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FC528-08C1-4211-A8F0-BDDB008C5CF0}" v="123" dt="2022-04-17T20:56:06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8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9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97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64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24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38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0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8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6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9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0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2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8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3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-flair.training/blogs/stock-price-prediction-machine-learning-project-in-python" TargetMode="External"/><Relationship Id="rId2" Type="http://schemas.openxmlformats.org/officeDocument/2006/relationships/hyperlink" Target="https://www.analyticsvidhya.com/blog/2021/10/machine-learning-for-stock-market-prediction-with-step-by-step-implementation/?custom=TwBL9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direct.com/science/article/pii/S1877050920307924" TargetMode="External"/><Relationship Id="rId5" Type="http://schemas.openxmlformats.org/officeDocument/2006/relationships/hyperlink" Target="https://www.simplilearn.com/authors/avijeet-biswal?source=frs_detailsPage" TargetMode="External"/><Relationship Id="rId4" Type="http://schemas.openxmlformats.org/officeDocument/2006/relationships/hyperlink" Target="https://www.mdpi.com/2079-9292/10/21/2717/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A20F1-B474-43B4-8017-B81944F1D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4373" y="1398922"/>
            <a:ext cx="9238650" cy="2616199"/>
          </a:xfrm>
        </p:spPr>
        <p:txBody>
          <a:bodyPr>
            <a:normAutofit/>
          </a:bodyPr>
          <a:lstStyle/>
          <a:p>
            <a:r>
              <a:rPr lang="en-US" dirty="0">
                <a:latin typeface="Century Schoolbook"/>
              </a:rPr>
              <a:t>Stock Price Prediction </a:t>
            </a:r>
            <a:br>
              <a:rPr lang="en-US" dirty="0">
                <a:latin typeface="Century Schoolbook"/>
              </a:rPr>
            </a:br>
            <a:r>
              <a:rPr lang="en-US" dirty="0">
                <a:latin typeface="Century Schoolbook"/>
              </a:rPr>
              <a:t>using Machine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81FAC-B14A-4D34-83DF-43D00A25B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latin typeface="Century Schoolbook"/>
              </a:rPr>
              <a:t>Dhruvkumar Patel</a:t>
            </a:r>
          </a:p>
        </p:txBody>
      </p:sp>
    </p:spTree>
    <p:extLst>
      <p:ext uri="{BB962C8B-B14F-4D97-AF65-F5344CB8AC3E}">
        <p14:creationId xmlns:p14="http://schemas.microsoft.com/office/powerpoint/2010/main" val="1353233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7290B9-6EAC-47FB-A86A-82F94E05E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973" y="1716931"/>
            <a:ext cx="4781550" cy="3076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1708D6-2EEC-4D89-B27A-2C7BC6FA0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582" y="3693674"/>
            <a:ext cx="4733925" cy="30575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27F8FFA-7FB1-42E2-84F2-9AC9B6D329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0381" y="1870649"/>
            <a:ext cx="2600325" cy="11906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19954FF-954D-40B7-9F84-4FA302AE858C}"/>
              </a:ext>
            </a:extLst>
          </p:cNvPr>
          <p:cNvSpPr txBox="1"/>
          <p:nvPr/>
        </p:nvSpPr>
        <p:spPr>
          <a:xfrm>
            <a:off x="3230664" y="631290"/>
            <a:ext cx="6653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Schoolbook" panose="02040604050505020304" pitchFamily="18" charset="0"/>
                <a:cs typeface="Calibri" panose="020F0502020204030204" pitchFamily="34" charset="0"/>
              </a:rPr>
              <a:t>Prediction of Next 5 Days</a:t>
            </a:r>
          </a:p>
        </p:txBody>
      </p:sp>
    </p:spTree>
    <p:extLst>
      <p:ext uri="{BB962C8B-B14F-4D97-AF65-F5344CB8AC3E}">
        <p14:creationId xmlns:p14="http://schemas.microsoft.com/office/powerpoint/2010/main" val="15480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1628AF83-8864-4560-BAF3-3E4A7CC6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44748"/>
            <a:ext cx="10055191" cy="8901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entury Schoolbook"/>
              </a:rPr>
              <a:t>Results[Continue]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F3D1FD3-0F1F-4232-8F51-5AA502896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61883" y="1571402"/>
            <a:ext cx="6011536" cy="64688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latin typeface="Century Schoolbook"/>
              </a:rPr>
              <a:t>Apple Stock From 1/1/19 to 3/11/22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DC10D06-566F-429F-B620-CEA40FB7F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601" y="2053618"/>
            <a:ext cx="3009900" cy="40386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7FB99D5-F767-4B65-BBA6-D4155DB2ADAF}"/>
              </a:ext>
            </a:extLst>
          </p:cNvPr>
          <p:cNvSpPr txBox="1"/>
          <p:nvPr/>
        </p:nvSpPr>
        <p:spPr>
          <a:xfrm>
            <a:off x="2809065" y="3358074"/>
            <a:ext cx="1883849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dirty="0">
                <a:latin typeface="Century Schoolbook" panose="02040604050505020304" pitchFamily="18" charset="0"/>
              </a:rPr>
              <a:t>MAE: 7.34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MSE: 76.74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RMSE: 8.76</a:t>
            </a:r>
          </a:p>
        </p:txBody>
      </p:sp>
    </p:spTree>
    <p:extLst>
      <p:ext uri="{BB962C8B-B14F-4D97-AF65-F5344CB8AC3E}">
        <p14:creationId xmlns:p14="http://schemas.microsoft.com/office/powerpoint/2010/main" val="48090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B1A02061-5598-4917-8DA7-3D6EE227F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006" y="48475"/>
            <a:ext cx="4867275" cy="3095625"/>
          </a:xfrm>
          <a:prstGeom prst="rect">
            <a:avLst/>
          </a:prstGeom>
        </p:spPr>
      </p:pic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4FA7A97F-39D5-40B2-AB33-0092D95CC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2406" y="3542460"/>
            <a:ext cx="5095875" cy="3171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5C6B3C-D913-43E2-AAB5-4BFF4E311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4201" y="330159"/>
            <a:ext cx="2590800" cy="63652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25BFC6F-AE00-419F-9F5B-559C1551E6CF}"/>
              </a:ext>
            </a:extLst>
          </p:cNvPr>
          <p:cNvSpPr txBox="1"/>
          <p:nvPr/>
        </p:nvSpPr>
        <p:spPr>
          <a:xfrm>
            <a:off x="4119587" y="574734"/>
            <a:ext cx="31014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Schoolbook" panose="02040604050505020304" pitchFamily="18" charset="0"/>
                <a:cs typeface="Calibri" panose="020F0502020204030204" pitchFamily="34" charset="0"/>
              </a:rPr>
              <a:t>Prediction of Next 30 Days</a:t>
            </a:r>
          </a:p>
        </p:txBody>
      </p:sp>
    </p:spTree>
    <p:extLst>
      <p:ext uri="{BB962C8B-B14F-4D97-AF65-F5344CB8AC3E}">
        <p14:creationId xmlns:p14="http://schemas.microsoft.com/office/powerpoint/2010/main" val="164967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A718C-9A74-463D-93F3-7BFF48A5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CABFE-CBAF-4BCC-A309-D216C51D5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Century Schoolbook"/>
              </a:rPr>
              <a:t>We don't need the exact stock values of the future, but the stock price movements, i.e. if it is going to rise or fall in the near future.</a:t>
            </a:r>
          </a:p>
          <a:p>
            <a:r>
              <a:rPr lang="en-US" dirty="0">
                <a:latin typeface="Century Schoolbook"/>
              </a:rPr>
              <a:t>This LSTM model predict the data in smooth curve.</a:t>
            </a:r>
          </a:p>
          <a:p>
            <a:r>
              <a:rPr lang="en-US" dirty="0">
                <a:latin typeface="Century Schoolbook"/>
              </a:rPr>
              <a:t>This LSTM model predict data </a:t>
            </a:r>
            <a:r>
              <a:rPr lang="en-US">
                <a:latin typeface="Century Schoolbook"/>
              </a:rPr>
              <a:t>with MAE,RMSE </a:t>
            </a:r>
            <a:r>
              <a:rPr lang="en-US" dirty="0">
                <a:latin typeface="Century Schoolbook"/>
              </a:rPr>
              <a:t>between 4 to 8 which is efficient to predict accurate price.</a:t>
            </a:r>
          </a:p>
        </p:txBody>
      </p:sp>
    </p:spTree>
    <p:extLst>
      <p:ext uri="{BB962C8B-B14F-4D97-AF65-F5344CB8AC3E}">
        <p14:creationId xmlns:p14="http://schemas.microsoft.com/office/powerpoint/2010/main" val="3859542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DFB0F-E52A-4D13-A677-39359FF6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CDB3C-AB67-4754-ABDE-4B44679D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139" y="3047999"/>
            <a:ext cx="10018713" cy="3124201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b="0" dirty="0">
                <a:solidFill>
                  <a:srgbClr val="00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Prashant Sharma, </a:t>
            </a:r>
            <a:r>
              <a:rPr lang="en-US" sz="2600" b="0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Machine Learning for Stock Market Prediction </a:t>
            </a:r>
            <a:endParaRPr lang="en-US" sz="2600" b="1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7145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600" b="1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(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https://www.analyticsvidhya.com/blog/2021/10/machine-learning-for-stock-market-prediction-with-step-by-step-implementation/?custom=TwBL912</a:t>
            </a:r>
            <a:r>
              <a:rPr lang="en-US" sz="2600" b="1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US" sz="2600" b="1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b="0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Stock Price Prediction- Machine Learning</a:t>
            </a:r>
            <a:endParaRPr lang="en-US" sz="2600" b="1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2600" b="1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(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https://data-flair.training/blogs/stock-price-prediction-machine-learning-project-</a:t>
            </a:r>
            <a:r>
              <a:rPr lang="en-US" sz="2600" b="1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in-python</a:t>
            </a:r>
            <a:r>
              <a:rPr lang="en-US" sz="2600" b="1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US" sz="2600" b="1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b="0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Stock Market Prediction using Machine Learning </a:t>
            </a:r>
            <a:br>
              <a:rPr lang="en-US" sz="2600" b="1" dirty="0"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600" b="1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2600" b="1" u="sng" dirty="0">
                <a:solidFill>
                  <a:srgbClr val="00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https://www.mdpi.com/2079-9292/10/21/2717/pdf</a:t>
            </a:r>
            <a:r>
              <a:rPr lang="en-US" sz="2600" b="1" dirty="0">
                <a:solidFill>
                  <a:srgbClr val="222222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US" sz="2600" b="1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u="sng" dirty="0" err="1">
                <a:solidFill>
                  <a:srgbClr val="1179E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Avijeet</a:t>
            </a:r>
            <a:r>
              <a:rPr lang="en-US" sz="2600" u="sng" dirty="0">
                <a:solidFill>
                  <a:srgbClr val="1179EF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 Biswal</a:t>
            </a:r>
            <a:r>
              <a:rPr lang="en-US" sz="2600" dirty="0">
                <a:solidFill>
                  <a:srgbClr val="51565E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600" dirty="0">
                <a:solidFill>
                  <a:srgbClr val="272C37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An Easy Guide to Stock Price Prediction Using Machine Learning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https://www.sciencedirect.com/science/article/pii/S1877050920307924</a:t>
            </a:r>
            <a:endParaRPr lang="en-US" sz="2600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solidFill>
                  <a:srgbClr val="272C37"/>
                </a:solidFill>
                <a:latin typeface="Century Schoolbook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https://journalofbigdata.springeropen.com/articles/10.1186/s40537-020-00333-6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90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8C7C33-6B0B-4A06-877F-5F0DB66E8C80}"/>
              </a:ext>
            </a:extLst>
          </p:cNvPr>
          <p:cNvSpPr txBox="1"/>
          <p:nvPr/>
        </p:nvSpPr>
        <p:spPr>
          <a:xfrm>
            <a:off x="2243580" y="2253006"/>
            <a:ext cx="8974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2987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C6A90-9679-4A99-AF01-0031458A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DE163-CFE4-467E-92E9-35A11BFFF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959230"/>
            <a:ext cx="10018713" cy="3124201"/>
          </a:xfrm>
        </p:spPr>
        <p:txBody>
          <a:bodyPr>
            <a:noAutofit/>
          </a:bodyPr>
          <a:lstStyle/>
          <a:p>
            <a:endParaRPr lang="en-US" sz="1800" dirty="0">
              <a:latin typeface="Century Schoolbook" panose="02040604050505020304" pitchFamily="18" charset="0"/>
            </a:endParaRPr>
          </a:p>
          <a:p>
            <a:endParaRPr lang="en-US" sz="1800" dirty="0">
              <a:latin typeface="Century Schoolbook" panose="02040604050505020304" pitchFamily="18" charset="0"/>
            </a:endParaRPr>
          </a:p>
          <a:p>
            <a:r>
              <a:rPr lang="en-US" sz="1800" dirty="0">
                <a:latin typeface="Century Schoolbook" panose="02040604050505020304" pitchFamily="18" charset="0"/>
              </a:rPr>
              <a:t>What is Stock Market?</a:t>
            </a:r>
          </a:p>
          <a:p>
            <a:r>
              <a:rPr lang="en-US" sz="1800">
                <a:latin typeface="Century Schoolbook" panose="02040604050505020304" pitchFamily="18" charset="0"/>
              </a:rPr>
              <a:t>Why </a:t>
            </a:r>
            <a:r>
              <a:rPr lang="en-US" sz="1800" dirty="0">
                <a:latin typeface="Century Schoolbook" panose="02040604050505020304" pitchFamily="18" charset="0"/>
              </a:rPr>
              <a:t>to predict Stock Price?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Method: LSTM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Dataset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Results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Conclusion</a:t>
            </a:r>
          </a:p>
          <a:p>
            <a:endParaRPr lang="en-US" sz="1800" dirty="0">
              <a:latin typeface="Century Schoolbook" panose="02040604050505020304" pitchFamily="18" charset="0"/>
            </a:endParaRPr>
          </a:p>
          <a:p>
            <a:endParaRPr lang="en-US" sz="1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1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0048-5855-43B2-8BF8-490C5BB2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/>
              </a:rPr>
              <a:t>What is Stock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CC541-675A-4554-97E2-6296A3C91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0" i="0" dirty="0">
                <a:effectLst/>
                <a:latin typeface="Century Schoolbook"/>
              </a:rPr>
              <a:t>The Stock </a:t>
            </a:r>
            <a:r>
              <a:rPr lang="en-US" dirty="0">
                <a:latin typeface="Century Schoolbook"/>
              </a:rPr>
              <a:t>M</a:t>
            </a:r>
            <a:r>
              <a:rPr lang="en-US" b="0" i="0" dirty="0">
                <a:effectLst/>
                <a:latin typeface="Century Schoolbook"/>
              </a:rPr>
              <a:t>arket refers to public markets that exist for issuing, buying, and selling stocks that trade on a stock exchange or over-the-counter. </a:t>
            </a:r>
          </a:p>
          <a:p>
            <a:r>
              <a:rPr lang="en-US" b="0" i="0" dirty="0">
                <a:effectLst/>
                <a:latin typeface="Century Schoolbook"/>
              </a:rPr>
              <a:t>Stocks, also known as equities, represent fractional ownership in a company, and the stock market is a place where investors can buy and sell ownership of such investible assets.</a:t>
            </a:r>
            <a:endParaRPr lang="en-US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43275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F863-1A87-4590-9A9E-F33B41A3B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/>
              </a:rPr>
              <a:t>Why to predict Stock Price?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E8801-706A-4BF4-BBDD-11EB4EEAD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02122"/>
                </a:solidFill>
                <a:latin typeface="Century Schoolbook"/>
              </a:rPr>
              <a:t>To eliminate the uses of Fundamental Analysis(Long Term).</a:t>
            </a:r>
          </a:p>
          <a:p>
            <a:r>
              <a:rPr lang="en-US" dirty="0">
                <a:solidFill>
                  <a:srgbClr val="202122"/>
                </a:solidFill>
                <a:latin typeface="Century Schoolbook"/>
              </a:rPr>
              <a:t>To eliminate the uses of Technical Analysis(Short Term).</a:t>
            </a:r>
            <a:endParaRPr lang="en-US" dirty="0">
              <a:latin typeface="Century Schoolbook"/>
            </a:endParaRPr>
          </a:p>
          <a:p>
            <a:r>
              <a:rPr lang="en-US" dirty="0">
                <a:solidFill>
                  <a:srgbClr val="202122"/>
                </a:solidFill>
                <a:latin typeface="Century Schoolbook"/>
              </a:rPr>
              <a:t>To eliminate the uses of </a:t>
            </a:r>
            <a:r>
              <a:rPr lang="en-US" b="0" i="0" dirty="0">
                <a:solidFill>
                  <a:srgbClr val="111111"/>
                </a:solidFill>
                <a:effectLst/>
                <a:latin typeface="Century Schoolbook"/>
              </a:rPr>
              <a:t>Quantitative Analysis(Historic Data)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1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1F79-4620-4FA9-BF38-C040B97A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/>
              </a:rPr>
              <a:t>Method:</a:t>
            </a:r>
            <a:br>
              <a:rPr lang="en-US" dirty="0">
                <a:latin typeface="Century Schoolbook"/>
              </a:rPr>
            </a:br>
            <a:r>
              <a:rPr lang="en-US" dirty="0">
                <a:latin typeface="Century Schoolbook"/>
              </a:rPr>
              <a:t>LSTM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56CA4-3F60-48CB-9328-93454FE81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Schoolbook"/>
              </a:rPr>
              <a:t>LSTM stands for Long Short Term Memory.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Century Schoolbook"/>
              </a:rPr>
              <a:t>It is a model that extends the memory of Recurrent </a:t>
            </a:r>
            <a:r>
              <a:rPr lang="en-US" dirty="0">
                <a:solidFill>
                  <a:srgbClr val="222222"/>
                </a:solidFill>
                <a:latin typeface="Century Schoolbook"/>
              </a:rPr>
              <a:t>N</a:t>
            </a:r>
            <a:r>
              <a:rPr lang="en-US" b="0" i="0" dirty="0">
                <a:solidFill>
                  <a:srgbClr val="222222"/>
                </a:solidFill>
                <a:effectLst/>
                <a:latin typeface="Century Schoolbook"/>
              </a:rPr>
              <a:t>eural </a:t>
            </a:r>
            <a:r>
              <a:rPr lang="en-US" dirty="0">
                <a:solidFill>
                  <a:srgbClr val="222222"/>
                </a:solidFill>
                <a:latin typeface="Century Schoolbook"/>
              </a:rPr>
              <a:t>N</a:t>
            </a:r>
            <a:r>
              <a:rPr lang="en-US" b="0" i="0" dirty="0">
                <a:solidFill>
                  <a:srgbClr val="222222"/>
                </a:solidFill>
                <a:effectLst/>
                <a:latin typeface="Century Schoolbook"/>
              </a:rPr>
              <a:t>etworks (RNN), which is capable of learning long term dependencies.</a:t>
            </a:r>
          </a:p>
          <a:p>
            <a:r>
              <a:rPr lang="en-US" dirty="0">
                <a:latin typeface="Century Schoolbook"/>
              </a:rPr>
              <a:t>It </a:t>
            </a:r>
            <a:r>
              <a:rPr lang="en-US" b="0" i="0" dirty="0">
                <a:effectLst/>
                <a:latin typeface="Century Schoolbook"/>
              </a:rPr>
              <a:t>is capable of capturing the patterns of both long term such as a yearly pattern and short term such as weekly or daily patterns.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9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B4BA-DCC6-402D-8FBF-09D2817A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/>
              </a:rPr>
              <a:t>Why to use LSTM?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4174-E8C1-42A9-B0DD-2F466656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Century Schoolbook"/>
              </a:rPr>
              <a:t>Using LSTM, time series forecasting models can predict future values based on previous, sequential data </a:t>
            </a:r>
            <a:r>
              <a:rPr lang="en-US" b="0" i="0" dirty="0">
                <a:solidFill>
                  <a:srgbClr val="222222"/>
                </a:solidFill>
                <a:effectLst/>
                <a:latin typeface="Century Schoolbook"/>
              </a:rPr>
              <a:t>and it is proven to be extremely effective.</a:t>
            </a:r>
            <a:r>
              <a:rPr lang="en-US" dirty="0">
                <a:solidFill>
                  <a:srgbClr val="222222"/>
                </a:solidFill>
                <a:latin typeface="Century Schoolbook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Century Schoolbook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Century Schoolbook"/>
              </a:rPr>
              <a:t>The reason they work so well is that LSTM can store past important information and forget the information that is not.</a:t>
            </a:r>
          </a:p>
          <a:p>
            <a:r>
              <a:rPr lang="en-US" b="0" i="0" dirty="0">
                <a:effectLst/>
                <a:latin typeface="Century Schoolbook"/>
              </a:rPr>
              <a:t>The different gates inside LSTM boost its capability for capturing non-linear relationships for forecasting.</a:t>
            </a:r>
            <a:endParaRPr lang="en-US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57358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63F3-1B4A-4327-8A7F-E3F800C793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73288" y="685800"/>
            <a:ext cx="10018712" cy="1752600"/>
          </a:xfrm>
        </p:spPr>
        <p:txBody>
          <a:bodyPr/>
          <a:lstStyle/>
          <a:p>
            <a:pPr algn="l"/>
            <a:r>
              <a:rPr lang="en-US" dirty="0">
                <a:latin typeface="Century Schoolbook"/>
              </a:rPr>
              <a:t>							LSTM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B91483-0178-4963-9DB6-AF70A45A2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521288"/>
            <a:ext cx="6238875" cy="1543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119071-EDEF-41C4-AC6F-423275FA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00" y="4424464"/>
            <a:ext cx="90106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6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E57B-5124-40A5-9080-26A8FCE5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/>
              </a:rPr>
              <a:t>Dataset 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124EA-2027-4AA2-A5E0-A6FD6D916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065" y="2070705"/>
            <a:ext cx="4607188" cy="881061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entury Schoolbook"/>
              </a:rPr>
              <a:t>Apple Last 1 year(3/15/21 to 3/11/22)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7FBFC7B-A63C-48EE-89F4-2ED7282E82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84313" y="3191572"/>
            <a:ext cx="4894262" cy="1611279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E6FFC4-6A82-4ECF-9F5E-76EA2AAB4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4287" y="2111829"/>
            <a:ext cx="4622537" cy="57626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entury Schoolbook"/>
              </a:rPr>
              <a:t>Apple (1/1/19 to 3/11/22)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6E34201-4CAE-416E-A567-1009DBB0184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05146" y="3194463"/>
            <a:ext cx="4895850" cy="180144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6CB0A57-8468-4F82-8CDC-A947AD8867CB}"/>
              </a:ext>
            </a:extLst>
          </p:cNvPr>
          <p:cNvSpPr txBox="1"/>
          <p:nvPr/>
        </p:nvSpPr>
        <p:spPr>
          <a:xfrm>
            <a:off x="5126020" y="5506383"/>
            <a:ext cx="2622834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dirty="0">
                <a:latin typeface="Century Schoolbook"/>
              </a:rPr>
              <a:t>Train Data: 70% </a:t>
            </a:r>
          </a:p>
          <a:p>
            <a:r>
              <a:rPr lang="en-US" sz="2400" dirty="0">
                <a:latin typeface="Century Schoolbook"/>
              </a:rPr>
              <a:t>Test Data: 30%</a:t>
            </a:r>
          </a:p>
        </p:txBody>
      </p:sp>
    </p:spTree>
    <p:extLst>
      <p:ext uri="{BB962C8B-B14F-4D97-AF65-F5344CB8AC3E}">
        <p14:creationId xmlns:p14="http://schemas.microsoft.com/office/powerpoint/2010/main" val="419262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1504-5CC2-4206-8B6B-28F432A053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3538"/>
            <a:ext cx="9604375" cy="823912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entury Schoolbook"/>
              </a:rPr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8F913-85E2-41E9-92F8-2F3FD6FE4F06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2971800"/>
            <a:ext cx="3549650" cy="1828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2FA0E2-871C-420A-B520-F6A9C1259B5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774824" y="1187450"/>
            <a:ext cx="6863337" cy="82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entury Schoolbook"/>
              </a:rPr>
              <a:t>Apple Stock of Last 1 Year(3/15/21 to 3/11/22)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F8EC6D-B334-45F8-8DD4-FC2848D02DAB}"/>
              </a:ext>
            </a:extLst>
          </p:cNvPr>
          <p:cNvSpPr txBox="1"/>
          <p:nvPr/>
        </p:nvSpPr>
        <p:spPr>
          <a:xfrm>
            <a:off x="2486751" y="3249756"/>
            <a:ext cx="1883849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dirty="0">
                <a:latin typeface="Century Schoolbook" panose="02040604050505020304" pitchFamily="18" charset="0"/>
              </a:rPr>
              <a:t>MAE: 4.11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MSE: 27.17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RMSE: 5.21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25A581-3152-49EE-A9D3-2A81A19BB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263" y="2683789"/>
            <a:ext cx="3072223" cy="363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522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Corbel</vt:lpstr>
      <vt:lpstr>Symbol</vt:lpstr>
      <vt:lpstr>Parallax</vt:lpstr>
      <vt:lpstr>Stock Price Prediction  using Machine Learning</vt:lpstr>
      <vt:lpstr>Contents</vt:lpstr>
      <vt:lpstr>What is Stock Market?</vt:lpstr>
      <vt:lpstr>Why to predict Stock Price?</vt:lpstr>
      <vt:lpstr>Method: LSTM</vt:lpstr>
      <vt:lpstr>Why to use LSTM?</vt:lpstr>
      <vt:lpstr>       LSTM Model</vt:lpstr>
      <vt:lpstr>Dataset </vt:lpstr>
      <vt:lpstr>Results</vt:lpstr>
      <vt:lpstr>PowerPoint Presentation</vt:lpstr>
      <vt:lpstr>Results[Continue]</vt:lpstr>
      <vt:lpstr>PowerPoint Presentation</vt:lpstr>
      <vt:lpstr>Conclusion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Price Prediction using Machine Learning</dc:title>
  <dc:creator>Dhruvkumar Nileshkumar Patel</dc:creator>
  <cp:lastModifiedBy>Dhruvkumar Nileshkumar Patel</cp:lastModifiedBy>
  <cp:revision>137</cp:revision>
  <dcterms:created xsi:type="dcterms:W3CDTF">2022-04-16T18:05:56Z</dcterms:created>
  <dcterms:modified xsi:type="dcterms:W3CDTF">2022-05-03T23:02:47Z</dcterms:modified>
</cp:coreProperties>
</file>