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325" r:id="rId4"/>
    <p:sldId id="355" r:id="rId5"/>
    <p:sldId id="365" r:id="rId6"/>
    <p:sldId id="386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27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1BD70"/>
    <a:srgbClr val="F58D76"/>
    <a:srgbClr val="FFDD6C"/>
    <a:srgbClr val="A37F67"/>
    <a:srgbClr val="F0644D"/>
    <a:srgbClr val="FFFBEF"/>
    <a:srgbClr val="FFDE6F"/>
    <a:srgbClr val="595959"/>
    <a:srgbClr val="A07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86926" autoAdjust="0"/>
  </p:normalViewPr>
  <p:slideViewPr>
    <p:cSldViewPr snapToGrid="0">
      <p:cViewPr varScale="1">
        <p:scale>
          <a:sx n="129" d="100"/>
          <a:sy n="129" d="100"/>
        </p:scale>
        <p:origin x="10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A01CE-F67F-4593-BF10-D91FD1E4A46D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16DFE-B6C3-4E31-934C-FE14877F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12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F463-2177-4108-8A60-F29852D01E2F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5843-A4F2-4E2F-A0F3-2C2580EA7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4328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</p:spTree>
    <p:extLst>
      <p:ext uri="{BB962C8B-B14F-4D97-AF65-F5344CB8AC3E}">
        <p14:creationId xmlns:p14="http://schemas.microsoft.com/office/powerpoint/2010/main" val="227335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75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504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8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70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73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31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7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20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2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53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4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imporved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 tree learning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zh-CN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4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is to use different to construct each individual decision tree.</a:t>
            </a:r>
          </a:p>
        </p:txBody>
      </p:sp>
    </p:spTree>
    <p:extLst>
      <p:ext uri="{BB962C8B-B14F-4D97-AF65-F5344CB8AC3E}">
        <p14:creationId xmlns:p14="http://schemas.microsoft.com/office/powerpoint/2010/main" val="11046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9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58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58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953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7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2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8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80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12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37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04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04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8450-2DDA-4F34-BC4F-E3623B71C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6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62"/>
          <p:cNvSpPr txBox="1"/>
          <p:nvPr/>
        </p:nvSpPr>
        <p:spPr>
          <a:xfrm>
            <a:off x="2035855" y="2450403"/>
            <a:ext cx="811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Earthquake</a:t>
            </a:r>
            <a:r>
              <a:rPr lang="zh-CN" alt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prediction by Machine learning algorithms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7674" y="4047146"/>
            <a:ext cx="3450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Presented by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Xuanzhang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Liu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844129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﻿﻿Support Vector Machine: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﻿﻿it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deterministic classification model, using support vector to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decision boundary that has a largest margin to nearest data. It can also be used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regression method, maintaining all the main features that characterize 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﻿To extend it to fit nonlinear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functions, kernel functions are introduced.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﻿map the data to higher dimension from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it can be differentiate by a single line or a hyperplane.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﻿In scikit-learn there are two kinds of SVR implement, one is SVR, a normal support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regressor, the other one is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NuSVR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has an restrict on number of support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vectors. 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8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84412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﻿grid search is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some important hyperparameters: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support vectors, penalty parameter, kernel and degree of polynomial kernel,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5-fold validation is performed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F11353D-2D3F-7208-4EED-7826BB966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46" y="2787869"/>
            <a:ext cx="9352722" cy="264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6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844129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﻿﻿﻿Recurrent Neural Network: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﻿﻿it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﻿is a neural network structure aiming at dealing with sequential.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﻿During learning all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cells share the same parameters and update together.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﻿Weakness: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losing what has been learned before in the situation that the time sequence is long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 and gradient vanishing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﻿Using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L﻿ong-Short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(LSTM) structure.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cell of LSTM, there are three “gates” to determine what to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forget, what to update and what to output.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893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4" y="998090"/>
            <a:ext cx="5879516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convolution layer will generate64 features based on the manually extracted features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﻿The second layer will extend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to 128 features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﻿The whole sequence of features will be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feeded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LSTM and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outputs have dimensionality of 64.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﻿A two-layer fully connected network is added to each output from LSTM.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﻿﻿Two dropout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are added to the fully connected layers to avoid overfitting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33DEDBFE-71D0-3A41-5544-FAFF3A52F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619" y="1062941"/>
            <a:ext cx="3879762" cy="55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2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546651" y="5127842"/>
            <a:ext cx="9298553" cy="966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﻿The learning rate to 0.0045 and it will decay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every 850 epochs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﻿The loss after 2000 epochs is 2.14, and the mean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error on test data is 2.11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9E49026-D3CD-B7CD-0F92-D4441B21C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079" y="1121563"/>
            <a:ext cx="7967289" cy="40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21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227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Conclusion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427067" y="986191"/>
            <a:ext cx="9298553" cy="496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when the earthquake will occur based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acoustic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 the data and extract features based on ​Fourier transformation​.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baseline algorithm RF and SVM are trained in this project.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improve the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prediction, I design a deep neural network combining convolution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layers, recurrent neural network and fully connected layers to make sure that our model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strong representation power﻿.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apart from bagging (e.g., random forest algorithm), there is another ensemble method -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that we can use to get better models. Several support vector regressors can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assembled to outperform a single model by giving samples that are not fitted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perfectly higher weights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1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0934" y="1468450"/>
            <a:ext cx="2174421" cy="1146629"/>
            <a:chOff x="4879521" y="1875338"/>
            <a:chExt cx="2174421" cy="1146629"/>
          </a:xfrm>
        </p:grpSpPr>
        <p:sp>
          <p:nvSpPr>
            <p:cNvPr id="31" name="椭圆 30"/>
            <p:cNvSpPr/>
            <p:nvPr/>
          </p:nvSpPr>
          <p:spPr>
            <a:xfrm>
              <a:off x="6139951" y="1875338"/>
              <a:ext cx="157331" cy="157331"/>
            </a:xfrm>
            <a:prstGeom prst="ellipse">
              <a:avLst/>
            </a:prstGeom>
            <a:solidFill>
              <a:srgbClr val="A1BD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879521" y="1875338"/>
              <a:ext cx="2174421" cy="1146629"/>
            </a:xfrm>
            <a:custGeom>
              <a:avLst/>
              <a:gdLst>
                <a:gd name="connsiteX0" fmla="*/ 0 w 1339850"/>
                <a:gd name="connsiteY0" fmla="*/ 698500 h 857250"/>
                <a:gd name="connsiteX1" fmla="*/ 762000 w 1339850"/>
                <a:gd name="connsiteY1" fmla="*/ 0 h 857250"/>
                <a:gd name="connsiteX2" fmla="*/ 838200 w 1339850"/>
                <a:gd name="connsiteY2" fmla="*/ 12700 h 857250"/>
                <a:gd name="connsiteX3" fmla="*/ 1339850 w 1339850"/>
                <a:gd name="connsiteY3" fmla="*/ 857250 h 857250"/>
                <a:gd name="connsiteX0" fmla="*/ 0 w 1415434"/>
                <a:gd name="connsiteY0" fmla="*/ 839566 h 857250"/>
                <a:gd name="connsiteX1" fmla="*/ 837584 w 1415434"/>
                <a:gd name="connsiteY1" fmla="*/ 0 h 857250"/>
                <a:gd name="connsiteX2" fmla="*/ 913784 w 1415434"/>
                <a:gd name="connsiteY2" fmla="*/ 12700 h 857250"/>
                <a:gd name="connsiteX3" fmla="*/ 1415434 w 1415434"/>
                <a:gd name="connsiteY3" fmla="*/ 8572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5434" h="857250">
                  <a:moveTo>
                    <a:pt x="0" y="839566"/>
                  </a:moveTo>
                  <a:lnTo>
                    <a:pt x="837584" y="0"/>
                  </a:lnTo>
                  <a:lnTo>
                    <a:pt x="913784" y="12700"/>
                  </a:lnTo>
                  <a:lnTo>
                    <a:pt x="1415434" y="857250"/>
                  </a:lnTo>
                </a:path>
              </a:pathLst>
            </a:custGeom>
            <a:noFill/>
            <a:ln>
              <a:solidFill>
                <a:srgbClr val="A1BD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 rot="199097">
            <a:off x="3717699" y="2408883"/>
            <a:ext cx="4339771" cy="1785257"/>
          </a:xfrm>
          <a:prstGeom prst="rect">
            <a:avLst/>
          </a:prstGeom>
          <a:solidFill>
            <a:srgbClr val="A1B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 rot="180406">
            <a:off x="4829826" y="2965143"/>
            <a:ext cx="2856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690159" y="2309875"/>
            <a:ext cx="1000904" cy="1783504"/>
            <a:chOff x="3818746" y="3043771"/>
            <a:chExt cx="817387" cy="1456496"/>
          </a:xfrm>
        </p:grpSpPr>
        <p:sp>
          <p:nvSpPr>
            <p:cNvPr id="36" name="矩形 35"/>
            <p:cNvSpPr/>
            <p:nvPr/>
          </p:nvSpPr>
          <p:spPr>
            <a:xfrm rot="199097">
              <a:off x="3818746" y="3769820"/>
              <a:ext cx="774524" cy="730447"/>
            </a:xfrm>
            <a:prstGeom prst="rect">
              <a:avLst/>
            </a:prstGeom>
            <a:solidFill>
              <a:srgbClr val="FFDD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 rot="199097">
              <a:off x="3861609" y="3043771"/>
              <a:ext cx="774524" cy="730447"/>
            </a:xfrm>
            <a:prstGeom prst="rect">
              <a:avLst/>
            </a:prstGeom>
            <a:solidFill>
              <a:srgbClr val="F06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621136" y="1353498"/>
            <a:ext cx="10162075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Results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36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8BFE2175-B705-1F42-9B87-245820B64026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3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2316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微软雅黑" panose="020B0503020204020204" pitchFamily="34" charset="-122"/>
              </a:rPr>
              <a:t>Motivation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844129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﻿Current scientific studies related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earthquake forecasting focus on three key points: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﻿when the event will occur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﻿﻿where it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occur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﻿﻿how large it will be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﻿﻿Previous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only considered and extracted limited features from the real time seismic data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achieved unsatisfactory results.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﻿Fluctuate pattern of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 signal level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possible time to failure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10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2316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微软雅黑" panose="020B0503020204020204" pitchFamily="34" charset="-122"/>
              </a:rPr>
              <a:t>Motivation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994201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﻿﻿Employ the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transformation to each chunk of the data.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Random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and Support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﻿Vector Machine as the baseline models.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famous variant of the recurrent neural network – Long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Term Memory (LSTM) in order to better capture the time-sensitive sequential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from the real-time seismic data. 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3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401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微软雅黑" panose="020B0503020204020204" pitchFamily="34" charset="-122"/>
              </a:rPr>
              <a:t>Feature</a:t>
            </a:r>
            <a:r>
              <a:rPr lang="zh-CN" altLang="en-US" sz="3600" b="1" dirty="0"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ea typeface="微软雅黑" panose="020B0503020204020204" pitchFamily="34" charset="-122"/>
              </a:rPr>
              <a:t>Engineering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228600" y="986191"/>
            <a:ext cx="3214950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﻿If earthquake will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happen in a short time, there will only be some low frequency data. However, when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 is about to happen, high frequency data appears.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496D3C03-A4BF-FD82-A68A-7AE9EC8B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737" y="1353498"/>
            <a:ext cx="7272865" cy="4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6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401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微软雅黑" panose="020B0503020204020204" pitchFamily="34" charset="-122"/>
              </a:rPr>
              <a:t>Feature</a:t>
            </a:r>
            <a:r>
              <a:rPr lang="zh-CN" altLang="en-US" sz="3600" b="1" dirty="0"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ea typeface="微软雅黑" panose="020B0503020204020204" pitchFamily="34" charset="-122"/>
              </a:rPr>
              <a:t>Engineering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994201" cy="565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﻿Feature engineering steps: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﻿Read in the training data as chunks of given lines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﻿Further divided into 3 parts and features are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separately for each part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﻿For each part, the following statistical measurements are used as features:</a:t>
            </a:r>
          </a:p>
          <a:p>
            <a:pPr marL="1257300" lvl="2" indent="-342900">
              <a:lnSpc>
                <a:spcPct val="150000"/>
              </a:lnSpc>
              <a:buFont typeface="系统字体常规体"/>
              <a:buChar char="◦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﻿Mean,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deviation,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and minimum</a:t>
            </a:r>
          </a:p>
          <a:p>
            <a:pPr marL="1257300" lvl="2" indent="-342900">
              <a:lnSpc>
                <a:spcPct val="150000"/>
              </a:lnSpc>
              <a:buFont typeface="系统字体常规体"/>
              <a:buChar char="◦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Kurtosis: measure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tailedness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data</a:t>
            </a:r>
          </a:p>
          <a:p>
            <a:pPr marL="1257300" lvl="2" indent="-342900">
              <a:lnSpc>
                <a:spcPct val="150000"/>
              </a:lnSpc>
              <a:buFont typeface="系统字体常规体"/>
              <a:buChar char="◦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Skew: measure of asymmetry of data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系统字体常规体"/>
              <a:buChar char="◦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Quantiles(0.01 / 0.05 / 0.95 / 0.99): cut point that dividing distribution</a:t>
            </a:r>
          </a:p>
          <a:p>
            <a:pPr marL="1257300" lvl="2" indent="-342900">
              <a:lnSpc>
                <a:spcPct val="150000"/>
              </a:lnSpc>
              <a:buFont typeface="系统字体常规体"/>
              <a:buChar char="◦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and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at frequency domain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﻿Fourier transformation is applied to each chunk of data.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extract some more features that can not be seen in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domain. 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6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4014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a typeface="微软雅黑" panose="020B0503020204020204" pitchFamily="34" charset="-122"/>
              </a:rPr>
              <a:t>Feature</a:t>
            </a:r>
            <a:r>
              <a:rPr lang="zh-CN" altLang="en-US" sz="3600" b="1" dirty="0">
                <a:ea typeface="微软雅黑" panose="020B0503020204020204" pitchFamily="34" charset="-122"/>
              </a:rPr>
              <a:t> </a:t>
            </a:r>
            <a:r>
              <a:rPr lang="en-US" altLang="zh-CN" sz="3600" b="1" dirty="0">
                <a:ea typeface="微软雅黑" panose="020B0503020204020204" pitchFamily="34" charset="-122"/>
              </a:rPr>
              <a:t>Engineering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228600" y="986191"/>
            <a:ext cx="3214950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﻿Correlations of each features: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﻿the lower correlation between two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features, the better features they are. Here it shows our features mostly all have relative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correlations﻿.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AC7B6789-F444-0693-E2FC-D07794F28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582" y="1244985"/>
            <a:ext cx="6238988" cy="51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174473" y="998090"/>
            <a:ext cx="10844129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﻿Random Forest: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﻿it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ensemble method that multiple decision trees are constructed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training time and regression results are the average voting of each tree.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19D1C49C-8E75-C57E-293D-E69C4E077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26" y="2765581"/>
            <a:ext cx="9521687" cy="19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314325"/>
            <a:ext cx="228600" cy="685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767" y="339860"/>
            <a:ext cx="8372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cs typeface="Times New Roman" panose="02020603050405020304" pitchFamily="18" charset="0"/>
              </a:rPr>
              <a:t>Experiment Results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by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different</a:t>
            </a:r>
            <a:r>
              <a:rPr lang="zh-CN" altLang="en-US" sz="3600" b="1" dirty="0"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cs typeface="Times New Roman" panose="02020603050405020304" pitchFamily="18" charset="0"/>
              </a:rPr>
              <a:t>algorithms</a:t>
            </a:r>
            <a:endParaRPr lang="zh-CN" altLang="en-US" sz="3600" b="1" dirty="0">
              <a:ea typeface="微软雅黑" panose="020B0503020204020204" pitchFamily="34" charset="-122"/>
            </a:endParaRPr>
          </a:p>
        </p:txBody>
      </p:sp>
      <p:pic>
        <p:nvPicPr>
          <p:cNvPr id="34" name="Picture 4">
            <a:extLst>
              <a:ext uri="{FF2B5EF4-FFF2-40B4-BE49-F238E27FC236}">
                <a16:creationId xmlns:a16="http://schemas.microsoft.com/office/drawing/2014/main" id="{FA9D2D95-C085-4342-A793-0555D0177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05" y="6033477"/>
            <a:ext cx="2346795" cy="574431"/>
          </a:xfrm>
          <a:prstGeom prst="rect">
            <a:avLst/>
          </a:prstGeom>
        </p:spPr>
      </p:pic>
      <p:sp>
        <p:nvSpPr>
          <p:cNvPr id="64" name="椭圆 21"/>
          <p:cNvSpPr/>
          <p:nvPr/>
        </p:nvSpPr>
        <p:spPr>
          <a:xfrm>
            <a:off x="10230949" y="447863"/>
            <a:ext cx="552262" cy="552262"/>
          </a:xfrm>
          <a:prstGeom prst="ellipse">
            <a:avLst/>
          </a:prstGeom>
          <a:solidFill>
            <a:srgbClr val="A37F67"/>
          </a:solidFill>
          <a:ln>
            <a:solidFill>
              <a:srgbClr val="FDFD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23"/>
          <p:cNvSpPr/>
          <p:nvPr/>
        </p:nvSpPr>
        <p:spPr>
          <a:xfrm>
            <a:off x="11018602" y="1353498"/>
            <a:ext cx="552262" cy="552262"/>
          </a:xfrm>
          <a:prstGeom prst="ellipse">
            <a:avLst/>
          </a:prstGeom>
          <a:solidFill>
            <a:srgbClr val="FFD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23"/>
          <p:cNvSpPr/>
          <p:nvPr/>
        </p:nvSpPr>
        <p:spPr>
          <a:xfrm>
            <a:off x="11022381" y="693604"/>
            <a:ext cx="292587" cy="292587"/>
          </a:xfrm>
          <a:prstGeom prst="ellipse">
            <a:avLst/>
          </a:prstGeom>
          <a:solidFill>
            <a:srgbClr val="F58D76"/>
          </a:solidFill>
          <a:ln>
            <a:solidFill>
              <a:srgbClr val="F58D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966A66-911D-4F0A-9394-B52EF6BA57BD}"/>
              </a:ext>
            </a:extLst>
          </p:cNvPr>
          <p:cNvSpPr txBox="1"/>
          <p:nvPr/>
        </p:nvSpPr>
        <p:spPr>
          <a:xfrm>
            <a:off x="414068" y="1907977"/>
            <a:ext cx="10844129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bootstrap: a method to pick a subset of the training set with replacement.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max_depth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maximum number of depth of each decision tree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max_features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number of features used to generate trees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n_estimators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total number of trees inside this RF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﻿Mean absolute error (MAE) is applied to measure the performances of different models: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FE6DC6A7-BA7B-CD4A-A1B6-1597F9F50A9C}"/>
              </a:ext>
            </a:extLst>
          </p:cNvPr>
          <p:cNvCxnSpPr/>
          <p:nvPr/>
        </p:nvCxnSpPr>
        <p:spPr>
          <a:xfrm flipV="1">
            <a:off x="414068" y="986191"/>
            <a:ext cx="9601200" cy="13934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48586A9B-CB6E-0CD9-206A-2CF4E3362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25" y="1075888"/>
            <a:ext cx="9521686" cy="8298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790CAA-BCFB-908C-1E61-D3DD7694F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170" y="4715023"/>
            <a:ext cx="4236830" cy="5429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660B1D4-3830-F673-08A0-03BFE5AE7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2171" y="5407359"/>
            <a:ext cx="4944993" cy="12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8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43458</TotalTime>
  <Words>1025</Words>
  <Application>Microsoft Macintosh PowerPoint</Application>
  <PresentationFormat>宽屏</PresentationFormat>
  <Paragraphs>87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微软雅黑</vt:lpstr>
      <vt:lpstr>系统字体常规体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Xuanzhang Liu</cp:lastModifiedBy>
  <cp:revision>3822</cp:revision>
  <dcterms:created xsi:type="dcterms:W3CDTF">2014-08-16T07:30:14Z</dcterms:created>
  <dcterms:modified xsi:type="dcterms:W3CDTF">2022-04-19T21:54:54Z</dcterms:modified>
</cp:coreProperties>
</file>