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73" r:id="rId12"/>
    <p:sldId id="265" r:id="rId13"/>
    <p:sldId id="266" r:id="rId14"/>
    <p:sldId id="267" r:id="rId15"/>
    <p:sldId id="268" r:id="rId16"/>
    <p:sldId id="269" r:id="rId17"/>
    <p:sldId id="275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0000"/>
    <a:srgbClr val="33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0" autoAdjust="0"/>
  </p:normalViewPr>
  <p:slideViewPr>
    <p:cSldViewPr snapToGrid="0">
      <p:cViewPr varScale="1">
        <p:scale>
          <a:sx n="103" d="100"/>
          <a:sy n="103" d="100"/>
        </p:scale>
        <p:origin x="23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8" y="303213"/>
            <a:ext cx="8455025" cy="1031875"/>
          </a:xfrm>
          <a:effectLst/>
          <a:extLst/>
        </p:spPr>
        <p:txBody>
          <a:bodyPr/>
          <a:lstStyle>
            <a:lvl1pPr algn="l">
              <a:defRPr sz="46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3538" y="1322388"/>
            <a:ext cx="6400800" cy="63182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3399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</a:lstStyle>
          <a:p>
            <a:fld id="{C3E34213-D1FD-4F8A-A547-21CEF830B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90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3E32D-E5E7-416A-9BA3-72D9BBFE6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51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3F369E-8735-436F-98DD-CE46F4BF15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164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F0132-602E-49EA-828E-8602FA35713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2" descr="https://computersciencesource.files.wordpress.com/2010/01/svmaft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550" y="1624805"/>
            <a:ext cx="42862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80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F6ADF-B636-4699-BD5B-BDDE49ED8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81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6CD1D-7626-452B-BAB7-F254A58A61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05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9CCB3-4F78-4786-9C89-8C3128270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26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919471-30A7-4C97-A8B0-55B6DB5901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36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55711-3ECE-409B-BD0D-49DFFB9282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30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F9FA4-7BA4-42D3-B0B1-A943967914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70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5F8D4B-98C3-40B8-A6AF-C5D28CC09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48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E3DE48-98D6-4FA9-8D6E-162F9AA073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4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3.emf"/><Relationship Id="rId4" Type="http://schemas.openxmlformats.org/officeDocument/2006/relationships/image" Target="../media/image1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6999" cy="67696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42" y="111253"/>
            <a:ext cx="8371345" cy="4858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11" y="111254"/>
            <a:ext cx="2286319" cy="4858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681" y="143942"/>
            <a:ext cx="2286319" cy="48584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9562" y="629785"/>
            <a:ext cx="8455025" cy="103187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sz="3600" dirty="0" smtClean="0"/>
              <a:t>Feasibility of Using </a:t>
            </a:r>
            <a:r>
              <a:rPr lang="en-US" sz="3600" dirty="0"/>
              <a:t>Machine Learning Algorithms to Determine Future Price Points of Stocks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6256" y="2759303"/>
            <a:ext cx="6400800" cy="631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By: Alexander Dumont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211" y="6283874"/>
            <a:ext cx="3438332" cy="485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6033" y="6283874"/>
            <a:ext cx="2397967" cy="48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8796759" cy="4382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 (Artificial Neural Network)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Tries to make model that fits training data and apply it to test data</a:t>
            </a:r>
          </a:p>
          <a:p>
            <a:pPr lvl="1"/>
            <a:r>
              <a:rPr lang="en-US" dirty="0" smtClean="0"/>
              <a:t>with </a:t>
            </a:r>
            <a:r>
              <a:rPr lang="en-US" dirty="0" smtClean="0"/>
              <a:t>and without back-propagation and epochs</a:t>
            </a:r>
          </a:p>
          <a:p>
            <a:r>
              <a:rPr lang="en-US" dirty="0" smtClean="0"/>
              <a:t>Neural networks inspired by the brain of humans</a:t>
            </a:r>
          </a:p>
          <a:p>
            <a:pPr lvl="1"/>
            <a:r>
              <a:rPr lang="en-US" sz="2200" dirty="0" smtClean="0"/>
              <a:t>Brain is incredibly complex</a:t>
            </a:r>
          </a:p>
          <a:p>
            <a:pPr lvl="1"/>
            <a:r>
              <a:rPr lang="en-US" sz="2200" dirty="0" smtClean="0"/>
              <a:t>ANN is simplified version</a:t>
            </a:r>
          </a:p>
          <a:p>
            <a:pPr lvl="2"/>
            <a:r>
              <a:rPr lang="en-US" sz="2200" dirty="0" smtClean="0"/>
              <a:t>Segregates into input, hidden, output neurons</a:t>
            </a:r>
          </a:p>
          <a:p>
            <a:pPr lvl="2"/>
            <a:r>
              <a:rPr lang="en-US" sz="2200" dirty="0" smtClean="0"/>
              <a:t>Atypical to have this structure in human brain</a:t>
            </a:r>
          </a:p>
          <a:p>
            <a:pPr lvl="2"/>
            <a:r>
              <a:rPr lang="en-US" sz="2200" dirty="0" smtClean="0"/>
              <a:t>Each connection (n2n) has weight associated with 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08725"/>
            <a:ext cx="787400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8796759" cy="4382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237" y="6308725"/>
            <a:ext cx="2314898" cy="4382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44" y="6308725"/>
            <a:ext cx="2314898" cy="4382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ANN to Human Brain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550" dirty="0" smtClean="0"/>
                  <a:t>Neuron is always polarized to some extent</a:t>
                </a:r>
              </a:p>
              <a:p>
                <a:pPr lvl="1"/>
                <a:r>
                  <a:rPr lang="en-US" sz="2550" dirty="0" smtClean="0"/>
                  <a:t>Depolarizes quickly to produce action potential</a:t>
                </a:r>
              </a:p>
              <a:p>
                <a:pPr lvl="1"/>
                <a:r>
                  <a:rPr lang="en-US" sz="2550" dirty="0" smtClean="0"/>
                  <a:t>Correlation vs </a:t>
                </a:r>
                <a:r>
                  <a:rPr lang="en-US" sz="2550" dirty="0" smtClean="0"/>
                  <a:t>Causation</a:t>
                </a:r>
                <a:endParaRPr lang="en-US" sz="2550" strike="sngStrike" dirty="0" smtClean="0"/>
              </a:p>
              <a:p>
                <a:r>
                  <a:rPr lang="en-US" sz="2550" dirty="0" smtClean="0"/>
                  <a:t>ANN has nodes connected by weights</a:t>
                </a:r>
              </a:p>
              <a:p>
                <a:pPr lvl="1"/>
                <a:r>
                  <a:rPr lang="en-US" sz="2550" dirty="0" smtClean="0"/>
                  <a:t>Weights adapt </a:t>
                </a:r>
                <a:r>
                  <a:rPr lang="en-US" sz="2550" dirty="0" smtClean="0"/>
                  <a:t>as new evidence is presented</a:t>
                </a:r>
              </a:p>
              <a:p>
                <a:pPr lvl="1"/>
                <a:r>
                  <a:rPr lang="en-US" sz="2550" dirty="0" smtClean="0"/>
                  <a:t>Approximates non-linear function based on weights</a:t>
                </a:r>
              </a:p>
              <a:p>
                <a:r>
                  <a:rPr lang="en-US" sz="2550" dirty="0" smtClean="0"/>
                  <a:t>Similarity in performing functions in parallel </a:t>
                </a:r>
              </a:p>
              <a:p>
                <a:r>
                  <a:rPr lang="en-US" sz="2550" dirty="0" smtClean="0"/>
                  <a:t>More nodes </a:t>
                </a:r>
                <a14:m>
                  <m:oMath xmlns:m="http://schemas.openxmlformats.org/officeDocument/2006/math">
                    <m:r>
                      <a:rPr lang="en-US" sz="255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n-US" sz="2550" dirty="0" smtClean="0"/>
                  <a:t> More individual weights to adapt</a:t>
                </a:r>
              </a:p>
              <a:p>
                <a:pPr lvl="1"/>
                <a:r>
                  <a:rPr lang="en-US" sz="2550" dirty="0" smtClean="0"/>
                  <a:t>Refined model, more complexity, more time</a:t>
                </a:r>
              </a:p>
              <a:p>
                <a:endParaRPr lang="en-US" sz="255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5"/>
                <a:stretch>
                  <a:fillRect l="-1111" t="-1213" b="-4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7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8796759" cy="4382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ANN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90401667"/>
                  </p:ext>
                </p:extLst>
              </p:nvPr>
            </p:nvGraphicFramePr>
            <p:xfrm>
              <a:off x="457200" y="1828829"/>
              <a:ext cx="5937250" cy="107632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78660"/>
                    <a:gridCol w="1979295"/>
                    <a:gridCol w="1979295"/>
                  </a:tblGrid>
                  <a:tr h="0">
                    <a:tc gridSpan="3"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𝑃𝑒𝑟𝑐𝑒𝑛𝑡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𝑣𝑎𝑙𝑢𝑒𝑠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𝑑𝑖𝑓𝑓𝑒𝑟𝑒𝑛𝑡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𝑡𝑒𝑠𝑡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𝑡𝑜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𝑡𝑟𝑎𝑖𝑛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𝑟𝑎𝑡𝑖𝑜𝑠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r-BE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𝑇𝑟𝑎𝑖𝑛𝑖𝑛𝑔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𝐸𝑟𝑟𝑜𝑟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𝑇𝑒𝑠𝑡𝑖𝑛𝑔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𝐸𝑟𝑟𝑜𝑟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50/50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56%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56%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40/60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57%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57%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30/70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56%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56%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20/80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56%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56%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7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90401667"/>
                  </p:ext>
                </p:extLst>
              </p:nvPr>
            </p:nvGraphicFramePr>
            <p:xfrm>
              <a:off x="457200" y="1828829"/>
              <a:ext cx="5937250" cy="107632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978660"/>
                    <a:gridCol w="1979295"/>
                    <a:gridCol w="1979295"/>
                  </a:tblGrid>
                  <a:tr h="179388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05" t="-6667" r="-513" b="-516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r-BE" sz="1100">
                              <a:effectLst/>
                            </a:rPr>
                            <a:t> </a:t>
                          </a:r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0926" t="-110345" r="-101852" b="-4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00308" t="-110345" r="-1538" b="-43448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15" t="-203333" r="-201231" b="-3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0926" t="-203333" r="-101852" b="-3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00308" t="-203333" r="-1538" b="-320000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15" t="-313793" r="-201231" b="-2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0926" t="-313793" r="-101852" b="-2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00308" t="-313793" r="-1538" b="-231034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15" t="-400000" r="-201231" b="-1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0926" t="-400000" r="-101852" b="-1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00308" t="-400000" r="-1538" b="-12333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615" t="-517241" r="-201231" b="-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0926" t="-517241" r="-101852" b="-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200308" t="-517241" r="-1538" b="-2758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08725"/>
            <a:ext cx="787400" cy="4382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0781458"/>
                  </p:ext>
                </p:extLst>
              </p:nvPr>
            </p:nvGraphicFramePr>
            <p:xfrm>
              <a:off x="457200" y="3263934"/>
              <a:ext cx="5937250" cy="71755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3995"/>
                    <a:gridCol w="1483995"/>
                    <a:gridCol w="1484630"/>
                    <a:gridCol w="1484630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𝐸𝑝𝑜𝑐h𝑠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𝑇𝑟𝑎𝑖𝑛𝑖𝑛𝑔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𝐴𝑐𝑐𝑢𝑟𝑎𝑐𝑦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𝑇𝑒𝑠𝑡𝑖𝑛𝑔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𝐴𝑐𝑐𝑢𝑟𝑎𝑐𝑦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𝑇𝑖𝑚𝑒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1.50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56%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55%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22.04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200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57%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57%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38.53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0781458"/>
                  </p:ext>
                </p:extLst>
              </p:nvPr>
            </p:nvGraphicFramePr>
            <p:xfrm>
              <a:off x="457200" y="3263934"/>
              <a:ext cx="5937250" cy="71755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483995"/>
                    <a:gridCol w="1483995"/>
                    <a:gridCol w="1484630"/>
                    <a:gridCol w="1484630"/>
                  </a:tblGrid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823" t="-3333" r="-302881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0410" t="-3333" r="-201639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201235" t="-3333" r="-102469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300000" t="-3333" r="-2049" b="-30333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823" t="-103333" r="-302881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0410" t="-103333" r="-201639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201235" t="-103333" r="-102469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300000" t="-103333" r="-2049" b="-20333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823" t="-210345" r="-302881" b="-1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0410" t="-210345" r="-201639" b="-1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201235" t="-210345" r="-102469" b="-1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300000" t="-210345" r="-2049" b="-110345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823" t="-300000" r="-302881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0410" t="-300000" r="-20163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201235" t="-300000" r="-102469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300000" t="-300000" r="-2049" b="-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2474886"/>
                  </p:ext>
                </p:extLst>
              </p:nvPr>
            </p:nvGraphicFramePr>
            <p:xfrm>
              <a:off x="457200" y="4340263"/>
              <a:ext cx="5937250" cy="107632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0770"/>
                    <a:gridCol w="1164590"/>
                    <a:gridCol w="1134110"/>
                    <a:gridCol w="1318895"/>
                    <a:gridCol w="1238885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𝐸𝑝𝑜𝑐h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𝐿𝑒𝑎𝑟𝑛𝑖𝑛𝑔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𝑅𝑎𝑡𝑒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𝑀𝑜𝑚𝑒𝑛𝑡𝑢𝑚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𝑇𝑟𝑎𝑖𝑛𝑖𝑛𝑔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𝐴𝑐𝑐𝑢𝑟𝑎𝑐𝑦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𝑇𝑒𝑠𝑡𝑖𝑛𝑔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𝐴𝑐𝑐𝑢𝑟𝑎𝑐𝑦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0.005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0.01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57%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57%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0.010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0.01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56%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56%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0.015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0.01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33%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34%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0.005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0.02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57%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57%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0.005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0.005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56%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57%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2474886"/>
                  </p:ext>
                </p:extLst>
              </p:nvPr>
            </p:nvGraphicFramePr>
            <p:xfrm>
              <a:off x="457200" y="4340263"/>
              <a:ext cx="5937250" cy="107632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80770"/>
                    <a:gridCol w="1164590"/>
                    <a:gridCol w="1134110"/>
                    <a:gridCol w="1318895"/>
                    <a:gridCol w="1238885"/>
                  </a:tblGrid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130" t="-3333" r="-45310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93717" t="-3333" r="-319895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98925" t="-3333" r="-228495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256221" t="-3333" r="-95853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80788" t="-3333" r="-2463" b="-500000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130" t="-106897" r="-453107" b="-4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93717" t="-106897" r="-319895" b="-4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98925" t="-106897" r="-228495" b="-4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256221" t="-106897" r="-95853" b="-4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80788" t="-106897" r="-2463" b="-417241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130" t="-200000" r="-453107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93717" t="-200000" r="-319895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98925" t="-200000" r="-228495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256221" t="-200000" r="-95853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80788" t="-200000" r="-2463" b="-30333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130" t="-300000" r="-453107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93717" t="-300000" r="-319895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98925" t="-300000" r="-228495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256221" t="-300000" r="-95853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80788" t="-300000" r="-2463" b="-20333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130" t="-413793" r="-453107" b="-1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93717" t="-413793" r="-319895" b="-1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98925" t="-413793" r="-228495" b="-1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256221" t="-413793" r="-95853" b="-1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80788" t="-413793" r="-2463" b="-110345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130" t="-496667" r="-453107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93717" t="-496667" r="-319895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98925" t="-496667" r="-228495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256221" t="-496667" r="-95853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80788" t="-496667" r="-2463" b="-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1" name="TextBox 10"/>
          <p:cNvSpPr txBox="1"/>
          <p:nvPr/>
        </p:nvSpPr>
        <p:spPr>
          <a:xfrm>
            <a:off x="457200" y="5600700"/>
            <a:ext cx="5937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 is </a:t>
            </a:r>
            <a:r>
              <a:rPr lang="en-US" strike="sngStrike" dirty="0" smtClean="0"/>
              <a:t>pretty </a:t>
            </a:r>
            <a:r>
              <a:rPr lang="en-US" dirty="0" smtClean="0"/>
              <a:t>powerful tool in predicting stock prices.</a:t>
            </a:r>
          </a:p>
          <a:p>
            <a:r>
              <a:rPr lang="en-US" dirty="0" smtClean="0"/>
              <a:t> </a:t>
            </a:r>
          </a:p>
          <a:p>
            <a:r>
              <a:rPr lang="en-US" i="1" dirty="0" smtClean="0"/>
              <a:t>Relatively</a:t>
            </a:r>
            <a:r>
              <a:rPr lang="en-US" dirty="0" smtClean="0"/>
              <a:t> time efficient.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6308725"/>
            <a:ext cx="787400" cy="4382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92899" y="1828829"/>
            <a:ext cx="19939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Tried the algorithm with different train to test ratio</a:t>
            </a:r>
          </a:p>
          <a:p>
            <a:endParaRPr lang="en-US" dirty="0"/>
          </a:p>
          <a:p>
            <a:r>
              <a:rPr lang="en-US" dirty="0" smtClean="0"/>
              <a:t>Different epochs (how many times the algorithm does a forward/backward pass)</a:t>
            </a:r>
          </a:p>
          <a:p>
            <a:endParaRPr lang="en-US" dirty="0"/>
          </a:p>
          <a:p>
            <a:r>
              <a:rPr lang="en-US" dirty="0" smtClean="0"/>
              <a:t>Different learning rate, momentum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Back-propagation Resilient Algorithm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 provided by ACCORD.NET</a:t>
            </a:r>
          </a:p>
          <a:p>
            <a:r>
              <a:rPr lang="en-US" dirty="0" smtClean="0"/>
              <a:t>One of fastest learning algorithm for feed-forward learning</a:t>
            </a:r>
          </a:p>
          <a:p>
            <a:pPr lvl="1"/>
            <a:r>
              <a:rPr lang="en-US" dirty="0" smtClean="0"/>
              <a:t>RMS: 0.75</a:t>
            </a:r>
          </a:p>
          <a:p>
            <a:pPr lvl="1"/>
            <a:r>
              <a:rPr lang="en-US" dirty="0" smtClean="0"/>
              <a:t>20% accuracy on test data</a:t>
            </a:r>
          </a:p>
          <a:p>
            <a:r>
              <a:rPr lang="en-US" dirty="0" smtClean="0"/>
              <a:t>Fast but not so accurate for 5 classification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6308725"/>
            <a:ext cx="2314898" cy="4382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051" y="6308724"/>
            <a:ext cx="2314898" cy="4382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8796759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9144001" cy="4382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6308723"/>
            <a:ext cx="2314898" cy="4382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Neural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525963"/>
          </a:xfrm>
        </p:spPr>
        <p:txBody>
          <a:bodyPr/>
          <a:lstStyle/>
          <a:p>
            <a:r>
              <a:rPr lang="en-US" dirty="0" smtClean="0"/>
              <a:t>Functions the same way as ANN</a:t>
            </a:r>
          </a:p>
          <a:p>
            <a:r>
              <a:rPr lang="en-US" dirty="0" smtClean="0"/>
              <a:t>Instead of 1 hidden layer, many hidden layers</a:t>
            </a:r>
          </a:p>
          <a:p>
            <a:r>
              <a:rPr lang="en-US" dirty="0" smtClean="0"/>
              <a:t>Increased complexity</a:t>
            </a:r>
            <a:r>
              <a:rPr lang="en-US" dirty="0"/>
              <a:t> </a:t>
            </a:r>
            <a:r>
              <a:rPr lang="en-US" dirty="0" smtClean="0"/>
              <a:t>and time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Overfitting seems to have occurred</a:t>
            </a:r>
          </a:p>
          <a:p>
            <a:r>
              <a:rPr lang="en-US" dirty="0" smtClean="0"/>
              <a:t>Suffers </a:t>
            </a:r>
            <a:r>
              <a:rPr lang="en-US" dirty="0" smtClean="0"/>
              <a:t>ANN problem</a:t>
            </a:r>
          </a:p>
          <a:p>
            <a:pPr lvl="1"/>
            <a:r>
              <a:rPr lang="en-US" dirty="0" smtClean="0"/>
              <a:t>modeling </a:t>
            </a:r>
            <a:r>
              <a:rPr lang="en-US" dirty="0" smtClean="0"/>
              <a:t>random events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9856374"/>
                  </p:ext>
                </p:extLst>
              </p:nvPr>
            </p:nvGraphicFramePr>
            <p:xfrm>
              <a:off x="2074227" y="3863181"/>
              <a:ext cx="4995545" cy="8969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1720"/>
                    <a:gridCol w="977265"/>
                    <a:gridCol w="979170"/>
                    <a:gridCol w="988695"/>
                    <a:gridCol w="988695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𝐻𝑖𝑑𝑑𝑒𝑛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𝐿𝑎𝑦𝑒𝑟𝑠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𝐸𝑝𝑜𝑐h𝑠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𝑇𝑖𝑚𝑒</m:t>
                                </m:r>
                                <m:d>
                                  <m:dPr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BE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𝑆𝑝𝑙𝑖𝑡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𝐴𝑐𝑐𝑢𝑟𝑎𝑐𝑦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(%)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[100, 10, 4]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163.45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60/40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36.23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BE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10,4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24.16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60/40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36.23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BE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10,4,2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36.34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60/40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36.23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fr-BE" sz="11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100,10,4,2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240.65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60/40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36.23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29856374"/>
                  </p:ext>
                </p:extLst>
              </p:nvPr>
            </p:nvGraphicFramePr>
            <p:xfrm>
              <a:off x="2074227" y="3863181"/>
              <a:ext cx="4995545" cy="8969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061720"/>
                    <a:gridCol w="977265"/>
                    <a:gridCol w="979170"/>
                    <a:gridCol w="988695"/>
                    <a:gridCol w="988695"/>
                  </a:tblGrid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575" t="-3333" r="-373563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8696" t="-3333" r="-303727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10000" t="-3333" r="-205625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04294" t="-3333" r="-10184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406790" t="-3333" r="-2469" b="-420000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575" t="-106897" r="-373563" b="-3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8696" t="-106897" r="-303727" b="-3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10000" t="-106897" r="-205625" b="-3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04294" t="-106897" r="-101840" b="-3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406790" t="-106897" r="-2469" b="-33448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575" t="-200000" r="-373563" b="-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8696" t="-200000" r="-303727" b="-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10000" t="-200000" r="-205625" b="-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04294" t="-200000" r="-101840" b="-22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406790" t="-200000" r="-2469" b="-22333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575" t="-310345" r="-373563" b="-1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8696" t="-310345" r="-303727" b="-1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10000" t="-310345" r="-205625" b="-1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04294" t="-310345" r="-101840" b="-1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406790" t="-310345" r="-2469" b="-131034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575" t="-396667" r="-373563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8696" t="-396667" r="-303727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10000" t="-396667" r="-205625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04294" t="-396667" r="-101840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406790" t="-396667" r="-2469" b="-2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323" y="6370971"/>
            <a:ext cx="2314898" cy="4382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9144001" cy="4382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6308724"/>
            <a:ext cx="2314898" cy="4382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08725"/>
            <a:ext cx="2314898" cy="4382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C45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Algorithm made by J. Ross Quinlan</a:t>
            </a:r>
          </a:p>
          <a:p>
            <a:r>
              <a:rPr lang="en-US" sz="2400" dirty="0" smtClean="0"/>
              <a:t>Uses </a:t>
            </a:r>
            <a:r>
              <a:rPr lang="en-US" sz="2400" dirty="0" smtClean="0"/>
              <a:t>information entropy to classify features to corresponding classifiers</a:t>
            </a:r>
          </a:p>
          <a:p>
            <a:pPr lvl="1"/>
            <a:r>
              <a:rPr lang="en-US" sz="2400" dirty="0" smtClean="0"/>
              <a:t>Example: flipping coin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toss: maximum entropy, no way to distinguish if heads 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toss: probability goes towards previous toss, i.e. if previous was head, more chance of head this turn</a:t>
            </a:r>
          </a:p>
          <a:p>
            <a:r>
              <a:rPr lang="en-US" sz="2400" dirty="0" smtClean="0"/>
              <a:t>Algorithm takes a long time to run: 45 </a:t>
            </a:r>
            <a:r>
              <a:rPr lang="en-US" sz="2400" dirty="0" smtClean="0"/>
              <a:t>minutes</a:t>
            </a:r>
          </a:p>
          <a:p>
            <a:r>
              <a:rPr lang="en-US" sz="2400" dirty="0" smtClean="0"/>
              <a:t>Final </a:t>
            </a:r>
            <a:r>
              <a:rPr lang="en-US" sz="2400" dirty="0" smtClean="0"/>
              <a:t>accuracy: </a:t>
            </a:r>
            <a:r>
              <a:rPr lang="en-US" sz="2400" dirty="0" smtClean="0"/>
              <a:t>52%</a:t>
            </a:r>
          </a:p>
          <a:p>
            <a:pPr lvl="1"/>
            <a:r>
              <a:rPr lang="en-US" sz="2000" dirty="0" smtClean="0"/>
              <a:t>better </a:t>
            </a:r>
            <a:r>
              <a:rPr lang="en-US" sz="2000" dirty="0" smtClean="0"/>
              <a:t>than ANN/DNN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Vector Machine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600" dirty="0" smtClean="0"/>
                  <a:t>Certain mapping between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600" dirty="0" smtClean="0"/>
                  <a:t> where </a:t>
                </a:r>
                <a:r>
                  <a:rPr lang="en-US" sz="2600" dirty="0" smtClean="0"/>
                  <a:t>x is </a:t>
                </a:r>
                <a:r>
                  <a:rPr lang="en-US" sz="2600" dirty="0" smtClean="0"/>
                  <a:t>feature set, y is classifier</a:t>
                </a:r>
              </a:p>
              <a:p>
                <a:r>
                  <a:rPr lang="en-US" sz="2600" dirty="0" smtClean="0"/>
                  <a:t>Set is shattered in </a:t>
                </a:r>
                <a:r>
                  <a:rPr lang="en-US" sz="2600" dirty="0" err="1" smtClean="0"/>
                  <a:t>Chervonenkis</a:t>
                </a:r>
                <a:r>
                  <a:rPr lang="en-US" sz="2600" dirty="0" smtClean="0"/>
                  <a:t> planes </a:t>
                </a:r>
              </a:p>
              <a:p>
                <a:r>
                  <a:rPr lang="en-US" sz="2600" dirty="0" smtClean="0"/>
                  <a:t>Aim of SVN is to optimize placement of plane to maximize the gap between classifiers</a:t>
                </a:r>
              </a:p>
              <a:p>
                <a:r>
                  <a:rPr lang="en-US" sz="2600" dirty="0" smtClean="0"/>
                  <a:t>Future data points fall on one side of the </a:t>
                </a:r>
                <a:r>
                  <a:rPr lang="en-US" sz="2600" dirty="0" smtClean="0"/>
                  <a:t>plane</a:t>
                </a:r>
              </a:p>
              <a:p>
                <a:r>
                  <a:rPr lang="en-US" sz="2600" dirty="0" smtClean="0"/>
                  <a:t>2 </a:t>
                </a:r>
                <a:r>
                  <a:rPr lang="en-US" sz="2600" dirty="0" smtClean="0"/>
                  <a:t>different algorithms provided by</a:t>
                </a:r>
              </a:p>
              <a:p>
                <a:pPr lvl="1"/>
                <a:r>
                  <a:rPr lang="en-US" sz="2600" dirty="0" smtClean="0"/>
                  <a:t>ACCORD.NET</a:t>
                </a:r>
              </a:p>
              <a:p>
                <a:pPr lvl="1"/>
                <a:r>
                  <a:rPr lang="en-US" sz="2600" dirty="0" smtClean="0"/>
                  <a:t>LIBSVM.NET</a:t>
                </a:r>
                <a:endParaRPr lang="en-US" sz="2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111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08725"/>
            <a:ext cx="2314898" cy="4382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9144001" cy="4382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1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217" y="1456531"/>
            <a:ext cx="6653046" cy="52722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SVM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37008" cy="4525963"/>
          </a:xfrm>
        </p:spPr>
        <p:txBody>
          <a:bodyPr/>
          <a:lstStyle/>
          <a:p>
            <a:r>
              <a:rPr lang="en-US" dirty="0" smtClean="0"/>
              <a:t>Infinite solutions to produce line that separates circles and square</a:t>
            </a:r>
          </a:p>
          <a:p>
            <a:r>
              <a:rPr lang="en-US" dirty="0" smtClean="0"/>
              <a:t>Find line that maximizes gap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4331474" y="2034733"/>
            <a:ext cx="3923583" cy="4091430"/>
            <a:chOff x="4331474" y="2034733"/>
            <a:chExt cx="3923583" cy="4091430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4572000" y="2308486"/>
              <a:ext cx="2848131" cy="2983042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5129134" y="2925581"/>
              <a:ext cx="2848131" cy="2983042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331474" y="2034733"/>
              <a:ext cx="3923583" cy="4091430"/>
            </a:xfrm>
            <a:prstGeom prst="line">
              <a:avLst/>
            </a:prstGeom>
            <a:ln w="38100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9144001" cy="4382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474" y="1448343"/>
            <a:ext cx="4616320" cy="482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3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9144001" cy="4382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classifiers</a:t>
            </a:r>
          </a:p>
          <a:p>
            <a:r>
              <a:rPr lang="en-US" dirty="0" smtClean="0"/>
              <a:t>ACCORD.NET</a:t>
            </a:r>
          </a:p>
          <a:p>
            <a:pPr lvl="1"/>
            <a:r>
              <a:rPr lang="en-US" dirty="0" smtClean="0"/>
              <a:t>Could only do 5000 samples before getting Out of Memory Exception</a:t>
            </a:r>
          </a:p>
          <a:p>
            <a:pPr lvl="1"/>
            <a:r>
              <a:rPr lang="en-US" dirty="0" smtClean="0"/>
              <a:t>Did 5000 training set, next 5000 testing set</a:t>
            </a:r>
          </a:p>
          <a:p>
            <a:pPr lvl="1"/>
            <a:r>
              <a:rPr lang="en-US" dirty="0" smtClean="0"/>
              <a:t>Accuracy:57-60%</a:t>
            </a:r>
          </a:p>
          <a:p>
            <a:r>
              <a:rPr lang="en-US" dirty="0" smtClean="0"/>
              <a:t>LIBSVM.NET</a:t>
            </a:r>
          </a:p>
          <a:p>
            <a:pPr lvl="1"/>
            <a:r>
              <a:rPr lang="en-US" dirty="0" smtClean="0"/>
              <a:t>Split into 50/50 training testing sets</a:t>
            </a:r>
          </a:p>
          <a:p>
            <a:pPr lvl="1"/>
            <a:r>
              <a:rPr lang="en-US" dirty="0" smtClean="0"/>
              <a:t>RMS: 1.26</a:t>
            </a:r>
          </a:p>
          <a:p>
            <a:pPr lvl="1"/>
            <a:r>
              <a:rPr lang="en-US" dirty="0" smtClean="0"/>
              <a:t>Accuracy: 60%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9144001" cy="4382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I find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Stock Market can be completely random</a:t>
            </a:r>
          </a:p>
          <a:p>
            <a:r>
              <a:rPr lang="en-US" sz="2800" dirty="0" smtClean="0"/>
              <a:t>In this case, ML will fail, since it looks for pattern, no patterns in chaos</a:t>
            </a:r>
          </a:p>
          <a:p>
            <a:r>
              <a:rPr lang="en-US" sz="2800" dirty="0" smtClean="0"/>
              <a:t>No model based algorithm provided accuracy we wanted</a:t>
            </a:r>
          </a:p>
          <a:p>
            <a:r>
              <a:rPr lang="en-US" sz="2800" dirty="0" smtClean="0"/>
              <a:t>Reduce classifier #, better accuracy, not as much info</a:t>
            </a:r>
          </a:p>
          <a:p>
            <a:r>
              <a:rPr lang="en-US" sz="2800" dirty="0" smtClean="0"/>
              <a:t>All algorithms seem to top out at 50-60% accuracy (not good enough)</a:t>
            </a:r>
          </a:p>
          <a:p>
            <a:pPr lvl="1"/>
            <a:r>
              <a:rPr lang="en-US" dirty="0" smtClean="0"/>
              <a:t>Overfitting is a problem with ANN/DNN</a:t>
            </a:r>
          </a:p>
          <a:p>
            <a:pPr lvl="1"/>
            <a:r>
              <a:rPr lang="en-US" dirty="0" smtClean="0"/>
              <a:t>All papers seem to do the same, </a:t>
            </a:r>
            <a:r>
              <a:rPr lang="en-US" dirty="0" err="1" smtClean="0"/>
              <a:t>overfit</a:t>
            </a:r>
            <a:r>
              <a:rPr lang="en-US" dirty="0" smtClean="0"/>
              <a:t> data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08725"/>
            <a:ext cx="8339559" cy="438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349" y="6308725"/>
            <a:ext cx="2314575" cy="4381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63" y="92076"/>
            <a:ext cx="7786395" cy="4857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Stock Market is a gamble</a:t>
            </a:r>
            <a:endParaRPr lang="en-US" altLang="en-US" strike="sngStrike" dirty="0" smtClean="0"/>
          </a:p>
          <a:p>
            <a:r>
              <a:rPr lang="en-US" altLang="en-US" dirty="0" smtClean="0"/>
              <a:t>Can Machine Learning </a:t>
            </a:r>
            <a:r>
              <a:rPr lang="en-US" altLang="en-US" dirty="0" smtClean="0"/>
              <a:t>algorithms </a:t>
            </a:r>
            <a:r>
              <a:rPr lang="en-US" altLang="en-US" dirty="0" smtClean="0"/>
              <a:t>predict future stock </a:t>
            </a:r>
            <a:r>
              <a:rPr lang="en-US" altLang="en-US" dirty="0" smtClean="0"/>
              <a:t>prices?</a:t>
            </a:r>
            <a:endParaRPr lang="en-US" altLang="en-US" dirty="0" smtClean="0"/>
          </a:p>
          <a:p>
            <a:r>
              <a:rPr lang="en-US" altLang="en-US" dirty="0" smtClean="0"/>
              <a:t>Which algorithm will perform best?</a:t>
            </a:r>
          </a:p>
          <a:p>
            <a:r>
              <a:rPr lang="en-US" altLang="en-US" dirty="0" smtClean="0"/>
              <a:t>Accurate enough </a:t>
            </a:r>
            <a:r>
              <a:rPr lang="en-US" altLang="en-US" dirty="0" smtClean="0"/>
              <a:t>to confidently invest</a:t>
            </a:r>
            <a:r>
              <a:rPr lang="en-US" altLang="en-US" dirty="0" smtClean="0"/>
              <a:t>?</a:t>
            </a:r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3783" y="92076"/>
            <a:ext cx="2598575" cy="485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 tested did not have the sensitivity to correctly predict future prices</a:t>
            </a:r>
          </a:p>
          <a:p>
            <a:r>
              <a:rPr lang="en-US" dirty="0" smtClean="0"/>
              <a:t>Alternative approaches</a:t>
            </a:r>
          </a:p>
          <a:p>
            <a:pPr lvl="1"/>
            <a:r>
              <a:rPr lang="en-US" dirty="0" smtClean="0"/>
              <a:t>Web Parser seems better way to predict where a particular stock is going</a:t>
            </a:r>
          </a:p>
          <a:p>
            <a:r>
              <a:rPr lang="en-US" dirty="0" smtClean="0"/>
              <a:t>Random dice would probably compare with these algorithms if they were allowed to trade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08725"/>
            <a:ext cx="9144001" cy="4382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308725"/>
            <a:ext cx="8339559" cy="4381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345378"/>
            <a:ext cx="8339559" cy="438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Stock info </a:t>
                </a:r>
                <a:r>
                  <a:rPr lang="en-US" dirty="0" smtClean="0"/>
                  <a:t>from YAHOO API</a:t>
                </a:r>
              </a:p>
              <a:p>
                <a:pPr lvl="1"/>
                <a:r>
                  <a:rPr lang="en-US" dirty="0" smtClean="0"/>
                  <a:t>21 days of stock prices</a:t>
                </a:r>
              </a:p>
              <a:p>
                <a:pPr lvl="2"/>
                <a:r>
                  <a:rPr lang="en-US" dirty="0" smtClean="0"/>
                  <a:t>Day</a:t>
                </a:r>
                <a:r>
                  <a:rPr lang="en-US" strike="sngStrike" dirty="0" smtClean="0"/>
                  <a:t>s</a:t>
                </a:r>
                <a:r>
                  <a:rPr lang="en-US" dirty="0" smtClean="0"/>
                  <a:t> close, open, high, low</a:t>
                </a:r>
              </a:p>
              <a:p>
                <a:pPr lvl="2"/>
                <a:r>
                  <a:rPr lang="en-US" dirty="0" smtClean="0"/>
                  <a:t>Average to </a:t>
                </a:r>
                <a:r>
                  <a:rPr lang="en-US" dirty="0" smtClean="0"/>
                  <a:t>represent the whole </a:t>
                </a:r>
                <a:r>
                  <a:rPr lang="en-US" dirty="0" smtClean="0"/>
                  <a:t>days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’</a:t>
                </a:r>
                <a:r>
                  <a:rPr lang="en-US" dirty="0" smtClean="0"/>
                  <a:t> </a:t>
                </a:r>
                <a:r>
                  <a:rPr lang="en-US" dirty="0" smtClean="0"/>
                  <a:t>trading price</a:t>
                </a:r>
              </a:p>
              <a:p>
                <a:r>
                  <a:rPr lang="en-US" dirty="0" smtClean="0"/>
                  <a:t>Classified data by stock price 21 days later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&gt;1.5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1.1&lt;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&lt;1.5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.9≤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≤1.1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.5≤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&lt;.9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&lt;.5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1704" t="-1752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46" y="92076"/>
            <a:ext cx="341983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864" y="92076"/>
            <a:ext cx="2286319" cy="485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6" y="6205021"/>
            <a:ext cx="2314898" cy="4382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445" y="6308725"/>
            <a:ext cx="2314898" cy="4382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6100" y="46863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Strong Buy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854200" y="4686300"/>
            <a:ext cx="773114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5488265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Strong Sell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54200" y="5664200"/>
            <a:ext cx="773114" cy="540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963" y="92076"/>
            <a:ext cx="7786395" cy="4857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Extraction </a:t>
            </a:r>
            <a:r>
              <a:rPr lang="en-US" dirty="0" smtClean="0"/>
              <a:t>time from SQL was ~1 s for ~32,000 stock points</a:t>
            </a:r>
          </a:p>
          <a:p>
            <a:r>
              <a:rPr lang="en-US" dirty="0"/>
              <a:t>Have to run </a:t>
            </a:r>
            <a:r>
              <a:rPr lang="en-US" dirty="0" err="1"/>
              <a:t>SQLSaver</a:t>
            </a:r>
            <a:r>
              <a:rPr lang="en-US" dirty="0"/>
              <a:t> first time use</a:t>
            </a:r>
          </a:p>
          <a:p>
            <a:r>
              <a:rPr lang="en-US" dirty="0" smtClean="0"/>
              <a:t>2015 data only</a:t>
            </a:r>
            <a:endParaRPr lang="en-US" dirty="0" smtClean="0"/>
          </a:p>
          <a:p>
            <a:pPr lvl="1"/>
            <a:r>
              <a:rPr lang="en-US" dirty="0" smtClean="0"/>
              <a:t>Could have run from 1960</a:t>
            </a:r>
          </a:p>
          <a:p>
            <a:pPr lvl="1"/>
            <a:r>
              <a:rPr lang="en-US" dirty="0" smtClean="0"/>
              <a:t>Companies like AAPL would take precedence over newer companies</a:t>
            </a:r>
          </a:p>
          <a:p>
            <a:pPr lvl="1"/>
            <a:r>
              <a:rPr lang="en-US" dirty="0" smtClean="0"/>
              <a:t>Skews results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2076"/>
            <a:ext cx="325120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640" y="92076"/>
            <a:ext cx="2286319" cy="485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08725"/>
            <a:ext cx="3685592" cy="4382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951" y="6308725"/>
            <a:ext cx="2314898" cy="4382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Parser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Traverses </a:t>
            </a:r>
            <a:r>
              <a:rPr lang="en-US" dirty="0" smtClean="0"/>
              <a:t>12 major websites (</a:t>
            </a:r>
            <a:r>
              <a:rPr lang="en-US" dirty="0" err="1" smtClean="0"/>
              <a:t>CNNmoney</a:t>
            </a:r>
            <a:r>
              <a:rPr lang="en-US" dirty="0" smtClean="0"/>
              <a:t>, WSJ, </a:t>
            </a:r>
            <a:r>
              <a:rPr lang="en-US" dirty="0" smtClean="0"/>
              <a:t>Bloomberg, etc.)</a:t>
            </a:r>
            <a:endParaRPr lang="en-US" dirty="0" smtClean="0"/>
          </a:p>
          <a:p>
            <a:r>
              <a:rPr lang="en-US" dirty="0" smtClean="0"/>
              <a:t>Compares phrases found with </a:t>
            </a:r>
            <a:r>
              <a:rPr lang="en-US" dirty="0" err="1" smtClean="0"/>
              <a:t>Loughran</a:t>
            </a:r>
            <a:r>
              <a:rPr lang="en-US" dirty="0" smtClean="0"/>
              <a:t> McDonald’s master dictionary</a:t>
            </a:r>
          </a:p>
          <a:p>
            <a:r>
              <a:rPr lang="en-US" dirty="0" smtClean="0"/>
              <a:t>If phrase contains positive words, no negative words and a ticker, display phrase and ticker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251" y="6308725"/>
            <a:ext cx="2314898" cy="4382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51" y="6308724"/>
            <a:ext cx="2314898" cy="4382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716"/>
            <a:ext cx="3022600" cy="4858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7840" y="92076"/>
            <a:ext cx="2286319" cy="4858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892" y="62513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8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1028" name="Picture 4" descr="http://i.stack.imgur.com/D1Sp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171" y="2855968"/>
            <a:ext cx="2360489" cy="2333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050" y="6308725"/>
            <a:ext cx="852649" cy="4382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Bayes Algorithm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Naïve Bayes works well when feature collection is high</a:t>
                </a:r>
              </a:p>
              <a:p>
                <a:r>
                  <a:rPr lang="en-US" dirty="0" smtClean="0"/>
                  <a:t>Independence between </a:t>
                </a:r>
                <a:r>
                  <a:rPr lang="en-US" dirty="0" smtClean="0"/>
                  <a:t>features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…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Probability of 21 features being in particular classifier </a:t>
                </a:r>
                <a:r>
                  <a:rPr lang="en-US" dirty="0" smtClean="0"/>
                  <a:t>is </a:t>
                </a:r>
                <a:r>
                  <a:rPr lang="en-US" dirty="0" smtClean="0"/>
                  <a:t>multiplication of:</a:t>
                </a:r>
              </a:p>
              <a:p>
                <a:pPr lvl="1"/>
                <a:r>
                  <a:rPr lang="en-US" dirty="0" smtClean="0"/>
                  <a:t>P(C)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Probability of classifier (A priori)</a:t>
                </a:r>
              </a:p>
              <a:p>
                <a:pPr lvl="1"/>
                <a:r>
                  <a:rPr lang="en-US" dirty="0" smtClean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)→</m:t>
                    </m:r>
                  </m:oMath>
                </a14:m>
                <a:r>
                  <a:rPr lang="en-US" dirty="0" smtClean="0"/>
                  <a:t>Probability of item being in C having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1704" t="-1752" b="-7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1" y="6308725"/>
            <a:ext cx="852649" cy="4382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8725"/>
            <a:ext cx="8796759" cy="4382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6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5 classifier</a:t>
            </a:r>
          </a:p>
          <a:p>
            <a:pPr lvl="1"/>
            <a:r>
              <a:rPr lang="en-US" dirty="0" smtClean="0"/>
              <a:t>RMS: 1.77</a:t>
            </a:r>
          </a:p>
          <a:p>
            <a:pPr lvl="1"/>
            <a:r>
              <a:rPr lang="en-US" dirty="0" smtClean="0"/>
              <a:t>% Accuracy: 14.23%</a:t>
            </a:r>
          </a:p>
          <a:p>
            <a:r>
              <a:rPr lang="en-US" dirty="0" smtClean="0"/>
              <a:t>If item is classified at C3, it could just as likely be 1 or 5</a:t>
            </a:r>
          </a:p>
          <a:p>
            <a:r>
              <a:rPr lang="en-US" dirty="0" smtClean="0"/>
              <a:t>For 3 classifier</a:t>
            </a:r>
          </a:p>
          <a:p>
            <a:pPr lvl="1"/>
            <a:r>
              <a:rPr lang="en-US" dirty="0" smtClean="0"/>
              <a:t>RMS: 0.92</a:t>
            </a:r>
          </a:p>
          <a:p>
            <a:pPr lvl="1"/>
            <a:r>
              <a:rPr lang="en-US" dirty="0" smtClean="0"/>
              <a:t>% Accuracy: 47.69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6308725"/>
            <a:ext cx="2314898" cy="4382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251" y="6308724"/>
            <a:ext cx="2314898" cy="4382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1701" y="6227180"/>
            <a:ext cx="2314898" cy="4876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Nearest Neighbor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simplest ML algorithms</a:t>
            </a:r>
          </a:p>
          <a:p>
            <a:r>
              <a:rPr lang="en-US" dirty="0" smtClean="0"/>
              <a:t>Classify point in N-space by k neighbors and their classification</a:t>
            </a:r>
          </a:p>
          <a:p>
            <a:pPr lvl="1"/>
            <a:r>
              <a:rPr lang="en-US" dirty="0" smtClean="0"/>
              <a:t>Majority vote based on weight of k nearest classifier</a:t>
            </a:r>
          </a:p>
          <a:p>
            <a:r>
              <a:rPr lang="en-US" dirty="0" smtClean="0"/>
              <a:t>Changing distance algorithm did not produce changes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0065959"/>
                  </p:ext>
                </p:extLst>
              </p:nvPr>
            </p:nvGraphicFramePr>
            <p:xfrm>
              <a:off x="4199810" y="5139529"/>
              <a:ext cx="4587240" cy="125571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29080"/>
                    <a:gridCol w="1529080"/>
                    <a:gridCol w="1529080"/>
                  </a:tblGrid>
                  <a:tr h="17272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𝑹𝑴𝑺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𝑨𝒄𝒄𝒖𝒓𝒂𝒄𝒚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6446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0.68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34%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272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0.68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34%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272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0.65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36%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7272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0.64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37%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6446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𝟏𝟔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0.59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39%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16446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𝟑𝟐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0.57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40%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0065959"/>
                  </p:ext>
                </p:extLst>
              </p:nvPr>
            </p:nvGraphicFramePr>
            <p:xfrm>
              <a:off x="4199810" y="5139529"/>
              <a:ext cx="4587240" cy="125571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29080"/>
                    <a:gridCol w="1529080"/>
                    <a:gridCol w="1529080"/>
                  </a:tblGrid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98" t="-3333" r="-201992" b="-5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000" t="-3333" r="-101190" b="-5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00797" t="-3333" r="-1594" b="-596667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98" t="-106897" r="-201992" b="-5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000" t="-106897" r="-101190" b="-5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00797" t="-106897" r="-1594" b="-517241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98" t="-200000" r="-20199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000" t="-200000" r="-10119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00797" t="-200000" r="-1594" b="-400000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98" t="-310345" r="-201992" b="-3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000" t="-310345" r="-101190" b="-3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00797" t="-310345" r="-1594" b="-31379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98" t="-396667" r="-201992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000" t="-396667" r="-101190" b="-2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00797" t="-396667" r="-1594" b="-20333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98" t="-513793" r="-201992" b="-1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000" t="-513793" r="-101190" b="-1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00797" t="-513793" r="-1594" b="-110345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98" t="-593333" r="-201992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000" t="-593333" r="-101190" b="-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00797" t="-593333" r="-1594" b="-6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7909052"/>
                  </p:ext>
                </p:extLst>
              </p:nvPr>
            </p:nvGraphicFramePr>
            <p:xfrm>
              <a:off x="457200" y="5408611"/>
              <a:ext cx="3441860" cy="71755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47123"/>
                    <a:gridCol w="1147123"/>
                    <a:gridCol w="1147614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𝐷𝑖𝑠𝑡𝑎𝑛𝑐𝑒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𝐴𝑙𝑔𝑜𝑟𝑖𝑡h𝑚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𝑅𝑀𝑆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𝐶h𝑒𝑏𝑦𝑠h𝑒𝑣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0.77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𝐻𝑒𝑙𝑙𝑖𝑛𝑔𝑒𝑟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0.74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110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𝐸𝑢𝑐𝑙𝑖𝑑𝑒𝑎𝑛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BE" sz="1100">
                                    <a:effectLst/>
                                    <a:latin typeface="Cambria Math" panose="02040503050406030204" pitchFamily="18" charset="0"/>
                                  </a:rPr>
                                  <m:t>0.67</m:t>
                                </m:r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47909052"/>
                  </p:ext>
                </p:extLst>
              </p:nvPr>
            </p:nvGraphicFramePr>
            <p:xfrm>
              <a:off x="457200" y="5408611"/>
              <a:ext cx="3441860" cy="717552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147123"/>
                    <a:gridCol w="1147123"/>
                    <a:gridCol w="1147614"/>
                  </a:tblGrid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64" t="-3333" r="-202660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0529" t="-3333" r="-101587" b="-3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201596" t="-3333" r="-2128" b="-30333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64" t="-106897" r="-202660" b="-2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0529" t="-106897" r="-101587" b="-2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201596" t="-106897" r="-2128" b="-213793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64" t="-200000" r="-202660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0529" t="-200000" r="-101587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201596" t="-200000" r="-2128" b="-106667"/>
                          </a:stretch>
                        </a:blipFill>
                      </a:tcPr>
                    </a:tc>
                  </a:tr>
                  <a:tr h="1793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64" t="-310345" r="-202660" b="-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0529" t="-310345" r="-101587" b="-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201596" t="-310345" r="-2128" b="-1034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08725"/>
            <a:ext cx="2314898" cy="4382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323" y="1600200"/>
            <a:ext cx="4955008" cy="415678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8725"/>
            <a:ext cx="8796759" cy="4382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40" y="92076"/>
            <a:ext cx="3098960" cy="485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740" y="92075"/>
            <a:ext cx="2286319" cy="4858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kNN</a:t>
            </a:r>
            <a:r>
              <a:rPr lang="en-US" dirty="0" smtClean="0"/>
              <a:t> works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for simplicity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000" y="1864271"/>
            <a:ext cx="5922000" cy="4444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320300"/>
            <a:ext cx="8796759" cy="4382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002" y="6308725"/>
            <a:ext cx="2314898" cy="438211"/>
          </a:xfrm>
          <a:prstGeom prst="rect">
            <a:avLst/>
          </a:prstGeom>
        </p:spPr>
      </p:pic>
      <p:sp>
        <p:nvSpPr>
          <p:cNvPr id="11" name="Oval 10"/>
          <p:cNvSpPr>
            <a:spLocks noChangeAspect="1"/>
          </p:cNvSpPr>
          <p:nvPr/>
        </p:nvSpPr>
        <p:spPr>
          <a:xfrm>
            <a:off x="1893265" y="3506335"/>
            <a:ext cx="2286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436065" y="3108325"/>
            <a:ext cx="3200400" cy="3200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78865" y="2651125"/>
            <a:ext cx="4114800" cy="411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78865" y="2893671"/>
            <a:ext cx="80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k: 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436065" y="3244683"/>
            <a:ext cx="80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k: 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93265" y="3657949"/>
            <a:ext cx="80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k: 1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7892" y="53182"/>
            <a:ext cx="1139321" cy="1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7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 13">
      <a:dk1>
        <a:srgbClr val="000000"/>
      </a:dk1>
      <a:lt1>
        <a:srgbClr val="FFFFFF"/>
      </a:lt1>
      <a:dk2>
        <a:srgbClr val="FFFFFF"/>
      </a:dk2>
      <a:lt2>
        <a:srgbClr val="C0C0C0"/>
      </a:lt2>
      <a:accent1>
        <a:srgbClr val="3399FF"/>
      </a:accent1>
      <a:accent2>
        <a:srgbClr val="66CCFF"/>
      </a:accent2>
      <a:accent3>
        <a:srgbClr val="FFFFFF"/>
      </a:accent3>
      <a:accent4>
        <a:srgbClr val="000000"/>
      </a:accent4>
      <a:accent5>
        <a:srgbClr val="ADCAFF"/>
      </a:accent5>
      <a:accent6>
        <a:srgbClr val="5CB9E7"/>
      </a:accent6>
      <a:hlink>
        <a:srgbClr val="FF6699"/>
      </a:hlink>
      <a:folHlink>
        <a:srgbClr val="5F5F5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33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5CB9E7"/>
        </a:accent6>
        <a:hlink>
          <a:srgbClr val="FF6699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1000</Words>
  <Application>Microsoft Office PowerPoint</Application>
  <PresentationFormat>On-screen Show (4:3)</PresentationFormat>
  <Paragraphs>258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SimSun</vt:lpstr>
      <vt:lpstr>Arial</vt:lpstr>
      <vt:lpstr>Calibri</vt:lpstr>
      <vt:lpstr>Cambria Math</vt:lpstr>
      <vt:lpstr>Office Theme</vt:lpstr>
      <vt:lpstr>Feasibility of Using Machine Learning Algorithms to Determine Future Price Points of Stocks </vt:lpstr>
      <vt:lpstr>Introduction</vt:lpstr>
      <vt:lpstr>Organization</vt:lpstr>
      <vt:lpstr>SQL Database</vt:lpstr>
      <vt:lpstr>Website Parser</vt:lpstr>
      <vt:lpstr>Naïve Bayes Algorithm</vt:lpstr>
      <vt:lpstr>Results</vt:lpstr>
      <vt:lpstr>K Nearest Neighbor</vt:lpstr>
      <vt:lpstr>How kNN works</vt:lpstr>
      <vt:lpstr>ANN (Artificial Neural Network)</vt:lpstr>
      <vt:lpstr>Comparison of ANN to Human Brain</vt:lpstr>
      <vt:lpstr>Results of ANN</vt:lpstr>
      <vt:lpstr>Back-propagation Resilient Algorithm</vt:lpstr>
      <vt:lpstr>Deep Neural Network</vt:lpstr>
      <vt:lpstr>C45 Learning</vt:lpstr>
      <vt:lpstr>Support Vector Machine</vt:lpstr>
      <vt:lpstr>How Does SVM work?</vt:lpstr>
      <vt:lpstr>Results</vt:lpstr>
      <vt:lpstr>What did I find out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PowerPlugs</dc:title>
  <dc:creator>Alexander P. Dumont</dc:creator>
  <cp:lastModifiedBy>Alexander P. Dumont</cp:lastModifiedBy>
  <cp:revision>49</cp:revision>
  <dcterms:created xsi:type="dcterms:W3CDTF">2016-04-20T15:32:10Z</dcterms:created>
  <dcterms:modified xsi:type="dcterms:W3CDTF">2016-04-21T19:00:41Z</dcterms:modified>
</cp:coreProperties>
</file>