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Old Standard TT"/>
      <p:regular r:id="rId13"/>
      <p:bold r:id="rId14"/>
      <p: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OldStandardTT-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ldStandardTT-italic.fntdata"/><Relationship Id="rId14" Type="http://schemas.openxmlformats.org/officeDocument/2006/relationships/font" Target="fonts/OldStandardTT-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7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599"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599" cy="787499"/>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599" cy="2106299"/>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599"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599"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899"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899"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399"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199"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599"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02.png"/><Relationship Id="rId4"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599" cy="1522800"/>
          </a:xfrm>
          <a:prstGeom prst="rect">
            <a:avLst/>
          </a:prstGeom>
        </p:spPr>
        <p:txBody>
          <a:bodyPr anchorCtr="0" anchor="b" bIns="91425" lIns="91425" rIns="91425" tIns="91425">
            <a:noAutofit/>
          </a:bodyPr>
          <a:lstStyle/>
          <a:p>
            <a:pPr lvl="0">
              <a:spcBef>
                <a:spcPts val="0"/>
              </a:spcBef>
              <a:buNone/>
            </a:pPr>
            <a:r>
              <a:rPr lang="en"/>
              <a:t>Jess Knowledge, Influence, Behavior</a:t>
            </a:r>
          </a:p>
        </p:txBody>
      </p:sp>
      <p:sp>
        <p:nvSpPr>
          <p:cNvPr id="60" name="Shape 60"/>
          <p:cNvSpPr txBox="1"/>
          <p:nvPr>
            <p:ph idx="1" type="subTitle"/>
          </p:nvPr>
        </p:nvSpPr>
        <p:spPr>
          <a:xfrm>
            <a:off x="512700" y="3840639"/>
            <a:ext cx="8118599" cy="787499"/>
          </a:xfrm>
          <a:prstGeom prst="rect">
            <a:avLst/>
          </a:prstGeom>
        </p:spPr>
        <p:txBody>
          <a:bodyPr anchorCtr="0" anchor="t" bIns="91425" lIns="91425" rIns="91425" tIns="91425">
            <a:noAutofit/>
          </a:bodyPr>
          <a:lstStyle/>
          <a:p>
            <a:pPr lvl="0">
              <a:spcBef>
                <a:spcPts val="0"/>
              </a:spcBef>
              <a:buNone/>
            </a:pPr>
            <a:r>
              <a:rPr lang="en"/>
              <a:t>By Michael Bissell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64" name="Shape 64"/>
        <p:cNvGrpSpPr/>
        <p:nvPr/>
      </p:nvGrpSpPr>
      <p:grpSpPr>
        <a:xfrm>
          <a:off x="0" y="0"/>
          <a:ext cx="0" cy="0"/>
          <a:chOff x="0" y="0"/>
          <a:chExt cx="0" cy="0"/>
        </a:xfrm>
      </p:grpSpPr>
      <p:sp>
        <p:nvSpPr>
          <p:cNvPr id="65" name="Shape 65"/>
          <p:cNvSpPr txBox="1"/>
          <p:nvPr>
            <p:ph type="title"/>
          </p:nvPr>
        </p:nvSpPr>
        <p:spPr>
          <a:xfrm>
            <a:off x="490250" y="526350"/>
            <a:ext cx="5604000" cy="4090800"/>
          </a:xfrm>
          <a:prstGeom prst="rect">
            <a:avLst/>
          </a:prstGeom>
        </p:spPr>
        <p:txBody>
          <a:bodyPr anchorCtr="0" anchor="ctr" bIns="91425" lIns="91425" rIns="91425" tIns="91425">
            <a:noAutofit/>
          </a:bodyPr>
          <a:lstStyle/>
          <a:p>
            <a:pPr indent="-381000" lvl="0" marL="457200" rtl="0">
              <a:spcBef>
                <a:spcPts val="0"/>
              </a:spcBef>
              <a:buSzPct val="100000"/>
              <a:buChar char="●"/>
            </a:pPr>
            <a:r>
              <a:rPr lang="en" sz="2400"/>
              <a:t>What is Jess? - A rule engine and scripting language that reasons if provided rules as a guide</a:t>
            </a:r>
          </a:p>
          <a:p>
            <a:pPr indent="-381000" lvl="0" marL="457200">
              <a:spcBef>
                <a:spcPts val="0"/>
              </a:spcBef>
              <a:buSzPct val="100000"/>
              <a:buChar char="●"/>
            </a:pPr>
            <a:r>
              <a:rPr lang="en" sz="2400"/>
              <a:t>Why use Jess? - You can build rule-based expert systems and use Java methods and objects without writing Java!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sz="1800"/>
              <a:t>How I am using Jess: </a:t>
            </a:r>
          </a:p>
          <a:p>
            <a:pPr indent="-342900" lvl="0" marL="457200" rtl="0">
              <a:spcBef>
                <a:spcPts val="0"/>
              </a:spcBef>
              <a:buSzPct val="100000"/>
              <a:buChar char="●"/>
            </a:pPr>
            <a:r>
              <a:rPr lang="en" sz="1800"/>
              <a:t>Taking action based on input</a:t>
            </a:r>
          </a:p>
          <a:p>
            <a:pPr indent="-342900" lvl="0" marL="457200" rtl="0">
              <a:spcBef>
                <a:spcPts val="0"/>
              </a:spcBef>
              <a:buSzPct val="100000"/>
              <a:buChar char="●"/>
            </a:pPr>
            <a:r>
              <a:rPr lang="en" sz="1800"/>
              <a:t>Defining some basic rules and facts</a:t>
            </a:r>
          </a:p>
          <a:p>
            <a:pPr indent="-342900" lvl="0" marL="457200" rtl="0">
              <a:spcBef>
                <a:spcPts val="0"/>
              </a:spcBef>
              <a:buSzPct val="100000"/>
              <a:buChar char="●"/>
            </a:pPr>
            <a:r>
              <a:rPr lang="en" sz="1800"/>
              <a:t>Giving some basic functions advice to behave differently</a:t>
            </a:r>
          </a:p>
          <a:p>
            <a:pPr indent="-342900" lvl="0" marL="457200">
              <a:spcBef>
                <a:spcPts val="0"/>
              </a:spcBef>
              <a:buSzPct val="100000"/>
              <a:buChar char="●"/>
            </a:pPr>
            <a:r>
              <a:rPr lang="en" sz="1800"/>
              <a:t>Binding a fact to a variable about which Jess may assert new knowledge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512700" y="1893300"/>
            <a:ext cx="8118599" cy="1522800"/>
          </a:xfrm>
          <a:prstGeom prst="rect">
            <a:avLst/>
          </a:prstGeom>
        </p:spPr>
        <p:txBody>
          <a:bodyPr anchorCtr="0" anchor="b" bIns="91425" lIns="91425" rIns="91425" tIns="91425">
            <a:noAutofit/>
          </a:bodyPr>
          <a:lstStyle/>
          <a:p>
            <a:pPr lvl="0">
              <a:spcBef>
                <a:spcPts val="0"/>
              </a:spcBef>
              <a:buNone/>
            </a:pPr>
            <a:r>
              <a:rPr lang="en"/>
              <a:t>Code Samples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265500" y="1382350"/>
            <a:ext cx="4045199" cy="1333200"/>
          </a:xfrm>
          <a:prstGeom prst="rect">
            <a:avLst/>
          </a:prstGeom>
        </p:spPr>
        <p:txBody>
          <a:bodyPr anchorCtr="0" anchor="b" bIns="91425" lIns="91425" rIns="91425" tIns="91425">
            <a:noAutofit/>
          </a:bodyPr>
          <a:lstStyle/>
          <a:p>
            <a:pPr lvl="0">
              <a:spcBef>
                <a:spcPts val="0"/>
              </a:spcBef>
              <a:buNone/>
            </a:pPr>
            <a:r>
              <a:rPr lang="en"/>
              <a:t>Syntax</a:t>
            </a:r>
          </a:p>
        </p:txBody>
      </p:sp>
      <p:sp>
        <p:nvSpPr>
          <p:cNvPr id="81" name="Shape 81"/>
          <p:cNvSpPr txBox="1"/>
          <p:nvPr>
            <p:ph idx="1" type="subTitle"/>
          </p:nvPr>
        </p:nvSpPr>
        <p:spPr>
          <a:xfrm>
            <a:off x="265500" y="2769000"/>
            <a:ext cx="4045199" cy="1345500"/>
          </a:xfrm>
          <a:prstGeom prst="rect">
            <a:avLst/>
          </a:prstGeom>
        </p:spPr>
        <p:txBody>
          <a:bodyPr anchorCtr="0" anchor="t" bIns="91425" lIns="91425" rIns="91425" tIns="91425">
            <a:noAutofit/>
          </a:bodyPr>
          <a:lstStyle/>
          <a:p>
            <a:pPr lvl="0">
              <a:spcBef>
                <a:spcPts val="0"/>
              </a:spcBef>
              <a:buNone/>
            </a:pPr>
            <a:r>
              <a:rPr lang="en"/>
              <a:t>Indirect Application!</a:t>
            </a:r>
          </a:p>
          <a:p>
            <a:pPr lvl="0">
              <a:spcBef>
                <a:spcPts val="0"/>
              </a:spcBef>
              <a:buNone/>
            </a:pPr>
            <a:r>
              <a:rPr lang="en"/>
              <a:t>Altering method behavior not by changing their code bodies.</a:t>
            </a:r>
          </a:p>
        </p:txBody>
      </p:sp>
      <p:sp>
        <p:nvSpPr>
          <p:cNvPr id="82" name="Shape 82"/>
          <p:cNvSpPr txBox="1"/>
          <p:nvPr>
            <p:ph idx="2" type="body"/>
          </p:nvPr>
        </p:nvSpPr>
        <p:spPr>
          <a:xfrm>
            <a:off x="4597225" y="0"/>
            <a:ext cx="4493700" cy="5143500"/>
          </a:xfrm>
          <a:prstGeom prst="rect">
            <a:avLst/>
          </a:prstGeom>
          <a:solidFill>
            <a:srgbClr val="FFF2CC"/>
          </a:solidFill>
        </p:spPr>
        <p:txBody>
          <a:bodyPr anchorCtr="0" anchor="ctr" bIns="91425" lIns="91425" rIns="91425" tIns="91425">
            <a:noAutofit/>
          </a:bodyPr>
          <a:lstStyle/>
          <a:p>
            <a:pPr lvl="0" rtl="0">
              <a:lnSpc>
                <a:spcPct val="100000"/>
              </a:lnSpc>
              <a:spcBef>
                <a:spcPts val="0"/>
              </a:spcBef>
              <a:spcAft>
                <a:spcPts val="1600"/>
              </a:spcAft>
              <a:buClr>
                <a:schemeClr val="dk1"/>
              </a:buClr>
              <a:buSzPct val="78571"/>
              <a:buFont typeface="Arial"/>
              <a:buNone/>
            </a:pPr>
            <a:r>
              <a:rPr lang="en" sz="1400">
                <a:solidFill>
                  <a:srgbClr val="000000"/>
                </a:solidFill>
              </a:rPr>
              <a:t>(deffunction max (?a ?b)</a:t>
            </a:r>
          </a:p>
          <a:p>
            <a:pPr lvl="0" rtl="0">
              <a:lnSpc>
                <a:spcPct val="100000"/>
              </a:lnSpc>
              <a:spcBef>
                <a:spcPts val="0"/>
              </a:spcBef>
              <a:spcAft>
                <a:spcPts val="1600"/>
              </a:spcAft>
              <a:buClr>
                <a:schemeClr val="dk1"/>
              </a:buClr>
              <a:buSzPct val="78571"/>
              <a:buFont typeface="Arial"/>
              <a:buNone/>
            </a:pPr>
            <a:r>
              <a:rPr lang="en" sz="1400">
                <a:solidFill>
                  <a:srgbClr val="000000"/>
                </a:solidFill>
              </a:rPr>
              <a:t>  (if (&gt; ?a ?b) then (return ?a)</a:t>
            </a:r>
          </a:p>
          <a:p>
            <a:pPr lvl="0" rtl="0">
              <a:lnSpc>
                <a:spcPct val="100000"/>
              </a:lnSpc>
              <a:spcBef>
                <a:spcPts val="0"/>
              </a:spcBef>
              <a:spcAft>
                <a:spcPts val="1600"/>
              </a:spcAft>
              <a:buNone/>
            </a:pPr>
            <a:r>
              <a:rPr lang="en" sz="1400">
                <a:solidFill>
                  <a:srgbClr val="000000"/>
                </a:solidFill>
              </a:rPr>
              <a:t>  else (return ?b)))</a:t>
            </a:r>
          </a:p>
          <a:p>
            <a:pPr lvl="0" rtl="0">
              <a:lnSpc>
                <a:spcPct val="100000"/>
              </a:lnSpc>
              <a:spcBef>
                <a:spcPts val="0"/>
              </a:spcBef>
              <a:spcAft>
                <a:spcPts val="1600"/>
              </a:spcAft>
              <a:buNone/>
            </a:pPr>
            <a:r>
              <a:rPr b="1" lang="en" sz="1200">
                <a:solidFill>
                  <a:srgbClr val="000000"/>
                </a:solidFill>
              </a:rPr>
              <a:t>“</a:t>
            </a:r>
            <a:r>
              <a:rPr b="1" lang="en" sz="1200" u="sng">
                <a:solidFill>
                  <a:srgbClr val="000000"/>
                </a:solidFill>
              </a:rPr>
              <a:t>Before</a:t>
            </a:r>
            <a:r>
              <a:rPr b="1" lang="en" sz="1200">
                <a:solidFill>
                  <a:srgbClr val="000000"/>
                </a:solidFill>
              </a:rPr>
              <a:t> function is called, do this..”</a:t>
            </a:r>
          </a:p>
          <a:p>
            <a:pPr lvl="0" rtl="0">
              <a:lnSpc>
                <a:spcPct val="100000"/>
              </a:lnSpc>
              <a:spcBef>
                <a:spcPts val="0"/>
              </a:spcBef>
              <a:spcAft>
                <a:spcPts val="1600"/>
              </a:spcAft>
              <a:buClr>
                <a:schemeClr val="dk1"/>
              </a:buClr>
              <a:buSzPct val="91666"/>
              <a:buFont typeface="Arial"/>
              <a:buNone/>
            </a:pPr>
            <a:r>
              <a:rPr b="1" lang="en" sz="1200">
                <a:solidFill>
                  <a:srgbClr val="000000"/>
                </a:solidFill>
              </a:rPr>
              <a:t>(defadvice before max (bind $?argv (return 1) ))</a:t>
            </a:r>
          </a:p>
          <a:p>
            <a:pPr lvl="0" rtl="0">
              <a:lnSpc>
                <a:spcPct val="100000"/>
              </a:lnSpc>
              <a:spcBef>
                <a:spcPts val="0"/>
              </a:spcBef>
              <a:spcAft>
                <a:spcPts val="1600"/>
              </a:spcAft>
              <a:buNone/>
            </a:pPr>
            <a:r>
              <a:rPr b="1" lang="en" sz="1200">
                <a:solidFill>
                  <a:srgbClr val="000000"/>
                </a:solidFill>
              </a:rPr>
              <a:t>(printout t "The greater of 10 and 100 is " (max 10 100) "." crlf)</a:t>
            </a:r>
          </a:p>
          <a:p>
            <a:pPr lvl="0" rtl="0">
              <a:lnSpc>
                <a:spcPct val="100000"/>
              </a:lnSpc>
              <a:spcBef>
                <a:spcPts val="0"/>
              </a:spcBef>
              <a:buClr>
                <a:schemeClr val="dk1"/>
              </a:buClr>
              <a:buSzPct val="91666"/>
              <a:buFont typeface="Arial"/>
              <a:buNone/>
            </a:pPr>
            <a:r>
              <a:rPr b="1" lang="en" sz="1200">
                <a:solidFill>
                  <a:schemeClr val="dk1"/>
                </a:solidFill>
              </a:rPr>
              <a:t>“</a:t>
            </a:r>
            <a:r>
              <a:rPr b="1" lang="en" sz="1200" u="sng">
                <a:solidFill>
                  <a:schemeClr val="dk1"/>
                </a:solidFill>
              </a:rPr>
              <a:t>After</a:t>
            </a:r>
            <a:r>
              <a:rPr b="1" lang="en" sz="1200">
                <a:solidFill>
                  <a:schemeClr val="dk1"/>
                </a:solidFill>
              </a:rPr>
              <a:t> function is called, do this..”</a:t>
            </a:r>
          </a:p>
          <a:p>
            <a:pPr lvl="0" rtl="0">
              <a:lnSpc>
                <a:spcPct val="100000"/>
              </a:lnSpc>
              <a:spcBef>
                <a:spcPts val="0"/>
              </a:spcBef>
              <a:spcAft>
                <a:spcPts val="1600"/>
              </a:spcAft>
              <a:buClr>
                <a:schemeClr val="dk1"/>
              </a:buClr>
              <a:buSzPct val="78571"/>
              <a:buFont typeface="Arial"/>
              <a:buNone/>
            </a:pPr>
            <a:r>
              <a:rPr lang="en" sz="1400">
                <a:solidFill>
                  <a:srgbClr val="000000"/>
                </a:solidFill>
              </a:rPr>
              <a:t>(defadvice after max (return (- ?retval 1)))</a:t>
            </a:r>
          </a:p>
          <a:p>
            <a:pPr lvl="0" rtl="0">
              <a:lnSpc>
                <a:spcPct val="100000"/>
              </a:lnSpc>
              <a:spcBef>
                <a:spcPts val="0"/>
              </a:spcBef>
              <a:spcAft>
                <a:spcPts val="1600"/>
              </a:spcAft>
              <a:buNone/>
            </a:pPr>
            <a:r>
              <a:rPr lang="en" sz="1400">
                <a:solidFill>
                  <a:srgbClr val="000000"/>
                </a:solidFill>
              </a:rPr>
              <a:t>(printout t "The greater of 10 and 100 is " (max 10 100) "." crlf)</a:t>
            </a:r>
          </a:p>
          <a:p>
            <a:pPr lvl="0" rtl="0">
              <a:lnSpc>
                <a:spcPct val="100000"/>
              </a:lnSpc>
              <a:spcBef>
                <a:spcPts val="0"/>
              </a:spcBef>
              <a:spcAft>
                <a:spcPts val="1600"/>
              </a:spcAft>
              <a:buNone/>
            </a:pPr>
            <a:r>
              <a:t/>
            </a:r>
            <a:endParaRPr sz="1400">
              <a:solidFill>
                <a:srgbClr val="000000"/>
              </a:solidFill>
            </a:endParaRPr>
          </a:p>
          <a:p>
            <a:pPr lvl="0">
              <a:lnSpc>
                <a:spcPct val="100000"/>
              </a:lnSpc>
              <a:spcBef>
                <a:spcPts val="0"/>
              </a:spcBef>
              <a:spcAft>
                <a:spcPts val="1600"/>
              </a:spcAft>
              <a:buNone/>
            </a:pPr>
            <a:r>
              <a:t/>
            </a:r>
            <a:endParaRPr sz="1400"/>
          </a:p>
        </p:txBody>
      </p:sp>
      <p:pic>
        <p:nvPicPr>
          <p:cNvPr id="83" name="Shape 83"/>
          <p:cNvPicPr preferRelativeResize="0"/>
          <p:nvPr/>
        </p:nvPicPr>
        <p:blipFill>
          <a:blip r:embed="rId3">
            <a:alphaModFix/>
          </a:blip>
          <a:stretch>
            <a:fillRect/>
          </a:stretch>
        </p:blipFill>
        <p:spPr>
          <a:xfrm>
            <a:off x="4871100" y="4297447"/>
            <a:ext cx="3856299" cy="778549"/>
          </a:xfrm>
          <a:prstGeom prst="rect">
            <a:avLst/>
          </a:prstGeom>
          <a:noFill/>
          <a:ln>
            <a:noFill/>
          </a:ln>
        </p:spPr>
      </p:pic>
      <p:sp>
        <p:nvSpPr>
          <p:cNvPr id="84" name="Shape 84"/>
          <p:cNvSpPr txBox="1"/>
          <p:nvPr/>
        </p:nvSpPr>
        <p:spPr>
          <a:xfrm>
            <a:off x="5729125" y="3882825"/>
            <a:ext cx="2229900" cy="358500"/>
          </a:xfrm>
          <a:prstGeom prst="rect">
            <a:avLst/>
          </a:prstGeom>
          <a:noFill/>
          <a:ln>
            <a:noFill/>
          </a:ln>
        </p:spPr>
        <p:txBody>
          <a:bodyPr anchorCtr="0" anchor="t" bIns="91425" lIns="91425" rIns="91425" tIns="91425">
            <a:noAutofit/>
          </a:bodyPr>
          <a:lstStyle/>
          <a:p>
            <a:pPr lvl="0" algn="ctr">
              <a:spcBef>
                <a:spcPts val="0"/>
              </a:spcBef>
              <a:buNone/>
            </a:pPr>
            <a:r>
              <a:rPr lang="en"/>
              <a:t>Effect: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265500" y="205750"/>
            <a:ext cx="4045200" cy="651600"/>
          </a:xfrm>
          <a:prstGeom prst="rect">
            <a:avLst/>
          </a:prstGeom>
        </p:spPr>
        <p:txBody>
          <a:bodyPr anchorCtr="0" anchor="b" bIns="91425" lIns="91425" rIns="91425" tIns="91425">
            <a:noAutofit/>
          </a:bodyPr>
          <a:lstStyle/>
          <a:p>
            <a:pPr lvl="0" rtl="0">
              <a:spcBef>
                <a:spcPts val="0"/>
              </a:spcBef>
              <a:buNone/>
            </a:pPr>
            <a:r>
              <a:rPr lang="en"/>
              <a:t>Syntax</a:t>
            </a:r>
          </a:p>
        </p:txBody>
      </p:sp>
      <p:sp>
        <p:nvSpPr>
          <p:cNvPr id="90" name="Shape 90"/>
          <p:cNvSpPr txBox="1"/>
          <p:nvPr>
            <p:ph idx="1" type="subTitle"/>
          </p:nvPr>
        </p:nvSpPr>
        <p:spPr>
          <a:xfrm>
            <a:off x="265475" y="810575"/>
            <a:ext cx="3827100" cy="472500"/>
          </a:xfrm>
          <a:prstGeom prst="rect">
            <a:avLst/>
          </a:prstGeom>
        </p:spPr>
        <p:txBody>
          <a:bodyPr anchorCtr="0" anchor="t" bIns="91425" lIns="91425" rIns="91425" tIns="91425">
            <a:noAutofit/>
          </a:bodyPr>
          <a:lstStyle/>
          <a:p>
            <a:pPr lvl="0" rtl="0">
              <a:spcBef>
                <a:spcPts val="0"/>
              </a:spcBef>
              <a:buNone/>
            </a:pPr>
            <a:r>
              <a:rPr lang="en"/>
              <a:t>Asserting new knowledge.</a:t>
            </a:r>
          </a:p>
        </p:txBody>
      </p:sp>
      <p:sp>
        <p:nvSpPr>
          <p:cNvPr id="91" name="Shape 91"/>
          <p:cNvSpPr txBox="1"/>
          <p:nvPr>
            <p:ph idx="2" type="body"/>
          </p:nvPr>
        </p:nvSpPr>
        <p:spPr>
          <a:xfrm>
            <a:off x="4597225" y="0"/>
            <a:ext cx="4493700" cy="5143500"/>
          </a:xfrm>
          <a:prstGeom prst="rect">
            <a:avLst/>
          </a:prstGeom>
          <a:solidFill>
            <a:srgbClr val="FFF2CC"/>
          </a:solidFill>
        </p:spPr>
        <p:txBody>
          <a:bodyPr anchorCtr="0" anchor="ctr" bIns="91425" lIns="91425" rIns="91425" tIns="91425">
            <a:noAutofit/>
          </a:bodyPr>
          <a:lstStyle/>
          <a:p>
            <a:pPr lvl="0" rtl="0">
              <a:lnSpc>
                <a:spcPct val="100000"/>
              </a:lnSpc>
              <a:spcBef>
                <a:spcPts val="0"/>
              </a:spcBef>
              <a:spcAft>
                <a:spcPts val="1600"/>
              </a:spcAft>
              <a:buNone/>
            </a:pPr>
            <a:r>
              <a:t/>
            </a:r>
            <a:endParaRPr sz="1400">
              <a:solidFill>
                <a:srgbClr val="000000"/>
              </a:solidFill>
            </a:endParaRPr>
          </a:p>
          <a:p>
            <a:pPr lvl="0" rtl="0">
              <a:lnSpc>
                <a:spcPct val="100000"/>
              </a:lnSpc>
              <a:spcBef>
                <a:spcPts val="0"/>
              </a:spcBef>
              <a:spcAft>
                <a:spcPts val="1600"/>
              </a:spcAft>
              <a:buNone/>
            </a:pPr>
            <a:r>
              <a:t/>
            </a:r>
            <a:endParaRPr b="1" sz="1200">
              <a:solidFill>
                <a:srgbClr val="000000"/>
              </a:solidFill>
            </a:endParaRPr>
          </a:p>
          <a:p>
            <a:pPr lvl="0" rtl="0">
              <a:lnSpc>
                <a:spcPct val="100000"/>
              </a:lnSpc>
              <a:spcBef>
                <a:spcPts val="0"/>
              </a:spcBef>
              <a:spcAft>
                <a:spcPts val="1600"/>
              </a:spcAft>
              <a:buNone/>
            </a:pPr>
            <a:r>
              <a:t/>
            </a:r>
            <a:endParaRPr sz="1400">
              <a:solidFill>
                <a:srgbClr val="000000"/>
              </a:solidFill>
            </a:endParaRPr>
          </a:p>
          <a:p>
            <a:pPr lvl="0" rtl="0">
              <a:lnSpc>
                <a:spcPct val="100000"/>
              </a:lnSpc>
              <a:spcBef>
                <a:spcPts val="0"/>
              </a:spcBef>
              <a:spcAft>
                <a:spcPts val="1600"/>
              </a:spcAft>
              <a:buNone/>
            </a:pPr>
            <a:r>
              <a:t/>
            </a:r>
            <a:endParaRPr sz="1400">
              <a:solidFill>
                <a:srgbClr val="000000"/>
              </a:solidFill>
            </a:endParaRPr>
          </a:p>
          <a:p>
            <a:pPr lvl="0" rtl="0">
              <a:lnSpc>
                <a:spcPct val="100000"/>
              </a:lnSpc>
              <a:spcBef>
                <a:spcPts val="0"/>
              </a:spcBef>
              <a:spcAft>
                <a:spcPts val="1600"/>
              </a:spcAft>
              <a:buNone/>
            </a:pPr>
            <a:r>
              <a:t/>
            </a:r>
            <a:endParaRPr sz="1400"/>
          </a:p>
        </p:txBody>
      </p:sp>
      <p:sp>
        <p:nvSpPr>
          <p:cNvPr id="92" name="Shape 92"/>
          <p:cNvSpPr txBox="1"/>
          <p:nvPr/>
        </p:nvSpPr>
        <p:spPr>
          <a:xfrm>
            <a:off x="3207575" y="3429950"/>
            <a:ext cx="1277700" cy="418500"/>
          </a:xfrm>
          <a:prstGeom prst="rect">
            <a:avLst/>
          </a:prstGeom>
          <a:noFill/>
          <a:ln>
            <a:noFill/>
          </a:ln>
        </p:spPr>
        <p:txBody>
          <a:bodyPr anchorCtr="0" anchor="t" bIns="91425" lIns="91425" rIns="91425" tIns="91425">
            <a:noAutofit/>
          </a:bodyPr>
          <a:lstStyle/>
          <a:p>
            <a:pPr lvl="0" rtl="0" algn="ctr">
              <a:spcBef>
                <a:spcPts val="0"/>
              </a:spcBef>
              <a:buNone/>
            </a:pPr>
            <a:r>
              <a:rPr lang="en"/>
              <a:t>Effect:</a:t>
            </a:r>
          </a:p>
        </p:txBody>
      </p:sp>
      <p:pic>
        <p:nvPicPr>
          <p:cNvPr id="93" name="Shape 93"/>
          <p:cNvPicPr preferRelativeResize="0"/>
          <p:nvPr/>
        </p:nvPicPr>
        <p:blipFill>
          <a:blip r:embed="rId3">
            <a:alphaModFix/>
          </a:blip>
          <a:stretch>
            <a:fillRect/>
          </a:stretch>
        </p:blipFill>
        <p:spPr>
          <a:xfrm>
            <a:off x="670099" y="3871624"/>
            <a:ext cx="7803799" cy="1182224"/>
          </a:xfrm>
          <a:prstGeom prst="rect">
            <a:avLst/>
          </a:prstGeom>
          <a:noFill/>
          <a:ln>
            <a:noFill/>
          </a:ln>
        </p:spPr>
      </p:pic>
      <p:sp>
        <p:nvSpPr>
          <p:cNvPr id="94" name="Shape 94"/>
          <p:cNvSpPr txBox="1"/>
          <p:nvPr/>
        </p:nvSpPr>
        <p:spPr>
          <a:xfrm>
            <a:off x="265475" y="1283075"/>
            <a:ext cx="2942100" cy="2123700"/>
          </a:xfrm>
          <a:prstGeom prst="rect">
            <a:avLst/>
          </a:prstGeom>
          <a:noFill/>
          <a:ln>
            <a:noFill/>
          </a:ln>
        </p:spPr>
        <p:txBody>
          <a:bodyPr anchorCtr="0" anchor="t" bIns="91425" lIns="91425" rIns="91425" tIns="91425">
            <a:noAutofit/>
          </a:bodyPr>
          <a:lstStyle/>
          <a:p>
            <a:pPr lvl="0">
              <a:spcBef>
                <a:spcPts val="0"/>
              </a:spcBef>
              <a:buClr>
                <a:schemeClr val="dk1"/>
              </a:buClr>
              <a:buFont typeface="Arial"/>
              <a:buNone/>
            </a:pPr>
            <a:r>
              <a:rPr lang="en"/>
              <a:t>(deftemplate tree</a:t>
            </a:r>
          </a:p>
          <a:p>
            <a:pPr lvl="0">
              <a:spcBef>
                <a:spcPts val="0"/>
              </a:spcBef>
              <a:buClr>
                <a:schemeClr val="dk1"/>
              </a:buClr>
              <a:buFont typeface="Arial"/>
              <a:buNone/>
            </a:pPr>
            <a:r>
              <a:rPr lang="en"/>
              <a:t>  "A specific plant."</a:t>
            </a:r>
          </a:p>
          <a:p>
            <a:pPr lvl="0">
              <a:spcBef>
                <a:spcPts val="0"/>
              </a:spcBef>
              <a:buClr>
                <a:schemeClr val="dk1"/>
              </a:buClr>
              <a:buFont typeface="Arial"/>
              <a:buNone/>
            </a:pPr>
            <a:r>
              <a:rPr lang="en"/>
              <a:t>  (multislot type)</a:t>
            </a:r>
          </a:p>
          <a:p>
            <a:pPr lvl="0">
              <a:spcBef>
                <a:spcPts val="0"/>
              </a:spcBef>
              <a:buClr>
                <a:schemeClr val="dk1"/>
              </a:buClr>
              <a:buFont typeface="Arial"/>
              <a:buNone/>
            </a:pPr>
            <a:r>
              <a:rPr lang="en"/>
              <a:t>  (slot leaf)</a:t>
            </a:r>
          </a:p>
          <a:p>
            <a:pPr lvl="0">
              <a:spcBef>
                <a:spcPts val="0"/>
              </a:spcBef>
              <a:buClr>
                <a:schemeClr val="dk1"/>
              </a:buClr>
              <a:buFont typeface="Arial"/>
              <a:buNone/>
            </a:pPr>
            <a:r>
              <a:rPr lang="en"/>
              <a:t>  (slot age (type INTEGER))</a:t>
            </a:r>
          </a:p>
          <a:p>
            <a:pPr lvl="0">
              <a:spcBef>
                <a:spcPts val="0"/>
              </a:spcBef>
              <a:buClr>
                <a:schemeClr val="dk1"/>
              </a:buClr>
              <a:buFont typeface="Arial"/>
              <a:buNone/>
            </a:pPr>
            <a:r>
              <a:rPr lang="en"/>
              <a:t>    ;Multislots can hold multiple values</a:t>
            </a:r>
          </a:p>
          <a:p>
            <a:pPr lvl="0">
              <a:spcBef>
                <a:spcPts val="0"/>
              </a:spcBef>
              <a:buClr>
                <a:schemeClr val="dk1"/>
              </a:buClr>
              <a:buFont typeface="Arial"/>
              <a:buNone/>
            </a:pPr>
            <a:r>
              <a:rPr lang="en"/>
              <a:t>  (multislot location)</a:t>
            </a:r>
          </a:p>
          <a:p>
            <a:pPr lvl="0">
              <a:spcBef>
                <a:spcPts val="0"/>
              </a:spcBef>
              <a:buNone/>
            </a:pPr>
            <a:r>
              <a:rPr lang="en"/>
              <a:t>  (slot leafcolor (default green)))</a:t>
            </a:r>
          </a:p>
        </p:txBody>
      </p:sp>
      <p:pic>
        <p:nvPicPr>
          <p:cNvPr id="95" name="Shape 95"/>
          <p:cNvPicPr preferRelativeResize="0"/>
          <p:nvPr/>
        </p:nvPicPr>
        <p:blipFill>
          <a:blip r:embed="rId4">
            <a:alphaModFix/>
          </a:blip>
          <a:stretch>
            <a:fillRect/>
          </a:stretch>
        </p:blipFill>
        <p:spPr>
          <a:xfrm>
            <a:off x="4682812" y="1141223"/>
            <a:ext cx="4322525" cy="939288"/>
          </a:xfrm>
          <a:prstGeom prst="rect">
            <a:avLst/>
          </a:prstGeom>
          <a:noFill/>
          <a:ln>
            <a:noFill/>
          </a:ln>
        </p:spPr>
      </p:pic>
      <p:sp>
        <p:nvSpPr>
          <p:cNvPr id="96" name="Shape 96"/>
          <p:cNvSpPr txBox="1"/>
          <p:nvPr/>
        </p:nvSpPr>
        <p:spPr>
          <a:xfrm>
            <a:off x="4682800" y="2392450"/>
            <a:ext cx="4183800" cy="750900"/>
          </a:xfrm>
          <a:prstGeom prst="rect">
            <a:avLst/>
          </a:prstGeom>
          <a:solidFill>
            <a:schemeClr val="lt1"/>
          </a:solidFill>
          <a:ln>
            <a:noFill/>
          </a:ln>
        </p:spPr>
        <p:txBody>
          <a:bodyPr anchorCtr="0" anchor="t" bIns="91425" lIns="91425" rIns="91425" tIns="91425">
            <a:noAutofit/>
          </a:bodyPr>
          <a:lstStyle/>
          <a:p>
            <a:pPr lvl="0" algn="ctr">
              <a:spcBef>
                <a:spcPts val="0"/>
              </a:spcBef>
              <a:buClr>
                <a:schemeClr val="dk1"/>
              </a:buClr>
              <a:buFont typeface="Arial"/>
              <a:buNone/>
            </a:pPr>
            <a:r>
              <a:rPr lang="en"/>
              <a:t>;Move the Red Alder to Carkeek Park</a:t>
            </a:r>
          </a:p>
          <a:p>
            <a:pPr lvl="0">
              <a:spcBef>
                <a:spcPts val="0"/>
              </a:spcBef>
              <a:buNone/>
            </a:pPr>
            <a:r>
              <a:rPr lang="en"/>
              <a:t>(modify ?movingtree (location Carkeek Park WA))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211225"/>
            <a:ext cx="8520600" cy="613200"/>
          </a:xfrm>
          <a:prstGeom prst="rect">
            <a:avLst/>
          </a:prstGeom>
        </p:spPr>
        <p:txBody>
          <a:bodyPr anchorCtr="0" anchor="t" bIns="91425" lIns="91425" rIns="91425" tIns="91425">
            <a:noAutofit/>
          </a:bodyPr>
          <a:lstStyle/>
          <a:p>
            <a:pPr lvl="0">
              <a:spcBef>
                <a:spcPts val="0"/>
              </a:spcBef>
              <a:buNone/>
            </a:pPr>
            <a:r>
              <a:rPr lang="en"/>
              <a:t>(Show Included Example) &amp; End Goals</a:t>
            </a:r>
          </a:p>
        </p:txBody>
      </p:sp>
      <p:sp>
        <p:nvSpPr>
          <p:cNvPr id="102" name="Shape 102"/>
          <p:cNvSpPr txBox="1"/>
          <p:nvPr>
            <p:ph idx="1" type="body"/>
          </p:nvPr>
        </p:nvSpPr>
        <p:spPr>
          <a:xfrm>
            <a:off x="311700" y="1092900"/>
            <a:ext cx="2739000" cy="2957700"/>
          </a:xfrm>
          <a:prstGeom prst="rect">
            <a:avLst/>
          </a:prstGeom>
        </p:spPr>
        <p:txBody>
          <a:bodyPr anchorCtr="0" anchor="t" bIns="91425" lIns="91425" rIns="91425" tIns="91425">
            <a:noAutofit/>
          </a:bodyPr>
          <a:lstStyle/>
          <a:p>
            <a:pPr indent="-330200" lvl="0" marL="457200" rtl="0">
              <a:spcBef>
                <a:spcPts val="0"/>
              </a:spcBef>
              <a:spcAft>
                <a:spcPts val="1600"/>
              </a:spcAft>
              <a:buSzPct val="100000"/>
              <a:buAutoNum type="arabicPeriod"/>
            </a:pPr>
            <a:r>
              <a:rPr lang="en" sz="1600"/>
              <a:t>Move trees around to random parks</a:t>
            </a:r>
          </a:p>
          <a:p>
            <a:pPr indent="-330200" lvl="0" marL="457200" rtl="0">
              <a:spcBef>
                <a:spcPts val="0"/>
              </a:spcBef>
              <a:spcAft>
                <a:spcPts val="1600"/>
              </a:spcAft>
              <a:buSzPct val="100000"/>
              <a:buAutoNum type="arabicPeriod"/>
            </a:pPr>
            <a:r>
              <a:rPr lang="en" sz="1600"/>
              <a:t>Compute statistics on initial and resulting populations</a:t>
            </a:r>
          </a:p>
          <a:p>
            <a:pPr indent="-330200" lvl="0" marL="457200" rtl="0">
              <a:spcBef>
                <a:spcPts val="0"/>
              </a:spcBef>
              <a:spcAft>
                <a:spcPts val="1600"/>
              </a:spcAft>
              <a:buSzPct val="100000"/>
              <a:buAutoNum type="arabicPeriod"/>
            </a:pPr>
            <a:r>
              <a:rPr lang="en" sz="1600"/>
              <a:t>Use Java API indirectly</a:t>
            </a:r>
          </a:p>
        </p:txBody>
      </p:sp>
      <p:pic>
        <p:nvPicPr>
          <p:cNvPr id="103" name="Shape 103"/>
          <p:cNvPicPr preferRelativeResize="0"/>
          <p:nvPr/>
        </p:nvPicPr>
        <p:blipFill>
          <a:blip r:embed="rId3">
            <a:alphaModFix/>
          </a:blip>
          <a:stretch>
            <a:fillRect/>
          </a:stretch>
        </p:blipFill>
        <p:spPr>
          <a:xfrm>
            <a:off x="4139274" y="1011325"/>
            <a:ext cx="4693026" cy="31208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t>Conclusion</a:t>
            </a:r>
          </a:p>
        </p:txBody>
      </p:sp>
      <p:sp>
        <p:nvSpPr>
          <p:cNvPr id="109" name="Shape 109"/>
          <p:cNvSpPr txBox="1"/>
          <p:nvPr>
            <p:ph idx="1" type="body"/>
          </p:nvPr>
        </p:nvSpPr>
        <p:spPr>
          <a:xfrm>
            <a:off x="311700" y="1171600"/>
            <a:ext cx="8520600" cy="1646700"/>
          </a:xfrm>
          <a:prstGeom prst="rect">
            <a:avLst/>
          </a:prstGeom>
        </p:spPr>
        <p:txBody>
          <a:bodyPr anchorCtr="0" anchor="t" bIns="91425" lIns="91425" rIns="91425" tIns="91425">
            <a:noAutofit/>
          </a:bodyPr>
          <a:lstStyle/>
          <a:p>
            <a:pPr lvl="0">
              <a:spcBef>
                <a:spcPts val="0"/>
              </a:spcBef>
              <a:buNone/>
            </a:pPr>
            <a:r>
              <a:rPr lang="en"/>
              <a:t>Jess serves as an interesting tool builder based on the Rete Algorithm, dynamically matching input nodes to memory and rules. Advice may be provided to affect the behavior of methods, functions, and data structures. Java programs may be composed without directly accessing the Java API, but I have yet to work in this area.</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