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67" r:id="rId4"/>
    <p:sldId id="257" r:id="rId5"/>
    <p:sldId id="263" r:id="rId6"/>
    <p:sldId id="262" r:id="rId7"/>
    <p:sldId id="268" r:id="rId8"/>
    <p:sldId id="260" r:id="rId9"/>
    <p:sldId id="261" r:id="rId10"/>
    <p:sldId id="258" r:id="rId11"/>
    <p:sldId id="265" r:id="rId12"/>
    <p:sldId id="264" r:id="rId13"/>
    <p:sldId id="266" r:id="rId14"/>
    <p:sldId id="25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91" autoAdjust="0"/>
    <p:restoredTop sz="94660"/>
  </p:normalViewPr>
  <p:slideViewPr>
    <p:cSldViewPr snapToGrid="0">
      <p:cViewPr varScale="1">
        <p:scale>
          <a:sx n="74" d="100"/>
          <a:sy n="74" d="100"/>
        </p:scale>
        <p:origin x="61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8F6A426-25C3-4556-A953-228766DDED7B}"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9F0E7-A359-49EE-9F96-0832D3AB7132}" type="slidenum">
              <a:rPr lang="en-US" smtClean="0"/>
              <a:t>‹#›</a:t>
            </a:fld>
            <a:endParaRPr lang="en-US"/>
          </a:p>
        </p:txBody>
      </p:sp>
    </p:spTree>
    <p:extLst>
      <p:ext uri="{BB962C8B-B14F-4D97-AF65-F5344CB8AC3E}">
        <p14:creationId xmlns:p14="http://schemas.microsoft.com/office/powerpoint/2010/main" val="2081565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F6A426-25C3-4556-A953-228766DDED7B}"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9F0E7-A359-49EE-9F96-0832D3AB7132}" type="slidenum">
              <a:rPr lang="en-US" smtClean="0"/>
              <a:t>‹#›</a:t>
            </a:fld>
            <a:endParaRPr lang="en-US"/>
          </a:p>
        </p:txBody>
      </p:sp>
    </p:spTree>
    <p:extLst>
      <p:ext uri="{BB962C8B-B14F-4D97-AF65-F5344CB8AC3E}">
        <p14:creationId xmlns:p14="http://schemas.microsoft.com/office/powerpoint/2010/main" val="2782578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F6A426-25C3-4556-A953-228766DDED7B}"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9F0E7-A359-49EE-9F96-0832D3AB7132}" type="slidenum">
              <a:rPr lang="en-US" smtClean="0"/>
              <a:t>‹#›</a:t>
            </a:fld>
            <a:endParaRPr lang="en-US"/>
          </a:p>
        </p:txBody>
      </p:sp>
    </p:spTree>
    <p:extLst>
      <p:ext uri="{BB962C8B-B14F-4D97-AF65-F5344CB8AC3E}">
        <p14:creationId xmlns:p14="http://schemas.microsoft.com/office/powerpoint/2010/main" val="4162797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F6A426-25C3-4556-A953-228766DDED7B}"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9F0E7-A359-49EE-9F96-0832D3AB7132}" type="slidenum">
              <a:rPr lang="en-US" smtClean="0"/>
              <a:t>‹#›</a:t>
            </a:fld>
            <a:endParaRPr lang="en-US"/>
          </a:p>
        </p:txBody>
      </p:sp>
    </p:spTree>
    <p:extLst>
      <p:ext uri="{BB962C8B-B14F-4D97-AF65-F5344CB8AC3E}">
        <p14:creationId xmlns:p14="http://schemas.microsoft.com/office/powerpoint/2010/main" val="210174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F6A426-25C3-4556-A953-228766DDED7B}" type="datetimeFigureOut">
              <a:rPr lang="en-US" smtClean="0"/>
              <a:t>4/25/2016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9F0E7-A359-49EE-9F96-0832D3AB7132}" type="slidenum">
              <a:rPr lang="en-US" smtClean="0"/>
              <a:t>‹#›</a:t>
            </a:fld>
            <a:endParaRPr lang="en-US"/>
          </a:p>
        </p:txBody>
      </p:sp>
    </p:spTree>
    <p:extLst>
      <p:ext uri="{BB962C8B-B14F-4D97-AF65-F5344CB8AC3E}">
        <p14:creationId xmlns:p14="http://schemas.microsoft.com/office/powerpoint/2010/main" val="7637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F6A426-25C3-4556-A953-228766DDED7B}" type="datetimeFigureOut">
              <a:rPr lang="en-US" smtClean="0"/>
              <a:t>4/25/2016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9F0E7-A359-49EE-9F96-0832D3AB7132}" type="slidenum">
              <a:rPr lang="en-US" smtClean="0"/>
              <a:t>‹#›</a:t>
            </a:fld>
            <a:endParaRPr lang="en-US"/>
          </a:p>
        </p:txBody>
      </p:sp>
    </p:spTree>
    <p:extLst>
      <p:ext uri="{BB962C8B-B14F-4D97-AF65-F5344CB8AC3E}">
        <p14:creationId xmlns:p14="http://schemas.microsoft.com/office/powerpoint/2010/main" val="1768016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F6A426-25C3-4556-A953-228766DDED7B}" type="datetimeFigureOut">
              <a:rPr lang="en-US" smtClean="0"/>
              <a:t>4/25/2016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89F0E7-A359-49EE-9F96-0832D3AB7132}" type="slidenum">
              <a:rPr lang="en-US" smtClean="0"/>
              <a:t>‹#›</a:t>
            </a:fld>
            <a:endParaRPr lang="en-US"/>
          </a:p>
        </p:txBody>
      </p:sp>
    </p:spTree>
    <p:extLst>
      <p:ext uri="{BB962C8B-B14F-4D97-AF65-F5344CB8AC3E}">
        <p14:creationId xmlns:p14="http://schemas.microsoft.com/office/powerpoint/2010/main" val="2731379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F6A426-25C3-4556-A953-228766DDED7B}" type="datetimeFigureOut">
              <a:rPr lang="en-US" smtClean="0"/>
              <a:t>4/25/2016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89F0E7-A359-49EE-9F96-0832D3AB7132}" type="slidenum">
              <a:rPr lang="en-US" smtClean="0"/>
              <a:t>‹#›</a:t>
            </a:fld>
            <a:endParaRPr lang="en-US"/>
          </a:p>
        </p:txBody>
      </p:sp>
    </p:spTree>
    <p:extLst>
      <p:ext uri="{BB962C8B-B14F-4D97-AF65-F5344CB8AC3E}">
        <p14:creationId xmlns:p14="http://schemas.microsoft.com/office/powerpoint/2010/main" val="3704195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F6A426-25C3-4556-A953-228766DDED7B}" type="datetimeFigureOut">
              <a:rPr lang="en-US" smtClean="0"/>
              <a:t>4/25/2016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89F0E7-A359-49EE-9F96-0832D3AB7132}" type="slidenum">
              <a:rPr lang="en-US" smtClean="0"/>
              <a:t>‹#›</a:t>
            </a:fld>
            <a:endParaRPr lang="en-US"/>
          </a:p>
        </p:txBody>
      </p:sp>
    </p:spTree>
    <p:extLst>
      <p:ext uri="{BB962C8B-B14F-4D97-AF65-F5344CB8AC3E}">
        <p14:creationId xmlns:p14="http://schemas.microsoft.com/office/powerpoint/2010/main" val="2345288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8F6A426-25C3-4556-A953-228766DDED7B}" type="datetimeFigureOut">
              <a:rPr lang="en-US" smtClean="0"/>
              <a:t>4/25/2016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9F0E7-A359-49EE-9F96-0832D3AB7132}" type="slidenum">
              <a:rPr lang="en-US" smtClean="0"/>
              <a:t>‹#›</a:t>
            </a:fld>
            <a:endParaRPr lang="en-US"/>
          </a:p>
        </p:txBody>
      </p:sp>
    </p:spTree>
    <p:extLst>
      <p:ext uri="{BB962C8B-B14F-4D97-AF65-F5344CB8AC3E}">
        <p14:creationId xmlns:p14="http://schemas.microsoft.com/office/powerpoint/2010/main" val="4107176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8F6A426-25C3-4556-A953-228766DDED7B}" type="datetimeFigureOut">
              <a:rPr lang="en-US" smtClean="0"/>
              <a:t>4/25/2016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9F0E7-A359-49EE-9F96-0832D3AB7132}" type="slidenum">
              <a:rPr lang="en-US" smtClean="0"/>
              <a:t>‹#›</a:t>
            </a:fld>
            <a:endParaRPr lang="en-US"/>
          </a:p>
        </p:txBody>
      </p:sp>
    </p:spTree>
    <p:extLst>
      <p:ext uri="{BB962C8B-B14F-4D97-AF65-F5344CB8AC3E}">
        <p14:creationId xmlns:p14="http://schemas.microsoft.com/office/powerpoint/2010/main" val="2020560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6A426-25C3-4556-A953-228766DDED7B}" type="datetimeFigureOut">
              <a:rPr lang="en-US" smtClean="0"/>
              <a:t>4/25/2016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89F0E7-A359-49EE-9F96-0832D3AB7132}" type="slidenum">
              <a:rPr lang="en-US" smtClean="0"/>
              <a:t>‹#›</a:t>
            </a:fld>
            <a:endParaRPr lang="en-US"/>
          </a:p>
        </p:txBody>
      </p:sp>
    </p:spTree>
    <p:extLst>
      <p:ext uri="{BB962C8B-B14F-4D97-AF65-F5344CB8AC3E}">
        <p14:creationId xmlns:p14="http://schemas.microsoft.com/office/powerpoint/2010/main" val="972960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gif"/><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intelligence.worldofcomputing.net/ai-search/limited-discrepancy-search.html" TargetMode="External"/><Relationship Id="rId7" Type="http://schemas.openxmlformats.org/officeDocument/2006/relationships/hyperlink" Target="http://intelligence.worldofcomputing.net/ai-search/alpha-beta-pruning.html" TargetMode="External"/><Relationship Id="rId2" Type="http://schemas.openxmlformats.org/officeDocument/2006/relationships/hyperlink" Target="http://intelligence.worldofcomputing.net/ai-search/transposition-table.html" TargetMode="External"/><Relationship Id="rId1" Type="http://schemas.openxmlformats.org/officeDocument/2006/relationships/slideLayout" Target="../slideLayouts/slideLayout2.xml"/><Relationship Id="rId6" Type="http://schemas.openxmlformats.org/officeDocument/2006/relationships/hyperlink" Target="http://intelligence.worldofcomputing.net/ai-search/minimax-search.html" TargetMode="External"/><Relationship Id="rId5" Type="http://schemas.openxmlformats.org/officeDocument/2006/relationships/hyperlink" Target="http://intelligence.worldofcomputing.net/ai-search/quiecence.html" TargetMode="External"/><Relationship Id="rId4" Type="http://schemas.openxmlformats.org/officeDocument/2006/relationships/hyperlink" Target="http://intelligence.worldofcomputing.net/ai-search/intelligent-backtracking.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16857" y="627392"/>
            <a:ext cx="5471934" cy="1242764"/>
          </a:xfrm>
        </p:spPr>
        <p:txBody>
          <a:bodyPr>
            <a:normAutofit fontScale="90000"/>
          </a:bodyPr>
          <a:lstStyle/>
          <a:p>
            <a:r>
              <a:rPr lang="en-US" dirty="0" smtClean="0"/>
              <a:t>Understanding AI of 2 Player Games</a:t>
            </a:r>
            <a:endParaRPr lang="en-US" dirty="0"/>
          </a:p>
        </p:txBody>
      </p:sp>
      <p:pic>
        <p:nvPicPr>
          <p:cNvPr id="1026" name="Picture 2" descr="http://beautifulpixels.com/wp-content/uploads/2012/08/checkers-2-players-masthead-b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5954" y="4209691"/>
            <a:ext cx="3524878" cy="264513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csharpcorner.mindcrackerinc.netdna-cdn.com/UploadFile/75a48f/tic-tac-toe-game-in-C-Sharp/Images/TicTacToe_HD_iTunesArtwork.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17" y="4209691"/>
            <a:ext cx="2918365" cy="2918366"/>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https://upload.wikimedia.org/wikipedia/commons/archive/6/6f/20130918142414!ChessSet.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88791" y="1317818"/>
            <a:ext cx="2856390" cy="2628707"/>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http://www.forrmobility.co.uk/Products/DailyLivingAids/connect%204.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1291" y="3946525"/>
            <a:ext cx="3181532" cy="3181532"/>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s.newsweek.com/sites/www.newsweek.com/files/2016/03/12/312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25820" y="1870156"/>
            <a:ext cx="3349421" cy="20130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3470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 Tree </a:t>
            </a:r>
            <a:r>
              <a:rPr lang="en-US" dirty="0" smtClean="0"/>
              <a:t>Scale Comparison</a:t>
            </a:r>
            <a:r>
              <a:rPr lang="en-US" dirty="0"/>
              <a:t>	</a:t>
            </a:r>
          </a:p>
        </p:txBody>
      </p:sp>
      <p:sp>
        <p:nvSpPr>
          <p:cNvPr id="3" name="Content Placeholder 2"/>
          <p:cNvSpPr>
            <a:spLocks noGrp="1"/>
          </p:cNvSpPr>
          <p:nvPr>
            <p:ph idx="1"/>
          </p:nvPr>
        </p:nvSpPr>
        <p:spPr>
          <a:xfrm>
            <a:off x="838200" y="1328468"/>
            <a:ext cx="10515600" cy="4848495"/>
          </a:xfrm>
        </p:spPr>
        <p:txBody>
          <a:bodyPr>
            <a:normAutofit fontScale="70000" lnSpcReduction="20000"/>
          </a:bodyPr>
          <a:lstStyle/>
          <a:p>
            <a:r>
              <a:rPr lang="en-US" dirty="0"/>
              <a:t>Tic Tac Toe: Approximate moves per turn, max 9</a:t>
            </a:r>
          </a:p>
          <a:p>
            <a:pPr lvl="1"/>
            <a:r>
              <a:rPr lang="en-US" dirty="0"/>
              <a:t>Perfect 2 player game example for AI program</a:t>
            </a:r>
          </a:p>
          <a:p>
            <a:pPr lvl="1"/>
            <a:r>
              <a:rPr lang="en-US" dirty="0"/>
              <a:t>Able to create an unbeatable AI program without the use of an end-game database</a:t>
            </a:r>
          </a:p>
          <a:p>
            <a:pPr lvl="1"/>
            <a:r>
              <a:rPr lang="en-US" dirty="0"/>
              <a:t>Mini-Max is the only property necessary to solve</a:t>
            </a:r>
          </a:p>
          <a:p>
            <a:r>
              <a:rPr lang="en-US" dirty="0"/>
              <a:t>Connect 4:</a:t>
            </a:r>
          </a:p>
          <a:p>
            <a:pPr lvl="1"/>
            <a:r>
              <a:rPr lang="en-US" dirty="0"/>
              <a:t>Able to create an unbeatable AI program without the use of an end-game database</a:t>
            </a:r>
          </a:p>
          <a:p>
            <a:pPr lvl="1"/>
            <a:r>
              <a:rPr lang="en-US" dirty="0"/>
              <a:t>No need for Alpha-Beta Prune.</a:t>
            </a:r>
          </a:p>
          <a:p>
            <a:pPr lvl="1"/>
            <a:r>
              <a:rPr lang="en-US" dirty="0"/>
              <a:t>Unbeatable in 1989 (first player always wins or draws)</a:t>
            </a:r>
          </a:p>
          <a:p>
            <a:r>
              <a:rPr lang="en-US" dirty="0"/>
              <a:t>Checkers (one million times more complex than connect 4):</a:t>
            </a:r>
          </a:p>
          <a:p>
            <a:pPr lvl="1"/>
            <a:r>
              <a:rPr lang="en-US" dirty="0"/>
              <a:t>Chinook, 2007, unbeatable AI program. Perfect players always end in draw.</a:t>
            </a:r>
          </a:p>
          <a:p>
            <a:pPr lvl="1"/>
            <a:r>
              <a:rPr lang="en-US" dirty="0"/>
              <a:t>parallel processing</a:t>
            </a:r>
          </a:p>
          <a:p>
            <a:r>
              <a:rPr lang="en-US" dirty="0"/>
              <a:t>Chess: Approximate moves per turn is 20</a:t>
            </a:r>
          </a:p>
          <a:p>
            <a:pPr lvl="1"/>
            <a:r>
              <a:rPr lang="en-US" dirty="0"/>
              <a:t>parallel processing</a:t>
            </a:r>
          </a:p>
          <a:p>
            <a:pPr lvl="1"/>
            <a:r>
              <a:rPr lang="en-US" dirty="0"/>
              <a:t>Requires </a:t>
            </a:r>
            <a:r>
              <a:rPr lang="en-US" dirty="0" smtClean="0"/>
              <a:t>heuristics (estimates) so you know for sure not optimal. </a:t>
            </a:r>
            <a:r>
              <a:rPr lang="en-US" dirty="0"/>
              <a:t>State space is too huge to be solved by deterministic </a:t>
            </a:r>
            <a:r>
              <a:rPr lang="en-US" dirty="0" err="1"/>
              <a:t>turing</a:t>
            </a:r>
            <a:r>
              <a:rPr lang="en-US" dirty="0"/>
              <a:t> machine</a:t>
            </a:r>
            <a:r>
              <a:rPr lang="en-US" dirty="0" smtClean="0"/>
              <a:t>.</a:t>
            </a:r>
          </a:p>
          <a:p>
            <a:pPr lvl="1"/>
            <a:r>
              <a:rPr lang="en-US" dirty="0" smtClean="0"/>
              <a:t>NP problem?</a:t>
            </a:r>
            <a:endParaRPr lang="en-US" dirty="0"/>
          </a:p>
          <a:p>
            <a:r>
              <a:rPr lang="en-US" dirty="0"/>
              <a:t>Go: Approximate moves per turn is </a:t>
            </a:r>
            <a:r>
              <a:rPr lang="en-US" dirty="0" smtClean="0"/>
              <a:t>200</a:t>
            </a:r>
          </a:p>
          <a:p>
            <a:pPr lvl="1"/>
            <a:r>
              <a:rPr lang="en-US" dirty="0" smtClean="0"/>
              <a:t>NP problem?</a:t>
            </a:r>
            <a:endParaRPr lang="en-US" dirty="0"/>
          </a:p>
          <a:p>
            <a:pPr marL="0" indent="0">
              <a:buNone/>
            </a:pPr>
            <a:endParaRPr lang="en-US" dirty="0"/>
          </a:p>
        </p:txBody>
      </p:sp>
    </p:spTree>
    <p:extLst>
      <p:ext uri="{BB962C8B-B14F-4D97-AF65-F5344CB8AC3E}">
        <p14:creationId xmlns:p14="http://schemas.microsoft.com/office/powerpoint/2010/main" val="2504142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3151" y="175344"/>
            <a:ext cx="10515600" cy="1325563"/>
          </a:xfrm>
        </p:spPr>
        <p:txBody>
          <a:bodyPr/>
          <a:lstStyle/>
          <a:p>
            <a:r>
              <a:rPr lang="en-US" dirty="0" smtClean="0"/>
              <a:t>observations</a:t>
            </a:r>
            <a:endParaRPr lang="en-US" dirty="0"/>
          </a:p>
        </p:txBody>
      </p:sp>
      <p:sp>
        <p:nvSpPr>
          <p:cNvPr id="3" name="Content Placeholder 2"/>
          <p:cNvSpPr>
            <a:spLocks noGrp="1"/>
          </p:cNvSpPr>
          <p:nvPr>
            <p:ph idx="1"/>
          </p:nvPr>
        </p:nvSpPr>
        <p:spPr>
          <a:xfrm>
            <a:off x="838200" y="1138687"/>
            <a:ext cx="10515600" cy="5038276"/>
          </a:xfrm>
        </p:spPr>
        <p:txBody>
          <a:bodyPr>
            <a:normAutofit fontScale="70000" lnSpcReduction="20000"/>
          </a:bodyPr>
          <a:lstStyle/>
          <a:p>
            <a:r>
              <a:rPr lang="en-US" dirty="0" smtClean="0"/>
              <a:t>Not much difference between TTT vs Checkers program besides the algorithm to generate all next possible states. (Considerably more annoying for Checkers)</a:t>
            </a:r>
          </a:p>
          <a:p>
            <a:pPr lvl="1"/>
            <a:r>
              <a:rPr lang="en-US" dirty="0" smtClean="0"/>
              <a:t>Heuristics have more flexible for Checkers. No need for more complex heuristics for TTT</a:t>
            </a:r>
          </a:p>
          <a:p>
            <a:pPr lvl="1"/>
            <a:r>
              <a:rPr lang="en-US" dirty="0" smtClean="0"/>
              <a:t>You can see how much more annoying it will get for GO and Chess.</a:t>
            </a:r>
          </a:p>
          <a:p>
            <a:r>
              <a:rPr lang="en-US" dirty="0" smtClean="0"/>
              <a:t>Increase </a:t>
            </a:r>
            <a:r>
              <a:rPr lang="en-US" dirty="0"/>
              <a:t>in number of combinations TTT vs Checkers</a:t>
            </a:r>
          </a:p>
          <a:p>
            <a:pPr lvl="1"/>
            <a:r>
              <a:rPr lang="en-US" dirty="0"/>
              <a:t>TTT combinations decreased as game went further. </a:t>
            </a:r>
          </a:p>
          <a:p>
            <a:pPr lvl="1"/>
            <a:r>
              <a:rPr lang="en-US" dirty="0"/>
              <a:t>Checkers combinations increased as game went further as more pieces had options to move.</a:t>
            </a:r>
          </a:p>
          <a:p>
            <a:pPr lvl="2"/>
            <a:r>
              <a:rPr lang="en-US" dirty="0"/>
              <a:t>Program ran much slower towards the middle part of game.</a:t>
            </a:r>
          </a:p>
          <a:p>
            <a:r>
              <a:rPr lang="en-US" dirty="0"/>
              <a:t>Tic-Tac-Toe</a:t>
            </a:r>
          </a:p>
          <a:p>
            <a:pPr lvl="1"/>
            <a:r>
              <a:rPr lang="en-US" dirty="0"/>
              <a:t>If AI goes first, it sometimes chooses the 12 </a:t>
            </a:r>
            <a:r>
              <a:rPr lang="en-US" dirty="0" err="1"/>
              <a:t>O’Clock</a:t>
            </a:r>
            <a:r>
              <a:rPr lang="en-US" dirty="0"/>
              <a:t>, 3 </a:t>
            </a:r>
            <a:r>
              <a:rPr lang="en-US" dirty="0" err="1"/>
              <a:t>O’Clock</a:t>
            </a:r>
            <a:r>
              <a:rPr lang="en-US" dirty="0"/>
              <a:t>, 6 </a:t>
            </a:r>
            <a:r>
              <a:rPr lang="en-US" dirty="0" err="1"/>
              <a:t>O’Clock</a:t>
            </a:r>
            <a:r>
              <a:rPr lang="en-US" dirty="0"/>
              <a:t>, and 9 </a:t>
            </a:r>
            <a:r>
              <a:rPr lang="en-US" dirty="0" err="1"/>
              <a:t>O’Clock</a:t>
            </a:r>
            <a:r>
              <a:rPr lang="en-US" dirty="0"/>
              <a:t> positions. It set heuristic values for all 9 possible positions to 0. Assumes player it plays against is optimal. Loses opportunities to win easily against naïve players. </a:t>
            </a:r>
          </a:p>
          <a:p>
            <a:r>
              <a:rPr lang="en-US" dirty="0" smtClean="0"/>
              <a:t>Checkers (some similarities to Humans)</a:t>
            </a:r>
            <a:endParaRPr lang="en-US" dirty="0"/>
          </a:p>
          <a:p>
            <a:pPr lvl="1"/>
            <a:r>
              <a:rPr lang="en-US" dirty="0" smtClean="0"/>
              <a:t>The lower the depths, the more defensive the AI programs tended to play. Makes sense intuitively since you tend to play cautious if you can predict what is going on next. Clump units together. Game turns increased as a result.</a:t>
            </a:r>
          </a:p>
          <a:p>
            <a:pPr lvl="2"/>
            <a:r>
              <a:rPr lang="en-US" dirty="0" smtClean="0"/>
              <a:t>AI interestingly kept all of its units at the back as long as possible. Similar to how some expert chess players play.</a:t>
            </a:r>
          </a:p>
          <a:p>
            <a:pPr lvl="1"/>
            <a:r>
              <a:rPr lang="en-US" dirty="0" smtClean="0"/>
              <a:t>AI programs took more risks at greater depths.</a:t>
            </a:r>
          </a:p>
          <a:p>
            <a:pPr lvl="1"/>
            <a:r>
              <a:rPr lang="en-US" dirty="0" smtClean="0"/>
              <a:t>Infinite loop when AI vs AI towards end. </a:t>
            </a:r>
          </a:p>
          <a:p>
            <a:pPr lvl="1"/>
            <a:endParaRPr lang="en-US" dirty="0"/>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2244969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Improvements that COULD have been made</a:t>
            </a:r>
          </a:p>
        </p:txBody>
      </p:sp>
      <p:sp>
        <p:nvSpPr>
          <p:cNvPr id="3" name="Content Placeholder 2"/>
          <p:cNvSpPr>
            <a:spLocks noGrp="1"/>
          </p:cNvSpPr>
          <p:nvPr>
            <p:ph idx="1"/>
          </p:nvPr>
        </p:nvSpPr>
        <p:spPr/>
        <p:txBody>
          <a:bodyPr/>
          <a:lstStyle/>
          <a:p>
            <a:r>
              <a:rPr lang="en-US" dirty="0"/>
              <a:t>My checkers AI program ran too slow if I allowed it to search into the future </a:t>
            </a:r>
            <a:r>
              <a:rPr lang="en-US" dirty="0" smtClean="0"/>
              <a:t>&gt; </a:t>
            </a:r>
            <a:r>
              <a:rPr lang="en-US" dirty="0"/>
              <a:t>8 </a:t>
            </a:r>
            <a:r>
              <a:rPr lang="en-US" dirty="0" smtClean="0"/>
              <a:t>moves for min-max and &gt;10 for alpha beta prune. </a:t>
            </a:r>
            <a:endParaRPr lang="en-US" dirty="0"/>
          </a:p>
          <a:p>
            <a:pPr lvl="1"/>
            <a:r>
              <a:rPr lang="en-US" dirty="0"/>
              <a:t>Could have used a file to store </a:t>
            </a:r>
            <a:r>
              <a:rPr lang="en-US" dirty="0" smtClean="0"/>
              <a:t>states</a:t>
            </a:r>
            <a:endParaRPr lang="en-US" dirty="0"/>
          </a:p>
          <a:p>
            <a:r>
              <a:rPr lang="en-US" dirty="0"/>
              <a:t>My heuristic function </a:t>
            </a:r>
            <a:r>
              <a:rPr lang="en-US" dirty="0" smtClean="0"/>
              <a:t>may have been too basic</a:t>
            </a:r>
          </a:p>
          <a:p>
            <a:r>
              <a:rPr lang="en-US" dirty="0" smtClean="0"/>
              <a:t>Not enough stack memory in IDE to run an algorithm that considers chain kills &gt;2. </a:t>
            </a:r>
          </a:p>
          <a:p>
            <a:r>
              <a:rPr lang="en-US" dirty="0" smtClean="0"/>
              <a:t>Could have considered additional AI methods (evaluator methods, etc.)</a:t>
            </a:r>
          </a:p>
          <a:p>
            <a:r>
              <a:rPr lang="en-US" dirty="0" smtClean="0"/>
              <a:t>Wasted too much time due to incorrect assumptions. </a:t>
            </a:r>
          </a:p>
          <a:p>
            <a:pPr marL="0" indent="0">
              <a:buNone/>
            </a:pPr>
            <a:endParaRPr lang="en-US" dirty="0"/>
          </a:p>
        </p:txBody>
      </p:sp>
    </p:spTree>
    <p:extLst>
      <p:ext uri="{BB962C8B-B14F-4D97-AF65-F5344CB8AC3E}">
        <p14:creationId xmlns:p14="http://schemas.microsoft.com/office/powerpoint/2010/main" val="3362654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Philosophical thoughts I thought about</a:t>
            </a:r>
            <a:endParaRPr lang="en-US" dirty="0"/>
          </a:p>
        </p:txBody>
      </p:sp>
      <p:sp>
        <p:nvSpPr>
          <p:cNvPr id="3" name="Content Placeholder 2"/>
          <p:cNvSpPr>
            <a:spLocks noGrp="1"/>
          </p:cNvSpPr>
          <p:nvPr>
            <p:ph idx="1"/>
          </p:nvPr>
        </p:nvSpPr>
        <p:spPr/>
        <p:txBody>
          <a:bodyPr/>
          <a:lstStyle/>
          <a:p>
            <a:r>
              <a:rPr lang="en-US" dirty="0" smtClean="0"/>
              <a:t>What is the missing link between AI and Human Int.</a:t>
            </a:r>
          </a:p>
          <a:p>
            <a:pPr lvl="1"/>
            <a:r>
              <a:rPr lang="en-US" dirty="0" smtClean="0"/>
              <a:t>Self-Learning algorithms</a:t>
            </a:r>
          </a:p>
          <a:p>
            <a:pPr lvl="1"/>
            <a:r>
              <a:rPr lang="en-US" dirty="0" smtClean="0"/>
              <a:t>Psychological behavior analysis</a:t>
            </a:r>
            <a:endParaRPr lang="en-US" dirty="0"/>
          </a:p>
          <a:p>
            <a:r>
              <a:rPr lang="en-US" dirty="0"/>
              <a:t>Humans don’t know if there is an unbeatable AI for chess or GO because we don’t understand limitations of human intelligence</a:t>
            </a:r>
          </a:p>
          <a:p>
            <a:pPr lvl="1"/>
            <a:r>
              <a:rPr lang="en-US" dirty="0"/>
              <a:t>Unbeatable checkers </a:t>
            </a:r>
            <a:r>
              <a:rPr lang="en-US" dirty="0" smtClean="0"/>
              <a:t>program (Chinook) relied </a:t>
            </a:r>
            <a:r>
              <a:rPr lang="en-US" dirty="0"/>
              <a:t>on moves from Checkers Grand Masters, instead of </a:t>
            </a:r>
            <a:r>
              <a:rPr lang="en-US" dirty="0" smtClean="0"/>
              <a:t>self-learning</a:t>
            </a:r>
          </a:p>
          <a:p>
            <a:pPr lvl="1"/>
            <a:r>
              <a:rPr lang="en-US" dirty="0" smtClean="0"/>
              <a:t>Humans have not been able to solve P = NP problem</a:t>
            </a:r>
          </a:p>
          <a:p>
            <a:pPr marL="457200" lvl="1" indent="0">
              <a:buNone/>
            </a:pPr>
            <a:endParaRPr lang="en-US" dirty="0"/>
          </a:p>
        </p:txBody>
      </p:sp>
    </p:spTree>
    <p:extLst>
      <p:ext uri="{BB962C8B-B14F-4D97-AF65-F5344CB8AC3E}">
        <p14:creationId xmlns:p14="http://schemas.microsoft.com/office/powerpoint/2010/main" val="1731177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a:t>Experienced human players are good at ruling out an entire decision </a:t>
            </a:r>
            <a:r>
              <a:rPr lang="en-US" dirty="0" smtClean="0"/>
              <a:t>branches</a:t>
            </a:r>
            <a:r>
              <a:rPr lang="en-US" dirty="0"/>
              <a:t> </a:t>
            </a:r>
            <a:r>
              <a:rPr lang="en-US" dirty="0" smtClean="0"/>
              <a:t>based on subconscious tendencies</a:t>
            </a:r>
            <a:endParaRPr lang="en-US" dirty="0"/>
          </a:p>
          <a:p>
            <a:r>
              <a:rPr lang="en-US" dirty="0"/>
              <a:t>AI programs are good at precision searching very fast</a:t>
            </a:r>
            <a:r>
              <a:rPr lang="en-US" dirty="0" smtClean="0"/>
              <a:t>. (brute-force) humans are not capable of doing. </a:t>
            </a:r>
            <a:endParaRPr lang="en-US" dirty="0"/>
          </a:p>
          <a:p>
            <a:r>
              <a:rPr lang="en-US" dirty="0"/>
              <a:t>AI programs have a more difficult time than Human beings at considering decision trees that have don’t have an obvious outcome (“better” or “worse” moves are fuzzy), but experienced players are able to see based on experiences. Example: </a:t>
            </a:r>
            <a:r>
              <a:rPr lang="en-US" dirty="0" smtClean="0"/>
              <a:t>GO</a:t>
            </a:r>
          </a:p>
          <a:p>
            <a:r>
              <a:rPr lang="en-US" dirty="0" smtClean="0"/>
              <a:t>AI players cannot consider Psychology of opponent. </a:t>
            </a:r>
            <a:endParaRPr lang="en-US" dirty="0"/>
          </a:p>
        </p:txBody>
      </p:sp>
    </p:spTree>
    <p:extLst>
      <p:ext uri="{BB962C8B-B14F-4D97-AF65-F5344CB8AC3E}">
        <p14:creationId xmlns:p14="http://schemas.microsoft.com/office/powerpoint/2010/main" val="1167574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a:t>
            </a:r>
            <a:endParaRPr lang="en-US" dirty="0"/>
          </a:p>
        </p:txBody>
      </p:sp>
      <p:sp>
        <p:nvSpPr>
          <p:cNvPr id="3" name="Content Placeholder 2"/>
          <p:cNvSpPr>
            <a:spLocks noGrp="1"/>
          </p:cNvSpPr>
          <p:nvPr>
            <p:ph idx="1"/>
          </p:nvPr>
        </p:nvSpPr>
        <p:spPr/>
        <p:txBody>
          <a:bodyPr/>
          <a:lstStyle/>
          <a:p>
            <a:r>
              <a:rPr lang="en-US" dirty="0" smtClean="0"/>
              <a:t>Not much experience in AI (first AI project</a:t>
            </a:r>
            <a:r>
              <a:rPr lang="en-US" dirty="0" smtClean="0"/>
              <a:t>) and no </a:t>
            </a:r>
            <a:r>
              <a:rPr lang="en-US" dirty="0" smtClean="0"/>
              <a:t>specific interests/passion that I wanted to explore before AI </a:t>
            </a:r>
            <a:endParaRPr lang="en-US" dirty="0" smtClean="0"/>
          </a:p>
          <a:p>
            <a:r>
              <a:rPr lang="en-US" dirty="0" smtClean="0"/>
              <a:t>Safe skill level for my </a:t>
            </a:r>
            <a:r>
              <a:rPr lang="en-US" dirty="0" smtClean="0"/>
              <a:t>experience and gain </a:t>
            </a:r>
            <a:r>
              <a:rPr lang="en-US" smtClean="0"/>
              <a:t>some learning.</a:t>
            </a:r>
            <a:endParaRPr lang="en-US" dirty="0" smtClean="0"/>
          </a:p>
          <a:p>
            <a:r>
              <a:rPr lang="en-US" dirty="0" smtClean="0"/>
              <a:t>Topic/subject matter doesn’t seem too abstract or complex to understand.</a:t>
            </a:r>
          </a:p>
          <a:p>
            <a:r>
              <a:rPr lang="en-US" dirty="0" smtClean="0"/>
              <a:t>Rules of games are relatively easy follow</a:t>
            </a:r>
          </a:p>
          <a:p>
            <a:r>
              <a:rPr lang="en-US" dirty="0" smtClean="0"/>
              <a:t>Optimal strategies for the games I chose were “relatively” simple</a:t>
            </a:r>
          </a:p>
          <a:p>
            <a:r>
              <a:rPr lang="en-US" dirty="0" smtClean="0"/>
              <a:t>Allows me to implement one of the algorithms we learned in class to an actual program</a:t>
            </a:r>
            <a:endParaRPr lang="en-US" dirty="0"/>
          </a:p>
        </p:txBody>
      </p:sp>
    </p:spTree>
    <p:extLst>
      <p:ext uri="{BB962C8B-B14F-4D97-AF65-F5344CB8AC3E}">
        <p14:creationId xmlns:p14="http://schemas.microsoft.com/office/powerpoint/2010/main" val="3294233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Project</a:t>
            </a:r>
            <a:endParaRPr lang="en-US" dirty="0"/>
          </a:p>
        </p:txBody>
      </p:sp>
      <p:sp>
        <p:nvSpPr>
          <p:cNvPr id="3" name="Content Placeholder 2"/>
          <p:cNvSpPr>
            <a:spLocks noGrp="1"/>
          </p:cNvSpPr>
          <p:nvPr>
            <p:ph idx="1"/>
          </p:nvPr>
        </p:nvSpPr>
        <p:spPr/>
        <p:txBody>
          <a:bodyPr/>
          <a:lstStyle/>
          <a:p>
            <a:r>
              <a:rPr lang="en-US" dirty="0" smtClean="0"/>
              <a:t>Created unbeatable Tic-Tac-Toe but not “expert” Tic-Tac-Toe program</a:t>
            </a:r>
          </a:p>
          <a:p>
            <a:r>
              <a:rPr lang="en-US" dirty="0" smtClean="0"/>
              <a:t>Created a somewhat intelligent Checkers program that plays reasonably intelligent in early to mid game but considerably less intelligently towards the end of a game (few pieces remaining)</a:t>
            </a:r>
          </a:p>
          <a:p>
            <a:pPr lvl="1"/>
            <a:r>
              <a:rPr lang="en-US" dirty="0" smtClean="0"/>
              <a:t>No where close to unbeatable</a:t>
            </a:r>
          </a:p>
          <a:p>
            <a:pPr lvl="1"/>
            <a:r>
              <a:rPr lang="en-US" dirty="0" smtClean="0"/>
              <a:t>Heuristics become difficult to design for more complex games.</a:t>
            </a:r>
            <a:endParaRPr lang="en-US" dirty="0"/>
          </a:p>
          <a:p>
            <a:pPr marL="457200" lvl="1" indent="0">
              <a:buNone/>
            </a:pPr>
            <a:endParaRPr lang="en-US" dirty="0" smtClean="0"/>
          </a:p>
        </p:txBody>
      </p:sp>
    </p:spTree>
    <p:extLst>
      <p:ext uri="{BB962C8B-B14F-4D97-AF65-F5344CB8AC3E}">
        <p14:creationId xmlns:p14="http://schemas.microsoft.com/office/powerpoint/2010/main" val="2855346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Methods for AI program for 2 Player Game	</a:t>
            </a:r>
          </a:p>
        </p:txBody>
      </p:sp>
      <p:sp>
        <p:nvSpPr>
          <p:cNvPr id="3" name="Content Placeholder 2"/>
          <p:cNvSpPr>
            <a:spLocks noGrp="1"/>
          </p:cNvSpPr>
          <p:nvPr>
            <p:ph idx="1"/>
          </p:nvPr>
        </p:nvSpPr>
        <p:spPr/>
        <p:txBody>
          <a:bodyPr/>
          <a:lstStyle/>
          <a:p>
            <a:r>
              <a:rPr lang="en-US" u="sng" dirty="0">
                <a:hlinkClick r:id="rId2"/>
              </a:rPr>
              <a:t>Transposition Tables</a:t>
            </a:r>
            <a:endParaRPr lang="en-US" u="sng" dirty="0"/>
          </a:p>
          <a:p>
            <a:r>
              <a:rPr lang="en-US" u="sng" dirty="0">
                <a:hlinkClick r:id="rId3"/>
              </a:rPr>
              <a:t>Limited Discrepancy Search</a:t>
            </a:r>
            <a:endParaRPr lang="en-US" u="sng" dirty="0"/>
          </a:p>
          <a:p>
            <a:r>
              <a:rPr lang="en-US" u="sng" dirty="0">
                <a:hlinkClick r:id="rId4"/>
              </a:rPr>
              <a:t>Intelligent Backtracking</a:t>
            </a:r>
            <a:endParaRPr lang="en-US" u="sng" dirty="0">
              <a:hlinkClick r:id="rId5"/>
            </a:endParaRPr>
          </a:p>
          <a:p>
            <a:r>
              <a:rPr lang="en-US" u="sng" dirty="0">
                <a:hlinkClick r:id="rId5"/>
              </a:rPr>
              <a:t>Quiescence</a:t>
            </a:r>
            <a:endParaRPr lang="en-US" u="sng" dirty="0">
              <a:hlinkClick r:id="rId6"/>
            </a:endParaRPr>
          </a:p>
          <a:p>
            <a:r>
              <a:rPr lang="en-US" u="sng" dirty="0">
                <a:hlinkClick r:id="rId6"/>
              </a:rPr>
              <a:t>Minimax Search</a:t>
            </a:r>
            <a:r>
              <a:rPr lang="en-US" u="sng" dirty="0"/>
              <a:t> </a:t>
            </a:r>
            <a:r>
              <a:rPr lang="en-US" u="sng" dirty="0">
                <a:sym typeface="Wingdings" panose="05000000000000000000" pitchFamily="2" charset="2"/>
              </a:rPr>
              <a:t>This is what I try to implement</a:t>
            </a:r>
            <a:endParaRPr lang="en-US" dirty="0"/>
          </a:p>
          <a:p>
            <a:pPr lvl="1"/>
            <a:r>
              <a:rPr lang="en-US" u="sng" dirty="0">
                <a:hlinkClick r:id="rId7"/>
              </a:rPr>
              <a:t>Alpha-Beta Pruning</a:t>
            </a:r>
            <a:r>
              <a:rPr lang="en-US" u="sng" dirty="0">
                <a:sym typeface="Wingdings" panose="05000000000000000000" pitchFamily="2" charset="2"/>
              </a:rPr>
              <a:t> This is what I try to </a:t>
            </a:r>
            <a:r>
              <a:rPr lang="en-US" u="sng" dirty="0" smtClean="0">
                <a:sym typeface="Wingdings" panose="05000000000000000000" pitchFamily="2" charset="2"/>
              </a:rPr>
              <a:t>implement</a:t>
            </a:r>
          </a:p>
          <a:p>
            <a:pPr lvl="1"/>
            <a:r>
              <a:rPr lang="en-US" u="sng" dirty="0" smtClean="0">
                <a:sym typeface="Wingdings" panose="05000000000000000000" pitchFamily="2" charset="2"/>
              </a:rPr>
              <a:t>Heuristic value Use more deterministic Heuristic values</a:t>
            </a:r>
            <a:endParaRPr lang="en-US" u="sng" dirty="0"/>
          </a:p>
          <a:p>
            <a:pPr marL="457200" lvl="1" indent="0">
              <a:buNone/>
            </a:pPr>
            <a:endParaRPr lang="en-US" u="sng" dirty="0"/>
          </a:p>
        </p:txBody>
      </p:sp>
    </p:spTree>
    <p:extLst>
      <p:ext uri="{BB962C8B-B14F-4D97-AF65-F5344CB8AC3E}">
        <p14:creationId xmlns:p14="http://schemas.microsoft.com/office/powerpoint/2010/main" val="3789062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Structure of Application </a:t>
            </a:r>
            <a:r>
              <a:rPr lang="en-US" dirty="0" smtClean="0"/>
              <a:t>Code for both Checkers and </a:t>
            </a:r>
            <a:r>
              <a:rPr lang="en-US" dirty="0" err="1" smtClean="0"/>
              <a:t>TicTacToe</a:t>
            </a:r>
            <a:r>
              <a:rPr lang="en-US" dirty="0" smtClean="0"/>
              <a:t> </a:t>
            </a:r>
            <a:endParaRPr lang="en-US" dirty="0"/>
          </a:p>
        </p:txBody>
      </p:sp>
      <p:sp>
        <p:nvSpPr>
          <p:cNvPr id="3" name="Content Placeholder 2"/>
          <p:cNvSpPr>
            <a:spLocks noGrp="1"/>
          </p:cNvSpPr>
          <p:nvPr>
            <p:ph idx="1"/>
          </p:nvPr>
        </p:nvSpPr>
        <p:spPr/>
        <p:txBody>
          <a:bodyPr/>
          <a:lstStyle/>
          <a:p>
            <a:r>
              <a:rPr lang="en-US" dirty="0"/>
              <a:t>1 method to generate all possible next 1 turn moves for a game state.</a:t>
            </a:r>
          </a:p>
          <a:p>
            <a:r>
              <a:rPr lang="en-US" dirty="0"/>
              <a:t>Methods to set rules for the game board as well as the rules for AI program. </a:t>
            </a:r>
          </a:p>
          <a:p>
            <a:r>
              <a:rPr lang="en-US" dirty="0"/>
              <a:t>1 method for mini-max</a:t>
            </a:r>
          </a:p>
          <a:p>
            <a:r>
              <a:rPr lang="en-US" dirty="0"/>
              <a:t>1 method for mini-max-alpha-beta (tic-tac-toe only). </a:t>
            </a:r>
          </a:p>
          <a:p>
            <a:r>
              <a:rPr lang="en-US" dirty="0"/>
              <a:t>1 method to calculate final heuristic (checkers only). </a:t>
            </a:r>
          </a:p>
        </p:txBody>
      </p:sp>
    </p:spTree>
    <p:extLst>
      <p:ext uri="{BB962C8B-B14F-4D97-AF65-F5344CB8AC3E}">
        <p14:creationId xmlns:p14="http://schemas.microsoft.com/office/powerpoint/2010/main" val="4182113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 algorithms</a:t>
            </a:r>
            <a:endParaRPr lang="en-US" dirty="0"/>
          </a:p>
        </p:txBody>
      </p:sp>
      <p:sp>
        <p:nvSpPr>
          <p:cNvPr id="3" name="Content Placeholder 2"/>
          <p:cNvSpPr>
            <a:spLocks noGrp="1"/>
          </p:cNvSpPr>
          <p:nvPr>
            <p:ph idx="1"/>
          </p:nvPr>
        </p:nvSpPr>
        <p:spPr/>
        <p:txBody>
          <a:bodyPr/>
          <a:lstStyle/>
          <a:p>
            <a:r>
              <a:rPr lang="en-US" dirty="0"/>
              <a:t>Used Mini-Max to make an unbeatable tic-tac-toe game (but not optimal</a:t>
            </a:r>
            <a:r>
              <a:rPr lang="en-US" dirty="0" smtClean="0"/>
              <a:t>) that can see every possible combination.</a:t>
            </a:r>
            <a:endParaRPr lang="en-US" dirty="0"/>
          </a:p>
          <a:p>
            <a:r>
              <a:rPr lang="en-US" dirty="0"/>
              <a:t>Used Alpha-Beta improvement to make an unbeatable tic-tac-toe game (but not optimal) in order to understand the difference in the recursive calls made to Mini-Max vs. Mini-Max-Alpha-Beta</a:t>
            </a:r>
          </a:p>
          <a:p>
            <a:r>
              <a:rPr lang="en-US" dirty="0"/>
              <a:t>Used Mini-Max to try to make an checkers AI program that can see </a:t>
            </a:r>
            <a:r>
              <a:rPr lang="en-US" dirty="0" smtClean="0"/>
              <a:t>8 </a:t>
            </a:r>
            <a:r>
              <a:rPr lang="en-US" dirty="0"/>
              <a:t>moves into the </a:t>
            </a:r>
            <a:r>
              <a:rPr lang="en-US" dirty="0" smtClean="0"/>
              <a:t>future without lag and 10 moves into future for Alpha-Beta without lag. </a:t>
            </a:r>
            <a:endParaRPr lang="en-US" dirty="0"/>
          </a:p>
          <a:p>
            <a:pPr marL="0" indent="0">
              <a:buNone/>
            </a:pPr>
            <a:endParaRPr lang="en-US" dirty="0"/>
          </a:p>
        </p:txBody>
      </p:sp>
    </p:spTree>
    <p:extLst>
      <p:ext uri="{BB962C8B-B14F-4D97-AF65-F5344CB8AC3E}">
        <p14:creationId xmlns:p14="http://schemas.microsoft.com/office/powerpoint/2010/main" val="138832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Heuristics	</a:t>
            </a:r>
            <a:endParaRPr lang="en-US" dirty="0"/>
          </a:p>
        </p:txBody>
      </p:sp>
      <p:sp>
        <p:nvSpPr>
          <p:cNvPr id="3" name="Content Placeholder 2"/>
          <p:cNvSpPr>
            <a:spLocks noGrp="1"/>
          </p:cNvSpPr>
          <p:nvPr>
            <p:ph idx="1"/>
          </p:nvPr>
        </p:nvSpPr>
        <p:spPr/>
        <p:txBody>
          <a:bodyPr/>
          <a:lstStyle/>
          <a:p>
            <a:r>
              <a:rPr lang="en-US" dirty="0" smtClean="0"/>
              <a:t>Checkers (based off strategies of Checkers players)</a:t>
            </a:r>
          </a:p>
          <a:p>
            <a:pPr lvl="1"/>
            <a:r>
              <a:rPr lang="en-US" dirty="0" smtClean="0"/>
              <a:t>+120 for Kings and -120 for opposing Kings</a:t>
            </a:r>
          </a:p>
          <a:p>
            <a:pPr lvl="1"/>
            <a:r>
              <a:rPr lang="en-US" dirty="0" smtClean="0"/>
              <a:t>+40 for Pawns and -40 for opposing Pawns</a:t>
            </a:r>
          </a:p>
          <a:p>
            <a:pPr lvl="1"/>
            <a:r>
              <a:rPr lang="en-US" dirty="0" smtClean="0"/>
              <a:t>+25 for Edge positions</a:t>
            </a:r>
          </a:p>
          <a:p>
            <a:pPr lvl="1"/>
            <a:r>
              <a:rPr lang="en-US" dirty="0" smtClean="0"/>
              <a:t>+10 for Back Row</a:t>
            </a:r>
          </a:p>
          <a:p>
            <a:pPr lvl="1"/>
            <a:r>
              <a:rPr lang="en-US" dirty="0" smtClean="0"/>
              <a:t>+5 for each neighbor ally piece</a:t>
            </a:r>
          </a:p>
          <a:p>
            <a:r>
              <a:rPr lang="en-US" dirty="0" smtClean="0"/>
              <a:t>Tic-Tac-Toe</a:t>
            </a:r>
          </a:p>
          <a:p>
            <a:pPr lvl="1"/>
            <a:r>
              <a:rPr lang="en-US" dirty="0" smtClean="0"/>
              <a:t>Return +10 for win</a:t>
            </a:r>
          </a:p>
          <a:p>
            <a:pPr lvl="1"/>
            <a:r>
              <a:rPr lang="en-US" dirty="0" smtClean="0"/>
              <a:t>Return -10 for loss</a:t>
            </a:r>
          </a:p>
          <a:p>
            <a:pPr lvl="1"/>
            <a:r>
              <a:rPr lang="en-US" dirty="0" smtClean="0"/>
              <a:t>Return 0 for draw</a:t>
            </a:r>
          </a:p>
          <a:p>
            <a:pPr lvl="1"/>
            <a:endParaRPr lang="en-US" dirty="0"/>
          </a:p>
          <a:p>
            <a:pPr marL="457200" lvl="1" indent="0">
              <a:buNone/>
            </a:pPr>
            <a:endParaRPr lang="en-US" dirty="0" smtClean="0"/>
          </a:p>
        </p:txBody>
      </p:sp>
    </p:spTree>
    <p:extLst>
      <p:ext uri="{BB962C8B-B14F-4D97-AF65-F5344CB8AC3E}">
        <p14:creationId xmlns:p14="http://schemas.microsoft.com/office/powerpoint/2010/main" val="3482475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err="1"/>
              <a:t>MiniMax</a:t>
            </a:r>
            <a:endParaRPr lang="en-US" dirty="0"/>
          </a:p>
        </p:txBody>
      </p:sp>
      <p:sp>
        <p:nvSpPr>
          <p:cNvPr id="3" name="Content Placeholder 2"/>
          <p:cNvSpPr>
            <a:spLocks noGrp="1"/>
          </p:cNvSpPr>
          <p:nvPr>
            <p:ph idx="1"/>
          </p:nvPr>
        </p:nvSpPr>
        <p:spPr>
          <a:xfrm>
            <a:off x="838200" y="1394304"/>
            <a:ext cx="10515600" cy="4351338"/>
          </a:xfrm>
        </p:spPr>
        <p:txBody>
          <a:bodyPr/>
          <a:lstStyle/>
          <a:p>
            <a:r>
              <a:rPr lang="en-US" dirty="0"/>
              <a:t>From a certain game state,</a:t>
            </a:r>
          </a:p>
          <a:p>
            <a:pPr lvl="1"/>
            <a:r>
              <a:rPr lang="en-US" dirty="0"/>
              <a:t>It simulates all possible “next” game states for the next X turns (X is determined by programmer for how into the future </a:t>
            </a:r>
            <a:r>
              <a:rPr lang="en-US" dirty="0" err="1"/>
              <a:t>MiniMax</a:t>
            </a:r>
            <a:r>
              <a:rPr lang="en-US" dirty="0"/>
              <a:t> will see), and returns the best value from these possibilities.</a:t>
            </a:r>
          </a:p>
          <a:p>
            <a:pPr lvl="1"/>
            <a:endParaRPr lang="en-US" dirty="0"/>
          </a:p>
        </p:txBody>
      </p:sp>
      <p:pic>
        <p:nvPicPr>
          <p:cNvPr id="2050" name="Picture 2" descr="https://upload.wikimedia.org/wikipedia/commons/thumb/6/6f/Minimax.svg/2000px-Minimax.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169" y="3270314"/>
            <a:ext cx="5001495" cy="292587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snipd.net/wp-content/uploads/2011/07/minimax-illustra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3270314"/>
            <a:ext cx="5574102" cy="32546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939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r>
              <a:rPr lang="en-US" sz="3200" dirty="0"/>
              <a:t>Alpha-Beta Modification to increase Efficiency of Minimax</a:t>
            </a:r>
          </a:p>
        </p:txBody>
      </p:sp>
      <p:sp>
        <p:nvSpPr>
          <p:cNvPr id="3" name="Content Placeholder 2"/>
          <p:cNvSpPr>
            <a:spLocks noGrp="1"/>
          </p:cNvSpPr>
          <p:nvPr>
            <p:ph idx="1"/>
          </p:nvPr>
        </p:nvSpPr>
        <p:spPr>
          <a:xfrm>
            <a:off x="838200" y="930784"/>
            <a:ext cx="10515600" cy="4351338"/>
          </a:xfrm>
        </p:spPr>
        <p:txBody>
          <a:bodyPr/>
          <a:lstStyle/>
          <a:p>
            <a:r>
              <a:rPr lang="en-US" dirty="0"/>
              <a:t>Adds Alpha, Beta variables at each recursion call. </a:t>
            </a:r>
          </a:p>
          <a:p>
            <a:r>
              <a:rPr lang="en-US" dirty="0"/>
              <a:t>Alpha receives highest heuristic value, Beta receives lowest heuristic value</a:t>
            </a:r>
          </a:p>
          <a:p>
            <a:r>
              <a:rPr lang="en-US" dirty="0"/>
              <a:t>Whenever Alpha &gt; Beta, you return Alpha to higher level recursion call to prune decision tree</a:t>
            </a:r>
          </a:p>
        </p:txBody>
      </p:sp>
      <p:pic>
        <p:nvPicPr>
          <p:cNvPr id="3074" name="Picture 2" descr="http://www.cse.unsw.edu.au/~cs9414/15s1/tut/sol/wk04ab_eva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5480" y="3106453"/>
            <a:ext cx="6667500" cy="3543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22240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TotalTime>
  <Words>1139</Words>
  <Application>Microsoft Office PowerPoint</Application>
  <PresentationFormat>Widescreen</PresentationFormat>
  <Paragraphs>102</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vt:lpstr>
      <vt:lpstr>Office Theme</vt:lpstr>
      <vt:lpstr>Understanding AI of 2 Player Games</vt:lpstr>
      <vt:lpstr>Motivation </vt:lpstr>
      <vt:lpstr>Results of Project</vt:lpstr>
      <vt:lpstr>General Methods for AI program for 2 Player Game </vt:lpstr>
      <vt:lpstr>Basic Structure of Application Code for both Checkers and TicTacToe </vt:lpstr>
      <vt:lpstr>AI algorithms</vt:lpstr>
      <vt:lpstr>Heuristics </vt:lpstr>
      <vt:lpstr>     MiniMax</vt:lpstr>
      <vt:lpstr>Alpha-Beta Modification to increase Efficiency of Minimax</vt:lpstr>
      <vt:lpstr>Decision Tree Scale Comparison </vt:lpstr>
      <vt:lpstr>observations</vt:lpstr>
      <vt:lpstr>Improvements that COULD have been made</vt:lpstr>
      <vt:lpstr>Some Philosophical thoughts I thought about</vt:lpstr>
      <vt:lpstr>Continued.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Game Playing: 2 Player</dc:title>
  <dc:creator>Tong Li</dc:creator>
  <cp:lastModifiedBy>Tony</cp:lastModifiedBy>
  <cp:revision>29</cp:revision>
  <dcterms:created xsi:type="dcterms:W3CDTF">2016-04-20T13:27:47Z</dcterms:created>
  <dcterms:modified xsi:type="dcterms:W3CDTF">2016-04-25T22:20:44Z</dcterms:modified>
</cp:coreProperties>
</file>