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5" r:id="rId1"/>
  </p:sldMasterIdLst>
  <p:notesMasterIdLst>
    <p:notesMasterId r:id="rId29"/>
  </p:notesMasterIdLst>
  <p:sldIdLst>
    <p:sldId id="256" r:id="rId2"/>
    <p:sldId id="273" r:id="rId3"/>
    <p:sldId id="334" r:id="rId4"/>
    <p:sldId id="363" r:id="rId5"/>
    <p:sldId id="382" r:id="rId6"/>
    <p:sldId id="343" r:id="rId7"/>
    <p:sldId id="374" r:id="rId8"/>
    <p:sldId id="373" r:id="rId9"/>
    <p:sldId id="354" r:id="rId10"/>
    <p:sldId id="372" r:id="rId11"/>
    <p:sldId id="370" r:id="rId12"/>
    <p:sldId id="305" r:id="rId13"/>
    <p:sldId id="332" r:id="rId14"/>
    <p:sldId id="381" r:id="rId15"/>
    <p:sldId id="364" r:id="rId16"/>
    <p:sldId id="365" r:id="rId17"/>
    <p:sldId id="366" r:id="rId18"/>
    <p:sldId id="367" r:id="rId19"/>
    <p:sldId id="378" r:id="rId20"/>
    <p:sldId id="377" r:id="rId21"/>
    <p:sldId id="379" r:id="rId22"/>
    <p:sldId id="380" r:id="rId23"/>
    <p:sldId id="351" r:id="rId24"/>
    <p:sldId id="330" r:id="rId25"/>
    <p:sldId id="369" r:id="rId26"/>
    <p:sldId id="375" r:id="rId27"/>
    <p:sldId id="432" r:id="rId28"/>
  </p:sldIdLst>
  <p:sldSz cx="10160000" cy="76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34807B-D7D0-4D0F-9407-F02955CC561B}" v="1" dt="2021-11-13T20:16:08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64" autoAdjust="0"/>
    <p:restoredTop sz="94280" autoAdjust="0"/>
  </p:normalViewPr>
  <p:slideViewPr>
    <p:cSldViewPr>
      <p:cViewPr varScale="1">
        <p:scale>
          <a:sx n="117" d="100"/>
          <a:sy n="117" d="100"/>
        </p:scale>
        <p:origin x="222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i Wang" userId="efced5f0-5fb3-403a-87a2-185169d47240" providerId="ADAL" clId="{C334807B-D7D0-4D0F-9407-F02955CC561B}"/>
    <pc:docChg chg="delSld">
      <pc:chgData name="Pei Wang" userId="efced5f0-5fb3-403a-87a2-185169d47240" providerId="ADAL" clId="{C334807B-D7D0-4D0F-9407-F02955CC561B}" dt="2021-11-13T20:23:20.750" v="0" actId="47"/>
      <pc:docMkLst>
        <pc:docMk/>
      </pc:docMkLst>
      <pc:sldChg chg="del">
        <pc:chgData name="Pei Wang" userId="efced5f0-5fb3-403a-87a2-185169d47240" providerId="ADAL" clId="{C334807B-D7D0-4D0F-9407-F02955CC561B}" dt="2021-11-13T20:23:20.750" v="0" actId="47"/>
        <pc:sldMkLst>
          <pc:docMk/>
          <pc:sldMk cId="2231512936" sldId="43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F3827-BC05-4F29-BA53-1047CF336D9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08A18-B701-4B31-91F4-475F0878D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37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02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03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21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4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42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49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050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71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7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8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47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47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0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958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32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82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6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96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99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17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86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91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8A18-B701-4B31-91F4-475F0878D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8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160000" cy="76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1" y="856075"/>
            <a:ext cx="8985250" cy="372533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89" spc="-133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" y="4664899"/>
            <a:ext cx="7690168" cy="1828800"/>
          </a:xfrm>
        </p:spPr>
        <p:txBody>
          <a:bodyPr>
            <a:normAutofit/>
          </a:bodyPr>
          <a:lstStyle>
            <a:lvl1pPr marL="0" indent="0" algn="l">
              <a:buNone/>
              <a:defRPr sz="3111">
                <a:solidFill>
                  <a:schemeClr val="bg1"/>
                </a:solidFill>
                <a:latin typeface="+mj-lt"/>
              </a:defRPr>
            </a:lvl1pPr>
            <a:lvl2pPr marL="507995" indent="0" algn="ctr">
              <a:buNone/>
              <a:defRPr sz="3111"/>
            </a:lvl2pPr>
            <a:lvl3pPr marL="1015990" indent="0" algn="ctr">
              <a:buNone/>
              <a:defRPr sz="2667"/>
            </a:lvl3pPr>
            <a:lvl4pPr marL="1523985" indent="0" algn="ctr">
              <a:buNone/>
              <a:defRPr sz="2222"/>
            </a:lvl4pPr>
            <a:lvl5pPr marL="2031980" indent="0" algn="ctr">
              <a:buNone/>
              <a:defRPr sz="2222"/>
            </a:lvl5pPr>
            <a:lvl6pPr marL="2539975" indent="0" algn="ctr">
              <a:buNone/>
              <a:defRPr sz="2222"/>
            </a:lvl6pPr>
            <a:lvl7pPr marL="3047970" indent="0" algn="ctr">
              <a:buNone/>
              <a:defRPr sz="2222"/>
            </a:lvl7pPr>
            <a:lvl8pPr marL="3555964" indent="0" algn="ctr">
              <a:buNone/>
              <a:defRPr sz="2222"/>
            </a:lvl8pPr>
            <a:lvl9pPr marL="4063959" indent="0" algn="ctr">
              <a:buNone/>
              <a:defRPr sz="22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5D2A1B-5C3B-41A5-9B61-186A87329E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0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60DB-032D-4DAF-AEF1-ABFFC23C69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24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26" y="772583"/>
            <a:ext cx="21907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93752"/>
            <a:ext cx="6445250" cy="6000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4852-EEF3-4FF0-9C1E-880E87DA96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0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14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52688"/>
            <a:ext cx="8983980" cy="372872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89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260" y="4652528"/>
            <a:ext cx="7688580" cy="1828800"/>
          </a:xfrm>
        </p:spPr>
        <p:txBody>
          <a:bodyPr anchor="t">
            <a:normAutofit/>
          </a:bodyPr>
          <a:lstStyle>
            <a:lvl1pPr marL="0" indent="0">
              <a:buNone/>
              <a:defRPr sz="3111">
                <a:solidFill>
                  <a:schemeClr val="tx1"/>
                </a:solidFill>
                <a:latin typeface="+mj-lt"/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1A89-3198-4BD1-8869-2326672B81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64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80" y="2214880"/>
            <a:ext cx="4229100" cy="4185920"/>
          </a:xfrm>
        </p:spPr>
        <p:txBody>
          <a:bodyPr/>
          <a:lstStyle>
            <a:lvl1pPr>
              <a:defRPr sz="2444"/>
            </a:lvl1pPr>
            <a:lvl2pPr>
              <a:defRPr sz="2111"/>
            </a:lvl2pPr>
            <a:lvl3pPr>
              <a:defRPr sz="1889"/>
            </a:lvl3pPr>
            <a:lvl4pPr>
              <a:defRPr sz="1667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6376" y="2214880"/>
            <a:ext cx="4229100" cy="4185920"/>
          </a:xfrm>
        </p:spPr>
        <p:txBody>
          <a:bodyPr/>
          <a:lstStyle>
            <a:lvl1pPr>
              <a:defRPr sz="2444"/>
            </a:lvl1pPr>
            <a:lvl2pPr>
              <a:defRPr sz="2111"/>
            </a:lvl2pPr>
            <a:lvl3pPr>
              <a:defRPr sz="1889"/>
            </a:lvl3pPr>
            <a:lvl4pPr>
              <a:defRPr sz="1667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787-5056-44BF-A419-DAF2E97326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78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880" y="2257778"/>
            <a:ext cx="4229100" cy="80377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22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" y="3040167"/>
            <a:ext cx="4229100" cy="3556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778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5900" y="2255520"/>
            <a:ext cx="4229100" cy="80264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22" b="0" cap="all" baseline="0">
                <a:latin typeface="+mj-lt"/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5900" y="3037840"/>
            <a:ext cx="4229100" cy="3556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778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B30F-C528-476B-9DFE-D4EBA94BE9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91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950-43F6-4CAE-951D-2CCDD99CEF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06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CDD7-8E12-420A-81C9-4375E155C9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15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00" y="0"/>
            <a:ext cx="3810000" cy="76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84503" y="602536"/>
            <a:ext cx="2819400" cy="213360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846667"/>
            <a:ext cx="5080000" cy="5080000"/>
          </a:xfrm>
        </p:spPr>
        <p:txBody>
          <a:bodyPr/>
          <a:lstStyle>
            <a:lvl1pPr>
              <a:defRPr sz="2444"/>
            </a:lvl1pPr>
            <a:lvl2pPr>
              <a:defRPr sz="2111"/>
            </a:lvl2pPr>
            <a:lvl3pPr>
              <a:defRPr sz="1889"/>
            </a:lvl3pPr>
            <a:lvl4pPr>
              <a:defRPr sz="1667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96652" y="2790904"/>
            <a:ext cx="2832100" cy="3474430"/>
          </a:xfrm>
        </p:spPr>
        <p:txBody>
          <a:bodyPr>
            <a:normAutofit/>
          </a:bodyPr>
          <a:lstStyle>
            <a:lvl1pPr marL="0" marR="0" indent="0" algn="l" defTabSz="1015990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67">
                <a:solidFill>
                  <a:srgbClr val="404040"/>
                </a:solidFill>
              </a:defRPr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marL="0" marR="0" lvl="0" indent="0" algn="l" defTabSz="1015990" rtl="0" eaLnBrk="1" fontAlgn="auto" latinLnBrk="0" hangingPunct="1">
              <a:lnSpc>
                <a:spcPct val="100000"/>
              </a:lnSpc>
              <a:spcBef>
                <a:spcPts val="15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D14DDC0-FCB0-4F5A-9077-CD091F51FF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70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" y="6020743"/>
            <a:ext cx="8983980" cy="68142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3111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0160000" cy="592328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89"/>
              </a:spcBef>
              <a:buNone/>
              <a:defRPr sz="3556">
                <a:solidFill>
                  <a:srgbClr val="4D4D4D"/>
                </a:solidFill>
              </a:defRPr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3880" y="6566372"/>
            <a:ext cx="7691120" cy="59266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556">
                <a:solidFill>
                  <a:srgbClr val="262626"/>
                </a:solidFill>
              </a:defRPr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5600CE6-ECB9-4120-B250-D52670AD93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073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8977312" cy="1842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562" y="2214882"/>
            <a:ext cx="8961438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7124941"/>
            <a:ext cx="34290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6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7282997"/>
            <a:ext cx="41910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6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7992" y="6477498"/>
            <a:ext cx="2438400" cy="1552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F1C57F8B-32CE-4F83-B7B8-217B322E88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17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hf hdr="0" ftr="0" dt="0"/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5333" kern="1200" spc="-13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01599" indent="-101599" algn="l" defTabSz="1015990" rtl="0" eaLnBrk="1" latinLnBrk="0" hangingPunct="1">
        <a:lnSpc>
          <a:spcPct val="85000"/>
        </a:lnSpc>
        <a:spcBef>
          <a:spcPts val="1444"/>
        </a:spcBef>
        <a:buFont typeface="Arial" pitchFamily="34" charset="0"/>
        <a:buChar char=" "/>
        <a:defRPr sz="266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04797" indent="-380996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66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09594" indent="-609594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222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91" indent="-914391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19188" indent="-1219188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3332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55554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77776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999980" indent="-253997" algn="l" defTabSz="1015990" rtl="0" eaLnBrk="1" latinLnBrk="0" hangingPunct="1">
        <a:lnSpc>
          <a:spcPct val="85000"/>
        </a:lnSpc>
        <a:spcBef>
          <a:spcPts val="667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.temple.edu/~pwang/2033-PL/2033-index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garithm#Product.2C_quotient.2C_power_and_roo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447800"/>
            <a:ext cx="8443913" cy="5029200"/>
          </a:xfrm>
          <a:noFill/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</a:rPr>
              <a:t>Probability and Statistics for Computer Scientists</a:t>
            </a:r>
            <a:b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</a:rPr>
            </a:br>
            <a:r>
              <a:rPr lang="en-US" altLang="zh-CN" sz="3600">
                <a:solidFill>
                  <a:srgbClr val="783F04"/>
                </a:solidFill>
                <a:latin typeface="Arial" panose="020B0604020202020204" pitchFamily="34" charset="0"/>
              </a:rPr>
              <a:t>Third</a:t>
            </a:r>
            <a:r>
              <a:rPr lang="en-US" altLang="en-US" sz="3600">
                <a:solidFill>
                  <a:srgbClr val="783F04"/>
                </a:solidFill>
                <a:latin typeface="Arial" panose="020B0604020202020204" pitchFamily="34" charset="0"/>
              </a:rPr>
              <a:t> Edition, By Michael Baron</a:t>
            </a:r>
            <a:br>
              <a:rPr lang="en-US" altLang="en-US" sz="3200">
                <a:solidFill>
                  <a:srgbClr val="783F04"/>
                </a:solidFill>
                <a:latin typeface="Arial" panose="020B0604020202020204" pitchFamily="34" charset="0"/>
              </a:rPr>
            </a:br>
            <a:br>
              <a:rPr lang="en-US" altLang="en-US" sz="4800" dirty="0">
                <a:solidFill>
                  <a:srgbClr val="783F04"/>
                </a:solidFill>
                <a:latin typeface="Arial" panose="020B0604020202020204" pitchFamily="34" charset="0"/>
              </a:rPr>
            </a:br>
            <a:r>
              <a:rPr lang="en-US" altLang="en-US" sz="6000" dirty="0">
                <a:solidFill>
                  <a:srgbClr val="783F04"/>
                </a:solidFill>
                <a:latin typeface="Arial" panose="020B0604020202020204" pitchFamily="34" charset="0"/>
              </a:rPr>
              <a:t>Section 9.1: Parameter estimation</a:t>
            </a:r>
            <a:br>
              <a:rPr lang="en-US" altLang="en-US" sz="6000">
                <a:solidFill>
                  <a:srgbClr val="783F04"/>
                </a:solidFill>
                <a:latin typeface="Arial" panose="020B0604020202020204" pitchFamily="34" charset="0"/>
              </a:rPr>
            </a:br>
            <a:br>
              <a:rPr lang="en-US" altLang="en-US" sz="4800" dirty="0">
                <a:solidFill>
                  <a:srgbClr val="783F04"/>
                </a:solidFill>
                <a:latin typeface="Arial" panose="020B0604020202020204" pitchFamily="34" charset="0"/>
              </a:rPr>
            </a:br>
            <a:r>
              <a:rPr lang="en-US" altLang="en-US" sz="3600" dirty="0">
                <a:solidFill>
                  <a:srgbClr val="783F04"/>
                </a:solidFill>
                <a:latin typeface="Arial" panose="020B0604020202020204" pitchFamily="34" charset="0"/>
                <a:hlinkClick r:id="rId3"/>
              </a:rPr>
              <a:t>CIS 2033. Computational Probability and Statistics </a:t>
            </a:r>
            <a:r>
              <a:rPr lang="en-US" altLang="en-US" sz="3600" i="1" dirty="0">
                <a:solidFill>
                  <a:srgbClr val="783F04"/>
                </a:solidFill>
                <a:latin typeface="Arial" panose="020B0604020202020204" pitchFamily="34" charset="0"/>
                <a:hlinkClick r:id="rId3"/>
              </a:rPr>
              <a:t>Pei Wang</a:t>
            </a:r>
            <a:endParaRPr lang="en-US" altLang="en-US" sz="3600" i="1" dirty="0">
              <a:solidFill>
                <a:srgbClr val="783F04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moments example (4)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54EB2F6-A753-415C-AFDE-6661D5EF4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0600" y="2056082"/>
            <a:ext cx="3175000" cy="590457"/>
          </a:xfrm>
        </p:spPr>
        <p:txBody>
          <a:bodyPr>
            <a:noAutofit/>
          </a:bodyPr>
          <a:lstStyle/>
          <a:p>
            <a:pPr marL="38100" indent="0">
              <a:buNone/>
            </a:pPr>
            <a:r>
              <a:rPr lang="en-US" sz="3600" dirty="0"/>
              <a:t> … but this one: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81" y="2057400"/>
            <a:ext cx="5538414" cy="50939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000" y="2895600"/>
            <a:ext cx="5871972" cy="290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11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moments example (5)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7689" y="2057400"/>
            <a:ext cx="897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n-lt"/>
              </a:rPr>
              <a:t>From data, we compute</a:t>
            </a:r>
          </a:p>
          <a:p>
            <a:endParaRPr lang="en-US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</a:t>
            </a:r>
            <a:r>
              <a:rPr lang="en-US" altLang="zh-CN" sz="3600" dirty="0">
                <a:latin typeface="+mn-lt"/>
              </a:rPr>
              <a:t>use</a:t>
            </a:r>
            <a:r>
              <a:rPr lang="en-US" sz="3600" dirty="0">
                <a:latin typeface="+mn-lt"/>
              </a:rPr>
              <a:t> two equations</a:t>
            </a:r>
          </a:p>
          <a:p>
            <a:endParaRPr lang="en-US" sz="3600" dirty="0">
              <a:latin typeface="+mn-lt"/>
            </a:endParaRPr>
          </a:p>
          <a:p>
            <a:endParaRPr lang="en-US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Solving them for α and λ, we get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19" y="2743200"/>
            <a:ext cx="7217833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94" y="3810000"/>
            <a:ext cx="546774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27" y="5562600"/>
            <a:ext cx="4645819" cy="103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555037"/>
            <a:ext cx="9158704" cy="1842442"/>
          </a:xfrm>
        </p:spPr>
        <p:txBody>
          <a:bodyPr/>
          <a:lstStyle/>
          <a:p>
            <a:r>
              <a:rPr lang="en-US" dirty="0"/>
              <a:t>Water-pump simulation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438399"/>
            <a:ext cx="8961438" cy="4191001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Inter-arrival times: Exp(λ)</a:t>
            </a:r>
          </a:p>
          <a:p>
            <a:pPr marL="38100" indent="0">
              <a:buNone/>
            </a:pPr>
            <a:r>
              <a:rPr lang="en-US" sz="3600" dirty="0"/>
              <a:t>Since E[X] = 1/λ, λ can be estimated by 1/m</a:t>
            </a:r>
            <a:r>
              <a:rPr lang="en-US" sz="3600" baseline="-25000" dirty="0"/>
              <a:t>1</a:t>
            </a:r>
            <a:endParaRPr lang="en-US" sz="3600" dirty="0"/>
          </a:p>
          <a:p>
            <a:pPr marL="38100" indent="0">
              <a:buNone/>
            </a:pPr>
            <a:r>
              <a:rPr lang="en-US" sz="3600" dirty="0"/>
              <a:t>Service requirement: U(a, b)</a:t>
            </a:r>
          </a:p>
          <a:p>
            <a:pPr marL="38100" indent="0">
              <a:buNone/>
            </a:pPr>
            <a:r>
              <a:rPr lang="en-US" sz="3600" dirty="0"/>
              <a:t>The parameter a and b can be estimated from</a:t>
            </a:r>
          </a:p>
          <a:p>
            <a:pPr marL="38100" indent="0">
              <a:buNone/>
            </a:pPr>
            <a:r>
              <a:rPr lang="en-US" sz="3600" dirty="0"/>
              <a:t>m</a:t>
            </a:r>
            <a:r>
              <a:rPr lang="en-US" sz="3600" baseline="-25000" dirty="0"/>
              <a:t>1</a:t>
            </a:r>
            <a:r>
              <a:rPr lang="en-US" sz="3600" dirty="0"/>
              <a:t> ≈ (a + b) / 2, m’</a:t>
            </a:r>
            <a:r>
              <a:rPr lang="en-US" sz="3600" baseline="-25000" dirty="0"/>
              <a:t>2</a:t>
            </a:r>
            <a:r>
              <a:rPr lang="en-US" sz="3600" dirty="0"/>
              <a:t> ≈ (b − a)</a:t>
            </a:r>
            <a:r>
              <a:rPr lang="en-US" sz="3600" baseline="30000" dirty="0"/>
              <a:t>2 </a:t>
            </a:r>
            <a:r>
              <a:rPr lang="en-US" sz="3600" dirty="0"/>
              <a:t>/ 12</a:t>
            </a:r>
          </a:p>
          <a:p>
            <a:pPr marL="38100" indent="0">
              <a:buNone/>
            </a:pPr>
            <a:r>
              <a:rPr lang="en-US" sz="3600" dirty="0"/>
              <a:t>So [a, b] ≈ [m</a:t>
            </a:r>
            <a:r>
              <a:rPr lang="en-US" sz="3600" baseline="-25000" dirty="0"/>
              <a:t>1</a:t>
            </a:r>
            <a:r>
              <a:rPr lang="en-US" sz="3600" dirty="0"/>
              <a:t> − (3m’</a:t>
            </a:r>
            <a:r>
              <a:rPr lang="en-US" sz="3600" baseline="-25000" dirty="0"/>
              <a:t>2</a:t>
            </a:r>
            <a:r>
              <a:rPr lang="en-US" sz="3600" dirty="0"/>
              <a:t>)</a:t>
            </a:r>
            <a:r>
              <a:rPr lang="en-US" sz="3600" baseline="30000" dirty="0"/>
              <a:t>1/2</a:t>
            </a:r>
            <a:r>
              <a:rPr lang="en-US" sz="3600" dirty="0"/>
              <a:t>,</a:t>
            </a:r>
            <a:r>
              <a:rPr lang="en-US" sz="3600" baseline="30000" dirty="0"/>
              <a:t> </a:t>
            </a:r>
            <a:r>
              <a:rPr lang="en-US" sz="3600" dirty="0"/>
              <a:t>m</a:t>
            </a:r>
            <a:r>
              <a:rPr lang="en-US" sz="3600" baseline="-25000" dirty="0"/>
              <a:t>1</a:t>
            </a:r>
            <a:r>
              <a:rPr lang="en-US" sz="3600" dirty="0"/>
              <a:t> + (3m’</a:t>
            </a:r>
            <a:r>
              <a:rPr lang="en-US" sz="3600" baseline="-25000" dirty="0"/>
              <a:t>2</a:t>
            </a:r>
            <a:r>
              <a:rPr lang="en-US" sz="3600" dirty="0"/>
              <a:t>)</a:t>
            </a:r>
            <a:r>
              <a:rPr lang="en-US" sz="3600" baseline="30000" dirty="0"/>
              <a:t>1/2</a:t>
            </a:r>
            <a:r>
              <a:rPr lang="en-US" sz="3600" dirty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333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maximum likelihood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783638" cy="4643118"/>
          </a:xfrm>
        </p:spPr>
        <p:txBody>
          <a:bodyPr>
            <a:noAutofit/>
          </a:bodyPr>
          <a:lstStyle/>
          <a:p>
            <a:pPr marL="38100" indent="0">
              <a:buNone/>
            </a:pPr>
            <a:r>
              <a:rPr lang="en-US" sz="3600" dirty="0"/>
              <a:t>Maximum likelihood estimator of a parameter is the value that maximizes the </a:t>
            </a:r>
            <a:r>
              <a:rPr lang="en-US" sz="3600" b="1" dirty="0"/>
              <a:t>likelihood</a:t>
            </a:r>
            <a:r>
              <a:rPr lang="en-US" sz="3600" dirty="0"/>
              <a:t> of the observed sample, L(x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sz="3600" dirty="0"/>
              <a:t>)</a:t>
            </a:r>
          </a:p>
          <a:p>
            <a:pPr marL="38100" indent="0">
              <a:buNone/>
            </a:pPr>
            <a:r>
              <a:rPr lang="en-US" sz="3600" dirty="0"/>
              <a:t>L(x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sz="3600" dirty="0"/>
              <a:t>) is defined as p(x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sz="3600" dirty="0"/>
              <a:t>) for a discrete distribution, and f(x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sz="3600" dirty="0"/>
              <a:t>) for a continuous distribution</a:t>
            </a:r>
          </a:p>
          <a:p>
            <a:pPr marL="38100" indent="0">
              <a:buNone/>
            </a:pPr>
            <a:r>
              <a:rPr lang="en-US" sz="3600" dirty="0"/>
              <a:t>When the variables 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sz="3600" baseline="-25000" dirty="0"/>
              <a:t> </a:t>
            </a:r>
            <a:r>
              <a:rPr lang="en-US" sz="3600" dirty="0"/>
              <a:t>are independent, L(x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sz="3600" dirty="0"/>
              <a:t>) is obtained by multiplying the marginal </a:t>
            </a:r>
            <a:r>
              <a:rPr lang="en-US" sz="3600" dirty="0" err="1"/>
              <a:t>pmfs</a:t>
            </a:r>
            <a:r>
              <a:rPr lang="en-US" sz="3600" dirty="0"/>
              <a:t> or pdfs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61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Likelihood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795518"/>
          </a:xfrm>
        </p:spPr>
        <p:txBody>
          <a:bodyPr>
            <a:noAutofit/>
          </a:bodyPr>
          <a:lstStyle/>
          <a:p>
            <a:pPr marL="38100" indent="0">
              <a:buNone/>
            </a:pPr>
            <a:r>
              <a:rPr lang="en-US" sz="3600" dirty="0"/>
              <a:t>A simple example: You learned that a coin is biased and the probability for one side is 0.6, though you don’t know which side, so there are two hypotheses: Ber(0.6) and Ber(0.4)</a:t>
            </a:r>
          </a:p>
          <a:p>
            <a:pPr marL="38100" indent="0">
              <a:buNone/>
            </a:pPr>
            <a:r>
              <a:rPr lang="en-US" sz="3600" dirty="0"/>
              <a:t>You tossed three times and got dataset D: 0 1 0</a:t>
            </a:r>
          </a:p>
          <a:p>
            <a:pPr marL="38100" indent="0">
              <a:buNone/>
            </a:pPr>
            <a:r>
              <a:rPr lang="en-US" sz="3600" dirty="0"/>
              <a:t>If it is Ber(0.6), L(D) = 0.4 * 0.6 * 0.4</a:t>
            </a:r>
          </a:p>
          <a:p>
            <a:pPr marL="38100" indent="0">
              <a:buNone/>
            </a:pPr>
            <a:r>
              <a:rPr lang="en-US" sz="3600" dirty="0"/>
              <a:t>If it is Ber(0.4), L(D) = 0.6 * 0.4 * 0.6</a:t>
            </a:r>
          </a:p>
          <a:p>
            <a:pPr marL="38100" indent="0">
              <a:buNone/>
            </a:pPr>
            <a:r>
              <a:rPr lang="en-US" sz="3600" dirty="0"/>
              <a:t>The so Ber(0.4) explains D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508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414518"/>
          </a:xfrm>
        </p:spPr>
        <p:txBody>
          <a:bodyPr>
            <a:noAutofit/>
          </a:bodyPr>
          <a:lstStyle/>
          <a:p>
            <a:pPr marL="38100" indent="0">
              <a:buNone/>
            </a:pPr>
            <a:r>
              <a:rPr lang="en-US" sz="3600" dirty="0"/>
              <a:t>Maximum likelihood estimator is the parameter value that maximizes the </a:t>
            </a:r>
            <a:r>
              <a:rPr lang="en-US" sz="3600" b="1" dirty="0"/>
              <a:t>likelihood</a:t>
            </a:r>
            <a:r>
              <a:rPr lang="en-US" sz="3600" dirty="0"/>
              <a:t> </a:t>
            </a:r>
            <a:r>
              <a:rPr lang="en-US" altLang="en-US" sz="3600" dirty="0">
                <a:solidFill>
                  <a:srgbClr val="000000"/>
                </a:solidFill>
              </a:rPr>
              <a:t>L(θ) </a:t>
            </a:r>
            <a:r>
              <a:rPr lang="en-US" sz="3600" dirty="0"/>
              <a:t>of the observed sample, 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endParaRPr lang="en-US" sz="3600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600" dirty="0"/>
              <a:t>When the observations are independent of each other, </a:t>
            </a:r>
            <a:r>
              <a:rPr lang="en-US" altLang="en-US" sz="3600" dirty="0">
                <a:solidFill>
                  <a:srgbClr val="000000"/>
                </a:solidFill>
              </a:rPr>
              <a:t>L(θ) = </a:t>
            </a:r>
            <a:endParaRPr lang="en-US" sz="3600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	</a:t>
            </a:r>
            <a:r>
              <a:rPr lang="en-US" altLang="en-US" sz="3600" dirty="0" err="1">
                <a:solidFill>
                  <a:srgbClr val="000000"/>
                </a:solidFill>
              </a:rPr>
              <a:t>p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θ</a:t>
            </a:r>
            <a:r>
              <a:rPr lang="en-US" altLang="en-US" sz="3600" dirty="0">
                <a:solidFill>
                  <a:srgbClr val="000000"/>
                </a:solidFill>
              </a:rPr>
              <a:t>(x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1</a:t>
            </a:r>
            <a:r>
              <a:rPr lang="en-US" altLang="en-US" sz="3600" dirty="0">
                <a:solidFill>
                  <a:srgbClr val="000000"/>
                </a:solidFill>
              </a:rPr>
              <a:t>)*...*</a:t>
            </a:r>
            <a:r>
              <a:rPr lang="en-US" altLang="en-US" sz="3600" dirty="0" err="1">
                <a:solidFill>
                  <a:srgbClr val="000000"/>
                </a:solidFill>
              </a:rPr>
              <a:t>p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θ</a:t>
            </a:r>
            <a:r>
              <a:rPr lang="en-US" altLang="en-US" sz="3600" dirty="0">
                <a:solidFill>
                  <a:srgbClr val="000000"/>
                </a:solidFill>
              </a:rPr>
              <a:t>(</a:t>
            </a:r>
            <a:r>
              <a:rPr lang="en-US" altLang="en-US" sz="3600" dirty="0" err="1">
                <a:solidFill>
                  <a:srgbClr val="000000"/>
                </a:solidFill>
              </a:rPr>
              <a:t>x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3600" dirty="0">
                <a:solidFill>
                  <a:srgbClr val="000000"/>
                </a:solidFill>
              </a:rPr>
              <a:t>)   for a discrete variable</a:t>
            </a:r>
          </a:p>
          <a:p>
            <a:pPr marL="203198" lvl="1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	</a:t>
            </a:r>
            <a:r>
              <a:rPr lang="en-US" altLang="en-US" sz="3600" dirty="0" err="1">
                <a:solidFill>
                  <a:srgbClr val="000000"/>
                </a:solidFill>
              </a:rPr>
              <a:t>f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θ</a:t>
            </a:r>
            <a:r>
              <a:rPr lang="en-US" altLang="en-US" sz="3600" dirty="0">
                <a:solidFill>
                  <a:srgbClr val="000000"/>
                </a:solidFill>
              </a:rPr>
              <a:t>(x</a:t>
            </a:r>
            <a:r>
              <a:rPr lang="en-US" altLang="en-US" sz="3600" baseline="-25000" dirty="0">
                <a:solidFill>
                  <a:srgbClr val="000000"/>
                </a:solidFill>
              </a:rPr>
              <a:t>1</a:t>
            </a:r>
            <a:r>
              <a:rPr lang="en-US" altLang="en-US" sz="3600" dirty="0">
                <a:solidFill>
                  <a:srgbClr val="000000"/>
                </a:solidFill>
              </a:rPr>
              <a:t>)*...*</a:t>
            </a:r>
            <a:r>
              <a:rPr lang="en-US" altLang="en-US" sz="3600" dirty="0" err="1">
                <a:solidFill>
                  <a:srgbClr val="000000"/>
                </a:solidFill>
              </a:rPr>
              <a:t>f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θ</a:t>
            </a:r>
            <a:r>
              <a:rPr lang="en-US" altLang="en-US" sz="3600" dirty="0">
                <a:solidFill>
                  <a:srgbClr val="000000"/>
                </a:solidFill>
              </a:rPr>
              <a:t>(</a:t>
            </a:r>
            <a:r>
              <a:rPr lang="en-US" altLang="en-US" sz="3600" dirty="0" err="1">
                <a:solidFill>
                  <a:srgbClr val="000000"/>
                </a:solidFill>
              </a:rPr>
              <a:t>x</a:t>
            </a:r>
            <a:r>
              <a:rPr lang="en-US" altLang="en-US" sz="3600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3600" dirty="0">
                <a:solidFill>
                  <a:srgbClr val="000000"/>
                </a:solidFill>
              </a:rPr>
              <a:t>)     for a continuous variable</a:t>
            </a:r>
          </a:p>
          <a:p>
            <a:pPr marL="203198" lvl="1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Which is a function with θ as variable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048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maximum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514600"/>
            <a:ext cx="8402638" cy="4648200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We only consider two types of L(θ):</a:t>
            </a:r>
          </a:p>
          <a:p>
            <a:pPr marL="742950" indent="-742950">
              <a:lnSpc>
                <a:spcPct val="95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3600" dirty="0"/>
              <a:t>If the function always increases or decreases, the maximum value is at the boundary, i.e., the min or max of θ</a:t>
            </a:r>
          </a:p>
          <a:p>
            <a:pPr marL="742950" indent="-742950">
              <a:lnSpc>
                <a:spcPct val="95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3600" dirty="0"/>
              <a:t>If the function first increases then decreases, the maximum value is at where its derivative L’(θ) is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452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Type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566918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To estimate the θ in U(0, θ) given positive data </a:t>
            </a:r>
            <a:r>
              <a:rPr lang="en-US" sz="3600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altLang="en-US" sz="3600" dirty="0"/>
              <a:t>, e.g., </a:t>
            </a:r>
            <a:r>
              <a:rPr lang="en-US" altLang="en-US" sz="3600" dirty="0">
                <a:solidFill>
                  <a:srgbClr val="00B050"/>
                </a:solidFill>
              </a:rPr>
              <a:t>20, 35, 41, 29, 8, 30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L(θ) is 1/</a:t>
            </a:r>
            <a:r>
              <a:rPr lang="en-US" altLang="en-US" sz="3600" dirty="0" err="1"/>
              <a:t>θ</a:t>
            </a:r>
            <a:r>
              <a:rPr lang="en-US" altLang="en-US" sz="3600" baseline="30000" dirty="0" err="1"/>
              <a:t>n</a:t>
            </a:r>
            <a:r>
              <a:rPr lang="en-US" altLang="en-US" sz="3600" dirty="0"/>
              <a:t> when θ ≥ max(</a:t>
            </a:r>
            <a:r>
              <a:rPr lang="en-US" sz="3600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altLang="en-US" sz="3600" dirty="0"/>
              <a:t>), otherwise 0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Since L(θ) is a decreasing function when             θ ≥ max(</a:t>
            </a:r>
            <a:r>
              <a:rPr lang="en-US" sz="3600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altLang="en-US" sz="3600" dirty="0"/>
              <a:t>), the best estimator is </a:t>
            </a:r>
            <a:r>
              <a:rPr lang="en-US" altLang="en-US" sz="3600" dirty="0">
                <a:solidFill>
                  <a:srgbClr val="00B050"/>
                </a:solidFill>
              </a:rPr>
              <a:t>41</a:t>
            </a:r>
            <a:endParaRPr lang="en-US" altLang="en-US" sz="3600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Similarly, if </a:t>
            </a:r>
            <a:r>
              <a:rPr lang="en-US" sz="3600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altLang="en-US" sz="3600" dirty="0"/>
              <a:t> are generated by U(a, b), the maximum likelihood estimate is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	a = min(</a:t>
            </a:r>
            <a:r>
              <a:rPr lang="en-US" sz="3600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altLang="en-US" sz="3600" dirty="0"/>
              <a:t>), b = max(</a:t>
            </a:r>
            <a:r>
              <a:rPr lang="en-US" sz="3600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/>
              <a:t>x</a:t>
            </a:r>
            <a:r>
              <a:rPr lang="en-US" sz="3600" baseline="-25000" dirty="0" err="1"/>
              <a:t>n</a:t>
            </a:r>
            <a:r>
              <a:rPr lang="en-US" altLang="en-US" sz="3600" dirty="0"/>
              <a:t>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sz="3600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084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Type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795518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If the distribution is Ber(p), and m of the n sample values are 1, e.g., </a:t>
            </a:r>
            <a:r>
              <a:rPr lang="en-US" altLang="en-US" sz="3600" dirty="0">
                <a:solidFill>
                  <a:srgbClr val="00B050"/>
                </a:solidFill>
              </a:rPr>
              <a:t>0, 1, 1, 1, 0, n=5, m=3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L(p) = p</a:t>
            </a:r>
            <a:r>
              <a:rPr lang="en-US" altLang="en-US" sz="3600" baseline="30000" dirty="0"/>
              <a:t>m</a:t>
            </a:r>
            <a:r>
              <a:rPr lang="en-US" altLang="en-US" sz="3600" dirty="0"/>
              <a:t>(1 – p)</a:t>
            </a:r>
            <a:r>
              <a:rPr lang="en-US" altLang="en-US" sz="3600" baseline="30000" dirty="0"/>
              <a:t>n–m</a:t>
            </a:r>
            <a:r>
              <a:rPr lang="en-US" altLang="en-US" sz="3600" dirty="0"/>
              <a:t> 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L’(p) = </a:t>
            </a:r>
            <a:r>
              <a:rPr lang="en-US" altLang="en-US" sz="3600" dirty="0" err="1"/>
              <a:t>mp</a:t>
            </a:r>
            <a:r>
              <a:rPr lang="en-US" altLang="en-US" sz="3600" baseline="30000" dirty="0" err="1"/>
              <a:t>m</a:t>
            </a:r>
            <a:r>
              <a:rPr lang="en-US" altLang="en-US" sz="3600" baseline="30000" dirty="0"/>
              <a:t>–1</a:t>
            </a:r>
            <a:r>
              <a:rPr lang="en-US" altLang="en-US" sz="3600" dirty="0"/>
              <a:t>(1 – p)</a:t>
            </a:r>
            <a:r>
              <a:rPr lang="en-US" altLang="en-US" sz="3600" baseline="30000" dirty="0"/>
              <a:t>n–m</a:t>
            </a:r>
            <a:r>
              <a:rPr lang="en-US" altLang="en-US" sz="3600" dirty="0"/>
              <a:t> – p</a:t>
            </a:r>
            <a:r>
              <a:rPr lang="en-US" altLang="en-US" sz="3600" baseline="30000" dirty="0"/>
              <a:t>m</a:t>
            </a:r>
            <a:r>
              <a:rPr lang="en-US" altLang="en-US" sz="3600" dirty="0"/>
              <a:t>(n – m)(1 – p)</a:t>
            </a:r>
            <a:r>
              <a:rPr lang="en-US" altLang="en-US" sz="3600" baseline="30000" dirty="0"/>
              <a:t>n–m–1</a:t>
            </a:r>
            <a:endParaRPr lang="en-US" altLang="en-US" sz="3600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         = (m – np)p</a:t>
            </a:r>
            <a:r>
              <a:rPr lang="en-US" altLang="en-US" sz="3600" baseline="30000" dirty="0"/>
              <a:t>m–1</a:t>
            </a:r>
            <a:r>
              <a:rPr lang="en-US" altLang="en-US" sz="3600" dirty="0"/>
              <a:t>(1 – p)</a:t>
            </a:r>
            <a:r>
              <a:rPr lang="en-US" altLang="en-US" sz="3600" baseline="30000" dirty="0"/>
              <a:t>n–m–1</a:t>
            </a:r>
            <a:endParaRPr lang="en-US" altLang="en-US" sz="3600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L’(p) is 0 when p = m/n, which also covers the situation where p is 0 or 1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So the sample mean is a maximum likelihood estimator of p in </a:t>
            </a:r>
            <a:r>
              <a:rPr lang="en-US" altLang="en-US" sz="3600" dirty="0" err="1"/>
              <a:t>Ber</a:t>
            </a:r>
            <a:r>
              <a:rPr lang="en-US" altLang="en-US" sz="3600" dirty="0"/>
              <a:t>(p)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sz="3600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824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incomplete </a:t>
            </a:r>
            <a:r>
              <a:rPr lang="en-US" dirty="0" err="1"/>
              <a:t>pmf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3562" y="2214882"/>
                <a:ext cx="9240838" cy="4795518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r>
                  <a:rPr lang="en-US" altLang="en-US" sz="3600" dirty="0"/>
                  <a:t>Estimate p(5) and p(6) from the given dataset</a:t>
                </a:r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endParaRPr lang="en-US" altLang="en-US" sz="3600" dirty="0"/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endParaRPr lang="en-US" altLang="en-US" sz="3600" dirty="0"/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endParaRPr lang="en-US" altLang="en-US" sz="3600" dirty="0"/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endParaRPr lang="en-US" altLang="en-US" sz="3600" dirty="0"/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r>
                  <a:rPr lang="en-US" altLang="en-US" sz="3200" dirty="0"/>
                  <a:t>Let p(5) = θ, then p(6) = 1 – (0.6 + θ) = </a:t>
                </a:r>
                <a:r>
                  <a:rPr lang="en-US" sz="3200" dirty="0"/>
                  <a:t>0.4 </a:t>
                </a:r>
                <a:r>
                  <a:rPr lang="en-US" altLang="en-US" sz="3200" dirty="0"/>
                  <a:t>– θ</a:t>
                </a:r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r>
                  <a:rPr lang="en-US" altLang="en-US" sz="3200" dirty="0"/>
                  <a:t>L(θ) = </a:t>
                </a:r>
                <a:r>
                  <a:rPr lang="en-US" sz="3200" dirty="0"/>
                  <a:t>0.1</a:t>
                </a:r>
                <a:r>
                  <a:rPr lang="en-US" altLang="en-US" sz="3200" baseline="30000" dirty="0"/>
                  <a:t>12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200" dirty="0"/>
                  <a:t> 0.1</a:t>
                </a:r>
                <a:r>
                  <a:rPr lang="en-US" altLang="en-US" sz="3200" baseline="30000" dirty="0"/>
                  <a:t>10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200" dirty="0"/>
                  <a:t> 0.2</a:t>
                </a:r>
                <a:r>
                  <a:rPr lang="en-US" altLang="en-US" sz="3200" baseline="30000" dirty="0"/>
                  <a:t>19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200" dirty="0"/>
                  <a:t> 0.2</a:t>
                </a:r>
                <a:r>
                  <a:rPr lang="en-US" altLang="en-US" sz="3200" baseline="30000" dirty="0"/>
                  <a:t>23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3200" dirty="0"/>
                  <a:t>θ</a:t>
                </a:r>
                <a:r>
                  <a:rPr lang="en-US" altLang="en-US" sz="3200" baseline="30000" dirty="0"/>
                  <a:t>9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200" dirty="0"/>
                  <a:t>(0.4</a:t>
                </a:r>
                <a:r>
                  <a:rPr lang="en-US" altLang="en-US" sz="3200" dirty="0"/>
                  <a:t>–θ)</a:t>
                </a:r>
                <a:r>
                  <a:rPr lang="en-US" altLang="en-US" sz="3200" baseline="30000" dirty="0"/>
                  <a:t>27</a:t>
                </a:r>
                <a:endParaRPr lang="en-US" sz="3200" dirty="0"/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r>
                  <a:rPr lang="en-US" altLang="en-US" sz="3200" dirty="0"/>
                  <a:t>L’(θ) = </a:t>
                </a:r>
                <a:r>
                  <a:rPr lang="en-US" sz="3200" dirty="0"/>
                  <a:t>C[9</a:t>
                </a:r>
                <a:r>
                  <a:rPr lang="en-US" altLang="en-US" sz="3200" dirty="0"/>
                  <a:t>θ</a:t>
                </a:r>
                <a:r>
                  <a:rPr lang="en-US" altLang="en-US" sz="3200" baseline="30000" dirty="0"/>
                  <a:t>8</a:t>
                </a:r>
                <a14:m>
                  <m:oMath xmlns:m="http://schemas.openxmlformats.org/officeDocument/2006/math">
                    <m:r>
                      <a:rPr lang="en-US" altLang="en-US" sz="3200" i="1" baseline="3000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(0.4</a:t>
                </a:r>
                <a:r>
                  <a:rPr lang="en-US" altLang="en-US" sz="3200" dirty="0"/>
                  <a:t>–θ)</a:t>
                </a:r>
                <a:r>
                  <a:rPr lang="en-US" altLang="en-US" sz="3200" baseline="30000" dirty="0"/>
                  <a:t>27</a:t>
                </a:r>
                <a:r>
                  <a:rPr lang="en-US" altLang="en-US" sz="3200" dirty="0"/>
                  <a:t> – 27θ</a:t>
                </a:r>
                <a:r>
                  <a:rPr lang="en-US" altLang="en-US" sz="3200" baseline="30000" dirty="0"/>
                  <a:t>9</a:t>
                </a:r>
                <a14:m>
                  <m:oMath xmlns:m="http://schemas.openxmlformats.org/officeDocument/2006/math">
                    <m:r>
                      <a:rPr lang="en-US" altLang="en-US" sz="3200" i="1" baseline="3000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(0.4</a:t>
                </a:r>
                <a:r>
                  <a:rPr lang="en-US" altLang="en-US" sz="3200" dirty="0"/>
                  <a:t>–θ)</a:t>
                </a:r>
                <a:r>
                  <a:rPr lang="en-US" altLang="en-US" sz="3200" baseline="30000" dirty="0"/>
                  <a:t>26</a:t>
                </a:r>
                <a:r>
                  <a:rPr lang="en-US" sz="3200" dirty="0"/>
                  <a:t>] = 0</a:t>
                </a:r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r>
                  <a:rPr lang="en-US" sz="3200" dirty="0"/>
                  <a:t>9</a:t>
                </a:r>
                <a:r>
                  <a:rPr lang="en-US" altLang="en-US" sz="3200" dirty="0"/>
                  <a:t>θ</a:t>
                </a:r>
                <a:r>
                  <a:rPr lang="en-US" altLang="en-US" sz="3200" baseline="30000" dirty="0"/>
                  <a:t>8</a:t>
                </a:r>
                <a14:m>
                  <m:oMath xmlns:m="http://schemas.openxmlformats.org/officeDocument/2006/math">
                    <m:r>
                      <a:rPr lang="en-US" altLang="en-US" sz="3200" i="1" baseline="30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(0.4</a:t>
                </a:r>
                <a:r>
                  <a:rPr lang="en-US" altLang="en-US" sz="3200" dirty="0"/>
                  <a:t>–θ)</a:t>
                </a:r>
                <a:r>
                  <a:rPr lang="en-US" altLang="en-US" sz="3200" baseline="30000" dirty="0"/>
                  <a:t>27</a:t>
                </a:r>
                <a:r>
                  <a:rPr lang="en-US" altLang="en-US" sz="3200" dirty="0"/>
                  <a:t> </a:t>
                </a:r>
                <a:r>
                  <a:rPr lang="en-US" sz="3200" dirty="0"/>
                  <a:t>=</a:t>
                </a:r>
                <a:r>
                  <a:rPr lang="en-US" altLang="en-US" sz="3200" dirty="0"/>
                  <a:t> 27θ</a:t>
                </a:r>
                <a:r>
                  <a:rPr lang="en-US" altLang="en-US" sz="3200" baseline="30000" dirty="0"/>
                  <a:t>9</a:t>
                </a:r>
                <a14:m>
                  <m:oMath xmlns:m="http://schemas.openxmlformats.org/officeDocument/2006/math">
                    <m:r>
                      <a:rPr lang="en-US" altLang="en-US" sz="3200" i="1" baseline="30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(0.4</a:t>
                </a:r>
                <a:r>
                  <a:rPr lang="en-US" altLang="en-US" sz="3200" dirty="0"/>
                  <a:t>–θ)</a:t>
                </a:r>
                <a:r>
                  <a:rPr lang="en-US" altLang="en-US" sz="3200" baseline="30000" dirty="0"/>
                  <a:t>26</a:t>
                </a:r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r>
                      <a:rPr lang="en-US" altLang="en-US" sz="3200" i="1" baseline="30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0.4</a:t>
                </a:r>
                <a:r>
                  <a:rPr lang="en-US" altLang="en-US" sz="3200" dirty="0"/>
                  <a:t>–θ </a:t>
                </a:r>
                <a:r>
                  <a:rPr lang="en-US" sz="3200" dirty="0"/>
                  <a:t>=</a:t>
                </a:r>
                <a:r>
                  <a:rPr lang="en-US" altLang="en-US" sz="3200" dirty="0"/>
                  <a:t> 3θ</a:t>
                </a:r>
                <a:r>
                  <a:rPr lang="en-US" sz="3200" dirty="0"/>
                  <a:t>, </a:t>
                </a:r>
                <a:r>
                  <a:rPr lang="en-US" altLang="en-US" sz="3200" dirty="0"/>
                  <a:t>θ </a:t>
                </a:r>
                <a:r>
                  <a:rPr lang="en-US" sz="3200" dirty="0"/>
                  <a:t>= 0.1</a:t>
                </a:r>
                <a14:m>
                  <m:oMath xmlns:m="http://schemas.openxmlformats.org/officeDocument/2006/math">
                    <m:r>
                      <a:rPr lang="en-US" altLang="en-US" sz="3200" i="1" baseline="30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/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endParaRPr lang="en-US" altLang="en-US" sz="3600" baseline="30000" dirty="0"/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endParaRPr lang="en-US" altLang="en-US" sz="3600" dirty="0"/>
              </a:p>
              <a:p>
                <a:pPr marL="0" indent="0">
                  <a:lnSpc>
                    <a:spcPct val="95000"/>
                  </a:lnSpc>
                  <a:spcBef>
                    <a:spcPct val="0"/>
                  </a:spcBef>
                  <a:buNone/>
                </a:pPr>
                <a:endParaRPr lang="en-US" alt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3562" y="2214882"/>
                <a:ext cx="9240838" cy="4795518"/>
              </a:xfrm>
              <a:blipFill>
                <a:blip r:embed="rId3"/>
                <a:stretch>
                  <a:fillRect l="-1979" t="-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286256"/>
              </p:ext>
            </p:extLst>
          </p:nvPr>
        </p:nvGraphicFramePr>
        <p:xfrm>
          <a:off x="660400" y="2786507"/>
          <a:ext cx="8686797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81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of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859838" cy="45669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After determining the family of distribution, the next step is to estimate the parameters</a:t>
            </a:r>
          </a:p>
          <a:p>
            <a:pPr marL="38100" indent="0">
              <a:buNone/>
            </a:pPr>
            <a:r>
              <a:rPr lang="en-US" sz="3600" dirty="0"/>
              <a:t>Example 9.1: The number of defects on each chip is believed to follow </a:t>
            </a:r>
            <a:r>
              <a:rPr lang="en-US" sz="3600" dirty="0" err="1"/>
              <a:t>Pois</a:t>
            </a:r>
            <a:r>
              <a:rPr lang="en-US" sz="3600" dirty="0"/>
              <a:t>(λ)</a:t>
            </a:r>
          </a:p>
          <a:p>
            <a:pPr marL="38100" indent="0">
              <a:buNone/>
            </a:pPr>
            <a:r>
              <a:rPr lang="en-US" sz="3600" dirty="0"/>
              <a:t>Since λ = E(X) is the expectation of a Poisson variable, it can be estimated with a sample mean X-bar </a:t>
            </a:r>
          </a:p>
          <a:p>
            <a:pPr marL="38100" indent="0">
              <a:buNone/>
            </a:pPr>
            <a:r>
              <a:rPr lang="en-US" sz="3600" dirty="0"/>
              <a:t>This correspondence can be extended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383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Log-likelihood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795518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>
                <a:hlinkClick r:id="rId3"/>
              </a:rPr>
              <a:t>Log function</a:t>
            </a:r>
            <a:r>
              <a:rPr lang="en-US" altLang="en-US" sz="3600" dirty="0"/>
              <a:t> turns multiplication into addition, and power into multiplication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E.g. ln(f × g) = ln(f) + ln(g)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        ln(f</a:t>
            </a:r>
            <a:r>
              <a:rPr lang="en-US" altLang="en-US" sz="3600" baseline="30000" dirty="0"/>
              <a:t> g</a:t>
            </a:r>
            <a:r>
              <a:rPr lang="en-US" altLang="en-US" sz="3600" dirty="0"/>
              <a:t>) = g × ln(f)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Log-likelihood function and likelihood function reach maximum at the same value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Therefore, ln(L(θ)) may be easier for getting maximum likelihood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078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Log-likelihood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795518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E. g., L(p) = p</a:t>
            </a:r>
            <a:r>
              <a:rPr lang="en-US" altLang="en-US" sz="3600" baseline="30000" dirty="0"/>
              <a:t>m</a:t>
            </a:r>
            <a:r>
              <a:rPr lang="en-US" altLang="en-US" sz="3600" dirty="0"/>
              <a:t>(1 – p)</a:t>
            </a:r>
            <a:r>
              <a:rPr lang="en-US" altLang="en-US" sz="3600" baseline="30000" dirty="0"/>
              <a:t>n–m</a:t>
            </a:r>
            <a:r>
              <a:rPr lang="en-US" altLang="en-US" sz="3600" dirty="0"/>
              <a:t> 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ln(L(p)) = m(ln(p)) + (n – m)(ln(1 – p))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[ln(L(p))]’ = m/p – (n – m)/(1 – p)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m/p – (n – m)/(1 – p) = 0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m/p = (n – m)/(1 – p)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m – </a:t>
            </a:r>
            <a:r>
              <a:rPr lang="en-US" altLang="en-US" sz="3600" dirty="0" err="1"/>
              <a:t>mp</a:t>
            </a:r>
            <a:r>
              <a:rPr lang="en-US" altLang="en-US" sz="3600" dirty="0"/>
              <a:t> = np – </a:t>
            </a:r>
            <a:r>
              <a:rPr lang="en-US" altLang="en-US" sz="3600" dirty="0" err="1"/>
              <a:t>mp</a:t>
            </a:r>
            <a:r>
              <a:rPr lang="en-US" altLang="en-US" sz="3600" dirty="0"/>
              <a:t>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p = m/n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621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Competing estimators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795518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A parameter may have multiple estimators derived using different methods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sz="3600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en-US" sz="3600" dirty="0"/>
              <a:t>For example, variance (also known as μ’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, the 2</a:t>
            </a:r>
            <a:r>
              <a:rPr lang="en-US" altLang="en-US" sz="3600" baseline="30000" dirty="0"/>
              <a:t>nd</a:t>
            </a:r>
            <a:r>
              <a:rPr lang="en-US" altLang="en-US" sz="3600" dirty="0"/>
              <a:t> population central moment) has an unbiased estimator s</a:t>
            </a:r>
            <a:r>
              <a:rPr lang="en-US" altLang="en-US" sz="3600" baseline="30000" dirty="0"/>
              <a:t>2</a:t>
            </a:r>
            <a:r>
              <a:rPr lang="en-US" altLang="en-US" sz="3600" dirty="0"/>
              <a:t> (sample variance), as well as a maximum likelihood estimator m’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(the 2</a:t>
            </a:r>
            <a:r>
              <a:rPr lang="en-US" altLang="en-US" sz="3600" baseline="30000" dirty="0"/>
              <a:t>nd</a:t>
            </a:r>
            <a:r>
              <a:rPr lang="en-US" altLang="en-US" sz="3600" dirty="0"/>
              <a:t> sample central moment), and they are different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40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estimators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2209800"/>
            <a:ext cx="8961438" cy="1676400"/>
          </a:xfrm>
        </p:spPr>
        <p:txBody>
          <a:bodyPr>
            <a:noAutofit/>
          </a:bodyPr>
          <a:lstStyle/>
          <a:p>
            <a:pPr marL="38100" indent="0">
              <a:buNone/>
            </a:pPr>
            <a:r>
              <a:rPr lang="en-US" sz="3600" dirty="0"/>
              <a:t>For an estimator T for parameter θ, its </a:t>
            </a:r>
            <a:r>
              <a:rPr lang="en-US" sz="3600" b="1" dirty="0"/>
              <a:t>standard error</a:t>
            </a:r>
            <a:r>
              <a:rPr lang="en-US" sz="3600" dirty="0"/>
              <a:t> is Std(T), which and the </a:t>
            </a:r>
            <a:r>
              <a:rPr lang="en-US" sz="3600" b="1" dirty="0"/>
              <a:t>bias</a:t>
            </a:r>
            <a:r>
              <a:rPr lang="en-US" sz="3600" dirty="0"/>
              <a:t> of T indicate the quality of an estimator</a:t>
            </a:r>
            <a:endParaRPr lang="en-US" sz="36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37" y="4052242"/>
            <a:ext cx="8993571" cy="270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49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squared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7193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When both the bias and variance of estimators are known, usually people prefer the estimator with the smallest </a:t>
            </a:r>
            <a:r>
              <a:rPr lang="en-US" sz="3600" b="1" dirty="0"/>
              <a:t>mean squared error </a:t>
            </a:r>
            <a:r>
              <a:rPr lang="en-US" sz="3600" dirty="0"/>
              <a:t>(MSE)</a:t>
            </a:r>
          </a:p>
          <a:p>
            <a:pPr marL="38100" indent="0">
              <a:buNone/>
            </a:pPr>
            <a:r>
              <a:rPr lang="en-US" sz="3600" dirty="0"/>
              <a:t>For estimator T of parameter </a:t>
            </a:r>
            <a:r>
              <a:rPr lang="el-GR" sz="3600" dirty="0"/>
              <a:t>θ</a:t>
            </a:r>
            <a:r>
              <a:rPr lang="en-US" sz="3600" dirty="0"/>
              <a:t>,</a:t>
            </a:r>
          </a:p>
          <a:p>
            <a:pPr marL="38100" indent="0">
              <a:buNone/>
            </a:pPr>
            <a:r>
              <a:rPr lang="en-US" sz="3600" dirty="0"/>
              <a:t>MSE(T) = E[(T − </a:t>
            </a:r>
            <a:r>
              <a:rPr lang="el-GR" sz="3600" dirty="0"/>
              <a:t>θ)</a:t>
            </a:r>
            <a:r>
              <a:rPr lang="el-GR" sz="3600" baseline="30000" dirty="0"/>
              <a:t>2</a:t>
            </a:r>
            <a:r>
              <a:rPr lang="el-GR" sz="3600" dirty="0"/>
              <a:t>]</a:t>
            </a:r>
            <a:r>
              <a:rPr lang="en-US" sz="3600" dirty="0"/>
              <a:t> = E[T</a:t>
            </a:r>
            <a:r>
              <a:rPr lang="el-GR" sz="3600" baseline="30000" dirty="0"/>
              <a:t>2</a:t>
            </a:r>
            <a:r>
              <a:rPr lang="el-GR" sz="3600" dirty="0"/>
              <a:t>]</a:t>
            </a:r>
            <a:r>
              <a:rPr lang="en-US" sz="3600" dirty="0"/>
              <a:t> −2</a:t>
            </a:r>
            <a:r>
              <a:rPr lang="el-GR" sz="3600" dirty="0"/>
              <a:t>θ</a:t>
            </a:r>
            <a:r>
              <a:rPr lang="en-US" sz="3600" dirty="0"/>
              <a:t>E[T</a:t>
            </a:r>
            <a:r>
              <a:rPr lang="el-GR" sz="3600" dirty="0"/>
              <a:t>]</a:t>
            </a:r>
            <a:r>
              <a:rPr lang="en-US" sz="3600" dirty="0"/>
              <a:t> + </a:t>
            </a:r>
            <a:r>
              <a:rPr lang="el-GR" sz="3600" dirty="0"/>
              <a:t>θ</a:t>
            </a:r>
            <a:r>
              <a:rPr lang="el-GR" sz="3600" baseline="30000" dirty="0"/>
              <a:t>2</a:t>
            </a:r>
            <a:r>
              <a:rPr lang="en-US" sz="3600" dirty="0"/>
              <a:t> </a:t>
            </a:r>
          </a:p>
          <a:p>
            <a:pPr marL="38100" indent="0">
              <a:buNone/>
            </a:pPr>
            <a:r>
              <a:rPr lang="en-US" sz="3600" dirty="0"/>
              <a:t>              = </a:t>
            </a:r>
            <a:r>
              <a:rPr lang="en-US" sz="3600" dirty="0" err="1"/>
              <a:t>Var</a:t>
            </a:r>
            <a:r>
              <a:rPr lang="en-US" sz="3600" dirty="0"/>
              <a:t>(T) + (E[T] − </a:t>
            </a:r>
            <a:r>
              <a:rPr lang="el-GR" sz="3600" dirty="0"/>
              <a:t>θ)</a:t>
            </a:r>
            <a:r>
              <a:rPr lang="el-GR" sz="3600" baseline="30000" dirty="0"/>
              <a:t>2</a:t>
            </a:r>
            <a:endParaRPr lang="en-US" sz="3600" baseline="30000" dirty="0"/>
          </a:p>
          <a:p>
            <a:pPr marL="38100" indent="0">
              <a:buNone/>
            </a:pPr>
            <a:r>
              <a:rPr lang="en-US" sz="3600" dirty="0"/>
              <a:t> 	     = </a:t>
            </a:r>
            <a:r>
              <a:rPr lang="en-US" sz="3600" dirty="0" err="1"/>
              <a:t>Var</a:t>
            </a:r>
            <a:r>
              <a:rPr lang="en-US" sz="3600" dirty="0"/>
              <a:t>(T) + Bias(T)</a:t>
            </a:r>
            <a:r>
              <a:rPr lang="el-GR" sz="3600" baseline="30000" dirty="0"/>
              <a:t>2</a:t>
            </a:r>
            <a:endParaRPr lang="en-US" sz="3600" baseline="30000" dirty="0"/>
          </a:p>
          <a:p>
            <a:pPr marL="38100" indent="0">
              <a:buNone/>
            </a:pPr>
            <a:r>
              <a:rPr lang="en-US" sz="3600" dirty="0"/>
              <a:t>MSE summarizes variance and bias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64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8717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Let T</a:t>
            </a:r>
            <a:r>
              <a:rPr lang="en-US" sz="3600" baseline="-25000" dirty="0"/>
              <a:t>1</a:t>
            </a:r>
            <a:r>
              <a:rPr lang="en-US" sz="3600" dirty="0"/>
              <a:t> and T</a:t>
            </a:r>
            <a:r>
              <a:rPr lang="en-US" sz="3600" baseline="-25000" dirty="0"/>
              <a:t>2</a:t>
            </a:r>
            <a:r>
              <a:rPr lang="en-US" sz="3600" dirty="0"/>
              <a:t> be two unbiased estimators for the same parameter </a:t>
            </a:r>
            <a:r>
              <a:rPr lang="el-GR" sz="3600" dirty="0"/>
              <a:t>θ</a:t>
            </a:r>
            <a:r>
              <a:rPr lang="en-US" sz="3600" dirty="0"/>
              <a:t> based on a sample of size n,  and it is known that</a:t>
            </a:r>
          </a:p>
          <a:p>
            <a:pPr marL="38100" indent="0">
              <a:buNone/>
            </a:pPr>
            <a:r>
              <a:rPr lang="en-US" sz="3600" dirty="0" err="1"/>
              <a:t>Var</a:t>
            </a:r>
            <a:r>
              <a:rPr lang="en-US" sz="3600" dirty="0"/>
              <a:t>(T</a:t>
            </a:r>
            <a:r>
              <a:rPr lang="en-US" sz="3600" baseline="-25000" dirty="0"/>
              <a:t>1</a:t>
            </a:r>
            <a:r>
              <a:rPr lang="en-US" sz="3600" dirty="0"/>
              <a:t>) = (</a:t>
            </a:r>
            <a:r>
              <a:rPr lang="el-GR" sz="3600" dirty="0"/>
              <a:t>θ</a:t>
            </a:r>
            <a:r>
              <a:rPr lang="en-US" sz="3600" dirty="0"/>
              <a:t> + 1)(</a:t>
            </a:r>
            <a:r>
              <a:rPr lang="el-GR" sz="3600" dirty="0"/>
              <a:t>θ</a:t>
            </a:r>
            <a:r>
              <a:rPr lang="en-US" sz="3600" dirty="0"/>
              <a:t> − n) / (3n)</a:t>
            </a:r>
          </a:p>
          <a:p>
            <a:pPr marL="38100" indent="0">
              <a:buNone/>
            </a:pPr>
            <a:r>
              <a:rPr lang="en-US" sz="3600" dirty="0" err="1"/>
              <a:t>Var</a:t>
            </a:r>
            <a:r>
              <a:rPr lang="en-US" sz="3600" dirty="0"/>
              <a:t>(T</a:t>
            </a:r>
            <a:r>
              <a:rPr lang="en-US" sz="3600" baseline="-25000" dirty="0"/>
              <a:t>2</a:t>
            </a:r>
            <a:r>
              <a:rPr lang="en-US" sz="3600" dirty="0"/>
              <a:t>) = (</a:t>
            </a:r>
            <a:r>
              <a:rPr lang="el-GR" sz="3600" dirty="0"/>
              <a:t>θ</a:t>
            </a:r>
            <a:r>
              <a:rPr lang="en-US" sz="3600" dirty="0"/>
              <a:t> + 1)(</a:t>
            </a:r>
            <a:r>
              <a:rPr lang="el-GR" sz="3600" dirty="0"/>
              <a:t>θ</a:t>
            </a:r>
            <a:r>
              <a:rPr lang="en-US" sz="3600" dirty="0"/>
              <a:t> − n) / [(n + 2)n]</a:t>
            </a:r>
          </a:p>
          <a:p>
            <a:pPr marL="38100" indent="0">
              <a:buNone/>
            </a:pPr>
            <a:r>
              <a:rPr lang="en-US" sz="3600" dirty="0"/>
              <a:t>Since n + 2 &gt; 3 when n &gt; 1, MSE(T</a:t>
            </a:r>
            <a:r>
              <a:rPr lang="en-US" sz="3600" baseline="-25000" dirty="0"/>
              <a:t>1</a:t>
            </a:r>
            <a:r>
              <a:rPr lang="en-US" sz="3600" dirty="0"/>
              <a:t>) &gt; MSE(T</a:t>
            </a:r>
            <a:r>
              <a:rPr lang="en-US" sz="3600" baseline="-25000" dirty="0"/>
              <a:t>2</a:t>
            </a:r>
            <a:r>
              <a:rPr lang="en-US" sz="3600" dirty="0"/>
              <a:t>) , so T</a:t>
            </a:r>
            <a:r>
              <a:rPr lang="en-US" sz="3600" baseline="-25000" dirty="0"/>
              <a:t>2</a:t>
            </a:r>
            <a:r>
              <a:rPr lang="en-US" sz="3600" dirty="0"/>
              <a:t> is a better estimator for all values of </a:t>
            </a:r>
            <a:r>
              <a:rPr lang="el-GR" sz="3600" dirty="0"/>
              <a:t>θ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8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MSE example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47193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Let T</a:t>
            </a:r>
            <a:r>
              <a:rPr lang="en-US" sz="3600" baseline="-25000" dirty="0"/>
              <a:t>1</a:t>
            </a:r>
            <a:r>
              <a:rPr lang="en-US" sz="3600" dirty="0"/>
              <a:t> and T</a:t>
            </a:r>
            <a:r>
              <a:rPr lang="en-US" sz="3600" baseline="-25000" dirty="0"/>
              <a:t>2</a:t>
            </a:r>
            <a:r>
              <a:rPr lang="en-US" sz="3600" dirty="0"/>
              <a:t> be two estimators for the same parameter,  and it is known that</a:t>
            </a:r>
          </a:p>
          <a:p>
            <a:pPr marL="38100" indent="0">
              <a:buNone/>
            </a:pPr>
            <a:r>
              <a:rPr lang="en-US" sz="3600" dirty="0" err="1"/>
              <a:t>Var</a:t>
            </a:r>
            <a:r>
              <a:rPr lang="en-US" sz="3600" dirty="0"/>
              <a:t>(T</a:t>
            </a:r>
            <a:r>
              <a:rPr lang="en-US" sz="3600" baseline="-25000" dirty="0"/>
              <a:t>1</a:t>
            </a:r>
            <a:r>
              <a:rPr lang="en-US" sz="3600" dirty="0"/>
              <a:t>) = 5/n</a:t>
            </a:r>
            <a:r>
              <a:rPr lang="en-US" sz="3600" baseline="30000" dirty="0"/>
              <a:t>2</a:t>
            </a:r>
            <a:r>
              <a:rPr lang="en-US" sz="3600" dirty="0"/>
              <a:t>, Bias(T</a:t>
            </a:r>
            <a:r>
              <a:rPr lang="en-US" sz="3600" baseline="-25000" dirty="0"/>
              <a:t>1</a:t>
            </a:r>
            <a:r>
              <a:rPr lang="en-US" sz="3600" dirty="0"/>
              <a:t>) = -2/n</a:t>
            </a:r>
          </a:p>
          <a:p>
            <a:pPr marL="38100" indent="0">
              <a:buNone/>
            </a:pPr>
            <a:r>
              <a:rPr lang="en-US" sz="3600" dirty="0" err="1"/>
              <a:t>Var</a:t>
            </a:r>
            <a:r>
              <a:rPr lang="en-US" sz="3600" dirty="0"/>
              <a:t>(T</a:t>
            </a:r>
            <a:r>
              <a:rPr lang="en-US" sz="3600" baseline="-25000" dirty="0"/>
              <a:t>2</a:t>
            </a:r>
            <a:r>
              <a:rPr lang="en-US" sz="3600" dirty="0"/>
              <a:t>) = 1/n</a:t>
            </a:r>
            <a:r>
              <a:rPr lang="en-US" sz="3600" baseline="30000" dirty="0"/>
              <a:t>2</a:t>
            </a:r>
            <a:r>
              <a:rPr lang="en-US" sz="3600" dirty="0"/>
              <a:t>, Bias(T</a:t>
            </a:r>
            <a:r>
              <a:rPr lang="en-US" sz="3600" baseline="-25000" dirty="0"/>
              <a:t>2</a:t>
            </a:r>
            <a:r>
              <a:rPr lang="en-US" sz="3600" dirty="0"/>
              <a:t>) = 3/n</a:t>
            </a:r>
          </a:p>
          <a:p>
            <a:pPr marL="38100" indent="0">
              <a:buNone/>
            </a:pPr>
            <a:r>
              <a:rPr lang="en-US" sz="3600" dirty="0"/>
              <a:t>MSE(T</a:t>
            </a:r>
            <a:r>
              <a:rPr lang="en-US" sz="3600" baseline="-25000" dirty="0"/>
              <a:t>1</a:t>
            </a:r>
            <a:r>
              <a:rPr lang="en-US" sz="3600" dirty="0"/>
              <a:t>) = (5 + 4) / n</a:t>
            </a:r>
            <a:r>
              <a:rPr lang="en-US" sz="3600" baseline="30000" dirty="0"/>
              <a:t>2</a:t>
            </a:r>
            <a:endParaRPr lang="en-US" sz="3600" dirty="0"/>
          </a:p>
          <a:p>
            <a:pPr marL="38100" indent="0">
              <a:buNone/>
            </a:pPr>
            <a:r>
              <a:rPr lang="en-US" sz="3600" dirty="0"/>
              <a:t>MSE(T</a:t>
            </a:r>
            <a:r>
              <a:rPr lang="en-US" sz="3600" baseline="-25000" dirty="0"/>
              <a:t>2</a:t>
            </a:r>
            <a:r>
              <a:rPr lang="en-US" sz="3600" dirty="0"/>
              <a:t>) = (1 + 9) / n</a:t>
            </a:r>
            <a:r>
              <a:rPr lang="en-US" sz="3600" baseline="30000" dirty="0"/>
              <a:t>2</a:t>
            </a:r>
            <a:endParaRPr lang="en-US" sz="3600" dirty="0"/>
          </a:p>
          <a:p>
            <a:pPr marL="38100" indent="0">
              <a:buNone/>
            </a:pPr>
            <a:r>
              <a:rPr lang="en-US" sz="3600" dirty="0"/>
              <a:t>Since MSE(T</a:t>
            </a:r>
            <a:r>
              <a:rPr lang="en-US" sz="3600" baseline="-25000" dirty="0"/>
              <a:t>1</a:t>
            </a:r>
            <a:r>
              <a:rPr lang="en-US" sz="3600" dirty="0"/>
              <a:t>) &lt; MSE(T</a:t>
            </a:r>
            <a:r>
              <a:rPr lang="en-US" sz="3600" baseline="-25000" dirty="0"/>
              <a:t>2</a:t>
            </a:r>
            <a:r>
              <a:rPr lang="en-US" sz="3600" dirty="0"/>
              <a:t>) for all </a:t>
            </a:r>
            <a:r>
              <a:rPr lang="en-US" sz="3600"/>
              <a:t>n values, T</a:t>
            </a:r>
            <a:r>
              <a:rPr lang="en-US" sz="3600" baseline="-25000"/>
              <a:t>1</a:t>
            </a:r>
            <a:r>
              <a:rPr lang="en-US" sz="3600"/>
              <a:t> </a:t>
            </a:r>
            <a:r>
              <a:rPr lang="en-US" sz="3600" dirty="0"/>
              <a:t>is a better estimator for the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97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A256-00C3-41FB-8857-9D6E2ACF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B83AF-9EA0-4C8E-9887-7CEF6198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62" y="2590800"/>
            <a:ext cx="8961438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1. </a:t>
            </a:r>
            <a:r>
              <a:rPr lang="en-US" altLang="zh-CN" sz="3600" dirty="0"/>
              <a:t>The method of moments 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2. The method of maximum likelihood</a:t>
            </a:r>
          </a:p>
          <a:p>
            <a:pPr marL="0" indent="0">
              <a:buNone/>
            </a:pPr>
            <a:r>
              <a:rPr lang="en-US" sz="3600" dirty="0"/>
              <a:t>3. Mean-Squared Error</a:t>
            </a:r>
            <a:endParaRPr lang="en-US" sz="3600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D2870-20D5-495A-82EE-8E1EAE92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76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199" y="2133600"/>
            <a:ext cx="741626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4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moments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7051" y="6096000"/>
            <a:ext cx="8667749" cy="883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01599" indent="-101599" algn="l" defTabSz="1015990" rtl="0" eaLnBrk="1" latinLnBrk="0" hangingPunct="1">
              <a:lnSpc>
                <a:spcPct val="85000"/>
              </a:lnSpc>
              <a:spcBef>
                <a:spcPts val="1444"/>
              </a:spcBef>
              <a:buFont typeface="Arial" pitchFamily="34" charset="0"/>
              <a:buChar char=" "/>
              <a:defRPr sz="2667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4797" indent="-380996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667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9594" indent="-609594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222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391" indent="-914391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19188" indent="-1219188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3332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5554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77776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99998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 indent="0" fontAlgn="auto">
              <a:spcAft>
                <a:spcPts val="0"/>
              </a:spcAft>
              <a:buNone/>
            </a:pPr>
            <a:r>
              <a:rPr lang="en-US" sz="3200" dirty="0"/>
              <a:t>Special cases: </a:t>
            </a:r>
            <a:r>
              <a:rPr lang="el-GR" sz="3200" dirty="0"/>
              <a:t>μ</a:t>
            </a:r>
            <a:r>
              <a:rPr lang="en-US" sz="3200" dirty="0"/>
              <a:t>’</a:t>
            </a:r>
            <a:r>
              <a:rPr lang="en-US" sz="3200" baseline="-25000" dirty="0"/>
              <a:t>2 </a:t>
            </a:r>
            <a:r>
              <a:rPr lang="en-US" sz="3200" dirty="0"/>
              <a:t>= Var(X), and m’</a:t>
            </a:r>
            <a:r>
              <a:rPr lang="en-US" sz="3200" baseline="-25000" dirty="0"/>
              <a:t>2</a:t>
            </a:r>
            <a:r>
              <a:rPr lang="en-US" sz="3200" dirty="0"/>
              <a:t> ≈ s</a:t>
            </a:r>
            <a:r>
              <a:rPr lang="en-US" sz="3200" baseline="30000" dirty="0"/>
              <a:t>2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87" y="1981200"/>
            <a:ext cx="8708149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sample moments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4BB6C3D-10E9-4748-A3E7-170B0556A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120272"/>
              </p:ext>
            </p:extLst>
          </p:nvPr>
        </p:nvGraphicFramePr>
        <p:xfrm>
          <a:off x="673891" y="3562038"/>
          <a:ext cx="8749508" cy="3067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3728">
                  <a:extLst>
                    <a:ext uri="{9D8B030D-6E8A-4147-A177-3AD203B41FA5}">
                      <a16:colId xmlns:a16="http://schemas.microsoft.com/office/drawing/2014/main" val="838646077"/>
                    </a:ext>
                  </a:extLst>
                </a:gridCol>
                <a:gridCol w="547648">
                  <a:extLst>
                    <a:ext uri="{9D8B030D-6E8A-4147-A177-3AD203B41FA5}">
                      <a16:colId xmlns:a16="http://schemas.microsoft.com/office/drawing/2014/main" val="248052307"/>
                    </a:ext>
                  </a:extLst>
                </a:gridCol>
                <a:gridCol w="542006">
                  <a:extLst>
                    <a:ext uri="{9D8B030D-6E8A-4147-A177-3AD203B41FA5}">
                      <a16:colId xmlns:a16="http://schemas.microsoft.com/office/drawing/2014/main" val="179315490"/>
                    </a:ext>
                  </a:extLst>
                </a:gridCol>
                <a:gridCol w="464576">
                  <a:extLst>
                    <a:ext uri="{9D8B030D-6E8A-4147-A177-3AD203B41FA5}">
                      <a16:colId xmlns:a16="http://schemas.microsoft.com/office/drawing/2014/main" val="1545742059"/>
                    </a:ext>
                  </a:extLst>
                </a:gridCol>
                <a:gridCol w="485395">
                  <a:extLst>
                    <a:ext uri="{9D8B030D-6E8A-4147-A177-3AD203B41FA5}">
                      <a16:colId xmlns:a16="http://schemas.microsoft.com/office/drawing/2014/main" val="1078388570"/>
                    </a:ext>
                  </a:extLst>
                </a:gridCol>
                <a:gridCol w="521187">
                  <a:extLst>
                    <a:ext uri="{9D8B030D-6E8A-4147-A177-3AD203B41FA5}">
                      <a16:colId xmlns:a16="http://schemas.microsoft.com/office/drawing/2014/main" val="692161796"/>
                    </a:ext>
                  </a:extLst>
                </a:gridCol>
                <a:gridCol w="613792">
                  <a:extLst>
                    <a:ext uri="{9D8B030D-6E8A-4147-A177-3AD203B41FA5}">
                      <a16:colId xmlns:a16="http://schemas.microsoft.com/office/drawing/2014/main" val="2284282511"/>
                    </a:ext>
                  </a:extLst>
                </a:gridCol>
                <a:gridCol w="547648">
                  <a:extLst>
                    <a:ext uri="{9D8B030D-6E8A-4147-A177-3AD203B41FA5}">
                      <a16:colId xmlns:a16="http://schemas.microsoft.com/office/drawing/2014/main" val="4138709688"/>
                    </a:ext>
                  </a:extLst>
                </a:gridCol>
                <a:gridCol w="619434">
                  <a:extLst>
                    <a:ext uri="{9D8B030D-6E8A-4147-A177-3AD203B41FA5}">
                      <a16:colId xmlns:a16="http://schemas.microsoft.com/office/drawing/2014/main" val="1688526706"/>
                    </a:ext>
                  </a:extLst>
                </a:gridCol>
                <a:gridCol w="619434">
                  <a:extLst>
                    <a:ext uri="{9D8B030D-6E8A-4147-A177-3AD203B41FA5}">
                      <a16:colId xmlns:a16="http://schemas.microsoft.com/office/drawing/2014/main" val="2365246337"/>
                    </a:ext>
                  </a:extLst>
                </a:gridCol>
                <a:gridCol w="542006">
                  <a:extLst>
                    <a:ext uri="{9D8B030D-6E8A-4147-A177-3AD203B41FA5}">
                      <a16:colId xmlns:a16="http://schemas.microsoft.com/office/drawing/2014/main" val="1177532526"/>
                    </a:ext>
                  </a:extLst>
                </a:gridCol>
                <a:gridCol w="691221">
                  <a:extLst>
                    <a:ext uri="{9D8B030D-6E8A-4147-A177-3AD203B41FA5}">
                      <a16:colId xmlns:a16="http://schemas.microsoft.com/office/drawing/2014/main" val="2663383967"/>
                    </a:ext>
                  </a:extLst>
                </a:gridCol>
                <a:gridCol w="1161433">
                  <a:extLst>
                    <a:ext uri="{9D8B030D-6E8A-4147-A177-3AD203B41FA5}">
                      <a16:colId xmlns:a16="http://schemas.microsoft.com/office/drawing/2014/main" val="3002079919"/>
                    </a:ext>
                  </a:extLst>
                </a:gridCol>
              </a:tblGrid>
              <a:tr h="575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DATA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AVG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MOMENT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2954861330"/>
                  </a:ext>
                </a:extLst>
              </a:tr>
              <a:tr h="575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2000" b="1" u="none" strike="noStrike" baseline="-2500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-2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-1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2000" b="1" u="none" strike="noStrike" baseline="-2500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2681652458"/>
                  </a:ext>
                </a:extLst>
              </a:tr>
              <a:tr h="557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r>
                        <a:rPr lang="en-US" sz="2000" b="1" u="none" strike="noStrike" baseline="-25000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en-US" sz="2000" b="1" u="none" strike="noStrike" baseline="3000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3.4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r>
                        <a:rPr lang="en-US" sz="2000" b="1" u="none" strike="noStrike" baseline="-2500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354224469"/>
                  </a:ext>
                </a:extLst>
              </a:tr>
              <a:tr h="5268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X</a:t>
                      </a:r>
                      <a:r>
                        <a:rPr lang="en-US" sz="2000" b="1" u="none" strike="noStrike" baseline="-25000" dirty="0">
                          <a:solidFill>
                            <a:srgbClr val="00B050"/>
                          </a:solidFill>
                          <a:effectLst/>
                        </a:rPr>
                        <a:t>i</a:t>
                      </a:r>
                      <a:r>
                        <a:rPr lang="en-US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 − X-bar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-3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20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m'</a:t>
                      </a:r>
                      <a:r>
                        <a:rPr lang="en-US" sz="2000" b="1" u="none" strike="noStrike" baseline="-250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926711293"/>
                  </a:ext>
                </a:extLst>
              </a:tr>
              <a:tr h="831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(X</a:t>
                      </a:r>
                      <a:r>
                        <a:rPr lang="en-US" sz="2000" b="1" u="none" strike="noStrike" baseline="-25000" dirty="0">
                          <a:solidFill>
                            <a:srgbClr val="00B050"/>
                          </a:solidFill>
                          <a:effectLst/>
                        </a:rPr>
                        <a:t>i</a:t>
                      </a:r>
                      <a:r>
                        <a:rPr lang="en-US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 − X-bar)</a:t>
                      </a:r>
                      <a:r>
                        <a:rPr lang="en-US" sz="2000" b="1" u="none" strike="noStrike" baseline="30000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2.4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m'</a:t>
                      </a:r>
                      <a:r>
                        <a:rPr lang="en-US" sz="2000" b="1" u="none" strike="noStrike" baseline="-25000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3587429035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63EAEA-0A79-452F-AFC3-CCEE74F58D3F}"/>
              </a:ext>
            </a:extLst>
          </p:cNvPr>
          <p:cNvSpPr txBox="1">
            <a:spLocks/>
          </p:cNvSpPr>
          <p:nvPr/>
        </p:nvSpPr>
        <p:spPr>
          <a:xfrm>
            <a:off x="660400" y="2678103"/>
            <a:ext cx="8667749" cy="883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01599" indent="-101599" algn="l" defTabSz="1015990" rtl="0" eaLnBrk="1" latinLnBrk="0" hangingPunct="1">
              <a:lnSpc>
                <a:spcPct val="85000"/>
              </a:lnSpc>
              <a:spcBef>
                <a:spcPts val="1444"/>
              </a:spcBef>
              <a:buFont typeface="Arial" pitchFamily="34" charset="0"/>
              <a:buChar char=" "/>
              <a:defRPr sz="2667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4797" indent="-380996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667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9594" indent="-609594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222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391" indent="-914391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19188" indent="-1219188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3332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5554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77776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999980" indent="-253997" algn="l" defTabSz="1015990" rtl="0" eaLnBrk="1" latinLnBrk="0" hangingPunct="1">
              <a:lnSpc>
                <a:spcPct val="85000"/>
              </a:lnSpc>
              <a:spcBef>
                <a:spcPts val="667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 indent="0" fontAlgn="auto">
              <a:spcAft>
                <a:spcPts val="0"/>
              </a:spcAft>
              <a:buNone/>
            </a:pPr>
            <a:r>
              <a:rPr lang="en-US" sz="3200" dirty="0"/>
              <a:t>Given 10 numbers, find m</a:t>
            </a:r>
            <a:r>
              <a:rPr lang="en-US" sz="3200" baseline="-25000" dirty="0"/>
              <a:t>1</a:t>
            </a:r>
            <a:r>
              <a:rPr lang="en-US" sz="3200" dirty="0"/>
              <a:t>,</a:t>
            </a:r>
            <a:r>
              <a:rPr lang="en-US" sz="3200" baseline="-25000" dirty="0"/>
              <a:t> </a:t>
            </a:r>
            <a:r>
              <a:rPr lang="en-US" sz="3200" dirty="0"/>
              <a:t>m</a:t>
            </a:r>
            <a:r>
              <a:rPr lang="en-US" sz="3200" baseline="-25000" dirty="0"/>
              <a:t>2</a:t>
            </a:r>
            <a:r>
              <a:rPr lang="en-US" sz="3200" dirty="0"/>
              <a:t>,</a:t>
            </a:r>
            <a:r>
              <a:rPr lang="en-US" sz="3200" baseline="-25000" dirty="0"/>
              <a:t> </a:t>
            </a:r>
            <a:r>
              <a:rPr lang="en-US" sz="3200" dirty="0"/>
              <a:t>m’</a:t>
            </a:r>
            <a:r>
              <a:rPr lang="en-US" sz="3200" baseline="-25000" dirty="0"/>
              <a:t>1</a:t>
            </a:r>
            <a:r>
              <a:rPr lang="en-US" sz="3200" dirty="0"/>
              <a:t>,</a:t>
            </a:r>
            <a:r>
              <a:rPr lang="en-US" sz="3200" baseline="-25000" dirty="0"/>
              <a:t> </a:t>
            </a:r>
            <a:r>
              <a:rPr lang="en-US" sz="3200" dirty="0"/>
              <a:t>m’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267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moments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51003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To estimate </a:t>
            </a:r>
            <a:r>
              <a:rPr lang="en-US" sz="3600" i="1" dirty="0"/>
              <a:t>k</a:t>
            </a:r>
            <a:r>
              <a:rPr lang="en-US" sz="3600" dirty="0"/>
              <a:t> parameters, we may equate the first </a:t>
            </a:r>
            <a:r>
              <a:rPr lang="en-US" sz="3600" i="1" dirty="0"/>
              <a:t>k</a:t>
            </a:r>
            <a:r>
              <a:rPr lang="en-US" sz="3600" dirty="0"/>
              <a:t> population and sample moments (or their centralized version), i.e.</a:t>
            </a:r>
          </a:p>
          <a:p>
            <a:pPr marL="38100" indent="0">
              <a:buNone/>
            </a:pPr>
            <a:r>
              <a:rPr lang="en-US" sz="3600" dirty="0"/>
              <a:t>	</a:t>
            </a:r>
            <a:r>
              <a:rPr lang="el-GR" sz="3600" dirty="0"/>
              <a:t>μ</a:t>
            </a:r>
            <a:r>
              <a:rPr lang="en-US" sz="3600" baseline="-25000" dirty="0"/>
              <a:t>1 </a:t>
            </a:r>
            <a:r>
              <a:rPr lang="en-US" sz="3600" dirty="0"/>
              <a:t>= m</a:t>
            </a:r>
            <a:r>
              <a:rPr lang="en-US" sz="3600" baseline="-25000" dirty="0"/>
              <a:t>1</a:t>
            </a:r>
            <a:r>
              <a:rPr lang="en-US" sz="3600" dirty="0"/>
              <a:t> , … …, </a:t>
            </a:r>
            <a:r>
              <a:rPr lang="el-GR" sz="3600" dirty="0"/>
              <a:t>μ</a:t>
            </a:r>
            <a:r>
              <a:rPr lang="en-US" sz="3600" baseline="-25000" dirty="0"/>
              <a:t>k </a:t>
            </a:r>
            <a:r>
              <a:rPr lang="en-US" sz="3600" dirty="0"/>
              <a:t>= </a:t>
            </a:r>
            <a:r>
              <a:rPr lang="en-US" sz="3600" dirty="0" err="1"/>
              <a:t>m</a:t>
            </a:r>
            <a:r>
              <a:rPr lang="en-US" sz="3600" baseline="-25000" dirty="0" err="1"/>
              <a:t>k</a:t>
            </a:r>
            <a:r>
              <a:rPr lang="en-US" sz="3600" baseline="-25000" dirty="0"/>
              <a:t> </a:t>
            </a:r>
            <a:endParaRPr lang="en-US" sz="3600" dirty="0"/>
          </a:p>
          <a:p>
            <a:pPr marL="38100" indent="0">
              <a:buNone/>
            </a:pPr>
            <a:r>
              <a:rPr lang="en-US" sz="3600" dirty="0"/>
              <a:t>where the left-hand sides of these equations decide the parameters, while the right-hand sides can be computed from data</a:t>
            </a:r>
          </a:p>
          <a:p>
            <a:pPr marL="38100" indent="0">
              <a:buNone/>
            </a:pPr>
            <a:r>
              <a:rPr lang="en-US" sz="3600" dirty="0"/>
              <a:t>The method of moments </a:t>
            </a:r>
            <a:r>
              <a:rPr lang="en-US" altLang="zh-CN" sz="3600" dirty="0"/>
              <a:t>finds </a:t>
            </a:r>
            <a:r>
              <a:rPr lang="en-US" sz="3600" dirty="0"/>
              <a:t>estimators by solving the above 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02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moments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2397480"/>
            <a:ext cx="8961438" cy="4308120"/>
          </a:xfrm>
        </p:spPr>
        <p:txBody>
          <a:bodyPr>
            <a:noAutofit/>
          </a:bodyPr>
          <a:lstStyle/>
          <a:p>
            <a:pPr marL="38100" indent="0">
              <a:buNone/>
            </a:pPr>
            <a:r>
              <a:rPr lang="en-US" sz="3600" dirty="0"/>
              <a:t>The CPU time for 30 randomly chosen tasks of a certain type are (in seconds)</a:t>
            </a:r>
          </a:p>
          <a:p>
            <a:pPr marL="3810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     9  15  19  22  24  25  30  34  35  35</a:t>
            </a:r>
          </a:p>
          <a:p>
            <a:pPr marL="3810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   36  36  37  38  42  43  46  48  54  55</a:t>
            </a:r>
          </a:p>
          <a:p>
            <a:pPr marL="3810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   56  56  59  62  69  70  82  82  89 139</a:t>
            </a:r>
          </a:p>
          <a:p>
            <a:pPr marL="3810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If they are the values of a random variable X, what is the model? </a:t>
            </a:r>
            <a:r>
              <a:rPr lang="en-US" sz="3600" baseline="-250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AutoShape 2" descr="http://jigsaw.vitalsource.com/books/9781482214116/content/image/9781482214116_0704.jpg"/>
          <p:cNvSpPr>
            <a:spLocks noChangeAspect="1" noChangeArrowheads="1"/>
          </p:cNvSpPr>
          <p:nvPr/>
        </p:nvSpPr>
        <p:spPr bwMode="auto">
          <a:xfrm>
            <a:off x="63500" y="-136525"/>
            <a:ext cx="31146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4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moments example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214882"/>
            <a:ext cx="8961438" cy="680718"/>
          </a:xfrm>
        </p:spPr>
        <p:txBody>
          <a:bodyPr>
            <a:normAutofit/>
          </a:bodyPr>
          <a:lstStyle/>
          <a:p>
            <a:pPr marL="38100" indent="0">
              <a:buNone/>
            </a:pPr>
            <a:r>
              <a:rPr lang="en-US" sz="3600" dirty="0"/>
              <a:t>The histogram of the data: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88" y="3324474"/>
            <a:ext cx="818991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moments example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2" y="2000343"/>
            <a:ext cx="8961438" cy="590457"/>
          </a:xfrm>
        </p:spPr>
        <p:txBody>
          <a:bodyPr>
            <a:noAutofit/>
          </a:bodyPr>
          <a:lstStyle/>
          <a:p>
            <a:pPr marL="38100" indent="0">
              <a:buNone/>
            </a:pPr>
            <a:r>
              <a:rPr lang="en-US" sz="3600" dirty="0"/>
              <a:t>It does not look like any of the following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F318-8AC3-46DA-92A4-B320876F7F3E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00" y="2819400"/>
            <a:ext cx="73914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5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etropolita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5045</TotalTime>
  <Words>1854</Words>
  <Application>Microsoft Office PowerPoint</Application>
  <PresentationFormat>Custom</PresentationFormat>
  <Paragraphs>257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Metropolitan</vt:lpstr>
      <vt:lpstr>Probability and Statistics for Computer Scientists Third Edition, By Michael Baron  Section 9.1: Parameter estimation  CIS 2033. Computational Probability and Statistics Pei Wang</vt:lpstr>
      <vt:lpstr>Parameters of distributions</vt:lpstr>
      <vt:lpstr>Moments</vt:lpstr>
      <vt:lpstr>Central moments</vt:lpstr>
      <vt:lpstr>Calculating sample moments</vt:lpstr>
      <vt:lpstr>Method of moments</vt:lpstr>
      <vt:lpstr>Method of moments example</vt:lpstr>
      <vt:lpstr>Method of moments example (2)</vt:lpstr>
      <vt:lpstr>Method of moments example (3)</vt:lpstr>
      <vt:lpstr>Method of moments example (4)</vt:lpstr>
      <vt:lpstr>Method of moments example (5)</vt:lpstr>
      <vt:lpstr>Water-pump simulation revisited</vt:lpstr>
      <vt:lpstr>Method of maximum likelihood</vt:lpstr>
      <vt:lpstr>Likelihood</vt:lpstr>
      <vt:lpstr>Maximum likelihood</vt:lpstr>
      <vt:lpstr>Where is the maximum value</vt:lpstr>
      <vt:lpstr>Example of Type 1</vt:lpstr>
      <vt:lpstr>Example of Type 2</vt:lpstr>
      <vt:lpstr>Example of incomplete pmf</vt:lpstr>
      <vt:lpstr>Log-likelihood</vt:lpstr>
      <vt:lpstr>Log-likelihood (2)</vt:lpstr>
      <vt:lpstr>Competing estimators</vt:lpstr>
      <vt:lpstr>Comparing estimators</vt:lpstr>
      <vt:lpstr>Mean squared error</vt:lpstr>
      <vt:lpstr>MSE example</vt:lpstr>
      <vt:lpstr>MSE example (2)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Pei Wang</cp:lastModifiedBy>
  <cp:revision>350</cp:revision>
  <dcterms:created xsi:type="dcterms:W3CDTF">2004-05-06T09:28:21Z</dcterms:created>
  <dcterms:modified xsi:type="dcterms:W3CDTF">2021-11-13T20:23:26Z</dcterms:modified>
</cp:coreProperties>
</file>