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5" r:id="rId1"/>
  </p:sldMasterIdLst>
  <p:notesMasterIdLst>
    <p:notesMasterId r:id="rId34"/>
  </p:notesMasterIdLst>
  <p:sldIdLst>
    <p:sldId id="256" r:id="rId2"/>
    <p:sldId id="273" r:id="rId3"/>
    <p:sldId id="327" r:id="rId4"/>
    <p:sldId id="329" r:id="rId5"/>
    <p:sldId id="330" r:id="rId6"/>
    <p:sldId id="331" r:id="rId7"/>
    <p:sldId id="360" r:id="rId8"/>
    <p:sldId id="332" r:id="rId9"/>
    <p:sldId id="328" r:id="rId10"/>
    <p:sldId id="354" r:id="rId11"/>
    <p:sldId id="355" r:id="rId12"/>
    <p:sldId id="335" r:id="rId13"/>
    <p:sldId id="336" r:id="rId14"/>
    <p:sldId id="337" r:id="rId15"/>
    <p:sldId id="339" r:id="rId16"/>
    <p:sldId id="341" r:id="rId17"/>
    <p:sldId id="356" r:id="rId18"/>
    <p:sldId id="343" r:id="rId19"/>
    <p:sldId id="344" r:id="rId20"/>
    <p:sldId id="345" r:id="rId21"/>
    <p:sldId id="346" r:id="rId22"/>
    <p:sldId id="347" r:id="rId23"/>
    <p:sldId id="348" r:id="rId24"/>
    <p:sldId id="358" r:id="rId25"/>
    <p:sldId id="349" r:id="rId26"/>
    <p:sldId id="350" r:id="rId27"/>
    <p:sldId id="351" r:id="rId28"/>
    <p:sldId id="353" r:id="rId29"/>
    <p:sldId id="352" r:id="rId30"/>
    <p:sldId id="359" r:id="rId31"/>
    <p:sldId id="432" r:id="rId32"/>
    <p:sldId id="433" r:id="rId33"/>
  </p:sldIdLst>
  <p:sldSz cx="10160000" cy="76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0929"/>
  </p:normalViewPr>
  <p:slideViewPr>
    <p:cSldViewPr>
      <p:cViewPr varScale="1">
        <p:scale>
          <a:sx n="90" d="100"/>
          <a:sy n="90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DDCDA117-F381-48B6-918D-EEAFD79EA974}"/>
    <pc:docChg chg="delSld modSld">
      <pc:chgData name="Pei Wang" userId="efced5f0-5fb3-403a-87a2-185169d47240" providerId="ADAL" clId="{DDCDA117-F381-48B6-918D-EEAFD79EA974}" dt="2021-10-19T20:43:18.556" v="2" actId="47"/>
      <pc:docMkLst>
        <pc:docMk/>
      </pc:docMkLst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293835741" sldId="273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293835741" sldId="273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293835741" sldId="273"/>
            <ac:spMk id="3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293835741" sldId="273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887624472" sldId="327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887624472" sldId="327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887624472" sldId="327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797757442" sldId="328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797757442" sldId="328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797757442" sldId="328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786933604" sldId="329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786933604" sldId="329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786933604" sldId="329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243258426" sldId="330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243258426" sldId="330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243258426" sldId="330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471150832" sldId="331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471150832" sldId="331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471150832" sldId="331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552587400" sldId="332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552587400" sldId="332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552587400" sldId="332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489824032" sldId="335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489824032" sldId="335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489824032" sldId="335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744116655" sldId="336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744116655" sldId="336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744116655" sldId="336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569775019" sldId="337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569775019" sldId="337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569775019" sldId="337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073637782" sldId="339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073637782" sldId="339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823354894" sldId="341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823354894" sldId="341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823354894" sldId="341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867321653" sldId="343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867321653" sldId="343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867321653" sldId="343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768198637" sldId="344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768198637" sldId="344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768198637" sldId="344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571053704" sldId="345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571053704" sldId="345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571053704" sldId="345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457058499" sldId="346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457058499" sldId="346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457058499" sldId="346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143907637" sldId="347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143907637" sldId="347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143907637" sldId="347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857216524" sldId="348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857216524" sldId="348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857216524" sldId="348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35189816" sldId="349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35189816" sldId="349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35189816" sldId="349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416688663" sldId="350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416688663" sldId="350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416688663" sldId="350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945016908" sldId="351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945016908" sldId="351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945016908" sldId="351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88331424" sldId="352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88331424" sldId="352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88331424" sldId="352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235343359" sldId="353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235343359" sldId="353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235343359" sldId="353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542472190" sldId="354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542472190" sldId="354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542472190" sldId="354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276669125" sldId="355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276669125" sldId="355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276669125" sldId="355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656006236" sldId="356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656006236" sldId="356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656006236" sldId="356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065130993" sldId="358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065130993" sldId="358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065130993" sldId="358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634700033" sldId="359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634700033" sldId="359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634700033" sldId="359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1391591445" sldId="360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391591445" sldId="360"/>
            <ac:spMk id="2" creationId="{00000000-0000-0000-0000-000000000000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1391591445" sldId="360"/>
            <ac:spMk id="4" creationId="{00000000-0000-0000-0000-000000000000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3346768780" sldId="432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346768780" sldId="432"/>
            <ac:spMk id="2" creationId="{DF8CA256-00C3-41FB-8857-9D6E2ACF0D4B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3346768780" sldId="432"/>
            <ac:spMk id="4" creationId="{8C1D2870-20D5-495A-82EE-8E1EAE92A5A2}"/>
          </ac:spMkLst>
        </pc:spChg>
      </pc:sldChg>
      <pc:sldChg chg="modSp">
        <pc:chgData name="Pei Wang" userId="efced5f0-5fb3-403a-87a2-185169d47240" providerId="ADAL" clId="{DDCDA117-F381-48B6-918D-EEAFD79EA974}" dt="2021-10-12T20:14:47.604" v="1"/>
        <pc:sldMkLst>
          <pc:docMk/>
          <pc:sldMk cId="296510422" sldId="433"/>
        </pc:sldMkLst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96510422" sldId="433"/>
            <ac:spMk id="2" creationId="{DF8CA256-00C3-41FB-8857-9D6E2ACF0D4B}"/>
          </ac:spMkLst>
        </pc:spChg>
        <pc:spChg chg="mod">
          <ac:chgData name="Pei Wang" userId="efced5f0-5fb3-403a-87a2-185169d47240" providerId="ADAL" clId="{DDCDA117-F381-48B6-918D-EEAFD79EA974}" dt="2021-10-12T20:14:47.604" v="1"/>
          <ac:spMkLst>
            <pc:docMk/>
            <pc:sldMk cId="296510422" sldId="433"/>
            <ac:spMk id="4" creationId="{8C1D2870-20D5-495A-82EE-8E1EAE92A5A2}"/>
          </ac:spMkLst>
        </pc:spChg>
      </pc:sldChg>
    </pc:docChg>
  </pc:docChgLst>
  <pc:docChgLst>
    <pc:chgData name="Pei Wang" userId="efced5f0-5fb3-403a-87a2-185169d47240" providerId="ADAL" clId="{3267DBB0-82EB-4911-BC25-0202E97CF2C0}"/>
    <pc:docChg chg="custSel modSld">
      <pc:chgData name="Pei Wang" userId="efced5f0-5fb3-403a-87a2-185169d47240" providerId="ADAL" clId="{3267DBB0-82EB-4911-BC25-0202E97CF2C0}" dt="2021-10-21T14:20:32.310" v="47" actId="14100"/>
      <pc:docMkLst>
        <pc:docMk/>
      </pc:docMkLst>
      <pc:sldChg chg="modSp">
        <pc:chgData name="Pei Wang" userId="efced5f0-5fb3-403a-87a2-185169d47240" providerId="ADAL" clId="{3267DBB0-82EB-4911-BC25-0202E97CF2C0}" dt="2021-10-21T14:20:32.310" v="47" actId="14100"/>
        <pc:sldMkLst>
          <pc:docMk/>
          <pc:sldMk cId="3346768780" sldId="432"/>
        </pc:sldMkLst>
        <pc:spChg chg="mod">
          <ac:chgData name="Pei Wang" userId="efced5f0-5fb3-403a-87a2-185169d47240" providerId="ADAL" clId="{3267DBB0-82EB-4911-BC25-0202E97CF2C0}" dt="2021-10-21T14:20:32.310" v="47" actId="14100"/>
          <ac:spMkLst>
            <pc:docMk/>
            <pc:sldMk cId="3346768780" sldId="432"/>
            <ac:spMk id="3" creationId="{938B83AF-9EA0-4C8E-9887-7CEF6198AB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3827-BC05-4F29-BA53-1047CF336D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8A18-B701-4B31-91F4-475F0878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5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1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3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7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0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8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32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8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1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7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03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0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4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75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6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8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6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1" y="856075"/>
            <a:ext cx="8985250" cy="372533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89" spc="-13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" y="4664899"/>
            <a:ext cx="7690168" cy="1828800"/>
          </a:xfrm>
        </p:spPr>
        <p:txBody>
          <a:bodyPr>
            <a:normAutofit/>
          </a:bodyPr>
          <a:lstStyle>
            <a:lvl1pPr marL="0" indent="0" algn="l">
              <a:buNone/>
              <a:defRPr sz="3111">
                <a:solidFill>
                  <a:schemeClr val="bg1"/>
                </a:solidFill>
                <a:latin typeface="+mj-lt"/>
              </a:defRPr>
            </a:lvl1pPr>
            <a:lvl2pPr marL="507995" indent="0" algn="ctr">
              <a:buNone/>
              <a:defRPr sz="3111"/>
            </a:lvl2pPr>
            <a:lvl3pPr marL="1015990" indent="0" algn="ctr">
              <a:buNone/>
              <a:defRPr sz="2667"/>
            </a:lvl3pPr>
            <a:lvl4pPr marL="1523985" indent="0" algn="ctr">
              <a:buNone/>
              <a:defRPr sz="2222"/>
            </a:lvl4pPr>
            <a:lvl5pPr marL="2031980" indent="0" algn="ctr">
              <a:buNone/>
              <a:defRPr sz="2222"/>
            </a:lvl5pPr>
            <a:lvl6pPr marL="2539975" indent="0" algn="ctr">
              <a:buNone/>
              <a:defRPr sz="2222"/>
            </a:lvl6pPr>
            <a:lvl7pPr marL="3047970" indent="0" algn="ctr">
              <a:buNone/>
              <a:defRPr sz="2222"/>
            </a:lvl7pPr>
            <a:lvl8pPr marL="3555964" indent="0" algn="ctr">
              <a:buNone/>
              <a:defRPr sz="2222"/>
            </a:lvl8pPr>
            <a:lvl9pPr marL="4063959" indent="0" algn="ctr">
              <a:buNone/>
              <a:defRPr sz="22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5D2A1B-5C3B-41A5-9B61-186A87329E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7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0DB-032D-4DAF-AEF1-ABFFC23C69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7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26" y="772583"/>
            <a:ext cx="2190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793752"/>
            <a:ext cx="6445250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4852-EEF3-4FF0-9C1E-880E87DA9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8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52688"/>
            <a:ext cx="8983980" cy="372872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89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4652528"/>
            <a:ext cx="7688580" cy="1828800"/>
          </a:xfrm>
        </p:spPr>
        <p:txBody>
          <a:bodyPr anchor="t">
            <a:normAutofit/>
          </a:bodyPr>
          <a:lstStyle>
            <a:lvl1pPr marL="0" indent="0">
              <a:buNone/>
              <a:defRPr sz="3111">
                <a:solidFill>
                  <a:schemeClr val="tx1"/>
                </a:solidFill>
                <a:latin typeface="+mj-lt"/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A89-3198-4BD1-8869-2326672B81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" y="2214880"/>
            <a:ext cx="4229100" cy="418592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6" y="2214880"/>
            <a:ext cx="4229100" cy="418592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D787-5056-44BF-A419-DAF2E97326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80" y="2257778"/>
            <a:ext cx="4229100" cy="8037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2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" y="3040167"/>
            <a:ext cx="4229100" cy="3556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00" y="2255520"/>
            <a:ext cx="4229100" cy="8026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22" b="0" cap="all" baseline="0">
                <a:latin typeface="+mj-lt"/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3037840"/>
            <a:ext cx="4229100" cy="3556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B30F-C528-476B-9DFE-D4EBA94BE9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950-43F6-4CAE-951D-2CCDD99CEF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61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CDD7-8E12-420A-81C9-4375E155C9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7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0" y="0"/>
            <a:ext cx="381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84503" y="602536"/>
            <a:ext cx="2819400" cy="213360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46667"/>
            <a:ext cx="5080000" cy="508000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6652" y="2790904"/>
            <a:ext cx="2832100" cy="3474430"/>
          </a:xfrm>
        </p:spPr>
        <p:txBody>
          <a:bodyPr>
            <a:normAutofit/>
          </a:bodyPr>
          <a:lstStyle>
            <a:lvl1pPr marL="0" marR="0" indent="0" algn="l" defTabSz="101599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67">
                <a:solidFill>
                  <a:srgbClr val="404040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marL="0" marR="0" lvl="0" indent="0" algn="l" defTabSz="1015990" rtl="0" eaLnBrk="1" fontAlgn="auto" latinLnBrk="0" hangingPunct="1">
              <a:lnSpc>
                <a:spcPct val="100000"/>
              </a:lnSpc>
              <a:spcBef>
                <a:spcPts val="1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14DDC0-FCB0-4F5A-9077-CD091F51FF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5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" y="6020743"/>
            <a:ext cx="8983980" cy="68142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11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160000" cy="592328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89"/>
              </a:spcBef>
              <a:buNone/>
              <a:defRPr sz="3556">
                <a:solidFill>
                  <a:srgbClr val="4D4D4D"/>
                </a:solidFill>
              </a:defRPr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" y="6566372"/>
            <a:ext cx="7691120" cy="592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33"/>
              </a:spcBef>
              <a:buNone/>
              <a:defRPr sz="1556">
                <a:solidFill>
                  <a:srgbClr val="262626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5600CE6-ECB9-4120-B250-D52670AD93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86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555037"/>
            <a:ext cx="8977312" cy="184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2" y="2214882"/>
            <a:ext cx="8961438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124941"/>
            <a:ext cx="3429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7282997"/>
            <a:ext cx="4191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992" y="6477498"/>
            <a:ext cx="2438400" cy="1552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1C57F8B-32CE-4F83-B7B8-217B322E88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0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5333" kern="1200" spc="-133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1599" indent="-101599" algn="l" defTabSz="1015990" rtl="0" eaLnBrk="1" latinLnBrk="0" hangingPunct="1">
        <a:lnSpc>
          <a:spcPct val="85000"/>
        </a:lnSpc>
        <a:spcBef>
          <a:spcPts val="1444"/>
        </a:spcBef>
        <a:buFont typeface="Arial" pitchFamily="34" charset="0"/>
        <a:buChar char=" 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04797" indent="-380996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09594" indent="-609594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222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91" indent="-914391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19188" indent="-1219188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3332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55554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77776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99998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pwang/2033-PL/2033-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ean_machin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rivative#Rules_for_basic_func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hyperlink" Target="https://en.wikipedia.org/wiki/Antiderivative" TargetMode="External"/><Relationship Id="rId4" Type="http://schemas.openxmlformats.org/officeDocument/2006/relationships/hyperlink" Target="http://en.wikipedia.org/wiki/Derivative#Rules_for_combined_fun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1447800"/>
            <a:ext cx="8443913" cy="5334000"/>
          </a:xfrm>
          <a:noFill/>
        </p:spPr>
        <p:txBody>
          <a:bodyPr lIns="0" tIns="0" rIns="0" bIns="0"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  <a:t>Probability and Statistics for Computer Scientists</a:t>
            </a:r>
            <a:b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zh-CN" sz="3600" dirty="0">
                <a:solidFill>
                  <a:srgbClr val="783F04"/>
                </a:solidFill>
                <a:latin typeface="Arial" panose="020B0604020202020204" pitchFamily="34" charset="0"/>
              </a:rPr>
              <a:t>Third</a:t>
            </a: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  <a:t> Edition, By Michael Baron</a:t>
            </a:r>
            <a:br>
              <a:rPr lang="en-US" altLang="en-US" sz="32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6000" dirty="0">
                <a:solidFill>
                  <a:srgbClr val="783F04"/>
                </a:solidFill>
                <a:latin typeface="Arial" panose="020B0604020202020204" pitchFamily="34" charset="0"/>
              </a:rPr>
              <a:t>Chapter 4: </a:t>
            </a:r>
            <a:br>
              <a:rPr lang="en-US" altLang="en-US" sz="60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6000" dirty="0">
                <a:solidFill>
                  <a:srgbClr val="783F04"/>
                </a:solidFill>
                <a:latin typeface="Arial" panose="020B0604020202020204" pitchFamily="34" charset="0"/>
              </a:rPr>
              <a:t>Continuous Distributions</a:t>
            </a:r>
            <a:br>
              <a:rPr lang="en-US" altLang="en-US" sz="60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  <a:hlinkClick r:id="rId3"/>
              </a:rPr>
              <a:t>CIS 2033. Computational Probability and Statistics </a:t>
            </a:r>
            <a:r>
              <a:rPr lang="en-US" altLang="en-US" sz="3600" i="1" dirty="0">
                <a:solidFill>
                  <a:srgbClr val="783F04"/>
                </a:solidFill>
                <a:latin typeface="Arial" panose="020B0604020202020204" pitchFamily="34" charset="0"/>
                <a:hlinkClick r:id="rId3"/>
              </a:rPr>
              <a:t>Pei Wang</a:t>
            </a:r>
            <a:endParaRPr lang="en-US" altLang="en-US" sz="3600" i="1" dirty="0">
              <a:solidFill>
                <a:srgbClr val="783F0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2209800"/>
            <a:ext cx="89203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7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2514600"/>
            <a:ext cx="903938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distributions: continuous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057401"/>
            <a:ext cx="8778875" cy="316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5302718"/>
            <a:ext cx="4876800" cy="221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2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distributions: continuous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9800"/>
            <a:ext cx="901935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9" y="3993832"/>
            <a:ext cx="8919602" cy="24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1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Pmf</a:t>
            </a:r>
            <a:r>
              <a:rPr lang="en-US" dirty="0"/>
              <a:t> p(x) versus pdf f(x): joint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1" y="2724648"/>
            <a:ext cx="92868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555037"/>
            <a:ext cx="9158704" cy="1842442"/>
          </a:xfrm>
        </p:spPr>
        <p:txBody>
          <a:bodyPr/>
          <a:lstStyle/>
          <a:p>
            <a:r>
              <a:rPr lang="en-US" dirty="0"/>
              <a:t>Expectation of continuous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048000"/>
            <a:ext cx="8550923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37" y="2066736"/>
            <a:ext cx="4101655" cy="8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3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p(x) vs. f(x): E[X] and </a:t>
            </a:r>
            <a:r>
              <a:rPr lang="en-US" dirty="0" err="1"/>
              <a:t>Var</a:t>
            </a:r>
            <a:r>
              <a:rPr lang="en-US" dirty="0"/>
              <a:t>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04544"/>
            <a:ext cx="9448799" cy="4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4800600"/>
            <a:ext cx="9180512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7" y="2514600"/>
            <a:ext cx="8232701" cy="21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6749" y="4789465"/>
            <a:ext cx="897731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200" dirty="0">
                <a:solidFill>
                  <a:srgbClr val="141314"/>
                </a:solidFill>
                <a:latin typeface="+mn-lt"/>
              </a:rPr>
              <a:t>The distribution function F of a random variable that has a U(α, β) distribution is given by 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200" dirty="0">
                <a:solidFill>
                  <a:srgbClr val="141314"/>
                </a:solidFill>
                <a:latin typeface="+mn-lt"/>
              </a:rPr>
              <a:t>    F(x) = 0 						if x &lt; α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200" dirty="0">
                <a:solidFill>
                  <a:srgbClr val="141314"/>
                </a:solidFill>
                <a:latin typeface="+mn-lt"/>
              </a:rPr>
              <a:t>    F(x) = (x − α) / (β − α) 	if α ≤ x ≤ β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200" dirty="0">
                <a:solidFill>
                  <a:srgbClr val="141314"/>
                </a:solidFill>
                <a:latin typeface="+mn-lt"/>
              </a:rPr>
              <a:t>    F(x) = 1 						if x &gt; β 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05000"/>
            <a:ext cx="9135435" cy="2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2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133601"/>
            <a:ext cx="8670925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9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A continuous random variable can take any value </a:t>
            </a:r>
            <a:r>
              <a:rPr lang="en-US" altLang="zh-CN" sz="3600" dirty="0"/>
              <a:t>in</a:t>
            </a:r>
            <a:r>
              <a:rPr lang="en-US" sz="3600" dirty="0"/>
              <a:t> an interval, open or closed, so it has innumerable values</a:t>
            </a:r>
          </a:p>
          <a:p>
            <a:pPr marL="38100" indent="0">
              <a:buNone/>
            </a:pPr>
            <a:r>
              <a:rPr lang="en-US" sz="3600" dirty="0"/>
              <a:t>Examples: the height or weight of a chair</a:t>
            </a:r>
          </a:p>
          <a:p>
            <a:pPr marL="38100" indent="0">
              <a:buNone/>
            </a:pPr>
            <a:r>
              <a:rPr lang="en-US" altLang="zh-CN" sz="3600" dirty="0"/>
              <a:t>F</a:t>
            </a:r>
            <a:r>
              <a:rPr lang="en-US" sz="3600" dirty="0"/>
              <a:t>or such a variable X, the probability assigned to an exact value P(X = a) is always 0, though the probability for it to fall into interval [a, b], that is, P(a ≤ X ≤ b), can be a </a:t>
            </a:r>
            <a:r>
              <a:rPr lang="en-US" altLang="zh-CN" sz="3600" dirty="0"/>
              <a:t>positive number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8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7688" y="2057400"/>
            <a:ext cx="8953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U(0, 1) is called Standard Uniform distribution</a:t>
            </a:r>
          </a:p>
          <a:p>
            <a:r>
              <a:rPr lang="en-US" sz="3600" dirty="0">
                <a:latin typeface="+mn-lt"/>
              </a:rPr>
              <a:t>Its density is f(x) = 1 for 0 &lt; x &lt; 1</a:t>
            </a:r>
          </a:p>
          <a:p>
            <a:r>
              <a:rPr lang="en-US" sz="3600" dirty="0">
                <a:latin typeface="+mn-lt"/>
              </a:rPr>
              <a:t>If X is U(a, b), then Y = (X </a:t>
            </a:r>
            <a:r>
              <a:rPr lang="en-US" sz="3600" dirty="0"/>
              <a:t>–</a:t>
            </a:r>
            <a:r>
              <a:rPr lang="en-US" sz="3600" dirty="0">
                <a:latin typeface="+mn-lt"/>
              </a:rPr>
              <a:t> a) / (b – a) is U(0, 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880784"/>
            <a:ext cx="7239000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0" y="3116934"/>
            <a:ext cx="9626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" y="5696568"/>
            <a:ext cx="5382647" cy="7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957" y="6378314"/>
            <a:ext cx="53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E[X] = 1 / </a:t>
            </a:r>
            <a:r>
              <a:rPr lang="el-GR" sz="3600" dirty="0"/>
              <a:t>λ</a:t>
            </a:r>
            <a:r>
              <a:rPr lang="en-US" sz="3600" dirty="0"/>
              <a:t>,   </a:t>
            </a:r>
            <a:r>
              <a:rPr lang="en-US" sz="3600" dirty="0" err="1">
                <a:latin typeface="+mn-lt"/>
              </a:rPr>
              <a:t>Var</a:t>
            </a:r>
            <a:r>
              <a:rPr lang="en-US" sz="3600" dirty="0">
                <a:latin typeface="+mn-lt"/>
              </a:rPr>
              <a:t>(X) =  </a:t>
            </a:r>
            <a:r>
              <a:rPr lang="en-US" sz="3600" dirty="0"/>
              <a:t>1 / </a:t>
            </a:r>
            <a:r>
              <a:rPr lang="el-GR" sz="3600" dirty="0"/>
              <a:t>λ</a:t>
            </a:r>
            <a:r>
              <a:rPr lang="en-US" sz="3600" baseline="30000" dirty="0">
                <a:latin typeface="+mn-lt"/>
              </a:rPr>
              <a:t>2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0957" y="1938339"/>
            <a:ext cx="956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When the number of events is Poisson, the time between events is exponential</a:t>
            </a:r>
            <a:endParaRPr lang="en-US" sz="36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0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397479"/>
            <a:ext cx="8610600" cy="43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0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7688" y="2039679"/>
            <a:ext cx="8799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When a process consists of α independent steps, and each step takes Exp(</a:t>
            </a:r>
            <a:r>
              <a:rPr lang="el-GR" sz="3600" dirty="0"/>
              <a:t>λ</a:t>
            </a:r>
            <a:r>
              <a:rPr lang="en-US" sz="3600" dirty="0">
                <a:latin typeface="+mn-lt"/>
              </a:rPr>
              <a:t>) amount of time, then the total time has a distribution Gamma(α, </a:t>
            </a:r>
            <a:r>
              <a:rPr lang="el-GR" sz="3600" dirty="0"/>
              <a:t>λ</a:t>
            </a:r>
            <a:r>
              <a:rPr lang="en-US" sz="3600" dirty="0">
                <a:latin typeface="+mj-lt"/>
              </a:rPr>
              <a:t>), though</a:t>
            </a:r>
            <a:r>
              <a:rPr lang="en-US" sz="3600" dirty="0"/>
              <a:t> </a:t>
            </a:r>
            <a:r>
              <a:rPr lang="en-US" sz="3600" dirty="0">
                <a:latin typeface="+mn-lt"/>
              </a:rPr>
              <a:t>α may not be an integer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365724"/>
            <a:ext cx="7543800" cy="2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distribution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>
                <a:solidFill>
                  <a:srgbClr val="4F81BD">
                    <a:alpha val="20000"/>
                  </a:srgbClr>
                </a:solidFill>
              </a:rPr>
              <a:pPr/>
              <a:t>24</a:t>
            </a:fld>
            <a:endParaRPr lang="en-US" altLang="en-US">
              <a:solidFill>
                <a:srgbClr val="4F81BD">
                  <a:alpha val="2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057400"/>
            <a:ext cx="75437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7689" y="2057400"/>
            <a:ext cx="9332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Normal (Gaussian) distribution N(</a:t>
            </a:r>
            <a:r>
              <a:rPr lang="el-GR" sz="3600" dirty="0">
                <a:latin typeface="+mn-lt"/>
                <a:cs typeface="Times New Roman"/>
              </a:rPr>
              <a:t>μ</a:t>
            </a:r>
            <a:r>
              <a:rPr lang="en-US" sz="3600" dirty="0">
                <a:latin typeface="+mn-lt"/>
                <a:cs typeface="Times New Roman"/>
              </a:rPr>
              <a:t>,</a:t>
            </a:r>
            <a:r>
              <a:rPr lang="el-GR" sz="3600" dirty="0">
                <a:latin typeface="+mn-lt"/>
                <a:cs typeface="Times New Roman"/>
                <a:sym typeface="Symbol"/>
              </a:rPr>
              <a:t></a:t>
            </a:r>
            <a:r>
              <a:rPr lang="en-US" sz="3600" baseline="30000" dirty="0">
                <a:latin typeface="+mn-lt"/>
                <a:cs typeface="Times New Roman"/>
                <a:sym typeface="Symbol"/>
              </a:rPr>
              <a:t>2</a:t>
            </a:r>
            <a:r>
              <a:rPr lang="en-US" sz="3600" dirty="0">
                <a:latin typeface="+mn-lt"/>
              </a:rPr>
              <a:t>) is often used as a model for physical variables like weight, height, temperature, or examination grade.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9" y="3844383"/>
            <a:ext cx="9032543" cy="29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133599"/>
            <a:ext cx="8977313" cy="474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8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0" y="4495800"/>
            <a:ext cx="8920243" cy="2163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689" y="2057400"/>
            <a:ext cx="8998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Bin(n, p) ≈ N(np, np(1 – p)) when n </a:t>
            </a:r>
            <a:r>
              <a:rPr lang="en-US" sz="3600" dirty="0">
                <a:latin typeface="+mn-lt"/>
                <a:sym typeface="Symbol"/>
              </a:rPr>
              <a:t>is large,</a:t>
            </a:r>
            <a:r>
              <a:rPr lang="en-US" sz="3600" dirty="0">
                <a:latin typeface="+mn-lt"/>
              </a:rPr>
              <a:t> and p</a:t>
            </a:r>
            <a:r>
              <a:rPr lang="en-US" sz="3600" dirty="0">
                <a:latin typeface="+mn-lt"/>
                <a:sym typeface="Symbol"/>
              </a:rPr>
              <a:t> is moderate. Example: </a:t>
            </a:r>
            <a:r>
              <a:rPr lang="en-US" sz="3600" dirty="0">
                <a:latin typeface="+mn-lt"/>
                <a:sym typeface="Symbol"/>
                <a:hlinkClick r:id="rId4"/>
              </a:rPr>
              <a:t>bean machine</a:t>
            </a:r>
            <a:endParaRPr lang="en-US" sz="3600" dirty="0">
              <a:latin typeface="+mn-lt"/>
              <a:sym typeface="Symbol"/>
            </a:endParaRPr>
          </a:p>
          <a:p>
            <a:r>
              <a:rPr lang="en-US" sz="3600" dirty="0">
                <a:latin typeface="+mn-lt"/>
              </a:rPr>
              <a:t>N(0, 1) is called Standard Normal distribution, written as </a:t>
            </a:r>
            <a:r>
              <a:rPr lang="el-GR" sz="3600" dirty="0">
                <a:latin typeface="+mn-lt"/>
              </a:rPr>
              <a:t>φ</a:t>
            </a:r>
            <a:r>
              <a:rPr lang="en-US" sz="3600" dirty="0">
                <a:latin typeface="+mn-lt"/>
              </a:rPr>
              <a:t>(x). See Table A4.</a:t>
            </a:r>
          </a:p>
        </p:txBody>
      </p:sp>
    </p:spTree>
    <p:extLst>
      <p:ext uri="{BB962C8B-B14F-4D97-AF65-F5344CB8AC3E}">
        <p14:creationId xmlns:p14="http://schemas.microsoft.com/office/powerpoint/2010/main" val="39450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555038" cy="4033518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The Central Limit Theorem (CLT) states that, in most situations, when many independent random variables of the </a:t>
            </a:r>
            <a:r>
              <a:rPr lang="en-US" sz="3600"/>
              <a:t>same type are </a:t>
            </a:r>
            <a:r>
              <a:rPr lang="en-US" sz="3600" dirty="0"/>
              <a:t>added, their properly normalized sum tends toward a normal distribution, even if the original variables themselves are not normally distributed, that is, they can have any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057400"/>
            <a:ext cx="8961438" cy="4572000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Let 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,… be independent random variables with the same expectation μ = E(X</a:t>
            </a:r>
            <a:r>
              <a:rPr lang="en-US" sz="3600" baseline="-25000" dirty="0"/>
              <a:t>i</a:t>
            </a:r>
            <a:r>
              <a:rPr lang="en-US" sz="3600" dirty="0"/>
              <a:t>) and the same standard deviation </a:t>
            </a:r>
            <a:r>
              <a:rPr lang="el-GR" sz="3600" dirty="0"/>
              <a:t>σ</a:t>
            </a:r>
            <a:r>
              <a:rPr lang="en-US" sz="3600" dirty="0"/>
              <a:t> = Std(X</a:t>
            </a:r>
            <a:r>
              <a:rPr lang="en-US" sz="3600" baseline="-25000" dirty="0"/>
              <a:t>i</a:t>
            </a:r>
            <a:r>
              <a:rPr lang="en-US" sz="3600" dirty="0"/>
              <a:t>), and let</a:t>
            </a:r>
          </a:p>
          <a:p>
            <a:pPr marL="38100" indent="0">
              <a:buNone/>
            </a:pPr>
            <a:endParaRPr lang="en-US" sz="3600" dirty="0"/>
          </a:p>
          <a:p>
            <a:pPr marL="38100" indent="0">
              <a:buNone/>
            </a:pPr>
            <a:r>
              <a:rPr lang="en-US" sz="3600" dirty="0"/>
              <a:t>As n → ∞, the standardized sum                           </a:t>
            </a:r>
          </a:p>
          <a:p>
            <a:pPr marL="38100" indent="0">
              <a:buNone/>
            </a:pPr>
            <a:r>
              <a:rPr lang="en-US" sz="3600" dirty="0"/>
              <a:t>	</a:t>
            </a:r>
          </a:p>
          <a:p>
            <a:pPr marL="38100" indent="0">
              <a:buNone/>
            </a:pPr>
            <a:r>
              <a:rPr lang="en-US" sz="3600" dirty="0"/>
              <a:t>converges in distribution to a Standard Normal random variable for all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492137"/>
            <a:ext cx="3703080" cy="775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42" y="4876799"/>
            <a:ext cx="3601358" cy="650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8" y="6562493"/>
            <a:ext cx="4734361" cy="7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133600"/>
            <a:ext cx="8961438" cy="1137918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One way to get P(a ≤ X ≤ b): to integrate the probability density function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00400"/>
            <a:ext cx="9372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 (</a:t>
            </a:r>
            <a:r>
              <a:rPr lang="en-US" altLang="zh-CN" dirty="0"/>
              <a:t>3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667000"/>
            <a:ext cx="944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0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A256-00C3-41FB-8857-9D6E2ACF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83AF-9EA0-4C8E-9887-7CEF6198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2" y="2133600"/>
            <a:ext cx="8961438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1. </a:t>
            </a:r>
            <a:r>
              <a:rPr lang="en-US" sz="3600" b="1" dirty="0"/>
              <a:t>Continuous random variable X</a:t>
            </a:r>
          </a:p>
          <a:p>
            <a:pPr marL="0" indent="0">
              <a:buNone/>
            </a:pPr>
            <a:r>
              <a:rPr lang="en-US" sz="3600" dirty="0"/>
              <a:t>    P(a ≤ X ≤ b) from </a:t>
            </a:r>
            <a:r>
              <a:rPr lang="en-US" sz="3600" dirty="0" err="1"/>
              <a:t>f</a:t>
            </a:r>
            <a:r>
              <a:rPr lang="en-US" sz="3600" baseline="-25000" dirty="0" err="1"/>
              <a:t>X</a:t>
            </a:r>
            <a:r>
              <a:rPr lang="en-US" sz="3600" dirty="0"/>
              <a:t> and F</a:t>
            </a:r>
            <a:r>
              <a:rPr lang="en-US" sz="3600" baseline="-25000" dirty="0"/>
              <a:t>X</a:t>
            </a:r>
          </a:p>
          <a:p>
            <a:pPr marL="0" indent="0">
              <a:buNone/>
            </a:pPr>
            <a:r>
              <a:rPr lang="en-US" sz="3600" b="1" dirty="0"/>
              <a:t>2. </a:t>
            </a:r>
            <a:r>
              <a:rPr lang="es-ES" sz="3600" b="1" dirty="0" err="1"/>
              <a:t>Random</a:t>
            </a:r>
            <a:r>
              <a:rPr lang="es-ES" sz="3600" b="1" dirty="0"/>
              <a:t> vector (X, Y)</a:t>
            </a:r>
          </a:p>
          <a:p>
            <a:pPr marL="0" indent="0">
              <a:buNone/>
            </a:pPr>
            <a:r>
              <a:rPr lang="es-ES" sz="3600" dirty="0"/>
              <a:t>    f</a:t>
            </a:r>
            <a:r>
              <a:rPr lang="es-ES" sz="3600" baseline="-25000" dirty="0"/>
              <a:t>(X,Y)</a:t>
            </a:r>
            <a:r>
              <a:rPr lang="es-ES" sz="3600" dirty="0"/>
              <a:t> and F</a:t>
            </a:r>
            <a:r>
              <a:rPr lang="es-ES" sz="3600" baseline="-25000" dirty="0"/>
              <a:t>(X,Y)</a:t>
            </a:r>
            <a:r>
              <a:rPr lang="es-ES" sz="3600" dirty="0"/>
              <a:t>, Independence</a:t>
            </a:r>
          </a:p>
          <a:p>
            <a:pPr marL="0" indent="0">
              <a:buNone/>
            </a:pPr>
            <a:r>
              <a:rPr lang="en-US" sz="3600" b="1" dirty="0"/>
              <a:t>3. Features</a:t>
            </a:r>
          </a:p>
          <a:p>
            <a:pPr marL="0" indent="0">
              <a:buNone/>
            </a:pPr>
            <a:r>
              <a:rPr lang="en-US" sz="3600" dirty="0"/>
              <a:t>    E[X], Var(X)</a:t>
            </a:r>
          </a:p>
          <a:p>
            <a:pPr marL="0" indent="0">
              <a:buNone/>
            </a:pPr>
            <a:r>
              <a:rPr lang="en-US" sz="3600" dirty="0"/>
              <a:t>4. </a:t>
            </a:r>
            <a:r>
              <a:rPr lang="en-US" sz="3600" b="1" dirty="0"/>
              <a:t>Families</a:t>
            </a:r>
          </a:p>
          <a:p>
            <a:pPr marL="0" indent="0">
              <a:buNone/>
            </a:pPr>
            <a:r>
              <a:rPr lang="en-US" sz="3600" dirty="0"/>
              <a:t>    U(</a:t>
            </a:r>
            <a:r>
              <a:rPr lang="el-GR" sz="3600" dirty="0"/>
              <a:t>α, β)</a:t>
            </a:r>
            <a:r>
              <a:rPr lang="en-US" sz="3600" dirty="0"/>
              <a:t>,</a:t>
            </a:r>
            <a:r>
              <a:rPr lang="el-GR" sz="3600" dirty="0"/>
              <a:t> </a:t>
            </a:r>
            <a:r>
              <a:rPr lang="en-US" sz="3600" dirty="0"/>
              <a:t>Exp(</a:t>
            </a:r>
            <a:r>
              <a:rPr lang="el-GR" sz="3600" dirty="0"/>
              <a:t>λ</a:t>
            </a:r>
            <a:r>
              <a:rPr lang="en-US" sz="3600" dirty="0"/>
              <a:t>), Gamma(</a:t>
            </a:r>
            <a:r>
              <a:rPr lang="el-GR" sz="3600" dirty="0"/>
              <a:t>α, λ)</a:t>
            </a:r>
            <a:r>
              <a:rPr lang="en-US" sz="3600" dirty="0"/>
              <a:t>, </a:t>
            </a:r>
            <a:r>
              <a:rPr lang="en-US" sz="3600" dirty="0">
                <a:latin typeface="+mn-lt"/>
              </a:rPr>
              <a:t>N(</a:t>
            </a:r>
            <a:r>
              <a:rPr lang="el-GR" sz="3600" dirty="0">
                <a:latin typeface="Times New Roman"/>
                <a:cs typeface="Times New Roman"/>
              </a:rPr>
              <a:t>μ</a:t>
            </a:r>
            <a:r>
              <a:rPr lang="el-GR" sz="3600" dirty="0"/>
              <a:t>, </a:t>
            </a:r>
            <a:r>
              <a:rPr lang="el-GR" sz="3600" dirty="0">
                <a:latin typeface="Times New Roman"/>
                <a:cs typeface="Times New Roman"/>
                <a:sym typeface="Symbol"/>
              </a:rPr>
              <a:t></a:t>
            </a:r>
            <a:r>
              <a:rPr lang="en-US" sz="3600" baseline="30000" dirty="0">
                <a:latin typeface="Times New Roman"/>
                <a:cs typeface="Times New Roman"/>
                <a:sym typeface="Symbol"/>
              </a:rPr>
              <a:t>2</a:t>
            </a:r>
            <a:r>
              <a:rPr lang="en-US" sz="3600" dirty="0">
                <a:latin typeface="+mn-lt"/>
              </a:rPr>
              <a:t>) </a:t>
            </a:r>
            <a:endParaRPr lang="en-US" sz="36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D2870-20D5-495A-82EE-8E1EAE92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6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A256-00C3-41FB-8857-9D6E2ACF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83AF-9EA0-4C8E-9887-7CEF6198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719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  <a:endParaRPr lang="en-US" sz="36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D2870-20D5-495A-82EE-8E1EAE92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32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2BAE74F-BE4D-4E70-A404-5FB387897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43755"/>
              </p:ext>
            </p:extLst>
          </p:nvPr>
        </p:nvGraphicFramePr>
        <p:xfrm>
          <a:off x="355600" y="2667000"/>
          <a:ext cx="94488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74968861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61191036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7050019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5251409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FAMILY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f(x) 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E[X]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Var(X)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0130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U(</a:t>
                      </a:r>
                      <a:r>
                        <a:rPr lang="el-GR" sz="2800" dirty="0"/>
                        <a:t>α, β)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 </a:t>
                      </a:r>
                      <a:r>
                        <a:rPr lang="el-GR" sz="2800" dirty="0"/>
                        <a:t>/ (β − α) </a:t>
                      </a:r>
                      <a:r>
                        <a:rPr lang="en-US" sz="2800" dirty="0"/>
                        <a:t>  for </a:t>
                      </a:r>
                      <a:r>
                        <a:rPr lang="el-GR" sz="2800" dirty="0"/>
                        <a:t>α ≤ </a:t>
                      </a:r>
                      <a:r>
                        <a:rPr lang="en-US" sz="2800" dirty="0"/>
                        <a:t>x ≤ </a:t>
                      </a:r>
                      <a:r>
                        <a:rPr lang="el-GR" sz="2800" dirty="0"/>
                        <a:t>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/>
                        <a:t>(α</a:t>
                      </a:r>
                      <a:r>
                        <a:rPr lang="en-US" sz="2800" dirty="0"/>
                        <a:t> + </a:t>
                      </a:r>
                      <a:r>
                        <a:rPr lang="el-GR" sz="2800" dirty="0"/>
                        <a:t>β)</a:t>
                      </a:r>
                      <a:r>
                        <a:rPr lang="en-US" sz="2800" dirty="0"/>
                        <a:t>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/>
                        <a:t>(β − α)</a:t>
                      </a:r>
                      <a:r>
                        <a:rPr lang="en-US" sz="2800" baseline="30000" dirty="0"/>
                        <a:t>2</a:t>
                      </a:r>
                      <a:r>
                        <a:rPr lang="el-GR" sz="2800" dirty="0"/>
                        <a:t> </a:t>
                      </a:r>
                      <a:r>
                        <a:rPr lang="en-US" sz="2800" dirty="0"/>
                        <a:t>/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92671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Exp(</a:t>
                      </a:r>
                      <a:r>
                        <a:rPr lang="el-GR" sz="2800" dirty="0"/>
                        <a:t>λ)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  </a:t>
                      </a:r>
                      <a:r>
                        <a:rPr lang="el-GR" sz="2800" dirty="0"/>
                        <a:t>λ</a:t>
                      </a:r>
                      <a:r>
                        <a:rPr lang="en-US" sz="2800" dirty="0"/>
                        <a:t>e</a:t>
                      </a:r>
                      <a:r>
                        <a:rPr lang="en-US" sz="2800" baseline="30000" dirty="0"/>
                        <a:t>-</a:t>
                      </a:r>
                      <a:r>
                        <a:rPr lang="el-GR" sz="2800" baseline="30000" dirty="0"/>
                        <a:t>λ</a:t>
                      </a:r>
                      <a:r>
                        <a:rPr lang="en-US" sz="2800" baseline="30000" dirty="0"/>
                        <a:t>x</a:t>
                      </a:r>
                      <a:r>
                        <a:rPr lang="en-US" sz="2800" dirty="0"/>
                        <a:t>   for </a:t>
                      </a:r>
                      <a:r>
                        <a:rPr lang="el-GR" sz="2800" dirty="0"/>
                        <a:t>λ</a:t>
                      </a:r>
                      <a:r>
                        <a:rPr lang="en-US" sz="2800" dirty="0"/>
                        <a:t> ≥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 / </a:t>
                      </a:r>
                      <a:r>
                        <a:rPr lang="el-GR" sz="2800" dirty="0"/>
                        <a:t>λ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 / </a:t>
                      </a:r>
                      <a:r>
                        <a:rPr lang="el-GR" sz="2800" dirty="0"/>
                        <a:t>λ</a:t>
                      </a:r>
                      <a:r>
                        <a:rPr lang="en-US" sz="2800" baseline="300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94704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Gamma(</a:t>
                      </a:r>
                      <a:r>
                        <a:rPr lang="el-GR" sz="2800" dirty="0"/>
                        <a:t>α, λ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/>
                        <a:t>α</a:t>
                      </a:r>
                      <a:r>
                        <a:rPr lang="en-US" sz="2800" dirty="0"/>
                        <a:t> / </a:t>
                      </a:r>
                      <a:r>
                        <a:rPr lang="el-GR" sz="2800" dirty="0"/>
                        <a:t>λ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/>
                        <a:t>α</a:t>
                      </a:r>
                      <a:r>
                        <a:rPr lang="en-US" sz="2800" dirty="0"/>
                        <a:t> / </a:t>
                      </a:r>
                      <a:r>
                        <a:rPr lang="el-GR" sz="2800" dirty="0"/>
                        <a:t>λ</a:t>
                      </a:r>
                      <a:r>
                        <a:rPr lang="en-US" sz="2800" baseline="300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2389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N(</a:t>
                      </a:r>
                      <a:r>
                        <a:rPr lang="el-GR" sz="2800" dirty="0"/>
                        <a:t>μ,</a:t>
                      </a:r>
                      <a:r>
                        <a:rPr lang="en-US" sz="2800" dirty="0"/>
                        <a:t> </a:t>
                      </a:r>
                      <a:r>
                        <a:rPr lang="el-GR" sz="2800" dirty="0">
                          <a:latin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2800" baseline="30000" dirty="0"/>
                        <a:t>2</a:t>
                      </a:r>
                      <a:r>
                        <a:rPr lang="el-GR" sz="2800" dirty="0"/>
                        <a:t>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/>
                        <a:t>μ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>
                          <a:latin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2800" baseline="300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55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1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52682"/>
            <a:ext cx="8610600" cy="447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7600" y="6781800"/>
            <a:ext cx="76200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800" dirty="0">
                <a:solidFill>
                  <a:srgbClr val="141314"/>
                </a:solidFill>
                <a:latin typeface="+mn-lt"/>
              </a:rPr>
              <a:t>P(</a:t>
            </a:r>
            <a:r>
              <a:rPr lang="en-US" altLang="en-US" sz="2800" i="1" dirty="0">
                <a:solidFill>
                  <a:srgbClr val="141314"/>
                </a:solidFill>
                <a:latin typeface="+mn-lt"/>
              </a:rPr>
              <a:t>a ≤ X ≤ b</a:t>
            </a:r>
            <a:r>
              <a:rPr lang="en-US" altLang="en-US" sz="2800" dirty="0">
                <a:solidFill>
                  <a:srgbClr val="141314"/>
                </a:solidFill>
                <a:latin typeface="+mn-lt"/>
              </a:rPr>
              <a:t>) = P(</a:t>
            </a:r>
            <a:r>
              <a:rPr lang="en-US" altLang="en-US" sz="2800" i="1" dirty="0">
                <a:solidFill>
                  <a:srgbClr val="141314"/>
                </a:solidFill>
                <a:latin typeface="+mn-lt"/>
              </a:rPr>
              <a:t>a &lt; X ≤ b</a:t>
            </a:r>
            <a:r>
              <a:rPr lang="en-US" altLang="en-US" sz="2800" dirty="0">
                <a:solidFill>
                  <a:srgbClr val="141314"/>
                </a:solidFill>
                <a:latin typeface="+mn-lt"/>
              </a:rPr>
              <a:t>) = P(</a:t>
            </a:r>
            <a:r>
              <a:rPr lang="en-US" altLang="en-US" sz="2800" i="1" dirty="0">
                <a:solidFill>
                  <a:srgbClr val="141314"/>
                </a:solidFill>
                <a:latin typeface="+mn-lt"/>
              </a:rPr>
              <a:t>a &lt; X &lt; b</a:t>
            </a:r>
            <a:r>
              <a:rPr lang="en-US" altLang="en-US" sz="2800" dirty="0">
                <a:solidFill>
                  <a:srgbClr val="141314"/>
                </a:solidFill>
                <a:latin typeface="+mn-lt"/>
              </a:rPr>
              <a:t>) = P(</a:t>
            </a:r>
            <a:r>
              <a:rPr lang="en-US" altLang="en-US" sz="2800" i="1" dirty="0">
                <a:solidFill>
                  <a:srgbClr val="141314"/>
                </a:solidFill>
                <a:latin typeface="+mn-lt"/>
              </a:rPr>
              <a:t>a ≤ X &lt; b</a:t>
            </a:r>
            <a:r>
              <a:rPr lang="en-US" altLang="en-US" sz="2800" dirty="0">
                <a:solidFill>
                  <a:srgbClr val="141314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693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138891"/>
            <a:ext cx="7772400" cy="10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3180654"/>
            <a:ext cx="7391401" cy="41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5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0"/>
            <a:ext cx="8783638" cy="680720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F(b) is still defined as P(X ≤ b), or P(-</a:t>
            </a:r>
            <a:r>
              <a:rPr lang="en-US" sz="3600"/>
              <a:t>∞ &lt; </a:t>
            </a:r>
            <a:r>
              <a:rPr lang="en-US" sz="3600" dirty="0"/>
              <a:t>X ≤ 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E6F8D-8B49-4DDC-AEB1-65D90B7A5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2738222"/>
            <a:ext cx="3745812" cy="13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41C8A-04D9-4026-A051-3A0131D9F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2895600"/>
            <a:ext cx="2971800" cy="1036041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E19F45-04BE-4E48-8A0E-60DCD81E5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191000"/>
            <a:ext cx="4081721" cy="3306605"/>
          </a:xfrm>
          <a:prstGeom prst="rect">
            <a:avLst/>
          </a:prstGeom>
        </p:spPr>
      </p:pic>
      <p:pic>
        <p:nvPicPr>
          <p:cNvPr id="18" name="Picture 17" descr="A close up of a lamp&#10;&#10;Description automatically generated">
            <a:extLst>
              <a:ext uri="{FF2B5EF4-FFF2-40B4-BE49-F238E27FC236}">
                <a16:creationId xmlns:a16="http://schemas.microsoft.com/office/drawing/2014/main" id="{B8B52588-0A69-47AF-8B32-1816D86B9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24" y="4191000"/>
            <a:ext cx="43279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Cdf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1"/>
            <a:ext cx="8783638" cy="2814320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Another way to get P(a ≤ X ≤ b): </a:t>
            </a:r>
          </a:p>
          <a:p>
            <a:pPr marL="38100" indent="0">
              <a:buNone/>
            </a:pPr>
            <a:r>
              <a:rPr lang="en-US" sz="3600" dirty="0"/>
              <a:t>P(a &lt; X ≤ b) = P(X ≤ b) – P(X ≤ a) = F(b) – F(a)</a:t>
            </a:r>
          </a:p>
          <a:p>
            <a:pPr marL="38100" indent="0">
              <a:buNone/>
            </a:pPr>
            <a:r>
              <a:rPr lang="en-US" sz="3600" dirty="0"/>
              <a:t>A discrete random variable has no pdf f(</a:t>
            </a:r>
            <a:r>
              <a:rPr lang="en-US" altLang="zh-CN" sz="3600" dirty="0"/>
              <a:t>x</a:t>
            </a:r>
            <a:r>
              <a:rPr lang="en-US" sz="3600" dirty="0"/>
              <a:t>), a continuous random variable has no useful </a:t>
            </a:r>
            <a:r>
              <a:rPr lang="en-US" sz="3600" dirty="0" err="1"/>
              <a:t>pmf</a:t>
            </a:r>
            <a:r>
              <a:rPr lang="en-US" sz="3600" dirty="0"/>
              <a:t> p(x), but both have </a:t>
            </a:r>
            <a:r>
              <a:rPr lang="en-US" sz="3600" dirty="0" err="1"/>
              <a:t>cdf</a:t>
            </a:r>
            <a:r>
              <a:rPr lang="en-US" sz="3600" dirty="0"/>
              <a:t> F(x)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25D72B-8E8E-4A67-8E6D-DAA632577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89228"/>
              </p:ext>
            </p:extLst>
          </p:nvPr>
        </p:nvGraphicFramePr>
        <p:xfrm>
          <a:off x="736600" y="5105401"/>
          <a:ext cx="80772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4427">
                  <a:extLst>
                    <a:ext uri="{9D8B030D-6E8A-4147-A177-3AD203B41FA5}">
                      <a16:colId xmlns:a16="http://schemas.microsoft.com/office/drawing/2014/main" val="4148093102"/>
                    </a:ext>
                  </a:extLst>
                </a:gridCol>
                <a:gridCol w="3359573">
                  <a:extLst>
                    <a:ext uri="{9D8B030D-6E8A-4147-A177-3AD203B41FA5}">
                      <a16:colId xmlns:a16="http://schemas.microsoft.com/office/drawing/2014/main" val="29300605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75171085"/>
                    </a:ext>
                  </a:extLst>
                </a:gridCol>
              </a:tblGrid>
              <a:tr h="662943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Discrete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681658"/>
                  </a:ext>
                </a:extLst>
              </a:tr>
              <a:tr h="731514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P(E)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p(a) = P(X = 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2368295"/>
                  </a:ext>
                </a:extLst>
              </a:tr>
              <a:tr h="6629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Continuous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f(a) ≈ P(a-</a:t>
                      </a:r>
                      <a:r>
                        <a:rPr lang="el-GR" sz="2400" b="1" dirty="0">
                          <a:solidFill>
                            <a:srgbClr val="0070C0"/>
                          </a:solidFill>
                        </a:rPr>
                        <a:t>ε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&lt; X &lt; a+</a:t>
                      </a:r>
                      <a:r>
                        <a:rPr lang="el-GR" sz="2400" b="1" dirty="0">
                          <a:solidFill>
                            <a:srgbClr val="0070C0"/>
                          </a:solidFill>
                        </a:rPr>
                        <a:t>ε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)/2</a:t>
                      </a:r>
                      <a:r>
                        <a:rPr lang="el-GR" sz="2400" b="1" dirty="0">
                          <a:solidFill>
                            <a:srgbClr val="0070C0"/>
                          </a:solidFill>
                        </a:rPr>
                        <a:t>ε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F(a) = P(X ≤ 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78169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2F09B97-48EA-4C92-92D9-A4D9E93FF685}"/>
              </a:ext>
            </a:extLst>
          </p:cNvPr>
          <p:cNvSpPr/>
          <p:nvPr/>
        </p:nvSpPr>
        <p:spPr>
          <a:xfrm>
            <a:off x="736600" y="6477498"/>
            <a:ext cx="8077200" cy="6853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AAEDA6-737C-4F68-89FA-851012E72677}"/>
              </a:ext>
            </a:extLst>
          </p:cNvPr>
          <p:cNvSpPr/>
          <p:nvPr/>
        </p:nvSpPr>
        <p:spPr>
          <a:xfrm>
            <a:off x="5994400" y="5181602"/>
            <a:ext cx="2743200" cy="2057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DAA9ADA-72BB-41AB-B452-481B0C3A1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11402"/>
              </p:ext>
            </p:extLst>
          </p:nvPr>
        </p:nvGraphicFramePr>
        <p:xfrm>
          <a:off x="1309278" y="5115388"/>
          <a:ext cx="1256122" cy="1056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061">
                  <a:extLst>
                    <a:ext uri="{9D8B030D-6E8A-4147-A177-3AD203B41FA5}">
                      <a16:colId xmlns:a16="http://schemas.microsoft.com/office/drawing/2014/main" val="2372490930"/>
                    </a:ext>
                  </a:extLst>
                </a:gridCol>
                <a:gridCol w="628061">
                  <a:extLst>
                    <a:ext uri="{9D8B030D-6E8A-4147-A177-3AD203B41FA5}">
                      <a16:colId xmlns:a16="http://schemas.microsoft.com/office/drawing/2014/main" val="3073581191"/>
                    </a:ext>
                  </a:extLst>
                </a:gridCol>
              </a:tblGrid>
              <a:tr h="528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415862"/>
                  </a:ext>
                </a:extLst>
              </a:tr>
              <a:tr h="528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301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Pmf</a:t>
            </a:r>
            <a:r>
              <a:rPr lang="en-US" dirty="0"/>
              <a:t> p(x) versus pdf f(x)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9" y="2514600"/>
            <a:ext cx="91558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derivative and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3562" y="2214881"/>
                <a:ext cx="8961438" cy="48500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95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3600" dirty="0">
                    <a:hlinkClick r:id="rId3"/>
                  </a:rPr>
                  <a:t>Derivatives of elementary functions</a:t>
                </a:r>
                <a:endParaRPr lang="en-US" altLang="en-US" sz="3600" dirty="0"/>
              </a:p>
              <a:p>
                <a:pPr marL="0" indent="0">
                  <a:lnSpc>
                    <a:spcPct val="95000"/>
                  </a:lnSpc>
                  <a:spcBef>
                    <a:spcPct val="0"/>
                  </a:spcBef>
                  <a:buNone/>
                </a:pPr>
                <a:r>
                  <a:rPr lang="en-US" altLang="en-US" sz="3600" dirty="0"/>
                  <a:t>    power, exponential and logarithmic functions</a:t>
                </a:r>
              </a:p>
              <a:p>
                <a:pPr marL="457200" indent="-457200">
                  <a:lnSpc>
                    <a:spcPct val="95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3600" dirty="0">
                    <a:hlinkClick r:id="rId4"/>
                  </a:rPr>
                  <a:t>Rules for finding the derivative</a:t>
                </a:r>
                <a:endParaRPr lang="en-US" altLang="en-US" sz="3600" dirty="0"/>
              </a:p>
              <a:p>
                <a:pPr marL="0" indent="0">
                  <a:lnSpc>
                    <a:spcPct val="95000"/>
                  </a:lnSpc>
                  <a:spcBef>
                    <a:spcPct val="0"/>
                  </a:spcBef>
                  <a:buNone/>
                </a:pPr>
                <a:r>
                  <a:rPr lang="en-US" altLang="en-US" sz="3600" dirty="0"/>
                  <a:t>    combined functions</a:t>
                </a:r>
              </a:p>
              <a:p>
                <a:pPr marL="457200" indent="-457200">
                  <a:lnSpc>
                    <a:spcPct val="95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3600" dirty="0">
                    <a:hlinkClick r:id="rId5"/>
                  </a:rPr>
                  <a:t>Integral as antiderivative </a:t>
                </a:r>
                <a:endParaRPr lang="en-US" altLang="en-US" sz="3600" dirty="0"/>
              </a:p>
              <a:p>
                <a:pPr marL="0" indent="0">
                  <a:lnSpc>
                    <a:spcPct val="95000"/>
                  </a:lnSpc>
                  <a:spcBef>
                    <a:spcPct val="0"/>
                  </a:spcBef>
                  <a:buNone/>
                </a:pPr>
                <a:r>
                  <a:rPr lang="en-US" altLang="en-US" sz="3600" dirty="0"/>
                  <a:t>    Especially, for power function </a:t>
                </a:r>
                <a:r>
                  <a:rPr lang="en-US" altLang="en-US" sz="3600" dirty="0" err="1"/>
                  <a:t>x</a:t>
                </a:r>
                <a:r>
                  <a:rPr lang="en-US" altLang="en-US" sz="3600" baseline="30000" dirty="0" err="1"/>
                  <a:t>t</a:t>
                </a:r>
                <a:r>
                  <a:rPr lang="en-US" altLang="en-US" sz="3600" baseline="30000" dirty="0"/>
                  <a:t> </a:t>
                </a:r>
                <a:endParaRPr lang="en-US" altLang="en-US" sz="3600" dirty="0"/>
              </a:p>
              <a:p>
                <a:pPr marL="0" indent="0">
                  <a:lnSpc>
                    <a:spcPct val="95000"/>
                  </a:lnSpc>
                  <a:spcBef>
                    <a:spcPct val="0"/>
                  </a:spcBef>
                  <a:buNone/>
                </a:pPr>
                <a:r>
                  <a:rPr lang="en-US" altLang="en-US" sz="3600" dirty="0"/>
                  <a:t>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en-US" sz="28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800" baseline="30000" dirty="0"/>
                          <m:t>t</m:t>
                        </m:r>
                      </m:e>
                    </m:nary>
                    <m:r>
                      <a:rPr lang="en-US" alt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dirty="0"/>
                  <a:t>dx</a:t>
                </a:r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= (b</a:t>
                </a:r>
                <a:r>
                  <a:rPr lang="en-US" altLang="en-US" sz="2800" baseline="30000" dirty="0"/>
                  <a:t>t+1</a:t>
                </a:r>
                <a:r>
                  <a:rPr lang="en-US" altLang="en-US" sz="2800" dirty="0"/>
                  <a:t> – </a:t>
                </a:r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a</a:t>
                </a:r>
                <a:r>
                  <a:rPr lang="en-US" altLang="en-US" sz="2800" baseline="30000" dirty="0"/>
                  <a:t>t+1</a:t>
                </a:r>
                <a:r>
                  <a:rPr lang="en-US" altLang="en-US" sz="2800" dirty="0"/>
                  <a:t>) / (t+1)   	     when t ≠ -1</a:t>
                </a:r>
              </a:p>
              <a:p>
                <a:pPr marL="0" indent="0">
                  <a:lnSpc>
                    <a:spcPct val="95000"/>
                  </a:lnSpc>
                  <a:spcBef>
                    <a:spcPct val="0"/>
                  </a:spcBef>
                  <a:buNone/>
                </a:pPr>
                <a:endParaRPr lang="en-US" altLang="en-US" sz="1200" dirty="0"/>
              </a:p>
              <a:p>
                <a:pPr marL="0" indent="0">
                  <a:lnSpc>
                    <a:spcPct val="95000"/>
                  </a:lnSpc>
                  <a:spcBef>
                    <a:spcPct val="0"/>
                  </a:spcBef>
                  <a:buNone/>
                </a:pPr>
                <a:r>
                  <a:rPr lang="en-US" altLang="en-US" sz="2800" dirty="0"/>
                  <a:t>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en-US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altLang="en-US" sz="28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800" b="0" i="0" baseline="30000" dirty="0" smtClean="0"/>
                          <m:t>−1</m:t>
                        </m:r>
                      </m:e>
                    </m:nary>
                    <m:r>
                      <a:rPr lang="en-US" altLang="en-US" sz="280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dirty="0"/>
                  <a:t>dx</a:t>
                </a:r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en-US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altLang="en-US" sz="28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800" b="0" i="0" smtClean="0">
                            <a:latin typeface="Cambria Math"/>
                          </a:rPr>
                          <m:t>1/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x</m:t>
                        </m:r>
                      </m:e>
                    </m:nary>
                    <m:r>
                      <a:rPr lang="en-US" altLang="en-US" sz="2800" i="1" baseline="300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dirty="0"/>
                  <a:t>dx</a:t>
                </a:r>
                <a:r>
                  <a:rPr lang="en-US" altLang="en-US" sz="2800" baseline="30000" dirty="0"/>
                  <a:t>  </a:t>
                </a:r>
                <a:r>
                  <a:rPr lang="en-US" altLang="en-US" sz="2800" dirty="0"/>
                  <a:t>= ln(b) –</a:t>
                </a:r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ln(a)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562" y="2214881"/>
                <a:ext cx="8961438" cy="4850081"/>
              </a:xfrm>
              <a:blipFill>
                <a:blip r:embed="rId6"/>
                <a:stretch>
                  <a:fillRect l="-1835" t="-2387" r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7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2873</TotalTime>
  <Words>1192</Words>
  <Application>Microsoft Office PowerPoint</Application>
  <PresentationFormat>Custom</PresentationFormat>
  <Paragraphs>167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Cambria Math</vt:lpstr>
      <vt:lpstr>Symbol</vt:lpstr>
      <vt:lpstr>Times New Roman</vt:lpstr>
      <vt:lpstr>Metropolitan</vt:lpstr>
      <vt:lpstr>Probability and Statistics for Computer Scientists Third Edition, By Michael Baron  Chapter 4:  Continuous Distributions   CIS 2033. Computational Probability and Statistics Pei Wang</vt:lpstr>
      <vt:lpstr>Continuous random variables</vt:lpstr>
      <vt:lpstr>Probability density function</vt:lpstr>
      <vt:lpstr>Probability density function (2)</vt:lpstr>
      <vt:lpstr>Probability density function (3)</vt:lpstr>
      <vt:lpstr>Cumulative distribution function</vt:lpstr>
      <vt:lpstr>Cdf (2)</vt:lpstr>
      <vt:lpstr>Pmf p(x) versus pdf f(x)</vt:lpstr>
      <vt:lpstr>Review: derivative and integral</vt:lpstr>
      <vt:lpstr>Example 4.1 (1)</vt:lpstr>
      <vt:lpstr>Example 4.1 (2)</vt:lpstr>
      <vt:lpstr>Joint distributions: continuous</vt:lpstr>
      <vt:lpstr>Joint distributions: continuous (2)</vt:lpstr>
      <vt:lpstr>Pmf p(x) versus pdf f(x): joint</vt:lpstr>
      <vt:lpstr>Expectation of continuous variable</vt:lpstr>
      <vt:lpstr>p(x) vs. f(x): E[X] and Var(X)</vt:lpstr>
      <vt:lpstr>Example 4.2</vt:lpstr>
      <vt:lpstr>Uniform distribution</vt:lpstr>
      <vt:lpstr>Uniform distribution (2)</vt:lpstr>
      <vt:lpstr>Uniform distribution (3)</vt:lpstr>
      <vt:lpstr>Exponential distribution</vt:lpstr>
      <vt:lpstr>Exponential distribution (2)</vt:lpstr>
      <vt:lpstr>Gamma distribution</vt:lpstr>
      <vt:lpstr>Gamma distribution (2)</vt:lpstr>
      <vt:lpstr>Normal distribution</vt:lpstr>
      <vt:lpstr>Normal distribution (2)</vt:lpstr>
      <vt:lpstr>Normal distribution (3)</vt:lpstr>
      <vt:lpstr>Central Limit Theorem</vt:lpstr>
      <vt:lpstr>Central Limit Theorem (2)</vt:lpstr>
      <vt:lpstr>Central Limit Theorem (3)</vt:lpstr>
      <vt:lpstr>Summary</vt:lpstr>
      <vt:lpstr>Summary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Pei Wang</cp:lastModifiedBy>
  <cp:revision>250</cp:revision>
  <dcterms:created xsi:type="dcterms:W3CDTF">2004-05-06T09:28:21Z</dcterms:created>
  <dcterms:modified xsi:type="dcterms:W3CDTF">2021-10-21T14:20:39Z</dcterms:modified>
</cp:coreProperties>
</file>