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37" r:id="rId2"/>
    <p:sldId id="838" r:id="rId3"/>
    <p:sldId id="839" r:id="rId4"/>
    <p:sldId id="840" r:id="rId5"/>
    <p:sldId id="841" r:id="rId6"/>
    <p:sldId id="842" r:id="rId7"/>
    <p:sldId id="843" r:id="rId8"/>
    <p:sldId id="844" r:id="rId9"/>
    <p:sldId id="845" r:id="rId10"/>
    <p:sldId id="846" r:id="rId11"/>
    <p:sldId id="847" r:id="rId12"/>
    <p:sldId id="848" r:id="rId13"/>
    <p:sldId id="849" r:id="rId14"/>
    <p:sldId id="850" r:id="rId15"/>
    <p:sldId id="851" r:id="rId16"/>
    <p:sldId id="853" r:id="rId17"/>
    <p:sldId id="854" r:id="rId18"/>
    <p:sldId id="855" r:id="rId19"/>
    <p:sldId id="856" r:id="rId20"/>
    <p:sldId id="857" r:id="rId21"/>
    <p:sldId id="858" r:id="rId22"/>
    <p:sldId id="859" r:id="rId23"/>
    <p:sldId id="873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6954268-D528-7442-800B-9664DDD7601B}" type="slidenum">
              <a:rPr lang="en-US" i="0" smtClean="0">
                <a:latin typeface="Times New Roman" charset="0"/>
              </a:rPr>
              <a:pPr>
                <a:defRPr/>
              </a:pPr>
              <a:t>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7CA331A-DC94-1B42-A2A9-C17C57FED14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A0263EC-9FC8-3E46-A8F2-77E357E79E36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CDA285F-6A09-5D4C-A322-7D1EDA26E0ED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723D779-C292-7C49-8148-AB3AD59111C2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9600B93-8034-F447-85CE-88E355B6FADD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5827C07-B323-1E43-831B-E2E6BCD1176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EE596BD-79B8-F24D-A916-5F2104E87CBB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C438215-D38C-0D48-ABD0-3AFB4629475D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21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25487E6-1209-1B44-8A6B-79DCC9D55604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22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DB61159-EE09-2745-B91D-BC465D8E6509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23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4433DD6-D70A-8E47-B310-554B6E789C8D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33626DD-24C9-E94F-AE99-A71BBB1A5D74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CC6F2D1-A888-7345-8BF4-5577B25D9EB8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899F814-C6BF-1141-85EA-78252609599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6E67162-D420-CA40-8110-1AA35398323B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4905453-E051-BC4D-8DD5-BD2AF7AD00B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61E5BF8-A926-074D-815E-F2F393FDB43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52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5E8E46-FAA0-DA4A-9B36-C2794ABD15BF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B3616EB6-F471-2047-976B-63D7811A0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6.4 LANs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s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VLANS</a:t>
            </a:r>
            <a:endParaRPr lang="en-US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5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Institutional network</a:t>
            </a:r>
          </a:p>
        </p:txBody>
      </p:sp>
      <p:sp>
        <p:nvSpPr>
          <p:cNvPr id="177156" name="Freeform 81"/>
          <p:cNvSpPr>
            <a:spLocks/>
          </p:cNvSpPr>
          <p:nvPr/>
        </p:nvSpPr>
        <p:spPr bwMode="auto">
          <a:xfrm rot="5400000">
            <a:off x="2179637" y="244476"/>
            <a:ext cx="4321175" cy="7473950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2" name="Line 33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3" name="Line 34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4" name="Line 35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5" name="Line 59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6" name="Line 60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7" name="Line 77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8" name="Line 78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9" name="Text Box 79"/>
          <p:cNvSpPr txBox="1">
            <a:spLocks noChangeArrowheads="1"/>
          </p:cNvSpPr>
          <p:nvPr/>
        </p:nvSpPr>
        <p:spPr bwMode="auto">
          <a:xfrm>
            <a:off x="744538" y="2041525"/>
            <a:ext cx="12620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to external</a:t>
            </a:r>
          </a:p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70670" name="Text Box 80"/>
          <p:cNvSpPr txBox="1">
            <a:spLocks noChangeArrowheads="1"/>
          </p:cNvSpPr>
          <p:nvPr/>
        </p:nvSpPr>
        <p:spPr bwMode="auto">
          <a:xfrm>
            <a:off x="2716213" y="2608263"/>
            <a:ext cx="787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70671" name="Text Box 82"/>
          <p:cNvSpPr txBox="1">
            <a:spLocks noChangeArrowheads="1"/>
          </p:cNvSpPr>
          <p:nvPr/>
        </p:nvSpPr>
        <p:spPr bwMode="auto">
          <a:xfrm>
            <a:off x="6435725" y="3516313"/>
            <a:ext cx="1549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IP subnet</a:t>
            </a:r>
          </a:p>
        </p:txBody>
      </p:sp>
      <p:sp>
        <p:nvSpPr>
          <p:cNvPr id="70672" name="Text Box 83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mail server</a:t>
            </a:r>
          </a:p>
        </p:txBody>
      </p:sp>
      <p:sp>
        <p:nvSpPr>
          <p:cNvPr id="70673" name="Text Box 84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web server</a:t>
            </a:r>
          </a:p>
        </p:txBody>
      </p:sp>
      <p:sp>
        <p:nvSpPr>
          <p:cNvPr id="70674" name="Line 20"/>
          <p:cNvSpPr>
            <a:spLocks noChangeShapeType="1"/>
          </p:cNvSpPr>
          <p:nvPr/>
        </p:nvSpPr>
        <p:spPr bwMode="auto">
          <a:xfrm flipH="1">
            <a:off x="1465263" y="47545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75" name="Line 21"/>
          <p:cNvSpPr>
            <a:spLocks noChangeShapeType="1"/>
          </p:cNvSpPr>
          <p:nvPr/>
        </p:nvSpPr>
        <p:spPr bwMode="auto">
          <a:xfrm flipH="1">
            <a:off x="1852613" y="4802188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76" name="Line 22"/>
          <p:cNvSpPr>
            <a:spLocks noChangeShapeType="1"/>
          </p:cNvSpPr>
          <p:nvPr/>
        </p:nvSpPr>
        <p:spPr bwMode="auto">
          <a:xfrm>
            <a:off x="2271713" y="4830763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72" name="Group 44"/>
          <p:cNvGrpSpPr>
            <a:grpSpLocks/>
          </p:cNvGrpSpPr>
          <p:nvPr/>
        </p:nvGrpSpPr>
        <p:grpSpPr bwMode="auto">
          <a:xfrm>
            <a:off x="1009650" y="4557713"/>
            <a:ext cx="568325" cy="481012"/>
            <a:chOff x="-44" y="1473"/>
            <a:chExt cx="981" cy="1105"/>
          </a:xfrm>
        </p:grpSpPr>
        <p:pic>
          <p:nvPicPr>
            <p:cNvPr id="1773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3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73" name="Group 44"/>
          <p:cNvGrpSpPr>
            <a:grpSpLocks/>
          </p:cNvGrpSpPr>
          <p:nvPr/>
        </p:nvGrpSpPr>
        <p:grpSpPr bwMode="auto">
          <a:xfrm>
            <a:off x="1416050" y="5014913"/>
            <a:ext cx="568325" cy="481012"/>
            <a:chOff x="-44" y="1473"/>
            <a:chExt cx="981" cy="1105"/>
          </a:xfrm>
        </p:grpSpPr>
        <p:pic>
          <p:nvPicPr>
            <p:cNvPr id="1772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3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74" name="Group 44"/>
          <p:cNvGrpSpPr>
            <a:grpSpLocks/>
          </p:cNvGrpSpPr>
          <p:nvPr/>
        </p:nvGrpSpPr>
        <p:grpSpPr bwMode="auto">
          <a:xfrm>
            <a:off x="1944688" y="5046663"/>
            <a:ext cx="568325" cy="481012"/>
            <a:chOff x="-44" y="1473"/>
            <a:chExt cx="981" cy="1105"/>
          </a:xfrm>
        </p:grpSpPr>
        <p:pic>
          <p:nvPicPr>
            <p:cNvPr id="1772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80" name="Line 21"/>
          <p:cNvSpPr>
            <a:spLocks noChangeShapeType="1"/>
          </p:cNvSpPr>
          <p:nvPr/>
        </p:nvSpPr>
        <p:spPr bwMode="auto">
          <a:xfrm>
            <a:off x="2490788" y="4760913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1" name="Line 22"/>
          <p:cNvSpPr>
            <a:spLocks noChangeShapeType="1"/>
          </p:cNvSpPr>
          <p:nvPr/>
        </p:nvSpPr>
        <p:spPr bwMode="auto">
          <a:xfrm flipH="1">
            <a:off x="2722563" y="5256213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2" name="Line 22"/>
          <p:cNvSpPr>
            <a:spLocks noChangeShapeType="1"/>
          </p:cNvSpPr>
          <p:nvPr/>
        </p:nvSpPr>
        <p:spPr bwMode="auto">
          <a:xfrm>
            <a:off x="3127375" y="52673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3" name="Line 20"/>
          <p:cNvSpPr>
            <a:spLocks noChangeShapeType="1"/>
          </p:cNvSpPr>
          <p:nvPr/>
        </p:nvSpPr>
        <p:spPr bwMode="auto">
          <a:xfrm flipH="1">
            <a:off x="3025775" y="51482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79" name="Group 44"/>
          <p:cNvGrpSpPr>
            <a:grpSpLocks/>
          </p:cNvGrpSpPr>
          <p:nvPr/>
        </p:nvGrpSpPr>
        <p:grpSpPr bwMode="auto">
          <a:xfrm>
            <a:off x="2349500" y="5419725"/>
            <a:ext cx="568325" cy="481013"/>
            <a:chOff x="-44" y="1473"/>
            <a:chExt cx="981" cy="1105"/>
          </a:xfrm>
        </p:grpSpPr>
        <p:pic>
          <p:nvPicPr>
            <p:cNvPr id="1772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0" name="Group 44"/>
          <p:cNvGrpSpPr>
            <a:grpSpLocks/>
          </p:cNvGrpSpPr>
          <p:nvPr/>
        </p:nvGrpSpPr>
        <p:grpSpPr bwMode="auto">
          <a:xfrm>
            <a:off x="2806700" y="5487988"/>
            <a:ext cx="568325" cy="481012"/>
            <a:chOff x="-44" y="1473"/>
            <a:chExt cx="981" cy="1105"/>
          </a:xfrm>
        </p:grpSpPr>
        <p:pic>
          <p:nvPicPr>
            <p:cNvPr id="1772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6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4602163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06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5018088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183" name="Group 44"/>
          <p:cNvGrpSpPr>
            <a:grpSpLocks/>
          </p:cNvGrpSpPr>
          <p:nvPr/>
        </p:nvGrpSpPr>
        <p:grpSpPr bwMode="auto">
          <a:xfrm>
            <a:off x="3232150" y="4946650"/>
            <a:ext cx="568325" cy="481013"/>
            <a:chOff x="-44" y="1473"/>
            <a:chExt cx="981" cy="1105"/>
          </a:xfrm>
        </p:grpSpPr>
        <p:pic>
          <p:nvPicPr>
            <p:cNvPr id="1772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89" name="Line 20"/>
          <p:cNvSpPr>
            <a:spLocks noChangeShapeType="1"/>
          </p:cNvSpPr>
          <p:nvPr/>
        </p:nvSpPr>
        <p:spPr bwMode="auto">
          <a:xfrm flipH="1">
            <a:off x="5684838" y="50228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0" name="Line 21"/>
          <p:cNvSpPr>
            <a:spLocks noChangeShapeType="1"/>
          </p:cNvSpPr>
          <p:nvPr/>
        </p:nvSpPr>
        <p:spPr bwMode="auto">
          <a:xfrm flipH="1">
            <a:off x="6072188" y="5070475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1" name="Line 22"/>
          <p:cNvSpPr>
            <a:spLocks noChangeShapeType="1"/>
          </p:cNvSpPr>
          <p:nvPr/>
        </p:nvSpPr>
        <p:spPr bwMode="auto">
          <a:xfrm>
            <a:off x="6491288" y="509905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87" name="Group 44"/>
          <p:cNvGrpSpPr>
            <a:grpSpLocks/>
          </p:cNvGrpSpPr>
          <p:nvPr/>
        </p:nvGrpSpPr>
        <p:grpSpPr bwMode="auto">
          <a:xfrm>
            <a:off x="5376863" y="4837113"/>
            <a:ext cx="568325" cy="481012"/>
            <a:chOff x="-44" y="1473"/>
            <a:chExt cx="981" cy="1105"/>
          </a:xfrm>
        </p:grpSpPr>
        <p:pic>
          <p:nvPicPr>
            <p:cNvPr id="1772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8" name="Group 44"/>
          <p:cNvGrpSpPr>
            <a:grpSpLocks/>
          </p:cNvGrpSpPr>
          <p:nvPr/>
        </p:nvGrpSpPr>
        <p:grpSpPr bwMode="auto">
          <a:xfrm>
            <a:off x="5635625" y="5283200"/>
            <a:ext cx="569913" cy="481013"/>
            <a:chOff x="-44" y="1473"/>
            <a:chExt cx="981" cy="1105"/>
          </a:xfrm>
        </p:grpSpPr>
        <p:pic>
          <p:nvPicPr>
            <p:cNvPr id="1772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9" name="Group 44"/>
          <p:cNvGrpSpPr>
            <a:grpSpLocks/>
          </p:cNvGrpSpPr>
          <p:nvPr/>
        </p:nvGrpSpPr>
        <p:grpSpPr bwMode="auto">
          <a:xfrm>
            <a:off x="6164263" y="5313363"/>
            <a:ext cx="568325" cy="482600"/>
            <a:chOff x="-44" y="1473"/>
            <a:chExt cx="981" cy="1105"/>
          </a:xfrm>
        </p:grpSpPr>
        <p:pic>
          <p:nvPicPr>
            <p:cNvPr id="1772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95" name="Line 20"/>
          <p:cNvSpPr>
            <a:spLocks noChangeShapeType="1"/>
          </p:cNvSpPr>
          <p:nvPr/>
        </p:nvSpPr>
        <p:spPr bwMode="auto">
          <a:xfrm flipH="1" flipV="1">
            <a:off x="4659313" y="5068888"/>
            <a:ext cx="606425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6" name="Line 21"/>
          <p:cNvSpPr>
            <a:spLocks noChangeShapeType="1"/>
          </p:cNvSpPr>
          <p:nvPr/>
        </p:nvSpPr>
        <p:spPr bwMode="auto">
          <a:xfrm flipH="1">
            <a:off x="4195763" y="5022850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7" name="Line 22"/>
          <p:cNvSpPr>
            <a:spLocks noChangeShapeType="1"/>
          </p:cNvSpPr>
          <p:nvPr/>
        </p:nvSpPr>
        <p:spPr bwMode="auto">
          <a:xfrm>
            <a:off x="4614863" y="50514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93" name="Group 44"/>
          <p:cNvGrpSpPr>
            <a:grpSpLocks/>
          </p:cNvGrpSpPr>
          <p:nvPr/>
        </p:nvGrpSpPr>
        <p:grpSpPr bwMode="auto">
          <a:xfrm>
            <a:off x="4803775" y="5230813"/>
            <a:ext cx="569913" cy="481012"/>
            <a:chOff x="-44" y="1473"/>
            <a:chExt cx="981" cy="1105"/>
          </a:xfrm>
        </p:grpSpPr>
        <p:pic>
          <p:nvPicPr>
            <p:cNvPr id="1772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94" name="Group 44"/>
          <p:cNvGrpSpPr>
            <a:grpSpLocks/>
          </p:cNvGrpSpPr>
          <p:nvPr/>
        </p:nvGrpSpPr>
        <p:grpSpPr bwMode="auto">
          <a:xfrm>
            <a:off x="3759200" y="5235575"/>
            <a:ext cx="569913" cy="482600"/>
            <a:chOff x="-44" y="1473"/>
            <a:chExt cx="981" cy="1105"/>
          </a:xfrm>
        </p:grpSpPr>
        <p:pic>
          <p:nvPicPr>
            <p:cNvPr id="1772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95" name="Group 44"/>
          <p:cNvGrpSpPr>
            <a:grpSpLocks/>
          </p:cNvGrpSpPr>
          <p:nvPr/>
        </p:nvGrpSpPr>
        <p:grpSpPr bwMode="auto">
          <a:xfrm>
            <a:off x="4287838" y="5267325"/>
            <a:ext cx="569912" cy="481013"/>
            <a:chOff x="-44" y="1473"/>
            <a:chExt cx="981" cy="1105"/>
          </a:xfrm>
        </p:grpSpPr>
        <p:pic>
          <p:nvPicPr>
            <p:cNvPr id="1772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7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4822825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702" name="Line 20"/>
          <p:cNvSpPr>
            <a:spLocks noChangeShapeType="1"/>
          </p:cNvSpPr>
          <p:nvPr/>
        </p:nvSpPr>
        <p:spPr bwMode="auto">
          <a:xfrm flipH="1">
            <a:off x="6519863" y="51006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07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4870450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199" name="Group 44"/>
          <p:cNvGrpSpPr>
            <a:grpSpLocks/>
          </p:cNvGrpSpPr>
          <p:nvPr/>
        </p:nvGrpSpPr>
        <p:grpSpPr bwMode="auto">
          <a:xfrm>
            <a:off x="6684963" y="4884738"/>
            <a:ext cx="569912" cy="481012"/>
            <a:chOff x="-44" y="1473"/>
            <a:chExt cx="981" cy="1105"/>
          </a:xfrm>
        </p:grpSpPr>
        <p:pic>
          <p:nvPicPr>
            <p:cNvPr id="1772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70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62288"/>
            <a:ext cx="9350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201" name="Group 906"/>
          <p:cNvGrpSpPr>
            <a:grpSpLocks/>
          </p:cNvGrpSpPr>
          <p:nvPr/>
        </p:nvGrpSpPr>
        <p:grpSpPr bwMode="auto">
          <a:xfrm>
            <a:off x="5140325" y="2111375"/>
            <a:ext cx="366713" cy="579438"/>
            <a:chOff x="4140" y="429"/>
            <a:chExt cx="1425" cy="2396"/>
          </a:xfrm>
        </p:grpSpPr>
        <p:sp>
          <p:nvSpPr>
            <p:cNvPr id="17724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5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4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4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5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0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8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8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5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2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7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5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5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7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2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725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7257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7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6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5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6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6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6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6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6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7203" name="Group 906"/>
          <p:cNvGrpSpPr>
            <a:grpSpLocks/>
          </p:cNvGrpSpPr>
          <p:nvPr/>
        </p:nvGrpSpPr>
        <p:grpSpPr bwMode="auto">
          <a:xfrm>
            <a:off x="5745163" y="2620963"/>
            <a:ext cx="366712" cy="579437"/>
            <a:chOff x="4140" y="429"/>
            <a:chExt cx="1425" cy="2396"/>
          </a:xfrm>
        </p:grpSpPr>
        <p:sp>
          <p:nvSpPr>
            <p:cNvPr id="17720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1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0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0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1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0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4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4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1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2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3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1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1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3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2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721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7217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3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2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1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2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2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2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2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2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77204" name="Picture 21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0398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15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54" name="Group 347"/>
          <p:cNvGrpSpPr>
            <a:grpSpLocks/>
          </p:cNvGrpSpPr>
          <p:nvPr/>
        </p:nvGrpSpPr>
        <p:grpSpPr bwMode="auto">
          <a:xfrm>
            <a:off x="2751485" y="2148330"/>
            <a:ext cx="880316" cy="510540"/>
            <a:chOff x="1871277" y="1576300"/>
            <a:chExt cx="1128371" cy="437861"/>
          </a:xfrm>
        </p:grpSpPr>
        <p:sp>
          <p:nvSpPr>
            <p:cNvPr id="155" name="Oval 154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Connector 161"/>
            <p:cNvCxnSpPr>
              <a:endCxn id="157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367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39688"/>
            <a:ext cx="4560888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Switches vs. </a:t>
            </a:r>
            <a:r>
              <a:rPr lang="en-US" sz="3600" dirty="0" smtClean="0">
                <a:latin typeface="Gill Sans MT" charset="0"/>
                <a:cs typeface="+mj-cs"/>
              </a:rPr>
              <a:t>routers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41438"/>
            <a:ext cx="3967162" cy="49942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both </a:t>
            </a: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are store</a:t>
            </a: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-and-</a:t>
            </a: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forward: </a:t>
            </a:r>
          </a:p>
          <a:p>
            <a:pPr marL="231775" indent="-231775">
              <a:buSzPct val="100000"/>
              <a:buFont typeface="Wingdings" charset="2"/>
              <a:buChar char="§"/>
              <a:defRPr/>
            </a:pP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routers: </a:t>
            </a:r>
            <a:r>
              <a:rPr lang="en-US" sz="2400" dirty="0" smtClean="0">
                <a:latin typeface="Gill Sans MT" charset="0"/>
                <a:cs typeface="+mn-cs"/>
              </a:rPr>
              <a:t>network-layer devices (examine network-layer headers)</a:t>
            </a:r>
          </a:p>
          <a:p>
            <a:pPr marL="231775" indent="-231775">
              <a:buSzPct val="100000"/>
              <a:buFont typeface="Wingdings" charset="2"/>
              <a:buChar char="§"/>
              <a:defRPr/>
            </a:pP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switches</a:t>
            </a:r>
            <a:r>
              <a:rPr lang="en-US" sz="2400" i="1" dirty="0" smtClean="0">
                <a:latin typeface="Gill Sans MT" charset="0"/>
                <a:cs typeface="+mn-cs"/>
              </a:rPr>
              <a:t>: </a:t>
            </a:r>
            <a:r>
              <a:rPr lang="en-US" sz="2400" dirty="0" smtClean="0">
                <a:latin typeface="Gill Sans MT" charset="0"/>
                <a:cs typeface="+mn-cs"/>
              </a:rPr>
              <a:t>link</a:t>
            </a:r>
            <a:r>
              <a:rPr lang="en-US" sz="2400" dirty="0">
                <a:latin typeface="Gill Sans MT" charset="0"/>
                <a:cs typeface="+mn-cs"/>
              </a:rPr>
              <a:t>-layer devices (examine link-layer headers)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en-US" sz="2400" i="1" dirty="0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both have forwarding tables:</a:t>
            </a:r>
          </a:p>
          <a:p>
            <a:pPr marL="231775" indent="-231775">
              <a:lnSpc>
                <a:spcPct val="80000"/>
              </a:lnSpc>
              <a:buSzPct val="100000"/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</a:t>
            </a: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outers: </a:t>
            </a:r>
            <a:r>
              <a:rPr lang="en-US" sz="2400" dirty="0" smtClean="0">
                <a:latin typeface="Gill Sans MT" charset="0"/>
                <a:cs typeface="+mn-cs"/>
              </a:rPr>
              <a:t>compute tables using routing algorithms, IP addresses</a:t>
            </a:r>
          </a:p>
          <a:p>
            <a:pPr marL="231775" indent="-231775">
              <a:lnSpc>
                <a:spcPct val="80000"/>
              </a:lnSpc>
              <a:buSzPct val="100000"/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</a:t>
            </a: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witches: </a:t>
            </a:r>
            <a:r>
              <a:rPr lang="en-US" sz="2400" dirty="0" smtClean="0">
                <a:latin typeface="Gill Sans MT" charset="0"/>
                <a:cs typeface="+mn-cs"/>
              </a:rPr>
              <a:t>learn forwarding table using flooding, learning, MAC addresses 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179205" name="Freeform 3"/>
          <p:cNvSpPr>
            <a:spLocks/>
          </p:cNvSpPr>
          <p:nvPr/>
        </p:nvSpPr>
        <p:spPr bwMode="auto">
          <a:xfrm flipH="1">
            <a:off x="6543675" y="2103438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9206" name="Freeform 10"/>
          <p:cNvSpPr>
            <a:spLocks/>
          </p:cNvSpPr>
          <p:nvPr/>
        </p:nvSpPr>
        <p:spPr bwMode="auto">
          <a:xfrm>
            <a:off x="6530975" y="844550"/>
            <a:ext cx="360363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9207" name="Rectangle 23"/>
          <p:cNvSpPr>
            <a:spLocks noChangeArrowheads="1"/>
          </p:cNvSpPr>
          <p:nvPr/>
        </p:nvSpPr>
        <p:spPr bwMode="auto">
          <a:xfrm>
            <a:off x="5307013" y="850900"/>
            <a:ext cx="1296987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08" name="Rectangle 24"/>
          <p:cNvSpPr>
            <a:spLocks noChangeArrowheads="1"/>
          </p:cNvSpPr>
          <p:nvPr/>
        </p:nvSpPr>
        <p:spPr bwMode="auto">
          <a:xfrm>
            <a:off x="5259388" y="9223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09" name="Line 25"/>
          <p:cNvSpPr>
            <a:spLocks noChangeShapeType="1"/>
          </p:cNvSpPr>
          <p:nvPr/>
        </p:nvSpPr>
        <p:spPr bwMode="auto">
          <a:xfrm>
            <a:off x="5259388" y="1239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0" name="Text Box 26"/>
          <p:cNvSpPr txBox="1">
            <a:spLocks noChangeArrowheads="1"/>
          </p:cNvSpPr>
          <p:nvPr/>
        </p:nvSpPr>
        <p:spPr bwMode="auto">
          <a:xfrm>
            <a:off x="5216525" y="8890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physical</a:t>
            </a:r>
          </a:p>
        </p:txBody>
      </p:sp>
      <p:sp>
        <p:nvSpPr>
          <p:cNvPr id="179211" name="Line 27"/>
          <p:cNvSpPr>
            <a:spLocks noChangeShapeType="1"/>
          </p:cNvSpPr>
          <p:nvPr/>
        </p:nvSpPr>
        <p:spPr bwMode="auto">
          <a:xfrm>
            <a:off x="5267325" y="15605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2" name="Line 28"/>
          <p:cNvSpPr>
            <a:spLocks noChangeShapeType="1"/>
          </p:cNvSpPr>
          <p:nvPr/>
        </p:nvSpPr>
        <p:spPr bwMode="auto">
          <a:xfrm>
            <a:off x="5272088" y="1841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3" name="Line 29"/>
          <p:cNvSpPr>
            <a:spLocks noChangeShapeType="1"/>
          </p:cNvSpPr>
          <p:nvPr/>
        </p:nvSpPr>
        <p:spPr bwMode="auto">
          <a:xfrm>
            <a:off x="5272088" y="2117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79214" name="Group 88"/>
          <p:cNvGrpSpPr>
            <a:grpSpLocks/>
          </p:cNvGrpSpPr>
          <p:nvPr/>
        </p:nvGrpSpPr>
        <p:grpSpPr bwMode="auto">
          <a:xfrm>
            <a:off x="6716713" y="3525838"/>
            <a:ext cx="1387475" cy="1035050"/>
            <a:chOff x="3601" y="168"/>
            <a:chExt cx="874" cy="652"/>
          </a:xfrm>
        </p:grpSpPr>
        <p:sp>
          <p:nvSpPr>
            <p:cNvPr id="179263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4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5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266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physical</a:t>
              </a:r>
            </a:p>
          </p:txBody>
        </p:sp>
        <p:sp>
          <p:nvSpPr>
            <p:cNvPr id="179267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5" name="Group 94"/>
          <p:cNvGrpSpPr>
            <a:grpSpLocks/>
          </p:cNvGrpSpPr>
          <p:nvPr/>
        </p:nvGrpSpPr>
        <p:grpSpPr bwMode="auto">
          <a:xfrm>
            <a:off x="7054850" y="2100263"/>
            <a:ext cx="1387475" cy="733425"/>
            <a:chOff x="4696" y="597"/>
            <a:chExt cx="874" cy="462"/>
          </a:xfrm>
        </p:grpSpPr>
        <p:sp>
          <p:nvSpPr>
            <p:cNvPr id="17925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26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physical</a:t>
              </a:r>
            </a:p>
          </p:txBody>
        </p:sp>
      </p:grpSp>
      <p:sp>
        <p:nvSpPr>
          <p:cNvPr id="179216" name="Text Box 167"/>
          <p:cNvSpPr txBox="1">
            <a:spLocks noChangeArrowheads="1"/>
          </p:cNvSpPr>
          <p:nvPr/>
        </p:nvSpPr>
        <p:spPr bwMode="auto">
          <a:xfrm>
            <a:off x="5854700" y="3003550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0" dirty="0">
                <a:solidFill>
                  <a:srgbClr val="000000"/>
                </a:solidFill>
                <a:latin typeface="Arial" charset="0"/>
                <a:cs typeface="Arial" charset="0"/>
              </a:rPr>
              <a:t>switch</a:t>
            </a:r>
          </a:p>
        </p:txBody>
      </p:sp>
      <p:grpSp>
        <p:nvGrpSpPr>
          <p:cNvPr id="179217" name="Group 39"/>
          <p:cNvGrpSpPr>
            <a:grpSpLocks/>
          </p:cNvGrpSpPr>
          <p:nvPr/>
        </p:nvGrpSpPr>
        <p:grpSpPr bwMode="auto">
          <a:xfrm>
            <a:off x="4408488" y="1562100"/>
            <a:ext cx="962025" cy="304800"/>
            <a:chOff x="1070" y="918"/>
            <a:chExt cx="606" cy="192"/>
          </a:xfrm>
        </p:grpSpPr>
        <p:sp>
          <p:nvSpPr>
            <p:cNvPr id="71738" name="Rectangle 40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8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datagram</a:t>
              </a:r>
            </a:p>
          </p:txBody>
        </p:sp>
      </p:grpSp>
      <p:sp>
        <p:nvSpPr>
          <p:cNvPr id="179218" name="Rectangle 57"/>
          <p:cNvSpPr>
            <a:spLocks noChangeArrowheads="1"/>
          </p:cNvSpPr>
          <p:nvPr/>
        </p:nvSpPr>
        <p:spPr bwMode="auto">
          <a:xfrm>
            <a:off x="5208588" y="4594225"/>
            <a:ext cx="1296987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19" name="Rectangle 58"/>
          <p:cNvSpPr>
            <a:spLocks noChangeArrowheads="1"/>
          </p:cNvSpPr>
          <p:nvPr/>
        </p:nvSpPr>
        <p:spPr bwMode="auto">
          <a:xfrm>
            <a:off x="5160963" y="4665663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20" name="Line 59"/>
          <p:cNvSpPr>
            <a:spLocks noChangeShapeType="1"/>
          </p:cNvSpPr>
          <p:nvPr/>
        </p:nvSpPr>
        <p:spPr bwMode="auto">
          <a:xfrm>
            <a:off x="5160963" y="49831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1" name="Text Box 60"/>
          <p:cNvSpPr txBox="1">
            <a:spLocks noChangeArrowheads="1"/>
          </p:cNvSpPr>
          <p:nvPr/>
        </p:nvSpPr>
        <p:spPr bwMode="auto">
          <a:xfrm>
            <a:off x="5118100" y="4632325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physical</a:t>
            </a:r>
          </a:p>
        </p:txBody>
      </p:sp>
      <p:sp>
        <p:nvSpPr>
          <p:cNvPr id="179222" name="Line 61"/>
          <p:cNvSpPr>
            <a:spLocks noChangeShapeType="1"/>
          </p:cNvSpPr>
          <p:nvPr/>
        </p:nvSpPr>
        <p:spPr bwMode="auto">
          <a:xfrm>
            <a:off x="5168900" y="5303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3" name="Line 62"/>
          <p:cNvSpPr>
            <a:spLocks noChangeShapeType="1"/>
          </p:cNvSpPr>
          <p:nvPr/>
        </p:nvSpPr>
        <p:spPr bwMode="auto">
          <a:xfrm>
            <a:off x="5173663" y="55848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4" name="Line 63"/>
          <p:cNvSpPr>
            <a:spLocks noChangeShapeType="1"/>
          </p:cNvSpPr>
          <p:nvPr/>
        </p:nvSpPr>
        <p:spPr bwMode="auto">
          <a:xfrm>
            <a:off x="5173663" y="58610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5" name="Freeform 49"/>
          <p:cNvSpPr>
            <a:spLocks/>
          </p:cNvSpPr>
          <p:nvPr/>
        </p:nvSpPr>
        <p:spPr bwMode="auto">
          <a:xfrm>
            <a:off x="6472238" y="4600575"/>
            <a:ext cx="381000" cy="1857375"/>
          </a:xfrm>
          <a:custGeom>
            <a:avLst/>
            <a:gdLst>
              <a:gd name="T0" fmla="*/ 0 w 240"/>
              <a:gd name="T1" fmla="*/ 2147483647 h 1170"/>
              <a:gd name="T2" fmla="*/ 2147483647 w 240"/>
              <a:gd name="T3" fmla="*/ 0 h 1170"/>
              <a:gd name="T4" fmla="*/ 2147483647 w 240"/>
              <a:gd name="T5" fmla="*/ 2147483647 h 1170"/>
              <a:gd name="T6" fmla="*/ 2147483647 w 240"/>
              <a:gd name="T7" fmla="*/ 2147483647 h 1170"/>
              <a:gd name="T8" fmla="*/ 0 w 240"/>
              <a:gd name="T9" fmla="*/ 2147483647 h 11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170">
                <a:moveTo>
                  <a:pt x="0" y="960"/>
                </a:moveTo>
                <a:lnTo>
                  <a:pt x="6" y="0"/>
                </a:lnTo>
                <a:lnTo>
                  <a:pt x="240" y="1092"/>
                </a:lnTo>
                <a:lnTo>
                  <a:pt x="168" y="1170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26" name="Group 50"/>
          <p:cNvGrpSpPr>
            <a:grpSpLocks/>
          </p:cNvGrpSpPr>
          <p:nvPr/>
        </p:nvGrpSpPr>
        <p:grpSpPr bwMode="auto">
          <a:xfrm>
            <a:off x="4294188" y="1814513"/>
            <a:ext cx="1095375" cy="338137"/>
            <a:chOff x="998" y="1077"/>
            <a:chExt cx="690" cy="213"/>
          </a:xfrm>
        </p:grpSpPr>
        <p:sp>
          <p:nvSpPr>
            <p:cNvPr id="71736" name="Rectangle 51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6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sp>
        <p:nvSpPr>
          <p:cNvPr id="179227" name="Freeform 53"/>
          <p:cNvSpPr>
            <a:spLocks/>
          </p:cNvSpPr>
          <p:nvPr/>
        </p:nvSpPr>
        <p:spPr bwMode="auto">
          <a:xfrm>
            <a:off x="5281613" y="723900"/>
            <a:ext cx="2924175" cy="5314950"/>
          </a:xfrm>
          <a:custGeom>
            <a:avLst/>
            <a:gdLst>
              <a:gd name="T0" fmla="*/ 2147483647 w 1842"/>
              <a:gd name="T1" fmla="*/ 0 h 3348"/>
              <a:gd name="T2" fmla="*/ 2147483647 w 1842"/>
              <a:gd name="T3" fmla="*/ 2147483647 h 3348"/>
              <a:gd name="T4" fmla="*/ 2147483647 w 1842"/>
              <a:gd name="T5" fmla="*/ 2147483647 h 3348"/>
              <a:gd name="T6" fmla="*/ 2147483647 w 1842"/>
              <a:gd name="T7" fmla="*/ 2147483647 h 3348"/>
              <a:gd name="T8" fmla="*/ 2147483647 w 1842"/>
              <a:gd name="T9" fmla="*/ 2147483647 h 3348"/>
              <a:gd name="T10" fmla="*/ 2147483647 w 1842"/>
              <a:gd name="T11" fmla="*/ 2147483647 h 3348"/>
              <a:gd name="T12" fmla="*/ 2147483647 w 1842"/>
              <a:gd name="T13" fmla="*/ 2147483647 h 3348"/>
              <a:gd name="T14" fmla="*/ 2147483647 w 1842"/>
              <a:gd name="T15" fmla="*/ 2147483647 h 3348"/>
              <a:gd name="T16" fmla="*/ 2147483647 w 1842"/>
              <a:gd name="T17" fmla="*/ 2147483647 h 3348"/>
              <a:gd name="T18" fmla="*/ 2147483647 w 1842"/>
              <a:gd name="T19" fmla="*/ 2147483647 h 3348"/>
              <a:gd name="T20" fmla="*/ 2147483647 w 1842"/>
              <a:gd name="T21" fmla="*/ 2147483647 h 3348"/>
              <a:gd name="T22" fmla="*/ 2147483647 w 1842"/>
              <a:gd name="T23" fmla="*/ 2147483647 h 3348"/>
              <a:gd name="T24" fmla="*/ 0 w 1842"/>
              <a:gd name="T25" fmla="*/ 2147483647 h 334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2" h="3348">
                <a:moveTo>
                  <a:pt x="132" y="0"/>
                </a:moveTo>
                <a:lnTo>
                  <a:pt x="138" y="1200"/>
                </a:lnTo>
                <a:lnTo>
                  <a:pt x="1326" y="1200"/>
                </a:lnTo>
                <a:lnTo>
                  <a:pt x="1326" y="948"/>
                </a:lnTo>
                <a:lnTo>
                  <a:pt x="1830" y="948"/>
                </a:lnTo>
                <a:lnTo>
                  <a:pt x="1842" y="2496"/>
                </a:lnTo>
                <a:lnTo>
                  <a:pt x="1656" y="2340"/>
                </a:lnTo>
                <a:lnTo>
                  <a:pt x="1644" y="1896"/>
                </a:lnTo>
                <a:lnTo>
                  <a:pt x="1248" y="1902"/>
                </a:lnTo>
                <a:lnTo>
                  <a:pt x="1230" y="2430"/>
                </a:lnTo>
                <a:lnTo>
                  <a:pt x="774" y="3348"/>
                </a:lnTo>
                <a:lnTo>
                  <a:pt x="6" y="3348"/>
                </a:lnTo>
                <a:lnTo>
                  <a:pt x="0" y="222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28" name="Group 54"/>
          <p:cNvGrpSpPr>
            <a:grpSpLocks/>
          </p:cNvGrpSpPr>
          <p:nvPr/>
        </p:nvGrpSpPr>
        <p:grpSpPr bwMode="auto">
          <a:xfrm>
            <a:off x="8066088" y="2166938"/>
            <a:ext cx="1095375" cy="338137"/>
            <a:chOff x="998" y="1077"/>
            <a:chExt cx="690" cy="213"/>
          </a:xfrm>
        </p:grpSpPr>
        <p:sp>
          <p:nvSpPr>
            <p:cNvPr id="71734" name="Rectangle 55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4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179229" name="Group 57"/>
          <p:cNvGrpSpPr>
            <a:grpSpLocks/>
          </p:cNvGrpSpPr>
          <p:nvPr/>
        </p:nvGrpSpPr>
        <p:grpSpPr bwMode="auto">
          <a:xfrm>
            <a:off x="7742238" y="3919538"/>
            <a:ext cx="1095375" cy="338137"/>
            <a:chOff x="998" y="1077"/>
            <a:chExt cx="690" cy="213"/>
          </a:xfrm>
        </p:grpSpPr>
        <p:sp>
          <p:nvSpPr>
            <p:cNvPr id="71732" name="Rectangle 58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2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179230" name="Group 60"/>
          <p:cNvGrpSpPr>
            <a:grpSpLocks/>
          </p:cNvGrpSpPr>
          <p:nvPr/>
        </p:nvGrpSpPr>
        <p:grpSpPr bwMode="auto">
          <a:xfrm>
            <a:off x="7808913" y="3638550"/>
            <a:ext cx="962025" cy="304800"/>
            <a:chOff x="1070" y="918"/>
            <a:chExt cx="606" cy="192"/>
          </a:xfrm>
        </p:grpSpPr>
        <p:sp>
          <p:nvSpPr>
            <p:cNvPr id="71730" name="Rectangle 61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0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datagram</a:t>
              </a:r>
            </a:p>
          </p:txBody>
        </p:sp>
      </p:grpSp>
      <p:sp>
        <p:nvSpPr>
          <p:cNvPr id="179231" name="Freeform 63"/>
          <p:cNvSpPr>
            <a:spLocks/>
          </p:cNvSpPr>
          <p:nvPr/>
        </p:nvSpPr>
        <p:spPr bwMode="auto">
          <a:xfrm>
            <a:off x="6424613" y="3533775"/>
            <a:ext cx="361950" cy="923925"/>
          </a:xfrm>
          <a:custGeom>
            <a:avLst/>
            <a:gdLst>
              <a:gd name="T0" fmla="*/ 2147483647 w 228"/>
              <a:gd name="T1" fmla="*/ 0 h 582"/>
              <a:gd name="T2" fmla="*/ 2147483647 w 228"/>
              <a:gd name="T3" fmla="*/ 2147483647 h 582"/>
              <a:gd name="T4" fmla="*/ 2147483647 w 228"/>
              <a:gd name="T5" fmla="*/ 2147483647 h 582"/>
              <a:gd name="T6" fmla="*/ 0 w 228"/>
              <a:gd name="T7" fmla="*/ 2147483647 h 582"/>
              <a:gd name="T8" fmla="*/ 2147483647 w 228"/>
              <a:gd name="T9" fmla="*/ 0 h 5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582">
                <a:moveTo>
                  <a:pt x="228" y="0"/>
                </a:moveTo>
                <a:lnTo>
                  <a:pt x="228" y="582"/>
                </a:lnTo>
                <a:lnTo>
                  <a:pt x="12" y="360"/>
                </a:lnTo>
                <a:lnTo>
                  <a:pt x="0" y="222"/>
                </a:lnTo>
                <a:lnTo>
                  <a:pt x="228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32" name="Group 44"/>
          <p:cNvGrpSpPr>
            <a:grpSpLocks/>
          </p:cNvGrpSpPr>
          <p:nvPr/>
        </p:nvGrpSpPr>
        <p:grpSpPr bwMode="auto">
          <a:xfrm>
            <a:off x="6481763" y="1347788"/>
            <a:ext cx="762000" cy="693737"/>
            <a:chOff x="-44" y="1473"/>
            <a:chExt cx="981" cy="1105"/>
          </a:xfrm>
        </p:grpSpPr>
        <p:pic>
          <p:nvPicPr>
            <p:cNvPr id="17924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4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9233" name="Group 44"/>
          <p:cNvGrpSpPr>
            <a:grpSpLocks/>
          </p:cNvGrpSpPr>
          <p:nvPr/>
        </p:nvGrpSpPr>
        <p:grpSpPr bwMode="auto">
          <a:xfrm>
            <a:off x="6461125" y="6002338"/>
            <a:ext cx="762000" cy="693737"/>
            <a:chOff x="-44" y="1473"/>
            <a:chExt cx="981" cy="1105"/>
          </a:xfrm>
        </p:grpSpPr>
        <p:pic>
          <p:nvPicPr>
            <p:cNvPr id="17924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4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17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2671763"/>
            <a:ext cx="8778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9236" name="Picture 23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8477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71" name="Group 347"/>
          <p:cNvGrpSpPr>
            <a:grpSpLocks/>
          </p:cNvGrpSpPr>
          <p:nvPr/>
        </p:nvGrpSpPr>
        <p:grpSpPr bwMode="auto">
          <a:xfrm>
            <a:off x="5807754" y="3834926"/>
            <a:ext cx="781085" cy="431171"/>
            <a:chOff x="1871277" y="1576300"/>
            <a:chExt cx="1128371" cy="437861"/>
          </a:xfrm>
        </p:grpSpPr>
        <p:sp>
          <p:nvSpPr>
            <p:cNvPr id="72" name="Oval 7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9" name="Straight Connector 78"/>
            <p:cNvCxnSpPr>
              <a:endCxn id="7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192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Freeform 81"/>
          <p:cNvSpPr>
            <a:spLocks/>
          </p:cNvSpPr>
          <p:nvPr/>
        </p:nvSpPr>
        <p:spPr bwMode="auto">
          <a:xfrm rot="5400000">
            <a:off x="1193801" y="808038"/>
            <a:ext cx="2789237" cy="4313238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17" name="Line 33"/>
          <p:cNvSpPr>
            <a:spLocks noChangeShapeType="1"/>
          </p:cNvSpPr>
          <p:nvPr/>
        </p:nvSpPr>
        <p:spPr bwMode="auto">
          <a:xfrm flipH="1">
            <a:off x="1325563" y="2581275"/>
            <a:ext cx="1181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8" name="Line 34"/>
          <p:cNvSpPr>
            <a:spLocks noChangeShapeType="1"/>
          </p:cNvSpPr>
          <p:nvPr/>
        </p:nvSpPr>
        <p:spPr bwMode="auto">
          <a:xfrm>
            <a:off x="2617788" y="25733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9" name="Line 35"/>
          <p:cNvSpPr>
            <a:spLocks noChangeShapeType="1"/>
          </p:cNvSpPr>
          <p:nvPr/>
        </p:nvSpPr>
        <p:spPr bwMode="auto">
          <a:xfrm flipH="1" flipV="1">
            <a:off x="2728913" y="2530475"/>
            <a:ext cx="10636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0" name="Line 59"/>
          <p:cNvSpPr>
            <a:spLocks noChangeShapeType="1"/>
          </p:cNvSpPr>
          <p:nvPr/>
        </p:nvSpPr>
        <p:spPr bwMode="auto">
          <a:xfrm flipV="1">
            <a:off x="2789238" y="2132013"/>
            <a:ext cx="706437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1" name="Line 60"/>
          <p:cNvSpPr>
            <a:spLocks noChangeShapeType="1"/>
          </p:cNvSpPr>
          <p:nvPr/>
        </p:nvSpPr>
        <p:spPr bwMode="auto">
          <a:xfrm flipV="1">
            <a:off x="2670175" y="1924050"/>
            <a:ext cx="385763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2" name="Line 77"/>
          <p:cNvSpPr>
            <a:spLocks noChangeShapeType="1"/>
          </p:cNvSpPr>
          <p:nvPr/>
        </p:nvSpPr>
        <p:spPr bwMode="auto">
          <a:xfrm>
            <a:off x="2038350" y="2024063"/>
            <a:ext cx="498475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3" name="Line 78"/>
          <p:cNvSpPr>
            <a:spLocks noChangeShapeType="1"/>
          </p:cNvSpPr>
          <p:nvPr/>
        </p:nvSpPr>
        <p:spPr bwMode="auto">
          <a:xfrm flipH="1">
            <a:off x="1235075" y="1957388"/>
            <a:ext cx="49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H="1">
            <a:off x="928688" y="3463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H="1">
            <a:off x="1152525" y="3494088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1393825" y="3513138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69" name="Group 44"/>
          <p:cNvGrpSpPr>
            <a:grpSpLocks/>
          </p:cNvGrpSpPr>
          <p:nvPr/>
        </p:nvGrpSpPr>
        <p:grpSpPr bwMode="auto">
          <a:xfrm>
            <a:off x="666187" y="3337113"/>
            <a:ext cx="328359" cy="310623"/>
            <a:chOff x="-44" y="1473"/>
            <a:chExt cx="981" cy="1105"/>
          </a:xfrm>
        </p:grpSpPr>
        <p:pic>
          <p:nvPicPr>
            <p:cNvPr id="1813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0" name="Group 44"/>
          <p:cNvGrpSpPr>
            <a:grpSpLocks/>
          </p:cNvGrpSpPr>
          <p:nvPr/>
        </p:nvGrpSpPr>
        <p:grpSpPr bwMode="auto">
          <a:xfrm>
            <a:off x="900729" y="3632280"/>
            <a:ext cx="328359" cy="310623"/>
            <a:chOff x="-44" y="1473"/>
            <a:chExt cx="981" cy="1105"/>
          </a:xfrm>
        </p:grpSpPr>
        <p:pic>
          <p:nvPicPr>
            <p:cNvPr id="1813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1" name="Group 44"/>
          <p:cNvGrpSpPr>
            <a:grpSpLocks/>
          </p:cNvGrpSpPr>
          <p:nvPr/>
        </p:nvGrpSpPr>
        <p:grpSpPr bwMode="auto">
          <a:xfrm>
            <a:off x="1205633" y="3651958"/>
            <a:ext cx="328359" cy="310623"/>
            <a:chOff x="-44" y="1473"/>
            <a:chExt cx="981" cy="1105"/>
          </a:xfrm>
        </p:grpSpPr>
        <p:pic>
          <p:nvPicPr>
            <p:cNvPr id="1813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0" name="Line 21"/>
          <p:cNvSpPr>
            <a:spLocks noChangeShapeType="1"/>
          </p:cNvSpPr>
          <p:nvPr/>
        </p:nvSpPr>
        <p:spPr bwMode="auto">
          <a:xfrm>
            <a:off x="1520825" y="3468688"/>
            <a:ext cx="2190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1" name="Line 22"/>
          <p:cNvSpPr>
            <a:spLocks noChangeShapeType="1"/>
          </p:cNvSpPr>
          <p:nvPr/>
        </p:nvSpPr>
        <p:spPr bwMode="auto">
          <a:xfrm flipH="1">
            <a:off x="1654175" y="3787775"/>
            <a:ext cx="6985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2" name="Line 22"/>
          <p:cNvSpPr>
            <a:spLocks noChangeShapeType="1"/>
          </p:cNvSpPr>
          <p:nvPr/>
        </p:nvSpPr>
        <p:spPr bwMode="auto">
          <a:xfrm>
            <a:off x="1889125" y="3794125"/>
            <a:ext cx="4127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3" name="Line 20"/>
          <p:cNvSpPr>
            <a:spLocks noChangeShapeType="1"/>
          </p:cNvSpPr>
          <p:nvPr/>
        </p:nvSpPr>
        <p:spPr bwMode="auto">
          <a:xfrm flipH="1">
            <a:off x="1828800" y="3717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76" name="Group 44"/>
          <p:cNvGrpSpPr>
            <a:grpSpLocks/>
          </p:cNvGrpSpPr>
          <p:nvPr/>
        </p:nvGrpSpPr>
        <p:grpSpPr bwMode="auto">
          <a:xfrm>
            <a:off x="1439164" y="3892842"/>
            <a:ext cx="328359" cy="310623"/>
            <a:chOff x="-44" y="1473"/>
            <a:chExt cx="981" cy="1105"/>
          </a:xfrm>
        </p:grpSpPr>
        <p:pic>
          <p:nvPicPr>
            <p:cNvPr id="1813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7" name="Group 44"/>
          <p:cNvGrpSpPr>
            <a:grpSpLocks/>
          </p:cNvGrpSpPr>
          <p:nvPr/>
        </p:nvGrpSpPr>
        <p:grpSpPr bwMode="auto">
          <a:xfrm>
            <a:off x="1703023" y="3936948"/>
            <a:ext cx="328359" cy="310623"/>
            <a:chOff x="-44" y="1473"/>
            <a:chExt cx="981" cy="1105"/>
          </a:xfrm>
        </p:grpSpPr>
        <p:pic>
          <p:nvPicPr>
            <p:cNvPr id="1813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365500"/>
            <a:ext cx="3905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27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3633788"/>
            <a:ext cx="392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80" name="Group 44"/>
          <p:cNvGrpSpPr>
            <a:grpSpLocks/>
          </p:cNvGrpSpPr>
          <p:nvPr/>
        </p:nvGrpSpPr>
        <p:grpSpPr bwMode="auto">
          <a:xfrm>
            <a:off x="1948686" y="3587498"/>
            <a:ext cx="328359" cy="310623"/>
            <a:chOff x="-44" y="1473"/>
            <a:chExt cx="981" cy="1105"/>
          </a:xfrm>
        </p:grpSpPr>
        <p:pic>
          <p:nvPicPr>
            <p:cNvPr id="1813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9" name="Line 20"/>
          <p:cNvSpPr>
            <a:spLocks noChangeShapeType="1"/>
          </p:cNvSpPr>
          <p:nvPr/>
        </p:nvSpPr>
        <p:spPr bwMode="auto">
          <a:xfrm flipH="1">
            <a:off x="3363913" y="36369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0" name="Line 21"/>
          <p:cNvSpPr>
            <a:spLocks noChangeShapeType="1"/>
          </p:cNvSpPr>
          <p:nvPr/>
        </p:nvSpPr>
        <p:spPr bwMode="auto">
          <a:xfrm flipH="1">
            <a:off x="3587750" y="3667125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1" name="Line 22"/>
          <p:cNvSpPr>
            <a:spLocks noChangeShapeType="1"/>
          </p:cNvSpPr>
          <p:nvPr/>
        </p:nvSpPr>
        <p:spPr bwMode="auto">
          <a:xfrm>
            <a:off x="3829050" y="3686175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84" name="Group 44"/>
          <p:cNvGrpSpPr>
            <a:grpSpLocks/>
          </p:cNvGrpSpPr>
          <p:nvPr/>
        </p:nvGrpSpPr>
        <p:grpSpPr bwMode="auto">
          <a:xfrm>
            <a:off x="3186502" y="3516927"/>
            <a:ext cx="328359" cy="310623"/>
            <a:chOff x="-44" y="1473"/>
            <a:chExt cx="981" cy="1105"/>
          </a:xfrm>
        </p:grpSpPr>
        <p:pic>
          <p:nvPicPr>
            <p:cNvPr id="1813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5" name="Group 44"/>
          <p:cNvGrpSpPr>
            <a:grpSpLocks/>
          </p:cNvGrpSpPr>
          <p:nvPr/>
        </p:nvGrpSpPr>
        <p:grpSpPr bwMode="auto">
          <a:xfrm>
            <a:off x="3336123" y="3805310"/>
            <a:ext cx="328359" cy="310623"/>
            <a:chOff x="-44" y="1473"/>
            <a:chExt cx="981" cy="1105"/>
          </a:xfrm>
        </p:grpSpPr>
        <p:pic>
          <p:nvPicPr>
            <p:cNvPr id="1813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6" name="Group 44"/>
          <p:cNvGrpSpPr>
            <a:grpSpLocks/>
          </p:cNvGrpSpPr>
          <p:nvPr/>
        </p:nvGrpSpPr>
        <p:grpSpPr bwMode="auto">
          <a:xfrm>
            <a:off x="3641028" y="3824987"/>
            <a:ext cx="328359" cy="310623"/>
            <a:chOff x="-44" y="1473"/>
            <a:chExt cx="981" cy="1105"/>
          </a:xfrm>
        </p:grpSpPr>
        <p:pic>
          <p:nvPicPr>
            <p:cNvPr id="1813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45" name="Line 20"/>
          <p:cNvSpPr>
            <a:spLocks noChangeShapeType="1"/>
          </p:cNvSpPr>
          <p:nvPr/>
        </p:nvSpPr>
        <p:spPr bwMode="auto">
          <a:xfrm flipH="1" flipV="1">
            <a:off x="2773363" y="3667125"/>
            <a:ext cx="34925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6" name="Line 21"/>
          <p:cNvSpPr>
            <a:spLocks noChangeShapeType="1"/>
          </p:cNvSpPr>
          <p:nvPr/>
        </p:nvSpPr>
        <p:spPr bwMode="auto">
          <a:xfrm flipH="1">
            <a:off x="2505075" y="3636963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7" name="Line 22"/>
          <p:cNvSpPr>
            <a:spLocks noChangeShapeType="1"/>
          </p:cNvSpPr>
          <p:nvPr/>
        </p:nvSpPr>
        <p:spPr bwMode="auto">
          <a:xfrm>
            <a:off x="2746375" y="3656013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90" name="Group 44"/>
          <p:cNvGrpSpPr>
            <a:grpSpLocks/>
          </p:cNvGrpSpPr>
          <p:nvPr/>
        </p:nvGrpSpPr>
        <p:grpSpPr bwMode="auto">
          <a:xfrm>
            <a:off x="2855919" y="3771381"/>
            <a:ext cx="328359" cy="310623"/>
            <a:chOff x="-44" y="1473"/>
            <a:chExt cx="981" cy="1105"/>
          </a:xfrm>
        </p:grpSpPr>
        <p:pic>
          <p:nvPicPr>
            <p:cNvPr id="1813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1" name="Group 44"/>
          <p:cNvGrpSpPr>
            <a:grpSpLocks/>
          </p:cNvGrpSpPr>
          <p:nvPr/>
        </p:nvGrpSpPr>
        <p:grpSpPr bwMode="auto">
          <a:xfrm>
            <a:off x="2253389" y="3774775"/>
            <a:ext cx="328359" cy="310623"/>
            <a:chOff x="-44" y="1473"/>
            <a:chExt cx="981" cy="1105"/>
          </a:xfrm>
        </p:grpSpPr>
        <p:pic>
          <p:nvPicPr>
            <p:cNvPr id="1813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2558293" y="3794453"/>
            <a:ext cx="328359" cy="310623"/>
            <a:chOff x="-44" y="1473"/>
            <a:chExt cx="981" cy="1105"/>
          </a:xfrm>
        </p:grpSpPr>
        <p:pic>
          <p:nvPicPr>
            <p:cNvPr id="18137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3508375"/>
            <a:ext cx="39211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2752" name="Line 20"/>
          <p:cNvSpPr>
            <a:spLocks noChangeShapeType="1"/>
          </p:cNvSpPr>
          <p:nvPr/>
        </p:nvSpPr>
        <p:spPr bwMode="auto">
          <a:xfrm flipH="1">
            <a:off x="3846513" y="36877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27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3538538"/>
            <a:ext cx="39211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6" name="Group 44"/>
          <p:cNvGrpSpPr>
            <a:grpSpLocks/>
          </p:cNvGrpSpPr>
          <p:nvPr/>
        </p:nvGrpSpPr>
        <p:grpSpPr bwMode="auto">
          <a:xfrm>
            <a:off x="3941686" y="3547462"/>
            <a:ext cx="328359" cy="310623"/>
            <a:chOff x="-44" y="1473"/>
            <a:chExt cx="981" cy="1105"/>
          </a:xfrm>
        </p:grpSpPr>
        <p:pic>
          <p:nvPicPr>
            <p:cNvPr id="181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371725"/>
            <a:ext cx="5397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8" name="Group 906"/>
          <p:cNvGrpSpPr>
            <a:grpSpLocks/>
          </p:cNvGrpSpPr>
          <p:nvPr/>
        </p:nvGrpSpPr>
        <p:grpSpPr bwMode="auto">
          <a:xfrm>
            <a:off x="3049940" y="1757677"/>
            <a:ext cx="211953" cy="373659"/>
            <a:chOff x="4140" y="429"/>
            <a:chExt cx="1425" cy="2396"/>
          </a:xfrm>
        </p:grpSpPr>
        <p:sp>
          <p:nvSpPr>
            <p:cNvPr id="18134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0" name="Rectangle 908"/>
            <p:cNvSpPr>
              <a:spLocks noChangeArrowheads="1"/>
            </p:cNvSpPr>
            <p:nvPr/>
          </p:nvSpPr>
          <p:spPr bwMode="auto">
            <a:xfrm>
              <a:off x="4202" y="427"/>
              <a:ext cx="1057" cy="229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4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4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3" name="Rectangle 911"/>
            <p:cNvSpPr>
              <a:spLocks noChangeArrowheads="1"/>
            </p:cNvSpPr>
            <p:nvPr/>
          </p:nvSpPr>
          <p:spPr bwMode="auto">
            <a:xfrm>
              <a:off x="4212" y="692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829" name="AutoShape 913"/>
              <p:cNvSpPr>
                <a:spLocks noChangeArrowheads="1"/>
              </p:cNvSpPr>
              <p:nvPr/>
            </p:nvSpPr>
            <p:spPr bwMode="auto">
              <a:xfrm>
                <a:off x="610" y="2571"/>
                <a:ext cx="73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30" name="AutoShape 914"/>
              <p:cNvSpPr>
                <a:spLocks noChangeArrowheads="1"/>
              </p:cNvSpPr>
              <p:nvPr/>
            </p:nvSpPr>
            <p:spPr bwMode="auto">
              <a:xfrm>
                <a:off x="624" y="2591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5" name="Rectangle 915"/>
            <p:cNvSpPr>
              <a:spLocks noChangeArrowheads="1"/>
            </p:cNvSpPr>
            <p:nvPr/>
          </p:nvSpPr>
          <p:spPr bwMode="auto">
            <a:xfrm>
              <a:off x="4223" y="1017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827" name="AutoShape 91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7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8" name="AutoShape 918"/>
              <p:cNvSpPr>
                <a:spLocks noChangeArrowheads="1"/>
              </p:cNvSpPr>
              <p:nvPr/>
            </p:nvSpPr>
            <p:spPr bwMode="auto">
              <a:xfrm>
                <a:off x="626" y="2582"/>
                <a:ext cx="70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08" name="Rectangle 920"/>
            <p:cNvSpPr>
              <a:spLocks noChangeArrowheads="1"/>
            </p:cNvSpPr>
            <p:nvPr/>
          </p:nvSpPr>
          <p:spPr bwMode="auto">
            <a:xfrm>
              <a:off x="4223" y="1659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5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825" name="AutoShape 922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6" name="AutoShape 923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74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5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5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823" name="AutoShape 926"/>
              <p:cNvSpPr>
                <a:spLocks noChangeArrowheads="1"/>
              </p:cNvSpPr>
              <p:nvPr/>
            </p:nvSpPr>
            <p:spPr bwMode="auto">
              <a:xfrm>
                <a:off x="609" y="2564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4" name="AutoShape 927"/>
              <p:cNvSpPr>
                <a:spLocks noChangeArrowheads="1"/>
              </p:cNvSpPr>
              <p:nvPr/>
            </p:nvSpPr>
            <p:spPr bwMode="auto">
              <a:xfrm>
                <a:off x="623" y="2584"/>
                <a:ext cx="705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12" name="Rectangle 928"/>
            <p:cNvSpPr>
              <a:spLocks noChangeArrowheads="1"/>
            </p:cNvSpPr>
            <p:nvPr/>
          </p:nvSpPr>
          <p:spPr bwMode="auto">
            <a:xfrm>
              <a:off x="5248" y="427"/>
              <a:ext cx="75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5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5" name="Oval 931"/>
            <p:cNvSpPr>
              <a:spLocks noChangeArrowheads="1"/>
            </p:cNvSpPr>
            <p:nvPr/>
          </p:nvSpPr>
          <p:spPr bwMode="auto">
            <a:xfrm>
              <a:off x="5514" y="2616"/>
              <a:ext cx="5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7" name="AutoShape 933"/>
            <p:cNvSpPr>
              <a:spLocks noChangeArrowheads="1"/>
            </p:cNvSpPr>
            <p:nvPr/>
          </p:nvSpPr>
          <p:spPr bwMode="auto">
            <a:xfrm>
              <a:off x="4138" y="2687"/>
              <a:ext cx="1206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8" name="AutoShape 934"/>
            <p:cNvSpPr>
              <a:spLocks noChangeArrowheads="1"/>
            </p:cNvSpPr>
            <p:nvPr/>
          </p:nvSpPr>
          <p:spPr bwMode="auto">
            <a:xfrm>
              <a:off x="4202" y="2717"/>
              <a:ext cx="1078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9" name="Oval 935"/>
            <p:cNvSpPr>
              <a:spLocks noChangeArrowheads="1"/>
            </p:cNvSpPr>
            <p:nvPr/>
          </p:nvSpPr>
          <p:spPr bwMode="auto">
            <a:xfrm>
              <a:off x="4308" y="2381"/>
              <a:ext cx="160" cy="15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0" name="Oval 936"/>
            <p:cNvSpPr>
              <a:spLocks noChangeArrowheads="1"/>
            </p:cNvSpPr>
            <p:nvPr/>
          </p:nvSpPr>
          <p:spPr bwMode="auto">
            <a:xfrm>
              <a:off x="4490" y="239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1" name="Oval 937"/>
            <p:cNvSpPr>
              <a:spLocks noChangeArrowheads="1"/>
            </p:cNvSpPr>
            <p:nvPr/>
          </p:nvSpPr>
          <p:spPr bwMode="auto">
            <a:xfrm>
              <a:off x="4661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2" name="Rectangle 938"/>
            <p:cNvSpPr>
              <a:spLocks noChangeArrowheads="1"/>
            </p:cNvSpPr>
            <p:nvPr/>
          </p:nvSpPr>
          <p:spPr bwMode="auto">
            <a:xfrm>
              <a:off x="5066" y="1832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1300" name="Group 906"/>
          <p:cNvGrpSpPr>
            <a:grpSpLocks/>
          </p:cNvGrpSpPr>
          <p:nvPr/>
        </p:nvGrpSpPr>
        <p:grpSpPr bwMode="auto">
          <a:xfrm>
            <a:off x="3398720" y="2086772"/>
            <a:ext cx="211953" cy="373659"/>
            <a:chOff x="4140" y="429"/>
            <a:chExt cx="1425" cy="2396"/>
          </a:xfrm>
        </p:grpSpPr>
        <p:sp>
          <p:nvSpPr>
            <p:cNvPr id="18130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0" name="Rectangle 908"/>
            <p:cNvSpPr>
              <a:spLocks noChangeArrowheads="1"/>
            </p:cNvSpPr>
            <p:nvPr/>
          </p:nvSpPr>
          <p:spPr bwMode="auto">
            <a:xfrm>
              <a:off x="4205" y="434"/>
              <a:ext cx="1046" cy="228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0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0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3" name="Rectangle 911"/>
            <p:cNvSpPr>
              <a:spLocks noChangeArrowheads="1"/>
            </p:cNvSpPr>
            <p:nvPr/>
          </p:nvSpPr>
          <p:spPr bwMode="auto">
            <a:xfrm>
              <a:off x="4216" y="699"/>
              <a:ext cx="587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789" name="AutoShape 91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9" cy="17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90" name="AutoShape 914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5" name="Rectangle 915"/>
            <p:cNvSpPr>
              <a:spLocks noChangeArrowheads="1"/>
            </p:cNvSpPr>
            <p:nvPr/>
          </p:nvSpPr>
          <p:spPr bwMode="auto">
            <a:xfrm>
              <a:off x="4226" y="1024"/>
              <a:ext cx="587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787" name="AutoShape 917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9" cy="18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8" name="AutoShape 918"/>
              <p:cNvSpPr>
                <a:spLocks noChangeArrowheads="1"/>
              </p:cNvSpPr>
              <p:nvPr/>
            </p:nvSpPr>
            <p:spPr bwMode="auto">
              <a:xfrm>
                <a:off x="630" y="2589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7" name="Rectangle 919"/>
            <p:cNvSpPr>
              <a:spLocks noChangeArrowheads="1"/>
            </p:cNvSpPr>
            <p:nvPr/>
          </p:nvSpPr>
          <p:spPr bwMode="auto">
            <a:xfrm>
              <a:off x="4216" y="1360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68" name="Rectangle 920"/>
            <p:cNvSpPr>
              <a:spLocks noChangeArrowheads="1"/>
            </p:cNvSpPr>
            <p:nvPr/>
          </p:nvSpPr>
          <p:spPr bwMode="auto">
            <a:xfrm>
              <a:off x="4226" y="1656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1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785" name="AutoShape 922"/>
              <p:cNvSpPr>
                <a:spLocks noChangeArrowheads="1"/>
              </p:cNvSpPr>
              <p:nvPr/>
            </p:nvSpPr>
            <p:spPr bwMode="auto">
              <a:xfrm>
                <a:off x="618" y="2604"/>
                <a:ext cx="718" cy="10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6" name="AutoShape 923"/>
              <p:cNvSpPr>
                <a:spLocks noChangeArrowheads="1"/>
              </p:cNvSpPr>
              <p:nvPr/>
            </p:nvSpPr>
            <p:spPr bwMode="auto">
              <a:xfrm>
                <a:off x="632" y="2622"/>
                <a:ext cx="691" cy="6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1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1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783" name="AutoShape 926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678" cy="17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4" name="AutoShape 927"/>
              <p:cNvSpPr>
                <a:spLocks noChangeArrowheads="1"/>
              </p:cNvSpPr>
              <p:nvPr/>
            </p:nvSpPr>
            <p:spPr bwMode="auto">
              <a:xfrm>
                <a:off x="627" y="2591"/>
                <a:ext cx="651" cy="13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72" name="Rectangle 928"/>
            <p:cNvSpPr>
              <a:spLocks noChangeArrowheads="1"/>
            </p:cNvSpPr>
            <p:nvPr/>
          </p:nvSpPr>
          <p:spPr bwMode="auto">
            <a:xfrm>
              <a:off x="5251" y="434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1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5" name="Oval 931"/>
            <p:cNvSpPr>
              <a:spLocks noChangeArrowheads="1"/>
            </p:cNvSpPr>
            <p:nvPr/>
          </p:nvSpPr>
          <p:spPr bwMode="auto">
            <a:xfrm>
              <a:off x="5518" y="2612"/>
              <a:ext cx="4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7" name="AutoShape 933"/>
            <p:cNvSpPr>
              <a:spLocks noChangeArrowheads="1"/>
            </p:cNvSpPr>
            <p:nvPr/>
          </p:nvSpPr>
          <p:spPr bwMode="auto">
            <a:xfrm>
              <a:off x="4141" y="2684"/>
              <a:ext cx="1195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8" name="AutoShape 934"/>
            <p:cNvSpPr>
              <a:spLocks noChangeArrowheads="1"/>
            </p:cNvSpPr>
            <p:nvPr/>
          </p:nvSpPr>
          <p:spPr bwMode="auto">
            <a:xfrm>
              <a:off x="4205" y="2714"/>
              <a:ext cx="1067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9" name="Oval 935"/>
            <p:cNvSpPr>
              <a:spLocks noChangeArrowheads="1"/>
            </p:cNvSpPr>
            <p:nvPr/>
          </p:nvSpPr>
          <p:spPr bwMode="auto">
            <a:xfrm>
              <a:off x="4312" y="2389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0" name="Oval 936"/>
            <p:cNvSpPr>
              <a:spLocks noChangeArrowheads="1"/>
            </p:cNvSpPr>
            <p:nvPr/>
          </p:nvSpPr>
          <p:spPr bwMode="auto">
            <a:xfrm>
              <a:off x="4482" y="2389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1" name="Oval 937"/>
            <p:cNvSpPr>
              <a:spLocks noChangeArrowheads="1"/>
            </p:cNvSpPr>
            <p:nvPr/>
          </p:nvSpPr>
          <p:spPr bwMode="auto">
            <a:xfrm>
              <a:off x="4664" y="2378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2" name="Rectangle 938"/>
            <p:cNvSpPr>
              <a:spLocks noChangeArrowheads="1"/>
            </p:cNvSpPr>
            <p:nvPr/>
          </p:nvSpPr>
          <p:spPr bwMode="auto">
            <a:xfrm>
              <a:off x="5059" y="1839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857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VLANs: motivation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8413" y="1365250"/>
            <a:ext cx="3911600" cy="38957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000099"/>
                </a:solidFill>
                <a:latin typeface="Gill Sans MT" charset="0"/>
                <a:cs typeface="+mn-cs"/>
              </a:rPr>
              <a:t>consider</a:t>
            </a:r>
            <a:r>
              <a:rPr lang="en-US" i="1" dirty="0" smtClean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CS user moves office to EE, but wants connect to CS switch?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single broadcast domain: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all layer-2 broadcast traffic (ARP, </a:t>
            </a:r>
            <a:r>
              <a:rPr lang="en-US" dirty="0" smtClean="0">
                <a:latin typeface="Gill Sans MT" charset="0"/>
              </a:rPr>
              <a:t>DHCP, unknown location of destination MAC address) must cross </a:t>
            </a:r>
            <a:r>
              <a:rPr lang="en-US" dirty="0">
                <a:latin typeface="Gill Sans MT" charset="0"/>
              </a:rPr>
              <a:t>entire LAN </a:t>
            </a:r>
            <a:endParaRPr lang="en-US" dirty="0" smtClean="0">
              <a:latin typeface="Gill Sans MT" charset="0"/>
            </a:endParaRPr>
          </a:p>
          <a:p>
            <a:pPr marL="681038" lvl="1" indent="-223838">
              <a:defRPr/>
            </a:pPr>
            <a:r>
              <a:rPr lang="en-US" dirty="0" smtClean="0">
                <a:latin typeface="Gill Sans MT" charset="0"/>
              </a:rPr>
              <a:t>security</a:t>
            </a:r>
            <a:r>
              <a:rPr lang="en-US" dirty="0">
                <a:latin typeface="Gill Sans MT" charset="0"/>
              </a:rPr>
              <a:t>/privacy, efficiency </a:t>
            </a:r>
            <a:r>
              <a:rPr lang="en-US" dirty="0" smtClean="0">
                <a:latin typeface="Gill Sans MT" charset="0"/>
              </a:rPr>
              <a:t>issues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72711" name="Text Box 86"/>
          <p:cNvSpPr txBox="1">
            <a:spLocks noChangeArrowheads="1"/>
          </p:cNvSpPr>
          <p:nvPr/>
        </p:nvSpPr>
        <p:spPr bwMode="auto">
          <a:xfrm>
            <a:off x="346075" y="3976688"/>
            <a:ext cx="1019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 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Science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2" name="Text Box 87"/>
          <p:cNvSpPr txBox="1">
            <a:spLocks noChangeArrowheads="1"/>
          </p:cNvSpPr>
          <p:nvPr/>
        </p:nvSpPr>
        <p:spPr bwMode="auto">
          <a:xfrm>
            <a:off x="2009775" y="4227513"/>
            <a:ext cx="1141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Electrical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3" name="Text Box 88"/>
          <p:cNvSpPr txBox="1">
            <a:spLocks noChangeArrowheads="1"/>
          </p:cNvSpPr>
          <p:nvPr/>
        </p:nvSpPr>
        <p:spPr bwMode="auto">
          <a:xfrm>
            <a:off x="3500438" y="4068763"/>
            <a:ext cx="1139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1257" name="Picture 23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06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5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54" name="Group 347"/>
          <p:cNvGrpSpPr>
            <a:grpSpLocks/>
          </p:cNvGrpSpPr>
          <p:nvPr/>
        </p:nvGrpSpPr>
        <p:grpSpPr bwMode="auto">
          <a:xfrm>
            <a:off x="1620192" y="1815942"/>
            <a:ext cx="518892" cy="300522"/>
            <a:chOff x="1871277" y="1576300"/>
            <a:chExt cx="1128371" cy="437861"/>
          </a:xfrm>
        </p:grpSpPr>
        <p:sp>
          <p:nvSpPr>
            <p:cNvPr id="155" name="Oval 154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Connector 161"/>
            <p:cNvCxnSpPr>
              <a:endCxn id="157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143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13"/>
          <p:cNvSpPr>
            <a:spLocks noChangeArrowheads="1"/>
          </p:cNvSpPr>
          <p:nvPr/>
        </p:nvSpPr>
        <p:spPr bwMode="auto">
          <a:xfrm>
            <a:off x="7543800" y="210502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6" name="Rectangle 212"/>
          <p:cNvSpPr>
            <a:spLocks noChangeArrowheads="1"/>
          </p:cNvSpPr>
          <p:nvPr/>
        </p:nvSpPr>
        <p:spPr bwMode="auto">
          <a:xfrm>
            <a:off x="5470525" y="188912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VLANs</a:t>
            </a:r>
          </a:p>
        </p:txBody>
      </p:sp>
      <p:sp>
        <p:nvSpPr>
          <p:cNvPr id="73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7338" y="355600"/>
            <a:ext cx="4926012" cy="1625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port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-based VLAN: </a:t>
            </a:r>
            <a:r>
              <a:rPr lang="en-US" sz="2400" dirty="0">
                <a:latin typeface="Gill Sans MT" charset="0"/>
                <a:cs typeface="+mn-cs"/>
              </a:rPr>
              <a:t>switch ports grouped (by switch management software) so that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single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physical switch ……</a:t>
            </a:r>
          </a:p>
          <a:p>
            <a:pPr>
              <a:defRPr/>
            </a:pPr>
            <a:endParaRPr lang="en-US" sz="2000" dirty="0">
              <a:latin typeface="Gill Sans MT" charset="0"/>
              <a:cs typeface="+mn-cs"/>
            </a:endParaRPr>
          </a:p>
        </p:txBody>
      </p:sp>
      <p:sp>
        <p:nvSpPr>
          <p:cNvPr id="73739" name="Text Box 85"/>
          <p:cNvSpPr txBox="1">
            <a:spLocks noChangeArrowheads="1"/>
          </p:cNvSpPr>
          <p:nvPr/>
        </p:nvSpPr>
        <p:spPr bwMode="auto">
          <a:xfrm>
            <a:off x="681038" y="2265363"/>
            <a:ext cx="294481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switch(es) supporting VLAN capabilities can be configured to define multiple </a:t>
            </a:r>
            <a:r>
              <a:rPr lang="en-US" sz="2200" b="1" u="sng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</a:t>
            </a:r>
            <a:r>
              <a:rPr lang="en-US" sz="22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LANS over single physical LAN infrastructure.</a:t>
            </a:r>
          </a:p>
        </p:txBody>
      </p:sp>
      <p:sp>
        <p:nvSpPr>
          <p:cNvPr id="73740" name="Rectangle 86"/>
          <p:cNvSpPr>
            <a:spLocks noChangeArrowheads="1"/>
          </p:cNvSpPr>
          <p:nvPr/>
        </p:nvSpPr>
        <p:spPr bwMode="auto">
          <a:xfrm>
            <a:off x="482600" y="1919288"/>
            <a:ext cx="3216275" cy="281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3741" name="Text Box 87"/>
          <p:cNvSpPr txBox="1">
            <a:spLocks noChangeArrowheads="1"/>
          </p:cNvSpPr>
          <p:nvPr/>
        </p:nvSpPr>
        <p:spPr bwMode="auto">
          <a:xfrm>
            <a:off x="642938" y="1543050"/>
            <a:ext cx="1836737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 Local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Area Network</a:t>
            </a:r>
          </a:p>
        </p:txBody>
      </p:sp>
      <p:sp>
        <p:nvSpPr>
          <p:cNvPr id="182282" name="Rectangle 80"/>
          <p:cNvSpPr>
            <a:spLocks noChangeArrowheads="1"/>
          </p:cNvSpPr>
          <p:nvPr/>
        </p:nvSpPr>
        <p:spPr bwMode="auto">
          <a:xfrm>
            <a:off x="5462588" y="209867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3" name="Rectangle 77"/>
          <p:cNvSpPr>
            <a:spLocks noChangeArrowheads="1"/>
          </p:cNvSpPr>
          <p:nvPr/>
        </p:nvSpPr>
        <p:spPr bwMode="auto">
          <a:xfrm>
            <a:off x="7534275" y="187960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4" name="Rectangle 76"/>
          <p:cNvSpPr>
            <a:spLocks noChangeArrowheads="1"/>
          </p:cNvSpPr>
          <p:nvPr/>
        </p:nvSpPr>
        <p:spPr bwMode="auto">
          <a:xfrm>
            <a:off x="6643688" y="188436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5" name="Rectangle 75"/>
          <p:cNvSpPr>
            <a:spLocks noChangeArrowheads="1"/>
          </p:cNvSpPr>
          <p:nvPr/>
        </p:nvSpPr>
        <p:spPr bwMode="auto">
          <a:xfrm>
            <a:off x="5748338" y="188436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6" name="Rectangle 2"/>
          <p:cNvSpPr>
            <a:spLocks noChangeArrowheads="1"/>
          </p:cNvSpPr>
          <p:nvPr/>
        </p:nvSpPr>
        <p:spPr bwMode="auto">
          <a:xfrm>
            <a:off x="5462588" y="187642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7" name="Line 3"/>
          <p:cNvSpPr>
            <a:spLocks noChangeShapeType="1"/>
          </p:cNvSpPr>
          <p:nvPr/>
        </p:nvSpPr>
        <p:spPr bwMode="auto">
          <a:xfrm>
            <a:off x="5464175" y="209232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88" name="Text Box 6"/>
          <p:cNvSpPr txBox="1">
            <a:spLocks noChangeArrowheads="1"/>
          </p:cNvSpPr>
          <p:nvPr/>
        </p:nvSpPr>
        <p:spPr bwMode="auto">
          <a:xfrm>
            <a:off x="5380038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2289" name="Line 7"/>
          <p:cNvSpPr>
            <a:spLocks noChangeShapeType="1"/>
          </p:cNvSpPr>
          <p:nvPr/>
        </p:nvSpPr>
        <p:spPr bwMode="auto">
          <a:xfrm>
            <a:off x="66436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0" name="AutoShape 8"/>
          <p:cNvSpPr>
            <a:spLocks noChangeArrowheads="1"/>
          </p:cNvSpPr>
          <p:nvPr/>
        </p:nvSpPr>
        <p:spPr bwMode="auto">
          <a:xfrm>
            <a:off x="5434013" y="161766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91" name="Freeform 9"/>
          <p:cNvSpPr>
            <a:spLocks/>
          </p:cNvSpPr>
          <p:nvPr/>
        </p:nvSpPr>
        <p:spPr bwMode="auto">
          <a:xfrm>
            <a:off x="7837488" y="162083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2" name="Freeform 10"/>
          <p:cNvSpPr>
            <a:spLocks/>
          </p:cNvSpPr>
          <p:nvPr/>
        </p:nvSpPr>
        <p:spPr bwMode="auto">
          <a:xfrm>
            <a:off x="5835650" y="166528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3" name="Freeform 11"/>
          <p:cNvSpPr>
            <a:spLocks/>
          </p:cNvSpPr>
          <p:nvPr/>
        </p:nvSpPr>
        <p:spPr bwMode="auto">
          <a:xfrm>
            <a:off x="6308725" y="166528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4" name="Line 17"/>
          <p:cNvSpPr>
            <a:spLocks noChangeShapeType="1"/>
          </p:cNvSpPr>
          <p:nvPr/>
        </p:nvSpPr>
        <p:spPr bwMode="auto">
          <a:xfrm>
            <a:off x="72437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5" name="Line 18"/>
          <p:cNvSpPr>
            <a:spLocks noChangeShapeType="1"/>
          </p:cNvSpPr>
          <p:nvPr/>
        </p:nvSpPr>
        <p:spPr bwMode="auto">
          <a:xfrm>
            <a:off x="60436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6" name="Line 21"/>
          <p:cNvSpPr>
            <a:spLocks noChangeShapeType="1"/>
          </p:cNvSpPr>
          <p:nvPr/>
        </p:nvSpPr>
        <p:spPr bwMode="auto">
          <a:xfrm>
            <a:off x="5753100" y="18780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7" name="Line 22"/>
          <p:cNvSpPr>
            <a:spLocks noChangeShapeType="1"/>
          </p:cNvSpPr>
          <p:nvPr/>
        </p:nvSpPr>
        <p:spPr bwMode="auto">
          <a:xfrm>
            <a:off x="546258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8" name="Line 23"/>
          <p:cNvSpPr>
            <a:spLocks noChangeShapeType="1"/>
          </p:cNvSpPr>
          <p:nvPr/>
        </p:nvSpPr>
        <p:spPr bwMode="auto">
          <a:xfrm>
            <a:off x="6324600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9" name="Line 24"/>
          <p:cNvSpPr>
            <a:spLocks noChangeShapeType="1"/>
          </p:cNvSpPr>
          <p:nvPr/>
        </p:nvSpPr>
        <p:spPr bwMode="auto">
          <a:xfrm>
            <a:off x="69484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0" name="Line 25"/>
          <p:cNvSpPr>
            <a:spLocks noChangeShapeType="1"/>
          </p:cNvSpPr>
          <p:nvPr/>
        </p:nvSpPr>
        <p:spPr bwMode="auto">
          <a:xfrm>
            <a:off x="7539038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1" name="Text Box 26"/>
          <p:cNvSpPr txBox="1">
            <a:spLocks noChangeArrowheads="1"/>
          </p:cNvSpPr>
          <p:nvPr/>
        </p:nvSpPr>
        <p:spPr bwMode="auto">
          <a:xfrm>
            <a:off x="6261100" y="20447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2302" name="Text Box 27"/>
          <p:cNvSpPr txBox="1">
            <a:spLocks noChangeArrowheads="1"/>
          </p:cNvSpPr>
          <p:nvPr/>
        </p:nvSpPr>
        <p:spPr bwMode="auto">
          <a:xfrm>
            <a:off x="658018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2303" name="Text Box 28"/>
          <p:cNvSpPr txBox="1">
            <a:spLocks noChangeArrowheads="1"/>
          </p:cNvSpPr>
          <p:nvPr/>
        </p:nvSpPr>
        <p:spPr bwMode="auto">
          <a:xfrm>
            <a:off x="745648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2304" name="Text Box 29"/>
          <p:cNvSpPr txBox="1">
            <a:spLocks noChangeArrowheads="1"/>
          </p:cNvSpPr>
          <p:nvPr/>
        </p:nvSpPr>
        <p:spPr bwMode="auto">
          <a:xfrm>
            <a:off x="656113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2305" name="Text Box 30"/>
          <p:cNvSpPr txBox="1">
            <a:spLocks noChangeArrowheads="1"/>
          </p:cNvSpPr>
          <p:nvPr/>
        </p:nvSpPr>
        <p:spPr bwMode="auto">
          <a:xfrm>
            <a:off x="5389563" y="203517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2306" name="Text Box 57"/>
          <p:cNvSpPr txBox="1">
            <a:spLocks noChangeArrowheads="1"/>
          </p:cNvSpPr>
          <p:nvPr/>
        </p:nvSpPr>
        <p:spPr bwMode="auto">
          <a:xfrm>
            <a:off x="625633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2307" name="Line 61"/>
          <p:cNvSpPr>
            <a:spLocks noChangeShapeType="1"/>
          </p:cNvSpPr>
          <p:nvPr/>
        </p:nvSpPr>
        <p:spPr bwMode="auto">
          <a:xfrm flipH="1">
            <a:off x="4702175" y="2211388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8" name="Line 62"/>
          <p:cNvSpPr>
            <a:spLocks noChangeShapeType="1"/>
          </p:cNvSpPr>
          <p:nvPr/>
        </p:nvSpPr>
        <p:spPr bwMode="auto">
          <a:xfrm flipH="1">
            <a:off x="5087938" y="221138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9" name="Line 63"/>
          <p:cNvSpPr>
            <a:spLocks noChangeShapeType="1"/>
          </p:cNvSpPr>
          <p:nvPr/>
        </p:nvSpPr>
        <p:spPr bwMode="auto">
          <a:xfrm flipH="1">
            <a:off x="5807075" y="222726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0" name="Text Box 64"/>
          <p:cNvSpPr txBox="1">
            <a:spLocks noChangeArrowheads="1"/>
          </p:cNvSpPr>
          <p:nvPr/>
        </p:nvSpPr>
        <p:spPr bwMode="auto">
          <a:xfrm>
            <a:off x="7527925" y="25892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2311" name="Line 69"/>
          <p:cNvSpPr>
            <a:spLocks noChangeShapeType="1"/>
          </p:cNvSpPr>
          <p:nvPr/>
        </p:nvSpPr>
        <p:spPr bwMode="auto">
          <a:xfrm>
            <a:off x="6815138" y="221456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2" name="Line 70"/>
          <p:cNvSpPr>
            <a:spLocks noChangeShapeType="1"/>
          </p:cNvSpPr>
          <p:nvPr/>
        </p:nvSpPr>
        <p:spPr bwMode="auto">
          <a:xfrm>
            <a:off x="6805613" y="201295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3" name="Line 71"/>
          <p:cNvSpPr>
            <a:spLocks noChangeShapeType="1"/>
          </p:cNvSpPr>
          <p:nvPr/>
        </p:nvSpPr>
        <p:spPr bwMode="auto">
          <a:xfrm>
            <a:off x="7661275" y="195738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4" name="Text Box 72"/>
          <p:cNvSpPr txBox="1">
            <a:spLocks noChangeArrowheads="1"/>
          </p:cNvSpPr>
          <p:nvPr/>
        </p:nvSpPr>
        <p:spPr bwMode="auto">
          <a:xfrm>
            <a:off x="4692650" y="313213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2315" name="Text Box 73"/>
          <p:cNvSpPr txBox="1">
            <a:spLocks noChangeArrowheads="1"/>
          </p:cNvSpPr>
          <p:nvPr/>
        </p:nvSpPr>
        <p:spPr bwMode="auto">
          <a:xfrm>
            <a:off x="6854825" y="311943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2316" name="Text Box 74"/>
          <p:cNvSpPr txBox="1">
            <a:spLocks noChangeArrowheads="1"/>
          </p:cNvSpPr>
          <p:nvPr/>
        </p:nvSpPr>
        <p:spPr bwMode="auto">
          <a:xfrm>
            <a:off x="7451725" y="182562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2317" name="Oval 81"/>
          <p:cNvSpPr>
            <a:spLocks noChangeArrowheads="1"/>
          </p:cNvSpPr>
          <p:nvPr/>
        </p:nvSpPr>
        <p:spPr bwMode="auto">
          <a:xfrm>
            <a:off x="5578475" y="2190750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8" name="Oval 82"/>
          <p:cNvSpPr>
            <a:spLocks noChangeArrowheads="1"/>
          </p:cNvSpPr>
          <p:nvPr/>
        </p:nvSpPr>
        <p:spPr bwMode="auto">
          <a:xfrm>
            <a:off x="5870575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9" name="Oval 83"/>
          <p:cNvSpPr>
            <a:spLocks noChangeArrowheads="1"/>
          </p:cNvSpPr>
          <p:nvPr/>
        </p:nvSpPr>
        <p:spPr bwMode="auto">
          <a:xfrm>
            <a:off x="6457950" y="21923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0" name="Oval 84"/>
          <p:cNvSpPr>
            <a:spLocks noChangeArrowheads="1"/>
          </p:cNvSpPr>
          <p:nvPr/>
        </p:nvSpPr>
        <p:spPr bwMode="auto">
          <a:xfrm>
            <a:off x="678973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1" name="Oval 85"/>
          <p:cNvSpPr>
            <a:spLocks noChangeArrowheads="1"/>
          </p:cNvSpPr>
          <p:nvPr/>
        </p:nvSpPr>
        <p:spPr bwMode="auto">
          <a:xfrm>
            <a:off x="6777038" y="19748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2" name="Oval 86"/>
          <p:cNvSpPr>
            <a:spLocks noChangeArrowheads="1"/>
          </p:cNvSpPr>
          <p:nvPr/>
        </p:nvSpPr>
        <p:spPr bwMode="auto">
          <a:xfrm>
            <a:off x="7651750" y="19716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3" name="Text Box 45"/>
          <p:cNvSpPr txBox="1">
            <a:spLocks noChangeArrowheads="1"/>
          </p:cNvSpPr>
          <p:nvPr/>
        </p:nvSpPr>
        <p:spPr bwMode="auto">
          <a:xfrm>
            <a:off x="5241925" y="25558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grpSp>
        <p:nvGrpSpPr>
          <p:cNvPr id="182324" name="Group 44"/>
          <p:cNvGrpSpPr>
            <a:grpSpLocks/>
          </p:cNvGrpSpPr>
          <p:nvPr/>
        </p:nvGrpSpPr>
        <p:grpSpPr bwMode="auto">
          <a:xfrm>
            <a:off x="4165600" y="2397125"/>
            <a:ext cx="609600" cy="558800"/>
            <a:chOff x="-44" y="1473"/>
            <a:chExt cx="981" cy="1105"/>
          </a:xfrm>
        </p:grpSpPr>
        <p:pic>
          <p:nvPicPr>
            <p:cNvPr id="18241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5" name="Group 44"/>
          <p:cNvGrpSpPr>
            <a:grpSpLocks/>
          </p:cNvGrpSpPr>
          <p:nvPr/>
        </p:nvGrpSpPr>
        <p:grpSpPr bwMode="auto">
          <a:xfrm>
            <a:off x="4694238" y="2489200"/>
            <a:ext cx="609600" cy="558800"/>
            <a:chOff x="-44" y="1473"/>
            <a:chExt cx="981" cy="1105"/>
          </a:xfrm>
        </p:grpSpPr>
        <p:pic>
          <p:nvPicPr>
            <p:cNvPr id="182412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3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6" name="Group 44"/>
          <p:cNvGrpSpPr>
            <a:grpSpLocks/>
          </p:cNvGrpSpPr>
          <p:nvPr/>
        </p:nvGrpSpPr>
        <p:grpSpPr bwMode="auto">
          <a:xfrm>
            <a:off x="5414963" y="2509838"/>
            <a:ext cx="609600" cy="558800"/>
            <a:chOff x="-44" y="1473"/>
            <a:chExt cx="981" cy="1105"/>
          </a:xfrm>
        </p:grpSpPr>
        <p:pic>
          <p:nvPicPr>
            <p:cNvPr id="182410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1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7" name="Group 44"/>
          <p:cNvGrpSpPr>
            <a:grpSpLocks/>
          </p:cNvGrpSpPr>
          <p:nvPr/>
        </p:nvGrpSpPr>
        <p:grpSpPr bwMode="auto">
          <a:xfrm>
            <a:off x="6430963" y="2530475"/>
            <a:ext cx="609600" cy="558800"/>
            <a:chOff x="-44" y="1473"/>
            <a:chExt cx="981" cy="1105"/>
          </a:xfrm>
        </p:grpSpPr>
        <p:pic>
          <p:nvPicPr>
            <p:cNvPr id="182408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9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8" name="Group 44"/>
          <p:cNvGrpSpPr>
            <a:grpSpLocks/>
          </p:cNvGrpSpPr>
          <p:nvPr/>
        </p:nvGrpSpPr>
        <p:grpSpPr bwMode="auto">
          <a:xfrm>
            <a:off x="6938963" y="2540000"/>
            <a:ext cx="609600" cy="558800"/>
            <a:chOff x="-44" y="1473"/>
            <a:chExt cx="981" cy="1105"/>
          </a:xfrm>
        </p:grpSpPr>
        <p:pic>
          <p:nvPicPr>
            <p:cNvPr id="18240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9" name="Group 44"/>
          <p:cNvGrpSpPr>
            <a:grpSpLocks/>
          </p:cNvGrpSpPr>
          <p:nvPr/>
        </p:nvGrpSpPr>
        <p:grpSpPr bwMode="auto">
          <a:xfrm>
            <a:off x="7802563" y="2357438"/>
            <a:ext cx="609600" cy="558800"/>
            <a:chOff x="-44" y="1473"/>
            <a:chExt cx="981" cy="1105"/>
          </a:xfrm>
        </p:grpSpPr>
        <p:pic>
          <p:nvPicPr>
            <p:cNvPr id="18240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02075" y="3695700"/>
            <a:ext cx="5334000" cy="2593975"/>
            <a:chOff x="3902075" y="3695700"/>
            <a:chExt cx="5334289" cy="2593975"/>
          </a:xfrm>
        </p:grpSpPr>
        <p:sp>
          <p:nvSpPr>
            <p:cNvPr id="182332" name="Cloud"/>
            <p:cNvSpPr>
              <a:spLocks noChangeAspect="1" noEditPoints="1" noChangeArrowheads="1"/>
            </p:cNvSpPr>
            <p:nvPr/>
          </p:nvSpPr>
          <p:spPr bwMode="auto">
            <a:xfrm>
              <a:off x="4560888" y="4090988"/>
              <a:ext cx="4516437" cy="121443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734" name="Rectangle 263"/>
            <p:cNvSpPr>
              <a:spLocks noChangeArrowheads="1"/>
            </p:cNvSpPr>
            <p:nvPr/>
          </p:nvSpPr>
          <p:spPr bwMode="auto">
            <a:xfrm>
              <a:off x="5135630" y="4583113"/>
              <a:ext cx="269890" cy="20478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3735" name="Rectangle 262"/>
            <p:cNvSpPr>
              <a:spLocks noChangeArrowheads="1"/>
            </p:cNvSpPr>
            <p:nvPr/>
          </p:nvSpPr>
          <p:spPr bwMode="auto">
            <a:xfrm>
              <a:off x="8064726" y="4811713"/>
              <a:ext cx="279415" cy="2381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82335" name="Line 61"/>
            <p:cNvSpPr>
              <a:spLocks noChangeShapeType="1"/>
            </p:cNvSpPr>
            <p:nvPr/>
          </p:nvSpPr>
          <p:spPr bwMode="auto">
            <a:xfrm flipH="1">
              <a:off x="4364038" y="4911725"/>
              <a:ext cx="901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6" name="Line 62"/>
            <p:cNvSpPr>
              <a:spLocks noChangeShapeType="1"/>
            </p:cNvSpPr>
            <p:nvPr/>
          </p:nvSpPr>
          <p:spPr bwMode="auto">
            <a:xfrm flipH="1">
              <a:off x="4749800" y="4911725"/>
              <a:ext cx="80645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7" name="Line 63"/>
            <p:cNvSpPr>
              <a:spLocks noChangeShapeType="1"/>
            </p:cNvSpPr>
            <p:nvPr/>
          </p:nvSpPr>
          <p:spPr bwMode="auto">
            <a:xfrm flipH="1">
              <a:off x="5468938" y="4921250"/>
              <a:ext cx="684212" cy="366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8" name="Text Box 72"/>
            <p:cNvSpPr txBox="1">
              <a:spLocks noChangeArrowheads="1"/>
            </p:cNvSpPr>
            <p:nvPr/>
          </p:nvSpPr>
          <p:spPr bwMode="auto">
            <a:xfrm>
              <a:off x="4354513" y="5832475"/>
              <a:ext cx="165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Electrical Engineering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1-8)</a:t>
              </a:r>
            </a:p>
          </p:txBody>
        </p:sp>
        <p:sp>
          <p:nvSpPr>
            <p:cNvPr id="182339" name="Text Box 45"/>
            <p:cNvSpPr txBox="1">
              <a:spLocks noChangeArrowheads="1"/>
            </p:cNvSpPr>
            <p:nvPr/>
          </p:nvSpPr>
          <p:spPr bwMode="auto">
            <a:xfrm>
              <a:off x="4903788" y="5256213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grpSp>
          <p:nvGrpSpPr>
            <p:cNvPr id="182340" name="Group 186"/>
            <p:cNvGrpSpPr>
              <a:grpSpLocks/>
            </p:cNvGrpSpPr>
            <p:nvPr/>
          </p:nvGrpSpPr>
          <p:grpSpPr bwMode="auto">
            <a:xfrm>
              <a:off x="5041900" y="4316413"/>
              <a:ext cx="1684338" cy="738187"/>
              <a:chOff x="3479" y="2610"/>
              <a:chExt cx="1061" cy="465"/>
            </a:xfrm>
          </p:grpSpPr>
          <p:sp>
            <p:nvSpPr>
              <p:cNvPr id="182385" name="Rectangle 80"/>
              <p:cNvSpPr>
                <a:spLocks noChangeArrowheads="1"/>
              </p:cNvSpPr>
              <p:nvPr/>
            </p:nvSpPr>
            <p:spPr bwMode="auto">
              <a:xfrm>
                <a:off x="3531" y="2914"/>
                <a:ext cx="183" cy="153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6" name="Rectangle 75"/>
              <p:cNvSpPr>
                <a:spLocks noChangeArrowheads="1"/>
              </p:cNvSpPr>
              <p:nvPr/>
            </p:nvSpPr>
            <p:spPr bwMode="auto">
              <a:xfrm>
                <a:off x="3711" y="2779"/>
                <a:ext cx="567" cy="28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7" name="Rectangle 2"/>
              <p:cNvSpPr>
                <a:spLocks noChangeArrowheads="1"/>
              </p:cNvSpPr>
              <p:nvPr/>
            </p:nvSpPr>
            <p:spPr bwMode="auto">
              <a:xfrm>
                <a:off x="3531" y="2774"/>
                <a:ext cx="745" cy="2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8" name="Line 3"/>
              <p:cNvSpPr>
                <a:spLocks noChangeShapeType="1"/>
              </p:cNvSpPr>
              <p:nvPr/>
            </p:nvSpPr>
            <p:spPr bwMode="auto">
              <a:xfrm>
                <a:off x="3532" y="2910"/>
                <a:ext cx="7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89" name="Text Box 6"/>
              <p:cNvSpPr txBox="1">
                <a:spLocks noChangeArrowheads="1"/>
              </p:cNvSpPr>
              <p:nvPr/>
            </p:nvSpPr>
            <p:spPr bwMode="auto">
              <a:xfrm>
                <a:off x="3479" y="274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2390" name="AutoShape 8"/>
              <p:cNvSpPr>
                <a:spLocks noChangeArrowheads="1"/>
              </p:cNvSpPr>
              <p:nvPr/>
            </p:nvSpPr>
            <p:spPr bwMode="auto">
              <a:xfrm>
                <a:off x="3513" y="2611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91" name="Freeform 10"/>
              <p:cNvSpPr>
                <a:spLocks/>
              </p:cNvSpPr>
              <p:nvPr/>
            </p:nvSpPr>
            <p:spPr bwMode="auto">
              <a:xfrm>
                <a:off x="3628" y="2639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2" name="Line 18"/>
              <p:cNvSpPr>
                <a:spLocks noChangeShapeType="1"/>
              </p:cNvSpPr>
              <p:nvPr/>
            </p:nvSpPr>
            <p:spPr bwMode="auto">
              <a:xfrm>
                <a:off x="3897" y="2777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3" name="Line 21"/>
              <p:cNvSpPr>
                <a:spLocks noChangeShapeType="1"/>
              </p:cNvSpPr>
              <p:nvPr/>
            </p:nvSpPr>
            <p:spPr bwMode="auto">
              <a:xfrm>
                <a:off x="3714" y="2775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4" name="Line 22"/>
              <p:cNvSpPr>
                <a:spLocks noChangeShapeType="1"/>
              </p:cNvSpPr>
              <p:nvPr/>
            </p:nvSpPr>
            <p:spPr bwMode="auto">
              <a:xfrm>
                <a:off x="3531" y="2783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5" name="Line 23"/>
              <p:cNvSpPr>
                <a:spLocks noChangeShapeType="1"/>
              </p:cNvSpPr>
              <p:nvPr/>
            </p:nvSpPr>
            <p:spPr bwMode="auto">
              <a:xfrm>
                <a:off x="4074" y="2780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6" name="Text Box 26"/>
              <p:cNvSpPr txBox="1">
                <a:spLocks noChangeArrowheads="1"/>
              </p:cNvSpPr>
              <p:nvPr/>
            </p:nvSpPr>
            <p:spPr bwMode="auto">
              <a:xfrm>
                <a:off x="4034" y="2880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2397" name="Text Box 30"/>
              <p:cNvSpPr txBox="1">
                <a:spLocks noChangeArrowheads="1"/>
              </p:cNvSpPr>
              <p:nvPr/>
            </p:nvSpPr>
            <p:spPr bwMode="auto">
              <a:xfrm>
                <a:off x="3485" y="2874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2398" name="Text Box 57"/>
              <p:cNvSpPr txBox="1">
                <a:spLocks noChangeArrowheads="1"/>
              </p:cNvSpPr>
              <p:nvPr/>
            </p:nvSpPr>
            <p:spPr bwMode="auto">
              <a:xfrm>
                <a:off x="4031" y="274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2399" name="Oval 81"/>
              <p:cNvSpPr>
                <a:spLocks noChangeArrowheads="1"/>
              </p:cNvSpPr>
              <p:nvPr/>
            </p:nvSpPr>
            <p:spPr bwMode="auto">
              <a:xfrm>
                <a:off x="3604" y="2972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0" name="Oval 82"/>
              <p:cNvSpPr>
                <a:spLocks noChangeArrowheads="1"/>
              </p:cNvSpPr>
              <p:nvPr/>
            </p:nvSpPr>
            <p:spPr bwMode="auto">
              <a:xfrm>
                <a:off x="3788" y="2970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1" name="Oval 83"/>
              <p:cNvSpPr>
                <a:spLocks noChangeArrowheads="1"/>
              </p:cNvSpPr>
              <p:nvPr/>
            </p:nvSpPr>
            <p:spPr bwMode="auto">
              <a:xfrm>
                <a:off x="4158" y="2973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2" name="Freeform 10"/>
              <p:cNvSpPr>
                <a:spLocks/>
              </p:cNvSpPr>
              <p:nvPr/>
            </p:nvSpPr>
            <p:spPr bwMode="auto">
              <a:xfrm flipV="1">
                <a:off x="3754" y="2639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403" name="Freeform 185"/>
              <p:cNvSpPr>
                <a:spLocks/>
              </p:cNvSpPr>
              <p:nvPr/>
            </p:nvSpPr>
            <p:spPr bwMode="auto">
              <a:xfrm>
                <a:off x="4274" y="2610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1" name="Group 210"/>
            <p:cNvGrpSpPr>
              <a:grpSpLocks/>
            </p:cNvGrpSpPr>
            <p:nvPr/>
          </p:nvGrpSpPr>
          <p:grpSpPr bwMode="auto">
            <a:xfrm>
              <a:off x="7080250" y="4318000"/>
              <a:ext cx="1698625" cy="742950"/>
              <a:chOff x="1003" y="3585"/>
              <a:chExt cx="1070" cy="468"/>
            </a:xfrm>
          </p:grpSpPr>
          <p:grpSp>
            <p:nvGrpSpPr>
              <p:cNvPr id="182366" name="Group 207"/>
              <p:cNvGrpSpPr>
                <a:grpSpLocks/>
              </p:cNvGrpSpPr>
              <p:nvPr/>
            </p:nvGrpSpPr>
            <p:grpSpPr bwMode="auto">
              <a:xfrm>
                <a:off x="1003" y="3723"/>
                <a:ext cx="796" cy="330"/>
                <a:chOff x="2444" y="3759"/>
                <a:chExt cx="796" cy="330"/>
              </a:xfrm>
            </p:grpSpPr>
            <p:sp>
              <p:nvSpPr>
                <p:cNvPr id="1823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057" y="3793"/>
                  <a:ext cx="183" cy="13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4" name="Rectangle 76"/>
                <p:cNvSpPr>
                  <a:spLocks noChangeArrowheads="1"/>
                </p:cNvSpPr>
                <p:nvPr/>
              </p:nvSpPr>
              <p:spPr bwMode="auto">
                <a:xfrm>
                  <a:off x="2496" y="3796"/>
                  <a:ext cx="561" cy="2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5" name="Line 17"/>
                <p:cNvSpPr>
                  <a:spLocks noChangeShapeType="1"/>
                </p:cNvSpPr>
                <p:nvPr/>
              </p:nvSpPr>
              <p:spPr bwMode="auto">
                <a:xfrm>
                  <a:off x="2874" y="379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6" name="Line 24"/>
                <p:cNvSpPr>
                  <a:spLocks noChangeShapeType="1"/>
                </p:cNvSpPr>
                <p:nvPr/>
              </p:nvSpPr>
              <p:spPr bwMode="auto">
                <a:xfrm>
                  <a:off x="2688" y="3794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7" name="Line 25"/>
                <p:cNvSpPr>
                  <a:spLocks noChangeShapeType="1"/>
                </p:cNvSpPr>
                <p:nvPr/>
              </p:nvSpPr>
              <p:spPr bwMode="auto">
                <a:xfrm>
                  <a:off x="3060" y="3791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6" y="3762"/>
                  <a:ext cx="152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8237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08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16</a:t>
                  </a:r>
                </a:p>
              </p:txBody>
            </p:sp>
            <p:sp>
              <p:nvSpPr>
                <p:cNvPr id="18238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44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1823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005" y="3759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15</a:t>
                  </a:r>
                </a:p>
              </p:txBody>
            </p:sp>
            <p:sp>
              <p:nvSpPr>
                <p:cNvPr id="182382" name="Oval 84"/>
                <p:cNvSpPr>
                  <a:spLocks noChangeArrowheads="1"/>
                </p:cNvSpPr>
                <p:nvPr/>
              </p:nvSpPr>
              <p:spPr bwMode="auto">
                <a:xfrm>
                  <a:off x="2588" y="3988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3" name="Oval 85"/>
                <p:cNvSpPr>
                  <a:spLocks noChangeArrowheads="1"/>
                </p:cNvSpPr>
                <p:nvPr/>
              </p:nvSpPr>
              <p:spPr bwMode="auto">
                <a:xfrm>
                  <a:off x="2580" y="3853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4" name="Oval 86"/>
                <p:cNvSpPr>
                  <a:spLocks noChangeArrowheads="1"/>
                </p:cNvSpPr>
                <p:nvPr/>
              </p:nvSpPr>
              <p:spPr bwMode="auto">
                <a:xfrm>
                  <a:off x="3131" y="3851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82367" name="AutoShape 8"/>
              <p:cNvSpPr>
                <a:spLocks noChangeArrowheads="1"/>
              </p:cNvSpPr>
              <p:nvPr/>
            </p:nvSpPr>
            <p:spPr bwMode="auto">
              <a:xfrm>
                <a:off x="1046" y="3586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68" name="Freeform 10"/>
              <p:cNvSpPr>
                <a:spLocks/>
              </p:cNvSpPr>
              <p:nvPr/>
            </p:nvSpPr>
            <p:spPr bwMode="auto">
              <a:xfrm>
                <a:off x="1161" y="3614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69" name="Freeform 10"/>
              <p:cNvSpPr>
                <a:spLocks/>
              </p:cNvSpPr>
              <p:nvPr/>
            </p:nvSpPr>
            <p:spPr bwMode="auto">
              <a:xfrm flipV="1">
                <a:off x="1287" y="3614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370" name="Freeform 206"/>
              <p:cNvSpPr>
                <a:spLocks/>
              </p:cNvSpPr>
              <p:nvPr/>
            </p:nvSpPr>
            <p:spPr bwMode="auto">
              <a:xfrm>
                <a:off x="1807" y="3585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82371" name="Freeform 208"/>
              <p:cNvSpPr>
                <a:spLocks/>
              </p:cNvSpPr>
              <p:nvPr/>
            </p:nvSpPr>
            <p:spPr bwMode="auto">
              <a:xfrm>
                <a:off x="1044" y="3747"/>
                <a:ext cx="762" cy="303"/>
              </a:xfrm>
              <a:custGeom>
                <a:avLst/>
                <a:gdLst>
                  <a:gd name="T0" fmla="*/ 0 w 762"/>
                  <a:gd name="T1" fmla="*/ 3 h 303"/>
                  <a:gd name="T2" fmla="*/ 0 w 762"/>
                  <a:gd name="T3" fmla="*/ 303 h 303"/>
                  <a:gd name="T4" fmla="*/ 762 w 762"/>
                  <a:gd name="T5" fmla="*/ 303 h 303"/>
                  <a:gd name="T6" fmla="*/ 762 w 762"/>
                  <a:gd name="T7" fmla="*/ 0 h 3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2" h="303">
                    <a:moveTo>
                      <a:pt x="0" y="3"/>
                    </a:moveTo>
                    <a:lnTo>
                      <a:pt x="0" y="303"/>
                    </a:lnTo>
                    <a:lnTo>
                      <a:pt x="762" y="303"/>
                    </a:lnTo>
                    <a:lnTo>
                      <a:pt x="76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73840" name="Line 209"/>
              <p:cNvSpPr>
                <a:spLocks noChangeShapeType="1"/>
              </p:cNvSpPr>
              <p:nvPr/>
            </p:nvSpPr>
            <p:spPr bwMode="auto">
              <a:xfrm flipV="1">
                <a:off x="1044" y="3888"/>
                <a:ext cx="76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82342" name="Text Box 64"/>
            <p:cNvSpPr txBox="1">
              <a:spLocks noChangeArrowheads="1"/>
            </p:cNvSpPr>
            <p:nvPr/>
          </p:nvSpPr>
          <p:spPr bwMode="auto">
            <a:xfrm>
              <a:off x="8037513" y="5297488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182343" name="Line 69"/>
            <p:cNvSpPr>
              <a:spLocks noChangeShapeType="1"/>
            </p:cNvSpPr>
            <p:nvPr/>
          </p:nvSpPr>
          <p:spPr bwMode="auto">
            <a:xfrm>
              <a:off x="7324725" y="4922838"/>
              <a:ext cx="101600" cy="377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4" name="Line 70"/>
            <p:cNvSpPr>
              <a:spLocks noChangeShapeType="1"/>
            </p:cNvSpPr>
            <p:nvPr/>
          </p:nvSpPr>
          <p:spPr bwMode="auto">
            <a:xfrm>
              <a:off x="7315200" y="4721225"/>
              <a:ext cx="479425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5" name="Line 71"/>
            <p:cNvSpPr>
              <a:spLocks noChangeShapeType="1"/>
            </p:cNvSpPr>
            <p:nvPr/>
          </p:nvSpPr>
          <p:spPr bwMode="auto">
            <a:xfrm>
              <a:off x="8170863" y="4665663"/>
              <a:ext cx="514350" cy="484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6" name="Text Box 73"/>
            <p:cNvSpPr txBox="1">
              <a:spLocks noChangeArrowheads="1"/>
            </p:cNvSpPr>
            <p:nvPr/>
          </p:nvSpPr>
          <p:spPr bwMode="auto">
            <a:xfrm>
              <a:off x="7364413" y="5827713"/>
              <a:ext cx="14335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Computer Science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9-16)</a:t>
              </a:r>
            </a:p>
          </p:txBody>
        </p:sp>
        <p:sp>
          <p:nvSpPr>
            <p:cNvPr id="73796" name="Rectangle 211"/>
            <p:cNvSpPr>
              <a:spLocks noChangeArrowheads="1"/>
            </p:cNvSpPr>
            <p:nvPr/>
          </p:nvSpPr>
          <p:spPr bwMode="auto">
            <a:xfrm>
              <a:off x="4095760" y="3695700"/>
              <a:ext cx="5140604" cy="500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None/>
                <a:defRPr/>
              </a:pP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… operates as </a:t>
              </a: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multiple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virtual switches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Char char="v"/>
                <a:defRPr/>
              </a:pPr>
              <a:endParaRPr lang="en-US" sz="2000" i="0" dirty="0">
                <a:solidFill>
                  <a:srgbClr val="000000"/>
                </a:solidFill>
                <a:latin typeface="Gill Sans MT" charset="0"/>
                <a:cs typeface="+mn-cs"/>
              </a:endParaRPr>
            </a:p>
          </p:txBody>
        </p:sp>
        <p:grpSp>
          <p:nvGrpSpPr>
            <p:cNvPr id="182348" name="Group 44"/>
            <p:cNvGrpSpPr>
              <a:grpSpLocks/>
            </p:cNvGrpSpPr>
            <p:nvPr/>
          </p:nvGrpSpPr>
          <p:grpSpPr bwMode="auto">
            <a:xfrm>
              <a:off x="3902075" y="5110163"/>
              <a:ext cx="609600" cy="558800"/>
              <a:chOff x="-44" y="1473"/>
              <a:chExt cx="981" cy="1105"/>
            </a:xfrm>
          </p:grpSpPr>
          <p:pic>
            <p:nvPicPr>
              <p:cNvPr id="18236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9" name="Group 44"/>
            <p:cNvGrpSpPr>
              <a:grpSpLocks/>
            </p:cNvGrpSpPr>
            <p:nvPr/>
          </p:nvGrpSpPr>
          <p:grpSpPr bwMode="auto">
            <a:xfrm>
              <a:off x="4429125" y="5202238"/>
              <a:ext cx="609600" cy="558800"/>
              <a:chOff x="-44" y="1473"/>
              <a:chExt cx="981" cy="1105"/>
            </a:xfrm>
          </p:grpSpPr>
          <p:pic>
            <p:nvPicPr>
              <p:cNvPr id="18236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0" name="Group 44"/>
            <p:cNvGrpSpPr>
              <a:grpSpLocks/>
            </p:cNvGrpSpPr>
            <p:nvPr/>
          </p:nvGrpSpPr>
          <p:grpSpPr bwMode="auto">
            <a:xfrm>
              <a:off x="5151438" y="5222875"/>
              <a:ext cx="609600" cy="558800"/>
              <a:chOff x="-44" y="1473"/>
              <a:chExt cx="981" cy="1105"/>
            </a:xfrm>
          </p:grpSpPr>
          <p:pic>
            <p:nvPicPr>
              <p:cNvPr id="18236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1" name="Group 44"/>
            <p:cNvGrpSpPr>
              <a:grpSpLocks/>
            </p:cNvGrpSpPr>
            <p:nvPr/>
          </p:nvGrpSpPr>
          <p:grpSpPr bwMode="auto">
            <a:xfrm>
              <a:off x="6969125" y="5253038"/>
              <a:ext cx="609600" cy="558800"/>
              <a:chOff x="-44" y="1473"/>
              <a:chExt cx="981" cy="1105"/>
            </a:xfrm>
          </p:grpSpPr>
          <p:pic>
            <p:nvPicPr>
              <p:cNvPr id="18235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2" name="Group 44"/>
            <p:cNvGrpSpPr>
              <a:grpSpLocks/>
            </p:cNvGrpSpPr>
            <p:nvPr/>
          </p:nvGrpSpPr>
          <p:grpSpPr bwMode="auto">
            <a:xfrm>
              <a:off x="7477125" y="5262563"/>
              <a:ext cx="609600" cy="558800"/>
              <a:chOff x="-44" y="1473"/>
              <a:chExt cx="981" cy="1105"/>
            </a:xfrm>
          </p:grpSpPr>
          <p:pic>
            <p:nvPicPr>
              <p:cNvPr id="18235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3" name="Group 44"/>
            <p:cNvGrpSpPr>
              <a:grpSpLocks/>
            </p:cNvGrpSpPr>
            <p:nvPr/>
          </p:nvGrpSpPr>
          <p:grpSpPr bwMode="auto">
            <a:xfrm>
              <a:off x="8340725" y="5080000"/>
              <a:ext cx="609600" cy="558800"/>
              <a:chOff x="-44" y="1473"/>
              <a:chExt cx="981" cy="1105"/>
            </a:xfrm>
          </p:grpSpPr>
          <p:pic>
            <p:nvPicPr>
              <p:cNvPr id="18235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82331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033463"/>
            <a:ext cx="16557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1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115"/>
          <p:cNvSpPr>
            <a:spLocks noChangeArrowheads="1"/>
          </p:cNvSpPr>
          <p:nvPr/>
        </p:nvSpPr>
        <p:spPr bwMode="auto">
          <a:xfrm>
            <a:off x="7731125" y="306387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5657850" y="284797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Port-based VLAN</a:t>
            </a:r>
          </a:p>
        </p:txBody>
      </p:sp>
      <p:sp>
        <p:nvSpPr>
          <p:cNvPr id="183302" name="Rectangle 80"/>
          <p:cNvSpPr>
            <a:spLocks noChangeArrowheads="1"/>
          </p:cNvSpPr>
          <p:nvPr/>
        </p:nvSpPr>
        <p:spPr bwMode="auto">
          <a:xfrm>
            <a:off x="5649913" y="305752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3" name="Rectangle 77"/>
          <p:cNvSpPr>
            <a:spLocks noChangeArrowheads="1"/>
          </p:cNvSpPr>
          <p:nvPr/>
        </p:nvSpPr>
        <p:spPr bwMode="auto">
          <a:xfrm>
            <a:off x="7721600" y="283845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4" name="Rectangle 76"/>
          <p:cNvSpPr>
            <a:spLocks noChangeArrowheads="1"/>
          </p:cNvSpPr>
          <p:nvPr/>
        </p:nvSpPr>
        <p:spPr bwMode="auto">
          <a:xfrm>
            <a:off x="6831013" y="284321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5" name="Rectangle 75"/>
          <p:cNvSpPr>
            <a:spLocks noChangeArrowheads="1"/>
          </p:cNvSpPr>
          <p:nvPr/>
        </p:nvSpPr>
        <p:spPr bwMode="auto">
          <a:xfrm>
            <a:off x="5935663" y="284321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6" name="Rectangle 2"/>
          <p:cNvSpPr>
            <a:spLocks noChangeArrowheads="1"/>
          </p:cNvSpPr>
          <p:nvPr/>
        </p:nvSpPr>
        <p:spPr bwMode="auto">
          <a:xfrm>
            <a:off x="5649913" y="283527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7" name="Line 3"/>
          <p:cNvSpPr>
            <a:spLocks noChangeShapeType="1"/>
          </p:cNvSpPr>
          <p:nvPr/>
        </p:nvSpPr>
        <p:spPr bwMode="auto">
          <a:xfrm>
            <a:off x="5651500" y="305117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08" name="Text Box 6"/>
          <p:cNvSpPr txBox="1">
            <a:spLocks noChangeArrowheads="1"/>
          </p:cNvSpPr>
          <p:nvPr/>
        </p:nvSpPr>
        <p:spPr bwMode="auto">
          <a:xfrm>
            <a:off x="5567363" y="27940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3309" name="Line 7"/>
          <p:cNvSpPr>
            <a:spLocks noChangeShapeType="1"/>
          </p:cNvSpPr>
          <p:nvPr/>
        </p:nvSpPr>
        <p:spPr bwMode="auto">
          <a:xfrm>
            <a:off x="68310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0" name="AutoShape 8"/>
          <p:cNvSpPr>
            <a:spLocks noChangeArrowheads="1"/>
          </p:cNvSpPr>
          <p:nvPr/>
        </p:nvSpPr>
        <p:spPr bwMode="auto">
          <a:xfrm>
            <a:off x="5621338" y="257651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11" name="Freeform 9"/>
          <p:cNvSpPr>
            <a:spLocks/>
          </p:cNvSpPr>
          <p:nvPr/>
        </p:nvSpPr>
        <p:spPr bwMode="auto">
          <a:xfrm>
            <a:off x="8024813" y="257968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2" name="Freeform 10"/>
          <p:cNvSpPr>
            <a:spLocks/>
          </p:cNvSpPr>
          <p:nvPr/>
        </p:nvSpPr>
        <p:spPr bwMode="auto">
          <a:xfrm>
            <a:off x="6022975" y="262413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3" name="Freeform 11"/>
          <p:cNvSpPr>
            <a:spLocks/>
          </p:cNvSpPr>
          <p:nvPr/>
        </p:nvSpPr>
        <p:spPr bwMode="auto">
          <a:xfrm>
            <a:off x="6496050" y="262413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4" name="Line 17"/>
          <p:cNvSpPr>
            <a:spLocks noChangeShapeType="1"/>
          </p:cNvSpPr>
          <p:nvPr/>
        </p:nvSpPr>
        <p:spPr bwMode="auto">
          <a:xfrm>
            <a:off x="7431088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5" name="Line 18"/>
          <p:cNvSpPr>
            <a:spLocks noChangeShapeType="1"/>
          </p:cNvSpPr>
          <p:nvPr/>
        </p:nvSpPr>
        <p:spPr bwMode="auto">
          <a:xfrm>
            <a:off x="6230938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6" name="Line 21"/>
          <p:cNvSpPr>
            <a:spLocks noChangeShapeType="1"/>
          </p:cNvSpPr>
          <p:nvPr/>
        </p:nvSpPr>
        <p:spPr bwMode="auto">
          <a:xfrm>
            <a:off x="5940425" y="28368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7" name="Line 22"/>
          <p:cNvSpPr>
            <a:spLocks noChangeShapeType="1"/>
          </p:cNvSpPr>
          <p:nvPr/>
        </p:nvSpPr>
        <p:spPr bwMode="auto">
          <a:xfrm>
            <a:off x="5649913" y="28495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8" name="Line 23"/>
          <p:cNvSpPr>
            <a:spLocks noChangeShapeType="1"/>
          </p:cNvSpPr>
          <p:nvPr/>
        </p:nvSpPr>
        <p:spPr bwMode="auto">
          <a:xfrm>
            <a:off x="6511925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9" name="Line 24"/>
          <p:cNvSpPr>
            <a:spLocks noChangeShapeType="1"/>
          </p:cNvSpPr>
          <p:nvPr/>
        </p:nvSpPr>
        <p:spPr bwMode="auto">
          <a:xfrm>
            <a:off x="71358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0" name="Line 25"/>
          <p:cNvSpPr>
            <a:spLocks noChangeShapeType="1"/>
          </p:cNvSpPr>
          <p:nvPr/>
        </p:nvSpPr>
        <p:spPr bwMode="auto">
          <a:xfrm>
            <a:off x="7726363" y="283527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1" name="Text Box 26"/>
          <p:cNvSpPr txBox="1">
            <a:spLocks noChangeArrowheads="1"/>
          </p:cNvSpPr>
          <p:nvPr/>
        </p:nvSpPr>
        <p:spPr bwMode="auto">
          <a:xfrm>
            <a:off x="6448425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3322" name="Text Box 27"/>
          <p:cNvSpPr txBox="1">
            <a:spLocks noChangeArrowheads="1"/>
          </p:cNvSpPr>
          <p:nvPr/>
        </p:nvSpPr>
        <p:spPr bwMode="auto">
          <a:xfrm>
            <a:off x="676751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3323" name="Text Box 28"/>
          <p:cNvSpPr txBox="1">
            <a:spLocks noChangeArrowheads="1"/>
          </p:cNvSpPr>
          <p:nvPr/>
        </p:nvSpPr>
        <p:spPr bwMode="auto">
          <a:xfrm>
            <a:off x="764381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3324" name="Text Box 29"/>
          <p:cNvSpPr txBox="1">
            <a:spLocks noChangeArrowheads="1"/>
          </p:cNvSpPr>
          <p:nvPr/>
        </p:nvSpPr>
        <p:spPr bwMode="auto">
          <a:xfrm>
            <a:off x="674846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3325" name="Text Box 30"/>
          <p:cNvSpPr txBox="1">
            <a:spLocks noChangeArrowheads="1"/>
          </p:cNvSpPr>
          <p:nvPr/>
        </p:nvSpPr>
        <p:spPr bwMode="auto">
          <a:xfrm>
            <a:off x="5576888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3326" name="Text Box 57"/>
          <p:cNvSpPr txBox="1">
            <a:spLocks noChangeArrowheads="1"/>
          </p:cNvSpPr>
          <p:nvPr/>
        </p:nvSpPr>
        <p:spPr bwMode="auto">
          <a:xfrm>
            <a:off x="644366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3327" name="Line 61"/>
          <p:cNvSpPr>
            <a:spLocks noChangeShapeType="1"/>
          </p:cNvSpPr>
          <p:nvPr/>
        </p:nvSpPr>
        <p:spPr bwMode="auto">
          <a:xfrm flipH="1">
            <a:off x="4889500" y="3179763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8" name="Line 62"/>
          <p:cNvSpPr>
            <a:spLocks noChangeShapeType="1"/>
          </p:cNvSpPr>
          <p:nvPr/>
        </p:nvSpPr>
        <p:spPr bwMode="auto">
          <a:xfrm flipH="1">
            <a:off x="5275263" y="317023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9" name="Line 63"/>
          <p:cNvSpPr>
            <a:spLocks noChangeShapeType="1"/>
          </p:cNvSpPr>
          <p:nvPr/>
        </p:nvSpPr>
        <p:spPr bwMode="auto">
          <a:xfrm flipH="1">
            <a:off x="5994400" y="318611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0" name="Text Box 64"/>
          <p:cNvSpPr txBox="1">
            <a:spLocks noChangeArrowheads="1"/>
          </p:cNvSpPr>
          <p:nvPr/>
        </p:nvSpPr>
        <p:spPr bwMode="auto">
          <a:xfrm>
            <a:off x="7715250" y="354806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3331" name="Line 69"/>
          <p:cNvSpPr>
            <a:spLocks noChangeShapeType="1"/>
          </p:cNvSpPr>
          <p:nvPr/>
        </p:nvSpPr>
        <p:spPr bwMode="auto">
          <a:xfrm>
            <a:off x="7002463" y="317341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2" name="Line 70"/>
          <p:cNvSpPr>
            <a:spLocks noChangeShapeType="1"/>
          </p:cNvSpPr>
          <p:nvPr/>
        </p:nvSpPr>
        <p:spPr bwMode="auto">
          <a:xfrm>
            <a:off x="6992938" y="297180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3" name="Line 71"/>
          <p:cNvSpPr>
            <a:spLocks noChangeShapeType="1"/>
          </p:cNvSpPr>
          <p:nvPr/>
        </p:nvSpPr>
        <p:spPr bwMode="auto">
          <a:xfrm>
            <a:off x="7848600" y="291623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4" name="Text Box 72"/>
          <p:cNvSpPr txBox="1">
            <a:spLocks noChangeArrowheads="1"/>
          </p:cNvSpPr>
          <p:nvPr/>
        </p:nvSpPr>
        <p:spPr bwMode="auto">
          <a:xfrm>
            <a:off x="4879975" y="409098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3335" name="Text Box 73"/>
          <p:cNvSpPr txBox="1">
            <a:spLocks noChangeArrowheads="1"/>
          </p:cNvSpPr>
          <p:nvPr/>
        </p:nvSpPr>
        <p:spPr bwMode="auto">
          <a:xfrm>
            <a:off x="7042150" y="407828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3336" name="Text Box 74"/>
          <p:cNvSpPr txBox="1">
            <a:spLocks noChangeArrowheads="1"/>
          </p:cNvSpPr>
          <p:nvPr/>
        </p:nvSpPr>
        <p:spPr bwMode="auto">
          <a:xfrm>
            <a:off x="7639050" y="27844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3337" name="Oval 81"/>
          <p:cNvSpPr>
            <a:spLocks noChangeArrowheads="1"/>
          </p:cNvSpPr>
          <p:nvPr/>
        </p:nvSpPr>
        <p:spPr bwMode="auto">
          <a:xfrm>
            <a:off x="5765800" y="31591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8" name="Oval 82"/>
          <p:cNvSpPr>
            <a:spLocks noChangeArrowheads="1"/>
          </p:cNvSpPr>
          <p:nvPr/>
        </p:nvSpPr>
        <p:spPr bwMode="auto">
          <a:xfrm>
            <a:off x="6057900" y="31464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9" name="Oval 83"/>
          <p:cNvSpPr>
            <a:spLocks noChangeArrowheads="1"/>
          </p:cNvSpPr>
          <p:nvPr/>
        </p:nvSpPr>
        <p:spPr bwMode="auto">
          <a:xfrm>
            <a:off x="6645275" y="315118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0" name="Oval 84"/>
          <p:cNvSpPr>
            <a:spLocks noChangeArrowheads="1"/>
          </p:cNvSpPr>
          <p:nvPr/>
        </p:nvSpPr>
        <p:spPr bwMode="auto">
          <a:xfrm>
            <a:off x="6977063" y="314801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1" name="Oval 85"/>
          <p:cNvSpPr>
            <a:spLocks noChangeArrowheads="1"/>
          </p:cNvSpPr>
          <p:nvPr/>
        </p:nvSpPr>
        <p:spPr bwMode="auto">
          <a:xfrm>
            <a:off x="6964363" y="293370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2" name="Oval 86"/>
          <p:cNvSpPr>
            <a:spLocks noChangeArrowheads="1"/>
          </p:cNvSpPr>
          <p:nvPr/>
        </p:nvSpPr>
        <p:spPr bwMode="auto">
          <a:xfrm>
            <a:off x="7839075" y="29305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3" name="Text Box 45"/>
          <p:cNvSpPr txBox="1">
            <a:spLocks noChangeArrowheads="1"/>
          </p:cNvSpPr>
          <p:nvPr/>
        </p:nvSpPr>
        <p:spPr bwMode="auto">
          <a:xfrm>
            <a:off x="5429250" y="35242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4801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312738" y="1309688"/>
            <a:ext cx="4249737" cy="1763712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traffic isolation: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frames to/from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 can </a:t>
            </a:r>
            <a:r>
              <a:rPr lang="en-US" sz="2400" i="1" dirty="0">
                <a:latin typeface="Gill Sans MT" charset="0"/>
                <a:cs typeface="+mn-cs"/>
              </a:rPr>
              <a:t>only</a:t>
            </a:r>
            <a:r>
              <a:rPr lang="en-US" sz="2400" dirty="0">
                <a:latin typeface="Gill Sans MT" charset="0"/>
                <a:cs typeface="+mn-cs"/>
              </a:rPr>
              <a:t> reach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can also define VLAN based on MAC addresses of endpoints, rather than switch port</a:t>
            </a:r>
          </a:p>
        </p:txBody>
      </p:sp>
      <p:sp>
        <p:nvSpPr>
          <p:cNvPr id="691317" name="Rectangle 117"/>
          <p:cNvSpPr>
            <a:spLocks noChangeArrowheads="1"/>
          </p:cNvSpPr>
          <p:nvPr/>
        </p:nvSpPr>
        <p:spPr bwMode="auto">
          <a:xfrm>
            <a:off x="285750" y="3286125"/>
            <a:ext cx="406082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dynamic membership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: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 ports can be dynamically assigned among VLANs</a:t>
            </a:r>
          </a:p>
        </p:txBody>
      </p:sp>
      <p:sp>
        <p:nvSpPr>
          <p:cNvPr id="691342" name="Text Box 142"/>
          <p:cNvSpPr txBox="1">
            <a:spLocks noChangeArrowheads="1"/>
          </p:cNvSpPr>
          <p:nvPr/>
        </p:nvSpPr>
        <p:spPr bwMode="auto">
          <a:xfrm>
            <a:off x="6656388" y="1162050"/>
            <a:ext cx="78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grpSp>
        <p:nvGrpSpPr>
          <p:cNvPr id="691350" name="Group 150"/>
          <p:cNvGrpSpPr>
            <a:grpSpLocks/>
          </p:cNvGrpSpPr>
          <p:nvPr/>
        </p:nvGrpSpPr>
        <p:grpSpPr bwMode="auto">
          <a:xfrm>
            <a:off x="320675" y="1531938"/>
            <a:ext cx="7010400" cy="4608512"/>
            <a:chOff x="202" y="965"/>
            <a:chExt cx="4416" cy="2903"/>
          </a:xfrm>
        </p:grpSpPr>
        <p:sp>
          <p:nvSpPr>
            <p:cNvPr id="74832" name="Rectangle 124"/>
            <p:cNvSpPr>
              <a:spLocks noChangeArrowheads="1"/>
            </p:cNvSpPr>
            <p:nvPr/>
          </p:nvSpPr>
          <p:spPr bwMode="auto">
            <a:xfrm>
              <a:off x="202" y="2852"/>
              <a:ext cx="3148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/>
              </a:pP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forwarding between VLANS: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done via routing (just as with separate switches)</a:t>
              </a:r>
            </a:p>
            <a:p>
              <a:pPr marL="681038" lvl="1" indent="-223838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/>
                <a:buChar char="•"/>
                <a:defRPr/>
              </a:pPr>
              <a:r>
                <a:rPr lang="en-US" sz="20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in practice vendors sell combined switches plus routers</a:t>
              </a:r>
            </a:p>
          </p:txBody>
        </p:sp>
        <p:grpSp>
          <p:nvGrpSpPr>
            <p:cNvPr id="183376" name="Group 149"/>
            <p:cNvGrpSpPr>
              <a:grpSpLocks/>
            </p:cNvGrpSpPr>
            <p:nvPr/>
          </p:nvGrpSpPr>
          <p:grpSpPr bwMode="auto">
            <a:xfrm>
              <a:off x="3939" y="965"/>
              <a:ext cx="679" cy="910"/>
              <a:chOff x="3939" y="965"/>
              <a:chExt cx="679" cy="910"/>
            </a:xfrm>
          </p:grpSpPr>
          <p:grpSp>
            <p:nvGrpSpPr>
              <p:cNvPr id="183377" name="Group 126"/>
              <p:cNvGrpSpPr>
                <a:grpSpLocks/>
              </p:cNvGrpSpPr>
              <p:nvPr/>
            </p:nvGrpSpPr>
            <p:grpSpPr bwMode="auto">
              <a:xfrm>
                <a:off x="4259" y="965"/>
                <a:ext cx="359" cy="180"/>
                <a:chOff x="533" y="321"/>
                <a:chExt cx="359" cy="180"/>
              </a:xfrm>
            </p:grpSpPr>
            <p:grpSp>
              <p:nvGrpSpPr>
                <p:cNvPr id="183384" name="Group 127"/>
                <p:cNvGrpSpPr>
                  <a:grpSpLocks/>
                </p:cNvGrpSpPr>
                <p:nvPr/>
              </p:nvGrpSpPr>
              <p:grpSpPr bwMode="auto">
                <a:xfrm>
                  <a:off x="533" y="321"/>
                  <a:ext cx="359" cy="180"/>
                  <a:chOff x="1009" y="655"/>
                  <a:chExt cx="359" cy="180"/>
                </a:xfrm>
              </p:grpSpPr>
              <p:sp>
                <p:nvSpPr>
                  <p:cNvPr id="74843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35"/>
                    <a:ext cx="356" cy="10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748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012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368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6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27"/>
                    <a:ext cx="353" cy="61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Times New Roman" charset="0"/>
                      <a:cs typeface="+mn-cs"/>
                    </a:endParaRPr>
                  </a:p>
                </p:txBody>
              </p:sp>
              <p:sp>
                <p:nvSpPr>
                  <p:cNvPr id="74847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655"/>
                    <a:ext cx="356" cy="11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grpSp>
                <p:nvGrpSpPr>
                  <p:cNvPr id="18339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095" y="681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3" name="Line 1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83392" name="Group 137"/>
                  <p:cNvGrpSpPr>
                    <a:grpSpLocks/>
                  </p:cNvGrpSpPr>
                  <p:nvPr/>
                </p:nvGrpSpPr>
                <p:grpSpPr bwMode="auto">
                  <a:xfrm flipV="1">
                    <a:off x="1095" y="680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0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4842" name="Line 141"/>
                <p:cNvSpPr>
                  <a:spLocks noChangeShapeType="1"/>
                </p:cNvSpPr>
                <p:nvPr/>
              </p:nvSpPr>
              <p:spPr bwMode="auto">
                <a:xfrm>
                  <a:off x="535" y="368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83378" name="Oval 85"/>
              <p:cNvSpPr>
                <a:spLocks noChangeArrowheads="1"/>
              </p:cNvSpPr>
              <p:nvPr/>
            </p:nvSpPr>
            <p:spPr bwMode="auto">
              <a:xfrm>
                <a:off x="4180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3379" name="Oval 85"/>
              <p:cNvSpPr>
                <a:spLocks noChangeArrowheads="1"/>
              </p:cNvSpPr>
              <p:nvPr/>
            </p:nvSpPr>
            <p:spPr bwMode="auto">
              <a:xfrm>
                <a:off x="4567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4837" name="Line 145"/>
              <p:cNvSpPr>
                <a:spLocks noChangeShapeType="1"/>
              </p:cNvSpPr>
              <p:nvPr/>
            </p:nvSpPr>
            <p:spPr bwMode="auto">
              <a:xfrm flipV="1">
                <a:off x="4188" y="1143"/>
                <a:ext cx="159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8" name="Line 146"/>
              <p:cNvSpPr>
                <a:spLocks noChangeShapeType="1"/>
              </p:cNvSpPr>
              <p:nvPr/>
            </p:nvSpPr>
            <p:spPr bwMode="auto">
              <a:xfrm flipH="1" flipV="1">
                <a:off x="4469" y="1148"/>
                <a:ext cx="112" cy="7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9" name="Line 147"/>
              <p:cNvSpPr>
                <a:spLocks noChangeShapeType="1"/>
              </p:cNvSpPr>
              <p:nvPr/>
            </p:nvSpPr>
            <p:spPr bwMode="auto">
              <a:xfrm>
                <a:off x="4101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40" name="Line 148"/>
              <p:cNvSpPr>
                <a:spLocks noChangeShapeType="1"/>
              </p:cNvSpPr>
              <p:nvPr/>
            </p:nvSpPr>
            <p:spPr bwMode="auto">
              <a:xfrm>
                <a:off x="3939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83348" name="Group 44"/>
          <p:cNvGrpSpPr>
            <a:grpSpLocks/>
          </p:cNvGrpSpPr>
          <p:nvPr/>
        </p:nvGrpSpPr>
        <p:grpSpPr bwMode="auto">
          <a:xfrm>
            <a:off x="4276725" y="3343275"/>
            <a:ext cx="722313" cy="598488"/>
            <a:chOff x="-44" y="1473"/>
            <a:chExt cx="981" cy="1105"/>
          </a:xfrm>
        </p:grpSpPr>
        <p:pic>
          <p:nvPicPr>
            <p:cNvPr id="183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49" name="Group 44"/>
          <p:cNvGrpSpPr>
            <a:grpSpLocks/>
          </p:cNvGrpSpPr>
          <p:nvPr/>
        </p:nvGrpSpPr>
        <p:grpSpPr bwMode="auto">
          <a:xfrm>
            <a:off x="4724400" y="3495675"/>
            <a:ext cx="720725" cy="598488"/>
            <a:chOff x="-44" y="1473"/>
            <a:chExt cx="981" cy="1105"/>
          </a:xfrm>
        </p:grpSpPr>
        <p:pic>
          <p:nvPicPr>
            <p:cNvPr id="18337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0" name="Group 44"/>
          <p:cNvGrpSpPr>
            <a:grpSpLocks/>
          </p:cNvGrpSpPr>
          <p:nvPr/>
        </p:nvGrpSpPr>
        <p:grpSpPr bwMode="auto">
          <a:xfrm>
            <a:off x="5486400" y="3454400"/>
            <a:ext cx="720725" cy="600075"/>
            <a:chOff x="-44" y="1473"/>
            <a:chExt cx="981" cy="1105"/>
          </a:xfrm>
        </p:grpSpPr>
        <p:pic>
          <p:nvPicPr>
            <p:cNvPr id="18336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1" name="Group 44"/>
          <p:cNvGrpSpPr>
            <a:grpSpLocks/>
          </p:cNvGrpSpPr>
          <p:nvPr/>
        </p:nvGrpSpPr>
        <p:grpSpPr bwMode="auto">
          <a:xfrm>
            <a:off x="6492875" y="3444875"/>
            <a:ext cx="720725" cy="598488"/>
            <a:chOff x="-44" y="1473"/>
            <a:chExt cx="981" cy="1105"/>
          </a:xfrm>
        </p:grpSpPr>
        <p:pic>
          <p:nvPicPr>
            <p:cNvPr id="18336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2" name="Group 44"/>
          <p:cNvGrpSpPr>
            <a:grpSpLocks/>
          </p:cNvGrpSpPr>
          <p:nvPr/>
        </p:nvGrpSpPr>
        <p:grpSpPr bwMode="auto">
          <a:xfrm>
            <a:off x="7061200" y="3454400"/>
            <a:ext cx="720725" cy="600075"/>
            <a:chOff x="-44" y="1473"/>
            <a:chExt cx="981" cy="1105"/>
          </a:xfrm>
        </p:grpSpPr>
        <p:pic>
          <p:nvPicPr>
            <p:cNvPr id="18336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3" name="Group 44"/>
          <p:cNvGrpSpPr>
            <a:grpSpLocks/>
          </p:cNvGrpSpPr>
          <p:nvPr/>
        </p:nvGrpSpPr>
        <p:grpSpPr bwMode="auto">
          <a:xfrm>
            <a:off x="7915275" y="3302000"/>
            <a:ext cx="720725" cy="600075"/>
            <a:chOff x="-44" y="1473"/>
            <a:chExt cx="981" cy="1105"/>
          </a:xfrm>
        </p:grpSpPr>
        <p:pic>
          <p:nvPicPr>
            <p:cNvPr id="18336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64075" y="2549525"/>
            <a:ext cx="1550988" cy="600075"/>
            <a:chOff x="4907280" y="294640"/>
            <a:chExt cx="1551062" cy="599440"/>
          </a:xfrm>
        </p:grpSpPr>
        <p:sp>
          <p:nvSpPr>
            <p:cNvPr id="74814" name="Rectangle 118"/>
            <p:cNvSpPr>
              <a:spLocks noChangeArrowheads="1"/>
            </p:cNvSpPr>
            <p:nvPr/>
          </p:nvSpPr>
          <p:spPr bwMode="auto">
            <a:xfrm>
              <a:off x="6178929" y="589603"/>
              <a:ext cx="279413" cy="20615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4815" name="Line 120"/>
            <p:cNvSpPr>
              <a:spLocks noChangeShapeType="1"/>
            </p:cNvSpPr>
            <p:nvPr/>
          </p:nvSpPr>
          <p:spPr bwMode="auto">
            <a:xfrm flipH="1" flipV="1">
              <a:off x="5507384" y="507140"/>
              <a:ext cx="793788" cy="209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359" name="Oval 82"/>
            <p:cNvSpPr>
              <a:spLocks noChangeArrowheads="1"/>
            </p:cNvSpPr>
            <p:nvPr/>
          </p:nvSpPr>
          <p:spPr bwMode="auto">
            <a:xfrm>
              <a:off x="6282127" y="684530"/>
              <a:ext cx="42863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3360" name="Group 44"/>
            <p:cNvGrpSpPr>
              <a:grpSpLocks/>
            </p:cNvGrpSpPr>
            <p:nvPr/>
          </p:nvGrpSpPr>
          <p:grpSpPr bwMode="auto">
            <a:xfrm>
              <a:off x="4907280" y="294640"/>
              <a:ext cx="721360" cy="599440"/>
              <a:chOff x="-44" y="1473"/>
              <a:chExt cx="981" cy="1105"/>
            </a:xfrm>
          </p:grpSpPr>
          <p:pic>
            <p:nvPicPr>
              <p:cNvPr id="18336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336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83356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3663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10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06" name="Group 347"/>
          <p:cNvGrpSpPr>
            <a:grpSpLocks/>
          </p:cNvGrpSpPr>
          <p:nvPr/>
        </p:nvGrpSpPr>
        <p:grpSpPr bwMode="auto">
          <a:xfrm>
            <a:off x="6700819" y="1533219"/>
            <a:ext cx="681857" cy="351801"/>
            <a:chOff x="1871277" y="1576300"/>
            <a:chExt cx="1128371" cy="437861"/>
          </a:xfrm>
        </p:grpSpPr>
        <p:sp>
          <p:nvSpPr>
            <p:cNvPr id="107" name="Oval 10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14" name="Straight Connector 113"/>
            <p:cNvCxnSpPr>
              <a:endCxn id="10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482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317" grpId="0"/>
      <p:bldP spid="6913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11"/>
          <p:cNvSpPr>
            <a:spLocks noChangeArrowheads="1"/>
          </p:cNvSpPr>
          <p:nvPr/>
        </p:nvSpPr>
        <p:spPr bwMode="auto">
          <a:xfrm>
            <a:off x="3414713" y="2103438"/>
            <a:ext cx="279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24" name="Rectangle 77"/>
          <p:cNvSpPr>
            <a:spLocks noChangeArrowheads="1"/>
          </p:cNvSpPr>
          <p:nvPr/>
        </p:nvSpPr>
        <p:spPr bwMode="auto">
          <a:xfrm>
            <a:off x="6591300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5" name="Rectangle 77"/>
          <p:cNvSpPr>
            <a:spLocks noChangeArrowheads="1"/>
          </p:cNvSpPr>
          <p:nvPr/>
        </p:nvSpPr>
        <p:spPr bwMode="auto">
          <a:xfrm>
            <a:off x="6881813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6" name="Rectangle 77"/>
          <p:cNvSpPr>
            <a:spLocks noChangeArrowheads="1"/>
          </p:cNvSpPr>
          <p:nvPr/>
        </p:nvSpPr>
        <p:spPr bwMode="auto">
          <a:xfrm>
            <a:off x="6300788" y="2112963"/>
            <a:ext cx="276225" cy="2333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4" name="Rectangle 157"/>
          <p:cNvSpPr>
            <a:spLocks noChangeArrowheads="1"/>
          </p:cNvSpPr>
          <p:nvPr/>
        </p:nvSpPr>
        <p:spPr bwMode="auto">
          <a:xfrm>
            <a:off x="6300788" y="1881188"/>
            <a:ext cx="280987" cy="2143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5" name="Rectangle 156"/>
          <p:cNvSpPr>
            <a:spLocks noChangeArrowheads="1"/>
          </p:cNvSpPr>
          <p:nvPr/>
        </p:nvSpPr>
        <p:spPr bwMode="auto">
          <a:xfrm>
            <a:off x="5972175" y="2105025"/>
            <a:ext cx="309563" cy="2333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VLANS spanning multiple switches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3971925"/>
            <a:ext cx="8296275" cy="2687638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trunk port: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carries frames between VLANS defined over multiple physical switches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frames forwarded within VLAN between switches can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t be vanilla 802.1 frames (must carry VLAN ID info)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802.1q protocol adds/removed additional header fields for frames forwarded between trunk ports</a:t>
            </a:r>
          </a:p>
        </p:txBody>
      </p:sp>
      <p:sp>
        <p:nvSpPr>
          <p:cNvPr id="75788" name="Rectangle 62"/>
          <p:cNvSpPr>
            <a:spLocks noChangeArrowheads="1"/>
          </p:cNvSpPr>
          <p:nvPr/>
        </p:nvSpPr>
        <p:spPr bwMode="auto">
          <a:xfrm>
            <a:off x="1341438" y="1887538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32" name="Rectangle 80"/>
          <p:cNvSpPr>
            <a:spLocks noChangeArrowheads="1"/>
          </p:cNvSpPr>
          <p:nvPr/>
        </p:nvSpPr>
        <p:spPr bwMode="auto">
          <a:xfrm>
            <a:off x="1333500" y="2097088"/>
            <a:ext cx="290513" cy="24288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3" name="Rectangle 77"/>
          <p:cNvSpPr>
            <a:spLocks noChangeArrowheads="1"/>
          </p:cNvSpPr>
          <p:nvPr/>
        </p:nvSpPr>
        <p:spPr bwMode="auto">
          <a:xfrm>
            <a:off x="3405188" y="1878013"/>
            <a:ext cx="290512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4" name="Rectangle 76"/>
          <p:cNvSpPr>
            <a:spLocks noChangeArrowheads="1"/>
          </p:cNvSpPr>
          <p:nvPr/>
        </p:nvSpPr>
        <p:spPr bwMode="auto">
          <a:xfrm>
            <a:off x="2514600" y="1882775"/>
            <a:ext cx="890588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5" name="Rectangle 75"/>
          <p:cNvSpPr>
            <a:spLocks noChangeArrowheads="1"/>
          </p:cNvSpPr>
          <p:nvPr/>
        </p:nvSpPr>
        <p:spPr bwMode="auto">
          <a:xfrm>
            <a:off x="1619250" y="1882775"/>
            <a:ext cx="900113" cy="45243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6" name="Rectangle 2"/>
          <p:cNvSpPr>
            <a:spLocks noChangeArrowheads="1"/>
          </p:cNvSpPr>
          <p:nvPr/>
        </p:nvSpPr>
        <p:spPr bwMode="auto">
          <a:xfrm>
            <a:off x="1333500" y="1874838"/>
            <a:ext cx="237013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7" name="Line 3"/>
          <p:cNvSpPr>
            <a:spLocks noChangeShapeType="1"/>
          </p:cNvSpPr>
          <p:nvPr/>
        </p:nvSpPr>
        <p:spPr bwMode="auto">
          <a:xfrm>
            <a:off x="1335088" y="2090738"/>
            <a:ext cx="23510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38" name="Text Box 6"/>
          <p:cNvSpPr txBox="1">
            <a:spLocks noChangeArrowheads="1"/>
          </p:cNvSpPr>
          <p:nvPr/>
        </p:nvSpPr>
        <p:spPr bwMode="auto">
          <a:xfrm>
            <a:off x="1250950" y="18335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339" name="Line 7"/>
          <p:cNvSpPr>
            <a:spLocks noChangeShapeType="1"/>
          </p:cNvSpPr>
          <p:nvPr/>
        </p:nvSpPr>
        <p:spPr bwMode="auto">
          <a:xfrm>
            <a:off x="25146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0" name="AutoShape 8"/>
          <p:cNvSpPr>
            <a:spLocks noChangeArrowheads="1"/>
          </p:cNvSpPr>
          <p:nvPr/>
        </p:nvSpPr>
        <p:spPr bwMode="auto">
          <a:xfrm>
            <a:off x="1304925" y="1616075"/>
            <a:ext cx="3176588" cy="261938"/>
          </a:xfrm>
          <a:prstGeom prst="parallelogram">
            <a:avLst>
              <a:gd name="adj" fmla="val 3031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41" name="Freeform 9"/>
          <p:cNvSpPr>
            <a:spLocks/>
          </p:cNvSpPr>
          <p:nvPr/>
        </p:nvSpPr>
        <p:spPr bwMode="auto">
          <a:xfrm>
            <a:off x="3708400" y="1619250"/>
            <a:ext cx="763588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2" name="Freeform 10"/>
          <p:cNvSpPr>
            <a:spLocks/>
          </p:cNvSpPr>
          <p:nvPr/>
        </p:nvSpPr>
        <p:spPr bwMode="auto">
          <a:xfrm>
            <a:off x="1706563" y="1663700"/>
            <a:ext cx="2228850" cy="150813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3" name="Freeform 11"/>
          <p:cNvSpPr>
            <a:spLocks/>
          </p:cNvSpPr>
          <p:nvPr/>
        </p:nvSpPr>
        <p:spPr bwMode="auto">
          <a:xfrm>
            <a:off x="2179638" y="1663700"/>
            <a:ext cx="1420812" cy="166688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4" name="Line 17"/>
          <p:cNvSpPr>
            <a:spLocks noChangeShapeType="1"/>
          </p:cNvSpPr>
          <p:nvPr/>
        </p:nvSpPr>
        <p:spPr bwMode="auto">
          <a:xfrm>
            <a:off x="3114675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5" name="Line 18"/>
          <p:cNvSpPr>
            <a:spLocks noChangeShapeType="1"/>
          </p:cNvSpPr>
          <p:nvPr/>
        </p:nvSpPr>
        <p:spPr bwMode="auto">
          <a:xfrm>
            <a:off x="1914525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6" name="Line 21"/>
          <p:cNvSpPr>
            <a:spLocks noChangeShapeType="1"/>
          </p:cNvSpPr>
          <p:nvPr/>
        </p:nvSpPr>
        <p:spPr bwMode="auto">
          <a:xfrm>
            <a:off x="1624013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7" name="Line 22"/>
          <p:cNvSpPr>
            <a:spLocks noChangeShapeType="1"/>
          </p:cNvSpPr>
          <p:nvPr/>
        </p:nvSpPr>
        <p:spPr bwMode="auto">
          <a:xfrm>
            <a:off x="1333500" y="18891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8" name="Line 23"/>
          <p:cNvSpPr>
            <a:spLocks noChangeShapeType="1"/>
          </p:cNvSpPr>
          <p:nvPr/>
        </p:nvSpPr>
        <p:spPr bwMode="auto">
          <a:xfrm>
            <a:off x="2195513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9" name="Line 24"/>
          <p:cNvSpPr>
            <a:spLocks noChangeShapeType="1"/>
          </p:cNvSpPr>
          <p:nvPr/>
        </p:nvSpPr>
        <p:spPr bwMode="auto">
          <a:xfrm>
            <a:off x="28194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0" name="Line 25"/>
          <p:cNvSpPr>
            <a:spLocks noChangeShapeType="1"/>
          </p:cNvSpPr>
          <p:nvPr/>
        </p:nvSpPr>
        <p:spPr bwMode="auto">
          <a:xfrm>
            <a:off x="3409950" y="18748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1" name="Text Box 26"/>
          <p:cNvSpPr txBox="1">
            <a:spLocks noChangeArrowheads="1"/>
          </p:cNvSpPr>
          <p:nvPr/>
        </p:nvSpPr>
        <p:spPr bwMode="auto">
          <a:xfrm>
            <a:off x="2132013" y="204311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4352" name="Text Box 27"/>
          <p:cNvSpPr txBox="1">
            <a:spLocks noChangeArrowheads="1"/>
          </p:cNvSpPr>
          <p:nvPr/>
        </p:nvSpPr>
        <p:spPr bwMode="auto">
          <a:xfrm>
            <a:off x="245110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4353" name="Text Box 29"/>
          <p:cNvSpPr txBox="1">
            <a:spLocks noChangeArrowheads="1"/>
          </p:cNvSpPr>
          <p:nvPr/>
        </p:nvSpPr>
        <p:spPr bwMode="auto">
          <a:xfrm>
            <a:off x="2432050" y="20478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4354" name="Text Box 30"/>
          <p:cNvSpPr txBox="1">
            <a:spLocks noChangeArrowheads="1"/>
          </p:cNvSpPr>
          <p:nvPr/>
        </p:nvSpPr>
        <p:spPr bwMode="auto">
          <a:xfrm>
            <a:off x="1260475" y="20335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55" name="Text Box 57"/>
          <p:cNvSpPr txBox="1">
            <a:spLocks noChangeArrowheads="1"/>
          </p:cNvSpPr>
          <p:nvPr/>
        </p:nvSpPr>
        <p:spPr bwMode="auto">
          <a:xfrm>
            <a:off x="212725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56" name="Line 61"/>
          <p:cNvSpPr>
            <a:spLocks noChangeShapeType="1"/>
          </p:cNvSpPr>
          <p:nvPr/>
        </p:nvSpPr>
        <p:spPr bwMode="auto">
          <a:xfrm flipH="1">
            <a:off x="573088" y="2209800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7" name="Line 62"/>
          <p:cNvSpPr>
            <a:spLocks noChangeShapeType="1"/>
          </p:cNvSpPr>
          <p:nvPr/>
        </p:nvSpPr>
        <p:spPr bwMode="auto">
          <a:xfrm flipH="1">
            <a:off x="958850" y="2209800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8" name="Line 63"/>
          <p:cNvSpPr>
            <a:spLocks noChangeShapeType="1"/>
          </p:cNvSpPr>
          <p:nvPr/>
        </p:nvSpPr>
        <p:spPr bwMode="auto">
          <a:xfrm flipH="1">
            <a:off x="1677988" y="2225675"/>
            <a:ext cx="7096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9" name="Text Box 64"/>
          <p:cNvSpPr txBox="1">
            <a:spLocks noChangeArrowheads="1"/>
          </p:cNvSpPr>
          <p:nvPr/>
        </p:nvSpPr>
        <p:spPr bwMode="auto">
          <a:xfrm>
            <a:off x="3398838" y="25876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4360" name="Line 69"/>
          <p:cNvSpPr>
            <a:spLocks noChangeShapeType="1"/>
          </p:cNvSpPr>
          <p:nvPr/>
        </p:nvSpPr>
        <p:spPr bwMode="auto">
          <a:xfrm>
            <a:off x="2686050" y="2212975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1" name="Line 70"/>
          <p:cNvSpPr>
            <a:spLocks noChangeShapeType="1"/>
          </p:cNvSpPr>
          <p:nvPr/>
        </p:nvSpPr>
        <p:spPr bwMode="auto">
          <a:xfrm>
            <a:off x="2676525" y="2011363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2" name="Line 71"/>
          <p:cNvSpPr>
            <a:spLocks noChangeShapeType="1"/>
          </p:cNvSpPr>
          <p:nvPr/>
        </p:nvSpPr>
        <p:spPr bwMode="auto">
          <a:xfrm>
            <a:off x="3532188" y="1955800"/>
            <a:ext cx="51435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3" name="Text Box 72"/>
          <p:cNvSpPr txBox="1">
            <a:spLocks noChangeArrowheads="1"/>
          </p:cNvSpPr>
          <p:nvPr/>
        </p:nvSpPr>
        <p:spPr bwMode="auto">
          <a:xfrm>
            <a:off x="563563" y="3130550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4364" name="Text Box 73"/>
          <p:cNvSpPr txBox="1">
            <a:spLocks noChangeArrowheads="1"/>
          </p:cNvSpPr>
          <p:nvPr/>
        </p:nvSpPr>
        <p:spPr bwMode="auto">
          <a:xfrm>
            <a:off x="2725738" y="3117850"/>
            <a:ext cx="143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4365" name="Text Box 74"/>
          <p:cNvSpPr txBox="1">
            <a:spLocks noChangeArrowheads="1"/>
          </p:cNvSpPr>
          <p:nvPr/>
        </p:nvSpPr>
        <p:spPr bwMode="auto">
          <a:xfrm>
            <a:off x="3322638" y="1824038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4366" name="Oval 81"/>
          <p:cNvSpPr>
            <a:spLocks noChangeArrowheads="1"/>
          </p:cNvSpPr>
          <p:nvPr/>
        </p:nvSpPr>
        <p:spPr bwMode="auto">
          <a:xfrm>
            <a:off x="144938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7" name="Oval 82"/>
          <p:cNvSpPr>
            <a:spLocks noChangeArrowheads="1"/>
          </p:cNvSpPr>
          <p:nvPr/>
        </p:nvSpPr>
        <p:spPr bwMode="auto">
          <a:xfrm>
            <a:off x="1741488" y="21859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8" name="Oval 83"/>
          <p:cNvSpPr>
            <a:spLocks noChangeArrowheads="1"/>
          </p:cNvSpPr>
          <p:nvPr/>
        </p:nvSpPr>
        <p:spPr bwMode="auto">
          <a:xfrm>
            <a:off x="2328863" y="21907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9" name="Oval 84"/>
          <p:cNvSpPr>
            <a:spLocks noChangeArrowheads="1"/>
          </p:cNvSpPr>
          <p:nvPr/>
        </p:nvSpPr>
        <p:spPr bwMode="auto">
          <a:xfrm>
            <a:off x="2660650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0" name="Oval 85"/>
          <p:cNvSpPr>
            <a:spLocks noChangeArrowheads="1"/>
          </p:cNvSpPr>
          <p:nvPr/>
        </p:nvSpPr>
        <p:spPr bwMode="auto">
          <a:xfrm>
            <a:off x="2647950" y="1973263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1" name="Oval 86"/>
          <p:cNvSpPr>
            <a:spLocks noChangeArrowheads="1"/>
          </p:cNvSpPr>
          <p:nvPr/>
        </p:nvSpPr>
        <p:spPr bwMode="auto">
          <a:xfrm>
            <a:off x="352266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2" name="Text Box 45"/>
          <p:cNvSpPr txBox="1">
            <a:spLocks noChangeArrowheads="1"/>
          </p:cNvSpPr>
          <p:nvPr/>
        </p:nvSpPr>
        <p:spPr bwMode="auto">
          <a:xfrm>
            <a:off x="1112838" y="25542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5830" name="Rectangle 113"/>
          <p:cNvSpPr>
            <a:spLocks noChangeArrowheads="1"/>
          </p:cNvSpPr>
          <p:nvPr/>
        </p:nvSpPr>
        <p:spPr bwMode="auto">
          <a:xfrm>
            <a:off x="6888163" y="2105025"/>
            <a:ext cx="279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74" name="Rectangle 77"/>
          <p:cNvSpPr>
            <a:spLocks noChangeArrowheads="1"/>
          </p:cNvSpPr>
          <p:nvPr/>
        </p:nvSpPr>
        <p:spPr bwMode="auto">
          <a:xfrm>
            <a:off x="6877050" y="1884363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5" name="Rectangle 76"/>
          <p:cNvSpPr>
            <a:spLocks noChangeArrowheads="1"/>
          </p:cNvSpPr>
          <p:nvPr/>
        </p:nvSpPr>
        <p:spPr bwMode="auto">
          <a:xfrm>
            <a:off x="5986463" y="1889125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6" name="Line 17"/>
          <p:cNvSpPr>
            <a:spLocks noChangeShapeType="1"/>
          </p:cNvSpPr>
          <p:nvPr/>
        </p:nvSpPr>
        <p:spPr bwMode="auto">
          <a:xfrm>
            <a:off x="658653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7" name="Line 24"/>
          <p:cNvSpPr>
            <a:spLocks noChangeShapeType="1"/>
          </p:cNvSpPr>
          <p:nvPr/>
        </p:nvSpPr>
        <p:spPr bwMode="auto">
          <a:xfrm>
            <a:off x="62912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8" name="Line 25"/>
          <p:cNvSpPr>
            <a:spLocks noChangeShapeType="1"/>
          </p:cNvSpPr>
          <p:nvPr/>
        </p:nvSpPr>
        <p:spPr bwMode="auto">
          <a:xfrm>
            <a:off x="68818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9" name="Text Box 29"/>
          <p:cNvSpPr txBox="1">
            <a:spLocks noChangeArrowheads="1"/>
          </p:cNvSpPr>
          <p:nvPr/>
        </p:nvSpPr>
        <p:spPr bwMode="auto">
          <a:xfrm>
            <a:off x="5903913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80" name="Text Box 74"/>
          <p:cNvSpPr txBox="1">
            <a:spLocks noChangeArrowheads="1"/>
          </p:cNvSpPr>
          <p:nvPr/>
        </p:nvSpPr>
        <p:spPr bwMode="auto">
          <a:xfrm>
            <a:off x="6794500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81" name="Oval 84"/>
          <p:cNvSpPr>
            <a:spLocks noChangeArrowheads="1"/>
          </p:cNvSpPr>
          <p:nvPr/>
        </p:nvSpPr>
        <p:spPr bwMode="auto">
          <a:xfrm>
            <a:off x="6132513" y="2193925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2" name="Oval 86"/>
          <p:cNvSpPr>
            <a:spLocks noChangeArrowheads="1"/>
          </p:cNvSpPr>
          <p:nvPr/>
        </p:nvSpPr>
        <p:spPr bwMode="auto">
          <a:xfrm>
            <a:off x="6994525" y="19764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3" name="AutoShape 8"/>
          <p:cNvSpPr>
            <a:spLocks noChangeArrowheads="1"/>
          </p:cNvSpPr>
          <p:nvPr/>
        </p:nvSpPr>
        <p:spPr bwMode="auto">
          <a:xfrm>
            <a:off x="5972175" y="1612900"/>
            <a:ext cx="1630363" cy="261938"/>
          </a:xfrm>
          <a:prstGeom prst="parallelogram">
            <a:avLst>
              <a:gd name="adj" fmla="val 1556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4" name="Freeform 10"/>
          <p:cNvSpPr>
            <a:spLocks/>
          </p:cNvSpPr>
          <p:nvPr/>
        </p:nvSpPr>
        <p:spPr bwMode="auto">
          <a:xfrm>
            <a:off x="6154738" y="1657350"/>
            <a:ext cx="118427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85" name="Freeform 10"/>
          <p:cNvSpPr>
            <a:spLocks/>
          </p:cNvSpPr>
          <p:nvPr/>
        </p:nvSpPr>
        <p:spPr bwMode="auto">
          <a:xfrm flipV="1">
            <a:off x="6354763" y="1657350"/>
            <a:ext cx="87312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en-US" dirty="0"/>
          </a:p>
        </p:txBody>
      </p:sp>
      <p:sp>
        <p:nvSpPr>
          <p:cNvPr id="184386" name="Freeform 131"/>
          <p:cNvSpPr>
            <a:spLocks/>
          </p:cNvSpPr>
          <p:nvPr/>
        </p:nvSpPr>
        <p:spPr bwMode="auto">
          <a:xfrm>
            <a:off x="7180263" y="1611313"/>
            <a:ext cx="419100" cy="723900"/>
          </a:xfrm>
          <a:custGeom>
            <a:avLst/>
            <a:gdLst>
              <a:gd name="T0" fmla="*/ 2147483647 w 264"/>
              <a:gd name="T1" fmla="*/ 0 h 456"/>
              <a:gd name="T2" fmla="*/ 2147483647 w 264"/>
              <a:gd name="T3" fmla="*/ 2147483647 h 456"/>
              <a:gd name="T4" fmla="*/ 0 w 264"/>
              <a:gd name="T5" fmla="*/ 2147483647 h 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" h="456">
                <a:moveTo>
                  <a:pt x="264" y="0"/>
                </a:moveTo>
                <a:lnTo>
                  <a:pt x="262" y="248"/>
                </a:lnTo>
                <a:lnTo>
                  <a:pt x="0" y="4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84387" name="Freeform 132"/>
          <p:cNvSpPr>
            <a:spLocks/>
          </p:cNvSpPr>
          <p:nvPr/>
        </p:nvSpPr>
        <p:spPr bwMode="auto">
          <a:xfrm>
            <a:off x="5969000" y="1868488"/>
            <a:ext cx="1209675" cy="481012"/>
          </a:xfrm>
          <a:custGeom>
            <a:avLst/>
            <a:gdLst>
              <a:gd name="T0" fmla="*/ 0 w 762"/>
              <a:gd name="T1" fmla="*/ 2147483647 h 303"/>
              <a:gd name="T2" fmla="*/ 0 w 762"/>
              <a:gd name="T3" fmla="*/ 2147483647 h 303"/>
              <a:gd name="T4" fmla="*/ 2147483647 w 762"/>
              <a:gd name="T5" fmla="*/ 2147483647 h 303"/>
              <a:gd name="T6" fmla="*/ 2147483647 w 76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" h="303">
                <a:moveTo>
                  <a:pt x="0" y="3"/>
                </a:moveTo>
                <a:lnTo>
                  <a:pt x="0" y="303"/>
                </a:lnTo>
                <a:lnTo>
                  <a:pt x="762" y="303"/>
                </a:lnTo>
                <a:lnTo>
                  <a:pt x="76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5845" name="Line 133"/>
          <p:cNvSpPr>
            <a:spLocks noChangeShapeType="1"/>
          </p:cNvSpPr>
          <p:nvPr/>
        </p:nvSpPr>
        <p:spPr bwMode="auto">
          <a:xfrm flipV="1">
            <a:off x="5969000" y="2092325"/>
            <a:ext cx="12192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4389" name="Line 69"/>
          <p:cNvSpPr>
            <a:spLocks noChangeShapeType="1"/>
          </p:cNvSpPr>
          <p:nvPr/>
        </p:nvSpPr>
        <p:spPr bwMode="auto">
          <a:xfrm flipH="1">
            <a:off x="5983288" y="2216150"/>
            <a:ext cx="1651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0" name="Line 70"/>
          <p:cNvSpPr>
            <a:spLocks noChangeShapeType="1"/>
          </p:cNvSpPr>
          <p:nvPr/>
        </p:nvSpPr>
        <p:spPr bwMode="auto">
          <a:xfrm>
            <a:off x="6438900" y="1990725"/>
            <a:ext cx="179388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1" name="Line 71"/>
          <p:cNvSpPr>
            <a:spLocks noChangeShapeType="1"/>
          </p:cNvSpPr>
          <p:nvPr/>
        </p:nvSpPr>
        <p:spPr bwMode="auto">
          <a:xfrm>
            <a:off x="6999288" y="1987550"/>
            <a:ext cx="509587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2" name="Oval 85"/>
          <p:cNvSpPr>
            <a:spLocks noChangeArrowheads="1"/>
          </p:cNvSpPr>
          <p:nvPr/>
        </p:nvSpPr>
        <p:spPr bwMode="auto">
          <a:xfrm>
            <a:off x="642461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93" name="Text Box 27"/>
          <p:cNvSpPr txBox="1">
            <a:spLocks noChangeArrowheads="1"/>
          </p:cNvSpPr>
          <p:nvPr/>
        </p:nvSpPr>
        <p:spPr bwMode="auto">
          <a:xfrm>
            <a:off x="6232525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5851" name="Rectangle 158"/>
          <p:cNvSpPr>
            <a:spLocks noChangeArrowheads="1"/>
          </p:cNvSpPr>
          <p:nvPr/>
        </p:nvSpPr>
        <p:spPr bwMode="auto">
          <a:xfrm>
            <a:off x="6591300" y="1885950"/>
            <a:ext cx="280988" cy="2047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95" name="Text Box 73"/>
          <p:cNvSpPr txBox="1">
            <a:spLocks noChangeArrowheads="1"/>
          </p:cNvSpPr>
          <p:nvPr/>
        </p:nvSpPr>
        <p:spPr bwMode="auto">
          <a:xfrm>
            <a:off x="5648325" y="3124200"/>
            <a:ext cx="240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2,3,5 belong to EE VLAN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4,6,7,8 belong to CS VLAN</a:t>
            </a:r>
          </a:p>
        </p:txBody>
      </p:sp>
      <p:sp>
        <p:nvSpPr>
          <p:cNvPr id="184396" name="Text Box 27"/>
          <p:cNvSpPr txBox="1">
            <a:spLocks noChangeArrowheads="1"/>
          </p:cNvSpPr>
          <p:nvPr/>
        </p:nvSpPr>
        <p:spPr bwMode="auto">
          <a:xfrm>
            <a:off x="6513513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4397" name="Text Box 27"/>
          <p:cNvSpPr txBox="1">
            <a:spLocks noChangeArrowheads="1"/>
          </p:cNvSpPr>
          <p:nvPr/>
        </p:nvSpPr>
        <p:spPr bwMode="auto">
          <a:xfrm>
            <a:off x="6237288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4398" name="Text Box 27"/>
          <p:cNvSpPr txBox="1">
            <a:spLocks noChangeArrowheads="1"/>
          </p:cNvSpPr>
          <p:nvPr/>
        </p:nvSpPr>
        <p:spPr bwMode="auto">
          <a:xfrm>
            <a:off x="6513513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84399" name="Text Box 27"/>
          <p:cNvSpPr txBox="1">
            <a:spLocks noChangeArrowheads="1"/>
          </p:cNvSpPr>
          <p:nvPr/>
        </p:nvSpPr>
        <p:spPr bwMode="auto">
          <a:xfrm>
            <a:off x="6813550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grpSp>
        <p:nvGrpSpPr>
          <p:cNvPr id="692394" name="Group 170"/>
          <p:cNvGrpSpPr>
            <a:grpSpLocks/>
          </p:cNvGrpSpPr>
          <p:nvPr/>
        </p:nvGrpSpPr>
        <p:grpSpPr bwMode="auto">
          <a:xfrm>
            <a:off x="3327400" y="1835150"/>
            <a:ext cx="2836863" cy="427038"/>
            <a:chOff x="2096" y="1156"/>
            <a:chExt cx="1787" cy="269"/>
          </a:xfrm>
        </p:grpSpPr>
        <p:sp>
          <p:nvSpPr>
            <p:cNvPr id="184429" name="Oval 85"/>
            <p:cNvSpPr>
              <a:spLocks noChangeArrowheads="1"/>
            </p:cNvSpPr>
            <p:nvPr/>
          </p:nvSpPr>
          <p:spPr bwMode="auto">
            <a:xfrm>
              <a:off x="2215" y="1381"/>
              <a:ext cx="27" cy="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4430" name="Group 169"/>
            <p:cNvGrpSpPr>
              <a:grpSpLocks/>
            </p:cNvGrpSpPr>
            <p:nvPr/>
          </p:nvGrpSpPr>
          <p:grpSpPr bwMode="auto">
            <a:xfrm>
              <a:off x="2096" y="1156"/>
              <a:ext cx="1787" cy="269"/>
              <a:chOff x="2096" y="1156"/>
              <a:chExt cx="1787" cy="269"/>
            </a:xfrm>
          </p:grpSpPr>
          <p:sp>
            <p:nvSpPr>
              <p:cNvPr id="184431" name="Text Box 28"/>
              <p:cNvSpPr txBox="1">
                <a:spLocks noChangeArrowheads="1"/>
              </p:cNvSpPr>
              <p:nvPr/>
            </p:nvSpPr>
            <p:spPr bwMode="auto">
              <a:xfrm>
                <a:off x="2096" y="1290"/>
                <a:ext cx="188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184432" name="Text Box 27"/>
              <p:cNvSpPr txBox="1">
                <a:spLocks noChangeArrowheads="1"/>
              </p:cNvSpPr>
              <p:nvPr/>
            </p:nvSpPr>
            <p:spPr bwMode="auto">
              <a:xfrm>
                <a:off x="3731" y="1156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4433" name="Oval 85"/>
              <p:cNvSpPr>
                <a:spLocks noChangeArrowheads="1"/>
              </p:cNvSpPr>
              <p:nvPr/>
            </p:nvSpPr>
            <p:spPr bwMode="auto">
              <a:xfrm>
                <a:off x="3855" y="1247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4434" name="Freeform 168"/>
              <p:cNvSpPr>
                <a:spLocks/>
              </p:cNvSpPr>
              <p:nvPr/>
            </p:nvSpPr>
            <p:spPr bwMode="auto">
              <a:xfrm>
                <a:off x="2226" y="1260"/>
                <a:ext cx="1644" cy="135"/>
              </a:xfrm>
              <a:custGeom>
                <a:avLst/>
                <a:gdLst>
                  <a:gd name="T0" fmla="*/ 0 w 1644"/>
                  <a:gd name="T1" fmla="*/ 135 h 135"/>
                  <a:gd name="T2" fmla="*/ 852 w 1644"/>
                  <a:gd name="T3" fmla="*/ 132 h 135"/>
                  <a:gd name="T4" fmla="*/ 1050 w 1644"/>
                  <a:gd name="T5" fmla="*/ 0 h 135"/>
                  <a:gd name="T6" fmla="*/ 1644 w 1644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4" h="135">
                    <a:moveTo>
                      <a:pt x="0" y="135"/>
                    </a:moveTo>
                    <a:lnTo>
                      <a:pt x="852" y="132"/>
                    </a:lnTo>
                    <a:lnTo>
                      <a:pt x="1050" y="0"/>
                    </a:lnTo>
                    <a:lnTo>
                      <a:pt x="164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84401" name="Group 44"/>
          <p:cNvGrpSpPr>
            <a:grpSpLocks/>
          </p:cNvGrpSpPr>
          <p:nvPr/>
        </p:nvGrpSpPr>
        <p:grpSpPr bwMode="auto">
          <a:xfrm>
            <a:off x="254000" y="2316163"/>
            <a:ext cx="538163" cy="558800"/>
            <a:chOff x="-44" y="1473"/>
            <a:chExt cx="981" cy="1105"/>
          </a:xfrm>
        </p:grpSpPr>
        <p:pic>
          <p:nvPicPr>
            <p:cNvPr id="18442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2" name="Group 44"/>
          <p:cNvGrpSpPr>
            <a:grpSpLocks/>
          </p:cNvGrpSpPr>
          <p:nvPr/>
        </p:nvGrpSpPr>
        <p:grpSpPr bwMode="auto">
          <a:xfrm>
            <a:off x="619125" y="2519363"/>
            <a:ext cx="539750" cy="558800"/>
            <a:chOff x="-44" y="1473"/>
            <a:chExt cx="981" cy="1105"/>
          </a:xfrm>
        </p:grpSpPr>
        <p:pic>
          <p:nvPicPr>
            <p:cNvPr id="18442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3" name="Group 44"/>
          <p:cNvGrpSpPr>
            <a:grpSpLocks/>
          </p:cNvGrpSpPr>
          <p:nvPr/>
        </p:nvGrpSpPr>
        <p:grpSpPr bwMode="auto">
          <a:xfrm>
            <a:off x="1290638" y="2479675"/>
            <a:ext cx="538162" cy="558800"/>
            <a:chOff x="-44" y="1473"/>
            <a:chExt cx="981" cy="1105"/>
          </a:xfrm>
        </p:grpSpPr>
        <p:pic>
          <p:nvPicPr>
            <p:cNvPr id="18442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4" name="Group 44"/>
          <p:cNvGrpSpPr>
            <a:grpSpLocks/>
          </p:cNvGrpSpPr>
          <p:nvPr/>
        </p:nvGrpSpPr>
        <p:grpSpPr bwMode="auto">
          <a:xfrm>
            <a:off x="2417763" y="2498725"/>
            <a:ext cx="538162" cy="558800"/>
            <a:chOff x="-44" y="1473"/>
            <a:chExt cx="981" cy="1105"/>
          </a:xfrm>
        </p:grpSpPr>
        <p:pic>
          <p:nvPicPr>
            <p:cNvPr id="18442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5" name="Group 44"/>
          <p:cNvGrpSpPr>
            <a:grpSpLocks/>
          </p:cNvGrpSpPr>
          <p:nvPr/>
        </p:nvGrpSpPr>
        <p:grpSpPr bwMode="auto">
          <a:xfrm>
            <a:off x="2854325" y="2479675"/>
            <a:ext cx="539750" cy="558800"/>
            <a:chOff x="-44" y="1473"/>
            <a:chExt cx="981" cy="1105"/>
          </a:xfrm>
        </p:grpSpPr>
        <p:pic>
          <p:nvPicPr>
            <p:cNvPr id="18441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6" name="Group 44"/>
          <p:cNvGrpSpPr>
            <a:grpSpLocks/>
          </p:cNvGrpSpPr>
          <p:nvPr/>
        </p:nvGrpSpPr>
        <p:grpSpPr bwMode="auto">
          <a:xfrm>
            <a:off x="3708400" y="2327275"/>
            <a:ext cx="538163" cy="558800"/>
            <a:chOff x="-44" y="1473"/>
            <a:chExt cx="981" cy="1105"/>
          </a:xfrm>
        </p:grpSpPr>
        <p:pic>
          <p:nvPicPr>
            <p:cNvPr id="18441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7" name="Group 44"/>
          <p:cNvGrpSpPr>
            <a:grpSpLocks/>
          </p:cNvGrpSpPr>
          <p:nvPr/>
        </p:nvGrpSpPr>
        <p:grpSpPr bwMode="auto">
          <a:xfrm>
            <a:off x="5557838" y="2428875"/>
            <a:ext cx="538162" cy="558800"/>
            <a:chOff x="-44" y="1473"/>
            <a:chExt cx="981" cy="1105"/>
          </a:xfrm>
        </p:grpSpPr>
        <p:pic>
          <p:nvPicPr>
            <p:cNvPr id="18441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8" name="Group 44"/>
          <p:cNvGrpSpPr>
            <a:grpSpLocks/>
          </p:cNvGrpSpPr>
          <p:nvPr/>
        </p:nvGrpSpPr>
        <p:grpSpPr bwMode="auto">
          <a:xfrm>
            <a:off x="7183438" y="2357438"/>
            <a:ext cx="538162" cy="558800"/>
            <a:chOff x="-44" y="1473"/>
            <a:chExt cx="981" cy="1105"/>
          </a:xfrm>
        </p:grpSpPr>
        <p:pic>
          <p:nvPicPr>
            <p:cNvPr id="18441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9" name="Group 44"/>
          <p:cNvGrpSpPr>
            <a:grpSpLocks/>
          </p:cNvGrpSpPr>
          <p:nvPr/>
        </p:nvGrpSpPr>
        <p:grpSpPr bwMode="auto">
          <a:xfrm>
            <a:off x="6257925" y="2438400"/>
            <a:ext cx="539750" cy="558800"/>
            <a:chOff x="-44" y="1473"/>
            <a:chExt cx="981" cy="1105"/>
          </a:xfrm>
        </p:grpSpPr>
        <p:pic>
          <p:nvPicPr>
            <p:cNvPr id="18441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84410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30288"/>
            <a:ext cx="74152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3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cs typeface="+mn-cs"/>
              </a:rPr>
              <a:t>LANs</a:t>
            </a:r>
            <a:endParaRPr lang="en-US" dirty="0">
              <a:solidFill>
                <a:srgbClr val="00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6.5 link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v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irtualization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: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3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93675"/>
            <a:ext cx="7772400" cy="94456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Multiprotocol label switching (MPLS)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36675"/>
            <a:ext cx="7772400" cy="4648200"/>
          </a:xfrm>
        </p:spPr>
        <p:txBody>
          <a:bodyPr/>
          <a:lstStyle/>
          <a:p>
            <a:pPr marL="231775" indent="-231775">
              <a:defRPr/>
            </a:pPr>
            <a:r>
              <a:rPr lang="en-US" dirty="0">
                <a:latin typeface="Gill Sans MT" charset="0"/>
                <a:cs typeface="+mn-cs"/>
              </a:rPr>
              <a:t>initial goal: high-speed IP forwarding using fixed length label (instead of IP address) 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fast lookup using fixed length identifier (rather than shortest prefix matching)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borrowing ideas from Virtual Circuit (VC) approach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but IP datagram still keeps IP address!</a:t>
            </a:r>
          </a:p>
          <a:p>
            <a:pPr lvl="1"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188421" name="Freeform 4"/>
          <p:cNvSpPr>
            <a:spLocks/>
          </p:cNvSpPr>
          <p:nvPr/>
        </p:nvSpPr>
        <p:spPr bwMode="auto">
          <a:xfrm>
            <a:off x="2052638" y="4695825"/>
            <a:ext cx="3108325" cy="1084263"/>
          </a:xfrm>
          <a:custGeom>
            <a:avLst/>
            <a:gdLst>
              <a:gd name="T0" fmla="*/ 2147483647 w 1958"/>
              <a:gd name="T1" fmla="*/ 0 h 683"/>
              <a:gd name="T2" fmla="*/ 0 w 1958"/>
              <a:gd name="T3" fmla="*/ 2147483647 h 683"/>
              <a:gd name="T4" fmla="*/ 2147483647 w 1958"/>
              <a:gd name="T5" fmla="*/ 2147483647 h 683"/>
              <a:gd name="T6" fmla="*/ 2147483647 w 1958"/>
              <a:gd name="T7" fmla="*/ 0 h 6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58" h="683">
                <a:moveTo>
                  <a:pt x="337" y="0"/>
                </a:moveTo>
                <a:lnTo>
                  <a:pt x="0" y="683"/>
                </a:lnTo>
                <a:lnTo>
                  <a:pt x="1958" y="683"/>
                </a:lnTo>
                <a:lnTo>
                  <a:pt x="138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706438" y="4068763"/>
            <a:ext cx="8047037" cy="639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719138" y="4073525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PPP or Ethernet </a:t>
            </a:r>
          </a:p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header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4376738" y="41957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IP header</a:t>
            </a:r>
          </a:p>
        </p:txBody>
      </p:sp>
      <p:sp>
        <p:nvSpPr>
          <p:cNvPr id="78858" name="Line 9"/>
          <p:cNvSpPr>
            <a:spLocks noChangeShapeType="1"/>
          </p:cNvSpPr>
          <p:nvPr/>
        </p:nvSpPr>
        <p:spPr bwMode="auto">
          <a:xfrm>
            <a:off x="2587625" y="40560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59" name="Line 10"/>
          <p:cNvSpPr>
            <a:spLocks noChangeShapeType="1"/>
          </p:cNvSpPr>
          <p:nvPr/>
        </p:nvSpPr>
        <p:spPr bwMode="auto">
          <a:xfrm>
            <a:off x="4241800" y="4051300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60" name="Line 11"/>
          <p:cNvSpPr>
            <a:spLocks noChangeShapeType="1"/>
          </p:cNvSpPr>
          <p:nvPr/>
        </p:nvSpPr>
        <p:spPr bwMode="auto">
          <a:xfrm>
            <a:off x="5588000" y="4052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5618163" y="4205288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remainder of link-layer frame</a:t>
            </a:r>
          </a:p>
        </p:txBody>
      </p:sp>
      <p:sp>
        <p:nvSpPr>
          <p:cNvPr id="78862" name="Rectangle 25"/>
          <p:cNvSpPr>
            <a:spLocks noChangeArrowheads="1"/>
          </p:cNvSpPr>
          <p:nvPr/>
        </p:nvSpPr>
        <p:spPr bwMode="auto">
          <a:xfrm>
            <a:off x="2576513" y="4054475"/>
            <a:ext cx="1660525" cy="639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8863" name="Text Box 7"/>
          <p:cNvSpPr txBox="1">
            <a:spLocks noChangeArrowheads="1"/>
          </p:cNvSpPr>
          <p:nvPr/>
        </p:nvSpPr>
        <p:spPr bwMode="auto">
          <a:xfrm>
            <a:off x="2611438" y="4213225"/>
            <a:ext cx="163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i="0" dirty="0" smtClean="0">
                <a:solidFill>
                  <a:srgbClr val="FFFFFF"/>
                </a:solidFill>
                <a:latin typeface="Arial" charset="0"/>
                <a:cs typeface="+mn-cs"/>
              </a:rPr>
              <a:t>MPLS header</a:t>
            </a:r>
          </a:p>
        </p:txBody>
      </p:sp>
      <p:sp>
        <p:nvSpPr>
          <p:cNvPr id="78864" name="Rectangle 27"/>
          <p:cNvSpPr>
            <a:spLocks noChangeArrowheads="1"/>
          </p:cNvSpPr>
          <p:nvPr/>
        </p:nvSpPr>
        <p:spPr bwMode="auto">
          <a:xfrm>
            <a:off x="2155825" y="5440363"/>
            <a:ext cx="3122613" cy="679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i="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78865" name="Text Box 28"/>
          <p:cNvSpPr txBox="1">
            <a:spLocks noChangeArrowheads="1"/>
          </p:cNvSpPr>
          <p:nvPr/>
        </p:nvSpPr>
        <p:spPr bwMode="auto">
          <a:xfrm>
            <a:off x="2668588" y="5608638"/>
            <a:ext cx="6667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FFFFFF"/>
                </a:solidFill>
                <a:latin typeface="Arial" charset="0"/>
                <a:cs typeface="+mn-cs"/>
              </a:rPr>
              <a:t>label</a:t>
            </a:r>
          </a:p>
        </p:txBody>
      </p:sp>
      <p:sp>
        <p:nvSpPr>
          <p:cNvPr id="78866" name="Text Box 29"/>
          <p:cNvSpPr txBox="1">
            <a:spLocks noChangeArrowheads="1"/>
          </p:cNvSpPr>
          <p:nvPr/>
        </p:nvSpPr>
        <p:spPr bwMode="auto">
          <a:xfrm>
            <a:off x="3851275" y="5616575"/>
            <a:ext cx="57785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FFFFFF"/>
                </a:solidFill>
                <a:latin typeface="Arial" charset="0"/>
                <a:cs typeface="+mn-cs"/>
              </a:rPr>
              <a:t>Exp</a:t>
            </a:r>
          </a:p>
        </p:txBody>
      </p:sp>
      <p:sp>
        <p:nvSpPr>
          <p:cNvPr id="78867" name="Text Box 30"/>
          <p:cNvSpPr txBox="1">
            <a:spLocks noChangeArrowheads="1"/>
          </p:cNvSpPr>
          <p:nvPr/>
        </p:nvSpPr>
        <p:spPr bwMode="auto">
          <a:xfrm>
            <a:off x="4408488" y="5624513"/>
            <a:ext cx="336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FFFFFF"/>
                </a:solidFill>
                <a:latin typeface="Arial" charset="0"/>
                <a:cs typeface="+mn-cs"/>
              </a:rPr>
              <a:t>S</a:t>
            </a:r>
          </a:p>
        </p:txBody>
      </p:sp>
      <p:sp>
        <p:nvSpPr>
          <p:cNvPr id="78868" name="Text Box 31"/>
          <p:cNvSpPr txBox="1">
            <a:spLocks noChangeArrowheads="1"/>
          </p:cNvSpPr>
          <p:nvPr/>
        </p:nvSpPr>
        <p:spPr bwMode="auto">
          <a:xfrm>
            <a:off x="4678363" y="5621338"/>
            <a:ext cx="5905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FFFFFF"/>
                </a:solidFill>
                <a:latin typeface="Arial" charset="0"/>
                <a:cs typeface="+mn-cs"/>
              </a:rPr>
              <a:t>TTL</a:t>
            </a:r>
          </a:p>
        </p:txBody>
      </p:sp>
      <p:sp>
        <p:nvSpPr>
          <p:cNvPr id="78869" name="Line 32"/>
          <p:cNvSpPr>
            <a:spLocks noChangeShapeType="1"/>
          </p:cNvSpPr>
          <p:nvPr/>
        </p:nvSpPr>
        <p:spPr bwMode="auto">
          <a:xfrm>
            <a:off x="3887788" y="5449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70" name="Line 33"/>
          <p:cNvSpPr>
            <a:spLocks noChangeShapeType="1"/>
          </p:cNvSpPr>
          <p:nvPr/>
        </p:nvSpPr>
        <p:spPr bwMode="auto">
          <a:xfrm>
            <a:off x="4457700" y="54705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71" name="Line 34"/>
          <p:cNvSpPr>
            <a:spLocks noChangeShapeType="1"/>
          </p:cNvSpPr>
          <p:nvPr/>
        </p:nvSpPr>
        <p:spPr bwMode="auto">
          <a:xfrm>
            <a:off x="4727575" y="54657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8872" name="Text Box 35"/>
          <p:cNvSpPr txBox="1">
            <a:spLocks noChangeArrowheads="1"/>
          </p:cNvSpPr>
          <p:nvPr/>
        </p:nvSpPr>
        <p:spPr bwMode="auto">
          <a:xfrm>
            <a:off x="2827338" y="61166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  <a:latin typeface="Arial" charset="0"/>
                <a:cs typeface="+mn-cs"/>
              </a:rPr>
              <a:t>20</a:t>
            </a:r>
          </a:p>
        </p:txBody>
      </p:sp>
      <p:sp>
        <p:nvSpPr>
          <p:cNvPr id="78873" name="Text Box 36"/>
          <p:cNvSpPr txBox="1">
            <a:spLocks noChangeArrowheads="1"/>
          </p:cNvSpPr>
          <p:nvPr/>
        </p:nvSpPr>
        <p:spPr bwMode="auto">
          <a:xfrm>
            <a:off x="3998913" y="61118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78874" name="Text Box 37"/>
          <p:cNvSpPr txBox="1">
            <a:spLocks noChangeArrowheads="1"/>
          </p:cNvSpPr>
          <p:nvPr/>
        </p:nvSpPr>
        <p:spPr bwMode="auto">
          <a:xfrm>
            <a:off x="4425950" y="61087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78875" name="Text Box 38"/>
          <p:cNvSpPr txBox="1">
            <a:spLocks noChangeArrowheads="1"/>
          </p:cNvSpPr>
          <p:nvPr/>
        </p:nvSpPr>
        <p:spPr bwMode="auto">
          <a:xfrm>
            <a:off x="4865688" y="61039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0" dirty="0" smtClean="0">
                <a:solidFill>
                  <a:srgbClr val="000000"/>
                </a:solidFill>
                <a:latin typeface="Arial" charset="0"/>
                <a:cs typeface="+mn-cs"/>
              </a:rPr>
              <a:t>5</a:t>
            </a:r>
          </a:p>
        </p:txBody>
      </p:sp>
      <p:pic>
        <p:nvPicPr>
          <p:cNvPr id="18844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68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0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MPLS capable routers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35963" cy="464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a.k.a. label-switched router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forward packets to outgoing interface based only on label value (</a:t>
            </a:r>
            <a:r>
              <a:rPr lang="en-US" i="1" dirty="0">
                <a:latin typeface="Gill Sans MT" charset="0"/>
                <a:cs typeface="+mn-cs"/>
              </a:rPr>
              <a:t>don</a:t>
            </a:r>
            <a:r>
              <a:rPr lang="ja-JP" altLang="en-US" i="1" dirty="0">
                <a:latin typeface="Gill Sans MT" charset="0"/>
                <a:cs typeface="+mn-cs"/>
              </a:rPr>
              <a:t>’</a:t>
            </a:r>
            <a:r>
              <a:rPr lang="en-US" i="1" dirty="0">
                <a:latin typeface="Gill Sans MT" charset="0"/>
                <a:cs typeface="+mn-cs"/>
              </a:rPr>
              <a:t>t inspect IP address</a:t>
            </a:r>
            <a:r>
              <a:rPr lang="en-US" dirty="0">
                <a:latin typeface="Gill Sans MT" charset="0"/>
                <a:cs typeface="+mn-cs"/>
              </a:rPr>
              <a:t>)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MPLS forwarding table distinct from IP forwarding tables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flexibility:  </a:t>
            </a:r>
            <a:r>
              <a:rPr lang="en-US" dirty="0">
                <a:latin typeface="Gill Sans MT" charset="0"/>
                <a:cs typeface="+mn-cs"/>
              </a:rPr>
              <a:t>MPLS forwarding decisions can </a:t>
            </a:r>
            <a:r>
              <a:rPr lang="en-US" i="1" dirty="0">
                <a:latin typeface="Gill Sans MT" charset="0"/>
                <a:cs typeface="+mn-cs"/>
              </a:rPr>
              <a:t>differ</a:t>
            </a:r>
            <a:r>
              <a:rPr lang="en-US" dirty="0">
                <a:latin typeface="Gill Sans MT" charset="0"/>
                <a:cs typeface="+mn-cs"/>
              </a:rPr>
              <a:t> from those of IP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use destination </a:t>
            </a:r>
            <a:r>
              <a:rPr lang="en-US" i="1" dirty="0">
                <a:latin typeface="Gill Sans MT" charset="0"/>
              </a:rPr>
              <a:t>and</a:t>
            </a:r>
            <a:r>
              <a:rPr lang="en-US" dirty="0">
                <a:latin typeface="Gill Sans MT" charset="0"/>
              </a:rPr>
              <a:t> source addresses to route flows to same destination differently (traffic engineering)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re-route flows quickly if link fails: pre-computed backup paths (useful for VoIP)</a:t>
            </a: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190469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02076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5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515" name="Group 6"/>
          <p:cNvGrpSpPr>
            <a:grpSpLocks/>
          </p:cNvGrpSpPr>
          <p:nvPr/>
        </p:nvGrpSpPr>
        <p:grpSpPr bwMode="auto">
          <a:xfrm>
            <a:off x="5795963" y="3236913"/>
            <a:ext cx="766762" cy="433387"/>
            <a:chOff x="3600" y="219"/>
            <a:chExt cx="360" cy="175"/>
          </a:xfrm>
        </p:grpSpPr>
        <p:sp>
          <p:nvSpPr>
            <p:cNvPr id="81062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063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64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65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66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82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72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73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74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83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6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7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7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16" name="Group 20"/>
          <p:cNvGrpSpPr>
            <a:grpSpLocks/>
          </p:cNvGrpSpPr>
          <p:nvPr/>
        </p:nvGrpSpPr>
        <p:grpSpPr bwMode="auto">
          <a:xfrm>
            <a:off x="3970338" y="3232150"/>
            <a:ext cx="766762" cy="433388"/>
            <a:chOff x="3600" y="219"/>
            <a:chExt cx="360" cy="175"/>
          </a:xfrm>
        </p:grpSpPr>
        <p:sp>
          <p:nvSpPr>
            <p:cNvPr id="81049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050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51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52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53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69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59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60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61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70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56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57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58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17" name="Group 34"/>
          <p:cNvGrpSpPr>
            <a:grpSpLocks/>
          </p:cNvGrpSpPr>
          <p:nvPr/>
        </p:nvGrpSpPr>
        <p:grpSpPr bwMode="auto">
          <a:xfrm>
            <a:off x="4324350" y="2214563"/>
            <a:ext cx="766763" cy="433387"/>
            <a:chOff x="3600" y="219"/>
            <a:chExt cx="360" cy="175"/>
          </a:xfrm>
        </p:grpSpPr>
        <p:sp>
          <p:nvSpPr>
            <p:cNvPr id="81036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037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38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39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40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5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46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47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48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5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43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44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45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18" name="Group 48"/>
          <p:cNvGrpSpPr>
            <a:grpSpLocks/>
          </p:cNvGrpSpPr>
          <p:nvPr/>
        </p:nvGrpSpPr>
        <p:grpSpPr bwMode="auto">
          <a:xfrm>
            <a:off x="2897188" y="2209800"/>
            <a:ext cx="766762" cy="433388"/>
            <a:chOff x="3600" y="219"/>
            <a:chExt cx="360" cy="175"/>
          </a:xfrm>
        </p:grpSpPr>
        <p:sp>
          <p:nvSpPr>
            <p:cNvPr id="81023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024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25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26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27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43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033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34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35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44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030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31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32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19" name="Group 62"/>
          <p:cNvGrpSpPr>
            <a:grpSpLocks/>
          </p:cNvGrpSpPr>
          <p:nvPr/>
        </p:nvGrpSpPr>
        <p:grpSpPr bwMode="auto">
          <a:xfrm>
            <a:off x="1377950" y="1503363"/>
            <a:ext cx="766763" cy="433387"/>
            <a:chOff x="589" y="1281"/>
            <a:chExt cx="483" cy="273"/>
          </a:xfrm>
        </p:grpSpPr>
        <p:sp>
          <p:nvSpPr>
            <p:cNvPr id="81010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011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12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13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14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30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020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21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22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31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017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18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19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0905" name="Line 76"/>
          <p:cNvSpPr>
            <a:spLocks noChangeShapeType="1"/>
          </p:cNvSpPr>
          <p:nvPr/>
        </p:nvSpPr>
        <p:spPr bwMode="auto">
          <a:xfrm>
            <a:off x="2147888" y="1746250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06" name="Line 77"/>
          <p:cNvSpPr>
            <a:spLocks noChangeShapeType="1"/>
          </p:cNvSpPr>
          <p:nvPr/>
        </p:nvSpPr>
        <p:spPr bwMode="auto">
          <a:xfrm flipV="1">
            <a:off x="2195513" y="2451100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07" name="Line 78"/>
          <p:cNvSpPr>
            <a:spLocks noChangeShapeType="1"/>
          </p:cNvSpPr>
          <p:nvPr/>
        </p:nvSpPr>
        <p:spPr bwMode="auto">
          <a:xfrm flipV="1">
            <a:off x="3662363" y="24511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08" name="Line 79"/>
          <p:cNvSpPr>
            <a:spLocks noChangeShapeType="1"/>
          </p:cNvSpPr>
          <p:nvPr/>
        </p:nvSpPr>
        <p:spPr bwMode="auto">
          <a:xfrm>
            <a:off x="3509963" y="2613025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09" name="Line 80"/>
          <p:cNvSpPr>
            <a:spLocks noChangeShapeType="1"/>
          </p:cNvSpPr>
          <p:nvPr/>
        </p:nvSpPr>
        <p:spPr bwMode="auto">
          <a:xfrm>
            <a:off x="4767263" y="3489325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10" name="Line 81"/>
          <p:cNvSpPr>
            <a:spLocks noChangeShapeType="1"/>
          </p:cNvSpPr>
          <p:nvPr/>
        </p:nvSpPr>
        <p:spPr bwMode="auto">
          <a:xfrm>
            <a:off x="5053013" y="2565400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11" name="Line 82"/>
          <p:cNvSpPr>
            <a:spLocks noChangeShapeType="1"/>
          </p:cNvSpPr>
          <p:nvPr/>
        </p:nvSpPr>
        <p:spPr bwMode="auto">
          <a:xfrm>
            <a:off x="6567488" y="3470275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12" name="Text Box 84"/>
          <p:cNvSpPr txBox="1">
            <a:spLocks noChangeArrowheads="1"/>
          </p:cNvSpPr>
          <p:nvPr/>
        </p:nvSpPr>
        <p:spPr bwMode="auto">
          <a:xfrm>
            <a:off x="4152900" y="3648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R2</a:t>
            </a:r>
          </a:p>
        </p:txBody>
      </p:sp>
      <p:sp>
        <p:nvSpPr>
          <p:cNvPr id="80913" name="Text Box 85"/>
          <p:cNvSpPr txBox="1">
            <a:spLocks noChangeArrowheads="1"/>
          </p:cNvSpPr>
          <p:nvPr/>
        </p:nvSpPr>
        <p:spPr bwMode="auto">
          <a:xfrm>
            <a:off x="6075363" y="22685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D</a:t>
            </a:r>
          </a:p>
        </p:txBody>
      </p:sp>
      <p:sp>
        <p:nvSpPr>
          <p:cNvPr id="80914" name="Text Box 86"/>
          <p:cNvSpPr txBox="1">
            <a:spLocks noChangeArrowheads="1"/>
          </p:cNvSpPr>
          <p:nvPr/>
        </p:nvSpPr>
        <p:spPr bwMode="auto">
          <a:xfrm>
            <a:off x="4538663" y="2646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R3</a:t>
            </a:r>
          </a:p>
        </p:txBody>
      </p:sp>
      <p:grpSp>
        <p:nvGrpSpPr>
          <p:cNvPr id="192530" name="Group 88"/>
          <p:cNvGrpSpPr>
            <a:grpSpLocks/>
          </p:cNvGrpSpPr>
          <p:nvPr/>
        </p:nvGrpSpPr>
        <p:grpSpPr bwMode="auto">
          <a:xfrm>
            <a:off x="1423988" y="2449513"/>
            <a:ext cx="766762" cy="433387"/>
            <a:chOff x="589" y="1281"/>
            <a:chExt cx="483" cy="273"/>
          </a:xfrm>
        </p:grpSpPr>
        <p:sp>
          <p:nvSpPr>
            <p:cNvPr id="80997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98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99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000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001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17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007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08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09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18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004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05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006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0916" name="Text Box 102"/>
          <p:cNvSpPr txBox="1">
            <a:spLocks noChangeArrowheads="1"/>
          </p:cNvSpPr>
          <p:nvPr/>
        </p:nvSpPr>
        <p:spPr bwMode="auto">
          <a:xfrm>
            <a:off x="1616075" y="28829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R5</a:t>
            </a:r>
          </a:p>
        </p:txBody>
      </p:sp>
      <p:sp>
        <p:nvSpPr>
          <p:cNvPr id="80917" name="Line 106"/>
          <p:cNvSpPr>
            <a:spLocks noChangeShapeType="1"/>
          </p:cNvSpPr>
          <p:nvPr/>
        </p:nvSpPr>
        <p:spPr bwMode="auto">
          <a:xfrm>
            <a:off x="5095875" y="2441575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0918" name="Text Box 108"/>
          <p:cNvSpPr txBox="1">
            <a:spLocks noChangeArrowheads="1"/>
          </p:cNvSpPr>
          <p:nvPr/>
        </p:nvSpPr>
        <p:spPr bwMode="auto">
          <a:xfrm>
            <a:off x="7229475" y="3287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A</a:t>
            </a:r>
          </a:p>
        </p:txBody>
      </p:sp>
      <p:sp>
        <p:nvSpPr>
          <p:cNvPr id="80919" name="Text Box 109"/>
          <p:cNvSpPr txBox="1">
            <a:spLocks noChangeArrowheads="1"/>
          </p:cNvSpPr>
          <p:nvPr/>
        </p:nvSpPr>
        <p:spPr bwMode="auto">
          <a:xfrm>
            <a:off x="1579563" y="19335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R6</a:t>
            </a:r>
          </a:p>
        </p:txBody>
      </p:sp>
      <p:sp>
        <p:nvSpPr>
          <p:cNvPr id="80920" name="Rectangle 147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MPLS versus IP paths</a:t>
            </a:r>
          </a:p>
        </p:txBody>
      </p:sp>
      <p:grpSp>
        <p:nvGrpSpPr>
          <p:cNvPr id="192536" name="Group 62"/>
          <p:cNvGrpSpPr>
            <a:grpSpLocks/>
          </p:cNvGrpSpPr>
          <p:nvPr/>
        </p:nvGrpSpPr>
        <p:grpSpPr bwMode="auto">
          <a:xfrm>
            <a:off x="4325938" y="2212975"/>
            <a:ext cx="766762" cy="433388"/>
            <a:chOff x="589" y="1281"/>
            <a:chExt cx="483" cy="273"/>
          </a:xfrm>
        </p:grpSpPr>
        <p:sp>
          <p:nvSpPr>
            <p:cNvPr id="80984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85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86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87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0988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604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94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95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96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605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91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92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93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37" name="Group 62"/>
          <p:cNvGrpSpPr>
            <a:grpSpLocks/>
          </p:cNvGrpSpPr>
          <p:nvPr/>
        </p:nvGrpSpPr>
        <p:grpSpPr bwMode="auto">
          <a:xfrm>
            <a:off x="5800725" y="3238500"/>
            <a:ext cx="766763" cy="433388"/>
            <a:chOff x="589" y="1281"/>
            <a:chExt cx="483" cy="273"/>
          </a:xfrm>
        </p:grpSpPr>
        <p:sp>
          <p:nvSpPr>
            <p:cNvPr id="80971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72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73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74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0975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591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8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8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8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592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78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79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80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38" name="Group 62"/>
          <p:cNvGrpSpPr>
            <a:grpSpLocks/>
          </p:cNvGrpSpPr>
          <p:nvPr/>
        </p:nvGrpSpPr>
        <p:grpSpPr bwMode="auto">
          <a:xfrm>
            <a:off x="2894013" y="2206625"/>
            <a:ext cx="766762" cy="433388"/>
            <a:chOff x="589" y="1281"/>
            <a:chExt cx="483" cy="273"/>
          </a:xfrm>
        </p:grpSpPr>
        <p:sp>
          <p:nvSpPr>
            <p:cNvPr id="80958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59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60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61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0962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578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68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69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70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579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65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66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67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2539" name="Group 62"/>
          <p:cNvGrpSpPr>
            <a:grpSpLocks/>
          </p:cNvGrpSpPr>
          <p:nvPr/>
        </p:nvGrpSpPr>
        <p:grpSpPr bwMode="auto">
          <a:xfrm>
            <a:off x="3975100" y="3230563"/>
            <a:ext cx="766763" cy="433387"/>
            <a:chOff x="589" y="1281"/>
            <a:chExt cx="483" cy="273"/>
          </a:xfrm>
        </p:grpSpPr>
        <p:sp>
          <p:nvSpPr>
            <p:cNvPr id="80945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46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47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48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0949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56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55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56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57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56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52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53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54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92540" name="Freeform 1"/>
          <p:cNvSpPr>
            <a:spLocks/>
          </p:cNvSpPr>
          <p:nvPr/>
        </p:nvSpPr>
        <p:spPr bwMode="auto">
          <a:xfrm>
            <a:off x="2205038" y="1644650"/>
            <a:ext cx="4927600" cy="1717675"/>
          </a:xfrm>
          <a:custGeom>
            <a:avLst/>
            <a:gdLst>
              <a:gd name="T0" fmla="*/ 0 w 4927600"/>
              <a:gd name="T1" fmla="*/ 0 h 1717040"/>
              <a:gd name="T2" fmla="*/ 1219200 w 4927600"/>
              <a:gd name="T3" fmla="*/ 732604 h 1717040"/>
              <a:gd name="T4" fmla="*/ 2092960 w 4927600"/>
              <a:gd name="T5" fmla="*/ 1719581 h 1717040"/>
              <a:gd name="T6" fmla="*/ 4927600 w 4927600"/>
              <a:gd name="T7" fmla="*/ 1719581 h 17170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27600" h="1717040">
                <a:moveTo>
                  <a:pt x="0" y="0"/>
                </a:moveTo>
                <a:lnTo>
                  <a:pt x="1219200" y="731520"/>
                </a:lnTo>
                <a:lnTo>
                  <a:pt x="2092960" y="1717040"/>
                </a:lnTo>
                <a:lnTo>
                  <a:pt x="4927600" y="171704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92541" name="Freeform 149"/>
          <p:cNvSpPr>
            <a:spLocks/>
          </p:cNvSpPr>
          <p:nvPr/>
        </p:nvSpPr>
        <p:spPr bwMode="auto">
          <a:xfrm>
            <a:off x="2052638" y="2528888"/>
            <a:ext cx="5038725" cy="1036637"/>
          </a:xfrm>
          <a:custGeom>
            <a:avLst/>
            <a:gdLst>
              <a:gd name="T0" fmla="*/ 0 w 5039360"/>
              <a:gd name="T1" fmla="*/ 376380 h 1036320"/>
              <a:gd name="T2" fmla="*/ 1249052 w 5039360"/>
              <a:gd name="T3" fmla="*/ 0 h 1036320"/>
              <a:gd name="T4" fmla="*/ 2203608 w 5039360"/>
              <a:gd name="T5" fmla="*/ 1037588 h 1036320"/>
              <a:gd name="T6" fmla="*/ 5036820 w 5039360"/>
              <a:gd name="T7" fmla="*/ 1037588 h 1036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39360" h="1036320">
                <a:moveTo>
                  <a:pt x="0" y="375920"/>
                </a:moveTo>
                <a:lnTo>
                  <a:pt x="1249680" y="0"/>
                </a:lnTo>
                <a:lnTo>
                  <a:pt x="2204720" y="1036320"/>
                </a:lnTo>
                <a:lnTo>
                  <a:pt x="5039360" y="1036320"/>
                </a:lnTo>
              </a:path>
            </a:pathLst>
          </a:custGeom>
          <a:noFill/>
          <a:ln w="38100" cap="flat" cmpd="sng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92542" name="Group 62"/>
          <p:cNvGrpSpPr>
            <a:grpSpLocks/>
          </p:cNvGrpSpPr>
          <p:nvPr/>
        </p:nvGrpSpPr>
        <p:grpSpPr bwMode="auto">
          <a:xfrm>
            <a:off x="6699250" y="4375150"/>
            <a:ext cx="766763" cy="433388"/>
            <a:chOff x="589" y="1281"/>
            <a:chExt cx="483" cy="273"/>
          </a:xfrm>
        </p:grpSpPr>
        <p:sp>
          <p:nvSpPr>
            <p:cNvPr id="80932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0933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34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0935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0936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2552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0942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43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44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2553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0939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40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0941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92543" name="TextBox 2"/>
          <p:cNvSpPr txBox="1">
            <a:spLocks noChangeArrowheads="1"/>
          </p:cNvSpPr>
          <p:nvPr/>
        </p:nvSpPr>
        <p:spPr bwMode="auto">
          <a:xfrm>
            <a:off x="7464425" y="4413250"/>
            <a:ext cx="106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IP router</a:t>
            </a:r>
          </a:p>
        </p:txBody>
      </p:sp>
      <p:sp>
        <p:nvSpPr>
          <p:cNvPr id="192544" name="Rectangle 3"/>
          <p:cNvSpPr txBox="1">
            <a:spLocks noChangeArrowheads="1"/>
          </p:cNvSpPr>
          <p:nvPr/>
        </p:nvSpPr>
        <p:spPr bwMode="auto">
          <a:xfrm>
            <a:off x="533400" y="4175125"/>
            <a:ext cx="6196013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9400" indent="-2794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IP routing: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path to destination determined by destination address alone</a:t>
            </a:r>
          </a:p>
        </p:txBody>
      </p:sp>
      <p:pic>
        <p:nvPicPr>
          <p:cNvPr id="192545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604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31" name="Text Box 87"/>
          <p:cNvSpPr txBox="1">
            <a:spLocks noChangeArrowheads="1"/>
          </p:cNvSpPr>
          <p:nvPr/>
        </p:nvSpPr>
        <p:spPr bwMode="auto">
          <a:xfrm>
            <a:off x="2874963" y="25844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R4</a:t>
            </a:r>
          </a:p>
        </p:txBody>
      </p:sp>
      <p:sp>
        <p:nvSpPr>
          <p:cNvPr id="1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1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9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switch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71563"/>
            <a:ext cx="8001000" cy="464026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link-layer device: takes an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active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role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store, forward Ethernet frames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examine incoming frame</a:t>
            </a:r>
            <a:r>
              <a:rPr lang="ja-JP" altLang="en-US" sz="2800">
                <a:latin typeface="Gill Sans MT" charset="0"/>
              </a:rPr>
              <a:t>’</a:t>
            </a:r>
            <a:r>
              <a:rPr lang="en-US" sz="2800" dirty="0">
                <a:latin typeface="Gill Sans MT" charset="0"/>
              </a:rPr>
              <a:t>s MAC address,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selectively</a:t>
            </a:r>
            <a:r>
              <a:rPr lang="en-US" sz="2800" dirty="0">
                <a:latin typeface="Gill Sans MT" charset="0"/>
              </a:rPr>
              <a:t> forward  frame to one-or-more outgoing links when frame is to be forwarded on segment, uses CSMA/CD to access segment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transparent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hosts are unaware of presence of switches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plug-and-play, self-learning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switches do not need to be configured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160773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793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3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3" name="Group 6"/>
          <p:cNvGrpSpPr>
            <a:grpSpLocks/>
          </p:cNvGrpSpPr>
          <p:nvPr/>
        </p:nvGrpSpPr>
        <p:grpSpPr bwMode="auto">
          <a:xfrm>
            <a:off x="5795963" y="3236913"/>
            <a:ext cx="766762" cy="433387"/>
            <a:chOff x="3600" y="219"/>
            <a:chExt cx="360" cy="175"/>
          </a:xfrm>
        </p:grpSpPr>
        <p:sp>
          <p:nvSpPr>
            <p:cNvPr id="82049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050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51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52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053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9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59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60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61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9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56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57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58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4564" name="Group 20"/>
          <p:cNvGrpSpPr>
            <a:grpSpLocks/>
          </p:cNvGrpSpPr>
          <p:nvPr/>
        </p:nvGrpSpPr>
        <p:grpSpPr bwMode="auto">
          <a:xfrm>
            <a:off x="3970338" y="3232150"/>
            <a:ext cx="766762" cy="433388"/>
            <a:chOff x="3600" y="219"/>
            <a:chExt cx="360" cy="175"/>
          </a:xfrm>
        </p:grpSpPr>
        <p:sp>
          <p:nvSpPr>
            <p:cNvPr id="82036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037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38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39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040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80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46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47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48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81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43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44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45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4565" name="Group 34"/>
          <p:cNvGrpSpPr>
            <a:grpSpLocks/>
          </p:cNvGrpSpPr>
          <p:nvPr/>
        </p:nvGrpSpPr>
        <p:grpSpPr bwMode="auto">
          <a:xfrm>
            <a:off x="4324350" y="2214563"/>
            <a:ext cx="766763" cy="433387"/>
            <a:chOff x="3600" y="219"/>
            <a:chExt cx="360" cy="175"/>
          </a:xfrm>
        </p:grpSpPr>
        <p:sp>
          <p:nvSpPr>
            <p:cNvPr id="82023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024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25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26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027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67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3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3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3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68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30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31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32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4566" name="Group 48"/>
          <p:cNvGrpSpPr>
            <a:grpSpLocks/>
          </p:cNvGrpSpPr>
          <p:nvPr/>
        </p:nvGrpSpPr>
        <p:grpSpPr bwMode="auto">
          <a:xfrm>
            <a:off x="2897188" y="2209800"/>
            <a:ext cx="766762" cy="433388"/>
            <a:chOff x="3600" y="219"/>
            <a:chExt cx="360" cy="175"/>
          </a:xfrm>
        </p:grpSpPr>
        <p:sp>
          <p:nvSpPr>
            <p:cNvPr id="82010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011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12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13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014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54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020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21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22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55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017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18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19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4567" name="Group 62"/>
          <p:cNvGrpSpPr>
            <a:grpSpLocks/>
          </p:cNvGrpSpPr>
          <p:nvPr/>
        </p:nvGrpSpPr>
        <p:grpSpPr bwMode="auto">
          <a:xfrm>
            <a:off x="1377950" y="1503363"/>
            <a:ext cx="766763" cy="433387"/>
            <a:chOff x="589" y="1281"/>
            <a:chExt cx="483" cy="273"/>
          </a:xfrm>
        </p:grpSpPr>
        <p:sp>
          <p:nvSpPr>
            <p:cNvPr id="81997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998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99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000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001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41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2007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08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09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42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2004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05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006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1929" name="Line 76"/>
          <p:cNvSpPr>
            <a:spLocks noChangeShapeType="1"/>
          </p:cNvSpPr>
          <p:nvPr/>
        </p:nvSpPr>
        <p:spPr bwMode="auto">
          <a:xfrm>
            <a:off x="2147888" y="1746250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0" name="Line 77"/>
          <p:cNvSpPr>
            <a:spLocks noChangeShapeType="1"/>
          </p:cNvSpPr>
          <p:nvPr/>
        </p:nvSpPr>
        <p:spPr bwMode="auto">
          <a:xfrm flipV="1">
            <a:off x="2195513" y="2451100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1" name="Line 78"/>
          <p:cNvSpPr>
            <a:spLocks noChangeShapeType="1"/>
          </p:cNvSpPr>
          <p:nvPr/>
        </p:nvSpPr>
        <p:spPr bwMode="auto">
          <a:xfrm flipV="1">
            <a:off x="3662363" y="24511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2" name="Line 79"/>
          <p:cNvSpPr>
            <a:spLocks noChangeShapeType="1"/>
          </p:cNvSpPr>
          <p:nvPr/>
        </p:nvSpPr>
        <p:spPr bwMode="auto">
          <a:xfrm>
            <a:off x="3509963" y="2613025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3" name="Line 80"/>
          <p:cNvSpPr>
            <a:spLocks noChangeShapeType="1"/>
          </p:cNvSpPr>
          <p:nvPr/>
        </p:nvSpPr>
        <p:spPr bwMode="auto">
          <a:xfrm>
            <a:off x="4767263" y="3489325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4" name="Line 81"/>
          <p:cNvSpPr>
            <a:spLocks noChangeShapeType="1"/>
          </p:cNvSpPr>
          <p:nvPr/>
        </p:nvSpPr>
        <p:spPr bwMode="auto">
          <a:xfrm>
            <a:off x="5053013" y="2565400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5" name="Line 82"/>
          <p:cNvSpPr>
            <a:spLocks noChangeShapeType="1"/>
          </p:cNvSpPr>
          <p:nvPr/>
        </p:nvSpPr>
        <p:spPr bwMode="auto">
          <a:xfrm>
            <a:off x="6567488" y="3470275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36" name="Text Box 84"/>
          <p:cNvSpPr txBox="1">
            <a:spLocks noChangeArrowheads="1"/>
          </p:cNvSpPr>
          <p:nvPr/>
        </p:nvSpPr>
        <p:spPr bwMode="auto">
          <a:xfrm>
            <a:off x="4152900" y="3648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R2</a:t>
            </a:r>
          </a:p>
        </p:txBody>
      </p:sp>
      <p:sp>
        <p:nvSpPr>
          <p:cNvPr id="81937" name="Text Box 85"/>
          <p:cNvSpPr txBox="1">
            <a:spLocks noChangeArrowheads="1"/>
          </p:cNvSpPr>
          <p:nvPr/>
        </p:nvSpPr>
        <p:spPr bwMode="auto">
          <a:xfrm>
            <a:off x="6075363" y="22685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D</a:t>
            </a:r>
          </a:p>
        </p:txBody>
      </p:sp>
      <p:sp>
        <p:nvSpPr>
          <p:cNvPr id="81938" name="Text Box 86"/>
          <p:cNvSpPr txBox="1">
            <a:spLocks noChangeArrowheads="1"/>
          </p:cNvSpPr>
          <p:nvPr/>
        </p:nvSpPr>
        <p:spPr bwMode="auto">
          <a:xfrm>
            <a:off x="4538663" y="2646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R3</a:t>
            </a:r>
          </a:p>
        </p:txBody>
      </p:sp>
      <p:sp>
        <p:nvSpPr>
          <p:cNvPr id="81939" name="Text Box 87"/>
          <p:cNvSpPr txBox="1">
            <a:spLocks noChangeArrowheads="1"/>
          </p:cNvSpPr>
          <p:nvPr/>
        </p:nvSpPr>
        <p:spPr bwMode="auto">
          <a:xfrm>
            <a:off x="2874963" y="25844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R4</a:t>
            </a:r>
          </a:p>
        </p:txBody>
      </p:sp>
      <p:grpSp>
        <p:nvGrpSpPr>
          <p:cNvPr id="194579" name="Group 88"/>
          <p:cNvGrpSpPr>
            <a:grpSpLocks/>
          </p:cNvGrpSpPr>
          <p:nvPr/>
        </p:nvGrpSpPr>
        <p:grpSpPr bwMode="auto">
          <a:xfrm>
            <a:off x="1423988" y="2449513"/>
            <a:ext cx="766762" cy="433387"/>
            <a:chOff x="589" y="1281"/>
            <a:chExt cx="483" cy="273"/>
          </a:xfrm>
        </p:grpSpPr>
        <p:sp>
          <p:nvSpPr>
            <p:cNvPr id="81984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985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86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87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988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2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994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95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96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2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991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92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93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1941" name="Text Box 102"/>
          <p:cNvSpPr txBox="1">
            <a:spLocks noChangeArrowheads="1"/>
          </p:cNvSpPr>
          <p:nvPr/>
        </p:nvSpPr>
        <p:spPr bwMode="auto">
          <a:xfrm>
            <a:off x="1616075" y="28829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R5</a:t>
            </a:r>
          </a:p>
        </p:txBody>
      </p:sp>
      <p:sp>
        <p:nvSpPr>
          <p:cNvPr id="81942" name="Line 106"/>
          <p:cNvSpPr>
            <a:spLocks noChangeShapeType="1"/>
          </p:cNvSpPr>
          <p:nvPr/>
        </p:nvSpPr>
        <p:spPr bwMode="auto">
          <a:xfrm>
            <a:off x="5095875" y="2441575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1943" name="Text Box 108"/>
          <p:cNvSpPr txBox="1">
            <a:spLocks noChangeArrowheads="1"/>
          </p:cNvSpPr>
          <p:nvPr/>
        </p:nvSpPr>
        <p:spPr bwMode="auto">
          <a:xfrm>
            <a:off x="7229475" y="3287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A</a:t>
            </a:r>
          </a:p>
        </p:txBody>
      </p:sp>
      <p:sp>
        <p:nvSpPr>
          <p:cNvPr id="81944" name="Text Box 109"/>
          <p:cNvSpPr txBox="1">
            <a:spLocks noChangeArrowheads="1"/>
          </p:cNvSpPr>
          <p:nvPr/>
        </p:nvSpPr>
        <p:spPr bwMode="auto">
          <a:xfrm>
            <a:off x="1579563" y="19335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R6</a:t>
            </a:r>
          </a:p>
        </p:txBody>
      </p:sp>
      <p:sp>
        <p:nvSpPr>
          <p:cNvPr id="81945" name="Rectangle 147"/>
          <p:cNvSpPr>
            <a:spLocks noGrp="1" noChangeArrowheads="1"/>
          </p:cNvSpPr>
          <p:nvPr>
            <p:ph type="title"/>
          </p:nvPr>
        </p:nvSpPr>
        <p:spPr>
          <a:xfrm>
            <a:off x="523875" y="147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MPLS versus IP paths</a:t>
            </a:r>
          </a:p>
        </p:txBody>
      </p:sp>
      <p:sp>
        <p:nvSpPr>
          <p:cNvPr id="194585" name="Freeform 1"/>
          <p:cNvSpPr>
            <a:spLocks/>
          </p:cNvSpPr>
          <p:nvPr/>
        </p:nvSpPr>
        <p:spPr bwMode="auto">
          <a:xfrm>
            <a:off x="2205038" y="1644650"/>
            <a:ext cx="4927600" cy="1735138"/>
          </a:xfrm>
          <a:custGeom>
            <a:avLst/>
            <a:gdLst>
              <a:gd name="T0" fmla="*/ 0 w 4927600"/>
              <a:gd name="T1" fmla="*/ 0 h 1734711"/>
              <a:gd name="T2" fmla="*/ 1219200 w 4927600"/>
              <a:gd name="T3" fmla="*/ 732240 h 1734711"/>
              <a:gd name="T4" fmla="*/ 2739004 w 4927600"/>
              <a:gd name="T5" fmla="*/ 723839 h 1734711"/>
              <a:gd name="T6" fmla="*/ 4027115 w 4927600"/>
              <a:gd name="T7" fmla="*/ 1736419 h 1734711"/>
              <a:gd name="T8" fmla="*/ 4927600 w 4927600"/>
              <a:gd name="T9" fmla="*/ 1718732 h 17347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27600" h="1734711">
                <a:moveTo>
                  <a:pt x="0" y="0"/>
                </a:moveTo>
                <a:lnTo>
                  <a:pt x="1219200" y="731520"/>
                </a:lnTo>
                <a:lnTo>
                  <a:pt x="2739004" y="723127"/>
                </a:lnTo>
                <a:lnTo>
                  <a:pt x="4027115" y="1734711"/>
                </a:lnTo>
                <a:lnTo>
                  <a:pt x="4927600" y="171704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94586" name="Freeform 149"/>
          <p:cNvSpPr>
            <a:spLocks/>
          </p:cNvSpPr>
          <p:nvPr/>
        </p:nvSpPr>
        <p:spPr bwMode="auto">
          <a:xfrm>
            <a:off x="2052638" y="2528888"/>
            <a:ext cx="5038725" cy="1036637"/>
          </a:xfrm>
          <a:custGeom>
            <a:avLst/>
            <a:gdLst>
              <a:gd name="T0" fmla="*/ 0 w 5039360"/>
              <a:gd name="T1" fmla="*/ 376380 h 1036320"/>
              <a:gd name="T2" fmla="*/ 1249052 w 5039360"/>
              <a:gd name="T3" fmla="*/ 0 h 1036320"/>
              <a:gd name="T4" fmla="*/ 2203608 w 5039360"/>
              <a:gd name="T5" fmla="*/ 1037588 h 1036320"/>
              <a:gd name="T6" fmla="*/ 5036820 w 5039360"/>
              <a:gd name="T7" fmla="*/ 1037588 h 10363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39360" h="1036320">
                <a:moveTo>
                  <a:pt x="0" y="375920"/>
                </a:moveTo>
                <a:lnTo>
                  <a:pt x="1249680" y="0"/>
                </a:lnTo>
                <a:lnTo>
                  <a:pt x="2204720" y="1036320"/>
                </a:lnTo>
                <a:lnTo>
                  <a:pt x="5039360" y="1036320"/>
                </a:lnTo>
              </a:path>
            </a:pathLst>
          </a:custGeom>
          <a:noFill/>
          <a:ln w="38100" cap="flat" cmpd="sng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94587" name="Group 62"/>
          <p:cNvGrpSpPr>
            <a:grpSpLocks/>
          </p:cNvGrpSpPr>
          <p:nvPr/>
        </p:nvGrpSpPr>
        <p:grpSpPr bwMode="auto">
          <a:xfrm>
            <a:off x="6699250" y="4375150"/>
            <a:ext cx="766763" cy="433388"/>
            <a:chOff x="589" y="1281"/>
            <a:chExt cx="483" cy="273"/>
          </a:xfrm>
        </p:grpSpPr>
        <p:sp>
          <p:nvSpPr>
            <p:cNvPr id="81971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972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73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74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975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198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8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8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1978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79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80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94588" name="TextBox 2"/>
          <p:cNvSpPr txBox="1">
            <a:spLocks noChangeArrowheads="1"/>
          </p:cNvSpPr>
          <p:nvPr/>
        </p:nvSpPr>
        <p:spPr bwMode="auto">
          <a:xfrm>
            <a:off x="7573963" y="4343400"/>
            <a:ext cx="9017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IP-only</a:t>
            </a:r>
          </a:p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194589" name="Rectangle 3"/>
          <p:cNvSpPr txBox="1">
            <a:spLocks noChangeArrowheads="1"/>
          </p:cNvSpPr>
          <p:nvPr/>
        </p:nvSpPr>
        <p:spPr bwMode="auto">
          <a:xfrm>
            <a:off x="533400" y="4175125"/>
            <a:ext cx="6196013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9400" indent="-2794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11175" algn="l"/>
              </a:tabLst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IP routing: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path to destination determined by destination address alone</a:t>
            </a:r>
          </a:p>
        </p:txBody>
      </p:sp>
      <p:pic>
        <p:nvPicPr>
          <p:cNvPr id="194590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604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591" name="Group 34"/>
          <p:cNvGrpSpPr>
            <a:grpSpLocks/>
          </p:cNvGrpSpPr>
          <p:nvPr/>
        </p:nvGrpSpPr>
        <p:grpSpPr bwMode="auto">
          <a:xfrm>
            <a:off x="6713538" y="5159375"/>
            <a:ext cx="766762" cy="433388"/>
            <a:chOff x="3600" y="219"/>
            <a:chExt cx="360" cy="175"/>
          </a:xfrm>
        </p:grpSpPr>
        <p:sp>
          <p:nvSpPr>
            <p:cNvPr id="81958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1959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60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1961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1962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4602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1968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69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70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4603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1965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66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1967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94592" name="TextBox 236"/>
          <p:cNvSpPr txBox="1">
            <a:spLocks noChangeArrowheads="1"/>
          </p:cNvSpPr>
          <p:nvPr/>
        </p:nvSpPr>
        <p:spPr bwMode="auto">
          <a:xfrm>
            <a:off x="7546975" y="5121275"/>
            <a:ext cx="13255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MPLS and </a:t>
            </a:r>
          </a:p>
          <a:p>
            <a:pPr>
              <a:lnSpc>
                <a:spcPts val="1800"/>
              </a:lnSpc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IP router</a:t>
            </a:r>
          </a:p>
        </p:txBody>
      </p:sp>
      <p:sp>
        <p:nvSpPr>
          <p:cNvPr id="194593" name="Rectangle 3"/>
          <p:cNvSpPr txBox="1">
            <a:spLocks noChangeArrowheads="1"/>
          </p:cNvSpPr>
          <p:nvPr/>
        </p:nvSpPr>
        <p:spPr bwMode="auto">
          <a:xfrm>
            <a:off x="496887" y="5078413"/>
            <a:ext cx="6389641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9400" indent="-2794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MPLS routing: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</a:rPr>
              <a:t>path to destination can be based on source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and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sz="2800" i="0" dirty="0" smtClean="0">
                <a:solidFill>
                  <a:srgbClr val="000000"/>
                </a:solidFill>
                <a:latin typeface="Gill Sans MT" charset="0"/>
              </a:rPr>
              <a:t>destination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</a:rPr>
              <a:t>address</a:t>
            </a:r>
          </a:p>
          <a:p>
            <a:pPr marL="681038" lvl="1" indent="-2238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fast reroute: </a:t>
            </a:r>
            <a:r>
              <a:rPr lang="en-US" i="0" dirty="0">
                <a:solidFill>
                  <a:srgbClr val="000000"/>
                </a:solidFill>
                <a:latin typeface="Gill Sans MT" charset="0"/>
              </a:rPr>
              <a:t>precompute backup routes in case of link failure</a:t>
            </a:r>
          </a:p>
        </p:txBody>
      </p:sp>
      <p:sp>
        <p:nvSpPr>
          <p:cNvPr id="194594" name="Oval 3"/>
          <p:cNvSpPr>
            <a:spLocks noChangeArrowheads="1"/>
          </p:cNvSpPr>
          <p:nvPr/>
        </p:nvSpPr>
        <p:spPr bwMode="auto">
          <a:xfrm rot="2263392">
            <a:off x="3568700" y="2000250"/>
            <a:ext cx="161925" cy="114458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1956" name="Straight Connector 5"/>
          <p:cNvCxnSpPr>
            <a:cxnSpLocks noChangeShapeType="1"/>
            <a:stCxn id="194594" idx="0"/>
          </p:cNvCxnSpPr>
          <p:nvPr/>
        </p:nvCxnSpPr>
        <p:spPr bwMode="auto">
          <a:xfrm flipV="1">
            <a:off x="4000500" y="1749425"/>
            <a:ext cx="203200" cy="369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4596" name="TextBox 6"/>
          <p:cNvSpPr txBox="1">
            <a:spLocks noChangeArrowheads="1"/>
          </p:cNvSpPr>
          <p:nvPr/>
        </p:nvSpPr>
        <p:spPr bwMode="auto">
          <a:xfrm>
            <a:off x="4135438" y="1331913"/>
            <a:ext cx="474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entry router (R4)  can use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different</a:t>
            </a: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 MPLS routes to A based, e.g., on source address</a:t>
            </a:r>
          </a:p>
        </p:txBody>
      </p:sp>
      <p:sp>
        <p:nvSpPr>
          <p:cNvPr id="1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1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3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MPLS signaling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392238"/>
            <a:ext cx="8335963" cy="135096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modify OSPF, IS-IS link-state flooding protocols to carry info used by MPLS routing,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e.g., link bandwidth, amount of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reserved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link bandwidth</a:t>
            </a:r>
          </a:p>
        </p:txBody>
      </p:sp>
      <p:grpSp>
        <p:nvGrpSpPr>
          <p:cNvPr id="196613" name="Group 6"/>
          <p:cNvGrpSpPr>
            <a:grpSpLocks/>
          </p:cNvGrpSpPr>
          <p:nvPr/>
        </p:nvGrpSpPr>
        <p:grpSpPr bwMode="auto">
          <a:xfrm>
            <a:off x="6015038" y="5581650"/>
            <a:ext cx="766762" cy="433388"/>
            <a:chOff x="3600" y="219"/>
            <a:chExt cx="360" cy="175"/>
          </a:xfrm>
        </p:grpSpPr>
        <p:sp>
          <p:nvSpPr>
            <p:cNvPr id="83046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3047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48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49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3050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714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56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57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58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715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53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54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55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6614" name="Group 20"/>
          <p:cNvGrpSpPr>
            <a:grpSpLocks/>
          </p:cNvGrpSpPr>
          <p:nvPr/>
        </p:nvGrpSpPr>
        <p:grpSpPr bwMode="auto">
          <a:xfrm>
            <a:off x="4189413" y="5576888"/>
            <a:ext cx="766762" cy="433387"/>
            <a:chOff x="3600" y="219"/>
            <a:chExt cx="360" cy="175"/>
          </a:xfrm>
        </p:grpSpPr>
        <p:sp>
          <p:nvSpPr>
            <p:cNvPr id="83033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3034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35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36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3037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701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43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44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45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702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40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41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42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6615" name="Group 34"/>
          <p:cNvGrpSpPr>
            <a:grpSpLocks/>
          </p:cNvGrpSpPr>
          <p:nvPr/>
        </p:nvGrpSpPr>
        <p:grpSpPr bwMode="auto">
          <a:xfrm>
            <a:off x="4543425" y="4559300"/>
            <a:ext cx="766763" cy="433388"/>
            <a:chOff x="3600" y="219"/>
            <a:chExt cx="360" cy="175"/>
          </a:xfrm>
        </p:grpSpPr>
        <p:sp>
          <p:nvSpPr>
            <p:cNvPr id="83020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3021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22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23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3024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688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30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31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32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689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27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28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29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6616" name="Group 48"/>
          <p:cNvGrpSpPr>
            <a:grpSpLocks/>
          </p:cNvGrpSpPr>
          <p:nvPr/>
        </p:nvGrpSpPr>
        <p:grpSpPr bwMode="auto">
          <a:xfrm>
            <a:off x="3116263" y="4554538"/>
            <a:ext cx="766762" cy="433387"/>
            <a:chOff x="3600" y="219"/>
            <a:chExt cx="360" cy="175"/>
          </a:xfrm>
        </p:grpSpPr>
        <p:sp>
          <p:nvSpPr>
            <p:cNvPr id="83007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3008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09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3010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3011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675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3017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18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19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676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3014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15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16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6617" name="Group 62"/>
          <p:cNvGrpSpPr>
            <a:grpSpLocks/>
          </p:cNvGrpSpPr>
          <p:nvPr/>
        </p:nvGrpSpPr>
        <p:grpSpPr bwMode="auto">
          <a:xfrm>
            <a:off x="1597025" y="3848100"/>
            <a:ext cx="766763" cy="433388"/>
            <a:chOff x="589" y="1281"/>
            <a:chExt cx="483" cy="273"/>
          </a:xfrm>
        </p:grpSpPr>
        <p:sp>
          <p:nvSpPr>
            <p:cNvPr id="82994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995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96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97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998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662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3004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05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06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663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3001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02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3003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2955" name="Line 76"/>
          <p:cNvSpPr>
            <a:spLocks noChangeShapeType="1"/>
          </p:cNvSpPr>
          <p:nvPr/>
        </p:nvSpPr>
        <p:spPr bwMode="auto">
          <a:xfrm>
            <a:off x="2366963" y="4090988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6" name="Line 77"/>
          <p:cNvSpPr>
            <a:spLocks noChangeShapeType="1"/>
          </p:cNvSpPr>
          <p:nvPr/>
        </p:nvSpPr>
        <p:spPr bwMode="auto">
          <a:xfrm flipV="1">
            <a:off x="2414588" y="4795838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7" name="Line 78"/>
          <p:cNvSpPr>
            <a:spLocks noChangeShapeType="1"/>
          </p:cNvSpPr>
          <p:nvPr/>
        </p:nvSpPr>
        <p:spPr bwMode="auto">
          <a:xfrm flipV="1">
            <a:off x="3881438" y="4795838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8" name="Line 79"/>
          <p:cNvSpPr>
            <a:spLocks noChangeShapeType="1"/>
          </p:cNvSpPr>
          <p:nvPr/>
        </p:nvSpPr>
        <p:spPr bwMode="auto">
          <a:xfrm>
            <a:off x="3729038" y="4957763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9" name="Line 80"/>
          <p:cNvSpPr>
            <a:spLocks noChangeShapeType="1"/>
          </p:cNvSpPr>
          <p:nvPr/>
        </p:nvSpPr>
        <p:spPr bwMode="auto">
          <a:xfrm>
            <a:off x="4986338" y="5834063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60" name="Line 81"/>
          <p:cNvSpPr>
            <a:spLocks noChangeShapeType="1"/>
          </p:cNvSpPr>
          <p:nvPr/>
        </p:nvSpPr>
        <p:spPr bwMode="auto">
          <a:xfrm>
            <a:off x="5272088" y="4910138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61" name="Line 82"/>
          <p:cNvSpPr>
            <a:spLocks noChangeShapeType="1"/>
          </p:cNvSpPr>
          <p:nvPr/>
        </p:nvSpPr>
        <p:spPr bwMode="auto">
          <a:xfrm>
            <a:off x="6786563" y="5815013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62" name="Text Box 85"/>
          <p:cNvSpPr txBox="1">
            <a:spLocks noChangeArrowheads="1"/>
          </p:cNvSpPr>
          <p:nvPr/>
        </p:nvSpPr>
        <p:spPr bwMode="auto">
          <a:xfrm>
            <a:off x="6294438" y="46132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D</a:t>
            </a:r>
          </a:p>
        </p:txBody>
      </p:sp>
      <p:sp>
        <p:nvSpPr>
          <p:cNvPr id="82963" name="Text Box 87"/>
          <p:cNvSpPr txBox="1">
            <a:spLocks noChangeArrowheads="1"/>
          </p:cNvSpPr>
          <p:nvPr/>
        </p:nvSpPr>
        <p:spPr bwMode="auto">
          <a:xfrm>
            <a:off x="3094038" y="49291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R4</a:t>
            </a:r>
          </a:p>
        </p:txBody>
      </p:sp>
      <p:grpSp>
        <p:nvGrpSpPr>
          <p:cNvPr id="196627" name="Group 88"/>
          <p:cNvGrpSpPr>
            <a:grpSpLocks/>
          </p:cNvGrpSpPr>
          <p:nvPr/>
        </p:nvGrpSpPr>
        <p:grpSpPr bwMode="auto">
          <a:xfrm>
            <a:off x="1643063" y="4794250"/>
            <a:ext cx="766762" cy="433388"/>
            <a:chOff x="589" y="1281"/>
            <a:chExt cx="483" cy="273"/>
          </a:xfrm>
        </p:grpSpPr>
        <p:sp>
          <p:nvSpPr>
            <p:cNvPr id="82981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2982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83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84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2985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6649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2991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992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993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6650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2988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989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990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2965" name="Text Box 102"/>
          <p:cNvSpPr txBox="1">
            <a:spLocks noChangeArrowheads="1"/>
          </p:cNvSpPr>
          <p:nvPr/>
        </p:nvSpPr>
        <p:spPr bwMode="auto">
          <a:xfrm>
            <a:off x="1835150" y="5227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R5</a:t>
            </a:r>
          </a:p>
        </p:txBody>
      </p:sp>
      <p:sp>
        <p:nvSpPr>
          <p:cNvPr id="82966" name="Line 106"/>
          <p:cNvSpPr>
            <a:spLocks noChangeShapeType="1"/>
          </p:cNvSpPr>
          <p:nvPr/>
        </p:nvSpPr>
        <p:spPr bwMode="auto">
          <a:xfrm>
            <a:off x="5314950" y="4786313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67" name="Text Box 108"/>
          <p:cNvSpPr txBox="1">
            <a:spLocks noChangeArrowheads="1"/>
          </p:cNvSpPr>
          <p:nvPr/>
        </p:nvSpPr>
        <p:spPr bwMode="auto">
          <a:xfrm>
            <a:off x="7448550" y="56324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A</a:t>
            </a:r>
          </a:p>
        </p:txBody>
      </p:sp>
      <p:sp>
        <p:nvSpPr>
          <p:cNvPr id="82968" name="Text Box 109"/>
          <p:cNvSpPr txBox="1">
            <a:spLocks noChangeArrowheads="1"/>
          </p:cNvSpPr>
          <p:nvPr/>
        </p:nvSpPr>
        <p:spPr bwMode="auto">
          <a:xfrm>
            <a:off x="1798638" y="42783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R6</a:t>
            </a:r>
          </a:p>
        </p:txBody>
      </p:sp>
      <p:sp>
        <p:nvSpPr>
          <p:cNvPr id="115" name="Rectangle 3"/>
          <p:cNvSpPr txBox="1">
            <a:spLocks noChangeArrowheads="1"/>
          </p:cNvSpPr>
          <p:nvPr/>
        </p:nvSpPr>
        <p:spPr bwMode="auto">
          <a:xfrm>
            <a:off x="536575" y="2578100"/>
            <a:ext cx="8335963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9400" indent="-2794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entry MPLS router uses RSVP-TE signaling protocol to set up MPLS forwarding at downstream routers</a:t>
            </a:r>
          </a:p>
        </p:txBody>
      </p:sp>
      <p:grpSp>
        <p:nvGrpSpPr>
          <p:cNvPr id="93191" name="Group 93190"/>
          <p:cNvGrpSpPr>
            <a:grpSpLocks/>
          </p:cNvGrpSpPr>
          <p:nvPr/>
        </p:nvGrpSpPr>
        <p:grpSpPr bwMode="auto">
          <a:xfrm>
            <a:off x="2882900" y="4541838"/>
            <a:ext cx="3109913" cy="1601787"/>
            <a:chOff x="2882348" y="4542181"/>
            <a:chExt cx="3109821" cy="1601125"/>
          </a:xfrm>
        </p:grpSpPr>
        <p:sp>
          <p:nvSpPr>
            <p:cNvPr id="196640" name="Right Arrow 93183"/>
            <p:cNvSpPr>
              <a:spLocks noChangeArrowheads="1"/>
            </p:cNvSpPr>
            <p:nvPr/>
          </p:nvSpPr>
          <p:spPr bwMode="auto">
            <a:xfrm rot="10800000">
              <a:off x="3876263" y="4542181"/>
              <a:ext cx="606286" cy="159027"/>
            </a:xfrm>
            <a:prstGeom prst="rightArrow">
              <a:avLst>
                <a:gd name="adj1" fmla="val 50000"/>
                <a:gd name="adj2" fmla="val 50003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41" name="Right Arrow 112"/>
            <p:cNvSpPr>
              <a:spLocks noChangeArrowheads="1"/>
            </p:cNvSpPr>
            <p:nvPr/>
          </p:nvSpPr>
          <p:spPr bwMode="auto">
            <a:xfrm rot="13936672" flipV="1">
              <a:off x="3501914" y="5294505"/>
              <a:ext cx="790370" cy="144998"/>
            </a:xfrm>
            <a:prstGeom prst="rightArrow">
              <a:avLst>
                <a:gd name="adj1" fmla="val 50000"/>
                <a:gd name="adj2" fmla="val 49992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42" name="Right Arrow 113"/>
            <p:cNvSpPr>
              <a:spLocks noChangeArrowheads="1"/>
            </p:cNvSpPr>
            <p:nvPr/>
          </p:nvSpPr>
          <p:spPr bwMode="auto">
            <a:xfrm rot="11901416" flipV="1">
              <a:off x="3896874" y="5246831"/>
              <a:ext cx="2095295" cy="178650"/>
            </a:xfrm>
            <a:prstGeom prst="rightArrow">
              <a:avLst>
                <a:gd name="adj1" fmla="val 50000"/>
                <a:gd name="adj2" fmla="val 50009"/>
              </a:avLst>
            </a:prstGeom>
            <a:gradFill rotWithShape="1">
              <a:gsLst>
                <a:gs pos="0">
                  <a:srgbClr val="8CADEA"/>
                </a:gs>
                <a:gs pos="50000">
                  <a:srgbClr val="BACCF0"/>
                </a:gs>
                <a:gs pos="100000">
                  <a:srgbClr val="DEE6F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43" name="TextBox 93184"/>
            <p:cNvSpPr txBox="1">
              <a:spLocks noChangeArrowheads="1"/>
            </p:cNvSpPr>
            <p:nvPr/>
          </p:nvSpPr>
          <p:spPr bwMode="auto">
            <a:xfrm>
              <a:off x="2882348" y="5396948"/>
              <a:ext cx="1159292" cy="746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en-US" sz="1800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modified </a:t>
              </a:r>
            </a:p>
            <a:p>
              <a:pPr>
                <a:lnSpc>
                  <a:spcPts val="1700"/>
                </a:lnSpc>
              </a:pPr>
              <a:r>
                <a:rPr lang="en-US" sz="1800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link state </a:t>
              </a:r>
            </a:p>
            <a:p>
              <a:pPr>
                <a:lnSpc>
                  <a:spcPts val="1700"/>
                </a:lnSpc>
              </a:pPr>
              <a:r>
                <a:rPr lang="en-US" sz="1800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flooding</a:t>
              </a:r>
            </a:p>
          </p:txBody>
        </p:sp>
      </p:grpSp>
      <p:grpSp>
        <p:nvGrpSpPr>
          <p:cNvPr id="93192" name="Group 93191"/>
          <p:cNvGrpSpPr>
            <a:grpSpLocks/>
          </p:cNvGrpSpPr>
          <p:nvPr/>
        </p:nvGrpSpPr>
        <p:grpSpPr bwMode="auto">
          <a:xfrm>
            <a:off x="3887788" y="4187825"/>
            <a:ext cx="2166937" cy="1597025"/>
            <a:chOff x="6879226" y="3054627"/>
            <a:chExt cx="2167569" cy="1597693"/>
          </a:xfrm>
        </p:grpSpPr>
        <p:sp>
          <p:nvSpPr>
            <p:cNvPr id="196636" name="Right Arrow 119"/>
            <p:cNvSpPr>
              <a:spLocks noChangeArrowheads="1"/>
            </p:cNvSpPr>
            <p:nvPr/>
          </p:nvSpPr>
          <p:spPr bwMode="auto">
            <a:xfrm>
              <a:off x="6930889" y="3432312"/>
              <a:ext cx="606286" cy="159027"/>
            </a:xfrm>
            <a:prstGeom prst="rightArrow">
              <a:avLst>
                <a:gd name="adj1" fmla="val 50000"/>
                <a:gd name="adj2" fmla="val 50003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37" name="Right Arrow 120"/>
            <p:cNvSpPr>
              <a:spLocks noChangeArrowheads="1"/>
            </p:cNvSpPr>
            <p:nvPr/>
          </p:nvSpPr>
          <p:spPr bwMode="auto">
            <a:xfrm rot="3111092" flipV="1">
              <a:off x="6556540" y="4184636"/>
              <a:ext cx="790370" cy="144998"/>
            </a:xfrm>
            <a:prstGeom prst="rightArrow">
              <a:avLst>
                <a:gd name="adj1" fmla="val 50000"/>
                <a:gd name="adj2" fmla="val 49992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38" name="Right Arrow 121"/>
            <p:cNvSpPr>
              <a:spLocks noChangeArrowheads="1"/>
            </p:cNvSpPr>
            <p:nvPr/>
          </p:nvSpPr>
          <p:spPr bwMode="auto">
            <a:xfrm rot="1136798" flipV="1">
              <a:off x="6951500" y="4136962"/>
              <a:ext cx="2095295" cy="178650"/>
            </a:xfrm>
            <a:prstGeom prst="rightArrow">
              <a:avLst>
                <a:gd name="adj1" fmla="val 50000"/>
                <a:gd name="adj2" fmla="val 50009"/>
              </a:avLst>
            </a:prstGeom>
            <a:gradFill rotWithShape="1">
              <a:gsLst>
                <a:gs pos="0">
                  <a:srgbClr val="EA8C8C"/>
                </a:gs>
                <a:gs pos="50000">
                  <a:srgbClr val="F0BABA"/>
                </a:gs>
                <a:gs pos="100000">
                  <a:srgbClr val="F7DED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6639" name="TextBox 122"/>
            <p:cNvSpPr txBox="1">
              <a:spLocks noChangeArrowheads="1"/>
            </p:cNvSpPr>
            <p:nvPr/>
          </p:nvSpPr>
          <p:spPr bwMode="auto">
            <a:xfrm>
              <a:off x="7616687" y="3054627"/>
              <a:ext cx="1184940" cy="31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ts val="1700"/>
                </a:lnSpc>
              </a:pPr>
              <a:r>
                <a:rPr lang="en-US" sz="1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RSVP-TE</a:t>
              </a:r>
            </a:p>
          </p:txBody>
        </p:sp>
      </p:grpSp>
      <p:pic>
        <p:nvPicPr>
          <p:cNvPr id="196635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302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7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Freeform 2"/>
          <p:cNvSpPr>
            <a:spLocks/>
          </p:cNvSpPr>
          <p:nvPr/>
        </p:nvSpPr>
        <p:spPr bwMode="auto">
          <a:xfrm>
            <a:off x="1754188" y="5278438"/>
            <a:ext cx="2462212" cy="419100"/>
          </a:xfrm>
          <a:custGeom>
            <a:avLst/>
            <a:gdLst>
              <a:gd name="T0" fmla="*/ 2147483647 w 1551"/>
              <a:gd name="T1" fmla="*/ 2147483647 h 264"/>
              <a:gd name="T2" fmla="*/ 0 w 1551"/>
              <a:gd name="T3" fmla="*/ 2147483647 h 264"/>
              <a:gd name="T4" fmla="*/ 2147483647 w 1551"/>
              <a:gd name="T5" fmla="*/ 2147483647 h 264"/>
              <a:gd name="T6" fmla="*/ 2147483647 w 1551"/>
              <a:gd name="T7" fmla="*/ 0 h 264"/>
              <a:gd name="T8" fmla="*/ 2147483647 w 1551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51" h="264">
                <a:moveTo>
                  <a:pt x="1263" y="8"/>
                </a:moveTo>
                <a:lnTo>
                  <a:pt x="0" y="264"/>
                </a:lnTo>
                <a:lnTo>
                  <a:pt x="1536" y="264"/>
                </a:lnTo>
                <a:lnTo>
                  <a:pt x="1551" y="0"/>
                </a:lnTo>
                <a:lnTo>
                  <a:pt x="1263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8660" name="Freeform 3"/>
          <p:cNvSpPr>
            <a:spLocks/>
          </p:cNvSpPr>
          <p:nvPr/>
        </p:nvSpPr>
        <p:spPr bwMode="auto">
          <a:xfrm>
            <a:off x="4492625" y="5326063"/>
            <a:ext cx="2447925" cy="577850"/>
          </a:xfrm>
          <a:custGeom>
            <a:avLst/>
            <a:gdLst>
              <a:gd name="T0" fmla="*/ 2147483647 w 1542"/>
              <a:gd name="T1" fmla="*/ 2147483647 h 364"/>
              <a:gd name="T2" fmla="*/ 0 w 1542"/>
              <a:gd name="T3" fmla="*/ 2147483647 h 364"/>
              <a:gd name="T4" fmla="*/ 2147483647 w 1542"/>
              <a:gd name="T5" fmla="*/ 2147483647 h 364"/>
              <a:gd name="T6" fmla="*/ 2147483647 w 1542"/>
              <a:gd name="T7" fmla="*/ 0 h 364"/>
              <a:gd name="T8" fmla="*/ 2147483647 w 1542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2" h="364">
                <a:moveTo>
                  <a:pt x="839" y="8"/>
                </a:moveTo>
                <a:lnTo>
                  <a:pt x="0" y="364"/>
                </a:lnTo>
                <a:lnTo>
                  <a:pt x="1542" y="364"/>
                </a:lnTo>
                <a:lnTo>
                  <a:pt x="1127" y="0"/>
                </a:lnTo>
                <a:lnTo>
                  <a:pt x="839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8661" name="Freeform 4"/>
          <p:cNvSpPr>
            <a:spLocks/>
          </p:cNvSpPr>
          <p:nvPr/>
        </p:nvSpPr>
        <p:spPr bwMode="auto">
          <a:xfrm>
            <a:off x="1884363" y="3106738"/>
            <a:ext cx="2433637" cy="798512"/>
          </a:xfrm>
          <a:custGeom>
            <a:avLst/>
            <a:gdLst>
              <a:gd name="T0" fmla="*/ 2147483647 w 1533"/>
              <a:gd name="T1" fmla="*/ 2147483647 h 503"/>
              <a:gd name="T2" fmla="*/ 2147483647 w 1533"/>
              <a:gd name="T3" fmla="*/ 0 h 503"/>
              <a:gd name="T4" fmla="*/ 0 w 1533"/>
              <a:gd name="T5" fmla="*/ 0 h 503"/>
              <a:gd name="T6" fmla="*/ 2147483647 w 1533"/>
              <a:gd name="T7" fmla="*/ 2147483647 h 503"/>
              <a:gd name="T8" fmla="*/ 2147483647 w 1533"/>
              <a:gd name="T9" fmla="*/ 2147483647 h 5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33" h="503">
                <a:moveTo>
                  <a:pt x="808" y="503"/>
                </a:moveTo>
                <a:lnTo>
                  <a:pt x="1533" y="0"/>
                </a:lnTo>
                <a:lnTo>
                  <a:pt x="0" y="0"/>
                </a:lnTo>
                <a:lnTo>
                  <a:pt x="685" y="481"/>
                </a:lnTo>
                <a:lnTo>
                  <a:pt x="808" y="5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8662" name="Freeform 5"/>
          <p:cNvSpPr>
            <a:spLocks/>
          </p:cNvSpPr>
          <p:nvPr/>
        </p:nvSpPr>
        <p:spPr bwMode="auto">
          <a:xfrm>
            <a:off x="4552950" y="3416300"/>
            <a:ext cx="2589213" cy="511175"/>
          </a:xfrm>
          <a:custGeom>
            <a:avLst/>
            <a:gdLst>
              <a:gd name="T0" fmla="*/ 2147483647 w 1631"/>
              <a:gd name="T1" fmla="*/ 2147483647 h 322"/>
              <a:gd name="T2" fmla="*/ 2147483647 w 1631"/>
              <a:gd name="T3" fmla="*/ 0 h 322"/>
              <a:gd name="T4" fmla="*/ 2147483647 w 1631"/>
              <a:gd name="T5" fmla="*/ 0 h 322"/>
              <a:gd name="T6" fmla="*/ 0 w 1631"/>
              <a:gd name="T7" fmla="*/ 2147483647 h 322"/>
              <a:gd name="T8" fmla="*/ 2147483647 w 1631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1" h="322">
                <a:moveTo>
                  <a:pt x="123" y="322"/>
                </a:moveTo>
                <a:lnTo>
                  <a:pt x="1631" y="0"/>
                </a:lnTo>
                <a:lnTo>
                  <a:pt x="89" y="0"/>
                </a:lnTo>
                <a:lnTo>
                  <a:pt x="0" y="300"/>
                </a:lnTo>
                <a:lnTo>
                  <a:pt x="123" y="32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98663" name="Group 6"/>
          <p:cNvGrpSpPr>
            <a:grpSpLocks/>
          </p:cNvGrpSpPr>
          <p:nvPr/>
        </p:nvGrpSpPr>
        <p:grpSpPr bwMode="auto">
          <a:xfrm>
            <a:off x="5583238" y="4924425"/>
            <a:ext cx="766762" cy="433388"/>
            <a:chOff x="3600" y="219"/>
            <a:chExt cx="360" cy="175"/>
          </a:xfrm>
        </p:grpSpPr>
        <p:sp>
          <p:nvSpPr>
            <p:cNvPr id="84105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106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107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108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109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97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115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16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17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98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112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13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14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8664" name="Group 20"/>
          <p:cNvGrpSpPr>
            <a:grpSpLocks/>
          </p:cNvGrpSpPr>
          <p:nvPr/>
        </p:nvGrpSpPr>
        <p:grpSpPr bwMode="auto">
          <a:xfrm>
            <a:off x="3757613" y="4919663"/>
            <a:ext cx="766762" cy="433387"/>
            <a:chOff x="3600" y="219"/>
            <a:chExt cx="360" cy="175"/>
          </a:xfrm>
        </p:grpSpPr>
        <p:sp>
          <p:nvSpPr>
            <p:cNvPr id="84092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93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94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95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096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84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102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03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04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85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99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00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101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8665" name="Group 34"/>
          <p:cNvGrpSpPr>
            <a:grpSpLocks/>
          </p:cNvGrpSpPr>
          <p:nvPr/>
        </p:nvGrpSpPr>
        <p:grpSpPr bwMode="auto">
          <a:xfrm>
            <a:off x="4111625" y="3902075"/>
            <a:ext cx="766763" cy="433388"/>
            <a:chOff x="3600" y="219"/>
            <a:chExt cx="360" cy="175"/>
          </a:xfrm>
        </p:grpSpPr>
        <p:sp>
          <p:nvSpPr>
            <p:cNvPr id="84079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80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81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82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083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71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089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90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91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72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86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87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88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8666" name="Group 48"/>
          <p:cNvGrpSpPr>
            <a:grpSpLocks/>
          </p:cNvGrpSpPr>
          <p:nvPr/>
        </p:nvGrpSpPr>
        <p:grpSpPr bwMode="auto">
          <a:xfrm>
            <a:off x="2684463" y="3897313"/>
            <a:ext cx="766762" cy="433387"/>
            <a:chOff x="3600" y="219"/>
            <a:chExt cx="360" cy="175"/>
          </a:xfrm>
        </p:grpSpPr>
        <p:sp>
          <p:nvSpPr>
            <p:cNvPr id="84066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67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68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69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070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58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4076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77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78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59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4073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74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75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98667" name="Group 62"/>
          <p:cNvGrpSpPr>
            <a:grpSpLocks/>
          </p:cNvGrpSpPr>
          <p:nvPr/>
        </p:nvGrpSpPr>
        <p:grpSpPr bwMode="auto">
          <a:xfrm>
            <a:off x="1165225" y="3190875"/>
            <a:ext cx="766763" cy="433388"/>
            <a:chOff x="589" y="1281"/>
            <a:chExt cx="483" cy="273"/>
          </a:xfrm>
        </p:grpSpPr>
        <p:sp>
          <p:nvSpPr>
            <p:cNvPr id="84053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54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55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56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057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4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4063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64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65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4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4060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61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62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3981" name="Line 76"/>
          <p:cNvSpPr>
            <a:spLocks noChangeShapeType="1"/>
          </p:cNvSpPr>
          <p:nvPr/>
        </p:nvSpPr>
        <p:spPr bwMode="auto">
          <a:xfrm>
            <a:off x="1935163" y="3433763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2" name="Line 77"/>
          <p:cNvSpPr>
            <a:spLocks noChangeShapeType="1"/>
          </p:cNvSpPr>
          <p:nvPr/>
        </p:nvSpPr>
        <p:spPr bwMode="auto">
          <a:xfrm flipV="1">
            <a:off x="1982788" y="4138613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3" name="Line 78"/>
          <p:cNvSpPr>
            <a:spLocks noChangeShapeType="1"/>
          </p:cNvSpPr>
          <p:nvPr/>
        </p:nvSpPr>
        <p:spPr bwMode="auto">
          <a:xfrm flipV="1">
            <a:off x="3449638" y="41386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4" name="Line 79"/>
          <p:cNvSpPr>
            <a:spLocks noChangeShapeType="1"/>
          </p:cNvSpPr>
          <p:nvPr/>
        </p:nvSpPr>
        <p:spPr bwMode="auto">
          <a:xfrm>
            <a:off x="3297238" y="4300538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5" name="Line 80"/>
          <p:cNvSpPr>
            <a:spLocks noChangeShapeType="1"/>
          </p:cNvSpPr>
          <p:nvPr/>
        </p:nvSpPr>
        <p:spPr bwMode="auto">
          <a:xfrm>
            <a:off x="4554538" y="5176838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6" name="Line 81"/>
          <p:cNvSpPr>
            <a:spLocks noChangeShapeType="1"/>
          </p:cNvSpPr>
          <p:nvPr/>
        </p:nvSpPr>
        <p:spPr bwMode="auto">
          <a:xfrm>
            <a:off x="4840288" y="4252913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7" name="Line 82"/>
          <p:cNvSpPr>
            <a:spLocks noChangeShapeType="1"/>
          </p:cNvSpPr>
          <p:nvPr/>
        </p:nvSpPr>
        <p:spPr bwMode="auto">
          <a:xfrm>
            <a:off x="6354763" y="5157788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88" name="Text Box 83"/>
          <p:cNvSpPr txBox="1">
            <a:spLocks noChangeArrowheads="1"/>
          </p:cNvSpPr>
          <p:nvPr/>
        </p:nvSpPr>
        <p:spPr bwMode="auto">
          <a:xfrm>
            <a:off x="5803900" y="5357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R1</a:t>
            </a:r>
          </a:p>
        </p:txBody>
      </p:sp>
      <p:sp>
        <p:nvSpPr>
          <p:cNvPr id="83989" name="Text Box 84"/>
          <p:cNvSpPr txBox="1">
            <a:spLocks noChangeArrowheads="1"/>
          </p:cNvSpPr>
          <p:nvPr/>
        </p:nvSpPr>
        <p:spPr bwMode="auto">
          <a:xfrm>
            <a:off x="3940175" y="5335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R2</a:t>
            </a:r>
          </a:p>
        </p:txBody>
      </p:sp>
      <p:sp>
        <p:nvSpPr>
          <p:cNvPr id="83990" name="Text Box 85"/>
          <p:cNvSpPr txBox="1">
            <a:spLocks noChangeArrowheads="1"/>
          </p:cNvSpPr>
          <p:nvPr/>
        </p:nvSpPr>
        <p:spPr bwMode="auto">
          <a:xfrm>
            <a:off x="5862638" y="39560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D</a:t>
            </a:r>
          </a:p>
        </p:txBody>
      </p:sp>
      <p:sp>
        <p:nvSpPr>
          <p:cNvPr id="83991" name="Text Box 86"/>
          <p:cNvSpPr txBox="1">
            <a:spLocks noChangeArrowheads="1"/>
          </p:cNvSpPr>
          <p:nvPr/>
        </p:nvSpPr>
        <p:spPr bwMode="auto">
          <a:xfrm>
            <a:off x="4325938" y="4333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R3</a:t>
            </a:r>
          </a:p>
        </p:txBody>
      </p:sp>
      <p:sp>
        <p:nvSpPr>
          <p:cNvPr id="83992" name="Text Box 87"/>
          <p:cNvSpPr txBox="1">
            <a:spLocks noChangeArrowheads="1"/>
          </p:cNvSpPr>
          <p:nvPr/>
        </p:nvSpPr>
        <p:spPr bwMode="auto">
          <a:xfrm>
            <a:off x="2851150" y="4351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R4</a:t>
            </a:r>
          </a:p>
        </p:txBody>
      </p:sp>
      <p:grpSp>
        <p:nvGrpSpPr>
          <p:cNvPr id="198680" name="Group 88"/>
          <p:cNvGrpSpPr>
            <a:grpSpLocks/>
          </p:cNvGrpSpPr>
          <p:nvPr/>
        </p:nvGrpSpPr>
        <p:grpSpPr bwMode="auto">
          <a:xfrm>
            <a:off x="1211263" y="4137025"/>
            <a:ext cx="766762" cy="433388"/>
            <a:chOff x="589" y="1281"/>
            <a:chExt cx="483" cy="273"/>
          </a:xfrm>
        </p:grpSpPr>
        <p:sp>
          <p:nvSpPr>
            <p:cNvPr id="84040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41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42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43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i="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</p:txBody>
        </p:sp>
        <p:sp>
          <p:nvSpPr>
            <p:cNvPr id="84044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198732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84050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51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52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98733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84047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48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4049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83994" name="Text Box 102"/>
          <p:cNvSpPr txBox="1">
            <a:spLocks noChangeArrowheads="1"/>
          </p:cNvSpPr>
          <p:nvPr/>
        </p:nvSpPr>
        <p:spPr bwMode="auto">
          <a:xfrm>
            <a:off x="1403350" y="45704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R5</a:t>
            </a:r>
          </a:p>
        </p:txBody>
      </p:sp>
      <p:sp>
        <p:nvSpPr>
          <p:cNvPr id="83995" name="Text Box 103"/>
          <p:cNvSpPr txBox="1">
            <a:spLocks noChangeArrowheads="1"/>
          </p:cNvSpPr>
          <p:nvPr/>
        </p:nvSpPr>
        <p:spPr bwMode="auto">
          <a:xfrm>
            <a:off x="6283325" y="48974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sp>
        <p:nvSpPr>
          <p:cNvPr id="83996" name="Text Box 104"/>
          <p:cNvSpPr txBox="1">
            <a:spLocks noChangeArrowheads="1"/>
          </p:cNvSpPr>
          <p:nvPr/>
        </p:nvSpPr>
        <p:spPr bwMode="auto">
          <a:xfrm>
            <a:off x="4924425" y="41640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83997" name="Text Box 105"/>
          <p:cNvSpPr txBox="1">
            <a:spLocks noChangeArrowheads="1"/>
          </p:cNvSpPr>
          <p:nvPr/>
        </p:nvSpPr>
        <p:spPr bwMode="auto">
          <a:xfrm>
            <a:off x="4849813" y="38893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sp>
        <p:nvSpPr>
          <p:cNvPr id="83998" name="Line 106"/>
          <p:cNvSpPr>
            <a:spLocks noChangeShapeType="1"/>
          </p:cNvSpPr>
          <p:nvPr/>
        </p:nvSpPr>
        <p:spPr bwMode="auto">
          <a:xfrm>
            <a:off x="4883150" y="4129088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3999" name="Text Box 107"/>
          <p:cNvSpPr txBox="1">
            <a:spLocks noChangeArrowheads="1"/>
          </p:cNvSpPr>
          <p:nvPr/>
        </p:nvSpPr>
        <p:spPr bwMode="auto">
          <a:xfrm>
            <a:off x="3411538" y="387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sp>
        <p:nvSpPr>
          <p:cNvPr id="84000" name="Text Box 108"/>
          <p:cNvSpPr txBox="1">
            <a:spLocks noChangeArrowheads="1"/>
          </p:cNvSpPr>
          <p:nvPr/>
        </p:nvSpPr>
        <p:spPr bwMode="auto">
          <a:xfrm>
            <a:off x="7016750" y="49752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A</a:t>
            </a:r>
          </a:p>
        </p:txBody>
      </p:sp>
      <p:sp>
        <p:nvSpPr>
          <p:cNvPr id="84001" name="Text Box 109"/>
          <p:cNvSpPr txBox="1">
            <a:spLocks noChangeArrowheads="1"/>
          </p:cNvSpPr>
          <p:nvPr/>
        </p:nvSpPr>
        <p:spPr bwMode="auto">
          <a:xfrm>
            <a:off x="1366838" y="36210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R6</a:t>
            </a:r>
          </a:p>
        </p:txBody>
      </p:sp>
      <p:grpSp>
        <p:nvGrpSpPr>
          <p:cNvPr id="198689" name="Group 110"/>
          <p:cNvGrpSpPr>
            <a:grpSpLocks/>
          </p:cNvGrpSpPr>
          <p:nvPr/>
        </p:nvGrpSpPr>
        <p:grpSpPr bwMode="auto">
          <a:xfrm>
            <a:off x="4895850" y="5343525"/>
            <a:ext cx="2546350" cy="922338"/>
            <a:chOff x="679" y="3270"/>
            <a:chExt cx="1604" cy="581"/>
          </a:xfrm>
        </p:grpSpPr>
        <p:sp>
          <p:nvSpPr>
            <p:cNvPr id="84033" name="Rectangle 111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34" name="Text Box 112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label     label   dest    interface</a:t>
              </a:r>
            </a:p>
          </p:txBody>
        </p:sp>
        <p:sp>
          <p:nvSpPr>
            <p:cNvPr id="84035" name="Line 113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36" name="Text Box 114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 6        -      A       0</a:t>
              </a:r>
            </a:p>
          </p:txBody>
        </p:sp>
        <p:sp>
          <p:nvSpPr>
            <p:cNvPr id="84037" name="Line 115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38" name="Line 116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39" name="Line 117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98690" name="Group 118"/>
          <p:cNvGrpSpPr>
            <a:grpSpLocks/>
          </p:cNvGrpSpPr>
          <p:nvPr/>
        </p:nvGrpSpPr>
        <p:grpSpPr bwMode="auto">
          <a:xfrm>
            <a:off x="4629150" y="2212975"/>
            <a:ext cx="2546350" cy="1239838"/>
            <a:chOff x="3494" y="291"/>
            <a:chExt cx="1604" cy="781"/>
          </a:xfrm>
        </p:grpSpPr>
        <p:sp>
          <p:nvSpPr>
            <p:cNvPr id="84025" name="Rectangle 119"/>
            <p:cNvSpPr>
              <a:spLocks noChangeArrowheads="1"/>
            </p:cNvSpPr>
            <p:nvPr/>
          </p:nvSpPr>
          <p:spPr bwMode="auto">
            <a:xfrm>
              <a:off x="3525" y="317"/>
              <a:ext cx="1533" cy="7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26" name="Text Box 120"/>
            <p:cNvSpPr txBox="1">
              <a:spLocks noChangeArrowheads="1"/>
            </p:cNvSpPr>
            <p:nvPr/>
          </p:nvSpPr>
          <p:spPr bwMode="auto">
            <a:xfrm>
              <a:off x="3494" y="291"/>
              <a:ext cx="160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label     label   dest    interface</a:t>
              </a:r>
            </a:p>
          </p:txBody>
        </p:sp>
        <p:sp>
          <p:nvSpPr>
            <p:cNvPr id="84027" name="Line 121"/>
            <p:cNvSpPr>
              <a:spLocks noChangeShapeType="1"/>
            </p:cNvSpPr>
            <p:nvPr/>
          </p:nvSpPr>
          <p:spPr bwMode="auto">
            <a:xfrm>
              <a:off x="3534" y="605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28" name="Text Box 122"/>
            <p:cNvSpPr txBox="1">
              <a:spLocks noChangeArrowheads="1"/>
            </p:cNvSpPr>
            <p:nvPr/>
          </p:nvSpPr>
          <p:spPr bwMode="auto">
            <a:xfrm>
              <a:off x="3545" y="609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10      6      A       1</a:t>
              </a:r>
            </a:p>
          </p:txBody>
        </p:sp>
        <p:sp>
          <p:nvSpPr>
            <p:cNvPr id="84029" name="Line 123"/>
            <p:cNvSpPr>
              <a:spLocks noChangeShapeType="1"/>
            </p:cNvSpPr>
            <p:nvPr/>
          </p:nvSpPr>
          <p:spPr bwMode="auto">
            <a:xfrm>
              <a:off x="3857" y="324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30" name="Text Box 124"/>
            <p:cNvSpPr txBox="1">
              <a:spLocks noChangeArrowheads="1"/>
            </p:cNvSpPr>
            <p:nvPr/>
          </p:nvSpPr>
          <p:spPr bwMode="auto">
            <a:xfrm>
              <a:off x="3540" y="830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12      9      D       0</a:t>
              </a:r>
            </a:p>
          </p:txBody>
        </p:sp>
        <p:sp>
          <p:nvSpPr>
            <p:cNvPr id="84031" name="Line 125"/>
            <p:cNvSpPr>
              <a:spLocks noChangeShapeType="1"/>
            </p:cNvSpPr>
            <p:nvPr/>
          </p:nvSpPr>
          <p:spPr bwMode="auto">
            <a:xfrm>
              <a:off x="4215" y="335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32" name="Line 126"/>
            <p:cNvSpPr>
              <a:spLocks noChangeShapeType="1"/>
            </p:cNvSpPr>
            <p:nvPr/>
          </p:nvSpPr>
          <p:spPr bwMode="auto">
            <a:xfrm>
              <a:off x="4573" y="329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84004" name="Rectangle 127"/>
          <p:cNvSpPr>
            <a:spLocks noChangeArrowheads="1"/>
          </p:cNvSpPr>
          <p:nvPr/>
        </p:nvSpPr>
        <p:spPr bwMode="auto">
          <a:xfrm>
            <a:off x="1843088" y="1651000"/>
            <a:ext cx="2433637" cy="1435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4005" name="Text Box 128"/>
          <p:cNvSpPr txBox="1">
            <a:spLocks noChangeArrowheads="1"/>
          </p:cNvSpPr>
          <p:nvPr/>
        </p:nvSpPr>
        <p:spPr bwMode="auto">
          <a:xfrm>
            <a:off x="1793875" y="1609725"/>
            <a:ext cx="254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  in         out                 out</a:t>
            </a:r>
          </a:p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label     label   dest    interface</a:t>
            </a:r>
          </a:p>
        </p:txBody>
      </p:sp>
      <p:sp>
        <p:nvSpPr>
          <p:cNvPr id="84006" name="Line 129"/>
          <p:cNvSpPr>
            <a:spLocks noChangeShapeType="1"/>
          </p:cNvSpPr>
          <p:nvPr/>
        </p:nvSpPr>
        <p:spPr bwMode="auto">
          <a:xfrm>
            <a:off x="1857375" y="21082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4007" name="Text Box 130"/>
          <p:cNvSpPr txBox="1">
            <a:spLocks noChangeArrowheads="1"/>
          </p:cNvSpPr>
          <p:nvPr/>
        </p:nvSpPr>
        <p:spPr bwMode="auto">
          <a:xfrm>
            <a:off x="1874838" y="211455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        10      A       0</a:t>
            </a:r>
          </a:p>
        </p:txBody>
      </p:sp>
      <p:sp>
        <p:nvSpPr>
          <p:cNvPr id="84008" name="Line 131"/>
          <p:cNvSpPr>
            <a:spLocks noChangeShapeType="1"/>
          </p:cNvSpPr>
          <p:nvPr/>
        </p:nvSpPr>
        <p:spPr bwMode="auto">
          <a:xfrm>
            <a:off x="2370138" y="1662113"/>
            <a:ext cx="1587" cy="141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4009" name="Text Box 132"/>
          <p:cNvSpPr txBox="1">
            <a:spLocks noChangeArrowheads="1"/>
          </p:cNvSpPr>
          <p:nvPr/>
        </p:nvSpPr>
        <p:spPr bwMode="auto">
          <a:xfrm>
            <a:off x="1865313" y="2455863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        12      D       0</a:t>
            </a:r>
          </a:p>
        </p:txBody>
      </p:sp>
      <p:sp>
        <p:nvSpPr>
          <p:cNvPr id="84010" name="Line 133"/>
          <p:cNvSpPr>
            <a:spLocks noChangeShapeType="1"/>
          </p:cNvSpPr>
          <p:nvPr/>
        </p:nvSpPr>
        <p:spPr bwMode="auto">
          <a:xfrm>
            <a:off x="2938463" y="1658938"/>
            <a:ext cx="158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4011" name="Line 134"/>
          <p:cNvSpPr>
            <a:spLocks noChangeShapeType="1"/>
          </p:cNvSpPr>
          <p:nvPr/>
        </p:nvSpPr>
        <p:spPr bwMode="auto">
          <a:xfrm>
            <a:off x="3506788" y="1670050"/>
            <a:ext cx="1587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4012" name="Text Box 135"/>
          <p:cNvSpPr txBox="1">
            <a:spLocks noChangeArrowheads="1"/>
          </p:cNvSpPr>
          <p:nvPr/>
        </p:nvSpPr>
        <p:spPr bwMode="auto">
          <a:xfrm>
            <a:off x="3335338" y="4198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</a:p>
        </p:txBody>
      </p:sp>
      <p:grpSp>
        <p:nvGrpSpPr>
          <p:cNvPr id="198700" name="Group 137"/>
          <p:cNvGrpSpPr>
            <a:grpSpLocks/>
          </p:cNvGrpSpPr>
          <p:nvPr/>
        </p:nvGrpSpPr>
        <p:grpSpPr bwMode="auto">
          <a:xfrm>
            <a:off x="1716088" y="5661025"/>
            <a:ext cx="2546350" cy="922338"/>
            <a:chOff x="679" y="3270"/>
            <a:chExt cx="1604" cy="581"/>
          </a:xfrm>
        </p:grpSpPr>
        <p:sp>
          <p:nvSpPr>
            <p:cNvPr id="84018" name="Rectangle 138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4019" name="Text Box 139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  in         out                 out</a:t>
              </a:r>
            </a:p>
            <a:p>
              <a:pPr eaLnBrk="1" hangingPunct="1">
                <a:defRPr/>
              </a:pPr>
              <a:r>
                <a:rPr lang="en-US" sz="1400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label     label   dest    interface</a:t>
              </a:r>
            </a:p>
          </p:txBody>
        </p:sp>
        <p:sp>
          <p:nvSpPr>
            <p:cNvPr id="84020" name="Line 140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21" name="Text Box 141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 8        6      A       0</a:t>
              </a:r>
            </a:p>
          </p:txBody>
        </p:sp>
        <p:sp>
          <p:nvSpPr>
            <p:cNvPr id="84022" name="Line 142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23" name="Line 143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4024" name="Line 144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84014" name="Text Box 145"/>
          <p:cNvSpPr txBox="1">
            <a:spLocks noChangeArrowheads="1"/>
          </p:cNvSpPr>
          <p:nvPr/>
        </p:nvSpPr>
        <p:spPr bwMode="auto">
          <a:xfrm>
            <a:off x="4487863" y="49149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sp>
        <p:nvSpPr>
          <p:cNvPr id="84015" name="Text Box 146"/>
          <p:cNvSpPr txBox="1">
            <a:spLocks noChangeArrowheads="1"/>
          </p:cNvSpPr>
          <p:nvPr/>
        </p:nvSpPr>
        <p:spPr bwMode="auto">
          <a:xfrm>
            <a:off x="1847850" y="2757488"/>
            <a:ext cx="238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+mn-cs"/>
              </a:rPr>
              <a:t>          8      A       1</a:t>
            </a:r>
          </a:p>
        </p:txBody>
      </p:sp>
      <p:sp>
        <p:nvSpPr>
          <p:cNvPr id="84016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MPLS forwarding tables</a:t>
            </a:r>
          </a:p>
        </p:txBody>
      </p:sp>
      <p:pic>
        <p:nvPicPr>
          <p:cNvPr id="198704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0207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1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Chapter </a:t>
            </a:r>
            <a:r>
              <a:rPr lang="en-US" dirty="0" smtClean="0">
                <a:latin typeface="Gill Sans MT" charset="0"/>
                <a:cs typeface="+mj-cs"/>
              </a:rPr>
              <a:t>6: </a:t>
            </a:r>
            <a:r>
              <a:rPr lang="en-US" dirty="0">
                <a:latin typeface="Gill Sans MT" charset="0"/>
                <a:cs typeface="+mj-cs"/>
              </a:rPr>
              <a:t>Summary</a:t>
            </a: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931150" cy="464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principles </a:t>
            </a:r>
            <a:r>
              <a:rPr lang="en-US" dirty="0">
                <a:latin typeface="Gill Sans MT" charset="0"/>
                <a:cs typeface="+mn-cs"/>
              </a:rPr>
              <a:t>behind data link layer services: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error detection, correction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sharing a broadcast channel: multiple access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link layer addressing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instantiation and implementation of various link layer technologies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switched LANS, VLANs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virtualized networks as a link layer: MPLS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synthesis: a day in the life of a web request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21709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03028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4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36525"/>
            <a:ext cx="8469313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Switch: </a:t>
            </a:r>
            <a:r>
              <a:rPr lang="en-US" sz="3600" i="1" dirty="0">
                <a:latin typeface="Gill Sans MT" charset="0"/>
                <a:cs typeface="+mj-cs"/>
              </a:rPr>
              <a:t>multiple</a:t>
            </a:r>
            <a:r>
              <a:rPr lang="en-US" sz="3600" dirty="0">
                <a:latin typeface="Gill Sans MT" charset="0"/>
                <a:cs typeface="+mj-cs"/>
              </a:rPr>
              <a:t> simultaneous transmissions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3938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hosts have dedicated, direct connection to switch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switches buffer packets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Ethernet protocol used on </a:t>
            </a:r>
            <a:r>
              <a:rPr lang="en-US" sz="2400" i="1" dirty="0">
                <a:latin typeface="Gill Sans MT" charset="0"/>
                <a:cs typeface="+mn-cs"/>
              </a:rPr>
              <a:t>each</a:t>
            </a:r>
            <a:r>
              <a:rPr lang="en-US" sz="2400" dirty="0">
                <a:latin typeface="Gill Sans MT" charset="0"/>
                <a:cs typeface="+mn-cs"/>
              </a:rPr>
              <a:t> incoming link, but no collisions; full duplex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each link is its own collision domain</a:t>
            </a:r>
          </a:p>
          <a:p>
            <a:pPr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switching: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A-to-A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 and B-to-B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  <a:r>
              <a:rPr lang="en-US" sz="2400" dirty="0" smtClean="0">
                <a:latin typeface="Gill Sans MT" charset="0"/>
                <a:cs typeface="+mn-cs"/>
              </a:rPr>
              <a:t>can transmit simultaneously</a:t>
            </a:r>
            <a:r>
              <a:rPr lang="en-US" sz="2400" dirty="0">
                <a:latin typeface="Gill Sans MT" charset="0"/>
                <a:cs typeface="+mn-cs"/>
              </a:rPr>
              <a:t>, without collisions </a:t>
            </a:r>
          </a:p>
        </p:txBody>
      </p:sp>
      <p:grpSp>
        <p:nvGrpSpPr>
          <p:cNvPr id="162821" name="Group 1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2472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dirty="0" smtClean="0">
                  <a:latin typeface="Arial" charset="0"/>
                  <a:cs typeface="Arial" charset="0"/>
                </a:rPr>
                <a:t>)</a:t>
              </a:r>
              <a:r>
                <a:rPr lang="en-US" i="0" dirty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162824" name="Group 34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2474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62475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76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62477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78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62479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80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1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2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3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62835" name="Group 45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70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7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7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2836" name="Group 46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2865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6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6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77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283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286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286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162839" name="Group 49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0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6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286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6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pic>
            <p:nvPicPr>
              <p:cNvPr id="62489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2841" name="Group 51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6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56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5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5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2842" name="Group 52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2851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5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5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3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2492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93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94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495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2496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62497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62498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62499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</p:grpSp>
      <p:pic>
        <p:nvPicPr>
          <p:cNvPr id="162822" name="Picture 6" descr="underline_b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62025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5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904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 </a:t>
            </a:r>
            <a:r>
              <a:rPr lang="en-US" sz="3600" dirty="0" smtClean="0">
                <a:latin typeface="Gill Sans MT" charset="0"/>
                <a:cs typeface="+mj-cs"/>
              </a:rPr>
              <a:t>forwarding table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398588"/>
            <a:ext cx="4878387" cy="4805362"/>
          </a:xfrm>
        </p:spPr>
        <p:txBody>
          <a:bodyPr/>
          <a:lstStyle/>
          <a:p>
            <a:pPr marL="0" indent="0">
              <a:lnSpc>
                <a:spcPts val="3000"/>
              </a:lnSpc>
              <a:buFont typeface="Wingdings" charset="0"/>
              <a:buNone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 smtClean="0">
                <a:latin typeface="Gill Sans MT" charset="0"/>
                <a:cs typeface="+mn-cs"/>
              </a:rPr>
              <a:t>how does switch know A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4, B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5?</a:t>
            </a:r>
            <a:endParaRPr lang="en-US" dirty="0">
              <a:latin typeface="Gill Sans MT" charset="0"/>
              <a:cs typeface="+mn-cs"/>
            </a:endParaRPr>
          </a:p>
        </p:txBody>
      </p:sp>
      <p:grpSp>
        <p:nvGrpSpPr>
          <p:cNvPr id="164869" name="Group 34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3496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dirty="0" smtClean="0">
                  <a:latin typeface="Arial" charset="0"/>
                  <a:cs typeface="Arial" charset="0"/>
                </a:rPr>
                <a:t>)</a:t>
              </a:r>
              <a:r>
                <a:rPr lang="en-US" i="0" dirty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164874" name="Group 36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3498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63499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0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63501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2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63503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4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5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6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7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64885" name="Group 47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2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20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2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2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86" name="Group 48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15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1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79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0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488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491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491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164889" name="Group 51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1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491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pic>
            <p:nvPicPr>
              <p:cNvPr id="63513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4891" name="Group 53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8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06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0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92" name="Group 54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01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0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5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3516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7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8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3519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3520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63521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63522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63523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77838" y="2566988"/>
            <a:ext cx="4878387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lnSpc>
                <a:spcPts val="3000"/>
              </a:lnSpc>
              <a:buSzPct val="100000"/>
              <a:buFont typeface="Wingdings" charset="2"/>
              <a:buChar char="§"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</a:rPr>
              <a:t>A: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  </a:t>
            </a:r>
            <a:r>
              <a:rPr lang="en-US" dirty="0" smtClean="0">
                <a:latin typeface="Gill Sans MT" charset="0"/>
              </a:rPr>
              <a:t>each switch has a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switch table,</a:t>
            </a:r>
            <a:r>
              <a:rPr lang="en-US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each entry: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(MAC address of host, interface to reach host, time stamp)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looks like a routing table!</a:t>
            </a:r>
          </a:p>
        </p:txBody>
      </p:sp>
      <p:pic>
        <p:nvPicPr>
          <p:cNvPr id="164871" name="Picture 22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985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36575" y="5043488"/>
            <a:ext cx="5040313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0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how are entries created, maintained in switch table?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something like a routing protocol?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3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5565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66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7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5568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9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5570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71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2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3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4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6950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0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85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86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7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1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6698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8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66953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6697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697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6954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5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6697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55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6956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7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7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6696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68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69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5583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4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5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86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587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5588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5589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5590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Switch: self-learning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3935412" cy="41148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switch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learns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which hosts can be reached through which interfaces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when frame received, switch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learns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 location of sender: incoming LAN segment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records sender/location pair in switch table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5561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2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5557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8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9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5560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5552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53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5554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5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6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64300" y="5326063"/>
            <a:ext cx="1724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5549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50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51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pic>
        <p:nvPicPr>
          <p:cNvPr id="166923" name="Picture 21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7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4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Switch: frame filtering/forwarding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370013"/>
            <a:ext cx="8201025" cy="5095875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when  </a:t>
            </a: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received at switch:</a:t>
            </a:r>
            <a:r>
              <a:rPr lang="en-US" dirty="0">
                <a:latin typeface="Gill Sans MT" charset="0"/>
                <a:cs typeface="+mn-cs"/>
              </a:rPr>
              <a:t/>
            </a:r>
            <a:br>
              <a:rPr lang="en-US" dirty="0">
                <a:latin typeface="Gill Sans MT" charset="0"/>
                <a:cs typeface="+mn-cs"/>
              </a:rPr>
            </a:br>
            <a:endParaRPr lang="en-US" dirty="0">
              <a:latin typeface="Gill Sans MT" charset="0"/>
              <a:cs typeface="+mn-cs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1. record </a:t>
            </a:r>
            <a:r>
              <a:rPr lang="en-US" dirty="0" smtClean="0">
                <a:latin typeface="Gill Sans MT" charset="0"/>
              </a:rPr>
              <a:t>incoming link, MAC address of sending </a:t>
            </a:r>
            <a:r>
              <a:rPr lang="en-US" dirty="0">
                <a:latin typeface="Gill Sans MT" charset="0"/>
              </a:rPr>
              <a:t>host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2. index switch table using MAC </a:t>
            </a:r>
            <a:r>
              <a:rPr lang="en-US" dirty="0" smtClean="0">
                <a:latin typeface="Gill Sans MT" charset="0"/>
              </a:rPr>
              <a:t>destination </a:t>
            </a:r>
            <a:r>
              <a:rPr lang="en-US" dirty="0">
                <a:latin typeface="Gill Sans MT" charset="0"/>
              </a:rPr>
              <a:t>address</a:t>
            </a:r>
            <a:endParaRPr lang="en-US" b="1" dirty="0">
              <a:solidFill>
                <a:schemeClr val="accent2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3. if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entry found for destination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then {</a:t>
            </a:r>
          </a:p>
          <a:p>
            <a:pPr lvl="1">
              <a:buFont typeface="Wingdings" charset="0"/>
              <a:buNone/>
              <a:defRPr/>
            </a:pPr>
            <a:r>
              <a:rPr lang="en-US" b="1" dirty="0">
                <a:solidFill>
                  <a:srgbClr val="000099"/>
                </a:solidFill>
                <a:latin typeface="Gill Sans MT" charset="0"/>
              </a:rPr>
              <a:t>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if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destination </a:t>
            </a:r>
            <a:r>
              <a:rPr lang="en-US" dirty="0">
                <a:latin typeface="Gill Sans MT" charset="0"/>
              </a:rPr>
              <a:t>on segment from which frame arrived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then</a:t>
            </a:r>
            <a:r>
              <a:rPr lang="en-US" dirty="0">
                <a:latin typeface="Gill Sans MT" charset="0"/>
              </a:rPr>
              <a:t> drop </a:t>
            </a:r>
            <a:r>
              <a:rPr lang="en-US" dirty="0" smtClean="0">
                <a:latin typeface="Gill Sans MT" charset="0"/>
              </a:rPr>
              <a:t>frame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else</a:t>
            </a:r>
            <a:r>
              <a:rPr lang="en-US" dirty="0">
                <a:latin typeface="Gill Sans MT" charset="0"/>
              </a:rPr>
              <a:t> forward </a:t>
            </a:r>
            <a:r>
              <a:rPr lang="en-US" dirty="0" smtClean="0">
                <a:latin typeface="Gill Sans MT" charset="0"/>
              </a:rPr>
              <a:t>frame </a:t>
            </a:r>
            <a:r>
              <a:rPr lang="en-US" dirty="0">
                <a:latin typeface="Gill Sans MT" charset="0"/>
              </a:rPr>
              <a:t>on interface </a:t>
            </a:r>
            <a:r>
              <a:rPr lang="en-US" dirty="0" smtClean="0">
                <a:latin typeface="Gill Sans MT" charset="0"/>
              </a:rPr>
              <a:t>indicated by entry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}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  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else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flood  /* forward on all interfaces except arriving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                         interface */</a:t>
            </a:r>
            <a:endParaRPr lang="en-US" dirty="0">
              <a:latin typeface="Gill Sans MT" charset="0"/>
            </a:endParaRPr>
          </a:p>
          <a:p>
            <a:pPr lvl="3">
              <a:buFontTx/>
              <a:buNone/>
              <a:defRPr/>
            </a:pPr>
            <a:r>
              <a:rPr lang="en-US" sz="2400" dirty="0">
                <a:latin typeface="Times New Roman" charset="0"/>
              </a:rPr>
              <a:t>  </a:t>
            </a:r>
          </a:p>
        </p:txBody>
      </p:sp>
      <p:pic>
        <p:nvPicPr>
          <p:cNvPr id="168965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413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6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09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7650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2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7653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4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6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7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8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9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7108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84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711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1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71086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7111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111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1087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176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8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71109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0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766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1089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172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05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6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90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71099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01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2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9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7668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69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70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71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7672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7673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74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7675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41288"/>
            <a:ext cx="7508875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Self-learning, forwarding: example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7646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7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8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9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7642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3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4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7645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763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8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7639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0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1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37313" y="5326063"/>
            <a:ext cx="1778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2881313"/>
            <a:ext cx="1428750" cy="369887"/>
            <a:chOff x="1750" y="3514"/>
            <a:chExt cx="900" cy="233"/>
          </a:xfrm>
        </p:grpSpPr>
        <p:sp>
          <p:nvSpPr>
            <p:cNvPr id="67630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1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2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33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2879725"/>
            <a:ext cx="1428750" cy="369888"/>
            <a:chOff x="1750" y="3514"/>
            <a:chExt cx="900" cy="233"/>
          </a:xfrm>
        </p:grpSpPr>
        <p:sp>
          <p:nvSpPr>
            <p:cNvPr id="67626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7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8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9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22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3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4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5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18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9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0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1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2879725"/>
            <a:ext cx="1428750" cy="369888"/>
            <a:chOff x="1750" y="3514"/>
            <a:chExt cx="900" cy="233"/>
          </a:xfrm>
        </p:grpSpPr>
        <p:sp>
          <p:nvSpPr>
            <p:cNvPr id="67614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5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6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7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285750" y="1508125"/>
            <a:ext cx="4044950" cy="94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destination, A’, location unknown</a:t>
            </a:r>
            <a:r>
              <a:rPr lang="en-US" dirty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3349625" y="1847850"/>
            <a:ext cx="838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3981450"/>
            <a:ext cx="1428750" cy="369888"/>
            <a:chOff x="730" y="2472"/>
            <a:chExt cx="900" cy="233"/>
          </a:xfrm>
        </p:grpSpPr>
        <p:sp>
          <p:nvSpPr>
            <p:cNvPr id="67610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1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 A</a:t>
              </a:r>
            </a:p>
          </p:txBody>
        </p:sp>
        <p:sp>
          <p:nvSpPr>
            <p:cNvPr id="67612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3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00038" y="2425700"/>
            <a:ext cx="40449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9400" indent="-27940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destination A location known:</a:t>
            </a:r>
            <a:endParaRPr lang="en-US" sz="2800" dirty="0">
              <a:solidFill>
                <a:srgbClr val="FF0000"/>
              </a:solidFill>
              <a:latin typeface="Gill Sans MT" charset="0"/>
              <a:cs typeface="+mn-cs"/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3768725" y="5656263"/>
            <a:ext cx="2471738" cy="374650"/>
            <a:chOff x="2376" y="3383"/>
            <a:chExt cx="1557" cy="236"/>
          </a:xfrm>
        </p:grpSpPr>
        <p:sp>
          <p:nvSpPr>
            <p:cNvPr id="67607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08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09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19121" y="2884488"/>
            <a:ext cx="37290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            selectively send 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on just one link</a:t>
            </a:r>
          </a:p>
        </p:txBody>
      </p:sp>
      <p:pic>
        <p:nvPicPr>
          <p:cNvPr id="171029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19955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1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6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5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Interconnecting switches</a:t>
            </a:r>
          </a:p>
        </p:txBody>
      </p:sp>
      <p:sp>
        <p:nvSpPr>
          <p:cNvPr id="686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self-learning switches </a:t>
            </a:r>
            <a:r>
              <a:rPr lang="en-US" dirty="0">
                <a:latin typeface="Gill Sans MT" charset="0"/>
                <a:cs typeface="+mn-cs"/>
              </a:rPr>
              <a:t>can be connected </a:t>
            </a:r>
            <a:r>
              <a:rPr lang="en-US" dirty="0" smtClean="0">
                <a:latin typeface="Gill Sans MT" charset="0"/>
                <a:cs typeface="+mn-cs"/>
              </a:rPr>
              <a:t>together: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sending from A to G - how does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know to forward frame destined to G via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and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?</a:t>
            </a:r>
          </a:p>
          <a:p>
            <a:pPr marL="45720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A: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self learning! (works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cs typeface="+mn-cs"/>
              </a:rPr>
              <a:t>exactly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the same as in single-switch case!)</a:t>
            </a:r>
          </a:p>
        </p:txBody>
      </p:sp>
      <p:grpSp>
        <p:nvGrpSpPr>
          <p:cNvPr id="173062" name="Group 1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8657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8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9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60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8661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8662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63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3111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311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2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2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311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3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311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8618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19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0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1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2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3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4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6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7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8628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8629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8630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31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8632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8633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8634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8635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863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3084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310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5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310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6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309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7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309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8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309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9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309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4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6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3064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7985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4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Self-learning multi-switch example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Suppose C sends frame to I, I responds to C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714375" y="4664075"/>
            <a:ext cx="77724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400" i="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show switch tables and packet forwarding in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2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</a:p>
        </p:txBody>
      </p:sp>
      <p:grpSp>
        <p:nvGrpSpPr>
          <p:cNvPr id="175110" name="Group 58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9681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2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3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4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9685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9686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9687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5159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516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0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516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1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516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75111" name="Group 76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9642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3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4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5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6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7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8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9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0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1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9652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9653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9654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9655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9656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9657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9658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9659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966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5132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515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5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3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514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4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51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5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51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6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51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7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51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966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5112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7921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1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17742</TotalTime>
  <Words>1720</Words>
  <Application>Microsoft Macintosh PowerPoint</Application>
  <PresentationFormat>On-screen Show (4:3)</PresentationFormat>
  <Paragraphs>478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Link layer, LANs: outline</vt:lpstr>
      <vt:lpstr>Ethernet switch</vt:lpstr>
      <vt:lpstr>Switch: multiple simultaneous transmissions</vt:lpstr>
      <vt:lpstr>Switch forwarding table</vt:lpstr>
      <vt:lpstr>Switch: self-learning</vt:lpstr>
      <vt:lpstr>Switch: frame filtering/forwarding</vt:lpstr>
      <vt:lpstr>Self-learning, forwarding: example</vt:lpstr>
      <vt:lpstr>Interconnecting switches</vt:lpstr>
      <vt:lpstr>Self-learning multi-switch example</vt:lpstr>
      <vt:lpstr>Institutional network</vt:lpstr>
      <vt:lpstr>Switches vs. routers</vt:lpstr>
      <vt:lpstr>VLANs: motivation</vt:lpstr>
      <vt:lpstr>VLANs</vt:lpstr>
      <vt:lpstr>Port-based VLAN</vt:lpstr>
      <vt:lpstr>VLANS spanning multiple switches</vt:lpstr>
      <vt:lpstr>Link layer, LANs: outline</vt:lpstr>
      <vt:lpstr>Multiprotocol label switching (MPLS)</vt:lpstr>
      <vt:lpstr>MPLS capable routers</vt:lpstr>
      <vt:lpstr>MPLS versus IP paths</vt:lpstr>
      <vt:lpstr>MPLS versus IP paths</vt:lpstr>
      <vt:lpstr>MPLS signaling</vt:lpstr>
      <vt:lpstr>MPLS forwarding tables</vt:lpstr>
      <vt:lpstr>Chapter 6: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 Wang</cp:lastModifiedBy>
  <cp:revision>517</cp:revision>
  <dcterms:created xsi:type="dcterms:W3CDTF">1999-10-08T19:08:27Z</dcterms:created>
  <dcterms:modified xsi:type="dcterms:W3CDTF">2018-12-06T07:06:15Z</dcterms:modified>
</cp:coreProperties>
</file>