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18" r:id="rId2"/>
    <p:sldId id="819" r:id="rId3"/>
    <p:sldId id="820" r:id="rId4"/>
    <p:sldId id="821" r:id="rId5"/>
    <p:sldId id="822" r:id="rId6"/>
    <p:sldId id="823" r:id="rId7"/>
    <p:sldId id="824" r:id="rId8"/>
    <p:sldId id="825" r:id="rId9"/>
    <p:sldId id="826" r:id="rId10"/>
    <p:sldId id="827" r:id="rId11"/>
    <p:sldId id="828" r:id="rId12"/>
    <p:sldId id="829" r:id="rId13"/>
    <p:sldId id="830" r:id="rId14"/>
    <p:sldId id="831" r:id="rId15"/>
    <p:sldId id="832" r:id="rId16"/>
    <p:sldId id="833" r:id="rId17"/>
    <p:sldId id="834" r:id="rId18"/>
    <p:sldId id="835" r:id="rId19"/>
    <p:sldId id="836" r:id="rId20"/>
    <p:sldId id="837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5D8AFE1-5C1D-B844-AF97-3AD4EA9342E3}" type="slidenum">
              <a:rPr lang="en-US" i="0" smtClean="0">
                <a:latin typeface="Times New Roman" charset="0"/>
              </a:rPr>
              <a:pPr>
                <a:defRPr/>
              </a:pPr>
              <a:t>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EB62942-464A-BE4C-976A-09A7C59A25EA}" type="slidenum">
              <a:rPr lang="en-US" i="0" smtClean="0">
                <a:latin typeface="Times New Roman" charset="0"/>
              </a:rPr>
              <a:pPr>
                <a:defRPr/>
              </a:pPr>
              <a:t>10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99BDC0E-1826-674A-906D-54708681E955}" type="slidenum">
              <a:rPr lang="en-US" i="0" smtClean="0">
                <a:latin typeface="Times New Roman" charset="0"/>
              </a:rPr>
              <a:pPr>
                <a:defRPr/>
              </a:pPr>
              <a:t>11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3CD8A2B-4DCF-D14C-840D-0D433CEF9CD4}" type="slidenum">
              <a:rPr lang="en-US" i="0" smtClean="0">
                <a:latin typeface="Times New Roman" charset="0"/>
              </a:rPr>
              <a:pPr>
                <a:defRPr/>
              </a:pPr>
              <a:t>12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6368E5B-3379-0245-93F9-05C5621CBCC5}" type="slidenum">
              <a:rPr lang="en-US" i="0" smtClean="0">
                <a:latin typeface="Times New Roman" charset="0"/>
              </a:rPr>
              <a:pPr>
                <a:defRPr/>
              </a:pPr>
              <a:t>13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4BF121E-9906-AC41-BFFB-85364A968541}" type="slidenum">
              <a:rPr lang="en-US" i="0" smtClean="0">
                <a:latin typeface="Times New Roman" charset="0"/>
              </a:rPr>
              <a:pPr>
                <a:defRPr/>
              </a:pPr>
              <a:t>14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C4DF883-D50D-014F-AA3F-58F969D03B5E}" type="slidenum">
              <a:rPr lang="en-US" i="0" smtClean="0">
                <a:latin typeface="Times New Roman" charset="0"/>
              </a:rPr>
              <a:pPr>
                <a:defRPr/>
              </a:pPr>
              <a:t>15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ED44080-A1C1-6D48-9090-593E79365BAF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EFE8A98-A037-0E46-97CD-719E6DC48C9A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43D48F-8711-C346-AC55-69781208CC1B}" type="slidenum">
              <a:rPr lang="en-US" i="0" smtClean="0"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795F41B-3CEF-8149-ABBA-878664839912}" type="slidenum">
              <a:rPr lang="en-US" i="0" smtClean="0"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DC36F2B-1838-7D43-A1F0-2700684F567E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6954268-D528-7442-800B-9664DDD7601B}" type="slidenum">
              <a:rPr lang="en-US" i="0" smtClean="0"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93F18A6-DDE2-554F-A5B0-9BC3DAAE2CDF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10934A6-469E-5846-AA37-F91A0F6B127C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CCFCE89-56C3-414D-BFB3-B0D9ACE8FC6D}" type="slidenum">
              <a:rPr lang="en-US" i="0" smtClean="0"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FBDDC76-7329-B84A-8E56-FF1317E0AB5F}" type="slidenum">
              <a:rPr lang="en-US" i="0" smtClean="0"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87D3B6C-C169-0741-98AD-F565A816F2E9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C6E3BF-3995-EA4B-8E4D-B37DD4BAD334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0CA0556-2E55-7E49-9536-F0455F7DC450}" type="slidenum">
              <a:rPr lang="en-US" i="0" smtClean="0"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9AB7E571-4613-BD47-B8AF-E4769FE4B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D0626857-DD43-9D46-91D4-DEBFBA12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1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6.4 LANs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49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1" name="Group 100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8285" name="Group 101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8344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834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4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2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8286" name="Group 102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7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834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834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4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4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177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8178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8290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8227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8228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8180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8181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8182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8183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8295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8185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6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7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8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9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0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1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0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8193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8305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8225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8226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8195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6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7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8198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8199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200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312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30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8314" name="Group 130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833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833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3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50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8315" name="Group 131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8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8322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8324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832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8326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8327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8330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8331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8217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8218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40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8316" name="Group 132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34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83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83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718850" name="AutoShape 2"/>
          <p:cNvSpPr>
            <a:spLocks noChangeArrowheads="1"/>
          </p:cNvSpPr>
          <p:nvPr/>
        </p:nvSpPr>
        <p:spPr bwMode="auto">
          <a:xfrm>
            <a:off x="5710238" y="3144838"/>
            <a:ext cx="314325" cy="792162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138246" name="Group 67"/>
          <p:cNvGrpSpPr>
            <a:grpSpLocks/>
          </p:cNvGrpSpPr>
          <p:nvPr/>
        </p:nvGrpSpPr>
        <p:grpSpPr bwMode="auto">
          <a:xfrm>
            <a:off x="5216525" y="2701925"/>
            <a:ext cx="2011363" cy="760413"/>
            <a:chOff x="1197" y="1665"/>
            <a:chExt cx="1267" cy="479"/>
          </a:xfrm>
        </p:grpSpPr>
        <p:grpSp>
          <p:nvGrpSpPr>
            <p:cNvPr id="138280" name="Group 68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48171" name="Rectangle 69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72" name="Line 70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73" name="Line 71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8170" name="Text Box 72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718921" name="Group 73"/>
          <p:cNvGrpSpPr>
            <a:grpSpLocks/>
          </p:cNvGrpSpPr>
          <p:nvPr/>
        </p:nvGrpSpPr>
        <p:grpSpPr bwMode="auto">
          <a:xfrm>
            <a:off x="5340350" y="2952750"/>
            <a:ext cx="146050" cy="385763"/>
            <a:chOff x="1272" y="1762"/>
            <a:chExt cx="92" cy="243"/>
          </a:xfrm>
        </p:grpSpPr>
        <p:sp>
          <p:nvSpPr>
            <p:cNvPr id="48167" name="Line 74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68" name="Line 75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718924" name="Rectangle 76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forwards datagram with IP source A, destination B </a:t>
            </a:r>
          </a:p>
        </p:txBody>
      </p:sp>
      <p:sp>
        <p:nvSpPr>
          <p:cNvPr id="718925" name="Rectangle 77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creates link-layer frame with B's MAC address as </a:t>
            </a:r>
            <a:r>
              <a:rPr lang="en-US" sz="2000" i="0" dirty="0" smtClean="0">
                <a:latin typeface="Gill Sans MT" charset="0"/>
                <a:cs typeface="+mn-cs"/>
              </a:rPr>
              <a:t>destination address, </a:t>
            </a:r>
            <a:r>
              <a:rPr lang="en-US" sz="2000" i="0" dirty="0">
                <a:latin typeface="Gill Sans MT" charset="0"/>
                <a:cs typeface="+mn-cs"/>
              </a:rPr>
              <a:t>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grpSp>
        <p:nvGrpSpPr>
          <p:cNvPr id="718926" name="Group 78"/>
          <p:cNvGrpSpPr>
            <a:grpSpLocks/>
          </p:cNvGrpSpPr>
          <p:nvPr/>
        </p:nvGrpSpPr>
        <p:grpSpPr bwMode="auto">
          <a:xfrm>
            <a:off x="4791075" y="2293938"/>
            <a:ext cx="2428876" cy="1519237"/>
            <a:chOff x="931" y="1414"/>
            <a:chExt cx="1530" cy="957"/>
          </a:xfrm>
        </p:grpSpPr>
        <p:sp>
          <p:nvSpPr>
            <p:cNvPr id="48155" name="Text Box 79"/>
            <p:cNvSpPr txBox="1">
              <a:spLocks noChangeArrowheads="1"/>
            </p:cNvSpPr>
            <p:nvPr/>
          </p:nvSpPr>
          <p:spPr bwMode="auto">
            <a:xfrm>
              <a:off x="931" y="1414"/>
              <a:ext cx="153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1A-23-F9-CD-06-9B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MAC dest: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49-BD-D2-C7-56-2A</a:t>
              </a:r>
            </a:p>
            <a:p>
              <a:pPr>
                <a:defRPr/>
              </a:pPr>
              <a:endParaRPr lang="en-US" sz="1200" i="0" dirty="0" smtClean="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38267" name="Group 80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8161" name="Rectangle 81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2" name="Rectangle 8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3" name="Line 8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4" name="Line 8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5" name="Line 85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6" name="Line 86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8157" name="Line 87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8" name="Line 88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9" name="Line 89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60" name="Line 90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38251" name="Group 91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38261" name="Freeform 92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8151" name="Rectangle 93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2" name="Text Box 94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8153" name="Line 95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4" name="Line 96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38252" name="Group 113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38254" name="Freeform 106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8144" name="Rectangle 107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5" name="Text Box 108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8146" name="Line 109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7" name="Line 110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8" name="Line 111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9" name="Line 112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38253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7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1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1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0" grpId="0" animBg="1"/>
      <p:bldP spid="718924" grpId="0"/>
      <p:bldP spid="7189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89" name="Group 101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40334" name="Group 102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4039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4039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9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0335" name="Group 103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8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40390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40391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92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5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202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9203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40339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9252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9253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9205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9206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9207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9208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40344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9210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1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2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3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4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5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6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1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9218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40354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9250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9251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9220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21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22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9223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9224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25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361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31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40363" name="Group 131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40381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4038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8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51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0364" name="Group 132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9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40371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40373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4037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40375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40376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40379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0380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9242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243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41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0365" name="Group 133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35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40367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40368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69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4915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sp>
        <p:nvSpPr>
          <p:cNvPr id="720966" name="Rectangle 70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forwards datagram with IP source A, destination B </a:t>
            </a:r>
          </a:p>
        </p:txBody>
      </p:sp>
      <p:sp>
        <p:nvSpPr>
          <p:cNvPr id="720967" name="Rectangle 71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creates link-layer frame with B's MAC address as </a:t>
            </a:r>
            <a:r>
              <a:rPr lang="en-US" sz="2000" i="0" dirty="0" smtClean="0">
                <a:latin typeface="Gill Sans MT" charset="0"/>
                <a:cs typeface="+mn-cs"/>
              </a:rPr>
              <a:t>destination address, </a:t>
            </a:r>
            <a:r>
              <a:rPr lang="en-US" sz="2000" i="0" dirty="0">
                <a:latin typeface="Gill Sans MT" charset="0"/>
                <a:cs typeface="+mn-cs"/>
              </a:rPr>
              <a:t>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grpSp>
        <p:nvGrpSpPr>
          <p:cNvPr id="720995" name="Group 99"/>
          <p:cNvGrpSpPr>
            <a:grpSpLocks/>
          </p:cNvGrpSpPr>
          <p:nvPr/>
        </p:nvGrpSpPr>
        <p:grpSpPr bwMode="auto">
          <a:xfrm>
            <a:off x="4791075" y="2293938"/>
            <a:ext cx="2436813" cy="1643062"/>
            <a:chOff x="3018" y="1445"/>
            <a:chExt cx="1535" cy="1035"/>
          </a:xfrm>
        </p:grpSpPr>
        <p:sp>
          <p:nvSpPr>
            <p:cNvPr id="49176" name="AutoShape 2"/>
            <p:cNvSpPr>
              <a:spLocks noChangeArrowheads="1"/>
            </p:cNvSpPr>
            <p:nvPr/>
          </p:nvSpPr>
          <p:spPr bwMode="auto">
            <a:xfrm>
              <a:off x="3597" y="1981"/>
              <a:ext cx="198" cy="499"/>
            </a:xfrm>
            <a:prstGeom prst="downArrow">
              <a:avLst>
                <a:gd name="adj1" fmla="val 50000"/>
                <a:gd name="adj2" fmla="val 63005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40312" name="Group 61"/>
            <p:cNvGrpSpPr>
              <a:grpSpLocks/>
            </p:cNvGrpSpPr>
            <p:nvPr/>
          </p:nvGrpSpPr>
          <p:grpSpPr bwMode="auto">
            <a:xfrm>
              <a:off x="3286" y="1702"/>
              <a:ext cx="1267" cy="479"/>
              <a:chOff x="1197" y="1665"/>
              <a:chExt cx="1267" cy="479"/>
            </a:xfrm>
          </p:grpSpPr>
          <p:grpSp>
            <p:nvGrpSpPr>
              <p:cNvPr id="140329" name="Group 62"/>
              <p:cNvGrpSpPr>
                <a:grpSpLocks/>
              </p:cNvGrpSpPr>
              <p:nvPr/>
            </p:nvGrpSpPr>
            <p:grpSpPr bwMode="auto">
              <a:xfrm>
                <a:off x="1231" y="1990"/>
                <a:ext cx="691" cy="154"/>
                <a:chOff x="1231" y="1990"/>
                <a:chExt cx="691" cy="154"/>
              </a:xfrm>
            </p:grpSpPr>
            <p:sp>
              <p:nvSpPr>
                <p:cNvPr id="49196" name="Rectangle 63"/>
                <p:cNvSpPr>
                  <a:spLocks noChangeArrowheads="1"/>
                </p:cNvSpPr>
                <p:nvPr/>
              </p:nvSpPr>
              <p:spPr bwMode="auto">
                <a:xfrm>
                  <a:off x="1231" y="1991"/>
                  <a:ext cx="691" cy="15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7" name="Line 64"/>
                <p:cNvSpPr>
                  <a:spLocks noChangeShapeType="1"/>
                </p:cNvSpPr>
                <p:nvPr/>
              </p:nvSpPr>
              <p:spPr bwMode="auto">
                <a:xfrm>
                  <a:off x="1337" y="1990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8" name="Line 65"/>
                <p:cNvSpPr>
                  <a:spLocks noChangeShapeType="1"/>
                </p:cNvSpPr>
                <p:nvPr/>
              </p:nvSpPr>
              <p:spPr bwMode="auto">
                <a:xfrm>
                  <a:off x="1427" y="1992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49195" name="Text Box 66"/>
              <p:cNvSpPr txBox="1">
                <a:spLocks noChangeArrowheads="1"/>
              </p:cNvSpPr>
              <p:nvPr/>
            </p:nvSpPr>
            <p:spPr bwMode="auto">
              <a:xfrm>
                <a:off x="1197" y="1665"/>
                <a:ext cx="126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IP src: 111.111.111.111</a:t>
                </a:r>
              </a:p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   IP dest: 222.222.222.222</a:t>
                </a:r>
              </a:p>
            </p:txBody>
          </p:sp>
        </p:grpSp>
        <p:grpSp>
          <p:nvGrpSpPr>
            <p:cNvPr id="140313" name="Group 67"/>
            <p:cNvGrpSpPr>
              <a:grpSpLocks/>
            </p:cNvGrpSpPr>
            <p:nvPr/>
          </p:nvGrpSpPr>
          <p:grpSpPr bwMode="auto">
            <a:xfrm>
              <a:off x="3364" y="1860"/>
              <a:ext cx="92" cy="243"/>
              <a:chOff x="1272" y="1762"/>
              <a:chExt cx="92" cy="243"/>
            </a:xfrm>
          </p:grpSpPr>
          <p:sp>
            <p:nvSpPr>
              <p:cNvPr id="49192" name="Line 68"/>
              <p:cNvSpPr>
                <a:spLocks noChangeShapeType="1"/>
              </p:cNvSpPr>
              <p:nvPr/>
            </p:nvSpPr>
            <p:spPr bwMode="auto">
              <a:xfrm>
                <a:off x="1272" y="1762"/>
                <a:ext cx="0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93" name="Line 69"/>
              <p:cNvSpPr>
                <a:spLocks noChangeShapeType="1"/>
              </p:cNvSpPr>
              <p:nvPr/>
            </p:nvSpPr>
            <p:spPr bwMode="auto">
              <a:xfrm>
                <a:off x="1364" y="1878"/>
                <a:ext cx="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40314" name="Group 72"/>
            <p:cNvGrpSpPr>
              <a:grpSpLocks/>
            </p:cNvGrpSpPr>
            <p:nvPr/>
          </p:nvGrpSpPr>
          <p:grpSpPr bwMode="auto">
            <a:xfrm>
              <a:off x="3018" y="1445"/>
              <a:ext cx="1530" cy="957"/>
              <a:chOff x="931" y="1414"/>
              <a:chExt cx="1530" cy="957"/>
            </a:xfrm>
          </p:grpSpPr>
          <p:sp>
            <p:nvSpPr>
              <p:cNvPr id="49180" name="Text Box 73"/>
              <p:cNvSpPr txBox="1">
                <a:spLocks noChangeArrowheads="1"/>
              </p:cNvSpPr>
              <p:nvPr/>
            </p:nvSpPr>
            <p:spPr bwMode="auto">
              <a:xfrm>
                <a:off x="931" y="1414"/>
                <a:ext cx="153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MAC src: </a:t>
                </a:r>
                <a:r>
                  <a:rPr lang="en-US" sz="1200" i="0" dirty="0" smtClean="0">
                    <a:solidFill>
                      <a:srgbClr val="FF0000"/>
                    </a:solidFill>
                    <a:latin typeface="Arial" charset="0"/>
                    <a:cs typeface="+mn-cs"/>
                  </a:rPr>
                  <a:t>1A-23-F9-CD-06-9B</a:t>
                </a:r>
              </a:p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  MAC dest: </a:t>
                </a:r>
                <a:r>
                  <a:rPr lang="en-US" sz="1200" i="0" dirty="0" smtClean="0">
                    <a:solidFill>
                      <a:srgbClr val="FF0000"/>
                    </a:solidFill>
                    <a:latin typeface="Arial" charset="0"/>
                    <a:cs typeface="+mn-cs"/>
                  </a:rPr>
                  <a:t>49-BD-D2-C7-56-2A</a:t>
                </a:r>
              </a:p>
              <a:p>
                <a:pPr>
                  <a:defRPr/>
                </a:pPr>
                <a:endPara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endParaRPr>
              </a:p>
            </p:txBody>
          </p:sp>
          <p:grpSp>
            <p:nvGrpSpPr>
              <p:cNvPr id="140316" name="Group 74"/>
              <p:cNvGrpSpPr>
                <a:grpSpLocks/>
              </p:cNvGrpSpPr>
              <p:nvPr/>
            </p:nvGrpSpPr>
            <p:grpSpPr bwMode="auto">
              <a:xfrm>
                <a:off x="981" y="2182"/>
                <a:ext cx="1049" cy="189"/>
                <a:chOff x="2829" y="2040"/>
                <a:chExt cx="1049" cy="189"/>
              </a:xfrm>
            </p:grpSpPr>
            <p:sp>
              <p:nvSpPr>
                <p:cNvPr id="49186" name="Rectangle 75"/>
                <p:cNvSpPr>
                  <a:spLocks noChangeArrowheads="1"/>
                </p:cNvSpPr>
                <p:nvPr/>
              </p:nvSpPr>
              <p:spPr bwMode="auto">
                <a:xfrm>
                  <a:off x="2829" y="2042"/>
                  <a:ext cx="1049" cy="185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87" name="Rectangle 76"/>
                <p:cNvSpPr>
                  <a:spLocks noChangeArrowheads="1"/>
                </p:cNvSpPr>
                <p:nvPr/>
              </p:nvSpPr>
              <p:spPr bwMode="auto">
                <a:xfrm>
                  <a:off x="3078" y="2060"/>
                  <a:ext cx="691" cy="15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88" name="Line 77"/>
                <p:cNvSpPr>
                  <a:spLocks noChangeShapeType="1"/>
                </p:cNvSpPr>
                <p:nvPr/>
              </p:nvSpPr>
              <p:spPr bwMode="auto">
                <a:xfrm>
                  <a:off x="3180" y="2063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89" name="Line 78"/>
                <p:cNvSpPr>
                  <a:spLocks noChangeShapeType="1"/>
                </p:cNvSpPr>
                <p:nvPr/>
              </p:nvSpPr>
              <p:spPr bwMode="auto">
                <a:xfrm>
                  <a:off x="3276" y="2063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0" name="Line 79"/>
                <p:cNvSpPr>
                  <a:spLocks noChangeShapeType="1"/>
                </p:cNvSpPr>
                <p:nvPr/>
              </p:nvSpPr>
              <p:spPr bwMode="auto">
                <a:xfrm>
                  <a:off x="2910" y="2040"/>
                  <a:ext cx="0" cy="189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1" name="Line 80"/>
                <p:cNvSpPr>
                  <a:spLocks noChangeShapeType="1"/>
                </p:cNvSpPr>
                <p:nvPr/>
              </p:nvSpPr>
              <p:spPr bwMode="auto">
                <a:xfrm>
                  <a:off x="3006" y="2040"/>
                  <a:ext cx="0" cy="189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49182" name="Line 81"/>
              <p:cNvSpPr>
                <a:spLocks noChangeShapeType="1"/>
              </p:cNvSpPr>
              <p:nvPr/>
            </p:nvSpPr>
            <p:spPr bwMode="auto">
              <a:xfrm flipV="1">
                <a:off x="1018" y="1576"/>
                <a:ext cx="2" cy="7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83" name="Line 82"/>
              <p:cNvSpPr>
                <a:spLocks noChangeShapeType="1"/>
              </p:cNvSpPr>
              <p:nvPr/>
            </p:nvSpPr>
            <p:spPr bwMode="auto">
              <a:xfrm flipV="1">
                <a:off x="1106" y="1680"/>
                <a:ext cx="0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84" name="Line 83"/>
              <p:cNvSpPr>
                <a:spLocks noChangeShapeType="1"/>
              </p:cNvSpPr>
              <p:nvPr/>
            </p:nvSpPr>
            <p:spPr bwMode="auto">
              <a:xfrm flipH="1" flipV="1">
                <a:off x="1276" y="1812"/>
                <a:ext cx="2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85" name="Line 84"/>
              <p:cNvSpPr>
                <a:spLocks noChangeShapeType="1"/>
              </p:cNvSpPr>
              <p:nvPr/>
            </p:nvSpPr>
            <p:spPr bwMode="auto">
              <a:xfrm>
                <a:off x="1368" y="1924"/>
                <a:ext cx="2" cy="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40296" name="Group 85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40306" name="Freeform 86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9172" name="Rectangle 87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73" name="Text Box 88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9174" name="Line 89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75" name="Line 90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20987" name="Group 91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40299" name="Freeform 92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9165" name="Rectangle 93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66" name="Text Box 94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9167" name="Line 95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68" name="Line 96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69" name="Line 97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70" name="Line 98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40298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1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3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2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9838 L 0.11007 0.1199 L 0.11007 -0.0356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720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66" grpId="0"/>
      <p:bldP spid="7209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7" name="Group 95"/>
          <p:cNvGrpSpPr>
            <a:grpSpLocks/>
          </p:cNvGrpSpPr>
          <p:nvPr/>
        </p:nvGrpSpPr>
        <p:grpSpPr bwMode="auto">
          <a:xfrm>
            <a:off x="6962095" y="5191351"/>
            <a:ext cx="711200" cy="600075"/>
            <a:chOff x="7179310" y="4033520"/>
            <a:chExt cx="1009650" cy="855028"/>
          </a:xfrm>
        </p:grpSpPr>
        <p:grpSp>
          <p:nvGrpSpPr>
            <p:cNvPr id="142433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243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3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56" name="Rectangle 43"/>
            <p:cNvSpPr>
              <a:spLocks noChangeArrowheads="1"/>
            </p:cNvSpPr>
            <p:nvPr/>
          </p:nvSpPr>
          <p:spPr bwMode="auto">
            <a:xfrm rot="16200000">
              <a:off x="7439378" y="4308711"/>
              <a:ext cx="126671" cy="196070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2338" name="Group 96"/>
          <p:cNvGrpSpPr>
            <a:grpSpLocks/>
          </p:cNvGrpSpPr>
          <p:nvPr/>
        </p:nvGrpSpPr>
        <p:grpSpPr bwMode="auto">
          <a:xfrm>
            <a:off x="1028020" y="3799113"/>
            <a:ext cx="1027112" cy="762000"/>
            <a:chOff x="1046480" y="3962400"/>
            <a:chExt cx="1026163" cy="761428"/>
          </a:xfrm>
        </p:grpSpPr>
        <p:sp>
          <p:nvSpPr>
            <p:cNvPr id="151" name="Rectangle 48"/>
            <p:cNvSpPr>
              <a:spLocks noChangeArrowheads="1"/>
            </p:cNvSpPr>
            <p:nvPr/>
          </p:nvSpPr>
          <p:spPr bwMode="auto">
            <a:xfrm rot="16200000">
              <a:off x="1893411" y="4300306"/>
              <a:ext cx="111042" cy="24742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2430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2431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32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4206195" y="4218213"/>
            <a:ext cx="376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</a:t>
            </a:r>
            <a:endParaRPr lang="en-US" i="0" dirty="0">
              <a:latin typeface="+mn-lt"/>
              <a:ea typeface="+mn-ea"/>
              <a:cs typeface="+mn-cs"/>
            </a:endParaRPr>
          </a:p>
        </p:txBody>
      </p:sp>
      <p:sp>
        <p:nvSpPr>
          <p:cNvPr id="50181" name="Text Box 21"/>
          <p:cNvSpPr txBox="1">
            <a:spLocks noChangeArrowheads="1"/>
          </p:cNvSpPr>
          <p:nvPr/>
        </p:nvSpPr>
        <p:spPr bwMode="auto">
          <a:xfrm>
            <a:off x="3850595" y="5215163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1A-23-F9-CD-06-9B</a:t>
            </a:r>
          </a:p>
        </p:txBody>
      </p:sp>
      <p:sp>
        <p:nvSpPr>
          <p:cNvPr id="50182" name="Text Box 22"/>
          <p:cNvSpPr txBox="1">
            <a:spLocks noChangeArrowheads="1"/>
          </p:cNvSpPr>
          <p:nvPr/>
        </p:nvSpPr>
        <p:spPr bwMode="auto">
          <a:xfrm>
            <a:off x="3998232" y="5042126"/>
            <a:ext cx="1322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222.222.222.220</a:t>
            </a:r>
          </a:p>
        </p:txBody>
      </p:sp>
      <p:grpSp>
        <p:nvGrpSpPr>
          <p:cNvPr id="142342" name="Group 23"/>
          <p:cNvGrpSpPr>
            <a:grpSpLocks/>
          </p:cNvGrpSpPr>
          <p:nvPr/>
        </p:nvGrpSpPr>
        <p:grpSpPr bwMode="auto">
          <a:xfrm>
            <a:off x="3026682" y="5631088"/>
            <a:ext cx="1541463" cy="449263"/>
            <a:chOff x="1934" y="2405"/>
            <a:chExt cx="971" cy="283"/>
          </a:xfrm>
        </p:grpSpPr>
        <p:sp>
          <p:nvSpPr>
            <p:cNvPr id="50268" name="Text Box 24"/>
            <p:cNvSpPr txBox="1">
              <a:spLocks noChangeArrowheads="1"/>
            </p:cNvSpPr>
            <p:nvPr/>
          </p:nvSpPr>
          <p:spPr bwMode="auto">
            <a:xfrm>
              <a:off x="1934" y="2405"/>
              <a:ext cx="83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111.111.111.110</a:t>
              </a:r>
            </a:p>
          </p:txBody>
        </p:sp>
        <p:sp>
          <p:nvSpPr>
            <p:cNvPr id="50269" name="Text Box 25"/>
            <p:cNvSpPr txBox="1">
              <a:spLocks noChangeArrowheads="1"/>
            </p:cNvSpPr>
            <p:nvPr/>
          </p:nvSpPr>
          <p:spPr bwMode="auto">
            <a:xfrm>
              <a:off x="1938" y="2515"/>
              <a:ext cx="96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E6-E9-00-17-BB-4B</a:t>
              </a:r>
            </a:p>
          </p:txBody>
        </p:sp>
      </p:grpSp>
      <p:sp>
        <p:nvSpPr>
          <p:cNvPr id="50184" name="Text Box 26"/>
          <p:cNvSpPr txBox="1">
            <a:spLocks noChangeArrowheads="1"/>
          </p:cNvSpPr>
          <p:nvPr/>
        </p:nvSpPr>
        <p:spPr bwMode="auto">
          <a:xfrm>
            <a:off x="934357" y="5873976"/>
            <a:ext cx="1627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CC-49-DE-D0-AB-7D</a:t>
            </a:r>
          </a:p>
        </p:txBody>
      </p:sp>
      <p:sp>
        <p:nvSpPr>
          <p:cNvPr id="50185" name="Text Box 27"/>
          <p:cNvSpPr txBox="1">
            <a:spLocks noChangeArrowheads="1"/>
          </p:cNvSpPr>
          <p:nvPr/>
        </p:nvSpPr>
        <p:spPr bwMode="auto">
          <a:xfrm>
            <a:off x="924832" y="5691413"/>
            <a:ext cx="1322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111.111.111.112</a:t>
            </a:r>
          </a:p>
        </p:txBody>
      </p:sp>
      <p:sp>
        <p:nvSpPr>
          <p:cNvPr id="50186" name="Text Box 30"/>
          <p:cNvSpPr txBox="1">
            <a:spLocks noChangeArrowheads="1"/>
          </p:cNvSpPr>
          <p:nvPr/>
        </p:nvSpPr>
        <p:spPr bwMode="auto">
          <a:xfrm>
            <a:off x="691470" y="4578576"/>
            <a:ext cx="13223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111.111.111.111</a:t>
            </a:r>
          </a:p>
        </p:txBody>
      </p:sp>
      <p:sp>
        <p:nvSpPr>
          <p:cNvPr id="50187" name="Text Box 33"/>
          <p:cNvSpPr txBox="1">
            <a:spLocks noChangeArrowheads="1"/>
          </p:cNvSpPr>
          <p:nvPr/>
        </p:nvSpPr>
        <p:spPr bwMode="auto">
          <a:xfrm>
            <a:off x="712107" y="4764313"/>
            <a:ext cx="150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74-29-9C-E8-FF-55</a:t>
            </a:r>
          </a:p>
        </p:txBody>
      </p:sp>
      <p:sp>
        <p:nvSpPr>
          <p:cNvPr id="142347" name="Freeform 39"/>
          <p:cNvSpPr>
            <a:spLocks/>
          </p:cNvSpPr>
          <p:nvPr/>
        </p:nvSpPr>
        <p:spPr bwMode="auto">
          <a:xfrm>
            <a:off x="2347232" y="4273776"/>
            <a:ext cx="839788" cy="1069975"/>
          </a:xfrm>
          <a:custGeom>
            <a:avLst/>
            <a:gdLst>
              <a:gd name="T0" fmla="*/ 2147483647 w 1005"/>
              <a:gd name="T1" fmla="*/ 2147483647 h 996"/>
              <a:gd name="T2" fmla="*/ 2147483647 w 1005"/>
              <a:gd name="T3" fmla="*/ 2147483647 h 996"/>
              <a:gd name="T4" fmla="*/ 2147483647 w 1005"/>
              <a:gd name="T5" fmla="*/ 2147483647 h 996"/>
              <a:gd name="T6" fmla="*/ 2147483647 w 1005"/>
              <a:gd name="T7" fmla="*/ 2147483647 h 996"/>
              <a:gd name="T8" fmla="*/ 2147483647 w 1005"/>
              <a:gd name="T9" fmla="*/ 2147483647 h 996"/>
              <a:gd name="T10" fmla="*/ 2147483647 w 1005"/>
              <a:gd name="T11" fmla="*/ 2147483647 h 996"/>
              <a:gd name="T12" fmla="*/ 2147483647 w 1005"/>
              <a:gd name="T13" fmla="*/ 2147483647 h 996"/>
              <a:gd name="T14" fmla="*/ 2147483647 w 1005"/>
              <a:gd name="T15" fmla="*/ 2147483647 h 996"/>
              <a:gd name="T16" fmla="*/ 2147483647 w 1005"/>
              <a:gd name="T17" fmla="*/ 2147483647 h 996"/>
              <a:gd name="T18" fmla="*/ 2147483647 w 1005"/>
              <a:gd name="T19" fmla="*/ 2147483647 h 996"/>
              <a:gd name="T20" fmla="*/ 2147483647 w 1005"/>
              <a:gd name="T21" fmla="*/ 2147483647 h 996"/>
              <a:gd name="T22" fmla="*/ 2147483647 w 1005"/>
              <a:gd name="T23" fmla="*/ 2147483647 h 996"/>
              <a:gd name="T24" fmla="*/ 2147483647 w 1005"/>
              <a:gd name="T25" fmla="*/ 2147483647 h 9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5" h="996">
                <a:moveTo>
                  <a:pt x="307" y="83"/>
                </a:moveTo>
                <a:cubicBezTo>
                  <a:pt x="218" y="117"/>
                  <a:pt x="182" y="156"/>
                  <a:pt x="134" y="227"/>
                </a:cubicBezTo>
                <a:cubicBezTo>
                  <a:pt x="86" y="298"/>
                  <a:pt x="38" y="426"/>
                  <a:pt x="19" y="507"/>
                </a:cubicBezTo>
                <a:cubicBezTo>
                  <a:pt x="0" y="588"/>
                  <a:pt x="8" y="648"/>
                  <a:pt x="19" y="716"/>
                </a:cubicBezTo>
                <a:cubicBezTo>
                  <a:pt x="30" y="784"/>
                  <a:pt x="54" y="873"/>
                  <a:pt x="84" y="918"/>
                </a:cubicBezTo>
                <a:cubicBezTo>
                  <a:pt x="114" y="963"/>
                  <a:pt x="148" y="984"/>
                  <a:pt x="199" y="990"/>
                </a:cubicBezTo>
                <a:cubicBezTo>
                  <a:pt x="250" y="996"/>
                  <a:pt x="310" y="961"/>
                  <a:pt x="393" y="954"/>
                </a:cubicBezTo>
                <a:cubicBezTo>
                  <a:pt x="476" y="947"/>
                  <a:pt x="614" y="967"/>
                  <a:pt x="696" y="947"/>
                </a:cubicBezTo>
                <a:cubicBezTo>
                  <a:pt x="778" y="927"/>
                  <a:pt x="833" y="898"/>
                  <a:pt x="883" y="831"/>
                </a:cubicBezTo>
                <a:cubicBezTo>
                  <a:pt x="933" y="764"/>
                  <a:pt x="991" y="644"/>
                  <a:pt x="998" y="543"/>
                </a:cubicBezTo>
                <a:cubicBezTo>
                  <a:pt x="1005" y="442"/>
                  <a:pt x="981" y="313"/>
                  <a:pt x="926" y="227"/>
                </a:cubicBezTo>
                <a:cubicBezTo>
                  <a:pt x="871" y="141"/>
                  <a:pt x="768" y="50"/>
                  <a:pt x="667" y="25"/>
                </a:cubicBezTo>
                <a:cubicBezTo>
                  <a:pt x="566" y="0"/>
                  <a:pt x="396" y="49"/>
                  <a:pt x="307" y="83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0189" name="Line 40"/>
          <p:cNvSpPr>
            <a:spLocks noChangeShapeType="1"/>
          </p:cNvSpPr>
          <p:nvPr/>
        </p:nvSpPr>
        <p:spPr bwMode="auto">
          <a:xfrm>
            <a:off x="2044020" y="4253138"/>
            <a:ext cx="43815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0" name="Line 41"/>
          <p:cNvSpPr>
            <a:spLocks noChangeShapeType="1"/>
          </p:cNvSpPr>
          <p:nvPr/>
        </p:nvSpPr>
        <p:spPr bwMode="auto">
          <a:xfrm flipV="1">
            <a:off x="2167845" y="5197701"/>
            <a:ext cx="23177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1" name="Line 42"/>
          <p:cNvSpPr>
            <a:spLocks noChangeShapeType="1"/>
          </p:cNvSpPr>
          <p:nvPr/>
        </p:nvSpPr>
        <p:spPr bwMode="auto">
          <a:xfrm>
            <a:off x="3166382" y="4791301"/>
            <a:ext cx="584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2" name="Line 44"/>
          <p:cNvSpPr>
            <a:spLocks noChangeShapeType="1"/>
          </p:cNvSpPr>
          <p:nvPr/>
        </p:nvSpPr>
        <p:spPr bwMode="auto">
          <a:xfrm flipV="1">
            <a:off x="2083707" y="5548538"/>
            <a:ext cx="0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3" name="Line 45"/>
          <p:cNvSpPr>
            <a:spLocks noChangeShapeType="1"/>
          </p:cNvSpPr>
          <p:nvPr/>
        </p:nvSpPr>
        <p:spPr bwMode="auto">
          <a:xfrm flipH="1" flipV="1">
            <a:off x="1958295" y="4326163"/>
            <a:ext cx="0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4" name="Line 46"/>
          <p:cNvSpPr>
            <a:spLocks noChangeShapeType="1"/>
          </p:cNvSpPr>
          <p:nvPr/>
        </p:nvSpPr>
        <p:spPr bwMode="auto">
          <a:xfrm>
            <a:off x="3836307" y="4857976"/>
            <a:ext cx="0" cy="75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5" name="Line 47"/>
          <p:cNvSpPr>
            <a:spLocks noChangeShapeType="1"/>
          </p:cNvSpPr>
          <p:nvPr/>
        </p:nvSpPr>
        <p:spPr bwMode="auto">
          <a:xfrm flipH="1" flipV="1">
            <a:off x="4917395" y="4848451"/>
            <a:ext cx="4762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4" name="Text Box 58"/>
          <p:cNvSpPr txBox="1">
            <a:spLocks noChangeArrowheads="1"/>
          </p:cNvSpPr>
          <p:nvPr/>
        </p:nvSpPr>
        <p:spPr bwMode="auto">
          <a:xfrm>
            <a:off x="700995" y="3992788"/>
            <a:ext cx="390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A</a:t>
            </a:r>
          </a:p>
        </p:txBody>
      </p:sp>
      <p:sp>
        <p:nvSpPr>
          <p:cNvPr id="50197" name="Line 60"/>
          <p:cNvSpPr>
            <a:spLocks noChangeShapeType="1"/>
          </p:cNvSpPr>
          <p:nvPr/>
        </p:nvSpPr>
        <p:spPr bwMode="auto">
          <a:xfrm>
            <a:off x="5026932" y="4757963"/>
            <a:ext cx="1198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42357" name="Group 63"/>
          <p:cNvGrpSpPr>
            <a:grpSpLocks/>
          </p:cNvGrpSpPr>
          <p:nvPr/>
        </p:nvGrpSpPr>
        <p:grpSpPr bwMode="auto">
          <a:xfrm>
            <a:off x="7354207" y="4681763"/>
            <a:ext cx="1558925" cy="460375"/>
            <a:chOff x="4351" y="2786"/>
            <a:chExt cx="982" cy="290"/>
          </a:xfrm>
        </p:grpSpPr>
        <p:sp>
          <p:nvSpPr>
            <p:cNvPr id="50266" name="Text Box 64"/>
            <p:cNvSpPr txBox="1">
              <a:spLocks noChangeArrowheads="1"/>
            </p:cNvSpPr>
            <p:nvPr/>
          </p:nvSpPr>
          <p:spPr bwMode="auto">
            <a:xfrm>
              <a:off x="4352" y="2786"/>
              <a:ext cx="83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222.222.222.222</a:t>
              </a:r>
            </a:p>
          </p:txBody>
        </p:sp>
        <p:sp>
          <p:nvSpPr>
            <p:cNvPr id="50267" name="Text Box 65"/>
            <p:cNvSpPr txBox="1">
              <a:spLocks noChangeArrowheads="1"/>
            </p:cNvSpPr>
            <p:nvPr/>
          </p:nvSpPr>
          <p:spPr bwMode="auto">
            <a:xfrm>
              <a:off x="4351" y="2904"/>
              <a:ext cx="982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49-BD-D2-C7-56-2A</a:t>
              </a:r>
            </a:p>
          </p:txBody>
        </p:sp>
      </p:grpSp>
      <p:sp>
        <p:nvSpPr>
          <p:cNvPr id="50199" name="Line 67"/>
          <p:cNvSpPr>
            <a:spLocks noChangeShapeType="1"/>
          </p:cNvSpPr>
          <p:nvPr/>
        </p:nvSpPr>
        <p:spPr bwMode="auto">
          <a:xfrm flipV="1">
            <a:off x="6925582" y="4253138"/>
            <a:ext cx="45085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200" name="Line 68"/>
          <p:cNvSpPr>
            <a:spLocks noChangeShapeType="1"/>
          </p:cNvSpPr>
          <p:nvPr/>
        </p:nvSpPr>
        <p:spPr bwMode="auto">
          <a:xfrm flipH="1" flipV="1">
            <a:off x="7451045" y="4329338"/>
            <a:ext cx="11112" cy="38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201" name="Text Box 71"/>
          <p:cNvSpPr txBox="1">
            <a:spLocks noChangeArrowheads="1"/>
          </p:cNvSpPr>
          <p:nvPr/>
        </p:nvSpPr>
        <p:spPr bwMode="auto">
          <a:xfrm>
            <a:off x="7055757" y="5648551"/>
            <a:ext cx="1322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222.222.222.221</a:t>
            </a:r>
          </a:p>
        </p:txBody>
      </p:sp>
      <p:sp>
        <p:nvSpPr>
          <p:cNvPr id="50202" name="Text Box 72"/>
          <p:cNvSpPr txBox="1">
            <a:spLocks noChangeArrowheads="1"/>
          </p:cNvSpPr>
          <p:nvPr/>
        </p:nvSpPr>
        <p:spPr bwMode="auto">
          <a:xfrm>
            <a:off x="7058932" y="5823176"/>
            <a:ext cx="1501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88-B2-2F-54-1A-0F</a:t>
            </a:r>
          </a:p>
        </p:txBody>
      </p:sp>
      <p:sp>
        <p:nvSpPr>
          <p:cNvPr id="50203" name="Line 73"/>
          <p:cNvSpPr>
            <a:spLocks noChangeShapeType="1"/>
          </p:cNvSpPr>
          <p:nvPr/>
        </p:nvSpPr>
        <p:spPr bwMode="auto">
          <a:xfrm flipH="1" flipV="1">
            <a:off x="6855732" y="5150076"/>
            <a:ext cx="25400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204" name="Line 74"/>
          <p:cNvSpPr>
            <a:spLocks noChangeShapeType="1"/>
          </p:cNvSpPr>
          <p:nvPr/>
        </p:nvSpPr>
        <p:spPr bwMode="auto">
          <a:xfrm flipH="1">
            <a:off x="7190695" y="5491388"/>
            <a:ext cx="4762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2364" name="Freeform 75"/>
          <p:cNvSpPr>
            <a:spLocks/>
          </p:cNvSpPr>
          <p:nvPr/>
        </p:nvSpPr>
        <p:spPr bwMode="auto">
          <a:xfrm>
            <a:off x="6185807" y="4276951"/>
            <a:ext cx="765175" cy="1081087"/>
          </a:xfrm>
          <a:custGeom>
            <a:avLst/>
            <a:gdLst>
              <a:gd name="T0" fmla="*/ 2147483647 w 1005"/>
              <a:gd name="T1" fmla="*/ 2147483647 h 996"/>
              <a:gd name="T2" fmla="*/ 2147483647 w 1005"/>
              <a:gd name="T3" fmla="*/ 2147483647 h 996"/>
              <a:gd name="T4" fmla="*/ 2147483647 w 1005"/>
              <a:gd name="T5" fmla="*/ 2147483647 h 996"/>
              <a:gd name="T6" fmla="*/ 2147483647 w 1005"/>
              <a:gd name="T7" fmla="*/ 2147483647 h 996"/>
              <a:gd name="T8" fmla="*/ 2147483647 w 1005"/>
              <a:gd name="T9" fmla="*/ 2147483647 h 996"/>
              <a:gd name="T10" fmla="*/ 2147483647 w 1005"/>
              <a:gd name="T11" fmla="*/ 2147483647 h 996"/>
              <a:gd name="T12" fmla="*/ 2147483647 w 1005"/>
              <a:gd name="T13" fmla="*/ 2147483647 h 996"/>
              <a:gd name="T14" fmla="*/ 2147483647 w 1005"/>
              <a:gd name="T15" fmla="*/ 2147483647 h 996"/>
              <a:gd name="T16" fmla="*/ 2147483647 w 1005"/>
              <a:gd name="T17" fmla="*/ 2147483647 h 996"/>
              <a:gd name="T18" fmla="*/ 2147483647 w 1005"/>
              <a:gd name="T19" fmla="*/ 2147483647 h 996"/>
              <a:gd name="T20" fmla="*/ 2147483647 w 1005"/>
              <a:gd name="T21" fmla="*/ 2147483647 h 996"/>
              <a:gd name="T22" fmla="*/ 2147483647 w 1005"/>
              <a:gd name="T23" fmla="*/ 2147483647 h 996"/>
              <a:gd name="T24" fmla="*/ 2147483647 w 1005"/>
              <a:gd name="T25" fmla="*/ 2147483647 h 9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5" h="996">
                <a:moveTo>
                  <a:pt x="307" y="83"/>
                </a:moveTo>
                <a:cubicBezTo>
                  <a:pt x="218" y="117"/>
                  <a:pt x="182" y="156"/>
                  <a:pt x="134" y="227"/>
                </a:cubicBezTo>
                <a:cubicBezTo>
                  <a:pt x="86" y="298"/>
                  <a:pt x="38" y="426"/>
                  <a:pt x="19" y="507"/>
                </a:cubicBezTo>
                <a:cubicBezTo>
                  <a:pt x="0" y="588"/>
                  <a:pt x="8" y="648"/>
                  <a:pt x="19" y="716"/>
                </a:cubicBezTo>
                <a:cubicBezTo>
                  <a:pt x="30" y="784"/>
                  <a:pt x="54" y="873"/>
                  <a:pt x="84" y="918"/>
                </a:cubicBezTo>
                <a:cubicBezTo>
                  <a:pt x="114" y="963"/>
                  <a:pt x="148" y="984"/>
                  <a:pt x="199" y="990"/>
                </a:cubicBezTo>
                <a:cubicBezTo>
                  <a:pt x="250" y="996"/>
                  <a:pt x="310" y="961"/>
                  <a:pt x="393" y="954"/>
                </a:cubicBezTo>
                <a:cubicBezTo>
                  <a:pt x="476" y="947"/>
                  <a:pt x="614" y="967"/>
                  <a:pt x="696" y="947"/>
                </a:cubicBezTo>
                <a:cubicBezTo>
                  <a:pt x="778" y="927"/>
                  <a:pt x="833" y="898"/>
                  <a:pt x="883" y="831"/>
                </a:cubicBezTo>
                <a:cubicBezTo>
                  <a:pt x="933" y="764"/>
                  <a:pt x="991" y="644"/>
                  <a:pt x="998" y="543"/>
                </a:cubicBezTo>
                <a:cubicBezTo>
                  <a:pt x="1005" y="442"/>
                  <a:pt x="981" y="313"/>
                  <a:pt x="926" y="227"/>
                </a:cubicBezTo>
                <a:cubicBezTo>
                  <a:pt x="871" y="141"/>
                  <a:pt x="768" y="50"/>
                  <a:pt x="667" y="25"/>
                </a:cubicBezTo>
                <a:cubicBezTo>
                  <a:pt x="566" y="0"/>
                  <a:pt x="396" y="49"/>
                  <a:pt x="307" y="83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4" name="Text Box 76"/>
          <p:cNvSpPr txBox="1">
            <a:spLocks noChangeArrowheads="1"/>
          </p:cNvSpPr>
          <p:nvPr/>
        </p:nvSpPr>
        <p:spPr bwMode="auto">
          <a:xfrm>
            <a:off x="8289245" y="3910238"/>
            <a:ext cx="3571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B</a:t>
            </a:r>
          </a:p>
        </p:txBody>
      </p:sp>
      <p:grpSp>
        <p:nvGrpSpPr>
          <p:cNvPr id="142366" name="Group 124"/>
          <p:cNvGrpSpPr>
            <a:grpSpLocks/>
          </p:cNvGrpSpPr>
          <p:nvPr/>
        </p:nvGrpSpPr>
        <p:grpSpPr bwMode="auto">
          <a:xfrm>
            <a:off x="7160532" y="3870551"/>
            <a:ext cx="1009650" cy="854075"/>
            <a:chOff x="7179310" y="4033520"/>
            <a:chExt cx="1009650" cy="855028"/>
          </a:xfrm>
        </p:grpSpPr>
        <p:grpSp>
          <p:nvGrpSpPr>
            <p:cNvPr id="142421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24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44" name="Rectangle 43"/>
            <p:cNvSpPr>
              <a:spLocks noChangeArrowheads="1"/>
            </p:cNvSpPr>
            <p:nvPr/>
          </p:nvSpPr>
          <p:spPr bwMode="auto">
            <a:xfrm rot="16200000">
              <a:off x="7438796" y="4309366"/>
              <a:ext cx="127142" cy="195263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2367" name="Group 125"/>
          <p:cNvGrpSpPr>
            <a:grpSpLocks/>
          </p:cNvGrpSpPr>
          <p:nvPr/>
        </p:nvGrpSpPr>
        <p:grpSpPr bwMode="auto">
          <a:xfrm>
            <a:off x="3739470" y="4551588"/>
            <a:ext cx="1292225" cy="425450"/>
            <a:chOff x="4011931" y="3379152"/>
            <a:chExt cx="1262062" cy="390207"/>
          </a:xfrm>
        </p:grpSpPr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 rot="16200000">
              <a:off x="5112252" y="3476577"/>
              <a:ext cx="128128" cy="19535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2411" name="Group 1185"/>
            <p:cNvGrpSpPr>
              <a:grpSpLocks/>
            </p:cNvGrpSpPr>
            <p:nvPr/>
          </p:nvGrpSpPr>
          <p:grpSpPr bwMode="auto">
            <a:xfrm>
              <a:off x="4197985" y="3379152"/>
              <a:ext cx="892175" cy="390207"/>
              <a:chOff x="4650" y="1129"/>
              <a:chExt cx="246" cy="95"/>
            </a:xfrm>
          </p:grpSpPr>
          <p:sp>
            <p:nvSpPr>
              <p:cNvPr id="142413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42414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 dirty="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42415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142416" name="Group 118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42419" name="Freeform 119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420" name="Freeform 119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50258" name="Line 119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59" name="Line 119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34" name="Rectangle 43"/>
            <p:cNvSpPr>
              <a:spLocks noChangeArrowheads="1"/>
            </p:cNvSpPr>
            <p:nvPr/>
          </p:nvSpPr>
          <p:spPr bwMode="auto">
            <a:xfrm rot="16200000">
              <a:off x="4046274" y="3486041"/>
              <a:ext cx="126671" cy="19535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2368" name="Group 126"/>
          <p:cNvGrpSpPr>
            <a:grpSpLocks/>
          </p:cNvGrpSpPr>
          <p:nvPr/>
        </p:nvGrpSpPr>
        <p:grpSpPr bwMode="auto">
          <a:xfrm>
            <a:off x="1464582" y="5150076"/>
            <a:ext cx="701675" cy="517525"/>
            <a:chOff x="1046480" y="3962400"/>
            <a:chExt cx="1026163" cy="761428"/>
          </a:xfrm>
        </p:grpSpPr>
        <p:sp>
          <p:nvSpPr>
            <p:cNvPr id="128" name="Rectangle 48"/>
            <p:cNvSpPr>
              <a:spLocks noChangeArrowheads="1"/>
            </p:cNvSpPr>
            <p:nvPr/>
          </p:nvSpPr>
          <p:spPr bwMode="auto">
            <a:xfrm rot="16200000">
              <a:off x="1893548" y="4299487"/>
              <a:ext cx="109776" cy="24841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2407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2408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09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502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sp>
        <p:nvSpPr>
          <p:cNvPr id="50213" name="Rectangle 60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forwards datagram with IP source A, destination B </a:t>
            </a:r>
          </a:p>
        </p:txBody>
      </p:sp>
      <p:sp>
        <p:nvSpPr>
          <p:cNvPr id="50214" name="Rectangle 61"/>
          <p:cNvSpPr>
            <a:spLocks noChangeArrowheads="1"/>
          </p:cNvSpPr>
          <p:nvPr/>
        </p:nvSpPr>
        <p:spPr bwMode="auto">
          <a:xfrm>
            <a:off x="700995" y="1405164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creates link-layer frame with B's MAC address as dest, 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sp>
        <p:nvSpPr>
          <p:cNvPr id="723007" name="AutoShape 63"/>
          <p:cNvSpPr>
            <a:spLocks noChangeArrowheads="1"/>
          </p:cNvSpPr>
          <p:nvPr/>
        </p:nvSpPr>
        <p:spPr bwMode="auto">
          <a:xfrm>
            <a:off x="6701745" y="2733901"/>
            <a:ext cx="314325" cy="792162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42375" name="Group 64"/>
          <p:cNvGrpSpPr>
            <a:grpSpLocks/>
          </p:cNvGrpSpPr>
          <p:nvPr/>
        </p:nvGrpSpPr>
        <p:grpSpPr bwMode="auto">
          <a:xfrm>
            <a:off x="6208032" y="2290988"/>
            <a:ext cx="2011363" cy="760413"/>
            <a:chOff x="1197" y="1665"/>
            <a:chExt cx="1267" cy="479"/>
          </a:xfrm>
        </p:grpSpPr>
        <p:grpSp>
          <p:nvGrpSpPr>
            <p:cNvPr id="142401" name="Group 65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50244" name="Rectangle 66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45" name="Line 67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46" name="Line 68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50243" name="Text Box 69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142376" name="Group 70"/>
          <p:cNvGrpSpPr>
            <a:grpSpLocks/>
          </p:cNvGrpSpPr>
          <p:nvPr/>
        </p:nvGrpSpPr>
        <p:grpSpPr bwMode="auto">
          <a:xfrm>
            <a:off x="6331857" y="2541813"/>
            <a:ext cx="146050" cy="385763"/>
            <a:chOff x="1272" y="1762"/>
            <a:chExt cx="92" cy="243"/>
          </a:xfrm>
        </p:grpSpPr>
        <p:sp>
          <p:nvSpPr>
            <p:cNvPr id="50240" name="Line 71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41" name="Line 72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23017" name="Group 73"/>
          <p:cNvGrpSpPr>
            <a:grpSpLocks/>
          </p:cNvGrpSpPr>
          <p:nvPr/>
        </p:nvGrpSpPr>
        <p:grpSpPr bwMode="auto">
          <a:xfrm>
            <a:off x="5782582" y="1883001"/>
            <a:ext cx="2428876" cy="1519237"/>
            <a:chOff x="931" y="1414"/>
            <a:chExt cx="1530" cy="957"/>
          </a:xfrm>
        </p:grpSpPr>
        <p:sp>
          <p:nvSpPr>
            <p:cNvPr id="50228" name="Text Box 74"/>
            <p:cNvSpPr txBox="1">
              <a:spLocks noChangeArrowheads="1"/>
            </p:cNvSpPr>
            <p:nvPr/>
          </p:nvSpPr>
          <p:spPr bwMode="auto">
            <a:xfrm>
              <a:off x="931" y="1414"/>
              <a:ext cx="153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1A-23-F9-CD-06-9B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MAC dest: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49-BD-D2-C7-56-2A</a:t>
              </a:r>
            </a:p>
            <a:p>
              <a:pPr>
                <a:defRPr/>
              </a:pPr>
              <a:endParaRPr lang="en-US" sz="1200" i="0" dirty="0" smtClean="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42388" name="Group 75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50234" name="Rectangle 76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35" name="Rectangle 77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36" name="Line 78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37" name="Line 79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38" name="Line 80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0239" name="Line 81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50230" name="Line 82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31" name="Line 83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32" name="Line 84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33" name="Line 85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42378" name="Group 92"/>
          <p:cNvGrpSpPr>
            <a:grpSpLocks/>
          </p:cNvGrpSpPr>
          <p:nvPr/>
        </p:nvGrpSpPr>
        <p:grpSpPr bwMode="auto">
          <a:xfrm>
            <a:off x="8043182" y="2314801"/>
            <a:ext cx="928688" cy="1954212"/>
            <a:chOff x="250" y="1380"/>
            <a:chExt cx="585" cy="1231"/>
          </a:xfrm>
        </p:grpSpPr>
        <p:sp>
          <p:nvSpPr>
            <p:cNvPr id="142380" name="Freeform 93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0222" name="Rectangle 94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23" name="Text Box 95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50224" name="Line 96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25" name="Line 97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26" name="Line 98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227" name="Line 99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42379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83430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104" name="TextBox 1"/>
          <p:cNvSpPr txBox="1">
            <a:spLocks noChangeArrowheads="1"/>
          </p:cNvSpPr>
          <p:nvPr/>
        </p:nvSpPr>
        <p:spPr bwMode="auto">
          <a:xfrm>
            <a:off x="339826" y="6271334"/>
            <a:ext cx="4507165" cy="44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400" dirty="0" smtClean="0"/>
              <a:t>* Check </a:t>
            </a:r>
            <a:r>
              <a:rPr lang="en-US" sz="1400" dirty="0"/>
              <a:t>out the online interactive exercises for more </a:t>
            </a:r>
            <a:r>
              <a:rPr lang="en-US" sz="1400" dirty="0" smtClean="0"/>
              <a:t>examples: h</a:t>
            </a:r>
            <a:r>
              <a:rPr lang="en-US" sz="1200" dirty="0" smtClean="0"/>
              <a:t>ttp</a:t>
            </a:r>
            <a:r>
              <a:rPr lang="en-US" sz="1200" dirty="0"/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11936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23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23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0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7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6.4 LANs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2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1276350"/>
            <a:ext cx="7519987" cy="2133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dominant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wired LAN technology: 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single chip, multiple speeds (e.g., Broadcom  BCM5761)</a:t>
            </a:r>
            <a:endParaRPr lang="en-US" sz="2400" dirty="0">
              <a:latin typeface="Gill Sans MT" charset="0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first widely used LAN technology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simpler, </a:t>
            </a:r>
            <a:r>
              <a:rPr lang="en-US" sz="2400" dirty="0" smtClean="0">
                <a:latin typeface="Gill Sans MT" charset="0"/>
                <a:cs typeface="+mn-cs"/>
              </a:rPr>
              <a:t>cheap</a:t>
            </a:r>
            <a:endParaRPr lang="en-US" sz="2400" dirty="0">
              <a:latin typeface="Gill Sans MT" charset="0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kept up with speed race: 10 Mbps – 10 Gbps 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pic>
        <p:nvPicPr>
          <p:cNvPr id="146437" name="Picture 4" descr="551 metcalfe-e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635375"/>
            <a:ext cx="4752975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4289425" y="6086475"/>
            <a:ext cx="31305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Metcalfe</a:t>
            </a:r>
            <a:r>
              <a:rPr lang="ja-JP" altLang="en-US" dirty="0" smtClean="0">
                <a:latin typeface="Arial"/>
                <a:cs typeface="Arial"/>
              </a:rPr>
              <a:t>’</a:t>
            </a:r>
            <a:r>
              <a:rPr lang="en-US" dirty="0" smtClean="0">
                <a:latin typeface="Arial"/>
                <a:cs typeface="Arial"/>
              </a:rPr>
              <a:t>s Ethernet sketch</a:t>
            </a:r>
          </a:p>
        </p:txBody>
      </p:sp>
      <p:pic>
        <p:nvPicPr>
          <p:cNvPr id="146439" name="Picture 24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877888"/>
            <a:ext cx="1970087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2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1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79692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Ethernet: physical topology</a:t>
            </a:r>
            <a:endParaRPr lang="en-US" sz="4000" dirty="0">
              <a:latin typeface="Gill Sans MT" charset="0"/>
              <a:cs typeface="+mj-cs"/>
            </a:endParaRPr>
          </a:p>
        </p:txBody>
      </p:sp>
      <p:sp>
        <p:nvSpPr>
          <p:cNvPr id="532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8000" y="1103313"/>
            <a:ext cx="8297863" cy="2449512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b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us: </a:t>
            </a:r>
            <a:r>
              <a:rPr lang="en-US" dirty="0" smtClean="0">
                <a:latin typeface="Gill Sans MT" charset="0"/>
                <a:cs typeface="+mn-cs"/>
              </a:rPr>
              <a:t>popular </a:t>
            </a:r>
            <a:r>
              <a:rPr lang="en-US" dirty="0">
                <a:latin typeface="Gill Sans MT" charset="0"/>
                <a:cs typeface="+mn-cs"/>
              </a:rPr>
              <a:t>through mid 90s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all nodes in same collision domain (can collide with each other)</a:t>
            </a:r>
          </a:p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s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tar: </a:t>
            </a:r>
            <a:r>
              <a:rPr lang="en-US" dirty="0" smtClean="0">
                <a:latin typeface="Gill Sans MT" charset="0"/>
                <a:cs typeface="+mn-cs"/>
              </a:rPr>
              <a:t>prevails today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active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switch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in center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latin typeface="Gill Sans MT" charset="0"/>
              </a:rPr>
              <a:t>each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spoke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runs a (separate) Ethernet protocol (nodes do not collide with each other)</a:t>
            </a:r>
          </a:p>
        </p:txBody>
      </p:sp>
      <p:sp>
        <p:nvSpPr>
          <p:cNvPr id="53254" name="Line 17"/>
          <p:cNvSpPr>
            <a:spLocks noChangeShapeType="1"/>
          </p:cNvSpPr>
          <p:nvPr/>
        </p:nvSpPr>
        <p:spPr bwMode="auto">
          <a:xfrm>
            <a:off x="5316538" y="5110163"/>
            <a:ext cx="97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5" name="Line 18"/>
          <p:cNvSpPr>
            <a:spLocks noChangeShapeType="1"/>
          </p:cNvSpPr>
          <p:nvPr/>
        </p:nvSpPr>
        <p:spPr bwMode="auto">
          <a:xfrm>
            <a:off x="6556375" y="45180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6" name="Line 19"/>
          <p:cNvSpPr>
            <a:spLocks noChangeShapeType="1"/>
          </p:cNvSpPr>
          <p:nvPr/>
        </p:nvSpPr>
        <p:spPr bwMode="auto">
          <a:xfrm flipH="1">
            <a:off x="6746875" y="5126038"/>
            <a:ext cx="100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7" name="Line 20"/>
          <p:cNvSpPr>
            <a:spLocks noChangeShapeType="1"/>
          </p:cNvSpPr>
          <p:nvPr/>
        </p:nvSpPr>
        <p:spPr bwMode="auto">
          <a:xfrm flipV="1">
            <a:off x="6556375" y="5251450"/>
            <a:ext cx="12700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8" name="Text Box 23"/>
          <p:cNvSpPr txBox="1">
            <a:spLocks noChangeArrowheads="1"/>
          </p:cNvSpPr>
          <p:nvPr/>
        </p:nvSpPr>
        <p:spPr bwMode="auto">
          <a:xfrm>
            <a:off x="5464175" y="5486400"/>
            <a:ext cx="7540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dirty="0" smtClean="0">
                <a:latin typeface="Arial" charset="0"/>
                <a:cs typeface="Arial" charset="0"/>
              </a:rPr>
              <a:t>switch</a:t>
            </a:r>
          </a:p>
        </p:txBody>
      </p:sp>
      <p:sp>
        <p:nvSpPr>
          <p:cNvPr id="53259" name="Line 24"/>
          <p:cNvSpPr>
            <a:spLocks noChangeShapeType="1"/>
          </p:cNvSpPr>
          <p:nvPr/>
        </p:nvSpPr>
        <p:spPr bwMode="auto">
          <a:xfrm flipV="1">
            <a:off x="5834063" y="5275263"/>
            <a:ext cx="417512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0" name="Line 32"/>
          <p:cNvSpPr>
            <a:spLocks noChangeShapeType="1"/>
          </p:cNvSpPr>
          <p:nvPr/>
        </p:nvSpPr>
        <p:spPr bwMode="auto">
          <a:xfrm flipH="1">
            <a:off x="2160588" y="4102100"/>
            <a:ext cx="752475" cy="146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1" name="Line 33"/>
          <p:cNvSpPr>
            <a:spLocks noChangeShapeType="1"/>
          </p:cNvSpPr>
          <p:nvPr/>
        </p:nvSpPr>
        <p:spPr bwMode="auto">
          <a:xfrm>
            <a:off x="2132013" y="4879975"/>
            <a:ext cx="3921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2" name="Line 34"/>
          <p:cNvSpPr>
            <a:spLocks noChangeShapeType="1"/>
          </p:cNvSpPr>
          <p:nvPr/>
        </p:nvSpPr>
        <p:spPr bwMode="auto">
          <a:xfrm>
            <a:off x="1914525" y="5434013"/>
            <a:ext cx="3079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3" name="Line 35"/>
          <p:cNvSpPr>
            <a:spLocks noChangeShapeType="1"/>
          </p:cNvSpPr>
          <p:nvPr/>
        </p:nvSpPr>
        <p:spPr bwMode="auto">
          <a:xfrm flipV="1">
            <a:off x="2632075" y="4648200"/>
            <a:ext cx="287338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4" name="Line 37"/>
          <p:cNvSpPr>
            <a:spLocks noChangeShapeType="1"/>
          </p:cNvSpPr>
          <p:nvPr/>
        </p:nvSpPr>
        <p:spPr bwMode="auto">
          <a:xfrm>
            <a:off x="2424113" y="4275138"/>
            <a:ext cx="39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5" name="Line 38"/>
          <p:cNvSpPr>
            <a:spLocks noChangeShapeType="1"/>
          </p:cNvSpPr>
          <p:nvPr/>
        </p:nvSpPr>
        <p:spPr bwMode="auto">
          <a:xfrm>
            <a:off x="2424113" y="4275138"/>
            <a:ext cx="39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6" name="Line 39"/>
          <p:cNvSpPr>
            <a:spLocks noChangeShapeType="1"/>
          </p:cNvSpPr>
          <p:nvPr/>
        </p:nvSpPr>
        <p:spPr bwMode="auto">
          <a:xfrm>
            <a:off x="2314575" y="5324475"/>
            <a:ext cx="3079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7" name="Text Box 41"/>
          <p:cNvSpPr txBox="1">
            <a:spLocks noChangeArrowheads="1"/>
          </p:cNvSpPr>
          <p:nvPr/>
        </p:nvSpPr>
        <p:spPr bwMode="auto">
          <a:xfrm>
            <a:off x="1430338" y="5908675"/>
            <a:ext cx="2185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bus: </a:t>
            </a:r>
            <a:r>
              <a:rPr lang="en-US" i="0" dirty="0" smtClean="0">
                <a:latin typeface="Arial" charset="0"/>
                <a:cs typeface="Arial" charset="0"/>
              </a:rPr>
              <a:t>coaxial cable</a:t>
            </a:r>
          </a:p>
        </p:txBody>
      </p:sp>
      <p:sp>
        <p:nvSpPr>
          <p:cNvPr id="53268" name="Text Box 42"/>
          <p:cNvSpPr txBox="1">
            <a:spLocks noChangeArrowheads="1"/>
          </p:cNvSpPr>
          <p:nvPr/>
        </p:nvSpPr>
        <p:spPr bwMode="auto">
          <a:xfrm>
            <a:off x="4989513" y="5691188"/>
            <a:ext cx="774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star</a:t>
            </a:r>
          </a:p>
        </p:txBody>
      </p:sp>
      <p:grpSp>
        <p:nvGrpSpPr>
          <p:cNvPr id="148501" name="Group 37"/>
          <p:cNvGrpSpPr>
            <a:grpSpLocks/>
          </p:cNvGrpSpPr>
          <p:nvPr/>
        </p:nvGrpSpPr>
        <p:grpSpPr bwMode="auto">
          <a:xfrm>
            <a:off x="2733675" y="4398963"/>
            <a:ext cx="711200" cy="601662"/>
            <a:chOff x="7179310" y="4033520"/>
            <a:chExt cx="1009650" cy="855028"/>
          </a:xfrm>
        </p:grpSpPr>
        <p:grpSp>
          <p:nvGrpSpPr>
            <p:cNvPr id="148542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85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 rot="16200000">
              <a:off x="7438418" y="4308853"/>
              <a:ext cx="128593" cy="19607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8502" name="Group 42"/>
          <p:cNvGrpSpPr>
            <a:grpSpLocks/>
          </p:cNvGrpSpPr>
          <p:nvPr/>
        </p:nvGrpSpPr>
        <p:grpSpPr bwMode="auto">
          <a:xfrm>
            <a:off x="1757363" y="3962400"/>
            <a:ext cx="701675" cy="517525"/>
            <a:chOff x="1046480" y="3962400"/>
            <a:chExt cx="1026163" cy="761428"/>
          </a:xfrm>
        </p:grpSpPr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 rot="16200000">
              <a:off x="1893547" y="4299487"/>
              <a:ext cx="109777" cy="24841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39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40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41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3" name="Group 47"/>
          <p:cNvGrpSpPr>
            <a:grpSpLocks/>
          </p:cNvGrpSpPr>
          <p:nvPr/>
        </p:nvGrpSpPr>
        <p:grpSpPr bwMode="auto">
          <a:xfrm>
            <a:off x="1473200" y="4551363"/>
            <a:ext cx="701675" cy="517525"/>
            <a:chOff x="1046480" y="3962400"/>
            <a:chExt cx="1026163" cy="761428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 rot="16200000">
              <a:off x="1893548" y="4299487"/>
              <a:ext cx="109776" cy="24841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35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36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37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4" name="Group 52"/>
          <p:cNvGrpSpPr>
            <a:grpSpLocks/>
          </p:cNvGrpSpPr>
          <p:nvPr/>
        </p:nvGrpSpPr>
        <p:grpSpPr bwMode="auto">
          <a:xfrm>
            <a:off x="1279525" y="5110163"/>
            <a:ext cx="701675" cy="517525"/>
            <a:chOff x="1046480" y="3962400"/>
            <a:chExt cx="1026163" cy="761428"/>
          </a:xfrm>
        </p:grpSpPr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 rot="16200000">
              <a:off x="1893548" y="4299487"/>
              <a:ext cx="109776" cy="24841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31" name="Group 54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32" name="Picture 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33" name="Freeform 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5" name="Group 57"/>
          <p:cNvGrpSpPr>
            <a:grpSpLocks/>
          </p:cNvGrpSpPr>
          <p:nvPr/>
        </p:nvGrpSpPr>
        <p:grpSpPr bwMode="auto">
          <a:xfrm>
            <a:off x="2447925" y="5070475"/>
            <a:ext cx="711200" cy="600075"/>
            <a:chOff x="7179310" y="4033520"/>
            <a:chExt cx="1009650" cy="855028"/>
          </a:xfrm>
        </p:grpSpPr>
        <p:grpSp>
          <p:nvGrpSpPr>
            <p:cNvPr id="148526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852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60" name="Rectangle 43"/>
            <p:cNvSpPr>
              <a:spLocks noChangeArrowheads="1"/>
            </p:cNvSpPr>
            <p:nvPr/>
          </p:nvSpPr>
          <p:spPr bwMode="auto">
            <a:xfrm rot="16200000">
              <a:off x="7439379" y="4308711"/>
              <a:ext cx="126671" cy="19607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8506" name="Group 62"/>
          <p:cNvGrpSpPr>
            <a:grpSpLocks/>
          </p:cNvGrpSpPr>
          <p:nvPr/>
        </p:nvGrpSpPr>
        <p:grpSpPr bwMode="auto">
          <a:xfrm>
            <a:off x="4419600" y="4687888"/>
            <a:ext cx="914400" cy="690562"/>
            <a:chOff x="1046480" y="3962400"/>
            <a:chExt cx="1026163" cy="761428"/>
          </a:xfrm>
        </p:grpSpPr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 rot="16200000">
              <a:off x="1893689" y="4299817"/>
              <a:ext cx="110275" cy="247633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23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24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5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7" name="Group 67"/>
          <p:cNvGrpSpPr>
            <a:grpSpLocks/>
          </p:cNvGrpSpPr>
          <p:nvPr/>
        </p:nvGrpSpPr>
        <p:grpSpPr bwMode="auto">
          <a:xfrm>
            <a:off x="7548563" y="4779963"/>
            <a:ext cx="854075" cy="741362"/>
            <a:chOff x="7179310" y="4033520"/>
            <a:chExt cx="1009650" cy="855028"/>
          </a:xfrm>
        </p:grpSpPr>
        <p:grpSp>
          <p:nvGrpSpPr>
            <p:cNvPr id="148518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852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70" name="Rectangle 43"/>
            <p:cNvSpPr>
              <a:spLocks noChangeArrowheads="1"/>
            </p:cNvSpPr>
            <p:nvPr/>
          </p:nvSpPr>
          <p:spPr bwMode="auto">
            <a:xfrm rot="16200000">
              <a:off x="7438954" y="4308497"/>
              <a:ext cx="128163" cy="197050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sp>
        <p:nvSpPr>
          <p:cNvPr id="75" name="Rectangle 43"/>
          <p:cNvSpPr>
            <a:spLocks noChangeArrowheads="1"/>
          </p:cNvSpPr>
          <p:nvPr/>
        </p:nvSpPr>
        <p:spPr bwMode="auto">
          <a:xfrm>
            <a:off x="6497638" y="4351338"/>
            <a:ext cx="109537" cy="1651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48509" name="Group 44"/>
          <p:cNvGrpSpPr>
            <a:grpSpLocks/>
          </p:cNvGrpSpPr>
          <p:nvPr/>
        </p:nvGrpSpPr>
        <p:grpSpPr bwMode="auto">
          <a:xfrm>
            <a:off x="6116638" y="3784600"/>
            <a:ext cx="852487" cy="741363"/>
            <a:chOff x="-44" y="1473"/>
            <a:chExt cx="981" cy="1105"/>
          </a:xfrm>
        </p:grpSpPr>
        <p:pic>
          <p:nvPicPr>
            <p:cNvPr id="148516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517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8510" name="Group 1"/>
          <p:cNvGrpSpPr>
            <a:grpSpLocks/>
          </p:cNvGrpSpPr>
          <p:nvPr/>
        </p:nvGrpSpPr>
        <p:grpSpPr bwMode="auto">
          <a:xfrm>
            <a:off x="5943600" y="5926138"/>
            <a:ext cx="854075" cy="835025"/>
            <a:chOff x="8077200" y="3320111"/>
            <a:chExt cx="853440" cy="835329"/>
          </a:xfrm>
        </p:grpSpPr>
        <p:sp>
          <p:nvSpPr>
            <p:cNvPr id="78" name="Rectangle 43"/>
            <p:cNvSpPr>
              <a:spLocks noChangeArrowheads="1"/>
            </p:cNvSpPr>
            <p:nvPr/>
          </p:nvSpPr>
          <p:spPr bwMode="auto">
            <a:xfrm>
              <a:off x="8630826" y="3320111"/>
              <a:ext cx="111042" cy="165160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13" name="Group 44"/>
            <p:cNvGrpSpPr>
              <a:grpSpLocks/>
            </p:cNvGrpSpPr>
            <p:nvPr/>
          </p:nvGrpSpPr>
          <p:grpSpPr bwMode="auto">
            <a:xfrm>
              <a:off x="8077200" y="3413760"/>
              <a:ext cx="853440" cy="741680"/>
              <a:chOff x="-44" y="1473"/>
              <a:chExt cx="981" cy="1105"/>
            </a:xfrm>
          </p:grpSpPr>
          <p:pic>
            <p:nvPicPr>
              <p:cNvPr id="1485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5327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4962525"/>
            <a:ext cx="6032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6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6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6075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frame structure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609725"/>
            <a:ext cx="7772400" cy="43434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sending </a:t>
            </a:r>
            <a:r>
              <a:rPr lang="en-US" dirty="0">
                <a:latin typeface="Gill Sans MT" charset="0"/>
                <a:cs typeface="+mn-cs"/>
              </a:rPr>
              <a:t>adapter encapsulates IP datagram (or other network layer protocol packet) in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Ethernet frame</a:t>
            </a:r>
          </a:p>
          <a:p>
            <a:pPr>
              <a:defRPr/>
            </a:pPr>
            <a:endParaRPr lang="en-US" sz="2400" b="1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sz="2400" b="1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preamble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: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7 bytes with pattern 10101010 followed by one byte with pattern 10101011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 used to synchronize receiver, sender clock rates</a:t>
            </a:r>
          </a:p>
        </p:txBody>
      </p:sp>
      <p:pic>
        <p:nvPicPr>
          <p:cNvPr id="150533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8810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534" name="Group 51"/>
          <p:cNvGrpSpPr>
            <a:grpSpLocks/>
          </p:cNvGrpSpPr>
          <p:nvPr/>
        </p:nvGrpSpPr>
        <p:grpSpPr bwMode="auto">
          <a:xfrm>
            <a:off x="1516063" y="2373313"/>
            <a:ext cx="6291262" cy="993775"/>
            <a:chOff x="940711" y="4902593"/>
            <a:chExt cx="6291001" cy="992895"/>
          </a:xfrm>
        </p:grpSpPr>
        <p:sp>
          <p:nvSpPr>
            <p:cNvPr id="150535" name="Line 10"/>
            <p:cNvSpPr>
              <a:spLocks noChangeShapeType="1"/>
            </p:cNvSpPr>
            <p:nvPr/>
          </p:nvSpPr>
          <p:spPr bwMode="auto">
            <a:xfrm>
              <a:off x="3570934" y="5199463"/>
              <a:ext cx="0" cy="204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0536" name="Rectangle 1"/>
            <p:cNvSpPr>
              <a:spLocks noChangeArrowheads="1"/>
            </p:cNvSpPr>
            <p:nvPr/>
          </p:nvSpPr>
          <p:spPr bwMode="auto">
            <a:xfrm>
              <a:off x="976959" y="5272489"/>
              <a:ext cx="6254753" cy="54784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6" name="Straight Connector 3"/>
            <p:cNvCxnSpPr>
              <a:cxnSpLocks noChangeShapeType="1"/>
            </p:cNvCxnSpPr>
            <p:nvPr/>
          </p:nvCxnSpPr>
          <p:spPr bwMode="auto">
            <a:xfrm>
              <a:off x="1970955" y="5262636"/>
              <a:ext cx="0" cy="55037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32"/>
            <p:cNvCxnSpPr>
              <a:cxnSpLocks noChangeShapeType="1"/>
            </p:cNvCxnSpPr>
            <p:nvPr/>
          </p:nvCxnSpPr>
          <p:spPr bwMode="auto">
            <a:xfrm>
              <a:off x="2701175" y="5265808"/>
              <a:ext cx="0" cy="58368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33"/>
            <p:cNvCxnSpPr>
              <a:cxnSpLocks noChangeShapeType="1"/>
            </p:cNvCxnSpPr>
            <p:nvPr/>
          </p:nvCxnSpPr>
          <p:spPr bwMode="auto">
            <a:xfrm>
              <a:off x="3429808" y="5270567"/>
              <a:ext cx="0" cy="5487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34"/>
            <p:cNvCxnSpPr>
              <a:cxnSpLocks noChangeShapeType="1"/>
            </p:cNvCxnSpPr>
            <p:nvPr/>
          </p:nvCxnSpPr>
          <p:spPr bwMode="auto">
            <a:xfrm>
              <a:off x="3683797" y="5265808"/>
              <a:ext cx="0" cy="58051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35"/>
            <p:cNvCxnSpPr>
              <a:cxnSpLocks noChangeShapeType="1"/>
            </p:cNvCxnSpPr>
            <p:nvPr/>
          </p:nvCxnSpPr>
          <p:spPr bwMode="auto">
            <a:xfrm>
              <a:off x="5650628" y="5272152"/>
              <a:ext cx="0" cy="6233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0542" name="TextBox 5"/>
            <p:cNvSpPr txBox="1">
              <a:spLocks noChangeArrowheads="1"/>
            </p:cNvSpPr>
            <p:nvPr/>
          </p:nvSpPr>
          <p:spPr bwMode="auto">
            <a:xfrm>
              <a:off x="1910352" y="5332220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dest.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0543" name="TextBox 37"/>
            <p:cNvSpPr txBox="1">
              <a:spLocks noChangeArrowheads="1"/>
            </p:cNvSpPr>
            <p:nvPr/>
          </p:nvSpPr>
          <p:spPr bwMode="auto">
            <a:xfrm>
              <a:off x="2673645" y="5340803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0544" name="TextBox 38"/>
            <p:cNvSpPr txBox="1">
              <a:spLocks noChangeArrowheads="1"/>
            </p:cNvSpPr>
            <p:nvPr/>
          </p:nvSpPr>
          <p:spPr bwMode="auto">
            <a:xfrm>
              <a:off x="4053534" y="5353451"/>
              <a:ext cx="137740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data (payload)</a:t>
              </a:r>
            </a:p>
          </p:txBody>
        </p:sp>
        <p:sp>
          <p:nvSpPr>
            <p:cNvPr id="150545" name="TextBox 39"/>
            <p:cNvSpPr txBox="1">
              <a:spLocks noChangeArrowheads="1"/>
            </p:cNvSpPr>
            <p:nvPr/>
          </p:nvSpPr>
          <p:spPr bwMode="auto">
            <a:xfrm>
              <a:off x="5941065" y="5431291"/>
              <a:ext cx="85557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CRC</a:t>
              </a:r>
            </a:p>
          </p:txBody>
        </p:sp>
        <p:sp>
          <p:nvSpPr>
            <p:cNvPr id="150546" name="TextBox 40"/>
            <p:cNvSpPr txBox="1">
              <a:spLocks noChangeArrowheads="1"/>
            </p:cNvSpPr>
            <p:nvPr/>
          </p:nvSpPr>
          <p:spPr bwMode="auto">
            <a:xfrm>
              <a:off x="940711" y="5444340"/>
              <a:ext cx="10701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  <p:sp>
          <p:nvSpPr>
            <p:cNvPr id="150547" name="Text Box 9"/>
            <p:cNvSpPr txBox="1">
              <a:spLocks noChangeArrowheads="1"/>
            </p:cNvSpPr>
            <p:nvPr/>
          </p:nvSpPr>
          <p:spPr bwMode="auto">
            <a:xfrm>
              <a:off x="3321504" y="4902593"/>
              <a:ext cx="770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type</a:t>
              </a:r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5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Ethernet frame structure (more)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314450"/>
            <a:ext cx="8272463" cy="3789363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addresses: </a:t>
            </a:r>
            <a:r>
              <a:rPr lang="en-US" dirty="0">
                <a:latin typeface="Gill Sans MT" charset="0"/>
                <a:cs typeface="+mn-cs"/>
              </a:rPr>
              <a:t>6 </a:t>
            </a:r>
            <a:r>
              <a:rPr lang="en-US" dirty="0" smtClean="0">
                <a:latin typeface="Gill Sans MT" charset="0"/>
                <a:cs typeface="+mn-cs"/>
              </a:rPr>
              <a:t>byte source, destination MAC addresses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if adapter receives frame with matching destination address, or with broadcast address (e.g. ARP packet), it passes data in frame to network layer protocol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otherwise, adapter discards frame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type: </a:t>
            </a:r>
            <a:r>
              <a:rPr lang="en-US" dirty="0">
                <a:latin typeface="Gill Sans MT" charset="0"/>
                <a:cs typeface="+mn-cs"/>
              </a:rPr>
              <a:t>indicates higher layer protocol (mostly IP but others possible, e.g., Novell IPX, AppleTalk)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CRC: </a:t>
            </a:r>
            <a:r>
              <a:rPr lang="en-US" dirty="0" smtClean="0">
                <a:latin typeface="Gill Sans MT" charset="0"/>
                <a:cs typeface="+mn-cs"/>
              </a:rPr>
              <a:t>cyclic redundancy check </a:t>
            </a:r>
            <a:r>
              <a:rPr lang="en-US" dirty="0">
                <a:latin typeface="Gill Sans MT" charset="0"/>
                <a:cs typeface="+mn-cs"/>
              </a:rPr>
              <a:t>at </a:t>
            </a:r>
            <a:r>
              <a:rPr lang="en-US" dirty="0" smtClean="0">
                <a:latin typeface="Gill Sans MT" charset="0"/>
                <a:cs typeface="+mn-cs"/>
              </a:rPr>
              <a:t>receiver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error detected: frame </a:t>
            </a:r>
            <a:r>
              <a:rPr lang="en-US" dirty="0">
                <a:latin typeface="Gill Sans MT" charset="0"/>
              </a:rPr>
              <a:t>is </a:t>
            </a:r>
            <a:r>
              <a:rPr lang="en-US" dirty="0" smtClean="0">
                <a:latin typeface="Gill Sans MT" charset="0"/>
              </a:rPr>
              <a:t>dropped</a:t>
            </a:r>
            <a:endParaRPr lang="en-US" dirty="0">
              <a:latin typeface="Gill Sans MT" charset="0"/>
            </a:endParaRPr>
          </a:p>
        </p:txBody>
      </p:sp>
      <p:pic>
        <p:nvPicPr>
          <p:cNvPr id="15258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0191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2582" name="Group 8"/>
          <p:cNvGrpSpPr>
            <a:grpSpLocks/>
          </p:cNvGrpSpPr>
          <p:nvPr/>
        </p:nvGrpSpPr>
        <p:grpSpPr bwMode="auto">
          <a:xfrm>
            <a:off x="1412875" y="5040313"/>
            <a:ext cx="6291263" cy="993775"/>
            <a:chOff x="940711" y="4902593"/>
            <a:chExt cx="6291001" cy="992895"/>
          </a:xfrm>
        </p:grpSpPr>
        <p:sp>
          <p:nvSpPr>
            <p:cNvPr id="152583" name="Line 10"/>
            <p:cNvSpPr>
              <a:spLocks noChangeShapeType="1"/>
            </p:cNvSpPr>
            <p:nvPr/>
          </p:nvSpPr>
          <p:spPr bwMode="auto">
            <a:xfrm>
              <a:off x="3570934" y="5199463"/>
              <a:ext cx="0" cy="204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584" name="Rectangle 1"/>
            <p:cNvSpPr>
              <a:spLocks noChangeArrowheads="1"/>
            </p:cNvSpPr>
            <p:nvPr/>
          </p:nvSpPr>
          <p:spPr bwMode="auto">
            <a:xfrm>
              <a:off x="976959" y="5272489"/>
              <a:ext cx="6254753" cy="54784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2" name="Straight Connector 3"/>
            <p:cNvCxnSpPr>
              <a:cxnSpLocks noChangeShapeType="1"/>
            </p:cNvCxnSpPr>
            <p:nvPr/>
          </p:nvCxnSpPr>
          <p:spPr bwMode="auto">
            <a:xfrm>
              <a:off x="1970956" y="5262636"/>
              <a:ext cx="0" cy="55037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2"/>
            <p:cNvCxnSpPr>
              <a:cxnSpLocks noChangeShapeType="1"/>
            </p:cNvCxnSpPr>
            <p:nvPr/>
          </p:nvCxnSpPr>
          <p:spPr bwMode="auto">
            <a:xfrm>
              <a:off x="2701176" y="5265808"/>
              <a:ext cx="0" cy="58368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3"/>
            <p:cNvCxnSpPr>
              <a:cxnSpLocks noChangeShapeType="1"/>
            </p:cNvCxnSpPr>
            <p:nvPr/>
          </p:nvCxnSpPr>
          <p:spPr bwMode="auto">
            <a:xfrm>
              <a:off x="3429807" y="5270567"/>
              <a:ext cx="0" cy="5487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4"/>
            <p:cNvCxnSpPr>
              <a:cxnSpLocks noChangeShapeType="1"/>
            </p:cNvCxnSpPr>
            <p:nvPr/>
          </p:nvCxnSpPr>
          <p:spPr bwMode="auto">
            <a:xfrm>
              <a:off x="3683797" y="5265808"/>
              <a:ext cx="0" cy="58051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35"/>
            <p:cNvCxnSpPr>
              <a:cxnSpLocks noChangeShapeType="1"/>
            </p:cNvCxnSpPr>
            <p:nvPr/>
          </p:nvCxnSpPr>
          <p:spPr bwMode="auto">
            <a:xfrm>
              <a:off x="5650628" y="5272152"/>
              <a:ext cx="0" cy="6233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2590" name="TextBox 5"/>
            <p:cNvSpPr txBox="1">
              <a:spLocks noChangeArrowheads="1"/>
            </p:cNvSpPr>
            <p:nvPr/>
          </p:nvSpPr>
          <p:spPr bwMode="auto">
            <a:xfrm>
              <a:off x="1910352" y="5332220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dest.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2591" name="TextBox 37"/>
            <p:cNvSpPr txBox="1">
              <a:spLocks noChangeArrowheads="1"/>
            </p:cNvSpPr>
            <p:nvPr/>
          </p:nvSpPr>
          <p:spPr bwMode="auto">
            <a:xfrm>
              <a:off x="2673645" y="5340803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2592" name="TextBox 38"/>
            <p:cNvSpPr txBox="1">
              <a:spLocks noChangeArrowheads="1"/>
            </p:cNvSpPr>
            <p:nvPr/>
          </p:nvSpPr>
          <p:spPr bwMode="auto">
            <a:xfrm>
              <a:off x="4053534" y="5353451"/>
              <a:ext cx="137740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data (payload)</a:t>
              </a:r>
            </a:p>
          </p:txBody>
        </p:sp>
        <p:sp>
          <p:nvSpPr>
            <p:cNvPr id="152593" name="TextBox 39"/>
            <p:cNvSpPr txBox="1">
              <a:spLocks noChangeArrowheads="1"/>
            </p:cNvSpPr>
            <p:nvPr/>
          </p:nvSpPr>
          <p:spPr bwMode="auto">
            <a:xfrm>
              <a:off x="5941065" y="5431291"/>
              <a:ext cx="85557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CRC</a:t>
              </a:r>
            </a:p>
          </p:txBody>
        </p:sp>
        <p:sp>
          <p:nvSpPr>
            <p:cNvPr id="152594" name="TextBox 40"/>
            <p:cNvSpPr txBox="1">
              <a:spLocks noChangeArrowheads="1"/>
            </p:cNvSpPr>
            <p:nvPr/>
          </p:nvSpPr>
          <p:spPr bwMode="auto">
            <a:xfrm>
              <a:off x="940711" y="5444340"/>
              <a:ext cx="10701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  <p:sp>
          <p:nvSpPr>
            <p:cNvPr id="152595" name="Text Box 9"/>
            <p:cNvSpPr txBox="1">
              <a:spLocks noChangeArrowheads="1"/>
            </p:cNvSpPr>
            <p:nvPr/>
          </p:nvSpPr>
          <p:spPr bwMode="auto">
            <a:xfrm>
              <a:off x="3321504" y="4902593"/>
              <a:ext cx="770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type</a:t>
              </a:r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3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47063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Ethernet: unreliable, connectionless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61350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connectionless: </a:t>
            </a:r>
            <a:r>
              <a:rPr lang="en-US" dirty="0" smtClean="0">
                <a:latin typeface="Gill Sans MT" charset="0"/>
                <a:cs typeface="+mn-cs"/>
              </a:rPr>
              <a:t>no </a:t>
            </a:r>
            <a:r>
              <a:rPr lang="en-US" dirty="0">
                <a:latin typeface="Gill Sans MT" charset="0"/>
                <a:cs typeface="+mn-cs"/>
              </a:rPr>
              <a:t>handshaking between sending and receiving NICs 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unreliable: </a:t>
            </a:r>
            <a:r>
              <a:rPr lang="en-US" dirty="0">
                <a:latin typeface="Gill Sans MT" charset="0"/>
                <a:cs typeface="+mn-cs"/>
              </a:rPr>
              <a:t>receiving NIC </a:t>
            </a:r>
            <a:r>
              <a:rPr lang="en-US" dirty="0" smtClean="0">
                <a:latin typeface="Gill Sans MT" charset="0"/>
                <a:cs typeface="+mn-cs"/>
              </a:rPr>
              <a:t>doesn't </a:t>
            </a:r>
            <a:r>
              <a:rPr lang="en-US" dirty="0">
                <a:latin typeface="Gill Sans MT" charset="0"/>
                <a:cs typeface="+mn-cs"/>
              </a:rPr>
              <a:t>send acks or nacks to sending NIC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d</a:t>
            </a:r>
            <a:r>
              <a:rPr lang="en-US" sz="2800" dirty="0" smtClean="0">
                <a:latin typeface="Gill Sans MT" charset="0"/>
              </a:rPr>
              <a:t>ata in dropped frames recovered only if initial sender uses higher layer rdt (e.g., TCP), otherwise dropped data lost</a:t>
            </a: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Ethernet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s MAC protocol: unslotted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CSMA/CD with binary backoff</a:t>
            </a:r>
            <a:endParaRPr lang="en-US" i="1" dirty="0">
              <a:solidFill>
                <a:srgbClr val="CC0000"/>
              </a:solidFill>
              <a:latin typeface="Gill Sans MT" charset="0"/>
              <a:cs typeface="+mn-cs"/>
            </a:endParaRPr>
          </a:p>
        </p:txBody>
      </p:sp>
      <p:pic>
        <p:nvPicPr>
          <p:cNvPr id="15462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191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7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5250"/>
            <a:ext cx="8715375" cy="1143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Gill Sans MT" charset="0"/>
                <a:cs typeface="+mj-cs"/>
              </a:rPr>
              <a:t>802.3 Ethernet standards: link &amp; physical layers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292225"/>
            <a:ext cx="7772400" cy="21002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many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different Ethernet standards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common MAC protocol and frame format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different speeds: 2 Mbps, 10 Mbps, 100 Mbps, 1Gbps, </a:t>
            </a:r>
            <a:r>
              <a:rPr lang="en-US" dirty="0" smtClean="0">
                <a:latin typeface="Gill Sans MT" charset="0"/>
              </a:rPr>
              <a:t>10 Gbps, 40 Gbps</a:t>
            </a:r>
            <a:endParaRPr lang="en-US" dirty="0">
              <a:latin typeface="Gill Sans MT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different physical layer media: fiber, cable</a:t>
            </a:r>
          </a:p>
          <a:p>
            <a:pPr>
              <a:lnSpc>
                <a:spcPct val="90000"/>
              </a:lnSpc>
              <a:defRPr/>
            </a:pP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156677" name="Freeform 39"/>
          <p:cNvSpPr>
            <a:spLocks/>
          </p:cNvSpPr>
          <p:nvPr/>
        </p:nvSpPr>
        <p:spPr bwMode="auto">
          <a:xfrm>
            <a:off x="2873375" y="4075113"/>
            <a:ext cx="1393825" cy="1527175"/>
          </a:xfrm>
          <a:custGeom>
            <a:avLst/>
            <a:gdLst>
              <a:gd name="T0" fmla="*/ 2147483647 w 878"/>
              <a:gd name="T1" fmla="*/ 0 h 962"/>
              <a:gd name="T2" fmla="*/ 0 w 878"/>
              <a:gd name="T3" fmla="*/ 2147483647 h 962"/>
              <a:gd name="T4" fmla="*/ 2147483647 w 878"/>
              <a:gd name="T5" fmla="*/ 2147483647 h 962"/>
              <a:gd name="T6" fmla="*/ 2147483647 w 878"/>
              <a:gd name="T7" fmla="*/ 2147483647 h 962"/>
              <a:gd name="T8" fmla="*/ 2147483647 w 878"/>
              <a:gd name="T9" fmla="*/ 0 h 9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8" h="962">
                <a:moveTo>
                  <a:pt x="851" y="0"/>
                </a:moveTo>
                <a:lnTo>
                  <a:pt x="0" y="622"/>
                </a:lnTo>
                <a:lnTo>
                  <a:pt x="7" y="962"/>
                </a:lnTo>
                <a:lnTo>
                  <a:pt x="878" y="960"/>
                </a:lnTo>
                <a:lnTo>
                  <a:pt x="851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56678" name="Group 40"/>
          <p:cNvGrpSpPr>
            <a:grpSpLocks/>
          </p:cNvGrpSpPr>
          <p:nvPr/>
        </p:nvGrpSpPr>
        <p:grpSpPr bwMode="auto">
          <a:xfrm>
            <a:off x="1577975" y="4189413"/>
            <a:ext cx="1300163" cy="1465262"/>
            <a:chOff x="921" y="785"/>
            <a:chExt cx="819" cy="923"/>
          </a:xfrm>
        </p:grpSpPr>
        <p:sp>
          <p:nvSpPr>
            <p:cNvPr id="59419" name="Rectangle 41"/>
            <p:cNvSpPr>
              <a:spLocks noChangeArrowheads="1"/>
            </p:cNvSpPr>
            <p:nvPr/>
          </p:nvSpPr>
          <p:spPr bwMode="auto">
            <a:xfrm>
              <a:off x="924" y="810"/>
              <a:ext cx="816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0" name="Text Box 42"/>
            <p:cNvSpPr txBox="1">
              <a:spLocks noChangeArrowheads="1"/>
            </p:cNvSpPr>
            <p:nvPr/>
          </p:nvSpPr>
          <p:spPr bwMode="auto">
            <a:xfrm>
              <a:off x="922" y="785"/>
              <a:ext cx="80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application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transport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network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link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physical</a:t>
              </a:r>
            </a:p>
          </p:txBody>
        </p:sp>
        <p:sp>
          <p:nvSpPr>
            <p:cNvPr id="59421" name="Line 43"/>
            <p:cNvSpPr>
              <a:spLocks noChangeShapeType="1"/>
            </p:cNvSpPr>
            <p:nvPr/>
          </p:nvSpPr>
          <p:spPr bwMode="auto">
            <a:xfrm>
              <a:off x="924" y="99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2" name="Line 44"/>
            <p:cNvSpPr>
              <a:spLocks noChangeShapeType="1"/>
            </p:cNvSpPr>
            <p:nvPr/>
          </p:nvSpPr>
          <p:spPr bwMode="auto">
            <a:xfrm>
              <a:off x="924" y="116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3" name="Line 45"/>
            <p:cNvSpPr>
              <a:spLocks noChangeShapeType="1"/>
            </p:cNvSpPr>
            <p:nvPr/>
          </p:nvSpPr>
          <p:spPr bwMode="auto">
            <a:xfrm>
              <a:off x="921" y="13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4" name="Line 46"/>
            <p:cNvSpPr>
              <a:spLocks noChangeShapeType="1"/>
            </p:cNvSpPr>
            <p:nvPr/>
          </p:nvSpPr>
          <p:spPr bwMode="auto">
            <a:xfrm>
              <a:off x="926" y="1501"/>
              <a:ext cx="808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5" name="Line 47"/>
            <p:cNvSpPr>
              <a:spLocks noChangeShapeType="1"/>
            </p:cNvSpPr>
            <p:nvPr/>
          </p:nvSpPr>
          <p:spPr bwMode="auto">
            <a:xfrm>
              <a:off x="926" y="1552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6" name="Line 48"/>
            <p:cNvSpPr>
              <a:spLocks noChangeShapeType="1"/>
            </p:cNvSpPr>
            <p:nvPr/>
          </p:nvSpPr>
          <p:spPr bwMode="auto">
            <a:xfrm>
              <a:off x="1739" y="1541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59400" name="Rectangle 49"/>
          <p:cNvSpPr>
            <a:spLocks noChangeArrowheads="1"/>
          </p:cNvSpPr>
          <p:nvPr/>
        </p:nvSpPr>
        <p:spPr bwMode="auto">
          <a:xfrm>
            <a:off x="4230688" y="4038600"/>
            <a:ext cx="4195762" cy="156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9401" name="Line 50"/>
          <p:cNvSpPr>
            <a:spLocks noChangeShapeType="1"/>
          </p:cNvSpPr>
          <p:nvPr/>
        </p:nvSpPr>
        <p:spPr bwMode="auto">
          <a:xfrm flipV="1">
            <a:off x="4244975" y="4703763"/>
            <a:ext cx="417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9402" name="Text Box 51"/>
          <p:cNvSpPr txBox="1">
            <a:spLocks noChangeArrowheads="1"/>
          </p:cNvSpPr>
          <p:nvPr/>
        </p:nvSpPr>
        <p:spPr bwMode="auto">
          <a:xfrm>
            <a:off x="5413375" y="4079875"/>
            <a:ext cx="1735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MAC protocol</a:t>
            </a:r>
          </a:p>
          <a:p>
            <a:pPr algn="ctr" eaLnBrk="1" hangingPunct="1"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and frame format</a:t>
            </a:r>
          </a:p>
        </p:txBody>
      </p:sp>
      <p:sp>
        <p:nvSpPr>
          <p:cNvPr id="59403" name="Text Box 52"/>
          <p:cNvSpPr txBox="1">
            <a:spLocks noChangeArrowheads="1"/>
          </p:cNvSpPr>
          <p:nvPr/>
        </p:nvSpPr>
        <p:spPr bwMode="auto">
          <a:xfrm>
            <a:off x="4398963" y="4794250"/>
            <a:ext cx="12509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100BASE-TX</a:t>
            </a:r>
          </a:p>
        </p:txBody>
      </p:sp>
      <p:sp>
        <p:nvSpPr>
          <p:cNvPr id="59404" name="Text Box 53"/>
          <p:cNvSpPr txBox="1">
            <a:spLocks noChangeArrowheads="1"/>
          </p:cNvSpPr>
          <p:nvPr/>
        </p:nvSpPr>
        <p:spPr bwMode="auto">
          <a:xfrm>
            <a:off x="4410075" y="5154613"/>
            <a:ext cx="12303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100BASE-T4</a:t>
            </a:r>
          </a:p>
        </p:txBody>
      </p:sp>
      <p:sp>
        <p:nvSpPr>
          <p:cNvPr id="59405" name="Text Box 54"/>
          <p:cNvSpPr txBox="1">
            <a:spLocks noChangeArrowheads="1"/>
          </p:cNvSpPr>
          <p:nvPr/>
        </p:nvSpPr>
        <p:spPr bwMode="auto">
          <a:xfrm>
            <a:off x="7081838" y="4789488"/>
            <a:ext cx="12509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100BASE-FX</a:t>
            </a:r>
          </a:p>
        </p:txBody>
      </p:sp>
      <p:sp>
        <p:nvSpPr>
          <p:cNvPr id="156685" name="Freeform 55"/>
          <p:cNvSpPr>
            <a:spLocks/>
          </p:cNvSpPr>
          <p:nvPr/>
        </p:nvSpPr>
        <p:spPr bwMode="auto">
          <a:xfrm>
            <a:off x="2887663" y="4684713"/>
            <a:ext cx="1393825" cy="611187"/>
          </a:xfrm>
          <a:custGeom>
            <a:avLst/>
            <a:gdLst>
              <a:gd name="T0" fmla="*/ 0 w 878"/>
              <a:gd name="T1" fmla="*/ 2147483647 h 385"/>
              <a:gd name="T2" fmla="*/ 2147483647 w 878"/>
              <a:gd name="T3" fmla="*/ 0 h 3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78" h="385">
                <a:moveTo>
                  <a:pt x="0" y="385"/>
                </a:moveTo>
                <a:lnTo>
                  <a:pt x="878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407" name="Text Box 56"/>
          <p:cNvSpPr txBox="1">
            <a:spLocks noChangeArrowheads="1"/>
          </p:cNvSpPr>
          <p:nvPr/>
        </p:nvSpPr>
        <p:spPr bwMode="auto">
          <a:xfrm>
            <a:off x="5741988" y="4787900"/>
            <a:ext cx="12303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100BASE-T2</a:t>
            </a:r>
          </a:p>
        </p:txBody>
      </p:sp>
      <p:sp>
        <p:nvSpPr>
          <p:cNvPr id="59408" name="Text Box 57"/>
          <p:cNvSpPr txBox="1">
            <a:spLocks noChangeArrowheads="1"/>
          </p:cNvSpPr>
          <p:nvPr/>
        </p:nvSpPr>
        <p:spPr bwMode="auto">
          <a:xfrm>
            <a:off x="5724525" y="5148263"/>
            <a:ext cx="12620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100BASE-SX</a:t>
            </a:r>
          </a:p>
        </p:txBody>
      </p:sp>
      <p:sp>
        <p:nvSpPr>
          <p:cNvPr id="59409" name="Text Box 58"/>
          <p:cNvSpPr txBox="1">
            <a:spLocks noChangeArrowheads="1"/>
          </p:cNvSpPr>
          <p:nvPr/>
        </p:nvSpPr>
        <p:spPr bwMode="auto">
          <a:xfrm>
            <a:off x="7088188" y="5143500"/>
            <a:ext cx="12620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100BASE-BX</a:t>
            </a:r>
          </a:p>
        </p:txBody>
      </p:sp>
      <p:grpSp>
        <p:nvGrpSpPr>
          <p:cNvPr id="412739" name="Group 67"/>
          <p:cNvGrpSpPr>
            <a:grpSpLocks/>
          </p:cNvGrpSpPr>
          <p:nvPr/>
        </p:nvGrpSpPr>
        <p:grpSpPr bwMode="auto">
          <a:xfrm>
            <a:off x="5681663" y="4743450"/>
            <a:ext cx="2768600" cy="1565275"/>
            <a:chOff x="3579" y="2988"/>
            <a:chExt cx="1744" cy="986"/>
          </a:xfrm>
        </p:grpSpPr>
        <p:sp>
          <p:nvSpPr>
            <p:cNvPr id="156695" name="Freeform 59"/>
            <p:cNvSpPr>
              <a:spLocks/>
            </p:cNvSpPr>
            <p:nvPr/>
          </p:nvSpPr>
          <p:spPr bwMode="auto">
            <a:xfrm>
              <a:off x="3579" y="2988"/>
              <a:ext cx="1709" cy="489"/>
            </a:xfrm>
            <a:custGeom>
              <a:avLst/>
              <a:gdLst>
                <a:gd name="T0" fmla="*/ 842 w 1709"/>
                <a:gd name="T1" fmla="*/ 0 h 489"/>
                <a:gd name="T2" fmla="*/ 843 w 1709"/>
                <a:gd name="T3" fmla="*/ 239 h 489"/>
                <a:gd name="T4" fmla="*/ 5 w 1709"/>
                <a:gd name="T5" fmla="*/ 239 h 489"/>
                <a:gd name="T6" fmla="*/ 0 w 1709"/>
                <a:gd name="T7" fmla="*/ 489 h 489"/>
                <a:gd name="T8" fmla="*/ 1709 w 1709"/>
                <a:gd name="T9" fmla="*/ 489 h 489"/>
                <a:gd name="T10" fmla="*/ 1704 w 1709"/>
                <a:gd name="T11" fmla="*/ 0 h 489"/>
                <a:gd name="T12" fmla="*/ 842 w 1709"/>
                <a:gd name="T13" fmla="*/ 0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09" h="489">
                  <a:moveTo>
                    <a:pt x="842" y="0"/>
                  </a:moveTo>
                  <a:lnTo>
                    <a:pt x="843" y="239"/>
                  </a:lnTo>
                  <a:lnTo>
                    <a:pt x="5" y="239"/>
                  </a:lnTo>
                  <a:lnTo>
                    <a:pt x="0" y="489"/>
                  </a:lnTo>
                  <a:lnTo>
                    <a:pt x="1709" y="489"/>
                  </a:lnTo>
                  <a:cubicBezTo>
                    <a:pt x="1707" y="330"/>
                    <a:pt x="1706" y="159"/>
                    <a:pt x="1704" y="0"/>
                  </a:cubicBezTo>
                  <a:lnTo>
                    <a:pt x="842" y="0"/>
                  </a:lnTo>
                  <a:close/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9417" name="Line 60"/>
            <p:cNvSpPr>
              <a:spLocks noChangeShapeType="1"/>
            </p:cNvSpPr>
            <p:nvPr/>
          </p:nvSpPr>
          <p:spPr bwMode="auto">
            <a:xfrm>
              <a:off x="4410" y="3494"/>
              <a:ext cx="227" cy="2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18" name="Text Box 61"/>
            <p:cNvSpPr txBox="1">
              <a:spLocks noChangeArrowheads="1"/>
            </p:cNvSpPr>
            <p:nvPr/>
          </p:nvSpPr>
          <p:spPr bwMode="auto">
            <a:xfrm>
              <a:off x="4003" y="3741"/>
              <a:ext cx="13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CC0000"/>
                  </a:solidFill>
                  <a:latin typeface="Arial" charset="0"/>
                  <a:cs typeface="Arial" charset="0"/>
                </a:rPr>
                <a:t>fiber physical layer</a:t>
              </a:r>
            </a:p>
          </p:txBody>
        </p:sp>
      </p:grpSp>
      <p:grpSp>
        <p:nvGrpSpPr>
          <p:cNvPr id="412738" name="Group 66"/>
          <p:cNvGrpSpPr>
            <a:grpSpLocks/>
          </p:cNvGrpSpPr>
          <p:nvPr/>
        </p:nvGrpSpPr>
        <p:grpSpPr bwMode="auto">
          <a:xfrm>
            <a:off x="3689350" y="4733925"/>
            <a:ext cx="3303588" cy="1874838"/>
            <a:chOff x="2324" y="2982"/>
            <a:chExt cx="2081" cy="1181"/>
          </a:xfrm>
        </p:grpSpPr>
        <p:sp>
          <p:nvSpPr>
            <p:cNvPr id="156692" name="Freeform 62"/>
            <p:cNvSpPr>
              <a:spLocks/>
            </p:cNvSpPr>
            <p:nvPr/>
          </p:nvSpPr>
          <p:spPr bwMode="auto">
            <a:xfrm>
              <a:off x="2741" y="2982"/>
              <a:ext cx="1664" cy="495"/>
            </a:xfrm>
            <a:custGeom>
              <a:avLst/>
              <a:gdLst>
                <a:gd name="T0" fmla="*/ 1664 w 1664"/>
                <a:gd name="T1" fmla="*/ 0 h 495"/>
                <a:gd name="T2" fmla="*/ 1652 w 1664"/>
                <a:gd name="T3" fmla="*/ 233 h 495"/>
                <a:gd name="T4" fmla="*/ 820 w 1664"/>
                <a:gd name="T5" fmla="*/ 233 h 495"/>
                <a:gd name="T6" fmla="*/ 814 w 1664"/>
                <a:gd name="T7" fmla="*/ 495 h 495"/>
                <a:gd name="T8" fmla="*/ 0 w 1664"/>
                <a:gd name="T9" fmla="*/ 495 h 495"/>
                <a:gd name="T10" fmla="*/ 0 w 1664"/>
                <a:gd name="T11" fmla="*/ 0 h 495"/>
                <a:gd name="T12" fmla="*/ 1664 w 1664"/>
                <a:gd name="T13" fmla="*/ 0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64" h="495">
                  <a:moveTo>
                    <a:pt x="1664" y="0"/>
                  </a:moveTo>
                  <a:lnTo>
                    <a:pt x="1652" y="233"/>
                  </a:lnTo>
                  <a:lnTo>
                    <a:pt x="820" y="233"/>
                  </a:lnTo>
                  <a:lnTo>
                    <a:pt x="814" y="495"/>
                  </a:lnTo>
                  <a:lnTo>
                    <a:pt x="0" y="495"/>
                  </a:lnTo>
                  <a:lnTo>
                    <a:pt x="0" y="0"/>
                  </a:lnTo>
                  <a:lnTo>
                    <a:pt x="1664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9414" name="Line 63"/>
            <p:cNvSpPr>
              <a:spLocks noChangeShapeType="1"/>
            </p:cNvSpPr>
            <p:nvPr/>
          </p:nvSpPr>
          <p:spPr bwMode="auto">
            <a:xfrm flipH="1">
              <a:off x="2929" y="3503"/>
              <a:ext cx="227" cy="2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15" name="Text Box 65"/>
            <p:cNvSpPr txBox="1">
              <a:spLocks noChangeArrowheads="1"/>
            </p:cNvSpPr>
            <p:nvPr/>
          </p:nvSpPr>
          <p:spPr bwMode="auto">
            <a:xfrm>
              <a:off x="2324" y="3756"/>
              <a:ext cx="13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99"/>
                  </a:solidFill>
                  <a:latin typeface="Arial" charset="0"/>
                  <a:cs typeface="Arial" charset="0"/>
                </a:rPr>
                <a:t>copper (twister</a:t>
              </a:r>
            </a:p>
            <a:p>
              <a:pPr>
                <a:defRPr/>
              </a:pPr>
              <a:r>
                <a:rPr lang="en-US" i="0" dirty="0" smtClean="0">
                  <a:solidFill>
                    <a:srgbClr val="000099"/>
                  </a:solidFill>
                  <a:latin typeface="Arial" charset="0"/>
                  <a:cs typeface="Arial" charset="0"/>
                </a:rPr>
                <a:t>pair) physical layer</a:t>
              </a:r>
            </a:p>
          </p:txBody>
        </p:sp>
      </p:grpSp>
      <p:pic>
        <p:nvPicPr>
          <p:cNvPr id="15669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8620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3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MAC</a:t>
            </a:r>
            <a:r>
              <a:rPr lang="en-US" dirty="0">
                <a:latin typeface="Gill Sans MT" charset="0"/>
                <a:cs typeface="+mj-cs"/>
              </a:rPr>
              <a:t> addresses and </a:t>
            </a:r>
            <a:r>
              <a:rPr lang="en-US" sz="4000" dirty="0">
                <a:latin typeface="Gill Sans MT" charset="0"/>
                <a:cs typeface="+mj-cs"/>
              </a:rPr>
              <a:t>ARP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47063" cy="464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32-bit IP address: </a:t>
            </a:r>
          </a:p>
          <a:p>
            <a:pPr lvl="1">
              <a:defRPr/>
            </a:pPr>
            <a:r>
              <a:rPr lang="en-US" i="1" dirty="0">
                <a:latin typeface="Gill Sans MT" charset="0"/>
              </a:rPr>
              <a:t>network-layer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address for interface</a:t>
            </a:r>
            <a:endParaRPr lang="en-US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u</a:t>
            </a:r>
            <a:r>
              <a:rPr lang="en-US" dirty="0" smtClean="0">
                <a:latin typeface="Gill Sans MT" charset="0"/>
              </a:rPr>
              <a:t>sed for layer 3 (network layer) forwarding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MAC (or LAN or physical or Ethernet) address:</a:t>
            </a:r>
            <a:r>
              <a:rPr lang="en-US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function:</a:t>
            </a:r>
            <a:r>
              <a:rPr lang="en-US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used ‘locally” to get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frame from one interface to another physically-connected interface (same network, in IP-addressing sense)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48 bit MAC address (for most LANs) burned in NIC ROM, also sometimes software settable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e.g.: 1A-2F-BB-76-09-AD</a:t>
            </a:r>
          </a:p>
          <a:p>
            <a:pPr lvl="1">
              <a:lnSpc>
                <a:spcPct val="90000"/>
              </a:lnSpc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21861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0287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812141" y="5591175"/>
            <a:ext cx="3744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hexadecimal (base 16) notation</a:t>
            </a:r>
          </a:p>
          <a:p>
            <a:pPr algn="ctr">
              <a:defRPr/>
            </a:pP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(each </a:t>
            </a:r>
            <a:r>
              <a:rPr lang="ja-JP" alt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“</a:t>
            </a: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numeral</a:t>
            </a:r>
            <a:r>
              <a:rPr lang="ja-JP" alt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”</a:t>
            </a: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 represents 4 bits)</a:t>
            </a:r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V="1">
            <a:off x="2116138" y="5326063"/>
            <a:ext cx="188912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4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3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6.4 LANs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s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VLANS</a:t>
            </a:r>
            <a:endParaRPr lang="en-US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5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566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LAN addresses and ARP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585788" y="1309688"/>
            <a:ext cx="6899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0" dirty="0" smtClean="0">
                <a:latin typeface="Gill Sans MT" charset="0"/>
                <a:cs typeface="+mn-cs"/>
              </a:rPr>
              <a:t>each adapter on LAN has unique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LAN</a:t>
            </a:r>
            <a:r>
              <a:rPr lang="en-US" sz="2800" i="0" dirty="0" smtClean="0">
                <a:latin typeface="Gill Sans MT" charset="0"/>
                <a:cs typeface="+mn-cs"/>
              </a:rPr>
              <a:t> address</a:t>
            </a:r>
          </a:p>
        </p:txBody>
      </p:sp>
      <p:sp>
        <p:nvSpPr>
          <p:cNvPr id="40966" name="Text Box 18"/>
          <p:cNvSpPr txBox="1">
            <a:spLocks noChangeArrowheads="1"/>
          </p:cNvSpPr>
          <p:nvPr/>
        </p:nvSpPr>
        <p:spPr bwMode="auto">
          <a:xfrm>
            <a:off x="6918325" y="389096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adapter</a:t>
            </a:r>
          </a:p>
        </p:txBody>
      </p:sp>
      <p:sp>
        <p:nvSpPr>
          <p:cNvPr id="123910" name="Freeform 8"/>
          <p:cNvSpPr>
            <a:spLocks/>
          </p:cNvSpPr>
          <p:nvPr/>
        </p:nvSpPr>
        <p:spPr bwMode="auto">
          <a:xfrm>
            <a:off x="2152650" y="3262313"/>
            <a:ext cx="2046288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68" name="Line 19"/>
          <p:cNvSpPr>
            <a:spLocks noChangeShapeType="1"/>
          </p:cNvSpPr>
          <p:nvPr/>
        </p:nvSpPr>
        <p:spPr bwMode="auto">
          <a:xfrm>
            <a:off x="1300163" y="3940175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69" name="Line 20"/>
          <p:cNvSpPr>
            <a:spLocks noChangeShapeType="1"/>
          </p:cNvSpPr>
          <p:nvPr/>
        </p:nvSpPr>
        <p:spPr bwMode="auto">
          <a:xfrm>
            <a:off x="3309938" y="2808288"/>
            <a:ext cx="0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0" name="Line 21"/>
          <p:cNvSpPr>
            <a:spLocks noChangeShapeType="1"/>
          </p:cNvSpPr>
          <p:nvPr/>
        </p:nvSpPr>
        <p:spPr bwMode="auto">
          <a:xfrm flipH="1">
            <a:off x="4173538" y="4108450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1" name="Line 22"/>
          <p:cNvSpPr>
            <a:spLocks noChangeShapeType="1"/>
          </p:cNvSpPr>
          <p:nvPr/>
        </p:nvSpPr>
        <p:spPr bwMode="auto">
          <a:xfrm flipV="1">
            <a:off x="3271838" y="51133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2" name="Text Box 24"/>
          <p:cNvSpPr txBox="1">
            <a:spLocks noChangeArrowheads="1"/>
          </p:cNvSpPr>
          <p:nvPr/>
        </p:nvSpPr>
        <p:spPr bwMode="auto">
          <a:xfrm>
            <a:off x="3630613" y="2513013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1A-2F-BB-76-09-AD</a:t>
            </a:r>
          </a:p>
        </p:txBody>
      </p:sp>
      <p:sp>
        <p:nvSpPr>
          <p:cNvPr id="40973" name="Line 25"/>
          <p:cNvSpPr>
            <a:spLocks noChangeShapeType="1"/>
          </p:cNvSpPr>
          <p:nvPr/>
        </p:nvSpPr>
        <p:spPr bwMode="auto">
          <a:xfrm flipH="1" flipV="1">
            <a:off x="3449638" y="2652713"/>
            <a:ext cx="2571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4" name="Line 26"/>
          <p:cNvSpPr>
            <a:spLocks noChangeShapeType="1"/>
          </p:cNvSpPr>
          <p:nvPr/>
        </p:nvSpPr>
        <p:spPr bwMode="auto">
          <a:xfrm flipV="1">
            <a:off x="4999038" y="42894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4479925" y="4662488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58-23-D7-FA-20-B0</a:t>
            </a:r>
          </a:p>
        </p:txBody>
      </p:sp>
      <p:sp>
        <p:nvSpPr>
          <p:cNvPr id="40976" name="Line 28"/>
          <p:cNvSpPr>
            <a:spLocks noChangeShapeType="1"/>
          </p:cNvSpPr>
          <p:nvPr/>
        </p:nvSpPr>
        <p:spPr bwMode="auto">
          <a:xfrm flipH="1">
            <a:off x="3375025" y="5667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7" name="Text Box 29"/>
          <p:cNvSpPr txBox="1">
            <a:spLocks noChangeArrowheads="1"/>
          </p:cNvSpPr>
          <p:nvPr/>
        </p:nvSpPr>
        <p:spPr bwMode="auto">
          <a:xfrm>
            <a:off x="3797300" y="5551488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0C-C4-11-6F-E3-98</a:t>
            </a:r>
          </a:p>
        </p:txBody>
      </p:sp>
      <p:sp>
        <p:nvSpPr>
          <p:cNvPr id="40978" name="Line 30"/>
          <p:cNvSpPr>
            <a:spLocks noChangeShapeType="1"/>
          </p:cNvSpPr>
          <p:nvPr/>
        </p:nvSpPr>
        <p:spPr bwMode="auto">
          <a:xfrm flipV="1">
            <a:off x="1236663" y="409575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319088" y="4470400"/>
            <a:ext cx="168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71-65-F7-2B-08-53</a:t>
            </a:r>
          </a:p>
        </p:txBody>
      </p:sp>
      <p:sp>
        <p:nvSpPr>
          <p:cNvPr id="40980" name="Text Box 32"/>
          <p:cNvSpPr txBox="1">
            <a:spLocks noChangeArrowheads="1"/>
          </p:cNvSpPr>
          <p:nvPr/>
        </p:nvSpPr>
        <p:spPr bwMode="auto">
          <a:xfrm>
            <a:off x="2636838" y="3621088"/>
            <a:ext cx="108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   LAN</a:t>
            </a:r>
          </a:p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(wired or</a:t>
            </a:r>
          </a:p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wireless)</a:t>
            </a:r>
          </a:p>
        </p:txBody>
      </p:sp>
      <p:sp>
        <p:nvSpPr>
          <p:cNvPr id="526373" name="Rectangle 37"/>
          <p:cNvSpPr>
            <a:spLocks noChangeArrowheads="1"/>
          </p:cNvSpPr>
          <p:nvPr/>
        </p:nvSpPr>
        <p:spPr bwMode="auto">
          <a:xfrm>
            <a:off x="6727825" y="3941763"/>
            <a:ext cx="160338" cy="25558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3925" name="Group 51"/>
          <p:cNvGrpSpPr>
            <a:grpSpLocks/>
          </p:cNvGrpSpPr>
          <p:nvPr/>
        </p:nvGrpSpPr>
        <p:grpSpPr bwMode="auto">
          <a:xfrm>
            <a:off x="423863" y="3562350"/>
            <a:ext cx="922337" cy="658813"/>
            <a:chOff x="267" y="2244"/>
            <a:chExt cx="581" cy="415"/>
          </a:xfrm>
        </p:grpSpPr>
        <p:sp>
          <p:nvSpPr>
            <p:cNvPr id="526372" name="Rectangle 36"/>
            <p:cNvSpPr>
              <a:spLocks noChangeArrowheads="1"/>
            </p:cNvSpPr>
            <p:nvPr/>
          </p:nvSpPr>
          <p:spPr bwMode="auto">
            <a:xfrm rot="-5400000">
              <a:off x="717" y="2400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43" name="Group 38"/>
            <p:cNvGrpSpPr>
              <a:grpSpLocks/>
            </p:cNvGrpSpPr>
            <p:nvPr/>
          </p:nvGrpSpPr>
          <p:grpSpPr bwMode="auto">
            <a:xfrm>
              <a:off x="267" y="2244"/>
              <a:ext cx="512" cy="415"/>
              <a:chOff x="-44" y="1473"/>
              <a:chExt cx="981" cy="1105"/>
            </a:xfrm>
          </p:grpSpPr>
          <p:pic>
            <p:nvPicPr>
              <p:cNvPr id="123944" name="Picture 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5" name="Freeform 4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3926" name="Group 50"/>
          <p:cNvGrpSpPr>
            <a:grpSpLocks/>
          </p:cNvGrpSpPr>
          <p:nvPr/>
        </p:nvGrpSpPr>
        <p:grpSpPr bwMode="auto">
          <a:xfrm>
            <a:off x="2744788" y="5559425"/>
            <a:ext cx="812800" cy="833438"/>
            <a:chOff x="1729" y="3502"/>
            <a:chExt cx="512" cy="525"/>
          </a:xfrm>
        </p:grpSpPr>
        <p:sp>
          <p:nvSpPr>
            <p:cNvPr id="526370" name="Rectangle 34"/>
            <p:cNvSpPr>
              <a:spLocks noChangeArrowheads="1"/>
            </p:cNvSpPr>
            <p:nvPr/>
          </p:nvSpPr>
          <p:spPr bwMode="auto">
            <a:xfrm>
              <a:off x="2021" y="3502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39" name="Group 41"/>
            <p:cNvGrpSpPr>
              <a:grpSpLocks/>
            </p:cNvGrpSpPr>
            <p:nvPr/>
          </p:nvGrpSpPr>
          <p:grpSpPr bwMode="auto">
            <a:xfrm>
              <a:off x="1729" y="3612"/>
              <a:ext cx="512" cy="415"/>
              <a:chOff x="-44" y="1473"/>
              <a:chExt cx="981" cy="1105"/>
            </a:xfrm>
          </p:grpSpPr>
          <p:pic>
            <p:nvPicPr>
              <p:cNvPr id="123940" name="Picture 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1" name="Freeform 4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3927" name="Group 52"/>
          <p:cNvGrpSpPr>
            <a:grpSpLocks/>
          </p:cNvGrpSpPr>
          <p:nvPr/>
        </p:nvGrpSpPr>
        <p:grpSpPr bwMode="auto">
          <a:xfrm>
            <a:off x="2770188" y="2025650"/>
            <a:ext cx="812800" cy="776288"/>
            <a:chOff x="1745" y="1276"/>
            <a:chExt cx="512" cy="489"/>
          </a:xfrm>
        </p:grpSpPr>
        <p:sp>
          <p:nvSpPr>
            <p:cNvPr id="526350" name="Rectangle 14"/>
            <p:cNvSpPr>
              <a:spLocks noChangeArrowheads="1"/>
            </p:cNvSpPr>
            <p:nvPr/>
          </p:nvSpPr>
          <p:spPr bwMode="auto">
            <a:xfrm>
              <a:off x="2039" y="160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35" name="Group 44"/>
            <p:cNvGrpSpPr>
              <a:grpSpLocks/>
            </p:cNvGrpSpPr>
            <p:nvPr/>
          </p:nvGrpSpPr>
          <p:grpSpPr bwMode="auto">
            <a:xfrm>
              <a:off x="1745" y="1276"/>
              <a:ext cx="512" cy="415"/>
              <a:chOff x="-44" y="1473"/>
              <a:chExt cx="981" cy="1105"/>
            </a:xfrm>
          </p:grpSpPr>
          <p:pic>
            <p:nvPicPr>
              <p:cNvPr id="12393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3928" name="Group 53"/>
          <p:cNvGrpSpPr>
            <a:grpSpLocks/>
          </p:cNvGrpSpPr>
          <p:nvPr/>
        </p:nvGrpSpPr>
        <p:grpSpPr bwMode="auto">
          <a:xfrm>
            <a:off x="4868863" y="3836988"/>
            <a:ext cx="812800" cy="658812"/>
            <a:chOff x="3067" y="2417"/>
            <a:chExt cx="512" cy="415"/>
          </a:xfrm>
        </p:grpSpPr>
        <p:sp>
          <p:nvSpPr>
            <p:cNvPr id="526371" name="Rectangle 35"/>
            <p:cNvSpPr>
              <a:spLocks noChangeArrowheads="1"/>
            </p:cNvSpPr>
            <p:nvPr/>
          </p:nvSpPr>
          <p:spPr bwMode="auto">
            <a:xfrm rot="-5400000">
              <a:off x="3162" y="251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31" name="Group 47"/>
            <p:cNvGrpSpPr>
              <a:grpSpLocks/>
            </p:cNvGrpSpPr>
            <p:nvPr/>
          </p:nvGrpSpPr>
          <p:grpSpPr bwMode="auto">
            <a:xfrm>
              <a:off x="3067" y="2417"/>
              <a:ext cx="512" cy="415"/>
              <a:chOff x="-44" y="1473"/>
              <a:chExt cx="981" cy="1105"/>
            </a:xfrm>
          </p:grpSpPr>
          <p:pic>
            <p:nvPicPr>
              <p:cNvPr id="123932" name="Picture 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3" name="Freeform 4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123929" name="Picture 20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5322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9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5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4687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566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LAN addresses (more)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MAC address allocation administered by IEEE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manufacturer buys portion of MAC address space (to assure uniqueness)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analogy: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MAC address: like Social Security Number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IP address: like postal address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 MAC flat address  </a:t>
            </a:r>
            <a:r>
              <a:rPr lang="en-US" dirty="0">
                <a:latin typeface="MS Mincho" charset="0"/>
                <a:ea typeface="MS Mincho" charset="0"/>
                <a:cs typeface="MS Mincho" charset="0"/>
              </a:rPr>
              <a:t>➜</a:t>
            </a:r>
            <a:r>
              <a:rPr lang="en-US" dirty="0">
                <a:latin typeface="Gill Sans MT" charset="0"/>
                <a:cs typeface="+mn-cs"/>
              </a:rPr>
              <a:t> portability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can move LAN card from one LAN to another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IP hierarchical address </a:t>
            </a:r>
            <a:r>
              <a:rPr lang="en-US" i="1" dirty="0">
                <a:latin typeface="Gill Sans MT" charset="0"/>
                <a:cs typeface="+mn-cs"/>
              </a:rPr>
              <a:t>not</a:t>
            </a:r>
            <a:r>
              <a:rPr lang="en-US" dirty="0">
                <a:latin typeface="Gill Sans MT" charset="0"/>
                <a:cs typeface="+mn-cs"/>
              </a:rPr>
              <a:t> portable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 address depends on IP subnet to which node is attached</a:t>
            </a:r>
          </a:p>
          <a:p>
            <a:pPr>
              <a:defRPr/>
            </a:pP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3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3" name="Picture 4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91916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3"/>
          <p:cNvSpPr>
            <a:spLocks noGrp="1" noChangeArrowheads="1"/>
          </p:cNvSpPr>
          <p:nvPr>
            <p:ph type="title"/>
          </p:nvPr>
        </p:nvSpPr>
        <p:spPr>
          <a:xfrm>
            <a:off x="501650" y="241300"/>
            <a:ext cx="8191500" cy="9017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ARP: address resolution protocol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86325" y="2119313"/>
            <a:ext cx="3990975" cy="38814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ARP table: </a:t>
            </a:r>
            <a:r>
              <a:rPr lang="en-US" sz="2400" dirty="0" smtClean="0">
                <a:latin typeface="Gill Sans MT" charset="0"/>
                <a:cs typeface="+mn-cs"/>
              </a:rPr>
              <a:t>each </a:t>
            </a:r>
            <a:r>
              <a:rPr lang="en-US" sz="2400" dirty="0">
                <a:latin typeface="Gill Sans MT" charset="0"/>
                <a:cs typeface="+mn-cs"/>
              </a:rPr>
              <a:t>IP node (host, router) on LAN has </a:t>
            </a:r>
            <a:r>
              <a:rPr lang="en-US" sz="2400" dirty="0" smtClean="0">
                <a:latin typeface="Gill Sans MT" charset="0"/>
                <a:cs typeface="+mn-cs"/>
              </a:rPr>
              <a:t>table</a:t>
            </a:r>
            <a:endParaRPr lang="en-US" sz="2400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IP/MAC address mappings for some LAN nodes:</a:t>
            </a:r>
          </a:p>
          <a:p>
            <a:pPr>
              <a:buFont typeface="Wingdings" charset="0"/>
              <a:buNone/>
              <a:defRPr/>
            </a:pPr>
            <a:r>
              <a:rPr lang="en-US" sz="1800" dirty="0">
                <a:latin typeface="Gill Sans MT" charset="0"/>
                <a:cs typeface="+mn-cs"/>
              </a:rPr>
              <a:t>          </a:t>
            </a:r>
            <a:r>
              <a:rPr lang="en-US" sz="1800" dirty="0">
                <a:solidFill>
                  <a:srgbClr val="CC0000"/>
                </a:solidFill>
                <a:latin typeface="Gill Sans MT" charset="0"/>
                <a:cs typeface="+mn-cs"/>
              </a:rPr>
              <a:t>&lt; IP address; MAC address; TTL&gt;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TTL (Time To Live): time after which address mapping will be forgotten (typically 20 min)</a:t>
            </a:r>
          </a:p>
        </p:txBody>
      </p:sp>
      <p:grpSp>
        <p:nvGrpSpPr>
          <p:cNvPr id="128006" name="Group 41"/>
          <p:cNvGrpSpPr>
            <a:grpSpLocks/>
          </p:cNvGrpSpPr>
          <p:nvPr/>
        </p:nvGrpSpPr>
        <p:grpSpPr bwMode="auto">
          <a:xfrm>
            <a:off x="406400" y="1298575"/>
            <a:ext cx="4146550" cy="1277938"/>
            <a:chOff x="145" y="937"/>
            <a:chExt cx="2612" cy="805"/>
          </a:xfrm>
        </p:grpSpPr>
        <p:sp>
          <p:nvSpPr>
            <p:cNvPr id="43056" name="Text Box 6"/>
            <p:cNvSpPr txBox="1">
              <a:spLocks noChangeArrowheads="1"/>
            </p:cNvSpPr>
            <p:nvPr/>
          </p:nvSpPr>
          <p:spPr bwMode="auto">
            <a:xfrm>
              <a:off x="232" y="947"/>
              <a:ext cx="252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dirty="0" smtClean="0">
                  <a:solidFill>
                    <a:srgbClr val="CC0000"/>
                  </a:solidFill>
                  <a:latin typeface="Arial" charset="0"/>
                  <a:cs typeface="+mn-cs"/>
                </a:rPr>
                <a:t>Question:</a:t>
              </a:r>
              <a:r>
                <a:rPr lang="en-US" sz="2400" i="0" dirty="0" smtClean="0">
                  <a:latin typeface="Arial" charset="0"/>
                  <a:cs typeface="+mn-cs"/>
                </a:rPr>
                <a:t> how to determine</a:t>
              </a:r>
            </a:p>
            <a:p>
              <a:pPr>
                <a:defRPr/>
              </a:pPr>
              <a:r>
                <a:rPr lang="en-US" sz="2400" i="0" dirty="0" smtClean="0">
                  <a:latin typeface="Arial" charset="0"/>
                  <a:cs typeface="+mn-cs"/>
                </a:rPr>
                <a:t>interface’s MAC address, knowing its IP address?</a:t>
              </a:r>
            </a:p>
          </p:txBody>
        </p:sp>
        <p:sp>
          <p:nvSpPr>
            <p:cNvPr id="43057" name="Rectangle 7"/>
            <p:cNvSpPr>
              <a:spLocks noChangeArrowheads="1"/>
            </p:cNvSpPr>
            <p:nvPr/>
          </p:nvSpPr>
          <p:spPr bwMode="auto">
            <a:xfrm>
              <a:off x="145" y="937"/>
              <a:ext cx="2609" cy="805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28007" name="Freeform 10"/>
          <p:cNvSpPr>
            <a:spLocks/>
          </p:cNvSpPr>
          <p:nvPr/>
        </p:nvSpPr>
        <p:spPr bwMode="auto">
          <a:xfrm>
            <a:off x="1800225" y="3944938"/>
            <a:ext cx="1393825" cy="1525587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017" name="Line 18"/>
          <p:cNvSpPr>
            <a:spLocks noChangeShapeType="1"/>
          </p:cNvSpPr>
          <p:nvPr/>
        </p:nvSpPr>
        <p:spPr bwMode="auto">
          <a:xfrm>
            <a:off x="1357313" y="4449763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18" name="Line 19"/>
          <p:cNvSpPr>
            <a:spLocks noChangeShapeType="1"/>
          </p:cNvSpPr>
          <p:nvPr/>
        </p:nvSpPr>
        <p:spPr bwMode="auto">
          <a:xfrm>
            <a:off x="2587625" y="3606800"/>
            <a:ext cx="0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19" name="Line 20"/>
          <p:cNvSpPr>
            <a:spLocks noChangeShapeType="1"/>
          </p:cNvSpPr>
          <p:nvPr/>
        </p:nvSpPr>
        <p:spPr bwMode="auto">
          <a:xfrm flipH="1">
            <a:off x="3176588" y="4575175"/>
            <a:ext cx="447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20" name="Line 21"/>
          <p:cNvSpPr>
            <a:spLocks noChangeShapeType="1"/>
          </p:cNvSpPr>
          <p:nvPr/>
        </p:nvSpPr>
        <p:spPr bwMode="auto">
          <a:xfrm flipV="1">
            <a:off x="2562225" y="5322888"/>
            <a:ext cx="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21" name="Text Box 22"/>
          <p:cNvSpPr txBox="1">
            <a:spLocks noChangeArrowheads="1"/>
          </p:cNvSpPr>
          <p:nvPr/>
        </p:nvSpPr>
        <p:spPr bwMode="auto">
          <a:xfrm>
            <a:off x="2806700" y="3386138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1A-2F-BB-76-09-AD</a:t>
            </a:r>
          </a:p>
        </p:txBody>
      </p:sp>
      <p:sp>
        <p:nvSpPr>
          <p:cNvPr id="43022" name="Line 23"/>
          <p:cNvSpPr>
            <a:spLocks noChangeShapeType="1"/>
          </p:cNvSpPr>
          <p:nvPr/>
        </p:nvSpPr>
        <p:spPr bwMode="auto">
          <a:xfrm flipH="1" flipV="1">
            <a:off x="2678113" y="353853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23" name="Line 24"/>
          <p:cNvSpPr>
            <a:spLocks noChangeShapeType="1"/>
          </p:cNvSpPr>
          <p:nvPr/>
        </p:nvSpPr>
        <p:spPr bwMode="auto">
          <a:xfrm flipV="1">
            <a:off x="3633788" y="465137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24" name="Text Box 25"/>
          <p:cNvSpPr txBox="1">
            <a:spLocks noChangeArrowheads="1"/>
          </p:cNvSpPr>
          <p:nvPr/>
        </p:nvSpPr>
        <p:spPr bwMode="auto">
          <a:xfrm>
            <a:off x="3187700" y="4953000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58-23-D7-FA-20-B0</a:t>
            </a:r>
          </a:p>
        </p:txBody>
      </p:sp>
      <p:sp>
        <p:nvSpPr>
          <p:cNvPr id="43025" name="Line 26"/>
          <p:cNvSpPr>
            <a:spLocks noChangeShapeType="1"/>
          </p:cNvSpPr>
          <p:nvPr/>
        </p:nvSpPr>
        <p:spPr bwMode="auto">
          <a:xfrm flipH="1">
            <a:off x="2632075" y="57356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26" name="Text Box 27"/>
          <p:cNvSpPr txBox="1">
            <a:spLocks noChangeArrowheads="1"/>
          </p:cNvSpPr>
          <p:nvPr/>
        </p:nvSpPr>
        <p:spPr bwMode="auto">
          <a:xfrm>
            <a:off x="2816225" y="5578475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0C-C4-11-6F-E3-98</a:t>
            </a:r>
          </a:p>
        </p:txBody>
      </p:sp>
      <p:sp>
        <p:nvSpPr>
          <p:cNvPr id="43027" name="Line 28"/>
          <p:cNvSpPr>
            <a:spLocks noChangeShapeType="1"/>
          </p:cNvSpPr>
          <p:nvPr/>
        </p:nvSpPr>
        <p:spPr bwMode="auto">
          <a:xfrm flipV="1">
            <a:off x="1320800" y="45529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28" name="Text Box 29"/>
          <p:cNvSpPr txBox="1">
            <a:spLocks noChangeArrowheads="1"/>
          </p:cNvSpPr>
          <p:nvPr/>
        </p:nvSpPr>
        <p:spPr bwMode="auto">
          <a:xfrm>
            <a:off x="166688" y="4811713"/>
            <a:ext cx="168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71-65-F7-2B-08-53</a:t>
            </a:r>
          </a:p>
        </p:txBody>
      </p:sp>
      <p:sp>
        <p:nvSpPr>
          <p:cNvPr id="43029" name="Text Box 30"/>
          <p:cNvSpPr txBox="1">
            <a:spLocks noChangeArrowheads="1"/>
          </p:cNvSpPr>
          <p:nvPr/>
        </p:nvSpPr>
        <p:spPr bwMode="auto">
          <a:xfrm>
            <a:off x="2012950" y="44307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   LAN</a:t>
            </a:r>
          </a:p>
        </p:txBody>
      </p:sp>
      <p:sp>
        <p:nvSpPr>
          <p:cNvPr id="43030" name="Text Box 31"/>
          <p:cNvSpPr txBox="1">
            <a:spLocks noChangeArrowheads="1"/>
          </p:cNvSpPr>
          <p:nvPr/>
        </p:nvSpPr>
        <p:spPr bwMode="auto">
          <a:xfrm>
            <a:off x="363538" y="3665538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137.196.7.23</a:t>
            </a:r>
          </a:p>
        </p:txBody>
      </p:sp>
      <p:sp>
        <p:nvSpPr>
          <p:cNvPr id="43031" name="Line 32"/>
          <p:cNvSpPr>
            <a:spLocks noChangeShapeType="1"/>
          </p:cNvSpPr>
          <p:nvPr/>
        </p:nvSpPr>
        <p:spPr bwMode="auto">
          <a:xfrm>
            <a:off x="1009650" y="3921125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32" name="Text Box 33"/>
          <p:cNvSpPr txBox="1">
            <a:spLocks noChangeArrowheads="1"/>
          </p:cNvSpPr>
          <p:nvPr/>
        </p:nvSpPr>
        <p:spPr bwMode="auto">
          <a:xfrm>
            <a:off x="2944813" y="2987675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137.196.7.78</a:t>
            </a:r>
          </a:p>
        </p:txBody>
      </p:sp>
      <p:sp>
        <p:nvSpPr>
          <p:cNvPr id="43033" name="Line 34"/>
          <p:cNvSpPr>
            <a:spLocks noChangeShapeType="1"/>
          </p:cNvSpPr>
          <p:nvPr/>
        </p:nvSpPr>
        <p:spPr bwMode="auto">
          <a:xfrm flipH="1" flipV="1">
            <a:off x="2774950" y="312578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34" name="Line 35"/>
          <p:cNvSpPr>
            <a:spLocks noChangeShapeType="1"/>
          </p:cNvSpPr>
          <p:nvPr/>
        </p:nvSpPr>
        <p:spPr bwMode="auto">
          <a:xfrm>
            <a:off x="3954463" y="4121150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35" name="Text Box 36"/>
          <p:cNvSpPr txBox="1">
            <a:spLocks noChangeArrowheads="1"/>
          </p:cNvSpPr>
          <p:nvPr/>
        </p:nvSpPr>
        <p:spPr bwMode="auto">
          <a:xfrm>
            <a:off x="3344863" y="3887788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137.196.7.14</a:t>
            </a:r>
          </a:p>
        </p:txBody>
      </p:sp>
      <p:sp>
        <p:nvSpPr>
          <p:cNvPr id="43036" name="Line 38"/>
          <p:cNvSpPr>
            <a:spLocks noChangeShapeType="1"/>
          </p:cNvSpPr>
          <p:nvPr/>
        </p:nvSpPr>
        <p:spPr bwMode="auto">
          <a:xfrm>
            <a:off x="2136775" y="6002338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37" name="Text Box 39"/>
          <p:cNvSpPr txBox="1">
            <a:spLocks noChangeArrowheads="1"/>
          </p:cNvSpPr>
          <p:nvPr/>
        </p:nvSpPr>
        <p:spPr bwMode="auto">
          <a:xfrm>
            <a:off x="955675" y="5848350"/>
            <a:ext cx="121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137.196.7.88</a:t>
            </a:r>
          </a:p>
        </p:txBody>
      </p:sp>
      <p:sp>
        <p:nvSpPr>
          <p:cNvPr id="399403" name="Rectangle 43"/>
          <p:cNvSpPr>
            <a:spLocks noChangeArrowheads="1"/>
          </p:cNvSpPr>
          <p:nvPr/>
        </p:nvSpPr>
        <p:spPr bwMode="auto">
          <a:xfrm rot="-5400000">
            <a:off x="3659982" y="4482306"/>
            <a:ext cx="127000" cy="195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8030" name="Group 44"/>
          <p:cNvGrpSpPr>
            <a:grpSpLocks/>
          </p:cNvGrpSpPr>
          <p:nvPr/>
        </p:nvGrpSpPr>
        <p:grpSpPr bwMode="auto">
          <a:xfrm>
            <a:off x="3562350" y="4357688"/>
            <a:ext cx="598488" cy="520700"/>
            <a:chOff x="-44" y="1473"/>
            <a:chExt cx="981" cy="1105"/>
          </a:xfrm>
        </p:grpSpPr>
        <p:pic>
          <p:nvPicPr>
            <p:cNvPr id="12804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804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8031" name="Group 47"/>
          <p:cNvGrpSpPr>
            <a:grpSpLocks/>
          </p:cNvGrpSpPr>
          <p:nvPr/>
        </p:nvGrpSpPr>
        <p:grpSpPr bwMode="auto">
          <a:xfrm>
            <a:off x="657225" y="4160838"/>
            <a:ext cx="709613" cy="520700"/>
            <a:chOff x="267" y="2244"/>
            <a:chExt cx="581" cy="415"/>
          </a:xfrm>
        </p:grpSpPr>
        <p:sp>
          <p:nvSpPr>
            <p:cNvPr id="399408" name="Rectangle 48"/>
            <p:cNvSpPr>
              <a:spLocks noChangeArrowheads="1"/>
            </p:cNvSpPr>
            <p:nvPr/>
          </p:nvSpPr>
          <p:spPr bwMode="auto">
            <a:xfrm rot="-5400000">
              <a:off x="717" y="2400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8042" name="Group 49"/>
            <p:cNvGrpSpPr>
              <a:grpSpLocks/>
            </p:cNvGrpSpPr>
            <p:nvPr/>
          </p:nvGrpSpPr>
          <p:grpSpPr bwMode="auto">
            <a:xfrm>
              <a:off x="267" y="2244"/>
              <a:ext cx="512" cy="415"/>
              <a:chOff x="-44" y="1473"/>
              <a:chExt cx="981" cy="1105"/>
            </a:xfrm>
          </p:grpSpPr>
          <p:pic>
            <p:nvPicPr>
              <p:cNvPr id="128043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044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8032" name="Group 52"/>
          <p:cNvGrpSpPr>
            <a:grpSpLocks/>
          </p:cNvGrpSpPr>
          <p:nvPr/>
        </p:nvGrpSpPr>
        <p:grpSpPr bwMode="auto">
          <a:xfrm>
            <a:off x="2157413" y="3048000"/>
            <a:ext cx="631825" cy="554038"/>
            <a:chOff x="1745" y="1276"/>
            <a:chExt cx="512" cy="489"/>
          </a:xfrm>
        </p:grpSpPr>
        <p:sp>
          <p:nvSpPr>
            <p:cNvPr id="399413" name="Rectangle 53"/>
            <p:cNvSpPr>
              <a:spLocks noChangeArrowheads="1"/>
            </p:cNvSpPr>
            <p:nvPr/>
          </p:nvSpPr>
          <p:spPr bwMode="auto">
            <a:xfrm>
              <a:off x="2040" y="1604"/>
              <a:ext cx="100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8038" name="Group 54"/>
            <p:cNvGrpSpPr>
              <a:grpSpLocks/>
            </p:cNvGrpSpPr>
            <p:nvPr/>
          </p:nvGrpSpPr>
          <p:grpSpPr bwMode="auto">
            <a:xfrm>
              <a:off x="1745" y="1276"/>
              <a:ext cx="512" cy="415"/>
              <a:chOff x="-44" y="1473"/>
              <a:chExt cx="981" cy="1105"/>
            </a:xfrm>
          </p:grpSpPr>
          <p:pic>
            <p:nvPicPr>
              <p:cNvPr id="128039" name="Picture 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040" name="Freeform 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399418" name="Rectangle 58"/>
          <p:cNvSpPr>
            <a:spLocks noChangeArrowheads="1"/>
          </p:cNvSpPr>
          <p:nvPr/>
        </p:nvSpPr>
        <p:spPr bwMode="auto">
          <a:xfrm>
            <a:off x="2501900" y="5645150"/>
            <a:ext cx="123825" cy="1825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8034" name="Group 59"/>
          <p:cNvGrpSpPr>
            <a:grpSpLocks/>
          </p:cNvGrpSpPr>
          <p:nvPr/>
        </p:nvGrpSpPr>
        <p:grpSpPr bwMode="auto">
          <a:xfrm>
            <a:off x="2166938" y="5784850"/>
            <a:ext cx="584200" cy="469900"/>
            <a:chOff x="-44" y="1473"/>
            <a:chExt cx="981" cy="1105"/>
          </a:xfrm>
        </p:grpSpPr>
        <p:pic>
          <p:nvPicPr>
            <p:cNvPr id="128035" name="Picture 60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8036" name="Freeform 6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7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ARP protocol: same LAN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413" y="1277938"/>
            <a:ext cx="3810000" cy="46482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 wants to send datagram to B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B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s MAC address not in A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s ARP table.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broadcasts</a:t>
            </a:r>
            <a:r>
              <a:rPr lang="en-US" sz="2400" dirty="0">
                <a:latin typeface="Gill Sans MT" charset="0"/>
                <a:cs typeface="+mn-cs"/>
              </a:rPr>
              <a:t> ARP query packet, containing B's IP address </a:t>
            </a:r>
          </a:p>
          <a:p>
            <a:pPr marL="681038" lvl="1" indent="-223838">
              <a:defRPr/>
            </a:pPr>
            <a:r>
              <a:rPr lang="en-US" sz="2000" dirty="0" smtClean="0">
                <a:latin typeface="Gill Sans MT" charset="0"/>
              </a:rPr>
              <a:t>destination </a:t>
            </a:r>
            <a:r>
              <a:rPr lang="en-US" sz="2000" dirty="0">
                <a:latin typeface="Gill Sans MT" charset="0"/>
              </a:rPr>
              <a:t>MAC address = FF-FF-FF-FF-FF-FF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all </a:t>
            </a:r>
            <a:r>
              <a:rPr lang="en-US" sz="2000" dirty="0" smtClean="0">
                <a:latin typeface="Gill Sans MT" charset="0"/>
              </a:rPr>
              <a:t>nodes on </a:t>
            </a:r>
            <a:r>
              <a:rPr lang="en-US" sz="2000" dirty="0">
                <a:latin typeface="Gill Sans MT" charset="0"/>
              </a:rPr>
              <a:t>LAN receive ARP query 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B receives ARP packet, replies to A with its (B's) MAC address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frame sent to A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s MAC address (unicast)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5863" y="1878013"/>
            <a:ext cx="3810000" cy="46482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 caches (saves) IP-to-MAC address pair in its ARP table until information becomes old (times out)</a:t>
            </a:r>
            <a:r>
              <a:rPr lang="en-US" sz="2000" dirty="0">
                <a:latin typeface="Gill Sans MT" charset="0"/>
                <a:cs typeface="+mn-cs"/>
              </a:rPr>
              <a:t> 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soft state: information that times out (goes away) unless refreshed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ARP is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plug-and-play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: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nodes create their ARP tables </a:t>
            </a:r>
            <a:r>
              <a:rPr lang="en-US" sz="2000" i="1" dirty="0">
                <a:latin typeface="Gill Sans MT" charset="0"/>
              </a:rPr>
              <a:t>without intervention from net administrator</a:t>
            </a:r>
          </a:p>
        </p:txBody>
      </p:sp>
      <p:pic>
        <p:nvPicPr>
          <p:cNvPr id="130054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87630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2425" y="1057275"/>
            <a:ext cx="8675688" cy="1081088"/>
          </a:xfrm>
        </p:spPr>
        <p:txBody>
          <a:bodyPr/>
          <a:lstStyle/>
          <a:p>
            <a:pPr marL="111125" indent="-111125"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walkthrough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: send datagram from A to B via R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focus </a:t>
            </a:r>
            <a:r>
              <a:rPr lang="en-US" dirty="0"/>
              <a:t>on addressing </a:t>
            </a:r>
            <a:r>
              <a:rPr lang="en-US" dirty="0" smtClean="0"/>
              <a:t>– </a:t>
            </a:r>
            <a:r>
              <a:rPr lang="en-US" dirty="0"/>
              <a:t>at </a:t>
            </a:r>
            <a:r>
              <a:rPr lang="en-US" dirty="0" smtClean="0"/>
              <a:t>IP </a:t>
            </a:r>
            <a:r>
              <a:rPr lang="en-US" dirty="0"/>
              <a:t>(datagram) and MAC layer (frame)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assume </a:t>
            </a:r>
            <a:r>
              <a:rPr lang="en-US" dirty="0"/>
              <a:t>A knows B</a:t>
            </a:r>
            <a:r>
              <a:rPr lang="ja-JP" altLang="en-US" dirty="0"/>
              <a:t>’</a:t>
            </a:r>
            <a:r>
              <a:rPr lang="en-US" dirty="0"/>
              <a:t>s IP address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assume </a:t>
            </a:r>
            <a:r>
              <a:rPr lang="en-US" dirty="0"/>
              <a:t>A knows IP address of first hop router, R (how?</a:t>
            </a:r>
            <a:r>
              <a:rPr lang="en-US" dirty="0" smtClean="0"/>
              <a:t>)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assume </a:t>
            </a:r>
            <a:r>
              <a:rPr lang="en-US" dirty="0"/>
              <a:t>A knows R</a:t>
            </a:r>
            <a:r>
              <a:rPr lang="ja-JP" altLang="en-US" dirty="0"/>
              <a:t>’</a:t>
            </a:r>
            <a:r>
              <a:rPr lang="en-US" dirty="0"/>
              <a:t>s MAC address (how?)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132101" name="Group 4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2103" name="Group 99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216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216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6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02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2104" name="Group 2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64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215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216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6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710660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067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5068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2108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5117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5118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5070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5071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5072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5073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2113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5075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6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7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8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9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0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1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10714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5083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2123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5115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5116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5085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6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7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5088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5089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90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130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710732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2132" name="Group 3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215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215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5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2133" name="Group 1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77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2140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2142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214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2144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2145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2148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149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5107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5108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91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2134" name="Group 93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95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2136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2137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38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pic>
        <p:nvPicPr>
          <p:cNvPr id="132102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9456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7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45" name="Group 94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4183" name="Group 95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424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424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4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56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4184" name="Group 96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1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423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424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4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123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6124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4188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6173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6174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6126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6127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6128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6129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4193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6131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2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3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4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5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6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7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4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6139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4203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6171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6172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6141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42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43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6144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6145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46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210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24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4212" name="Group 12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423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423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3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44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4213" name="Group 125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2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4220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4222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422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4224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4225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4228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4229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6163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6164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34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4214" name="Group 126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28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4216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4217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18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712857" name="AutoShape 153"/>
          <p:cNvSpPr>
            <a:spLocks noChangeArrowheads="1"/>
          </p:cNvSpPr>
          <p:nvPr/>
        </p:nvSpPr>
        <p:spPr bwMode="auto">
          <a:xfrm>
            <a:off x="2387600" y="3086100"/>
            <a:ext cx="314325" cy="792163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712834" name="Group 130"/>
          <p:cNvGrpSpPr>
            <a:grpSpLocks/>
          </p:cNvGrpSpPr>
          <p:nvPr/>
        </p:nvGrpSpPr>
        <p:grpSpPr bwMode="auto">
          <a:xfrm>
            <a:off x="534988" y="2686050"/>
            <a:ext cx="976312" cy="1460500"/>
            <a:chOff x="337" y="1692"/>
            <a:chExt cx="615" cy="920"/>
          </a:xfrm>
        </p:grpSpPr>
        <p:sp>
          <p:nvSpPr>
            <p:cNvPr id="134176" name="Freeform 65"/>
            <p:cNvSpPr>
              <a:spLocks/>
            </p:cNvSpPr>
            <p:nvPr/>
          </p:nvSpPr>
          <p:spPr bwMode="auto">
            <a:xfrm>
              <a:off x="348" y="1709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6114" name="Rectangle 67"/>
            <p:cNvSpPr>
              <a:spLocks noChangeArrowheads="1"/>
            </p:cNvSpPr>
            <p:nvPr/>
          </p:nvSpPr>
          <p:spPr bwMode="auto">
            <a:xfrm>
              <a:off x="344" y="1711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5" name="Text Box 68"/>
            <p:cNvSpPr txBox="1">
              <a:spLocks noChangeArrowheads="1"/>
            </p:cNvSpPr>
            <p:nvPr/>
          </p:nvSpPr>
          <p:spPr bwMode="auto">
            <a:xfrm>
              <a:off x="413" y="1692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6116" name="Line 69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7" name="Line 70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8" name="Line 71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9" name="Line 72"/>
            <p:cNvSpPr>
              <a:spLocks noChangeShapeType="1"/>
            </p:cNvSpPr>
            <p:nvPr/>
          </p:nvSpPr>
          <p:spPr bwMode="auto">
            <a:xfrm>
              <a:off x="337" y="234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12855" name="Group 151"/>
          <p:cNvGrpSpPr>
            <a:grpSpLocks/>
          </p:cNvGrpSpPr>
          <p:nvPr/>
        </p:nvGrpSpPr>
        <p:grpSpPr bwMode="auto">
          <a:xfrm>
            <a:off x="1893888" y="2643188"/>
            <a:ext cx="2011362" cy="760412"/>
            <a:chOff x="1197" y="1665"/>
            <a:chExt cx="1267" cy="479"/>
          </a:xfrm>
        </p:grpSpPr>
        <p:grpSp>
          <p:nvGrpSpPr>
            <p:cNvPr id="134171" name="Group 150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46110" name="Rectangle 123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11" name="Line 124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12" name="Line 125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6109" name="Text Box 126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712845" name="Group 141"/>
          <p:cNvGrpSpPr>
            <a:grpSpLocks/>
          </p:cNvGrpSpPr>
          <p:nvPr/>
        </p:nvGrpSpPr>
        <p:grpSpPr bwMode="auto">
          <a:xfrm>
            <a:off x="2027238" y="2903538"/>
            <a:ext cx="146050" cy="385762"/>
            <a:chOff x="1272" y="1762"/>
            <a:chExt cx="92" cy="243"/>
          </a:xfrm>
        </p:grpSpPr>
        <p:sp>
          <p:nvSpPr>
            <p:cNvPr id="46106" name="Line 127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07" name="Line 128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712847" name="Rectangle 143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A creates IP datagram with IP source A, destination B </a:t>
            </a:r>
          </a:p>
        </p:txBody>
      </p:sp>
      <p:sp>
        <p:nvSpPr>
          <p:cNvPr id="712848" name="Rectangle 144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A creates link-layer frame with R's MAC address as </a:t>
            </a:r>
            <a:r>
              <a:rPr lang="en-US" sz="2000" i="0" dirty="0" smtClean="0">
                <a:latin typeface="Gill Sans MT" charset="0"/>
                <a:cs typeface="+mn-cs"/>
              </a:rPr>
              <a:t>destination address, </a:t>
            </a:r>
            <a:r>
              <a:rPr lang="en-US" sz="2000" i="0" dirty="0">
                <a:latin typeface="Gill Sans MT" charset="0"/>
                <a:cs typeface="+mn-cs"/>
              </a:rPr>
              <a:t>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grpSp>
        <p:nvGrpSpPr>
          <p:cNvPr id="712856" name="Group 152"/>
          <p:cNvGrpSpPr>
            <a:grpSpLocks/>
          </p:cNvGrpSpPr>
          <p:nvPr/>
        </p:nvGrpSpPr>
        <p:grpSpPr bwMode="auto">
          <a:xfrm>
            <a:off x="1477963" y="2244725"/>
            <a:ext cx="2443162" cy="1519238"/>
            <a:chOff x="931" y="1414"/>
            <a:chExt cx="1539" cy="957"/>
          </a:xfrm>
        </p:grpSpPr>
        <p:sp>
          <p:nvSpPr>
            <p:cNvPr id="46094" name="Text Box 135"/>
            <p:cNvSpPr txBox="1">
              <a:spLocks noChangeArrowheads="1"/>
            </p:cNvSpPr>
            <p:nvPr/>
          </p:nvSpPr>
          <p:spPr bwMode="auto">
            <a:xfrm>
              <a:off x="931" y="1414"/>
              <a:ext cx="15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74-29-9C-E8-FF-55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MAC dest: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E6-E9-00-17-BB-4B</a:t>
              </a:r>
            </a:p>
          </p:txBody>
        </p:sp>
        <p:grpSp>
          <p:nvGrpSpPr>
            <p:cNvPr id="134158" name="Group 145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6100" name="Rectangle 138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1" name="Rectangle 13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2" name="Line 13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3" name="Line 13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4" name="Line 139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5" name="Line 140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6096" name="Line 146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097" name="Line 147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098" name="Line 148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099" name="Line 149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34156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9456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10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7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1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12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857" grpId="0" animBg="1"/>
      <p:bldP spid="712847" grpId="0"/>
      <p:bldP spid="7128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3" name="Group 163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6236" name="Group 164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6295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6297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98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225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6237" name="Group 165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220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6292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6293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94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67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152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7153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6241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7202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7203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7155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7156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7157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7158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6246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7160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1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2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3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4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5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6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3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7168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6256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7200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7201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7170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71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72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7173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7174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75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263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93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6265" name="Group 193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628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628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8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21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6266" name="Group 194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201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6273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6275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627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6277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6278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6281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6282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7192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7193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203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6267" name="Group 195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97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626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627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7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4710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714811" name="Group 59"/>
          <p:cNvGrpSpPr>
            <a:grpSpLocks/>
          </p:cNvGrpSpPr>
          <p:nvPr/>
        </p:nvGrpSpPr>
        <p:grpSpPr bwMode="auto">
          <a:xfrm>
            <a:off x="534988" y="2686050"/>
            <a:ext cx="976312" cy="1460500"/>
            <a:chOff x="337" y="1692"/>
            <a:chExt cx="615" cy="920"/>
          </a:xfrm>
        </p:grpSpPr>
        <p:sp>
          <p:nvSpPr>
            <p:cNvPr id="136229" name="Freeform 60"/>
            <p:cNvSpPr>
              <a:spLocks/>
            </p:cNvSpPr>
            <p:nvPr/>
          </p:nvSpPr>
          <p:spPr bwMode="auto">
            <a:xfrm>
              <a:off x="348" y="1709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7143" name="Rectangle 61"/>
            <p:cNvSpPr>
              <a:spLocks noChangeArrowheads="1"/>
            </p:cNvSpPr>
            <p:nvPr/>
          </p:nvSpPr>
          <p:spPr bwMode="auto">
            <a:xfrm>
              <a:off x="344" y="1711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4" name="Text Box 62"/>
            <p:cNvSpPr txBox="1">
              <a:spLocks noChangeArrowheads="1"/>
            </p:cNvSpPr>
            <p:nvPr/>
          </p:nvSpPr>
          <p:spPr bwMode="auto">
            <a:xfrm>
              <a:off x="413" y="1692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7145" name="Line 63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6" name="Line 64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7" name="Line 65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8" name="Line 66"/>
            <p:cNvSpPr>
              <a:spLocks noChangeShapeType="1"/>
            </p:cNvSpPr>
            <p:nvPr/>
          </p:nvSpPr>
          <p:spPr bwMode="auto">
            <a:xfrm>
              <a:off x="337" y="234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47111" name="Rectangle 76"/>
          <p:cNvSpPr>
            <a:spLocks noChangeArrowheads="1"/>
          </p:cNvSpPr>
          <p:nvPr/>
        </p:nvSpPr>
        <p:spPr bwMode="auto">
          <a:xfrm>
            <a:off x="706438" y="1084263"/>
            <a:ext cx="7772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frame sent from A to R</a:t>
            </a:r>
          </a:p>
        </p:txBody>
      </p:sp>
      <p:grpSp>
        <p:nvGrpSpPr>
          <p:cNvPr id="714820" name="Group 68"/>
          <p:cNvGrpSpPr>
            <a:grpSpLocks/>
          </p:cNvGrpSpPr>
          <p:nvPr/>
        </p:nvGrpSpPr>
        <p:grpSpPr bwMode="auto">
          <a:xfrm>
            <a:off x="2713038" y="3265488"/>
            <a:ext cx="1096962" cy="244475"/>
            <a:chOff x="1231" y="1990"/>
            <a:chExt cx="691" cy="154"/>
          </a:xfrm>
        </p:grpSpPr>
        <p:sp>
          <p:nvSpPr>
            <p:cNvPr id="47139" name="Rectangle 69"/>
            <p:cNvSpPr>
              <a:spLocks noChangeArrowheads="1"/>
            </p:cNvSpPr>
            <p:nvPr/>
          </p:nvSpPr>
          <p:spPr bwMode="auto">
            <a:xfrm>
              <a:off x="1231" y="1991"/>
              <a:ext cx="691" cy="1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0" name="Line 70"/>
            <p:cNvSpPr>
              <a:spLocks noChangeShapeType="1"/>
            </p:cNvSpPr>
            <p:nvPr/>
          </p:nvSpPr>
          <p:spPr bwMode="auto">
            <a:xfrm>
              <a:off x="1337" y="1990"/>
              <a:ext cx="0" cy="1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1" name="Line 71"/>
            <p:cNvSpPr>
              <a:spLocks noChangeShapeType="1"/>
            </p:cNvSpPr>
            <p:nvPr/>
          </p:nvSpPr>
          <p:spPr bwMode="auto">
            <a:xfrm>
              <a:off x="1427" y="1992"/>
              <a:ext cx="0" cy="1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14852" name="Group 100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36221" name="Freeform 93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7135" name="Rectangle 94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36" name="Text Box 95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7137" name="Line 98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38" name="Line 99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714853" name="Rectangle 101"/>
          <p:cNvSpPr>
            <a:spLocks noChangeArrowheads="1"/>
          </p:cNvSpPr>
          <p:nvPr/>
        </p:nvSpPr>
        <p:spPr bwMode="auto">
          <a:xfrm>
            <a:off x="709613" y="1439863"/>
            <a:ext cx="7772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frame received at R, datagram removed, passed up to IP</a:t>
            </a:r>
          </a:p>
        </p:txBody>
      </p:sp>
      <p:grpSp>
        <p:nvGrpSpPr>
          <p:cNvPr id="714883" name="Group 131"/>
          <p:cNvGrpSpPr>
            <a:grpSpLocks/>
          </p:cNvGrpSpPr>
          <p:nvPr/>
        </p:nvGrpSpPr>
        <p:grpSpPr bwMode="auto">
          <a:xfrm>
            <a:off x="1477963" y="2244725"/>
            <a:ext cx="2443162" cy="1519238"/>
            <a:chOff x="931" y="1414"/>
            <a:chExt cx="1539" cy="957"/>
          </a:xfrm>
        </p:grpSpPr>
        <p:sp>
          <p:nvSpPr>
            <p:cNvPr id="47121" name="Text Box 79"/>
            <p:cNvSpPr txBox="1">
              <a:spLocks noChangeArrowheads="1"/>
            </p:cNvSpPr>
            <p:nvPr/>
          </p:nvSpPr>
          <p:spPr bwMode="auto">
            <a:xfrm>
              <a:off x="931" y="1414"/>
              <a:ext cx="15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74-29-9C-E8-FF-55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MAC dest: E6-E9-00-17-BB-4B</a:t>
              </a:r>
            </a:p>
          </p:txBody>
        </p:sp>
        <p:grpSp>
          <p:nvGrpSpPr>
            <p:cNvPr id="136209" name="Group 80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7128" name="Rectangle 81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29" name="Rectangle 8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0" name="Line 8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1" name="Line 8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2" name="Line 85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3" name="Line 86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7123" name="Line 87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4" name="Line 88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5" name="Line 89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6" name="Line 90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7" name="Text Box 130"/>
            <p:cNvSpPr txBox="1">
              <a:spLocks noChangeArrowheads="1"/>
            </p:cNvSpPr>
            <p:nvPr/>
          </p:nvSpPr>
          <p:spPr bwMode="auto">
            <a:xfrm>
              <a:off x="1193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714898" name="Group 146"/>
          <p:cNvGrpSpPr>
            <a:grpSpLocks/>
          </p:cNvGrpSpPr>
          <p:nvPr/>
        </p:nvGrpSpPr>
        <p:grpSpPr bwMode="auto">
          <a:xfrm>
            <a:off x="2667000" y="2435225"/>
            <a:ext cx="2011363" cy="979488"/>
            <a:chOff x="4493" y="1480"/>
            <a:chExt cx="1267" cy="617"/>
          </a:xfrm>
        </p:grpSpPr>
        <p:sp>
          <p:nvSpPr>
            <p:cNvPr id="47118" name="Line 143"/>
            <p:cNvSpPr>
              <a:spLocks noChangeShapeType="1"/>
            </p:cNvSpPr>
            <p:nvPr/>
          </p:nvSpPr>
          <p:spPr bwMode="auto">
            <a:xfrm flipH="1" flipV="1">
              <a:off x="4576" y="1627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19" name="Line 144"/>
            <p:cNvSpPr>
              <a:spLocks noChangeShapeType="1"/>
            </p:cNvSpPr>
            <p:nvPr/>
          </p:nvSpPr>
          <p:spPr bwMode="auto">
            <a:xfrm>
              <a:off x="4668" y="1739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0" name="Text Box 145"/>
            <p:cNvSpPr txBox="1">
              <a:spLocks noChangeArrowheads="1"/>
            </p:cNvSpPr>
            <p:nvPr/>
          </p:nvSpPr>
          <p:spPr bwMode="auto">
            <a:xfrm>
              <a:off x="4493" y="1480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pic>
        <p:nvPicPr>
          <p:cNvPr id="136204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10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0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8.33333E-7 0.13334 L 0.04045 0.16297 L 0.08629 0.16297 L 0.08524 0.01482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714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14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14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8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17344</TotalTime>
  <Words>2128</Words>
  <Application>Microsoft Macintosh PowerPoint</Application>
  <PresentationFormat>On-screen Show (4:3)</PresentationFormat>
  <Paragraphs>401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Link layer, LANs: outline</vt:lpstr>
      <vt:lpstr>MAC addresses and ARP</vt:lpstr>
      <vt:lpstr>LAN addresses and ARP</vt:lpstr>
      <vt:lpstr>LAN addresses (more)</vt:lpstr>
      <vt:lpstr>ARP: address resolution protocol</vt:lpstr>
      <vt:lpstr>ARP protocol: same LAN</vt:lpstr>
      <vt:lpstr>Addressing: routing to another LAN</vt:lpstr>
      <vt:lpstr>Addressing: routing to another LAN</vt:lpstr>
      <vt:lpstr>Addressing: routing to another LAN</vt:lpstr>
      <vt:lpstr>Addressing: routing to another LAN</vt:lpstr>
      <vt:lpstr>Addressing: routing to another LAN</vt:lpstr>
      <vt:lpstr>Addressing: routing to another LAN</vt:lpstr>
      <vt:lpstr>Link layer, LANs: outline</vt:lpstr>
      <vt:lpstr>Ethernet</vt:lpstr>
      <vt:lpstr>Ethernet: physical topology</vt:lpstr>
      <vt:lpstr>Ethernet frame structure</vt:lpstr>
      <vt:lpstr>Ethernet frame structure (more)</vt:lpstr>
      <vt:lpstr>Ethernet: unreliable, connectionless</vt:lpstr>
      <vt:lpstr>802.3 Ethernet standards: link &amp; physical layers</vt:lpstr>
      <vt:lpstr>Link layer, LANs: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anduo</cp:lastModifiedBy>
  <cp:revision>514</cp:revision>
  <dcterms:created xsi:type="dcterms:W3CDTF">1999-10-08T19:08:27Z</dcterms:created>
  <dcterms:modified xsi:type="dcterms:W3CDTF">2018-11-24T07:43:30Z</dcterms:modified>
</cp:coreProperties>
</file>