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809" r:id="rId2"/>
    <p:sldId id="792" r:id="rId3"/>
    <p:sldId id="793" r:id="rId4"/>
    <p:sldId id="794" r:id="rId5"/>
    <p:sldId id="795" r:id="rId6"/>
    <p:sldId id="796" r:id="rId7"/>
    <p:sldId id="797" r:id="rId8"/>
    <p:sldId id="798" r:id="rId9"/>
    <p:sldId id="799" r:id="rId10"/>
    <p:sldId id="800" r:id="rId11"/>
    <p:sldId id="801" r:id="rId12"/>
    <p:sldId id="780" r:id="rId13"/>
    <p:sldId id="821" r:id="rId14"/>
    <p:sldId id="822" r:id="rId15"/>
    <p:sldId id="823" r:id="rId16"/>
    <p:sldId id="824" r:id="rId17"/>
    <p:sldId id="845" r:id="rId18"/>
    <p:sldId id="817" r:id="rId19"/>
    <p:sldId id="818" r:id="rId20"/>
    <p:sldId id="819" r:id="rId21"/>
    <p:sldId id="820" r:id="rId22"/>
    <p:sldId id="81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43F53F6-B523-C44E-B4C1-FCBC5EB64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8D61CF4-3907-BD48-A0AD-B97C00B71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1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E5268B6-BFED-754B-A245-6D16E75F0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6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C0F1923-A596-1A47-A249-877B26CCB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98B073-F070-8F40-A264-45FE158B6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E2E980-7D79-7040-B5D8-18DB88480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735F25A-B97A-024B-B408-E1A4C1DF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D8B96B1-2EDF-B64A-A4F1-BB54A74A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6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DCF9BDD-CFA9-4940-A134-4E3EBF4AC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14D338-4107-944C-9C9F-B78F8039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FD97474-BCA4-8B48-AA21-40B47D81E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5.1 </a:t>
            </a:r>
            <a:r>
              <a:rPr lang="en-US" sz="2400" dirty="0">
                <a:latin typeface="Gill Sans MT" charset="0"/>
              </a:rPr>
              <a:t>introduction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</a:rPr>
              <a:t>5.2 routing protocols</a:t>
            </a:r>
          </a:p>
          <a:p>
            <a:pPr>
              <a:lnSpc>
                <a:spcPts val="2580"/>
              </a:lnSpc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link state</a:t>
            </a:r>
          </a:p>
          <a:p>
            <a:pPr>
              <a:lnSpc>
                <a:spcPts val="2580"/>
              </a:lnSpc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</a:rPr>
              <a:t>distance vector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5.3 intra</a:t>
            </a:r>
            <a:r>
              <a:rPr lang="en-US" sz="2400" dirty="0"/>
              <a:t>-AS </a:t>
            </a:r>
            <a:r>
              <a:rPr lang="en-US" sz="2400" dirty="0" smtClean="0"/>
              <a:t>routing </a:t>
            </a:r>
            <a:r>
              <a:rPr lang="en-US" sz="2400" dirty="0"/>
              <a:t>in the Internet: </a:t>
            </a:r>
            <a:r>
              <a:rPr lang="en-US" sz="2400" dirty="0" smtClean="0"/>
              <a:t>OSPF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5.4 routing among </a:t>
            </a:r>
            <a:r>
              <a:rPr lang="en-US" sz="2400" dirty="0"/>
              <a:t>the ISPs: B</a:t>
            </a:r>
            <a:r>
              <a:rPr lang="en-US" sz="2400" dirty="0" smtClean="0"/>
              <a:t>GP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5.5 The SDN control plane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5.6 </a:t>
            </a:r>
            <a:r>
              <a:rPr lang="en-US" sz="2400" dirty="0"/>
              <a:t>ICMP: The Internet Control Message Protocol 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/>
              <a:t>5.7 Network </a:t>
            </a:r>
            <a:r>
              <a:rPr lang="en-US" sz="2400" dirty="0" smtClean="0"/>
              <a:t>management </a:t>
            </a:r>
            <a:r>
              <a:rPr lang="en-US" sz="2400" dirty="0"/>
              <a:t>and SNMP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5: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outline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2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Distance vector: link cost changes</a:t>
            </a:r>
            <a:endParaRPr lang="en-US">
              <a:latin typeface="Gill Sans MT" charset="0"/>
            </a:endParaRPr>
          </a:p>
        </p:txBody>
      </p:sp>
      <p:sp>
        <p:nvSpPr>
          <p:cNvPr id="140293" name="Rectangle 4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link cost changes: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node detects local link cost change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bad news travels slow</a:t>
            </a:r>
            <a:r>
              <a:rPr lang="en-US" sz="2400">
                <a:latin typeface="Gill Sans MT" charset="0"/>
              </a:rPr>
              <a:t> -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>
                <a:latin typeface="Gill Sans MT" charset="0"/>
              </a:rPr>
              <a:t>count to infinity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>
                <a:latin typeface="Gill Sans MT" charset="0"/>
              </a:rPr>
              <a:t> problem!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44 iterations before algorithm stabilizes: see text</a:t>
            </a:r>
          </a:p>
        </p:txBody>
      </p: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40296" name="Freeform 7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7" name="Freeform 8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8" name="Oval 9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9" name="Line 10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0" name="Line 11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1" name="Rectangle 12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40302" name="Oval 13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3" name="Freeform 14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4" name="Freeform 15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0305" name="Group 16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40329" name="Rectangle 1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0" name="Text Box 18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</a:rPr>
                  <a:t>x</a:t>
                </a:r>
                <a:endParaRPr lang="en-US">
                  <a:latin typeface="Times New Roman" charset="0"/>
                </a:endParaRPr>
              </a:p>
            </p:txBody>
          </p:sp>
        </p:grpSp>
        <p:grpSp>
          <p:nvGrpSpPr>
            <p:cNvPr id="140306" name="Group 19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40321" name="Oval 2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22" name="Line 2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23" name="Line 2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24" name="Rectangle 2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0325" name="Oval 2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0326" name="Group 25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40327" name="Rectangle 2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3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>
                      <a:latin typeface="Comic Sans MS" charset="0"/>
                    </a:rPr>
                    <a:t>z</a:t>
                  </a:r>
                  <a:endParaRPr lang="en-US">
                    <a:latin typeface="Times New Roman" charset="0"/>
                  </a:endParaRPr>
                </a:p>
              </p:txBody>
            </p:sp>
          </p:grpSp>
        </p:grpSp>
        <p:sp>
          <p:nvSpPr>
            <p:cNvPr id="140307" name="Text Box 28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1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40308" name="Text Box 29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4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40309" name="Text Box 30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50</a:t>
              </a:r>
              <a:endParaRPr lang="en-US">
                <a:latin typeface="Times New Roman" charset="0"/>
              </a:endParaRPr>
            </a:p>
          </p:txBody>
        </p:sp>
        <p:grpSp>
          <p:nvGrpSpPr>
            <p:cNvPr id="140310" name="Group 31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40313" name="Oval 32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14" name="Line 33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15" name="Line 34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16" name="Rectangle 35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0317" name="Oval 36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0318" name="Group 37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40319" name="Rectangle 3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32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>
                      <a:latin typeface="Comic Sans MS" charset="0"/>
                    </a:rPr>
                    <a:t>y</a:t>
                  </a:r>
                  <a:endParaRPr lang="en-US">
                    <a:latin typeface="Times New Roman" charset="0"/>
                  </a:endParaRPr>
                </a:p>
              </p:txBody>
            </p:sp>
          </p:grpSp>
        </p:grpSp>
        <p:sp>
          <p:nvSpPr>
            <p:cNvPr id="140311" name="Text Box 40"/>
            <p:cNvSpPr txBox="1">
              <a:spLocks noChangeArrowheads="1"/>
            </p:cNvSpPr>
            <p:nvPr/>
          </p:nvSpPr>
          <p:spPr bwMode="auto">
            <a:xfrm>
              <a:off x="3784" y="107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60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40312" name="Line 41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295" name="Rectangle 45"/>
          <p:cNvSpPr>
            <a:spLocks noChangeArrowheads="1"/>
          </p:cNvSpPr>
          <p:nvPr/>
        </p:nvSpPr>
        <p:spPr bwMode="auto">
          <a:xfrm>
            <a:off x="604838" y="3787775"/>
            <a:ext cx="72104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poisoned reverse:</a:t>
            </a:r>
            <a:r>
              <a:rPr lang="en-US" sz="2000">
                <a:latin typeface="Gill Sans MT" charset="0"/>
              </a:rPr>
              <a:t>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If Z routes through Y to get to X 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000">
                <a:latin typeface="Gill Sans MT" charset="0"/>
              </a:rPr>
              <a:t>Z tells Y its (Z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>
                <a:latin typeface="Gill Sans MT" charset="0"/>
              </a:rPr>
              <a:t>s) distance to X is infinite (so Y won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>
                <a:latin typeface="Gill Sans MT" charset="0"/>
              </a:rPr>
              <a:t>t route to X via Z)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will this completely solve count to infinity problem?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6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4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452438"/>
            <a:ext cx="7772400" cy="528637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Comparison of LS and DV algorithms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message complexity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000">
                <a:latin typeface="Gill Sans MT" charset="0"/>
              </a:rPr>
              <a:t> with n nodes, E links, O(nE) msgs sent  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DV:</a:t>
            </a:r>
            <a:r>
              <a:rPr lang="en-US" sz="200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000">
                <a:latin typeface="Gill Sans MT" charset="0"/>
              </a:rPr>
              <a:t>exchange between neighbors only</a:t>
            </a:r>
          </a:p>
          <a:p>
            <a:pPr lvl="1"/>
            <a:r>
              <a:rPr lang="en-US" sz="2000">
                <a:latin typeface="Gill Sans MT" charset="0"/>
              </a:rPr>
              <a:t>convergence time varies</a:t>
            </a:r>
          </a:p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speed of convergence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000">
                <a:latin typeface="Gill Sans MT" charset="0"/>
              </a:rPr>
              <a:t> O(n</a:t>
            </a:r>
            <a:r>
              <a:rPr lang="en-US" sz="2000" b="1" baseline="30000">
                <a:latin typeface="Gill Sans MT" charset="0"/>
              </a:rPr>
              <a:t>2</a:t>
            </a:r>
            <a:r>
              <a:rPr lang="en-US" sz="2000">
                <a:latin typeface="Gill Sans MT" charset="0"/>
              </a:rPr>
              <a:t>) algorithm requires O(nE) msgs</a:t>
            </a:r>
          </a:p>
          <a:p>
            <a:pPr lvl="1"/>
            <a:r>
              <a:rPr lang="en-US" sz="2000">
                <a:latin typeface="Gill Sans MT" charset="0"/>
              </a:rPr>
              <a:t>may have oscillations</a:t>
            </a:r>
            <a:endParaRPr lang="en-US" sz="1800">
              <a:latin typeface="Gill Sans MT" charset="0"/>
            </a:endParaRP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DV:</a:t>
            </a:r>
            <a:r>
              <a:rPr lang="en-US" sz="2000">
                <a:latin typeface="Gill Sans MT" charset="0"/>
              </a:rPr>
              <a:t> convergence time varies</a:t>
            </a:r>
          </a:p>
          <a:p>
            <a:pPr lvl="1"/>
            <a:r>
              <a:rPr lang="en-US" sz="2000">
                <a:latin typeface="Gill Sans MT" charset="0"/>
              </a:rPr>
              <a:t>may be routing loops</a:t>
            </a:r>
          </a:p>
          <a:p>
            <a:pPr lvl="1"/>
            <a:r>
              <a:rPr lang="en-US" sz="2000">
                <a:latin typeface="Gill Sans MT" charset="0"/>
              </a:rPr>
              <a:t>count-to-infinity problem</a:t>
            </a:r>
            <a:endParaRPr lang="en-US" sz="1800">
              <a:latin typeface="Gill Sans MT" charset="0"/>
            </a:endParaRPr>
          </a:p>
        </p:txBody>
      </p:sp>
      <p:sp>
        <p:nvSpPr>
          <p:cNvPr id="141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328738"/>
            <a:ext cx="401002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robustness:</a:t>
            </a:r>
            <a:r>
              <a:rPr lang="en-US" sz="2400">
                <a:latin typeface="Gill Sans MT" charset="0"/>
              </a:rPr>
              <a:t> what happens if router malfunctions?</a:t>
            </a:r>
          </a:p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400">
                <a:latin typeface="Gill Sans MT" charset="0"/>
              </a:rPr>
              <a:t> </a:t>
            </a:r>
          </a:p>
          <a:p>
            <a:pPr lvl="1"/>
            <a:r>
              <a:rPr lang="en-US" sz="2000">
                <a:latin typeface="Gill Sans MT" charset="0"/>
              </a:rPr>
              <a:t>node can advertise incorrect </a:t>
            </a:r>
            <a:r>
              <a:rPr lang="en-US" sz="2000" i="1">
                <a:solidFill>
                  <a:srgbClr val="000099"/>
                </a:solidFill>
                <a:latin typeface="Gill Sans MT" charset="0"/>
              </a:rPr>
              <a:t>link</a:t>
            </a:r>
            <a:r>
              <a:rPr lang="en-US" sz="2000">
                <a:latin typeface="Gill Sans MT" charset="0"/>
              </a:rPr>
              <a:t> cost</a:t>
            </a:r>
          </a:p>
          <a:p>
            <a:pPr lvl="1"/>
            <a:r>
              <a:rPr lang="en-US" sz="2000">
                <a:latin typeface="Gill Sans MT" charset="0"/>
              </a:rPr>
              <a:t>each node computes only its </a:t>
            </a:r>
            <a:r>
              <a:rPr lang="en-US" sz="2000" i="1">
                <a:latin typeface="Gill Sans MT" charset="0"/>
              </a:rPr>
              <a:t>own</a:t>
            </a:r>
            <a:r>
              <a:rPr lang="en-US" sz="2000">
                <a:latin typeface="Gill Sans MT" charset="0"/>
              </a:rPr>
              <a:t> table</a:t>
            </a:r>
          </a:p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DV:</a:t>
            </a:r>
          </a:p>
          <a:p>
            <a:pPr lvl="1"/>
            <a:r>
              <a:rPr lang="en-US" sz="2000">
                <a:latin typeface="Gill Sans MT" charset="0"/>
              </a:rPr>
              <a:t>DV node can advertise incorrect </a:t>
            </a:r>
            <a:r>
              <a:rPr lang="en-US" sz="2000" i="1">
                <a:solidFill>
                  <a:srgbClr val="000099"/>
                </a:solidFill>
                <a:latin typeface="Gill Sans MT" charset="0"/>
              </a:rPr>
              <a:t>path</a:t>
            </a:r>
            <a:r>
              <a:rPr lang="en-US" sz="2000">
                <a:latin typeface="Gill Sans MT" charset="0"/>
              </a:rPr>
              <a:t> cost</a:t>
            </a:r>
          </a:p>
          <a:p>
            <a:pPr lvl="1"/>
            <a:r>
              <a:rPr lang="en-US" sz="2000">
                <a:latin typeface="Gill Sans MT" charset="0"/>
              </a:rPr>
              <a:t>each node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>
                <a:latin typeface="Gill Sans MT" charset="0"/>
              </a:rPr>
              <a:t>s table used by others </a:t>
            </a:r>
          </a:p>
          <a:p>
            <a:pPr lvl="2"/>
            <a:r>
              <a:rPr lang="en-US" sz="1800">
                <a:latin typeface="Comic Sans MS" charset="0"/>
              </a:rPr>
              <a:t>error propagate thru network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3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5.1 </a:t>
            </a:r>
            <a:r>
              <a:rPr lang="en-US" sz="2400" dirty="0">
                <a:latin typeface="Gill Sans MT" charset="0"/>
              </a:rPr>
              <a:t>introduction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5.2 routing protocols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link state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distance vector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CC0000"/>
                </a:solidFill>
              </a:rPr>
              <a:t>5.3 intra</a:t>
            </a:r>
            <a:r>
              <a:rPr lang="en-US" sz="2400" dirty="0">
                <a:solidFill>
                  <a:srgbClr val="CC0000"/>
                </a:solidFill>
              </a:rPr>
              <a:t>-AS </a:t>
            </a:r>
            <a:r>
              <a:rPr lang="en-US" sz="2400" dirty="0" smtClean="0">
                <a:solidFill>
                  <a:srgbClr val="CC0000"/>
                </a:solidFill>
              </a:rPr>
              <a:t>routing </a:t>
            </a:r>
            <a:r>
              <a:rPr lang="en-US" sz="2400" dirty="0">
                <a:solidFill>
                  <a:srgbClr val="CC0000"/>
                </a:solidFill>
              </a:rPr>
              <a:t>in the Internet: </a:t>
            </a:r>
            <a:r>
              <a:rPr lang="en-US" sz="2400" dirty="0" smtClean="0">
                <a:solidFill>
                  <a:srgbClr val="CC0000"/>
                </a:solidFill>
              </a:rPr>
              <a:t>OSPF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5.4 routing among </a:t>
            </a:r>
            <a:r>
              <a:rPr lang="en-US" sz="2400" dirty="0"/>
              <a:t>the ISPs: B</a:t>
            </a:r>
            <a:r>
              <a:rPr lang="en-US" sz="2400" dirty="0" smtClean="0"/>
              <a:t>GP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5.5 The SDN control plane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5.6 </a:t>
            </a:r>
            <a:r>
              <a:rPr lang="en-US" sz="2400" dirty="0">
                <a:solidFill>
                  <a:srgbClr val="000000"/>
                </a:solidFill>
              </a:rPr>
              <a:t>ICMP: The Internet Control Message Protocol 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/>
              <a:t>5.7 Network </a:t>
            </a:r>
            <a:r>
              <a:rPr lang="en-US" sz="2400" dirty="0" smtClean="0"/>
              <a:t>management </a:t>
            </a:r>
            <a:r>
              <a:rPr lang="en-US" sz="2400" dirty="0"/>
              <a:t>and SNMP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5: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outline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0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3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3288"/>
            <a:ext cx="4964972" cy="2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5164138" cy="885825"/>
          </a:xfrm>
        </p:spPr>
        <p:txBody>
          <a:bodyPr/>
          <a:lstStyle/>
          <a:p>
            <a:r>
              <a:rPr lang="en-US" sz="4000" dirty="0" smtClean="0">
                <a:latin typeface="Gill Sans MT" charset="0"/>
              </a:rPr>
              <a:t>Making routing scalable</a:t>
            </a:r>
            <a:endParaRPr lang="en-US" dirty="0">
              <a:latin typeface="Gill Sans MT" charset="0"/>
            </a:endParaRPr>
          </a:p>
        </p:txBody>
      </p:sp>
      <p:sp>
        <p:nvSpPr>
          <p:cNvPr id="143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scale:</a:t>
            </a:r>
            <a:r>
              <a:rPr lang="en-US" dirty="0">
                <a:latin typeface="Gill Sans MT" charset="0"/>
              </a:rPr>
              <a:t> with </a:t>
            </a:r>
            <a:r>
              <a:rPr lang="en-US" dirty="0" smtClean="0">
                <a:latin typeface="Gill Sans MT" charset="0"/>
              </a:rPr>
              <a:t>billions of destinations</a:t>
            </a:r>
            <a:r>
              <a:rPr lang="en-US" dirty="0">
                <a:latin typeface="Gill Sans MT" charset="0"/>
              </a:rPr>
              <a:t>:</a:t>
            </a:r>
          </a:p>
          <a:p>
            <a:r>
              <a:rPr lang="en-US" sz="2400" dirty="0">
                <a:latin typeface="Gill Sans MT" charset="0"/>
              </a:rPr>
              <a:t>can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store all </a:t>
            </a:r>
            <a:r>
              <a:rPr lang="en-US" altLang="ja-JP" sz="2400" dirty="0" smtClean="0">
                <a:latin typeface="Gill Sans MT" charset="0"/>
              </a:rPr>
              <a:t>destinations in </a:t>
            </a:r>
            <a:r>
              <a:rPr lang="en-US" altLang="ja-JP" sz="2400" dirty="0">
                <a:latin typeface="Gill Sans MT" charset="0"/>
              </a:rPr>
              <a:t>routing tables!</a:t>
            </a:r>
          </a:p>
          <a:p>
            <a:r>
              <a:rPr lang="en-US" sz="2400" dirty="0">
                <a:latin typeface="Gill Sans MT" charset="0"/>
              </a:rPr>
              <a:t>routing table exchange would swamp links!</a:t>
            </a:r>
            <a:r>
              <a:rPr lang="en-US" dirty="0">
                <a:latin typeface="Gill Sans MT" charset="0"/>
              </a:rPr>
              <a:t> </a:t>
            </a:r>
          </a:p>
          <a:p>
            <a:endParaRPr lang="en-US" dirty="0">
              <a:latin typeface="Gill Sans MT" charset="0"/>
            </a:endParaRPr>
          </a:p>
          <a:p>
            <a:endParaRPr lang="en-US" dirty="0">
              <a:latin typeface="Gill Sans MT" charset="0"/>
            </a:endParaRPr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administrative autonomy</a:t>
            </a:r>
          </a:p>
          <a:p>
            <a:pPr>
              <a:defRPr/>
            </a:pPr>
            <a:r>
              <a:rPr lang="en-US" sz="2400">
                <a:cs typeface="+mn-cs"/>
              </a:rPr>
              <a:t>internet = network of networks</a:t>
            </a:r>
          </a:p>
          <a:p>
            <a:pPr>
              <a:defRPr/>
            </a:pPr>
            <a:r>
              <a:rPr lang="en-US" sz="2400">
                <a:cs typeface="+mn-cs"/>
              </a:rPr>
              <a:t>each network admin may want to control routing in its own network</a:t>
            </a:r>
          </a:p>
        </p:txBody>
      </p:sp>
      <p:sp>
        <p:nvSpPr>
          <p:cNvPr id="143367" name="Rectangle 5"/>
          <p:cNvSpPr>
            <a:spLocks noChangeArrowheads="1"/>
          </p:cNvSpPr>
          <p:nvPr/>
        </p:nvSpPr>
        <p:spPr bwMode="auto">
          <a:xfrm>
            <a:off x="660531" y="1313250"/>
            <a:ext cx="6543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dirty="0">
                <a:latin typeface="Gill Sans MT" charset="0"/>
              </a:rPr>
              <a:t>our routing study thus far - </a:t>
            </a:r>
            <a:r>
              <a:rPr lang="en-US" sz="2800" dirty="0" smtClean="0">
                <a:latin typeface="Gill Sans MT" charset="0"/>
              </a:rPr>
              <a:t>idealized </a:t>
            </a:r>
            <a:endParaRPr lang="en-US" sz="2800" dirty="0">
              <a:latin typeface="Gill Sans MT" charset="0"/>
            </a:endParaRP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all routers identical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network </a:t>
            </a:r>
            <a:r>
              <a:rPr lang="ja-JP" altLang="en-US" sz="2800" dirty="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flat</a:t>
            </a:r>
            <a:r>
              <a:rPr lang="ja-JP" altLang="en-US" sz="2800" dirty="0">
                <a:latin typeface="Gill Sans MT" charset="0"/>
              </a:rPr>
              <a:t>”</a:t>
            </a:r>
            <a:endParaRPr lang="en-US" altLang="ja-JP" sz="2800" dirty="0">
              <a:latin typeface="Gill Sans MT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 dirty="0">
                <a:latin typeface="Gill Sans MT" charset="0"/>
              </a:rPr>
              <a:t>… not</a:t>
            </a:r>
            <a:r>
              <a:rPr lang="en-US" sz="2800" dirty="0">
                <a:latin typeface="Gill Sans MT" charset="0"/>
              </a:rPr>
              <a:t> true in practice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2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100" y="1302987"/>
            <a:ext cx="8192217" cy="91004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Gill Sans MT"/>
                <a:cs typeface="Gill Sans MT"/>
              </a:rPr>
              <a:t>aggregate routers into </a:t>
            </a:r>
            <a:r>
              <a:rPr lang="en-US" dirty="0" smtClean="0">
                <a:latin typeface="Gill Sans MT"/>
                <a:cs typeface="Gill Sans MT"/>
              </a:rPr>
              <a:t>regions known as</a:t>
            </a:r>
            <a:r>
              <a:rPr lang="en-US" dirty="0" smtClean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“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autonomous systems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”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 (AS</a:t>
            </a:r>
            <a:r>
              <a:rPr lang="en-US" altLang="ja-JP" dirty="0" smtClean="0">
                <a:solidFill>
                  <a:srgbClr val="CC0000"/>
                </a:solidFill>
                <a:latin typeface="Gill Sans MT"/>
                <a:cs typeface="Gill Sans MT"/>
              </a:rPr>
              <a:t>) (a.k.a. “domains”)</a:t>
            </a:r>
            <a:endParaRPr lang="en-US" dirty="0">
              <a:latin typeface="Gill Sans MT" charset="0"/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6150" y="2636395"/>
            <a:ext cx="3748232" cy="1934001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0"/>
                </a:solidFill>
                <a:latin typeface="Gill Sans MT" charset="0"/>
              </a:rPr>
              <a:t>inter-AS routing</a:t>
            </a:r>
          </a:p>
          <a:p>
            <a:r>
              <a:rPr lang="en-US" sz="2400" dirty="0" smtClean="0">
                <a:latin typeface="Gill Sans MT" charset="0"/>
              </a:rPr>
              <a:t>routing among </a:t>
            </a:r>
            <a:r>
              <a:rPr lang="en-US" sz="2400" dirty="0" err="1" smtClean="0">
                <a:latin typeface="Gill Sans MT" charset="0"/>
              </a:rPr>
              <a:t>AS’es</a:t>
            </a:r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gateways perform inter-domain routing (as well as intra-domain routing)</a:t>
            </a:r>
            <a:endParaRPr lang="en-US" sz="2400" dirty="0">
              <a:latin typeface="Gill Sans MT" charset="0"/>
            </a:endParaRPr>
          </a:p>
        </p:txBody>
      </p:sp>
      <p:pic>
        <p:nvPicPr>
          <p:cNvPr id="14438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3288"/>
            <a:ext cx="7831792" cy="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8144020" cy="885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Internet approach to scalable </a:t>
            </a:r>
            <a:r>
              <a:rPr lang="en-US" sz="4000" dirty="0">
                <a:cs typeface="+mj-cs"/>
              </a:rPr>
              <a:t>routing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4560" y="2540178"/>
            <a:ext cx="4246080" cy="391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ja-JP" dirty="0" smtClean="0">
                <a:solidFill>
                  <a:srgbClr val="000090"/>
                </a:solidFill>
                <a:latin typeface="Gill Sans MT"/>
                <a:cs typeface="Gill Sans MT"/>
              </a:rPr>
              <a:t>intra-AS routing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Gill Sans MT" charset="0"/>
              </a:rPr>
              <a:t>routing among hosts, routers in same AS (“network”)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Gill Sans MT" charset="0"/>
              </a:rPr>
              <a:t>all routers in AS must run </a:t>
            </a:r>
            <a:r>
              <a:rPr lang="en-US" altLang="ja-JP" sz="2400" i="1" dirty="0" smtClean="0">
                <a:solidFill>
                  <a:srgbClr val="000090"/>
                </a:solidFill>
                <a:latin typeface="Gill Sans MT" charset="0"/>
              </a:rPr>
              <a:t>same</a:t>
            </a:r>
            <a:r>
              <a:rPr lang="en-US" altLang="ja-JP" sz="2400" dirty="0" smtClean="0">
                <a:latin typeface="Gill Sans MT" charset="0"/>
              </a:rPr>
              <a:t> intra-domain protocol</a:t>
            </a:r>
            <a:endParaRPr lang="en-US" altLang="ja-JP" sz="2400" dirty="0">
              <a:latin typeface="Gill Sans MT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Gill Sans MT" charset="0"/>
              </a:rPr>
              <a:t>routers in </a:t>
            </a:r>
            <a:r>
              <a:rPr lang="en-US" sz="2400" i="1" dirty="0" smtClean="0">
                <a:latin typeface="Gill Sans MT" charset="0"/>
              </a:rPr>
              <a:t>different</a:t>
            </a:r>
            <a:r>
              <a:rPr lang="en-US" sz="2400" dirty="0" smtClean="0">
                <a:latin typeface="Gill Sans MT" charset="0"/>
              </a:rPr>
              <a:t> AS can run </a:t>
            </a:r>
            <a:r>
              <a:rPr lang="en-US" sz="2400" i="1" dirty="0" smtClean="0">
                <a:latin typeface="Gill Sans MT" charset="0"/>
              </a:rPr>
              <a:t>different</a:t>
            </a:r>
            <a:r>
              <a:rPr lang="en-US" sz="2400" dirty="0" smtClean="0">
                <a:latin typeface="Gill Sans MT" charset="0"/>
              </a:rPr>
              <a:t> intra-domain routing protocol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Gill Sans MT" charset="0"/>
              </a:rPr>
              <a:t>gateway router: at “edge” of its own AS, has link(s) to router(s) in other </a:t>
            </a:r>
            <a:r>
              <a:rPr lang="en-US" sz="2400" dirty="0" err="1" smtClean="0">
                <a:latin typeface="Gill Sans MT" charset="0"/>
              </a:rPr>
              <a:t>AS’es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3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1" name="Group 2"/>
          <p:cNvGrpSpPr>
            <a:grpSpLocks/>
          </p:cNvGrpSpPr>
          <p:nvPr/>
        </p:nvGrpSpPr>
        <p:grpSpPr bwMode="auto">
          <a:xfrm>
            <a:off x="204788" y="1254125"/>
            <a:ext cx="6178550" cy="4376738"/>
            <a:chOff x="0" y="878"/>
            <a:chExt cx="4232" cy="2968"/>
          </a:xfrm>
        </p:grpSpPr>
        <p:sp>
          <p:nvSpPr>
            <p:cNvPr id="145415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1063 w 1162"/>
                <a:gd name="T1" fmla="*/ 49351 h 543"/>
                <a:gd name="T2" fmla="*/ 6960 w 1162"/>
                <a:gd name="T3" fmla="*/ 4162 h 543"/>
                <a:gd name="T4" fmla="*/ 17785 w 1162"/>
                <a:gd name="T5" fmla="*/ 23973 h 543"/>
                <a:gd name="T6" fmla="*/ 21649 w 1162"/>
                <a:gd name="T7" fmla="*/ 72662 h 543"/>
                <a:gd name="T8" fmla="*/ 19828 w 1162"/>
                <a:gd name="T9" fmla="*/ 137161 h 543"/>
                <a:gd name="T10" fmla="*/ 11083 w 1162"/>
                <a:gd name="T11" fmla="*/ 164591 h 543"/>
                <a:gd name="T12" fmla="*/ 1657 w 1162"/>
                <a:gd name="T13" fmla="*/ 133650 h 543"/>
                <a:gd name="T14" fmla="*/ 1063 w 1162"/>
                <a:gd name="T15" fmla="*/ 49351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34 w 1198"/>
                <a:gd name="T1" fmla="*/ 270558 h 451"/>
                <a:gd name="T2" fmla="*/ 273 w 1198"/>
                <a:gd name="T3" fmla="*/ 132828 h 451"/>
                <a:gd name="T4" fmla="*/ 679 w 1198"/>
                <a:gd name="T5" fmla="*/ 73044 h 451"/>
                <a:gd name="T6" fmla="*/ 1501 w 1198"/>
                <a:gd name="T7" fmla="*/ 37135 h 451"/>
                <a:gd name="T8" fmla="*/ 1796 w 1198"/>
                <a:gd name="T9" fmla="*/ 294460 h 451"/>
                <a:gd name="T10" fmla="*/ 1350 w 1198"/>
                <a:gd name="T11" fmla="*/ 616944 h 451"/>
                <a:gd name="T12" fmla="*/ 466 w 1198"/>
                <a:gd name="T13" fmla="*/ 634874 h 451"/>
                <a:gd name="T14" fmla="*/ 54 w 1198"/>
                <a:gd name="T15" fmla="*/ 503524 h 451"/>
                <a:gd name="T16" fmla="*/ 134 w 1198"/>
                <a:gd name="T17" fmla="*/ 27055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319 w 1583"/>
                <a:gd name="T1" fmla="*/ 862 h 682"/>
                <a:gd name="T2" fmla="*/ 3445 w 1583"/>
                <a:gd name="T3" fmla="*/ 285 h 682"/>
                <a:gd name="T4" fmla="*/ 6645 w 1583"/>
                <a:gd name="T5" fmla="*/ 77 h 682"/>
                <a:gd name="T6" fmla="*/ 9794 w 1583"/>
                <a:gd name="T7" fmla="*/ 744 h 682"/>
                <a:gd name="T8" fmla="*/ 13238 w 1583"/>
                <a:gd name="T9" fmla="*/ 1642 h 682"/>
                <a:gd name="T10" fmla="*/ 10773 w 1583"/>
                <a:gd name="T11" fmla="*/ 2476 h 682"/>
                <a:gd name="T12" fmla="*/ 5844 w 1583"/>
                <a:gd name="T13" fmla="*/ 2523 h 682"/>
                <a:gd name="T14" fmla="*/ 751 w 1583"/>
                <a:gd name="T15" fmla="*/ 2291 h 682"/>
                <a:gd name="T16" fmla="*/ 1319 w 1583"/>
                <a:gd name="T17" fmla="*/ 86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22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Text Box 12"/>
            <p:cNvSpPr txBox="1">
              <a:spLocks noChangeArrowheads="1"/>
            </p:cNvSpPr>
            <p:nvPr/>
          </p:nvSpPr>
          <p:spPr bwMode="auto">
            <a:xfrm>
              <a:off x="259" y="1492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/>
            </a:p>
          </p:txBody>
        </p:sp>
        <p:sp>
          <p:nvSpPr>
            <p:cNvPr id="145425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29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30" name="Group 18"/>
            <p:cNvGrpSpPr>
              <a:grpSpLocks/>
            </p:cNvGrpSpPr>
            <p:nvPr/>
          </p:nvGrpSpPr>
          <p:grpSpPr bwMode="auto">
            <a:xfrm>
              <a:off x="1478" y="2092"/>
              <a:ext cx="321" cy="269"/>
              <a:chOff x="2897" y="2425"/>
              <a:chExt cx="323" cy="269"/>
            </a:xfrm>
          </p:grpSpPr>
          <p:sp>
            <p:nvSpPr>
              <p:cNvPr id="145533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34" name="Text Box 20"/>
              <p:cNvSpPr txBox="1">
                <a:spLocks noChangeArrowheads="1"/>
              </p:cNvSpPr>
              <p:nvPr/>
            </p:nvSpPr>
            <p:spPr bwMode="auto">
              <a:xfrm>
                <a:off x="2897" y="2425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45431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35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Text Box 27"/>
            <p:cNvSpPr txBox="1">
              <a:spLocks noChangeArrowheads="1"/>
            </p:cNvSpPr>
            <p:nvPr/>
          </p:nvSpPr>
          <p:spPr bwMode="auto">
            <a:xfrm>
              <a:off x="821" y="135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/>
            </a:p>
          </p:txBody>
        </p:sp>
        <p:sp>
          <p:nvSpPr>
            <p:cNvPr id="145438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Line 29"/>
            <p:cNvSpPr>
              <a:spLocks noChangeShapeType="1"/>
            </p:cNvSpPr>
            <p:nvPr/>
          </p:nvSpPr>
          <p:spPr bwMode="auto">
            <a:xfrm>
              <a:off x="1443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0" name="Line 30"/>
            <p:cNvSpPr>
              <a:spLocks noChangeShapeType="1"/>
            </p:cNvSpPr>
            <p:nvPr/>
          </p:nvSpPr>
          <p:spPr bwMode="auto">
            <a:xfrm>
              <a:off x="1756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1" name="Rectangle 31"/>
            <p:cNvSpPr>
              <a:spLocks noChangeArrowheads="1"/>
            </p:cNvSpPr>
            <p:nvPr/>
          </p:nvSpPr>
          <p:spPr bwMode="auto">
            <a:xfrm>
              <a:off x="1443" y="1814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42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43" name="Group 33"/>
            <p:cNvGrpSpPr>
              <a:grpSpLocks/>
            </p:cNvGrpSpPr>
            <p:nvPr/>
          </p:nvGrpSpPr>
          <p:grpSpPr bwMode="auto">
            <a:xfrm>
              <a:off x="1445" y="1696"/>
              <a:ext cx="310" cy="270"/>
              <a:chOff x="2899" y="2425"/>
              <a:chExt cx="319" cy="270"/>
            </a:xfrm>
          </p:grpSpPr>
          <p:sp>
            <p:nvSpPr>
              <p:cNvPr id="145531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32" name="Text Box 35"/>
              <p:cNvSpPr txBox="1">
                <a:spLocks noChangeArrowheads="1"/>
              </p:cNvSpPr>
              <p:nvPr/>
            </p:nvSpPr>
            <p:spPr bwMode="auto">
              <a:xfrm>
                <a:off x="2899" y="2425"/>
                <a:ext cx="319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45444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5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1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6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7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8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9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0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1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2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3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4" name="Oval 46"/>
            <p:cNvSpPr>
              <a:spLocks noChangeArrowheads="1"/>
            </p:cNvSpPr>
            <p:nvPr/>
          </p:nvSpPr>
          <p:spPr bwMode="auto">
            <a:xfrm>
              <a:off x="2925" y="1617"/>
              <a:ext cx="313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5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6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7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58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9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0" name="Text Box 52"/>
            <p:cNvSpPr txBox="1">
              <a:spLocks noChangeArrowheads="1"/>
            </p:cNvSpPr>
            <p:nvPr/>
          </p:nvSpPr>
          <p:spPr bwMode="auto">
            <a:xfrm>
              <a:off x="2923" y="1498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/>
            </a:p>
          </p:txBody>
        </p:sp>
        <p:sp>
          <p:nvSpPr>
            <p:cNvPr id="145461" name="Text Box 53"/>
            <p:cNvSpPr txBox="1">
              <a:spLocks noChangeArrowheads="1"/>
            </p:cNvSpPr>
            <p:nvPr/>
          </p:nvSpPr>
          <p:spPr bwMode="auto">
            <a:xfrm>
              <a:off x="597" y="1585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AS3</a:t>
              </a:r>
              <a:endParaRPr lang="en-US" sz="1800"/>
            </a:p>
          </p:txBody>
        </p:sp>
        <p:sp>
          <p:nvSpPr>
            <p:cNvPr id="145462" name="Text Box 54"/>
            <p:cNvSpPr txBox="1">
              <a:spLocks noChangeArrowheads="1"/>
            </p:cNvSpPr>
            <p:nvPr/>
          </p:nvSpPr>
          <p:spPr bwMode="auto">
            <a:xfrm>
              <a:off x="2380" y="2042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AS1</a:t>
              </a:r>
              <a:endParaRPr lang="en-US" sz="1800"/>
            </a:p>
          </p:txBody>
        </p:sp>
        <p:sp>
          <p:nvSpPr>
            <p:cNvPr id="145463" name="Text Box 55"/>
            <p:cNvSpPr txBox="1">
              <a:spLocks noChangeArrowheads="1"/>
            </p:cNvSpPr>
            <p:nvPr/>
          </p:nvSpPr>
          <p:spPr bwMode="auto">
            <a:xfrm>
              <a:off x="3207" y="1787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/>
                <a:t>AS2</a:t>
              </a:r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5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1451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5468" name="Oval 60"/>
            <p:cNvSpPr>
              <a:spLocks noChangeArrowheads="1"/>
            </p:cNvSpPr>
            <p:nvPr/>
          </p:nvSpPr>
          <p:spPr bwMode="auto">
            <a:xfrm>
              <a:off x="1134" y="1969"/>
              <a:ext cx="313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9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Text Box 62"/>
            <p:cNvSpPr txBox="1">
              <a:spLocks noChangeArrowheads="1"/>
            </p:cNvSpPr>
            <p:nvPr/>
          </p:nvSpPr>
          <p:spPr bwMode="auto">
            <a:xfrm>
              <a:off x="1137" y="190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/>
            </a:p>
          </p:txBody>
        </p:sp>
        <p:grpSp>
          <p:nvGrpSpPr>
            <p:cNvPr id="145471" name="Group 63"/>
            <p:cNvGrpSpPr>
              <a:grpSpLocks/>
            </p:cNvGrpSpPr>
            <p:nvPr/>
          </p:nvGrpSpPr>
          <p:grpSpPr bwMode="auto">
            <a:xfrm>
              <a:off x="3270" y="1384"/>
              <a:ext cx="316" cy="269"/>
              <a:chOff x="4320" y="1936"/>
              <a:chExt cx="316" cy="269"/>
            </a:xfrm>
          </p:grpSpPr>
          <p:sp>
            <p:nvSpPr>
              <p:cNvPr id="145524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5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6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7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5528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9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30" name="Text Box 70"/>
              <p:cNvSpPr txBox="1">
                <a:spLocks noChangeArrowheads="1"/>
              </p:cNvSpPr>
              <p:nvPr/>
            </p:nvSpPr>
            <p:spPr bwMode="auto">
              <a:xfrm>
                <a:off x="4325" y="1936"/>
                <a:ext cx="310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/>
              </a:p>
            </p:txBody>
          </p:sp>
        </p:grpSp>
        <p:grpSp>
          <p:nvGrpSpPr>
            <p:cNvPr id="145472" name="Group 71"/>
            <p:cNvGrpSpPr>
              <a:grpSpLocks/>
            </p:cNvGrpSpPr>
            <p:nvPr/>
          </p:nvGrpSpPr>
          <p:grpSpPr bwMode="auto">
            <a:xfrm>
              <a:off x="3546" y="1606"/>
              <a:ext cx="321" cy="269"/>
              <a:chOff x="4596" y="2158"/>
              <a:chExt cx="321" cy="269"/>
            </a:xfrm>
          </p:grpSpPr>
          <p:sp>
            <p:nvSpPr>
              <p:cNvPr id="145517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8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9" name="Line 74"/>
              <p:cNvSpPr>
                <a:spLocks noChangeShapeType="1"/>
              </p:cNvSpPr>
              <p:nvPr/>
            </p:nvSpPr>
            <p:spPr bwMode="auto">
              <a:xfrm>
                <a:off x="4910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0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5521" name="Oval 76"/>
              <p:cNvSpPr>
                <a:spLocks noChangeArrowheads="1"/>
              </p:cNvSpPr>
              <p:nvPr/>
            </p:nvSpPr>
            <p:spPr bwMode="auto">
              <a:xfrm>
                <a:off x="4596" y="220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2" name="Rectangle 77"/>
              <p:cNvSpPr>
                <a:spLocks noChangeArrowheads="1"/>
              </p:cNvSpPr>
              <p:nvPr/>
            </p:nvSpPr>
            <p:spPr bwMode="auto">
              <a:xfrm>
                <a:off x="4683" y="2221"/>
                <a:ext cx="141" cy="11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23" name="Text Box 78"/>
              <p:cNvSpPr txBox="1">
                <a:spLocks noChangeArrowheads="1"/>
              </p:cNvSpPr>
              <p:nvPr/>
            </p:nvSpPr>
            <p:spPr bwMode="auto">
              <a:xfrm>
                <a:off x="4598" y="2158"/>
                <a:ext cx="31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/>
              </a:p>
            </p:txBody>
          </p:sp>
        </p:grpSp>
        <p:grpSp>
          <p:nvGrpSpPr>
            <p:cNvPr id="145473" name="Group 79"/>
            <p:cNvGrpSpPr>
              <a:grpSpLocks/>
            </p:cNvGrpSpPr>
            <p:nvPr/>
          </p:nvGrpSpPr>
          <p:grpSpPr bwMode="auto">
            <a:xfrm>
              <a:off x="2015" y="1976"/>
              <a:ext cx="321" cy="269"/>
              <a:chOff x="2015" y="1976"/>
              <a:chExt cx="321" cy="269"/>
            </a:xfrm>
          </p:grpSpPr>
          <p:sp>
            <p:nvSpPr>
              <p:cNvPr id="145509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0" name="Line 81"/>
              <p:cNvSpPr>
                <a:spLocks noChangeShapeType="1"/>
              </p:cNvSpPr>
              <p:nvPr/>
            </p:nvSpPr>
            <p:spPr bwMode="auto">
              <a:xfrm>
                <a:off x="2019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1" name="Line 82"/>
              <p:cNvSpPr>
                <a:spLocks noChangeShapeType="1"/>
              </p:cNvSpPr>
              <p:nvPr/>
            </p:nvSpPr>
            <p:spPr bwMode="auto">
              <a:xfrm>
                <a:off x="2330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2" name="Rectangle 83"/>
              <p:cNvSpPr>
                <a:spLocks noChangeArrowheads="1"/>
              </p:cNvSpPr>
              <p:nvPr/>
            </p:nvSpPr>
            <p:spPr bwMode="auto">
              <a:xfrm>
                <a:off x="2019" y="2097"/>
                <a:ext cx="310" cy="4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5513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514" name="Group 85"/>
              <p:cNvGrpSpPr>
                <a:grpSpLocks/>
              </p:cNvGrpSpPr>
              <p:nvPr/>
            </p:nvGrpSpPr>
            <p:grpSpPr bwMode="auto">
              <a:xfrm>
                <a:off x="2015" y="1976"/>
                <a:ext cx="321" cy="269"/>
                <a:chOff x="2894" y="2425"/>
                <a:chExt cx="328" cy="269"/>
              </a:xfrm>
            </p:grpSpPr>
            <p:sp>
              <p:nvSpPr>
                <p:cNvPr id="145515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516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4" y="2425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/>
                </a:p>
              </p:txBody>
            </p:sp>
          </p:grpSp>
        </p:grpSp>
        <p:sp>
          <p:nvSpPr>
            <p:cNvPr id="14547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5" name="Rectangle 89"/>
            <p:cNvSpPr>
              <a:spLocks noChangeArrowheads="1"/>
            </p:cNvSpPr>
            <p:nvPr/>
          </p:nvSpPr>
          <p:spPr bwMode="auto">
            <a:xfrm>
              <a:off x="1462" y="2729"/>
              <a:ext cx="1833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7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45507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8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000099"/>
                    </a:solidFill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rgbClr val="000099"/>
                    </a:solidFill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000099"/>
                    </a:solidFill>
                  </a:rPr>
                  <a:t>algorithm</a:t>
                </a:r>
              </a:p>
            </p:txBody>
          </p:sp>
        </p:grpSp>
        <p:grpSp>
          <p:nvGrpSpPr>
            <p:cNvPr id="145477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45505" name="Oval 94"/>
              <p:cNvSpPr>
                <a:spLocks noChangeArrowheads="1"/>
              </p:cNvSpPr>
              <p:nvPr/>
            </p:nvSpPr>
            <p:spPr bwMode="auto">
              <a:xfrm>
                <a:off x="2402" y="2828"/>
                <a:ext cx="736" cy="477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6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algorithm</a:t>
                </a:r>
              </a:p>
            </p:txBody>
          </p:sp>
        </p:grpSp>
        <p:sp>
          <p:nvSpPr>
            <p:cNvPr id="145478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/>
                <a:t>Forwarding</a:t>
              </a:r>
            </a:p>
            <a:p>
              <a:pPr algn="ctr" eaLnBrk="1" hangingPunct="1"/>
              <a:r>
                <a:rPr lang="en-US" sz="1400"/>
                <a:t>table</a:t>
              </a:r>
            </a:p>
          </p:txBody>
        </p:sp>
        <p:sp>
          <p:nvSpPr>
            <p:cNvPr id="145479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0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81" name="Group 99"/>
            <p:cNvGrpSpPr>
              <a:grpSpLocks/>
            </p:cNvGrpSpPr>
            <p:nvPr/>
          </p:nvGrpSpPr>
          <p:grpSpPr bwMode="auto">
            <a:xfrm>
              <a:off x="419" y="1222"/>
              <a:ext cx="316" cy="269"/>
              <a:chOff x="2016" y="1976"/>
              <a:chExt cx="316" cy="269"/>
            </a:xfrm>
          </p:grpSpPr>
          <p:sp>
            <p:nvSpPr>
              <p:cNvPr id="145497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98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99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0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5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5501" name="Oval 104"/>
              <p:cNvSpPr>
                <a:spLocks noChangeArrowheads="1"/>
              </p:cNvSpPr>
              <p:nvPr/>
            </p:nvSpPr>
            <p:spPr bwMode="auto">
              <a:xfrm>
                <a:off x="2016" y="2037"/>
                <a:ext cx="313" cy="9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502" name="Group 105"/>
              <p:cNvGrpSpPr>
                <a:grpSpLocks/>
              </p:cNvGrpSpPr>
              <p:nvPr/>
            </p:nvGrpSpPr>
            <p:grpSpPr bwMode="auto">
              <a:xfrm>
                <a:off x="2020" y="1976"/>
                <a:ext cx="308" cy="269"/>
                <a:chOff x="2899" y="2425"/>
                <a:chExt cx="315" cy="269"/>
              </a:xfrm>
            </p:grpSpPr>
            <p:sp>
              <p:nvSpPr>
                <p:cNvPr id="145503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50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25"/>
                  <a:ext cx="315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/>
                </a:p>
              </p:txBody>
            </p:sp>
          </p:grpSp>
        </p:grpSp>
        <p:sp>
          <p:nvSpPr>
            <p:cNvPr id="14548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5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2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7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0" name="Line 116"/>
            <p:cNvSpPr>
              <a:spLocks noChangeShapeType="1"/>
            </p:cNvSpPr>
            <p:nvPr/>
          </p:nvSpPr>
          <p:spPr bwMode="auto">
            <a:xfrm flipH="1" flipV="1">
              <a:off x="2932" y="1347"/>
              <a:ext cx="13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6" name="Line 122"/>
            <p:cNvSpPr>
              <a:spLocks noChangeShapeType="1"/>
            </p:cNvSpPr>
            <p:nvPr/>
          </p:nvSpPr>
          <p:spPr bwMode="auto">
            <a:xfrm>
              <a:off x="1737" y="1880"/>
              <a:ext cx="14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5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8397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Interconnected ASes</a:t>
            </a:r>
          </a:p>
        </p:txBody>
      </p:sp>
      <p:sp>
        <p:nvSpPr>
          <p:cNvPr id="100358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082149"/>
            <a:ext cx="3810000" cy="34004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forwarding table  configured by both intra- and inter-AS routing algorithm</a:t>
            </a:r>
          </a:p>
          <a:p>
            <a:pPr lvl="1">
              <a:defRPr/>
            </a:pPr>
            <a:r>
              <a:rPr lang="en-US" dirty="0"/>
              <a:t>intra-AS </a:t>
            </a:r>
            <a:r>
              <a:rPr lang="en-US" dirty="0" smtClean="0"/>
              <a:t>routing determine entries </a:t>
            </a:r>
            <a:r>
              <a:rPr lang="en-US" dirty="0"/>
              <a:t>for </a:t>
            </a:r>
            <a:r>
              <a:rPr lang="en-US" dirty="0" smtClean="0"/>
              <a:t>destinations within AS</a:t>
            </a:r>
            <a:endParaRPr lang="en-US" dirty="0"/>
          </a:p>
          <a:p>
            <a:pPr lvl="1">
              <a:defRPr/>
            </a:pPr>
            <a:r>
              <a:rPr lang="en-US" dirty="0"/>
              <a:t>inter-AS &amp; intra-AS </a:t>
            </a:r>
            <a:r>
              <a:rPr lang="en-US" dirty="0" smtClean="0"/>
              <a:t>determine </a:t>
            </a:r>
            <a:r>
              <a:rPr lang="en-US" dirty="0"/>
              <a:t>entries for external </a:t>
            </a:r>
            <a:r>
              <a:rPr lang="en-US" dirty="0" smtClean="0"/>
              <a:t>destinations</a:t>
            </a:r>
            <a:endParaRPr lang="en-US" dirty="0"/>
          </a:p>
        </p:txBody>
      </p:sp>
      <p:pic>
        <p:nvPicPr>
          <p:cNvPr id="145414" name="Picture 12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8842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1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6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Inter-AS tasks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suppose router in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 receives datagram destined outside of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:</a:t>
            </a:r>
          </a:p>
          <a:p>
            <a:pPr lvl="1">
              <a:defRPr/>
            </a:pPr>
            <a:r>
              <a:rPr lang="en-US" dirty="0"/>
              <a:t>router should forward packet to gateway router, but which one?</a:t>
            </a:r>
          </a:p>
        </p:txBody>
      </p:sp>
      <p:sp>
        <p:nvSpPr>
          <p:cNvPr id="1013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AS</a:t>
            </a:r>
            <a:r>
              <a:rPr lang="en-US" sz="2400" i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400" i="1" dirty="0">
                <a:solidFill>
                  <a:srgbClr val="CC0000"/>
                </a:solidFill>
                <a:cs typeface="+mn-cs"/>
              </a:rPr>
              <a:t> must: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learn which </a:t>
            </a:r>
            <a:r>
              <a:rPr lang="en-US" sz="2400" dirty="0" err="1">
                <a:cs typeface="+mn-cs"/>
              </a:rPr>
              <a:t>dests</a:t>
            </a:r>
            <a:r>
              <a:rPr lang="en-US" sz="2400" dirty="0">
                <a:cs typeface="+mn-cs"/>
              </a:rPr>
              <a:t> are reachable through AS2, which through AS3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propagate this reachability info to all routers in AS</a:t>
            </a:r>
            <a:r>
              <a:rPr lang="en-US" sz="2400" dirty="0">
                <a:latin typeface="Arial"/>
                <a:cs typeface="Arial"/>
              </a:rPr>
              <a:t>1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job of inter-AS routing!</a:t>
            </a:r>
          </a:p>
        </p:txBody>
      </p:sp>
      <p:sp>
        <p:nvSpPr>
          <p:cNvPr id="146438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1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AS3</a:t>
            </a:r>
            <a:endParaRPr lang="en-US" sz="1800"/>
          </a:p>
        </p:txBody>
      </p:sp>
      <p:sp>
        <p:nvSpPr>
          <p:cNvPr id="146443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AS2</a:t>
            </a:r>
          </a:p>
        </p:txBody>
      </p:sp>
      <p:sp>
        <p:nvSpPr>
          <p:cNvPr id="146444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5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6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447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46545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6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7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8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6549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0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1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/>
            </a:p>
          </p:txBody>
        </p:sp>
      </p:grpSp>
      <p:grpSp>
        <p:nvGrpSpPr>
          <p:cNvPr id="146448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46537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8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9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0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6541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6542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46543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44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3c</a:t>
                </a:r>
                <a:endParaRPr lang="en-US"/>
              </a:p>
            </p:txBody>
          </p:sp>
        </p:grpSp>
      </p:grpSp>
      <p:grpSp>
        <p:nvGrpSpPr>
          <p:cNvPr id="146449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46529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46531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32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33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34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535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36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6530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/>
            </a:p>
          </p:txBody>
        </p:sp>
      </p:grpSp>
      <p:grpSp>
        <p:nvGrpSpPr>
          <p:cNvPr id="14645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46486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59 w 1583"/>
                <a:gd name="T1" fmla="*/ 310 h 682"/>
                <a:gd name="T2" fmla="*/ 681 w 1583"/>
                <a:gd name="T3" fmla="*/ 102 h 682"/>
                <a:gd name="T4" fmla="*/ 1313 w 1583"/>
                <a:gd name="T5" fmla="*/ 29 h 682"/>
                <a:gd name="T6" fmla="*/ 1933 w 1583"/>
                <a:gd name="T7" fmla="*/ 268 h 682"/>
                <a:gd name="T8" fmla="*/ 2613 w 1583"/>
                <a:gd name="T9" fmla="*/ 591 h 682"/>
                <a:gd name="T10" fmla="*/ 2126 w 1583"/>
                <a:gd name="T11" fmla="*/ 888 h 682"/>
                <a:gd name="T12" fmla="*/ 1153 w 1583"/>
                <a:gd name="T13" fmla="*/ 908 h 682"/>
                <a:gd name="T14" fmla="*/ 149 w 1583"/>
                <a:gd name="T15" fmla="*/ 823 h 682"/>
                <a:gd name="T16" fmla="*/ 259 w 1583"/>
                <a:gd name="T17" fmla="*/ 31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7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AS1</a:t>
              </a:r>
              <a:endParaRPr lang="en-US" sz="1800"/>
            </a:p>
          </p:txBody>
        </p:sp>
        <p:sp>
          <p:nvSpPr>
            <p:cNvPr id="146488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9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0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1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2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3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494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46521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22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23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24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525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6526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46527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5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1c</a:t>
                  </a:r>
                </a:p>
              </p:txBody>
            </p:sp>
          </p:grpSp>
        </p:grpSp>
        <p:grpSp>
          <p:nvGrpSpPr>
            <p:cNvPr id="146495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46514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15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16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17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518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19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20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1a</a:t>
                </a:r>
                <a:endParaRPr lang="en-US"/>
              </a:p>
            </p:txBody>
          </p:sp>
        </p:grpSp>
        <p:grpSp>
          <p:nvGrpSpPr>
            <p:cNvPr id="146496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46506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07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08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09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510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6511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46512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51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1d</a:t>
                  </a:r>
                </a:p>
              </p:txBody>
            </p:sp>
          </p:grpSp>
        </p:grpSp>
        <p:grpSp>
          <p:nvGrpSpPr>
            <p:cNvPr id="146497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46498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99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00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01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502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6503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46504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50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/>
                </a:p>
              </p:txBody>
            </p:sp>
          </p:grpSp>
        </p:grpSp>
      </p:grpSp>
      <p:grpSp>
        <p:nvGrpSpPr>
          <p:cNvPr id="146451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46479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0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1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2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6483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4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5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/>
            </a:p>
          </p:txBody>
        </p:sp>
      </p:grpSp>
      <p:sp>
        <p:nvSpPr>
          <p:cNvPr id="146452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6453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6454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5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456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46472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3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4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5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6476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7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8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2c</a:t>
              </a:r>
              <a:endParaRPr lang="en-US"/>
            </a:p>
          </p:txBody>
        </p:sp>
      </p:grpSp>
      <p:grpSp>
        <p:nvGrpSpPr>
          <p:cNvPr id="146457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46465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6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7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8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6469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0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71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2b</a:t>
              </a:r>
              <a:endParaRPr lang="en-US"/>
            </a:p>
          </p:txBody>
        </p:sp>
      </p:grpSp>
      <p:sp>
        <p:nvSpPr>
          <p:cNvPr id="146458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146459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60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146461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6462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63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6464" name="Picture 1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1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Intra-AS Routing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also known as </a:t>
            </a:r>
            <a:r>
              <a:rPr lang="en-US" i="1" dirty="0">
                <a:solidFill>
                  <a:srgbClr val="CC0000"/>
                </a:solidFill>
                <a:cs typeface="+mn-cs"/>
              </a:rPr>
              <a:t>interior gateway protocols (IGP)</a:t>
            </a:r>
          </a:p>
          <a:p>
            <a:pPr>
              <a:defRPr/>
            </a:pPr>
            <a:r>
              <a:rPr lang="en-US" dirty="0">
                <a:cs typeface="+mn-cs"/>
              </a:rPr>
              <a:t>most common intra-AS routing protocols:</a:t>
            </a:r>
          </a:p>
          <a:p>
            <a:pPr lvl="1">
              <a:defRPr/>
            </a:pPr>
            <a:r>
              <a:rPr lang="en-US" sz="2800" dirty="0"/>
              <a:t>RIP: Routing Information Protocol</a:t>
            </a:r>
          </a:p>
          <a:p>
            <a:pPr lvl="1">
              <a:defRPr/>
            </a:pPr>
            <a:r>
              <a:rPr lang="en-US" sz="2800" dirty="0"/>
              <a:t>OSPF: Open Shortest Path </a:t>
            </a:r>
            <a:r>
              <a:rPr lang="en-US" sz="2800" dirty="0" smtClean="0"/>
              <a:t>First (IS-IS protocol essentially same as OSPF)</a:t>
            </a:r>
            <a:endParaRPr lang="en-US" sz="2800" dirty="0"/>
          </a:p>
          <a:p>
            <a:pPr lvl="1">
              <a:defRPr/>
            </a:pPr>
            <a:r>
              <a:rPr lang="en-US" sz="2800" dirty="0"/>
              <a:t>IGRP: Interior Gateway Routing Protocol (Cisco </a:t>
            </a:r>
            <a:r>
              <a:rPr lang="en-US" sz="2800" dirty="0" smtClean="0"/>
              <a:t>proprietary </a:t>
            </a:r>
            <a:r>
              <a:rPr lang="en-US" sz="2000" dirty="0" smtClean="0"/>
              <a:t>for decades, until 2016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5155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03187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6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048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OSPF (Open Shortest Path First)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open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: publicly available</a:t>
            </a:r>
          </a:p>
          <a:p>
            <a:r>
              <a:rPr lang="en-US" dirty="0">
                <a:latin typeface="Gill Sans MT" charset="0"/>
              </a:rPr>
              <a:t>uses </a:t>
            </a:r>
            <a:r>
              <a:rPr lang="en-US" dirty="0" smtClean="0">
                <a:latin typeface="Gill Sans MT" charset="0"/>
              </a:rPr>
              <a:t>link-state </a:t>
            </a:r>
            <a:r>
              <a:rPr lang="en-US" dirty="0">
                <a:latin typeface="Gill Sans MT" charset="0"/>
              </a:rPr>
              <a:t>algorithm </a:t>
            </a:r>
          </a:p>
          <a:p>
            <a:pPr lvl="1"/>
            <a:r>
              <a:rPr lang="en-US" dirty="0" smtClean="0">
                <a:latin typeface="Gill Sans MT" charset="0"/>
              </a:rPr>
              <a:t>link state </a:t>
            </a:r>
            <a:r>
              <a:rPr lang="en-US" dirty="0">
                <a:latin typeface="Gill Sans MT" charset="0"/>
              </a:rPr>
              <a:t>packet dissemination</a:t>
            </a:r>
          </a:p>
          <a:p>
            <a:pPr lvl="1"/>
            <a:r>
              <a:rPr lang="en-US" dirty="0">
                <a:latin typeface="Gill Sans MT" charset="0"/>
              </a:rPr>
              <a:t>topology map at each node</a:t>
            </a:r>
          </a:p>
          <a:p>
            <a:pPr lvl="1"/>
            <a:r>
              <a:rPr lang="en-US" dirty="0">
                <a:latin typeface="Gill Sans MT" charset="0"/>
              </a:rPr>
              <a:t>route computation using Dijkstra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algorithm</a:t>
            </a:r>
          </a:p>
          <a:p>
            <a:r>
              <a:rPr lang="en-US" dirty="0" smtClean="0">
                <a:latin typeface="Gill Sans MT" charset="0"/>
              </a:rPr>
              <a:t>router floods OSPF link-state advertisements to all other routers in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entire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AS</a:t>
            </a:r>
          </a:p>
          <a:p>
            <a:pPr lvl="1"/>
            <a:r>
              <a:rPr lang="en-US" dirty="0">
                <a:latin typeface="Gill Sans MT" charset="0"/>
              </a:rPr>
              <a:t>carried in OSPF messages directly over IP (rather than TCP or </a:t>
            </a:r>
            <a:r>
              <a:rPr lang="en-US" dirty="0" smtClean="0">
                <a:latin typeface="Gill Sans MT" charset="0"/>
              </a:rPr>
              <a:t>UDP</a:t>
            </a:r>
          </a:p>
          <a:p>
            <a:pPr lvl="1"/>
            <a:r>
              <a:rPr lang="en-US" dirty="0" smtClean="0">
                <a:latin typeface="Gill Sans MT" charset="0"/>
              </a:rPr>
              <a:t>link state: for each attached link</a:t>
            </a:r>
            <a:endParaRPr lang="en-US" dirty="0">
              <a:latin typeface="Gill Sans MT" charset="0"/>
            </a:endParaRP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IS-IS routing</a:t>
            </a:r>
            <a:r>
              <a:rPr lang="en-US" dirty="0">
                <a:latin typeface="Gill Sans MT" charset="0"/>
              </a:rPr>
              <a:t> protocol: nearly identical to OSPF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3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05343"/>
            <a:ext cx="5308773" cy="21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ill Sans MT" charset="0"/>
              </a:rPr>
              <a:t>OSPF </a:t>
            </a:r>
            <a:r>
              <a:rPr lang="ja-JP" altLang="en-US" sz="3600" dirty="0">
                <a:latin typeface="Gill Sans MT" charset="0"/>
              </a:rPr>
              <a:t>“</a:t>
            </a:r>
            <a:r>
              <a:rPr lang="en-US" altLang="ja-JP" sz="3600" dirty="0">
                <a:latin typeface="Gill Sans MT" charset="0"/>
              </a:rPr>
              <a:t>advanced</a:t>
            </a:r>
            <a:r>
              <a:rPr lang="ja-JP" altLang="en-US" sz="3600" dirty="0">
                <a:latin typeface="Gill Sans MT" charset="0"/>
              </a:rPr>
              <a:t>”</a:t>
            </a:r>
            <a:r>
              <a:rPr lang="en-US" altLang="ja-JP" sz="3600" dirty="0">
                <a:latin typeface="Gill Sans MT" charset="0"/>
              </a:rPr>
              <a:t> </a:t>
            </a:r>
            <a:r>
              <a:rPr lang="en-US" altLang="ja-JP" sz="3600" dirty="0" smtClean="0">
                <a:latin typeface="Gill Sans MT" charset="0"/>
              </a:rPr>
              <a:t>features</a:t>
            </a:r>
            <a:endParaRPr lang="en-US" dirty="0">
              <a:latin typeface="Gill Sans MT" charset="0"/>
            </a:endParaRPr>
          </a:p>
        </p:txBody>
      </p:sp>
      <p:sp>
        <p:nvSpPr>
          <p:cNvPr id="158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85888"/>
            <a:ext cx="8229600" cy="4876800"/>
          </a:xfrm>
        </p:spPr>
        <p:txBody>
          <a:bodyPr/>
          <a:lstStyle/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security:</a:t>
            </a:r>
            <a:r>
              <a:rPr lang="en-US" dirty="0">
                <a:latin typeface="Gill Sans MT" charset="0"/>
              </a:rPr>
              <a:t> all OSPF messages authenticated (to prevent malicious intrusion) </a:t>
            </a:r>
          </a:p>
          <a:p>
            <a:r>
              <a:rPr lang="en-US" dirty="0">
                <a:solidFill>
                  <a:srgbClr val="CC0000"/>
                </a:solidFill>
                <a:latin typeface="Gill Sans MT" charset="0"/>
              </a:rPr>
              <a:t>multiple </a:t>
            </a:r>
            <a:r>
              <a:rPr lang="en-US" dirty="0">
                <a:latin typeface="Gill Sans MT" charset="0"/>
              </a:rPr>
              <a:t>same-cost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paths</a:t>
            </a:r>
            <a:r>
              <a:rPr lang="en-US" dirty="0">
                <a:latin typeface="Gill Sans MT" charset="0"/>
              </a:rPr>
              <a:t> allowed (only one path in RIP)</a:t>
            </a:r>
          </a:p>
          <a:p>
            <a:r>
              <a:rPr lang="en-US" dirty="0">
                <a:latin typeface="Gill Sans MT" charset="0"/>
              </a:rPr>
              <a:t>for each link, multiple cost metrics for different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TOS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(e.g., satellite link cost set </a:t>
            </a:r>
            <a:r>
              <a:rPr lang="en-US" altLang="ja-JP" dirty="0" smtClean="0">
                <a:latin typeface="Gill Sans MT" charset="0"/>
              </a:rPr>
              <a:t>low </a:t>
            </a:r>
            <a:r>
              <a:rPr lang="en-US" altLang="ja-JP" dirty="0">
                <a:latin typeface="Gill Sans MT" charset="0"/>
              </a:rPr>
              <a:t>for best effort </a:t>
            </a:r>
            <a:r>
              <a:rPr lang="en-US" altLang="ja-JP" dirty="0" err="1">
                <a:latin typeface="Gill Sans MT" charset="0"/>
              </a:rPr>
              <a:t>ToS</a:t>
            </a:r>
            <a:r>
              <a:rPr lang="en-US" altLang="ja-JP" dirty="0">
                <a:latin typeface="Gill Sans MT" charset="0"/>
              </a:rPr>
              <a:t>; high for </a:t>
            </a:r>
            <a:r>
              <a:rPr lang="en-US" altLang="ja-JP" dirty="0" smtClean="0">
                <a:latin typeface="Gill Sans MT" charset="0"/>
              </a:rPr>
              <a:t>real-time </a:t>
            </a:r>
            <a:r>
              <a:rPr lang="en-US" altLang="ja-JP" dirty="0" err="1">
                <a:latin typeface="Gill Sans MT" charset="0"/>
              </a:rPr>
              <a:t>ToS</a:t>
            </a:r>
            <a:r>
              <a:rPr lang="en-US" altLang="ja-JP" dirty="0">
                <a:latin typeface="Gill Sans MT" charset="0"/>
              </a:rPr>
              <a:t>)</a:t>
            </a:r>
          </a:p>
          <a:p>
            <a:r>
              <a:rPr lang="en-US" dirty="0">
                <a:latin typeface="Gill Sans MT" charset="0"/>
              </a:rPr>
              <a:t>integrated </a:t>
            </a:r>
            <a:r>
              <a:rPr lang="en-US" dirty="0" err="1">
                <a:latin typeface="Gill Sans MT" charset="0"/>
              </a:rPr>
              <a:t>uni</a:t>
            </a:r>
            <a:r>
              <a:rPr lang="en-US" dirty="0">
                <a:latin typeface="Gill Sans MT" charset="0"/>
              </a:rPr>
              <a:t>- and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multi-cast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support: </a:t>
            </a:r>
          </a:p>
          <a:p>
            <a:pPr lvl="1"/>
            <a:r>
              <a:rPr lang="en-US" sz="2800" dirty="0">
                <a:latin typeface="Gill Sans MT" charset="0"/>
              </a:rPr>
              <a:t>Multicast OSPF (MOSPF) uses same topology data base as OSPF</a:t>
            </a:r>
          </a:p>
          <a:p>
            <a:r>
              <a:rPr lang="en-US" dirty="0">
                <a:solidFill>
                  <a:srgbClr val="CC0000"/>
                </a:solidFill>
                <a:latin typeface="Gill Sans MT" charset="0"/>
              </a:rPr>
              <a:t>hierarchical</a:t>
            </a:r>
            <a:r>
              <a:rPr lang="en-US" dirty="0">
                <a:latin typeface="Gill Sans MT" charset="0"/>
              </a:rPr>
              <a:t> OSPF in large domains.</a:t>
            </a:r>
          </a:p>
          <a:p>
            <a:endParaRPr lang="en-US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7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94297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96863"/>
            <a:ext cx="7772400" cy="84137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Bellman-Ford equation (dynamic programming)</a:t>
            </a:r>
          </a:p>
          <a:p>
            <a:pPr>
              <a:buFont typeface="Wingdings" charset="0"/>
              <a:buNone/>
            </a:pPr>
            <a:endParaRPr lang="en-US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Gill Sans MT" charset="0"/>
              </a:rPr>
              <a:t>let</a:t>
            </a:r>
          </a:p>
          <a:p>
            <a:pPr>
              <a:buFont typeface="Wingdings" charset="0"/>
              <a:buNone/>
            </a:pPr>
            <a:r>
              <a:rPr lang="en-US">
                <a:latin typeface="Gill Sans MT" charset="0"/>
              </a:rPr>
              <a:t>   d</a:t>
            </a:r>
            <a:r>
              <a:rPr lang="en-US" baseline="-25000">
                <a:latin typeface="Gill Sans MT" charset="0"/>
              </a:rPr>
              <a:t>x</a:t>
            </a:r>
            <a:r>
              <a:rPr lang="en-US">
                <a:latin typeface="Gill Sans MT" charset="0"/>
              </a:rPr>
              <a:t>(y) := cost of least-cost path from x to y</a:t>
            </a:r>
          </a:p>
          <a:p>
            <a:pPr>
              <a:buFont typeface="Wingdings" charset="0"/>
              <a:buNone/>
            </a:pPr>
            <a:r>
              <a:rPr lang="en-US">
                <a:latin typeface="Gill Sans MT" charset="0"/>
              </a:rPr>
              <a:t>then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   </a:t>
            </a:r>
            <a:r>
              <a:rPr lang="en-US" sz="3200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sz="3200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 sz="3200">
                <a:solidFill>
                  <a:srgbClr val="CC0000"/>
                </a:solidFill>
                <a:latin typeface="Gill Sans MT" charset="0"/>
              </a:rPr>
              <a:t>(y) = </a:t>
            </a:r>
            <a:r>
              <a:rPr lang="en-US" sz="3200" i="1">
                <a:solidFill>
                  <a:srgbClr val="CC0000"/>
                </a:solidFill>
                <a:latin typeface="Gill Sans MT" charset="0"/>
              </a:rPr>
              <a:t>min</a:t>
            </a:r>
            <a:r>
              <a:rPr lang="en-US" sz="3200">
                <a:solidFill>
                  <a:srgbClr val="CC0000"/>
                </a:solidFill>
                <a:latin typeface="Gill Sans MT" charset="0"/>
              </a:rPr>
              <a:t> {c(x,v) + d</a:t>
            </a:r>
            <a:r>
              <a:rPr lang="en-US" sz="3200" baseline="-2500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sz="3200">
                <a:solidFill>
                  <a:srgbClr val="CC0000"/>
                </a:solidFill>
                <a:latin typeface="Gill Sans MT" charset="0"/>
              </a:rPr>
              <a:t>(y) }</a:t>
            </a:r>
          </a:p>
          <a:p>
            <a:pPr>
              <a:buFont typeface="Wingdings" charset="0"/>
              <a:buNone/>
            </a:pPr>
            <a:r>
              <a:rPr lang="en-US" sz="3200">
                <a:latin typeface="Gill Sans MT" charset="0"/>
              </a:rPr>
              <a:t>   </a:t>
            </a:r>
          </a:p>
          <a:p>
            <a:pPr>
              <a:buFont typeface="Wingdings" charset="0"/>
              <a:buNone/>
            </a:pPr>
            <a:endParaRPr lang="en-US">
              <a:latin typeface="Gill Sans MT" charset="0"/>
            </a:endParaRPr>
          </a:p>
        </p:txBody>
      </p:sp>
      <p:sp>
        <p:nvSpPr>
          <p:cNvPr id="132102" name="Text Box 5"/>
          <p:cNvSpPr txBox="1">
            <a:spLocks noChangeArrowheads="1"/>
          </p:cNvSpPr>
          <p:nvPr/>
        </p:nvSpPr>
        <p:spPr bwMode="auto">
          <a:xfrm>
            <a:off x="2220913" y="4138613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  <a:latin typeface="Comic Sans MS" charset="0"/>
              </a:rPr>
              <a:t>v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3017838" y="5126038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Gill Sans MT" charset="0"/>
              </a:rPr>
              <a:t>cost to neighbor v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2116138" y="5762625"/>
            <a:ext cx="444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>
                <a:latin typeface="Gill Sans MT" charset="0"/>
              </a:rPr>
              <a:t>min</a:t>
            </a:r>
            <a:r>
              <a:rPr lang="en-US">
                <a:latin typeface="Gill Sans MT" charset="0"/>
              </a:rPr>
              <a:t> taken over all neighbors v of x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4130675" y="4730750"/>
            <a:ext cx="479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Gill Sans MT" charset="0"/>
              </a:rPr>
              <a:t>cost from neighbor v to destination y</a:t>
            </a:r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2363788" y="4549775"/>
            <a:ext cx="0" cy="12827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3344863" y="4359275"/>
            <a:ext cx="0" cy="892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08" name="Line 13"/>
          <p:cNvSpPr>
            <a:spLocks noChangeShapeType="1"/>
          </p:cNvSpPr>
          <p:nvPr/>
        </p:nvSpPr>
        <p:spPr bwMode="auto">
          <a:xfrm>
            <a:off x="4649788" y="4427538"/>
            <a:ext cx="0" cy="4349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2147483647 w 3786"/>
              <a:gd name="T1" fmla="*/ 2147483647 h 1390"/>
              <a:gd name="T2" fmla="*/ 2147483647 w 3786"/>
              <a:gd name="T3" fmla="*/ 2147483647 h 1390"/>
              <a:gd name="T4" fmla="*/ 2147483647 w 3786"/>
              <a:gd name="T5" fmla="*/ 2147483647 h 1390"/>
              <a:gd name="T6" fmla="*/ 2147483647 w 3786"/>
              <a:gd name="T7" fmla="*/ 2147483647 h 1390"/>
              <a:gd name="T8" fmla="*/ 2147483647 w 3786"/>
              <a:gd name="T9" fmla="*/ 2147483647 h 1390"/>
              <a:gd name="T10" fmla="*/ 2147483647 w 3786"/>
              <a:gd name="T11" fmla="*/ 2147483647 h 1390"/>
              <a:gd name="T12" fmla="*/ 2147483647 w 3786"/>
              <a:gd name="T13" fmla="*/ 2147483647 h 1390"/>
              <a:gd name="T14" fmla="*/ 2147483647 w 3786"/>
              <a:gd name="T15" fmla="*/ 2147483647 h 1390"/>
              <a:gd name="T16" fmla="*/ 2147483647 w 3786"/>
              <a:gd name="T17" fmla="*/ 2147483647 h 1390"/>
              <a:gd name="T18" fmla="*/ 2147483647 w 3786"/>
              <a:gd name="T19" fmla="*/ 2147483647 h 1390"/>
              <a:gd name="T20" fmla="*/ 2147483647 w 3786"/>
              <a:gd name="T21" fmla="*/ 2147483647 h 1390"/>
              <a:gd name="T22" fmla="*/ 2147483647 w 3786"/>
              <a:gd name="T23" fmla="*/ 2147483647 h 1390"/>
              <a:gd name="T24" fmla="*/ 2147483647 w 3786"/>
              <a:gd name="T25" fmla="*/ 2147483647 h 1390"/>
              <a:gd name="T26" fmla="*/ 2147483647 w 3786"/>
              <a:gd name="T27" fmla="*/ 2147483647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86"/>
              <a:gd name="T43" fmla="*/ 0 h 1390"/>
              <a:gd name="T44" fmla="*/ 3786 w 3786"/>
              <a:gd name="T45" fmla="*/ 1390 h 139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Hierarchical OSPF</a:t>
            </a:r>
            <a:endParaRPr lang="en-US">
              <a:latin typeface="Gill Sans MT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59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0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1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2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3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4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5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2147483647 w 1377"/>
              <a:gd name="T1" fmla="*/ 2147483647 h 1777"/>
              <a:gd name="T2" fmla="*/ 2147483647 w 1377"/>
              <a:gd name="T3" fmla="*/ 2147483647 h 1777"/>
              <a:gd name="T4" fmla="*/ 2147483647 w 1377"/>
              <a:gd name="T5" fmla="*/ 2147483647 h 1777"/>
              <a:gd name="T6" fmla="*/ 2147483647 w 1377"/>
              <a:gd name="T7" fmla="*/ 2147483647 h 1777"/>
              <a:gd name="T8" fmla="*/ 2147483647 w 1377"/>
              <a:gd name="T9" fmla="*/ 2147483647 h 1777"/>
              <a:gd name="T10" fmla="*/ 2147483647 w 1377"/>
              <a:gd name="T11" fmla="*/ 2147483647 h 1777"/>
              <a:gd name="T12" fmla="*/ 2147483647 w 1377"/>
              <a:gd name="T13" fmla="*/ 2147483647 h 1777"/>
              <a:gd name="T14" fmla="*/ 2147483647 w 1377"/>
              <a:gd name="T15" fmla="*/ 2147483647 h 1777"/>
              <a:gd name="T16" fmla="*/ 2147483647 w 1377"/>
              <a:gd name="T17" fmla="*/ 2147483647 h 1777"/>
              <a:gd name="T18" fmla="*/ 2147483647 w 1377"/>
              <a:gd name="T19" fmla="*/ 2147483647 h 1777"/>
              <a:gd name="T20" fmla="*/ 2147483647 w 1377"/>
              <a:gd name="T21" fmla="*/ 2147483647 h 1777"/>
              <a:gd name="T22" fmla="*/ 2147483647 w 1377"/>
              <a:gd name="T23" fmla="*/ 2147483647 h 1777"/>
              <a:gd name="T24" fmla="*/ 2147483647 w 1377"/>
              <a:gd name="T25" fmla="*/ 2147483647 h 1777"/>
              <a:gd name="T26" fmla="*/ 2147483647 w 1377"/>
              <a:gd name="T27" fmla="*/ 2147483647 h 1777"/>
              <a:gd name="T28" fmla="*/ 2147483647 w 1377"/>
              <a:gd name="T29" fmla="*/ 2147483647 h 1777"/>
              <a:gd name="T30" fmla="*/ 2147483647 w 1377"/>
              <a:gd name="T31" fmla="*/ 2147483647 h 1777"/>
              <a:gd name="T32" fmla="*/ 2147483647 w 1377"/>
              <a:gd name="T33" fmla="*/ 2147483647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77"/>
              <a:gd name="T52" fmla="*/ 0 h 1777"/>
              <a:gd name="T53" fmla="*/ 1377 w 1377"/>
              <a:gd name="T54" fmla="*/ 1777 h 17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6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2147483647 w 1199"/>
              <a:gd name="T1" fmla="*/ 2147483647 h 1720"/>
              <a:gd name="T2" fmla="*/ 2147483647 w 1199"/>
              <a:gd name="T3" fmla="*/ 2147483647 h 1720"/>
              <a:gd name="T4" fmla="*/ 2147483647 w 1199"/>
              <a:gd name="T5" fmla="*/ 2147483647 h 1720"/>
              <a:gd name="T6" fmla="*/ 2147483647 w 1199"/>
              <a:gd name="T7" fmla="*/ 2147483647 h 1720"/>
              <a:gd name="T8" fmla="*/ 2147483647 w 1199"/>
              <a:gd name="T9" fmla="*/ 2147483647 h 1720"/>
              <a:gd name="T10" fmla="*/ 2147483647 w 1199"/>
              <a:gd name="T11" fmla="*/ 2147483647 h 1720"/>
              <a:gd name="T12" fmla="*/ 2147483647 w 1199"/>
              <a:gd name="T13" fmla="*/ 2147483647 h 1720"/>
              <a:gd name="T14" fmla="*/ 2147483647 w 1199"/>
              <a:gd name="T15" fmla="*/ 2147483647 h 1720"/>
              <a:gd name="T16" fmla="*/ 2147483647 w 1199"/>
              <a:gd name="T17" fmla="*/ 2147483647 h 1720"/>
              <a:gd name="T18" fmla="*/ 2147483647 w 1199"/>
              <a:gd name="T19" fmla="*/ 2147483647 h 1720"/>
              <a:gd name="T20" fmla="*/ 2147483647 w 1199"/>
              <a:gd name="T21" fmla="*/ 2147483647 h 1720"/>
              <a:gd name="T22" fmla="*/ 2147483647 w 1199"/>
              <a:gd name="T23" fmla="*/ 2147483647 h 1720"/>
              <a:gd name="T24" fmla="*/ 2147483647 w 1199"/>
              <a:gd name="T25" fmla="*/ 2147483647 h 1720"/>
              <a:gd name="T26" fmla="*/ 2147483647 w 1199"/>
              <a:gd name="T27" fmla="*/ 2147483647 h 1720"/>
              <a:gd name="T28" fmla="*/ 2147483647 w 1199"/>
              <a:gd name="T29" fmla="*/ 2147483647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9"/>
              <a:gd name="T46" fmla="*/ 0 h 1720"/>
              <a:gd name="T47" fmla="*/ 1199 w 1199"/>
              <a:gd name="T48" fmla="*/ 1720 h 17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7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2147483647 w 1310"/>
              <a:gd name="T1" fmla="*/ 2147483647 h 1714"/>
              <a:gd name="T2" fmla="*/ 2147483647 w 1310"/>
              <a:gd name="T3" fmla="*/ 2147483647 h 1714"/>
              <a:gd name="T4" fmla="*/ 2147483647 w 1310"/>
              <a:gd name="T5" fmla="*/ 2147483647 h 1714"/>
              <a:gd name="T6" fmla="*/ 2147483647 w 1310"/>
              <a:gd name="T7" fmla="*/ 2147483647 h 1714"/>
              <a:gd name="T8" fmla="*/ 2147483647 w 1310"/>
              <a:gd name="T9" fmla="*/ 2147483647 h 1714"/>
              <a:gd name="T10" fmla="*/ 2147483647 w 1310"/>
              <a:gd name="T11" fmla="*/ 2147483647 h 1714"/>
              <a:gd name="T12" fmla="*/ 2147483647 w 1310"/>
              <a:gd name="T13" fmla="*/ 2147483647 h 1714"/>
              <a:gd name="T14" fmla="*/ 2147483647 w 1310"/>
              <a:gd name="T15" fmla="*/ 2147483647 h 1714"/>
              <a:gd name="T16" fmla="*/ 2147483647 w 1310"/>
              <a:gd name="T17" fmla="*/ 2147483647 h 1714"/>
              <a:gd name="T18" fmla="*/ 2147483647 w 1310"/>
              <a:gd name="T19" fmla="*/ 2147483647 h 1714"/>
              <a:gd name="T20" fmla="*/ 2147483647 w 1310"/>
              <a:gd name="T21" fmla="*/ 2147483647 h 1714"/>
              <a:gd name="T22" fmla="*/ 2147483647 w 1310"/>
              <a:gd name="T23" fmla="*/ 2147483647 h 1714"/>
              <a:gd name="T24" fmla="*/ 2147483647 w 1310"/>
              <a:gd name="T25" fmla="*/ 2147483647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10"/>
              <a:gd name="T40" fmla="*/ 0 h 1714"/>
              <a:gd name="T41" fmla="*/ 1310 w 1310"/>
              <a:gd name="T42" fmla="*/ 1714 h 17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68" name="Text Box 23"/>
          <p:cNvSpPr txBox="1">
            <a:spLocks noChangeArrowheads="1"/>
          </p:cNvSpPr>
          <p:nvPr/>
        </p:nvSpPr>
        <p:spPr bwMode="auto">
          <a:xfrm>
            <a:off x="5092700" y="1293813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boundary router</a:t>
            </a:r>
          </a:p>
        </p:txBody>
      </p:sp>
      <p:sp>
        <p:nvSpPr>
          <p:cNvPr id="159769" name="Text Box 24"/>
          <p:cNvSpPr txBox="1">
            <a:spLocks noChangeArrowheads="1"/>
          </p:cNvSpPr>
          <p:nvPr/>
        </p:nvSpPr>
        <p:spPr bwMode="auto">
          <a:xfrm>
            <a:off x="6616700" y="17145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backbone router</a:t>
            </a:r>
          </a:p>
        </p:txBody>
      </p:sp>
      <p:sp>
        <p:nvSpPr>
          <p:cNvPr id="159770" name="Text Box 25"/>
          <p:cNvSpPr txBox="1">
            <a:spLocks noChangeArrowheads="1"/>
          </p:cNvSpPr>
          <p:nvPr/>
        </p:nvSpPr>
        <p:spPr bwMode="auto">
          <a:xfrm>
            <a:off x="936625" y="53578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area 1</a:t>
            </a:r>
          </a:p>
        </p:txBody>
      </p:sp>
      <p:sp>
        <p:nvSpPr>
          <p:cNvPr id="159771" name="Text Box 26"/>
          <p:cNvSpPr txBox="1">
            <a:spLocks noChangeArrowheads="1"/>
          </p:cNvSpPr>
          <p:nvPr/>
        </p:nvSpPr>
        <p:spPr bwMode="auto">
          <a:xfrm>
            <a:off x="4502150" y="573405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area 2</a:t>
            </a:r>
          </a:p>
        </p:txBody>
      </p:sp>
      <p:sp>
        <p:nvSpPr>
          <p:cNvPr id="159772" name="Text Box 27"/>
          <p:cNvSpPr txBox="1">
            <a:spLocks noChangeArrowheads="1"/>
          </p:cNvSpPr>
          <p:nvPr/>
        </p:nvSpPr>
        <p:spPr bwMode="auto">
          <a:xfrm>
            <a:off x="7586663" y="41132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area 3</a:t>
            </a:r>
          </a:p>
        </p:txBody>
      </p:sp>
      <p:sp>
        <p:nvSpPr>
          <p:cNvPr id="159773" name="Text Box 28"/>
          <p:cNvSpPr txBox="1">
            <a:spLocks noChangeArrowheads="1"/>
          </p:cNvSpPr>
          <p:nvPr/>
        </p:nvSpPr>
        <p:spPr bwMode="auto">
          <a:xfrm>
            <a:off x="4394200" y="2411413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159774" name="Text Box 29"/>
          <p:cNvSpPr txBox="1">
            <a:spLocks noChangeArrowheads="1"/>
          </p:cNvSpPr>
          <p:nvPr/>
        </p:nvSpPr>
        <p:spPr bwMode="auto">
          <a:xfrm>
            <a:off x="3219450" y="2822575"/>
            <a:ext cx="8953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</a:rPr>
              <a:t>area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</a:rPr>
              <a:t>border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</a:rPr>
              <a:t>routers</a:t>
            </a:r>
          </a:p>
        </p:txBody>
      </p:sp>
      <p:sp>
        <p:nvSpPr>
          <p:cNvPr id="159775" name="Text Box 30"/>
          <p:cNvSpPr txBox="1">
            <a:spLocks noChangeArrowheads="1"/>
          </p:cNvSpPr>
          <p:nvPr/>
        </p:nvSpPr>
        <p:spPr bwMode="auto">
          <a:xfrm>
            <a:off x="5969000" y="5048250"/>
            <a:ext cx="933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internal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routers</a:t>
            </a:r>
          </a:p>
        </p:txBody>
      </p:sp>
      <p:sp>
        <p:nvSpPr>
          <p:cNvPr id="159776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77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78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79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80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81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782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9783" name="Group 249"/>
          <p:cNvGrpSpPr>
            <a:grpSpLocks/>
          </p:cNvGrpSpPr>
          <p:nvPr/>
        </p:nvGrpSpPr>
        <p:grpSpPr bwMode="auto">
          <a:xfrm>
            <a:off x="5902325" y="2276475"/>
            <a:ext cx="644525" cy="282575"/>
            <a:chOff x="4396" y="1245"/>
            <a:chExt cx="672" cy="248"/>
          </a:xfrm>
        </p:grpSpPr>
        <p:sp>
          <p:nvSpPr>
            <p:cNvPr id="15991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91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91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914" name="Group 25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17" name="Freeform 2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18" name="Freeform 2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915" name="Line 25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916" name="Line 25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4" name="Group 258"/>
          <p:cNvGrpSpPr>
            <a:grpSpLocks/>
          </p:cNvGrpSpPr>
          <p:nvPr/>
        </p:nvGrpSpPr>
        <p:grpSpPr bwMode="auto">
          <a:xfrm>
            <a:off x="6824663" y="3119438"/>
            <a:ext cx="644525" cy="282575"/>
            <a:chOff x="4396" y="1245"/>
            <a:chExt cx="672" cy="248"/>
          </a:xfrm>
        </p:grpSpPr>
        <p:sp>
          <p:nvSpPr>
            <p:cNvPr id="15990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90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90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906" name="Group 26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9" name="Freeform 2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10" name="Freeform 2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907" name="Line 26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908" name="Line 26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5" name="Group 267"/>
          <p:cNvGrpSpPr>
            <a:grpSpLocks/>
          </p:cNvGrpSpPr>
          <p:nvPr/>
        </p:nvGrpSpPr>
        <p:grpSpPr bwMode="auto">
          <a:xfrm>
            <a:off x="6608763" y="3952875"/>
            <a:ext cx="644525" cy="282575"/>
            <a:chOff x="4396" y="1245"/>
            <a:chExt cx="672" cy="248"/>
          </a:xfrm>
        </p:grpSpPr>
        <p:sp>
          <p:nvSpPr>
            <p:cNvPr id="15989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9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9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98" name="Group 27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1" name="Freeform 2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02" name="Freeform 2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99" name="Line 27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900" name="Line 27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6" name="Group 276"/>
          <p:cNvGrpSpPr>
            <a:grpSpLocks/>
          </p:cNvGrpSpPr>
          <p:nvPr/>
        </p:nvGrpSpPr>
        <p:grpSpPr bwMode="auto">
          <a:xfrm>
            <a:off x="7418388" y="4797425"/>
            <a:ext cx="644525" cy="282575"/>
            <a:chOff x="4396" y="1245"/>
            <a:chExt cx="672" cy="248"/>
          </a:xfrm>
        </p:grpSpPr>
        <p:sp>
          <p:nvSpPr>
            <p:cNvPr id="15988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8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8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90" name="Group 28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93" name="Freeform 2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94" name="Freeform 2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91" name="Line 28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92" name="Line 28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7" name="Group 285"/>
          <p:cNvGrpSpPr>
            <a:grpSpLocks/>
          </p:cNvGrpSpPr>
          <p:nvPr/>
        </p:nvGrpSpPr>
        <p:grpSpPr bwMode="auto">
          <a:xfrm>
            <a:off x="4548188" y="1871663"/>
            <a:ext cx="644525" cy="282575"/>
            <a:chOff x="4396" y="1245"/>
            <a:chExt cx="672" cy="248"/>
          </a:xfrm>
        </p:grpSpPr>
        <p:sp>
          <p:nvSpPr>
            <p:cNvPr id="15987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8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8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82" name="Group 28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85" name="Freeform 2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86" name="Freeform 2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83" name="Line 29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84" name="Line 29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8" name="Group 294"/>
          <p:cNvGrpSpPr>
            <a:grpSpLocks/>
          </p:cNvGrpSpPr>
          <p:nvPr/>
        </p:nvGrpSpPr>
        <p:grpSpPr bwMode="auto">
          <a:xfrm>
            <a:off x="4567238" y="3273425"/>
            <a:ext cx="644525" cy="282575"/>
            <a:chOff x="4396" y="1245"/>
            <a:chExt cx="672" cy="248"/>
          </a:xfrm>
        </p:grpSpPr>
        <p:sp>
          <p:nvSpPr>
            <p:cNvPr id="15987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7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7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74" name="Group 29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77" name="Freeform 29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78" name="Freeform 30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75" name="Line 301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76" name="Line 30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89" name="Group 303"/>
          <p:cNvGrpSpPr>
            <a:grpSpLocks/>
          </p:cNvGrpSpPr>
          <p:nvPr/>
        </p:nvGrpSpPr>
        <p:grpSpPr bwMode="auto">
          <a:xfrm>
            <a:off x="3314700" y="2276475"/>
            <a:ext cx="644525" cy="282575"/>
            <a:chOff x="4396" y="1245"/>
            <a:chExt cx="672" cy="248"/>
          </a:xfrm>
        </p:grpSpPr>
        <p:sp>
          <p:nvSpPr>
            <p:cNvPr id="15986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6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6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66" name="Group 30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9" name="Freeform 30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70" name="Freeform 30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67" name="Line 310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68" name="Line 31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0" name="Group 312"/>
          <p:cNvGrpSpPr>
            <a:grpSpLocks/>
          </p:cNvGrpSpPr>
          <p:nvPr/>
        </p:nvGrpSpPr>
        <p:grpSpPr bwMode="auto">
          <a:xfrm>
            <a:off x="2330450" y="3063875"/>
            <a:ext cx="644525" cy="282575"/>
            <a:chOff x="4396" y="1245"/>
            <a:chExt cx="672" cy="248"/>
          </a:xfrm>
        </p:grpSpPr>
        <p:sp>
          <p:nvSpPr>
            <p:cNvPr id="15985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5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5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58" name="Group 3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1" name="Freeform 3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62" name="Freeform 3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59" name="Line 319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60" name="Line 3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1" name="Group 321"/>
          <p:cNvGrpSpPr>
            <a:grpSpLocks/>
          </p:cNvGrpSpPr>
          <p:nvPr/>
        </p:nvGrpSpPr>
        <p:grpSpPr bwMode="auto">
          <a:xfrm>
            <a:off x="1781175" y="3841750"/>
            <a:ext cx="644525" cy="282575"/>
            <a:chOff x="4396" y="1245"/>
            <a:chExt cx="672" cy="248"/>
          </a:xfrm>
        </p:grpSpPr>
        <p:sp>
          <p:nvSpPr>
            <p:cNvPr id="15984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4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4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50" name="Group 3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5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5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51" name="Line 328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52" name="Line 3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2" name="Group 330"/>
          <p:cNvGrpSpPr>
            <a:grpSpLocks/>
          </p:cNvGrpSpPr>
          <p:nvPr/>
        </p:nvGrpSpPr>
        <p:grpSpPr bwMode="auto">
          <a:xfrm>
            <a:off x="2368550" y="4362450"/>
            <a:ext cx="644525" cy="282575"/>
            <a:chOff x="4396" y="1245"/>
            <a:chExt cx="672" cy="248"/>
          </a:xfrm>
        </p:grpSpPr>
        <p:sp>
          <p:nvSpPr>
            <p:cNvPr id="15983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4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4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42" name="Group 3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45" name="Freeform 3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46" name="Freeform 3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43" name="Line 337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44" name="Line 3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3" name="Group 339"/>
          <p:cNvGrpSpPr>
            <a:grpSpLocks/>
          </p:cNvGrpSpPr>
          <p:nvPr/>
        </p:nvGrpSpPr>
        <p:grpSpPr bwMode="auto">
          <a:xfrm>
            <a:off x="2019300" y="5095875"/>
            <a:ext cx="644525" cy="282575"/>
            <a:chOff x="4396" y="1245"/>
            <a:chExt cx="672" cy="248"/>
          </a:xfrm>
        </p:grpSpPr>
        <p:sp>
          <p:nvSpPr>
            <p:cNvPr id="15983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3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3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34" name="Group 34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37" name="Freeform 3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38" name="Freeform 3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35" name="Line 34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36" name="Line 34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4" name="Group 348"/>
          <p:cNvGrpSpPr>
            <a:grpSpLocks/>
          </p:cNvGrpSpPr>
          <p:nvPr/>
        </p:nvGrpSpPr>
        <p:grpSpPr bwMode="auto">
          <a:xfrm>
            <a:off x="1189038" y="4511675"/>
            <a:ext cx="644525" cy="282575"/>
            <a:chOff x="4396" y="1245"/>
            <a:chExt cx="672" cy="248"/>
          </a:xfrm>
        </p:grpSpPr>
        <p:sp>
          <p:nvSpPr>
            <p:cNvPr id="1598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26" name="Group 35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9" name="Freeform 3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30" name="Freeform 3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27" name="Line 35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28" name="Line 35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5" name="Group 357"/>
          <p:cNvGrpSpPr>
            <a:grpSpLocks/>
          </p:cNvGrpSpPr>
          <p:nvPr/>
        </p:nvGrpSpPr>
        <p:grpSpPr bwMode="auto">
          <a:xfrm>
            <a:off x="4149725" y="4191000"/>
            <a:ext cx="644525" cy="282575"/>
            <a:chOff x="4396" y="1245"/>
            <a:chExt cx="672" cy="248"/>
          </a:xfrm>
        </p:grpSpPr>
        <p:sp>
          <p:nvSpPr>
            <p:cNvPr id="15981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1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1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18" name="Group 3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1" name="Freeform 3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22" name="Freeform 3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19" name="Line 36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20" name="Line 3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6" name="Group 366"/>
          <p:cNvGrpSpPr>
            <a:grpSpLocks/>
          </p:cNvGrpSpPr>
          <p:nvPr/>
        </p:nvGrpSpPr>
        <p:grpSpPr bwMode="auto">
          <a:xfrm>
            <a:off x="4960938" y="4610100"/>
            <a:ext cx="644525" cy="282575"/>
            <a:chOff x="4396" y="1245"/>
            <a:chExt cx="672" cy="248"/>
          </a:xfrm>
        </p:grpSpPr>
        <p:sp>
          <p:nvSpPr>
            <p:cNvPr id="1598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10" name="Group 3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13" name="Freeform 3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14" name="Freeform 3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11" name="Line 37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12" name="Line 3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797" name="Group 375"/>
          <p:cNvGrpSpPr>
            <a:grpSpLocks/>
          </p:cNvGrpSpPr>
          <p:nvPr/>
        </p:nvGrpSpPr>
        <p:grpSpPr bwMode="auto">
          <a:xfrm>
            <a:off x="4376738" y="5051425"/>
            <a:ext cx="644525" cy="282575"/>
            <a:chOff x="4396" y="1245"/>
            <a:chExt cx="672" cy="248"/>
          </a:xfrm>
        </p:grpSpPr>
        <p:sp>
          <p:nvSpPr>
            <p:cNvPr id="15979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0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5980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59802" name="Group 3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05" name="Freeform 3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6" name="Freeform 3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803" name="Line 38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04" name="Line 3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9798" name="Picture 38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1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1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two-level hierarchy:</a:t>
            </a:r>
            <a:r>
              <a:rPr lang="en-US" dirty="0">
                <a:latin typeface="Gill Sans MT" charset="0"/>
              </a:rPr>
              <a:t> local area, backbone.</a:t>
            </a:r>
          </a:p>
          <a:p>
            <a:pPr lvl="1"/>
            <a:r>
              <a:rPr lang="en-US" sz="2800" dirty="0">
                <a:latin typeface="Gill Sans MT" charset="0"/>
              </a:rPr>
              <a:t>link-state advertisements only in area </a:t>
            </a:r>
          </a:p>
          <a:p>
            <a:pPr lvl="1"/>
            <a:r>
              <a:rPr lang="en-US" sz="2800" dirty="0">
                <a:latin typeface="Gill Sans MT" charset="0"/>
              </a:rPr>
              <a:t>each nodes has detailed area topology; only know direction (shortest path) to nets in other areas.</a:t>
            </a:r>
            <a:endParaRPr lang="en-US" dirty="0">
              <a:latin typeface="Gill Sans MT" charset="0"/>
            </a:endParaRP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area border routers: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summarize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distances  to nets in own area, advertise to other Area Border routers.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backbone routers:</a:t>
            </a:r>
            <a:r>
              <a:rPr lang="en-US" dirty="0">
                <a:latin typeface="Gill Sans MT" charset="0"/>
              </a:rPr>
              <a:t> run OSPF routing limited to backbone.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boundary routers:</a:t>
            </a:r>
            <a:r>
              <a:rPr lang="en-US" dirty="0">
                <a:latin typeface="Gill Sans MT" charset="0"/>
              </a:rPr>
              <a:t> connect to other AS</a:t>
            </a:r>
            <a:r>
              <a:rPr lang="ja-JP" altLang="en-US" dirty="0" smtClean="0">
                <a:latin typeface="Gill Sans MT" charset="0"/>
              </a:rPr>
              <a:t>’</a:t>
            </a:r>
            <a:r>
              <a:rPr lang="en-US" altLang="ja-JP" dirty="0" err="1" smtClean="0">
                <a:latin typeface="Gill Sans MT" charset="0"/>
              </a:rPr>
              <a:t>es</a:t>
            </a:r>
            <a:r>
              <a:rPr lang="en-US" altLang="ja-JP" dirty="0">
                <a:latin typeface="Gill Sans MT" charset="0"/>
              </a:rPr>
              <a:t>.</a:t>
            </a:r>
            <a:endParaRPr lang="en-US" altLang="ja-JP" sz="24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Hierarchical OSPF</a:t>
            </a:r>
          </a:p>
        </p:txBody>
      </p:sp>
      <p:pic>
        <p:nvPicPr>
          <p:cNvPr id="16077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4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5.1 </a:t>
            </a:r>
            <a:r>
              <a:rPr lang="en-US" sz="2400" dirty="0">
                <a:latin typeface="Gill Sans MT" charset="0"/>
              </a:rPr>
              <a:t>introduction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5.2 routing protocols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link state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distance vector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5.3 intra</a:t>
            </a:r>
            <a:r>
              <a:rPr lang="en-US" sz="2400" dirty="0"/>
              <a:t>-AS </a:t>
            </a:r>
            <a:r>
              <a:rPr lang="en-US" sz="2400" dirty="0" smtClean="0"/>
              <a:t>routing </a:t>
            </a:r>
            <a:r>
              <a:rPr lang="en-US" sz="2400" dirty="0"/>
              <a:t>in the Internet: </a:t>
            </a:r>
            <a:r>
              <a:rPr lang="en-US" sz="2400" dirty="0" smtClean="0"/>
              <a:t>OSPF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CC0000"/>
                </a:solidFill>
              </a:rPr>
              <a:t>5.4 routing among </a:t>
            </a:r>
            <a:r>
              <a:rPr lang="en-US" sz="2400" dirty="0">
                <a:solidFill>
                  <a:srgbClr val="CC0000"/>
                </a:solidFill>
              </a:rPr>
              <a:t>the ISPs: B</a:t>
            </a:r>
            <a:r>
              <a:rPr lang="en-US" sz="2400" dirty="0" smtClean="0">
                <a:solidFill>
                  <a:srgbClr val="CC0000"/>
                </a:solidFill>
              </a:rPr>
              <a:t>GP</a:t>
            </a:r>
            <a:endParaRPr lang="en-US" sz="2400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5.5 The SDN control plane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5.6 </a:t>
            </a:r>
            <a:r>
              <a:rPr lang="en-US" sz="2400" dirty="0">
                <a:solidFill>
                  <a:srgbClr val="000000"/>
                </a:solidFill>
              </a:rPr>
              <a:t>ICMP: The Internet Control Message Protocol 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/>
              <a:t>5.7 Network </a:t>
            </a:r>
            <a:r>
              <a:rPr lang="en-US" sz="2400" dirty="0" smtClean="0"/>
              <a:t>management </a:t>
            </a:r>
            <a:r>
              <a:rPr lang="en-US" sz="2400" dirty="0"/>
              <a:t>and SNMP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5: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4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3" name="Picture 7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83978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7772400" cy="874713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Bellman-Ford example </a:t>
            </a:r>
          </a:p>
        </p:txBody>
      </p:sp>
      <p:grpSp>
        <p:nvGrpSpPr>
          <p:cNvPr id="133125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33130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1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2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3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4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5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36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7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8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9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0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41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2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3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4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5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46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7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8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9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0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51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2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3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4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5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56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7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8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9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0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161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2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3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4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21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5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6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7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8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9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0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71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3319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8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u</a:t>
                </a:r>
                <a:endParaRPr lang="en-US"/>
              </a:p>
            </p:txBody>
          </p:sp>
        </p:grpSp>
        <p:grpSp>
          <p:nvGrpSpPr>
            <p:cNvPr id="133172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33195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6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y</a:t>
                </a:r>
                <a:endParaRPr lang="en-US"/>
              </a:p>
            </p:txBody>
          </p:sp>
        </p:grpSp>
        <p:grpSp>
          <p:nvGrpSpPr>
            <p:cNvPr id="133173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33193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4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x</a:t>
                </a:r>
              </a:p>
            </p:txBody>
          </p:sp>
        </p:grpSp>
        <p:grpSp>
          <p:nvGrpSpPr>
            <p:cNvPr id="133174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33191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2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w</a:t>
                </a:r>
                <a:endParaRPr lang="en-US"/>
              </a:p>
            </p:txBody>
          </p:sp>
        </p:grpSp>
        <p:grpSp>
          <p:nvGrpSpPr>
            <p:cNvPr id="133175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33189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0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/>
                  <a:t>v</a:t>
                </a:r>
                <a:endParaRPr lang="en-US"/>
              </a:p>
            </p:txBody>
          </p:sp>
        </p:grpSp>
        <p:grpSp>
          <p:nvGrpSpPr>
            <p:cNvPr id="133176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33187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8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z</a:t>
                </a:r>
              </a:p>
            </p:txBody>
          </p:sp>
        </p:grpSp>
        <p:sp>
          <p:nvSpPr>
            <p:cNvPr id="133177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2</a:t>
              </a:r>
              <a:endParaRPr lang="en-US"/>
            </a:p>
          </p:txBody>
        </p:sp>
        <p:sp>
          <p:nvSpPr>
            <p:cNvPr id="133178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2</a:t>
              </a:r>
              <a:endParaRPr lang="en-US"/>
            </a:p>
          </p:txBody>
        </p:sp>
        <p:sp>
          <p:nvSpPr>
            <p:cNvPr id="133179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1</a:t>
              </a:r>
              <a:endParaRPr lang="en-US"/>
            </a:p>
          </p:txBody>
        </p:sp>
        <p:sp>
          <p:nvSpPr>
            <p:cNvPr id="133180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3</a:t>
              </a:r>
              <a:endParaRPr lang="en-US"/>
            </a:p>
          </p:txBody>
        </p:sp>
        <p:sp>
          <p:nvSpPr>
            <p:cNvPr id="133181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1</a:t>
              </a:r>
              <a:endParaRPr lang="en-US"/>
            </a:p>
          </p:txBody>
        </p:sp>
        <p:sp>
          <p:nvSpPr>
            <p:cNvPr id="133182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1</a:t>
              </a:r>
              <a:endParaRPr lang="en-US"/>
            </a:p>
          </p:txBody>
        </p:sp>
        <p:sp>
          <p:nvSpPr>
            <p:cNvPr id="133183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2</a:t>
              </a:r>
              <a:endParaRPr lang="en-US"/>
            </a:p>
          </p:txBody>
        </p:sp>
        <p:sp>
          <p:nvSpPr>
            <p:cNvPr id="133184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5</a:t>
              </a:r>
              <a:endParaRPr lang="en-US"/>
            </a:p>
          </p:txBody>
        </p:sp>
        <p:sp>
          <p:nvSpPr>
            <p:cNvPr id="133185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3</a:t>
              </a:r>
              <a:endParaRPr lang="en-US"/>
            </a:p>
          </p:txBody>
        </p:sp>
        <p:sp>
          <p:nvSpPr>
            <p:cNvPr id="133186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5</a:t>
              </a:r>
              <a:endParaRPr lang="en-US"/>
            </a:p>
          </p:txBody>
        </p:sp>
      </p:grpSp>
      <p:sp>
        <p:nvSpPr>
          <p:cNvPr id="133126" name="Text Box 73"/>
          <p:cNvSpPr txBox="1">
            <a:spLocks noChangeArrowheads="1"/>
          </p:cNvSpPr>
          <p:nvPr/>
        </p:nvSpPr>
        <p:spPr bwMode="auto">
          <a:xfrm>
            <a:off x="3765550" y="1770063"/>
            <a:ext cx="504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clearly, d</a:t>
            </a:r>
            <a:r>
              <a:rPr lang="en-US" baseline="-25000"/>
              <a:t>v</a:t>
            </a:r>
            <a:r>
              <a:rPr lang="en-US"/>
              <a:t>(z) = 5, d</a:t>
            </a:r>
            <a:r>
              <a:rPr lang="en-US" baseline="-25000"/>
              <a:t>x</a:t>
            </a:r>
            <a:r>
              <a:rPr lang="en-US"/>
              <a:t>(z) = 3, d</a:t>
            </a:r>
            <a:r>
              <a:rPr lang="en-US" baseline="-25000"/>
              <a:t>w</a:t>
            </a:r>
            <a:r>
              <a:rPr lang="en-US"/>
              <a:t>(z) = 3</a:t>
            </a:r>
          </a:p>
        </p:txBody>
      </p:sp>
      <p:sp>
        <p:nvSpPr>
          <p:cNvPr id="133127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  <a:r>
              <a:rPr lang="en-US" baseline="-25000"/>
              <a:t>u</a:t>
            </a:r>
            <a:r>
              <a:rPr lang="en-US"/>
              <a:t>(z) = min { c(u,v) + d</a:t>
            </a:r>
            <a:r>
              <a:rPr lang="en-US" baseline="-25000"/>
              <a:t>v</a:t>
            </a:r>
            <a:r>
              <a:rPr lang="en-US"/>
              <a:t>(z),</a:t>
            </a:r>
          </a:p>
          <a:p>
            <a:r>
              <a:rPr lang="en-US"/>
              <a:t>                    c(u,x) + d</a:t>
            </a:r>
            <a:r>
              <a:rPr lang="en-US" baseline="-25000"/>
              <a:t>x</a:t>
            </a:r>
            <a:r>
              <a:rPr lang="en-US"/>
              <a:t>(z),</a:t>
            </a:r>
          </a:p>
          <a:p>
            <a:r>
              <a:rPr lang="en-US"/>
              <a:t>                    c(u,w) + d</a:t>
            </a:r>
            <a:r>
              <a:rPr lang="en-US" baseline="-25000"/>
              <a:t>w</a:t>
            </a:r>
            <a:r>
              <a:rPr lang="en-US"/>
              <a:t>(z) }</a:t>
            </a:r>
          </a:p>
          <a:p>
            <a:r>
              <a:rPr lang="en-US"/>
              <a:t>         = min {2 + 5,</a:t>
            </a:r>
          </a:p>
          <a:p>
            <a:r>
              <a:rPr lang="en-US"/>
              <a:t>                    1 + 3,</a:t>
            </a:r>
          </a:p>
          <a:p>
            <a:r>
              <a:rPr lang="en-US"/>
              <a:t>                    5 + 3}  = 4</a:t>
            </a:r>
          </a:p>
        </p:txBody>
      </p:sp>
      <p:sp>
        <p:nvSpPr>
          <p:cNvPr id="133128" name="Text Box 75"/>
          <p:cNvSpPr txBox="1">
            <a:spLocks noChangeArrowheads="1"/>
          </p:cNvSpPr>
          <p:nvPr/>
        </p:nvSpPr>
        <p:spPr bwMode="auto">
          <a:xfrm>
            <a:off x="596643" y="5061409"/>
            <a:ext cx="6765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800" dirty="0">
                <a:latin typeface="Gill Sans MT" charset="0"/>
              </a:rPr>
              <a:t>node achieving minimum is next</a:t>
            </a:r>
          </a:p>
          <a:p>
            <a:pPr>
              <a:lnSpc>
                <a:spcPct val="85000"/>
              </a:lnSpc>
            </a:pPr>
            <a:r>
              <a:rPr lang="en-US" sz="2800" dirty="0">
                <a:latin typeface="Gill Sans MT" charset="0"/>
              </a:rPr>
              <a:t>hop in shortest path, used in</a:t>
            </a:r>
            <a:r>
              <a:rPr lang="en-US" sz="2800" dirty="0">
                <a:latin typeface="Gill Sans MT" charset="0"/>
                <a:ea typeface="MS Mincho" charset="0"/>
                <a:cs typeface="MS Mincho" charset="0"/>
              </a:rPr>
              <a:t> </a:t>
            </a:r>
            <a:r>
              <a:rPr lang="en-US" sz="2800" dirty="0">
                <a:latin typeface="Gill Sans MT" charset="0"/>
              </a:rPr>
              <a:t>forwarding table</a:t>
            </a:r>
          </a:p>
        </p:txBody>
      </p:sp>
      <p:sp>
        <p:nvSpPr>
          <p:cNvPr id="133129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725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B-F equation says:</a:t>
            </a:r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8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2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7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(y)</a:t>
            </a:r>
            <a:r>
              <a:rPr lang="en-US">
                <a:latin typeface="Gill Sans MT" charset="0"/>
              </a:rPr>
              <a:t> = estimate of least cost from x to y</a:t>
            </a:r>
          </a:p>
          <a:p>
            <a:pPr lvl="1"/>
            <a:r>
              <a:rPr lang="en-US">
                <a:latin typeface="Gill Sans MT" charset="0"/>
              </a:rPr>
              <a:t>x maintains  distance vector </a:t>
            </a:r>
            <a:r>
              <a:rPr lang="en-US" b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 = [D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 N ]</a:t>
            </a:r>
          </a:p>
          <a:p>
            <a:r>
              <a:rPr lang="en-US">
                <a:latin typeface="Gill Sans MT" charset="0"/>
              </a:rPr>
              <a:t>node x:</a:t>
            </a:r>
          </a:p>
          <a:p>
            <a:pPr lvl="1"/>
            <a:r>
              <a:rPr lang="en-US" sz="2800">
                <a:latin typeface="Gill Sans MT" charset="0"/>
              </a:rPr>
              <a:t>knows cost to each neighbor v: </a:t>
            </a:r>
            <a:r>
              <a:rPr lang="en-US" sz="2800">
                <a:solidFill>
                  <a:srgbClr val="CC0000"/>
                </a:solidFill>
                <a:latin typeface="Gill Sans MT" charset="0"/>
              </a:rPr>
              <a:t>c(x,v)</a:t>
            </a:r>
          </a:p>
          <a:p>
            <a:pPr lvl="1"/>
            <a:r>
              <a:rPr lang="en-US" sz="2800">
                <a:latin typeface="Gill Sans MT" charset="0"/>
              </a:rPr>
              <a:t>maintains its neighbors</a:t>
            </a:r>
            <a:r>
              <a:rPr lang="ja-JP" altLang="en-US" sz="2800">
                <a:latin typeface="Gill Sans MT" charset="0"/>
              </a:rPr>
              <a:t>’</a:t>
            </a:r>
            <a:r>
              <a:rPr lang="en-US" altLang="ja-JP" sz="2800">
                <a:latin typeface="Gill Sans MT" charset="0"/>
              </a:rPr>
              <a:t> distance vectors. For each neighbor v, x maintains </a:t>
            </a:r>
            <a:br>
              <a:rPr lang="en-US" altLang="ja-JP" sz="2800">
                <a:latin typeface="Gill Sans MT" charset="0"/>
              </a:rPr>
            </a:br>
            <a:r>
              <a:rPr lang="en-US" altLang="ja-JP" sz="2800" b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altLang="ja-JP" sz="2800" baseline="-2500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 = [D</a:t>
            </a:r>
            <a:r>
              <a:rPr lang="en-US" altLang="ja-JP" sz="2800" baseline="-2500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 altLang="ja-JP" sz="2800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 N ]</a:t>
            </a:r>
          </a:p>
          <a:p>
            <a:pPr>
              <a:buFont typeface="Wingdings" charset="0"/>
              <a:buNone/>
            </a:pPr>
            <a:endParaRPr lang="en-US">
              <a:solidFill>
                <a:srgbClr val="CC0000"/>
              </a:solidFill>
              <a:latin typeface="Gill Sans MT" charset="0"/>
            </a:endParaRPr>
          </a:p>
          <a:p>
            <a:endParaRPr lang="en-US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8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>
                <a:solidFill>
                  <a:srgbClr val="CC0000"/>
                </a:solidFill>
                <a:cs typeface="+mn-cs"/>
              </a:rPr>
              <a:t>key idea:</a:t>
            </a:r>
            <a:r>
              <a:rPr lang="en-US" sz="3200">
                <a:solidFill>
                  <a:srgbClr val="CC0000"/>
                </a:solidFill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from time-to-time, each node sends its own distance vector estimate to neighbors</a:t>
            </a:r>
          </a:p>
          <a:p>
            <a:pPr>
              <a:defRPr/>
            </a:pPr>
            <a:r>
              <a:rPr lang="en-US">
                <a:cs typeface="+mn-cs"/>
              </a:rPr>
              <a:t>when x receives new DV estimate from neighbor, it updates its own DV using B-F equation: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003300" y="3821113"/>
            <a:ext cx="781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800" i="1">
                <a:solidFill>
                  <a:srgbClr val="CC0000"/>
                </a:solidFill>
                <a:cs typeface="Times New Roman" charset="0"/>
              </a:rPr>
              <a:t>D</a:t>
            </a:r>
            <a:r>
              <a:rPr lang="en-US" sz="2800" i="1" baseline="-30000">
                <a:solidFill>
                  <a:srgbClr val="CC0000"/>
                </a:solidFill>
                <a:cs typeface="Times New Roman" charset="0"/>
              </a:rPr>
              <a:t>x</a:t>
            </a:r>
            <a:r>
              <a:rPr lang="en-US" sz="2800" i="1">
                <a:solidFill>
                  <a:srgbClr val="CC0000"/>
                </a:solidFill>
                <a:cs typeface="Times New Roman" charset="0"/>
              </a:rPr>
              <a:t>(y) ← min</a:t>
            </a:r>
            <a:r>
              <a:rPr lang="en-US" sz="2800" i="1" baseline="-30000">
                <a:solidFill>
                  <a:srgbClr val="CC0000"/>
                </a:solidFill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cs typeface="Times New Roman" charset="0"/>
              </a:rPr>
              <a:t>{c(x,v) + D</a:t>
            </a:r>
            <a:r>
              <a:rPr lang="en-US" sz="2800" i="1" baseline="-30000">
                <a:solidFill>
                  <a:srgbClr val="CC0000"/>
                </a:solidFill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cs typeface="Times New Roman" charset="0"/>
              </a:rPr>
              <a:t>(y)}  for each node y </a:t>
            </a:r>
            <a:r>
              <a:rPr lang="en-US" sz="2800" i="1">
                <a:solidFill>
                  <a:srgbClr val="CC0000"/>
                </a:solidFill>
                <a:ea typeface="MS Mincho" charset="0"/>
                <a:cs typeface="MS Mincho" charset="0"/>
              </a:rPr>
              <a:t>∊</a:t>
            </a:r>
            <a:r>
              <a:rPr lang="en-US" sz="2800" i="1">
                <a:solidFill>
                  <a:srgbClr val="CC0000"/>
                </a:solidFill>
                <a:cs typeface="Times New Roman" charset="0"/>
              </a:rPr>
              <a:t> N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800">
                <a:latin typeface="Gill Sans MT" charset="0"/>
              </a:rPr>
              <a:t>under minor, natural conditions, the estimate </a:t>
            </a:r>
            <a:r>
              <a:rPr lang="en-US" sz="2800" i="1">
                <a:latin typeface="Gill Sans MT" charset="0"/>
                <a:cs typeface="Times New Roman" charset="0"/>
              </a:rPr>
              <a:t>D</a:t>
            </a:r>
            <a:r>
              <a:rPr lang="en-US" sz="2800" i="1" baseline="-30000">
                <a:latin typeface="Gill Sans MT" charset="0"/>
                <a:cs typeface="Times New Roman" charset="0"/>
              </a:rPr>
              <a:t>x</a:t>
            </a:r>
            <a:r>
              <a:rPr lang="en-US" sz="2800" i="1">
                <a:latin typeface="Gill Sans MT" charset="0"/>
                <a:cs typeface="Times New Roman" charset="0"/>
              </a:rPr>
              <a:t>(y) converge to the actual least cost </a:t>
            </a:r>
            <a:r>
              <a:rPr lang="en-US" sz="2800">
                <a:latin typeface="Gill Sans MT" charset="0"/>
              </a:rPr>
              <a:t>d</a:t>
            </a:r>
            <a:r>
              <a:rPr lang="en-US" sz="2800" baseline="-25000">
                <a:latin typeface="Gill Sans MT" charset="0"/>
              </a:rPr>
              <a:t>x</a:t>
            </a:r>
            <a:r>
              <a:rPr lang="en-US" sz="2800">
                <a:latin typeface="Gill Sans MT" charset="0"/>
              </a:rPr>
              <a:t>(y)</a:t>
            </a:r>
            <a:r>
              <a:rPr lang="en-US" sz="2400">
                <a:latin typeface="Gill Sans MT" charset="0"/>
              </a:rPr>
              <a:t> </a:t>
            </a:r>
          </a:p>
        </p:txBody>
      </p:sp>
      <p:pic>
        <p:nvPicPr>
          <p:cNvPr id="135174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417638"/>
            <a:ext cx="378142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iterative, asynchronous:</a:t>
            </a:r>
            <a:r>
              <a:rPr lang="en-US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each local iteration caused by: </a:t>
            </a:r>
          </a:p>
          <a:p>
            <a:r>
              <a:rPr lang="en-US" sz="2400">
                <a:latin typeface="Gill Sans MT" charset="0"/>
              </a:rPr>
              <a:t>local link cost change </a:t>
            </a:r>
          </a:p>
          <a:p>
            <a:r>
              <a:rPr lang="en-US" sz="2400">
                <a:latin typeface="Gill Sans MT" charset="0"/>
              </a:rPr>
              <a:t>DV update message from neighbor</a:t>
            </a:r>
          </a:p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distributed:</a:t>
            </a:r>
          </a:p>
          <a:p>
            <a:r>
              <a:rPr lang="en-US" sz="2400">
                <a:latin typeface="Gill Sans MT" charset="0"/>
              </a:rPr>
              <a:t>each node notifies neighbors </a:t>
            </a:r>
            <a:r>
              <a:rPr lang="en-US" sz="2400" i="1">
                <a:latin typeface="Gill Sans MT" charset="0"/>
              </a:rPr>
              <a:t>only</a:t>
            </a:r>
            <a:r>
              <a:rPr lang="en-US" sz="2400">
                <a:latin typeface="Gill Sans MT" charset="0"/>
              </a:rPr>
              <a:t> when its DV changes</a:t>
            </a:r>
          </a:p>
          <a:p>
            <a:pPr lvl="1"/>
            <a:r>
              <a:rPr lang="en-US" sz="2000">
                <a:latin typeface="Gill Sans MT" charset="0"/>
              </a:rPr>
              <a:t>neighbors then notify their neighbors if necessary</a:t>
            </a:r>
            <a:endParaRPr lang="en-US">
              <a:latin typeface="Gill Sans MT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wait</a:t>
            </a:r>
            <a:r>
              <a:rPr lang="en-US" sz="2000">
                <a:solidFill>
                  <a:srgbClr val="000099"/>
                </a:solidFill>
              </a:rPr>
              <a:t> </a:t>
            </a:r>
            <a:r>
              <a:rPr lang="en-US" sz="2000"/>
              <a:t>for (change in local link cost or msg from neighbor)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recompute</a:t>
            </a:r>
            <a:r>
              <a:rPr lang="en-US" sz="2000"/>
              <a:t> estimates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if DV to any dest has changed, </a:t>
            </a:r>
            <a:r>
              <a:rPr lang="en-US" i="1">
                <a:solidFill>
                  <a:srgbClr val="000099"/>
                </a:solidFill>
              </a:rPr>
              <a:t>notify</a:t>
            </a:r>
            <a:r>
              <a:rPr lang="en-US" sz="2000"/>
              <a:t> neighbors </a:t>
            </a:r>
            <a:endParaRPr lang="en-US"/>
          </a:p>
          <a:p>
            <a:pPr algn="ctr">
              <a:spcBef>
                <a:spcPct val="5000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2147483647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8"/>
              <a:gd name="T19" fmla="*/ 0 h 2256"/>
              <a:gd name="T20" fmla="*/ 978 w 978"/>
              <a:gd name="T21" fmla="*/ 2256 h 2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each node:</a:t>
            </a:r>
          </a:p>
        </p:txBody>
      </p:sp>
      <p:pic>
        <p:nvPicPr>
          <p:cNvPr id="13620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397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2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0  2   7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from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</a:t>
            </a:r>
          </a:p>
        </p:txBody>
      </p:sp>
      <p:sp>
        <p:nvSpPr>
          <p:cNvPr id="137243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44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45" name="Text Box 31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7246" name="Text Box 32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7247" name="Text Box 33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7248" name="Text Box 34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7249" name="Text Box 35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50" name="Text Box 36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51" name="Text Box 37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52" name="Text Box 38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53" name="Text Box 39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54" name="Text Box 40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7255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56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57" name="Text Box 43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7258" name="Text Box 44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7259" name="Text Box 45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7260" name="Text Box 46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7261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62" name="Text Box 48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63" name="Text Box 49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7264" name="Text Box 50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</a:t>
            </a:r>
          </a:p>
        </p:txBody>
      </p:sp>
      <p:sp>
        <p:nvSpPr>
          <p:cNvPr id="137265" name="Text Box 51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1</a:t>
            </a:r>
          </a:p>
        </p:txBody>
      </p:sp>
      <p:sp>
        <p:nvSpPr>
          <p:cNvPr id="137266" name="Text Box 52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</a:t>
            </a:r>
          </a:p>
        </p:txBody>
      </p:sp>
      <p:sp>
        <p:nvSpPr>
          <p:cNvPr id="137267" name="Text Box 53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7268" name="Text Box 54"/>
          <p:cNvSpPr txBox="1">
            <a:spLocks noChangeArrowheads="1"/>
          </p:cNvSpPr>
          <p:nvPr/>
        </p:nvSpPr>
        <p:spPr bwMode="auto">
          <a:xfrm>
            <a:off x="1219200" y="3500438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  <a:p>
            <a:r>
              <a:rPr lang="en-US" sz="1800"/>
              <a:t>2   0   1</a:t>
            </a:r>
          </a:p>
        </p:txBody>
      </p:sp>
      <p:sp>
        <p:nvSpPr>
          <p:cNvPr id="137269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 ∞  ∞</a:t>
            </a:r>
          </a:p>
        </p:txBody>
      </p:sp>
      <p:sp>
        <p:nvSpPr>
          <p:cNvPr id="137270" name="Text Box 56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2   0   1</a:t>
            </a:r>
          </a:p>
        </p:txBody>
      </p:sp>
      <p:sp>
        <p:nvSpPr>
          <p:cNvPr id="137271" name="Text Box 57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7   1   0</a:t>
            </a:r>
          </a:p>
        </p:txBody>
      </p:sp>
      <p:sp>
        <p:nvSpPr>
          <p:cNvPr id="137272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3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4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5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6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7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8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279" name="Text Box 65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time</a:t>
            </a:r>
          </a:p>
        </p:txBody>
      </p:sp>
      <p:grpSp>
        <p:nvGrpSpPr>
          <p:cNvPr id="137280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37296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97" name="Group 68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37298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99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0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1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2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7303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4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5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306" name="Group 77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3732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2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x</a:t>
                  </a:r>
                  <a:endParaRPr lang="en-US"/>
                </a:p>
              </p:txBody>
            </p:sp>
          </p:grpSp>
          <p:grpSp>
            <p:nvGrpSpPr>
              <p:cNvPr id="137307" name="Group 80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37320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21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22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23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7324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7325" name="Group 86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37326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7327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/>
                      <a:t>z</a:t>
                    </a:r>
                  </a:p>
                </p:txBody>
              </p:sp>
            </p:grpSp>
          </p:grpSp>
          <p:sp>
            <p:nvSpPr>
              <p:cNvPr id="137308" name="Text Box 89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1</a:t>
                </a:r>
                <a:endParaRPr lang="en-US"/>
              </a:p>
            </p:txBody>
          </p:sp>
          <p:sp>
            <p:nvSpPr>
              <p:cNvPr id="137309" name="Text Box 90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2</a:t>
                </a:r>
                <a:endParaRPr lang="en-US"/>
              </a:p>
            </p:txBody>
          </p:sp>
          <p:sp>
            <p:nvSpPr>
              <p:cNvPr id="137310" name="Text Box 91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7</a:t>
                </a:r>
                <a:endParaRPr lang="en-US"/>
              </a:p>
            </p:txBody>
          </p:sp>
          <p:grpSp>
            <p:nvGrpSpPr>
              <p:cNvPr id="137311" name="Group 92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37312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13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14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315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7316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7317" name="Group 98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37318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7319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000"/>
                      <a:t>y</a:t>
                    </a:r>
                    <a:endParaRPr lang="en-US"/>
                  </a:p>
                </p:txBody>
              </p:sp>
            </p:grpSp>
          </p:grpSp>
        </p:grpSp>
      </p:grpSp>
      <p:sp>
        <p:nvSpPr>
          <p:cNvPr id="137281" name="Text Box 101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x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82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83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84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85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cs typeface="Times New Roman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>
              <a:lnSpc>
                <a:spcPct val="120000"/>
              </a:lnSpc>
            </a:pPr>
            <a:r>
              <a:rPr lang="fr-FR"/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</a:t>
            </a:r>
          </a:p>
        </p:txBody>
      </p:sp>
      <p:sp>
        <p:nvSpPr>
          <p:cNvPr id="137292" name="Text Box 114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y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93" name="Text Box 115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z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94" name="Text Box 117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7295" name="Text Box 118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1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7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3" grpId="0" animBg="1"/>
      <p:bldP spid="728174" grpId="0"/>
      <p:bldP spid="728175" grpId="0" animBg="1"/>
      <p:bldP spid="728176" grpId="0"/>
      <p:bldP spid="728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44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45" name="Text Box 22"/>
          <p:cNvSpPr txBox="1">
            <a:spLocks noChangeArrowheads="1"/>
          </p:cNvSpPr>
          <p:nvPr/>
        </p:nvSpPr>
        <p:spPr bwMode="auto">
          <a:xfrm>
            <a:off x="5486400" y="1366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246" name="Text Box 23"/>
          <p:cNvSpPr txBox="1">
            <a:spLocks noChangeArrowheads="1"/>
          </p:cNvSpPr>
          <p:nvPr/>
        </p:nvSpPr>
        <p:spPr bwMode="auto">
          <a:xfrm>
            <a:off x="5181600" y="174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247" name="Text Box 24"/>
          <p:cNvSpPr txBox="1">
            <a:spLocks noChangeArrowheads="1"/>
          </p:cNvSpPr>
          <p:nvPr/>
        </p:nvSpPr>
        <p:spPr bwMode="auto">
          <a:xfrm>
            <a:off x="5181600" y="205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248" name="Text Box 25"/>
          <p:cNvSpPr txBox="1">
            <a:spLocks noChangeArrowheads="1"/>
          </p:cNvSpPr>
          <p:nvPr/>
        </p:nvSpPr>
        <p:spPr bwMode="auto">
          <a:xfrm>
            <a:off x="5181600" y="2357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249" name="Text Box 26"/>
          <p:cNvSpPr txBox="1">
            <a:spLocks noChangeArrowheads="1"/>
          </p:cNvSpPr>
          <p:nvPr/>
        </p:nvSpPr>
        <p:spPr bwMode="auto">
          <a:xfrm>
            <a:off x="5486400" y="1747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0  2   3</a:t>
            </a:r>
          </a:p>
        </p:txBody>
      </p:sp>
      <p:sp>
        <p:nvSpPr>
          <p:cNvPr id="138250" name="Text Box 27"/>
          <p:cNvSpPr txBox="1">
            <a:spLocks noChangeArrowheads="1"/>
          </p:cNvSpPr>
          <p:nvPr/>
        </p:nvSpPr>
        <p:spPr bwMode="auto">
          <a:xfrm rot="-5400000">
            <a:off x="4820443" y="2167732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251" name="Text Box 28"/>
          <p:cNvSpPr txBox="1">
            <a:spLocks noChangeArrowheads="1"/>
          </p:cNvSpPr>
          <p:nvPr/>
        </p:nvSpPr>
        <p:spPr bwMode="auto">
          <a:xfrm>
            <a:off x="5608638" y="1223963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252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53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54" name="Text Box 52"/>
          <p:cNvSpPr txBox="1">
            <a:spLocks noChangeArrowheads="1"/>
          </p:cNvSpPr>
          <p:nvPr/>
        </p:nvSpPr>
        <p:spPr bwMode="auto">
          <a:xfrm>
            <a:off x="32766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255" name="Text Box 53"/>
          <p:cNvSpPr txBox="1">
            <a:spLocks noChangeArrowheads="1"/>
          </p:cNvSpPr>
          <p:nvPr/>
        </p:nvSpPr>
        <p:spPr bwMode="auto">
          <a:xfrm>
            <a:off x="29718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256" name="Text Box 54"/>
          <p:cNvSpPr txBox="1">
            <a:spLocks noChangeArrowheads="1"/>
          </p:cNvSpPr>
          <p:nvPr/>
        </p:nvSpPr>
        <p:spPr bwMode="auto">
          <a:xfrm>
            <a:off x="29718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257" name="Text Box 55"/>
          <p:cNvSpPr txBox="1">
            <a:spLocks noChangeArrowheads="1"/>
          </p:cNvSpPr>
          <p:nvPr/>
        </p:nvSpPr>
        <p:spPr bwMode="auto">
          <a:xfrm>
            <a:off x="29718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258" name="Text Box 56"/>
          <p:cNvSpPr txBox="1">
            <a:spLocks noChangeArrowheads="1"/>
          </p:cNvSpPr>
          <p:nvPr/>
        </p:nvSpPr>
        <p:spPr bwMode="auto">
          <a:xfrm>
            <a:off x="3276600" y="34242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0  2   7</a:t>
            </a:r>
          </a:p>
        </p:txBody>
      </p:sp>
      <p:sp>
        <p:nvSpPr>
          <p:cNvPr id="138259" name="Text Box 57"/>
          <p:cNvSpPr txBox="1">
            <a:spLocks noChangeArrowheads="1"/>
          </p:cNvSpPr>
          <p:nvPr/>
        </p:nvSpPr>
        <p:spPr bwMode="auto">
          <a:xfrm rot="-5400000">
            <a:off x="2643981" y="382190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260" name="Text Box 58"/>
          <p:cNvSpPr txBox="1">
            <a:spLocks noChangeArrowheads="1"/>
          </p:cNvSpPr>
          <p:nvPr/>
        </p:nvSpPr>
        <p:spPr bwMode="auto">
          <a:xfrm>
            <a:off x="3421063" y="2900363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261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62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63" name="Text Box 61"/>
          <p:cNvSpPr txBox="1">
            <a:spLocks noChangeArrowheads="1"/>
          </p:cNvSpPr>
          <p:nvPr/>
        </p:nvSpPr>
        <p:spPr bwMode="auto">
          <a:xfrm>
            <a:off x="5486400" y="31194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264" name="Text Box 62"/>
          <p:cNvSpPr txBox="1">
            <a:spLocks noChangeArrowheads="1"/>
          </p:cNvSpPr>
          <p:nvPr/>
        </p:nvSpPr>
        <p:spPr bwMode="auto">
          <a:xfrm>
            <a:off x="5181600" y="3500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265" name="Text Box 63"/>
          <p:cNvSpPr txBox="1">
            <a:spLocks noChangeArrowheads="1"/>
          </p:cNvSpPr>
          <p:nvPr/>
        </p:nvSpPr>
        <p:spPr bwMode="auto">
          <a:xfrm>
            <a:off x="5181600" y="3805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266" name="Text Box 64"/>
          <p:cNvSpPr txBox="1">
            <a:spLocks noChangeArrowheads="1"/>
          </p:cNvSpPr>
          <p:nvPr/>
        </p:nvSpPr>
        <p:spPr bwMode="auto">
          <a:xfrm>
            <a:off x="5181600" y="4110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267" name="Text Box 65"/>
          <p:cNvSpPr txBox="1">
            <a:spLocks noChangeArrowheads="1"/>
          </p:cNvSpPr>
          <p:nvPr/>
        </p:nvSpPr>
        <p:spPr bwMode="auto">
          <a:xfrm>
            <a:off x="5486400" y="35004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0  2   3</a:t>
            </a:r>
          </a:p>
        </p:txBody>
      </p:sp>
      <p:sp>
        <p:nvSpPr>
          <p:cNvPr id="138268" name="Text Box 66"/>
          <p:cNvSpPr txBox="1">
            <a:spLocks noChangeArrowheads="1"/>
          </p:cNvSpPr>
          <p:nvPr/>
        </p:nvSpPr>
        <p:spPr bwMode="auto">
          <a:xfrm rot="-5400000">
            <a:off x="4820443" y="389810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269" name="Text Box 67"/>
          <p:cNvSpPr txBox="1">
            <a:spLocks noChangeArrowheads="1"/>
          </p:cNvSpPr>
          <p:nvPr/>
        </p:nvSpPr>
        <p:spPr bwMode="auto">
          <a:xfrm>
            <a:off x="5597525" y="296545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270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71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72" name="Text Box 70"/>
          <p:cNvSpPr txBox="1">
            <a:spLocks noChangeArrowheads="1"/>
          </p:cNvSpPr>
          <p:nvPr/>
        </p:nvSpPr>
        <p:spPr bwMode="auto">
          <a:xfrm>
            <a:off x="5410200" y="4795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273" name="Text Box 71"/>
          <p:cNvSpPr txBox="1">
            <a:spLocks noChangeArrowheads="1"/>
          </p:cNvSpPr>
          <p:nvPr/>
        </p:nvSpPr>
        <p:spPr bwMode="auto">
          <a:xfrm>
            <a:off x="5105400" y="5176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274" name="Text Box 72"/>
          <p:cNvSpPr txBox="1">
            <a:spLocks noChangeArrowheads="1"/>
          </p:cNvSpPr>
          <p:nvPr/>
        </p:nvSpPr>
        <p:spPr bwMode="auto">
          <a:xfrm>
            <a:off x="5105400" y="548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275" name="Text Box 73"/>
          <p:cNvSpPr txBox="1">
            <a:spLocks noChangeArrowheads="1"/>
          </p:cNvSpPr>
          <p:nvPr/>
        </p:nvSpPr>
        <p:spPr bwMode="auto">
          <a:xfrm>
            <a:off x="5105400" y="578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276" name="Text Box 74"/>
          <p:cNvSpPr txBox="1">
            <a:spLocks noChangeArrowheads="1"/>
          </p:cNvSpPr>
          <p:nvPr/>
        </p:nvSpPr>
        <p:spPr bwMode="auto">
          <a:xfrm>
            <a:off x="5410200" y="5176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0  2   3</a:t>
            </a:r>
          </a:p>
        </p:txBody>
      </p:sp>
      <p:sp>
        <p:nvSpPr>
          <p:cNvPr id="138277" name="Text Box 75"/>
          <p:cNvSpPr txBox="1">
            <a:spLocks noChangeArrowheads="1"/>
          </p:cNvSpPr>
          <p:nvPr/>
        </p:nvSpPr>
        <p:spPr bwMode="auto">
          <a:xfrm rot="-5400000">
            <a:off x="4755357" y="55633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278" name="Text Box 76"/>
          <p:cNvSpPr txBox="1">
            <a:spLocks noChangeArrowheads="1"/>
          </p:cNvSpPr>
          <p:nvPr/>
        </p:nvSpPr>
        <p:spPr bwMode="auto">
          <a:xfrm>
            <a:off x="5521325" y="46640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279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80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81" name="Text Box 79"/>
          <p:cNvSpPr txBox="1">
            <a:spLocks noChangeArrowheads="1"/>
          </p:cNvSpPr>
          <p:nvPr/>
        </p:nvSpPr>
        <p:spPr bwMode="auto">
          <a:xfrm>
            <a:off x="3276600" y="4795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282" name="Text Box 80"/>
          <p:cNvSpPr txBox="1">
            <a:spLocks noChangeArrowheads="1"/>
          </p:cNvSpPr>
          <p:nvPr/>
        </p:nvSpPr>
        <p:spPr bwMode="auto">
          <a:xfrm>
            <a:off x="2971800" y="5176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283" name="Text Box 81"/>
          <p:cNvSpPr txBox="1">
            <a:spLocks noChangeArrowheads="1"/>
          </p:cNvSpPr>
          <p:nvPr/>
        </p:nvSpPr>
        <p:spPr bwMode="auto">
          <a:xfrm>
            <a:off x="2971800" y="548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284" name="Text Box 82"/>
          <p:cNvSpPr txBox="1">
            <a:spLocks noChangeArrowheads="1"/>
          </p:cNvSpPr>
          <p:nvPr/>
        </p:nvSpPr>
        <p:spPr bwMode="auto">
          <a:xfrm>
            <a:off x="2971800" y="578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285" name="Text Box 83"/>
          <p:cNvSpPr txBox="1">
            <a:spLocks noChangeArrowheads="1"/>
          </p:cNvSpPr>
          <p:nvPr/>
        </p:nvSpPr>
        <p:spPr bwMode="auto">
          <a:xfrm>
            <a:off x="3276600" y="5176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0  2   7</a:t>
            </a:r>
          </a:p>
        </p:txBody>
      </p:sp>
      <p:sp>
        <p:nvSpPr>
          <p:cNvPr id="138286" name="Text Box 84"/>
          <p:cNvSpPr txBox="1">
            <a:spLocks noChangeArrowheads="1"/>
          </p:cNvSpPr>
          <p:nvPr/>
        </p:nvSpPr>
        <p:spPr bwMode="auto">
          <a:xfrm rot="-5400000">
            <a:off x="2643982" y="55316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287" name="Text Box 85"/>
          <p:cNvSpPr txBox="1">
            <a:spLocks noChangeArrowheads="1"/>
          </p:cNvSpPr>
          <p:nvPr/>
        </p:nvSpPr>
        <p:spPr bwMode="auto">
          <a:xfrm>
            <a:off x="3409950" y="46640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288" name="Text Box 103"/>
          <p:cNvSpPr txBox="1">
            <a:spLocks noChangeArrowheads="1"/>
          </p:cNvSpPr>
          <p:nvPr/>
        </p:nvSpPr>
        <p:spPr bwMode="auto">
          <a:xfrm>
            <a:off x="3276600" y="377190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2  0   1</a:t>
            </a:r>
          </a:p>
        </p:txBody>
      </p:sp>
      <p:sp>
        <p:nvSpPr>
          <p:cNvPr id="138289" name="Text Box 104"/>
          <p:cNvSpPr txBox="1">
            <a:spLocks noChangeArrowheads="1"/>
          </p:cNvSpPr>
          <p:nvPr/>
        </p:nvSpPr>
        <p:spPr bwMode="auto">
          <a:xfrm>
            <a:off x="3276600" y="411003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7   1   0</a:t>
            </a:r>
          </a:p>
        </p:txBody>
      </p:sp>
      <p:sp>
        <p:nvSpPr>
          <p:cNvPr id="138290" name="Text Box 105"/>
          <p:cNvSpPr txBox="1">
            <a:spLocks noChangeArrowheads="1"/>
          </p:cNvSpPr>
          <p:nvPr/>
        </p:nvSpPr>
        <p:spPr bwMode="auto">
          <a:xfrm>
            <a:off x="3276600" y="5557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2  0   1</a:t>
            </a:r>
          </a:p>
        </p:txBody>
      </p:sp>
      <p:sp>
        <p:nvSpPr>
          <p:cNvPr id="138291" name="Text Box 106"/>
          <p:cNvSpPr txBox="1">
            <a:spLocks noChangeArrowheads="1"/>
          </p:cNvSpPr>
          <p:nvPr/>
        </p:nvSpPr>
        <p:spPr bwMode="auto">
          <a:xfrm>
            <a:off x="3276600" y="5862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3  1   0</a:t>
            </a:r>
          </a:p>
        </p:txBody>
      </p:sp>
      <p:sp>
        <p:nvSpPr>
          <p:cNvPr id="138292" name="Text Box 107"/>
          <p:cNvSpPr txBox="1">
            <a:spLocks noChangeArrowheads="1"/>
          </p:cNvSpPr>
          <p:nvPr/>
        </p:nvSpPr>
        <p:spPr bwMode="auto">
          <a:xfrm>
            <a:off x="5486400" y="20955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2   0   1</a:t>
            </a:r>
          </a:p>
        </p:txBody>
      </p:sp>
      <p:sp>
        <p:nvSpPr>
          <p:cNvPr id="138293" name="Text Box 108"/>
          <p:cNvSpPr txBox="1">
            <a:spLocks noChangeArrowheads="1"/>
          </p:cNvSpPr>
          <p:nvPr/>
        </p:nvSpPr>
        <p:spPr bwMode="auto">
          <a:xfrm>
            <a:off x="5486400" y="2433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3  1   0</a:t>
            </a:r>
          </a:p>
        </p:txBody>
      </p:sp>
      <p:sp>
        <p:nvSpPr>
          <p:cNvPr id="138294" name="Text Box 109"/>
          <p:cNvSpPr txBox="1">
            <a:spLocks noChangeArrowheads="1"/>
          </p:cNvSpPr>
          <p:nvPr/>
        </p:nvSpPr>
        <p:spPr bwMode="auto">
          <a:xfrm>
            <a:off x="5486400" y="3825875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2  0   1</a:t>
            </a:r>
          </a:p>
        </p:txBody>
      </p:sp>
      <p:sp>
        <p:nvSpPr>
          <p:cNvPr id="138295" name="Text Box 110"/>
          <p:cNvSpPr txBox="1">
            <a:spLocks noChangeArrowheads="1"/>
          </p:cNvSpPr>
          <p:nvPr/>
        </p:nvSpPr>
        <p:spPr bwMode="auto">
          <a:xfrm>
            <a:off x="5410200" y="5862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3  1   0</a:t>
            </a:r>
          </a:p>
        </p:txBody>
      </p:sp>
      <p:sp>
        <p:nvSpPr>
          <p:cNvPr id="138296" name="Text Box 111"/>
          <p:cNvSpPr txBox="1">
            <a:spLocks noChangeArrowheads="1"/>
          </p:cNvSpPr>
          <p:nvPr/>
        </p:nvSpPr>
        <p:spPr bwMode="auto">
          <a:xfrm>
            <a:off x="5410200" y="548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2  0   1</a:t>
            </a:r>
          </a:p>
        </p:txBody>
      </p:sp>
      <p:sp>
        <p:nvSpPr>
          <p:cNvPr id="138297" name="Text Box 112"/>
          <p:cNvSpPr txBox="1">
            <a:spLocks noChangeArrowheads="1"/>
          </p:cNvSpPr>
          <p:nvPr/>
        </p:nvSpPr>
        <p:spPr bwMode="auto">
          <a:xfrm>
            <a:off x="5486400" y="41100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3  1   0</a:t>
            </a:r>
          </a:p>
        </p:txBody>
      </p:sp>
      <p:sp>
        <p:nvSpPr>
          <p:cNvPr id="138298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99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1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2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3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4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5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6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07" name="Text Box 12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time</a:t>
            </a:r>
          </a:p>
        </p:txBody>
      </p:sp>
      <p:sp>
        <p:nvSpPr>
          <p:cNvPr id="138308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09" name="Line 174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10" name="Line 175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11" name="Text Box 176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312" name="Text Box 177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313" name="Text Box 178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314" name="Text Box 179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315" name="Text Box 180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0  2   7</a:t>
            </a:r>
          </a:p>
        </p:txBody>
      </p:sp>
      <p:sp>
        <p:nvSpPr>
          <p:cNvPr id="138316" name="Text Box 181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17" name="Text Box 182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18" name="Text Box 183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19" name="Text Box 184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20" name="Text Box 185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21" name="Text Box 186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22" name="Text Box 187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323" name="Text Box 188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324" name="Text Box 189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from</a:t>
            </a:r>
          </a:p>
        </p:txBody>
      </p:sp>
      <p:sp>
        <p:nvSpPr>
          <p:cNvPr id="138325" name="Text Box 190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38326" name="Line 191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27" name="Line 192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28" name="Text Box 193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329" name="Text Box 194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330" name="Text Box 195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331" name="Text Box 196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332" name="Text Box 197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</a:t>
            </a:r>
          </a:p>
        </p:txBody>
      </p:sp>
      <p:sp>
        <p:nvSpPr>
          <p:cNvPr id="138333" name="Line 19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34" name="Line 19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35" name="Text Box 200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336" name="Text Box 201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337" name="Text Box 202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338" name="Text Box 203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339" name="Text Box 204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40" name="Text Box 205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41" name="Text Box 206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42" name="Text Box 207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43" name="Text Box 208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44" name="Text Box 209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345" name="Line 210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46" name="Line 211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47" name="Text Box 212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   y   z</a:t>
            </a:r>
          </a:p>
        </p:txBody>
      </p:sp>
      <p:sp>
        <p:nvSpPr>
          <p:cNvPr id="138348" name="Text Box 213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38349" name="Text Box 214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y</a:t>
            </a:r>
          </a:p>
        </p:txBody>
      </p:sp>
      <p:sp>
        <p:nvSpPr>
          <p:cNvPr id="138350" name="Text Box 215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z</a:t>
            </a:r>
          </a:p>
        </p:txBody>
      </p:sp>
      <p:sp>
        <p:nvSpPr>
          <p:cNvPr id="138351" name="Text Box 216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52" name="Text Box 217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53" name="Text Box 218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</p:txBody>
      </p:sp>
      <p:sp>
        <p:nvSpPr>
          <p:cNvPr id="138354" name="Text Box 219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</a:t>
            </a:r>
          </a:p>
        </p:txBody>
      </p:sp>
      <p:sp>
        <p:nvSpPr>
          <p:cNvPr id="138355" name="Text Box 220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1</a:t>
            </a:r>
          </a:p>
        </p:txBody>
      </p:sp>
      <p:sp>
        <p:nvSpPr>
          <p:cNvPr id="138356" name="Text Box 221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0</a:t>
            </a:r>
          </a:p>
        </p:txBody>
      </p:sp>
      <p:sp>
        <p:nvSpPr>
          <p:cNvPr id="138357" name="Text Box 222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358" name="Text Box 223"/>
          <p:cNvSpPr txBox="1">
            <a:spLocks noChangeArrowheads="1"/>
          </p:cNvSpPr>
          <p:nvPr/>
        </p:nvSpPr>
        <p:spPr bwMode="auto">
          <a:xfrm>
            <a:off x="1219200" y="34671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</a:t>
            </a:r>
          </a:p>
          <a:p>
            <a:r>
              <a:rPr lang="en-US" sz="1800"/>
              <a:t>2   0   1</a:t>
            </a:r>
          </a:p>
        </p:txBody>
      </p:sp>
      <p:sp>
        <p:nvSpPr>
          <p:cNvPr id="138359" name="Text Box 224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∞ ∞  ∞</a:t>
            </a:r>
          </a:p>
        </p:txBody>
      </p:sp>
      <p:sp>
        <p:nvSpPr>
          <p:cNvPr id="138360" name="Text Box 225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2   0   1</a:t>
            </a:r>
          </a:p>
        </p:txBody>
      </p:sp>
      <p:sp>
        <p:nvSpPr>
          <p:cNvPr id="138361" name="Text Box 226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7   1   0</a:t>
            </a:r>
          </a:p>
        </p:txBody>
      </p:sp>
      <p:sp>
        <p:nvSpPr>
          <p:cNvPr id="138362" name="Line 227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3" name="Line 228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4" name="Line 229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5" name="Line 230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6" name="Line 231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7" name="Line 232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8" name="Line 23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69" name="Text Box 23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time</a:t>
            </a:r>
          </a:p>
        </p:txBody>
      </p:sp>
      <p:grpSp>
        <p:nvGrpSpPr>
          <p:cNvPr id="138370" name="Group 23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38386" name="Freeform 23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87" name="Group 237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38388" name="Freeform 23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89" name="Oval 23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0" name="Line 24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1" name="Line 24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2" name="Rectangle 24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8393" name="Oval 24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4" name="Freeform 24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5" name="Freeform 24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396" name="Group 246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38418" name="Rectangle 24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19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/>
                    <a:t>x</a:t>
                  </a:r>
                  <a:endParaRPr lang="en-US"/>
                </a:p>
              </p:txBody>
            </p:sp>
          </p:grpSp>
          <p:grpSp>
            <p:nvGrpSpPr>
              <p:cNvPr id="138397" name="Group 249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38410" name="Oval 25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11" name="Line 25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12" name="Line 25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1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8414" name="Oval 25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8415" name="Group 255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3841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417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/>
                      <a:t>z</a:t>
                    </a:r>
                  </a:p>
                </p:txBody>
              </p:sp>
            </p:grpSp>
          </p:grpSp>
          <p:sp>
            <p:nvSpPr>
              <p:cNvPr id="138398" name="Text Box 258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1</a:t>
                </a:r>
                <a:endParaRPr lang="en-US"/>
              </a:p>
            </p:txBody>
          </p:sp>
          <p:sp>
            <p:nvSpPr>
              <p:cNvPr id="138399" name="Text Box 259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2</a:t>
                </a:r>
                <a:endParaRPr lang="en-US"/>
              </a:p>
            </p:txBody>
          </p:sp>
          <p:sp>
            <p:nvSpPr>
              <p:cNvPr id="138400" name="Text Box 260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/>
                  <a:t>7</a:t>
                </a:r>
                <a:endParaRPr lang="en-US"/>
              </a:p>
            </p:txBody>
          </p:sp>
          <p:grpSp>
            <p:nvGrpSpPr>
              <p:cNvPr id="138401" name="Group 261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38402" name="Oval 26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03" name="Line 26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04" name="Line 26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405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8406" name="Oval 26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8407" name="Group 267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38408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409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000"/>
                      <a:t>y</a:t>
                    </a:r>
                    <a:endParaRPr lang="en-US"/>
                  </a:p>
                </p:txBody>
              </p:sp>
            </p:grpSp>
          </p:grpSp>
        </p:grpSp>
      </p:grpSp>
      <p:sp>
        <p:nvSpPr>
          <p:cNvPr id="138371" name="Text Box 270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x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72" name="Oval 271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73" name="Oval 272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74" name="Oval 273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75" name="Oval 274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76" name="Rectangle 275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cs typeface="Times New Roman" charset="0"/>
              </a:rPr>
              <a:t>             = min{2+0 , 7+1} = 2</a:t>
            </a:r>
          </a:p>
        </p:txBody>
      </p:sp>
      <p:sp>
        <p:nvSpPr>
          <p:cNvPr id="138377" name="Line 276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78" name="Rectangle 277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>
              <a:lnSpc>
                <a:spcPct val="120000"/>
              </a:lnSpc>
            </a:pPr>
            <a:r>
              <a:rPr lang="fr-FR"/>
              <a:t>= min{2+1 , 7+0} = 3</a:t>
            </a:r>
          </a:p>
        </p:txBody>
      </p:sp>
      <p:sp>
        <p:nvSpPr>
          <p:cNvPr id="138379" name="Line 278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380" name="Text Box 279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3</a:t>
            </a:r>
          </a:p>
        </p:txBody>
      </p:sp>
      <p:sp>
        <p:nvSpPr>
          <p:cNvPr id="138381" name="Text Box 280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2 </a:t>
            </a:r>
          </a:p>
        </p:txBody>
      </p:sp>
      <p:sp>
        <p:nvSpPr>
          <p:cNvPr id="138382" name="Text Box 281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y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83" name="Text Box 282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z</a:t>
            </a:r>
          </a:p>
          <a:p>
            <a:pPr algn="r" eaLnBrk="1" hangingPunct="1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84" name="Text Box 283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cost to</a:t>
            </a:r>
          </a:p>
        </p:txBody>
      </p:sp>
      <p:sp>
        <p:nvSpPr>
          <p:cNvPr id="138385" name="Text Box 284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/>
              <a:t>from</a:t>
            </a:r>
          </a:p>
        </p:txBody>
      </p:sp>
      <p:sp>
        <p:nvSpPr>
          <p:cNvPr id="1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18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7" name="Picture 15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Distance vector: link cost changes</a:t>
            </a:r>
            <a:endParaRPr lang="en-US">
              <a:latin typeface="Gill Sans MT" charset="0"/>
            </a:endParaRPr>
          </a:p>
        </p:txBody>
      </p:sp>
      <p:sp>
        <p:nvSpPr>
          <p:cNvPr id="139269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link cost changes: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node detects local link cost change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updates routing info, recalculates </a:t>
            </a:r>
            <a:br>
              <a:rPr lang="en-US" sz="2400">
                <a:latin typeface="Gill Sans MT" charset="0"/>
              </a:rPr>
            </a:br>
            <a:r>
              <a:rPr lang="en-US" sz="2400">
                <a:latin typeface="Gill Sans MT" charset="0"/>
              </a:rPr>
              <a:t>distance vector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if DV changes, notify neighbors</a:t>
            </a:r>
            <a:r>
              <a:rPr lang="en-US" sz="2200">
                <a:latin typeface="Gill Sans MT" charset="0"/>
              </a:rPr>
              <a:t> </a:t>
            </a:r>
          </a:p>
        </p:txBody>
      </p:sp>
      <p:sp>
        <p:nvSpPr>
          <p:cNvPr id="139270" name="Text Box 4"/>
          <p:cNvSpPr txBox="1">
            <a:spLocks noChangeArrowheads="1"/>
          </p:cNvSpPr>
          <p:nvPr/>
        </p:nvSpPr>
        <p:spPr bwMode="auto">
          <a:xfrm>
            <a:off x="314325" y="3694113"/>
            <a:ext cx="10001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>
                <a:solidFill>
                  <a:srgbClr val="CC0000"/>
                </a:solidFill>
                <a:latin typeface="Gill Sans MT" charset="0"/>
              </a:rPr>
              <a:t>“</a:t>
            </a:r>
            <a:r>
              <a:rPr lang="en-US" altLang="ja-JP">
                <a:solidFill>
                  <a:srgbClr val="CC0000"/>
                </a:solidFill>
                <a:latin typeface="Gill Sans MT" charset="0"/>
              </a:rPr>
              <a:t>good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news 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travels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fast</a:t>
            </a:r>
            <a:r>
              <a:rPr lang="ja-JP" altLang="en-US">
                <a:solidFill>
                  <a:srgbClr val="CC0000"/>
                </a:solidFill>
                <a:latin typeface="Gill Sans MT" charset="0"/>
              </a:rPr>
              <a:t>”</a:t>
            </a:r>
            <a:endParaRPr lang="en-US" sz="1600">
              <a:solidFill>
                <a:srgbClr val="CC0000"/>
              </a:solidFill>
              <a:latin typeface="Gill Sans MT" charset="0"/>
            </a:endParaRPr>
          </a:p>
        </p:txBody>
      </p:sp>
      <p:grpSp>
        <p:nvGrpSpPr>
          <p:cNvPr id="13927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39275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6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7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8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9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0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39281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2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3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284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39308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9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</a:rPr>
                  <a:t>x</a:t>
                </a:r>
                <a:endParaRPr lang="en-US">
                  <a:latin typeface="Times New Roman" charset="0"/>
                </a:endParaRPr>
              </a:p>
            </p:txBody>
          </p:sp>
        </p:grpSp>
        <p:grpSp>
          <p:nvGrpSpPr>
            <p:cNvPr id="139285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39300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1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2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3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9304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930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39306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0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>
                      <a:latin typeface="Comic Sans MS" charset="0"/>
                    </a:rPr>
                    <a:t>z</a:t>
                  </a:r>
                  <a:endParaRPr lang="en-US">
                    <a:latin typeface="Times New Roman" charset="0"/>
                  </a:endParaRPr>
                </a:p>
              </p:txBody>
            </p:sp>
          </p:grpSp>
        </p:grpSp>
        <p:sp>
          <p:nvSpPr>
            <p:cNvPr id="139286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1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39287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4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39288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50</a:t>
              </a:r>
              <a:endParaRPr lang="en-US">
                <a:latin typeface="Times New Roman" charset="0"/>
              </a:endParaRPr>
            </a:p>
          </p:txBody>
        </p:sp>
        <p:grpSp>
          <p:nvGrpSpPr>
            <p:cNvPr id="139289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39292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3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4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5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9296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929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39298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29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>
                      <a:latin typeface="Comic Sans MS" charset="0"/>
                    </a:rPr>
                    <a:t>y</a:t>
                  </a:r>
                  <a:endParaRPr lang="en-US">
                    <a:latin typeface="Times New Roman" charset="0"/>
                  </a:endParaRPr>
                </a:p>
              </p:txBody>
            </p:sp>
          </p:grpSp>
        </p:grpSp>
        <p:sp>
          <p:nvSpPr>
            <p:cNvPr id="139290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39291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0153" name="Rectangle 41"/>
          <p:cNvSpPr>
            <a:spLocks noChangeArrowheads="1"/>
          </p:cNvSpPr>
          <p:nvPr/>
        </p:nvSpPr>
        <p:spPr bwMode="auto">
          <a:xfrm>
            <a:off x="1698625" y="3633788"/>
            <a:ext cx="66913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0 </a:t>
            </a:r>
            <a:r>
              <a:rPr lang="en-US"/>
              <a:t>: </a:t>
            </a:r>
            <a:r>
              <a:rPr lang="en-US" i="1"/>
              <a:t>y</a:t>
            </a:r>
            <a:r>
              <a:rPr lang="en-US"/>
              <a:t> detects link-cost change, updates its DV, informs its neighbors.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730154" name="Rectangle 42"/>
          <p:cNvSpPr>
            <a:spLocks noChangeArrowheads="1"/>
          </p:cNvSpPr>
          <p:nvPr/>
        </p:nvSpPr>
        <p:spPr bwMode="auto">
          <a:xfrm>
            <a:off x="1711325" y="4327525"/>
            <a:ext cx="6503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1 </a:t>
            </a:r>
            <a:r>
              <a:rPr lang="en-US"/>
              <a:t>: </a:t>
            </a:r>
            <a:r>
              <a:rPr lang="en-US" i="1"/>
              <a:t>z</a:t>
            </a:r>
            <a:r>
              <a:rPr lang="en-US"/>
              <a:t> receives update from </a:t>
            </a:r>
            <a:r>
              <a:rPr lang="en-US" i="1"/>
              <a:t>y</a:t>
            </a:r>
            <a:r>
              <a:rPr lang="en-US"/>
              <a:t>, updates its table, computes new least cost to </a:t>
            </a:r>
            <a:r>
              <a:rPr lang="en-US" i="1"/>
              <a:t>x</a:t>
            </a:r>
            <a:r>
              <a:rPr lang="en-US"/>
              <a:t> ,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730155" name="Rectangle 43"/>
          <p:cNvSpPr>
            <a:spLocks noChangeArrowheads="1"/>
          </p:cNvSpPr>
          <p:nvPr/>
        </p:nvSpPr>
        <p:spPr bwMode="auto">
          <a:xfrm>
            <a:off x="1733550" y="5151438"/>
            <a:ext cx="71580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2 </a:t>
            </a:r>
            <a:r>
              <a:rPr lang="en-US"/>
              <a:t>: </a:t>
            </a:r>
            <a:r>
              <a:rPr lang="en-US" i="1"/>
              <a:t>y</a:t>
            </a:r>
            <a:r>
              <a:rPr lang="en-US"/>
              <a:t> receives </a:t>
            </a:r>
            <a:r>
              <a:rPr lang="en-US" i="1"/>
              <a:t>z</a:t>
            </a:r>
            <a:r>
              <a:rPr lang="ja-JP" altLang="en-US"/>
              <a:t>’</a:t>
            </a:r>
            <a:r>
              <a:rPr lang="en-US" altLang="ja-JP"/>
              <a:t>s update, updates its distance table.  </a:t>
            </a:r>
            <a:r>
              <a:rPr lang="en-US" altLang="ja-JP" i="1"/>
              <a:t>y</a:t>
            </a:r>
            <a:r>
              <a:rPr lang="ja-JP" altLang="en-US"/>
              <a:t>’</a:t>
            </a:r>
            <a:r>
              <a:rPr lang="en-US" altLang="ja-JP"/>
              <a:t>s least costs do </a:t>
            </a:r>
            <a:r>
              <a:rPr lang="en-US" altLang="ja-JP" i="1"/>
              <a:t>not</a:t>
            </a:r>
            <a:r>
              <a:rPr lang="en-US" altLang="ja-JP"/>
              <a:t> change, so </a:t>
            </a:r>
            <a:r>
              <a:rPr lang="en-US" altLang="ja-JP" i="1"/>
              <a:t>y</a:t>
            </a:r>
            <a:r>
              <a:rPr lang="en-US" altLang="ja-JP"/>
              <a:t>  does </a:t>
            </a:r>
            <a:r>
              <a:rPr lang="en-US" altLang="ja-JP" i="1"/>
              <a:t>not</a:t>
            </a:r>
            <a:r>
              <a:rPr lang="en-US" altLang="ja-JP"/>
              <a:t> send a message to </a:t>
            </a:r>
            <a:r>
              <a:rPr lang="en-US" altLang="ja-JP" i="1"/>
              <a:t>z</a:t>
            </a:r>
            <a:r>
              <a:rPr lang="en-US" altLang="ja-JP"/>
              <a:t>. 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352354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53" grpId="0"/>
      <p:bldP spid="730154" grpId="0"/>
      <p:bldP spid="7301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16465</TotalTime>
  <Words>2044</Words>
  <Application>Microsoft Macintosh PowerPoint</Application>
  <PresentationFormat>On-screen Show (4:3)</PresentationFormat>
  <Paragraphs>484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Distance vector algorithm </vt:lpstr>
      <vt:lpstr>Bellman-Ford example </vt:lpstr>
      <vt:lpstr>Distance vector algorithm </vt:lpstr>
      <vt:lpstr>Distance vector algorithm </vt:lpstr>
      <vt:lpstr>Distance vector algorithm </vt:lpstr>
      <vt:lpstr>PowerPoint Presentation</vt:lpstr>
      <vt:lpstr>PowerPoint Presentation</vt:lpstr>
      <vt:lpstr>Distance vector: link cost changes</vt:lpstr>
      <vt:lpstr>Distance vector: link cost changes</vt:lpstr>
      <vt:lpstr>Comparison of LS and DV algorithms</vt:lpstr>
      <vt:lpstr>PowerPoint Presentation</vt:lpstr>
      <vt:lpstr>Making routing scalable</vt:lpstr>
      <vt:lpstr>Internet approach to scalable routing</vt:lpstr>
      <vt:lpstr>Interconnected ASes</vt:lpstr>
      <vt:lpstr>Inter-AS tasks</vt:lpstr>
      <vt:lpstr>Intra-AS Routing</vt:lpstr>
      <vt:lpstr>OSPF (Open Shortest Path First)</vt:lpstr>
      <vt:lpstr>OSPF “advanced” features</vt:lpstr>
      <vt:lpstr>Hierarchical OSPF</vt:lpstr>
      <vt:lpstr>Hierarchical OSPF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</cp:lastModifiedBy>
  <cp:revision>493</cp:revision>
  <dcterms:created xsi:type="dcterms:W3CDTF">1999-10-08T19:08:27Z</dcterms:created>
  <dcterms:modified xsi:type="dcterms:W3CDTF">2018-10-30T05:25:11Z</dcterms:modified>
</cp:coreProperties>
</file>