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78" r:id="rId2"/>
    <p:sldId id="636" r:id="rId3"/>
    <p:sldId id="751" r:id="rId4"/>
    <p:sldId id="779" r:id="rId5"/>
    <p:sldId id="805" r:id="rId6"/>
    <p:sldId id="806" r:id="rId7"/>
    <p:sldId id="802" r:id="rId8"/>
    <p:sldId id="807" r:id="rId9"/>
    <p:sldId id="781" r:id="rId10"/>
    <p:sldId id="782" r:id="rId11"/>
    <p:sldId id="783" r:id="rId12"/>
    <p:sldId id="808" r:id="rId13"/>
    <p:sldId id="785" r:id="rId14"/>
    <p:sldId id="786" r:id="rId15"/>
    <p:sldId id="787" r:id="rId16"/>
    <p:sldId id="788" r:id="rId17"/>
    <p:sldId id="789" r:id="rId18"/>
    <p:sldId id="790" r:id="rId19"/>
    <p:sldId id="809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</a:t>
            </a:r>
            <a:r>
              <a:rPr lang="en-US" sz="2800" i="1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5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Control Plane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sz="1800"/>
              <a:t>      e.g., c(w,z) = 5</a:t>
            </a:r>
          </a:p>
          <a:p>
            <a:endParaRPr lang="en-US" sz="1800"/>
          </a:p>
          <a:p>
            <a:r>
              <a:rPr lang="en-US" sz="1800">
                <a:latin typeface="Gill Sans MT" charset="0"/>
              </a:rPr>
              <a:t>cost could always be 1, or </a:t>
            </a:r>
          </a:p>
          <a:p>
            <a:r>
              <a:rPr lang="en-US" sz="1800">
                <a:latin typeface="Gill Sans MT" charset="0"/>
              </a:rPr>
              <a:t>inversely related to bandwidth,</a:t>
            </a:r>
          </a:p>
          <a:p>
            <a:r>
              <a:rPr lang="en-US" sz="1800">
                <a:latin typeface="Gill Sans MT" charset="0"/>
              </a:rPr>
              <a:t>or inversely related to </a:t>
            </a:r>
          </a:p>
          <a:p>
            <a:r>
              <a:rPr lang="en-US" sz="1800"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cost of path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x</a:t>
            </a:r>
            <a:r>
              <a:rPr lang="en-US" sz="1800" baseline="-25000"/>
              <a:t>3</a:t>
            </a:r>
            <a:r>
              <a:rPr lang="en-US" sz="1800"/>
              <a:t>,…, x</a:t>
            </a:r>
            <a:r>
              <a:rPr lang="en-US" sz="1800" baseline="-25000"/>
              <a:t>p</a:t>
            </a:r>
            <a:r>
              <a:rPr lang="en-US" sz="1800"/>
              <a:t>) = c(x</a:t>
            </a:r>
            <a:r>
              <a:rPr lang="en-US" sz="1800" baseline="-25000"/>
              <a:t>1</a:t>
            </a:r>
            <a:r>
              <a:rPr lang="en-US" sz="1800"/>
              <a:t>,x</a:t>
            </a:r>
            <a:r>
              <a:rPr lang="en-US" sz="1800" baseline="-25000"/>
              <a:t>2</a:t>
            </a:r>
            <a:r>
              <a:rPr lang="en-US" sz="1800"/>
              <a:t>) + c(x</a:t>
            </a:r>
            <a:r>
              <a:rPr lang="en-US" sz="1800" baseline="-25000"/>
              <a:t>2</a:t>
            </a:r>
            <a:r>
              <a:rPr lang="en-US" sz="1800"/>
              <a:t>,x</a:t>
            </a:r>
            <a:r>
              <a:rPr lang="en-US" sz="1800" baseline="-25000"/>
              <a:t>3</a:t>
            </a:r>
            <a:r>
              <a:rPr lang="en-US" sz="1800"/>
              <a:t>) + … + c(x</a:t>
            </a:r>
            <a:r>
              <a:rPr lang="en-US" sz="1800" baseline="-25000"/>
              <a:t>p-1</a:t>
            </a:r>
            <a:r>
              <a:rPr lang="en-US" sz="1800"/>
              <a:t>,x</a:t>
            </a:r>
            <a:r>
              <a:rPr lang="en-US" sz="1800" baseline="-25000"/>
              <a:t>p</a:t>
            </a:r>
            <a:r>
              <a:rPr lang="en-US" sz="180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?</a:t>
            </a: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static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4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</a:t>
            </a:r>
            <a:r>
              <a:rPr lang="en-US" sz="4000" dirty="0" smtClean="0">
                <a:latin typeface="Gill Sans MT" charset="0"/>
              </a:rPr>
              <a:t>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Dijkstra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>
                <a:latin typeface="Gill Sans MT" charset="0"/>
              </a:rPr>
              <a:t>net topology, link costs known to all nodes</a:t>
            </a:r>
          </a:p>
          <a:p>
            <a:pPr lvl="1"/>
            <a:r>
              <a:rPr lang="en-US" sz="2000">
                <a:latin typeface="Gill Sans MT" charset="0"/>
              </a:rPr>
              <a:t>accomplished via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link state broadcast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all nodes have same info</a:t>
            </a:r>
          </a:p>
          <a:p>
            <a:r>
              <a:rPr lang="en-US" sz="2400">
                <a:latin typeface="Gill Sans MT" charset="0"/>
              </a:rPr>
              <a:t>computes least cost paths from one node (</a:t>
            </a:r>
            <a:r>
              <a:rPr lang="ja-JP" altLang="en-US" sz="2400">
                <a:latin typeface="Gill Sans MT" charset="0"/>
              </a:rPr>
              <a:t>‘</a:t>
            </a:r>
            <a:r>
              <a:rPr lang="en-US" altLang="ja-JP" sz="2400">
                <a:latin typeface="Gill Sans MT" charset="0"/>
              </a:rPr>
              <a:t>source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to all other nodes</a:t>
            </a:r>
          </a:p>
          <a:p>
            <a:pPr lvl="1"/>
            <a:r>
              <a:rPr lang="en-US" sz="2000">
                <a:latin typeface="Gill Sans MT" charset="0"/>
              </a:rPr>
              <a:t>gives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>
                <a:latin typeface="Gill Sans MT" charset="0"/>
              </a:rPr>
              <a:t> for that node</a:t>
            </a:r>
          </a:p>
          <a:p>
            <a:r>
              <a:rPr lang="en-US" sz="2400">
                <a:latin typeface="Gill Sans MT" charset="0"/>
              </a:rPr>
              <a:t>iterative: after k iterations, know least cost path to k dest.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</a:t>
            </a:r>
            <a:endParaRPr lang="en-US" sz="240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c(x,y):</a:t>
            </a:r>
            <a:r>
              <a:rPr lang="en-US" sz="2400">
                <a:latin typeface="Gill Sans MT" charset="0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>
                <a:latin typeface="Gill Sans MT" charset="0"/>
              </a:rPr>
              <a:t> current value of cost of path from source to dest.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>
                <a:latin typeface="Gill Sans MT" charset="0"/>
              </a:rPr>
              <a:t> predecessor node along path from source to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>
                <a:latin typeface="Gill Sans MT" charset="0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</a:t>
            </a:r>
            <a:r>
              <a:rPr lang="ja-JP" altLang="en-US" sz="4000" dirty="0">
                <a:latin typeface="Gill Sans MT" charset="0"/>
              </a:rPr>
              <a:t>’</a:t>
            </a:r>
            <a:r>
              <a:rPr lang="en-US" altLang="ja-JP" sz="4000" dirty="0">
                <a:latin typeface="Gill Sans MT" charset="0"/>
              </a:rPr>
              <a:t>s </a:t>
            </a:r>
            <a:r>
              <a:rPr lang="en-US" altLang="ja-JP" sz="4000" dirty="0" smtClean="0">
                <a:latin typeface="Gill Sans MT" charset="0"/>
              </a:rPr>
              <a:t>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 </a:t>
            </a:r>
            <a:r>
              <a:rPr lang="en-US" sz="2000" b="1" i="1"/>
              <a:t>Initialization:</a:t>
            </a:r>
            <a:r>
              <a:rPr lang="en-US" sz="2000"/>
              <a:t> </a:t>
            </a:r>
          </a:p>
          <a:p>
            <a:r>
              <a:rPr lang="en-US" sz="2000"/>
              <a:t>2   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= {u} </a:t>
            </a:r>
          </a:p>
          <a:p>
            <a:r>
              <a:rPr lang="en-US" sz="2000"/>
              <a:t>3    for all nodes v </a:t>
            </a:r>
          </a:p>
          <a:p>
            <a:r>
              <a:rPr lang="en-US" sz="2000"/>
              <a:t>4      if v adjacent to u </a:t>
            </a:r>
          </a:p>
          <a:p>
            <a:r>
              <a:rPr lang="en-US" sz="2000"/>
              <a:t>5          then D(v) = c(u,v) </a:t>
            </a:r>
          </a:p>
          <a:p>
            <a:r>
              <a:rPr lang="en-US" sz="2000"/>
              <a:t>6      else D(v) = </a:t>
            </a:r>
            <a:r>
              <a:rPr lang="en-US" sz="2000">
                <a:cs typeface="Arial" charset="0"/>
              </a:rPr>
              <a:t>∞</a:t>
            </a:r>
            <a:r>
              <a:rPr lang="en-US" sz="2000"/>
              <a:t> </a:t>
            </a:r>
          </a:p>
          <a:p>
            <a:r>
              <a:rPr lang="en-US" sz="2000"/>
              <a:t>7 </a:t>
            </a:r>
          </a:p>
          <a:p>
            <a:r>
              <a:rPr lang="en-US" sz="2000"/>
              <a:t>8   </a:t>
            </a:r>
            <a:r>
              <a:rPr lang="en-US" sz="2000" b="1" i="1"/>
              <a:t>Loop</a:t>
            </a:r>
            <a:r>
              <a:rPr lang="en-US" sz="2000" i="1"/>
              <a:t> </a:t>
            </a:r>
            <a:endParaRPr lang="en-US" sz="2000"/>
          </a:p>
          <a:p>
            <a:r>
              <a:rPr lang="en-US" sz="2000"/>
              <a:t>9     find w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such that D(w) is a minimum </a:t>
            </a:r>
          </a:p>
          <a:p>
            <a:r>
              <a:rPr lang="en-US" sz="2000"/>
              <a:t>10    add w to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</a:t>
            </a:r>
          </a:p>
          <a:p>
            <a:r>
              <a:rPr lang="en-US" sz="2000"/>
              <a:t>11    update D(v) for all v adjacent to w and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: </a:t>
            </a:r>
          </a:p>
          <a:p>
            <a:r>
              <a:rPr lang="en-US" sz="2000"/>
              <a:t>12       </a:t>
            </a:r>
            <a:r>
              <a:rPr lang="en-US" sz="2000" b="1">
                <a:solidFill>
                  <a:srgbClr val="CC0000"/>
                </a:solidFill>
              </a:rPr>
              <a:t>D(v) = min( D(v), D(w) + c(w,v) ) </a:t>
            </a:r>
          </a:p>
          <a:p>
            <a:r>
              <a:rPr lang="en-US" sz="2000"/>
              <a:t>13    /* new cost to v is either old cost to v or known </a:t>
            </a:r>
          </a:p>
          <a:p>
            <a:r>
              <a:rPr lang="en-US" sz="2000"/>
              <a:t>14     shortest path cost to w plus cost from w to v */ </a:t>
            </a:r>
          </a:p>
          <a:p>
            <a:r>
              <a:rPr lang="en-US" sz="2000"/>
              <a:t>15  </a:t>
            </a:r>
            <a:r>
              <a:rPr lang="en-US" sz="2000" b="1" i="1"/>
              <a:t>until all nodes in N</a:t>
            </a:r>
            <a:r>
              <a:rPr lang="en-US" sz="2000" b="1" i="1">
                <a:cs typeface="Arial" charset="0"/>
              </a:rPr>
              <a:t>'</a:t>
            </a:r>
            <a:r>
              <a:rPr lang="en-US" sz="200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4640263" y="3021824"/>
            <a:ext cx="4217987" cy="3364357"/>
            <a:chOff x="415" y="856"/>
            <a:chExt cx="2910" cy="2258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0099"/>
                </a:solidFill>
                <a:latin typeface="Gill Sans MT" charset="0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00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another example</a:t>
            </a:r>
            <a:endParaRPr lang="en-US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  <a:p>
            <a:pPr algn="r"/>
            <a:r>
              <a:rPr lang="en-US" sz="2000"/>
              <a:t>u</a:t>
            </a:r>
          </a:p>
          <a:p>
            <a:pPr algn="r"/>
            <a:r>
              <a:rPr lang="en-US" sz="2000"/>
              <a:t>ux</a:t>
            </a:r>
          </a:p>
          <a:p>
            <a:pPr algn="r"/>
            <a:r>
              <a:rPr lang="en-US" sz="2000"/>
              <a:t>uxy</a:t>
            </a:r>
          </a:p>
          <a:p>
            <a:pPr algn="r"/>
            <a:r>
              <a:rPr lang="en-US" sz="2000"/>
              <a:t>uxyv</a:t>
            </a:r>
          </a:p>
          <a:p>
            <a:pPr algn="r"/>
            <a:r>
              <a:rPr lang="en-US" sz="2000"/>
              <a:t>uxyvw</a:t>
            </a:r>
          </a:p>
          <a:p>
            <a:pPr algn="r"/>
            <a:r>
              <a:rPr lang="en-US" sz="2000"/>
              <a:t>uxyvwz</a:t>
            </a:r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D(v),p(v)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D(w),p(w)</a:t>
            </a:r>
          </a:p>
          <a:p>
            <a:pPr algn="r"/>
            <a:r>
              <a:rPr lang="en-US" sz="2000"/>
              <a:t>5,u</a:t>
            </a:r>
          </a:p>
          <a:p>
            <a:pPr algn="r"/>
            <a:r>
              <a:rPr lang="en-US" sz="2000"/>
              <a:t>4,x</a:t>
            </a:r>
          </a:p>
          <a:p>
            <a:pPr algn="r"/>
            <a:r>
              <a:rPr lang="en-US" sz="2000"/>
              <a:t>3,y</a:t>
            </a:r>
          </a:p>
          <a:p>
            <a:pPr algn="r"/>
            <a:r>
              <a:rPr lang="en-US" sz="200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D(z),p(z)</a:t>
            </a:r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example (2) </a:t>
            </a:r>
            <a:endParaRPr lang="en-US" sz="400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forwarding table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algorithm, discussion</a:t>
            </a:r>
            <a:endParaRPr lang="en-US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n(n+1)/2 comparisons: O(n</a:t>
            </a:r>
            <a:r>
              <a:rPr lang="en-US" sz="2400" baseline="30000">
                <a:cs typeface="+mn-cs"/>
              </a:rPr>
              <a:t>2</a:t>
            </a:r>
            <a:r>
              <a:rPr lang="en-US" sz="240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more efficient implementations possible: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e.g., support link cost equals amount of carried traffic:</a:t>
            </a: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3627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2813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2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>
                <a:cs typeface="+mj-cs"/>
              </a:rPr>
              <a:t>network </a:t>
            </a:r>
            <a:r>
              <a:rPr lang="en-US" sz="3600" dirty="0" smtClean="0">
                <a:cs typeface="+mj-cs"/>
              </a:rPr>
              <a:t>layer control plane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behind network </a:t>
            </a:r>
            <a:r>
              <a:rPr lang="en-US" dirty="0" smtClean="0">
                <a:cs typeface="+mn-cs"/>
              </a:rPr>
              <a:t>control plane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</a:t>
            </a:r>
            <a:r>
              <a:rPr lang="en-US" dirty="0" err="1" smtClean="0">
                <a:cs typeface="+mn-cs"/>
              </a:rPr>
              <a:t>controlllers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and their instantiation</a:t>
            </a:r>
            <a:r>
              <a:rPr lang="en-US" dirty="0">
                <a:cs typeface="+mn-cs"/>
              </a:rPr>
              <a:t>, implementation in the </a:t>
            </a:r>
            <a:r>
              <a:rPr lang="en-US" dirty="0" smtClean="0">
                <a:cs typeface="+mn-cs"/>
              </a:rPr>
              <a:t>Internet: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OSPF, BGP, OpenFlow, ODL and ONOS controllers, ICMP, SNMP</a:t>
            </a:r>
            <a:endParaRPr lang="en-US" dirty="0"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5.1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</a:t>
            </a:r>
            <a:r>
              <a:rPr lang="en-US" dirty="0" smtClean="0">
                <a:cs typeface="+mj-cs"/>
              </a:rPr>
              <a:t>etwork</a:t>
            </a:r>
            <a:r>
              <a:rPr lang="en-US" dirty="0">
                <a:cs typeface="+mj-cs"/>
              </a:rPr>
              <a:t>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forwarding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</a:t>
            </a:r>
            <a:r>
              <a:rPr lang="en-US" altLang="ja-JP" sz="2400" dirty="0" smtClean="0">
                <a:latin typeface="Gill Sans MT" charset="0"/>
              </a:rPr>
              <a:t>output</a:t>
            </a:r>
            <a:endParaRPr lang="en-US" altLang="ja-JP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 smtClean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logically centralized control (software defined networking)</a:t>
            </a:r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 smtClean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Routing</a:t>
            </a:r>
            <a:r>
              <a:rPr lang="en-US" altLang="ja-JP" sz="4000" dirty="0" smtClean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Routing </a:t>
            </a:r>
            <a:r>
              <a:rPr lang="en-US" sz="3200" i="1" dirty="0">
                <a:solidFill>
                  <a:srgbClr val="CC0000"/>
                </a:solidFill>
                <a:cs typeface="+mn-cs"/>
              </a:rPr>
              <a:t>p</a:t>
            </a: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rotocol goal:</a:t>
            </a:r>
            <a:r>
              <a:rPr lang="en-US" sz="3200" dirty="0"/>
              <a:t> </a:t>
            </a:r>
            <a:r>
              <a:rPr lang="en-US" dirty="0"/>
              <a:t>determine </a:t>
            </a:r>
            <a:r>
              <a:rPr lang="en-US" dirty="0" smtClean="0"/>
              <a:t>“good” paths </a:t>
            </a:r>
            <a:r>
              <a:rPr lang="en-US" dirty="0"/>
              <a:t>(equivalently, routes), from </a:t>
            </a:r>
            <a:r>
              <a:rPr lang="en-US" dirty="0" smtClean="0"/>
              <a:t>sending hosts </a:t>
            </a:r>
            <a:r>
              <a:rPr lang="en-US" dirty="0"/>
              <a:t>to </a:t>
            </a:r>
            <a:r>
              <a:rPr lang="en-US" dirty="0" smtClean="0"/>
              <a:t>receiving host, </a:t>
            </a:r>
            <a:r>
              <a:rPr lang="en-US" dirty="0"/>
              <a:t>through </a:t>
            </a:r>
            <a:r>
              <a:rPr lang="en-US" dirty="0" smtClean="0"/>
              <a:t>network of routers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cs typeface="+mn-cs"/>
              </a:rPr>
              <a:t>path: sequence of routers packets will traverse in going from given initial source host to given final destination host</a:t>
            </a:r>
            <a:endParaRPr lang="en-US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“good”: least “cost”, “fastest”, “least congested”</a:t>
            </a:r>
            <a:endParaRPr lang="en-US" sz="2400" dirty="0" smtClean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graph: G = (N,E)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N = set of routers = { u, v, w, x, y, z }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Graph abstraction of the network</a:t>
            </a:r>
            <a:endParaRPr lang="en-US" sz="4000" dirty="0">
              <a:cs typeface="+mj-cs"/>
            </a:endParaRP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aside:</a:t>
            </a:r>
            <a:r>
              <a:rPr lang="en-US" sz="1800" dirty="0"/>
              <a:t> graph abstraction is useful in other network contexts, e.g., </a:t>
            </a:r>
          </a:p>
          <a:p>
            <a:r>
              <a:rPr lang="en-US" sz="1800" dirty="0"/>
              <a:t>P2P, where </a:t>
            </a:r>
            <a:r>
              <a:rPr lang="en-US" sz="1800" i="1" dirty="0"/>
              <a:t>N</a:t>
            </a:r>
            <a:r>
              <a:rPr lang="en-US" sz="1800" dirty="0"/>
              <a:t> is set of peers and </a:t>
            </a:r>
            <a:r>
              <a:rPr lang="en-US" sz="1800" i="1" dirty="0"/>
              <a:t>E</a:t>
            </a:r>
            <a:r>
              <a:rPr lang="en-US" sz="1800" dirty="0"/>
              <a:t> is set of TCP connections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16465</TotalTime>
  <Words>1900</Words>
  <Application>Microsoft Macintosh PowerPoint</Application>
  <PresentationFormat>On-screen Show (4:3)</PresentationFormat>
  <Paragraphs>423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Chapter 5: network layer control plane</vt:lpstr>
      <vt:lpstr>PowerPoint Presentation</vt:lpstr>
      <vt:lpstr>Network-layer functions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 algorithm classification</vt:lpstr>
      <vt:lpstr>PowerPoint Presentation</vt:lpstr>
      <vt:lpstr>A link-state routing algorithm</vt:lpstr>
      <vt:lpstr>Dijsktra’s algorithm</vt:lpstr>
      <vt:lpstr>PowerPoint Presentation</vt:lpstr>
      <vt:lpstr>Dijkstra’s algorithm: another example</vt:lpstr>
      <vt:lpstr>Dijkstra’s algorithm: example (2) </vt:lpstr>
      <vt:lpstr>Dijkstra’s algorithm, discussion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anduo</cp:lastModifiedBy>
  <cp:revision>493</cp:revision>
  <dcterms:created xsi:type="dcterms:W3CDTF">1999-10-08T19:08:27Z</dcterms:created>
  <dcterms:modified xsi:type="dcterms:W3CDTF">2018-10-30T05:24:35Z</dcterms:modified>
</cp:coreProperties>
</file>