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1.bin" ContentType="application/vnd.openxmlformats-officedocument.oleObject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778" r:id="rId2"/>
    <p:sldId id="779" r:id="rId3"/>
    <p:sldId id="780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12" r:id="rId36"/>
    <p:sldId id="813" r:id="rId37"/>
    <p:sldId id="814" r:id="rId38"/>
    <p:sldId id="815" r:id="rId39"/>
    <p:sldId id="816" r:id="rId40"/>
    <p:sldId id="817" r:id="rId41"/>
    <p:sldId id="818" r:id="rId4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3C97A68-011F-3241-A5A6-6EAD0C86B7D6}" type="slidenum">
              <a:rPr lang="en-US" i="0" smtClean="0">
                <a:latin typeface="Times New Roman" charset="0"/>
              </a:rPr>
              <a:pPr>
                <a:defRPr/>
              </a:pPr>
              <a:t>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9B448-324E-F547-9651-770BB6BE014E}" type="slidenum">
              <a:rPr lang="en-US" i="0" smtClean="0">
                <a:latin typeface="Times New Roman" charset="0"/>
              </a:rPr>
              <a:pPr>
                <a:defRPr/>
              </a:pPr>
              <a:t>11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latin typeface="Times New Roman" charset="0"/>
              </a:rPr>
              <a:pPr>
                <a:defRPr/>
              </a:pPr>
              <a:t>12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48CD503-2045-024B-8E01-05BD3C804D49}" type="slidenum">
              <a:rPr lang="en-US" i="0" smtClean="0">
                <a:latin typeface="Times New Roman" charset="0"/>
              </a:rPr>
              <a:pPr>
                <a:defRPr/>
              </a:pPr>
              <a:t>13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90A2FE3-3F71-0D4D-913A-D62E4D4158B9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E824D3-1A6E-5741-A1BB-55D02918ED2B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5461FAE-6E72-474B-9891-F4008A428872}" type="slidenum">
              <a:rPr lang="en-US" i="0" smtClean="0">
                <a:latin typeface="Times New Roman" charset="0"/>
              </a:rPr>
              <a:pPr>
                <a:defRPr/>
              </a:pPr>
              <a:t>16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049FB4-3255-2941-964B-63DD24C4C301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EB1B82-11B0-7E4D-8D78-B8E843132015}" type="slidenum">
              <a:rPr lang="en-US" i="0" smtClean="0">
                <a:latin typeface="Times New Roman" charset="0"/>
              </a:rPr>
              <a:pPr>
                <a:defRPr/>
              </a:pPr>
              <a:t>18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5F772E-C619-AA41-87FA-66524F210512}" type="slidenum">
              <a:rPr lang="en-US" i="0" smtClean="0">
                <a:latin typeface="Times New Roman" charset="0"/>
              </a:rPr>
              <a:pPr>
                <a:defRPr/>
              </a:pPr>
              <a:t>19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1DFFBCA-CF51-8C4C-90C0-C10013314852}" type="slidenum">
              <a:rPr lang="en-US" i="0" smtClean="0">
                <a:latin typeface="Times New Roman" charset="0"/>
              </a:rPr>
              <a:pPr>
                <a:defRPr/>
              </a:pPr>
              <a:t>20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F9E464-6231-2A46-B6B9-94540F70FC6D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9EA52E9-146D-8E49-BEC5-237E611F9B44}" type="slidenum">
              <a:rPr lang="en-US" i="0" smtClean="0">
                <a:latin typeface="Times New Roman" charset="0"/>
              </a:rPr>
              <a:pPr>
                <a:defRPr/>
              </a:pPr>
              <a:t>21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B7099E6-1531-3943-8BFA-88B507B11539}" type="slidenum">
              <a:rPr lang="en-US" i="0" smtClean="0">
                <a:latin typeface="Times New Roman" charset="0"/>
              </a:rPr>
              <a:pPr>
                <a:defRPr/>
              </a:pPr>
              <a:t>22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A9C1EC7-E903-DF46-A0F2-890A589B5677}" type="slidenum">
              <a:rPr lang="en-US" i="0" smtClean="0">
                <a:latin typeface="Times New Roman" charset="0"/>
              </a:rPr>
              <a:pPr>
                <a:defRPr/>
              </a:pPr>
              <a:t>23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69983E0-9854-FD4B-8953-2A3C8DAEAEAB}" type="slidenum">
              <a:rPr lang="en-US" i="0" smtClean="0">
                <a:latin typeface="Times New Roman" charset="0"/>
              </a:rPr>
              <a:pPr>
                <a:defRPr/>
              </a:pPr>
              <a:t>24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3A56F32-873F-4741-82C3-DC84FF9C65B1}" type="slidenum">
              <a:rPr lang="en-US" i="0" smtClean="0">
                <a:latin typeface="Times New Roman" charset="0"/>
              </a:rPr>
              <a:pPr>
                <a:defRPr/>
              </a:pPr>
              <a:t>25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F274F58-47D7-D746-8362-E5F0BB518567}" type="slidenum">
              <a:rPr lang="en-US" i="0" smtClean="0">
                <a:latin typeface="Times New Roman" charset="0"/>
              </a:rPr>
              <a:pPr>
                <a:defRPr/>
              </a:pPr>
              <a:t>26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61AA2AC-99CC-3A4A-B8E8-FAB41F82BBCA}" type="slidenum">
              <a:rPr lang="en-US" i="0" smtClean="0">
                <a:latin typeface="Times New Roman" charset="0"/>
              </a:rPr>
              <a:pPr>
                <a:defRPr/>
              </a:pPr>
              <a:t>27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E8A598-DF58-E64E-87FA-BBB91CA30A18}" type="slidenum">
              <a:rPr lang="en-US" i="0" smtClean="0">
                <a:latin typeface="Times New Roman" charset="0"/>
              </a:rPr>
              <a:pPr>
                <a:defRPr/>
              </a:pPr>
              <a:t>28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7F188CC-4460-E043-B180-95C5ACF8D312}" type="slidenum">
              <a:rPr lang="en-US" i="0" smtClean="0">
                <a:latin typeface="Times New Roman" charset="0"/>
              </a:rPr>
              <a:pPr>
                <a:defRPr/>
              </a:pPr>
              <a:t>29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195A4D9-D9A3-9D42-8C21-61B5EC1E1BB0}" type="slidenum">
              <a:rPr lang="en-US" i="0" smtClean="0">
                <a:latin typeface="Times New Roman" charset="0"/>
              </a:rPr>
              <a:pPr>
                <a:defRPr/>
              </a:pPr>
              <a:t>30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7F61FD0-FAF2-4545-8D3A-10FB997685FF}" type="slidenum">
              <a:rPr lang="en-US" i="0" smtClean="0">
                <a:latin typeface="Times New Roman" charset="0"/>
              </a:rPr>
              <a:pPr>
                <a:defRPr/>
              </a:pPr>
              <a:t>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9DADF4-4B2E-B644-9BDA-D41F6D2BAA32}" type="slidenum">
              <a:rPr lang="en-US" i="0" smtClean="0">
                <a:latin typeface="Times New Roman" charset="0"/>
              </a:rPr>
              <a:pPr>
                <a:defRPr/>
              </a:pPr>
              <a:t>31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D67B076-01A6-BF41-ABA5-655018180054}" type="slidenum">
              <a:rPr lang="en-US" i="0" smtClean="0">
                <a:latin typeface="Times New Roman" charset="0"/>
              </a:rPr>
              <a:pPr>
                <a:defRPr/>
              </a:pPr>
              <a:t>32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839DD2-90A2-2247-9684-E72B53E0F17D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88163C-4FEA-FC48-BFDA-B7EEC0814B16}" type="slidenum">
              <a:rPr lang="en-US" i="0" smtClean="0">
                <a:latin typeface="Times New Roman" charset="0"/>
              </a:rPr>
              <a:pPr>
                <a:defRPr/>
              </a:pPr>
              <a:t>34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DE8D7C-8E55-264E-BB09-7996957FAD63}" type="slidenum">
              <a:rPr lang="en-US" i="0" smtClean="0">
                <a:latin typeface="Times New Roman" charset="0"/>
              </a:rPr>
              <a:pPr>
                <a:defRPr/>
              </a:pPr>
              <a:t>35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A0023F9-7F73-6F45-8A3B-F6442733AA12}" type="slidenum">
              <a:rPr lang="en-US" i="0" smtClean="0">
                <a:latin typeface="Times New Roman" charset="0"/>
              </a:rPr>
              <a:pPr>
                <a:defRPr/>
              </a:pPr>
              <a:t>36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5E476F6-027F-C548-B0EB-110C5BD65377}" type="slidenum">
              <a:rPr lang="en-US" i="0" smtClean="0">
                <a:latin typeface="Times New Roman" charset="0"/>
              </a:rPr>
              <a:pPr>
                <a:defRPr/>
              </a:pPr>
              <a:t>37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0DB9EFD-2C56-304B-9FF9-80BAF6A94A18}" type="slidenum">
              <a:rPr lang="en-US" i="0" smtClean="0">
                <a:latin typeface="Times New Roman" charset="0"/>
              </a:rPr>
              <a:pPr>
                <a:defRPr/>
              </a:pPr>
              <a:t>40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5D8AFE1-5C1D-B844-AF97-3AD4EA9342E3}" type="slidenum">
              <a:rPr lang="en-US" i="0" smtClean="0">
                <a:latin typeface="Times New Roman" charset="0"/>
              </a:rPr>
              <a:pPr>
                <a:defRPr/>
              </a:pPr>
              <a:t>41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F620C57-5F31-6443-8544-E81A27D767F3}" type="slidenum">
              <a:rPr lang="en-US" i="0" smtClean="0">
                <a:latin typeface="Times New Roman" charset="0"/>
              </a:rPr>
              <a:pPr>
                <a:defRPr/>
              </a:pPr>
              <a:t>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8AA7049-8658-2C4B-A161-18F367F0585E}" type="slidenum">
              <a:rPr lang="en-US" i="0" smtClean="0">
                <a:latin typeface="Times New Roman" charset="0"/>
              </a:rPr>
              <a:pPr>
                <a:defRPr/>
              </a:pPr>
              <a:t>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DB44EAB-FE29-FA45-963B-6DA8F6A2E717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B2606F-C1DD-AB42-91E2-4D2AE510B66F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FBD828-11F8-6948-B056-D1F77BF7AC02}" type="slidenum">
              <a:rPr lang="en-US" i="0" smtClean="0">
                <a:latin typeface="Times New Roman" charset="0"/>
              </a:rPr>
              <a:pPr>
                <a:defRPr/>
              </a:pPr>
              <a:t>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0C7D90-CF53-894C-BF5D-C9831E50B051}" type="slidenum">
              <a:rPr lang="en-US" i="0" smtClean="0">
                <a:latin typeface="Times New Roman" charset="0"/>
              </a:rPr>
              <a:pPr>
                <a:defRPr/>
              </a:pPr>
              <a:t>10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9AB7E571-4613-BD47-B8AF-E4769FE4B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D0626857-DD43-9D46-91D4-DEBFBA125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1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B3616EB6-F471-2047-976B-63D7811A0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3.gif"/><Relationship Id="rId5" Type="http://schemas.openxmlformats.org/officeDocument/2006/relationships/image" Target="../media/image34.jpe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1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3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0.wmf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27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emf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" descr="kurose7e_cover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6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The Link Layer 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and LANs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pic>
        <p:nvPicPr>
          <p:cNvPr id="40968" name="Picture 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6.2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20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4475"/>
            <a:ext cx="7772400" cy="1016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Error detection</a:t>
            </a:r>
          </a:p>
        </p:txBody>
      </p:sp>
      <p:pic>
        <p:nvPicPr>
          <p:cNvPr id="60420" name="Picture 3" descr="521 Error De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33400" y="1312863"/>
            <a:ext cx="833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EDC= Error Detection and Correction bits (redundancy)</a:t>
            </a:r>
          </a:p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D    = Data protected by error checking, may include header fields </a:t>
            </a:r>
            <a:br>
              <a:rPr lang="en-US" sz="2000" i="0" dirty="0" smtClean="0">
                <a:latin typeface="Arial" charset="0"/>
                <a:cs typeface="+mn-cs"/>
              </a:rPr>
            </a:br>
            <a:endParaRPr lang="en-US" sz="2000" i="0" dirty="0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Error detection not 100% reliable!</a:t>
            </a:r>
          </a:p>
          <a:p>
            <a:pPr lvl="1"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protocol may miss some errors, but rarely</a:t>
            </a:r>
          </a:p>
          <a:p>
            <a:pPr lvl="1"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larger EDC field yields better detection and correction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384800" y="3916363"/>
            <a:ext cx="176213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773613" y="3873500"/>
            <a:ext cx="94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otherwise</a:t>
            </a:r>
          </a:p>
        </p:txBody>
      </p:sp>
      <p:pic>
        <p:nvPicPr>
          <p:cNvPr id="60424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971165"/>
            <a:ext cx="3737081" cy="1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3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85750"/>
            <a:ext cx="533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61988" y="1416050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single bit parity:</a:t>
            </a:r>
            <a:r>
              <a:rPr lang="en-US" sz="2400" b="1" dirty="0" smtClean="0">
                <a:solidFill>
                  <a:srgbClr val="CC0000"/>
                </a:solidFill>
                <a:latin typeface="Arial" charset="0"/>
                <a:cs typeface="+mn-cs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latin typeface="Arial" charset="0"/>
                <a:cs typeface="+mn-cs"/>
              </a:rPr>
              <a:t>d</a:t>
            </a:r>
            <a:r>
              <a:rPr lang="en-US" sz="2000" i="0" dirty="0" smtClean="0">
                <a:latin typeface="Arial" charset="0"/>
                <a:cs typeface="+mn-cs"/>
              </a:rPr>
              <a:t>etect single bit errors</a:t>
            </a:r>
          </a:p>
        </p:txBody>
      </p:sp>
      <p:pic>
        <p:nvPicPr>
          <p:cNvPr id="62471" name="Picture 5" descr="523 Double Bit Par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825875" y="1409700"/>
            <a:ext cx="4484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two-dimensional bit parity: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detect and correct single 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4572000" y="5338763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6248400" y="5334000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4503738" y="52419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62476" name="TextBox 13"/>
          <p:cNvSpPr txBox="1">
            <a:spLocks noChangeArrowheads="1"/>
          </p:cNvSpPr>
          <p:nvPr/>
        </p:nvSpPr>
        <p:spPr bwMode="auto">
          <a:xfrm>
            <a:off x="6162675" y="523240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720426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3838"/>
            <a:ext cx="7772400" cy="101441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Internet checksum </a:t>
            </a:r>
            <a:r>
              <a:rPr lang="en-US" sz="3600" dirty="0">
                <a:latin typeface="Gill Sans MT" charset="0"/>
                <a:cs typeface="+mj-cs"/>
              </a:rPr>
              <a:t>(review)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2519363"/>
            <a:ext cx="3657600" cy="34956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sender: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treat segment contents as sequence of 16-bit integers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checksum: addition (1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complement sum) of segment contents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sender puts checksum value into UDP checksum field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lnSpc>
                <a:spcPct val="75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414713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receiver: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compute checksum of received segment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 if computed checksum equals checksum field value: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- error detected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YES - no error detected. </a:t>
            </a:r>
            <a:r>
              <a:rPr lang="en-US" i="1" dirty="0">
                <a:latin typeface="Gill Sans MT" charset="0"/>
              </a:rPr>
              <a:t>But maybe errors nonetheless?</a:t>
            </a:r>
            <a:r>
              <a:rPr lang="en-US" dirty="0">
                <a:latin typeface="Gill Sans MT" charset="0"/>
              </a:rPr>
              <a:t> 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goal:</a:t>
            </a:r>
            <a:r>
              <a:rPr lang="en-US" sz="2400" i="0" dirty="0">
                <a:latin typeface="Gill Sans MT" charset="0"/>
                <a:cs typeface="+mn-cs"/>
              </a:rPr>
              <a:t> detect </a:t>
            </a:r>
            <a:r>
              <a:rPr lang="ja-JP" altLang="en-US" sz="2400" i="0">
                <a:latin typeface="Gill Sans MT" charset="0"/>
                <a:cs typeface="+mn-cs"/>
              </a:rPr>
              <a:t>“</a:t>
            </a:r>
            <a:r>
              <a:rPr lang="en-US" sz="2400" i="0" dirty="0">
                <a:latin typeface="Gill Sans MT" charset="0"/>
                <a:cs typeface="+mn-cs"/>
              </a:rPr>
              <a:t>errors</a:t>
            </a:r>
            <a:r>
              <a:rPr lang="ja-JP" altLang="en-US" sz="2400" i="0">
                <a:latin typeface="Gill Sans MT" charset="0"/>
                <a:cs typeface="+mn-cs"/>
              </a:rPr>
              <a:t>”</a:t>
            </a:r>
            <a:r>
              <a:rPr lang="en-US" sz="2400" i="0" dirty="0">
                <a:latin typeface="Gill Sans MT" charset="0"/>
                <a:cs typeface="+mn-cs"/>
              </a:rPr>
              <a:t> (e.g., flipped bits) in transmitted packet (note: used at transport layer</a:t>
            </a:r>
            <a:r>
              <a:rPr lang="en-US" sz="2400" dirty="0">
                <a:latin typeface="Gill Sans MT" charset="0"/>
                <a:cs typeface="+mn-cs"/>
              </a:rPr>
              <a:t> only</a:t>
            </a:r>
            <a:r>
              <a:rPr lang="en-US" sz="2400" i="0" dirty="0"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i="0" dirty="0">
              <a:latin typeface="Gill Sans MT" charset="0"/>
              <a:cs typeface="+mn-cs"/>
            </a:endParaRPr>
          </a:p>
        </p:txBody>
      </p:sp>
      <p:pic>
        <p:nvPicPr>
          <p:cNvPr id="64519" name="Picture 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9620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6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9223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11138"/>
            <a:ext cx="8231188" cy="100488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Cyclic redundancy check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319213"/>
            <a:ext cx="7772400" cy="3360737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more powerful error-detection coding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view data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</a:t>
            </a:r>
            <a:r>
              <a:rPr lang="en-US" sz="2400" dirty="0">
                <a:latin typeface="Gill Sans MT" charset="0"/>
                <a:cs typeface="+mn-cs"/>
              </a:rPr>
              <a:t>, as a binary number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choose r+1 bit pattern (generator),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G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goal: choose r CRC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dirty="0">
                <a:latin typeface="Gill Sans MT" charset="0"/>
                <a:cs typeface="+mn-cs"/>
              </a:rPr>
              <a:t>, such that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 &lt;D,R&gt; exactly divisible by G (modulo 2)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knows G, divides &lt;D,R&gt; by G.  If non-zero remainder: error detected!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 detect all burst errors less than r+1 bits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widely used in practice (Ethernet, 802.11 WiFi, ATM)</a:t>
            </a:r>
          </a:p>
        </p:txBody>
      </p:sp>
      <p:pic>
        <p:nvPicPr>
          <p:cNvPr id="66566" name="Picture 4" descr="524 CRC 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43450"/>
            <a:ext cx="57388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8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285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CRC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1025" y="1447800"/>
            <a:ext cx="3711575" cy="324485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want: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XOR R = nG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= nG XOR R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r>
              <a:rPr lang="en-US" dirty="0">
                <a:latin typeface="Gill Sans MT" charset="0"/>
                <a:cs typeface="+mn-cs"/>
              </a:rPr>
              <a:t> 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    if we divide D</a:t>
            </a:r>
            <a:r>
              <a:rPr lang="en-US" baseline="26000" dirty="0">
                <a:latin typeface="Gill Sans MT" charset="0"/>
                <a:cs typeface="+mn-cs"/>
              </a:rPr>
              <a:t>.</a:t>
            </a:r>
            <a:r>
              <a:rPr lang="en-US" dirty="0">
                <a:latin typeface="Gill Sans MT" charset="0"/>
                <a:cs typeface="+mn-cs"/>
              </a:rPr>
              <a:t>2</a:t>
            </a:r>
            <a:r>
              <a:rPr lang="en-US" baseline="30000" dirty="0">
                <a:latin typeface="Gill Sans MT" charset="0"/>
                <a:cs typeface="+mn-cs"/>
              </a:rPr>
              <a:t>r</a:t>
            </a:r>
            <a:r>
              <a:rPr lang="en-US" dirty="0">
                <a:latin typeface="Gill Sans MT" charset="0"/>
                <a:cs typeface="+mn-cs"/>
              </a:rPr>
              <a:t> by G, want remainder R to satisfy: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227138" y="4957763"/>
            <a:ext cx="3767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+mn-cs"/>
              </a:rPr>
              <a:t>R</a:t>
            </a:r>
            <a:r>
              <a:rPr lang="en-US" dirty="0" smtClean="0">
                <a:latin typeface="Arial" charset="0"/>
                <a:cs typeface="+mn-cs"/>
              </a:rPr>
              <a:t> = remainder[           ]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2641600" y="4797425"/>
            <a:ext cx="133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D</a:t>
            </a:r>
            <a:r>
              <a:rPr lang="en-US" sz="2400" baseline="26000" dirty="0" smtClean="0">
                <a:latin typeface="Arial" charset="0"/>
                <a:cs typeface="+mn-cs"/>
              </a:rPr>
              <a:t>.</a:t>
            </a:r>
            <a:r>
              <a:rPr lang="en-US" sz="2400" dirty="0" smtClean="0">
                <a:latin typeface="Arial" charset="0"/>
                <a:cs typeface="+mn-cs"/>
              </a:rPr>
              <a:t>2</a:t>
            </a:r>
            <a:r>
              <a:rPr lang="en-US" sz="2400" baseline="30000" dirty="0" smtClean="0">
                <a:latin typeface="Arial" charset="0"/>
                <a:cs typeface="+mn-cs"/>
              </a:rPr>
              <a:t>r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G</a:t>
            </a: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2984500" y="5213350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1055688" y="4622800"/>
            <a:ext cx="3201987" cy="11906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8617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914400"/>
            <a:ext cx="2970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1028700"/>
            <a:ext cx="4106862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99479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6.3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0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7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Multiple access links, protocols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two types of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links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: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point-to-point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PPP for dial-up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point-to-point link between Ethernet switch, host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broadcast (shared wire or medium)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old-fashioned Ethernet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upstream HFC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802.11 wireless LAN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4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414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Multiple access protocols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shared broadcast channel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or more simultaneous transmissions by nodes: interference 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collision</a:t>
            </a:r>
            <a:r>
              <a:rPr lang="en-US" dirty="0">
                <a:latin typeface="Gill Sans MT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  <a:defRPr/>
            </a:pPr>
            <a:endParaRPr lang="en-US" sz="2400" i="1" u="sng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distributed algorithm that determines how nodes share channel, i.e., determine when node can transmit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about channel sharing must use channel itself!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 out-of-band channel for </a:t>
            </a:r>
            <a:r>
              <a:rPr lang="en-US" sz="2000" dirty="0" smtClean="0">
                <a:latin typeface="Gill Sans MT" charset="0"/>
              </a:rPr>
              <a:t>coordination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4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An ideal multiple 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given: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desiderata: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when M nodes want to transmit, each can send at average rate R/M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3. fully decentralized: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special node to coordinate transmissions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4. simple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4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1039813"/>
            <a:ext cx="7187487" cy="18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Link </a:t>
            </a:r>
            <a:r>
              <a:rPr lang="en-US" dirty="0" smtClean="0">
                <a:latin typeface="Gill Sans MT" charset="0"/>
                <a:cs typeface="+mj-cs"/>
              </a:rPr>
              <a:t>layer and LANs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990033"/>
                </a:solidFill>
                <a:latin typeface="Gill Sans MT" charset="0"/>
                <a:cs typeface="+mn-cs"/>
              </a:rPr>
              <a:t>our goals:</a:t>
            </a:r>
            <a:r>
              <a:rPr lang="en-US" sz="3200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understand principles behind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local area networks: Ethernet, VLANs</a:t>
            </a:r>
            <a:endParaRPr lang="en-US" dirty="0">
              <a:solidFill>
                <a:srgbClr val="000099"/>
              </a:solidFill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instantiation, implementation of various link layer technologies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0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three broad classes: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divide channel into smaller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pieces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(time slots, frequency, code)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allocate piece to node for exclusive use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channel not divided, allow collisions</a:t>
            </a:r>
          </a:p>
          <a:p>
            <a:pPr lvl="1">
              <a:defRPr/>
            </a:pP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recover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from collisions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nodes take turns, but nodes with more to send can take longer turns</a:t>
            </a:r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0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50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TDMA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9538"/>
            <a:ext cx="7772400" cy="293052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TDMA: time division multiple access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access to channel in "rounds"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each station gets fixed length slot (length = </a:t>
            </a:r>
            <a:r>
              <a:rPr lang="en-US" dirty="0" smtClean="0">
                <a:latin typeface="Gill Sans MT" charset="0"/>
                <a:cs typeface="+mn-cs"/>
              </a:rPr>
              <a:t>packet transmission </a:t>
            </a:r>
            <a:r>
              <a:rPr lang="en-US" dirty="0">
                <a:latin typeface="Gill Sans MT" charset="0"/>
                <a:cs typeface="+mn-cs"/>
              </a:rPr>
              <a:t>time) in each round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unused slots go idle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example: 6-station LAN, 1,3,4 </a:t>
            </a:r>
            <a:r>
              <a:rPr lang="en-US" dirty="0" smtClean="0">
                <a:latin typeface="Gill Sans MT" charset="0"/>
                <a:cs typeface="+mn-cs"/>
              </a:rPr>
              <a:t>have packets to send, </a:t>
            </a:r>
            <a:r>
              <a:rPr lang="en-US" dirty="0">
                <a:latin typeface="Gill Sans MT" charset="0"/>
                <a:cs typeface="+mn-cs"/>
              </a:rPr>
              <a:t>slots 2,5,6 idle 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1374775" y="5180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18" name="Text Box 24"/>
          <p:cNvSpPr txBox="1">
            <a:spLocks noChangeArrowheads="1"/>
          </p:cNvSpPr>
          <p:nvPr/>
        </p:nvSpPr>
        <p:spPr bwMode="auto">
          <a:xfrm>
            <a:off x="2320925" y="516572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19" name="Text Box 25"/>
          <p:cNvSpPr txBox="1">
            <a:spLocks noChangeArrowheads="1"/>
          </p:cNvSpPr>
          <p:nvPr/>
        </p:nvSpPr>
        <p:spPr bwMode="auto">
          <a:xfrm>
            <a:off x="2786063" y="51720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0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2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4" name="Text Box 30"/>
          <p:cNvSpPr txBox="1">
            <a:spLocks noChangeArrowheads="1"/>
          </p:cNvSpPr>
          <p:nvPr/>
        </p:nvSpPr>
        <p:spPr bwMode="auto">
          <a:xfrm>
            <a:off x="4232275" y="51752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25" name="Text Box 31"/>
          <p:cNvSpPr txBox="1">
            <a:spLocks noChangeArrowheads="1"/>
          </p:cNvSpPr>
          <p:nvPr/>
        </p:nvSpPr>
        <p:spPr bwMode="auto">
          <a:xfrm>
            <a:off x="5178425" y="51609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26" name="Text Box 32"/>
          <p:cNvSpPr txBox="1">
            <a:spLocks noChangeArrowheads="1"/>
          </p:cNvSpPr>
          <p:nvPr/>
        </p:nvSpPr>
        <p:spPr bwMode="auto">
          <a:xfrm>
            <a:off x="5643563" y="51673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7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8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9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0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3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4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5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6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7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8" name="Text Box 45"/>
          <p:cNvSpPr txBox="1">
            <a:spLocks noChangeArrowheads="1"/>
          </p:cNvSpPr>
          <p:nvPr/>
        </p:nvSpPr>
        <p:spPr bwMode="auto">
          <a:xfrm>
            <a:off x="2320925" y="4581525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39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0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1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2" name="Line 49"/>
          <p:cNvSpPr>
            <a:spLocks noChangeShapeType="1"/>
          </p:cNvSpPr>
          <p:nvPr/>
        </p:nvSpPr>
        <p:spPr bwMode="auto">
          <a:xfrm>
            <a:off x="4125913" y="4816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3" name="Text Box 51"/>
          <p:cNvSpPr txBox="1">
            <a:spLocks noChangeArrowheads="1"/>
          </p:cNvSpPr>
          <p:nvPr/>
        </p:nvSpPr>
        <p:spPr bwMode="auto">
          <a:xfrm>
            <a:off x="5184775" y="4554538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44" name="Line 52"/>
          <p:cNvSpPr>
            <a:spLocks noChangeShapeType="1"/>
          </p:cNvSpPr>
          <p:nvPr/>
        </p:nvSpPr>
        <p:spPr bwMode="auto">
          <a:xfrm>
            <a:off x="5995988" y="492442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5" name="Line 53"/>
          <p:cNvSpPr>
            <a:spLocks noChangeShapeType="1"/>
          </p:cNvSpPr>
          <p:nvPr/>
        </p:nvSpPr>
        <p:spPr bwMode="auto">
          <a:xfrm flipH="1">
            <a:off x="4151313" y="491966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6" name="Line 55"/>
          <p:cNvSpPr>
            <a:spLocks noChangeShapeType="1"/>
          </p:cNvSpPr>
          <p:nvPr/>
        </p:nvSpPr>
        <p:spPr bwMode="auto">
          <a:xfrm>
            <a:off x="6989763" y="47894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98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FDMA: frequency division multiple access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channel spectrum divided into frequency bands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station assigned fixed frequency band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unused transmission time in frequency bands go idle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example: 6-station LAN, 1,3,4 have </a:t>
            </a:r>
            <a:r>
              <a:rPr lang="en-US" sz="2400" dirty="0" smtClean="0">
                <a:latin typeface="Gill Sans MT" charset="0"/>
                <a:cs typeface="+mn-cs"/>
              </a:rPr>
              <a:t>packet to send, </a:t>
            </a:r>
            <a:r>
              <a:rPr lang="en-US" sz="2400" dirty="0">
                <a:latin typeface="Gill Sans MT" charset="0"/>
                <a:cs typeface="+mn-cs"/>
              </a:rPr>
              <a:t>frequency bands 2,5,6 idle 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5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2959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22561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77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 rot="-5400000">
            <a:off x="3423444" y="5018882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frequency bands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 rot="67766">
            <a:off x="7332663" y="396081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time</a:t>
            </a:r>
          </a:p>
        </p:txBody>
      </p:sp>
      <p:sp>
        <p:nvSpPr>
          <p:cNvPr id="82964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2965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22557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59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60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2966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7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8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54" name="Text Box 69"/>
          <p:cNvSpPr txBox="1">
            <a:spLocks noChangeArrowheads="1"/>
          </p:cNvSpPr>
          <p:nvPr/>
        </p:nvSpPr>
        <p:spPr bwMode="auto">
          <a:xfrm>
            <a:off x="442913" y="5699125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FDM cable</a:t>
            </a:r>
          </a:p>
        </p:txBody>
      </p:sp>
      <p:pic>
        <p:nvPicPr>
          <p:cNvPr id="82970" name="Picture 73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6" name="Rectangle 74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FDMA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Random access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44638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node has packet to send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transmit at full channel data rate R.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</a:t>
            </a:r>
            <a:r>
              <a:rPr lang="en-US" i="1" dirty="0">
                <a:latin typeface="Gill Sans MT" charset="0"/>
              </a:rPr>
              <a:t>a priori</a:t>
            </a:r>
            <a:r>
              <a:rPr lang="en-US" dirty="0">
                <a:latin typeface="Gill Sans MT" charset="0"/>
              </a:rPr>
              <a:t> coordination among nodes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two or more transmitting nodes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collision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,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random access MAC protocol</a:t>
            </a:r>
            <a:r>
              <a:rPr lang="en-US" dirty="0">
                <a:latin typeface="Gill Sans MT" charset="0"/>
                <a:cs typeface="+mn-cs"/>
              </a:rPr>
              <a:t> specifies: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detect collisions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recover from collisions (e.g., via delayed retransmissions)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examples of random access MAC protocols: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slotted 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CSMA, CSMA/CD, CSMA/CA</a:t>
            </a:r>
          </a:p>
        </p:txBody>
      </p:sp>
      <p:pic>
        <p:nvPicPr>
          <p:cNvPr id="84997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398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3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1522413"/>
            <a:ext cx="3989387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assumptions: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all frames same size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time divided into equal size slots (time to transmit 1 frame)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start to transmit only slot beginning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are synchronized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if 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00188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operation: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when node obtains fresh frame, transmits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no collision:</a:t>
            </a:r>
            <a:r>
              <a:rPr lang="en-US" dirty="0">
                <a:latin typeface="Gill Sans MT" charset="0"/>
              </a:rPr>
              <a:t> node can send new frame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collision:</a:t>
            </a:r>
            <a:r>
              <a:rPr lang="en-US" dirty="0">
                <a:latin typeface="Gill Sans MT" charset="0"/>
              </a:rPr>
              <a:t> node retransmits frame in each subsequent slot with prob. p until success</a:t>
            </a:r>
          </a:p>
        </p:txBody>
      </p:sp>
      <p:pic>
        <p:nvPicPr>
          <p:cNvPr id="87046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30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335338"/>
            <a:ext cx="3810000" cy="32035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Pros: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active node can continuously transmit at full rate of channel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highly decentralized: only slots in nodes need to be in sync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31311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Cons: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collisions, wasting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idle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nodes may be able to detect collision in less than time to transmit packet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clock synchronization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pic>
        <p:nvPicPr>
          <p:cNvPr id="89094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5" name="Group 64"/>
          <p:cNvGrpSpPr>
            <a:grpSpLocks/>
          </p:cNvGrpSpPr>
          <p:nvPr/>
        </p:nvGrpSpPr>
        <p:grpSpPr bwMode="auto">
          <a:xfrm>
            <a:off x="1028700" y="1350963"/>
            <a:ext cx="6053138" cy="1938337"/>
            <a:chOff x="648" y="899"/>
            <a:chExt cx="3813" cy="1221"/>
          </a:xfrm>
        </p:grpSpPr>
        <p:grpSp>
          <p:nvGrpSpPr>
            <p:cNvPr id="89096" name="Group 9"/>
            <p:cNvGrpSpPr>
              <a:grpSpLocks/>
            </p:cNvGrpSpPr>
            <p:nvPr/>
          </p:nvGrpSpPr>
          <p:grpSpPr bwMode="auto">
            <a:xfrm>
              <a:off x="1193" y="899"/>
              <a:ext cx="283" cy="192"/>
              <a:chOff x="1185" y="903"/>
              <a:chExt cx="283" cy="192"/>
            </a:xfrm>
          </p:grpSpPr>
          <p:sp>
            <p:nvSpPr>
              <p:cNvPr id="25660" name="Rectangle 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61" name="Text Box 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7" name="Group 10"/>
            <p:cNvGrpSpPr>
              <a:grpSpLocks/>
            </p:cNvGrpSpPr>
            <p:nvPr/>
          </p:nvGrpSpPr>
          <p:grpSpPr bwMode="auto">
            <a:xfrm>
              <a:off x="1811" y="901"/>
              <a:ext cx="283" cy="192"/>
              <a:chOff x="1185" y="903"/>
              <a:chExt cx="283" cy="192"/>
            </a:xfrm>
          </p:grpSpPr>
          <p:sp>
            <p:nvSpPr>
              <p:cNvPr id="25658" name="Rectangle 11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9" name="Text Box 12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8" name="Group 13"/>
            <p:cNvGrpSpPr>
              <a:grpSpLocks/>
            </p:cNvGrpSpPr>
            <p:nvPr/>
          </p:nvGrpSpPr>
          <p:grpSpPr bwMode="auto">
            <a:xfrm>
              <a:off x="2779" y="902"/>
              <a:ext cx="283" cy="192"/>
              <a:chOff x="1185" y="903"/>
              <a:chExt cx="283" cy="192"/>
            </a:xfrm>
          </p:grpSpPr>
          <p:sp>
            <p:nvSpPr>
              <p:cNvPr id="25656" name="Rectangle 14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7" name="Text Box 15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9" name="Group 16"/>
            <p:cNvGrpSpPr>
              <a:grpSpLocks/>
            </p:cNvGrpSpPr>
            <p:nvPr/>
          </p:nvGrpSpPr>
          <p:grpSpPr bwMode="auto">
            <a:xfrm>
              <a:off x="3419" y="899"/>
              <a:ext cx="283" cy="192"/>
              <a:chOff x="1185" y="903"/>
              <a:chExt cx="283" cy="192"/>
            </a:xfrm>
          </p:grpSpPr>
          <p:sp>
            <p:nvSpPr>
              <p:cNvPr id="25654" name="Rectangle 1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5" name="Text Box 1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100" name="Group 24"/>
            <p:cNvGrpSpPr>
              <a:grpSpLocks/>
            </p:cNvGrpSpPr>
            <p:nvPr/>
          </p:nvGrpSpPr>
          <p:grpSpPr bwMode="auto">
            <a:xfrm>
              <a:off x="1194" y="1225"/>
              <a:ext cx="283" cy="192"/>
              <a:chOff x="4584" y="1229"/>
              <a:chExt cx="283" cy="192"/>
            </a:xfrm>
          </p:grpSpPr>
          <p:sp>
            <p:nvSpPr>
              <p:cNvPr id="25652" name="Rectangle 20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3" name="Text Box 21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1" name="Group 31"/>
            <p:cNvGrpSpPr>
              <a:grpSpLocks/>
            </p:cNvGrpSpPr>
            <p:nvPr/>
          </p:nvGrpSpPr>
          <p:grpSpPr bwMode="auto">
            <a:xfrm>
              <a:off x="1195" y="1546"/>
              <a:ext cx="283" cy="192"/>
              <a:chOff x="4827" y="1591"/>
              <a:chExt cx="283" cy="192"/>
            </a:xfrm>
          </p:grpSpPr>
          <p:sp>
            <p:nvSpPr>
              <p:cNvPr id="25650" name="Rectangle 22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1" name="Text Box 23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2" name="Group 25"/>
            <p:cNvGrpSpPr>
              <a:grpSpLocks/>
            </p:cNvGrpSpPr>
            <p:nvPr/>
          </p:nvGrpSpPr>
          <p:grpSpPr bwMode="auto">
            <a:xfrm>
              <a:off x="1817" y="1226"/>
              <a:ext cx="283" cy="192"/>
              <a:chOff x="4584" y="1229"/>
              <a:chExt cx="283" cy="192"/>
            </a:xfrm>
          </p:grpSpPr>
          <p:sp>
            <p:nvSpPr>
              <p:cNvPr id="25648" name="Rectangle 26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9" name="Text Box 27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3" name="Group 28"/>
            <p:cNvGrpSpPr>
              <a:grpSpLocks/>
            </p:cNvGrpSpPr>
            <p:nvPr/>
          </p:nvGrpSpPr>
          <p:grpSpPr bwMode="auto">
            <a:xfrm>
              <a:off x="2143" y="1227"/>
              <a:ext cx="283" cy="192"/>
              <a:chOff x="4584" y="1229"/>
              <a:chExt cx="283" cy="192"/>
            </a:xfrm>
          </p:grpSpPr>
          <p:sp>
            <p:nvSpPr>
              <p:cNvPr id="25646" name="Rectangle 29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7" name="Text Box 30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4" name="Group 32"/>
            <p:cNvGrpSpPr>
              <a:grpSpLocks/>
            </p:cNvGrpSpPr>
            <p:nvPr/>
          </p:nvGrpSpPr>
          <p:grpSpPr bwMode="auto">
            <a:xfrm>
              <a:off x="2780" y="1547"/>
              <a:ext cx="283" cy="192"/>
              <a:chOff x="4827" y="1591"/>
              <a:chExt cx="283" cy="192"/>
            </a:xfrm>
          </p:grpSpPr>
          <p:sp>
            <p:nvSpPr>
              <p:cNvPr id="25644" name="Rectangle 33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5" name="Text Box 34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5" name="Group 35"/>
            <p:cNvGrpSpPr>
              <a:grpSpLocks/>
            </p:cNvGrpSpPr>
            <p:nvPr/>
          </p:nvGrpSpPr>
          <p:grpSpPr bwMode="auto">
            <a:xfrm>
              <a:off x="3732" y="1548"/>
              <a:ext cx="283" cy="192"/>
              <a:chOff x="4827" y="1591"/>
              <a:chExt cx="283" cy="192"/>
            </a:xfrm>
          </p:grpSpPr>
          <p:sp>
            <p:nvSpPr>
              <p:cNvPr id="25642" name="Rectangle 36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3" name="Text Box 37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sp>
          <p:nvSpPr>
            <p:cNvPr id="25619" name="Text Box 38"/>
            <p:cNvSpPr txBox="1">
              <a:spLocks noChangeArrowheads="1"/>
            </p:cNvSpPr>
            <p:nvPr/>
          </p:nvSpPr>
          <p:spPr bwMode="auto">
            <a:xfrm>
              <a:off x="659" y="921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1</a:t>
              </a:r>
            </a:p>
          </p:txBody>
        </p:sp>
        <p:sp>
          <p:nvSpPr>
            <p:cNvPr id="25620" name="Text Box 39"/>
            <p:cNvSpPr txBox="1">
              <a:spLocks noChangeArrowheads="1"/>
            </p:cNvSpPr>
            <p:nvPr/>
          </p:nvSpPr>
          <p:spPr bwMode="auto">
            <a:xfrm>
              <a:off x="648" y="1245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2</a:t>
              </a:r>
            </a:p>
          </p:txBody>
        </p:sp>
        <p:sp>
          <p:nvSpPr>
            <p:cNvPr id="25621" name="Text Box 40"/>
            <p:cNvSpPr txBox="1">
              <a:spLocks noChangeArrowheads="1"/>
            </p:cNvSpPr>
            <p:nvPr/>
          </p:nvSpPr>
          <p:spPr bwMode="auto">
            <a:xfrm>
              <a:off x="677" y="1562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3</a:t>
              </a:r>
            </a:p>
          </p:txBody>
        </p:sp>
        <p:sp>
          <p:nvSpPr>
            <p:cNvPr id="25622" name="Line 41"/>
            <p:cNvSpPr>
              <a:spLocks noChangeShapeType="1"/>
            </p:cNvSpPr>
            <p:nvPr/>
          </p:nvSpPr>
          <p:spPr bwMode="auto">
            <a:xfrm>
              <a:off x="1179" y="1882"/>
              <a:ext cx="3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3" name="Line 42"/>
            <p:cNvSpPr>
              <a:spLocks noChangeShapeType="1"/>
            </p:cNvSpPr>
            <p:nvPr/>
          </p:nvSpPr>
          <p:spPr bwMode="auto">
            <a:xfrm>
              <a:off x="1181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4" name="Line 43"/>
            <p:cNvSpPr>
              <a:spLocks noChangeShapeType="1"/>
            </p:cNvSpPr>
            <p:nvPr/>
          </p:nvSpPr>
          <p:spPr bwMode="auto">
            <a:xfrm>
              <a:off x="1496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5" name="Line 44"/>
            <p:cNvSpPr>
              <a:spLocks noChangeShapeType="1"/>
            </p:cNvSpPr>
            <p:nvPr/>
          </p:nvSpPr>
          <p:spPr bwMode="auto">
            <a:xfrm>
              <a:off x="1813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6" name="Line 45"/>
            <p:cNvSpPr>
              <a:spLocks noChangeShapeType="1"/>
            </p:cNvSpPr>
            <p:nvPr/>
          </p:nvSpPr>
          <p:spPr bwMode="auto">
            <a:xfrm>
              <a:off x="2132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7" name="Line 46"/>
            <p:cNvSpPr>
              <a:spLocks noChangeShapeType="1"/>
            </p:cNvSpPr>
            <p:nvPr/>
          </p:nvSpPr>
          <p:spPr bwMode="auto">
            <a:xfrm>
              <a:off x="2450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8" name="Line 47"/>
            <p:cNvSpPr>
              <a:spLocks noChangeShapeType="1"/>
            </p:cNvSpPr>
            <p:nvPr/>
          </p:nvSpPr>
          <p:spPr bwMode="auto">
            <a:xfrm>
              <a:off x="2770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9" name="Line 48"/>
            <p:cNvSpPr>
              <a:spLocks noChangeShapeType="1"/>
            </p:cNvSpPr>
            <p:nvPr/>
          </p:nvSpPr>
          <p:spPr bwMode="auto">
            <a:xfrm>
              <a:off x="3088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0" name="Line 49"/>
            <p:cNvSpPr>
              <a:spLocks noChangeShapeType="1"/>
            </p:cNvSpPr>
            <p:nvPr/>
          </p:nvSpPr>
          <p:spPr bwMode="auto">
            <a:xfrm>
              <a:off x="3406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1" name="Line 50"/>
            <p:cNvSpPr>
              <a:spLocks noChangeShapeType="1"/>
            </p:cNvSpPr>
            <p:nvPr/>
          </p:nvSpPr>
          <p:spPr bwMode="auto">
            <a:xfrm>
              <a:off x="3726" y="1815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2" name="Line 51"/>
            <p:cNvSpPr>
              <a:spLocks noChangeShapeType="1"/>
            </p:cNvSpPr>
            <p:nvPr/>
          </p:nvSpPr>
          <p:spPr bwMode="auto">
            <a:xfrm>
              <a:off x="4034" y="1813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3" name="Text Box 54"/>
            <p:cNvSpPr txBox="1">
              <a:spLocks noChangeArrowheads="1"/>
            </p:cNvSpPr>
            <p:nvPr/>
          </p:nvSpPr>
          <p:spPr bwMode="auto">
            <a:xfrm>
              <a:off x="1220" y="188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4" name="Text Box 55"/>
            <p:cNvSpPr txBox="1">
              <a:spLocks noChangeArrowheads="1"/>
            </p:cNvSpPr>
            <p:nvPr/>
          </p:nvSpPr>
          <p:spPr bwMode="auto">
            <a:xfrm>
              <a:off x="1862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5" name="Text Box 56"/>
            <p:cNvSpPr txBox="1">
              <a:spLocks noChangeArrowheads="1"/>
            </p:cNvSpPr>
            <p:nvPr/>
          </p:nvSpPr>
          <p:spPr bwMode="auto">
            <a:xfrm>
              <a:off x="2816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6" name="Text Box 58"/>
            <p:cNvSpPr txBox="1">
              <a:spLocks noChangeArrowheads="1"/>
            </p:cNvSpPr>
            <p:nvPr/>
          </p:nvSpPr>
          <p:spPr bwMode="auto">
            <a:xfrm>
              <a:off x="218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7" name="Text Box 59"/>
            <p:cNvSpPr txBox="1">
              <a:spLocks noChangeArrowheads="1"/>
            </p:cNvSpPr>
            <p:nvPr/>
          </p:nvSpPr>
          <p:spPr bwMode="auto">
            <a:xfrm>
              <a:off x="344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8" name="Text Box 60"/>
            <p:cNvSpPr txBox="1">
              <a:spLocks noChangeArrowheads="1"/>
            </p:cNvSpPr>
            <p:nvPr/>
          </p:nvSpPr>
          <p:spPr bwMode="auto">
            <a:xfrm>
              <a:off x="3752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9" name="Text Box 61"/>
            <p:cNvSpPr txBox="1">
              <a:spLocks noChangeArrowheads="1"/>
            </p:cNvSpPr>
            <p:nvPr/>
          </p:nvSpPr>
          <p:spPr bwMode="auto">
            <a:xfrm>
              <a:off x="1544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0" name="Text Box 62"/>
            <p:cNvSpPr txBox="1">
              <a:spLocks noChangeArrowheads="1"/>
            </p:cNvSpPr>
            <p:nvPr/>
          </p:nvSpPr>
          <p:spPr bwMode="auto">
            <a:xfrm>
              <a:off x="250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1" name="Text Box 63"/>
            <p:cNvSpPr txBox="1">
              <a:spLocks noChangeArrowheads="1"/>
            </p:cNvSpPr>
            <p:nvPr/>
          </p:nvSpPr>
          <p:spPr bwMode="auto">
            <a:xfrm>
              <a:off x="313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</p:grp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2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3297238"/>
            <a:ext cx="3810000" cy="3128962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latin typeface="Gill Sans MT" charset="0"/>
                <a:cs typeface="+mn-cs"/>
              </a:rPr>
              <a:t>suppose: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nodes with many frames to send, each transmits in slot with probability </a:t>
            </a:r>
            <a:r>
              <a:rPr lang="en-US" sz="2400" i="1" dirty="0">
                <a:latin typeface="Gill Sans MT" charset="0"/>
                <a:cs typeface="+mn-cs"/>
              </a:rPr>
              <a:t>p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given node has success in a slot  = </a:t>
            </a:r>
            <a:r>
              <a:rPr lang="en-US" sz="2400" i="1" dirty="0">
                <a:latin typeface="Gill Sans MT" charset="0"/>
                <a:cs typeface="+mn-cs"/>
              </a:rPr>
              <a:t>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</a:t>
            </a:r>
            <a:r>
              <a:rPr lang="en-US" sz="2400" i="1" dirty="0">
                <a:latin typeface="Gill Sans MT" charset="0"/>
                <a:cs typeface="+mn-cs"/>
              </a:rPr>
              <a:t>any</a:t>
            </a:r>
            <a:r>
              <a:rPr lang="en-US" sz="2400" dirty="0">
                <a:latin typeface="Gill Sans MT" charset="0"/>
                <a:cs typeface="+mn-cs"/>
              </a:rPr>
              <a:t> node has a success = </a:t>
            </a: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endParaRPr lang="en-US" sz="2400" i="1" dirty="0">
              <a:latin typeface="Gill Sans MT" charset="0"/>
              <a:cs typeface="+mn-cs"/>
            </a:endParaRP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78400" y="1647825"/>
            <a:ext cx="3810000" cy="32385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max efficiency: find </a:t>
            </a:r>
            <a:r>
              <a:rPr lang="en-US" sz="2400" i="1" dirty="0">
                <a:latin typeface="Gill Sans MT" charset="0"/>
                <a:cs typeface="+mn-cs"/>
              </a:rPr>
              <a:t>p* </a:t>
            </a:r>
            <a:r>
              <a:rPr lang="en-US" sz="2400" dirty="0">
                <a:latin typeface="Gill Sans MT" charset="0"/>
                <a:cs typeface="+mn-cs"/>
              </a:rPr>
              <a:t>that maximizes </a:t>
            </a:r>
            <a:br>
              <a:rPr lang="en-US" sz="2400" dirty="0">
                <a:latin typeface="Gill Sans MT" charset="0"/>
                <a:cs typeface="+mn-cs"/>
              </a:rPr>
            </a:b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 many nodes, take limit of </a:t>
            </a:r>
            <a:r>
              <a:rPr lang="en-US" sz="2400" i="1" dirty="0">
                <a:latin typeface="Gill Sans MT" charset="0"/>
                <a:cs typeface="+mn-cs"/>
              </a:rPr>
              <a:t>Np*(1-p*)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</a:t>
            </a:r>
            <a:r>
              <a:rPr lang="en-US" sz="2400" dirty="0">
                <a:latin typeface="Gill Sans MT" charset="0"/>
                <a:cs typeface="+mn-cs"/>
              </a:rPr>
              <a:t>as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goes to infinity, gives: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max efficiency = 1/e = .37</a:t>
            </a:r>
            <a:endParaRPr lang="en-US" sz="2400" b="1" i="1" baseline="30000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95313" y="1687513"/>
            <a:ext cx="3554412" cy="1414462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efficiency</a:t>
            </a:r>
            <a:r>
              <a:rPr lang="en-US" sz="2400" i="0" dirty="0" smtClean="0">
                <a:latin typeface="Gill Sans MT" charset="0"/>
                <a:cs typeface="+mn-cs"/>
              </a:rPr>
              <a:t>: long-run </a:t>
            </a:r>
            <a:br>
              <a:rPr lang="en-US" sz="2400" i="0" dirty="0" smtClean="0">
                <a:latin typeface="Gill Sans MT" charset="0"/>
                <a:cs typeface="+mn-cs"/>
              </a:rPr>
            </a:br>
            <a:r>
              <a:rPr lang="en-US" sz="2400" i="0" dirty="0" smtClean="0">
                <a:latin typeface="Gill Sans MT" charset="0"/>
                <a:cs typeface="+mn-cs"/>
              </a:rPr>
              <a:t>fraction of successful slots </a:t>
            </a:r>
            <a:br>
              <a:rPr lang="en-US" sz="2400" i="0" dirty="0" smtClean="0">
                <a:latin typeface="Gill Sans MT" charset="0"/>
                <a:cs typeface="+mn-cs"/>
              </a:rPr>
            </a:br>
            <a:r>
              <a:rPr lang="en-US" sz="2400" i="0" dirty="0" smtClean="0">
                <a:latin typeface="Gill Sans MT" charset="0"/>
                <a:cs typeface="+mn-cs"/>
              </a:rPr>
              <a:t>(many nodes, all with many frames to send)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5407025" y="4529138"/>
            <a:ext cx="2568575" cy="141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at best:</a:t>
            </a:r>
            <a:r>
              <a:rPr lang="en-US" sz="2400" i="0" dirty="0" smtClean="0">
                <a:latin typeface="Gill Sans MT" charset="0"/>
                <a:cs typeface="+mn-cs"/>
              </a:rPr>
              <a:t> channel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used for useful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transmissions 37%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of time!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8048625" y="4402138"/>
            <a:ext cx="488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6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!</a:t>
            </a:r>
          </a:p>
        </p:txBody>
      </p:sp>
      <p:sp>
        <p:nvSpPr>
          <p:cNvPr id="26633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760253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ALOHA: efficiency</a:t>
            </a:r>
          </a:p>
        </p:txBody>
      </p:sp>
      <p:pic>
        <p:nvPicPr>
          <p:cNvPr id="91145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57705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9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9509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(unslotted)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3439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unslotted Aloha: simpler, no synchronization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when frame first arrives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transmit immediately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collision probability increases: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frame sent at 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 collides with other frames sent in [t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-1,t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+1]</a:t>
            </a:r>
          </a:p>
        </p:txBody>
      </p:sp>
      <p:pic>
        <p:nvPicPr>
          <p:cNvPr id="93190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871913"/>
            <a:ext cx="62801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03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5725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53988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  <a:r>
              <a:rPr lang="en-US" dirty="0">
                <a:latin typeface="Gill Sans MT" charset="0"/>
                <a:cs typeface="+mj-cs"/>
              </a:rPr>
              <a:t> efficiency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28738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P(success by given node) = P(node transmits) </a:t>
            </a:r>
            <a:r>
              <a:rPr lang="en-US" sz="2000" baseline="16000" dirty="0">
                <a:latin typeface="Gill Sans MT" charset="0"/>
                <a:cs typeface="+mn-cs"/>
              </a:rPr>
              <a:t>.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  <a:r>
              <a:rPr lang="en-US" sz="2000" baseline="16000" dirty="0">
                <a:latin typeface="Gill Sans MT" charset="0"/>
                <a:cs typeface="+mn-cs"/>
              </a:rPr>
              <a:t>.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                                </a:t>
            </a:r>
            <a:r>
              <a:rPr lang="en-US" sz="2400" i="1" dirty="0">
                <a:latin typeface="Gill Sans MT" charset="0"/>
                <a:cs typeface="+mn-cs"/>
              </a:rPr>
              <a:t>  = 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r>
              <a:rPr lang="en-US" sz="2400" i="1" baseline="16000" dirty="0">
                <a:latin typeface="Gill Sans MT" charset="0"/>
                <a:cs typeface="+mn-cs"/>
              </a:rPr>
              <a:t> 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 </a:t>
            </a:r>
          </a:p>
          <a:p>
            <a:pPr>
              <a:buFont typeface="Wingdings" charset="0"/>
              <a:buNone/>
              <a:defRPr/>
            </a:pPr>
            <a:r>
              <a:rPr lang="en-US" sz="2400" b="1" baseline="30000" dirty="0">
                <a:latin typeface="Gill Sans MT" charset="0"/>
                <a:cs typeface="+mn-cs"/>
              </a:rPr>
              <a:t>                                                    </a:t>
            </a:r>
            <a:r>
              <a:rPr lang="en-US" sz="2400" b="1" i="1" baseline="30000" dirty="0">
                <a:latin typeface="Gill Sans MT" charset="0"/>
                <a:cs typeface="+mn-cs"/>
              </a:rPr>
              <a:t>     </a:t>
            </a:r>
            <a:r>
              <a:rPr lang="en-US" sz="2400" i="1" dirty="0">
                <a:latin typeface="Gill Sans MT" charset="0"/>
                <a:cs typeface="+mn-cs"/>
              </a:rPr>
              <a:t>=</a:t>
            </a:r>
            <a:r>
              <a:rPr lang="en-US" sz="2400" b="1" i="1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2(N-1)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endParaRPr lang="en-US" sz="2000" i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baseline="16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… choosing optimum p and then letting </a:t>
            </a:r>
            <a:r>
              <a:rPr lang="en-US" i="1" baseline="16000" dirty="0">
                <a:latin typeface="Gill Sans MT" charset="0"/>
                <a:cs typeface="+mn-cs"/>
              </a:rPr>
              <a:t>n</a:t>
            </a:r>
            <a:r>
              <a:rPr lang="en-US" baseline="16000" dirty="0">
                <a:latin typeface="Gill Sans MT" charset="0"/>
                <a:cs typeface="+mn-cs"/>
              </a:rPr>
              <a:t> </a:t>
            </a: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          </a:t>
            </a:r>
            <a:r>
              <a:rPr lang="en-US" i="1" baseline="16000" dirty="0">
                <a:latin typeface="Gill Sans MT" charset="0"/>
                <a:cs typeface="+mn-cs"/>
              </a:rPr>
              <a:t>         </a:t>
            </a:r>
            <a:r>
              <a:rPr lang="en-US" sz="2400" i="1" dirty="0">
                <a:latin typeface="Gill Sans MT" charset="0"/>
                <a:cs typeface="+mn-cs"/>
              </a:rPr>
              <a:t>= 1/(2e) = .18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	</a:t>
            </a:r>
            <a:endParaRPr lang="en-US" b="1" i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222500" y="5175250"/>
            <a:ext cx="458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solidFill>
                  <a:srgbClr val="CC0000"/>
                </a:solidFill>
                <a:latin typeface="Gill Sans MT" charset="0"/>
                <a:cs typeface="+mn-cs"/>
              </a:rPr>
              <a:t>even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worse</a:t>
            </a:r>
            <a:r>
              <a:rPr lang="en-US" sz="2800" i="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than slotted Aloha!</a:t>
            </a:r>
          </a:p>
        </p:txBody>
      </p:sp>
      <p:grpSp>
        <p:nvGrpSpPr>
          <p:cNvPr id="95239" name="Group 10"/>
          <p:cNvGrpSpPr>
            <a:grpSpLocks/>
          </p:cNvGrpSpPr>
          <p:nvPr/>
        </p:nvGrpSpPr>
        <p:grpSpPr bwMode="auto">
          <a:xfrm>
            <a:off x="6664312" y="3739362"/>
            <a:ext cx="736600" cy="90487"/>
            <a:chOff x="3242" y="3679"/>
            <a:chExt cx="464" cy="57"/>
          </a:xfrm>
        </p:grpSpPr>
        <p:sp>
          <p:nvSpPr>
            <p:cNvPr id="28681" name="Line 7"/>
            <p:cNvSpPr>
              <a:spLocks noChangeShapeType="1"/>
            </p:cNvSpPr>
            <p:nvPr/>
          </p:nvSpPr>
          <p:spPr bwMode="auto">
            <a:xfrm>
              <a:off x="3242" y="3711"/>
              <a:ext cx="2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2" name="Oval 8"/>
            <p:cNvSpPr>
              <a:spLocks noChangeArrowheads="1"/>
            </p:cNvSpPr>
            <p:nvPr/>
          </p:nvSpPr>
          <p:spPr bwMode="auto">
            <a:xfrm>
              <a:off x="3494" y="3680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3" name="Oval 9"/>
            <p:cNvSpPr>
              <a:spLocks noChangeArrowheads="1"/>
            </p:cNvSpPr>
            <p:nvPr/>
          </p:nvSpPr>
          <p:spPr bwMode="auto">
            <a:xfrm>
              <a:off x="3599" y="3679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44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004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CSMA (carrier sense multiple access)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525" y="1662113"/>
            <a:ext cx="6467475" cy="3246437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600" i="1" dirty="0">
                <a:solidFill>
                  <a:srgbClr val="CC0000"/>
                </a:solidFill>
                <a:cs typeface="+mn-cs"/>
              </a:rPr>
              <a:t>CSMA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3200" dirty="0">
                <a:cs typeface="+mn-cs"/>
              </a:rPr>
              <a:t> listen before transmit: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idle:</a:t>
            </a:r>
            <a:r>
              <a:rPr lang="en-US" dirty="0">
                <a:cs typeface="+mn-cs"/>
              </a:rPr>
              <a:t> transmit entire frame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busy</a:t>
            </a:r>
            <a:r>
              <a:rPr lang="en-US" dirty="0">
                <a:cs typeface="+mn-cs"/>
              </a:rPr>
              <a:t>, defer transmission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human analogy: don</a:t>
            </a:r>
            <a:r>
              <a:rPr lang="ja-JP" altLang="en-US" dirty="0">
                <a:cs typeface="+mn-cs"/>
              </a:rPr>
              <a:t>’</a:t>
            </a:r>
            <a:r>
              <a:rPr lang="en-US" dirty="0">
                <a:cs typeface="+mn-cs"/>
              </a:rPr>
              <a:t>t interrupt others!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1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6.1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94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 collisions</a:t>
            </a:r>
          </a:p>
        </p:txBody>
      </p:sp>
      <p:sp>
        <p:nvSpPr>
          <p:cNvPr id="307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59727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can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still occur: </a:t>
            </a:r>
            <a:r>
              <a:rPr lang="en-US" sz="2400" dirty="0">
                <a:latin typeface="Gill Sans MT" charset="0"/>
                <a:cs typeface="+mn-cs"/>
              </a:rPr>
              <a:t>propagation delay means  two nodes may not hear each other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transmission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collision: </a:t>
            </a:r>
            <a:r>
              <a:rPr lang="en-US" sz="2400" dirty="0">
                <a:latin typeface="Gill Sans MT" charset="0"/>
                <a:cs typeface="+mn-cs"/>
              </a:rPr>
              <a:t>entire packet transmission time wasted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distance &amp; propagation delay play role in in determining collision probability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3072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9334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5521325" y="8842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pic>
        <p:nvPicPr>
          <p:cNvPr id="99336" name="Picture 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12825"/>
            <a:ext cx="39433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311" name="Rectangle 87"/>
          <p:cNvSpPr>
            <a:spLocks noChangeArrowheads="1"/>
          </p:cNvSpPr>
          <p:nvPr/>
        </p:nvSpPr>
        <p:spPr bwMode="auto">
          <a:xfrm>
            <a:off x="4827588" y="2552700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4835525" y="2809875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4797425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4770438" y="4670425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4" name="Rectangle 92"/>
          <p:cNvSpPr>
            <a:spLocks noChangeArrowheads="1"/>
          </p:cNvSpPr>
          <p:nvPr/>
        </p:nvSpPr>
        <p:spPr bwMode="auto">
          <a:xfrm>
            <a:off x="4764088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9342" name="Group 98"/>
          <p:cNvGrpSpPr>
            <a:grpSpLocks/>
          </p:cNvGrpSpPr>
          <p:nvPr/>
        </p:nvGrpSpPr>
        <p:grpSpPr bwMode="auto">
          <a:xfrm>
            <a:off x="4948238" y="1252538"/>
            <a:ext cx="3513137" cy="628650"/>
            <a:chOff x="3117" y="180"/>
            <a:chExt cx="2213" cy="396"/>
          </a:xfrm>
        </p:grpSpPr>
        <p:grpSp>
          <p:nvGrpSpPr>
            <p:cNvPr id="99343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99358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9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4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99356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7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5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99354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5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6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99352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3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30740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1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2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3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4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1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8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8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11" grpId="0" animBg="1"/>
      <p:bldP spid="180312" grpId="0" animBg="1"/>
      <p:bldP spid="180314" grpId="0" animBg="1"/>
      <p:bldP spid="1803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CSMA/CD: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carrier sensing, deferral as in CSMA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collisions </a:t>
            </a:r>
            <a:r>
              <a:rPr lang="en-US" i="1" dirty="0">
                <a:latin typeface="Gill Sans MT" charset="0"/>
              </a:rPr>
              <a:t>detected</a:t>
            </a:r>
            <a:r>
              <a:rPr lang="en-US" dirty="0">
                <a:latin typeface="Gill Sans MT" charset="0"/>
              </a:rPr>
              <a:t> within short time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colliding transmissions aborted, reducing channel wastage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collision detection: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easy in wired LANs: measure signal strengths, compare transmitted, received signals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difficult in wireless LANs: received signal strength overwhelmed by local transmission strength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human analogy: the polite conversationalist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9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2775" name="Rectangle 29"/>
          <p:cNvSpPr>
            <a:spLocks noChangeArrowheads="1"/>
          </p:cNvSpPr>
          <p:nvPr/>
        </p:nvSpPr>
        <p:spPr bwMode="auto">
          <a:xfrm>
            <a:off x="2041525" y="1446213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778125" y="15954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grpSp>
        <p:nvGrpSpPr>
          <p:cNvPr id="103432" name="Group 30"/>
          <p:cNvGrpSpPr>
            <a:grpSpLocks/>
          </p:cNvGrpSpPr>
          <p:nvPr/>
        </p:nvGrpSpPr>
        <p:grpSpPr bwMode="auto">
          <a:xfrm>
            <a:off x="2541588" y="1985963"/>
            <a:ext cx="3263900" cy="195262"/>
            <a:chOff x="4220" y="1231"/>
            <a:chExt cx="1989" cy="90"/>
          </a:xfrm>
        </p:grpSpPr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4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03433" name="Group 11"/>
          <p:cNvGrpSpPr>
            <a:grpSpLocks/>
          </p:cNvGrpSpPr>
          <p:nvPr/>
        </p:nvGrpSpPr>
        <p:grpSpPr bwMode="auto">
          <a:xfrm flipH="1">
            <a:off x="2187575" y="2119313"/>
            <a:ext cx="501650" cy="512762"/>
            <a:chOff x="2839" y="3501"/>
            <a:chExt cx="755" cy="803"/>
          </a:xfrm>
        </p:grpSpPr>
        <p:pic>
          <p:nvPicPr>
            <p:cNvPr id="103443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4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4" name="Group 14"/>
          <p:cNvGrpSpPr>
            <a:grpSpLocks/>
          </p:cNvGrpSpPr>
          <p:nvPr/>
        </p:nvGrpSpPr>
        <p:grpSpPr bwMode="auto">
          <a:xfrm flipH="1">
            <a:off x="3279775" y="2101850"/>
            <a:ext cx="501650" cy="512763"/>
            <a:chOff x="2839" y="3501"/>
            <a:chExt cx="755" cy="803"/>
          </a:xfrm>
        </p:grpSpPr>
        <p:pic>
          <p:nvPicPr>
            <p:cNvPr id="103441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5" name="Group 17"/>
          <p:cNvGrpSpPr>
            <a:grpSpLocks/>
          </p:cNvGrpSpPr>
          <p:nvPr/>
        </p:nvGrpSpPr>
        <p:grpSpPr bwMode="auto">
          <a:xfrm flipH="1">
            <a:off x="4278313" y="2092325"/>
            <a:ext cx="501650" cy="512763"/>
            <a:chOff x="2839" y="3501"/>
            <a:chExt cx="755" cy="803"/>
          </a:xfrm>
        </p:grpSpPr>
        <p:pic>
          <p:nvPicPr>
            <p:cNvPr id="103439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6" name="Group 20"/>
          <p:cNvGrpSpPr>
            <a:grpSpLocks/>
          </p:cNvGrpSpPr>
          <p:nvPr/>
        </p:nvGrpSpPr>
        <p:grpSpPr bwMode="auto">
          <a:xfrm flipH="1">
            <a:off x="5397500" y="2106613"/>
            <a:ext cx="501650" cy="512762"/>
            <a:chOff x="2839" y="3501"/>
            <a:chExt cx="755" cy="803"/>
          </a:xfrm>
        </p:grpSpPr>
        <p:pic>
          <p:nvPicPr>
            <p:cNvPr id="103437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8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39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41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CSMA/CD algorithm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1500188"/>
            <a:ext cx="40417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1. </a:t>
            </a:r>
            <a:r>
              <a:rPr lang="en-US" sz="2600" dirty="0">
                <a:latin typeface="Gill Sans MT" charset="0"/>
                <a:cs typeface="+mn-cs"/>
              </a:rPr>
              <a:t>NIC receives datagram from network layer, creates frame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2. </a:t>
            </a:r>
            <a:r>
              <a:rPr lang="en-US" sz="2600" dirty="0">
                <a:latin typeface="Gill Sans MT" charset="0"/>
                <a:cs typeface="+mn-cs"/>
              </a:rPr>
              <a:t>If NIC senses channel idle, starts frame </a:t>
            </a:r>
            <a:r>
              <a:rPr lang="en-US" sz="2600" dirty="0" smtClean="0">
                <a:latin typeface="Gill Sans MT" charset="0"/>
                <a:cs typeface="+mn-cs"/>
              </a:rPr>
              <a:t>transmission. </a:t>
            </a:r>
            <a:r>
              <a:rPr lang="en-US" sz="2600" dirty="0">
                <a:latin typeface="Gill Sans MT" charset="0"/>
                <a:cs typeface="+mn-cs"/>
              </a:rPr>
              <a:t>If NIC senses channel busy, waits until channel idle, then </a:t>
            </a:r>
            <a:r>
              <a:rPr lang="en-US" sz="2600" dirty="0" smtClean="0">
                <a:latin typeface="Gill Sans MT" charset="0"/>
                <a:cs typeface="+mn-cs"/>
              </a:rPr>
              <a:t>transmits.</a:t>
            </a:r>
            <a:endParaRPr lang="en-US" sz="26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3. </a:t>
            </a:r>
            <a:r>
              <a:rPr lang="en-US" sz="2600" dirty="0">
                <a:latin typeface="Gill Sans MT" charset="0"/>
                <a:cs typeface="+mn-cs"/>
              </a:rPr>
              <a:t>If NIC transmits entire frame without detecting another transmission, NIC is done with frame !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543050"/>
            <a:ext cx="39655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4. </a:t>
            </a:r>
            <a:r>
              <a:rPr lang="en-US" sz="2600" dirty="0">
                <a:latin typeface="Gill Sans MT" charset="0"/>
                <a:cs typeface="+mn-cs"/>
              </a:rPr>
              <a:t>If NIC detects another transmission while transmitting,  aborts and sends jam signal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5. </a:t>
            </a:r>
            <a:r>
              <a:rPr lang="en-US" sz="2600" dirty="0">
                <a:latin typeface="Gill Sans MT" charset="0"/>
                <a:cs typeface="+mn-cs"/>
              </a:rPr>
              <a:t>After aborting, NIC enters </a:t>
            </a:r>
            <a:r>
              <a:rPr lang="en-US" sz="26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binary (exponential) </a:t>
            </a:r>
            <a:r>
              <a:rPr lang="en-US" sz="2600" i="1" dirty="0">
                <a:solidFill>
                  <a:srgbClr val="CC0000"/>
                </a:solidFill>
                <a:latin typeface="Gill Sans MT" charset="0"/>
                <a:cs typeface="+mn-cs"/>
              </a:rPr>
              <a:t>backoff: </a:t>
            </a:r>
            <a:endParaRPr lang="en-US" sz="26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after </a:t>
            </a:r>
            <a:r>
              <a:rPr lang="en-US" i="1" dirty="0">
                <a:latin typeface="Gill Sans MT" charset="0"/>
              </a:rPr>
              <a:t>m</a:t>
            </a:r>
            <a:r>
              <a:rPr lang="en-US" dirty="0">
                <a:latin typeface="Gill Sans MT" charset="0"/>
              </a:rPr>
              <a:t>th collision, NIC chooses </a:t>
            </a:r>
            <a:r>
              <a:rPr lang="en-US" i="1" dirty="0">
                <a:latin typeface="Gill Sans MT" charset="0"/>
              </a:rPr>
              <a:t>K </a:t>
            </a:r>
            <a:r>
              <a:rPr lang="en-US" dirty="0">
                <a:latin typeface="Gill Sans MT" charset="0"/>
              </a:rPr>
              <a:t>at random from </a:t>
            </a:r>
            <a:r>
              <a:rPr lang="en-US" i="1" dirty="0" smtClean="0">
                <a:latin typeface="Gill Sans MT" charset="0"/>
              </a:rPr>
              <a:t>{</a:t>
            </a:r>
            <a:r>
              <a:rPr lang="en-US" i="1" dirty="0">
                <a:latin typeface="Gill Sans MT" charset="0"/>
              </a:rPr>
              <a:t>0,1,2</a:t>
            </a:r>
            <a:r>
              <a:rPr lang="en-US" i="1" dirty="0" smtClean="0">
                <a:latin typeface="Gill Sans MT" charset="0"/>
              </a:rPr>
              <a:t>, …, 2</a:t>
            </a:r>
            <a:r>
              <a:rPr lang="en-US" b="1" i="1" baseline="30000" dirty="0" smtClean="0">
                <a:latin typeface="Gill Sans MT" charset="0"/>
              </a:rPr>
              <a:t>m</a:t>
            </a:r>
            <a:r>
              <a:rPr lang="en-US" i="1" dirty="0">
                <a:latin typeface="Gill Sans MT" charset="0"/>
              </a:rPr>
              <a:t>-1}</a:t>
            </a:r>
            <a:r>
              <a:rPr lang="en-US" dirty="0">
                <a:latin typeface="Gill Sans MT" charset="0"/>
              </a:rPr>
              <a:t>. NIC waits K</a:t>
            </a:r>
            <a:r>
              <a:rPr lang="el-GR" dirty="0">
                <a:latin typeface="Gill Sans MT" charset="0"/>
              </a:rPr>
              <a:t>·</a:t>
            </a:r>
            <a:r>
              <a:rPr lang="en-US" dirty="0">
                <a:latin typeface="Gill Sans MT" charset="0"/>
              </a:rPr>
              <a:t>512 </a:t>
            </a:r>
            <a:r>
              <a:rPr lang="en-US" dirty="0" smtClean="0">
                <a:latin typeface="Gill Sans MT" charset="0"/>
              </a:rPr>
              <a:t>bit times</a:t>
            </a:r>
            <a:r>
              <a:rPr lang="en-US" dirty="0">
                <a:latin typeface="Gill Sans MT" charset="0"/>
              </a:rPr>
              <a:t>, returns to Step </a:t>
            </a:r>
            <a:r>
              <a:rPr lang="en-US" dirty="0" smtClean="0">
                <a:latin typeface="Gill Sans MT" charset="0"/>
              </a:rPr>
              <a:t>2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longer backoff interval with more collisions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  </a:t>
            </a:r>
          </a:p>
        </p:txBody>
      </p:sp>
      <p:pic>
        <p:nvPicPr>
          <p:cNvPr id="105478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064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4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efficiency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1684338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prop</a:t>
            </a:r>
            <a:r>
              <a:rPr lang="en-US" sz="2400" dirty="0">
                <a:latin typeface="Gill Sans MT" charset="0"/>
                <a:cs typeface="+mn-cs"/>
              </a:rPr>
              <a:t> = max prop delay between 2 nodes in LAN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trans</a:t>
            </a:r>
            <a:r>
              <a:rPr lang="en-US" sz="2400" dirty="0">
                <a:latin typeface="Gill Sans MT" charset="0"/>
                <a:cs typeface="+mn-cs"/>
              </a:rPr>
              <a:t> = time to transmit max-size frame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efficiency goes to 1 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prop</a:t>
            </a:r>
            <a:r>
              <a:rPr lang="en-US" dirty="0">
                <a:latin typeface="Gill Sans MT" charset="0"/>
              </a:rPr>
              <a:t> goes to 0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trans</a:t>
            </a:r>
            <a:r>
              <a:rPr lang="en-US" dirty="0">
                <a:latin typeface="Gill Sans MT" charset="0"/>
              </a:rPr>
              <a:t> goes to infinity</a:t>
            </a: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better performance than ALOHA: and simple, cheap, decentralized</a:t>
            </a:r>
            <a:r>
              <a:rPr lang="en-US" dirty="0">
                <a:latin typeface="Gill Sans MT" charset="0"/>
                <a:cs typeface="+mn-cs"/>
              </a:rPr>
              <a:t>!</a:t>
            </a:r>
          </a:p>
        </p:txBody>
      </p:sp>
      <p:graphicFrame>
        <p:nvGraphicFramePr>
          <p:cNvPr id="107525" name="Object 4"/>
          <p:cNvGraphicFramePr>
            <a:graphicFrameLocks noChangeAspect="1"/>
          </p:cNvGraphicFramePr>
          <p:nvPr/>
        </p:nvGraphicFramePr>
        <p:xfrm>
          <a:off x="2795588" y="2859088"/>
          <a:ext cx="35702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3" name="Equation" r:id="rId4" imgW="1422400" imgH="393700" progId="Equation.3">
                  <p:embed/>
                </p:oleObj>
              </mc:Choice>
              <mc:Fallback>
                <p:oleObj name="Equation" r:id="rId4" imgW="1422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859088"/>
                        <a:ext cx="35702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6" name="Picture 22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33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4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channel partitioning MAC protocols: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share channel </a:t>
            </a:r>
            <a:r>
              <a:rPr lang="en-US" i="1" dirty="0">
                <a:latin typeface="Gill Sans MT" charset="0"/>
              </a:rPr>
              <a:t>efficiently</a:t>
            </a:r>
            <a:r>
              <a:rPr lang="en-US" dirty="0">
                <a:latin typeface="Gill Sans MT" charset="0"/>
              </a:rPr>
              <a:t> and </a:t>
            </a:r>
            <a:r>
              <a:rPr lang="en-US" i="1" dirty="0">
                <a:latin typeface="Gill Sans MT" charset="0"/>
              </a:rPr>
              <a:t>fairly</a:t>
            </a:r>
            <a:r>
              <a:rPr lang="en-US" dirty="0">
                <a:latin typeface="Gill Sans MT" charset="0"/>
              </a:rPr>
              <a:t> at high load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inefficient at low load: delay in channel access, 1/N bandwidth allocated even if only 1 active node! 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random access MAC protocols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efficient at low load: single node can fully utilize channel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high load: collision overhead</a:t>
            </a:r>
          </a:p>
          <a:p>
            <a:pPr>
              <a:buFont typeface="Wingdings" charset="0"/>
              <a:buNone/>
              <a:defRPr/>
            </a:pP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protocols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look for best of both worlds!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9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9" name="Group 55"/>
          <p:cNvGrpSpPr>
            <a:grpSpLocks/>
          </p:cNvGrpSpPr>
          <p:nvPr/>
        </p:nvGrpSpPr>
        <p:grpSpPr bwMode="auto">
          <a:xfrm>
            <a:off x="4398963" y="4154488"/>
            <a:ext cx="781050" cy="681037"/>
            <a:chOff x="-44" y="1473"/>
            <a:chExt cx="981" cy="1105"/>
          </a:xfrm>
        </p:grpSpPr>
        <p:pic>
          <p:nvPicPr>
            <p:cNvPr id="111652" name="Picture 5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3" name="Freeform 5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0" name="Group 58"/>
          <p:cNvGrpSpPr>
            <a:grpSpLocks/>
          </p:cNvGrpSpPr>
          <p:nvPr/>
        </p:nvGrpSpPr>
        <p:grpSpPr bwMode="auto">
          <a:xfrm>
            <a:off x="4691063" y="3549650"/>
            <a:ext cx="781050" cy="681038"/>
            <a:chOff x="-44" y="1473"/>
            <a:chExt cx="981" cy="1105"/>
          </a:xfrm>
        </p:grpSpPr>
        <p:pic>
          <p:nvPicPr>
            <p:cNvPr id="111650" name="Picture 5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1" name="Freeform 6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1" name="Group 61"/>
          <p:cNvGrpSpPr>
            <a:grpSpLocks/>
          </p:cNvGrpSpPr>
          <p:nvPr/>
        </p:nvGrpSpPr>
        <p:grpSpPr bwMode="auto">
          <a:xfrm>
            <a:off x="4972050" y="2935288"/>
            <a:ext cx="781050" cy="681037"/>
            <a:chOff x="-44" y="1473"/>
            <a:chExt cx="981" cy="1105"/>
          </a:xfrm>
        </p:grpSpPr>
        <p:pic>
          <p:nvPicPr>
            <p:cNvPr id="111648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9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2" name="Group 64"/>
          <p:cNvGrpSpPr>
            <a:grpSpLocks/>
          </p:cNvGrpSpPr>
          <p:nvPr/>
        </p:nvGrpSpPr>
        <p:grpSpPr bwMode="auto">
          <a:xfrm>
            <a:off x="5273675" y="2354263"/>
            <a:ext cx="781050" cy="681037"/>
            <a:chOff x="-44" y="1473"/>
            <a:chExt cx="981" cy="1105"/>
          </a:xfrm>
        </p:grpSpPr>
        <p:pic>
          <p:nvPicPr>
            <p:cNvPr id="111646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7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3" name="Group 67"/>
          <p:cNvGrpSpPr>
            <a:grpSpLocks/>
          </p:cNvGrpSpPr>
          <p:nvPr/>
        </p:nvGrpSpPr>
        <p:grpSpPr bwMode="auto">
          <a:xfrm flipH="1">
            <a:off x="6810375" y="2600325"/>
            <a:ext cx="781050" cy="681038"/>
            <a:chOff x="-44" y="1473"/>
            <a:chExt cx="981" cy="1105"/>
          </a:xfrm>
        </p:grpSpPr>
        <p:pic>
          <p:nvPicPr>
            <p:cNvPr id="111644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5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506253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polling:</a:t>
            </a:r>
            <a:r>
              <a:rPr lang="en-US" sz="3200" b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master node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invites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nodes to transmit in turn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typically used with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dumb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devices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concerns: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polling overhead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latency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single point of failure (master)</a:t>
            </a:r>
          </a:p>
        </p:txBody>
      </p:sp>
      <p:sp>
        <p:nvSpPr>
          <p:cNvPr id="34826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7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9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0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1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2" name="Text Box 40"/>
          <p:cNvSpPr txBox="1">
            <a:spLocks noChangeArrowheads="1"/>
          </p:cNvSpPr>
          <p:nvPr/>
        </p:nvSpPr>
        <p:spPr bwMode="auto">
          <a:xfrm>
            <a:off x="6638925" y="3222625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master</a:t>
            </a:r>
          </a:p>
        </p:txBody>
      </p:sp>
      <p:sp>
        <p:nvSpPr>
          <p:cNvPr id="34833" name="Text Box 41"/>
          <p:cNvSpPr txBox="1">
            <a:spLocks noChangeArrowheads="1"/>
          </p:cNvSpPr>
          <p:nvPr/>
        </p:nvSpPr>
        <p:spPr bwMode="auto">
          <a:xfrm>
            <a:off x="4464050" y="4808538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slaves</a:t>
            </a: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6823075" y="2636838"/>
            <a:ext cx="560388" cy="336550"/>
            <a:chOff x="4212" y="2864"/>
            <a:chExt cx="353" cy="212"/>
          </a:xfrm>
        </p:grpSpPr>
        <p:sp>
          <p:nvSpPr>
            <p:cNvPr id="34843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4" name="Text Box 43"/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poll</a:t>
              </a:r>
            </a:p>
          </p:txBody>
        </p:sp>
      </p:grp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4872038" y="3559175"/>
            <a:ext cx="595312" cy="336550"/>
            <a:chOff x="4415" y="2364"/>
            <a:chExt cx="375" cy="212"/>
          </a:xfrm>
        </p:grpSpPr>
        <p:sp>
          <p:nvSpPr>
            <p:cNvPr id="34841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2" name="Text Box 47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5378450" y="2441575"/>
            <a:ext cx="595313" cy="336550"/>
            <a:chOff x="4415" y="2364"/>
            <a:chExt cx="375" cy="212"/>
          </a:xfrm>
        </p:grpSpPr>
        <p:sp>
          <p:nvSpPr>
            <p:cNvPr id="34839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0" name="Text Box 51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pic>
        <p:nvPicPr>
          <p:cNvPr id="111636" name="Picture 5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8" name="Rectangle 54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4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Group 21"/>
          <p:cNvGrpSpPr>
            <a:grpSpLocks/>
          </p:cNvGrpSpPr>
          <p:nvPr/>
        </p:nvGrpSpPr>
        <p:grpSpPr bwMode="auto">
          <a:xfrm>
            <a:off x="7229475" y="3667125"/>
            <a:ext cx="781050" cy="681038"/>
            <a:chOff x="-44" y="1473"/>
            <a:chExt cx="981" cy="1105"/>
          </a:xfrm>
        </p:grpSpPr>
        <p:pic>
          <p:nvPicPr>
            <p:cNvPr id="113685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6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8" name="Group 24"/>
          <p:cNvGrpSpPr>
            <a:grpSpLocks/>
          </p:cNvGrpSpPr>
          <p:nvPr/>
        </p:nvGrpSpPr>
        <p:grpSpPr bwMode="auto">
          <a:xfrm>
            <a:off x="4514850" y="3624263"/>
            <a:ext cx="781050" cy="681037"/>
            <a:chOff x="-44" y="1473"/>
            <a:chExt cx="981" cy="1105"/>
          </a:xfrm>
        </p:grpSpPr>
        <p:pic>
          <p:nvPicPr>
            <p:cNvPr id="113683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4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9" name="Group 27"/>
          <p:cNvGrpSpPr>
            <a:grpSpLocks/>
          </p:cNvGrpSpPr>
          <p:nvPr/>
        </p:nvGrpSpPr>
        <p:grpSpPr bwMode="auto">
          <a:xfrm>
            <a:off x="5832475" y="1960563"/>
            <a:ext cx="781050" cy="681037"/>
            <a:chOff x="-44" y="1473"/>
            <a:chExt cx="981" cy="1105"/>
          </a:xfrm>
        </p:grpSpPr>
        <p:pic>
          <p:nvPicPr>
            <p:cNvPr id="113681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2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70" name="Group 30"/>
          <p:cNvGrpSpPr>
            <a:grpSpLocks/>
          </p:cNvGrpSpPr>
          <p:nvPr/>
        </p:nvGrpSpPr>
        <p:grpSpPr bwMode="auto">
          <a:xfrm>
            <a:off x="5886450" y="5408613"/>
            <a:ext cx="781050" cy="681037"/>
            <a:chOff x="-44" y="1473"/>
            <a:chExt cx="981" cy="1105"/>
          </a:xfrm>
        </p:grpSpPr>
        <p:pic>
          <p:nvPicPr>
            <p:cNvPr id="113679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0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token passing:</a:t>
            </a:r>
            <a:endParaRPr lang="en-US" sz="3200" b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control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token</a:t>
            </a:r>
            <a:r>
              <a:rPr lang="en-US" sz="2400" b="1" i="0" dirty="0">
                <a:latin typeface="Gill Sans MT" charset="0"/>
                <a:cs typeface="+mn-cs"/>
              </a:rPr>
              <a:t> </a:t>
            </a:r>
            <a:r>
              <a:rPr lang="en-US" sz="2400" i="0" dirty="0">
                <a:latin typeface="Gill Sans MT" charset="0"/>
                <a:cs typeface="+mn-cs"/>
              </a:rPr>
              <a:t>passed from one node to next sequentially.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message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concerns: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overhead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latency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single point of failure (token)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79750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(nothing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pic>
        <p:nvPicPr>
          <p:cNvPr id="113677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Rectangle 20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3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44"/>
          <p:cNvSpPr>
            <a:spLocks noChangeArrowheads="1"/>
          </p:cNvSpPr>
          <p:nvPr/>
        </p:nvSpPr>
        <p:spPr bwMode="auto">
          <a:xfrm>
            <a:off x="1184275" y="2614613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5714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cable headend</a:t>
            </a:r>
          </a:p>
        </p:txBody>
      </p:sp>
      <p:sp>
        <p:nvSpPr>
          <p:cNvPr id="225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</a:rPr>
              <a:t>CMTS</a:t>
            </a:r>
          </a:p>
        </p:txBody>
      </p:sp>
      <p:sp>
        <p:nvSpPr>
          <p:cNvPr id="225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5717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115848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77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8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9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0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1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2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855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11588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8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91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92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17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8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6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11587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0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83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84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9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0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7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11586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72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75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76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1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02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8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11586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64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67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68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593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94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587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60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115718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74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75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cable modem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termination system</a:t>
            </a:r>
          </a:p>
        </p:txBody>
      </p:sp>
      <p:sp>
        <p:nvSpPr>
          <p:cNvPr id="57382" name="Rectangle 3"/>
          <p:cNvSpPr>
            <a:spLocks noChangeArrowheads="1"/>
          </p:cNvSpPr>
          <p:nvPr/>
        </p:nvSpPr>
        <p:spPr bwMode="auto">
          <a:xfrm>
            <a:off x="569913" y="4814888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40Mbps downstream (broadcast) channels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single CMTS transmits into channels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30 Mbps upstream channels</a:t>
            </a:r>
          </a:p>
          <a:p>
            <a:pPr marL="681038" lvl="1" indent="-223838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 access: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all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users contend for certain upstream channel time slots (others assigned)</a:t>
            </a:r>
            <a:endParaRPr lang="en-US" sz="2000" i="0" dirty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115722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pic>
        <p:nvPicPr>
          <p:cNvPr id="115723" name="Picture 18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24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532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0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5831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115832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115833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701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2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3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4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5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847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2537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38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6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40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15838" name="Picture 25" descr="tv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839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115840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841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15725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546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734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115774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685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814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8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1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1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95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6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7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8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9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28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18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9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20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9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22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5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669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98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7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0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7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2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12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02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7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4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7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06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6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621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82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2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4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85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3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4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5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96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86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2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8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29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90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2548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969696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22549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0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1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735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115756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637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59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3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29" y="1922"/>
                    <a:ext cx="1120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6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47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9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1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73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63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4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5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45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67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57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736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115738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190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41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9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4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00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3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1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2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3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55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45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7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8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49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39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6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969696"/>
                  </a:solidFill>
                  <a:latin typeface="Times New Roman" charset="0"/>
                </a:rPr>
                <a:t>…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707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Internet frames, TV channels, control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downstream at different frequencies</a:t>
              </a:r>
            </a:p>
          </p:txBody>
        </p:sp>
        <p:sp>
          <p:nvSpPr>
            <p:cNvPr id="115732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13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Internet frames, TV control,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at different frequencies in time slots</a:t>
              </a:r>
            </a:p>
          </p:txBody>
        </p:sp>
        <p:sp>
          <p:nvSpPr>
            <p:cNvPr id="115730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21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8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6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4" name="Rectangle 4"/>
          <p:cNvSpPr>
            <a:spLocks noChangeArrowheads="1"/>
          </p:cNvSpPr>
          <p:nvPr/>
        </p:nvSpPr>
        <p:spPr bwMode="auto">
          <a:xfrm>
            <a:off x="915988" y="4119563"/>
            <a:ext cx="78327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0" dirty="0">
                <a:solidFill>
                  <a:srgbClr val="CC0000"/>
                </a:solidFill>
                <a:latin typeface="Gill Sans MT" charset="0"/>
                <a:cs typeface="+mn-cs"/>
              </a:rPr>
              <a:t>DOCSIS: </a:t>
            </a:r>
            <a:r>
              <a:rPr lang="en-US" sz="2800" i="0" dirty="0">
                <a:latin typeface="Gill Sans MT" charset="0"/>
                <a:cs typeface="+mn-cs"/>
              </a:rPr>
              <a:t>data over cable service interface spec </a:t>
            </a:r>
            <a:endParaRPr lang="en-US" sz="2800" b="1" i="0" dirty="0"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FDM over upstream, downstream frequency channels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TDM upstream: some slots assigned, some have contention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downstream MAP frame: assigns upstream slots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request for upstream slots (and data) transmitted random access (binary backoff) in selected slots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16740" name="Group 3"/>
          <p:cNvGrpSpPr>
            <a:grpSpLocks/>
          </p:cNvGrpSpPr>
          <p:nvPr/>
        </p:nvGrpSpPr>
        <p:grpSpPr bwMode="auto">
          <a:xfrm>
            <a:off x="636588" y="1304925"/>
            <a:ext cx="8008937" cy="2705100"/>
            <a:chOff x="871157" y="3598021"/>
            <a:chExt cx="8009425" cy="2705644"/>
          </a:xfrm>
        </p:grpSpPr>
        <p:sp>
          <p:nvSpPr>
            <p:cNvPr id="6" name="Rectangle 5"/>
            <p:cNvSpPr/>
            <p:nvPr/>
          </p:nvSpPr>
          <p:spPr>
            <a:xfrm>
              <a:off x="4227336" y="3679000"/>
              <a:ext cx="970021" cy="4255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4" name="TextBox 6"/>
            <p:cNvSpPr txBox="1">
              <a:spLocks noChangeArrowheads="1"/>
            </p:cNvSpPr>
            <p:nvPr/>
          </p:nvSpPr>
          <p:spPr bwMode="auto">
            <a:xfrm>
              <a:off x="4154488" y="3716338"/>
              <a:ext cx="10364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MAP frame for</a:t>
              </a:r>
            </a:p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Interval [t1, t2]</a:t>
              </a:r>
            </a:p>
          </p:txBody>
        </p:sp>
        <p:sp>
          <p:nvSpPr>
            <p:cNvPr id="116745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Residences with cable modems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4257473" y="2472510"/>
              <a:ext cx="390604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5400000">
              <a:off x="4198733" y="2898046"/>
              <a:ext cx="374725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8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Downstream channel i</a:t>
              </a:r>
            </a:p>
          </p:txBody>
        </p:sp>
        <p:sp>
          <p:nvSpPr>
            <p:cNvPr id="116749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Upstream channel j</a:t>
              </a:r>
            </a:p>
          </p:txBody>
        </p:sp>
        <p:pic>
          <p:nvPicPr>
            <p:cNvPr id="3688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3060452" y="5238239"/>
              <a:ext cx="2756068" cy="4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19194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204924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85891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85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44782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52879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60817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68914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77010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85107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93998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01936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10032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18129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26226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34323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424198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505165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584545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7821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76711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84808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92905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843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08940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17036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25133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33230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1327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508527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2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16783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3111255" y="5322393"/>
              <a:ext cx="577885" cy="317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679615" y="5328744"/>
              <a:ext cx="1870189" cy="158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400198" y="5376379"/>
              <a:ext cx="4763" cy="512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73433" y="5384318"/>
              <a:ext cx="6350" cy="514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8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Assigned minislots containing cable modem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upstream data frames</a:t>
              </a:r>
            </a:p>
          </p:txBody>
        </p:sp>
        <p:sp>
          <p:nvSpPr>
            <p:cNvPr id="116789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904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Minislots containing 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minislots request frames</a:t>
              </a:r>
            </a:p>
          </p:txBody>
        </p:sp>
        <p:sp>
          <p:nvSpPr>
            <p:cNvPr id="116790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791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cable headend</a:t>
              </a:r>
            </a:p>
          </p:txBody>
        </p:sp>
        <p:sp>
          <p:nvSpPr>
            <p:cNvPr id="77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i="0" dirty="0" smtClean="0">
                  <a:solidFill>
                    <a:srgbClr val="000000"/>
                  </a:solidFill>
                </a:rPr>
                <a:t>CMTS</a:t>
              </a:r>
            </a:p>
          </p:txBody>
        </p:sp>
        <p:sp>
          <p:nvSpPr>
            <p:cNvPr id="78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95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48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08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51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1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1000"/>
                    <a:ext cx="850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1073"/>
                    <a:ext cx="40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62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52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4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56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6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17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32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8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35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8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46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36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8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40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7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13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16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15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1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19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7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30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20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9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22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1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24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8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3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00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3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03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4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14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04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6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08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6741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pic>
        <p:nvPicPr>
          <p:cNvPr id="116742" name="Picture 180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6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683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00025"/>
            <a:ext cx="6308725" cy="87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introduction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275" y="1330325"/>
            <a:ext cx="4267200" cy="38020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terminology: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hosts and routers: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nodes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channels that connect adjacent nodes along communication path: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wired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LANs</a:t>
            </a:r>
            <a:endParaRPr lang="en-US" b="1" dirty="0">
              <a:solidFill>
                <a:srgbClr val="FF0000"/>
              </a:solidFill>
              <a:latin typeface="Gill Sans MT" charset="0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layer-2 packet: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frame,</a:t>
            </a:r>
            <a:r>
              <a:rPr lang="en-US" sz="2400" b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encapsulates datagram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103" name="Text Box 467"/>
          <p:cNvSpPr txBox="1">
            <a:spLocks noChangeArrowheads="1"/>
          </p:cNvSpPr>
          <p:nvPr/>
        </p:nvSpPr>
        <p:spPr bwMode="auto">
          <a:xfrm>
            <a:off x="396875" y="5299075"/>
            <a:ext cx="4881563" cy="1044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data-link layer</a:t>
            </a:r>
            <a:r>
              <a:rPr lang="en-US" sz="2400" i="0" dirty="0" smtClean="0">
                <a:latin typeface="Gill Sans MT" charset="0"/>
                <a:cs typeface="+mn-cs"/>
              </a:rPr>
              <a:t> has responsibility of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transferring datagram from one node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to 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physically adjacent</a:t>
            </a:r>
            <a:r>
              <a:rPr lang="en-US" sz="2400" i="0" dirty="0" smtClean="0">
                <a:latin typeface="Gill Sans MT" charset="0"/>
                <a:cs typeface="+mn-cs"/>
              </a:rPr>
              <a:t> node over a link</a:t>
            </a:r>
            <a:endParaRPr lang="en-US" i="0" dirty="0" smtClean="0">
              <a:latin typeface="Gill Sans MT" charset="0"/>
              <a:cs typeface="+mn-cs"/>
            </a:endParaRPr>
          </a:p>
        </p:txBody>
      </p:sp>
      <p:sp>
        <p:nvSpPr>
          <p:cNvPr id="4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537" name="Freeform 415"/>
          <p:cNvSpPr>
            <a:spLocks/>
          </p:cNvSpPr>
          <p:nvPr/>
        </p:nvSpPr>
        <p:spPr bwMode="auto">
          <a:xfrm>
            <a:off x="7004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8" name="Freeform 416"/>
          <p:cNvSpPr>
            <a:spLocks/>
          </p:cNvSpPr>
          <p:nvPr/>
        </p:nvSpPr>
        <p:spPr bwMode="auto">
          <a:xfrm>
            <a:off x="7023100" y="2017139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9" name="Freeform 417"/>
          <p:cNvSpPr>
            <a:spLocks/>
          </p:cNvSpPr>
          <p:nvPr/>
        </p:nvSpPr>
        <p:spPr bwMode="auto">
          <a:xfrm>
            <a:off x="5202238" y="1709738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0" name="Group 418"/>
          <p:cNvGrpSpPr>
            <a:grpSpLocks/>
          </p:cNvGrpSpPr>
          <p:nvPr/>
        </p:nvGrpSpPr>
        <p:grpSpPr bwMode="auto">
          <a:xfrm>
            <a:off x="5278438" y="2974975"/>
            <a:ext cx="1458912" cy="933450"/>
            <a:chOff x="2889" y="1631"/>
            <a:chExt cx="980" cy="743"/>
          </a:xfrm>
        </p:grpSpPr>
        <p:sp>
          <p:nvSpPr>
            <p:cNvPr id="889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CCFF"/>
                </a:solidFill>
              </a:endParaRPr>
            </a:p>
          </p:txBody>
        </p:sp>
      </p:grpSp>
      <p:sp>
        <p:nvSpPr>
          <p:cNvPr id="541" name="Line 421"/>
          <p:cNvSpPr>
            <a:spLocks noChangeShapeType="1"/>
          </p:cNvSpPr>
          <p:nvPr/>
        </p:nvSpPr>
        <p:spPr bwMode="auto">
          <a:xfrm>
            <a:off x="7396163" y="3813175"/>
            <a:ext cx="163512" cy="120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2" name="Line 422"/>
          <p:cNvSpPr>
            <a:spLocks noChangeShapeType="1"/>
          </p:cNvSpPr>
          <p:nvPr/>
        </p:nvSpPr>
        <p:spPr bwMode="auto">
          <a:xfrm>
            <a:off x="7493000" y="3733800"/>
            <a:ext cx="279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3" name="Line 423"/>
          <p:cNvSpPr>
            <a:spLocks noChangeShapeType="1"/>
          </p:cNvSpPr>
          <p:nvPr/>
        </p:nvSpPr>
        <p:spPr bwMode="auto">
          <a:xfrm flipV="1">
            <a:off x="7729538" y="3819525"/>
            <a:ext cx="134937" cy="1047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4" name="Line 424"/>
          <p:cNvSpPr>
            <a:spLocks noChangeShapeType="1"/>
          </p:cNvSpPr>
          <p:nvPr/>
        </p:nvSpPr>
        <p:spPr bwMode="auto">
          <a:xfrm>
            <a:off x="6427788" y="3740150"/>
            <a:ext cx="6794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5" name="Line 425"/>
          <p:cNvSpPr>
            <a:spLocks noChangeShapeType="1"/>
          </p:cNvSpPr>
          <p:nvPr/>
        </p:nvSpPr>
        <p:spPr bwMode="auto">
          <a:xfrm>
            <a:off x="6723063" y="2587625"/>
            <a:ext cx="509587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6" name="Freeform 427"/>
          <p:cNvSpPr>
            <a:spLocks/>
          </p:cNvSpPr>
          <p:nvPr/>
        </p:nvSpPr>
        <p:spPr bwMode="auto">
          <a:xfrm>
            <a:off x="5497513" y="4378325"/>
            <a:ext cx="3079750" cy="1665288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7" name="Line 428"/>
          <p:cNvSpPr>
            <a:spLocks noChangeShapeType="1"/>
          </p:cNvSpPr>
          <p:nvPr/>
        </p:nvSpPr>
        <p:spPr bwMode="auto">
          <a:xfrm rot="16200000">
            <a:off x="7845425" y="5159376"/>
            <a:ext cx="523875" cy="1397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8" name="Line 429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9" name="Line 430"/>
          <p:cNvSpPr>
            <a:spLocks noChangeShapeType="1"/>
          </p:cNvSpPr>
          <p:nvPr/>
        </p:nvSpPr>
        <p:spPr bwMode="auto">
          <a:xfrm rot="16200000" flipH="1">
            <a:off x="8207749" y="5085976"/>
            <a:ext cx="8249" cy="18362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0" name="Line 431"/>
          <p:cNvSpPr>
            <a:spLocks noChangeShapeType="1"/>
          </p:cNvSpPr>
          <p:nvPr/>
        </p:nvSpPr>
        <p:spPr bwMode="auto">
          <a:xfrm>
            <a:off x="7358063" y="4697413"/>
            <a:ext cx="390525" cy="1841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1" name="Line 432"/>
          <p:cNvSpPr>
            <a:spLocks noChangeShapeType="1"/>
          </p:cNvSpPr>
          <p:nvPr/>
        </p:nvSpPr>
        <p:spPr bwMode="auto">
          <a:xfrm flipV="1">
            <a:off x="6737350" y="4684713"/>
            <a:ext cx="322263" cy="1984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2" name="Line 433"/>
          <p:cNvSpPr>
            <a:spLocks noChangeShapeType="1"/>
          </p:cNvSpPr>
          <p:nvPr/>
        </p:nvSpPr>
        <p:spPr bwMode="auto">
          <a:xfrm flipV="1">
            <a:off x="6780213" y="4976813"/>
            <a:ext cx="9715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" name="Line 435"/>
          <p:cNvSpPr>
            <a:spLocks noChangeShapeType="1"/>
          </p:cNvSpPr>
          <p:nvPr/>
        </p:nvSpPr>
        <p:spPr bwMode="auto">
          <a:xfrm>
            <a:off x="6100763" y="4773613"/>
            <a:ext cx="263525" cy="85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4" name="Line 436"/>
          <p:cNvSpPr>
            <a:spLocks noChangeShapeType="1"/>
          </p:cNvSpPr>
          <p:nvPr/>
        </p:nvSpPr>
        <p:spPr bwMode="auto">
          <a:xfrm flipV="1">
            <a:off x="5841999" y="4952398"/>
            <a:ext cx="548981" cy="15776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5" name="Line 439"/>
          <p:cNvSpPr>
            <a:spLocks noChangeShapeType="1"/>
          </p:cNvSpPr>
          <p:nvPr/>
        </p:nvSpPr>
        <p:spPr bwMode="auto">
          <a:xfrm flipH="1">
            <a:off x="6278768" y="5070474"/>
            <a:ext cx="131556" cy="24404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6" name="Line 440"/>
          <p:cNvSpPr>
            <a:spLocks noChangeShapeType="1"/>
          </p:cNvSpPr>
          <p:nvPr/>
        </p:nvSpPr>
        <p:spPr bwMode="auto">
          <a:xfrm flipH="1" flipV="1">
            <a:off x="6595002" y="5008500"/>
            <a:ext cx="67735" cy="261999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7" name="Line 441"/>
          <p:cNvSpPr>
            <a:spLocks noChangeShapeType="1"/>
          </p:cNvSpPr>
          <p:nvPr/>
        </p:nvSpPr>
        <p:spPr bwMode="auto">
          <a:xfrm>
            <a:off x="6691914" y="5003401"/>
            <a:ext cx="555024" cy="3194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8" name="Line 443"/>
          <p:cNvSpPr>
            <a:spLocks noChangeShapeType="1"/>
          </p:cNvSpPr>
          <p:nvPr/>
        </p:nvSpPr>
        <p:spPr bwMode="auto">
          <a:xfrm>
            <a:off x="6281738" y="3522663"/>
            <a:ext cx="0" cy="131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9" name="Line 444"/>
          <p:cNvSpPr>
            <a:spLocks noChangeShapeType="1"/>
          </p:cNvSpPr>
          <p:nvPr/>
        </p:nvSpPr>
        <p:spPr bwMode="auto">
          <a:xfrm flipV="1">
            <a:off x="7577138" y="2492375"/>
            <a:ext cx="123825" cy="873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0" name="Line 445"/>
          <p:cNvSpPr>
            <a:spLocks noChangeShapeType="1"/>
          </p:cNvSpPr>
          <p:nvPr/>
        </p:nvSpPr>
        <p:spPr bwMode="auto">
          <a:xfrm>
            <a:off x="7405688" y="2675613"/>
            <a:ext cx="0" cy="825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1" name="Line 446"/>
          <p:cNvSpPr>
            <a:spLocks noChangeShapeType="1"/>
          </p:cNvSpPr>
          <p:nvPr/>
        </p:nvSpPr>
        <p:spPr bwMode="auto">
          <a:xfrm flipV="1">
            <a:off x="7577138" y="2562225"/>
            <a:ext cx="263525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2" name="Line 447"/>
          <p:cNvSpPr>
            <a:spLocks noChangeShapeType="1"/>
          </p:cNvSpPr>
          <p:nvPr/>
        </p:nvSpPr>
        <p:spPr bwMode="auto">
          <a:xfrm>
            <a:off x="7942263" y="2560638"/>
            <a:ext cx="0" cy="196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" name="Line 448"/>
          <p:cNvSpPr>
            <a:spLocks noChangeShapeType="1"/>
          </p:cNvSpPr>
          <p:nvPr/>
        </p:nvSpPr>
        <p:spPr bwMode="auto">
          <a:xfrm>
            <a:off x="7596188" y="2867025"/>
            <a:ext cx="18891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4" name="Line 449"/>
          <p:cNvSpPr>
            <a:spLocks noChangeShapeType="1"/>
          </p:cNvSpPr>
          <p:nvPr/>
        </p:nvSpPr>
        <p:spPr bwMode="auto">
          <a:xfrm flipV="1">
            <a:off x="5891213" y="3733800"/>
            <a:ext cx="168275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5" name="Line 450"/>
          <p:cNvSpPr>
            <a:spLocks noChangeShapeType="1"/>
          </p:cNvSpPr>
          <p:nvPr/>
        </p:nvSpPr>
        <p:spPr bwMode="auto">
          <a:xfrm>
            <a:off x="8150225" y="2857500"/>
            <a:ext cx="177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6" name="Line 451"/>
          <p:cNvSpPr>
            <a:spLocks noChangeShapeType="1"/>
          </p:cNvSpPr>
          <p:nvPr/>
        </p:nvSpPr>
        <p:spPr bwMode="auto">
          <a:xfrm flipH="1">
            <a:off x="7296150" y="2933700"/>
            <a:ext cx="98425" cy="704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7" name="Line 452"/>
          <p:cNvSpPr>
            <a:spLocks noChangeShapeType="1"/>
          </p:cNvSpPr>
          <p:nvPr/>
        </p:nvSpPr>
        <p:spPr bwMode="auto">
          <a:xfrm flipH="1">
            <a:off x="7888288" y="2933700"/>
            <a:ext cx="111125" cy="7270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8" name="Line 541"/>
          <p:cNvSpPr>
            <a:spLocks noChangeShapeType="1"/>
          </p:cNvSpPr>
          <p:nvPr/>
        </p:nvSpPr>
        <p:spPr bwMode="auto">
          <a:xfrm flipV="1">
            <a:off x="7272338" y="4075113"/>
            <a:ext cx="227012" cy="4365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69" name="Group 590"/>
          <p:cNvGrpSpPr>
            <a:grpSpLocks/>
          </p:cNvGrpSpPr>
          <p:nvPr/>
        </p:nvGrpSpPr>
        <p:grpSpPr bwMode="auto">
          <a:xfrm flipH="1">
            <a:off x="5775325" y="4533900"/>
            <a:ext cx="414337" cy="373063"/>
            <a:chOff x="2839" y="3501"/>
            <a:chExt cx="755" cy="803"/>
          </a:xfrm>
        </p:grpSpPr>
        <p:pic>
          <p:nvPicPr>
            <p:cNvPr id="887" name="Picture 59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8" name="Freeform 59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0" name="Group 593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885" name="Picture 594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6" name="Freeform 59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1" name="Group 596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883" name="Picture 597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4" name="Freeform 59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2" name="Group 599"/>
          <p:cNvGrpSpPr>
            <a:grpSpLocks/>
          </p:cNvGrpSpPr>
          <p:nvPr/>
        </p:nvGrpSpPr>
        <p:grpSpPr bwMode="auto">
          <a:xfrm>
            <a:off x="6550025" y="5238750"/>
            <a:ext cx="427037" cy="350838"/>
            <a:chOff x="2839" y="3501"/>
            <a:chExt cx="755" cy="803"/>
          </a:xfrm>
        </p:grpSpPr>
        <p:pic>
          <p:nvPicPr>
            <p:cNvPr id="881" name="Picture 60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2" name="Freeform 6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573" name="Picture 603" descr="car_icon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15" y="1803458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" name="Group 652"/>
          <p:cNvGrpSpPr>
            <a:grpSpLocks/>
          </p:cNvGrpSpPr>
          <p:nvPr/>
        </p:nvGrpSpPr>
        <p:grpSpPr bwMode="auto">
          <a:xfrm>
            <a:off x="5613400" y="1546225"/>
            <a:ext cx="415925" cy="385763"/>
            <a:chOff x="2751" y="1851"/>
            <a:chExt cx="462" cy="478"/>
          </a:xfrm>
        </p:grpSpPr>
        <p:pic>
          <p:nvPicPr>
            <p:cNvPr id="879" name="Picture 653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" name="Picture 654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9" name="Line 693"/>
          <p:cNvSpPr>
            <a:spLocks noChangeShapeType="1"/>
          </p:cNvSpPr>
          <p:nvPr/>
        </p:nvSpPr>
        <p:spPr bwMode="auto">
          <a:xfrm>
            <a:off x="8345488" y="2855912"/>
            <a:ext cx="305034" cy="259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88" name="Group 776"/>
          <p:cNvGrpSpPr>
            <a:grpSpLocks/>
          </p:cNvGrpSpPr>
          <p:nvPr/>
        </p:nvGrpSpPr>
        <p:grpSpPr bwMode="auto">
          <a:xfrm>
            <a:off x="5611813" y="3500438"/>
            <a:ext cx="506412" cy="352425"/>
            <a:chOff x="2967" y="478"/>
            <a:chExt cx="788" cy="625"/>
          </a:xfrm>
        </p:grpSpPr>
        <p:pic>
          <p:nvPicPr>
            <p:cNvPr id="78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2" name="Picture 778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9" name="Group 779"/>
          <p:cNvGrpSpPr>
            <a:grpSpLocks/>
          </p:cNvGrpSpPr>
          <p:nvPr/>
        </p:nvGrpSpPr>
        <p:grpSpPr bwMode="auto">
          <a:xfrm>
            <a:off x="7132638" y="5003800"/>
            <a:ext cx="563562" cy="420688"/>
            <a:chOff x="2967" y="478"/>
            <a:chExt cx="788" cy="625"/>
          </a:xfrm>
        </p:grpSpPr>
        <p:pic>
          <p:nvPicPr>
            <p:cNvPr id="779" name="Picture 780" descr="access_point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0" name="Picture 781" descr="antenna_radiation_styliz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0" name="Group 523"/>
          <p:cNvGrpSpPr>
            <a:grpSpLocks/>
          </p:cNvGrpSpPr>
          <p:nvPr/>
        </p:nvGrpSpPr>
        <p:grpSpPr bwMode="auto">
          <a:xfrm>
            <a:off x="5890114" y="1844675"/>
            <a:ext cx="457200" cy="733152"/>
            <a:chOff x="6061075" y="1844675"/>
            <a:chExt cx="457200" cy="733152"/>
          </a:xfrm>
        </p:grpSpPr>
        <p:sp>
          <p:nvSpPr>
            <p:cNvPr id="759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227964" cy="17435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60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7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7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1" name="Group 950"/>
          <p:cNvGrpSpPr>
            <a:grpSpLocks/>
          </p:cNvGrpSpPr>
          <p:nvPr/>
        </p:nvGrpSpPr>
        <p:grpSpPr bwMode="auto">
          <a:xfrm>
            <a:off x="8240713" y="5002213"/>
            <a:ext cx="227012" cy="481013"/>
            <a:chOff x="4140" y="429"/>
            <a:chExt cx="1425" cy="2396"/>
          </a:xfrm>
        </p:grpSpPr>
        <p:sp>
          <p:nvSpPr>
            <p:cNvPr id="727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9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2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7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8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3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4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55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6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5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6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7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3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4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8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39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51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2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0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1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4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6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8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49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0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92" name="Group 983"/>
          <p:cNvGrpSpPr>
            <a:grpSpLocks/>
          </p:cNvGrpSpPr>
          <p:nvPr/>
        </p:nvGrpSpPr>
        <p:grpSpPr bwMode="auto">
          <a:xfrm>
            <a:off x="7924800" y="5303838"/>
            <a:ext cx="227012" cy="481013"/>
            <a:chOff x="4140" y="429"/>
            <a:chExt cx="1425" cy="2396"/>
          </a:xfrm>
        </p:grpSpPr>
        <p:sp>
          <p:nvSpPr>
            <p:cNvPr id="695" name="Freeform 9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Rectangle 9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7" name="Freeform 9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9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Rectangle 9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0" name="Group 9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5" name="AutoShape 9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6" name="AutoShape 9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1" name="Rectangle 9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2" name="Group 9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3" name="AutoShape 9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4" name="AutoShape 9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3" name="Rectangle 9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4" name="Rectangle 9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5" name="Group 9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1" name="AutoShape 9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2" name="AutoShape 10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6" name="Freeform 10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07" name="Group 10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19" name="AutoShape 10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0" name="AutoShape 10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8" name="Rectangle 10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9" name="Freeform 10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10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Oval 10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2" name="Freeform 10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AutoShape 10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4" name="AutoShape 10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5" name="Oval 10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6" name="Oval 10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17" name="Oval 10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" name="Rectangle 10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93" name="Picture 1017" descr="antenna_styliz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043113"/>
            <a:ext cx="530702" cy="2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" name="Picture 1018" descr="laptop_keyboar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327957" y="2291590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" name="Freeform 1019"/>
          <p:cNvSpPr>
            <a:spLocks/>
          </p:cNvSpPr>
          <p:nvPr/>
        </p:nvSpPr>
        <p:spPr bwMode="auto">
          <a:xfrm>
            <a:off x="5472854" y="2136804"/>
            <a:ext cx="351919" cy="208167"/>
          </a:xfrm>
          <a:custGeom>
            <a:avLst/>
            <a:gdLst>
              <a:gd name="T0" fmla="*/ 6573757 w 2982"/>
              <a:gd name="T1" fmla="*/ 0 h 2442"/>
              <a:gd name="T2" fmla="*/ 0 w 2982"/>
              <a:gd name="T3" fmla="*/ 2477886 h 2442"/>
              <a:gd name="T4" fmla="*/ 26294911 w 2982"/>
              <a:gd name="T5" fmla="*/ 3095568 h 2442"/>
              <a:gd name="T6" fmla="*/ 32868668 w 2982"/>
              <a:gd name="T7" fmla="*/ 617681 h 2442"/>
              <a:gd name="T8" fmla="*/ 657375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96" name="Picture 1020" descr="scree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87" y="2142158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" name="Freeform 1021"/>
          <p:cNvSpPr>
            <a:spLocks/>
          </p:cNvSpPr>
          <p:nvPr/>
        </p:nvSpPr>
        <p:spPr bwMode="auto">
          <a:xfrm>
            <a:off x="5536928" y="2130663"/>
            <a:ext cx="298167" cy="38736"/>
          </a:xfrm>
          <a:custGeom>
            <a:avLst/>
            <a:gdLst>
              <a:gd name="T0" fmla="*/ 1641570 w 2528"/>
              <a:gd name="T1" fmla="*/ 0 h 455"/>
              <a:gd name="T2" fmla="*/ 27891942 w 2528"/>
              <a:gd name="T3" fmla="*/ 616030 h 455"/>
              <a:gd name="T4" fmla="*/ 26250491 w 2528"/>
              <a:gd name="T5" fmla="*/ 616030 h 455"/>
              <a:gd name="T6" fmla="*/ 0 w 2528"/>
              <a:gd name="T7" fmla="*/ 616030 h 455"/>
              <a:gd name="T8" fmla="*/ 1641570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8" name="Freeform 1022"/>
          <p:cNvSpPr>
            <a:spLocks/>
          </p:cNvSpPr>
          <p:nvPr/>
        </p:nvSpPr>
        <p:spPr bwMode="auto">
          <a:xfrm>
            <a:off x="5469738" y="2130348"/>
            <a:ext cx="82770" cy="161243"/>
          </a:xfrm>
          <a:custGeom>
            <a:avLst/>
            <a:gdLst>
              <a:gd name="T0" fmla="*/ 6561704 w 702"/>
              <a:gd name="T1" fmla="*/ 0 h 1893"/>
              <a:gd name="T2" fmla="*/ 0 w 702"/>
              <a:gd name="T3" fmla="*/ 2474096 h 1893"/>
              <a:gd name="T4" fmla="*/ 1640426 w 702"/>
              <a:gd name="T5" fmla="*/ 2474096 h 1893"/>
              <a:gd name="T6" fmla="*/ 8202130 w 702"/>
              <a:gd name="T7" fmla="*/ 616693 h 1893"/>
              <a:gd name="T8" fmla="*/ 6561704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9" name="Freeform 1023"/>
          <p:cNvSpPr>
            <a:spLocks/>
          </p:cNvSpPr>
          <p:nvPr/>
        </p:nvSpPr>
        <p:spPr bwMode="auto">
          <a:xfrm>
            <a:off x="5743755" y="2159164"/>
            <a:ext cx="89197" cy="186122"/>
          </a:xfrm>
          <a:custGeom>
            <a:avLst/>
            <a:gdLst>
              <a:gd name="T0" fmla="*/ 8213085 w 756"/>
              <a:gd name="T1" fmla="*/ 0 h 2184"/>
              <a:gd name="T2" fmla="*/ 1642593 w 756"/>
              <a:gd name="T3" fmla="*/ 3093852 h 2184"/>
              <a:gd name="T4" fmla="*/ 0 w 756"/>
              <a:gd name="T5" fmla="*/ 3093852 h 2184"/>
              <a:gd name="T6" fmla="*/ 6570492 w 756"/>
              <a:gd name="T7" fmla="*/ 617339 h 2184"/>
              <a:gd name="T8" fmla="*/ 8213085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0" name="Freeform 1024"/>
          <p:cNvSpPr>
            <a:spLocks/>
          </p:cNvSpPr>
          <p:nvPr/>
        </p:nvSpPr>
        <p:spPr bwMode="auto">
          <a:xfrm>
            <a:off x="5468764" y="2283402"/>
            <a:ext cx="327185" cy="62828"/>
          </a:xfrm>
          <a:custGeom>
            <a:avLst/>
            <a:gdLst>
              <a:gd name="T0" fmla="*/ 1642768 w 2773"/>
              <a:gd name="T1" fmla="*/ 0 h 738"/>
              <a:gd name="T2" fmla="*/ 0 w 2773"/>
              <a:gd name="T3" fmla="*/ 616021 h 738"/>
              <a:gd name="T4" fmla="*/ 26283822 w 2773"/>
              <a:gd name="T5" fmla="*/ 1232127 h 738"/>
              <a:gd name="T6" fmla="*/ 26283822 w 2773"/>
              <a:gd name="T7" fmla="*/ 616021 h 738"/>
              <a:gd name="T8" fmla="*/ 164276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1" name="Freeform 1025"/>
          <p:cNvSpPr>
            <a:spLocks/>
          </p:cNvSpPr>
          <p:nvPr/>
        </p:nvSpPr>
        <p:spPr bwMode="auto">
          <a:xfrm>
            <a:off x="5753688" y="2160738"/>
            <a:ext cx="83549" cy="186909"/>
          </a:xfrm>
          <a:custGeom>
            <a:avLst/>
            <a:gdLst>
              <a:gd name="T0" fmla="*/ 27077483 w 637"/>
              <a:gd name="T1" fmla="*/ 0 h 1659"/>
              <a:gd name="T2" fmla="*/ 27077483 w 637"/>
              <a:gd name="T3" fmla="*/ 0 h 1659"/>
              <a:gd name="T4" fmla="*/ 2253593 w 637"/>
              <a:gd name="T5" fmla="*/ 84370993 h 1659"/>
              <a:gd name="T6" fmla="*/ 0 w 637"/>
              <a:gd name="T7" fmla="*/ 81515082 h 1659"/>
              <a:gd name="T8" fmla="*/ 27077483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2" name="Freeform 1026"/>
          <p:cNvSpPr>
            <a:spLocks/>
          </p:cNvSpPr>
          <p:nvPr/>
        </p:nvSpPr>
        <p:spPr bwMode="auto">
          <a:xfrm>
            <a:off x="5469153" y="2291748"/>
            <a:ext cx="290961" cy="62041"/>
          </a:xfrm>
          <a:custGeom>
            <a:avLst/>
            <a:gdLst>
              <a:gd name="T0" fmla="*/ 0 w 2216"/>
              <a:gd name="T1" fmla="*/ 0 h 550"/>
              <a:gd name="T2" fmla="*/ 2258362 w 2216"/>
              <a:gd name="T3" fmla="*/ 2875657 h 550"/>
              <a:gd name="T4" fmla="*/ 95077021 w 2216"/>
              <a:gd name="T5" fmla="*/ 28705919 h 550"/>
              <a:gd name="T6" fmla="*/ 95077021 w 2216"/>
              <a:gd name="T7" fmla="*/ 24405125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03" name="Group 1027"/>
          <p:cNvGrpSpPr>
            <a:grpSpLocks/>
          </p:cNvGrpSpPr>
          <p:nvPr/>
        </p:nvGrpSpPr>
        <p:grpSpPr bwMode="auto">
          <a:xfrm>
            <a:off x="5464285" y="2358040"/>
            <a:ext cx="98740" cy="36846"/>
            <a:chOff x="1740" y="2642"/>
            <a:chExt cx="752" cy="327"/>
          </a:xfrm>
        </p:grpSpPr>
        <p:sp>
          <p:nvSpPr>
            <p:cNvPr id="689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04" name="Freeform 1034"/>
          <p:cNvSpPr>
            <a:spLocks/>
          </p:cNvSpPr>
          <p:nvPr/>
        </p:nvSpPr>
        <p:spPr bwMode="auto">
          <a:xfrm>
            <a:off x="5633330" y="2363551"/>
            <a:ext cx="119578" cy="80936"/>
          </a:xfrm>
          <a:custGeom>
            <a:avLst/>
            <a:gdLst>
              <a:gd name="T0" fmla="*/ 1765285 w 990"/>
              <a:gd name="T1" fmla="*/ 10672924 h 792"/>
              <a:gd name="T2" fmla="*/ 15858459 w 990"/>
              <a:gd name="T3" fmla="*/ 0 h 792"/>
              <a:gd name="T4" fmla="*/ 15858459 w 990"/>
              <a:gd name="T5" fmla="*/ 1065249 h 792"/>
              <a:gd name="T6" fmla="*/ 0 w 990"/>
              <a:gd name="T7" fmla="*/ 10672924 h 792"/>
              <a:gd name="T8" fmla="*/ 1765285 w 990"/>
              <a:gd name="T9" fmla="*/ 10672924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5" name="Freeform 1035"/>
          <p:cNvSpPr>
            <a:spLocks/>
          </p:cNvSpPr>
          <p:nvPr/>
        </p:nvSpPr>
        <p:spPr bwMode="auto">
          <a:xfrm>
            <a:off x="5328152" y="2370007"/>
            <a:ext cx="305957" cy="73850"/>
          </a:xfrm>
          <a:custGeom>
            <a:avLst/>
            <a:gdLst>
              <a:gd name="T0" fmla="*/ 1766745 w 2532"/>
              <a:gd name="T1" fmla="*/ 0 h 723"/>
              <a:gd name="T2" fmla="*/ 1766745 w 2532"/>
              <a:gd name="T3" fmla="*/ 0 h 723"/>
              <a:gd name="T4" fmla="*/ 38810380 w 2532"/>
              <a:gd name="T5" fmla="*/ 9588243 h 723"/>
              <a:gd name="T6" fmla="*/ 38810380 w 2532"/>
              <a:gd name="T7" fmla="*/ 10652479 h 723"/>
              <a:gd name="T8" fmla="*/ 0 w 2532"/>
              <a:gd name="T9" fmla="*/ 1064237 h 723"/>
              <a:gd name="T10" fmla="*/ 176674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6" name="Freeform 1036"/>
          <p:cNvSpPr>
            <a:spLocks/>
          </p:cNvSpPr>
          <p:nvPr/>
        </p:nvSpPr>
        <p:spPr bwMode="auto">
          <a:xfrm>
            <a:off x="5328347" y="2356465"/>
            <a:ext cx="3311" cy="14959"/>
          </a:xfrm>
          <a:custGeom>
            <a:avLst/>
            <a:gdLst>
              <a:gd name="T0" fmla="*/ 2059569 w 26"/>
              <a:gd name="T1" fmla="*/ 1056289 h 147"/>
              <a:gd name="T2" fmla="*/ 2059569 w 26"/>
              <a:gd name="T3" fmla="*/ 2112475 h 147"/>
              <a:gd name="T4" fmla="*/ 0 w 26"/>
              <a:gd name="T5" fmla="*/ 2112475 h 147"/>
              <a:gd name="T6" fmla="*/ 2059569 w 26"/>
              <a:gd name="T7" fmla="*/ 0 h 147"/>
              <a:gd name="T8" fmla="*/ 2059569 w 26"/>
              <a:gd name="T9" fmla="*/ 1056289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7" name="Freeform 1037"/>
          <p:cNvSpPr>
            <a:spLocks/>
          </p:cNvSpPr>
          <p:nvPr/>
        </p:nvSpPr>
        <p:spPr bwMode="auto">
          <a:xfrm>
            <a:off x="5328542" y="2295527"/>
            <a:ext cx="142170" cy="61883"/>
          </a:xfrm>
          <a:custGeom>
            <a:avLst/>
            <a:gdLst>
              <a:gd name="T0" fmla="*/ 17669579 w 1176"/>
              <a:gd name="T1" fmla="*/ 0 h 606"/>
              <a:gd name="T2" fmla="*/ 0 w 1176"/>
              <a:gd name="T3" fmla="*/ 8519635 h 606"/>
              <a:gd name="T4" fmla="*/ 1768421 w 1176"/>
              <a:gd name="T5" fmla="*/ 8519635 h 606"/>
              <a:gd name="T6" fmla="*/ 17669579 w 1176"/>
              <a:gd name="T7" fmla="*/ 1063652 h 606"/>
              <a:gd name="T8" fmla="*/ 17669579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8" name="Freeform 1038"/>
          <p:cNvSpPr>
            <a:spLocks/>
          </p:cNvSpPr>
          <p:nvPr/>
        </p:nvSpPr>
        <p:spPr bwMode="auto">
          <a:xfrm>
            <a:off x="5338085" y="2359615"/>
            <a:ext cx="290182" cy="71016"/>
          </a:xfrm>
          <a:custGeom>
            <a:avLst/>
            <a:gdLst>
              <a:gd name="T0" fmla="*/ 1510505 w 2532"/>
              <a:gd name="T1" fmla="*/ 0 h 723"/>
              <a:gd name="T2" fmla="*/ 1510505 w 2532"/>
              <a:gd name="T3" fmla="*/ 0 h 723"/>
              <a:gd name="T4" fmla="*/ 18059933 w 2532"/>
              <a:gd name="T5" fmla="*/ 5682655 h 723"/>
              <a:gd name="T6" fmla="*/ 18059933 w 2532"/>
              <a:gd name="T7" fmla="*/ 5682655 h 723"/>
              <a:gd name="T8" fmla="*/ 0 w 2532"/>
              <a:gd name="T9" fmla="*/ 945505 h 723"/>
              <a:gd name="T10" fmla="*/ 151050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9" name="Freeform 1039"/>
          <p:cNvSpPr>
            <a:spLocks/>
          </p:cNvSpPr>
          <p:nvPr/>
        </p:nvSpPr>
        <p:spPr bwMode="auto">
          <a:xfrm flipV="1">
            <a:off x="5627877" y="2354576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465267 h 723"/>
              <a:gd name="T6" fmla="*/ 0 w 2532"/>
              <a:gd name="T7" fmla="*/ 9465267 h 723"/>
              <a:gd name="T8" fmla="*/ 0 w 2532"/>
              <a:gd name="T9" fmla="*/ 1055120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10" name="Group 1064"/>
          <p:cNvGrpSpPr>
            <a:grpSpLocks/>
          </p:cNvGrpSpPr>
          <p:nvPr/>
        </p:nvGrpSpPr>
        <p:grpSpPr bwMode="auto">
          <a:xfrm>
            <a:off x="6872288" y="5486400"/>
            <a:ext cx="474662" cy="407988"/>
            <a:chOff x="877" y="1008"/>
            <a:chExt cx="2747" cy="2591"/>
          </a:xfrm>
        </p:grpSpPr>
        <p:pic>
          <p:nvPicPr>
            <p:cNvPr id="666" name="Picture 1065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" name="Picture 1066" descr="laptop_keybo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Freeform 10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69" name="Picture 1068" descr="screen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" name="Freeform 10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10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10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10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10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10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76" name="Group 10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83" name="Freeform 10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4" name="Freeform 10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5" name="Freeform 10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6" name="Freeform 10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7" name="Freeform 10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10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7" name="Freeform 10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10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10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10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10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10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11" name="Picture 1115" descr="antenna_stylize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21" y="3105640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" name="Picture 1116" descr="laptop_keyboard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13878" y="32917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" name="Freeform 1117"/>
          <p:cNvSpPr>
            <a:spLocks/>
          </p:cNvSpPr>
          <p:nvPr/>
        </p:nvSpPr>
        <p:spPr bwMode="auto">
          <a:xfrm>
            <a:off x="5608891" y="3175799"/>
            <a:ext cx="230764" cy="155883"/>
          </a:xfrm>
          <a:custGeom>
            <a:avLst/>
            <a:gdLst>
              <a:gd name="T0" fmla="*/ 1856482 w 2982"/>
              <a:gd name="T1" fmla="*/ 0 h 2442"/>
              <a:gd name="T2" fmla="*/ 0 w 2982"/>
              <a:gd name="T3" fmla="*/ 1039092 h 2442"/>
              <a:gd name="T4" fmla="*/ 7413777 w 2982"/>
              <a:gd name="T5" fmla="*/ 1299855 h 2442"/>
              <a:gd name="T6" fmla="*/ 9270259 w 2982"/>
              <a:gd name="T7" fmla="*/ 260763 h 2442"/>
              <a:gd name="T8" fmla="*/ 1856482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14" name="Picture 1118" descr="screen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57" y="3179808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Freeform 1119"/>
          <p:cNvSpPr>
            <a:spLocks/>
          </p:cNvSpPr>
          <p:nvPr/>
        </p:nvSpPr>
        <p:spPr bwMode="auto">
          <a:xfrm>
            <a:off x="5650906" y="3171201"/>
            <a:ext cx="195517" cy="29007"/>
          </a:xfrm>
          <a:custGeom>
            <a:avLst/>
            <a:gdLst>
              <a:gd name="T0" fmla="*/ 460563 w 2528"/>
              <a:gd name="T1" fmla="*/ 0 h 455"/>
              <a:gd name="T2" fmla="*/ 7865770 w 2528"/>
              <a:gd name="T3" fmla="*/ 260107 h 455"/>
              <a:gd name="T4" fmla="*/ 7399174 w 2528"/>
              <a:gd name="T5" fmla="*/ 260107 h 455"/>
              <a:gd name="T6" fmla="*/ 0 w 2528"/>
              <a:gd name="T7" fmla="*/ 260107 h 455"/>
              <a:gd name="T8" fmla="*/ 460563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" name="Freeform 1120"/>
          <p:cNvSpPr>
            <a:spLocks/>
          </p:cNvSpPr>
          <p:nvPr/>
        </p:nvSpPr>
        <p:spPr bwMode="auto">
          <a:xfrm>
            <a:off x="5606848" y="3170965"/>
            <a:ext cx="54275" cy="120745"/>
          </a:xfrm>
          <a:custGeom>
            <a:avLst/>
            <a:gdLst>
              <a:gd name="T0" fmla="*/ 1847051 w 702"/>
              <a:gd name="T1" fmla="*/ 0 h 1893"/>
              <a:gd name="T2" fmla="*/ 0 w 702"/>
              <a:gd name="T3" fmla="*/ 1037463 h 1893"/>
              <a:gd name="T4" fmla="*/ 460255 w 702"/>
              <a:gd name="T5" fmla="*/ 1037463 h 1893"/>
              <a:gd name="T6" fmla="*/ 2313337 w 702"/>
              <a:gd name="T7" fmla="*/ 260370 h 1893"/>
              <a:gd name="T8" fmla="*/ 184705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" name="Freeform 1121"/>
          <p:cNvSpPr>
            <a:spLocks/>
          </p:cNvSpPr>
          <p:nvPr/>
        </p:nvSpPr>
        <p:spPr bwMode="auto">
          <a:xfrm>
            <a:off x="5786529" y="3192543"/>
            <a:ext cx="58489" cy="139375"/>
          </a:xfrm>
          <a:custGeom>
            <a:avLst/>
            <a:gdLst>
              <a:gd name="T0" fmla="*/ 2316427 w 756"/>
              <a:gd name="T1" fmla="*/ 0 h 2184"/>
              <a:gd name="T2" fmla="*/ 460872 w 756"/>
              <a:gd name="T3" fmla="*/ 1299110 h 2184"/>
              <a:gd name="T4" fmla="*/ 0 w 756"/>
              <a:gd name="T5" fmla="*/ 1299110 h 2184"/>
              <a:gd name="T6" fmla="*/ 1849521 w 756"/>
              <a:gd name="T7" fmla="*/ 260626 h 2184"/>
              <a:gd name="T8" fmla="*/ 23164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8" name="Freeform 1122"/>
          <p:cNvSpPr>
            <a:spLocks/>
          </p:cNvSpPr>
          <p:nvPr/>
        </p:nvSpPr>
        <p:spPr bwMode="auto">
          <a:xfrm>
            <a:off x="5606209" y="3285578"/>
            <a:ext cx="214545" cy="47048"/>
          </a:xfrm>
          <a:custGeom>
            <a:avLst/>
            <a:gdLst>
              <a:gd name="T0" fmla="*/ 460889 w 2773"/>
              <a:gd name="T1" fmla="*/ 0 h 738"/>
              <a:gd name="T2" fmla="*/ 0 w 2773"/>
              <a:gd name="T3" fmla="*/ 260103 h 738"/>
              <a:gd name="T4" fmla="*/ 7410661 w 2773"/>
              <a:gd name="T5" fmla="*/ 520206 h 738"/>
              <a:gd name="T6" fmla="*/ 7410661 w 2773"/>
              <a:gd name="T7" fmla="*/ 260103 h 738"/>
              <a:gd name="T8" fmla="*/ 460889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9" name="Freeform 1123"/>
          <p:cNvSpPr>
            <a:spLocks/>
          </p:cNvSpPr>
          <p:nvPr/>
        </p:nvSpPr>
        <p:spPr bwMode="auto">
          <a:xfrm>
            <a:off x="5793042" y="3193722"/>
            <a:ext cx="54786" cy="139965"/>
          </a:xfrm>
          <a:custGeom>
            <a:avLst/>
            <a:gdLst>
              <a:gd name="T0" fmla="*/ 7633745 w 637"/>
              <a:gd name="T1" fmla="*/ 0 h 1659"/>
              <a:gd name="T2" fmla="*/ 7633745 w 637"/>
              <a:gd name="T3" fmla="*/ 0 h 1659"/>
              <a:gd name="T4" fmla="*/ 636188 w 637"/>
              <a:gd name="T5" fmla="*/ 35432406 h 1659"/>
              <a:gd name="T6" fmla="*/ 0 w 637"/>
              <a:gd name="T7" fmla="*/ 34229500 h 1659"/>
              <a:gd name="T8" fmla="*/ 7633745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0" name="Freeform 1124"/>
          <p:cNvSpPr>
            <a:spLocks/>
          </p:cNvSpPr>
          <p:nvPr/>
        </p:nvSpPr>
        <p:spPr bwMode="auto">
          <a:xfrm>
            <a:off x="5606465" y="3291827"/>
            <a:ext cx="190792" cy="46458"/>
          </a:xfrm>
          <a:custGeom>
            <a:avLst/>
            <a:gdLst>
              <a:gd name="T0" fmla="*/ 0 w 2216"/>
              <a:gd name="T1" fmla="*/ 0 h 550"/>
              <a:gd name="T2" fmla="*/ 637466 w 2216"/>
              <a:gd name="T3" fmla="*/ 1205796 h 550"/>
              <a:gd name="T4" fmla="*/ 26804554 w 2216"/>
              <a:gd name="T5" fmla="*/ 12051036 h 550"/>
              <a:gd name="T6" fmla="*/ 26804554 w 2216"/>
              <a:gd name="T7" fmla="*/ 1024593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1" name="Group 1125"/>
          <p:cNvGrpSpPr>
            <a:grpSpLocks/>
          </p:cNvGrpSpPr>
          <p:nvPr/>
        </p:nvGrpSpPr>
        <p:grpSpPr bwMode="auto">
          <a:xfrm>
            <a:off x="5603272" y="3341469"/>
            <a:ext cx="64747" cy="27592"/>
            <a:chOff x="1740" y="2642"/>
            <a:chExt cx="752" cy="327"/>
          </a:xfrm>
        </p:grpSpPr>
        <p:sp>
          <p:nvSpPr>
            <p:cNvPr id="660" name="Freeform 112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112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112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112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113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113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2" name="Freeform 1132"/>
          <p:cNvSpPr>
            <a:spLocks/>
          </p:cNvSpPr>
          <p:nvPr/>
        </p:nvSpPr>
        <p:spPr bwMode="auto">
          <a:xfrm>
            <a:off x="5714120" y="3345596"/>
            <a:ext cx="78411" cy="60608"/>
          </a:xfrm>
          <a:custGeom>
            <a:avLst/>
            <a:gdLst>
              <a:gd name="T0" fmla="*/ 495573 w 990"/>
              <a:gd name="T1" fmla="*/ 4479941 h 792"/>
              <a:gd name="T2" fmla="*/ 4472754 w 990"/>
              <a:gd name="T3" fmla="*/ 0 h 792"/>
              <a:gd name="T4" fmla="*/ 4472754 w 990"/>
              <a:gd name="T5" fmla="*/ 450887 h 792"/>
              <a:gd name="T6" fmla="*/ 0 w 990"/>
              <a:gd name="T7" fmla="*/ 4479941 h 792"/>
              <a:gd name="T8" fmla="*/ 495573 w 990"/>
              <a:gd name="T9" fmla="*/ 4479941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" name="Freeform 1133"/>
          <p:cNvSpPr>
            <a:spLocks/>
          </p:cNvSpPr>
          <p:nvPr/>
        </p:nvSpPr>
        <p:spPr bwMode="auto">
          <a:xfrm>
            <a:off x="5514006" y="3350431"/>
            <a:ext cx="200625" cy="55302"/>
          </a:xfrm>
          <a:custGeom>
            <a:avLst/>
            <a:gdLst>
              <a:gd name="T0" fmla="*/ 496016 w 2532"/>
              <a:gd name="T1" fmla="*/ 0 h 723"/>
              <a:gd name="T2" fmla="*/ 496016 w 2532"/>
              <a:gd name="T3" fmla="*/ 0 h 723"/>
              <a:gd name="T4" fmla="*/ 10943095 w 2532"/>
              <a:gd name="T5" fmla="*/ 4025267 h 723"/>
              <a:gd name="T6" fmla="*/ 10943095 w 2532"/>
              <a:gd name="T7" fmla="*/ 4475790 h 723"/>
              <a:gd name="T8" fmla="*/ 0 w 2532"/>
              <a:gd name="T9" fmla="*/ 444634 h 723"/>
              <a:gd name="T10" fmla="*/ 4960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" name="Freeform 1134"/>
          <p:cNvSpPr>
            <a:spLocks/>
          </p:cNvSpPr>
          <p:nvPr/>
        </p:nvSpPr>
        <p:spPr bwMode="auto">
          <a:xfrm>
            <a:off x="5514134" y="3340290"/>
            <a:ext cx="2171" cy="11202"/>
          </a:xfrm>
          <a:custGeom>
            <a:avLst/>
            <a:gdLst>
              <a:gd name="T0" fmla="*/ 585669 w 26"/>
              <a:gd name="T1" fmla="*/ 441374 h 147"/>
              <a:gd name="T2" fmla="*/ 585669 w 26"/>
              <a:gd name="T3" fmla="*/ 882672 h 147"/>
              <a:gd name="T4" fmla="*/ 0 w 26"/>
              <a:gd name="T5" fmla="*/ 882672 h 147"/>
              <a:gd name="T6" fmla="*/ 585669 w 26"/>
              <a:gd name="T7" fmla="*/ 0 h 147"/>
              <a:gd name="T8" fmla="*/ 585669 w 26"/>
              <a:gd name="T9" fmla="*/ 441374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" name="Freeform 1135"/>
          <p:cNvSpPr>
            <a:spLocks/>
          </p:cNvSpPr>
          <p:nvPr/>
        </p:nvSpPr>
        <p:spPr bwMode="auto">
          <a:xfrm>
            <a:off x="5514261" y="3294657"/>
            <a:ext cx="93225" cy="46340"/>
          </a:xfrm>
          <a:custGeom>
            <a:avLst/>
            <a:gdLst>
              <a:gd name="T0" fmla="*/ 4983336 w 1176"/>
              <a:gd name="T1" fmla="*/ 0 h 606"/>
              <a:gd name="T2" fmla="*/ 0 w 1176"/>
              <a:gd name="T3" fmla="*/ 3578656 h 606"/>
              <a:gd name="T4" fmla="*/ 496487 w 1176"/>
              <a:gd name="T5" fmla="*/ 3578656 h 606"/>
              <a:gd name="T6" fmla="*/ 4983336 w 1176"/>
              <a:gd name="T7" fmla="*/ 444436 h 606"/>
              <a:gd name="T8" fmla="*/ 4983336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" name="Freeform 1136"/>
          <p:cNvSpPr>
            <a:spLocks/>
          </p:cNvSpPr>
          <p:nvPr/>
        </p:nvSpPr>
        <p:spPr bwMode="auto">
          <a:xfrm>
            <a:off x="5520519" y="3342649"/>
            <a:ext cx="190281" cy="53180"/>
          </a:xfrm>
          <a:custGeom>
            <a:avLst/>
            <a:gdLst>
              <a:gd name="T0" fmla="*/ 423548 w 2532"/>
              <a:gd name="T1" fmla="*/ 0 h 723"/>
              <a:gd name="T2" fmla="*/ 423548 w 2532"/>
              <a:gd name="T3" fmla="*/ 0 h 723"/>
              <a:gd name="T4" fmla="*/ 5094150 w 2532"/>
              <a:gd name="T5" fmla="*/ 2385965 h 723"/>
              <a:gd name="T6" fmla="*/ 5094150 w 2532"/>
              <a:gd name="T7" fmla="*/ 2385965 h 723"/>
              <a:gd name="T8" fmla="*/ 0 w 2532"/>
              <a:gd name="T9" fmla="*/ 400358 h 723"/>
              <a:gd name="T10" fmla="*/ 423548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7" name="Freeform 1137"/>
          <p:cNvSpPr>
            <a:spLocks/>
          </p:cNvSpPr>
          <p:nvPr/>
        </p:nvSpPr>
        <p:spPr bwMode="auto">
          <a:xfrm flipV="1">
            <a:off x="5710545" y="33388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973587 h 723"/>
              <a:gd name="T6" fmla="*/ 0 w 2532"/>
              <a:gd name="T7" fmla="*/ 3973587 h 723"/>
              <a:gd name="T8" fmla="*/ 0 w 2532"/>
              <a:gd name="T9" fmla="*/ 440833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8" name="Group 1139"/>
          <p:cNvGrpSpPr>
            <a:grpSpLocks/>
          </p:cNvGrpSpPr>
          <p:nvPr/>
        </p:nvGrpSpPr>
        <p:grpSpPr bwMode="auto">
          <a:xfrm flipH="1">
            <a:off x="5995499" y="3253643"/>
            <a:ext cx="359261" cy="342045"/>
            <a:chOff x="2839" y="3501"/>
            <a:chExt cx="755" cy="803"/>
          </a:xfrm>
        </p:grpSpPr>
        <p:pic>
          <p:nvPicPr>
            <p:cNvPr id="658" name="Picture 1140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9" name="Freeform 114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29" name="Group 1142"/>
          <p:cNvGrpSpPr>
            <a:grpSpLocks/>
          </p:cNvGrpSpPr>
          <p:nvPr/>
        </p:nvGrpSpPr>
        <p:grpSpPr bwMode="auto">
          <a:xfrm>
            <a:off x="7307263" y="5422900"/>
            <a:ext cx="474662" cy="407988"/>
            <a:chOff x="877" y="1008"/>
            <a:chExt cx="2747" cy="2591"/>
          </a:xfrm>
        </p:grpSpPr>
        <p:pic>
          <p:nvPicPr>
            <p:cNvPr id="635" name="Picture 1143" descr="antenna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1144" descr="laptop_keyboar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" name="Freeform 114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38" name="Picture 1146" descr="screen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9" name="Freeform 114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114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114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115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115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115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45" name="Group 115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52" name="Freeform 115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3" name="Freeform 115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" name="Freeform 115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" name="Freeform 115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6" name="Freeform 115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7" name="Freeform 115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46" name="Freeform 116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116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116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116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116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116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30" name="Picture 568" descr="light2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843" y="2078789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" name="Picture 1017" descr="antenna_styliz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7" y="2006227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" name="Picture 1017" descr="antenna_styliz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95" y="1745624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" name="Picture 571" descr="fridge2.pn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02" y="3071517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" name="Picture 1115" descr="antenna_stylize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38" y="3011924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" name="Group 850"/>
          <p:cNvGrpSpPr>
            <a:grpSpLocks/>
          </p:cNvGrpSpPr>
          <p:nvPr/>
        </p:nvGrpSpPr>
        <p:grpSpPr bwMode="auto">
          <a:xfrm>
            <a:off x="5607471" y="1538038"/>
            <a:ext cx="448245" cy="96676"/>
            <a:chOff x="2199" y="955"/>
            <a:chExt cx="2547" cy="506"/>
          </a:xfrm>
        </p:grpSpPr>
        <p:sp>
          <p:nvSpPr>
            <p:cNvPr id="53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9" name="Group 850"/>
          <p:cNvGrpSpPr>
            <a:grpSpLocks/>
          </p:cNvGrpSpPr>
          <p:nvPr/>
        </p:nvGrpSpPr>
        <p:grpSpPr bwMode="auto">
          <a:xfrm>
            <a:off x="5276468" y="2033201"/>
            <a:ext cx="448245" cy="96676"/>
            <a:chOff x="2199" y="955"/>
            <a:chExt cx="2547" cy="506"/>
          </a:xfrm>
        </p:grpSpPr>
        <p:sp>
          <p:nvSpPr>
            <p:cNvPr id="52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0" name="Group 850"/>
          <p:cNvGrpSpPr>
            <a:grpSpLocks/>
          </p:cNvGrpSpPr>
          <p:nvPr/>
        </p:nvGrpSpPr>
        <p:grpSpPr bwMode="auto">
          <a:xfrm>
            <a:off x="6495173" y="2008238"/>
            <a:ext cx="427847" cy="76292"/>
            <a:chOff x="2199" y="955"/>
            <a:chExt cx="2547" cy="506"/>
          </a:xfrm>
        </p:grpSpPr>
        <p:sp>
          <p:nvSpPr>
            <p:cNvPr id="51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1" name="Group 850"/>
          <p:cNvGrpSpPr>
            <a:grpSpLocks/>
          </p:cNvGrpSpPr>
          <p:nvPr/>
        </p:nvGrpSpPr>
        <p:grpSpPr bwMode="auto">
          <a:xfrm>
            <a:off x="6558106" y="1745978"/>
            <a:ext cx="427847" cy="76292"/>
            <a:chOff x="2199" y="955"/>
            <a:chExt cx="2547" cy="506"/>
          </a:xfrm>
        </p:grpSpPr>
        <p:sp>
          <p:nvSpPr>
            <p:cNvPr id="51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2" name="Group 850"/>
          <p:cNvGrpSpPr>
            <a:grpSpLocks/>
          </p:cNvGrpSpPr>
          <p:nvPr/>
        </p:nvGrpSpPr>
        <p:grpSpPr bwMode="auto">
          <a:xfrm>
            <a:off x="5756886" y="2979399"/>
            <a:ext cx="375111" cy="76292"/>
            <a:chOff x="2199" y="955"/>
            <a:chExt cx="2547" cy="506"/>
          </a:xfrm>
        </p:grpSpPr>
        <p:sp>
          <p:nvSpPr>
            <p:cNvPr id="50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3" name="Group 850"/>
          <p:cNvGrpSpPr>
            <a:grpSpLocks/>
          </p:cNvGrpSpPr>
          <p:nvPr/>
        </p:nvGrpSpPr>
        <p:grpSpPr bwMode="auto">
          <a:xfrm>
            <a:off x="5458054" y="3093653"/>
            <a:ext cx="373704" cy="70494"/>
            <a:chOff x="2199" y="955"/>
            <a:chExt cx="2547" cy="506"/>
          </a:xfrm>
        </p:grpSpPr>
        <p:sp>
          <p:nvSpPr>
            <p:cNvPr id="50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4" name="Group 850"/>
          <p:cNvGrpSpPr>
            <a:grpSpLocks/>
          </p:cNvGrpSpPr>
          <p:nvPr/>
        </p:nvGrpSpPr>
        <p:grpSpPr bwMode="auto">
          <a:xfrm>
            <a:off x="5616258" y="3506728"/>
            <a:ext cx="496588" cy="96676"/>
            <a:chOff x="2199" y="955"/>
            <a:chExt cx="2547" cy="506"/>
          </a:xfrm>
        </p:grpSpPr>
        <p:sp>
          <p:nvSpPr>
            <p:cNvPr id="49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5" name="Group 850"/>
          <p:cNvGrpSpPr>
            <a:grpSpLocks/>
          </p:cNvGrpSpPr>
          <p:nvPr/>
        </p:nvGrpSpPr>
        <p:grpSpPr bwMode="auto">
          <a:xfrm>
            <a:off x="7154356" y="5005218"/>
            <a:ext cx="536140" cy="131828"/>
            <a:chOff x="2199" y="955"/>
            <a:chExt cx="2547" cy="506"/>
          </a:xfrm>
        </p:grpSpPr>
        <p:sp>
          <p:nvSpPr>
            <p:cNvPr id="48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6" name="Group 850"/>
          <p:cNvGrpSpPr>
            <a:grpSpLocks/>
          </p:cNvGrpSpPr>
          <p:nvPr/>
        </p:nvGrpSpPr>
        <p:grpSpPr bwMode="auto">
          <a:xfrm>
            <a:off x="7299376" y="5413893"/>
            <a:ext cx="408699" cy="92283"/>
            <a:chOff x="2199" y="955"/>
            <a:chExt cx="2547" cy="506"/>
          </a:xfrm>
        </p:grpSpPr>
        <p:sp>
          <p:nvSpPr>
            <p:cNvPr id="48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7" name="Group 850"/>
          <p:cNvGrpSpPr>
            <a:grpSpLocks/>
          </p:cNvGrpSpPr>
          <p:nvPr/>
        </p:nvGrpSpPr>
        <p:grpSpPr bwMode="auto">
          <a:xfrm>
            <a:off x="6881891" y="5484200"/>
            <a:ext cx="408699" cy="92283"/>
            <a:chOff x="2199" y="955"/>
            <a:chExt cx="2547" cy="506"/>
          </a:xfrm>
        </p:grpSpPr>
        <p:sp>
          <p:nvSpPr>
            <p:cNvPr id="47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8" name="Group 817"/>
          <p:cNvGrpSpPr>
            <a:grpSpLocks/>
          </p:cNvGrpSpPr>
          <p:nvPr/>
        </p:nvGrpSpPr>
        <p:grpSpPr bwMode="auto">
          <a:xfrm>
            <a:off x="5865009" y="1738313"/>
            <a:ext cx="517525" cy="508000"/>
            <a:chOff x="2920" y="1424"/>
            <a:chExt cx="326" cy="320"/>
          </a:xfrm>
        </p:grpSpPr>
        <p:sp>
          <p:nvSpPr>
            <p:cNvPr id="469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470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72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3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4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5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6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71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91" name="Group 347"/>
          <p:cNvGrpSpPr>
            <a:grpSpLocks/>
          </p:cNvGrpSpPr>
          <p:nvPr/>
        </p:nvGrpSpPr>
        <p:grpSpPr bwMode="auto">
          <a:xfrm>
            <a:off x="6326174" y="2477052"/>
            <a:ext cx="416744" cy="205711"/>
            <a:chOff x="1871277" y="1576300"/>
            <a:chExt cx="1128371" cy="437861"/>
          </a:xfrm>
        </p:grpSpPr>
        <p:sp>
          <p:nvSpPr>
            <p:cNvPr id="892" name="Oval 8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Rectangle 8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Freeform 8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6" name="Freeform 8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7" name="Freeform 8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8" name="Freeform 8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99" name="Straight Connector 898"/>
            <p:cNvCxnSpPr>
              <a:endCxn id="8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" name="Group 347"/>
          <p:cNvGrpSpPr>
            <a:grpSpLocks/>
          </p:cNvGrpSpPr>
          <p:nvPr/>
        </p:nvGrpSpPr>
        <p:grpSpPr bwMode="auto">
          <a:xfrm>
            <a:off x="7177349" y="2476441"/>
            <a:ext cx="416744" cy="205711"/>
            <a:chOff x="1871277" y="1576300"/>
            <a:chExt cx="1128371" cy="437861"/>
          </a:xfrm>
        </p:grpSpPr>
        <p:sp>
          <p:nvSpPr>
            <p:cNvPr id="902" name="Oval 9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Rectangle 9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Freeform 9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6" name="Freeform 9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7" name="Freeform 9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8" name="Freeform 9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09" name="Straight Connector 908"/>
            <p:cNvCxnSpPr>
              <a:endCxn id="9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1" name="Group 347"/>
          <p:cNvGrpSpPr>
            <a:grpSpLocks/>
          </p:cNvGrpSpPr>
          <p:nvPr/>
        </p:nvGrpSpPr>
        <p:grpSpPr bwMode="auto">
          <a:xfrm>
            <a:off x="7686788" y="2399327"/>
            <a:ext cx="416744" cy="205711"/>
            <a:chOff x="1871277" y="1576300"/>
            <a:chExt cx="1128371" cy="437861"/>
          </a:xfrm>
        </p:grpSpPr>
        <p:sp>
          <p:nvSpPr>
            <p:cNvPr id="912" name="Oval 91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Rectangle 91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Freeform 91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6" name="Freeform 91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7" name="Freeform 91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8" name="Freeform 91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19" name="Straight Connector 918"/>
            <p:cNvCxnSpPr>
              <a:endCxn id="91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" name="Group 347"/>
          <p:cNvGrpSpPr>
            <a:grpSpLocks/>
          </p:cNvGrpSpPr>
          <p:nvPr/>
        </p:nvGrpSpPr>
        <p:grpSpPr bwMode="auto">
          <a:xfrm>
            <a:off x="7752480" y="2760839"/>
            <a:ext cx="416744" cy="205711"/>
            <a:chOff x="1871277" y="1576300"/>
            <a:chExt cx="1128371" cy="437861"/>
          </a:xfrm>
        </p:grpSpPr>
        <p:sp>
          <p:nvSpPr>
            <p:cNvPr id="922" name="Oval 92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Rectangle 92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Freeform 92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6" name="Freeform 92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7" name="Freeform 9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8" name="Freeform 9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29" name="Straight Connector 928"/>
            <p:cNvCxnSpPr>
              <a:endCxn id="92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1" name="Group 347"/>
          <p:cNvGrpSpPr>
            <a:grpSpLocks/>
          </p:cNvGrpSpPr>
          <p:nvPr/>
        </p:nvGrpSpPr>
        <p:grpSpPr bwMode="auto">
          <a:xfrm>
            <a:off x="7201005" y="2760229"/>
            <a:ext cx="416744" cy="205711"/>
            <a:chOff x="1871277" y="1576300"/>
            <a:chExt cx="1128371" cy="437861"/>
          </a:xfrm>
        </p:grpSpPr>
        <p:sp>
          <p:nvSpPr>
            <p:cNvPr id="932" name="Oval 9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Freeform 9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6" name="Freeform 9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7" name="Freeform 9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8" name="Freeform 9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39" name="Straight Connector 938"/>
            <p:cNvCxnSpPr>
              <a:endCxn id="9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1" name="Group 347"/>
          <p:cNvGrpSpPr>
            <a:grpSpLocks/>
          </p:cNvGrpSpPr>
          <p:nvPr/>
        </p:nvGrpSpPr>
        <p:grpSpPr bwMode="auto">
          <a:xfrm>
            <a:off x="7083692" y="3627282"/>
            <a:ext cx="416744" cy="205711"/>
            <a:chOff x="1871277" y="1576300"/>
            <a:chExt cx="1128371" cy="437861"/>
          </a:xfrm>
        </p:grpSpPr>
        <p:sp>
          <p:nvSpPr>
            <p:cNvPr id="942" name="Oval 94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Rectangle 94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Freeform 94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6" name="Freeform 94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7" name="Freeform 94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8" name="Freeform 94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49" name="Straight Connector 948"/>
            <p:cNvCxnSpPr>
              <a:endCxn id="9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347"/>
          <p:cNvGrpSpPr>
            <a:grpSpLocks/>
          </p:cNvGrpSpPr>
          <p:nvPr/>
        </p:nvGrpSpPr>
        <p:grpSpPr bwMode="auto">
          <a:xfrm>
            <a:off x="7424812" y="3896990"/>
            <a:ext cx="416744" cy="205711"/>
            <a:chOff x="1871277" y="1576300"/>
            <a:chExt cx="1128371" cy="437861"/>
          </a:xfrm>
        </p:grpSpPr>
        <p:sp>
          <p:nvSpPr>
            <p:cNvPr id="952" name="Oval 95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Rectangle 95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Freeform 95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6" name="Freeform 95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7" name="Freeform 95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8" name="Freeform 95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59" name="Straight Connector 958"/>
            <p:cNvCxnSpPr>
              <a:endCxn id="9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1" name="Group 347"/>
          <p:cNvGrpSpPr>
            <a:grpSpLocks/>
          </p:cNvGrpSpPr>
          <p:nvPr/>
        </p:nvGrpSpPr>
        <p:grpSpPr bwMode="auto">
          <a:xfrm>
            <a:off x="7740429" y="3636266"/>
            <a:ext cx="416744" cy="205711"/>
            <a:chOff x="1871277" y="1576300"/>
            <a:chExt cx="1128371" cy="437861"/>
          </a:xfrm>
        </p:grpSpPr>
        <p:sp>
          <p:nvSpPr>
            <p:cNvPr id="962" name="Oval 96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Rectangle 96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4" name="Oval 96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Freeform 96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6" name="Freeform 96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7" name="Freeform 96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8" name="Freeform 96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69" name="Straight Connector 968"/>
            <p:cNvCxnSpPr>
              <a:endCxn id="96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Group 347"/>
          <p:cNvGrpSpPr>
            <a:grpSpLocks/>
          </p:cNvGrpSpPr>
          <p:nvPr/>
        </p:nvGrpSpPr>
        <p:grpSpPr bwMode="auto">
          <a:xfrm>
            <a:off x="6056633" y="3656920"/>
            <a:ext cx="375153" cy="169148"/>
            <a:chOff x="1871277" y="1576300"/>
            <a:chExt cx="1128371" cy="437861"/>
          </a:xfrm>
        </p:grpSpPr>
        <p:sp>
          <p:nvSpPr>
            <p:cNvPr id="972" name="Oval 9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Rectangle 9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Freeform 9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6" name="Freeform 9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7" name="Freeform 9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8" name="Freeform 9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79" name="Straight Connector 978"/>
            <p:cNvCxnSpPr>
              <a:endCxn id="9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9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1" name="Group 347"/>
          <p:cNvGrpSpPr>
            <a:grpSpLocks/>
          </p:cNvGrpSpPr>
          <p:nvPr/>
        </p:nvGrpSpPr>
        <p:grpSpPr bwMode="auto">
          <a:xfrm>
            <a:off x="6970247" y="4493117"/>
            <a:ext cx="522452" cy="260369"/>
            <a:chOff x="1871277" y="1576300"/>
            <a:chExt cx="1128371" cy="437861"/>
          </a:xfrm>
        </p:grpSpPr>
        <p:sp>
          <p:nvSpPr>
            <p:cNvPr id="982" name="Oval 98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Rectangle 98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Freeform 98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6" name="Freeform 98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7" name="Freeform 98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8" name="Freeform 98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89" name="Straight Connector 988"/>
            <p:cNvCxnSpPr>
              <a:endCxn id="98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1" name="Group 347"/>
          <p:cNvGrpSpPr>
            <a:grpSpLocks/>
          </p:cNvGrpSpPr>
          <p:nvPr/>
        </p:nvGrpSpPr>
        <p:grpSpPr bwMode="auto">
          <a:xfrm>
            <a:off x="6260655" y="4818927"/>
            <a:ext cx="522452" cy="260369"/>
            <a:chOff x="1871277" y="1576300"/>
            <a:chExt cx="1128371" cy="437861"/>
          </a:xfrm>
        </p:grpSpPr>
        <p:sp>
          <p:nvSpPr>
            <p:cNvPr id="992" name="Oval 9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Rectangle 9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Freeform 9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6" name="Freeform 9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7" name="Freeform 9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8" name="Freeform 9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99" name="Straight Connector 998"/>
            <p:cNvCxnSpPr>
              <a:endCxn id="9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1" name="Group 347"/>
          <p:cNvGrpSpPr>
            <a:grpSpLocks/>
          </p:cNvGrpSpPr>
          <p:nvPr/>
        </p:nvGrpSpPr>
        <p:grpSpPr bwMode="auto">
          <a:xfrm>
            <a:off x="7693291" y="4813217"/>
            <a:ext cx="522452" cy="260369"/>
            <a:chOff x="1871277" y="1576300"/>
            <a:chExt cx="1128371" cy="437861"/>
          </a:xfrm>
        </p:grpSpPr>
        <p:sp>
          <p:nvSpPr>
            <p:cNvPr id="1002" name="Oval 10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Rectangle 10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Freeform 10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6" name="Freeform 10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7" name="Freeform 10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8" name="Freeform 10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09" name="Straight Connector 1008"/>
            <p:cNvCxnSpPr>
              <a:endCxn id="10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980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271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 Summary of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partitioning,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by time, frequency or code</a:t>
            </a:r>
          </a:p>
          <a:p>
            <a:pPr marL="690563" lvl="1" indent="-233363">
              <a:defRPr/>
            </a:pPr>
            <a:r>
              <a:rPr lang="en-US" sz="2000" dirty="0">
                <a:latin typeface="Gill Sans MT" charset="0"/>
              </a:rPr>
              <a:t>Time Division, Frequency Division</a:t>
            </a:r>
          </a:p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 </a:t>
            </a:r>
            <a:r>
              <a:rPr lang="en-US" sz="2400" dirty="0">
                <a:latin typeface="Gill Sans MT" charset="0"/>
                <a:cs typeface="+mn-cs"/>
              </a:rPr>
              <a:t>(dynamic), 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ALOHA, S-ALOHA, CSMA, CSMA/CD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carrier sensing: easy in some technologies (wire), hard in others (wireless)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CSMA/CD used in Ethernet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CSMA/CA used in 802.11</a:t>
            </a:r>
          </a:p>
          <a:p>
            <a:pPr marL="231775" indent="-231775">
              <a:tabLst>
                <a:tab pos="279400" algn="l"/>
              </a:tabLst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polling from central site, token passing</a:t>
            </a:r>
          </a:p>
          <a:p>
            <a:pPr marL="690563" lvl="1" indent="-233363">
              <a:defRPr/>
            </a:pPr>
            <a:r>
              <a:rPr lang="en-US" dirty="0" smtClean="0">
                <a:latin typeface="Gill Sans MT" charset="0"/>
              </a:rPr>
              <a:t>Bluetooth</a:t>
            </a:r>
            <a:r>
              <a:rPr lang="en-US" dirty="0">
                <a:latin typeface="Gill Sans MT" charset="0"/>
              </a:rPr>
              <a:t>, FDDI, 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token ring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16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9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255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44475"/>
            <a:ext cx="7772400" cy="8985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context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547813"/>
            <a:ext cx="4151312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datagram transferred by different link protocols over different links: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Ethernet on first link, frame relay on intermediate links, 802.11 on last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 link protocol provides different services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may or may not provide rdt over link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8038" y="14795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transportation analogy: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trip from Princeton to Lausanne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limo: Princeton to JFK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plane: JFK to Geneva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train: Geneva to Lausanne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tourist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datagram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 segment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communication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transportation mode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 layer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travel agent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routing algorithm</a:t>
            </a:r>
          </a:p>
          <a:p>
            <a:pPr lvl="1">
              <a:defRPr/>
            </a:pPr>
            <a:endParaRPr lang="en-US" sz="20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4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414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framing, link access: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encapsulate datagram into frame, adding header, trailer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channel access if shared medium</a:t>
            </a:r>
          </a:p>
          <a:p>
            <a:pPr lvl="1">
              <a:lnSpc>
                <a:spcPct val="75000"/>
              </a:lnSpc>
              <a:defRPr/>
            </a:pP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MAC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addresses used in frame headers to identify source, </a:t>
            </a:r>
            <a:r>
              <a:rPr lang="en-US" dirty="0" smtClean="0">
                <a:latin typeface="Gill Sans MT" charset="0"/>
              </a:rPr>
              <a:t>destination  </a:t>
            </a:r>
            <a:endParaRPr lang="en-US" dirty="0">
              <a:latin typeface="Gill Sans MT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</a:rPr>
              <a:t>different from IP address!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reliable delivery between adjacent nodes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we learned how to do this already (chapter 3)!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seldom used on low bit-error link (fiber, some twisted pair)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wireless links: high error rates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latin typeface="Gill Sans MT" charset="0"/>
              </a:rPr>
              <a:t> why both link-level and end-end reliability?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8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287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563688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flow control: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pacing between adjacent sending and receiving nodes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errors caused by signal attenuation, noise.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detects presence of errors: 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signals sender for retransmission or drops frame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correction:</a:t>
            </a:r>
            <a:r>
              <a:rPr lang="en-US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identifies 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and corrects</a:t>
            </a:r>
            <a:r>
              <a:rPr lang="en-US" sz="2000" dirty="0">
                <a:latin typeface="Gill Sans MT" charset="0"/>
              </a:rPr>
              <a:t> bit error(s) without resorting to retransmission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half-duplex and full-duplex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with half duplex, nodes at both ends of link can transmit, but not at same time</a:t>
            </a:r>
            <a:endParaRPr lang="en-US" dirty="0">
              <a:latin typeface="Gill Sans MT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 (more)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1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68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743200 h 1908"/>
              <a:gd name="T2" fmla="*/ 31750 w 1454"/>
              <a:gd name="T3" fmla="*/ 2668588 h 1908"/>
              <a:gd name="T4" fmla="*/ 446088 w 1454"/>
              <a:gd name="T5" fmla="*/ 0 h 1908"/>
              <a:gd name="T6" fmla="*/ 1978025 w 1454"/>
              <a:gd name="T7" fmla="*/ 477838 h 1908"/>
              <a:gd name="T8" fmla="*/ 2308225 w 1454"/>
              <a:gd name="T9" fmla="*/ 2370138 h 1908"/>
              <a:gd name="T10" fmla="*/ 393700 w 1454"/>
              <a:gd name="T11" fmla="*/ 3028950 h 1908"/>
              <a:gd name="T12" fmla="*/ 0 w 1454"/>
              <a:gd name="T13" fmla="*/ 2743200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76" name="Picture 8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874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00013"/>
            <a:ext cx="82518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Where is the link layer implemented?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243013"/>
            <a:ext cx="4075112" cy="465931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in each and every host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link layer implemented in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adaptor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(aka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network interface card</a:t>
            </a:r>
            <a:r>
              <a:rPr lang="en-US" sz="2400" dirty="0">
                <a:latin typeface="Gill Sans MT" charset="0"/>
                <a:cs typeface="+mn-cs"/>
              </a:rPr>
              <a:t> NIC</a:t>
            </a:r>
            <a:r>
              <a:rPr lang="en-US" sz="2400" dirty="0" smtClean="0">
                <a:latin typeface="Gill Sans MT" charset="0"/>
                <a:cs typeface="+mn-cs"/>
              </a:rPr>
              <a:t>) or on a chip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 card, 802.11 </a:t>
            </a:r>
            <a:r>
              <a:rPr lang="en-US" dirty="0" smtClean="0">
                <a:latin typeface="Gill Sans MT" charset="0"/>
              </a:rPr>
              <a:t>card; Ethernet chipset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implements link, physical layer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attaches into </a:t>
            </a:r>
            <a:r>
              <a:rPr lang="en-US" sz="2400" dirty="0" smtClean="0">
                <a:latin typeface="Gill Sans MT" charset="0"/>
                <a:cs typeface="+mn-cs"/>
              </a:rPr>
              <a:t>host’s </a:t>
            </a:r>
            <a:r>
              <a:rPr lang="en-US" sz="2400" dirty="0">
                <a:latin typeface="Gill Sans MT" charset="0"/>
                <a:cs typeface="+mn-cs"/>
              </a:rPr>
              <a:t>system buses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combination of hardware, software, firmware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1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2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8203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physical</a:t>
            </a:r>
          </a:p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transmission</a:t>
            </a:r>
          </a:p>
        </p:txBody>
      </p:sp>
      <p:sp>
        <p:nvSpPr>
          <p:cNvPr id="5428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7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cpu</a:t>
            </a:r>
          </a:p>
        </p:txBody>
      </p:sp>
      <p:sp>
        <p:nvSpPr>
          <p:cNvPr id="8208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1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host 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bus 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(e.g., PCI)</a:t>
            </a:r>
          </a:p>
        </p:txBody>
      </p:sp>
      <p:sp>
        <p:nvSpPr>
          <p:cNvPr id="8212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3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network adapter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card</a:t>
            </a:r>
          </a:p>
        </p:txBody>
      </p:sp>
      <p:sp>
        <p:nvSpPr>
          <p:cNvPr id="8216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7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54303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4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6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7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link</a:t>
              </a:r>
            </a:p>
          </p:txBody>
        </p:sp>
        <p:sp>
          <p:nvSpPr>
            <p:cNvPr id="8228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9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0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1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2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3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4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5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6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8237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8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9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0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2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3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4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5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219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1223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17625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4300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54301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889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Adaptors communicating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sending side: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encapsulates datagram in frame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adds error checking bits, rdt, flow control, etc.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receiving side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looks for errors, rdt, flow control, </a:t>
            </a:r>
            <a:r>
              <a:rPr lang="en-US" dirty="0" smtClean="0">
                <a:latin typeface="Gill Sans MT" charset="0"/>
              </a:rPr>
              <a:t>etc.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extracts datagram, passes to upper layer at receiving </a:t>
            </a:r>
            <a:r>
              <a:rPr lang="en-US" dirty="0" smtClean="0">
                <a:latin typeface="Gill Sans MT" charset="0"/>
              </a:rPr>
              <a:t>side</a:t>
            </a:r>
            <a:endParaRPr lang="en-US" dirty="0">
              <a:latin typeface="Gill Sans MT" charset="0"/>
            </a:endParaRPr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2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3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sending host</a:t>
            </a:r>
          </a:p>
        </p:txBody>
      </p:sp>
      <p:sp>
        <p:nvSpPr>
          <p:cNvPr id="924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receiving host</a:t>
            </a:r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4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56355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5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925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6361" name="Picture 6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144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17350</TotalTime>
  <Words>3123</Words>
  <Application>Microsoft Macintosh PowerPoint</Application>
  <PresentationFormat>On-screen Show (4:3)</PresentationFormat>
  <Paragraphs>605</Paragraphs>
  <Slides>41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Default Design</vt:lpstr>
      <vt:lpstr>Equation</vt:lpstr>
      <vt:lpstr>PowerPoint Presentation</vt:lpstr>
      <vt:lpstr>Chapter 6: Link layer and LANs</vt:lpstr>
      <vt:lpstr>Link layer, LANs: outline</vt:lpstr>
      <vt:lpstr>Link layer: introduction</vt:lpstr>
      <vt:lpstr>Link layer: context</vt:lpstr>
      <vt:lpstr>Link layer services</vt:lpstr>
      <vt:lpstr>Link layer services (more)</vt:lpstr>
      <vt:lpstr>Where is the link layer implemented?</vt:lpstr>
      <vt:lpstr>Adaptors communicating</vt:lpstr>
      <vt:lpstr>Link layer, LANs: outline</vt:lpstr>
      <vt:lpstr>Error detection</vt:lpstr>
      <vt:lpstr>Parity checking</vt:lpstr>
      <vt:lpstr>Internet checksum (review)</vt:lpstr>
      <vt:lpstr>Cyclic redundancy check</vt:lpstr>
      <vt:lpstr>CRC example</vt:lpstr>
      <vt:lpstr>Link layer, LANs: outline</vt:lpstr>
      <vt:lpstr>Multiple access links, protocols</vt:lpstr>
      <vt:lpstr>Multiple access protocols</vt:lpstr>
      <vt:lpstr>An ideal multiple access protocol</vt:lpstr>
      <vt:lpstr>MAC protocols: taxonomy</vt:lpstr>
      <vt:lpstr>Channel partitioning MAC protocols: TDMA</vt:lpstr>
      <vt:lpstr>Channel partitioning MAC protocols: FDMA</vt:lpstr>
      <vt:lpstr>Random access protocols</vt:lpstr>
      <vt:lpstr>Slotted ALOHA</vt:lpstr>
      <vt:lpstr>Slotted ALOHA</vt:lpstr>
      <vt:lpstr>Slotted ALOHA: efficiency</vt:lpstr>
      <vt:lpstr>Pure (unslotted) ALOHA</vt:lpstr>
      <vt:lpstr>Pure ALOHA efficiency</vt:lpstr>
      <vt:lpstr>CSMA (carrier sense multiple access)</vt:lpstr>
      <vt:lpstr>CSMA collisions</vt:lpstr>
      <vt:lpstr>CSMA/CD (collision detection)</vt:lpstr>
      <vt:lpstr>CSMA/CD (collision detection)</vt:lpstr>
      <vt:lpstr>Ethernet CSMA/CD algorithm</vt:lpstr>
      <vt:lpstr>CSMA/CD efficiency</vt:lpstr>
      <vt:lpstr>“Taking turns” MAC protocols</vt:lpstr>
      <vt:lpstr>“Taking turns” MAC protocols</vt:lpstr>
      <vt:lpstr>“Taking turns” MAC protocols</vt:lpstr>
      <vt:lpstr>PowerPoint Presentation</vt:lpstr>
      <vt:lpstr>PowerPoint Presentation</vt:lpstr>
      <vt:lpstr> Summary of MAC protocols</vt:lpstr>
      <vt:lpstr>Link layer, LANs: outline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anduo</cp:lastModifiedBy>
  <cp:revision>512</cp:revision>
  <dcterms:created xsi:type="dcterms:W3CDTF">1999-10-08T19:08:27Z</dcterms:created>
  <dcterms:modified xsi:type="dcterms:W3CDTF">2017-11-17T16:49:19Z</dcterms:modified>
</cp:coreProperties>
</file>