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6"/>
  </p:normalViewPr>
  <p:slideViewPr>
    <p:cSldViewPr snapToGrid="0" snapToObjects="1">
      <p:cViewPr>
        <p:scale>
          <a:sx n="102" d="100"/>
          <a:sy n="102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234A5-15F5-154F-B8C5-263C4C1AA1E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12740-7B9E-CB47-BFC8-45A221159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Out-of-band control network.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• •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Routing and forwarding based on addresses.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specification using end-host names.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 responsible for local name-address bindings.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2740-7B9E-CB47-BFC8-45A221159D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Correctness and Availability. This is equivalent to enforcing these policies in the absence of failures and is hence trivially satisfied.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Correctness and Partition Tolerance. This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ially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satisfied by sending no packets from one controllers domain to another.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Availability and Partition Tolerance. This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ially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satisfied by allowing all packets from any source to any destination.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2740-7B9E-CB47-BFC8-45A221159D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6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A2D6-9F6D-8041-B438-7E4F811DEE81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vailability" TargetMode="External"/><Relationship Id="rId4" Type="http://schemas.openxmlformats.org/officeDocument/2006/relationships/hyperlink" Target="https://en.wikipedia.org/wiki/Network_partition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onsistency_(database_systems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801"/>
            <a:ext cx="9144000" cy="1142544"/>
          </a:xfrm>
        </p:spPr>
        <p:txBody>
          <a:bodyPr/>
          <a:lstStyle/>
          <a:p>
            <a:r>
              <a:rPr lang="en-US" altLang="zh-CN" dirty="0" smtClean="0"/>
              <a:t>CAP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Aurojit</a:t>
            </a:r>
            <a:r>
              <a:rPr lang="en-US" dirty="0" smtClean="0"/>
              <a:t> </a:t>
            </a:r>
            <a:r>
              <a:rPr lang="en-US" dirty="0"/>
              <a:t>Panda, Colin Scott, Ali </a:t>
            </a:r>
            <a:r>
              <a:rPr lang="en-US" dirty="0" err="1"/>
              <a:t>Ghodsi</a:t>
            </a:r>
            <a:r>
              <a:rPr lang="en-US" dirty="0"/>
              <a:t>, </a:t>
            </a:r>
            <a:r>
              <a:rPr lang="en-US" dirty="0" err="1"/>
              <a:t>Teemu</a:t>
            </a:r>
            <a:r>
              <a:rPr lang="en-US" dirty="0"/>
              <a:t> </a:t>
            </a:r>
            <a:r>
              <a:rPr lang="en-US" dirty="0" err="1"/>
              <a:t>Koponen</a:t>
            </a:r>
            <a:r>
              <a:rPr lang="en-US" dirty="0"/>
              <a:t>, Scott </a:t>
            </a:r>
            <a:r>
              <a:rPr lang="en-US" dirty="0" err="1"/>
              <a:t>Shenker</a:t>
            </a:r>
            <a:r>
              <a:rPr lang="en-US" dirty="0"/>
              <a:t> UC Berkeley, KTH, VMware, ICSI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38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7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Isolation: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P</a:t>
            </a:r>
            <a:r>
              <a:rPr lang="en-US" dirty="0" smtClean="0"/>
              <a:t>ackets </a:t>
            </a:r>
            <a:r>
              <a:rPr lang="en-US" dirty="0"/>
              <a:t>from a entity A can never reach another entity B.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45" y="2931090"/>
            <a:ext cx="6357633" cy="36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607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Middlebox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Traversal:</a:t>
            </a:r>
            <a:br>
              <a:rPr lang="en-US" altLang="zh-CN" dirty="0" smtClean="0"/>
            </a:br>
            <a:r>
              <a:rPr lang="en-US" altLang="zh-CN" dirty="0"/>
              <a:t>	T</a:t>
            </a:r>
            <a:r>
              <a:rPr lang="en-US" dirty="0" smtClean="0"/>
              <a:t>raffic </a:t>
            </a:r>
            <a:r>
              <a:rPr lang="en-US" dirty="0"/>
              <a:t>from a certain source must always pass through a specific </a:t>
            </a:r>
            <a:r>
              <a:rPr lang="en-US" dirty="0" err="1"/>
              <a:t>middlebox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0465"/>
            <a:ext cx="10515600" cy="35464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84" y="2789001"/>
            <a:ext cx="5952298" cy="37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77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Traffic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Engineering:</a:t>
            </a:r>
            <a:br>
              <a:rPr lang="en-US" altLang="zh-CN" dirty="0" smtClean="0"/>
            </a:br>
            <a:r>
              <a:rPr lang="en-US" altLang="zh-CN" dirty="0"/>
              <a:t>	</a:t>
            </a:r>
            <a:r>
              <a:rPr lang="en-US" dirty="0"/>
              <a:t>Two flows must traverse disjoint links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Theorem:</a:t>
            </a:r>
            <a:r>
              <a:rPr lang="zh-CN" altLang="en-US" b="1" dirty="0" smtClean="0"/>
              <a:t> </a:t>
            </a:r>
            <a:endParaRPr lang="en-US" altLang="zh-CN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Only </a:t>
            </a:r>
            <a:r>
              <a:rPr lang="en-US" dirty="0"/>
              <a:t>two of edge disjoint isolation, availability and partition tolerance are achievable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7153"/>
            <a:ext cx="9317682" cy="35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 smtClean="0"/>
              <a:t>Discussion: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929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In-Band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C</a:t>
            </a:r>
            <a:r>
              <a:rPr lang="en-US" altLang="zh-CN" sz="3600" dirty="0" smtClean="0"/>
              <a:t>ontrol</a:t>
            </a:r>
          </a:p>
          <a:p>
            <a:r>
              <a:rPr lang="en-US" altLang="zh-CN" sz="3600" dirty="0" smtClean="0"/>
              <a:t>Labels</a:t>
            </a:r>
          </a:p>
          <a:p>
            <a:r>
              <a:rPr lang="en-US" altLang="zh-CN" sz="3600" dirty="0" smtClean="0"/>
              <a:t>Consistent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Network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Updates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712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 smtClean="0"/>
              <a:t>Conclusion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66" y="22890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SDN,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there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trade-off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between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policy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enforcement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network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connectivity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depending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the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specific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context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desired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network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properties.</a:t>
            </a:r>
          </a:p>
          <a:p>
            <a:r>
              <a:rPr lang="en-US" altLang="zh-CN" sz="3600" dirty="0" smtClean="0"/>
              <a:t>Some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ways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avoid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the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impossibilities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results.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54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84" y="248202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13800" dirty="0" smtClean="0"/>
              <a:t>Q</a:t>
            </a:r>
            <a:r>
              <a:rPr lang="zh-CN" altLang="en-US" sz="13800" dirty="0" smtClean="0"/>
              <a:t> </a:t>
            </a:r>
            <a:r>
              <a:rPr lang="en-US" altLang="zh-CN" sz="13800" dirty="0" smtClean="0"/>
              <a:t>&amp;</a:t>
            </a:r>
            <a:r>
              <a:rPr lang="zh-CN" altLang="en-US" sz="13800" dirty="0" smtClean="0"/>
              <a:t> </a:t>
            </a:r>
            <a:r>
              <a:rPr lang="en-US" altLang="zh-CN" sz="13800" dirty="0"/>
              <a:t>A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9919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 </a:t>
            </a:r>
            <a:r>
              <a:rPr lang="en-US" dirty="0" smtClean="0"/>
              <a:t>Theorem</a:t>
            </a:r>
            <a:r>
              <a:rPr lang="zh-CN" altLang="en-US" dirty="0" smtClean="0"/>
              <a:t> </a:t>
            </a:r>
            <a:r>
              <a:rPr lang="en-US" altLang="zh-CN" dirty="0" smtClean="0"/>
              <a:t>(Distributed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 tooltip="Consistency (database systems)"/>
              </a:rPr>
              <a:t>Consistency</a:t>
            </a:r>
            <a:r>
              <a:rPr lang="en-US" dirty="0"/>
              <a:t> (every read receives the most recent write or an error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>
                <a:hlinkClick r:id="rId3" tooltip="Availability"/>
              </a:rPr>
              <a:t>Availability</a:t>
            </a:r>
            <a:r>
              <a:rPr lang="en-US" dirty="0"/>
              <a:t> (every request receives a response, without guarantee that it contains the most recent version of the information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>
                <a:hlinkClick r:id="rId4" tooltip="Network partitioning"/>
              </a:rPr>
              <a:t>Partition tolerance</a:t>
            </a:r>
            <a:r>
              <a:rPr lang="en-US" dirty="0"/>
              <a:t> (the system continues to operate despite arbitrary partitioning due to network failures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4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11" y="0"/>
            <a:ext cx="9963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396" y="718130"/>
            <a:ext cx="8531268" cy="21503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How does the CAP theorem apply </a:t>
            </a:r>
            <a:r>
              <a:rPr lang="en-US" sz="6000" dirty="0" smtClean="0"/>
              <a:t>to</a:t>
            </a:r>
            <a:r>
              <a:rPr lang="zh-CN" altLang="en-US" sz="6000" dirty="0" smtClean="0"/>
              <a:t> </a:t>
            </a:r>
            <a:r>
              <a:rPr lang="en-US" altLang="zh-CN" sz="6000" dirty="0" smtClean="0"/>
              <a:t>SDN</a:t>
            </a:r>
            <a:r>
              <a:rPr lang="en-US" sz="8800" dirty="0" smtClean="0"/>
              <a:t>?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0518" y="2931090"/>
            <a:ext cx="10515600" cy="358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Our goal: </a:t>
            </a:r>
            <a:endParaRPr lang="en-US" sz="4400" dirty="0" smtClean="0"/>
          </a:p>
          <a:p>
            <a:pPr marL="0" indent="0">
              <a:buNone/>
            </a:pPr>
            <a:r>
              <a:rPr lang="en-US" altLang="zh-CN" sz="4400" dirty="0" smtClean="0"/>
              <a:t>	A</a:t>
            </a:r>
            <a:r>
              <a:rPr lang="en-US" sz="4400" dirty="0" smtClean="0"/>
              <a:t>rticulate </a:t>
            </a:r>
            <a:r>
              <a:rPr lang="en-US" sz="4400" dirty="0"/>
              <a:t>fundamental tradeoffs networking will face </a:t>
            </a:r>
            <a:endParaRPr lang="en-US" sz="4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253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22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Traditional Networks </a:t>
            </a:r>
            <a:endParaRPr lang="en-US" sz="5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6977"/>
            <a:ext cx="10515600" cy="304700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When </a:t>
            </a:r>
            <a:r>
              <a:rPr lang="en-US" sz="3200" dirty="0" err="1"/>
              <a:t>intradomain</a:t>
            </a:r>
            <a:r>
              <a:rPr lang="en-US" sz="3200" dirty="0"/>
              <a:t> routing was the main </a:t>
            </a:r>
            <a:r>
              <a:rPr lang="en-US" sz="3200" dirty="0" smtClean="0"/>
              <a:t>concern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</a:t>
            </a:r>
            <a:r>
              <a:rPr lang="en-US" b="1" dirty="0"/>
              <a:t>Correctness</a:t>
            </a:r>
            <a:r>
              <a:rPr lang="en-US" dirty="0"/>
              <a:t>: Deliver packets to destination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dirty="0" smtClean="0"/>
              <a:t>•</a:t>
            </a:r>
            <a:r>
              <a:rPr lang="en-US" b="1" dirty="0"/>
              <a:t>Availability</a:t>
            </a:r>
            <a:r>
              <a:rPr lang="en-US" dirty="0"/>
              <a:t>: Deliver packets to destination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dirty="0" smtClean="0"/>
              <a:t>•</a:t>
            </a:r>
            <a:r>
              <a:rPr lang="en-US" b="1" dirty="0"/>
              <a:t>Correctness</a:t>
            </a:r>
            <a:r>
              <a:rPr lang="en-US" dirty="0"/>
              <a:t> is the same as Availability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40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move to SDN 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SDN provides more sophisticated functionality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•Tenant isolation (ACL enforcement)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dirty="0" smtClean="0"/>
              <a:t>•</a:t>
            </a:r>
            <a:r>
              <a:rPr lang="en-US" dirty="0"/>
              <a:t>Traffic </a:t>
            </a:r>
            <a:r>
              <a:rPr lang="en-US" dirty="0" smtClean="0"/>
              <a:t>Engineering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dirty="0" smtClean="0"/>
              <a:t>• </a:t>
            </a:r>
            <a:r>
              <a:rPr lang="en-US" dirty="0" smtClean="0"/>
              <a:t>Virtualization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Control plane partitions </a:t>
            </a:r>
            <a:r>
              <a:rPr lang="en-US" altLang="zh-CN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dirty="0" smtClean="0"/>
              <a:t>imply </a:t>
            </a:r>
            <a:r>
              <a:rPr lang="en-US" dirty="0"/>
              <a:t>data plane </a:t>
            </a:r>
            <a:r>
              <a:rPr lang="en-US" dirty="0" smtClean="0"/>
              <a:t>partitions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•Control traffic often does not use data plane network </a:t>
            </a:r>
            <a:r>
              <a:rPr lang="en-US" altLang="zh-CN" dirty="0" smtClean="0"/>
              <a:t>(out-of-band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79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 smtClean="0"/>
              <a:t>CAP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in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SDN: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6666"/>
            <a:ext cx="10515600" cy="4351338"/>
          </a:xfrm>
        </p:spPr>
        <p:txBody>
          <a:bodyPr/>
          <a:lstStyle/>
          <a:p>
            <a:r>
              <a:rPr lang="en-US" sz="3200" b="1" dirty="0" smtClean="0"/>
              <a:t>Availability</a:t>
            </a:r>
            <a:r>
              <a:rPr lang="en-US" altLang="zh-CN" sz="3200" b="1" dirty="0" smtClean="0"/>
              <a:t>:</a:t>
            </a:r>
            <a:r>
              <a:rPr lang="en-US" sz="3200" dirty="0" smtClean="0"/>
              <a:t> packets </a:t>
            </a:r>
            <a:r>
              <a:rPr lang="en-US" sz="3200" dirty="0"/>
              <a:t>destined to an end-host should eventually arrive as long as a path exists between the sender and the receiver and communication is not prohibited by policy. </a:t>
            </a:r>
            <a:endParaRPr lang="en-US" sz="3200" dirty="0" smtClean="0"/>
          </a:p>
          <a:p>
            <a:r>
              <a:rPr lang="en-US" sz="3200" b="1" dirty="0"/>
              <a:t>Partition </a:t>
            </a:r>
            <a:r>
              <a:rPr lang="en-US" sz="3200" b="1" dirty="0" smtClean="0"/>
              <a:t>Tolerance</a:t>
            </a:r>
            <a:r>
              <a:rPr lang="en-US" altLang="zh-CN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network continues to operate in the </a:t>
            </a:r>
            <a:r>
              <a:rPr lang="en-US" sz="3200" dirty="0" smtClean="0"/>
              <a:t>presence </a:t>
            </a:r>
            <a:r>
              <a:rPr lang="en-US" sz="3200" dirty="0"/>
              <a:t>of arbitrary partitions in the physical network. </a:t>
            </a:r>
            <a:endParaRPr lang="en-US" sz="3200" dirty="0" smtClean="0"/>
          </a:p>
          <a:p>
            <a:r>
              <a:rPr lang="en-US" sz="3200" b="1" dirty="0" smtClean="0"/>
              <a:t>Correctness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(Consistency):</a:t>
            </a:r>
            <a:r>
              <a:rPr lang="en-US" sz="3200" b="1" dirty="0" smtClean="0"/>
              <a:t> </a:t>
            </a:r>
            <a:r>
              <a:rPr lang="en-US" sz="3200" dirty="0" smtClean="0"/>
              <a:t>depends </a:t>
            </a:r>
            <a:r>
              <a:rPr lang="en-US" sz="3200" dirty="0"/>
              <a:t>on the network </a:t>
            </a:r>
            <a:r>
              <a:rPr lang="en-US" sz="3200" dirty="0" smtClean="0"/>
              <a:t>policy</a:t>
            </a:r>
            <a:r>
              <a:rPr lang="en-US" altLang="zh-CN" dirty="0" smtClean="0"/>
              <a:t>.</a:t>
            </a:r>
            <a:r>
              <a:rPr lang="en-US" dirty="0" smtClean="0"/>
              <a:t>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989898"/>
            <a:ext cx="10426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Impossibility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policies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dependent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altLang="zh-CN" b="1" dirty="0" smtClean="0"/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</a:t>
            </a:r>
            <a:r>
              <a:rPr lang="en-US" dirty="0"/>
              <a:t>three of </a:t>
            </a:r>
            <a:r>
              <a:rPr lang="en-US" b="1" dirty="0"/>
              <a:t>correctness, availability</a:t>
            </a:r>
            <a:r>
              <a:rPr lang="en-US" dirty="0"/>
              <a:t> and </a:t>
            </a:r>
            <a:r>
              <a:rPr lang="en-US" b="1" dirty="0" smtClean="0"/>
              <a:t>partition </a:t>
            </a:r>
            <a:r>
              <a:rPr lang="en-US" b="1" dirty="0"/>
              <a:t>tolerance </a:t>
            </a:r>
            <a:r>
              <a:rPr lang="en-US" dirty="0"/>
              <a:t>cannot be achieved for policies referencing two or more </a:t>
            </a:r>
            <a:r>
              <a:rPr lang="en-US" dirty="0" smtClean="0"/>
              <a:t>entities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always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achieved.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(</a:t>
            </a:r>
            <a:r>
              <a:rPr lang="en-US" dirty="0"/>
              <a:t>A controller cannot in general resolve the address for an entity outside its domain in the presence of network </a:t>
            </a:r>
            <a:r>
              <a:rPr lang="en-US" dirty="0" smtClean="0"/>
              <a:t>partitions</a:t>
            </a:r>
            <a:r>
              <a:rPr lang="en-US" altLang="zh-CN" dirty="0" smtClean="0"/>
              <a:t>.)</a:t>
            </a:r>
          </a:p>
          <a:p>
            <a:r>
              <a:rPr lang="en-US" altLang="zh-CN" b="1" dirty="0" smtClean="0"/>
              <a:t>Workarounds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dirty="0" smtClean="0"/>
              <a:t>Network can route on identity rather than addresses </a:t>
            </a:r>
          </a:p>
          <a:p>
            <a:pPr lvl="1"/>
            <a:r>
              <a:rPr lang="en-US" dirty="0"/>
              <a:t>Use in-band control networks rather than out-of-band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334</Words>
  <Application>Microsoft Macintosh PowerPoint</Application>
  <PresentationFormat>Widescreen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DengXian</vt:lpstr>
      <vt:lpstr>DengXian Light</vt:lpstr>
      <vt:lpstr>Arial</vt:lpstr>
      <vt:lpstr>Office Theme</vt:lpstr>
      <vt:lpstr>CAP for Networks</vt:lpstr>
      <vt:lpstr>CAP Theorem (Distributed database system) </vt:lpstr>
      <vt:lpstr>PowerPoint Presentation</vt:lpstr>
      <vt:lpstr>How does the CAP theorem apply to SDN?  </vt:lpstr>
      <vt:lpstr>Traditional Networks </vt:lpstr>
      <vt:lpstr>The move to SDN </vt:lpstr>
      <vt:lpstr>CAP in SDN:</vt:lpstr>
      <vt:lpstr>Network Model</vt:lpstr>
      <vt:lpstr>Impossibility results for policies  dependent on identity</vt:lpstr>
      <vt:lpstr>Isolation:   Packets from a entity A can never reach another entity B. </vt:lpstr>
      <vt:lpstr>Middlebox Traversal:  Traffic from a certain source must always pass through a specific middlebox. </vt:lpstr>
      <vt:lpstr>Edge Disjoint Traffic Engineering:  Two flows must traverse disjoint links </vt:lpstr>
      <vt:lpstr>Discussion:</vt:lpstr>
      <vt:lpstr>Conclusion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for Networks</dc:title>
  <dc:creator>Yang Chen</dc:creator>
  <cp:lastModifiedBy>Yang Chen</cp:lastModifiedBy>
  <cp:revision>45</cp:revision>
  <dcterms:created xsi:type="dcterms:W3CDTF">2016-11-03T19:45:33Z</dcterms:created>
  <dcterms:modified xsi:type="dcterms:W3CDTF">2016-11-03T21:12:04Z</dcterms:modified>
</cp:coreProperties>
</file>