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45" r:id="rId1"/>
  </p:sldMasterIdLst>
  <p:notesMasterIdLst>
    <p:notesMasterId r:id="rId46"/>
  </p:notesMasterIdLst>
  <p:sldIdLst>
    <p:sldId id="256" r:id="rId2"/>
    <p:sldId id="273" r:id="rId3"/>
    <p:sldId id="363" r:id="rId4"/>
    <p:sldId id="330" r:id="rId5"/>
    <p:sldId id="331" r:id="rId6"/>
    <p:sldId id="334" r:id="rId7"/>
    <p:sldId id="343" r:id="rId8"/>
    <p:sldId id="332" r:id="rId9"/>
    <p:sldId id="333" r:id="rId10"/>
    <p:sldId id="344" r:id="rId11"/>
    <p:sldId id="364" r:id="rId12"/>
    <p:sldId id="345" r:id="rId13"/>
    <p:sldId id="379" r:id="rId14"/>
    <p:sldId id="365" r:id="rId15"/>
    <p:sldId id="346" r:id="rId16"/>
    <p:sldId id="347" r:id="rId17"/>
    <p:sldId id="366" r:id="rId18"/>
    <p:sldId id="348" r:id="rId19"/>
    <p:sldId id="352" r:id="rId20"/>
    <p:sldId id="380" r:id="rId21"/>
    <p:sldId id="360" r:id="rId22"/>
    <p:sldId id="349" r:id="rId23"/>
    <p:sldId id="350" r:id="rId24"/>
    <p:sldId id="381" r:id="rId25"/>
    <p:sldId id="353" r:id="rId26"/>
    <p:sldId id="373" r:id="rId27"/>
    <p:sldId id="354" r:id="rId28"/>
    <p:sldId id="356" r:id="rId29"/>
    <p:sldId id="368" r:id="rId30"/>
    <p:sldId id="383" r:id="rId31"/>
    <p:sldId id="371" r:id="rId32"/>
    <p:sldId id="358" r:id="rId33"/>
    <p:sldId id="359" r:id="rId34"/>
    <p:sldId id="357" r:id="rId35"/>
    <p:sldId id="376" r:id="rId36"/>
    <p:sldId id="377" r:id="rId37"/>
    <p:sldId id="378" r:id="rId38"/>
    <p:sldId id="382" r:id="rId39"/>
    <p:sldId id="361" r:id="rId40"/>
    <p:sldId id="372" r:id="rId41"/>
    <p:sldId id="369" r:id="rId42"/>
    <p:sldId id="362" r:id="rId43"/>
    <p:sldId id="370" r:id="rId44"/>
    <p:sldId id="432" r:id="rId45"/>
  </p:sldIdLst>
  <p:sldSz cx="10160000" cy="7620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411" autoAdjust="0"/>
    <p:restoredTop sz="94280" autoAdjust="0"/>
  </p:normalViewPr>
  <p:slideViewPr>
    <p:cSldViewPr>
      <p:cViewPr varScale="1">
        <p:scale>
          <a:sx n="99" d="100"/>
          <a:sy n="99" d="100"/>
        </p:scale>
        <p:origin x="606" y="-5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i Wang" userId="efced5f0-5fb3-403a-87a2-185169d47240" providerId="ADAL" clId="{FCE8C1C0-96B2-448D-A5EF-4C49B3ABD639}"/>
    <pc:docChg chg="custSel modSld">
      <pc:chgData name="Pei Wang" userId="efced5f0-5fb3-403a-87a2-185169d47240" providerId="ADAL" clId="{FCE8C1C0-96B2-448D-A5EF-4C49B3ABD639}" dt="2021-11-11T15:12:16.281" v="142" actId="20577"/>
      <pc:docMkLst>
        <pc:docMk/>
      </pc:docMkLst>
      <pc:sldChg chg="modSp">
        <pc:chgData name="Pei Wang" userId="efced5f0-5fb3-403a-87a2-185169d47240" providerId="ADAL" clId="{FCE8C1C0-96B2-448D-A5EF-4C49B3ABD639}" dt="2021-11-11T15:12:16.281" v="142" actId="20577"/>
        <pc:sldMkLst>
          <pc:docMk/>
          <pc:sldMk cId="3346768780" sldId="432"/>
        </pc:sldMkLst>
        <pc:spChg chg="mod">
          <ac:chgData name="Pei Wang" userId="efced5f0-5fb3-403a-87a2-185169d47240" providerId="ADAL" clId="{FCE8C1C0-96B2-448D-A5EF-4C49B3ABD639}" dt="2021-11-11T15:12:16.281" v="142" actId="20577"/>
          <ac:spMkLst>
            <pc:docMk/>
            <pc:sldMk cId="3346768780" sldId="432"/>
            <ac:spMk id="3" creationId="{938B83AF-9EA0-4C8E-9887-7CEF6198ABE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F3827-BC05-4F29-BA53-1047CF336D97}" type="datetimeFigureOut">
              <a:rPr lang="en-US" smtClean="0"/>
              <a:t>11/11/2021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608A18-B701-4B31-91F4-475F0878D0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5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037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78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78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24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873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724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496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87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9110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6808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33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984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093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050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0837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798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054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368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482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894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341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00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32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3555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50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935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0349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117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708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106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5117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0722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22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328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7685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1177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52079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17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573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96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86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142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08A18-B701-4B31-91F4-475F0878D0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94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0160000" cy="76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1" y="856075"/>
            <a:ext cx="8985250" cy="3725333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89" spc="-133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" y="4664899"/>
            <a:ext cx="7690168" cy="1828800"/>
          </a:xfrm>
        </p:spPr>
        <p:txBody>
          <a:bodyPr>
            <a:normAutofit/>
          </a:bodyPr>
          <a:lstStyle>
            <a:lvl1pPr marL="0" indent="0" algn="l">
              <a:buNone/>
              <a:defRPr sz="3111">
                <a:solidFill>
                  <a:schemeClr val="bg1"/>
                </a:solidFill>
                <a:latin typeface="+mj-lt"/>
              </a:defRPr>
            </a:lvl1pPr>
            <a:lvl2pPr marL="507995" indent="0" algn="ctr">
              <a:buNone/>
              <a:defRPr sz="3111"/>
            </a:lvl2pPr>
            <a:lvl3pPr marL="1015990" indent="0" algn="ctr">
              <a:buNone/>
              <a:defRPr sz="2667"/>
            </a:lvl3pPr>
            <a:lvl4pPr marL="1523985" indent="0" algn="ctr">
              <a:buNone/>
              <a:defRPr sz="2222"/>
            </a:lvl4pPr>
            <a:lvl5pPr marL="2031980" indent="0" algn="ctr">
              <a:buNone/>
              <a:defRPr sz="2222"/>
            </a:lvl5pPr>
            <a:lvl6pPr marL="2539975" indent="0" algn="ctr">
              <a:buNone/>
              <a:defRPr sz="2222"/>
            </a:lvl6pPr>
            <a:lvl7pPr marL="3047970" indent="0" algn="ctr">
              <a:buNone/>
              <a:defRPr sz="2222"/>
            </a:lvl7pPr>
            <a:lvl8pPr marL="3555964" indent="0" algn="ctr">
              <a:buNone/>
              <a:defRPr sz="2222"/>
            </a:lvl8pPr>
            <a:lvl9pPr marL="4063959" indent="0" algn="ctr">
              <a:buNone/>
              <a:defRPr sz="222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B85D2A1B-5C3B-41A5-9B61-186A87329E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678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D60DB-032D-4DAF-AEF1-ABFFC23C691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231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86626" y="772583"/>
            <a:ext cx="21907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42938" y="793752"/>
            <a:ext cx="6445250" cy="6000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84852-EEF3-4FF0-9C1E-880E87DA960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219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308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852688"/>
            <a:ext cx="8983980" cy="372872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89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6260" y="4652528"/>
            <a:ext cx="7688580" cy="1828800"/>
          </a:xfrm>
        </p:spPr>
        <p:txBody>
          <a:bodyPr anchor="t">
            <a:normAutofit/>
          </a:bodyPr>
          <a:lstStyle>
            <a:lvl1pPr marL="0" indent="0">
              <a:buNone/>
              <a:defRPr sz="3111">
                <a:solidFill>
                  <a:schemeClr val="tx1"/>
                </a:solidFill>
                <a:latin typeface="+mj-lt"/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71A89-3198-4BD1-8869-2326672B819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929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80" y="2214880"/>
            <a:ext cx="4229100" cy="4185920"/>
          </a:xfrm>
        </p:spPr>
        <p:txBody>
          <a:bodyPr/>
          <a:lstStyle>
            <a:lvl1pPr>
              <a:defRPr sz="2444"/>
            </a:lvl1pPr>
            <a:lvl2pPr>
              <a:defRPr sz="2111"/>
            </a:lvl2pPr>
            <a:lvl3pPr>
              <a:defRPr sz="1889"/>
            </a:lvl3pPr>
            <a:lvl4pPr>
              <a:defRPr sz="1667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6376" y="2214880"/>
            <a:ext cx="4229100" cy="4185920"/>
          </a:xfrm>
        </p:spPr>
        <p:txBody>
          <a:bodyPr/>
          <a:lstStyle>
            <a:lvl1pPr>
              <a:defRPr sz="2444"/>
            </a:lvl1pPr>
            <a:lvl2pPr>
              <a:defRPr sz="2111"/>
            </a:lvl2pPr>
            <a:lvl3pPr>
              <a:defRPr sz="1889"/>
            </a:lvl3pPr>
            <a:lvl4pPr>
              <a:defRPr sz="1667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5D787-5056-44BF-A419-DAF2E973269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44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3880" y="2257778"/>
            <a:ext cx="4229100" cy="80377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22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" y="3040167"/>
            <a:ext cx="4229100" cy="3556000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778"/>
            </a:lvl3pPr>
            <a:lvl4pPr>
              <a:defRPr sz="1556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5900" y="2255520"/>
            <a:ext cx="4229100" cy="80264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22" b="0" cap="all" baseline="0">
                <a:latin typeface="+mj-lt"/>
              </a:defRPr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95900" y="3037840"/>
            <a:ext cx="4229100" cy="3556000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778"/>
            </a:lvl3pPr>
            <a:lvl4pPr>
              <a:defRPr sz="1556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DB30F-C528-476B-9DFE-D4EBA94BE9A4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28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59A950-43F6-4CAE-951D-2CCDD99CEFB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638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0CDD7-8E12-420A-81C9-4375E155C93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95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50000" y="0"/>
            <a:ext cx="3810000" cy="7620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884503" y="602536"/>
            <a:ext cx="2819400" cy="213360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0" y="846667"/>
            <a:ext cx="5080000" cy="5080000"/>
          </a:xfrm>
        </p:spPr>
        <p:txBody>
          <a:bodyPr/>
          <a:lstStyle>
            <a:lvl1pPr>
              <a:defRPr sz="2444"/>
            </a:lvl1pPr>
            <a:lvl2pPr>
              <a:defRPr sz="2111"/>
            </a:lvl2pPr>
            <a:lvl3pPr>
              <a:defRPr sz="1889"/>
            </a:lvl3pPr>
            <a:lvl4pPr>
              <a:defRPr sz="1667"/>
            </a:lvl4pPr>
            <a:lvl5pPr>
              <a:defRPr sz="1556"/>
            </a:lvl5pPr>
            <a:lvl6pPr>
              <a:defRPr sz="1556"/>
            </a:lvl6pPr>
            <a:lvl7pPr>
              <a:defRPr sz="1556"/>
            </a:lvl7pPr>
            <a:lvl8pPr>
              <a:defRPr sz="1556"/>
            </a:lvl8pPr>
            <a:lvl9pPr>
              <a:defRPr sz="155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96652" y="2790904"/>
            <a:ext cx="2832100" cy="3474430"/>
          </a:xfrm>
        </p:spPr>
        <p:txBody>
          <a:bodyPr>
            <a:normAutofit/>
          </a:bodyPr>
          <a:lstStyle>
            <a:lvl1pPr marL="0" marR="0" indent="0" algn="l" defTabSz="101599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67">
                <a:solidFill>
                  <a:srgbClr val="404040"/>
                </a:solidFill>
              </a:defRPr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marL="0" marR="0" lvl="0" indent="0" algn="l" defTabSz="1015990" rtl="0" eaLnBrk="1" fontAlgn="auto" latinLnBrk="0" hangingPunct="1">
              <a:lnSpc>
                <a:spcPct val="100000"/>
              </a:lnSpc>
              <a:spcBef>
                <a:spcPts val="155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D14DDC0-FCB0-4F5A-9077-CD091F51FFA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504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" y="6020743"/>
            <a:ext cx="8983980" cy="681426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3111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0160000" cy="5923280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89"/>
              </a:spcBef>
              <a:buNone/>
              <a:defRPr sz="3556">
                <a:solidFill>
                  <a:srgbClr val="4D4D4D"/>
                </a:solidFill>
              </a:defRPr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880" y="6566372"/>
            <a:ext cx="7691120" cy="59266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333"/>
              </a:spcBef>
              <a:buNone/>
              <a:defRPr sz="1556">
                <a:solidFill>
                  <a:srgbClr val="262626"/>
                </a:solidFill>
              </a:defRPr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55600CE6-ECB9-4120-B250-D52670AD933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471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7688" y="555037"/>
            <a:ext cx="8977312" cy="18424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3562" y="2214882"/>
            <a:ext cx="8961438" cy="418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7124941"/>
            <a:ext cx="34290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6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1500" y="7282997"/>
            <a:ext cx="4191000" cy="254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6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7992" y="6477498"/>
            <a:ext cx="2438400" cy="15522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fld id="{F1C57F8B-32CE-4F83-B7B8-217B322E881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384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hf hdr="0" ftr="0" dt="0"/>
  <p:txStyles>
    <p:titleStyle>
      <a:lvl1pPr algn="l" defTabSz="1015990" rtl="0" eaLnBrk="1" latinLnBrk="0" hangingPunct="1">
        <a:lnSpc>
          <a:spcPct val="90000"/>
        </a:lnSpc>
        <a:spcBef>
          <a:spcPct val="0"/>
        </a:spcBef>
        <a:buNone/>
        <a:defRPr sz="5333" kern="1200" spc="-133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01599" indent="-101599" algn="l" defTabSz="1015990" rtl="0" eaLnBrk="1" latinLnBrk="0" hangingPunct="1">
        <a:lnSpc>
          <a:spcPct val="85000"/>
        </a:lnSpc>
        <a:spcBef>
          <a:spcPts val="1444"/>
        </a:spcBef>
        <a:buFont typeface="Arial" pitchFamily="34" charset="0"/>
        <a:buChar char=" "/>
        <a:defRPr sz="266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04797" indent="-380996" algn="l" defTabSz="1015990" rtl="0" eaLnBrk="1" latinLnBrk="0" hangingPunct="1">
        <a:lnSpc>
          <a:spcPct val="85000"/>
        </a:lnSpc>
        <a:spcBef>
          <a:spcPts val="667"/>
        </a:spcBef>
        <a:buFont typeface="Arial" pitchFamily="34" charset="0"/>
        <a:buChar char=" "/>
        <a:defRPr sz="2667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09594" indent="-609594" algn="l" defTabSz="1015990" rtl="0" eaLnBrk="1" latinLnBrk="0" hangingPunct="1">
        <a:lnSpc>
          <a:spcPct val="85000"/>
        </a:lnSpc>
        <a:spcBef>
          <a:spcPts val="667"/>
        </a:spcBef>
        <a:buFont typeface="Arial" pitchFamily="34" charset="0"/>
        <a:buChar char=" "/>
        <a:defRPr sz="2222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391" indent="-914391" algn="l" defTabSz="1015990" rtl="0" eaLnBrk="1" latinLnBrk="0" hangingPunct="1">
        <a:lnSpc>
          <a:spcPct val="85000"/>
        </a:lnSpc>
        <a:spcBef>
          <a:spcPts val="667"/>
        </a:spcBef>
        <a:buFont typeface="Arial" pitchFamily="34" charset="0"/>
        <a:buChar char=" 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19188" indent="-1219188" algn="l" defTabSz="1015990" rtl="0" eaLnBrk="1" latinLnBrk="0" hangingPunct="1">
        <a:lnSpc>
          <a:spcPct val="85000"/>
        </a:lnSpc>
        <a:spcBef>
          <a:spcPts val="667"/>
        </a:spcBef>
        <a:buFont typeface="Arial" pitchFamily="34" charset="0"/>
        <a:buChar char=" 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33320" indent="-253997" algn="l" defTabSz="1015990" rtl="0" eaLnBrk="1" latinLnBrk="0" hangingPunct="1">
        <a:lnSpc>
          <a:spcPct val="85000"/>
        </a:lnSpc>
        <a:spcBef>
          <a:spcPts val="667"/>
        </a:spcBef>
        <a:buFont typeface="Arial" pitchFamily="34" charset="0"/>
        <a:buChar char=" 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555540" indent="-253997" algn="l" defTabSz="1015990" rtl="0" eaLnBrk="1" latinLnBrk="0" hangingPunct="1">
        <a:lnSpc>
          <a:spcPct val="85000"/>
        </a:lnSpc>
        <a:spcBef>
          <a:spcPts val="667"/>
        </a:spcBef>
        <a:buFont typeface="Arial" pitchFamily="34" charset="0"/>
        <a:buChar char=" 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777760" indent="-253997" algn="l" defTabSz="1015990" rtl="0" eaLnBrk="1" latinLnBrk="0" hangingPunct="1">
        <a:lnSpc>
          <a:spcPct val="85000"/>
        </a:lnSpc>
        <a:spcBef>
          <a:spcPts val="667"/>
        </a:spcBef>
        <a:buFont typeface="Arial" pitchFamily="34" charset="0"/>
        <a:buChar char=" 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999980" indent="-253997" algn="l" defTabSz="1015990" rtl="0" eaLnBrk="1" latinLnBrk="0" hangingPunct="1">
        <a:lnSpc>
          <a:spcPct val="85000"/>
        </a:lnSpc>
        <a:spcBef>
          <a:spcPts val="667"/>
        </a:spcBef>
        <a:buFont typeface="Arial" pitchFamily="34" charset="0"/>
        <a:buChar char=" 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.temple.edu/~pwang/2033-PL/2033-index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ive-number_summary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5zLaWT5KPs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755650" y="1447800"/>
            <a:ext cx="8443913" cy="5029200"/>
          </a:xfrm>
          <a:noFill/>
        </p:spPr>
        <p:txBody>
          <a:bodyPr lIns="0" tIns="0" rIns="0" bIns="0" anchor="t">
            <a:normAutofit fontScale="90000"/>
          </a:bodyPr>
          <a:lstStyle/>
          <a:p>
            <a:pPr>
              <a:lnSpc>
                <a:spcPct val="95000"/>
              </a:lnSpc>
            </a:pPr>
            <a:r>
              <a:rPr lang="en-US" altLang="en-US" sz="3600" dirty="0">
                <a:solidFill>
                  <a:srgbClr val="783F04"/>
                </a:solidFill>
                <a:latin typeface="Arial" panose="020B0604020202020204" pitchFamily="34" charset="0"/>
              </a:rPr>
              <a:t>Probability and Statistics for Computer Scientists</a:t>
            </a:r>
            <a:br>
              <a:rPr lang="en-US" altLang="en-US" sz="3600" dirty="0">
                <a:solidFill>
                  <a:srgbClr val="783F04"/>
                </a:solidFill>
                <a:latin typeface="Arial" panose="020B0604020202020204" pitchFamily="34" charset="0"/>
              </a:rPr>
            </a:br>
            <a:r>
              <a:rPr lang="en-US" altLang="zh-CN" sz="3600" dirty="0">
                <a:solidFill>
                  <a:srgbClr val="783F04"/>
                </a:solidFill>
                <a:latin typeface="Arial" panose="020B0604020202020204" pitchFamily="34" charset="0"/>
              </a:rPr>
              <a:t>Third</a:t>
            </a:r>
            <a:r>
              <a:rPr lang="en-US" altLang="en-US" sz="3600" dirty="0">
                <a:solidFill>
                  <a:srgbClr val="783F04"/>
                </a:solidFill>
                <a:latin typeface="Arial" panose="020B0604020202020204" pitchFamily="34" charset="0"/>
              </a:rPr>
              <a:t> Edition, By </a:t>
            </a:r>
            <a:r>
              <a:rPr lang="en-US" altLang="en-US" sz="3600">
                <a:solidFill>
                  <a:srgbClr val="783F04"/>
                </a:solidFill>
                <a:latin typeface="Arial" panose="020B0604020202020204" pitchFamily="34" charset="0"/>
              </a:rPr>
              <a:t>Michael Baron</a:t>
            </a:r>
            <a:br>
              <a:rPr lang="en-US" altLang="en-US" sz="3600">
                <a:solidFill>
                  <a:srgbClr val="783F04"/>
                </a:solidFill>
                <a:latin typeface="Arial" panose="020B0604020202020204" pitchFamily="34" charset="0"/>
              </a:rPr>
            </a:br>
            <a:br>
              <a:rPr lang="en-US" altLang="en-US" sz="3200" dirty="0">
                <a:solidFill>
                  <a:srgbClr val="783F04"/>
                </a:solidFill>
                <a:latin typeface="Arial" panose="020B0604020202020204" pitchFamily="34" charset="0"/>
              </a:rPr>
            </a:br>
            <a:r>
              <a:rPr lang="en-US" altLang="en-US" sz="6000" dirty="0">
                <a:solidFill>
                  <a:srgbClr val="783F04"/>
                </a:solidFill>
                <a:latin typeface="Arial" panose="020B0604020202020204" pitchFamily="34" charset="0"/>
              </a:rPr>
              <a:t>Chapter 8: Introduction to Statistics</a:t>
            </a:r>
            <a:br>
              <a:rPr lang="en-US" altLang="en-US" sz="4800">
                <a:solidFill>
                  <a:srgbClr val="783F04"/>
                </a:solidFill>
                <a:latin typeface="Arial" panose="020B0604020202020204" pitchFamily="34" charset="0"/>
              </a:rPr>
            </a:br>
            <a:br>
              <a:rPr lang="en-US" altLang="en-US" sz="4800">
                <a:solidFill>
                  <a:srgbClr val="783F04"/>
                </a:solidFill>
                <a:latin typeface="Arial" panose="020B0604020202020204" pitchFamily="34" charset="0"/>
              </a:rPr>
            </a:br>
            <a:br>
              <a:rPr lang="en-US" altLang="en-US" sz="4800" dirty="0">
                <a:solidFill>
                  <a:srgbClr val="783F04"/>
                </a:solidFill>
                <a:latin typeface="Arial" panose="020B0604020202020204" pitchFamily="34" charset="0"/>
              </a:rPr>
            </a:br>
            <a:r>
              <a:rPr lang="en-US" altLang="en-US" sz="3600" dirty="0">
                <a:solidFill>
                  <a:srgbClr val="783F04"/>
                </a:solidFill>
                <a:latin typeface="Arial" panose="020B0604020202020204" pitchFamily="34" charset="0"/>
                <a:hlinkClick r:id="rId3"/>
              </a:rPr>
              <a:t>CIS 2033. Computational Probability and Statistics </a:t>
            </a:r>
            <a:r>
              <a:rPr lang="en-US" altLang="en-US" sz="3600" i="1" dirty="0">
                <a:solidFill>
                  <a:srgbClr val="783F04"/>
                </a:solidFill>
                <a:latin typeface="Arial" panose="020B0604020202020204" pitchFamily="34" charset="0"/>
                <a:hlinkClick r:id="rId3"/>
              </a:rPr>
              <a:t>Pei Wang</a:t>
            </a:r>
            <a:endParaRPr lang="en-US" altLang="en-US" sz="3600" i="1" dirty="0">
              <a:solidFill>
                <a:srgbClr val="783F04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2209800"/>
            <a:ext cx="8961438" cy="4800600"/>
          </a:xfrm>
        </p:spPr>
        <p:txBody>
          <a:bodyPr>
            <a:noAutofit/>
          </a:bodyPr>
          <a:lstStyle/>
          <a:p>
            <a:pPr marL="38100" indent="0">
              <a:buNone/>
            </a:pPr>
            <a:r>
              <a:rPr lang="en-US" sz="3600" b="1" dirty="0"/>
              <a:t>Sample median </a:t>
            </a:r>
            <a:r>
              <a:rPr lang="en-US" sz="3600" dirty="0">
                <a:solidFill>
                  <a:srgbClr val="00B050"/>
                </a:solidFill>
              </a:rPr>
              <a:t>M</a:t>
            </a:r>
            <a:r>
              <a:rPr lang="en-US" sz="3600" baseline="-25000" dirty="0">
                <a:solidFill>
                  <a:srgbClr val="00B050"/>
                </a:solidFill>
              </a:rPr>
              <a:t>n</a:t>
            </a:r>
            <a:r>
              <a:rPr lang="en-US" sz="3600" b="1" dirty="0"/>
              <a:t> </a:t>
            </a:r>
            <a:r>
              <a:rPr lang="en-US" sz="3600" dirty="0"/>
              <a:t>(or M-hat     )) is a number that is exceeded by at most a half of data items and is preceded by at most a half of data items</a:t>
            </a:r>
          </a:p>
          <a:p>
            <a:pPr marL="38100" indent="0">
              <a:buNone/>
            </a:pPr>
            <a:r>
              <a:rPr lang="en-US" sz="3600" b="1" dirty="0"/>
              <a:t>Population median </a:t>
            </a:r>
            <a:r>
              <a:rPr lang="en-US" sz="3600" dirty="0">
                <a:solidFill>
                  <a:srgbClr val="0070C0"/>
                </a:solidFill>
              </a:rPr>
              <a:t>M</a:t>
            </a:r>
            <a:r>
              <a:rPr lang="en-US" sz="3600" b="1" dirty="0"/>
              <a:t> </a:t>
            </a:r>
            <a:r>
              <a:rPr lang="en-US" sz="3600" dirty="0"/>
              <a:t>of a random variable X</a:t>
            </a:r>
            <a:r>
              <a:rPr lang="en-US" sz="3600" b="1" dirty="0"/>
              <a:t> </a:t>
            </a:r>
            <a:r>
              <a:rPr lang="en-US" sz="3600" dirty="0"/>
              <a:t>is a number satisfying both</a:t>
            </a:r>
          </a:p>
          <a:p>
            <a:pPr marL="38100" indent="0">
              <a:buNone/>
            </a:pPr>
            <a:r>
              <a:rPr lang="en-US" sz="3600" dirty="0"/>
              <a:t>	P(X &lt; </a:t>
            </a:r>
            <a:r>
              <a:rPr lang="en-US" sz="3600" dirty="0">
                <a:solidFill>
                  <a:srgbClr val="0070C0"/>
                </a:solidFill>
              </a:rPr>
              <a:t>M</a:t>
            </a:r>
            <a:r>
              <a:rPr lang="en-US" sz="3600" dirty="0"/>
              <a:t>) ≤ 0.5</a:t>
            </a:r>
          </a:p>
          <a:p>
            <a:pPr marL="38100" indent="0">
              <a:buNone/>
            </a:pPr>
            <a:r>
              <a:rPr lang="en-US" sz="3600" dirty="0"/>
              <a:t>	P(X &gt; </a:t>
            </a:r>
            <a:r>
              <a:rPr lang="en-US" sz="3600" dirty="0">
                <a:solidFill>
                  <a:srgbClr val="0070C0"/>
                </a:solidFill>
              </a:rPr>
              <a:t>M</a:t>
            </a:r>
            <a:r>
              <a:rPr lang="en-US" sz="3600" dirty="0"/>
              <a:t>) ≤ 0.5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1101BF-4A02-473A-B657-815009673E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00" y="2209800"/>
            <a:ext cx="469135" cy="47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31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 vs. median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9" y="2057400"/>
            <a:ext cx="8451105" cy="385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65200" y="6044034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n-lt"/>
              </a:rPr>
              <a:t>Center of gravity vs. half of the area</a:t>
            </a:r>
          </a:p>
        </p:txBody>
      </p:sp>
    </p:spTree>
    <p:extLst>
      <p:ext uri="{BB962C8B-B14F-4D97-AF65-F5344CB8AC3E}">
        <p14:creationId xmlns:p14="http://schemas.microsoft.com/office/powerpoint/2010/main" val="2334821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 of a continuous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2209800"/>
            <a:ext cx="8961438" cy="4348264"/>
          </a:xfrm>
        </p:spPr>
        <p:txBody>
          <a:bodyPr>
            <a:noAutofit/>
          </a:bodyPr>
          <a:lstStyle/>
          <a:p>
            <a:pPr marL="3810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M</a:t>
            </a:r>
            <a:r>
              <a:rPr lang="en-US" sz="3600" dirty="0"/>
              <a:t> satisfies F(</a:t>
            </a:r>
            <a:r>
              <a:rPr lang="en-US" sz="3600" dirty="0">
                <a:solidFill>
                  <a:srgbClr val="0070C0"/>
                </a:solidFill>
              </a:rPr>
              <a:t>M</a:t>
            </a:r>
            <a:r>
              <a:rPr lang="en-US" sz="3600" dirty="0"/>
              <a:t>) = 0.5, so </a:t>
            </a:r>
            <a:r>
              <a:rPr lang="en-US" sz="3600" dirty="0">
                <a:solidFill>
                  <a:srgbClr val="0070C0"/>
                </a:solidFill>
              </a:rPr>
              <a:t>M</a:t>
            </a:r>
            <a:r>
              <a:rPr lang="en-US" sz="3600" dirty="0"/>
              <a:t> = F</a:t>
            </a:r>
            <a:r>
              <a:rPr lang="en-US" sz="3600" baseline="30000" dirty="0"/>
              <a:t>-1</a:t>
            </a:r>
            <a:r>
              <a:rPr lang="en-US" sz="3600" dirty="0"/>
              <a:t>(0.5)</a:t>
            </a:r>
          </a:p>
          <a:p>
            <a:pPr marL="38100" indent="0">
              <a:buNone/>
            </a:pPr>
            <a:r>
              <a:rPr lang="en-US" sz="3600" dirty="0"/>
              <a:t>Example: U(a, b) has the </a:t>
            </a:r>
            <a:r>
              <a:rPr lang="en-US" sz="3600" dirty="0">
                <a:solidFill>
                  <a:srgbClr val="0070C0"/>
                </a:solidFill>
              </a:rPr>
              <a:t>median</a:t>
            </a:r>
            <a:r>
              <a:rPr lang="en-US" sz="3600" dirty="0"/>
              <a:t> (</a:t>
            </a:r>
            <a:r>
              <a:rPr lang="en-US" sz="3600" dirty="0" err="1"/>
              <a:t>a+b</a:t>
            </a:r>
            <a:r>
              <a:rPr lang="en-US" sz="3600" dirty="0"/>
              <a:t>)/2</a:t>
            </a:r>
          </a:p>
          <a:p>
            <a:pPr marL="38100" indent="0">
              <a:buNone/>
            </a:pPr>
            <a:endParaRPr lang="en-US" sz="36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FB2188-6A2A-4795-8FD9-661A8292D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599" y="3581400"/>
            <a:ext cx="740711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577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 of a discrete variable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2209800"/>
            <a:ext cx="8961438" cy="4724400"/>
          </a:xfrm>
        </p:spPr>
        <p:txBody>
          <a:bodyPr>
            <a:noAutofit/>
          </a:bodyPr>
          <a:lstStyle/>
          <a:p>
            <a:pPr marL="38100" indent="0">
              <a:buNone/>
            </a:pPr>
            <a:r>
              <a:rPr lang="en-US" sz="3600" dirty="0"/>
              <a:t>For a discrete random variable X</a:t>
            </a:r>
          </a:p>
          <a:p>
            <a:pPr marL="38100" indent="0">
              <a:buNone/>
            </a:pPr>
            <a:r>
              <a:rPr lang="en-US" sz="3600" dirty="0"/>
              <a:t>    if one of its value x</a:t>
            </a:r>
            <a:r>
              <a:rPr lang="en-US" sz="3600" baseline="-25000" dirty="0"/>
              <a:t>i </a:t>
            </a:r>
            <a:r>
              <a:rPr lang="en-US" sz="3600" dirty="0"/>
              <a:t>satisfies F(x</a:t>
            </a:r>
            <a:r>
              <a:rPr lang="en-US" sz="3600" baseline="-25000" dirty="0"/>
              <a:t>i</a:t>
            </a:r>
            <a:r>
              <a:rPr lang="en-US" sz="3600" dirty="0"/>
              <a:t>) = 0.5</a:t>
            </a:r>
          </a:p>
          <a:p>
            <a:pPr marL="38100" indent="0">
              <a:buNone/>
            </a:pPr>
            <a:r>
              <a:rPr lang="en-US" sz="3600" dirty="0"/>
              <a:t>	then </a:t>
            </a:r>
            <a:r>
              <a:rPr lang="en-US" sz="3600" dirty="0">
                <a:solidFill>
                  <a:srgbClr val="0070C0"/>
                </a:solidFill>
              </a:rPr>
              <a:t>M</a:t>
            </a:r>
            <a:r>
              <a:rPr lang="en-US" sz="3600" dirty="0"/>
              <a:t> can be any value in (x</a:t>
            </a:r>
            <a:r>
              <a:rPr lang="en-US" sz="3600" baseline="-25000" dirty="0"/>
              <a:t>i</a:t>
            </a:r>
            <a:r>
              <a:rPr lang="en-US" sz="3600" dirty="0"/>
              <a:t>,</a:t>
            </a:r>
            <a:r>
              <a:rPr lang="en-US" sz="3600" baseline="-25000" dirty="0"/>
              <a:t> </a:t>
            </a:r>
            <a:r>
              <a:rPr lang="en-US" sz="3600" dirty="0"/>
              <a:t>x</a:t>
            </a:r>
            <a:r>
              <a:rPr lang="en-US" sz="3600" baseline="-25000" dirty="0"/>
              <a:t>i+1</a:t>
            </a:r>
            <a:r>
              <a:rPr lang="en-US" sz="3600" dirty="0"/>
              <a:t>) 	</a:t>
            </a:r>
          </a:p>
          <a:p>
            <a:pPr marL="38100" indent="0">
              <a:buNone/>
            </a:pPr>
            <a:r>
              <a:rPr lang="en-US" sz="3600" dirty="0"/>
              <a:t>	else </a:t>
            </a:r>
            <a:r>
              <a:rPr lang="en-US" sz="3600" dirty="0">
                <a:solidFill>
                  <a:srgbClr val="0070C0"/>
                </a:solidFill>
              </a:rPr>
              <a:t>M</a:t>
            </a:r>
            <a:r>
              <a:rPr lang="en-US" sz="3600" dirty="0"/>
              <a:t> is the smallest x</a:t>
            </a:r>
            <a:r>
              <a:rPr lang="en-US" sz="3600" baseline="-25000" dirty="0"/>
              <a:t>i </a:t>
            </a:r>
            <a:r>
              <a:rPr lang="en-US" sz="3600" dirty="0"/>
              <a:t>satisfying </a:t>
            </a:r>
          </a:p>
          <a:p>
            <a:pPr marL="38100" indent="0">
              <a:buNone/>
            </a:pPr>
            <a:r>
              <a:rPr lang="en-US" sz="3600" dirty="0"/>
              <a:t>		F(x</a:t>
            </a:r>
            <a:r>
              <a:rPr lang="en-US" sz="3600" baseline="-25000" dirty="0"/>
              <a:t>i</a:t>
            </a:r>
            <a:r>
              <a:rPr lang="en-US" sz="3600" dirty="0"/>
              <a:t>) &gt; 0.5</a:t>
            </a:r>
          </a:p>
          <a:p>
            <a:pPr marL="38100" indent="0">
              <a:buNone/>
            </a:pPr>
            <a:r>
              <a:rPr lang="en-US" sz="3600" dirty="0"/>
              <a:t>Example: 	Bin(5, 0.5) has median in (2, 3)</a:t>
            </a:r>
          </a:p>
          <a:p>
            <a:pPr marL="38100" indent="0">
              <a:buNone/>
            </a:pPr>
            <a:r>
              <a:rPr lang="en-US" sz="3600" dirty="0"/>
              <a:t>		Bin(5, 0.4) has median 2</a:t>
            </a:r>
          </a:p>
          <a:p>
            <a:pPr marL="38100" indent="0">
              <a:buNone/>
            </a:pPr>
            <a:endParaRPr lang="en-US" sz="3600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179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 of a discrete variable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2153392"/>
            <a:ext cx="8150912" cy="4476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522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median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2397479"/>
            <a:ext cx="8698084" cy="217452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46100" y="4689120"/>
            <a:ext cx="8961438" cy="18689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1599" indent="-101599" algn="l" defTabSz="1015990" rtl="0" eaLnBrk="1" latinLnBrk="0" hangingPunct="1">
              <a:lnSpc>
                <a:spcPct val="85000"/>
              </a:lnSpc>
              <a:spcBef>
                <a:spcPts val="1444"/>
              </a:spcBef>
              <a:buFont typeface="Arial" pitchFamily="34" charset="0"/>
              <a:buChar char=" "/>
              <a:defRPr sz="266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4797" indent="-380996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66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594" indent="-609594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222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391" indent="-914391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188" indent="-1219188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33320" indent="-253997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55540" indent="-253997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777760" indent="-253997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999980" indent="-253997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3600" dirty="0"/>
              <a:t>After the dataset is sorted, </a:t>
            </a:r>
            <a:r>
              <a:rPr lang="en-US" sz="3600" dirty="0">
                <a:solidFill>
                  <a:srgbClr val="00B050"/>
                </a:solidFill>
              </a:rPr>
              <a:t>M-hat</a:t>
            </a:r>
            <a:r>
              <a:rPr lang="en-US" sz="3600" dirty="0"/>
              <a:t> will be the middle element (if there is one) or between the middle two </a:t>
            </a:r>
            <a:r>
              <a:rPr lang="en-US" sz="3600" dirty="0">
                <a:sym typeface="Symbol" panose="05050102010706020507" pitchFamily="18" charset="2"/>
              </a:rPr>
              <a:t> </a:t>
            </a:r>
            <a:r>
              <a:rPr lang="en-US" sz="3600" dirty="0"/>
              <a:t>we will take their average</a:t>
            </a:r>
          </a:p>
          <a:p>
            <a:pPr marL="38100" indent="0" fontAlgn="auto">
              <a:spcAft>
                <a:spcPts val="0"/>
              </a:spcAft>
              <a:buFont typeface="Arial" pitchFamily="34" charset="0"/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7199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Quantiles and quartiles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2209800"/>
            <a:ext cx="8961438" cy="5029200"/>
          </a:xfrm>
        </p:spPr>
        <p:txBody>
          <a:bodyPr>
            <a:noAutofit/>
          </a:bodyPr>
          <a:lstStyle/>
          <a:p>
            <a:pPr marL="38100" indent="0">
              <a:buNone/>
            </a:pPr>
            <a:r>
              <a:rPr lang="en-US" sz="3600" dirty="0"/>
              <a:t>A </a:t>
            </a:r>
            <a:r>
              <a:rPr lang="en-US" sz="3600" b="1" dirty="0">
                <a:solidFill>
                  <a:srgbClr val="0070C0"/>
                </a:solidFill>
              </a:rPr>
              <a:t>p-quantile</a:t>
            </a:r>
            <a:r>
              <a:rPr lang="en-US" sz="3600" dirty="0"/>
              <a:t> of a population is such a number q that satisfies P(X &lt; q) ≤ p and P(X &gt; q) ≤  1 – p</a:t>
            </a:r>
            <a:r>
              <a:rPr lang="en-US" altLang="zh-CN" sz="3600" dirty="0"/>
              <a:t>, and intuitively </a:t>
            </a:r>
            <a:r>
              <a:rPr lang="en-US" sz="3600" dirty="0"/>
              <a:t>equals F</a:t>
            </a:r>
            <a:r>
              <a:rPr lang="en-US" sz="3600" baseline="30000" dirty="0"/>
              <a:t>-1</a:t>
            </a:r>
            <a:r>
              <a:rPr lang="en-US" sz="3600" dirty="0"/>
              <a:t>(</a:t>
            </a:r>
            <a:r>
              <a:rPr lang="en-US" altLang="zh-CN" sz="3600" dirty="0"/>
              <a:t>p</a:t>
            </a:r>
            <a:r>
              <a:rPr lang="en-US" sz="3600" dirty="0"/>
              <a:t>)</a:t>
            </a:r>
          </a:p>
          <a:p>
            <a:pPr marL="38100" indent="0">
              <a:buNone/>
            </a:pPr>
            <a:r>
              <a:rPr lang="en-US" sz="3600" dirty="0"/>
              <a:t>A </a:t>
            </a:r>
            <a:r>
              <a:rPr lang="en-US" sz="3600" b="1" dirty="0">
                <a:solidFill>
                  <a:srgbClr val="00B050"/>
                </a:solidFill>
              </a:rPr>
              <a:t>sample p-quantile </a:t>
            </a:r>
            <a:r>
              <a:rPr lang="en-US" sz="3600" dirty="0"/>
              <a:t>is any number that exceeds at most proportion p, and is exceeded by at most proportion 1 − p, of the sample</a:t>
            </a:r>
          </a:p>
          <a:p>
            <a:pPr marL="38100" indent="0">
              <a:buNone/>
            </a:pPr>
            <a:r>
              <a:rPr lang="en-US" sz="3600" dirty="0"/>
              <a:t>First, second, and third </a:t>
            </a:r>
            <a:r>
              <a:rPr lang="en-US" sz="3600" b="1" dirty="0">
                <a:solidFill>
                  <a:srgbClr val="00B050"/>
                </a:solidFill>
              </a:rPr>
              <a:t>quartiles</a:t>
            </a:r>
            <a:r>
              <a:rPr lang="en-US" sz="3600" b="1" dirty="0"/>
              <a:t> </a:t>
            </a:r>
            <a:r>
              <a:rPr lang="en-US" sz="3600" dirty="0"/>
              <a:t>(Q</a:t>
            </a:r>
            <a:r>
              <a:rPr lang="en-US" sz="3600" baseline="-25000" dirty="0"/>
              <a:t>1</a:t>
            </a:r>
            <a:r>
              <a:rPr lang="en-US" sz="3600" dirty="0"/>
              <a:t>, Q</a:t>
            </a:r>
            <a:r>
              <a:rPr lang="en-US" sz="3600" baseline="-25000" dirty="0"/>
              <a:t>2</a:t>
            </a:r>
            <a:r>
              <a:rPr lang="en-US" sz="3600" dirty="0"/>
              <a:t>,</a:t>
            </a:r>
            <a:r>
              <a:rPr lang="en-US" sz="3600" baseline="-25000" dirty="0"/>
              <a:t> </a:t>
            </a:r>
            <a:r>
              <a:rPr lang="en-US" sz="3600" dirty="0"/>
              <a:t>Q</a:t>
            </a:r>
            <a:r>
              <a:rPr lang="en-US" sz="3600" baseline="-25000" dirty="0"/>
              <a:t>3</a:t>
            </a:r>
            <a:r>
              <a:rPr lang="en-US" sz="3600" dirty="0"/>
              <a:t>) are the sample 0.25-, 0.50-, and 0.75-quantiles, respectively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452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Quartiles 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2397480"/>
            <a:ext cx="8724900" cy="4689120"/>
          </a:xfrm>
        </p:spPr>
        <p:txBody>
          <a:bodyPr>
            <a:noAutofit/>
          </a:bodyPr>
          <a:lstStyle/>
          <a:p>
            <a:pPr marL="38100" indent="0">
              <a:buNone/>
            </a:pPr>
            <a:r>
              <a:rPr lang="en-US" sz="3600" dirty="0"/>
              <a:t>General rule: after sorting the data, let </a:t>
            </a:r>
            <a:r>
              <a:rPr lang="en-US" sz="3600" i="1" dirty="0" err="1"/>
              <a:t>i</a:t>
            </a:r>
            <a:r>
              <a:rPr lang="en-US" sz="3600" dirty="0"/>
              <a:t> be (1/4)</a:t>
            </a:r>
            <a:r>
              <a:rPr lang="en-US" sz="3600" i="1" dirty="0"/>
              <a:t>n</a:t>
            </a:r>
            <a:r>
              <a:rPr lang="en-US" sz="3600" dirty="0"/>
              <a:t> or (2/4)</a:t>
            </a:r>
            <a:r>
              <a:rPr lang="en-US" sz="3600" i="1" dirty="0"/>
              <a:t>n</a:t>
            </a:r>
            <a:r>
              <a:rPr lang="en-US" sz="3600" dirty="0"/>
              <a:t> or (3/4)</a:t>
            </a:r>
            <a:r>
              <a:rPr lang="en-US" sz="3600" i="1" dirty="0"/>
              <a:t>n</a:t>
            </a:r>
            <a:r>
              <a:rPr lang="en-US" sz="3600" dirty="0"/>
              <a:t>. If </a:t>
            </a:r>
            <a:r>
              <a:rPr lang="en-US" sz="3600" i="1" dirty="0" err="1"/>
              <a:t>i</a:t>
            </a:r>
            <a:r>
              <a:rPr lang="en-US" sz="3600" dirty="0"/>
              <a:t> is an integer, take (A[</a:t>
            </a:r>
            <a:r>
              <a:rPr lang="en-US" sz="3600" i="1" dirty="0" err="1"/>
              <a:t>i</a:t>
            </a:r>
            <a:r>
              <a:rPr lang="en-US" sz="3600" dirty="0"/>
              <a:t>]+A[</a:t>
            </a:r>
            <a:r>
              <a:rPr lang="en-US" sz="3600" i="1" dirty="0"/>
              <a:t>i</a:t>
            </a:r>
            <a:r>
              <a:rPr lang="en-US" sz="3600" dirty="0"/>
              <a:t>+1])/2 as the quartile, otherwise take A[ceiling(</a:t>
            </a:r>
            <a:r>
              <a:rPr lang="en-US" sz="3600" i="1" dirty="0" err="1"/>
              <a:t>i</a:t>
            </a:r>
            <a:r>
              <a:rPr lang="en-US" sz="3600" dirty="0"/>
              <a:t>)], i.e., the next integer</a:t>
            </a:r>
          </a:p>
          <a:p>
            <a:pPr marL="38100" indent="0">
              <a:buNone/>
            </a:pPr>
            <a:r>
              <a:rPr lang="en-US" sz="3600" dirty="0"/>
              <a:t>Example 8.14: The 30 data are (after sorting)</a:t>
            </a:r>
          </a:p>
          <a:p>
            <a:pPr marL="38100" indent="0">
              <a:buNone/>
            </a:pPr>
            <a:r>
              <a:rPr lang="en-US" sz="3600" dirty="0"/>
              <a:t>     </a:t>
            </a:r>
            <a:r>
              <a:rPr lang="en-US" sz="3600" dirty="0">
                <a:solidFill>
                  <a:srgbClr val="00B050"/>
                </a:solidFill>
              </a:rPr>
              <a:t>9</a:t>
            </a:r>
            <a:r>
              <a:rPr lang="en-US" sz="3600" dirty="0"/>
              <a:t>  </a:t>
            </a:r>
            <a:r>
              <a:rPr lang="en-US" sz="3600" dirty="0">
                <a:solidFill>
                  <a:srgbClr val="92D050"/>
                </a:solidFill>
              </a:rPr>
              <a:t>15  19  22  24  25  30  </a:t>
            </a:r>
            <a:r>
              <a:rPr lang="en-US" sz="3600" dirty="0">
                <a:solidFill>
                  <a:srgbClr val="0070C0"/>
                </a:solidFill>
              </a:rPr>
              <a:t>34</a:t>
            </a:r>
            <a:r>
              <a:rPr lang="en-US" sz="3600" dirty="0"/>
              <a:t>  </a:t>
            </a:r>
            <a:r>
              <a:rPr lang="en-US" sz="3600" dirty="0">
                <a:solidFill>
                  <a:srgbClr val="00B0F0"/>
                </a:solidFill>
              </a:rPr>
              <a:t>35  35</a:t>
            </a:r>
          </a:p>
          <a:p>
            <a:pPr marL="38100" indent="0">
              <a:buNone/>
            </a:pPr>
            <a:r>
              <a:rPr lang="en-US" sz="3600" dirty="0">
                <a:solidFill>
                  <a:srgbClr val="00B0F0"/>
                </a:solidFill>
              </a:rPr>
              <a:t>   36  36  37  38</a:t>
            </a:r>
            <a:r>
              <a:rPr lang="en-US" sz="3600" dirty="0"/>
              <a:t>  </a:t>
            </a:r>
            <a:r>
              <a:rPr lang="en-US" sz="3600" dirty="0">
                <a:solidFill>
                  <a:srgbClr val="0070C0"/>
                </a:solidFill>
              </a:rPr>
              <a:t>42  43  </a:t>
            </a:r>
            <a:r>
              <a:rPr lang="en-US" sz="3600" dirty="0">
                <a:solidFill>
                  <a:srgbClr val="00B0F0"/>
                </a:solidFill>
              </a:rPr>
              <a:t>46  48  54  55</a:t>
            </a:r>
          </a:p>
          <a:p>
            <a:pPr marL="38100" indent="0">
              <a:buNone/>
            </a:pPr>
            <a:r>
              <a:rPr lang="en-US" sz="3600" dirty="0">
                <a:solidFill>
                  <a:srgbClr val="00B0F0"/>
                </a:solidFill>
              </a:rPr>
              <a:t>   56  56</a:t>
            </a:r>
            <a:r>
              <a:rPr lang="en-US" sz="3600" dirty="0"/>
              <a:t>  </a:t>
            </a:r>
            <a:r>
              <a:rPr lang="en-US" sz="3600" dirty="0">
                <a:solidFill>
                  <a:srgbClr val="0070C0"/>
                </a:solidFill>
              </a:rPr>
              <a:t>59</a:t>
            </a:r>
            <a:r>
              <a:rPr lang="en-US" sz="3600" dirty="0"/>
              <a:t>  </a:t>
            </a:r>
            <a:r>
              <a:rPr lang="en-US" sz="3600" dirty="0">
                <a:solidFill>
                  <a:srgbClr val="92D050"/>
                </a:solidFill>
              </a:rPr>
              <a:t>62  69  70  82  82  </a:t>
            </a:r>
            <a:r>
              <a:rPr lang="en-US" sz="3600" dirty="0">
                <a:solidFill>
                  <a:srgbClr val="00B050"/>
                </a:solidFill>
              </a:rPr>
              <a:t>89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139</a:t>
            </a:r>
            <a:r>
              <a:rPr lang="en-US" sz="3600" baseline="-25000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7" name="AutoShape 2" descr="http://jigsaw.vitalsource.com/books/9781482214116/content/image/9781482214116_0704.jpg"/>
          <p:cNvSpPr>
            <a:spLocks noChangeAspect="1" noChangeArrowheads="1"/>
          </p:cNvSpPr>
          <p:nvPr/>
        </p:nvSpPr>
        <p:spPr bwMode="auto">
          <a:xfrm>
            <a:off x="63500" y="-136525"/>
            <a:ext cx="31146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9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Quartiles example (</a:t>
            </a:r>
            <a:r>
              <a:rPr lang="en-US" altLang="zh-CN" dirty="0"/>
              <a:t>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2209800"/>
            <a:ext cx="8961438" cy="4348264"/>
          </a:xfrm>
        </p:spPr>
        <p:txBody>
          <a:bodyPr>
            <a:noAutofit/>
          </a:bodyPr>
          <a:lstStyle/>
          <a:p>
            <a:pPr marL="38100" indent="0">
              <a:buNone/>
            </a:pPr>
            <a:r>
              <a:rPr lang="en-US" sz="3600" dirty="0"/>
              <a:t>In the previous example, n = 30,</a:t>
            </a:r>
          </a:p>
          <a:p>
            <a:pPr marL="609600" indent="-571500">
              <a:buFont typeface="Arial" panose="020B0604020202020204" pitchFamily="34" charset="0"/>
              <a:buChar char="•"/>
            </a:pPr>
            <a:r>
              <a:rPr lang="en-US" sz="3600" dirty="0"/>
              <a:t>Q</a:t>
            </a:r>
            <a:r>
              <a:rPr lang="en-US" sz="3600" baseline="-25000" dirty="0"/>
              <a:t>1 </a:t>
            </a:r>
            <a:r>
              <a:rPr lang="en-US" sz="3600" dirty="0"/>
              <a:t>has np = 7.5 and n(1–p) = 22.5, therefore it is the 8</a:t>
            </a:r>
            <a:r>
              <a:rPr lang="en-US" sz="3600" baseline="30000" dirty="0"/>
              <a:t>th</a:t>
            </a:r>
            <a:r>
              <a:rPr lang="en-US" sz="3600" dirty="0"/>
              <a:t> number that has no more than 7.5 observations to the left and no more than 22.5 observations to the right of it</a:t>
            </a:r>
          </a:p>
          <a:p>
            <a:pPr marL="609600" indent="-571500">
              <a:buFont typeface="Arial" panose="020B0604020202020204" pitchFamily="34" charset="0"/>
              <a:buChar char="•"/>
            </a:pPr>
            <a:r>
              <a:rPr lang="en-US" sz="3600" dirty="0"/>
              <a:t>Q</a:t>
            </a:r>
            <a:r>
              <a:rPr lang="en-US" sz="3600" baseline="-25000" dirty="0"/>
              <a:t>2 </a:t>
            </a:r>
            <a:r>
              <a:rPr lang="en-US" sz="3600" dirty="0"/>
              <a:t>(median) is the average of the 15</a:t>
            </a:r>
            <a:r>
              <a:rPr lang="en-US" sz="3600" baseline="30000" dirty="0"/>
              <a:t>th</a:t>
            </a:r>
            <a:r>
              <a:rPr lang="en-US" sz="3600" dirty="0"/>
              <a:t> and the 16</a:t>
            </a:r>
            <a:r>
              <a:rPr lang="en-US" sz="3600" baseline="30000" dirty="0"/>
              <a:t>th</a:t>
            </a:r>
            <a:r>
              <a:rPr lang="en-US" sz="3600" dirty="0"/>
              <a:t> number</a:t>
            </a:r>
          </a:p>
          <a:p>
            <a:pPr marL="609600" indent="-571500">
              <a:buFont typeface="Arial" panose="020B0604020202020204" pitchFamily="34" charset="0"/>
              <a:buChar char="•"/>
            </a:pPr>
            <a:r>
              <a:rPr lang="en-US" sz="3600" dirty="0"/>
              <a:t>Q</a:t>
            </a:r>
            <a:r>
              <a:rPr lang="en-US" sz="3600" baseline="-25000" dirty="0"/>
              <a:t>3 </a:t>
            </a:r>
            <a:r>
              <a:rPr lang="en-US" sz="3600" dirty="0"/>
              <a:t>is the 23</a:t>
            </a:r>
            <a:r>
              <a:rPr lang="en-US" sz="3600" baseline="30000" dirty="0"/>
              <a:t>rd</a:t>
            </a:r>
            <a:r>
              <a:rPr lang="en-US" sz="3600" dirty="0"/>
              <a:t> number, since 3n/4 = 22.5</a:t>
            </a:r>
            <a:r>
              <a:rPr lang="en-US" sz="3600" baseline="-25000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520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Interquartile range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2209800"/>
            <a:ext cx="8961438" cy="4343400"/>
          </a:xfrm>
        </p:spPr>
        <p:txBody>
          <a:bodyPr>
            <a:noAutofit/>
          </a:bodyPr>
          <a:lstStyle/>
          <a:p>
            <a:pPr marL="38100" indent="0">
              <a:buNone/>
            </a:pPr>
            <a:r>
              <a:rPr lang="en-US" sz="3600" dirty="0"/>
              <a:t>The </a:t>
            </a:r>
            <a:r>
              <a:rPr lang="en-US" sz="3600" b="1" dirty="0"/>
              <a:t>interquartile range (IQR) </a:t>
            </a:r>
            <a:r>
              <a:rPr lang="en-US" sz="3600" dirty="0"/>
              <a:t>Q</a:t>
            </a:r>
            <a:r>
              <a:rPr lang="en-US" sz="3600" baseline="-25000" dirty="0"/>
              <a:t>3</a:t>
            </a:r>
            <a:r>
              <a:rPr lang="en-US" sz="3600" dirty="0"/>
              <a:t> – Q</a:t>
            </a:r>
            <a:r>
              <a:rPr lang="en-US" sz="3600" baseline="-25000" dirty="0"/>
              <a:t>1</a:t>
            </a:r>
            <a:r>
              <a:rPr lang="en-US" sz="3600" dirty="0"/>
              <a:t> indicates the spread of the middle quarters, and is insensitive to outliers</a:t>
            </a:r>
          </a:p>
          <a:p>
            <a:pPr marL="38100" indent="0">
              <a:buNone/>
            </a:pPr>
            <a:r>
              <a:rPr lang="en-US" sz="3600" b="1" dirty="0"/>
              <a:t>Outliers</a:t>
            </a:r>
            <a:r>
              <a:rPr lang="en-US" sz="3600" dirty="0"/>
              <a:t> are usually defined as data items outside [Q</a:t>
            </a:r>
            <a:r>
              <a:rPr lang="en-US" sz="3600" baseline="-25000" dirty="0"/>
              <a:t>1 </a:t>
            </a:r>
            <a:r>
              <a:rPr lang="en-US" sz="3600" dirty="0"/>
              <a:t>– 1.5(IQR), Q</a:t>
            </a:r>
            <a:r>
              <a:rPr lang="en-US" sz="3600" baseline="-25000" dirty="0"/>
              <a:t>3</a:t>
            </a:r>
            <a:r>
              <a:rPr lang="en-US" sz="3600" dirty="0"/>
              <a:t> + 1.5(IQR)]</a:t>
            </a:r>
          </a:p>
          <a:p>
            <a:pPr marL="38100" indent="0">
              <a:buNone/>
            </a:pPr>
            <a:r>
              <a:rPr lang="en-US" sz="3600" dirty="0"/>
              <a:t>For Example 8.14, IQR = 25, 1.5(IQR) = 37.5, so the interval is [-3.5, 96.5], and 139 is the only outlier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19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324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2" y="2214882"/>
            <a:ext cx="8961438" cy="4414518"/>
          </a:xfrm>
        </p:spPr>
        <p:txBody>
          <a:bodyPr>
            <a:normAutofit/>
          </a:bodyPr>
          <a:lstStyle/>
          <a:p>
            <a:pPr marL="38100" indent="0">
              <a:buNone/>
            </a:pPr>
            <a:r>
              <a:rPr lang="en-US" sz="3600" dirty="0"/>
              <a:t>Statistics: the analysis and interpretation of data, where the set of observations is called a “dataset” or “sample”</a:t>
            </a:r>
          </a:p>
          <a:p>
            <a:pPr marL="38100" indent="0">
              <a:buNone/>
            </a:pPr>
            <a:r>
              <a:rPr lang="en-US" sz="3600" dirty="0"/>
              <a:t>Assumptions: </a:t>
            </a:r>
          </a:p>
          <a:p>
            <a:pPr marL="609600" indent="-571500">
              <a:buFont typeface="Arial" panose="020B0604020202020204" pitchFamily="34" charset="0"/>
              <a:buChar char="•"/>
            </a:pPr>
            <a:r>
              <a:rPr lang="en-US" sz="3600" dirty="0"/>
              <a:t>The observations are the values of random variables of the same type</a:t>
            </a:r>
          </a:p>
          <a:p>
            <a:pPr marL="609600" indent="-571500">
              <a:buFont typeface="Arial" panose="020B0604020202020204" pitchFamily="34" charset="0"/>
              <a:buChar char="•"/>
            </a:pPr>
            <a:r>
              <a:rPr lang="en-US" sz="3600" dirty="0"/>
              <a:t>The sample represents the population from which it is selected</a:t>
            </a:r>
          </a:p>
          <a:p>
            <a:pPr marL="38100" indent="0">
              <a:buNone/>
            </a:pPr>
            <a:endParaRPr lang="en-US" sz="3600" dirty="0"/>
          </a:p>
          <a:p>
            <a:pPr marL="38100" indent="0">
              <a:buNone/>
            </a:pPr>
            <a:endParaRPr lang="en-US" sz="3600" dirty="0"/>
          </a:p>
          <a:p>
            <a:pPr marL="3810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83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Five-number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2209800"/>
            <a:ext cx="8961438" cy="4953000"/>
          </a:xfrm>
        </p:spPr>
        <p:txBody>
          <a:bodyPr>
            <a:noAutofit/>
          </a:bodyPr>
          <a:lstStyle/>
          <a:p>
            <a:pPr marL="38100" indent="0">
              <a:buNone/>
            </a:pPr>
            <a:r>
              <a:rPr lang="en-US" sz="3600" dirty="0"/>
              <a:t>For a given dataset, its </a:t>
            </a:r>
            <a:r>
              <a:rPr lang="en-US" sz="3600" dirty="0">
                <a:hlinkClick r:id="rId3"/>
              </a:rPr>
              <a:t>five-number summary </a:t>
            </a:r>
            <a:r>
              <a:rPr lang="en-US" sz="3600" dirty="0"/>
              <a:t>are: 	min, Q</a:t>
            </a:r>
            <a:r>
              <a:rPr lang="en-US" sz="3600" baseline="-25000" dirty="0"/>
              <a:t>1</a:t>
            </a:r>
            <a:r>
              <a:rPr lang="en-US" sz="3600" dirty="0"/>
              <a:t>, M</a:t>
            </a:r>
            <a:r>
              <a:rPr lang="en-US" sz="3600" baseline="-25000" dirty="0"/>
              <a:t>n</a:t>
            </a:r>
            <a:r>
              <a:rPr lang="en-US" sz="3600" dirty="0"/>
              <a:t>, Q</a:t>
            </a:r>
            <a:r>
              <a:rPr lang="en-US" sz="3600" baseline="-25000" dirty="0"/>
              <a:t>3</a:t>
            </a:r>
            <a:r>
              <a:rPr lang="en-US" sz="3600" dirty="0"/>
              <a:t>, max</a:t>
            </a:r>
          </a:p>
          <a:p>
            <a:pPr marL="38100" indent="0">
              <a:buNone/>
            </a:pPr>
            <a:r>
              <a:rPr lang="en-US" sz="3600" dirty="0"/>
              <a:t>Here min and max exclude outliers</a:t>
            </a:r>
          </a:p>
          <a:p>
            <a:pPr marL="38100" indent="0">
              <a:buNone/>
            </a:pPr>
            <a:r>
              <a:rPr lang="en-US" sz="3600" dirty="0"/>
              <a:t>For Example 8.14, it is </a:t>
            </a:r>
            <a:r>
              <a:rPr lang="en-US" sz="3600" dirty="0">
                <a:solidFill>
                  <a:srgbClr val="00B050"/>
                </a:solidFill>
              </a:rPr>
              <a:t>9</a:t>
            </a:r>
            <a:r>
              <a:rPr lang="en-US" sz="3600" dirty="0"/>
              <a:t>, </a:t>
            </a:r>
            <a:r>
              <a:rPr lang="en-US" sz="3600" dirty="0">
                <a:solidFill>
                  <a:srgbClr val="0070C0"/>
                </a:solidFill>
              </a:rPr>
              <a:t>34</a:t>
            </a:r>
            <a:r>
              <a:rPr lang="en-US" sz="3600" dirty="0"/>
              <a:t>, </a:t>
            </a:r>
            <a:r>
              <a:rPr lang="en-US" sz="3600" dirty="0">
                <a:solidFill>
                  <a:srgbClr val="0070C0"/>
                </a:solidFill>
              </a:rPr>
              <a:t>42.5</a:t>
            </a:r>
            <a:r>
              <a:rPr lang="en-US" sz="3600" dirty="0"/>
              <a:t>, </a:t>
            </a:r>
            <a:r>
              <a:rPr lang="en-US" sz="3600" dirty="0">
                <a:solidFill>
                  <a:srgbClr val="0070C0"/>
                </a:solidFill>
              </a:rPr>
              <a:t>59</a:t>
            </a:r>
            <a:r>
              <a:rPr lang="en-US" sz="3600" dirty="0"/>
              <a:t>, </a:t>
            </a:r>
            <a:r>
              <a:rPr lang="en-US" sz="3600" dirty="0">
                <a:solidFill>
                  <a:srgbClr val="00B050"/>
                </a:solidFill>
              </a:rPr>
              <a:t>89</a:t>
            </a:r>
          </a:p>
          <a:p>
            <a:pPr marL="3810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Procedure: </a:t>
            </a:r>
          </a:p>
          <a:p>
            <a:pPr marL="984248" lvl="1" indent="-742950">
              <a:buFont typeface="+mj-lt"/>
              <a:buAutoNum type="arabicParenR"/>
            </a:pPr>
            <a:r>
              <a:rPr lang="en-US" sz="3600" dirty="0">
                <a:solidFill>
                  <a:schemeClr val="tx1"/>
                </a:solidFill>
              </a:rPr>
              <a:t>get </a:t>
            </a:r>
            <a:r>
              <a:rPr lang="en-US" sz="3600" dirty="0">
                <a:solidFill>
                  <a:srgbClr val="0070C0"/>
                </a:solidFill>
              </a:rPr>
              <a:t>Q</a:t>
            </a:r>
            <a:r>
              <a:rPr lang="en-US" sz="3600" baseline="-25000" dirty="0">
                <a:solidFill>
                  <a:srgbClr val="0070C0"/>
                </a:solidFill>
              </a:rPr>
              <a:t>1</a:t>
            </a:r>
            <a:r>
              <a:rPr lang="en-US" sz="3600" dirty="0"/>
              <a:t>, </a:t>
            </a:r>
            <a:r>
              <a:rPr lang="en-US" sz="3600" dirty="0">
                <a:solidFill>
                  <a:srgbClr val="0070C0"/>
                </a:solidFill>
              </a:rPr>
              <a:t>M</a:t>
            </a:r>
            <a:r>
              <a:rPr lang="en-US" sz="3600" baseline="-25000" dirty="0">
                <a:solidFill>
                  <a:srgbClr val="0070C0"/>
                </a:solidFill>
              </a:rPr>
              <a:t>n</a:t>
            </a:r>
            <a:r>
              <a:rPr lang="en-US" sz="3600" dirty="0"/>
              <a:t>, </a:t>
            </a:r>
            <a:r>
              <a:rPr lang="en-US" sz="3600" dirty="0">
                <a:solidFill>
                  <a:srgbClr val="0070C0"/>
                </a:solidFill>
              </a:rPr>
              <a:t>Q</a:t>
            </a:r>
            <a:r>
              <a:rPr lang="en-US" sz="3600" baseline="-25000" dirty="0">
                <a:solidFill>
                  <a:srgbClr val="0070C0"/>
                </a:solidFill>
              </a:rPr>
              <a:t>3</a:t>
            </a:r>
          </a:p>
          <a:p>
            <a:pPr marL="984248" lvl="1" indent="-742950">
              <a:buFont typeface="+mj-lt"/>
              <a:buAutoNum type="arabicParenR"/>
            </a:pPr>
            <a:r>
              <a:rPr lang="en-US" sz="3600" dirty="0">
                <a:solidFill>
                  <a:schemeClr val="tx1"/>
                </a:solidFill>
              </a:rPr>
              <a:t>exclude </a:t>
            </a:r>
            <a:r>
              <a:rPr lang="en-US" sz="3600" dirty="0">
                <a:solidFill>
                  <a:srgbClr val="FF0000"/>
                </a:solidFill>
              </a:rPr>
              <a:t>outliers</a:t>
            </a:r>
          </a:p>
          <a:p>
            <a:pPr marL="984248" lvl="1" indent="-742950">
              <a:buFont typeface="+mj-lt"/>
              <a:buAutoNum type="arabicParenR"/>
            </a:pPr>
            <a:r>
              <a:rPr lang="en-US" sz="3600" dirty="0">
                <a:solidFill>
                  <a:schemeClr val="tx1"/>
                </a:solidFill>
              </a:rPr>
              <a:t>get </a:t>
            </a:r>
            <a:r>
              <a:rPr lang="en-US" sz="3600" dirty="0">
                <a:solidFill>
                  <a:srgbClr val="00B050"/>
                </a:solidFill>
              </a:rPr>
              <a:t>min</a:t>
            </a:r>
            <a:r>
              <a:rPr lang="en-US" sz="3600" dirty="0">
                <a:solidFill>
                  <a:schemeClr val="tx1"/>
                </a:solidFill>
              </a:rPr>
              <a:t>, </a:t>
            </a:r>
            <a:r>
              <a:rPr lang="en-US" sz="3600" dirty="0">
                <a:solidFill>
                  <a:srgbClr val="00B050"/>
                </a:solidFill>
              </a:rPr>
              <a:t>max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5520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Five-number summary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21</a:t>
            </a:fld>
            <a:endParaRPr lang="en-US" alt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3561" y="2133600"/>
            <a:ext cx="8555039" cy="495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1599" indent="-101599" algn="l" defTabSz="1015990" rtl="0" eaLnBrk="1" latinLnBrk="0" hangingPunct="1">
              <a:lnSpc>
                <a:spcPct val="85000"/>
              </a:lnSpc>
              <a:spcBef>
                <a:spcPts val="1444"/>
              </a:spcBef>
              <a:buFont typeface="Arial" pitchFamily="34" charset="0"/>
              <a:buChar char=" "/>
              <a:defRPr sz="266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4797" indent="-380996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66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594" indent="-609594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222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391" indent="-914391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188" indent="-1219188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33320" indent="-253997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55540" indent="-253997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777760" indent="-253997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999980" indent="-253997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3600" dirty="0"/>
              <a:t>Example: the previous dataset with n = 30</a:t>
            </a:r>
          </a:p>
          <a:p>
            <a:pPr marL="38100" indent="0" fontAlgn="auto">
              <a:spcAft>
                <a:spcPts val="0"/>
              </a:spcAft>
              <a:buNone/>
            </a:pPr>
            <a:r>
              <a:rPr lang="en-US" sz="3600" dirty="0"/>
              <a:t>(1/4)30, (2/4)30, (3/4)30 : 7.5, 15, 22.5</a:t>
            </a:r>
          </a:p>
          <a:p>
            <a:pPr marL="38100" indent="0" fontAlgn="auto">
              <a:spcAft>
                <a:spcPts val="0"/>
              </a:spcAft>
              <a:buNone/>
            </a:pPr>
            <a:r>
              <a:rPr lang="en-US" sz="3600" dirty="0"/>
              <a:t>Q1, Q2, Q3: </a:t>
            </a:r>
            <a:r>
              <a:rPr lang="en-US" sz="3600" dirty="0">
                <a:solidFill>
                  <a:srgbClr val="0070C0"/>
                </a:solidFill>
              </a:rPr>
              <a:t>34</a:t>
            </a:r>
            <a:r>
              <a:rPr lang="en-US" sz="3600" dirty="0">
                <a:solidFill>
                  <a:schemeClr val="tx1"/>
                </a:solidFill>
              </a:rPr>
              <a:t>, (</a:t>
            </a:r>
            <a:r>
              <a:rPr lang="en-US" sz="3600" dirty="0">
                <a:solidFill>
                  <a:srgbClr val="0070C0"/>
                </a:solidFill>
              </a:rPr>
              <a:t>42</a:t>
            </a:r>
            <a:r>
              <a:rPr lang="en-US" sz="3600" dirty="0">
                <a:solidFill>
                  <a:schemeClr val="tx1"/>
                </a:solidFill>
              </a:rPr>
              <a:t>+</a:t>
            </a:r>
            <a:r>
              <a:rPr lang="en-US" sz="3600" dirty="0">
                <a:solidFill>
                  <a:srgbClr val="0070C0"/>
                </a:solidFill>
              </a:rPr>
              <a:t>43</a:t>
            </a:r>
            <a:r>
              <a:rPr lang="en-US" sz="3600" dirty="0">
                <a:solidFill>
                  <a:schemeClr val="tx1"/>
                </a:solidFill>
              </a:rPr>
              <a:t>)/2, </a:t>
            </a:r>
            <a:r>
              <a:rPr lang="en-US" sz="3600" dirty="0">
                <a:solidFill>
                  <a:srgbClr val="0070C0"/>
                </a:solidFill>
              </a:rPr>
              <a:t>59 </a:t>
            </a:r>
            <a:endParaRPr lang="en-US" sz="3600" dirty="0"/>
          </a:p>
          <a:p>
            <a:pPr marL="3810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IQR = </a:t>
            </a:r>
            <a:r>
              <a:rPr lang="en-US" sz="3600" dirty="0"/>
              <a:t>Q</a:t>
            </a:r>
            <a:r>
              <a:rPr lang="en-US" sz="3600" baseline="-25000" dirty="0"/>
              <a:t>3</a:t>
            </a:r>
            <a:r>
              <a:rPr lang="en-US" sz="3600" dirty="0"/>
              <a:t> – Q</a:t>
            </a:r>
            <a:r>
              <a:rPr lang="en-US" sz="3600" baseline="-25000" dirty="0"/>
              <a:t>1</a:t>
            </a:r>
            <a:r>
              <a:rPr lang="en-US" sz="3600" dirty="0"/>
              <a:t> = </a:t>
            </a:r>
            <a:r>
              <a:rPr lang="en-US" sz="3600" dirty="0">
                <a:solidFill>
                  <a:srgbClr val="0070C0"/>
                </a:solidFill>
              </a:rPr>
              <a:t>59 </a:t>
            </a:r>
            <a:r>
              <a:rPr lang="en-US" sz="3600" dirty="0">
                <a:solidFill>
                  <a:schemeClr val="tx1"/>
                </a:solidFill>
              </a:rPr>
              <a:t>–</a:t>
            </a:r>
            <a:r>
              <a:rPr lang="en-US" sz="3600" dirty="0">
                <a:solidFill>
                  <a:srgbClr val="0070C0"/>
                </a:solidFill>
              </a:rPr>
              <a:t> 34 = 25</a:t>
            </a:r>
            <a:r>
              <a:rPr lang="en-US" sz="3600" dirty="0"/>
              <a:t>, 1.5(IQR) = </a:t>
            </a:r>
            <a:r>
              <a:rPr lang="en-US" sz="3600" dirty="0">
                <a:solidFill>
                  <a:srgbClr val="0070C0"/>
                </a:solidFill>
              </a:rPr>
              <a:t>37.5</a:t>
            </a:r>
          </a:p>
          <a:p>
            <a:pPr marL="38100" indent="0">
              <a:buNone/>
            </a:pPr>
            <a:r>
              <a:rPr lang="en-US" sz="3600" dirty="0"/>
              <a:t>[Q</a:t>
            </a:r>
            <a:r>
              <a:rPr lang="en-US" sz="3600" baseline="-25000" dirty="0"/>
              <a:t>1 </a:t>
            </a:r>
            <a:r>
              <a:rPr lang="en-US" sz="3600" dirty="0"/>
              <a:t>– 1.5(IQR), Q</a:t>
            </a:r>
            <a:r>
              <a:rPr lang="en-US" sz="3600" baseline="-25000" dirty="0"/>
              <a:t>3</a:t>
            </a:r>
            <a:r>
              <a:rPr lang="en-US" sz="3600" dirty="0"/>
              <a:t> + 1.5(IQR)] = [</a:t>
            </a:r>
            <a:r>
              <a:rPr lang="en-US" sz="3600" dirty="0">
                <a:solidFill>
                  <a:srgbClr val="92D050"/>
                </a:solidFill>
              </a:rPr>
              <a:t>-3.5, 96.5</a:t>
            </a:r>
            <a:r>
              <a:rPr lang="en-US" sz="3600" dirty="0"/>
              <a:t>]</a:t>
            </a:r>
          </a:p>
          <a:p>
            <a:pPr marL="38100" indent="0">
              <a:buNone/>
            </a:pPr>
            <a:r>
              <a:rPr lang="en-US" sz="3600" dirty="0"/>
              <a:t>Outlier: </a:t>
            </a:r>
            <a:r>
              <a:rPr lang="en-US" sz="3600" dirty="0">
                <a:solidFill>
                  <a:srgbClr val="FF0000"/>
                </a:solidFill>
              </a:rPr>
              <a:t>139</a:t>
            </a:r>
          </a:p>
          <a:p>
            <a:pPr marL="38100" indent="0">
              <a:buNone/>
            </a:pPr>
            <a:r>
              <a:rPr lang="en-US" sz="3600" dirty="0">
                <a:solidFill>
                  <a:schemeClr val="tx1"/>
                </a:solidFill>
              </a:rPr>
              <a:t>Five number summary: </a:t>
            </a:r>
            <a:r>
              <a:rPr lang="en-US" sz="3600" dirty="0">
                <a:solidFill>
                  <a:srgbClr val="00B050"/>
                </a:solidFill>
              </a:rPr>
              <a:t>9</a:t>
            </a:r>
            <a:r>
              <a:rPr lang="en-US" sz="3600" dirty="0"/>
              <a:t>, </a:t>
            </a:r>
            <a:r>
              <a:rPr lang="en-US" sz="3600" dirty="0">
                <a:solidFill>
                  <a:srgbClr val="0070C0"/>
                </a:solidFill>
              </a:rPr>
              <a:t>34</a:t>
            </a:r>
            <a:r>
              <a:rPr lang="en-US" sz="3600" dirty="0"/>
              <a:t>, </a:t>
            </a:r>
            <a:r>
              <a:rPr lang="en-US" sz="3600" dirty="0">
                <a:solidFill>
                  <a:srgbClr val="0070C0"/>
                </a:solidFill>
              </a:rPr>
              <a:t>42.5</a:t>
            </a:r>
            <a:r>
              <a:rPr lang="en-US" sz="3600" dirty="0"/>
              <a:t>, </a:t>
            </a:r>
            <a:r>
              <a:rPr lang="en-US" sz="3600" dirty="0">
                <a:solidFill>
                  <a:srgbClr val="0070C0"/>
                </a:solidFill>
              </a:rPr>
              <a:t>59</a:t>
            </a:r>
            <a:r>
              <a:rPr lang="en-US" sz="3600" dirty="0"/>
              <a:t>, </a:t>
            </a:r>
            <a:r>
              <a:rPr lang="en-US" sz="3600" dirty="0">
                <a:solidFill>
                  <a:srgbClr val="00B050"/>
                </a:solidFill>
              </a:rPr>
              <a:t>89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83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variance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2209800"/>
            <a:ext cx="8961438" cy="990600"/>
          </a:xfrm>
        </p:spPr>
        <p:txBody>
          <a:bodyPr>
            <a:noAutofit/>
          </a:bodyPr>
          <a:lstStyle/>
          <a:p>
            <a:pPr marL="38100" indent="0">
              <a:buNone/>
            </a:pPr>
            <a:r>
              <a:rPr lang="en-US" sz="3600" dirty="0"/>
              <a:t>For a sample (x</a:t>
            </a:r>
            <a:r>
              <a:rPr lang="en-US" sz="3600" baseline="-25000" dirty="0"/>
              <a:t>1</a:t>
            </a:r>
            <a:r>
              <a:rPr lang="en-US" sz="3600" dirty="0"/>
              <a:t>, x</a:t>
            </a:r>
            <a:r>
              <a:rPr lang="en-US" sz="3600" baseline="-25000" dirty="0"/>
              <a:t>2</a:t>
            </a:r>
            <a:r>
              <a:rPr lang="en-US" sz="3600" dirty="0"/>
              <a:t>,…, </a:t>
            </a:r>
            <a:r>
              <a:rPr lang="en-US" sz="3600" dirty="0" err="1"/>
              <a:t>x</a:t>
            </a:r>
            <a:r>
              <a:rPr lang="en-US" sz="3600" baseline="-25000" dirty="0" err="1"/>
              <a:t>n</a:t>
            </a:r>
            <a:r>
              <a:rPr lang="en-US" sz="3600" dirty="0"/>
              <a:t>), a </a:t>
            </a:r>
            <a:r>
              <a:rPr lang="en-US" sz="3600" b="1" dirty="0"/>
              <a:t>sample variance </a:t>
            </a:r>
            <a:r>
              <a:rPr lang="en-US" sz="3600" dirty="0"/>
              <a:t>is defined as</a:t>
            </a:r>
            <a:r>
              <a:rPr lang="en-US" sz="3600" baseline="-25000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3252787"/>
            <a:ext cx="6600829" cy="785813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530225" y="4255542"/>
            <a:ext cx="8961438" cy="2221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1599" indent="-101599" algn="l" defTabSz="1015990" rtl="0" eaLnBrk="1" latinLnBrk="0" hangingPunct="1">
              <a:lnSpc>
                <a:spcPct val="85000"/>
              </a:lnSpc>
              <a:spcBef>
                <a:spcPts val="1444"/>
              </a:spcBef>
              <a:buFont typeface="Arial" pitchFamily="34" charset="0"/>
              <a:buChar char=" "/>
              <a:defRPr sz="266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4797" indent="-380996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66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594" indent="-609594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222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391" indent="-914391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188" indent="-1219188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33320" indent="-253997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55540" indent="-253997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777760" indent="-253997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999980" indent="-253997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indent="0" fontAlgn="auto"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</a:rPr>
              <a:t>Sample variance </a:t>
            </a:r>
            <a:r>
              <a:rPr lang="en-US" sz="3600" dirty="0"/>
              <a:t>is an unbiased and consistent estimator of Var(X), i.e., E[(X − µ)</a:t>
            </a:r>
            <a:r>
              <a:rPr lang="en-US" sz="3600" baseline="30000" dirty="0"/>
              <a:t>2</a:t>
            </a:r>
            <a:r>
              <a:rPr lang="en-US" sz="3600" dirty="0"/>
              <a:t>] </a:t>
            </a:r>
          </a:p>
          <a:p>
            <a:pPr marL="38100" indent="0" fontAlgn="auto">
              <a:spcAft>
                <a:spcPts val="0"/>
              </a:spcAft>
              <a:buNone/>
            </a:pPr>
            <a:r>
              <a:rPr lang="en-US" sz="3600" b="1" dirty="0">
                <a:solidFill>
                  <a:srgbClr val="00B050"/>
                </a:solidFill>
              </a:rPr>
              <a:t>Sample standard deviation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/>
              <a:t>is the square root of </a:t>
            </a:r>
            <a:r>
              <a:rPr lang="en-US" sz="3600" dirty="0">
                <a:solidFill>
                  <a:srgbClr val="00B050"/>
                </a:solidFill>
              </a:rPr>
              <a:t>sample variance</a:t>
            </a:r>
            <a:r>
              <a:rPr lang="en-US" sz="3600" dirty="0"/>
              <a:t>, and an estimator of </a:t>
            </a:r>
            <a:r>
              <a:rPr lang="en-US" sz="3600" dirty="0" err="1"/>
              <a:t>Std</a:t>
            </a:r>
            <a:r>
              <a:rPr lang="en-US" sz="3600" dirty="0"/>
              <a:t>(X)</a:t>
            </a:r>
            <a:endParaRPr lang="en-US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149141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variance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2209800"/>
            <a:ext cx="8961438" cy="502221"/>
          </a:xfrm>
        </p:spPr>
        <p:txBody>
          <a:bodyPr>
            <a:noAutofit/>
          </a:bodyPr>
          <a:lstStyle/>
          <a:p>
            <a:pPr marL="38100" indent="0">
              <a:buNone/>
            </a:pPr>
            <a:r>
              <a:rPr lang="en-US" sz="3600" dirty="0"/>
              <a:t>Similar to Var(X) = E[X</a:t>
            </a:r>
            <a:r>
              <a:rPr lang="en-US" sz="3600" baseline="30000" dirty="0"/>
              <a:t>2</a:t>
            </a:r>
            <a:r>
              <a:rPr lang="en-US" sz="3600" dirty="0"/>
              <a:t>] − µ</a:t>
            </a:r>
            <a:r>
              <a:rPr lang="en-US" sz="3600" baseline="30000" dirty="0"/>
              <a:t>2</a:t>
            </a:r>
            <a:r>
              <a:rPr lang="en-US" sz="3600" dirty="0"/>
              <a:t>, it is easier to use</a:t>
            </a:r>
            <a:r>
              <a:rPr lang="en-US" sz="3600" baseline="-25000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28637" y="4881290"/>
            <a:ext cx="8961438" cy="13939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1599" indent="-101599" algn="l" defTabSz="1015990" rtl="0" eaLnBrk="1" latinLnBrk="0" hangingPunct="1">
              <a:lnSpc>
                <a:spcPct val="85000"/>
              </a:lnSpc>
              <a:spcBef>
                <a:spcPts val="1444"/>
              </a:spcBef>
              <a:buFont typeface="Arial" pitchFamily="34" charset="0"/>
              <a:buChar char=" "/>
              <a:defRPr sz="266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4797" indent="-380996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66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594" indent="-609594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222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391" indent="-914391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188" indent="-1219188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33320" indent="-253997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55540" indent="-253997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777760" indent="-253997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999980" indent="-253997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3600" dirty="0"/>
              <a:t>Many calculators and statistics software provide procedures to calculate sample variance and/or sample standard deviation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2932443"/>
            <a:ext cx="8084995" cy="171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7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descriptive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2" y="2214882"/>
            <a:ext cx="8250238" cy="4490718"/>
          </a:xfrm>
        </p:spPr>
        <p:txBody>
          <a:bodyPr>
            <a:noAutofit/>
          </a:bodyPr>
          <a:lstStyle/>
          <a:p>
            <a:pPr marL="38100" indent="0">
              <a:buNone/>
            </a:pPr>
            <a:r>
              <a:rPr lang="en-US" sz="3600" dirty="0"/>
              <a:t>The simple descriptive (numerical) statistics introduced so far belong to two systems:</a:t>
            </a:r>
          </a:p>
          <a:p>
            <a:pPr marL="781050" indent="-742950">
              <a:buFont typeface="+mj-lt"/>
              <a:buAutoNum type="arabicPeriod"/>
            </a:pPr>
            <a:r>
              <a:rPr lang="en-US" sz="3600" dirty="0"/>
              <a:t>With </a:t>
            </a:r>
            <a:r>
              <a:rPr lang="en-US" sz="3600" b="1" dirty="0"/>
              <a:t>mean</a:t>
            </a:r>
            <a:r>
              <a:rPr lang="en-US" sz="3600" dirty="0"/>
              <a:t> for center and </a:t>
            </a:r>
            <a:r>
              <a:rPr lang="en-US" sz="3600" b="1" dirty="0"/>
              <a:t>standard deviation </a:t>
            </a:r>
            <a:r>
              <a:rPr lang="en-US" sz="3600" dirty="0"/>
              <a:t>for spread</a:t>
            </a:r>
          </a:p>
          <a:p>
            <a:pPr marL="781050" indent="-742950">
              <a:buFont typeface="+mj-lt"/>
              <a:buAutoNum type="arabicPeriod"/>
            </a:pPr>
            <a:r>
              <a:rPr lang="en-US" sz="3600" dirty="0"/>
              <a:t>With </a:t>
            </a:r>
            <a:r>
              <a:rPr lang="en-US" sz="3600" b="1" dirty="0"/>
              <a:t>median</a:t>
            </a:r>
            <a:r>
              <a:rPr lang="en-US" sz="3600" dirty="0"/>
              <a:t> for center and </a:t>
            </a:r>
            <a:r>
              <a:rPr lang="en-US" sz="3600" b="1" dirty="0"/>
              <a:t>quartiles</a:t>
            </a:r>
            <a:r>
              <a:rPr lang="en-US" sz="3600" dirty="0"/>
              <a:t> for spread</a:t>
            </a:r>
          </a:p>
          <a:p>
            <a:pPr marL="38100" indent="0">
              <a:buNone/>
            </a:pPr>
            <a:r>
              <a:rPr lang="en-US" sz="3600" dirty="0"/>
              <a:t>Either system can be applied to the sample (data), as well as to the population (model)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956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2209800"/>
            <a:ext cx="8961438" cy="4572000"/>
          </a:xfrm>
        </p:spPr>
        <p:txBody>
          <a:bodyPr>
            <a:noAutofit/>
          </a:bodyPr>
          <a:lstStyle/>
          <a:p>
            <a:pPr marL="38100" indent="0">
              <a:buNone/>
            </a:pPr>
            <a:r>
              <a:rPr lang="en-US" sz="3600" dirty="0"/>
              <a:t>A quick look at a graph of a dataset may clearly suggest                  </a:t>
            </a:r>
          </a:p>
          <a:p>
            <a:pPr marL="609600" indent="-571500">
              <a:buFont typeface="Arial" panose="020B0604020202020204" pitchFamily="34" charset="0"/>
              <a:buChar char="•"/>
            </a:pPr>
            <a:r>
              <a:rPr lang="en-US" sz="3600" dirty="0"/>
              <a:t>a probability model</a:t>
            </a:r>
          </a:p>
          <a:p>
            <a:pPr marL="609600" indent="-571500">
              <a:buFont typeface="Arial" panose="020B0604020202020204" pitchFamily="34" charset="0"/>
              <a:buChar char="•"/>
            </a:pPr>
            <a:r>
              <a:rPr lang="en-US" sz="3600" dirty="0"/>
              <a:t>statistical methods suitable for the data</a:t>
            </a:r>
          </a:p>
          <a:p>
            <a:pPr marL="609600" indent="-571500">
              <a:buFont typeface="Arial" panose="020B0604020202020204" pitchFamily="34" charset="0"/>
              <a:buChar char="•"/>
            </a:pPr>
            <a:r>
              <a:rPr lang="en-US" sz="3600" dirty="0"/>
              <a:t>presence or absence of outliers</a:t>
            </a:r>
          </a:p>
          <a:p>
            <a:pPr marL="609600" indent="-571500">
              <a:buFont typeface="Arial" panose="020B0604020202020204" pitchFamily="34" charset="0"/>
              <a:buChar char="•"/>
            </a:pPr>
            <a:r>
              <a:rPr lang="en-US" sz="3600" dirty="0"/>
              <a:t>existence of patterns</a:t>
            </a:r>
          </a:p>
          <a:p>
            <a:pPr marL="609600" indent="-571500">
              <a:buFont typeface="Arial" panose="020B0604020202020204" pitchFamily="34" charset="0"/>
              <a:buChar char="•"/>
            </a:pPr>
            <a:r>
              <a:rPr lang="en-US" sz="3600" dirty="0"/>
              <a:t>relation between two or several variables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355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Old Faithful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1905000"/>
            <a:ext cx="6416675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082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2" y="2000343"/>
            <a:ext cx="8961438" cy="590457"/>
          </a:xfrm>
        </p:spPr>
        <p:txBody>
          <a:bodyPr>
            <a:noAutofit/>
          </a:bodyPr>
          <a:lstStyle/>
          <a:p>
            <a:pPr marL="38100" indent="0">
              <a:buNone/>
            </a:pPr>
            <a:r>
              <a:rPr lang="en-US" sz="3600" dirty="0"/>
              <a:t>A histogram distributes data items into bins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200" y="2819400"/>
            <a:ext cx="73914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5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Width of bin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2" y="2133600"/>
            <a:ext cx="8707438" cy="1828800"/>
          </a:xfrm>
        </p:spPr>
        <p:txBody>
          <a:bodyPr>
            <a:noAutofit/>
          </a:bodyPr>
          <a:lstStyle/>
          <a:p>
            <a:pPr marL="609600" indent="-571500">
              <a:buFont typeface="Arial" panose="020B0604020202020204" pitchFamily="34" charset="0"/>
              <a:buChar char="•"/>
            </a:pPr>
            <a:r>
              <a:rPr lang="en-US" sz="3600" dirty="0"/>
              <a:t>Neither too few nor too many </a:t>
            </a:r>
          </a:p>
          <a:p>
            <a:pPr marL="609600" indent="-571500">
              <a:buFont typeface="Arial" panose="020B0604020202020204" pitchFamily="34" charset="0"/>
              <a:buChar char="•"/>
            </a:pPr>
            <a:r>
              <a:rPr lang="en-US" sz="3600" dirty="0"/>
              <a:t>Be informative and natural</a:t>
            </a:r>
          </a:p>
          <a:p>
            <a:pPr marL="609600" indent="-571500">
              <a:buFont typeface="Arial" panose="020B0604020202020204" pitchFamily="34" charset="0"/>
              <a:buChar char="•"/>
            </a:pPr>
            <a:r>
              <a:rPr lang="en-US" sz="3600" dirty="0"/>
              <a:t>Handle the boundary values consistently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4114800"/>
            <a:ext cx="7885112" cy="313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096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Height of bin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2" y="2000343"/>
            <a:ext cx="8961438" cy="1885857"/>
          </a:xfrm>
        </p:spPr>
        <p:txBody>
          <a:bodyPr>
            <a:noAutofit/>
          </a:bodyPr>
          <a:lstStyle/>
          <a:p>
            <a:pPr marL="781050" indent="-742950">
              <a:buFont typeface="+mj-lt"/>
              <a:buAutoNum type="alphaLcParenR"/>
            </a:pPr>
            <a:r>
              <a:rPr lang="en-US" sz="3600" dirty="0"/>
              <a:t>As counts, h</a:t>
            </a:r>
            <a:r>
              <a:rPr lang="en-US" sz="3600" baseline="-25000" dirty="0"/>
              <a:t>i</a:t>
            </a:r>
            <a:r>
              <a:rPr lang="en-US" sz="3600" dirty="0"/>
              <a:t> = c</a:t>
            </a:r>
            <a:r>
              <a:rPr lang="en-US" sz="3600" baseline="-25000" dirty="0"/>
              <a:t>i</a:t>
            </a:r>
          </a:p>
          <a:p>
            <a:pPr marL="781050" indent="-742950">
              <a:buFont typeface="+mj-lt"/>
              <a:buAutoNum type="alphaLcParenR"/>
            </a:pPr>
            <a:r>
              <a:rPr lang="en-US" sz="3600" dirty="0"/>
              <a:t>As proportions, h</a:t>
            </a:r>
            <a:r>
              <a:rPr lang="en-US" sz="3600" baseline="-25000" dirty="0"/>
              <a:t>i</a:t>
            </a:r>
            <a:r>
              <a:rPr lang="en-US" sz="3600" dirty="0"/>
              <a:t> = c</a:t>
            </a:r>
            <a:r>
              <a:rPr lang="en-US" sz="3600" baseline="-25000" dirty="0"/>
              <a:t>i</a:t>
            </a:r>
            <a:r>
              <a:rPr lang="en-US" sz="3600" dirty="0"/>
              <a:t>/n, for p(x)</a:t>
            </a:r>
          </a:p>
          <a:p>
            <a:pPr marL="781050" indent="-742950">
              <a:buFont typeface="+mj-lt"/>
              <a:buAutoNum type="alphaLcParenR"/>
            </a:pPr>
            <a:r>
              <a:rPr lang="en-US" sz="3600" dirty="0"/>
              <a:t>As areas, h</a:t>
            </a:r>
            <a:r>
              <a:rPr lang="en-US" sz="3600" baseline="-25000" dirty="0"/>
              <a:t>i</a:t>
            </a:r>
            <a:r>
              <a:rPr lang="en-US" sz="3600" dirty="0"/>
              <a:t> = c</a:t>
            </a:r>
            <a:r>
              <a:rPr lang="en-US" sz="3600" baseline="-25000" dirty="0"/>
              <a:t>i</a:t>
            </a:r>
            <a:r>
              <a:rPr lang="en-US" sz="3600" dirty="0"/>
              <a:t>/(n*w), for f(x)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4038600"/>
            <a:ext cx="8189912" cy="264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2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and sample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999" y="2285999"/>
            <a:ext cx="8160969" cy="4495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2248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 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2397480"/>
            <a:ext cx="8991600" cy="1412520"/>
          </a:xfrm>
        </p:spPr>
        <p:txBody>
          <a:bodyPr>
            <a:noAutofit/>
          </a:bodyPr>
          <a:lstStyle/>
          <a:p>
            <a:pPr marL="38100" indent="0">
              <a:buNone/>
            </a:pPr>
            <a:r>
              <a:rPr lang="en-US" sz="1600" b="1" dirty="0">
                <a:solidFill>
                  <a:schemeClr val="tx1"/>
                </a:solidFill>
              </a:rPr>
              <a:t>9  15  19  22  24  25  30  34  35  35 36  36  37  38  42  43  46  48  54  55  56  56  59  62  69  70  82  82  89 139</a:t>
            </a:r>
            <a:endParaRPr lang="en-US" sz="1600" b="1" baseline="-25000" dirty="0"/>
          </a:p>
          <a:p>
            <a:pPr marL="38100" indent="0">
              <a:buNone/>
            </a:pPr>
            <a:r>
              <a:rPr lang="en-US" sz="3200" b="1" baseline="-25000" dirty="0"/>
              <a:t>14 bins: (0, 10], (10, 20], (20, 30], … ... , (120, 130], (130, 140]</a:t>
            </a:r>
          </a:p>
          <a:p>
            <a:pPr marL="38100" indent="0">
              <a:buNone/>
            </a:pPr>
            <a:r>
              <a:rPr lang="en-US" sz="3200" b="1" baseline="-25000" dirty="0"/>
              <a:t>Cell height = 1/300 (pdf)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30</a:t>
            </a:fld>
            <a:endParaRPr lang="en-US" altLang="en-US" dirty="0"/>
          </a:p>
        </p:txBody>
      </p:sp>
      <p:sp>
        <p:nvSpPr>
          <p:cNvPr id="7" name="AutoShape 2" descr="http://jigsaw.vitalsource.com/books/9781482214116/content/image/9781482214116_0704.jpg"/>
          <p:cNvSpPr>
            <a:spLocks noChangeAspect="1" noChangeArrowheads="1"/>
          </p:cNvSpPr>
          <p:nvPr/>
        </p:nvSpPr>
        <p:spPr bwMode="auto">
          <a:xfrm>
            <a:off x="63500" y="-136525"/>
            <a:ext cx="3114675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3EF75D6-54D3-4CCD-BA61-9CB2A07ACB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569698"/>
              </p:ext>
            </p:extLst>
          </p:nvPr>
        </p:nvGraphicFramePr>
        <p:xfrm>
          <a:off x="965200" y="3886200"/>
          <a:ext cx="6773340" cy="3169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3810">
                  <a:extLst>
                    <a:ext uri="{9D8B030D-6E8A-4147-A177-3AD203B41FA5}">
                      <a16:colId xmlns:a16="http://schemas.microsoft.com/office/drawing/2014/main" val="316457434"/>
                    </a:ext>
                  </a:extLst>
                </a:gridCol>
                <a:gridCol w="483810">
                  <a:extLst>
                    <a:ext uri="{9D8B030D-6E8A-4147-A177-3AD203B41FA5}">
                      <a16:colId xmlns:a16="http://schemas.microsoft.com/office/drawing/2014/main" val="491907538"/>
                    </a:ext>
                  </a:extLst>
                </a:gridCol>
                <a:gridCol w="483810">
                  <a:extLst>
                    <a:ext uri="{9D8B030D-6E8A-4147-A177-3AD203B41FA5}">
                      <a16:colId xmlns:a16="http://schemas.microsoft.com/office/drawing/2014/main" val="2131016858"/>
                    </a:ext>
                  </a:extLst>
                </a:gridCol>
                <a:gridCol w="483810">
                  <a:extLst>
                    <a:ext uri="{9D8B030D-6E8A-4147-A177-3AD203B41FA5}">
                      <a16:colId xmlns:a16="http://schemas.microsoft.com/office/drawing/2014/main" val="4003975714"/>
                    </a:ext>
                  </a:extLst>
                </a:gridCol>
                <a:gridCol w="483810">
                  <a:extLst>
                    <a:ext uri="{9D8B030D-6E8A-4147-A177-3AD203B41FA5}">
                      <a16:colId xmlns:a16="http://schemas.microsoft.com/office/drawing/2014/main" val="1391917910"/>
                    </a:ext>
                  </a:extLst>
                </a:gridCol>
                <a:gridCol w="483810">
                  <a:extLst>
                    <a:ext uri="{9D8B030D-6E8A-4147-A177-3AD203B41FA5}">
                      <a16:colId xmlns:a16="http://schemas.microsoft.com/office/drawing/2014/main" val="2708886896"/>
                    </a:ext>
                  </a:extLst>
                </a:gridCol>
                <a:gridCol w="483810">
                  <a:extLst>
                    <a:ext uri="{9D8B030D-6E8A-4147-A177-3AD203B41FA5}">
                      <a16:colId xmlns:a16="http://schemas.microsoft.com/office/drawing/2014/main" val="3339442610"/>
                    </a:ext>
                  </a:extLst>
                </a:gridCol>
                <a:gridCol w="483810">
                  <a:extLst>
                    <a:ext uri="{9D8B030D-6E8A-4147-A177-3AD203B41FA5}">
                      <a16:colId xmlns:a16="http://schemas.microsoft.com/office/drawing/2014/main" val="258726043"/>
                    </a:ext>
                  </a:extLst>
                </a:gridCol>
                <a:gridCol w="483810">
                  <a:extLst>
                    <a:ext uri="{9D8B030D-6E8A-4147-A177-3AD203B41FA5}">
                      <a16:colId xmlns:a16="http://schemas.microsoft.com/office/drawing/2014/main" val="3844714926"/>
                    </a:ext>
                  </a:extLst>
                </a:gridCol>
                <a:gridCol w="483810">
                  <a:extLst>
                    <a:ext uri="{9D8B030D-6E8A-4147-A177-3AD203B41FA5}">
                      <a16:colId xmlns:a16="http://schemas.microsoft.com/office/drawing/2014/main" val="1422626069"/>
                    </a:ext>
                  </a:extLst>
                </a:gridCol>
                <a:gridCol w="483810">
                  <a:extLst>
                    <a:ext uri="{9D8B030D-6E8A-4147-A177-3AD203B41FA5}">
                      <a16:colId xmlns:a16="http://schemas.microsoft.com/office/drawing/2014/main" val="286532669"/>
                    </a:ext>
                  </a:extLst>
                </a:gridCol>
                <a:gridCol w="483810">
                  <a:extLst>
                    <a:ext uri="{9D8B030D-6E8A-4147-A177-3AD203B41FA5}">
                      <a16:colId xmlns:a16="http://schemas.microsoft.com/office/drawing/2014/main" val="143155585"/>
                    </a:ext>
                  </a:extLst>
                </a:gridCol>
                <a:gridCol w="483810">
                  <a:extLst>
                    <a:ext uri="{9D8B030D-6E8A-4147-A177-3AD203B41FA5}">
                      <a16:colId xmlns:a16="http://schemas.microsoft.com/office/drawing/2014/main" val="881292358"/>
                    </a:ext>
                  </a:extLst>
                </a:gridCol>
                <a:gridCol w="483810">
                  <a:extLst>
                    <a:ext uri="{9D8B030D-6E8A-4147-A177-3AD203B41FA5}">
                      <a16:colId xmlns:a16="http://schemas.microsoft.com/office/drawing/2014/main" val="40748592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5528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462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7330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135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719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301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796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10971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688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density estimates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2" y="2133600"/>
            <a:ext cx="8977312" cy="1219200"/>
          </a:xfrm>
        </p:spPr>
        <p:txBody>
          <a:bodyPr>
            <a:noAutofit/>
          </a:bodyPr>
          <a:lstStyle/>
          <a:p>
            <a:pPr marL="38100" indent="0">
              <a:buNone/>
            </a:pPr>
            <a:r>
              <a:rPr lang="en-US" sz="3600" dirty="0"/>
              <a:t>Each data item is a “block” in histograms, but a “pile of sand” in </a:t>
            </a:r>
            <a:r>
              <a:rPr lang="en-US" sz="3600" dirty="0">
                <a:hlinkClick r:id="rId3"/>
              </a:rPr>
              <a:t>kernel density estimates</a:t>
            </a:r>
            <a:r>
              <a:rPr lang="en-US" sz="3600" dirty="0"/>
              <a:t> </a:t>
            </a:r>
            <a:r>
              <a:rPr lang="en-US" sz="2000" dirty="0"/>
              <a:t>(0:24-4:28)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31</a:t>
            </a:fld>
            <a:endParaRPr lang="en-US" alt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3352800"/>
            <a:ext cx="74834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201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Stem-and-leaf 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2" y="2133600"/>
            <a:ext cx="3830638" cy="4495800"/>
          </a:xfrm>
        </p:spPr>
        <p:txBody>
          <a:bodyPr>
            <a:noAutofit/>
          </a:bodyPr>
          <a:lstStyle/>
          <a:p>
            <a:pPr marL="38100" indent="0">
              <a:buNone/>
            </a:pPr>
            <a:r>
              <a:rPr lang="en-US" sz="3600" dirty="0"/>
              <a:t>To cluster numbers by their “stem”, i.e., digits except the last one, which is “leaf”, sorted</a:t>
            </a:r>
          </a:p>
          <a:p>
            <a:pPr marL="38100" indent="0">
              <a:buNone/>
            </a:pPr>
            <a:r>
              <a:rPr lang="en-US" sz="3600" dirty="0"/>
              <a:t>Example: the dataset is 9, 15, 19, 22, 24, 25, 30, 34, 35, … …, 89, 139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32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0" y="2133600"/>
            <a:ext cx="4043364" cy="495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6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Stem-and-leaf plot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2" y="2133600"/>
            <a:ext cx="3830638" cy="4495800"/>
          </a:xfrm>
        </p:spPr>
        <p:txBody>
          <a:bodyPr>
            <a:noAutofit/>
          </a:bodyPr>
          <a:lstStyle/>
          <a:p>
            <a:pPr marL="38100" indent="0">
              <a:buNone/>
            </a:pPr>
            <a:r>
              <a:rPr lang="en-US" sz="3600" dirty="0"/>
              <a:t>To compare two datasets, the stem of two plots can be merged, with the leaves extend to opposite directions</a:t>
            </a:r>
          </a:p>
          <a:p>
            <a:pPr marL="38100" indent="0">
              <a:buNone/>
            </a:pPr>
            <a:r>
              <a:rPr lang="en-US" sz="3600" dirty="0"/>
              <a:t>Example: with a leaf unit of 0.001, a stem unit of 0.01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33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8607" y="2397479"/>
            <a:ext cx="4978594" cy="369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1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Approximated </a:t>
            </a:r>
            <a:r>
              <a:rPr lang="en-US" dirty="0" err="1"/>
              <a:t>pmf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2" y="2133600"/>
            <a:ext cx="8961438" cy="2057400"/>
          </a:xfrm>
        </p:spPr>
        <p:txBody>
          <a:bodyPr>
            <a:noAutofit/>
          </a:bodyPr>
          <a:lstStyle/>
          <a:p>
            <a:pPr marL="38100" indent="0">
              <a:buNone/>
            </a:pPr>
            <a:r>
              <a:rPr lang="en-US" sz="3600" dirty="0"/>
              <a:t>For a sample X</a:t>
            </a:r>
            <a:r>
              <a:rPr lang="en-US" sz="3600" baseline="-25000" dirty="0"/>
              <a:t>1</a:t>
            </a:r>
            <a:r>
              <a:rPr lang="en-US" sz="3600" dirty="0"/>
              <a:t>, . . . , </a:t>
            </a:r>
            <a:r>
              <a:rPr lang="en-US" sz="3600" dirty="0" err="1"/>
              <a:t>X</a:t>
            </a:r>
            <a:r>
              <a:rPr lang="en-US" sz="3600" baseline="-25000" dirty="0" err="1"/>
              <a:t>n</a:t>
            </a:r>
            <a:r>
              <a:rPr lang="en-US" sz="3600" dirty="0"/>
              <a:t> from a discrete distribution with probability mass function p, the function can be approximated by the relative frequency of the values in the dataset</a:t>
            </a:r>
          </a:p>
          <a:p>
            <a:pPr marL="3810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34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0" y="4376807"/>
            <a:ext cx="4897437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719554" y="5486399"/>
            <a:ext cx="5579646" cy="14337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1599" indent="-101599" algn="l" defTabSz="1015990" rtl="0" eaLnBrk="1" latinLnBrk="0" hangingPunct="1">
              <a:lnSpc>
                <a:spcPct val="85000"/>
              </a:lnSpc>
              <a:spcBef>
                <a:spcPts val="1444"/>
              </a:spcBef>
              <a:buFont typeface="Arial" pitchFamily="34" charset="0"/>
              <a:buChar char=" "/>
              <a:defRPr sz="266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4797" indent="-380996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66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594" indent="-609594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222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391" indent="-914391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188" indent="-1219188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33320" indent="-253997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55540" indent="-253997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777760" indent="-253997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999980" indent="-253997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altLang="zh-CN" sz="3600" dirty="0"/>
              <a:t>T</a:t>
            </a:r>
            <a:r>
              <a:rPr lang="en-US" sz="3600" dirty="0"/>
              <a:t>o estimate the </a:t>
            </a:r>
            <a:r>
              <a:rPr lang="en-US" sz="3600" dirty="0" err="1"/>
              <a:t>pmf</a:t>
            </a:r>
            <a:r>
              <a:rPr lang="en-US" sz="3600" dirty="0"/>
              <a:t> of a die:</a:t>
            </a:r>
          </a:p>
          <a:p>
            <a:pPr marL="3810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3600" dirty="0"/>
              <a:t>	p(</a:t>
            </a:r>
            <a:r>
              <a:rPr lang="en-US" sz="3600" dirty="0" err="1"/>
              <a:t>i</a:t>
            </a:r>
            <a:r>
              <a:rPr lang="en-US" sz="3600" dirty="0"/>
              <a:t>) = c</a:t>
            </a:r>
            <a:r>
              <a:rPr lang="en-US" sz="3600" baseline="-25000" dirty="0"/>
              <a:t>i</a:t>
            </a:r>
            <a:r>
              <a:rPr lang="en-US" sz="3600" dirty="0"/>
              <a:t> / n, </a:t>
            </a:r>
            <a:r>
              <a:rPr lang="en-US" sz="3600" dirty="0" err="1"/>
              <a:t>i</a:t>
            </a:r>
            <a:r>
              <a:rPr lang="en-US" sz="3600" dirty="0"/>
              <a:t> = 1,…,6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F70654-CE68-4EE4-8A62-B5B8724AD33A}"/>
              </a:ext>
            </a:extLst>
          </p:cNvPr>
          <p:cNvGrpSpPr/>
          <p:nvPr/>
        </p:nvGrpSpPr>
        <p:grpSpPr>
          <a:xfrm>
            <a:off x="6731000" y="4465568"/>
            <a:ext cx="2540000" cy="2113569"/>
            <a:chOff x="6731000" y="4465568"/>
            <a:chExt cx="2540000" cy="2113569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6E55253E-C2A8-4E80-B54B-F98183F35E97}"/>
                </a:ext>
              </a:extLst>
            </p:cNvPr>
            <p:cNvCxnSpPr/>
            <p:nvPr/>
          </p:nvCxnSpPr>
          <p:spPr>
            <a:xfrm>
              <a:off x="6756400" y="6096000"/>
              <a:ext cx="2514600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BBFF260D-0D59-4E03-AD9C-61B3D46C1E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31000" y="4465568"/>
              <a:ext cx="25400" cy="163043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EB8F62B-69CA-42E4-B5BB-AE1DD5848DF7}"/>
                </a:ext>
              </a:extLst>
            </p:cNvPr>
            <p:cNvSpPr/>
            <p:nvPr/>
          </p:nvSpPr>
          <p:spPr>
            <a:xfrm>
              <a:off x="7061200" y="5486399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297B2CB-A046-4B02-8BF0-433344544C7B}"/>
                </a:ext>
              </a:extLst>
            </p:cNvPr>
            <p:cNvSpPr/>
            <p:nvPr/>
          </p:nvSpPr>
          <p:spPr>
            <a:xfrm>
              <a:off x="7421880" y="5638799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2B7435-A69F-4A3A-88B7-78BAE9425DE6}"/>
                </a:ext>
              </a:extLst>
            </p:cNvPr>
            <p:cNvSpPr txBox="1"/>
            <p:nvPr/>
          </p:nvSpPr>
          <p:spPr>
            <a:xfrm>
              <a:off x="6787133" y="5994362"/>
              <a:ext cx="23952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  </a:t>
              </a:r>
              <a:r>
                <a:rPr lang="en-US" dirty="0"/>
                <a:t>1     2     3     4     5     6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DBBA085-D20E-456D-83FA-1FE34B6E47C5}"/>
                </a:ext>
              </a:extLst>
            </p:cNvPr>
            <p:cNvSpPr/>
            <p:nvPr/>
          </p:nvSpPr>
          <p:spPr>
            <a:xfrm>
              <a:off x="7823200" y="5569365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D621AD3-BBF9-456F-AA23-127F8C5FB6A5}"/>
                </a:ext>
              </a:extLst>
            </p:cNvPr>
            <p:cNvSpPr/>
            <p:nvPr/>
          </p:nvSpPr>
          <p:spPr>
            <a:xfrm>
              <a:off x="8204200" y="5460997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FCA0684-52ED-4E24-89F9-19EDDB41F0F1}"/>
                </a:ext>
              </a:extLst>
            </p:cNvPr>
            <p:cNvSpPr/>
            <p:nvPr/>
          </p:nvSpPr>
          <p:spPr>
            <a:xfrm>
              <a:off x="8585200" y="5569365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7319C00-488C-4165-A538-A4A991AC4F40}"/>
                </a:ext>
              </a:extLst>
            </p:cNvPr>
            <p:cNvSpPr/>
            <p:nvPr/>
          </p:nvSpPr>
          <p:spPr>
            <a:xfrm>
              <a:off x="8966200" y="5547138"/>
              <a:ext cx="45719" cy="45719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4218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distribution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688" y="3137842"/>
            <a:ext cx="8783638" cy="595958"/>
          </a:xfrm>
        </p:spPr>
        <p:txBody>
          <a:bodyPr>
            <a:noAutofit/>
          </a:bodyPr>
          <a:lstStyle/>
          <a:p>
            <a:pPr marL="38100" indent="0">
              <a:buNone/>
            </a:pPr>
            <a:r>
              <a:rPr lang="en-US" sz="3600" dirty="0"/>
              <a:t>For example, if the data is 4 3 9 1 7, then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35</a:t>
            </a:fld>
            <a:endParaRPr lang="en-US" alt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2133600"/>
            <a:ext cx="75596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01" y="3841751"/>
            <a:ext cx="6188376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581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Empirical distribution function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36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905000"/>
            <a:ext cx="8408309" cy="4887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9917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Boxplot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2" y="2133600"/>
            <a:ext cx="8961438" cy="4724400"/>
          </a:xfrm>
        </p:spPr>
        <p:txBody>
          <a:bodyPr>
            <a:noAutofit/>
          </a:bodyPr>
          <a:lstStyle/>
          <a:p>
            <a:pPr marL="38100" indent="0">
              <a:buNone/>
            </a:pPr>
            <a:r>
              <a:rPr lang="en-US" sz="3600" dirty="0"/>
              <a:t>Boxplot (a.k.a. box-and-whisker plot) shows the five-number summary of a dataset: </a:t>
            </a:r>
          </a:p>
          <a:p>
            <a:pPr marL="38100" indent="0">
              <a:buNone/>
            </a:pPr>
            <a:r>
              <a:rPr lang="en-US" sz="3600" dirty="0"/>
              <a:t>	min, Q</a:t>
            </a:r>
            <a:r>
              <a:rPr lang="en-US" sz="3600" baseline="-25000" dirty="0"/>
              <a:t>1</a:t>
            </a:r>
            <a:r>
              <a:rPr lang="en-US" sz="3600" dirty="0"/>
              <a:t>, M</a:t>
            </a:r>
            <a:r>
              <a:rPr lang="en-US" sz="3600" baseline="-25000" dirty="0"/>
              <a:t>n</a:t>
            </a:r>
            <a:r>
              <a:rPr lang="en-US" sz="3600" dirty="0"/>
              <a:t>,</a:t>
            </a:r>
            <a:r>
              <a:rPr lang="en-US" sz="3600" baseline="-25000" dirty="0"/>
              <a:t> </a:t>
            </a:r>
            <a:r>
              <a:rPr lang="en-US" sz="3600" dirty="0"/>
              <a:t>Q</a:t>
            </a:r>
            <a:r>
              <a:rPr lang="en-US" sz="3600" baseline="-25000" dirty="0"/>
              <a:t>3</a:t>
            </a:r>
            <a:r>
              <a:rPr lang="en-US" sz="3600" dirty="0"/>
              <a:t>, max</a:t>
            </a:r>
          </a:p>
          <a:p>
            <a:pPr marL="38100" indent="0">
              <a:buNone/>
            </a:pPr>
            <a:r>
              <a:rPr lang="en-US" sz="3600" dirty="0"/>
              <a:t>In a boxplot, the box is from Q</a:t>
            </a:r>
            <a:r>
              <a:rPr lang="en-US" sz="3600" baseline="-25000" dirty="0"/>
              <a:t>1</a:t>
            </a:r>
            <a:r>
              <a:rPr lang="en-US" sz="3600" dirty="0"/>
              <a:t> to</a:t>
            </a:r>
            <a:r>
              <a:rPr lang="en-US" sz="3600" baseline="-25000" dirty="0"/>
              <a:t> </a:t>
            </a:r>
            <a:r>
              <a:rPr lang="en-US" sz="3600" dirty="0"/>
              <a:t>Q</a:t>
            </a:r>
            <a:r>
              <a:rPr lang="en-US" sz="3600" baseline="-25000" dirty="0"/>
              <a:t>3</a:t>
            </a:r>
            <a:r>
              <a:rPr lang="en-US" sz="3600" dirty="0"/>
              <a:t>, with </a:t>
            </a:r>
            <a:r>
              <a:rPr lang="en-US" sz="3600" dirty="0" err="1"/>
              <a:t>M</a:t>
            </a:r>
            <a:r>
              <a:rPr lang="en-US" sz="3600" baseline="-25000" dirty="0" err="1"/>
              <a:t>n</a:t>
            </a:r>
            <a:r>
              <a:rPr lang="en-US" sz="3600" dirty="0"/>
              <a:t> as a bar in the middle. Optionally, mean is at ‘+’</a:t>
            </a:r>
          </a:p>
          <a:p>
            <a:pPr marL="38100" indent="0">
              <a:buNone/>
            </a:pPr>
            <a:r>
              <a:rPr lang="en-US" sz="3600" dirty="0"/>
              <a:t>The two whiskers from the box extend to the min and max, respectively</a:t>
            </a:r>
          </a:p>
          <a:p>
            <a:pPr marL="38100" indent="0">
              <a:buNone/>
            </a:pPr>
            <a:r>
              <a:rPr lang="en-US" sz="3600" dirty="0"/>
              <a:t>Outliers are drawn separately as circles or dots</a:t>
            </a:r>
          </a:p>
          <a:p>
            <a:pPr marL="3810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539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Boxplot example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4039098"/>
            <a:ext cx="7881697" cy="2438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38</a:t>
            </a:fld>
            <a:endParaRPr lang="en-US" alt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3561" y="2133600"/>
            <a:ext cx="8555039" cy="1295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01599" indent="-101599" algn="l" defTabSz="1015990" rtl="0" eaLnBrk="1" latinLnBrk="0" hangingPunct="1">
              <a:lnSpc>
                <a:spcPct val="85000"/>
              </a:lnSpc>
              <a:spcBef>
                <a:spcPts val="1444"/>
              </a:spcBef>
              <a:buFont typeface="Arial" pitchFamily="34" charset="0"/>
              <a:buChar char=" "/>
              <a:defRPr sz="266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4797" indent="-380996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667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594" indent="-609594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222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391" indent="-914391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188" indent="-1219188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33320" indent="-253997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555540" indent="-253997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777760" indent="-253997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999980" indent="-253997" algn="l" defTabSz="1015990" rtl="0" eaLnBrk="1" latinLnBrk="0" hangingPunct="1">
              <a:lnSpc>
                <a:spcPct val="85000"/>
              </a:lnSpc>
              <a:spcBef>
                <a:spcPts val="667"/>
              </a:spcBef>
              <a:buFont typeface="Arial" pitchFamily="34" charset="0"/>
              <a:buChar char=" 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" indent="0" fontAlgn="auto">
              <a:spcAft>
                <a:spcPts val="0"/>
              </a:spcAft>
              <a:buFont typeface="Arial" pitchFamily="34" charset="0"/>
              <a:buNone/>
            </a:pPr>
            <a:r>
              <a:rPr lang="en-US" sz="3600" dirty="0"/>
              <a:t>Example: the previous dataset</a:t>
            </a:r>
          </a:p>
          <a:p>
            <a:pPr marL="38100" indent="0">
              <a:buNone/>
            </a:pPr>
            <a:r>
              <a:rPr lang="en-US" sz="3600" dirty="0">
                <a:solidFill>
                  <a:srgbClr val="00B050"/>
                </a:solidFill>
              </a:rPr>
              <a:t>9</a:t>
            </a:r>
            <a:r>
              <a:rPr lang="en-US" sz="3600" dirty="0"/>
              <a:t> … … </a:t>
            </a:r>
            <a:r>
              <a:rPr lang="en-US" sz="3600" dirty="0">
                <a:solidFill>
                  <a:srgbClr val="0070C0"/>
                </a:solidFill>
              </a:rPr>
              <a:t>34</a:t>
            </a:r>
            <a:r>
              <a:rPr lang="en-US" sz="3600" dirty="0"/>
              <a:t> … …  </a:t>
            </a:r>
            <a:r>
              <a:rPr lang="en-US" sz="3600" dirty="0">
                <a:solidFill>
                  <a:srgbClr val="0070C0"/>
                </a:solidFill>
              </a:rPr>
              <a:t>42  43 </a:t>
            </a:r>
            <a:r>
              <a:rPr lang="en-US" sz="3600" dirty="0"/>
              <a:t>… …  </a:t>
            </a:r>
            <a:r>
              <a:rPr lang="en-US" sz="3600" dirty="0">
                <a:solidFill>
                  <a:srgbClr val="0070C0"/>
                </a:solidFill>
              </a:rPr>
              <a:t>59 </a:t>
            </a:r>
            <a:r>
              <a:rPr lang="en-US" sz="3600" dirty="0"/>
              <a:t>…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/>
              <a:t>… </a:t>
            </a:r>
            <a:r>
              <a:rPr lang="en-US" sz="3600" dirty="0">
                <a:solidFill>
                  <a:srgbClr val="00B050"/>
                </a:solidFill>
              </a:rPr>
              <a:t>89</a:t>
            </a:r>
            <a:r>
              <a:rPr lang="en-US" sz="3600" dirty="0"/>
              <a:t> </a:t>
            </a:r>
            <a:r>
              <a:rPr lang="en-US" sz="3600" dirty="0">
                <a:solidFill>
                  <a:srgbClr val="FF0000"/>
                </a:solidFill>
              </a:rPr>
              <a:t>139</a:t>
            </a:r>
          </a:p>
        </p:txBody>
      </p:sp>
    </p:spTree>
    <p:extLst>
      <p:ext uri="{BB962C8B-B14F-4D97-AF65-F5344CB8AC3E}">
        <p14:creationId xmlns:p14="http://schemas.microsoft.com/office/powerpoint/2010/main" val="229182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boxplots of internet traffic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0" y="2402241"/>
            <a:ext cx="7467600" cy="427520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3549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in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2" y="2214882"/>
            <a:ext cx="8961438" cy="4795518"/>
          </a:xfrm>
        </p:spPr>
        <p:txBody>
          <a:bodyPr>
            <a:normAutofit/>
          </a:bodyPr>
          <a:lstStyle/>
          <a:p>
            <a:pPr marL="38100" indent="0">
              <a:buNone/>
            </a:pPr>
            <a:r>
              <a:rPr lang="en-US" sz="3600" dirty="0"/>
              <a:t>From </a:t>
            </a:r>
            <a:r>
              <a:rPr lang="en-US" sz="3600" b="1" dirty="0"/>
              <a:t>data</a:t>
            </a:r>
            <a:r>
              <a:rPr lang="en-US" sz="3600" dirty="0"/>
              <a:t> to </a:t>
            </a:r>
            <a:r>
              <a:rPr lang="en-US" sz="3600" b="1" dirty="0"/>
              <a:t>model</a:t>
            </a:r>
            <a:r>
              <a:rPr lang="en-US" sz="3600" dirty="0"/>
              <a:t> (the reverse of simulation), or from </a:t>
            </a:r>
            <a:r>
              <a:rPr lang="en-US" sz="3600" b="1" dirty="0"/>
              <a:t>sample</a:t>
            </a:r>
            <a:r>
              <a:rPr lang="en-US" sz="3600" dirty="0"/>
              <a:t> to </a:t>
            </a:r>
            <a:r>
              <a:rPr lang="en-US" sz="3600" b="1" dirty="0"/>
              <a:t>population</a:t>
            </a:r>
          </a:p>
          <a:p>
            <a:pPr marL="609600" indent="-571500">
              <a:buFont typeface="Arial" panose="020B0604020202020204" pitchFamily="34" charset="0"/>
              <a:buChar char="•"/>
            </a:pPr>
            <a:r>
              <a:rPr lang="en-US" sz="3600" dirty="0"/>
              <a:t>to summarize and visualize the data</a:t>
            </a:r>
          </a:p>
          <a:p>
            <a:pPr marL="609600" indent="-571500">
              <a:buFont typeface="Arial" panose="020B0604020202020204" pitchFamily="34" charset="0"/>
              <a:buChar char="•"/>
            </a:pPr>
            <a:r>
              <a:rPr lang="en-US" sz="3600" dirty="0"/>
              <a:t>to approximate the (</a:t>
            </a:r>
            <a:r>
              <a:rPr lang="en-US" sz="3600" i="1" dirty="0"/>
              <a:t>p</a:t>
            </a:r>
            <a:r>
              <a:rPr lang="en-US" sz="3600" dirty="0"/>
              <a:t>, </a:t>
            </a:r>
            <a:r>
              <a:rPr lang="en-US" sz="3600" i="1" dirty="0"/>
              <a:t>f</a:t>
            </a:r>
            <a:r>
              <a:rPr lang="en-US" sz="3600" dirty="0"/>
              <a:t>, or </a:t>
            </a:r>
            <a:r>
              <a:rPr lang="en-US" sz="3600" i="1" dirty="0"/>
              <a:t>F</a:t>
            </a:r>
            <a:r>
              <a:rPr lang="en-US" sz="3600" dirty="0"/>
              <a:t>) function that specifies the model</a:t>
            </a:r>
          </a:p>
          <a:p>
            <a:pPr marL="609600" indent="-571500">
              <a:buFont typeface="Arial" panose="020B0604020202020204" pitchFamily="34" charset="0"/>
              <a:buChar char="•"/>
            </a:pPr>
            <a:r>
              <a:rPr lang="en-US" sz="3600" dirty="0"/>
              <a:t>to estimate a parameter of a model</a:t>
            </a:r>
          </a:p>
          <a:p>
            <a:pPr marL="609600" indent="-571500">
              <a:buFont typeface="Arial" panose="020B0604020202020204" pitchFamily="34" charset="0"/>
              <a:buChar char="•"/>
            </a:pPr>
            <a:r>
              <a:rPr lang="en-US" sz="3600" dirty="0"/>
              <a:t>to estimate a population feature using a sample statistic</a:t>
            </a:r>
          </a:p>
          <a:p>
            <a:pPr marL="3810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64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688" y="685800"/>
            <a:ext cx="8977312" cy="1204414"/>
          </a:xfrm>
        </p:spPr>
        <p:txBody>
          <a:bodyPr/>
          <a:lstStyle/>
          <a:p>
            <a:r>
              <a:rPr lang="en-US" dirty="0"/>
              <a:t>One variable 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40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24" y="1890214"/>
            <a:ext cx="8270176" cy="493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890214"/>
            <a:ext cx="8270176" cy="493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736600" y="5943600"/>
            <a:ext cx="7772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863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 plots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2" y="2133600"/>
            <a:ext cx="8783638" cy="1676400"/>
          </a:xfrm>
        </p:spPr>
        <p:txBody>
          <a:bodyPr>
            <a:noAutofit/>
          </a:bodyPr>
          <a:lstStyle/>
          <a:p>
            <a:pPr marL="38100" indent="0">
              <a:buNone/>
            </a:pPr>
            <a:r>
              <a:rPr lang="en-US" sz="3600" dirty="0"/>
              <a:t>Scatter plots are used to show a relationship between two variables, in which each data item is a point with two coordinates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41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4066012"/>
            <a:ext cx="8456344" cy="164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536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 plots (2)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42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2397480"/>
            <a:ext cx="8789822" cy="419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238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Scatter plots (3)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43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600" y="2133600"/>
            <a:ext cx="7467600" cy="516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604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CA256-00C3-41FB-8857-9D6E2ACF0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B83AF-9EA0-4C8E-9887-7CEF6198A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562" y="2590800"/>
            <a:ext cx="8961438" cy="4343400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altLang="zh-CN" sz="3600" dirty="0"/>
              <a:t>Concepts of statistics</a:t>
            </a:r>
          </a:p>
          <a:p>
            <a:pPr marL="742950" indent="-742950">
              <a:buAutoNum type="arabicPeriod"/>
            </a:pPr>
            <a:r>
              <a:rPr lang="en-US" altLang="zh-CN" sz="3600" dirty="0"/>
              <a:t>Descriptive statistics</a:t>
            </a:r>
          </a:p>
          <a:p>
            <a:pPr marL="965195" lvl="2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Sample mean, sample variance</a:t>
            </a:r>
          </a:p>
          <a:p>
            <a:pPr marL="965195" lvl="2" indent="-457200">
              <a:buFont typeface="Arial" panose="020B0604020202020204" pitchFamily="34" charset="0"/>
              <a:buChar char="•"/>
            </a:pPr>
            <a:r>
              <a:rPr lang="en-US" altLang="zh-CN" sz="2800" dirty="0"/>
              <a:t>Five-number summary</a:t>
            </a:r>
          </a:p>
          <a:p>
            <a:pPr marL="742950" indent="-742950">
              <a:buAutoNum type="arabicPeriod"/>
            </a:pPr>
            <a:r>
              <a:rPr lang="en-US" sz="3600" dirty="0"/>
              <a:t>Graphical statistics</a:t>
            </a:r>
          </a:p>
          <a:p>
            <a:pPr marL="965195" lvl="2" indent="-457200">
              <a:buFont typeface="Arial" panose="020B0604020202020204" pitchFamily="34" charset="0"/>
              <a:buChar char="•"/>
            </a:pPr>
            <a:r>
              <a:rPr lang="en-US" sz="2800" i="1" dirty="0"/>
              <a:t>Approximated p, f, F</a:t>
            </a:r>
          </a:p>
          <a:p>
            <a:pPr marL="965195" lvl="2" indent="-457200">
              <a:buFont typeface="Arial" panose="020B0604020202020204" pitchFamily="34" charset="0"/>
              <a:buChar char="•"/>
            </a:pPr>
            <a:r>
              <a:rPr lang="en-US" sz="2800" i="1" dirty="0"/>
              <a:t>Box-plot</a:t>
            </a:r>
          </a:p>
          <a:p>
            <a:pPr marL="742950" indent="-742950">
              <a:buAutoNum type="arabicPeriod"/>
            </a:pPr>
            <a:r>
              <a:rPr lang="en-US" sz="3600" dirty="0"/>
              <a:t>Scatter plot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D2870-20D5-495A-82EE-8E1EAE92A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768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2" y="2214882"/>
            <a:ext cx="8961438" cy="4719318"/>
          </a:xfrm>
        </p:spPr>
        <p:txBody>
          <a:bodyPr>
            <a:normAutofit/>
          </a:bodyPr>
          <a:lstStyle/>
          <a:p>
            <a:pPr marL="38100" indent="0">
              <a:buNone/>
            </a:pPr>
            <a:r>
              <a:rPr lang="en-US" sz="3600" dirty="0"/>
              <a:t>What is the right way to do sampling?</a:t>
            </a:r>
          </a:p>
          <a:p>
            <a:pPr marL="38100" indent="0">
              <a:buNone/>
            </a:pPr>
            <a:r>
              <a:rPr lang="en-US" sz="3600" dirty="0"/>
              <a:t>Simple random sampling: data are collected from the entire population independently of each other, all being equally likely to be selected</a:t>
            </a:r>
          </a:p>
          <a:p>
            <a:pPr marL="38100" indent="0">
              <a:buNone/>
            </a:pPr>
            <a:r>
              <a:rPr lang="en-US" sz="3600" dirty="0"/>
              <a:t>This process reduces the bias in the sample    </a:t>
            </a:r>
            <a:r>
              <a:rPr lang="en-US" sz="3600" dirty="0">
                <a:solidFill>
                  <a:srgbClr val="00B050"/>
                </a:solidFill>
              </a:rPr>
              <a:t>x</a:t>
            </a:r>
            <a:r>
              <a:rPr lang="en-US" sz="3600" baseline="-25000" dirty="0">
                <a:solidFill>
                  <a:srgbClr val="00B050"/>
                </a:solidFill>
              </a:rPr>
              <a:t>1</a:t>
            </a:r>
            <a:r>
              <a:rPr lang="en-US" sz="3600" dirty="0">
                <a:solidFill>
                  <a:srgbClr val="00B050"/>
                </a:solidFill>
              </a:rPr>
              <a:t>, …, </a:t>
            </a:r>
            <a:r>
              <a:rPr lang="en-US" sz="3600" dirty="0" err="1">
                <a:solidFill>
                  <a:srgbClr val="00B050"/>
                </a:solidFill>
              </a:rPr>
              <a:t>x</a:t>
            </a:r>
            <a:r>
              <a:rPr lang="en-US" sz="3600" baseline="-25000" dirty="0" err="1">
                <a:solidFill>
                  <a:srgbClr val="00B050"/>
                </a:solidFill>
              </a:rPr>
              <a:t>n</a:t>
            </a:r>
            <a:r>
              <a:rPr lang="en-US" sz="3600" dirty="0"/>
              <a:t>, which is taken to be values of </a:t>
            </a:r>
            <a:r>
              <a:rPr lang="en-US" sz="3600" b="1" dirty="0" err="1"/>
              <a:t>iid</a:t>
            </a:r>
            <a:r>
              <a:rPr lang="en-US" sz="3600" dirty="0"/>
              <a:t> (independent, identically distributed) random variables </a:t>
            </a:r>
            <a:r>
              <a:rPr lang="en-US" sz="3600" dirty="0">
                <a:solidFill>
                  <a:srgbClr val="0070C0"/>
                </a:solidFill>
              </a:rPr>
              <a:t>X</a:t>
            </a:r>
            <a:r>
              <a:rPr lang="en-US" sz="3600" baseline="-25000" dirty="0">
                <a:solidFill>
                  <a:srgbClr val="0070C0"/>
                </a:solidFill>
              </a:rPr>
              <a:t>1</a:t>
            </a:r>
            <a:r>
              <a:rPr lang="en-US" sz="3600" dirty="0">
                <a:solidFill>
                  <a:srgbClr val="0070C0"/>
                </a:solidFill>
              </a:rPr>
              <a:t>, …, </a:t>
            </a:r>
            <a:r>
              <a:rPr lang="en-US" sz="3600" dirty="0" err="1">
                <a:solidFill>
                  <a:srgbClr val="0070C0"/>
                </a:solidFill>
              </a:rPr>
              <a:t>X</a:t>
            </a:r>
            <a:r>
              <a:rPr lang="en-US" sz="3600" baseline="-25000" dirty="0" err="1">
                <a:solidFill>
                  <a:srgbClr val="0070C0"/>
                </a:solidFill>
              </a:rPr>
              <a:t>n</a:t>
            </a:r>
            <a:endParaRPr lang="en-US" sz="3600" dirty="0">
              <a:solidFill>
                <a:srgbClr val="0070C0"/>
              </a:solidFill>
            </a:endParaRPr>
          </a:p>
          <a:p>
            <a:pPr marL="3810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3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2" y="2214882"/>
            <a:ext cx="8961438" cy="4490718"/>
          </a:xfrm>
        </p:spPr>
        <p:txBody>
          <a:bodyPr>
            <a:normAutofit/>
          </a:bodyPr>
          <a:lstStyle/>
          <a:p>
            <a:pPr marL="38100" indent="0">
              <a:buNone/>
            </a:pPr>
            <a:r>
              <a:rPr lang="en-US" sz="3600" dirty="0"/>
              <a:t>A dataset is often modeled as a realization of a random sample from a probability distribution determined by one or more parameters</a:t>
            </a:r>
          </a:p>
          <a:p>
            <a:pPr marL="38100" indent="0">
              <a:buNone/>
            </a:pPr>
            <a:r>
              <a:rPr lang="en-US" sz="3600" dirty="0"/>
              <a:t>Let </a:t>
            </a:r>
            <a:r>
              <a:rPr lang="en-US" sz="3600" dirty="0">
                <a:solidFill>
                  <a:srgbClr val="00B050"/>
                </a:solidFill>
              </a:rPr>
              <a:t>t</a:t>
            </a:r>
            <a:r>
              <a:rPr lang="en-US" sz="3600" dirty="0"/>
              <a:t> = h(</a:t>
            </a:r>
            <a:r>
              <a:rPr lang="en-US" sz="3600" dirty="0">
                <a:solidFill>
                  <a:srgbClr val="00B050"/>
                </a:solidFill>
              </a:rPr>
              <a:t>x</a:t>
            </a:r>
            <a:r>
              <a:rPr lang="en-US" sz="3600" baseline="-25000" dirty="0">
                <a:solidFill>
                  <a:srgbClr val="00B050"/>
                </a:solidFill>
              </a:rPr>
              <a:t>1</a:t>
            </a:r>
            <a:r>
              <a:rPr lang="en-US" sz="3600" dirty="0">
                <a:solidFill>
                  <a:srgbClr val="00B050"/>
                </a:solidFill>
              </a:rPr>
              <a:t>, . . . , </a:t>
            </a:r>
            <a:r>
              <a:rPr lang="en-US" sz="3600" dirty="0" err="1">
                <a:solidFill>
                  <a:srgbClr val="00B050"/>
                </a:solidFill>
              </a:rPr>
              <a:t>x</a:t>
            </a:r>
            <a:r>
              <a:rPr lang="en-US" sz="3600" baseline="-25000" dirty="0" err="1">
                <a:solidFill>
                  <a:srgbClr val="00B050"/>
                </a:solidFill>
              </a:rPr>
              <a:t>n</a:t>
            </a:r>
            <a:r>
              <a:rPr lang="en-US" sz="3600" dirty="0"/>
              <a:t>) be an estimate of a parameter based on the dataset </a:t>
            </a:r>
            <a:r>
              <a:rPr lang="en-US" sz="3600" dirty="0">
                <a:solidFill>
                  <a:srgbClr val="00B050"/>
                </a:solidFill>
              </a:rPr>
              <a:t>x</a:t>
            </a:r>
            <a:r>
              <a:rPr lang="en-US" sz="3600" baseline="-25000" dirty="0">
                <a:solidFill>
                  <a:srgbClr val="00B050"/>
                </a:solidFill>
              </a:rPr>
              <a:t>1</a:t>
            </a:r>
            <a:r>
              <a:rPr lang="en-US" sz="3600" dirty="0">
                <a:solidFill>
                  <a:srgbClr val="00B050"/>
                </a:solidFill>
              </a:rPr>
              <a:t>, . . . , </a:t>
            </a:r>
            <a:r>
              <a:rPr lang="en-US" sz="3600" dirty="0" err="1">
                <a:solidFill>
                  <a:srgbClr val="00B050"/>
                </a:solidFill>
              </a:rPr>
              <a:t>x</a:t>
            </a:r>
            <a:r>
              <a:rPr lang="en-US" sz="3600" baseline="-25000" dirty="0" err="1">
                <a:solidFill>
                  <a:srgbClr val="00B050"/>
                </a:solidFill>
              </a:rPr>
              <a:t>n</a:t>
            </a:r>
            <a:r>
              <a:rPr lang="en-US" sz="3600" dirty="0">
                <a:solidFill>
                  <a:srgbClr val="00B050"/>
                </a:solidFill>
              </a:rPr>
              <a:t> </a:t>
            </a:r>
            <a:r>
              <a:rPr lang="en-US" sz="3600" dirty="0"/>
              <a:t>only</a:t>
            </a:r>
          </a:p>
          <a:p>
            <a:pPr marL="38100" indent="0">
              <a:buNone/>
            </a:pPr>
            <a:r>
              <a:rPr lang="en-US" sz="3600" dirty="0"/>
              <a:t>Then </a:t>
            </a:r>
            <a:r>
              <a:rPr lang="en-US" sz="3600" dirty="0">
                <a:solidFill>
                  <a:srgbClr val="00B050"/>
                </a:solidFill>
              </a:rPr>
              <a:t>t</a:t>
            </a:r>
            <a:r>
              <a:rPr lang="en-US" sz="3600" dirty="0"/>
              <a:t> is a realization of the random variable</a:t>
            </a:r>
          </a:p>
          <a:p>
            <a:pPr marL="38100" indent="0">
              <a:buNone/>
            </a:pPr>
            <a:r>
              <a:rPr lang="en-US" sz="3600" dirty="0">
                <a:solidFill>
                  <a:srgbClr val="0070C0"/>
                </a:solidFill>
              </a:rPr>
              <a:t>T</a:t>
            </a:r>
            <a:r>
              <a:rPr lang="en-US" sz="3600" dirty="0"/>
              <a:t> = h(</a:t>
            </a:r>
            <a:r>
              <a:rPr lang="en-US" sz="3600" dirty="0">
                <a:solidFill>
                  <a:srgbClr val="0070C0"/>
                </a:solidFill>
              </a:rPr>
              <a:t>X</a:t>
            </a:r>
            <a:r>
              <a:rPr lang="en-US" sz="3600" baseline="-25000" dirty="0">
                <a:solidFill>
                  <a:srgbClr val="0070C0"/>
                </a:solidFill>
              </a:rPr>
              <a:t>1</a:t>
            </a:r>
            <a:r>
              <a:rPr lang="en-US" sz="3600" dirty="0">
                <a:solidFill>
                  <a:srgbClr val="0070C0"/>
                </a:solidFill>
              </a:rPr>
              <a:t>, . . .,</a:t>
            </a:r>
            <a:r>
              <a:rPr lang="en-US" sz="3600" dirty="0" err="1">
                <a:solidFill>
                  <a:srgbClr val="0070C0"/>
                </a:solidFill>
              </a:rPr>
              <a:t>X</a:t>
            </a:r>
            <a:r>
              <a:rPr lang="en-US" sz="3600" baseline="-25000" dirty="0" err="1">
                <a:solidFill>
                  <a:srgbClr val="0070C0"/>
                </a:solidFill>
              </a:rPr>
              <a:t>n</a:t>
            </a:r>
            <a:r>
              <a:rPr lang="en-US" sz="3600" dirty="0"/>
              <a:t>), which is called an estimator</a:t>
            </a:r>
          </a:p>
          <a:p>
            <a:pPr marL="3810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44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Bias and consistency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2" y="2214881"/>
            <a:ext cx="8707438" cy="5024119"/>
          </a:xfrm>
        </p:spPr>
        <p:txBody>
          <a:bodyPr>
            <a:normAutofit/>
          </a:bodyPr>
          <a:lstStyle/>
          <a:p>
            <a:pPr marL="38100" indent="0">
              <a:buNone/>
            </a:pPr>
            <a:r>
              <a:rPr lang="en-US" sz="3600" dirty="0"/>
              <a:t>An estimator </a:t>
            </a:r>
            <a:r>
              <a:rPr lang="en-US" sz="3600" dirty="0">
                <a:solidFill>
                  <a:srgbClr val="0070C0"/>
                </a:solidFill>
              </a:rPr>
              <a:t>T</a:t>
            </a:r>
            <a:r>
              <a:rPr lang="en-US" sz="3600" dirty="0"/>
              <a:t> (or θ-hat,      ) is called an </a:t>
            </a:r>
            <a:r>
              <a:rPr lang="en-US" sz="3600" b="1" dirty="0"/>
              <a:t>unbiased estimator </a:t>
            </a:r>
            <a:r>
              <a:rPr lang="en-US" sz="3600" dirty="0"/>
              <a:t>for the parameter θ, if    E[</a:t>
            </a:r>
            <a:r>
              <a:rPr lang="en-US" sz="3600" dirty="0">
                <a:solidFill>
                  <a:srgbClr val="0070C0"/>
                </a:solidFill>
              </a:rPr>
              <a:t>T</a:t>
            </a:r>
            <a:r>
              <a:rPr lang="en-US" sz="3600" dirty="0"/>
              <a:t>] = θ, irrespective of the value of θ; otherwise T has a </a:t>
            </a:r>
            <a:r>
              <a:rPr lang="en-US" sz="3600" b="1" dirty="0"/>
              <a:t>bias</a:t>
            </a:r>
            <a:r>
              <a:rPr lang="en-US" sz="3600" dirty="0"/>
              <a:t> E[</a:t>
            </a:r>
            <a:r>
              <a:rPr lang="en-US" sz="3600" dirty="0">
                <a:solidFill>
                  <a:srgbClr val="0070C0"/>
                </a:solidFill>
              </a:rPr>
              <a:t>T</a:t>
            </a:r>
            <a:r>
              <a:rPr lang="en-US" sz="3600" dirty="0"/>
              <a:t>] − θ, which can be positive or negative</a:t>
            </a:r>
          </a:p>
          <a:p>
            <a:pPr marL="38100" indent="0">
              <a:buNone/>
            </a:pPr>
            <a:r>
              <a:rPr lang="en-US" sz="3600" dirty="0"/>
              <a:t>An estimator </a:t>
            </a:r>
            <a:r>
              <a:rPr lang="en-US" sz="3600" dirty="0">
                <a:solidFill>
                  <a:srgbClr val="0070C0"/>
                </a:solidFill>
              </a:rPr>
              <a:t>T</a:t>
            </a:r>
            <a:r>
              <a:rPr lang="en-US" sz="3600" dirty="0"/>
              <a:t> is </a:t>
            </a:r>
            <a:r>
              <a:rPr lang="en-US" sz="3600" b="1" dirty="0"/>
              <a:t>consistent</a:t>
            </a:r>
            <a:r>
              <a:rPr lang="en-US" sz="3600" dirty="0"/>
              <a:t> for a parameter θ if the probability of its sampling error of any magnitude converges to 0 as the sample size increases to infinity, i.e., For any </a:t>
            </a:r>
            <a:r>
              <a:rPr lang="el-GR" sz="3600" dirty="0"/>
              <a:t>ε</a:t>
            </a:r>
            <a:r>
              <a:rPr lang="en-US" sz="3600" dirty="0"/>
              <a:t>,                   P(|</a:t>
            </a:r>
            <a:r>
              <a:rPr lang="en-US" sz="3600" dirty="0">
                <a:solidFill>
                  <a:srgbClr val="0070C0"/>
                </a:solidFill>
              </a:rPr>
              <a:t>T</a:t>
            </a:r>
            <a:r>
              <a:rPr lang="en-US" sz="3600" dirty="0"/>
              <a:t> – θ| &gt; </a:t>
            </a:r>
            <a:r>
              <a:rPr lang="el-GR" sz="3600" dirty="0"/>
              <a:t>ε</a:t>
            </a:r>
            <a:r>
              <a:rPr lang="en-US" sz="3600" dirty="0"/>
              <a:t>) </a:t>
            </a:r>
            <a:r>
              <a:rPr lang="en-US" sz="3600" dirty="0">
                <a:sym typeface="Symbol" panose="05050102010706020507" pitchFamily="18" charset="2"/>
              </a:rPr>
              <a:t></a:t>
            </a:r>
            <a:r>
              <a:rPr lang="en-US" sz="3600" dirty="0"/>
              <a:t> 0 when n </a:t>
            </a:r>
            <a:r>
              <a:rPr lang="en-US" sz="3600" dirty="0">
                <a:sym typeface="Symbol" panose="05050102010706020507" pitchFamily="18" charset="2"/>
              </a:rPr>
              <a:t></a:t>
            </a:r>
            <a:r>
              <a:rPr lang="en-US" sz="3600" dirty="0"/>
              <a:t> ∞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7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FD3B1C-772F-4121-9505-7EDF01F86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2400" y="20926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2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descriptive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2" y="2214882"/>
            <a:ext cx="8631238" cy="4566918"/>
          </a:xfrm>
        </p:spPr>
        <p:txBody>
          <a:bodyPr>
            <a:noAutofit/>
          </a:bodyPr>
          <a:lstStyle/>
          <a:p>
            <a:pPr marL="6096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mean</a:t>
            </a:r>
            <a:r>
              <a:rPr lang="en-US" sz="3600" dirty="0"/>
              <a:t>, measuring the average value</a:t>
            </a:r>
          </a:p>
          <a:p>
            <a:pPr marL="6096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median</a:t>
            </a:r>
            <a:r>
              <a:rPr lang="en-US" sz="3600" dirty="0"/>
              <a:t>, measuring the central value</a:t>
            </a:r>
          </a:p>
          <a:p>
            <a:pPr marL="6096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quantiles</a:t>
            </a:r>
            <a:r>
              <a:rPr lang="en-US" sz="3600" dirty="0"/>
              <a:t> and </a:t>
            </a:r>
            <a:r>
              <a:rPr lang="en-US" sz="3600" b="1" dirty="0"/>
              <a:t>quartiles</a:t>
            </a:r>
            <a:r>
              <a:rPr lang="en-US" sz="3600" dirty="0"/>
              <a:t>, showing where certain portions of a sample are located</a:t>
            </a:r>
          </a:p>
          <a:p>
            <a:pPr marL="609600" indent="-571500">
              <a:buFont typeface="Arial" panose="020B0604020202020204" pitchFamily="34" charset="0"/>
              <a:buChar char="•"/>
            </a:pPr>
            <a:r>
              <a:rPr lang="en-US" sz="3600" b="1" dirty="0"/>
              <a:t>variance</a:t>
            </a:r>
            <a:r>
              <a:rPr lang="en-US" sz="3600" dirty="0"/>
              <a:t>, </a:t>
            </a:r>
            <a:r>
              <a:rPr lang="en-US" sz="3600" b="1" dirty="0"/>
              <a:t>standard deviation</a:t>
            </a:r>
            <a:r>
              <a:rPr lang="en-US" sz="3600" dirty="0"/>
              <a:t>, and </a:t>
            </a:r>
            <a:r>
              <a:rPr lang="en-US" sz="3600" b="1" dirty="0"/>
              <a:t>interquartile range</a:t>
            </a:r>
            <a:r>
              <a:rPr lang="en-US" sz="3600" dirty="0"/>
              <a:t>, measuring variability</a:t>
            </a:r>
          </a:p>
          <a:p>
            <a:pPr marL="38100" indent="0">
              <a:buNone/>
            </a:pPr>
            <a:r>
              <a:rPr lang="en-US" sz="3600" dirty="0"/>
              <a:t>Each statistic is a random variable because it changes from sample to sample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861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100" y="3429000"/>
            <a:ext cx="9029700" cy="3129064"/>
          </a:xfrm>
        </p:spPr>
        <p:txBody>
          <a:bodyPr>
            <a:noAutofit/>
          </a:bodyPr>
          <a:lstStyle/>
          <a:p>
            <a:pPr marL="38100" indent="0">
              <a:buNone/>
            </a:pPr>
            <a:r>
              <a:rPr lang="en-US" sz="3600" dirty="0"/>
              <a:t>The </a:t>
            </a:r>
            <a:r>
              <a:rPr lang="en-US" sz="3600" b="1" dirty="0"/>
              <a:t>sample mean</a:t>
            </a:r>
            <a:r>
              <a:rPr lang="en-US" sz="3600" dirty="0"/>
              <a:t>, </a:t>
            </a:r>
            <a:r>
              <a:rPr lang="en-US" sz="3600" dirty="0">
                <a:solidFill>
                  <a:srgbClr val="00B050"/>
                </a:solidFill>
              </a:rPr>
              <a:t>X-bar</a:t>
            </a:r>
            <a:r>
              <a:rPr lang="en-US" sz="3600" dirty="0"/>
              <a:t> (    ) , of a dataset measures the arithmetic average of the data</a:t>
            </a:r>
          </a:p>
          <a:p>
            <a:pPr marL="38100" indent="0">
              <a:buNone/>
            </a:pPr>
            <a:r>
              <a:rPr lang="en-US" sz="3600" dirty="0">
                <a:solidFill>
                  <a:srgbClr val="00B050"/>
                </a:solidFill>
              </a:rPr>
              <a:t>X-bar</a:t>
            </a:r>
            <a:r>
              <a:rPr lang="en-US" sz="3600" dirty="0"/>
              <a:t> is an unbiased estimator of </a:t>
            </a:r>
            <a:r>
              <a:rPr lang="el-GR" sz="3600" dirty="0">
                <a:solidFill>
                  <a:srgbClr val="0070C0"/>
                </a:solidFill>
              </a:rPr>
              <a:t>μ</a:t>
            </a:r>
            <a:endParaRPr lang="en-US" sz="3600" dirty="0">
              <a:solidFill>
                <a:srgbClr val="0070C0"/>
              </a:solidFill>
            </a:endParaRPr>
          </a:p>
          <a:p>
            <a:pPr marL="38100" indent="0">
              <a:buNone/>
            </a:pPr>
            <a:r>
              <a:rPr lang="en-US" sz="3600" dirty="0">
                <a:solidFill>
                  <a:srgbClr val="00B050"/>
                </a:solidFill>
              </a:rPr>
              <a:t>X-bar</a:t>
            </a:r>
            <a:r>
              <a:rPr lang="en-US" sz="3600" dirty="0"/>
              <a:t> is also consistent with </a:t>
            </a:r>
            <a:r>
              <a:rPr lang="el-GR" sz="3600" dirty="0">
                <a:solidFill>
                  <a:srgbClr val="0070C0"/>
                </a:solidFill>
              </a:rPr>
              <a:t>μ</a:t>
            </a:r>
            <a:endParaRPr lang="en-US" sz="3600" dirty="0">
              <a:solidFill>
                <a:srgbClr val="0070C0"/>
              </a:solidFill>
            </a:endParaRPr>
          </a:p>
          <a:p>
            <a:pPr marL="38100" indent="0">
              <a:buNone/>
            </a:pPr>
            <a:r>
              <a:rPr lang="en-US" sz="3600" dirty="0"/>
              <a:t>When n is large, </a:t>
            </a:r>
            <a:r>
              <a:rPr lang="en-US" sz="3600" dirty="0">
                <a:solidFill>
                  <a:srgbClr val="00B050"/>
                </a:solidFill>
              </a:rPr>
              <a:t>X-bar</a:t>
            </a:r>
            <a:r>
              <a:rPr lang="en-US" sz="3600" dirty="0"/>
              <a:t> has a Normal distribution</a:t>
            </a:r>
          </a:p>
          <a:p>
            <a:pPr marL="38100" indent="0">
              <a:buNone/>
            </a:pP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0F318-8AC3-46DA-92A4-B320876F7F3E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400" y="2243457"/>
            <a:ext cx="46037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40432A-64F1-4F47-B643-A0C7B7BEA4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801" y="3429000"/>
            <a:ext cx="385958" cy="4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14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Metropolitan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Metropolitan</Template>
  <TotalTime>4297</TotalTime>
  <Words>2044</Words>
  <Application>Microsoft Office PowerPoint</Application>
  <PresentationFormat>Custom</PresentationFormat>
  <Paragraphs>253</Paragraphs>
  <Slides>44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宋体</vt:lpstr>
      <vt:lpstr>Arial</vt:lpstr>
      <vt:lpstr>Calibri</vt:lpstr>
      <vt:lpstr>Calibri Light</vt:lpstr>
      <vt:lpstr>Symbol</vt:lpstr>
      <vt:lpstr>Metropolitan</vt:lpstr>
      <vt:lpstr>Probability and Statistics for Computer Scientists Third Edition, By Michael Baron  Chapter 8: Introduction to Statistics   CIS 2033. Computational Probability and Statistics Pei Wang</vt:lpstr>
      <vt:lpstr>Statistics</vt:lpstr>
      <vt:lpstr>Population and sample</vt:lpstr>
      <vt:lpstr>Topics in statistics</vt:lpstr>
      <vt:lpstr>Sampling</vt:lpstr>
      <vt:lpstr>Parameter estimation</vt:lpstr>
      <vt:lpstr>Bias and consistency</vt:lpstr>
      <vt:lpstr>Simple descriptive statistics</vt:lpstr>
      <vt:lpstr>Mean</vt:lpstr>
      <vt:lpstr>Median</vt:lpstr>
      <vt:lpstr>Mean vs. median</vt:lpstr>
      <vt:lpstr>Median of a continuous variable</vt:lpstr>
      <vt:lpstr>Median of a discrete variable</vt:lpstr>
      <vt:lpstr>Median of a discrete variable (2)</vt:lpstr>
      <vt:lpstr>Sample median</vt:lpstr>
      <vt:lpstr>Quantiles and quartiles</vt:lpstr>
      <vt:lpstr>Quartiles example </vt:lpstr>
      <vt:lpstr>Quartiles example (2)</vt:lpstr>
      <vt:lpstr>Interquartile range</vt:lpstr>
      <vt:lpstr>Five-number summary</vt:lpstr>
      <vt:lpstr>Five-number summary (2)</vt:lpstr>
      <vt:lpstr>Sample variance</vt:lpstr>
      <vt:lpstr>Sample variance (2)</vt:lpstr>
      <vt:lpstr>Summary of descriptive statistics</vt:lpstr>
      <vt:lpstr>Graphical statistics</vt:lpstr>
      <vt:lpstr>Example: Old Faithful data</vt:lpstr>
      <vt:lpstr>Histogram</vt:lpstr>
      <vt:lpstr>Width of bin</vt:lpstr>
      <vt:lpstr>Height of bin</vt:lpstr>
      <vt:lpstr>Histogram example </vt:lpstr>
      <vt:lpstr>Kernel density estimates</vt:lpstr>
      <vt:lpstr>Stem-and-leaf plot</vt:lpstr>
      <vt:lpstr>Stem-and-leaf plot (2)</vt:lpstr>
      <vt:lpstr>Approximated pmf</vt:lpstr>
      <vt:lpstr>Empirical distribution function</vt:lpstr>
      <vt:lpstr>Empirical distribution function (2)</vt:lpstr>
      <vt:lpstr>Boxplot</vt:lpstr>
      <vt:lpstr>Boxplot example</vt:lpstr>
      <vt:lpstr>Parallel boxplots of internet traffic</vt:lpstr>
      <vt:lpstr>One variable statistics</vt:lpstr>
      <vt:lpstr>Scatter plots</vt:lpstr>
      <vt:lpstr>Scatter plots (2)</vt:lpstr>
      <vt:lpstr>Scatter plots (3)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Pei Wang</cp:lastModifiedBy>
  <cp:revision>330</cp:revision>
  <dcterms:created xsi:type="dcterms:W3CDTF">2004-05-06T09:28:21Z</dcterms:created>
  <dcterms:modified xsi:type="dcterms:W3CDTF">2021-11-11T15:13:25Z</dcterms:modified>
</cp:coreProperties>
</file>